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s/slide114.xml" ContentType="application/vnd.openxmlformats-officedocument.presentationml.slide+xml"/>
  <Override PartName="/ppt/slides/slide207.xml" ContentType="application/vnd.openxmlformats-officedocument.presentationml.slide+xml"/>
  <Override PartName="/ppt/slides/slide206.xml" ContentType="application/vnd.openxmlformats-officedocument.presentationml.slide+xml"/>
  <Override PartName="/ppt/slides/slide205.xml" ContentType="application/vnd.openxmlformats-officedocument.presentationml.slide+xml"/>
  <Override PartName="/ppt/slides/slide204.xml" ContentType="application/vnd.openxmlformats-officedocument.presentationml.slide+xml"/>
  <Override PartName="/ppt/slides/slide203.xml" ContentType="application/vnd.openxmlformats-officedocument.presentationml.slide+xml"/>
  <Override PartName="/ppt/slides/slide202.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213.xml" ContentType="application/vnd.openxmlformats-officedocument.presentationml.slide+xml"/>
  <Override PartName="/ppt/slides/slide212.xml" ContentType="application/vnd.openxmlformats-officedocument.presentationml.slide+xml"/>
  <Override PartName="/ppt/slides/slide211.xml" ContentType="application/vnd.openxmlformats-officedocument.presentationml.slide+xml"/>
  <Override PartName="/ppt/slides/slide201.xml" ContentType="application/vnd.openxmlformats-officedocument.presentationml.slide+xml"/>
  <Override PartName="/ppt/slides/slide200.xml" ContentType="application/vnd.openxmlformats-officedocument.presentationml.slide+xml"/>
  <Override PartName="/ppt/slides/slide199.xml" ContentType="application/vnd.openxmlformats-officedocument.presentationml.slide+xml"/>
  <Override PartName="/ppt/slides/slide190.xml" ContentType="application/vnd.openxmlformats-officedocument.presentationml.slide+xml"/>
  <Override PartName="/ppt/slides/slide189.xml" ContentType="application/vnd.openxmlformats-officedocument.presentationml.slide+xml"/>
  <Override PartName="/ppt/slides/slide188.xml" ContentType="application/vnd.openxmlformats-officedocument.presentationml.slide+xml"/>
  <Override PartName="/ppt/slides/slide187.xml" ContentType="application/vnd.openxmlformats-officedocument.presentationml.slide+xml"/>
  <Override PartName="/ppt/slides/slide186.xml" ContentType="application/vnd.openxmlformats-officedocument.presentationml.slide+xml"/>
  <Override PartName="/ppt/slides/slide185.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8.xml" ContentType="application/vnd.openxmlformats-officedocument.presentationml.slide+xml"/>
  <Override PartName="/ppt/slides/slide197.xml" ContentType="application/vnd.openxmlformats-officedocument.presentationml.slide+xml"/>
  <Override PartName="/ppt/slides/slide196.xml" ContentType="application/vnd.openxmlformats-officedocument.presentationml.slide+xml"/>
  <Override PartName="/ppt/slides/slide195.xml" ContentType="application/vnd.openxmlformats-officedocument.presentationml.slide+xml"/>
  <Override PartName="/ppt/slides/slide194.xml" ContentType="application/vnd.openxmlformats-officedocument.presentationml.slide+xml"/>
  <Override PartName="/ppt/slides/slide109.xml" ContentType="application/vnd.openxmlformats-officedocument.presentationml.slide+xml"/>
  <Override PartName="/ppt/slides/slide108.xml" ContentType="application/vnd.openxmlformats-officedocument.presentationml.slide+xml"/>
  <Override PartName="/ppt/slides/slide107.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0.xml" ContentType="application/vnd.openxmlformats-officedocument.presentationml.slide+xml"/>
  <Override PartName="/ppt/slides/slide99.xml" ContentType="application/vnd.openxmlformats-officedocument.presentationml.slide+xml"/>
  <Override PartName="/ppt/slides/slide98.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184.xml" ContentType="application/vnd.openxmlformats-officedocument.presentationml.slide+xml"/>
  <Override PartName="/ppt/slides/slide183.xml" ContentType="application/vnd.openxmlformats-officedocument.presentationml.slide+xml"/>
  <Override PartName="/ppt/slides/slide182.xml" ContentType="application/vnd.openxmlformats-officedocument.presentationml.slide+xml"/>
  <Override PartName="/ppt/slides/slide137.xml" ContentType="application/vnd.openxmlformats-officedocument.presentationml.slide+xml"/>
  <Override PartName="/ppt/slides/slide136.xml" ContentType="application/vnd.openxmlformats-officedocument.presentationml.slide+xml"/>
  <Override PartName="/ppt/slides/slide135.xml" ContentType="application/vnd.openxmlformats-officedocument.presentationml.slide+xml"/>
  <Override PartName="/ppt/slides/slide134.xml" ContentType="application/vnd.openxmlformats-officedocument.presentationml.slide+xml"/>
  <Override PartName="/ppt/slides/slide133.xml" ContentType="application/vnd.openxmlformats-officedocument.presentationml.slide+xml"/>
  <Override PartName="/ppt/slides/slide132.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6.xml" ContentType="application/vnd.openxmlformats-officedocument.presentationml.slide+xml"/>
  <Override PartName="/ppt/slides/slide145.xml" ContentType="application/vnd.openxmlformats-officedocument.presentationml.slide+xml"/>
  <Override PartName="/ppt/slides/slide144.xml" ContentType="application/vnd.openxmlformats-officedocument.presentationml.slide+xml"/>
  <Override PartName="/ppt/slides/slide143.xml" ContentType="application/vnd.openxmlformats-officedocument.presentationml.slide+xml"/>
  <Override PartName="/ppt/slides/slide142.xml" ContentType="application/vnd.openxmlformats-officedocument.presentationml.slide+xml"/>
  <Override PartName="/ppt/slides/slide141.xml" ContentType="application/vnd.openxmlformats-officedocument.presentationml.slide+xml"/>
  <Override PartName="/ppt/slides/slide131.xml" ContentType="application/vnd.openxmlformats-officedocument.presentationml.slide+xml"/>
  <Override PartName="/ppt/slides/slide130.xml" ContentType="application/vnd.openxmlformats-officedocument.presentationml.slide+xml"/>
  <Override PartName="/ppt/slides/slide129.xml" ContentType="application/vnd.openxmlformats-officedocument.presentationml.slide+xml"/>
  <Override PartName="/ppt/slides/slide120.xml" ContentType="application/vnd.openxmlformats-officedocument.presentationml.slide+xml"/>
  <Override PartName="/ppt/slides/slide119.xml" ContentType="application/vnd.openxmlformats-officedocument.presentationml.slide+xml"/>
  <Override PartName="/ppt/slides/slide118.xml" ContentType="application/vnd.openxmlformats-officedocument.presentationml.slide+xml"/>
  <Override PartName="/ppt/slides/slide117.xml" ContentType="application/vnd.openxmlformats-officedocument.presentationml.slide+xml"/>
  <Override PartName="/ppt/slides/slide116.xml" ContentType="application/vnd.openxmlformats-officedocument.presentationml.slide+xml"/>
  <Override PartName="/ppt/slides/slide115.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8.xml" ContentType="application/vnd.openxmlformats-officedocument.presentationml.slide+xml"/>
  <Override PartName="/ppt/slides/slide127.xml" ContentType="application/vnd.openxmlformats-officedocument.presentationml.slide+xml"/>
  <Override PartName="/ppt/slides/slide126.xml" ContentType="application/vnd.openxmlformats-officedocument.presentationml.slide+xml"/>
  <Override PartName="/ppt/slides/slide125.xml" ContentType="application/vnd.openxmlformats-officedocument.presentationml.slide+xml"/>
  <Override PartName="/ppt/slides/slide124.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72.xml" ContentType="application/vnd.openxmlformats-officedocument.presentationml.slide+xml"/>
  <Override PartName="/ppt/slides/slide171.xml" ContentType="application/vnd.openxmlformats-officedocument.presentationml.slide+xml"/>
  <Override PartName="/ppt/slides/slide170.xml" ContentType="application/vnd.openxmlformats-officedocument.presentationml.slide+xml"/>
  <Override PartName="/ppt/slides/slide169.xml" ContentType="application/vnd.openxmlformats-officedocument.presentationml.slide+xml"/>
  <Override PartName="/ppt/slides/slide168.xml" ContentType="application/vnd.openxmlformats-officedocument.presentationml.slide+xml"/>
  <Override PartName="/ppt/slides/slide167.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81.xml" ContentType="application/vnd.openxmlformats-officedocument.presentationml.slide+xml"/>
  <Override PartName="/ppt/slides/slide180.xml" ContentType="application/vnd.openxmlformats-officedocument.presentationml.slide+xml"/>
  <Override PartName="/ppt/slides/slide179.xml" ContentType="application/vnd.openxmlformats-officedocument.presentationml.slide+xml"/>
  <Override PartName="/ppt/slides/slide178.xml" ContentType="application/vnd.openxmlformats-officedocument.presentationml.slide+xml"/>
  <Override PartName="/ppt/slides/slide177.xml" ContentType="application/vnd.openxmlformats-officedocument.presentationml.slide+xml"/>
  <Override PartName="/ppt/slides/slide176.xml" ContentType="application/vnd.openxmlformats-officedocument.presentationml.slide+xml"/>
  <Override PartName="/ppt/slides/slide166.xml" ContentType="application/vnd.openxmlformats-officedocument.presentationml.slide+xml"/>
  <Override PartName="/ppt/slides/slide165.xml" ContentType="application/vnd.openxmlformats-officedocument.presentationml.slide+xml"/>
  <Override PartName="/ppt/slides/slide164.xml" ContentType="application/vnd.openxmlformats-officedocument.presentationml.slide+xml"/>
  <Override PartName="/ppt/slides/slide155.xml" ContentType="application/vnd.openxmlformats-officedocument.presentationml.slide+xml"/>
  <Override PartName="/ppt/slides/slide154.xml" ContentType="application/vnd.openxmlformats-officedocument.presentationml.slide+xml"/>
  <Override PartName="/ppt/slides/slide153.xml" ContentType="application/vnd.openxmlformats-officedocument.presentationml.slide+xml"/>
  <Override PartName="/ppt/slides/slide152.xml" ContentType="application/vnd.openxmlformats-officedocument.presentationml.slide+xml"/>
  <Override PartName="/ppt/slides/slide151.xml" ContentType="application/vnd.openxmlformats-officedocument.presentationml.slide+xml"/>
  <Override PartName="/ppt/slides/slide150.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63.xml" ContentType="application/vnd.openxmlformats-officedocument.presentationml.slide+xml"/>
  <Override PartName="/ppt/slides/slide162.xml" ContentType="application/vnd.openxmlformats-officedocument.presentationml.slide+xml"/>
  <Override PartName="/ppt/slides/slide161.xml" ContentType="application/vnd.openxmlformats-officedocument.presentationml.slide+xml"/>
  <Override PartName="/ppt/slides/slide160.xml" ContentType="application/vnd.openxmlformats-officedocument.presentationml.slide+xml"/>
  <Override PartName="/ppt/slides/slide159.xml" ContentType="application/vnd.openxmlformats-officedocument.presentationml.slide+xml"/>
  <Override PartName="/ppt/slides/slide113.xml" ContentType="application/vnd.openxmlformats-officedocument.presentationml.slide+xml"/>
  <Override PartName="/ppt/slides/slide74.xml" ContentType="application/vnd.openxmlformats-officedocument.presentationml.slide+xml"/>
  <Override PartName="/ppt/slides/slide72.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7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3.xml" ContentType="application/vnd.openxmlformats-officedocument.presentationml.slide+xml"/>
  <Override PartName="/ppt/slides/slide37.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55.xml" ContentType="application/vnd.openxmlformats-officedocument.presentationml.slide+xml"/>
  <Override PartName="/ppt/slides/slide36.xml" ContentType="application/vnd.openxmlformats-officedocument.presentationml.slide+xml"/>
  <Override PartName="/ppt/slides/slide53.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44.xml" ContentType="application/vnd.openxmlformats-officedocument.presentationml.slide+xml"/>
  <Override PartName="/ppt/slides/slide54.xml" ContentType="application/vnd.openxmlformats-officedocument.presentationml.slide+xml"/>
  <Override PartName="/ppt/slides/slide46.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5.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47.xml" ContentType="application/vnd.openxmlformats-officedocument.presentationml.slide+xml"/>
  <Override PartName="/ppt/slideMasters/slideMaster1.xml" ContentType="application/vnd.openxmlformats-officedocument.presentationml.slideMaster+xml"/>
  <Override PartName="/ppt/notesSlides/notesSlide17.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18.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5.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26.xml" ContentType="application/vnd.openxmlformats-officedocument.presentationml.notesSlide+xml"/>
  <Override PartName="/ppt/notesSlides/notesSlide6.xml" ContentType="application/vnd.openxmlformats-officedocument.presentationml.notesSlide+xml"/>
  <Override PartName="/ppt/notesSlides/notesSlide25.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9.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24.xml" ContentType="application/vnd.openxmlformats-officedocument.presentationml.notesSlide+xml"/>
  <Override PartName="/ppt/notesSlides/notesSlide7.xml" ContentType="application/vnd.openxmlformats-officedocument.presentationml.notesSlide+xml"/>
  <Override PartName="/ppt/notesSlides/notesSlide2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4.xml" ContentType="application/vnd.openxmlformats-officedocument.presentationml.notesSlide+xml"/>
  <Override PartName="/ppt/notesSlides/notesSlide37.xml" ContentType="application/vnd.openxmlformats-officedocument.presentationml.notesSlide+xml"/>
  <Override PartName="/ppt/notesSlides/notesSlide3.xml" ContentType="application/vnd.openxmlformats-officedocument.presentationml.notesSlide+xml"/>
  <Override PartName="/ppt/slideLayouts/slideLayout7.xml" ContentType="application/vnd.openxmlformats-officedocument.presentationml.slideLayout+xml"/>
  <Override PartName="/ppt/notesSlides/notesSlide51.xml" ContentType="application/vnd.openxmlformats-officedocument.presentationml.notesSlide+xml"/>
  <Override PartName="/ppt/slideLayouts/slideLayout8.xml" ContentType="application/vnd.openxmlformats-officedocument.presentationml.slideLayout+xml"/>
  <Override PartName="/ppt/notesSlides/notesSlide50.xml" ContentType="application/vnd.openxmlformats-officedocument.presentationml.notesSlide+xml"/>
  <Override PartName="/ppt/notesSlides/notesSlide48.xml" ContentType="application/vnd.openxmlformats-officedocument.presentationml.notesSlide+xml"/>
  <Override PartName="/ppt/slideLayouts/slideLayout9.xml" ContentType="application/vnd.openxmlformats-officedocument.presentationml.slideLayout+xml"/>
  <Override PartName="/ppt/notesSlides/notesSlide47.xml" ContentType="application/vnd.openxmlformats-officedocument.presentationml.notesSlide+xml"/>
  <Override PartName="/ppt/slideLayouts/slideLayout10.xml" ContentType="application/vnd.openxmlformats-officedocument.presentationml.slideLayout+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55.xml" ContentType="application/vnd.openxmlformats-officedocument.presentationml.notesSl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54.xml" ContentType="application/vnd.openxmlformats-officedocument.presentationml.notesSlide+xml"/>
  <Override PartName="/ppt/slideLayouts/slideLayout11.xml" ContentType="application/vnd.openxmlformats-officedocument.presentationml.slideLayout+xml"/>
  <Override PartName="/ppt/notesSlides/notesSlide49.xml" ContentType="application/vnd.openxmlformats-officedocument.presentationml.notesSlide+xml"/>
  <Override PartName="/ppt/notesSlides/notesSlide46.xml" ContentType="application/vnd.openxmlformats-officedocument.presentationml.notesSlide+xml"/>
  <Override PartName="/ppt/notesSlides/notesSlide45.xml" ContentType="application/vnd.openxmlformats-officedocument.presentationml.notesSlide+xml"/>
  <Override PartName="/ppt/notesSlides/notesSlide44.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94" r:id="rId21"/>
    <p:sldId id="295" r:id="rId22"/>
    <p:sldId id="296" r:id="rId23"/>
    <p:sldId id="297" r:id="rId24"/>
    <p:sldId id="298" r:id="rId25"/>
    <p:sldId id="299" r:id="rId26"/>
    <p:sldId id="300" r:id="rId27"/>
    <p:sldId id="301" r:id="rId28"/>
    <p:sldId id="302" r:id="rId29"/>
    <p:sldId id="303" r:id="rId30"/>
    <p:sldId id="304" r:id="rId31"/>
    <p:sldId id="305" r:id="rId32"/>
    <p:sldId id="306" r:id="rId33"/>
    <p:sldId id="307" r:id="rId34"/>
    <p:sldId id="308" r:id="rId35"/>
    <p:sldId id="309" r:id="rId36"/>
    <p:sldId id="310" r:id="rId37"/>
    <p:sldId id="311" r:id="rId38"/>
    <p:sldId id="312" r:id="rId39"/>
    <p:sldId id="313" r:id="rId40"/>
    <p:sldId id="314" r:id="rId41"/>
    <p:sldId id="315" r:id="rId42"/>
    <p:sldId id="316" r:id="rId43"/>
    <p:sldId id="317" r:id="rId44"/>
    <p:sldId id="318" r:id="rId45"/>
    <p:sldId id="319" r:id="rId46"/>
    <p:sldId id="320" r:id="rId47"/>
    <p:sldId id="321" r:id="rId48"/>
    <p:sldId id="322" r:id="rId49"/>
    <p:sldId id="323" r:id="rId50"/>
    <p:sldId id="324" r:id="rId51"/>
    <p:sldId id="328" r:id="rId52"/>
    <p:sldId id="329" r:id="rId53"/>
    <p:sldId id="330" r:id="rId54"/>
    <p:sldId id="331" r:id="rId55"/>
    <p:sldId id="332" r:id="rId56"/>
    <p:sldId id="333" r:id="rId57"/>
    <p:sldId id="334" r:id="rId58"/>
    <p:sldId id="335" r:id="rId59"/>
    <p:sldId id="336" r:id="rId60"/>
    <p:sldId id="337" r:id="rId61"/>
    <p:sldId id="338" r:id="rId62"/>
    <p:sldId id="339" r:id="rId63"/>
    <p:sldId id="340" r:id="rId64"/>
    <p:sldId id="341" r:id="rId65"/>
    <p:sldId id="342" r:id="rId66"/>
    <p:sldId id="343" r:id="rId67"/>
    <p:sldId id="344" r:id="rId68"/>
    <p:sldId id="345" r:id="rId69"/>
    <p:sldId id="346" r:id="rId70"/>
    <p:sldId id="347" r:id="rId71"/>
    <p:sldId id="348" r:id="rId72"/>
    <p:sldId id="349" r:id="rId73"/>
    <p:sldId id="350" r:id="rId74"/>
    <p:sldId id="351" r:id="rId75"/>
    <p:sldId id="352" r:id="rId76"/>
    <p:sldId id="353" r:id="rId77"/>
    <p:sldId id="354" r:id="rId78"/>
    <p:sldId id="355" r:id="rId79"/>
    <p:sldId id="356" r:id="rId80"/>
    <p:sldId id="357" r:id="rId81"/>
    <p:sldId id="358" r:id="rId82"/>
    <p:sldId id="359" r:id="rId83"/>
    <p:sldId id="360" r:id="rId84"/>
    <p:sldId id="361" r:id="rId85"/>
    <p:sldId id="362" r:id="rId86"/>
    <p:sldId id="363" r:id="rId87"/>
    <p:sldId id="364" r:id="rId88"/>
    <p:sldId id="365" r:id="rId89"/>
    <p:sldId id="366" r:id="rId90"/>
    <p:sldId id="367" r:id="rId91"/>
    <p:sldId id="368" r:id="rId92"/>
    <p:sldId id="369" r:id="rId93"/>
    <p:sldId id="370" r:id="rId94"/>
    <p:sldId id="371" r:id="rId95"/>
    <p:sldId id="372" r:id="rId96"/>
    <p:sldId id="373" r:id="rId97"/>
    <p:sldId id="374" r:id="rId98"/>
    <p:sldId id="375" r:id="rId99"/>
    <p:sldId id="376" r:id="rId100"/>
    <p:sldId id="377" r:id="rId101"/>
    <p:sldId id="378" r:id="rId102"/>
    <p:sldId id="379" r:id="rId103"/>
    <p:sldId id="380" r:id="rId104"/>
    <p:sldId id="381" r:id="rId105"/>
    <p:sldId id="382" r:id="rId106"/>
    <p:sldId id="383" r:id="rId107"/>
    <p:sldId id="384" r:id="rId108"/>
    <p:sldId id="385" r:id="rId109"/>
    <p:sldId id="386" r:id="rId110"/>
    <p:sldId id="387" r:id="rId111"/>
    <p:sldId id="388" r:id="rId112"/>
    <p:sldId id="389" r:id="rId113"/>
    <p:sldId id="390" r:id="rId114"/>
    <p:sldId id="391" r:id="rId115"/>
    <p:sldId id="392" r:id="rId116"/>
    <p:sldId id="393" r:id="rId117"/>
    <p:sldId id="394" r:id="rId118"/>
    <p:sldId id="395" r:id="rId119"/>
    <p:sldId id="396" r:id="rId120"/>
    <p:sldId id="397" r:id="rId121"/>
    <p:sldId id="398" r:id="rId122"/>
    <p:sldId id="399" r:id="rId123"/>
    <p:sldId id="400" r:id="rId124"/>
    <p:sldId id="401" r:id="rId125"/>
    <p:sldId id="402" r:id="rId126"/>
    <p:sldId id="403" r:id="rId127"/>
    <p:sldId id="404" r:id="rId128"/>
    <p:sldId id="405" r:id="rId129"/>
    <p:sldId id="406" r:id="rId130"/>
    <p:sldId id="407" r:id="rId131"/>
    <p:sldId id="408" r:id="rId132"/>
    <p:sldId id="409" r:id="rId133"/>
    <p:sldId id="410" r:id="rId134"/>
    <p:sldId id="411" r:id="rId135"/>
    <p:sldId id="275" r:id="rId136"/>
    <p:sldId id="276" r:id="rId137"/>
    <p:sldId id="277" r:id="rId138"/>
    <p:sldId id="278" r:id="rId139"/>
    <p:sldId id="279" r:id="rId140"/>
    <p:sldId id="280" r:id="rId141"/>
    <p:sldId id="281" r:id="rId142"/>
    <p:sldId id="282" r:id="rId143"/>
    <p:sldId id="283" r:id="rId144"/>
    <p:sldId id="284" r:id="rId145"/>
    <p:sldId id="285" r:id="rId146"/>
    <p:sldId id="286" r:id="rId147"/>
    <p:sldId id="287" r:id="rId148"/>
    <p:sldId id="288" r:id="rId149"/>
    <p:sldId id="289" r:id="rId150"/>
    <p:sldId id="290" r:id="rId151"/>
    <p:sldId id="291" r:id="rId152"/>
    <p:sldId id="292" r:id="rId153"/>
    <p:sldId id="293" r:id="rId154"/>
    <p:sldId id="412" r:id="rId155"/>
    <p:sldId id="413" r:id="rId156"/>
    <p:sldId id="414" r:id="rId157"/>
    <p:sldId id="415" r:id="rId158"/>
    <p:sldId id="416" r:id="rId159"/>
    <p:sldId id="417" r:id="rId160"/>
    <p:sldId id="418" r:id="rId161"/>
    <p:sldId id="419" r:id="rId162"/>
    <p:sldId id="420" r:id="rId163"/>
    <p:sldId id="421" r:id="rId164"/>
    <p:sldId id="422" r:id="rId165"/>
    <p:sldId id="423" r:id="rId166"/>
    <p:sldId id="424" r:id="rId167"/>
    <p:sldId id="425" r:id="rId168"/>
    <p:sldId id="426" r:id="rId169"/>
    <p:sldId id="427" r:id="rId170"/>
    <p:sldId id="428" r:id="rId171"/>
    <p:sldId id="429" r:id="rId172"/>
    <p:sldId id="430" r:id="rId173"/>
    <p:sldId id="431" r:id="rId174"/>
    <p:sldId id="432" r:id="rId175"/>
    <p:sldId id="433" r:id="rId176"/>
    <p:sldId id="434" r:id="rId177"/>
    <p:sldId id="435" r:id="rId178"/>
    <p:sldId id="436" r:id="rId179"/>
    <p:sldId id="437" r:id="rId180"/>
    <p:sldId id="438" r:id="rId181"/>
    <p:sldId id="439" r:id="rId182"/>
    <p:sldId id="440" r:id="rId183"/>
    <p:sldId id="441" r:id="rId184"/>
    <p:sldId id="442" r:id="rId185"/>
    <p:sldId id="443" r:id="rId186"/>
    <p:sldId id="444" r:id="rId187"/>
    <p:sldId id="445" r:id="rId188"/>
    <p:sldId id="446" r:id="rId189"/>
    <p:sldId id="447" r:id="rId190"/>
    <p:sldId id="448" r:id="rId191"/>
    <p:sldId id="449" r:id="rId192"/>
    <p:sldId id="450" r:id="rId193"/>
    <p:sldId id="451" r:id="rId194"/>
    <p:sldId id="452" r:id="rId195"/>
    <p:sldId id="453" r:id="rId196"/>
    <p:sldId id="454" r:id="rId197"/>
    <p:sldId id="455" r:id="rId198"/>
    <p:sldId id="456" r:id="rId199"/>
    <p:sldId id="457" r:id="rId200"/>
    <p:sldId id="458" r:id="rId201"/>
    <p:sldId id="459" r:id="rId202"/>
    <p:sldId id="460" r:id="rId203"/>
    <p:sldId id="461" r:id="rId204"/>
    <p:sldId id="462" r:id="rId205"/>
    <p:sldId id="463" r:id="rId206"/>
    <p:sldId id="464" r:id="rId207"/>
    <p:sldId id="465" r:id="rId208"/>
    <p:sldId id="466" r:id="rId209"/>
    <p:sldId id="467" r:id="rId210"/>
    <p:sldId id="468" r:id="rId211"/>
    <p:sldId id="469" r:id="rId212"/>
    <p:sldId id="470" r:id="rId213"/>
    <p:sldId id="471" r:id="rId2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537" autoAdjust="0"/>
    <p:restoredTop sz="94660"/>
  </p:normalViewPr>
  <p:slideViewPr>
    <p:cSldViewPr snapToGrid="0">
      <p:cViewPr varScale="1">
        <p:scale>
          <a:sx n="87" d="100"/>
          <a:sy n="87" d="100"/>
        </p:scale>
        <p:origin x="10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viewProps" Target="viewProp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theme" Target="theme/theme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tableStyles" Target="tableStyles.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customXml" Target="../customXml/item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notesMaster" Target="notesMasters/notesMaster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customXml" Target="../customXml/item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customXml" Target="../customXml/item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CB39AE-DB84-4156-91A5-31C8272D4038}" type="datetimeFigureOut">
              <a:rPr lang="en-US" smtClean="0"/>
              <a:t>7/13/2017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8848EB-9880-47F1-8727-85CF7A60B2A3}" type="slidenum">
              <a:rPr lang="en-US" smtClean="0"/>
              <a:t>‹#›</a:t>
            </a:fld>
            <a:endParaRPr lang="en-US"/>
          </a:p>
        </p:txBody>
      </p:sp>
    </p:spTree>
    <p:extLst>
      <p:ext uri="{BB962C8B-B14F-4D97-AF65-F5344CB8AC3E}">
        <p14:creationId xmlns:p14="http://schemas.microsoft.com/office/powerpoint/2010/main" val="2423701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panose="02020603050405020304" pitchFamily="18" charset="0"/>
            </a:endParaRPr>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CDBEE3B7-6FB0-441D-8423-6F15812BA3B9}" type="slidenum">
              <a:rPr lang="en-US" sz="1200"/>
              <a:pPr/>
              <a:t>4</a:t>
            </a:fld>
            <a:endParaRPr lang="en-US" sz="1200"/>
          </a:p>
        </p:txBody>
      </p:sp>
    </p:spTree>
    <p:extLst>
      <p:ext uri="{BB962C8B-B14F-4D97-AF65-F5344CB8AC3E}">
        <p14:creationId xmlns:p14="http://schemas.microsoft.com/office/powerpoint/2010/main" val="34990746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bg2"/>
                </a:solidFill>
                <a:latin typeface="Tahoma" panose="020B0604030504040204" pitchFamily="34" charset="0"/>
              </a:defRPr>
            </a:lvl1pPr>
            <a:lvl2pPr marL="742950" indent="-285750" defTabSz="928688">
              <a:defRPr sz="2400">
                <a:solidFill>
                  <a:schemeClr val="bg2"/>
                </a:solidFill>
                <a:latin typeface="Tahoma" panose="020B0604030504040204" pitchFamily="34" charset="0"/>
              </a:defRPr>
            </a:lvl2pPr>
            <a:lvl3pPr marL="1143000" indent="-228600" defTabSz="928688">
              <a:defRPr sz="2400">
                <a:solidFill>
                  <a:schemeClr val="bg2"/>
                </a:solidFill>
                <a:latin typeface="Tahoma" panose="020B0604030504040204" pitchFamily="34" charset="0"/>
              </a:defRPr>
            </a:lvl3pPr>
            <a:lvl4pPr marL="1600200" indent="-228600" defTabSz="928688">
              <a:defRPr sz="2400">
                <a:solidFill>
                  <a:schemeClr val="bg2"/>
                </a:solidFill>
                <a:latin typeface="Tahoma" panose="020B0604030504040204" pitchFamily="34" charset="0"/>
              </a:defRPr>
            </a:lvl4pPr>
            <a:lvl5pPr marL="2057400" indent="-228600" defTabSz="928688">
              <a:defRPr sz="2400">
                <a:solidFill>
                  <a:schemeClr val="bg2"/>
                </a:solidFill>
                <a:latin typeface="Tahoma" panose="020B0604030504040204" pitchFamily="34" charset="0"/>
              </a:defRPr>
            </a:lvl5pPr>
            <a:lvl6pPr marL="2514600" indent="-228600" defTabSz="928688"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defTabSz="928688"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defTabSz="928688"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defTabSz="928688"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fld id="{DEDDCDAF-FF02-4265-B233-A75906A1F093}" type="slidenum">
              <a:rPr lang="en-US" sz="1200">
                <a:solidFill>
                  <a:schemeClr val="tx1"/>
                </a:solidFill>
                <a:latin typeface="Times New Roman" panose="02020603050405020304" pitchFamily="18" charset="0"/>
              </a:rPr>
              <a:pPr/>
              <a:t>130</a:t>
            </a:fld>
            <a:endParaRPr lang="en-US" sz="1200">
              <a:solidFill>
                <a:schemeClr val="tx1"/>
              </a:solidFill>
              <a:latin typeface="Times New Roman" panose="02020603050405020304" pitchFamily="18" charset="0"/>
            </a:endParaRPr>
          </a:p>
        </p:txBody>
      </p:sp>
      <p:sp>
        <p:nvSpPr>
          <p:cNvPr id="100355" name="Rectangle 7"/>
          <p:cNvSpPr txBox="1">
            <a:spLocks noGrp="1" noChangeArrowheads="1"/>
          </p:cNvSpPr>
          <p:nvPr/>
        </p:nvSpPr>
        <p:spPr bwMode="auto">
          <a:xfrm>
            <a:off x="3959225" y="8820150"/>
            <a:ext cx="30257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57" tIns="46479" rIns="92957" bIns="46479" anchor="b"/>
          <a:lstStyle>
            <a:lvl1pPr defTabSz="930275">
              <a:defRPr sz="2400">
                <a:solidFill>
                  <a:schemeClr val="bg2"/>
                </a:solidFill>
                <a:latin typeface="Tahoma" panose="020B0604030504040204" pitchFamily="34" charset="0"/>
              </a:defRPr>
            </a:lvl1pPr>
            <a:lvl2pPr marL="742950" indent="-285750" defTabSz="930275">
              <a:defRPr sz="2400">
                <a:solidFill>
                  <a:schemeClr val="bg2"/>
                </a:solidFill>
                <a:latin typeface="Tahoma" panose="020B0604030504040204" pitchFamily="34" charset="0"/>
              </a:defRPr>
            </a:lvl2pPr>
            <a:lvl3pPr marL="1143000" indent="-228600" defTabSz="930275">
              <a:defRPr sz="2400">
                <a:solidFill>
                  <a:schemeClr val="bg2"/>
                </a:solidFill>
                <a:latin typeface="Tahoma" panose="020B0604030504040204" pitchFamily="34" charset="0"/>
              </a:defRPr>
            </a:lvl3pPr>
            <a:lvl4pPr marL="1600200" indent="-228600" defTabSz="930275">
              <a:defRPr sz="2400">
                <a:solidFill>
                  <a:schemeClr val="bg2"/>
                </a:solidFill>
                <a:latin typeface="Tahoma" panose="020B0604030504040204" pitchFamily="34" charset="0"/>
              </a:defRPr>
            </a:lvl4pPr>
            <a:lvl5pPr marL="2057400" indent="-228600" defTabSz="930275">
              <a:defRPr sz="2400">
                <a:solidFill>
                  <a:schemeClr val="bg2"/>
                </a:solidFill>
                <a:latin typeface="Tahoma" panose="020B0604030504040204" pitchFamily="34" charset="0"/>
              </a:defRPr>
            </a:lvl5pPr>
            <a:lvl6pPr marL="2514600" indent="-228600" defTabSz="930275"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defTabSz="930275"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defTabSz="930275"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defTabSz="930275"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r">
              <a:spcBef>
                <a:spcPct val="0"/>
              </a:spcBef>
              <a:buClrTx/>
              <a:buFontTx/>
              <a:buNone/>
            </a:pPr>
            <a:fld id="{9F6D547D-05EF-45FE-A67F-02981D5F9C01}" type="slidenum">
              <a:rPr lang="en-US" sz="1200">
                <a:solidFill>
                  <a:schemeClr val="tx1"/>
                </a:solidFill>
                <a:latin typeface="Times New Roman" panose="02020603050405020304" pitchFamily="18" charset="0"/>
              </a:rPr>
              <a:pPr algn="r">
                <a:spcBef>
                  <a:spcPct val="0"/>
                </a:spcBef>
                <a:buClrTx/>
                <a:buFontTx/>
                <a:buNone/>
              </a:pPr>
              <a:t>130</a:t>
            </a:fld>
            <a:endParaRPr lang="en-US" sz="1200">
              <a:solidFill>
                <a:schemeClr val="tx1"/>
              </a:solidFill>
              <a:latin typeface="Times New Roman" panose="02020603050405020304" pitchFamily="18" charset="0"/>
            </a:endParaRPr>
          </a:p>
        </p:txBody>
      </p:sp>
      <p:sp>
        <p:nvSpPr>
          <p:cNvPr id="100356" name="Rectangle 2"/>
          <p:cNvSpPr>
            <a:spLocks noGrp="1" noRot="1" noChangeAspect="1" noChangeArrowheads="1" noTextEdit="1"/>
          </p:cNvSpPr>
          <p:nvPr>
            <p:ph type="sldImg"/>
          </p:nvPr>
        </p:nvSpPr>
        <p:spPr>
          <a:xfrm>
            <a:off x="398463" y="695325"/>
            <a:ext cx="6189662" cy="3482975"/>
          </a:xfrm>
          <a:ln/>
        </p:spPr>
      </p:sp>
      <p:sp>
        <p:nvSpPr>
          <p:cNvPr id="100357" name="Rectangle 3"/>
          <p:cNvSpPr>
            <a:spLocks noGrp="1" noChangeArrowheads="1"/>
          </p:cNvSpPr>
          <p:nvPr>
            <p:ph type="body" idx="1"/>
          </p:nvPr>
        </p:nvSpPr>
        <p:spPr>
          <a:xfrm>
            <a:off x="700088" y="4410075"/>
            <a:ext cx="558482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57" tIns="46479" rIns="92957" bIns="46479"/>
          <a:lstStyle/>
          <a:p>
            <a:endParaRPr lang="en-US" smtClean="0"/>
          </a:p>
        </p:txBody>
      </p:sp>
    </p:spTree>
    <p:extLst>
      <p:ext uri="{BB962C8B-B14F-4D97-AF65-F5344CB8AC3E}">
        <p14:creationId xmlns:p14="http://schemas.microsoft.com/office/powerpoint/2010/main" val="650320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bg2"/>
                </a:solidFill>
                <a:latin typeface="Tahoma" panose="020B0604030504040204" pitchFamily="34" charset="0"/>
              </a:defRPr>
            </a:lvl1pPr>
            <a:lvl2pPr marL="742950" indent="-285750" defTabSz="928688">
              <a:defRPr sz="2400">
                <a:solidFill>
                  <a:schemeClr val="bg2"/>
                </a:solidFill>
                <a:latin typeface="Tahoma" panose="020B0604030504040204" pitchFamily="34" charset="0"/>
              </a:defRPr>
            </a:lvl2pPr>
            <a:lvl3pPr marL="1143000" indent="-228600" defTabSz="928688">
              <a:defRPr sz="2400">
                <a:solidFill>
                  <a:schemeClr val="bg2"/>
                </a:solidFill>
                <a:latin typeface="Tahoma" panose="020B0604030504040204" pitchFamily="34" charset="0"/>
              </a:defRPr>
            </a:lvl3pPr>
            <a:lvl4pPr marL="1600200" indent="-228600" defTabSz="928688">
              <a:defRPr sz="2400">
                <a:solidFill>
                  <a:schemeClr val="bg2"/>
                </a:solidFill>
                <a:latin typeface="Tahoma" panose="020B0604030504040204" pitchFamily="34" charset="0"/>
              </a:defRPr>
            </a:lvl4pPr>
            <a:lvl5pPr marL="2057400" indent="-228600" defTabSz="928688">
              <a:defRPr sz="2400">
                <a:solidFill>
                  <a:schemeClr val="bg2"/>
                </a:solidFill>
                <a:latin typeface="Tahoma" panose="020B0604030504040204" pitchFamily="34" charset="0"/>
              </a:defRPr>
            </a:lvl5pPr>
            <a:lvl6pPr marL="2514600" indent="-228600" defTabSz="928688"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defTabSz="928688"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defTabSz="928688"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defTabSz="928688"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fld id="{F7D39F60-ED16-4391-BCEF-6718448F5C86}" type="slidenum">
              <a:rPr lang="en-US" sz="1200">
                <a:solidFill>
                  <a:schemeClr val="tx1"/>
                </a:solidFill>
                <a:latin typeface="Times New Roman" panose="02020603050405020304" pitchFamily="18" charset="0"/>
              </a:rPr>
              <a:pPr/>
              <a:t>133</a:t>
            </a:fld>
            <a:endParaRPr lang="en-US" sz="1200">
              <a:solidFill>
                <a:schemeClr val="tx1"/>
              </a:solidFill>
              <a:latin typeface="Times New Roman" panose="02020603050405020304" pitchFamily="18" charset="0"/>
            </a:endParaRPr>
          </a:p>
        </p:txBody>
      </p:sp>
      <p:sp>
        <p:nvSpPr>
          <p:cNvPr id="101379" name="Rectangle 7"/>
          <p:cNvSpPr txBox="1">
            <a:spLocks noGrp="1" noChangeArrowheads="1"/>
          </p:cNvSpPr>
          <p:nvPr/>
        </p:nvSpPr>
        <p:spPr bwMode="auto">
          <a:xfrm>
            <a:off x="3959225" y="8820150"/>
            <a:ext cx="30257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57" tIns="46479" rIns="92957" bIns="46479" anchor="b"/>
          <a:lstStyle>
            <a:lvl1pPr defTabSz="930275">
              <a:defRPr sz="2400">
                <a:solidFill>
                  <a:schemeClr val="bg2"/>
                </a:solidFill>
                <a:latin typeface="Tahoma" panose="020B0604030504040204" pitchFamily="34" charset="0"/>
              </a:defRPr>
            </a:lvl1pPr>
            <a:lvl2pPr marL="742950" indent="-285750" defTabSz="930275">
              <a:defRPr sz="2400">
                <a:solidFill>
                  <a:schemeClr val="bg2"/>
                </a:solidFill>
                <a:latin typeface="Tahoma" panose="020B0604030504040204" pitchFamily="34" charset="0"/>
              </a:defRPr>
            </a:lvl2pPr>
            <a:lvl3pPr marL="1143000" indent="-228600" defTabSz="930275">
              <a:defRPr sz="2400">
                <a:solidFill>
                  <a:schemeClr val="bg2"/>
                </a:solidFill>
                <a:latin typeface="Tahoma" panose="020B0604030504040204" pitchFamily="34" charset="0"/>
              </a:defRPr>
            </a:lvl3pPr>
            <a:lvl4pPr marL="1600200" indent="-228600" defTabSz="930275">
              <a:defRPr sz="2400">
                <a:solidFill>
                  <a:schemeClr val="bg2"/>
                </a:solidFill>
                <a:latin typeface="Tahoma" panose="020B0604030504040204" pitchFamily="34" charset="0"/>
              </a:defRPr>
            </a:lvl4pPr>
            <a:lvl5pPr marL="2057400" indent="-228600" defTabSz="930275">
              <a:defRPr sz="2400">
                <a:solidFill>
                  <a:schemeClr val="bg2"/>
                </a:solidFill>
                <a:latin typeface="Tahoma" panose="020B0604030504040204" pitchFamily="34" charset="0"/>
              </a:defRPr>
            </a:lvl5pPr>
            <a:lvl6pPr marL="2514600" indent="-228600" defTabSz="930275"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defTabSz="930275"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defTabSz="930275"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defTabSz="930275"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r">
              <a:spcBef>
                <a:spcPct val="0"/>
              </a:spcBef>
              <a:buClrTx/>
              <a:buFontTx/>
              <a:buNone/>
            </a:pPr>
            <a:fld id="{EDBCE0B3-33E2-4D2F-8E00-C1CDBB308C6A}" type="slidenum">
              <a:rPr lang="en-US" sz="1200">
                <a:solidFill>
                  <a:schemeClr val="tx1"/>
                </a:solidFill>
                <a:latin typeface="Times New Roman" panose="02020603050405020304" pitchFamily="18" charset="0"/>
              </a:rPr>
              <a:pPr algn="r">
                <a:spcBef>
                  <a:spcPct val="0"/>
                </a:spcBef>
                <a:buClrTx/>
                <a:buFontTx/>
                <a:buNone/>
              </a:pPr>
              <a:t>133</a:t>
            </a:fld>
            <a:endParaRPr lang="en-US" sz="1200">
              <a:solidFill>
                <a:schemeClr val="tx1"/>
              </a:solidFill>
              <a:latin typeface="Times New Roman" panose="02020603050405020304" pitchFamily="18" charset="0"/>
            </a:endParaRPr>
          </a:p>
        </p:txBody>
      </p:sp>
      <p:sp>
        <p:nvSpPr>
          <p:cNvPr id="101380" name="Rectangle 2"/>
          <p:cNvSpPr>
            <a:spLocks noGrp="1" noRot="1" noChangeAspect="1" noChangeArrowheads="1" noTextEdit="1"/>
          </p:cNvSpPr>
          <p:nvPr>
            <p:ph type="sldImg"/>
          </p:nvPr>
        </p:nvSpPr>
        <p:spPr>
          <a:xfrm>
            <a:off x="398463" y="696913"/>
            <a:ext cx="6188075" cy="3481387"/>
          </a:xfrm>
          <a:ln/>
        </p:spPr>
      </p:sp>
      <p:sp>
        <p:nvSpPr>
          <p:cNvPr id="101381" name="Rectangle 3"/>
          <p:cNvSpPr>
            <a:spLocks noGrp="1" noChangeArrowheads="1"/>
          </p:cNvSpPr>
          <p:nvPr>
            <p:ph type="body" idx="1"/>
          </p:nvPr>
        </p:nvSpPr>
        <p:spPr>
          <a:xfrm>
            <a:off x="930275" y="4410075"/>
            <a:ext cx="5124450"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57" tIns="46479" rIns="92957" bIns="46479"/>
          <a:lstStyle/>
          <a:p>
            <a:endParaRPr lang="en-US" smtClean="0"/>
          </a:p>
        </p:txBody>
      </p:sp>
    </p:spTree>
    <p:extLst>
      <p:ext uri="{BB962C8B-B14F-4D97-AF65-F5344CB8AC3E}">
        <p14:creationId xmlns:p14="http://schemas.microsoft.com/office/powerpoint/2010/main" val="4222410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BF085D-BB57-4E04-A61D-5F228A2FA689}" type="slidenum">
              <a:rPr lang="en-US" smtClean="0"/>
              <a:pPr/>
              <a:t>155</a:t>
            </a:fld>
            <a:endParaRPr lang="en-US"/>
          </a:p>
        </p:txBody>
      </p:sp>
    </p:spTree>
    <p:extLst>
      <p:ext uri="{BB962C8B-B14F-4D97-AF65-F5344CB8AC3E}">
        <p14:creationId xmlns:p14="http://schemas.microsoft.com/office/powerpoint/2010/main" val="1282162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59BA46-7D6E-4B4F-9FAD-A3185C9A35B0}" type="slidenum">
              <a:rPr lang="en-US"/>
              <a:pPr/>
              <a:t>156</a:t>
            </a:fld>
            <a:endParaRPr lang="en-US"/>
          </a:p>
        </p:txBody>
      </p:sp>
      <p:sp>
        <p:nvSpPr>
          <p:cNvPr id="263170" name="Rectangle 2"/>
          <p:cNvSpPr>
            <a:spLocks noGrp="1" noRot="1" noChangeAspect="1" noChangeArrowheads="1" noTextEdit="1"/>
          </p:cNvSpPr>
          <p:nvPr>
            <p:ph type="sldImg"/>
          </p:nvPr>
        </p:nvSpPr>
        <p:spPr>
          <a:xfrm>
            <a:off x="393700" y="692150"/>
            <a:ext cx="6070600" cy="3416300"/>
          </a:xfrm>
          <a:ln cap="flat"/>
        </p:spPr>
      </p:sp>
      <p:sp>
        <p:nvSpPr>
          <p:cNvPr id="263171" name="Rectangle 3"/>
          <p:cNvSpPr>
            <a:spLocks noGrp="1" noChangeArrowheads="1"/>
          </p:cNvSpPr>
          <p:nvPr>
            <p:ph type="body" idx="1"/>
          </p:nvPr>
        </p:nvSpPr>
        <p:spPr>
          <a:ln/>
        </p:spPr>
        <p:txBody>
          <a:bodyPr/>
          <a:lstStyle/>
          <a:p>
            <a:endParaRPr lang="en-US" dirty="0"/>
          </a:p>
        </p:txBody>
      </p:sp>
    </p:spTree>
    <p:extLst>
      <p:ext uri="{BB962C8B-B14F-4D97-AF65-F5344CB8AC3E}">
        <p14:creationId xmlns:p14="http://schemas.microsoft.com/office/powerpoint/2010/main" val="3819649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BF085D-BB57-4E04-A61D-5F228A2FA689}" type="slidenum">
              <a:rPr lang="en-US" smtClean="0"/>
              <a:pPr/>
              <a:t>157</a:t>
            </a:fld>
            <a:endParaRPr lang="en-US"/>
          </a:p>
        </p:txBody>
      </p:sp>
    </p:spTree>
    <p:extLst>
      <p:ext uri="{BB962C8B-B14F-4D97-AF65-F5344CB8AC3E}">
        <p14:creationId xmlns:p14="http://schemas.microsoft.com/office/powerpoint/2010/main" val="8257229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BF085D-BB57-4E04-A61D-5F228A2FA689}" type="slidenum">
              <a:rPr lang="en-US" smtClean="0"/>
              <a:pPr/>
              <a:t>158</a:t>
            </a:fld>
            <a:endParaRPr lang="en-US"/>
          </a:p>
        </p:txBody>
      </p:sp>
    </p:spTree>
    <p:extLst>
      <p:ext uri="{BB962C8B-B14F-4D97-AF65-F5344CB8AC3E}">
        <p14:creationId xmlns:p14="http://schemas.microsoft.com/office/powerpoint/2010/main" val="13378762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BF085D-BB57-4E04-A61D-5F228A2FA689}" type="slidenum">
              <a:rPr lang="en-US" smtClean="0"/>
              <a:pPr/>
              <a:t>159</a:t>
            </a:fld>
            <a:endParaRPr lang="en-US"/>
          </a:p>
        </p:txBody>
      </p:sp>
    </p:spTree>
    <p:extLst>
      <p:ext uri="{BB962C8B-B14F-4D97-AF65-F5344CB8AC3E}">
        <p14:creationId xmlns:p14="http://schemas.microsoft.com/office/powerpoint/2010/main" val="30822894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BF085D-BB57-4E04-A61D-5F228A2FA689}" type="slidenum">
              <a:rPr lang="en-US" smtClean="0"/>
              <a:pPr/>
              <a:t>160</a:t>
            </a:fld>
            <a:endParaRPr lang="en-US"/>
          </a:p>
        </p:txBody>
      </p:sp>
    </p:spTree>
    <p:extLst>
      <p:ext uri="{BB962C8B-B14F-4D97-AF65-F5344CB8AC3E}">
        <p14:creationId xmlns:p14="http://schemas.microsoft.com/office/powerpoint/2010/main" val="2785637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BF085D-BB57-4E04-A61D-5F228A2FA689}" type="slidenum">
              <a:rPr lang="en-US" smtClean="0"/>
              <a:pPr/>
              <a:t>161</a:t>
            </a:fld>
            <a:endParaRPr lang="en-US"/>
          </a:p>
        </p:txBody>
      </p:sp>
    </p:spTree>
    <p:extLst>
      <p:ext uri="{BB962C8B-B14F-4D97-AF65-F5344CB8AC3E}">
        <p14:creationId xmlns:p14="http://schemas.microsoft.com/office/powerpoint/2010/main" val="20208735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BF085D-BB57-4E04-A61D-5F228A2FA689}" type="slidenum">
              <a:rPr lang="en-US" smtClean="0"/>
              <a:pPr/>
              <a:t>165</a:t>
            </a:fld>
            <a:endParaRPr lang="en-US"/>
          </a:p>
        </p:txBody>
      </p:sp>
    </p:spTree>
    <p:extLst>
      <p:ext uri="{BB962C8B-B14F-4D97-AF65-F5344CB8AC3E}">
        <p14:creationId xmlns:p14="http://schemas.microsoft.com/office/powerpoint/2010/main" val="4235569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panose="02020603050405020304" pitchFamily="18" charset="0"/>
            </a:endParaRPr>
          </a:p>
        </p:txBody>
      </p:sp>
      <p:sp>
        <p:nvSpPr>
          <p:cNvPr id="17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24D19977-DE91-4F75-B644-FFB2B6F2B2F9}" type="slidenum">
              <a:rPr lang="en-US" sz="1200"/>
              <a:pPr/>
              <a:t>5</a:t>
            </a:fld>
            <a:endParaRPr lang="en-US" sz="1200"/>
          </a:p>
        </p:txBody>
      </p:sp>
    </p:spTree>
    <p:extLst>
      <p:ext uri="{BB962C8B-B14F-4D97-AF65-F5344CB8AC3E}">
        <p14:creationId xmlns:p14="http://schemas.microsoft.com/office/powerpoint/2010/main" val="39838062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BF085D-BB57-4E04-A61D-5F228A2FA689}" type="slidenum">
              <a:rPr lang="en-US" smtClean="0"/>
              <a:pPr/>
              <a:t>169</a:t>
            </a:fld>
            <a:endParaRPr lang="en-US"/>
          </a:p>
        </p:txBody>
      </p:sp>
    </p:spTree>
    <p:extLst>
      <p:ext uri="{BB962C8B-B14F-4D97-AF65-F5344CB8AC3E}">
        <p14:creationId xmlns:p14="http://schemas.microsoft.com/office/powerpoint/2010/main" val="17396666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E767E7-D0D3-4F64-AD6C-FCC8284D38CC}" type="slidenum">
              <a:rPr lang="en-US"/>
              <a:pPr/>
              <a:t>170</a:t>
            </a:fld>
            <a:endParaRPr lang="en-US"/>
          </a:p>
        </p:txBody>
      </p:sp>
      <p:sp>
        <p:nvSpPr>
          <p:cNvPr id="270338" name="Rectangle 2"/>
          <p:cNvSpPr>
            <a:spLocks noGrp="1" noRot="1" noChangeAspect="1" noChangeArrowheads="1" noTextEdit="1"/>
          </p:cNvSpPr>
          <p:nvPr>
            <p:ph type="sldImg"/>
          </p:nvPr>
        </p:nvSpPr>
        <p:spPr>
          <a:xfrm>
            <a:off x="393700" y="692150"/>
            <a:ext cx="6070600" cy="3416300"/>
          </a:xfrm>
          <a:ln cap="flat"/>
        </p:spPr>
      </p:sp>
      <p:sp>
        <p:nvSpPr>
          <p:cNvPr id="27033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42400757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1092DD-5981-4B65-B32B-AED3A82DF727}" type="slidenum">
              <a:rPr lang="en-US"/>
              <a:pPr/>
              <a:t>171</a:t>
            </a:fld>
            <a:endParaRPr lang="en-US"/>
          </a:p>
        </p:txBody>
      </p:sp>
      <p:sp>
        <p:nvSpPr>
          <p:cNvPr id="335874" name="Rectangle 2"/>
          <p:cNvSpPr>
            <a:spLocks noGrp="1" noRot="1" noChangeAspect="1" noChangeArrowheads="1" noTextEdit="1"/>
          </p:cNvSpPr>
          <p:nvPr>
            <p:ph type="sldImg"/>
          </p:nvPr>
        </p:nvSpPr>
        <p:spPr>
          <a:xfrm>
            <a:off x="393700" y="692150"/>
            <a:ext cx="6070600" cy="3416300"/>
          </a:xfrm>
          <a:ln cap="flat"/>
        </p:spPr>
      </p:sp>
      <p:sp>
        <p:nvSpPr>
          <p:cNvPr id="335875"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4733734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7F5729-1E35-45D1-AB4F-AB444EEC69D9}" type="slidenum">
              <a:rPr lang="en-US"/>
              <a:pPr/>
              <a:t>179</a:t>
            </a:fld>
            <a:endParaRPr lang="en-US"/>
          </a:p>
        </p:txBody>
      </p:sp>
      <p:sp>
        <p:nvSpPr>
          <p:cNvPr id="260098" name="Rectangle 2"/>
          <p:cNvSpPr>
            <a:spLocks noGrp="1" noRot="1" noChangeAspect="1" noChangeArrowheads="1" noTextEdit="1"/>
          </p:cNvSpPr>
          <p:nvPr>
            <p:ph type="sldImg"/>
          </p:nvPr>
        </p:nvSpPr>
        <p:spPr>
          <a:xfrm>
            <a:off x="393700" y="692150"/>
            <a:ext cx="6070600" cy="3416300"/>
          </a:xfrm>
          <a:ln cap="flat"/>
        </p:spPr>
      </p:sp>
      <p:sp>
        <p:nvSpPr>
          <p:cNvPr id="26009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2822170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9399FC-5BCE-493D-AD4B-C818CD029C81}" type="slidenum">
              <a:rPr lang="en-US"/>
              <a:pPr/>
              <a:t>180</a:t>
            </a:fld>
            <a:endParaRPr lang="en-US"/>
          </a:p>
        </p:txBody>
      </p:sp>
      <p:sp>
        <p:nvSpPr>
          <p:cNvPr id="303106" name="Rectangle 2"/>
          <p:cNvSpPr>
            <a:spLocks noGrp="1" noRot="1" noChangeAspect="1" noChangeArrowheads="1" noTextEdit="1"/>
          </p:cNvSpPr>
          <p:nvPr>
            <p:ph type="sldImg"/>
          </p:nvPr>
        </p:nvSpPr>
        <p:spPr>
          <a:xfrm>
            <a:off x="393700" y="692150"/>
            <a:ext cx="6070600" cy="3416300"/>
          </a:xfrm>
          <a:ln cap="flat"/>
        </p:spPr>
      </p:sp>
      <p:sp>
        <p:nvSpPr>
          <p:cNvPr id="303107"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41299926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148933-2FF4-40F9-B833-A20C71D4B685}" type="slidenum">
              <a:rPr lang="en-US"/>
              <a:pPr/>
              <a:t>181</a:t>
            </a:fld>
            <a:endParaRPr lang="en-US"/>
          </a:p>
        </p:txBody>
      </p:sp>
      <p:sp>
        <p:nvSpPr>
          <p:cNvPr id="305154" name="Rectangle 2"/>
          <p:cNvSpPr>
            <a:spLocks noGrp="1" noRot="1" noChangeAspect="1" noChangeArrowheads="1" noTextEdit="1"/>
          </p:cNvSpPr>
          <p:nvPr>
            <p:ph type="sldImg"/>
          </p:nvPr>
        </p:nvSpPr>
        <p:spPr>
          <a:xfrm>
            <a:off x="393700" y="692150"/>
            <a:ext cx="6070600" cy="3416300"/>
          </a:xfrm>
          <a:ln cap="flat"/>
        </p:spPr>
      </p:sp>
      <p:sp>
        <p:nvSpPr>
          <p:cNvPr id="305155"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8558041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606428-AF2C-4EEF-8E32-353BE1B26F59}" type="slidenum">
              <a:rPr lang="en-US"/>
              <a:pPr/>
              <a:t>182</a:t>
            </a:fld>
            <a:endParaRPr lang="en-US"/>
          </a:p>
        </p:txBody>
      </p:sp>
      <p:sp>
        <p:nvSpPr>
          <p:cNvPr id="307202" name="Rectangle 2"/>
          <p:cNvSpPr>
            <a:spLocks noGrp="1" noRot="1" noChangeAspect="1" noChangeArrowheads="1" noTextEdit="1"/>
          </p:cNvSpPr>
          <p:nvPr>
            <p:ph type="sldImg"/>
          </p:nvPr>
        </p:nvSpPr>
        <p:spPr>
          <a:xfrm>
            <a:off x="393700" y="692150"/>
            <a:ext cx="6070600" cy="3416300"/>
          </a:xfrm>
          <a:ln cap="flat"/>
        </p:spPr>
      </p:sp>
      <p:sp>
        <p:nvSpPr>
          <p:cNvPr id="307203"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4650246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C7A76D-6454-401A-BC56-8FA535ED7F95}" type="slidenum">
              <a:rPr lang="en-US"/>
              <a:pPr/>
              <a:t>183</a:t>
            </a:fld>
            <a:endParaRPr lang="en-US"/>
          </a:p>
        </p:txBody>
      </p:sp>
      <p:sp>
        <p:nvSpPr>
          <p:cNvPr id="309250" name="Rectangle 2"/>
          <p:cNvSpPr>
            <a:spLocks noGrp="1" noRot="1" noChangeAspect="1" noChangeArrowheads="1" noTextEdit="1"/>
          </p:cNvSpPr>
          <p:nvPr>
            <p:ph type="sldImg"/>
          </p:nvPr>
        </p:nvSpPr>
        <p:spPr>
          <a:xfrm>
            <a:off x="393700" y="692150"/>
            <a:ext cx="6070600" cy="3416300"/>
          </a:xfrm>
          <a:ln cap="flat"/>
        </p:spPr>
      </p:sp>
      <p:sp>
        <p:nvSpPr>
          <p:cNvPr id="309251"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0435111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99AA38-0E92-423A-B899-6CD5B1B7E975}" type="slidenum">
              <a:rPr lang="en-US"/>
              <a:pPr/>
              <a:t>184</a:t>
            </a:fld>
            <a:endParaRPr lang="en-US"/>
          </a:p>
        </p:txBody>
      </p:sp>
      <p:sp>
        <p:nvSpPr>
          <p:cNvPr id="311298" name="Rectangle 2"/>
          <p:cNvSpPr>
            <a:spLocks noGrp="1" noRot="1" noChangeAspect="1" noChangeArrowheads="1" noTextEdit="1"/>
          </p:cNvSpPr>
          <p:nvPr>
            <p:ph type="sldImg"/>
          </p:nvPr>
        </p:nvSpPr>
        <p:spPr>
          <a:xfrm>
            <a:off x="393700" y="692150"/>
            <a:ext cx="6070600" cy="3416300"/>
          </a:xfrm>
          <a:ln cap="flat"/>
        </p:spPr>
      </p:sp>
      <p:sp>
        <p:nvSpPr>
          <p:cNvPr id="31129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7927696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99347F-96B8-436A-BC08-ED37E69C67CB}" type="slidenum">
              <a:rPr lang="en-US"/>
              <a:pPr/>
              <a:t>185</a:t>
            </a:fld>
            <a:endParaRPr lang="en-US"/>
          </a:p>
        </p:txBody>
      </p:sp>
      <p:sp>
        <p:nvSpPr>
          <p:cNvPr id="313346" name="Rectangle 2"/>
          <p:cNvSpPr>
            <a:spLocks noGrp="1" noRot="1" noChangeAspect="1" noChangeArrowheads="1" noTextEdit="1"/>
          </p:cNvSpPr>
          <p:nvPr>
            <p:ph type="sldImg"/>
          </p:nvPr>
        </p:nvSpPr>
        <p:spPr>
          <a:xfrm>
            <a:off x="393700" y="692150"/>
            <a:ext cx="6070600" cy="3416300"/>
          </a:xfrm>
          <a:ln cap="flat"/>
        </p:spPr>
      </p:sp>
      <p:sp>
        <p:nvSpPr>
          <p:cNvPr id="313347"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762189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panose="02020603050405020304" pitchFamily="18" charset="0"/>
            </a:endParaRPr>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67BAA1B6-2E56-45F1-8F9F-3011B55107F3}" type="slidenum">
              <a:rPr lang="en-US" sz="1200"/>
              <a:pPr/>
              <a:t>6</a:t>
            </a:fld>
            <a:endParaRPr lang="en-US" sz="1200"/>
          </a:p>
        </p:txBody>
      </p:sp>
    </p:spTree>
    <p:extLst>
      <p:ext uri="{BB962C8B-B14F-4D97-AF65-F5344CB8AC3E}">
        <p14:creationId xmlns:p14="http://schemas.microsoft.com/office/powerpoint/2010/main" val="9847490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EEF2FD-50CB-471C-A3EE-2F789B536F27}" type="slidenum">
              <a:rPr lang="en-US"/>
              <a:pPr/>
              <a:t>186</a:t>
            </a:fld>
            <a:endParaRPr lang="en-US"/>
          </a:p>
        </p:txBody>
      </p:sp>
      <p:sp>
        <p:nvSpPr>
          <p:cNvPr id="347138" name="Rectangle 2"/>
          <p:cNvSpPr>
            <a:spLocks noGrp="1" noRot="1" noChangeAspect="1" noChangeArrowheads="1" noTextEdit="1"/>
          </p:cNvSpPr>
          <p:nvPr>
            <p:ph type="sldImg"/>
          </p:nvPr>
        </p:nvSpPr>
        <p:spPr>
          <a:xfrm>
            <a:off x="393700" y="692150"/>
            <a:ext cx="6070600" cy="3416300"/>
          </a:xfrm>
          <a:ln cap="flat"/>
        </p:spPr>
      </p:sp>
      <p:sp>
        <p:nvSpPr>
          <p:cNvPr id="34713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664650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CDA4D1-8B5C-4329-B1A0-5A935FA58881}" type="slidenum">
              <a:rPr lang="en-US"/>
              <a:pPr/>
              <a:t>187</a:t>
            </a:fld>
            <a:endParaRPr lang="en-US"/>
          </a:p>
        </p:txBody>
      </p:sp>
      <p:sp>
        <p:nvSpPr>
          <p:cNvPr id="345090" name="Rectangle 2"/>
          <p:cNvSpPr>
            <a:spLocks noGrp="1" noRot="1" noChangeAspect="1" noChangeArrowheads="1" noTextEdit="1"/>
          </p:cNvSpPr>
          <p:nvPr>
            <p:ph type="sldImg"/>
          </p:nvPr>
        </p:nvSpPr>
        <p:spPr>
          <a:xfrm>
            <a:off x="393700" y="692150"/>
            <a:ext cx="6070600" cy="3416300"/>
          </a:xfrm>
          <a:ln cap="flat"/>
        </p:spPr>
      </p:sp>
      <p:sp>
        <p:nvSpPr>
          <p:cNvPr id="345091"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4054336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F69DA8-1CE5-45FE-992D-18F06A5FEBA4}" type="slidenum">
              <a:rPr lang="en-US"/>
              <a:pPr/>
              <a:t>188</a:t>
            </a:fld>
            <a:endParaRPr lang="en-US"/>
          </a:p>
        </p:txBody>
      </p:sp>
      <p:sp>
        <p:nvSpPr>
          <p:cNvPr id="343042" name="Rectangle 2"/>
          <p:cNvSpPr>
            <a:spLocks noGrp="1" noRot="1" noChangeAspect="1" noChangeArrowheads="1" noTextEdit="1"/>
          </p:cNvSpPr>
          <p:nvPr>
            <p:ph type="sldImg"/>
          </p:nvPr>
        </p:nvSpPr>
        <p:spPr>
          <a:xfrm>
            <a:off x="393700" y="692150"/>
            <a:ext cx="6070600" cy="3416300"/>
          </a:xfrm>
          <a:ln cap="flat"/>
        </p:spPr>
      </p:sp>
      <p:sp>
        <p:nvSpPr>
          <p:cNvPr id="343043"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0458699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F6A6EE-F845-4708-B827-E2114D690863}" type="slidenum">
              <a:rPr lang="en-US"/>
              <a:pPr/>
              <a:t>189</a:t>
            </a:fld>
            <a:endParaRPr lang="en-US"/>
          </a:p>
        </p:txBody>
      </p:sp>
      <p:sp>
        <p:nvSpPr>
          <p:cNvPr id="317442" name="Rectangle 2"/>
          <p:cNvSpPr>
            <a:spLocks noGrp="1" noRot="1" noChangeAspect="1" noChangeArrowheads="1" noTextEdit="1"/>
          </p:cNvSpPr>
          <p:nvPr>
            <p:ph type="sldImg"/>
          </p:nvPr>
        </p:nvSpPr>
        <p:spPr>
          <a:xfrm>
            <a:off x="393700" y="692150"/>
            <a:ext cx="6070600" cy="3416300"/>
          </a:xfrm>
          <a:ln cap="flat"/>
        </p:spPr>
      </p:sp>
      <p:sp>
        <p:nvSpPr>
          <p:cNvPr id="317443"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41642059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F7A5EE-C025-4BED-AECA-186D4673F55C}" type="slidenum">
              <a:rPr lang="en-US"/>
              <a:pPr/>
              <a:t>190</a:t>
            </a:fld>
            <a:endParaRPr lang="en-US"/>
          </a:p>
        </p:txBody>
      </p:sp>
      <p:sp>
        <p:nvSpPr>
          <p:cNvPr id="277506" name="Rectangle 2"/>
          <p:cNvSpPr>
            <a:spLocks noGrp="1" noRot="1" noChangeAspect="1" noChangeArrowheads="1" noTextEdit="1"/>
          </p:cNvSpPr>
          <p:nvPr>
            <p:ph type="sldImg"/>
          </p:nvPr>
        </p:nvSpPr>
        <p:spPr>
          <a:xfrm>
            <a:off x="393700" y="692150"/>
            <a:ext cx="6070600" cy="3416300"/>
          </a:xfrm>
          <a:ln cap="flat"/>
        </p:spPr>
      </p:sp>
      <p:sp>
        <p:nvSpPr>
          <p:cNvPr id="277507"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41654932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B61260-6B46-4E49-B277-2405172ADEAE}" type="slidenum">
              <a:rPr lang="en-US"/>
              <a:pPr/>
              <a:t>191</a:t>
            </a:fld>
            <a:endParaRPr lang="en-US"/>
          </a:p>
        </p:txBody>
      </p:sp>
      <p:sp>
        <p:nvSpPr>
          <p:cNvPr id="351234" name="Rectangle 2"/>
          <p:cNvSpPr>
            <a:spLocks noGrp="1" noRot="1" noChangeAspect="1" noChangeArrowheads="1" noTextEdit="1"/>
          </p:cNvSpPr>
          <p:nvPr>
            <p:ph type="sldImg"/>
          </p:nvPr>
        </p:nvSpPr>
        <p:spPr>
          <a:xfrm>
            <a:off x="393700" y="692150"/>
            <a:ext cx="6070600" cy="3416300"/>
          </a:xfrm>
          <a:ln cap="flat"/>
        </p:spPr>
      </p:sp>
      <p:sp>
        <p:nvSpPr>
          <p:cNvPr id="351235"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127969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AA9BA1-43DC-428B-847F-8E279299F163}" type="slidenum">
              <a:rPr lang="en-US"/>
              <a:pPr/>
              <a:t>192</a:t>
            </a:fld>
            <a:endParaRPr lang="en-US"/>
          </a:p>
        </p:txBody>
      </p:sp>
      <p:sp>
        <p:nvSpPr>
          <p:cNvPr id="349186" name="Rectangle 2"/>
          <p:cNvSpPr>
            <a:spLocks noGrp="1" noRot="1" noChangeAspect="1" noChangeArrowheads="1" noTextEdit="1"/>
          </p:cNvSpPr>
          <p:nvPr>
            <p:ph type="sldImg"/>
          </p:nvPr>
        </p:nvSpPr>
        <p:spPr>
          <a:xfrm>
            <a:off x="393700" y="692150"/>
            <a:ext cx="6070600" cy="3416300"/>
          </a:xfrm>
          <a:ln cap="flat"/>
        </p:spPr>
      </p:sp>
      <p:sp>
        <p:nvSpPr>
          <p:cNvPr id="349187"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5135785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3829E3-CE6C-4092-890F-E9544A4F9621}" type="slidenum">
              <a:rPr lang="en-US"/>
              <a:pPr/>
              <a:t>193</a:t>
            </a:fld>
            <a:endParaRPr lang="en-US"/>
          </a:p>
        </p:txBody>
      </p:sp>
      <p:sp>
        <p:nvSpPr>
          <p:cNvPr id="353282" name="Rectangle 2"/>
          <p:cNvSpPr>
            <a:spLocks noGrp="1" noRot="1" noChangeAspect="1" noChangeArrowheads="1" noTextEdit="1"/>
          </p:cNvSpPr>
          <p:nvPr>
            <p:ph type="sldImg"/>
          </p:nvPr>
        </p:nvSpPr>
        <p:spPr>
          <a:xfrm>
            <a:off x="393700" y="692150"/>
            <a:ext cx="6070600" cy="3416300"/>
          </a:xfrm>
          <a:ln cap="flat"/>
        </p:spPr>
      </p:sp>
      <p:sp>
        <p:nvSpPr>
          <p:cNvPr id="353283"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41104793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1A975F-A032-4B0A-B6D8-54FDDA59DB80}" type="slidenum">
              <a:rPr lang="en-US"/>
              <a:pPr/>
              <a:t>194</a:t>
            </a:fld>
            <a:endParaRPr lang="en-US"/>
          </a:p>
        </p:txBody>
      </p:sp>
      <p:sp>
        <p:nvSpPr>
          <p:cNvPr id="355330" name="Rectangle 2"/>
          <p:cNvSpPr>
            <a:spLocks noGrp="1" noRot="1" noChangeAspect="1" noChangeArrowheads="1" noTextEdit="1"/>
          </p:cNvSpPr>
          <p:nvPr>
            <p:ph type="sldImg"/>
          </p:nvPr>
        </p:nvSpPr>
        <p:spPr>
          <a:xfrm>
            <a:off x="393700" y="692150"/>
            <a:ext cx="6070600" cy="3416300"/>
          </a:xfrm>
          <a:ln cap="flat"/>
        </p:spPr>
      </p:sp>
      <p:sp>
        <p:nvSpPr>
          <p:cNvPr id="355331"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7780364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825AA9-CE6D-410C-B082-BBF4034F7416}" type="slidenum">
              <a:rPr lang="en-US"/>
              <a:pPr/>
              <a:t>195</a:t>
            </a:fld>
            <a:endParaRPr lang="en-US"/>
          </a:p>
        </p:txBody>
      </p:sp>
      <p:sp>
        <p:nvSpPr>
          <p:cNvPr id="357378" name="Rectangle 2"/>
          <p:cNvSpPr>
            <a:spLocks noGrp="1" noRot="1" noChangeAspect="1" noChangeArrowheads="1" noTextEdit="1"/>
          </p:cNvSpPr>
          <p:nvPr>
            <p:ph type="sldImg"/>
          </p:nvPr>
        </p:nvSpPr>
        <p:spPr>
          <a:xfrm>
            <a:off x="393700" y="692150"/>
            <a:ext cx="6070600" cy="3416300"/>
          </a:xfrm>
          <a:ln cap="flat"/>
        </p:spPr>
      </p:sp>
      <p:sp>
        <p:nvSpPr>
          <p:cNvPr id="35737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807133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panose="02020603050405020304" pitchFamily="18" charset="0"/>
            </a:endParaRPr>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41470651-CC42-4CB8-B346-FF1E316F7A5B}" type="slidenum">
              <a:rPr lang="en-US" sz="1200"/>
              <a:pPr/>
              <a:t>8</a:t>
            </a:fld>
            <a:endParaRPr lang="en-US" sz="1200"/>
          </a:p>
        </p:txBody>
      </p:sp>
    </p:spTree>
    <p:extLst>
      <p:ext uri="{BB962C8B-B14F-4D97-AF65-F5344CB8AC3E}">
        <p14:creationId xmlns:p14="http://schemas.microsoft.com/office/powerpoint/2010/main" val="32729692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84B3A9-2A6B-4BCF-8B3D-36D7E303AEA9}" type="slidenum">
              <a:rPr lang="en-US"/>
              <a:pPr/>
              <a:t>196</a:t>
            </a:fld>
            <a:endParaRPr lang="en-US"/>
          </a:p>
        </p:txBody>
      </p:sp>
      <p:sp>
        <p:nvSpPr>
          <p:cNvPr id="361474" name="Rectangle 2"/>
          <p:cNvSpPr>
            <a:spLocks noGrp="1" noRot="1" noChangeAspect="1" noChangeArrowheads="1" noTextEdit="1"/>
          </p:cNvSpPr>
          <p:nvPr>
            <p:ph type="sldImg"/>
          </p:nvPr>
        </p:nvSpPr>
        <p:spPr>
          <a:xfrm>
            <a:off x="393700" y="692150"/>
            <a:ext cx="6070600" cy="3416300"/>
          </a:xfrm>
          <a:ln cap="flat"/>
        </p:spPr>
      </p:sp>
      <p:sp>
        <p:nvSpPr>
          <p:cNvPr id="361475"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4665847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68C49E-0BED-4B95-8DE2-E2A7E54B38E4}" type="slidenum">
              <a:rPr lang="en-US"/>
              <a:pPr/>
              <a:t>197</a:t>
            </a:fld>
            <a:endParaRPr lang="en-US"/>
          </a:p>
        </p:txBody>
      </p:sp>
      <p:sp>
        <p:nvSpPr>
          <p:cNvPr id="359426" name="Rectangle 2"/>
          <p:cNvSpPr>
            <a:spLocks noGrp="1" noRot="1" noChangeAspect="1" noChangeArrowheads="1" noTextEdit="1"/>
          </p:cNvSpPr>
          <p:nvPr>
            <p:ph type="sldImg"/>
          </p:nvPr>
        </p:nvSpPr>
        <p:spPr>
          <a:xfrm>
            <a:off x="393700" y="692150"/>
            <a:ext cx="6070600" cy="3416300"/>
          </a:xfrm>
          <a:ln cap="flat"/>
        </p:spPr>
      </p:sp>
      <p:sp>
        <p:nvSpPr>
          <p:cNvPr id="359427"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6098367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00F6E6-13AB-4F74-A8AD-824288A8D29B}" type="slidenum">
              <a:rPr lang="en-US"/>
              <a:pPr/>
              <a:t>198</a:t>
            </a:fld>
            <a:endParaRPr lang="en-US"/>
          </a:p>
        </p:txBody>
      </p:sp>
      <p:sp>
        <p:nvSpPr>
          <p:cNvPr id="363522" name="Rectangle 2"/>
          <p:cNvSpPr>
            <a:spLocks noGrp="1" noRot="1" noChangeAspect="1" noChangeArrowheads="1" noTextEdit="1"/>
          </p:cNvSpPr>
          <p:nvPr>
            <p:ph type="sldImg"/>
          </p:nvPr>
        </p:nvSpPr>
        <p:spPr>
          <a:xfrm>
            <a:off x="393700" y="692150"/>
            <a:ext cx="6070600" cy="3416300"/>
          </a:xfrm>
          <a:ln cap="flat"/>
        </p:spPr>
      </p:sp>
      <p:sp>
        <p:nvSpPr>
          <p:cNvPr id="363523"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5499644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B25C52-D304-4A3A-8844-8922813430DA}" type="slidenum">
              <a:rPr lang="en-US"/>
              <a:pPr/>
              <a:t>199</a:t>
            </a:fld>
            <a:endParaRPr lang="en-US"/>
          </a:p>
        </p:txBody>
      </p:sp>
      <p:sp>
        <p:nvSpPr>
          <p:cNvPr id="365570" name="Rectangle 2"/>
          <p:cNvSpPr>
            <a:spLocks noGrp="1" noRot="1" noChangeAspect="1" noChangeArrowheads="1" noTextEdit="1"/>
          </p:cNvSpPr>
          <p:nvPr>
            <p:ph type="sldImg"/>
          </p:nvPr>
        </p:nvSpPr>
        <p:spPr>
          <a:xfrm>
            <a:off x="393700" y="692150"/>
            <a:ext cx="6070600" cy="3416300"/>
          </a:xfrm>
          <a:ln cap="flat"/>
        </p:spPr>
      </p:sp>
      <p:sp>
        <p:nvSpPr>
          <p:cNvPr id="365571"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4339812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787447-AE48-496E-B3E6-7516E6294ACB}" type="slidenum">
              <a:rPr lang="en-US"/>
              <a:pPr/>
              <a:t>200</a:t>
            </a:fld>
            <a:endParaRPr lang="en-US"/>
          </a:p>
        </p:txBody>
      </p:sp>
      <p:sp>
        <p:nvSpPr>
          <p:cNvPr id="367618" name="Rectangle 2"/>
          <p:cNvSpPr>
            <a:spLocks noGrp="1" noRot="1" noChangeAspect="1" noChangeArrowheads="1" noTextEdit="1"/>
          </p:cNvSpPr>
          <p:nvPr>
            <p:ph type="sldImg"/>
          </p:nvPr>
        </p:nvSpPr>
        <p:spPr>
          <a:xfrm>
            <a:off x="393700" y="692150"/>
            <a:ext cx="6070600" cy="3416300"/>
          </a:xfrm>
          <a:ln cap="flat"/>
        </p:spPr>
      </p:sp>
      <p:sp>
        <p:nvSpPr>
          <p:cNvPr id="3676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3021343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53F1C0-72CC-45E1-8434-CD64BDFDB675}" type="slidenum">
              <a:rPr lang="en-US"/>
              <a:pPr/>
              <a:t>201</a:t>
            </a:fld>
            <a:endParaRPr lang="en-US"/>
          </a:p>
        </p:txBody>
      </p:sp>
      <p:sp>
        <p:nvSpPr>
          <p:cNvPr id="321538" name="Rectangle 2"/>
          <p:cNvSpPr>
            <a:spLocks noGrp="1" noRot="1" noChangeAspect="1" noChangeArrowheads="1" noTextEdit="1"/>
          </p:cNvSpPr>
          <p:nvPr>
            <p:ph type="sldImg"/>
          </p:nvPr>
        </p:nvSpPr>
        <p:spPr>
          <a:xfrm>
            <a:off x="393700" y="692150"/>
            <a:ext cx="6070600" cy="3416300"/>
          </a:xfrm>
          <a:ln cap="flat"/>
        </p:spPr>
      </p:sp>
      <p:sp>
        <p:nvSpPr>
          <p:cNvPr id="32153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486638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8ABB16-41D4-43BF-83B3-FEFD9EF58E7B}" type="slidenum">
              <a:rPr lang="en-US"/>
              <a:pPr/>
              <a:t>202</a:t>
            </a:fld>
            <a:endParaRPr lang="en-US"/>
          </a:p>
        </p:txBody>
      </p:sp>
      <p:sp>
        <p:nvSpPr>
          <p:cNvPr id="323586" name="Rectangle 2"/>
          <p:cNvSpPr>
            <a:spLocks noGrp="1" noRot="1" noChangeAspect="1" noChangeArrowheads="1" noTextEdit="1"/>
          </p:cNvSpPr>
          <p:nvPr>
            <p:ph type="sldImg"/>
          </p:nvPr>
        </p:nvSpPr>
        <p:spPr>
          <a:xfrm>
            <a:off x="393700" y="692150"/>
            <a:ext cx="6070600" cy="3416300"/>
          </a:xfrm>
          <a:ln cap="flat"/>
        </p:spPr>
      </p:sp>
      <p:sp>
        <p:nvSpPr>
          <p:cNvPr id="323587"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6921449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64AC71-1395-4546-BC84-BE59430E13CC}" type="slidenum">
              <a:rPr lang="en-US"/>
              <a:pPr/>
              <a:t>204</a:t>
            </a:fld>
            <a:endParaRPr lang="en-US"/>
          </a:p>
        </p:txBody>
      </p:sp>
      <p:sp>
        <p:nvSpPr>
          <p:cNvPr id="371714" name="Rectangle 2"/>
          <p:cNvSpPr>
            <a:spLocks noGrp="1" noRot="1" noChangeAspect="1" noChangeArrowheads="1" noTextEdit="1"/>
          </p:cNvSpPr>
          <p:nvPr>
            <p:ph type="sldImg"/>
          </p:nvPr>
        </p:nvSpPr>
        <p:spPr>
          <a:xfrm>
            <a:off x="393700" y="692150"/>
            <a:ext cx="6070600" cy="3416300"/>
          </a:xfrm>
          <a:ln cap="flat"/>
        </p:spPr>
      </p:sp>
      <p:sp>
        <p:nvSpPr>
          <p:cNvPr id="371715"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3915088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8CDF86-B19A-4528-AED2-667CA0FB5514}" type="slidenum">
              <a:rPr lang="en-US"/>
              <a:pPr/>
              <a:t>205</a:t>
            </a:fld>
            <a:endParaRPr lang="en-US"/>
          </a:p>
        </p:txBody>
      </p:sp>
      <p:sp>
        <p:nvSpPr>
          <p:cNvPr id="373762" name="Rectangle 2"/>
          <p:cNvSpPr>
            <a:spLocks noGrp="1" noRot="1" noChangeAspect="1" noChangeArrowheads="1" noTextEdit="1"/>
          </p:cNvSpPr>
          <p:nvPr>
            <p:ph type="sldImg"/>
          </p:nvPr>
        </p:nvSpPr>
        <p:spPr>
          <a:xfrm>
            <a:off x="393700" y="692150"/>
            <a:ext cx="6070600" cy="3416300"/>
          </a:xfrm>
          <a:ln cap="flat"/>
        </p:spPr>
      </p:sp>
      <p:sp>
        <p:nvSpPr>
          <p:cNvPr id="373763"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424349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90693-FDF8-4F0C-B158-A62082A5739F}" type="slidenum">
              <a:rPr lang="en-US"/>
              <a:pPr/>
              <a:t>206</a:t>
            </a:fld>
            <a:endParaRPr lang="en-US"/>
          </a:p>
        </p:txBody>
      </p:sp>
      <p:sp>
        <p:nvSpPr>
          <p:cNvPr id="375810" name="Rectangle 2"/>
          <p:cNvSpPr>
            <a:spLocks noGrp="1" noRot="1" noChangeAspect="1" noChangeArrowheads="1" noTextEdit="1"/>
          </p:cNvSpPr>
          <p:nvPr>
            <p:ph type="sldImg"/>
          </p:nvPr>
        </p:nvSpPr>
        <p:spPr>
          <a:xfrm>
            <a:off x="393700" y="692150"/>
            <a:ext cx="6070600" cy="3416300"/>
          </a:xfrm>
          <a:ln cap="flat"/>
        </p:spPr>
      </p:sp>
      <p:sp>
        <p:nvSpPr>
          <p:cNvPr id="375811"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868587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bg2"/>
                </a:solidFill>
                <a:latin typeface="Tahoma" panose="020B0604030504040204" pitchFamily="34" charset="0"/>
              </a:defRPr>
            </a:lvl1pPr>
            <a:lvl2pPr marL="742950" indent="-285750" defTabSz="928688">
              <a:defRPr sz="2400">
                <a:solidFill>
                  <a:schemeClr val="bg2"/>
                </a:solidFill>
                <a:latin typeface="Tahoma" panose="020B0604030504040204" pitchFamily="34" charset="0"/>
              </a:defRPr>
            </a:lvl2pPr>
            <a:lvl3pPr marL="1143000" indent="-228600" defTabSz="928688">
              <a:defRPr sz="2400">
                <a:solidFill>
                  <a:schemeClr val="bg2"/>
                </a:solidFill>
                <a:latin typeface="Tahoma" panose="020B0604030504040204" pitchFamily="34" charset="0"/>
              </a:defRPr>
            </a:lvl3pPr>
            <a:lvl4pPr marL="1600200" indent="-228600" defTabSz="928688">
              <a:defRPr sz="2400">
                <a:solidFill>
                  <a:schemeClr val="bg2"/>
                </a:solidFill>
                <a:latin typeface="Tahoma" panose="020B0604030504040204" pitchFamily="34" charset="0"/>
              </a:defRPr>
            </a:lvl4pPr>
            <a:lvl5pPr marL="2057400" indent="-228600" defTabSz="928688">
              <a:defRPr sz="2400">
                <a:solidFill>
                  <a:schemeClr val="bg2"/>
                </a:solidFill>
                <a:latin typeface="Tahoma" panose="020B0604030504040204" pitchFamily="34" charset="0"/>
              </a:defRPr>
            </a:lvl5pPr>
            <a:lvl6pPr marL="2514600" indent="-228600" defTabSz="928688"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defTabSz="928688"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defTabSz="928688"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defTabSz="928688"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fld id="{A87E7A1A-2B54-42FF-98CB-06A44EB8C2C4}" type="slidenum">
              <a:rPr lang="en-US" sz="1200">
                <a:solidFill>
                  <a:schemeClr val="tx1"/>
                </a:solidFill>
                <a:latin typeface="Times New Roman" panose="02020603050405020304" pitchFamily="18" charset="0"/>
              </a:rPr>
              <a:pPr/>
              <a:t>55</a:t>
            </a:fld>
            <a:endParaRPr lang="en-US" sz="1200">
              <a:solidFill>
                <a:schemeClr val="tx1"/>
              </a:solidFill>
              <a:latin typeface="Times New Roman" panose="02020603050405020304" pitchFamily="18" charset="0"/>
            </a:endParaRPr>
          </a:p>
        </p:txBody>
      </p:sp>
      <p:sp>
        <p:nvSpPr>
          <p:cNvPr id="95235" name="Rectangle 2"/>
          <p:cNvSpPr>
            <a:spLocks noGrp="1" noRot="1" noChangeAspect="1" noChangeArrowheads="1" noTextEdit="1"/>
          </p:cNvSpPr>
          <p:nvPr>
            <p:ph type="sldImg"/>
          </p:nvPr>
        </p:nvSpPr>
        <p:spPr>
          <a:xfrm>
            <a:off x="430213" y="703263"/>
            <a:ext cx="6124575" cy="3446462"/>
          </a:xfrm>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57" tIns="46479" rIns="92957" bIns="46479"/>
          <a:lstStyle/>
          <a:p>
            <a:endParaRPr lang="en-US" smtClean="0"/>
          </a:p>
        </p:txBody>
      </p:sp>
    </p:spTree>
    <p:extLst>
      <p:ext uri="{BB962C8B-B14F-4D97-AF65-F5344CB8AC3E}">
        <p14:creationId xmlns:p14="http://schemas.microsoft.com/office/powerpoint/2010/main" val="23710921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4CD66A-ACA7-4EDA-B6C9-E692C17DCFFF}" type="slidenum">
              <a:rPr lang="en-US"/>
              <a:pPr/>
              <a:t>207</a:t>
            </a:fld>
            <a:endParaRPr lang="en-US"/>
          </a:p>
        </p:txBody>
      </p:sp>
      <p:sp>
        <p:nvSpPr>
          <p:cNvPr id="325634" name="Rectangle 2"/>
          <p:cNvSpPr>
            <a:spLocks noGrp="1" noRot="1" noChangeAspect="1" noChangeArrowheads="1" noTextEdit="1"/>
          </p:cNvSpPr>
          <p:nvPr>
            <p:ph type="sldImg"/>
          </p:nvPr>
        </p:nvSpPr>
        <p:spPr>
          <a:xfrm>
            <a:off x="393700" y="692150"/>
            <a:ext cx="6070600" cy="3416300"/>
          </a:xfrm>
          <a:ln cap="flat"/>
        </p:spPr>
      </p:sp>
      <p:sp>
        <p:nvSpPr>
          <p:cNvPr id="325635"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3432191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3179AC-B4E1-4652-BB94-1EE25044FD53}" type="slidenum">
              <a:rPr lang="en-US"/>
              <a:pPr/>
              <a:t>208</a:t>
            </a:fld>
            <a:endParaRPr lang="en-US"/>
          </a:p>
        </p:txBody>
      </p:sp>
      <p:sp>
        <p:nvSpPr>
          <p:cNvPr id="379906" name="Rectangle 2"/>
          <p:cNvSpPr>
            <a:spLocks noGrp="1" noRot="1" noChangeAspect="1" noChangeArrowheads="1" noTextEdit="1"/>
          </p:cNvSpPr>
          <p:nvPr>
            <p:ph type="sldImg"/>
          </p:nvPr>
        </p:nvSpPr>
        <p:spPr>
          <a:xfrm>
            <a:off x="393700" y="692150"/>
            <a:ext cx="6070600" cy="3416300"/>
          </a:xfrm>
          <a:ln cap="flat"/>
        </p:spPr>
      </p:sp>
      <p:sp>
        <p:nvSpPr>
          <p:cNvPr id="379907"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2389704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C935E0-73BB-4918-A07D-94BFB0E1261C}" type="slidenum">
              <a:rPr lang="en-US"/>
              <a:pPr/>
              <a:t>209</a:t>
            </a:fld>
            <a:endParaRPr lang="en-US"/>
          </a:p>
        </p:txBody>
      </p:sp>
      <p:sp>
        <p:nvSpPr>
          <p:cNvPr id="381954" name="Rectangle 2"/>
          <p:cNvSpPr>
            <a:spLocks noGrp="1" noRot="1" noChangeAspect="1" noChangeArrowheads="1" noTextEdit="1"/>
          </p:cNvSpPr>
          <p:nvPr>
            <p:ph type="sldImg"/>
          </p:nvPr>
        </p:nvSpPr>
        <p:spPr>
          <a:xfrm>
            <a:off x="393700" y="692150"/>
            <a:ext cx="6070600" cy="3416300"/>
          </a:xfrm>
          <a:ln cap="flat"/>
        </p:spPr>
      </p:sp>
      <p:sp>
        <p:nvSpPr>
          <p:cNvPr id="381955"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5692318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8BAC0D-8243-479F-8966-C19C9CA4D001}" type="slidenum">
              <a:rPr lang="en-US"/>
              <a:pPr/>
              <a:t>210</a:t>
            </a:fld>
            <a:endParaRPr lang="en-US"/>
          </a:p>
        </p:txBody>
      </p:sp>
      <p:sp>
        <p:nvSpPr>
          <p:cNvPr id="377858" name="Rectangle 2"/>
          <p:cNvSpPr>
            <a:spLocks noGrp="1" noRot="1" noChangeAspect="1" noChangeArrowheads="1" noTextEdit="1"/>
          </p:cNvSpPr>
          <p:nvPr>
            <p:ph type="sldImg"/>
          </p:nvPr>
        </p:nvSpPr>
        <p:spPr>
          <a:xfrm>
            <a:off x="393700" y="692150"/>
            <a:ext cx="6070600" cy="3416300"/>
          </a:xfrm>
          <a:ln cap="flat"/>
        </p:spPr>
      </p:sp>
      <p:sp>
        <p:nvSpPr>
          <p:cNvPr id="37785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69735515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60EDC0-F511-47BD-A1C5-4DD1E09B2155}" type="slidenum">
              <a:rPr lang="en-US"/>
              <a:pPr/>
              <a:t>211</a:t>
            </a:fld>
            <a:endParaRPr lang="en-US"/>
          </a:p>
        </p:txBody>
      </p:sp>
      <p:sp>
        <p:nvSpPr>
          <p:cNvPr id="384002" name="Rectangle 2"/>
          <p:cNvSpPr>
            <a:spLocks noGrp="1" noRot="1" noChangeAspect="1" noChangeArrowheads="1" noTextEdit="1"/>
          </p:cNvSpPr>
          <p:nvPr>
            <p:ph type="sldImg"/>
          </p:nvPr>
        </p:nvSpPr>
        <p:spPr>
          <a:xfrm>
            <a:off x="393700" y="692150"/>
            <a:ext cx="6070600" cy="3416300"/>
          </a:xfrm>
          <a:ln cap="flat"/>
        </p:spPr>
      </p:sp>
      <p:sp>
        <p:nvSpPr>
          <p:cNvPr id="384003"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2505798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B6E00A-2D49-478C-ADB3-3BA22D7CBCC4}" type="slidenum">
              <a:rPr lang="en-US"/>
              <a:pPr/>
              <a:t>212</a:t>
            </a:fld>
            <a:endParaRPr lang="en-US"/>
          </a:p>
        </p:txBody>
      </p:sp>
      <p:sp>
        <p:nvSpPr>
          <p:cNvPr id="327682" name="Rectangle 2"/>
          <p:cNvSpPr>
            <a:spLocks noGrp="1" noRot="1" noChangeAspect="1" noChangeArrowheads="1" noTextEdit="1"/>
          </p:cNvSpPr>
          <p:nvPr>
            <p:ph type="sldImg"/>
          </p:nvPr>
        </p:nvSpPr>
        <p:spPr>
          <a:xfrm>
            <a:off x="393700" y="692150"/>
            <a:ext cx="6070600" cy="3416300"/>
          </a:xfrm>
          <a:ln cap="flat"/>
        </p:spPr>
      </p:sp>
      <p:sp>
        <p:nvSpPr>
          <p:cNvPr id="327683"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196899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bg2"/>
                </a:solidFill>
                <a:latin typeface="Tahoma" panose="020B0604030504040204" pitchFamily="34" charset="0"/>
              </a:defRPr>
            </a:lvl1pPr>
            <a:lvl2pPr marL="742950" indent="-285750" defTabSz="928688">
              <a:defRPr sz="2400">
                <a:solidFill>
                  <a:schemeClr val="bg2"/>
                </a:solidFill>
                <a:latin typeface="Tahoma" panose="020B0604030504040204" pitchFamily="34" charset="0"/>
              </a:defRPr>
            </a:lvl2pPr>
            <a:lvl3pPr marL="1143000" indent="-228600" defTabSz="928688">
              <a:defRPr sz="2400">
                <a:solidFill>
                  <a:schemeClr val="bg2"/>
                </a:solidFill>
                <a:latin typeface="Tahoma" panose="020B0604030504040204" pitchFamily="34" charset="0"/>
              </a:defRPr>
            </a:lvl3pPr>
            <a:lvl4pPr marL="1600200" indent="-228600" defTabSz="928688">
              <a:defRPr sz="2400">
                <a:solidFill>
                  <a:schemeClr val="bg2"/>
                </a:solidFill>
                <a:latin typeface="Tahoma" panose="020B0604030504040204" pitchFamily="34" charset="0"/>
              </a:defRPr>
            </a:lvl4pPr>
            <a:lvl5pPr marL="2057400" indent="-228600" defTabSz="928688">
              <a:defRPr sz="2400">
                <a:solidFill>
                  <a:schemeClr val="bg2"/>
                </a:solidFill>
                <a:latin typeface="Tahoma" panose="020B0604030504040204" pitchFamily="34" charset="0"/>
              </a:defRPr>
            </a:lvl5pPr>
            <a:lvl6pPr marL="2514600" indent="-228600" defTabSz="928688"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defTabSz="928688"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defTabSz="928688"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defTabSz="928688"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fld id="{34E38ADB-38AE-42FE-9793-2FDF921D1E93}" type="slidenum">
              <a:rPr lang="en-US" sz="1200">
                <a:solidFill>
                  <a:schemeClr val="tx1"/>
                </a:solidFill>
                <a:latin typeface="Times New Roman" panose="02020603050405020304" pitchFamily="18" charset="0"/>
              </a:rPr>
              <a:pPr/>
              <a:t>119</a:t>
            </a:fld>
            <a:endParaRPr lang="en-US" sz="1200">
              <a:solidFill>
                <a:schemeClr val="tx1"/>
              </a:solidFill>
              <a:latin typeface="Times New Roman" panose="02020603050405020304" pitchFamily="18" charset="0"/>
            </a:endParaRPr>
          </a:p>
        </p:txBody>
      </p:sp>
      <p:sp>
        <p:nvSpPr>
          <p:cNvPr id="96259" name="Rectangle 7"/>
          <p:cNvSpPr txBox="1">
            <a:spLocks noGrp="1" noChangeArrowheads="1"/>
          </p:cNvSpPr>
          <p:nvPr/>
        </p:nvSpPr>
        <p:spPr bwMode="auto">
          <a:xfrm>
            <a:off x="3959225" y="8820150"/>
            <a:ext cx="30257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57" tIns="46479" rIns="92957" bIns="46479" anchor="b"/>
          <a:lstStyle>
            <a:lvl1pPr defTabSz="930275">
              <a:defRPr sz="2400">
                <a:solidFill>
                  <a:schemeClr val="bg2"/>
                </a:solidFill>
                <a:latin typeface="Tahoma" panose="020B0604030504040204" pitchFamily="34" charset="0"/>
              </a:defRPr>
            </a:lvl1pPr>
            <a:lvl2pPr marL="742950" indent="-285750" defTabSz="930275">
              <a:defRPr sz="2400">
                <a:solidFill>
                  <a:schemeClr val="bg2"/>
                </a:solidFill>
                <a:latin typeface="Tahoma" panose="020B0604030504040204" pitchFamily="34" charset="0"/>
              </a:defRPr>
            </a:lvl2pPr>
            <a:lvl3pPr marL="1143000" indent="-228600" defTabSz="930275">
              <a:defRPr sz="2400">
                <a:solidFill>
                  <a:schemeClr val="bg2"/>
                </a:solidFill>
                <a:latin typeface="Tahoma" panose="020B0604030504040204" pitchFamily="34" charset="0"/>
              </a:defRPr>
            </a:lvl3pPr>
            <a:lvl4pPr marL="1600200" indent="-228600" defTabSz="930275">
              <a:defRPr sz="2400">
                <a:solidFill>
                  <a:schemeClr val="bg2"/>
                </a:solidFill>
                <a:latin typeface="Tahoma" panose="020B0604030504040204" pitchFamily="34" charset="0"/>
              </a:defRPr>
            </a:lvl4pPr>
            <a:lvl5pPr marL="2057400" indent="-228600" defTabSz="930275">
              <a:defRPr sz="2400">
                <a:solidFill>
                  <a:schemeClr val="bg2"/>
                </a:solidFill>
                <a:latin typeface="Tahoma" panose="020B0604030504040204" pitchFamily="34" charset="0"/>
              </a:defRPr>
            </a:lvl5pPr>
            <a:lvl6pPr marL="2514600" indent="-228600" defTabSz="930275"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defTabSz="930275"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defTabSz="930275"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defTabSz="930275"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r">
              <a:spcBef>
                <a:spcPct val="0"/>
              </a:spcBef>
              <a:buClrTx/>
              <a:buFontTx/>
              <a:buNone/>
            </a:pPr>
            <a:fld id="{334DF76F-F18F-4B18-9EE6-F8E26A2D97F3}" type="slidenum">
              <a:rPr lang="en-US" sz="1200">
                <a:solidFill>
                  <a:schemeClr val="tx1"/>
                </a:solidFill>
                <a:latin typeface="Times New Roman" panose="02020603050405020304" pitchFamily="18" charset="0"/>
              </a:rPr>
              <a:pPr algn="r">
                <a:spcBef>
                  <a:spcPct val="0"/>
                </a:spcBef>
                <a:buClrTx/>
                <a:buFontTx/>
                <a:buNone/>
              </a:pPr>
              <a:t>119</a:t>
            </a:fld>
            <a:endParaRPr lang="en-US" sz="1200">
              <a:solidFill>
                <a:schemeClr val="tx1"/>
              </a:solidFill>
              <a:latin typeface="Times New Roman" panose="02020603050405020304" pitchFamily="18" charset="0"/>
            </a:endParaRPr>
          </a:p>
        </p:txBody>
      </p:sp>
      <p:sp>
        <p:nvSpPr>
          <p:cNvPr id="96260" name="Rectangle 2"/>
          <p:cNvSpPr>
            <a:spLocks noGrp="1" noRot="1" noChangeAspect="1" noChangeArrowheads="1" noTextEdit="1"/>
          </p:cNvSpPr>
          <p:nvPr>
            <p:ph type="sldImg"/>
          </p:nvPr>
        </p:nvSpPr>
        <p:spPr>
          <a:xfrm>
            <a:off x="401638" y="696913"/>
            <a:ext cx="6184900" cy="3479800"/>
          </a:xfrm>
          <a:ln/>
        </p:spPr>
      </p:sp>
      <p:sp>
        <p:nvSpPr>
          <p:cNvPr id="962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57" tIns="46479" rIns="92957" bIns="46479"/>
          <a:lstStyle/>
          <a:p>
            <a:endParaRPr lang="en-US" smtClean="0"/>
          </a:p>
        </p:txBody>
      </p:sp>
    </p:spTree>
    <p:extLst>
      <p:ext uri="{BB962C8B-B14F-4D97-AF65-F5344CB8AC3E}">
        <p14:creationId xmlns:p14="http://schemas.microsoft.com/office/powerpoint/2010/main" val="1679823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bg2"/>
                </a:solidFill>
                <a:latin typeface="Tahoma" panose="020B0604030504040204" pitchFamily="34" charset="0"/>
              </a:defRPr>
            </a:lvl1pPr>
            <a:lvl2pPr marL="742950" indent="-285750" defTabSz="928688">
              <a:defRPr sz="2400">
                <a:solidFill>
                  <a:schemeClr val="bg2"/>
                </a:solidFill>
                <a:latin typeface="Tahoma" panose="020B0604030504040204" pitchFamily="34" charset="0"/>
              </a:defRPr>
            </a:lvl2pPr>
            <a:lvl3pPr marL="1143000" indent="-228600" defTabSz="928688">
              <a:defRPr sz="2400">
                <a:solidFill>
                  <a:schemeClr val="bg2"/>
                </a:solidFill>
                <a:latin typeface="Tahoma" panose="020B0604030504040204" pitchFamily="34" charset="0"/>
              </a:defRPr>
            </a:lvl3pPr>
            <a:lvl4pPr marL="1600200" indent="-228600" defTabSz="928688">
              <a:defRPr sz="2400">
                <a:solidFill>
                  <a:schemeClr val="bg2"/>
                </a:solidFill>
                <a:latin typeface="Tahoma" panose="020B0604030504040204" pitchFamily="34" charset="0"/>
              </a:defRPr>
            </a:lvl4pPr>
            <a:lvl5pPr marL="2057400" indent="-228600" defTabSz="928688">
              <a:defRPr sz="2400">
                <a:solidFill>
                  <a:schemeClr val="bg2"/>
                </a:solidFill>
                <a:latin typeface="Tahoma" panose="020B0604030504040204" pitchFamily="34" charset="0"/>
              </a:defRPr>
            </a:lvl5pPr>
            <a:lvl6pPr marL="2514600" indent="-228600" defTabSz="928688"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defTabSz="928688"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defTabSz="928688"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defTabSz="928688"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fld id="{2661871C-7048-4503-9EC6-6D4EC8FD9846}" type="slidenum">
              <a:rPr lang="en-US" sz="1200">
                <a:solidFill>
                  <a:schemeClr val="tx1"/>
                </a:solidFill>
                <a:latin typeface="Times New Roman" panose="02020603050405020304" pitchFamily="18" charset="0"/>
              </a:rPr>
              <a:pPr/>
              <a:t>122</a:t>
            </a:fld>
            <a:endParaRPr lang="en-US" sz="1200">
              <a:solidFill>
                <a:schemeClr val="tx1"/>
              </a:solidFill>
              <a:latin typeface="Times New Roman" panose="02020603050405020304" pitchFamily="18" charset="0"/>
            </a:endParaRPr>
          </a:p>
        </p:txBody>
      </p:sp>
      <p:sp>
        <p:nvSpPr>
          <p:cNvPr id="97283" name="Rectangle 7"/>
          <p:cNvSpPr txBox="1">
            <a:spLocks noGrp="1" noChangeArrowheads="1"/>
          </p:cNvSpPr>
          <p:nvPr/>
        </p:nvSpPr>
        <p:spPr bwMode="auto">
          <a:xfrm>
            <a:off x="3959225" y="8820150"/>
            <a:ext cx="30257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57" tIns="46479" rIns="92957" bIns="46479" anchor="b"/>
          <a:lstStyle>
            <a:lvl1pPr defTabSz="930275">
              <a:defRPr sz="2400">
                <a:solidFill>
                  <a:schemeClr val="bg2"/>
                </a:solidFill>
                <a:latin typeface="Tahoma" panose="020B0604030504040204" pitchFamily="34" charset="0"/>
              </a:defRPr>
            </a:lvl1pPr>
            <a:lvl2pPr marL="742950" indent="-285750" defTabSz="930275">
              <a:defRPr sz="2400">
                <a:solidFill>
                  <a:schemeClr val="bg2"/>
                </a:solidFill>
                <a:latin typeface="Tahoma" panose="020B0604030504040204" pitchFamily="34" charset="0"/>
              </a:defRPr>
            </a:lvl2pPr>
            <a:lvl3pPr marL="1143000" indent="-228600" defTabSz="930275">
              <a:defRPr sz="2400">
                <a:solidFill>
                  <a:schemeClr val="bg2"/>
                </a:solidFill>
                <a:latin typeface="Tahoma" panose="020B0604030504040204" pitchFamily="34" charset="0"/>
              </a:defRPr>
            </a:lvl3pPr>
            <a:lvl4pPr marL="1600200" indent="-228600" defTabSz="930275">
              <a:defRPr sz="2400">
                <a:solidFill>
                  <a:schemeClr val="bg2"/>
                </a:solidFill>
                <a:latin typeface="Tahoma" panose="020B0604030504040204" pitchFamily="34" charset="0"/>
              </a:defRPr>
            </a:lvl4pPr>
            <a:lvl5pPr marL="2057400" indent="-228600" defTabSz="930275">
              <a:defRPr sz="2400">
                <a:solidFill>
                  <a:schemeClr val="bg2"/>
                </a:solidFill>
                <a:latin typeface="Tahoma" panose="020B0604030504040204" pitchFamily="34" charset="0"/>
              </a:defRPr>
            </a:lvl5pPr>
            <a:lvl6pPr marL="2514600" indent="-228600" defTabSz="930275"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defTabSz="930275"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defTabSz="930275"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defTabSz="930275"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r">
              <a:spcBef>
                <a:spcPct val="0"/>
              </a:spcBef>
              <a:buClrTx/>
              <a:buFontTx/>
              <a:buNone/>
            </a:pPr>
            <a:fld id="{4B973C72-6188-4DF1-ADC2-AC09469FC870}" type="slidenum">
              <a:rPr lang="en-US" sz="1200">
                <a:solidFill>
                  <a:schemeClr val="tx1"/>
                </a:solidFill>
                <a:latin typeface="Times New Roman" panose="02020603050405020304" pitchFamily="18" charset="0"/>
              </a:rPr>
              <a:pPr algn="r">
                <a:spcBef>
                  <a:spcPct val="0"/>
                </a:spcBef>
                <a:buClrTx/>
                <a:buFontTx/>
                <a:buNone/>
              </a:pPr>
              <a:t>122</a:t>
            </a:fld>
            <a:endParaRPr lang="en-US" sz="1200">
              <a:solidFill>
                <a:schemeClr val="tx1"/>
              </a:solidFill>
              <a:latin typeface="Times New Roman" panose="02020603050405020304" pitchFamily="18" charset="0"/>
            </a:endParaRPr>
          </a:p>
        </p:txBody>
      </p:sp>
      <p:sp>
        <p:nvSpPr>
          <p:cNvPr id="97284" name="Rectangle 2"/>
          <p:cNvSpPr>
            <a:spLocks noGrp="1" noRot="1" noChangeAspect="1" noChangeArrowheads="1" noTextEdit="1"/>
          </p:cNvSpPr>
          <p:nvPr>
            <p:ph type="sldImg"/>
          </p:nvPr>
        </p:nvSpPr>
        <p:spPr>
          <a:xfrm>
            <a:off x="398463" y="696913"/>
            <a:ext cx="6189662" cy="3482975"/>
          </a:xfrm>
          <a:ln/>
        </p:spPr>
      </p:sp>
      <p:sp>
        <p:nvSpPr>
          <p:cNvPr id="97285" name="Rectangle 3"/>
          <p:cNvSpPr>
            <a:spLocks noGrp="1" noChangeArrowheads="1"/>
          </p:cNvSpPr>
          <p:nvPr>
            <p:ph type="body" idx="1"/>
          </p:nvPr>
        </p:nvSpPr>
        <p:spPr>
          <a:xfrm>
            <a:off x="544513" y="4410075"/>
            <a:ext cx="5895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57" tIns="46479" rIns="92957" bIns="46479"/>
          <a:lstStyle/>
          <a:p>
            <a:endParaRPr lang="en-US" smtClean="0"/>
          </a:p>
        </p:txBody>
      </p:sp>
    </p:spTree>
    <p:extLst>
      <p:ext uri="{BB962C8B-B14F-4D97-AF65-F5344CB8AC3E}">
        <p14:creationId xmlns:p14="http://schemas.microsoft.com/office/powerpoint/2010/main" val="2139249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bg2"/>
                </a:solidFill>
                <a:latin typeface="Tahoma" panose="020B0604030504040204" pitchFamily="34" charset="0"/>
              </a:defRPr>
            </a:lvl1pPr>
            <a:lvl2pPr marL="742950" indent="-285750" defTabSz="928688">
              <a:defRPr sz="2400">
                <a:solidFill>
                  <a:schemeClr val="bg2"/>
                </a:solidFill>
                <a:latin typeface="Tahoma" panose="020B0604030504040204" pitchFamily="34" charset="0"/>
              </a:defRPr>
            </a:lvl2pPr>
            <a:lvl3pPr marL="1143000" indent="-228600" defTabSz="928688">
              <a:defRPr sz="2400">
                <a:solidFill>
                  <a:schemeClr val="bg2"/>
                </a:solidFill>
                <a:latin typeface="Tahoma" panose="020B0604030504040204" pitchFamily="34" charset="0"/>
              </a:defRPr>
            </a:lvl3pPr>
            <a:lvl4pPr marL="1600200" indent="-228600" defTabSz="928688">
              <a:defRPr sz="2400">
                <a:solidFill>
                  <a:schemeClr val="bg2"/>
                </a:solidFill>
                <a:latin typeface="Tahoma" panose="020B0604030504040204" pitchFamily="34" charset="0"/>
              </a:defRPr>
            </a:lvl4pPr>
            <a:lvl5pPr marL="2057400" indent="-228600" defTabSz="928688">
              <a:defRPr sz="2400">
                <a:solidFill>
                  <a:schemeClr val="bg2"/>
                </a:solidFill>
                <a:latin typeface="Tahoma" panose="020B0604030504040204" pitchFamily="34" charset="0"/>
              </a:defRPr>
            </a:lvl5pPr>
            <a:lvl6pPr marL="2514600" indent="-228600" defTabSz="928688"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defTabSz="928688"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defTabSz="928688"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defTabSz="928688"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fld id="{76FC9371-943F-4943-9BE9-8D869889E9AC}" type="slidenum">
              <a:rPr lang="en-US" sz="1200">
                <a:solidFill>
                  <a:schemeClr val="tx1"/>
                </a:solidFill>
                <a:latin typeface="Times New Roman" panose="02020603050405020304" pitchFamily="18" charset="0"/>
              </a:rPr>
              <a:pPr/>
              <a:t>123</a:t>
            </a:fld>
            <a:endParaRPr lang="en-US" sz="1200">
              <a:solidFill>
                <a:schemeClr val="tx1"/>
              </a:solidFill>
              <a:latin typeface="Times New Roman" panose="02020603050405020304" pitchFamily="18" charset="0"/>
            </a:endParaRPr>
          </a:p>
        </p:txBody>
      </p:sp>
      <p:sp>
        <p:nvSpPr>
          <p:cNvPr id="98307" name="Rectangle 7"/>
          <p:cNvSpPr txBox="1">
            <a:spLocks noGrp="1" noChangeArrowheads="1"/>
          </p:cNvSpPr>
          <p:nvPr/>
        </p:nvSpPr>
        <p:spPr bwMode="auto">
          <a:xfrm>
            <a:off x="3959225" y="8820150"/>
            <a:ext cx="30257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57" tIns="46479" rIns="92957" bIns="46479" anchor="b"/>
          <a:lstStyle>
            <a:lvl1pPr defTabSz="930275">
              <a:defRPr sz="2400">
                <a:solidFill>
                  <a:schemeClr val="bg2"/>
                </a:solidFill>
                <a:latin typeface="Tahoma" panose="020B0604030504040204" pitchFamily="34" charset="0"/>
              </a:defRPr>
            </a:lvl1pPr>
            <a:lvl2pPr marL="742950" indent="-285750" defTabSz="930275">
              <a:defRPr sz="2400">
                <a:solidFill>
                  <a:schemeClr val="bg2"/>
                </a:solidFill>
                <a:latin typeface="Tahoma" panose="020B0604030504040204" pitchFamily="34" charset="0"/>
              </a:defRPr>
            </a:lvl2pPr>
            <a:lvl3pPr marL="1143000" indent="-228600" defTabSz="930275">
              <a:defRPr sz="2400">
                <a:solidFill>
                  <a:schemeClr val="bg2"/>
                </a:solidFill>
                <a:latin typeface="Tahoma" panose="020B0604030504040204" pitchFamily="34" charset="0"/>
              </a:defRPr>
            </a:lvl3pPr>
            <a:lvl4pPr marL="1600200" indent="-228600" defTabSz="930275">
              <a:defRPr sz="2400">
                <a:solidFill>
                  <a:schemeClr val="bg2"/>
                </a:solidFill>
                <a:latin typeface="Tahoma" panose="020B0604030504040204" pitchFamily="34" charset="0"/>
              </a:defRPr>
            </a:lvl4pPr>
            <a:lvl5pPr marL="2057400" indent="-228600" defTabSz="930275">
              <a:defRPr sz="2400">
                <a:solidFill>
                  <a:schemeClr val="bg2"/>
                </a:solidFill>
                <a:latin typeface="Tahoma" panose="020B0604030504040204" pitchFamily="34" charset="0"/>
              </a:defRPr>
            </a:lvl5pPr>
            <a:lvl6pPr marL="2514600" indent="-228600" defTabSz="930275"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defTabSz="930275"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defTabSz="930275"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defTabSz="930275"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r">
              <a:spcBef>
                <a:spcPct val="0"/>
              </a:spcBef>
              <a:buClrTx/>
              <a:buFontTx/>
              <a:buNone/>
            </a:pPr>
            <a:fld id="{AE6C8ED8-C53B-4E40-8509-A1E6AD053068}" type="slidenum">
              <a:rPr lang="en-US" sz="1200">
                <a:solidFill>
                  <a:schemeClr val="tx1"/>
                </a:solidFill>
                <a:latin typeface="Times New Roman" panose="02020603050405020304" pitchFamily="18" charset="0"/>
              </a:rPr>
              <a:pPr algn="r">
                <a:spcBef>
                  <a:spcPct val="0"/>
                </a:spcBef>
                <a:buClrTx/>
                <a:buFontTx/>
                <a:buNone/>
              </a:pPr>
              <a:t>123</a:t>
            </a:fld>
            <a:endParaRPr lang="en-US" sz="1200">
              <a:solidFill>
                <a:schemeClr val="tx1"/>
              </a:solidFill>
              <a:latin typeface="Times New Roman" panose="02020603050405020304" pitchFamily="18" charset="0"/>
            </a:endParaRPr>
          </a:p>
        </p:txBody>
      </p:sp>
      <p:sp>
        <p:nvSpPr>
          <p:cNvPr id="98308" name="Rectangle 2"/>
          <p:cNvSpPr>
            <a:spLocks noGrp="1" noRot="1" noChangeAspect="1" noChangeArrowheads="1" noTextEdit="1"/>
          </p:cNvSpPr>
          <p:nvPr>
            <p:ph type="sldImg"/>
          </p:nvPr>
        </p:nvSpPr>
        <p:spPr>
          <a:xfrm>
            <a:off x="398463" y="696913"/>
            <a:ext cx="6189662" cy="3482975"/>
          </a:xfrm>
          <a:ln/>
        </p:spPr>
      </p:sp>
      <p:sp>
        <p:nvSpPr>
          <p:cNvPr id="98309" name="Rectangle 3"/>
          <p:cNvSpPr>
            <a:spLocks noGrp="1" noChangeArrowheads="1"/>
          </p:cNvSpPr>
          <p:nvPr>
            <p:ph type="body" idx="1"/>
          </p:nvPr>
        </p:nvSpPr>
        <p:spPr>
          <a:xfrm>
            <a:off x="544513" y="4410075"/>
            <a:ext cx="5895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57" tIns="46479" rIns="92957" bIns="46479"/>
          <a:lstStyle/>
          <a:p>
            <a:endParaRPr lang="en-US" smtClean="0"/>
          </a:p>
        </p:txBody>
      </p:sp>
    </p:spTree>
    <p:extLst>
      <p:ext uri="{BB962C8B-B14F-4D97-AF65-F5344CB8AC3E}">
        <p14:creationId xmlns:p14="http://schemas.microsoft.com/office/powerpoint/2010/main" val="461208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bg2"/>
                </a:solidFill>
                <a:latin typeface="Tahoma" panose="020B0604030504040204" pitchFamily="34" charset="0"/>
              </a:defRPr>
            </a:lvl1pPr>
            <a:lvl2pPr marL="742950" indent="-285750" defTabSz="928688">
              <a:defRPr sz="2400">
                <a:solidFill>
                  <a:schemeClr val="bg2"/>
                </a:solidFill>
                <a:latin typeface="Tahoma" panose="020B0604030504040204" pitchFamily="34" charset="0"/>
              </a:defRPr>
            </a:lvl2pPr>
            <a:lvl3pPr marL="1143000" indent="-228600" defTabSz="928688">
              <a:defRPr sz="2400">
                <a:solidFill>
                  <a:schemeClr val="bg2"/>
                </a:solidFill>
                <a:latin typeface="Tahoma" panose="020B0604030504040204" pitchFamily="34" charset="0"/>
              </a:defRPr>
            </a:lvl3pPr>
            <a:lvl4pPr marL="1600200" indent="-228600" defTabSz="928688">
              <a:defRPr sz="2400">
                <a:solidFill>
                  <a:schemeClr val="bg2"/>
                </a:solidFill>
                <a:latin typeface="Tahoma" panose="020B0604030504040204" pitchFamily="34" charset="0"/>
              </a:defRPr>
            </a:lvl4pPr>
            <a:lvl5pPr marL="2057400" indent="-228600" defTabSz="928688">
              <a:defRPr sz="2400">
                <a:solidFill>
                  <a:schemeClr val="bg2"/>
                </a:solidFill>
                <a:latin typeface="Tahoma" panose="020B0604030504040204" pitchFamily="34" charset="0"/>
              </a:defRPr>
            </a:lvl5pPr>
            <a:lvl6pPr marL="2514600" indent="-228600" defTabSz="928688"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defTabSz="928688"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defTabSz="928688"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defTabSz="928688"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fld id="{19258A79-63AF-47BB-A90D-8E3C81DAAFB7}" type="slidenum">
              <a:rPr lang="en-US" sz="1200">
                <a:solidFill>
                  <a:schemeClr val="tx1"/>
                </a:solidFill>
                <a:latin typeface="Times New Roman" panose="02020603050405020304" pitchFamily="18" charset="0"/>
              </a:rPr>
              <a:pPr/>
              <a:t>124</a:t>
            </a:fld>
            <a:endParaRPr lang="en-US" sz="1200">
              <a:solidFill>
                <a:schemeClr val="tx1"/>
              </a:solidFill>
              <a:latin typeface="Times New Roman" panose="02020603050405020304" pitchFamily="18" charset="0"/>
            </a:endParaRPr>
          </a:p>
        </p:txBody>
      </p:sp>
      <p:sp>
        <p:nvSpPr>
          <p:cNvPr id="99331" name="Rectangle 2"/>
          <p:cNvSpPr>
            <a:spLocks noGrp="1" noRot="1" noChangeAspect="1" noChangeArrowheads="1" noTextEdit="1"/>
          </p:cNvSpPr>
          <p:nvPr>
            <p:ph type="sldImg"/>
          </p:nvPr>
        </p:nvSpPr>
        <p:spPr>
          <a:xfrm>
            <a:off x="398463" y="695325"/>
            <a:ext cx="6189662" cy="3482975"/>
          </a:xfrm>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57" tIns="46479" rIns="92957" bIns="46479"/>
          <a:lstStyle/>
          <a:p>
            <a:endParaRPr lang="en-US" smtClean="0"/>
          </a:p>
        </p:txBody>
      </p:sp>
    </p:spTree>
    <p:extLst>
      <p:ext uri="{BB962C8B-B14F-4D97-AF65-F5344CB8AC3E}">
        <p14:creationId xmlns:p14="http://schemas.microsoft.com/office/powerpoint/2010/main" val="1020353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3558AF-CEB3-4554-828B-CF8D185C081D}" type="datetimeFigureOut">
              <a:rPr lang="en-US" smtClean="0"/>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4080B-BDC5-429E-B3DA-D4B78D706FAE}" type="slidenum">
              <a:rPr lang="en-US" smtClean="0"/>
              <a:t>‹#›</a:t>
            </a:fld>
            <a:endParaRPr lang="en-US"/>
          </a:p>
        </p:txBody>
      </p:sp>
    </p:spTree>
    <p:extLst>
      <p:ext uri="{BB962C8B-B14F-4D97-AF65-F5344CB8AC3E}">
        <p14:creationId xmlns:p14="http://schemas.microsoft.com/office/powerpoint/2010/main" val="37630320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3558AF-CEB3-4554-828B-CF8D185C081D}" type="datetimeFigureOut">
              <a:rPr lang="en-US" smtClean="0"/>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4080B-BDC5-429E-B3DA-D4B78D706FAE}" type="slidenum">
              <a:rPr lang="en-US" smtClean="0"/>
              <a:t>‹#›</a:t>
            </a:fld>
            <a:endParaRPr lang="en-US"/>
          </a:p>
        </p:txBody>
      </p:sp>
    </p:spTree>
    <p:extLst>
      <p:ext uri="{BB962C8B-B14F-4D97-AF65-F5344CB8AC3E}">
        <p14:creationId xmlns:p14="http://schemas.microsoft.com/office/powerpoint/2010/main" val="129675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3558AF-CEB3-4554-828B-CF8D185C081D}" type="datetimeFigureOut">
              <a:rPr lang="en-US" smtClean="0"/>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4080B-BDC5-429E-B3DA-D4B78D706FAE}" type="slidenum">
              <a:rPr lang="en-US" smtClean="0"/>
              <a:t>‹#›</a:t>
            </a:fld>
            <a:endParaRPr lang="en-US"/>
          </a:p>
        </p:txBody>
      </p:sp>
    </p:spTree>
    <p:extLst>
      <p:ext uri="{BB962C8B-B14F-4D97-AF65-F5344CB8AC3E}">
        <p14:creationId xmlns:p14="http://schemas.microsoft.com/office/powerpoint/2010/main" val="804394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solidFill>
                  <a:srgbClr val="002060"/>
                </a:solidFill>
                <a:latin typeface="Algerian" panose="04020705040A02060702" pitchFamily="82"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93558AF-CEB3-4554-828B-CF8D185C081D}" type="datetimeFigureOut">
              <a:rPr lang="en-US" smtClean="0"/>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4080B-BDC5-429E-B3DA-D4B78D706FAE}" type="slidenum">
              <a:rPr lang="en-US" smtClean="0"/>
              <a:t>‹#›</a:t>
            </a:fld>
            <a:endParaRPr lang="en-US"/>
          </a:p>
        </p:txBody>
      </p:sp>
    </p:spTree>
    <p:extLst>
      <p:ext uri="{BB962C8B-B14F-4D97-AF65-F5344CB8AC3E}">
        <p14:creationId xmlns:p14="http://schemas.microsoft.com/office/powerpoint/2010/main" val="8839347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558AF-CEB3-4554-828B-CF8D185C081D}" type="datetimeFigureOut">
              <a:rPr lang="en-US" smtClean="0"/>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4080B-BDC5-429E-B3DA-D4B78D706FAE}" type="slidenum">
              <a:rPr lang="en-US" smtClean="0"/>
              <a:t>‹#›</a:t>
            </a:fld>
            <a:endParaRPr lang="en-US"/>
          </a:p>
        </p:txBody>
      </p:sp>
    </p:spTree>
    <p:extLst>
      <p:ext uri="{BB962C8B-B14F-4D97-AF65-F5344CB8AC3E}">
        <p14:creationId xmlns:p14="http://schemas.microsoft.com/office/powerpoint/2010/main" val="1536523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93558AF-CEB3-4554-828B-CF8D185C081D}" type="datetimeFigureOut">
              <a:rPr lang="en-US" smtClean="0"/>
              <a:t>7/13/2017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44080B-BDC5-429E-B3DA-D4B78D706FAE}" type="slidenum">
              <a:rPr lang="en-US" smtClean="0"/>
              <a:t>‹#›</a:t>
            </a:fld>
            <a:endParaRPr lang="en-US"/>
          </a:p>
        </p:txBody>
      </p:sp>
    </p:spTree>
    <p:extLst>
      <p:ext uri="{BB962C8B-B14F-4D97-AF65-F5344CB8AC3E}">
        <p14:creationId xmlns:p14="http://schemas.microsoft.com/office/powerpoint/2010/main" val="392667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3558AF-CEB3-4554-828B-CF8D185C081D}" type="datetimeFigureOut">
              <a:rPr lang="en-US" smtClean="0"/>
              <a:t>7/13/2017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44080B-BDC5-429E-B3DA-D4B78D706FAE}" type="slidenum">
              <a:rPr lang="en-US" smtClean="0"/>
              <a:t>‹#›</a:t>
            </a:fld>
            <a:endParaRPr lang="en-US"/>
          </a:p>
        </p:txBody>
      </p:sp>
    </p:spTree>
    <p:extLst>
      <p:ext uri="{BB962C8B-B14F-4D97-AF65-F5344CB8AC3E}">
        <p14:creationId xmlns:p14="http://schemas.microsoft.com/office/powerpoint/2010/main" val="671132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3558AF-CEB3-4554-828B-CF8D185C081D}" type="datetimeFigureOut">
              <a:rPr lang="en-US" smtClean="0"/>
              <a:t>7/13/2017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44080B-BDC5-429E-B3DA-D4B78D706FAE}" type="slidenum">
              <a:rPr lang="en-US" smtClean="0"/>
              <a:t>‹#›</a:t>
            </a:fld>
            <a:endParaRPr lang="en-US"/>
          </a:p>
        </p:txBody>
      </p:sp>
    </p:spTree>
    <p:extLst>
      <p:ext uri="{BB962C8B-B14F-4D97-AF65-F5344CB8AC3E}">
        <p14:creationId xmlns:p14="http://schemas.microsoft.com/office/powerpoint/2010/main" val="1719252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3558AF-CEB3-4554-828B-CF8D185C081D}" type="datetimeFigureOut">
              <a:rPr lang="en-US" smtClean="0"/>
              <a:t>7/13/2017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44080B-BDC5-429E-B3DA-D4B78D706FAE}" type="slidenum">
              <a:rPr lang="en-US" smtClean="0"/>
              <a:t>‹#›</a:t>
            </a:fld>
            <a:endParaRPr lang="en-US"/>
          </a:p>
        </p:txBody>
      </p:sp>
    </p:spTree>
    <p:extLst>
      <p:ext uri="{BB962C8B-B14F-4D97-AF65-F5344CB8AC3E}">
        <p14:creationId xmlns:p14="http://schemas.microsoft.com/office/powerpoint/2010/main" val="3002039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3558AF-CEB3-4554-828B-CF8D185C081D}" type="datetimeFigureOut">
              <a:rPr lang="en-US" smtClean="0"/>
              <a:t>7/13/2017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44080B-BDC5-429E-B3DA-D4B78D706FAE}" type="slidenum">
              <a:rPr lang="en-US" smtClean="0"/>
              <a:t>‹#›</a:t>
            </a:fld>
            <a:endParaRPr lang="en-US"/>
          </a:p>
        </p:txBody>
      </p:sp>
    </p:spTree>
    <p:extLst>
      <p:ext uri="{BB962C8B-B14F-4D97-AF65-F5344CB8AC3E}">
        <p14:creationId xmlns:p14="http://schemas.microsoft.com/office/powerpoint/2010/main" val="2088660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3558AF-CEB3-4554-828B-CF8D185C081D}" type="datetimeFigureOut">
              <a:rPr lang="en-US" smtClean="0"/>
              <a:t>7/13/2017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44080B-BDC5-429E-B3DA-D4B78D706FAE}" type="slidenum">
              <a:rPr lang="en-US" smtClean="0"/>
              <a:t>‹#›</a:t>
            </a:fld>
            <a:endParaRPr lang="en-US"/>
          </a:p>
        </p:txBody>
      </p:sp>
    </p:spTree>
    <p:extLst>
      <p:ext uri="{BB962C8B-B14F-4D97-AF65-F5344CB8AC3E}">
        <p14:creationId xmlns:p14="http://schemas.microsoft.com/office/powerpoint/2010/main" val="1887428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3558AF-CEB3-4554-828B-CF8D185C081D}" type="datetimeFigureOut">
              <a:rPr lang="en-US" smtClean="0"/>
              <a:t>7/13/2017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44080B-BDC5-429E-B3DA-D4B78D706FAE}" type="slidenum">
              <a:rPr lang="en-US" smtClean="0"/>
              <a:t>‹#›</a:t>
            </a:fld>
            <a:endParaRPr lang="en-US"/>
          </a:p>
        </p:txBody>
      </p:sp>
    </p:spTree>
    <p:extLst>
      <p:ext uri="{BB962C8B-B14F-4D97-AF65-F5344CB8AC3E}">
        <p14:creationId xmlns:p14="http://schemas.microsoft.com/office/powerpoint/2010/main" val="135847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6.wmf"/><Relationship Id="rId4" Type="http://schemas.openxmlformats.org/officeDocument/2006/relationships/oleObject" Target="../embeddings/oleObject1.bin"/></Relationships>
</file>

<file path=ppt/slides/_rels/slide15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8.wmf"/><Relationship Id="rId4" Type="http://schemas.openxmlformats.org/officeDocument/2006/relationships/oleObject" Target="../embeddings/oleObject3.bin"/></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9.wmf"/><Relationship Id="rId4" Type="http://schemas.openxmlformats.org/officeDocument/2006/relationships/oleObject" Target="../embeddings/oleObject4.bin"/></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0.wmf"/></Relationships>
</file>

<file path=ppt/slides/_rels/slide165.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hyperlink" Target="html/ClockWithAudio.bat" TargetMode="External"/><Relationship Id="rId4" Type="http://schemas.openxmlformats.org/officeDocument/2006/relationships/hyperlink" Target="html/ClockWithAudio.html" TargetMode="External"/></Relationships>
</file>

<file path=ppt/slides/_rels/slide174.xml.rels><?xml version="1.0" encoding="UTF-8" standalone="yes"?>
<Relationships xmlns="http://schemas.openxmlformats.org/package/2006/relationships"><Relationship Id="rId3" Type="http://schemas.openxmlformats.org/officeDocument/2006/relationships/hyperlink" Target="html/ClockWithAudioOnSeparateThread.bat" TargetMode="External"/><Relationship Id="rId2" Type="http://schemas.openxmlformats.org/officeDocument/2006/relationships/hyperlink" Target="html/ClockWithAudioOnSeparateThread.html" TargetMode="Externa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7.wmf"/></Relationships>
</file>

<file path=ppt/slides/_rels/slide17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hyperlink" Target="html/ExecutorDemo.bat" TargetMode="External"/><Relationship Id="rId5" Type="http://schemas.openxmlformats.org/officeDocument/2006/relationships/hyperlink" Target="html/ExecutorDemo.html" TargetMode="External"/><Relationship Id="rId4" Type="http://schemas.openxmlformats.org/officeDocument/2006/relationships/image" Target="../media/image28.wmf"/></Relationships>
</file>

<file path=ppt/slides/_rels/slide17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9.wmf"/></Relationships>
</file>

<file path=ppt/slides/_rels/slide178.xml.rels><?xml version="1.0" encoding="UTF-8" standalone="yes"?>
<Relationships xmlns="http://schemas.openxmlformats.org/package/2006/relationships"><Relationship Id="rId3" Type="http://schemas.openxmlformats.org/officeDocument/2006/relationships/hyperlink" Target="html/AccountWithoutSync.html" TargetMode="External"/><Relationship Id="rId7"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9.bin"/><Relationship Id="rId5" Type="http://schemas.openxmlformats.org/officeDocument/2006/relationships/image" Target="../media/image31.png"/><Relationship Id="rId4" Type="http://schemas.openxmlformats.org/officeDocument/2006/relationships/hyperlink" Target="html/AccountWithoutSync.bat" TargetMode="External"/></Relationships>
</file>

<file path=ppt/slides/_rels/slide17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32.wmf"/><Relationship Id="rId4" Type="http://schemas.openxmlformats.org/officeDocument/2006/relationships/oleObject" Target="../embeddings/oleObject10.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33.wmf"/><Relationship Id="rId4" Type="http://schemas.openxmlformats.org/officeDocument/2006/relationships/oleObject" Target="../embeddings/oleObject11.bin"/></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34.wmf"/><Relationship Id="rId4" Type="http://schemas.openxmlformats.org/officeDocument/2006/relationships/oleObject" Target="../embeddings/oleObject12.bin"/></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3" Type="http://schemas.openxmlformats.org/officeDocument/2006/relationships/hyperlink" Target="html/AccountWithSyncUsingLock.html"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ml/AccountWithSyncUsingLock.bat" TargetMode="External"/></Relationships>
</file>

<file path=ppt/slides/_rels/slide188.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35.wmf"/><Relationship Id="rId4" Type="http://schemas.openxmlformats.org/officeDocument/2006/relationships/oleObject" Target="../embeddings/oleObject13.bin"/></Relationships>
</file>

<file path=ppt/slides/_rels/slide189.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36.wmf"/><Relationship Id="rId4" Type="http://schemas.openxmlformats.org/officeDocument/2006/relationships/oleObject" Target="../embeddings/oleObject14.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3" Type="http://schemas.openxmlformats.org/officeDocument/2006/relationships/hyperlink" Target="html/ThreadCooperation.html"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hyperlink" Target="html/ThreadCooperation.bat" TargetMode="Externa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38.wmf"/><Relationship Id="rId4" Type="http://schemas.openxmlformats.org/officeDocument/2006/relationships/oleObject" Target="../embeddings/oleObject15.bin"/></Relationships>
</file>

<file path=ppt/slides/_rels/slide194.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39.wmf"/><Relationship Id="rId4" Type="http://schemas.openxmlformats.org/officeDocument/2006/relationships/oleObject" Target="../embeddings/oleObject16.bin"/></Relationships>
</file>

<file path=ppt/slides/_rels/slide195.xml.rels><?xml version="1.0" encoding="UTF-8" standalone="yes"?>
<Relationships xmlns="http://schemas.openxmlformats.org/package/2006/relationships"><Relationship Id="rId3" Type="http://schemas.openxmlformats.org/officeDocument/2006/relationships/hyperlink" Target="html/ConsumerProducer.html"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hyperlink" Target="html/ConsumerProducer.bat" TargetMode="External"/></Relationships>
</file>

<file path=ppt/slides/_rels/slide196.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40.wmf"/><Relationship Id="rId4" Type="http://schemas.openxmlformats.org/officeDocument/2006/relationships/oleObject" Target="../embeddings/oleObject17.bin"/></Relationships>
</file>

<file path=ppt/slides/_rels/slide197.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41.wmf"/><Relationship Id="rId4" Type="http://schemas.openxmlformats.org/officeDocument/2006/relationships/oleObject" Target="../embeddings/oleObject18.bin"/></Relationships>
</file>

<file path=ppt/slides/_rels/slide198.xml.rels><?xml version="1.0" encoding="UTF-8" standalone="yes"?>
<Relationships xmlns="http://schemas.openxmlformats.org/package/2006/relationships"><Relationship Id="rId3" Type="http://schemas.openxmlformats.org/officeDocument/2006/relationships/hyperlink" Target="html/ConsumerProducerUsingBlockingQueue.html"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hyperlink" Target="html/ConsumerProducerUsingBlockingQueue.bat" TargetMode="External"/></Relationships>
</file>

<file path=ppt/slides/_rels/slide199.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42.wmf"/><Relationship Id="rId4" Type="http://schemas.openxmlformats.org/officeDocument/2006/relationships/oleObject" Target="../embeddings/oleObject19.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43.wmf"/><Relationship Id="rId4" Type="http://schemas.openxmlformats.org/officeDocument/2006/relationships/oleObject" Target="../embeddings/oleObject20.bin"/></Relationships>
</file>

<file path=ppt/slides/_rels/slide201.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44.wmf"/><Relationship Id="rId4" Type="http://schemas.openxmlformats.org/officeDocument/2006/relationships/oleObject" Target="../embeddings/oleObject21.bin"/></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45.wmf"/></Relationships>
</file>

<file path=ppt/slides/_rels/slide204.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46.wmf"/><Relationship Id="rId4" Type="http://schemas.openxmlformats.org/officeDocument/2006/relationships/oleObject" Target="../embeddings/oleObject23.bin"/></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47.wmf"/><Relationship Id="rId4" Type="http://schemas.openxmlformats.org/officeDocument/2006/relationships/oleObject" Target="../embeddings/oleObject24.bin"/></Relationships>
</file>

<file path=ppt/slides/_rels/slide20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hyperlink" Target="html/SwingWorkerDemo.bat" TargetMode="External"/><Relationship Id="rId4" Type="http://schemas.openxmlformats.org/officeDocument/2006/relationships/hyperlink" Target="html/SwingWorkerDemo.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49.wmf"/><Relationship Id="rId4" Type="http://schemas.openxmlformats.org/officeDocument/2006/relationships/oleObject" Target="../embeddings/oleObject25.bin"/></Relationships>
</file>

<file path=ppt/slides/_rels/slide212.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image" Target="../media/image50.wmf"/><Relationship Id="rId4" Type="http://schemas.openxmlformats.org/officeDocument/2006/relationships/oleObject" Target="../embeddings/oleObject26.bin"/></Relationships>
</file>

<file path=ppt/slides/_rels/slide213.xml.rels><?xml version="1.0" encoding="UTF-8" standalone="yes"?>
<Relationships xmlns="http://schemas.openxmlformats.org/package/2006/relationships"><Relationship Id="rId3" Type="http://schemas.openxmlformats.org/officeDocument/2006/relationships/hyperlink" Target="html/CopyFile.html" TargetMode="External"/><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hyperlink" Target="html/CopyFile.ba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latin typeface="Algerian" panose="04020705040A02060702" pitchFamily="82" charset="0"/>
              </a:rPr>
              <a:t>Java </a:t>
            </a:r>
            <a:r>
              <a:rPr lang="en-US" sz="4400" dirty="0">
                <a:latin typeface="Algerian" panose="04020705040A02060702" pitchFamily="82" charset="0"/>
              </a:rPr>
              <a:t>Concurrency</a:t>
            </a:r>
            <a:br>
              <a:rPr lang="en-US" sz="4400" dirty="0">
                <a:latin typeface="Algerian" panose="04020705040A02060702" pitchFamily="82" charset="0"/>
              </a:rPr>
            </a:br>
            <a:r>
              <a:rPr lang="en-US" sz="4400" dirty="0" smtClean="0">
                <a:latin typeface="Algerian" panose="04020705040A02060702" pitchFamily="82" charset="0"/>
              </a:rPr>
              <a:t>&amp; </a:t>
            </a:r>
            <a:br>
              <a:rPr lang="en-US" sz="4400" dirty="0" smtClean="0">
                <a:latin typeface="Algerian" panose="04020705040A02060702" pitchFamily="82" charset="0"/>
              </a:rPr>
            </a:br>
            <a:r>
              <a:rPr lang="en-US" sz="4400" dirty="0" smtClean="0">
                <a:latin typeface="Algerian" panose="04020705040A02060702" pitchFamily="82" charset="0"/>
              </a:rPr>
              <a:t>Multithreading </a:t>
            </a:r>
            <a:r>
              <a:rPr lang="en-US" sz="4400" dirty="0">
                <a:latin typeface="Algerian" panose="04020705040A02060702" pitchFamily="82" charset="0"/>
              </a:rPr>
              <a:t>programming</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120207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Locks</a:t>
            </a:r>
          </a:p>
        </p:txBody>
      </p:sp>
      <p:sp>
        <p:nvSpPr>
          <p:cNvPr id="38915" name="Rectangle 3"/>
          <p:cNvSpPr>
            <a:spLocks noGrp="1" noChangeArrowheads="1"/>
          </p:cNvSpPr>
          <p:nvPr>
            <p:ph type="body" idx="1"/>
          </p:nvPr>
        </p:nvSpPr>
        <p:spPr/>
        <p:txBody>
          <a:bodyPr/>
          <a:lstStyle/>
          <a:p>
            <a:pPr>
              <a:lnSpc>
                <a:spcPct val="90000"/>
              </a:lnSpc>
            </a:pPr>
            <a:r>
              <a:rPr lang="en-US" smtClean="0"/>
              <a:t>When a Thread enters a synchronized code block, it gets a lock on the </a:t>
            </a:r>
            <a:r>
              <a:rPr lang="en-US" smtClean="0">
                <a:solidFill>
                  <a:schemeClr val="tx2"/>
                </a:solidFill>
              </a:rPr>
              <a:t>monitor</a:t>
            </a:r>
            <a:r>
              <a:rPr lang="en-US" smtClean="0"/>
              <a:t> (the Object that is used for synchronization)</a:t>
            </a:r>
          </a:p>
          <a:p>
            <a:pPr>
              <a:lnSpc>
                <a:spcPct val="90000"/>
              </a:lnSpc>
            </a:pPr>
            <a:r>
              <a:rPr lang="en-US" smtClean="0"/>
              <a:t>The Thread can then enter other code blocks that are synchronized on the same Object</a:t>
            </a:r>
          </a:p>
          <a:p>
            <a:pPr lvl="1">
              <a:lnSpc>
                <a:spcPct val="90000"/>
              </a:lnSpc>
            </a:pPr>
            <a:r>
              <a:rPr lang="en-US" smtClean="0"/>
              <a:t>That is, if the Thread already holds the lock on a particular Object, it can use any code also synchronized on that Object</a:t>
            </a:r>
          </a:p>
          <a:p>
            <a:pPr>
              <a:lnSpc>
                <a:spcPct val="90000"/>
              </a:lnSpc>
            </a:pPr>
            <a:r>
              <a:rPr lang="en-US" smtClean="0"/>
              <a:t>A Thread may hold a lock on many different Objects</a:t>
            </a:r>
          </a:p>
          <a:p>
            <a:pPr>
              <a:lnSpc>
                <a:spcPct val="90000"/>
              </a:lnSpc>
            </a:pPr>
            <a:r>
              <a:rPr lang="en-US" smtClean="0"/>
              <a:t>One way deadlock can occur is when</a:t>
            </a:r>
          </a:p>
          <a:p>
            <a:pPr lvl="1">
              <a:lnSpc>
                <a:spcPct val="90000"/>
              </a:lnSpc>
            </a:pPr>
            <a:r>
              <a:rPr lang="en-US" smtClean="0"/>
              <a:t>Thread A holds a lock that Thread B wants, and</a:t>
            </a:r>
          </a:p>
          <a:p>
            <a:pPr lvl="1">
              <a:lnSpc>
                <a:spcPct val="90000"/>
              </a:lnSpc>
            </a:pPr>
            <a:r>
              <a:rPr lang="en-US" smtClean="0"/>
              <a:t>Thread B holds a lock that Thread A wants</a:t>
            </a:r>
          </a:p>
        </p:txBody>
      </p:sp>
    </p:spTree>
    <p:extLst>
      <p:ext uri="{BB962C8B-B14F-4D97-AF65-F5344CB8AC3E}">
        <p14:creationId xmlns:p14="http://schemas.microsoft.com/office/powerpoint/2010/main" val="415371524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9202EADD-62F1-4405-91F7-B614D1F6F4E2}" type="slidenum">
              <a:rPr lang="en-US" sz="1200">
                <a:latin typeface="Arial" panose="020B0604020202020204" pitchFamily="34" charset="0"/>
              </a:rPr>
              <a:pPr/>
              <a:t>100</a:t>
            </a:fld>
            <a:endParaRPr lang="en-US" sz="1200">
              <a:latin typeface="Arial" panose="020B0604020202020204" pitchFamily="34" charset="0"/>
            </a:endParaRPr>
          </a:p>
        </p:txBody>
      </p:sp>
      <p:sp>
        <p:nvSpPr>
          <p:cNvPr id="57347" name="Rectangle 4"/>
          <p:cNvSpPr>
            <a:spLocks noGrp="1" noChangeArrowheads="1"/>
          </p:cNvSpPr>
          <p:nvPr>
            <p:ph type="title"/>
          </p:nvPr>
        </p:nvSpPr>
        <p:spPr/>
        <p:txBody>
          <a:bodyPr/>
          <a:lstStyle/>
          <a:p>
            <a:r>
              <a:rPr lang="en-US" smtClean="0"/>
              <a:t>Example: RGBColor Class</a:t>
            </a:r>
          </a:p>
        </p:txBody>
      </p:sp>
      <p:sp>
        <p:nvSpPr>
          <p:cNvPr id="57348" name="Rectangle 5"/>
          <p:cNvSpPr>
            <a:spLocks noChangeArrowheads="1"/>
          </p:cNvSpPr>
          <p:nvPr/>
        </p:nvSpPr>
        <p:spPr bwMode="auto">
          <a:xfrm>
            <a:off x="1676400" y="1600200"/>
            <a:ext cx="52578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marL="342900" indent="-342900">
              <a:defRPr sz="2400">
                <a:solidFill>
                  <a:schemeClr val="bg2"/>
                </a:solidFill>
                <a:latin typeface="Tahoma" panose="020B0604030504040204" pitchFamily="34" charset="0"/>
              </a:defRPr>
            </a:lvl1pPr>
            <a:lvl2pPr>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lvl="1">
              <a:buFontTx/>
              <a:buNone/>
            </a:pPr>
            <a:r>
              <a:rPr kumimoji="1" lang="en-US" sz="1600">
                <a:solidFill>
                  <a:schemeClr val="tx1"/>
                </a:solidFill>
              </a:rPr>
              <a:t>public class RGBColor {</a:t>
            </a:r>
          </a:p>
          <a:p>
            <a:pPr lvl="1">
              <a:buFontTx/>
              <a:buNone/>
            </a:pPr>
            <a:r>
              <a:rPr kumimoji="1" lang="en-US" sz="1600">
                <a:solidFill>
                  <a:schemeClr val="tx1"/>
                </a:solidFill>
              </a:rPr>
              <a:t>    private int r; private int g; private int b;</a:t>
            </a:r>
          </a:p>
          <a:p>
            <a:pPr lvl="1">
              <a:buFontTx/>
              <a:buNone/>
            </a:pPr>
            <a:r>
              <a:rPr kumimoji="1" lang="en-US" sz="1600">
                <a:solidFill>
                  <a:schemeClr val="tx1"/>
                </a:solidFill>
              </a:rPr>
              <a:t>    public RGBColor(int r, int g, int b) {</a:t>
            </a:r>
          </a:p>
          <a:p>
            <a:pPr lvl="1">
              <a:buFontTx/>
              <a:buNone/>
            </a:pPr>
            <a:r>
              <a:rPr kumimoji="1" lang="en-US" sz="1600">
                <a:solidFill>
                  <a:schemeClr val="tx1"/>
                </a:solidFill>
              </a:rPr>
              <a:t>        checkRGBVals(r, g, b);</a:t>
            </a:r>
          </a:p>
          <a:p>
            <a:pPr lvl="1">
              <a:buFontTx/>
              <a:buNone/>
            </a:pPr>
            <a:r>
              <a:rPr kumimoji="1" lang="en-US" sz="1600">
                <a:solidFill>
                  <a:schemeClr val="tx1"/>
                </a:solidFill>
              </a:rPr>
              <a:t>        this.r = r; this.g = g; this.b = b;</a:t>
            </a:r>
          </a:p>
          <a:p>
            <a:pPr lvl="1">
              <a:buFontTx/>
              <a:buNone/>
            </a:pPr>
            <a:r>
              <a:rPr kumimoji="1" lang="en-US" sz="1600">
                <a:solidFill>
                  <a:schemeClr val="tx1"/>
                </a:solidFill>
              </a:rPr>
              <a:t>    }</a:t>
            </a:r>
          </a:p>
          <a:p>
            <a:pPr lvl="1">
              <a:buFontTx/>
              <a:buNone/>
            </a:pPr>
            <a:endParaRPr kumimoji="1" lang="en-US" sz="1600">
              <a:solidFill>
                <a:schemeClr val="tx1"/>
              </a:solidFill>
            </a:endParaRPr>
          </a:p>
          <a:p>
            <a:pPr lvl="1">
              <a:buFontTx/>
              <a:buNone/>
            </a:pPr>
            <a:r>
              <a:rPr kumimoji="1" lang="en-US" sz="1600">
                <a:solidFill>
                  <a:schemeClr val="tx1"/>
                </a:solidFill>
              </a:rPr>
              <a:t>private static void checkRGBVals(int r, int g, int b) {</a:t>
            </a:r>
          </a:p>
          <a:p>
            <a:pPr lvl="1">
              <a:buFontTx/>
              <a:buNone/>
            </a:pPr>
            <a:r>
              <a:rPr kumimoji="1" lang="en-US" sz="1600">
                <a:solidFill>
                  <a:schemeClr val="tx1"/>
                </a:solidFill>
              </a:rPr>
              <a:t>        if (r &lt; 0 || r &gt; 255 || g &lt; 0 || g &gt; 255 ||</a:t>
            </a:r>
          </a:p>
          <a:p>
            <a:pPr lvl="1">
              <a:buFontTx/>
              <a:buNone/>
            </a:pPr>
            <a:r>
              <a:rPr kumimoji="1" lang="en-US" sz="1600">
                <a:solidFill>
                  <a:schemeClr val="tx1"/>
                </a:solidFill>
              </a:rPr>
              <a:t>            b &lt; 0 || b &gt; 255) {</a:t>
            </a:r>
          </a:p>
          <a:p>
            <a:pPr lvl="1">
              <a:buFontTx/>
              <a:buNone/>
            </a:pPr>
            <a:r>
              <a:rPr kumimoji="1" lang="en-US" sz="1600">
                <a:solidFill>
                  <a:schemeClr val="tx1"/>
                </a:solidFill>
              </a:rPr>
              <a:t>            throw new IllegalArgumentException();</a:t>
            </a:r>
          </a:p>
          <a:p>
            <a:pPr lvl="1">
              <a:buFontTx/>
              <a:buNone/>
            </a:pPr>
            <a:r>
              <a:rPr kumimoji="1" lang="en-US" sz="1600">
                <a:solidFill>
                  <a:schemeClr val="tx1"/>
                </a:solidFill>
              </a:rPr>
              <a:t>        }</a:t>
            </a:r>
          </a:p>
          <a:p>
            <a:pPr lvl="1">
              <a:buFontTx/>
              <a:buNone/>
            </a:pPr>
            <a:r>
              <a:rPr kumimoji="1" lang="en-US" sz="1600">
                <a:solidFill>
                  <a:schemeClr val="tx1"/>
                </a:solidFill>
              </a:rPr>
              <a:t>    }</a:t>
            </a:r>
          </a:p>
          <a:p>
            <a:pPr lvl="1">
              <a:buFontTx/>
              <a:buNone/>
            </a:pPr>
            <a:r>
              <a:rPr kumimoji="1" lang="en-US" sz="1600">
                <a:solidFill>
                  <a:schemeClr val="tx1"/>
                </a:solidFill>
              </a:rPr>
              <a:t>}</a:t>
            </a:r>
          </a:p>
        </p:txBody>
      </p:sp>
      <p:sp>
        <p:nvSpPr>
          <p:cNvPr id="57349" name="Rectangle 6"/>
          <p:cNvSpPr>
            <a:spLocks noChangeArrowheads="1"/>
          </p:cNvSpPr>
          <p:nvPr/>
        </p:nvSpPr>
        <p:spPr bwMode="auto">
          <a:xfrm>
            <a:off x="5943600" y="1589088"/>
            <a:ext cx="4572000"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marL="342900" indent="-342900">
              <a:defRPr sz="2400">
                <a:solidFill>
                  <a:schemeClr val="bg2"/>
                </a:solidFill>
                <a:latin typeface="Tahoma" panose="020B0604030504040204" pitchFamily="34" charset="0"/>
              </a:defRPr>
            </a:lvl1pPr>
            <a:lvl2pPr>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lvl="1">
              <a:buFontTx/>
              <a:buNone/>
            </a:pPr>
            <a:r>
              <a:rPr kumimoji="1" lang="en-US" sz="1600">
                <a:solidFill>
                  <a:schemeClr val="tx1"/>
                </a:solidFill>
              </a:rPr>
              <a:t>public void setColor(int r, int g, int b) {</a:t>
            </a:r>
          </a:p>
          <a:p>
            <a:pPr lvl="1">
              <a:buFontTx/>
              <a:buNone/>
            </a:pPr>
            <a:r>
              <a:rPr kumimoji="1" lang="en-US" sz="1600">
                <a:solidFill>
                  <a:schemeClr val="tx1"/>
                </a:solidFill>
              </a:rPr>
              <a:t>        checkRGBVals(r, g, b);</a:t>
            </a:r>
          </a:p>
          <a:p>
            <a:pPr lvl="1">
              <a:buFontTx/>
              <a:buNone/>
            </a:pPr>
            <a:r>
              <a:rPr kumimoji="1" lang="en-US" sz="1600">
                <a:solidFill>
                  <a:schemeClr val="tx1"/>
                </a:solidFill>
              </a:rPr>
              <a:t>        this.r = r; this.g = g; this.b = b;</a:t>
            </a:r>
          </a:p>
          <a:p>
            <a:pPr lvl="1">
              <a:buFontTx/>
              <a:buNone/>
            </a:pPr>
            <a:r>
              <a:rPr kumimoji="1" lang="en-US" sz="1600">
                <a:solidFill>
                  <a:schemeClr val="tx1"/>
                </a:solidFill>
              </a:rPr>
              <a:t>    }</a:t>
            </a:r>
          </a:p>
          <a:p>
            <a:pPr lvl="1">
              <a:buFontTx/>
              <a:buNone/>
            </a:pPr>
            <a:endParaRPr kumimoji="1" lang="en-US" sz="1600">
              <a:solidFill>
                <a:schemeClr val="tx1"/>
              </a:solidFill>
            </a:endParaRPr>
          </a:p>
          <a:p>
            <a:pPr lvl="1">
              <a:buFontTx/>
              <a:buNone/>
            </a:pPr>
            <a:r>
              <a:rPr kumimoji="1" lang="en-US" sz="1600">
                <a:solidFill>
                  <a:schemeClr val="tx1"/>
                </a:solidFill>
              </a:rPr>
              <a:t>public int[] getColor() {    </a:t>
            </a:r>
          </a:p>
          <a:p>
            <a:pPr lvl="1">
              <a:buFontTx/>
              <a:buNone/>
            </a:pPr>
            <a:r>
              <a:rPr kumimoji="1" lang="en-US" sz="1600">
                <a:solidFill>
                  <a:schemeClr val="tx1"/>
                </a:solidFill>
              </a:rPr>
              <a:t>        //  returns array of three ints: R, G, B</a:t>
            </a:r>
          </a:p>
          <a:p>
            <a:pPr lvl="1">
              <a:buFontTx/>
              <a:buNone/>
            </a:pPr>
            <a:r>
              <a:rPr kumimoji="1" lang="en-US" sz="1600">
                <a:solidFill>
                  <a:schemeClr val="tx1"/>
                </a:solidFill>
              </a:rPr>
              <a:t>        int[] retVal = new int[3];</a:t>
            </a:r>
          </a:p>
          <a:p>
            <a:pPr lvl="1">
              <a:buFontTx/>
              <a:buNone/>
            </a:pPr>
            <a:r>
              <a:rPr kumimoji="1" lang="en-US" sz="1600">
                <a:solidFill>
                  <a:schemeClr val="tx1"/>
                </a:solidFill>
              </a:rPr>
              <a:t>        retVal[0] = r; </a:t>
            </a:r>
          </a:p>
          <a:p>
            <a:pPr lvl="1">
              <a:buFontTx/>
              <a:buNone/>
            </a:pPr>
            <a:r>
              <a:rPr kumimoji="1" lang="en-US" sz="1600">
                <a:solidFill>
                  <a:schemeClr val="tx1"/>
                </a:solidFill>
              </a:rPr>
              <a:t>        retVal[1] = g; </a:t>
            </a:r>
          </a:p>
          <a:p>
            <a:pPr lvl="1">
              <a:buFontTx/>
              <a:buNone/>
            </a:pPr>
            <a:r>
              <a:rPr kumimoji="1" lang="en-US" sz="1600">
                <a:solidFill>
                  <a:schemeClr val="tx1"/>
                </a:solidFill>
              </a:rPr>
              <a:t>        retVal[2] = b;</a:t>
            </a:r>
          </a:p>
          <a:p>
            <a:pPr lvl="1">
              <a:buFontTx/>
              <a:buNone/>
            </a:pPr>
            <a:r>
              <a:rPr kumimoji="1" lang="en-US" sz="1600">
                <a:solidFill>
                  <a:schemeClr val="tx1"/>
                </a:solidFill>
              </a:rPr>
              <a:t>        return retVal;</a:t>
            </a:r>
          </a:p>
          <a:p>
            <a:pPr lvl="1">
              <a:buFontTx/>
              <a:buNone/>
            </a:pPr>
            <a:r>
              <a:rPr kumimoji="1" lang="en-US" sz="1600">
                <a:solidFill>
                  <a:schemeClr val="tx1"/>
                </a:solidFill>
              </a:rPr>
              <a:t>    }</a:t>
            </a:r>
          </a:p>
          <a:p>
            <a:pPr lvl="1">
              <a:buFontTx/>
              <a:buNone/>
            </a:pPr>
            <a:endParaRPr kumimoji="1" lang="en-US" sz="1600">
              <a:solidFill>
                <a:schemeClr val="tx1"/>
              </a:solidFill>
            </a:endParaRPr>
          </a:p>
          <a:p>
            <a:pPr lvl="1">
              <a:buFontTx/>
              <a:buNone/>
            </a:pPr>
            <a:r>
              <a:rPr kumimoji="1" lang="en-US" sz="1600">
                <a:solidFill>
                  <a:schemeClr val="tx1"/>
                </a:solidFill>
              </a:rPr>
              <a:t>public void invert() {</a:t>
            </a:r>
          </a:p>
          <a:p>
            <a:pPr lvl="1">
              <a:buFontTx/>
              <a:buNone/>
            </a:pPr>
            <a:r>
              <a:rPr kumimoji="1" lang="en-US" sz="1600">
                <a:solidFill>
                  <a:schemeClr val="tx1"/>
                </a:solidFill>
              </a:rPr>
              <a:t>        r = 255 - r; g = 255 - g; b = 255 - b;</a:t>
            </a:r>
          </a:p>
          <a:p>
            <a:pPr lvl="1">
              <a:buFontTx/>
              <a:buNone/>
            </a:pPr>
            <a:r>
              <a:rPr kumimoji="1" lang="en-US" sz="1600">
                <a:solidFill>
                  <a:schemeClr val="tx1"/>
                </a:solidFill>
              </a:rPr>
              <a:t>    }</a:t>
            </a:r>
          </a:p>
        </p:txBody>
      </p:sp>
      <p:sp>
        <p:nvSpPr>
          <p:cNvPr id="57350" name="Text Box 7"/>
          <p:cNvSpPr txBox="1">
            <a:spLocks noChangeArrowheads="1"/>
          </p:cNvSpPr>
          <p:nvPr/>
        </p:nvSpPr>
        <p:spPr bwMode="auto">
          <a:xfrm>
            <a:off x="2514601" y="5867401"/>
            <a:ext cx="38451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nSpc>
                <a:spcPct val="90000"/>
              </a:lnSpc>
              <a:buFontTx/>
              <a:buNone/>
            </a:pPr>
            <a:r>
              <a:rPr lang="en-US" sz="2000">
                <a:solidFill>
                  <a:schemeClr val="hlink"/>
                </a:solidFill>
              </a:rPr>
              <a:t>What goes wrong with</a:t>
            </a:r>
          </a:p>
          <a:p>
            <a:pPr>
              <a:lnSpc>
                <a:spcPct val="90000"/>
              </a:lnSpc>
              <a:buFontTx/>
              <a:buNone/>
            </a:pPr>
            <a:r>
              <a:rPr lang="en-US" sz="2000">
                <a:solidFill>
                  <a:schemeClr val="hlink"/>
                </a:solidFill>
              </a:rPr>
              <a:t>multi-threaded use of this class?</a:t>
            </a:r>
          </a:p>
        </p:txBody>
      </p:sp>
    </p:spTree>
    <p:extLst>
      <p:ext uri="{BB962C8B-B14F-4D97-AF65-F5344CB8AC3E}">
        <p14:creationId xmlns:p14="http://schemas.microsoft.com/office/powerpoint/2010/main" val="39331936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DCE1E9E9-841A-4535-AC13-998C91228E64}" type="slidenum">
              <a:rPr lang="en-US" sz="1200">
                <a:latin typeface="Arial" panose="020B0604020202020204" pitchFamily="34" charset="0"/>
              </a:rPr>
              <a:pPr/>
              <a:t>101</a:t>
            </a:fld>
            <a:endParaRPr lang="en-US" sz="1200">
              <a:latin typeface="Arial" panose="020B0604020202020204" pitchFamily="34" charset="0"/>
            </a:endParaRPr>
          </a:p>
        </p:txBody>
      </p:sp>
      <p:sp>
        <p:nvSpPr>
          <p:cNvPr id="58371" name="Rectangle 2"/>
          <p:cNvSpPr>
            <a:spLocks noGrp="1" noChangeArrowheads="1"/>
          </p:cNvSpPr>
          <p:nvPr>
            <p:ph type="title" idx="4294967295"/>
          </p:nvPr>
        </p:nvSpPr>
        <p:spPr/>
        <p:txBody>
          <a:bodyPr/>
          <a:lstStyle/>
          <a:p>
            <a:r>
              <a:rPr lang="en-US" smtClean="0"/>
              <a:t>Problems with RGBColor Class</a:t>
            </a:r>
          </a:p>
        </p:txBody>
      </p:sp>
      <p:sp>
        <p:nvSpPr>
          <p:cNvPr id="58372" name="Rectangle 3"/>
          <p:cNvSpPr>
            <a:spLocks noGrp="1" noChangeArrowheads="1"/>
          </p:cNvSpPr>
          <p:nvPr>
            <p:ph type="body" idx="4294967295"/>
          </p:nvPr>
        </p:nvSpPr>
        <p:spPr/>
        <p:txBody>
          <a:bodyPr/>
          <a:lstStyle/>
          <a:p>
            <a:r>
              <a:rPr lang="en-US" smtClean="0"/>
              <a:t>Write/write conflicts</a:t>
            </a:r>
          </a:p>
          <a:p>
            <a:pPr lvl="1"/>
            <a:r>
              <a:rPr lang="en-US" smtClean="0"/>
              <a:t>If two threads try to write different colors, result may be a “mix” of R,G,B from two different colors</a:t>
            </a:r>
          </a:p>
          <a:p>
            <a:r>
              <a:rPr lang="en-US" smtClean="0"/>
              <a:t>Read/write conflicts</a:t>
            </a:r>
          </a:p>
          <a:p>
            <a:pPr lvl="1"/>
            <a:r>
              <a:rPr lang="en-US" smtClean="0"/>
              <a:t>If one thread reads while another writes, the color that is read may not match the color before </a:t>
            </a:r>
            <a:r>
              <a:rPr lang="en-US" u="sng" smtClean="0"/>
              <a:t>or</a:t>
            </a:r>
            <a:r>
              <a:rPr lang="en-US" smtClean="0"/>
              <a:t> after</a:t>
            </a:r>
          </a:p>
          <a:p>
            <a:endParaRPr lang="en-US" smtClean="0"/>
          </a:p>
          <a:p>
            <a:endParaRPr lang="en-US" smtClean="0"/>
          </a:p>
        </p:txBody>
      </p:sp>
    </p:spTree>
    <p:extLst>
      <p:ext uri="{BB962C8B-B14F-4D97-AF65-F5344CB8AC3E}">
        <p14:creationId xmlns:p14="http://schemas.microsoft.com/office/powerpoint/2010/main" val="1039080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B0ABB1B9-C667-4086-A85A-FB4C15F367D7}" type="slidenum">
              <a:rPr lang="en-US" sz="1200">
                <a:latin typeface="Arial" panose="020B0604020202020204" pitchFamily="34" charset="0"/>
              </a:rPr>
              <a:pPr/>
              <a:t>102</a:t>
            </a:fld>
            <a:endParaRPr lang="en-US" sz="1200">
              <a:latin typeface="Arial" panose="020B0604020202020204" pitchFamily="34" charset="0"/>
            </a:endParaRPr>
          </a:p>
        </p:txBody>
      </p:sp>
      <p:sp>
        <p:nvSpPr>
          <p:cNvPr id="59395" name="Rectangle 4"/>
          <p:cNvSpPr>
            <a:spLocks noGrp="1" noChangeArrowheads="1"/>
          </p:cNvSpPr>
          <p:nvPr>
            <p:ph type="title"/>
          </p:nvPr>
        </p:nvSpPr>
        <p:spPr/>
        <p:txBody>
          <a:bodyPr/>
          <a:lstStyle/>
          <a:p>
            <a:r>
              <a:rPr lang="en-US" smtClean="0"/>
              <a:t>Making Classes Thread-Safe</a:t>
            </a:r>
          </a:p>
        </p:txBody>
      </p:sp>
      <p:sp>
        <p:nvSpPr>
          <p:cNvPr id="59396" name="Rectangle 5"/>
          <p:cNvSpPr>
            <a:spLocks noGrp="1" noChangeArrowheads="1"/>
          </p:cNvSpPr>
          <p:nvPr>
            <p:ph type="body" idx="1"/>
          </p:nvPr>
        </p:nvSpPr>
        <p:spPr>
          <a:xfrm>
            <a:off x="1981200" y="1600200"/>
            <a:ext cx="8178800" cy="5029200"/>
          </a:xfrm>
        </p:spPr>
        <p:txBody>
          <a:bodyPr/>
          <a:lstStyle/>
          <a:p>
            <a:r>
              <a:rPr lang="en-US" smtClean="0"/>
              <a:t>Synchronize critical sections</a:t>
            </a:r>
          </a:p>
          <a:p>
            <a:pPr lvl="1"/>
            <a:r>
              <a:rPr lang="en-US" smtClean="0"/>
              <a:t>Make fields private, synchronize access to them</a:t>
            </a:r>
          </a:p>
          <a:p>
            <a:r>
              <a:rPr lang="en-US" smtClean="0"/>
              <a:t>Make objects immutable </a:t>
            </a:r>
          </a:p>
          <a:p>
            <a:pPr lvl="1"/>
            <a:r>
              <a:rPr lang="en-US" smtClean="0"/>
              <a:t>State cannot be changed after object is created</a:t>
            </a:r>
          </a:p>
          <a:p>
            <a:pPr lvl="2">
              <a:buFontTx/>
              <a:buNone/>
            </a:pPr>
            <a:r>
              <a:rPr lang="en-US" sz="1800">
                <a:solidFill>
                  <a:schemeClr val="folHlink"/>
                </a:solidFill>
              </a:rPr>
              <a:t>public RGBColor invert() { </a:t>
            </a:r>
          </a:p>
          <a:p>
            <a:pPr lvl="2">
              <a:buFontTx/>
              <a:buNone/>
            </a:pPr>
            <a:r>
              <a:rPr lang="en-US" sz="1800">
                <a:solidFill>
                  <a:schemeClr val="folHlink"/>
                </a:solidFill>
              </a:rPr>
              <a:t>   RGBColor retVal = new RGBColor(255 - r, 255 - g, 255 - b); </a:t>
            </a:r>
          </a:p>
          <a:p>
            <a:pPr lvl="2">
              <a:buFontTx/>
              <a:buNone/>
            </a:pPr>
            <a:r>
              <a:rPr lang="en-US" sz="1800">
                <a:solidFill>
                  <a:schemeClr val="folHlink"/>
                </a:solidFill>
              </a:rPr>
              <a:t>   return retVal; }</a:t>
            </a:r>
          </a:p>
          <a:p>
            <a:pPr lvl="1"/>
            <a:r>
              <a:rPr lang="en-US" smtClean="0"/>
              <a:t>Examples: Java String and primitive type wrappers Integer, Long, Float, etc. </a:t>
            </a:r>
          </a:p>
          <a:p>
            <a:pPr lvl="1"/>
            <a:r>
              <a:rPr lang="en-US" smtClean="0"/>
              <a:t>Pure functions are always re-entrant!</a:t>
            </a:r>
          </a:p>
          <a:p>
            <a:r>
              <a:rPr lang="en-US" smtClean="0"/>
              <a:t>Use a thread-safe wrapper</a:t>
            </a:r>
          </a:p>
        </p:txBody>
      </p:sp>
    </p:spTree>
    <p:extLst>
      <p:ext uri="{BB962C8B-B14F-4D97-AF65-F5344CB8AC3E}">
        <p14:creationId xmlns:p14="http://schemas.microsoft.com/office/powerpoint/2010/main" val="1336800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1157688C-559F-4BA8-8EAF-6579F3271960}" type="slidenum">
              <a:rPr lang="en-US" sz="1200">
                <a:latin typeface="Arial" panose="020B0604020202020204" pitchFamily="34" charset="0"/>
              </a:rPr>
              <a:pPr/>
              <a:t>103</a:t>
            </a:fld>
            <a:endParaRPr lang="en-US" sz="1200">
              <a:latin typeface="Arial" panose="020B0604020202020204" pitchFamily="34" charset="0"/>
            </a:endParaRPr>
          </a:p>
        </p:txBody>
      </p:sp>
      <p:sp>
        <p:nvSpPr>
          <p:cNvPr id="60419" name="Rectangle 2"/>
          <p:cNvSpPr>
            <a:spLocks noGrp="1" noChangeArrowheads="1"/>
          </p:cNvSpPr>
          <p:nvPr>
            <p:ph type="title"/>
          </p:nvPr>
        </p:nvSpPr>
        <p:spPr/>
        <p:txBody>
          <a:bodyPr/>
          <a:lstStyle/>
          <a:p>
            <a:r>
              <a:rPr lang="en-US" smtClean="0"/>
              <a:t>Thread-Safe Wrapper</a:t>
            </a:r>
          </a:p>
        </p:txBody>
      </p:sp>
      <p:sp>
        <p:nvSpPr>
          <p:cNvPr id="60420" name="Rectangle 3"/>
          <p:cNvSpPr>
            <a:spLocks noGrp="1" noChangeArrowheads="1"/>
          </p:cNvSpPr>
          <p:nvPr>
            <p:ph type="body" idx="1"/>
          </p:nvPr>
        </p:nvSpPr>
        <p:spPr>
          <a:xfrm>
            <a:off x="1981200" y="1600200"/>
            <a:ext cx="8178800" cy="4953000"/>
          </a:xfrm>
        </p:spPr>
        <p:txBody>
          <a:bodyPr/>
          <a:lstStyle/>
          <a:p>
            <a:r>
              <a:rPr lang="en-US" smtClean="0"/>
              <a:t>Define new class which has objects of original class as fields, provides methods to access them</a:t>
            </a:r>
          </a:p>
          <a:p>
            <a:endParaRPr lang="en-US" smtClean="0"/>
          </a:p>
          <a:p>
            <a:pPr lvl="1">
              <a:buFontTx/>
              <a:buNone/>
            </a:pPr>
            <a:r>
              <a:rPr lang="en-US" sz="2000">
                <a:solidFill>
                  <a:schemeClr val="folHlink"/>
                </a:solidFill>
              </a:rPr>
              <a:t>   public </a:t>
            </a:r>
            <a:r>
              <a:rPr lang="en-US" sz="2000" b="1">
                <a:solidFill>
                  <a:schemeClr val="folHlink"/>
                </a:solidFill>
              </a:rPr>
              <a:t>synchronized</a:t>
            </a:r>
            <a:r>
              <a:rPr lang="en-US" sz="2000">
                <a:solidFill>
                  <a:schemeClr val="folHlink"/>
                </a:solidFill>
              </a:rPr>
              <a:t> void setColor(int r, int g, int b) {</a:t>
            </a:r>
          </a:p>
          <a:p>
            <a:pPr lvl="1">
              <a:buFontTx/>
              <a:buNone/>
            </a:pPr>
            <a:r>
              <a:rPr lang="en-US" sz="2000">
                <a:solidFill>
                  <a:schemeClr val="folHlink"/>
                </a:solidFill>
              </a:rPr>
              <a:t>        color.setColor(r, g, b);</a:t>
            </a:r>
          </a:p>
          <a:p>
            <a:pPr lvl="1">
              <a:buFontTx/>
              <a:buNone/>
            </a:pPr>
            <a:r>
              <a:rPr lang="en-US" sz="2000">
                <a:solidFill>
                  <a:schemeClr val="folHlink"/>
                </a:solidFill>
              </a:rPr>
              <a:t>    }</a:t>
            </a:r>
          </a:p>
          <a:p>
            <a:pPr lvl="1">
              <a:buFontTx/>
              <a:buNone/>
            </a:pPr>
            <a:r>
              <a:rPr lang="en-US" sz="2000">
                <a:solidFill>
                  <a:schemeClr val="folHlink"/>
                </a:solidFill>
              </a:rPr>
              <a:t>    public </a:t>
            </a:r>
            <a:r>
              <a:rPr lang="en-US" sz="2000" b="1">
                <a:solidFill>
                  <a:schemeClr val="folHlink"/>
                </a:solidFill>
              </a:rPr>
              <a:t>synchronized</a:t>
            </a:r>
            <a:r>
              <a:rPr lang="en-US" sz="2000">
                <a:solidFill>
                  <a:schemeClr val="folHlink"/>
                </a:solidFill>
              </a:rPr>
              <a:t> int[] getColor() {</a:t>
            </a:r>
          </a:p>
          <a:p>
            <a:pPr lvl="1">
              <a:buFontTx/>
              <a:buNone/>
            </a:pPr>
            <a:r>
              <a:rPr lang="en-US" sz="2000">
                <a:solidFill>
                  <a:schemeClr val="folHlink"/>
                </a:solidFill>
              </a:rPr>
              <a:t>        return color.getColor();</a:t>
            </a:r>
          </a:p>
          <a:p>
            <a:pPr lvl="1">
              <a:buFontTx/>
              <a:buNone/>
            </a:pPr>
            <a:r>
              <a:rPr lang="en-US" sz="2000">
                <a:solidFill>
                  <a:schemeClr val="folHlink"/>
                </a:solidFill>
              </a:rPr>
              <a:t>    }</a:t>
            </a:r>
          </a:p>
          <a:p>
            <a:pPr lvl="1">
              <a:buFontTx/>
              <a:buNone/>
            </a:pPr>
            <a:r>
              <a:rPr lang="en-US" sz="2000">
                <a:solidFill>
                  <a:schemeClr val="folHlink"/>
                </a:solidFill>
              </a:rPr>
              <a:t>    public </a:t>
            </a:r>
            <a:r>
              <a:rPr lang="en-US" sz="2000" b="1">
                <a:solidFill>
                  <a:schemeClr val="folHlink"/>
                </a:solidFill>
              </a:rPr>
              <a:t>synchronized</a:t>
            </a:r>
            <a:r>
              <a:rPr lang="en-US" sz="2000">
                <a:solidFill>
                  <a:schemeClr val="folHlink"/>
                </a:solidFill>
              </a:rPr>
              <a:t> void invert() {</a:t>
            </a:r>
          </a:p>
          <a:p>
            <a:pPr lvl="1">
              <a:buFontTx/>
              <a:buNone/>
            </a:pPr>
            <a:r>
              <a:rPr lang="en-US" sz="2000">
                <a:solidFill>
                  <a:schemeClr val="folHlink"/>
                </a:solidFill>
              </a:rPr>
              <a:t>        color.invert();</a:t>
            </a:r>
          </a:p>
          <a:p>
            <a:pPr lvl="1">
              <a:buFontTx/>
              <a:buNone/>
            </a:pPr>
            <a:r>
              <a:rPr lang="en-US" sz="2000">
                <a:solidFill>
                  <a:schemeClr val="folHlink"/>
                </a:solidFill>
              </a:rPr>
              <a:t>    }</a:t>
            </a:r>
          </a:p>
        </p:txBody>
      </p:sp>
    </p:spTree>
    <p:extLst>
      <p:ext uri="{BB962C8B-B14F-4D97-AF65-F5344CB8AC3E}">
        <p14:creationId xmlns:p14="http://schemas.microsoft.com/office/powerpoint/2010/main" val="2486973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C2F2987B-9E9E-4DEE-A719-F48829A4EEA3}" type="slidenum">
              <a:rPr lang="en-US" sz="1200">
                <a:latin typeface="Arial" panose="020B0604020202020204" pitchFamily="34" charset="0"/>
              </a:rPr>
              <a:pPr/>
              <a:t>104</a:t>
            </a:fld>
            <a:endParaRPr lang="en-US" sz="1200">
              <a:latin typeface="Arial" panose="020B0604020202020204" pitchFamily="34" charset="0"/>
            </a:endParaRPr>
          </a:p>
        </p:txBody>
      </p:sp>
      <p:sp>
        <p:nvSpPr>
          <p:cNvPr id="61443" name="Rectangle 4"/>
          <p:cNvSpPr>
            <a:spLocks noGrp="1" noChangeArrowheads="1"/>
          </p:cNvSpPr>
          <p:nvPr>
            <p:ph type="title"/>
          </p:nvPr>
        </p:nvSpPr>
        <p:spPr/>
        <p:txBody>
          <a:bodyPr/>
          <a:lstStyle/>
          <a:p>
            <a:r>
              <a:rPr lang="en-US" smtClean="0"/>
              <a:t>Comparison </a:t>
            </a:r>
          </a:p>
        </p:txBody>
      </p:sp>
      <p:sp>
        <p:nvSpPr>
          <p:cNvPr id="61444" name="Rectangle 5"/>
          <p:cNvSpPr>
            <a:spLocks noGrp="1" noChangeArrowheads="1"/>
          </p:cNvSpPr>
          <p:nvPr>
            <p:ph type="body" idx="1"/>
          </p:nvPr>
        </p:nvSpPr>
        <p:spPr>
          <a:xfrm>
            <a:off x="1981200" y="1600200"/>
            <a:ext cx="8458200" cy="4953000"/>
          </a:xfrm>
        </p:spPr>
        <p:txBody>
          <a:bodyPr/>
          <a:lstStyle/>
          <a:p>
            <a:r>
              <a:rPr lang="en-US" smtClean="0"/>
              <a:t>Synchronizing critical sections</a:t>
            </a:r>
          </a:p>
          <a:p>
            <a:pPr lvl="1"/>
            <a:r>
              <a:rPr lang="en-US" smtClean="0"/>
              <a:t>Good way to build thread-safe classes from scratch</a:t>
            </a:r>
          </a:p>
          <a:p>
            <a:pPr lvl="1"/>
            <a:r>
              <a:rPr lang="en-US" smtClean="0"/>
              <a:t>Only way to allow wait() and notify()</a:t>
            </a:r>
          </a:p>
          <a:p>
            <a:r>
              <a:rPr lang="en-US" smtClean="0"/>
              <a:t> Using immutable objects</a:t>
            </a:r>
          </a:p>
          <a:p>
            <a:pPr lvl="1"/>
            <a:r>
              <a:rPr lang="en-US" smtClean="0"/>
              <a:t>Good if objects are small, simple abstract data types</a:t>
            </a:r>
          </a:p>
          <a:p>
            <a:pPr lvl="1"/>
            <a:r>
              <a:rPr lang="en-US" smtClean="0"/>
              <a:t>Benefits: pass without aliasing, unexpected side effects</a:t>
            </a:r>
          </a:p>
          <a:p>
            <a:r>
              <a:rPr lang="en-US" smtClean="0"/>
              <a:t>Using wrapper objects</a:t>
            </a:r>
          </a:p>
          <a:p>
            <a:pPr lvl="1"/>
            <a:r>
              <a:rPr lang="en-US" smtClean="0"/>
              <a:t>Works with existing classes, gives users choice between thread-safe version and original (unsafe) one</a:t>
            </a:r>
          </a:p>
          <a:p>
            <a:pPr lvl="2"/>
            <a:r>
              <a:rPr lang="en-US" smtClean="0"/>
              <a:t>Example: Java 1.2 collections library – classes not thread-safe, but some have methods to enclose objects in safe wrapper</a:t>
            </a:r>
          </a:p>
        </p:txBody>
      </p:sp>
    </p:spTree>
    <p:extLst>
      <p:ext uri="{BB962C8B-B14F-4D97-AF65-F5344CB8AC3E}">
        <p14:creationId xmlns:p14="http://schemas.microsoft.com/office/powerpoint/2010/main" val="27133689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2AB2F897-7877-4E51-B09E-C5FC8ACEDD33}" type="slidenum">
              <a:rPr lang="en-US" sz="1200">
                <a:latin typeface="Arial" panose="020B0604020202020204" pitchFamily="34" charset="0"/>
              </a:rPr>
              <a:pPr/>
              <a:t>105</a:t>
            </a:fld>
            <a:endParaRPr lang="en-US" sz="1200">
              <a:latin typeface="Arial" panose="020B0604020202020204" pitchFamily="34" charset="0"/>
            </a:endParaRPr>
          </a:p>
        </p:txBody>
      </p:sp>
      <p:sp>
        <p:nvSpPr>
          <p:cNvPr id="62467" name="Rectangle 4"/>
          <p:cNvSpPr>
            <a:spLocks noGrp="1" noChangeArrowheads="1"/>
          </p:cNvSpPr>
          <p:nvPr>
            <p:ph type="title" idx="4294967295"/>
          </p:nvPr>
        </p:nvSpPr>
        <p:spPr/>
        <p:txBody>
          <a:bodyPr/>
          <a:lstStyle/>
          <a:p>
            <a:r>
              <a:rPr lang="en-US" smtClean="0"/>
              <a:t>Why Not Synchronize Everything?</a:t>
            </a:r>
          </a:p>
        </p:txBody>
      </p:sp>
      <p:sp>
        <p:nvSpPr>
          <p:cNvPr id="62468" name="Rectangle 5"/>
          <p:cNvSpPr>
            <a:spLocks noGrp="1" noChangeArrowheads="1"/>
          </p:cNvSpPr>
          <p:nvPr>
            <p:ph type="body" idx="4294967295"/>
          </p:nvPr>
        </p:nvSpPr>
        <p:spPr/>
        <p:txBody>
          <a:bodyPr/>
          <a:lstStyle/>
          <a:p>
            <a:r>
              <a:rPr lang="en-US" smtClean="0"/>
              <a:t>Performance costs</a:t>
            </a:r>
          </a:p>
          <a:p>
            <a:pPr lvl="1"/>
            <a:r>
              <a:rPr lang="en-US" smtClean="0"/>
              <a:t>Current Sun JVM – synchronized methods are 4 to 6 times slower than non-synchronized</a:t>
            </a:r>
          </a:p>
          <a:p>
            <a:r>
              <a:rPr lang="en-US" smtClean="0"/>
              <a:t>Risk of deadlock from too much locking</a:t>
            </a:r>
          </a:p>
          <a:p>
            <a:r>
              <a:rPr lang="en-US" smtClean="0"/>
              <a:t>Unnecessary blocking and unblocking of threads can reduce concurrency</a:t>
            </a:r>
          </a:p>
          <a:p>
            <a:r>
              <a:rPr lang="en-US" smtClean="0"/>
              <a:t>Alternative: immutable objects </a:t>
            </a:r>
          </a:p>
          <a:p>
            <a:pPr lvl="1"/>
            <a:r>
              <a:rPr lang="en-US" smtClean="0"/>
              <a:t>Issue: often short-lived, increase garbage collection</a:t>
            </a:r>
          </a:p>
        </p:txBody>
      </p:sp>
    </p:spTree>
    <p:extLst>
      <p:ext uri="{BB962C8B-B14F-4D97-AF65-F5344CB8AC3E}">
        <p14:creationId xmlns:p14="http://schemas.microsoft.com/office/powerpoint/2010/main" val="1685497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577A39F1-172C-4A4D-B079-B293F8A70626}" type="slidenum">
              <a:rPr lang="en-US" sz="1200">
                <a:latin typeface="Arial" panose="020B0604020202020204" pitchFamily="34" charset="0"/>
              </a:rPr>
              <a:pPr/>
              <a:t>106</a:t>
            </a:fld>
            <a:endParaRPr lang="en-US" sz="1200">
              <a:latin typeface="Arial" panose="020B0604020202020204" pitchFamily="34" charset="0"/>
            </a:endParaRPr>
          </a:p>
        </p:txBody>
      </p:sp>
      <p:sp>
        <p:nvSpPr>
          <p:cNvPr id="63491" name="Rectangle 4"/>
          <p:cNvSpPr>
            <a:spLocks noGrp="1" noChangeArrowheads="1"/>
          </p:cNvSpPr>
          <p:nvPr>
            <p:ph type="title"/>
          </p:nvPr>
        </p:nvSpPr>
        <p:spPr/>
        <p:txBody>
          <a:bodyPr/>
          <a:lstStyle/>
          <a:p>
            <a:r>
              <a:rPr lang="en-US" smtClean="0"/>
              <a:t>Inheritance Anomaly</a:t>
            </a:r>
          </a:p>
        </p:txBody>
      </p:sp>
      <p:sp>
        <p:nvSpPr>
          <p:cNvPr id="63492" name="Rectangle 5"/>
          <p:cNvSpPr>
            <a:spLocks noGrp="1" noChangeArrowheads="1"/>
          </p:cNvSpPr>
          <p:nvPr>
            <p:ph type="body" idx="1"/>
          </p:nvPr>
        </p:nvSpPr>
        <p:spPr>
          <a:xfrm>
            <a:off x="1981200" y="1600200"/>
            <a:ext cx="8178800" cy="4419600"/>
          </a:xfrm>
        </p:spPr>
        <p:txBody>
          <a:bodyPr/>
          <a:lstStyle/>
          <a:p>
            <a:r>
              <a:rPr lang="en-US" smtClean="0"/>
              <a:t>Inheritance and concurrency do not mix well</a:t>
            </a:r>
          </a:p>
          <a:p>
            <a:pPr lvl="1"/>
            <a:r>
              <a:rPr lang="en-US" smtClean="0"/>
              <a:t>Inheritance anomaly identified in 1993 (before Java)</a:t>
            </a:r>
          </a:p>
          <a:p>
            <a:pPr lvl="1"/>
            <a:r>
              <a:rPr lang="en-US" smtClean="0"/>
              <a:t>Arises in different languages, to different degrees, depending on concurrency primitives</a:t>
            </a:r>
          </a:p>
          <a:p>
            <a:r>
              <a:rPr lang="en-US" smtClean="0"/>
              <a:t>Concurrency control in derived classes requires redefinition of base class and parents</a:t>
            </a:r>
          </a:p>
          <a:p>
            <a:pPr lvl="1"/>
            <a:r>
              <a:rPr lang="en-US" smtClean="0"/>
              <a:t>Concurrency control = synchronization, waiting, etc.</a:t>
            </a:r>
          </a:p>
          <a:p>
            <a:r>
              <a:rPr lang="en-US" smtClean="0"/>
              <a:t>Modification of class requires modifications of seemingly unrelated features in parent classes</a:t>
            </a:r>
          </a:p>
        </p:txBody>
      </p:sp>
    </p:spTree>
    <p:extLst>
      <p:ext uri="{BB962C8B-B14F-4D97-AF65-F5344CB8AC3E}">
        <p14:creationId xmlns:p14="http://schemas.microsoft.com/office/powerpoint/2010/main" val="2055633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4CD6CA54-9D31-4C9D-9083-759FACA9FD1E}" type="slidenum">
              <a:rPr lang="en-US" sz="1200">
                <a:latin typeface="Arial" panose="020B0604020202020204" pitchFamily="34" charset="0"/>
              </a:rPr>
              <a:pPr/>
              <a:t>107</a:t>
            </a:fld>
            <a:endParaRPr lang="en-US" sz="1200">
              <a:latin typeface="Arial" panose="020B0604020202020204" pitchFamily="34" charset="0"/>
            </a:endParaRPr>
          </a:p>
        </p:txBody>
      </p:sp>
      <p:sp>
        <p:nvSpPr>
          <p:cNvPr id="64515" name="Rectangle 4"/>
          <p:cNvSpPr>
            <a:spLocks noGrp="1" noChangeArrowheads="1"/>
          </p:cNvSpPr>
          <p:nvPr>
            <p:ph type="title" idx="4294967295"/>
          </p:nvPr>
        </p:nvSpPr>
        <p:spPr/>
        <p:txBody>
          <a:bodyPr/>
          <a:lstStyle/>
          <a:p>
            <a:r>
              <a:rPr lang="en-US" smtClean="0"/>
              <a:t>Examples of Inheritance Anomaly</a:t>
            </a:r>
          </a:p>
        </p:txBody>
      </p:sp>
      <p:sp>
        <p:nvSpPr>
          <p:cNvPr id="64516" name="Rectangle 5"/>
          <p:cNvSpPr>
            <a:spLocks noGrp="1" noChangeArrowheads="1"/>
          </p:cNvSpPr>
          <p:nvPr>
            <p:ph type="body" idx="4294967295"/>
          </p:nvPr>
        </p:nvSpPr>
        <p:spPr/>
        <p:txBody>
          <a:bodyPr/>
          <a:lstStyle/>
          <a:p>
            <a:r>
              <a:rPr lang="en-US" smtClean="0"/>
              <a:t>Partitioning of acceptable states</a:t>
            </a:r>
          </a:p>
          <a:p>
            <a:pPr lvl="1"/>
            <a:r>
              <a:rPr lang="en-US" smtClean="0"/>
              <a:t>Method can only be entered in certain states (enforced by base class)</a:t>
            </a:r>
          </a:p>
          <a:p>
            <a:pPr lvl="1"/>
            <a:r>
              <a:rPr lang="en-US" smtClean="0"/>
              <a:t>New method in derived class changes set of states</a:t>
            </a:r>
          </a:p>
          <a:p>
            <a:pPr lvl="1"/>
            <a:r>
              <a:rPr lang="en-US" smtClean="0"/>
              <a:t>Must redefine base class method to check new states</a:t>
            </a:r>
          </a:p>
          <a:p>
            <a:r>
              <a:rPr lang="en-US" smtClean="0"/>
              <a:t>History-sensitive method entry</a:t>
            </a:r>
          </a:p>
          <a:p>
            <a:pPr lvl="1"/>
            <a:r>
              <a:rPr lang="en-US" smtClean="0"/>
              <a:t>New method in derived class can only be called after other calls</a:t>
            </a:r>
          </a:p>
          <a:p>
            <a:pPr lvl="1"/>
            <a:r>
              <a:rPr lang="en-US" smtClean="0"/>
              <a:t>Must modify existing methods to keep track of history</a:t>
            </a:r>
          </a:p>
        </p:txBody>
      </p:sp>
    </p:spTree>
    <p:extLst>
      <p:ext uri="{BB962C8B-B14F-4D97-AF65-F5344CB8AC3E}">
        <p14:creationId xmlns:p14="http://schemas.microsoft.com/office/powerpoint/2010/main" val="13761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63B083C8-FD2E-4412-83F9-AC32B810CA87}" type="slidenum">
              <a:rPr lang="en-US" sz="1200">
                <a:latin typeface="Arial" panose="020B0604020202020204" pitchFamily="34" charset="0"/>
              </a:rPr>
              <a:pPr/>
              <a:t>108</a:t>
            </a:fld>
            <a:endParaRPr lang="en-US" sz="1200">
              <a:latin typeface="Arial" panose="020B0604020202020204" pitchFamily="34" charset="0"/>
            </a:endParaRPr>
          </a:p>
        </p:txBody>
      </p:sp>
      <p:sp>
        <p:nvSpPr>
          <p:cNvPr id="65539" name="Rectangle 2"/>
          <p:cNvSpPr>
            <a:spLocks noGrp="1" noChangeArrowheads="1"/>
          </p:cNvSpPr>
          <p:nvPr>
            <p:ph type="title" idx="4294967295"/>
          </p:nvPr>
        </p:nvSpPr>
        <p:spPr/>
        <p:txBody>
          <a:bodyPr/>
          <a:lstStyle/>
          <a:p>
            <a:r>
              <a:rPr lang="en-US" smtClean="0"/>
              <a:t>Example: Buffer Class</a:t>
            </a:r>
          </a:p>
        </p:txBody>
      </p:sp>
      <p:sp>
        <p:nvSpPr>
          <p:cNvPr id="65540" name="Rectangle 3"/>
          <p:cNvSpPr>
            <a:spLocks noGrp="1" noChangeArrowheads="1"/>
          </p:cNvSpPr>
          <p:nvPr>
            <p:ph type="body" idx="4294967295"/>
          </p:nvPr>
        </p:nvSpPr>
        <p:spPr>
          <a:xfrm>
            <a:off x="1981200" y="1524000"/>
            <a:ext cx="8178800" cy="4953000"/>
          </a:xfrm>
        </p:spPr>
        <p:txBody>
          <a:bodyPr/>
          <a:lstStyle/>
          <a:p>
            <a:pPr lvl="1">
              <a:buFontTx/>
              <a:buNone/>
            </a:pPr>
            <a:r>
              <a:rPr lang="en-US" sz="1600">
                <a:solidFill>
                  <a:schemeClr val="folHlink"/>
                </a:solidFill>
              </a:rPr>
              <a:t>public class Buffer {</a:t>
            </a:r>
          </a:p>
          <a:p>
            <a:pPr lvl="1">
              <a:buFontTx/>
              <a:buNone/>
            </a:pPr>
            <a:r>
              <a:rPr lang="en-US" sz="1600">
                <a:solidFill>
                  <a:schemeClr val="folHlink"/>
                </a:solidFill>
              </a:rPr>
              <a:t>   protected Object[] buf;      protected int MAX;    protected int current = 0;</a:t>
            </a:r>
          </a:p>
          <a:p>
            <a:pPr lvl="1">
              <a:buFontTx/>
              <a:buNone/>
            </a:pPr>
            <a:r>
              <a:rPr lang="en-US" sz="1600">
                <a:solidFill>
                  <a:schemeClr val="folHlink"/>
                </a:solidFill>
              </a:rPr>
              <a:t>   Buffer(int max) {</a:t>
            </a:r>
          </a:p>
          <a:p>
            <a:pPr lvl="1">
              <a:buFontTx/>
              <a:buNone/>
            </a:pPr>
            <a:r>
              <a:rPr lang="en-US" sz="1600">
                <a:solidFill>
                  <a:schemeClr val="folHlink"/>
                </a:solidFill>
              </a:rPr>
              <a:t>       MAX = max;</a:t>
            </a:r>
          </a:p>
          <a:p>
            <a:pPr lvl="1">
              <a:buFontTx/>
              <a:buNone/>
            </a:pPr>
            <a:r>
              <a:rPr lang="en-US" sz="1600">
                <a:solidFill>
                  <a:schemeClr val="folHlink"/>
                </a:solidFill>
              </a:rPr>
              <a:t>       buf = new Object[MAX]; }</a:t>
            </a:r>
          </a:p>
          <a:p>
            <a:pPr lvl="1">
              <a:buFontTx/>
              <a:buNone/>
            </a:pPr>
            <a:r>
              <a:rPr lang="en-US" sz="1600">
                <a:solidFill>
                  <a:schemeClr val="folHlink"/>
                </a:solidFill>
              </a:rPr>
              <a:t>   public synchronized Object get()  throws Exception {</a:t>
            </a:r>
          </a:p>
          <a:p>
            <a:pPr lvl="1">
              <a:buFontTx/>
              <a:buNone/>
            </a:pPr>
            <a:r>
              <a:rPr lang="en-US" sz="1600">
                <a:solidFill>
                  <a:schemeClr val="folHlink"/>
                </a:solidFill>
              </a:rPr>
              <a:t>      while (current&lt;=0) { wait(); }</a:t>
            </a:r>
          </a:p>
          <a:p>
            <a:pPr lvl="1">
              <a:buFontTx/>
              <a:buNone/>
            </a:pPr>
            <a:r>
              <a:rPr lang="en-US" sz="1600">
                <a:solidFill>
                  <a:schemeClr val="folHlink"/>
                </a:solidFill>
              </a:rPr>
              <a:t>      current--;</a:t>
            </a:r>
          </a:p>
          <a:p>
            <a:pPr lvl="1">
              <a:buFontTx/>
              <a:buNone/>
            </a:pPr>
            <a:r>
              <a:rPr lang="en-US" sz="1600">
                <a:solidFill>
                  <a:schemeClr val="folHlink"/>
                </a:solidFill>
              </a:rPr>
              <a:t>      Object ret = buf[current];</a:t>
            </a:r>
          </a:p>
          <a:p>
            <a:pPr lvl="1">
              <a:buFontTx/>
              <a:buNone/>
            </a:pPr>
            <a:r>
              <a:rPr lang="en-US" sz="1600">
                <a:solidFill>
                  <a:schemeClr val="folHlink"/>
                </a:solidFill>
              </a:rPr>
              <a:t>      notifyAll();</a:t>
            </a:r>
          </a:p>
          <a:p>
            <a:pPr lvl="1">
              <a:buFontTx/>
              <a:buNone/>
            </a:pPr>
            <a:r>
              <a:rPr lang="en-US" sz="1600">
                <a:solidFill>
                  <a:schemeClr val="folHlink"/>
                </a:solidFill>
              </a:rPr>
              <a:t>      return ret; }</a:t>
            </a:r>
          </a:p>
          <a:p>
            <a:pPr lvl="1">
              <a:buFontTx/>
              <a:buNone/>
            </a:pPr>
            <a:r>
              <a:rPr lang="en-US" sz="1600">
                <a:solidFill>
                  <a:schemeClr val="folHlink"/>
                </a:solidFill>
              </a:rPr>
              <a:t>   public synchronized void put(Object v) throws Exception {</a:t>
            </a:r>
          </a:p>
          <a:p>
            <a:pPr lvl="1">
              <a:buFontTx/>
              <a:buNone/>
            </a:pPr>
            <a:r>
              <a:rPr lang="en-US" sz="1600">
                <a:solidFill>
                  <a:schemeClr val="folHlink"/>
                </a:solidFill>
              </a:rPr>
              <a:t>      while (current&gt;=MAX) { wait(); }</a:t>
            </a:r>
          </a:p>
          <a:p>
            <a:pPr lvl="1">
              <a:buFontTx/>
              <a:buNone/>
            </a:pPr>
            <a:r>
              <a:rPr lang="en-US" sz="1600">
                <a:solidFill>
                  <a:schemeClr val="folHlink"/>
                </a:solidFill>
              </a:rPr>
              <a:t>      buf[current] = v;</a:t>
            </a:r>
          </a:p>
          <a:p>
            <a:pPr lvl="1">
              <a:buFontTx/>
              <a:buNone/>
            </a:pPr>
            <a:r>
              <a:rPr lang="en-US" sz="1600">
                <a:solidFill>
                  <a:schemeClr val="folHlink"/>
                </a:solidFill>
              </a:rPr>
              <a:t>      current++;</a:t>
            </a:r>
          </a:p>
          <a:p>
            <a:pPr lvl="1">
              <a:buFontTx/>
              <a:buNone/>
            </a:pPr>
            <a:r>
              <a:rPr lang="en-US" sz="1600">
                <a:solidFill>
                  <a:schemeClr val="folHlink"/>
                </a:solidFill>
              </a:rPr>
              <a:t>      notifyAll(); } }</a:t>
            </a:r>
          </a:p>
        </p:txBody>
      </p:sp>
    </p:spTree>
    <p:extLst>
      <p:ext uri="{BB962C8B-B14F-4D97-AF65-F5344CB8AC3E}">
        <p14:creationId xmlns:p14="http://schemas.microsoft.com/office/powerpoint/2010/main" val="2460705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DECEC19B-57DE-4B80-B9E3-B8653D4ABFB1}" type="slidenum">
              <a:rPr lang="en-US" sz="1200">
                <a:latin typeface="Arial" panose="020B0604020202020204" pitchFamily="34" charset="0"/>
              </a:rPr>
              <a:pPr/>
              <a:t>109</a:t>
            </a:fld>
            <a:endParaRPr lang="en-US" sz="1200">
              <a:latin typeface="Arial" panose="020B0604020202020204" pitchFamily="34" charset="0"/>
            </a:endParaRPr>
          </a:p>
        </p:txBody>
      </p:sp>
      <p:sp>
        <p:nvSpPr>
          <p:cNvPr id="66563" name="Rectangle 2"/>
          <p:cNvSpPr>
            <a:spLocks noGrp="1" noChangeArrowheads="1"/>
          </p:cNvSpPr>
          <p:nvPr>
            <p:ph type="title" idx="4294967295"/>
          </p:nvPr>
        </p:nvSpPr>
        <p:spPr/>
        <p:txBody>
          <a:bodyPr/>
          <a:lstStyle/>
          <a:p>
            <a:r>
              <a:rPr lang="en-US" smtClean="0"/>
              <a:t>Problems in Derived Class </a:t>
            </a:r>
          </a:p>
        </p:txBody>
      </p:sp>
      <p:sp>
        <p:nvSpPr>
          <p:cNvPr id="66564" name="Rectangle 3"/>
          <p:cNvSpPr>
            <a:spLocks noGrp="1" noChangeArrowheads="1"/>
          </p:cNvSpPr>
          <p:nvPr>
            <p:ph type="body" idx="4294967295"/>
          </p:nvPr>
        </p:nvSpPr>
        <p:spPr>
          <a:xfrm>
            <a:off x="1981200" y="1524000"/>
            <a:ext cx="8178800" cy="4800600"/>
          </a:xfrm>
        </p:spPr>
        <p:txBody>
          <a:bodyPr/>
          <a:lstStyle/>
          <a:p>
            <a:pPr lvl="1">
              <a:buFontTx/>
              <a:buNone/>
            </a:pPr>
            <a:r>
              <a:rPr lang="en-US" sz="1600">
                <a:solidFill>
                  <a:schemeClr val="folHlink"/>
                </a:solidFill>
              </a:rPr>
              <a:t>public class </a:t>
            </a:r>
            <a:r>
              <a:rPr lang="en-US" sz="1600">
                <a:solidFill>
                  <a:schemeClr val="hlink"/>
                </a:solidFill>
              </a:rPr>
              <a:t>HistoryBuffer</a:t>
            </a:r>
            <a:r>
              <a:rPr lang="en-US" sz="1600">
                <a:solidFill>
                  <a:schemeClr val="folHlink"/>
                </a:solidFill>
              </a:rPr>
              <a:t> extends Buffer {</a:t>
            </a:r>
          </a:p>
          <a:p>
            <a:pPr lvl="1">
              <a:buFontTx/>
              <a:buNone/>
            </a:pPr>
            <a:r>
              <a:rPr lang="en-US" sz="1600">
                <a:solidFill>
                  <a:schemeClr val="folHlink"/>
                </a:solidFill>
              </a:rPr>
              <a:t>   boolean afterGet = false;</a:t>
            </a:r>
          </a:p>
          <a:p>
            <a:pPr lvl="1">
              <a:buFontTx/>
              <a:buNone/>
            </a:pPr>
            <a:r>
              <a:rPr lang="en-US" sz="1600">
                <a:solidFill>
                  <a:schemeClr val="folHlink"/>
                </a:solidFill>
              </a:rPr>
              <a:t>   public HistoryBuffer(int max) { super(max); }</a:t>
            </a:r>
          </a:p>
          <a:p>
            <a:pPr lvl="1">
              <a:buFontTx/>
              <a:buNone/>
            </a:pPr>
            <a:endParaRPr lang="en-US" sz="1600">
              <a:solidFill>
                <a:schemeClr val="folHlink"/>
              </a:solidFill>
            </a:endParaRPr>
          </a:p>
          <a:p>
            <a:pPr lvl="1">
              <a:buFontTx/>
              <a:buNone/>
            </a:pPr>
            <a:r>
              <a:rPr lang="en-US" sz="1600">
                <a:solidFill>
                  <a:schemeClr val="folHlink"/>
                </a:solidFill>
              </a:rPr>
              <a:t>   public synchronized Object gget()  throws Exception {</a:t>
            </a:r>
          </a:p>
          <a:p>
            <a:pPr lvl="1">
              <a:buFontTx/>
              <a:buNone/>
            </a:pPr>
            <a:r>
              <a:rPr lang="en-US" sz="1600">
                <a:solidFill>
                  <a:schemeClr val="folHlink"/>
                </a:solidFill>
              </a:rPr>
              <a:t>      while ((current&lt;=0)||(!afterGet)) { wait(); }</a:t>
            </a:r>
          </a:p>
          <a:p>
            <a:pPr lvl="1">
              <a:buFontTx/>
              <a:buNone/>
            </a:pPr>
            <a:r>
              <a:rPr lang="en-US" sz="1600">
                <a:solidFill>
                  <a:schemeClr val="folHlink"/>
                </a:solidFill>
              </a:rPr>
              <a:t>      afterGet = false;</a:t>
            </a:r>
          </a:p>
          <a:p>
            <a:pPr lvl="1">
              <a:buFontTx/>
              <a:buNone/>
            </a:pPr>
            <a:r>
              <a:rPr lang="en-US" sz="1600">
                <a:solidFill>
                  <a:schemeClr val="folHlink"/>
                </a:solidFill>
              </a:rPr>
              <a:t>      return super.get(); }</a:t>
            </a:r>
          </a:p>
          <a:p>
            <a:pPr lvl="1">
              <a:buFontTx/>
              <a:buNone/>
            </a:pPr>
            <a:r>
              <a:rPr lang="en-US" sz="1600">
                <a:solidFill>
                  <a:schemeClr val="folHlink"/>
                </a:solidFill>
              </a:rPr>
              <a:t>   public synchronized Object get()  throws Exception {</a:t>
            </a:r>
          </a:p>
          <a:p>
            <a:pPr lvl="1">
              <a:buFontTx/>
              <a:buNone/>
            </a:pPr>
            <a:r>
              <a:rPr lang="en-US" sz="1600">
                <a:solidFill>
                  <a:schemeClr val="folHlink"/>
                </a:solidFill>
              </a:rPr>
              <a:t>      Object o = super.get();</a:t>
            </a:r>
          </a:p>
          <a:p>
            <a:pPr lvl="1">
              <a:buFontTx/>
              <a:buNone/>
            </a:pPr>
            <a:r>
              <a:rPr lang="en-US" sz="1600">
                <a:solidFill>
                  <a:schemeClr val="folHlink"/>
                </a:solidFill>
              </a:rPr>
              <a:t>      afterGet = true;</a:t>
            </a:r>
          </a:p>
          <a:p>
            <a:pPr lvl="1">
              <a:buFontTx/>
              <a:buNone/>
            </a:pPr>
            <a:r>
              <a:rPr lang="en-US" sz="1600">
                <a:solidFill>
                  <a:schemeClr val="folHlink"/>
                </a:solidFill>
              </a:rPr>
              <a:t>      return o; }</a:t>
            </a:r>
          </a:p>
          <a:p>
            <a:pPr lvl="1">
              <a:buFontTx/>
              <a:buNone/>
            </a:pPr>
            <a:r>
              <a:rPr lang="en-US" sz="1600">
                <a:solidFill>
                  <a:schemeClr val="folHlink"/>
                </a:solidFill>
              </a:rPr>
              <a:t>   public synchronized void put(Object v) throws Exception {</a:t>
            </a:r>
          </a:p>
          <a:p>
            <a:pPr lvl="1">
              <a:buFontTx/>
              <a:buNone/>
            </a:pPr>
            <a:r>
              <a:rPr lang="en-US" sz="1600">
                <a:solidFill>
                  <a:schemeClr val="folHlink"/>
                </a:solidFill>
              </a:rPr>
              <a:t>      super.put(v);</a:t>
            </a:r>
          </a:p>
          <a:p>
            <a:pPr lvl="1">
              <a:buFontTx/>
              <a:buNone/>
            </a:pPr>
            <a:r>
              <a:rPr lang="en-US" sz="1600">
                <a:solidFill>
                  <a:schemeClr val="folHlink"/>
                </a:solidFill>
              </a:rPr>
              <a:t>      afterGet = false; } }</a:t>
            </a:r>
          </a:p>
          <a:p>
            <a:pPr lvl="1"/>
            <a:endParaRPr lang="en-US" sz="1600">
              <a:solidFill>
                <a:schemeClr val="folHlink"/>
              </a:solidFill>
            </a:endParaRPr>
          </a:p>
        </p:txBody>
      </p:sp>
      <p:sp>
        <p:nvSpPr>
          <p:cNvPr id="66565" name="Text Box 6"/>
          <p:cNvSpPr txBox="1">
            <a:spLocks noChangeArrowheads="1"/>
          </p:cNvSpPr>
          <p:nvPr/>
        </p:nvSpPr>
        <p:spPr bwMode="auto">
          <a:xfrm>
            <a:off x="8077200" y="2787650"/>
            <a:ext cx="23383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1800">
                <a:solidFill>
                  <a:schemeClr val="tx1"/>
                </a:solidFill>
              </a:rPr>
              <a:t>New method, can be called only after get</a:t>
            </a:r>
          </a:p>
        </p:txBody>
      </p:sp>
      <p:sp>
        <p:nvSpPr>
          <p:cNvPr id="66566" name="Text Box 8"/>
          <p:cNvSpPr txBox="1">
            <a:spLocks noChangeArrowheads="1"/>
          </p:cNvSpPr>
          <p:nvPr/>
        </p:nvSpPr>
        <p:spPr bwMode="auto">
          <a:xfrm>
            <a:off x="8101014" y="3808414"/>
            <a:ext cx="2338387"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1800">
                <a:solidFill>
                  <a:schemeClr val="tx1"/>
                </a:solidFill>
              </a:rPr>
              <a:t>Must be redefined to keep track of last method called</a:t>
            </a:r>
          </a:p>
        </p:txBody>
      </p:sp>
      <p:sp>
        <p:nvSpPr>
          <p:cNvPr id="66567" name="AutoShape 12"/>
          <p:cNvSpPr>
            <a:spLocks/>
          </p:cNvSpPr>
          <p:nvPr/>
        </p:nvSpPr>
        <p:spPr bwMode="auto">
          <a:xfrm>
            <a:off x="7627291" y="4034254"/>
            <a:ext cx="518818" cy="465892"/>
          </a:xfrm>
          <a:prstGeom prst="rightBrace">
            <a:avLst>
              <a:gd name="adj1" fmla="val 33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66568" name="AutoShape 13"/>
          <p:cNvSpPr>
            <a:spLocks/>
          </p:cNvSpPr>
          <p:nvPr/>
        </p:nvSpPr>
        <p:spPr bwMode="auto">
          <a:xfrm>
            <a:off x="7932091" y="5291554"/>
            <a:ext cx="518818" cy="465892"/>
          </a:xfrm>
          <a:prstGeom prst="rightBrace">
            <a:avLst>
              <a:gd name="adj1" fmla="val 3611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66569" name="Text Box 14"/>
          <p:cNvSpPr txBox="1">
            <a:spLocks noChangeArrowheads="1"/>
          </p:cNvSpPr>
          <p:nvPr/>
        </p:nvSpPr>
        <p:spPr bwMode="auto">
          <a:xfrm>
            <a:off x="8229600" y="5029200"/>
            <a:ext cx="2338388"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1800">
                <a:solidFill>
                  <a:schemeClr val="tx1"/>
                </a:solidFill>
              </a:rPr>
              <a:t>Need to redefine to keep track of last method called</a:t>
            </a:r>
          </a:p>
        </p:txBody>
      </p:sp>
      <p:sp>
        <p:nvSpPr>
          <p:cNvPr id="66570" name="AutoShape 15"/>
          <p:cNvSpPr>
            <a:spLocks/>
          </p:cNvSpPr>
          <p:nvPr/>
        </p:nvSpPr>
        <p:spPr bwMode="auto">
          <a:xfrm>
            <a:off x="7627291" y="2891254"/>
            <a:ext cx="518818" cy="465892"/>
          </a:xfrm>
          <a:prstGeom prst="rightBrace">
            <a:avLst>
              <a:gd name="adj1" fmla="val 3888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Tree>
    <p:extLst>
      <p:ext uri="{BB962C8B-B14F-4D97-AF65-F5344CB8AC3E}">
        <p14:creationId xmlns:p14="http://schemas.microsoft.com/office/powerpoint/2010/main" val="4137249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4892676" y="1117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33795" name="Rectangle 3"/>
          <p:cNvSpPr>
            <a:spLocks noGrp="1" noChangeArrowheads="1"/>
          </p:cNvSpPr>
          <p:nvPr>
            <p:ph type="title"/>
          </p:nvPr>
        </p:nvSpPr>
        <p:spPr/>
        <p:txBody>
          <a:bodyPr/>
          <a:lstStyle/>
          <a:p>
            <a:r>
              <a:rPr lang="en-US" smtClean="0"/>
              <a:t>Atomic actions</a:t>
            </a:r>
          </a:p>
        </p:txBody>
      </p:sp>
      <p:sp>
        <p:nvSpPr>
          <p:cNvPr id="33796" name="Rectangle 4"/>
          <p:cNvSpPr>
            <a:spLocks noGrp="1" noChangeArrowheads="1"/>
          </p:cNvSpPr>
          <p:nvPr>
            <p:ph type="body" idx="1"/>
          </p:nvPr>
        </p:nvSpPr>
        <p:spPr/>
        <p:txBody>
          <a:bodyPr/>
          <a:lstStyle/>
          <a:p>
            <a:pPr marL="533400" indent="-533400"/>
            <a:r>
              <a:rPr lang="en-US" sz="1800"/>
              <a:t>An operation, or block of code, is </a:t>
            </a:r>
            <a:r>
              <a:rPr lang="en-US" sz="1800">
                <a:solidFill>
                  <a:schemeClr val="tx2"/>
                </a:solidFill>
              </a:rPr>
              <a:t>atomic</a:t>
            </a:r>
            <a:r>
              <a:rPr lang="en-US" sz="1800"/>
              <a:t> if it happens “all at once,” that is, no other Thread can access the same data while the operation is being performed</a:t>
            </a:r>
          </a:p>
          <a:p>
            <a:pPr marL="533400" indent="-533400"/>
            <a:r>
              <a:rPr lang="en-US" sz="1800">
                <a:solidFill>
                  <a:schemeClr val="accent2"/>
                </a:solidFill>
                <a:latin typeface="Trebuchet MS" panose="020B0603020202020204" pitchFamily="34" charset="0"/>
              </a:rPr>
              <a:t>x++;</a:t>
            </a:r>
            <a:r>
              <a:rPr lang="en-US" sz="1800"/>
              <a:t> </a:t>
            </a:r>
            <a:r>
              <a:rPr lang="en-US" sz="1800" i="1"/>
              <a:t>looks</a:t>
            </a:r>
            <a:r>
              <a:rPr lang="en-US" sz="1800"/>
              <a:t> atomic, but at the machine level, it’s actually three separate operations:</a:t>
            </a:r>
          </a:p>
          <a:p>
            <a:pPr marL="914400" lvl="1" indent="-457200">
              <a:buFont typeface="Arial" panose="020B0604020202020204" pitchFamily="34" charset="0"/>
              <a:buAutoNum type="arabicPeriod"/>
            </a:pPr>
            <a:r>
              <a:rPr lang="en-US" sz="1600"/>
              <a:t>load </a:t>
            </a:r>
            <a:r>
              <a:rPr lang="en-US" sz="1600">
                <a:solidFill>
                  <a:schemeClr val="accent2"/>
                </a:solidFill>
                <a:latin typeface="Trebuchet MS" panose="020B0603020202020204" pitchFamily="34" charset="0"/>
              </a:rPr>
              <a:t>x</a:t>
            </a:r>
            <a:r>
              <a:rPr lang="en-US" sz="1600"/>
              <a:t> into a register</a:t>
            </a:r>
          </a:p>
          <a:p>
            <a:pPr marL="914400" lvl="1" indent="-457200">
              <a:buFont typeface="Arial" panose="020B0604020202020204" pitchFamily="34" charset="0"/>
              <a:buAutoNum type="arabicPeriod"/>
            </a:pPr>
            <a:r>
              <a:rPr lang="en-US" sz="1600"/>
              <a:t>add 1 to the register</a:t>
            </a:r>
          </a:p>
          <a:p>
            <a:pPr marL="914400" lvl="1" indent="-457200">
              <a:buFont typeface="Arial" panose="020B0604020202020204" pitchFamily="34" charset="0"/>
              <a:buAutoNum type="arabicPeriod"/>
            </a:pPr>
            <a:r>
              <a:rPr lang="en-US" sz="1600"/>
              <a:t>store the register back in </a:t>
            </a:r>
            <a:r>
              <a:rPr lang="en-US" sz="1600">
                <a:solidFill>
                  <a:schemeClr val="accent2"/>
                </a:solidFill>
                <a:latin typeface="Trebuchet MS" panose="020B0603020202020204" pitchFamily="34" charset="0"/>
              </a:rPr>
              <a:t>x</a:t>
            </a:r>
            <a:endParaRPr lang="en-US" sz="1600"/>
          </a:p>
          <a:p>
            <a:pPr marL="533400" indent="-533400"/>
            <a:r>
              <a:rPr lang="en-US" sz="1800"/>
              <a:t>Suppose you are maintaining a stack as an array:</a:t>
            </a:r>
            <a:br>
              <a:rPr lang="en-US" sz="1800"/>
            </a:br>
            <a:r>
              <a:rPr lang="en-US" sz="1800">
                <a:solidFill>
                  <a:schemeClr val="accent2"/>
                </a:solidFill>
                <a:latin typeface="Trebuchet MS" panose="020B0603020202020204" pitchFamily="34" charset="0"/>
              </a:rPr>
              <a:t>    void push(Object item) {</a:t>
            </a:r>
            <a:br>
              <a:rPr lang="en-US" sz="1800">
                <a:solidFill>
                  <a:schemeClr val="accent2"/>
                </a:solidFill>
                <a:latin typeface="Trebuchet MS" panose="020B0603020202020204" pitchFamily="34" charset="0"/>
              </a:rPr>
            </a:br>
            <a:r>
              <a:rPr lang="en-US" sz="1800">
                <a:solidFill>
                  <a:schemeClr val="accent2"/>
                </a:solidFill>
                <a:latin typeface="Trebuchet MS" panose="020B0603020202020204" pitchFamily="34" charset="0"/>
              </a:rPr>
              <a:t>        this.top = this.top + 1;</a:t>
            </a:r>
            <a:br>
              <a:rPr lang="en-US" sz="1800">
                <a:solidFill>
                  <a:schemeClr val="accent2"/>
                </a:solidFill>
                <a:latin typeface="Trebuchet MS" panose="020B0603020202020204" pitchFamily="34" charset="0"/>
              </a:rPr>
            </a:br>
            <a:r>
              <a:rPr lang="en-US" sz="1800">
                <a:solidFill>
                  <a:schemeClr val="accent2"/>
                </a:solidFill>
                <a:latin typeface="Trebuchet MS" panose="020B0603020202020204" pitchFamily="34" charset="0"/>
              </a:rPr>
              <a:t>        this.array[this.top] = item;</a:t>
            </a:r>
            <a:br>
              <a:rPr lang="en-US" sz="1800">
                <a:solidFill>
                  <a:schemeClr val="accent2"/>
                </a:solidFill>
                <a:latin typeface="Trebuchet MS" panose="020B0603020202020204" pitchFamily="34" charset="0"/>
              </a:rPr>
            </a:br>
            <a:r>
              <a:rPr lang="en-US" sz="1800">
                <a:solidFill>
                  <a:schemeClr val="accent2"/>
                </a:solidFill>
                <a:latin typeface="Trebuchet MS" panose="020B0603020202020204" pitchFamily="34" charset="0"/>
              </a:rPr>
              <a:t>    }</a:t>
            </a:r>
            <a:endParaRPr lang="en-US" sz="1800"/>
          </a:p>
          <a:p>
            <a:pPr marL="914400" lvl="1" indent="-457200"/>
            <a:r>
              <a:rPr lang="en-US" sz="1600"/>
              <a:t>You need to </a:t>
            </a:r>
            <a:r>
              <a:rPr lang="en-US" sz="1600" b="1"/>
              <a:t>synchronize</a:t>
            </a:r>
            <a:r>
              <a:rPr lang="en-US" sz="1600"/>
              <a:t> this method, </a:t>
            </a:r>
            <a:r>
              <a:rPr lang="en-US" sz="1600" i="1"/>
              <a:t>and every other access to the stack</a:t>
            </a:r>
            <a:r>
              <a:rPr lang="en-US" sz="1600"/>
              <a:t>, to make the </a:t>
            </a:r>
            <a:r>
              <a:rPr lang="en-US" sz="1600">
                <a:solidFill>
                  <a:schemeClr val="accent2"/>
                </a:solidFill>
                <a:latin typeface="Trebuchet MS" panose="020B0603020202020204" pitchFamily="34" charset="0"/>
              </a:rPr>
              <a:t>push</a:t>
            </a:r>
            <a:r>
              <a:rPr lang="en-US" sz="1600"/>
              <a:t> operation atomic</a:t>
            </a:r>
          </a:p>
          <a:p>
            <a:pPr marL="533400" indent="-533400"/>
            <a:r>
              <a:rPr lang="en-US" sz="1800"/>
              <a:t>Atomic actions that maintain data invariants are thread-safe; compound (non-atomic) actions are not</a:t>
            </a:r>
          </a:p>
          <a:p>
            <a:pPr marL="533400" indent="-533400"/>
            <a:r>
              <a:rPr lang="en-US" sz="1800"/>
              <a:t>This is another good reason for encapsulating your objects</a:t>
            </a:r>
          </a:p>
        </p:txBody>
      </p:sp>
    </p:spTree>
    <p:extLst>
      <p:ext uri="{BB962C8B-B14F-4D97-AF65-F5344CB8AC3E}">
        <p14:creationId xmlns:p14="http://schemas.microsoft.com/office/powerpoint/2010/main" val="220113650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6A5063C8-E524-4B43-AB62-BC6B27BD8932}" type="slidenum">
              <a:rPr lang="en-US" sz="1200">
                <a:latin typeface="Arial" panose="020B0604020202020204" pitchFamily="34" charset="0"/>
              </a:rPr>
              <a:pPr/>
              <a:t>110</a:t>
            </a:fld>
            <a:endParaRPr lang="en-US" sz="1200">
              <a:latin typeface="Arial" panose="020B0604020202020204" pitchFamily="34" charset="0"/>
            </a:endParaRPr>
          </a:p>
        </p:txBody>
      </p:sp>
      <p:sp>
        <p:nvSpPr>
          <p:cNvPr id="67587" name="Rectangle 2"/>
          <p:cNvSpPr>
            <a:spLocks noGrp="1" noChangeArrowheads="1"/>
          </p:cNvSpPr>
          <p:nvPr>
            <p:ph type="title" idx="4294967295"/>
          </p:nvPr>
        </p:nvSpPr>
        <p:spPr/>
        <p:txBody>
          <a:bodyPr/>
          <a:lstStyle/>
          <a:p>
            <a:r>
              <a:rPr lang="en-US" smtClean="0"/>
              <a:t>util.concurrent</a:t>
            </a:r>
          </a:p>
        </p:txBody>
      </p:sp>
      <p:sp>
        <p:nvSpPr>
          <p:cNvPr id="67588" name="Rectangle 3"/>
          <p:cNvSpPr>
            <a:spLocks noGrp="1" noChangeArrowheads="1"/>
          </p:cNvSpPr>
          <p:nvPr>
            <p:ph type="body" idx="4294967295"/>
          </p:nvPr>
        </p:nvSpPr>
        <p:spPr/>
        <p:txBody>
          <a:bodyPr/>
          <a:lstStyle/>
          <a:p>
            <a:r>
              <a:rPr lang="en-US" smtClean="0"/>
              <a:t>Doug Lea’s utility classes</a:t>
            </a:r>
          </a:p>
          <a:p>
            <a:pPr lvl="1"/>
            <a:r>
              <a:rPr lang="en-US" smtClean="0"/>
              <a:t>A few general-purpose interfaces</a:t>
            </a:r>
          </a:p>
          <a:p>
            <a:pPr lvl="1"/>
            <a:r>
              <a:rPr lang="en-US" smtClean="0"/>
              <a:t>Implementations tested over several years</a:t>
            </a:r>
          </a:p>
          <a:p>
            <a:r>
              <a:rPr lang="en-US" smtClean="0"/>
              <a:t>Principal interfaces and implementations</a:t>
            </a:r>
          </a:p>
          <a:p>
            <a:pPr lvl="1"/>
            <a:r>
              <a:rPr lang="en-US" smtClean="0"/>
              <a:t>Sync: acquire/release protocols</a:t>
            </a:r>
          </a:p>
          <a:p>
            <a:pPr lvl="1"/>
            <a:r>
              <a:rPr lang="en-US" smtClean="0"/>
              <a:t>Channel: put/take protocols</a:t>
            </a:r>
          </a:p>
          <a:p>
            <a:pPr lvl="1"/>
            <a:r>
              <a:rPr lang="en-US" smtClean="0"/>
              <a:t>Executor: executing Runnable tasks</a:t>
            </a:r>
          </a:p>
        </p:txBody>
      </p:sp>
    </p:spTree>
    <p:extLst>
      <p:ext uri="{BB962C8B-B14F-4D97-AF65-F5344CB8AC3E}">
        <p14:creationId xmlns:p14="http://schemas.microsoft.com/office/powerpoint/2010/main" val="1295622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E0033095-2E29-49C2-8B56-75A052886286}" type="slidenum">
              <a:rPr lang="en-US" sz="1200">
                <a:latin typeface="Arial" panose="020B0604020202020204" pitchFamily="34" charset="0"/>
              </a:rPr>
              <a:pPr/>
              <a:t>111</a:t>
            </a:fld>
            <a:endParaRPr lang="en-US" sz="1200">
              <a:latin typeface="Arial" panose="020B0604020202020204" pitchFamily="34" charset="0"/>
            </a:endParaRPr>
          </a:p>
        </p:txBody>
      </p:sp>
      <p:sp>
        <p:nvSpPr>
          <p:cNvPr id="68611" name="Rectangle 2"/>
          <p:cNvSpPr>
            <a:spLocks noGrp="1" noChangeArrowheads="1"/>
          </p:cNvSpPr>
          <p:nvPr>
            <p:ph type="title" idx="4294967295"/>
          </p:nvPr>
        </p:nvSpPr>
        <p:spPr/>
        <p:txBody>
          <a:bodyPr/>
          <a:lstStyle/>
          <a:p>
            <a:r>
              <a:rPr lang="en-US" smtClean="0"/>
              <a:t>Sync</a:t>
            </a:r>
          </a:p>
        </p:txBody>
      </p:sp>
      <p:sp>
        <p:nvSpPr>
          <p:cNvPr id="68612" name="Rectangle 3"/>
          <p:cNvSpPr>
            <a:spLocks noGrp="1" noChangeArrowheads="1"/>
          </p:cNvSpPr>
          <p:nvPr>
            <p:ph type="body" idx="4294967295"/>
          </p:nvPr>
        </p:nvSpPr>
        <p:spPr>
          <a:xfrm>
            <a:off x="1981200" y="1600200"/>
            <a:ext cx="8178800" cy="5029200"/>
          </a:xfrm>
        </p:spPr>
        <p:txBody>
          <a:bodyPr/>
          <a:lstStyle/>
          <a:p>
            <a:r>
              <a:rPr lang="en-US" smtClean="0"/>
              <a:t>Main interface for acquire/release protocols</a:t>
            </a:r>
          </a:p>
          <a:p>
            <a:pPr lvl="1"/>
            <a:r>
              <a:rPr lang="en-US" smtClean="0"/>
              <a:t>Used for custom locks, resource management, other common synchronization idioms</a:t>
            </a:r>
          </a:p>
          <a:p>
            <a:pPr lvl="1"/>
            <a:r>
              <a:rPr lang="en-US" smtClean="0"/>
              <a:t>Coarse-grained interface, doesn’t distinguish different lock semantics</a:t>
            </a:r>
          </a:p>
          <a:p>
            <a:r>
              <a:rPr lang="en-US" smtClean="0"/>
              <a:t>Implementations</a:t>
            </a:r>
          </a:p>
          <a:p>
            <a:pPr lvl="1"/>
            <a:r>
              <a:rPr lang="en-US" smtClean="0"/>
              <a:t>Mutex, ReentrantLock, Latch, CountDown, Semaphore, WaiterPreferenceSemaphore, FIFOSemaphore, PrioritySemaphore</a:t>
            </a:r>
          </a:p>
          <a:p>
            <a:pPr lvl="1"/>
            <a:r>
              <a:rPr lang="en-US" smtClean="0"/>
              <a:t>ObservableSync, LayeredSync to simplify composition and instrumentation</a:t>
            </a:r>
          </a:p>
        </p:txBody>
      </p:sp>
    </p:spTree>
    <p:extLst>
      <p:ext uri="{BB962C8B-B14F-4D97-AF65-F5344CB8AC3E}">
        <p14:creationId xmlns:p14="http://schemas.microsoft.com/office/powerpoint/2010/main" val="1963781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9B8B85BB-8E4E-4CE5-BBFC-F803323C640A}" type="slidenum">
              <a:rPr lang="en-US" sz="1200">
                <a:latin typeface="Arial" panose="020B0604020202020204" pitchFamily="34" charset="0"/>
              </a:rPr>
              <a:pPr/>
              <a:t>112</a:t>
            </a:fld>
            <a:endParaRPr lang="en-US" sz="1200">
              <a:latin typeface="Arial" panose="020B0604020202020204" pitchFamily="34" charset="0"/>
            </a:endParaRPr>
          </a:p>
        </p:txBody>
      </p:sp>
      <p:sp>
        <p:nvSpPr>
          <p:cNvPr id="69635" name="Rectangle 2"/>
          <p:cNvSpPr>
            <a:spLocks noGrp="1" noChangeArrowheads="1"/>
          </p:cNvSpPr>
          <p:nvPr>
            <p:ph type="title" idx="4294967295"/>
          </p:nvPr>
        </p:nvSpPr>
        <p:spPr/>
        <p:txBody>
          <a:bodyPr/>
          <a:lstStyle/>
          <a:p>
            <a:r>
              <a:rPr lang="en-US" smtClean="0"/>
              <a:t>Channel</a:t>
            </a:r>
          </a:p>
        </p:txBody>
      </p:sp>
      <p:sp>
        <p:nvSpPr>
          <p:cNvPr id="69636" name="Rectangle 3"/>
          <p:cNvSpPr>
            <a:spLocks noGrp="1" noChangeArrowheads="1"/>
          </p:cNvSpPr>
          <p:nvPr>
            <p:ph type="body" idx="4294967295"/>
          </p:nvPr>
        </p:nvSpPr>
        <p:spPr/>
        <p:txBody>
          <a:bodyPr/>
          <a:lstStyle/>
          <a:p>
            <a:pPr>
              <a:tabLst>
                <a:tab pos="5889625" algn="l"/>
              </a:tabLst>
            </a:pPr>
            <a:r>
              <a:rPr lang="en-US" smtClean="0"/>
              <a:t>Main interface for buffers, queues, etc.</a:t>
            </a:r>
          </a:p>
          <a:p>
            <a:pPr>
              <a:tabLst>
                <a:tab pos="5889625" algn="l"/>
              </a:tabLst>
            </a:pPr>
            <a:endParaRPr lang="en-US" smtClean="0"/>
          </a:p>
          <a:p>
            <a:pPr>
              <a:tabLst>
                <a:tab pos="5889625" algn="l"/>
              </a:tabLst>
            </a:pPr>
            <a:endParaRPr lang="en-US" smtClean="0"/>
          </a:p>
          <a:p>
            <a:pPr>
              <a:tabLst>
                <a:tab pos="5889625" algn="l"/>
              </a:tabLst>
            </a:pPr>
            <a:endParaRPr lang="en-US" smtClean="0"/>
          </a:p>
          <a:p>
            <a:pPr>
              <a:tabLst>
                <a:tab pos="5889625" algn="l"/>
              </a:tabLst>
            </a:pPr>
            <a:endParaRPr lang="en-US" smtClean="0"/>
          </a:p>
          <a:p>
            <a:pPr>
              <a:tabLst>
                <a:tab pos="5889625" algn="l"/>
              </a:tabLst>
            </a:pPr>
            <a:r>
              <a:rPr lang="en-US" smtClean="0"/>
              <a:t>Implementations</a:t>
            </a:r>
          </a:p>
          <a:p>
            <a:pPr lvl="1">
              <a:tabLst>
                <a:tab pos="5889625" algn="l"/>
              </a:tabLst>
            </a:pPr>
            <a:r>
              <a:rPr lang="en-US" smtClean="0"/>
              <a:t>LinkedQueue, BoundedLinkedQueue, BoundedBuffer, BoundedPriorityQueue, SynchronousChannel, Slot</a:t>
            </a:r>
          </a:p>
          <a:p>
            <a:pPr>
              <a:tabLst>
                <a:tab pos="5889625" algn="l"/>
              </a:tabLst>
            </a:pPr>
            <a:endParaRPr lang="en-US" smtClean="0"/>
          </a:p>
        </p:txBody>
      </p:sp>
      <p:sp>
        <p:nvSpPr>
          <p:cNvPr id="69637" name="Rectangle 5"/>
          <p:cNvSpPr>
            <a:spLocks noChangeArrowheads="1"/>
          </p:cNvSpPr>
          <p:nvPr/>
        </p:nvSpPr>
        <p:spPr bwMode="auto">
          <a:xfrm>
            <a:off x="2209800" y="2895600"/>
            <a:ext cx="1828800" cy="762000"/>
          </a:xfrm>
          <a:prstGeom prst="rect">
            <a:avLst/>
          </a:prstGeom>
          <a:solidFill>
            <a:schemeClr val="accent1"/>
          </a:solidFill>
          <a:ln w="9525">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2800">
                <a:solidFill>
                  <a:schemeClr val="tx1"/>
                </a:solidFill>
              </a:rPr>
              <a:t>Producer</a:t>
            </a:r>
          </a:p>
        </p:txBody>
      </p:sp>
      <p:sp>
        <p:nvSpPr>
          <p:cNvPr id="69638" name="Rectangle 8"/>
          <p:cNvSpPr>
            <a:spLocks noChangeArrowheads="1"/>
          </p:cNvSpPr>
          <p:nvPr/>
        </p:nvSpPr>
        <p:spPr bwMode="auto">
          <a:xfrm>
            <a:off x="4953000" y="2895600"/>
            <a:ext cx="1828800" cy="762000"/>
          </a:xfrm>
          <a:prstGeom prst="rect">
            <a:avLst/>
          </a:prstGeom>
          <a:solidFill>
            <a:schemeClr val="accent1"/>
          </a:solidFill>
          <a:ln w="9525">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2800">
                <a:solidFill>
                  <a:schemeClr val="tx1"/>
                </a:solidFill>
              </a:rPr>
              <a:t>Channel</a:t>
            </a:r>
          </a:p>
        </p:txBody>
      </p:sp>
      <p:sp>
        <p:nvSpPr>
          <p:cNvPr id="69639" name="Rectangle 9"/>
          <p:cNvSpPr>
            <a:spLocks noChangeArrowheads="1"/>
          </p:cNvSpPr>
          <p:nvPr/>
        </p:nvSpPr>
        <p:spPr bwMode="auto">
          <a:xfrm>
            <a:off x="7696200" y="2895600"/>
            <a:ext cx="1828800" cy="762000"/>
          </a:xfrm>
          <a:prstGeom prst="rect">
            <a:avLst/>
          </a:prstGeom>
          <a:solidFill>
            <a:schemeClr val="accent1"/>
          </a:solidFill>
          <a:ln w="9525">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2800">
                <a:solidFill>
                  <a:schemeClr val="tx1"/>
                </a:solidFill>
              </a:rPr>
              <a:t>Consumer</a:t>
            </a:r>
          </a:p>
        </p:txBody>
      </p:sp>
      <p:sp>
        <p:nvSpPr>
          <p:cNvPr id="69640" name="Line 15"/>
          <p:cNvSpPr>
            <a:spLocks noChangeShapeType="1"/>
          </p:cNvSpPr>
          <p:nvPr/>
        </p:nvSpPr>
        <p:spPr bwMode="auto">
          <a:xfrm>
            <a:off x="4038600" y="3276600"/>
            <a:ext cx="914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9641" name="Line 16"/>
          <p:cNvSpPr>
            <a:spLocks noChangeShapeType="1"/>
          </p:cNvSpPr>
          <p:nvPr/>
        </p:nvSpPr>
        <p:spPr bwMode="auto">
          <a:xfrm>
            <a:off x="6781800" y="3276600"/>
            <a:ext cx="914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9642" name="Text Box 17"/>
          <p:cNvSpPr txBox="1">
            <a:spLocks noChangeArrowheads="1"/>
          </p:cNvSpPr>
          <p:nvPr/>
        </p:nvSpPr>
        <p:spPr bwMode="auto">
          <a:xfrm>
            <a:off x="3797300" y="2438401"/>
            <a:ext cx="1231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2000">
                <a:solidFill>
                  <a:schemeClr val="tx1"/>
                </a:solidFill>
              </a:rPr>
              <a:t>put, offer</a:t>
            </a:r>
          </a:p>
        </p:txBody>
      </p:sp>
      <p:sp>
        <p:nvSpPr>
          <p:cNvPr id="69643" name="Text Box 18"/>
          <p:cNvSpPr txBox="1">
            <a:spLocks noChangeArrowheads="1"/>
          </p:cNvSpPr>
          <p:nvPr/>
        </p:nvSpPr>
        <p:spPr bwMode="auto">
          <a:xfrm>
            <a:off x="6700839" y="2438401"/>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2000">
                <a:solidFill>
                  <a:schemeClr val="tx1"/>
                </a:solidFill>
              </a:rPr>
              <a:t>take, poll</a:t>
            </a:r>
          </a:p>
        </p:txBody>
      </p:sp>
    </p:spTree>
    <p:extLst>
      <p:ext uri="{BB962C8B-B14F-4D97-AF65-F5344CB8AC3E}">
        <p14:creationId xmlns:p14="http://schemas.microsoft.com/office/powerpoint/2010/main" val="247766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45D16046-544F-4210-B061-CC72714B5DE8}" type="slidenum">
              <a:rPr lang="en-US" sz="1200">
                <a:latin typeface="Arial" panose="020B0604020202020204" pitchFamily="34" charset="0"/>
              </a:rPr>
              <a:pPr/>
              <a:t>113</a:t>
            </a:fld>
            <a:endParaRPr lang="en-US" sz="1200">
              <a:latin typeface="Arial" panose="020B0604020202020204" pitchFamily="34" charset="0"/>
            </a:endParaRPr>
          </a:p>
        </p:txBody>
      </p:sp>
      <p:sp>
        <p:nvSpPr>
          <p:cNvPr id="70659" name="Rectangle 4"/>
          <p:cNvSpPr>
            <a:spLocks noGrp="1" noChangeArrowheads="1"/>
          </p:cNvSpPr>
          <p:nvPr>
            <p:ph type="title"/>
          </p:nvPr>
        </p:nvSpPr>
        <p:spPr/>
        <p:txBody>
          <a:bodyPr/>
          <a:lstStyle/>
          <a:p>
            <a:r>
              <a:rPr lang="en-US" smtClean="0"/>
              <a:t>Executor</a:t>
            </a:r>
          </a:p>
        </p:txBody>
      </p:sp>
      <p:sp>
        <p:nvSpPr>
          <p:cNvPr id="70660" name="Rectangle 5"/>
          <p:cNvSpPr>
            <a:spLocks noGrp="1" noChangeArrowheads="1"/>
          </p:cNvSpPr>
          <p:nvPr>
            <p:ph type="body" idx="1"/>
          </p:nvPr>
        </p:nvSpPr>
        <p:spPr>
          <a:xfrm>
            <a:off x="1981200" y="1600200"/>
            <a:ext cx="8178800" cy="5029200"/>
          </a:xfrm>
        </p:spPr>
        <p:txBody>
          <a:bodyPr/>
          <a:lstStyle/>
          <a:p>
            <a:r>
              <a:rPr lang="en-US" smtClean="0"/>
              <a:t>Main interface for Thread-like classes</a:t>
            </a:r>
          </a:p>
          <a:p>
            <a:pPr lvl="1"/>
            <a:r>
              <a:rPr lang="en-US" smtClean="0"/>
              <a:t>Pools</a:t>
            </a:r>
          </a:p>
          <a:p>
            <a:pPr lvl="1"/>
            <a:r>
              <a:rPr lang="en-US" smtClean="0"/>
              <a:t>Lightweight execution frameworks</a:t>
            </a:r>
          </a:p>
          <a:p>
            <a:pPr lvl="1"/>
            <a:r>
              <a:rPr lang="en-US" smtClean="0"/>
              <a:t>Custom scheduling</a:t>
            </a:r>
          </a:p>
          <a:p>
            <a:r>
              <a:rPr lang="en-US" smtClean="0"/>
              <a:t>Need only support execute(Runnable r)</a:t>
            </a:r>
          </a:p>
          <a:p>
            <a:pPr lvl="1"/>
            <a:r>
              <a:rPr lang="en-US" smtClean="0"/>
              <a:t>Analogous to Thread.start</a:t>
            </a:r>
          </a:p>
          <a:p>
            <a:r>
              <a:rPr lang="en-US" smtClean="0"/>
              <a:t>Implementations</a:t>
            </a:r>
          </a:p>
          <a:p>
            <a:pPr lvl="1"/>
            <a:r>
              <a:rPr lang="en-US" smtClean="0"/>
              <a:t>PooledExecutor, ThreadedExecutor, QueuedExecutor, FJTaskRunnerGroup</a:t>
            </a:r>
          </a:p>
          <a:p>
            <a:pPr lvl="1"/>
            <a:r>
              <a:rPr lang="en-US" smtClean="0"/>
              <a:t>Related ThreadFactory class allows most Executors to use threads with custom attributes</a:t>
            </a:r>
          </a:p>
        </p:txBody>
      </p:sp>
    </p:spTree>
    <p:extLst>
      <p:ext uri="{BB962C8B-B14F-4D97-AF65-F5344CB8AC3E}">
        <p14:creationId xmlns:p14="http://schemas.microsoft.com/office/powerpoint/2010/main" val="970385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B0536C5D-A177-4877-BFD1-4FD3E3A32364}" type="slidenum">
              <a:rPr lang="en-US" sz="1200">
                <a:latin typeface="Arial" panose="020B0604020202020204" pitchFamily="34" charset="0"/>
              </a:rPr>
              <a:pPr/>
              <a:t>114</a:t>
            </a:fld>
            <a:endParaRPr lang="en-US" sz="1200">
              <a:latin typeface="Arial" panose="020B0604020202020204" pitchFamily="34" charset="0"/>
            </a:endParaRPr>
          </a:p>
        </p:txBody>
      </p:sp>
      <p:sp>
        <p:nvSpPr>
          <p:cNvPr id="71683" name="Title 1"/>
          <p:cNvSpPr>
            <a:spLocks noGrp="1"/>
          </p:cNvSpPr>
          <p:nvPr>
            <p:ph type="title"/>
          </p:nvPr>
        </p:nvSpPr>
        <p:spPr/>
        <p:txBody>
          <a:bodyPr/>
          <a:lstStyle/>
          <a:p>
            <a:r>
              <a:rPr lang="en-US" smtClean="0"/>
              <a:t>java.util.Collection</a:t>
            </a:r>
          </a:p>
        </p:txBody>
      </p:sp>
      <p:sp>
        <p:nvSpPr>
          <p:cNvPr id="71684" name="Content Placeholder 2"/>
          <p:cNvSpPr>
            <a:spLocks noGrp="1"/>
          </p:cNvSpPr>
          <p:nvPr>
            <p:ph type="body" idx="1"/>
          </p:nvPr>
        </p:nvSpPr>
        <p:spPr/>
        <p:txBody>
          <a:bodyPr/>
          <a:lstStyle/>
          <a:p>
            <a:r>
              <a:rPr lang="en-US" smtClean="0"/>
              <a:t>Adapter-based scheme </a:t>
            </a:r>
          </a:p>
          <a:p>
            <a:pPr lvl="1"/>
            <a:r>
              <a:rPr lang="en-US" smtClean="0"/>
              <a:t>Allow layered synchronization of collection classes</a:t>
            </a:r>
          </a:p>
          <a:p>
            <a:r>
              <a:rPr lang="en-US" smtClean="0"/>
              <a:t>Basic collection classes are unsynchronized</a:t>
            </a:r>
          </a:p>
          <a:p>
            <a:pPr lvl="1"/>
            <a:r>
              <a:rPr lang="en-US" smtClean="0"/>
              <a:t>Example: java.util.ArrayList </a:t>
            </a:r>
          </a:p>
          <a:p>
            <a:pPr lvl="1"/>
            <a:r>
              <a:rPr lang="en-US" smtClean="0"/>
              <a:t>Except for Vector and Hashtable</a:t>
            </a:r>
          </a:p>
          <a:p>
            <a:r>
              <a:rPr lang="en-US" smtClean="0"/>
              <a:t>Anonymous synchronized Adapter classes</a:t>
            </a:r>
          </a:p>
          <a:p>
            <a:pPr lvl="1"/>
            <a:r>
              <a:rPr lang="en-US" smtClean="0"/>
              <a:t>Constructed around the basic classes, e.g.,</a:t>
            </a:r>
          </a:p>
          <a:p>
            <a:pPr lvl="1">
              <a:buFontTx/>
              <a:buNone/>
            </a:pPr>
            <a:r>
              <a:rPr lang="en-US" smtClean="0"/>
              <a:t>   </a:t>
            </a:r>
            <a:r>
              <a:rPr lang="en-US" smtClean="0">
                <a:solidFill>
                  <a:schemeClr val="folHlink"/>
                </a:solidFill>
              </a:rPr>
              <a:t>List l = Collections.synchronizedList(new ArrayList());</a:t>
            </a:r>
          </a:p>
        </p:txBody>
      </p:sp>
    </p:spTree>
    <p:extLst>
      <p:ext uri="{BB962C8B-B14F-4D97-AF65-F5344CB8AC3E}">
        <p14:creationId xmlns:p14="http://schemas.microsoft.com/office/powerpoint/2010/main" val="2048448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AC4A78CD-5CF3-4B15-AD47-1870627293FE}" type="slidenum">
              <a:rPr lang="en-US" sz="1200">
                <a:latin typeface="Arial" panose="020B0604020202020204" pitchFamily="34" charset="0"/>
              </a:rPr>
              <a:pPr/>
              <a:t>115</a:t>
            </a:fld>
            <a:endParaRPr lang="en-US" sz="1200">
              <a:latin typeface="Arial" panose="020B0604020202020204" pitchFamily="34" charset="0"/>
            </a:endParaRPr>
          </a:p>
        </p:txBody>
      </p:sp>
      <p:sp>
        <p:nvSpPr>
          <p:cNvPr id="72707" name="Rectangle 4"/>
          <p:cNvSpPr>
            <a:spLocks noGrp="1" noChangeArrowheads="1"/>
          </p:cNvSpPr>
          <p:nvPr>
            <p:ph type="title" idx="4294967295"/>
          </p:nvPr>
        </p:nvSpPr>
        <p:spPr/>
        <p:txBody>
          <a:bodyPr/>
          <a:lstStyle/>
          <a:p>
            <a:r>
              <a:rPr lang="en-US" smtClean="0"/>
              <a:t>Java Memory Model</a:t>
            </a:r>
          </a:p>
        </p:txBody>
      </p:sp>
      <p:sp>
        <p:nvSpPr>
          <p:cNvPr id="72708" name="Rectangle 5"/>
          <p:cNvSpPr>
            <a:spLocks noGrp="1" noChangeArrowheads="1"/>
          </p:cNvSpPr>
          <p:nvPr>
            <p:ph type="body" idx="4294967295"/>
          </p:nvPr>
        </p:nvSpPr>
        <p:spPr>
          <a:xfrm>
            <a:off x="1981200" y="1600200"/>
            <a:ext cx="8458200" cy="4648200"/>
          </a:xfrm>
        </p:spPr>
        <p:txBody>
          <a:bodyPr/>
          <a:lstStyle/>
          <a:p>
            <a:r>
              <a:rPr lang="en-US" smtClean="0"/>
              <a:t>Multithreaded access to shared memory </a:t>
            </a:r>
          </a:p>
          <a:p>
            <a:pPr lvl="1"/>
            <a:r>
              <a:rPr lang="en-US" smtClean="0"/>
              <a:t>Competitive threads access shared data</a:t>
            </a:r>
          </a:p>
          <a:p>
            <a:pPr lvl="1"/>
            <a:r>
              <a:rPr lang="en-US" smtClean="0"/>
              <a:t>Can lead to data corruption</a:t>
            </a:r>
          </a:p>
          <a:p>
            <a:r>
              <a:rPr lang="en-US" smtClean="0"/>
              <a:t>Memory model determines:</a:t>
            </a:r>
          </a:p>
          <a:p>
            <a:pPr lvl="1"/>
            <a:r>
              <a:rPr lang="en-US" smtClean="0"/>
              <a:t>Which program transformations are allowed</a:t>
            </a:r>
          </a:p>
          <a:p>
            <a:pPr lvl="2"/>
            <a:r>
              <a:rPr lang="en-US" smtClean="0"/>
              <a:t>Should not be too restrictive</a:t>
            </a:r>
          </a:p>
          <a:p>
            <a:pPr lvl="1"/>
            <a:r>
              <a:rPr lang="en-US" smtClean="0"/>
              <a:t>Which program outputs may occur on correct implementation</a:t>
            </a:r>
          </a:p>
          <a:p>
            <a:pPr lvl="2"/>
            <a:r>
              <a:rPr lang="en-US" smtClean="0"/>
              <a:t>Should not be too generous</a:t>
            </a:r>
          </a:p>
          <a:p>
            <a:pPr lvl="1"/>
            <a:r>
              <a:rPr lang="en-US" smtClean="0"/>
              <a:t>Need semantics for incorrectly synchronized programs</a:t>
            </a:r>
          </a:p>
        </p:txBody>
      </p:sp>
    </p:spTree>
    <p:extLst>
      <p:ext uri="{BB962C8B-B14F-4D97-AF65-F5344CB8AC3E}">
        <p14:creationId xmlns:p14="http://schemas.microsoft.com/office/powerpoint/2010/main" val="458699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22FEA506-0657-4258-B8F9-3008A6A83C70}" type="slidenum">
              <a:rPr lang="en-US" sz="1200">
                <a:latin typeface="Arial" panose="020B0604020202020204" pitchFamily="34" charset="0"/>
              </a:rPr>
              <a:pPr/>
              <a:t>116</a:t>
            </a:fld>
            <a:endParaRPr lang="en-US" sz="1200">
              <a:latin typeface="Arial" panose="020B0604020202020204" pitchFamily="34" charset="0"/>
            </a:endParaRPr>
          </a:p>
        </p:txBody>
      </p:sp>
      <p:sp>
        <p:nvSpPr>
          <p:cNvPr id="73731" name="Rectangle 54"/>
          <p:cNvSpPr>
            <a:spLocks noChangeArrowheads="1"/>
          </p:cNvSpPr>
          <p:nvPr/>
        </p:nvSpPr>
        <p:spPr bwMode="auto">
          <a:xfrm>
            <a:off x="2362200" y="4495800"/>
            <a:ext cx="1981200" cy="1524000"/>
          </a:xfrm>
          <a:prstGeom prst="rect">
            <a:avLst/>
          </a:prstGeom>
          <a:solidFill>
            <a:schemeClr val="folHlink"/>
          </a:solidFill>
          <a:ln w="9525">
            <a:solidFill>
              <a:schemeClr val="tx1"/>
            </a:solidFill>
            <a:miter lim="800000"/>
            <a:headEnd/>
            <a:tailEnd/>
          </a:ln>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2000">
                <a:solidFill>
                  <a:schemeClr val="tx1"/>
                </a:solidFill>
              </a:rPr>
              <a:t>Thread</a:t>
            </a:r>
          </a:p>
        </p:txBody>
      </p:sp>
      <p:sp>
        <p:nvSpPr>
          <p:cNvPr id="73732" name="Rectangle 2"/>
          <p:cNvSpPr>
            <a:spLocks noGrp="1" noChangeArrowheads="1"/>
          </p:cNvSpPr>
          <p:nvPr>
            <p:ph type="title" idx="4294967295"/>
          </p:nvPr>
        </p:nvSpPr>
        <p:spPr/>
        <p:txBody>
          <a:bodyPr/>
          <a:lstStyle/>
          <a:p>
            <a:r>
              <a:rPr lang="en-US" smtClean="0"/>
              <a:t>Memory Hierarchy</a:t>
            </a:r>
          </a:p>
        </p:txBody>
      </p:sp>
      <p:sp>
        <p:nvSpPr>
          <p:cNvPr id="73733" name="Rectangle 4"/>
          <p:cNvSpPr>
            <a:spLocks noChangeArrowheads="1"/>
          </p:cNvSpPr>
          <p:nvPr/>
        </p:nvSpPr>
        <p:spPr bwMode="auto">
          <a:xfrm>
            <a:off x="2362200" y="2209800"/>
            <a:ext cx="1981200" cy="1524000"/>
          </a:xfrm>
          <a:prstGeom prst="rect">
            <a:avLst/>
          </a:prstGeom>
          <a:solidFill>
            <a:schemeClr val="folHlink"/>
          </a:solidFill>
          <a:ln w="9525">
            <a:solidFill>
              <a:schemeClr val="tx1"/>
            </a:solidFill>
            <a:miter lim="800000"/>
            <a:headEnd/>
            <a:tailEnd/>
          </a:ln>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2000">
                <a:solidFill>
                  <a:schemeClr val="tx1"/>
                </a:solidFill>
              </a:rPr>
              <a:t>Thread</a:t>
            </a:r>
          </a:p>
        </p:txBody>
      </p:sp>
      <p:sp>
        <p:nvSpPr>
          <p:cNvPr id="73734" name="Rectangle 5"/>
          <p:cNvSpPr>
            <a:spLocks noChangeArrowheads="1"/>
          </p:cNvSpPr>
          <p:nvPr/>
        </p:nvSpPr>
        <p:spPr bwMode="auto">
          <a:xfrm>
            <a:off x="5791201" y="2209800"/>
            <a:ext cx="981075" cy="1524000"/>
          </a:xfrm>
          <a:prstGeom prst="rect">
            <a:avLst/>
          </a:prstGeom>
          <a:solidFill>
            <a:schemeClr val="accent1"/>
          </a:solidFill>
          <a:ln w="9525">
            <a:solidFill>
              <a:schemeClr val="tx1"/>
            </a:solidFill>
            <a:miter lim="800000"/>
            <a:headEnd/>
            <a:tailEnd/>
          </a:ln>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2000">
                <a:solidFill>
                  <a:schemeClr val="tx1"/>
                </a:solidFill>
              </a:rPr>
              <a:t>Cache</a:t>
            </a:r>
          </a:p>
        </p:txBody>
      </p:sp>
      <p:sp>
        <p:nvSpPr>
          <p:cNvPr id="73735" name="Rectangle 6"/>
          <p:cNvSpPr>
            <a:spLocks noChangeArrowheads="1"/>
          </p:cNvSpPr>
          <p:nvPr/>
        </p:nvSpPr>
        <p:spPr bwMode="auto">
          <a:xfrm>
            <a:off x="8458200" y="1562101"/>
            <a:ext cx="1244600" cy="4746625"/>
          </a:xfrm>
          <a:prstGeom prst="rect">
            <a:avLst/>
          </a:prstGeom>
          <a:solidFill>
            <a:schemeClr val="accent1"/>
          </a:solidFill>
          <a:ln w="9525">
            <a:solidFill>
              <a:schemeClr val="tx1"/>
            </a:solidFill>
            <a:miter lim="800000"/>
            <a:headEnd/>
            <a:tailEnd/>
          </a:ln>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2000">
                <a:solidFill>
                  <a:schemeClr val="tx1"/>
                </a:solidFill>
              </a:rPr>
              <a:t>Shared Memory</a:t>
            </a:r>
          </a:p>
        </p:txBody>
      </p:sp>
      <p:sp>
        <p:nvSpPr>
          <p:cNvPr id="73736" name="Rectangle 8"/>
          <p:cNvSpPr>
            <a:spLocks noChangeArrowheads="1"/>
          </p:cNvSpPr>
          <p:nvPr/>
        </p:nvSpPr>
        <p:spPr bwMode="auto">
          <a:xfrm>
            <a:off x="5800726" y="4495800"/>
            <a:ext cx="981075" cy="1524000"/>
          </a:xfrm>
          <a:prstGeom prst="rect">
            <a:avLst/>
          </a:prstGeom>
          <a:solidFill>
            <a:schemeClr val="accent1"/>
          </a:solidFill>
          <a:ln w="9525">
            <a:solidFill>
              <a:schemeClr val="tx1"/>
            </a:solidFill>
            <a:miter lim="800000"/>
            <a:headEnd/>
            <a:tailEnd/>
          </a:ln>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2000">
                <a:solidFill>
                  <a:schemeClr val="tx1"/>
                </a:solidFill>
              </a:rPr>
              <a:t>Cache</a:t>
            </a:r>
          </a:p>
        </p:txBody>
      </p:sp>
      <p:sp>
        <p:nvSpPr>
          <p:cNvPr id="73737" name="Rectangle 9"/>
          <p:cNvSpPr>
            <a:spLocks noChangeArrowheads="1"/>
          </p:cNvSpPr>
          <p:nvPr/>
        </p:nvSpPr>
        <p:spPr bwMode="auto">
          <a:xfrm>
            <a:off x="3505200" y="2667000"/>
            <a:ext cx="533400" cy="228600"/>
          </a:xfrm>
          <a:prstGeom prst="rect">
            <a:avLst/>
          </a:prstGeom>
          <a:solidFill>
            <a:schemeClr val="accent1"/>
          </a:solidFill>
          <a:ln w="9525">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73738" name="Rectangle 10"/>
          <p:cNvSpPr>
            <a:spLocks noChangeArrowheads="1"/>
          </p:cNvSpPr>
          <p:nvPr/>
        </p:nvSpPr>
        <p:spPr bwMode="auto">
          <a:xfrm>
            <a:off x="3505200" y="2895600"/>
            <a:ext cx="533400" cy="228600"/>
          </a:xfrm>
          <a:prstGeom prst="rect">
            <a:avLst/>
          </a:prstGeom>
          <a:solidFill>
            <a:schemeClr val="accent1"/>
          </a:solidFill>
          <a:ln w="9525">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73739" name="Rectangle 11"/>
          <p:cNvSpPr>
            <a:spLocks noChangeArrowheads="1"/>
          </p:cNvSpPr>
          <p:nvPr/>
        </p:nvSpPr>
        <p:spPr bwMode="auto">
          <a:xfrm>
            <a:off x="3505200" y="3124200"/>
            <a:ext cx="533400" cy="228600"/>
          </a:xfrm>
          <a:prstGeom prst="rect">
            <a:avLst/>
          </a:prstGeom>
          <a:solidFill>
            <a:schemeClr val="accent1"/>
          </a:solidFill>
          <a:ln w="9525">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73740" name="Rectangle 12"/>
          <p:cNvSpPr>
            <a:spLocks noChangeArrowheads="1"/>
          </p:cNvSpPr>
          <p:nvPr/>
        </p:nvSpPr>
        <p:spPr bwMode="auto">
          <a:xfrm>
            <a:off x="3505200" y="5105400"/>
            <a:ext cx="533400" cy="228600"/>
          </a:xfrm>
          <a:prstGeom prst="rect">
            <a:avLst/>
          </a:prstGeom>
          <a:solidFill>
            <a:schemeClr val="accent1"/>
          </a:solidFill>
          <a:ln w="9525">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73741" name="Rectangle 13"/>
          <p:cNvSpPr>
            <a:spLocks noChangeArrowheads="1"/>
          </p:cNvSpPr>
          <p:nvPr/>
        </p:nvSpPr>
        <p:spPr bwMode="auto">
          <a:xfrm>
            <a:off x="3505200" y="5334000"/>
            <a:ext cx="533400" cy="228600"/>
          </a:xfrm>
          <a:prstGeom prst="rect">
            <a:avLst/>
          </a:prstGeom>
          <a:solidFill>
            <a:schemeClr val="accent1"/>
          </a:solidFill>
          <a:ln w="9525">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73742" name="Rectangle 14"/>
          <p:cNvSpPr>
            <a:spLocks noChangeArrowheads="1"/>
          </p:cNvSpPr>
          <p:nvPr/>
        </p:nvSpPr>
        <p:spPr bwMode="auto">
          <a:xfrm>
            <a:off x="3505200" y="5562600"/>
            <a:ext cx="533400" cy="228600"/>
          </a:xfrm>
          <a:prstGeom prst="rect">
            <a:avLst/>
          </a:prstGeom>
          <a:solidFill>
            <a:schemeClr val="accent1"/>
          </a:solidFill>
          <a:ln w="9525">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73743" name="Rectangle 15"/>
          <p:cNvSpPr>
            <a:spLocks noChangeArrowheads="1"/>
          </p:cNvSpPr>
          <p:nvPr/>
        </p:nvSpPr>
        <p:spPr bwMode="auto">
          <a:xfrm>
            <a:off x="2514600" y="2667000"/>
            <a:ext cx="609600" cy="685800"/>
          </a:xfrm>
          <a:prstGeom prst="rect">
            <a:avLst/>
          </a:prstGeom>
          <a:solidFill>
            <a:schemeClr val="tx1"/>
          </a:solidFill>
          <a:ln w="9525">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1800">
                <a:solidFill>
                  <a:schemeClr val="bg1"/>
                </a:solidFill>
              </a:rPr>
              <a:t>code</a:t>
            </a:r>
          </a:p>
        </p:txBody>
      </p:sp>
      <p:sp>
        <p:nvSpPr>
          <p:cNvPr id="73744" name="Rectangle 16"/>
          <p:cNvSpPr>
            <a:spLocks noChangeArrowheads="1"/>
          </p:cNvSpPr>
          <p:nvPr/>
        </p:nvSpPr>
        <p:spPr bwMode="auto">
          <a:xfrm>
            <a:off x="2514600" y="5105400"/>
            <a:ext cx="609600" cy="685800"/>
          </a:xfrm>
          <a:prstGeom prst="rect">
            <a:avLst/>
          </a:prstGeom>
          <a:solidFill>
            <a:schemeClr val="tx1"/>
          </a:solidFill>
          <a:ln w="9525">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1800">
                <a:solidFill>
                  <a:schemeClr val="bg1"/>
                </a:solidFill>
              </a:rPr>
              <a:t>code</a:t>
            </a:r>
          </a:p>
        </p:txBody>
      </p:sp>
      <p:sp>
        <p:nvSpPr>
          <p:cNvPr id="73745" name="Rectangle 18"/>
          <p:cNvSpPr>
            <a:spLocks noChangeArrowheads="1"/>
          </p:cNvSpPr>
          <p:nvPr/>
        </p:nvSpPr>
        <p:spPr bwMode="auto">
          <a:xfrm>
            <a:off x="6019800" y="2667000"/>
            <a:ext cx="533400" cy="228600"/>
          </a:xfrm>
          <a:prstGeom prst="rect">
            <a:avLst/>
          </a:prstGeom>
          <a:solidFill>
            <a:schemeClr val="accent1"/>
          </a:solidFill>
          <a:ln w="9525">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73746" name="Rectangle 19"/>
          <p:cNvSpPr>
            <a:spLocks noChangeArrowheads="1"/>
          </p:cNvSpPr>
          <p:nvPr/>
        </p:nvSpPr>
        <p:spPr bwMode="auto">
          <a:xfrm>
            <a:off x="6019800" y="2895600"/>
            <a:ext cx="533400" cy="228600"/>
          </a:xfrm>
          <a:prstGeom prst="rect">
            <a:avLst/>
          </a:prstGeom>
          <a:solidFill>
            <a:schemeClr val="accent1"/>
          </a:solidFill>
          <a:ln w="9525">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73747" name="Rectangle 20"/>
          <p:cNvSpPr>
            <a:spLocks noChangeArrowheads="1"/>
          </p:cNvSpPr>
          <p:nvPr/>
        </p:nvSpPr>
        <p:spPr bwMode="auto">
          <a:xfrm>
            <a:off x="6019800" y="3124200"/>
            <a:ext cx="533400" cy="228600"/>
          </a:xfrm>
          <a:prstGeom prst="rect">
            <a:avLst/>
          </a:prstGeom>
          <a:solidFill>
            <a:schemeClr val="accent1"/>
          </a:solidFill>
          <a:ln w="9525">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73748" name="Rectangle 21"/>
          <p:cNvSpPr>
            <a:spLocks noChangeArrowheads="1"/>
          </p:cNvSpPr>
          <p:nvPr/>
        </p:nvSpPr>
        <p:spPr bwMode="auto">
          <a:xfrm>
            <a:off x="6019800" y="3352800"/>
            <a:ext cx="533400" cy="228600"/>
          </a:xfrm>
          <a:prstGeom prst="rect">
            <a:avLst/>
          </a:prstGeom>
          <a:solidFill>
            <a:schemeClr val="accent1"/>
          </a:solidFill>
          <a:ln w="9525">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73749" name="Rectangle 22"/>
          <p:cNvSpPr>
            <a:spLocks noChangeArrowheads="1"/>
          </p:cNvSpPr>
          <p:nvPr/>
        </p:nvSpPr>
        <p:spPr bwMode="auto">
          <a:xfrm>
            <a:off x="6019800" y="4953000"/>
            <a:ext cx="533400" cy="228600"/>
          </a:xfrm>
          <a:prstGeom prst="rect">
            <a:avLst/>
          </a:prstGeom>
          <a:solidFill>
            <a:schemeClr val="accent1"/>
          </a:solidFill>
          <a:ln w="9525">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73750" name="Rectangle 23"/>
          <p:cNvSpPr>
            <a:spLocks noChangeArrowheads="1"/>
          </p:cNvSpPr>
          <p:nvPr/>
        </p:nvSpPr>
        <p:spPr bwMode="auto">
          <a:xfrm>
            <a:off x="6019800" y="5181600"/>
            <a:ext cx="533400" cy="228600"/>
          </a:xfrm>
          <a:prstGeom prst="rect">
            <a:avLst/>
          </a:prstGeom>
          <a:solidFill>
            <a:schemeClr val="accent1"/>
          </a:solidFill>
          <a:ln w="9525">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73751" name="Rectangle 24"/>
          <p:cNvSpPr>
            <a:spLocks noChangeArrowheads="1"/>
          </p:cNvSpPr>
          <p:nvPr/>
        </p:nvSpPr>
        <p:spPr bwMode="auto">
          <a:xfrm>
            <a:off x="6019800" y="5410200"/>
            <a:ext cx="533400" cy="228600"/>
          </a:xfrm>
          <a:prstGeom prst="rect">
            <a:avLst/>
          </a:prstGeom>
          <a:solidFill>
            <a:schemeClr val="accent1"/>
          </a:solidFill>
          <a:ln w="9525">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73752" name="Rectangle 25"/>
          <p:cNvSpPr>
            <a:spLocks noChangeArrowheads="1"/>
          </p:cNvSpPr>
          <p:nvPr/>
        </p:nvSpPr>
        <p:spPr bwMode="auto">
          <a:xfrm>
            <a:off x="6019800" y="5638800"/>
            <a:ext cx="533400" cy="228600"/>
          </a:xfrm>
          <a:prstGeom prst="rect">
            <a:avLst/>
          </a:prstGeom>
          <a:solidFill>
            <a:schemeClr val="accent1"/>
          </a:solidFill>
          <a:ln w="9525">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73753" name="Rectangle 26"/>
          <p:cNvSpPr>
            <a:spLocks noChangeArrowheads="1"/>
          </p:cNvSpPr>
          <p:nvPr/>
        </p:nvSpPr>
        <p:spPr bwMode="auto">
          <a:xfrm>
            <a:off x="8839200" y="2438400"/>
            <a:ext cx="533400" cy="228600"/>
          </a:xfrm>
          <a:prstGeom prst="rect">
            <a:avLst/>
          </a:prstGeom>
          <a:solidFill>
            <a:schemeClr val="accent1"/>
          </a:solidFill>
          <a:ln w="9525">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73754" name="Rectangle 27"/>
          <p:cNvSpPr>
            <a:spLocks noChangeArrowheads="1"/>
          </p:cNvSpPr>
          <p:nvPr/>
        </p:nvSpPr>
        <p:spPr bwMode="auto">
          <a:xfrm>
            <a:off x="8839200" y="2667000"/>
            <a:ext cx="533400" cy="228600"/>
          </a:xfrm>
          <a:prstGeom prst="rect">
            <a:avLst/>
          </a:prstGeom>
          <a:solidFill>
            <a:schemeClr val="accent1"/>
          </a:solidFill>
          <a:ln w="9525">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73755" name="Rectangle 28"/>
          <p:cNvSpPr>
            <a:spLocks noChangeArrowheads="1"/>
          </p:cNvSpPr>
          <p:nvPr/>
        </p:nvSpPr>
        <p:spPr bwMode="auto">
          <a:xfrm>
            <a:off x="8839200" y="2895600"/>
            <a:ext cx="533400" cy="228600"/>
          </a:xfrm>
          <a:prstGeom prst="rect">
            <a:avLst/>
          </a:prstGeom>
          <a:solidFill>
            <a:schemeClr val="accent1"/>
          </a:solidFill>
          <a:ln w="9525">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73756" name="Rectangle 29"/>
          <p:cNvSpPr>
            <a:spLocks noChangeArrowheads="1"/>
          </p:cNvSpPr>
          <p:nvPr/>
        </p:nvSpPr>
        <p:spPr bwMode="auto">
          <a:xfrm>
            <a:off x="8839200" y="3124200"/>
            <a:ext cx="533400" cy="228600"/>
          </a:xfrm>
          <a:prstGeom prst="rect">
            <a:avLst/>
          </a:prstGeom>
          <a:solidFill>
            <a:schemeClr val="accent1"/>
          </a:solidFill>
          <a:ln w="9525">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73757" name="Rectangle 30"/>
          <p:cNvSpPr>
            <a:spLocks noChangeArrowheads="1"/>
          </p:cNvSpPr>
          <p:nvPr/>
        </p:nvSpPr>
        <p:spPr bwMode="auto">
          <a:xfrm>
            <a:off x="8839200" y="3352800"/>
            <a:ext cx="533400" cy="228600"/>
          </a:xfrm>
          <a:prstGeom prst="rect">
            <a:avLst/>
          </a:prstGeom>
          <a:solidFill>
            <a:schemeClr val="accent1"/>
          </a:solidFill>
          <a:ln w="9525">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73758" name="Rectangle 31"/>
          <p:cNvSpPr>
            <a:spLocks noChangeArrowheads="1"/>
          </p:cNvSpPr>
          <p:nvPr/>
        </p:nvSpPr>
        <p:spPr bwMode="auto">
          <a:xfrm>
            <a:off x="8839200" y="3581400"/>
            <a:ext cx="533400" cy="228600"/>
          </a:xfrm>
          <a:prstGeom prst="rect">
            <a:avLst/>
          </a:prstGeom>
          <a:solidFill>
            <a:schemeClr val="accent1"/>
          </a:solidFill>
          <a:ln w="9525">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73759" name="Rectangle 32"/>
          <p:cNvSpPr>
            <a:spLocks noChangeArrowheads="1"/>
          </p:cNvSpPr>
          <p:nvPr/>
        </p:nvSpPr>
        <p:spPr bwMode="auto">
          <a:xfrm>
            <a:off x="8839200" y="3810000"/>
            <a:ext cx="533400" cy="228600"/>
          </a:xfrm>
          <a:prstGeom prst="rect">
            <a:avLst/>
          </a:prstGeom>
          <a:solidFill>
            <a:schemeClr val="accent1"/>
          </a:solidFill>
          <a:ln w="9525">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73760" name="Rectangle 33"/>
          <p:cNvSpPr>
            <a:spLocks noChangeArrowheads="1"/>
          </p:cNvSpPr>
          <p:nvPr/>
        </p:nvSpPr>
        <p:spPr bwMode="auto">
          <a:xfrm>
            <a:off x="8839200" y="4038600"/>
            <a:ext cx="533400" cy="228600"/>
          </a:xfrm>
          <a:prstGeom prst="rect">
            <a:avLst/>
          </a:prstGeom>
          <a:solidFill>
            <a:schemeClr val="accent1"/>
          </a:solidFill>
          <a:ln w="9525">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73761" name="Rectangle 34"/>
          <p:cNvSpPr>
            <a:spLocks noChangeArrowheads="1"/>
          </p:cNvSpPr>
          <p:nvPr/>
        </p:nvSpPr>
        <p:spPr bwMode="auto">
          <a:xfrm>
            <a:off x="8839200" y="4267200"/>
            <a:ext cx="533400" cy="228600"/>
          </a:xfrm>
          <a:prstGeom prst="rect">
            <a:avLst/>
          </a:prstGeom>
          <a:solidFill>
            <a:schemeClr val="accent1"/>
          </a:solidFill>
          <a:ln w="9525">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73762" name="Rectangle 35"/>
          <p:cNvSpPr>
            <a:spLocks noChangeArrowheads="1"/>
          </p:cNvSpPr>
          <p:nvPr/>
        </p:nvSpPr>
        <p:spPr bwMode="auto">
          <a:xfrm>
            <a:off x="8839200" y="4495800"/>
            <a:ext cx="533400" cy="228600"/>
          </a:xfrm>
          <a:prstGeom prst="rect">
            <a:avLst/>
          </a:prstGeom>
          <a:solidFill>
            <a:schemeClr val="accent1"/>
          </a:solidFill>
          <a:ln w="9525">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73763" name="Rectangle 36"/>
          <p:cNvSpPr>
            <a:spLocks noChangeArrowheads="1"/>
          </p:cNvSpPr>
          <p:nvPr/>
        </p:nvSpPr>
        <p:spPr bwMode="auto">
          <a:xfrm>
            <a:off x="8839200" y="4724400"/>
            <a:ext cx="533400" cy="228600"/>
          </a:xfrm>
          <a:prstGeom prst="rect">
            <a:avLst/>
          </a:prstGeom>
          <a:solidFill>
            <a:schemeClr val="accent1"/>
          </a:solidFill>
          <a:ln w="9525">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73764" name="Rectangle 37"/>
          <p:cNvSpPr>
            <a:spLocks noChangeArrowheads="1"/>
          </p:cNvSpPr>
          <p:nvPr/>
        </p:nvSpPr>
        <p:spPr bwMode="auto">
          <a:xfrm>
            <a:off x="8839200" y="4953000"/>
            <a:ext cx="533400" cy="228600"/>
          </a:xfrm>
          <a:prstGeom prst="rect">
            <a:avLst/>
          </a:prstGeom>
          <a:solidFill>
            <a:schemeClr val="accent1"/>
          </a:solidFill>
          <a:ln w="9525">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73765" name="Rectangle 38"/>
          <p:cNvSpPr>
            <a:spLocks noChangeArrowheads="1"/>
          </p:cNvSpPr>
          <p:nvPr/>
        </p:nvSpPr>
        <p:spPr bwMode="auto">
          <a:xfrm>
            <a:off x="8839200" y="5181600"/>
            <a:ext cx="533400" cy="228600"/>
          </a:xfrm>
          <a:prstGeom prst="rect">
            <a:avLst/>
          </a:prstGeom>
          <a:solidFill>
            <a:schemeClr val="accent1"/>
          </a:solidFill>
          <a:ln w="9525">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73766" name="Rectangle 39"/>
          <p:cNvSpPr>
            <a:spLocks noChangeArrowheads="1"/>
          </p:cNvSpPr>
          <p:nvPr/>
        </p:nvSpPr>
        <p:spPr bwMode="auto">
          <a:xfrm>
            <a:off x="8839200" y="5410200"/>
            <a:ext cx="533400" cy="228600"/>
          </a:xfrm>
          <a:prstGeom prst="rect">
            <a:avLst/>
          </a:prstGeom>
          <a:solidFill>
            <a:schemeClr val="accent1"/>
          </a:solidFill>
          <a:ln w="9525">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73767" name="Rectangle 40"/>
          <p:cNvSpPr>
            <a:spLocks noChangeArrowheads="1"/>
          </p:cNvSpPr>
          <p:nvPr/>
        </p:nvSpPr>
        <p:spPr bwMode="auto">
          <a:xfrm>
            <a:off x="8839200" y="5638800"/>
            <a:ext cx="533400" cy="228600"/>
          </a:xfrm>
          <a:prstGeom prst="rect">
            <a:avLst/>
          </a:prstGeom>
          <a:solidFill>
            <a:schemeClr val="accent1"/>
          </a:solidFill>
          <a:ln w="9525">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73768" name="Rectangle 41"/>
          <p:cNvSpPr>
            <a:spLocks noChangeArrowheads="1"/>
          </p:cNvSpPr>
          <p:nvPr/>
        </p:nvSpPr>
        <p:spPr bwMode="auto">
          <a:xfrm>
            <a:off x="8839200" y="5867400"/>
            <a:ext cx="533400" cy="228600"/>
          </a:xfrm>
          <a:prstGeom prst="rect">
            <a:avLst/>
          </a:prstGeom>
          <a:solidFill>
            <a:schemeClr val="accent1"/>
          </a:solidFill>
          <a:ln w="9525">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73769" name="Freeform 43"/>
          <p:cNvSpPr>
            <a:spLocks/>
          </p:cNvSpPr>
          <p:nvPr/>
        </p:nvSpPr>
        <p:spPr bwMode="auto">
          <a:xfrm>
            <a:off x="6307138" y="2479676"/>
            <a:ext cx="2628900" cy="320675"/>
          </a:xfrm>
          <a:custGeom>
            <a:avLst/>
            <a:gdLst>
              <a:gd name="T0" fmla="*/ 2147483647 w 1656"/>
              <a:gd name="T1" fmla="*/ 2147483647 h 202"/>
              <a:gd name="T2" fmla="*/ 2147483647 w 1656"/>
              <a:gd name="T3" fmla="*/ 2147483647 h 202"/>
              <a:gd name="T4" fmla="*/ 0 w 1656"/>
              <a:gd name="T5" fmla="*/ 2147483647 h 202"/>
              <a:gd name="T6" fmla="*/ 0 60000 65536"/>
              <a:gd name="T7" fmla="*/ 0 60000 65536"/>
              <a:gd name="T8" fmla="*/ 0 60000 65536"/>
              <a:gd name="T9" fmla="*/ 0 w 1656"/>
              <a:gd name="T10" fmla="*/ 0 h 202"/>
              <a:gd name="T11" fmla="*/ 1656 w 1656"/>
              <a:gd name="T12" fmla="*/ 202 h 202"/>
            </a:gdLst>
            <a:ahLst/>
            <a:cxnLst>
              <a:cxn ang="T6">
                <a:pos x="T0" y="T1"/>
              </a:cxn>
              <a:cxn ang="T7">
                <a:pos x="T2" y="T3"/>
              </a:cxn>
              <a:cxn ang="T8">
                <a:pos x="T4" y="T5"/>
              </a:cxn>
            </a:cxnLst>
            <a:rect l="T9" t="T10" r="T11" b="T12"/>
            <a:pathLst>
              <a:path w="1656" h="202">
                <a:moveTo>
                  <a:pt x="1656" y="39"/>
                </a:moveTo>
                <a:cubicBezTo>
                  <a:pt x="1529" y="37"/>
                  <a:pt x="1168" y="0"/>
                  <a:pt x="892" y="27"/>
                </a:cubicBezTo>
                <a:cubicBezTo>
                  <a:pt x="616" y="54"/>
                  <a:pt x="186" y="166"/>
                  <a:pt x="0" y="202"/>
                </a:cubicBezTo>
              </a:path>
            </a:pathLst>
          </a:custGeom>
          <a:noFill/>
          <a:ln w="38100">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3770" name="Freeform 44"/>
          <p:cNvSpPr>
            <a:spLocks/>
          </p:cNvSpPr>
          <p:nvPr/>
        </p:nvSpPr>
        <p:spPr bwMode="auto">
          <a:xfrm>
            <a:off x="3657600" y="2546351"/>
            <a:ext cx="2516188" cy="288925"/>
          </a:xfrm>
          <a:custGeom>
            <a:avLst/>
            <a:gdLst>
              <a:gd name="T0" fmla="*/ 2147483647 w 1585"/>
              <a:gd name="T1" fmla="*/ 2147483647 h 182"/>
              <a:gd name="T2" fmla="*/ 2147483647 w 1585"/>
              <a:gd name="T3" fmla="*/ 2147483647 h 182"/>
              <a:gd name="T4" fmla="*/ 0 w 1585"/>
              <a:gd name="T5" fmla="*/ 2147483647 h 182"/>
              <a:gd name="T6" fmla="*/ 0 60000 65536"/>
              <a:gd name="T7" fmla="*/ 0 60000 65536"/>
              <a:gd name="T8" fmla="*/ 0 60000 65536"/>
              <a:gd name="T9" fmla="*/ 0 w 1585"/>
              <a:gd name="T10" fmla="*/ 0 h 182"/>
              <a:gd name="T11" fmla="*/ 1585 w 1585"/>
              <a:gd name="T12" fmla="*/ 182 h 182"/>
            </a:gdLst>
            <a:ahLst/>
            <a:cxnLst>
              <a:cxn ang="T6">
                <a:pos x="T0" y="T1"/>
              </a:cxn>
              <a:cxn ang="T7">
                <a:pos x="T2" y="T3"/>
              </a:cxn>
              <a:cxn ang="T8">
                <a:pos x="T4" y="T5"/>
              </a:cxn>
            </a:cxnLst>
            <a:rect l="T9" t="T10" r="T11" b="T12"/>
            <a:pathLst>
              <a:path w="1585" h="182">
                <a:moveTo>
                  <a:pt x="1585" y="142"/>
                </a:moveTo>
                <a:cubicBezTo>
                  <a:pt x="1470" y="120"/>
                  <a:pt x="1156" y="0"/>
                  <a:pt x="892" y="7"/>
                </a:cubicBezTo>
                <a:cubicBezTo>
                  <a:pt x="628" y="14"/>
                  <a:pt x="186" y="146"/>
                  <a:pt x="0" y="182"/>
                </a:cubicBezTo>
              </a:path>
            </a:pathLst>
          </a:custGeom>
          <a:noFill/>
          <a:ln w="38100">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3771" name="Freeform 45"/>
          <p:cNvSpPr>
            <a:spLocks/>
          </p:cNvSpPr>
          <p:nvPr/>
        </p:nvSpPr>
        <p:spPr bwMode="auto">
          <a:xfrm>
            <a:off x="3767139" y="2973389"/>
            <a:ext cx="2435225" cy="236537"/>
          </a:xfrm>
          <a:custGeom>
            <a:avLst/>
            <a:gdLst>
              <a:gd name="T0" fmla="*/ 2147483647 w 1534"/>
              <a:gd name="T1" fmla="*/ 2147483647 h 149"/>
              <a:gd name="T2" fmla="*/ 2147483647 w 1534"/>
              <a:gd name="T3" fmla="*/ 2147483647 h 149"/>
              <a:gd name="T4" fmla="*/ 0 w 1534"/>
              <a:gd name="T5" fmla="*/ 2147483647 h 149"/>
              <a:gd name="T6" fmla="*/ 0 60000 65536"/>
              <a:gd name="T7" fmla="*/ 0 60000 65536"/>
              <a:gd name="T8" fmla="*/ 0 60000 65536"/>
              <a:gd name="T9" fmla="*/ 0 w 1534"/>
              <a:gd name="T10" fmla="*/ 0 h 149"/>
              <a:gd name="T11" fmla="*/ 1534 w 1534"/>
              <a:gd name="T12" fmla="*/ 149 h 149"/>
            </a:gdLst>
            <a:ahLst/>
            <a:cxnLst>
              <a:cxn ang="T6">
                <a:pos x="T0" y="T1"/>
              </a:cxn>
              <a:cxn ang="T7">
                <a:pos x="T2" y="T3"/>
              </a:cxn>
              <a:cxn ang="T8">
                <a:pos x="T4" y="T5"/>
              </a:cxn>
            </a:cxnLst>
            <a:rect l="T9" t="T10" r="T11" b="T12"/>
            <a:pathLst>
              <a:path w="1534" h="149">
                <a:moveTo>
                  <a:pt x="1534" y="149"/>
                </a:moveTo>
                <a:cubicBezTo>
                  <a:pt x="1424" y="128"/>
                  <a:pt x="1129" y="40"/>
                  <a:pt x="873" y="20"/>
                </a:cubicBezTo>
                <a:cubicBezTo>
                  <a:pt x="617" y="0"/>
                  <a:pt x="182" y="25"/>
                  <a:pt x="0" y="26"/>
                </a:cubicBezTo>
              </a:path>
            </a:pathLst>
          </a:custGeom>
          <a:noFill/>
          <a:ln w="38100">
            <a:solidFill>
              <a:schemeClr val="bg2"/>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3772" name="Freeform 46"/>
          <p:cNvSpPr>
            <a:spLocks/>
          </p:cNvSpPr>
          <p:nvPr/>
        </p:nvSpPr>
        <p:spPr bwMode="auto">
          <a:xfrm>
            <a:off x="6451600" y="3141664"/>
            <a:ext cx="2446338" cy="263525"/>
          </a:xfrm>
          <a:custGeom>
            <a:avLst/>
            <a:gdLst>
              <a:gd name="T0" fmla="*/ 2147483647 w 1541"/>
              <a:gd name="T1" fmla="*/ 2147483647 h 166"/>
              <a:gd name="T2" fmla="*/ 2147483647 w 1541"/>
              <a:gd name="T3" fmla="*/ 2147483647 h 166"/>
              <a:gd name="T4" fmla="*/ 0 w 1541"/>
              <a:gd name="T5" fmla="*/ 2147483647 h 166"/>
              <a:gd name="T6" fmla="*/ 0 60000 65536"/>
              <a:gd name="T7" fmla="*/ 0 60000 65536"/>
              <a:gd name="T8" fmla="*/ 0 60000 65536"/>
              <a:gd name="T9" fmla="*/ 0 w 1541"/>
              <a:gd name="T10" fmla="*/ 0 h 166"/>
              <a:gd name="T11" fmla="*/ 1541 w 1541"/>
              <a:gd name="T12" fmla="*/ 166 h 166"/>
            </a:gdLst>
            <a:ahLst/>
            <a:cxnLst>
              <a:cxn ang="T6">
                <a:pos x="T0" y="T1"/>
              </a:cxn>
              <a:cxn ang="T7">
                <a:pos x="T2" y="T3"/>
              </a:cxn>
              <a:cxn ang="T8">
                <a:pos x="T4" y="T5"/>
              </a:cxn>
            </a:cxnLst>
            <a:rect l="T9" t="T10" r="T11" b="T12"/>
            <a:pathLst>
              <a:path w="1541" h="166">
                <a:moveTo>
                  <a:pt x="1541" y="166"/>
                </a:moveTo>
                <a:cubicBezTo>
                  <a:pt x="1430" y="141"/>
                  <a:pt x="1130" y="38"/>
                  <a:pt x="873" y="19"/>
                </a:cubicBezTo>
                <a:cubicBezTo>
                  <a:pt x="616" y="0"/>
                  <a:pt x="182" y="46"/>
                  <a:pt x="0" y="53"/>
                </a:cubicBezTo>
              </a:path>
            </a:pathLst>
          </a:custGeom>
          <a:noFill/>
          <a:ln w="38100">
            <a:solidFill>
              <a:schemeClr val="bg2"/>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3773" name="Freeform 47"/>
          <p:cNvSpPr>
            <a:spLocks/>
          </p:cNvSpPr>
          <p:nvPr/>
        </p:nvSpPr>
        <p:spPr bwMode="auto">
          <a:xfrm>
            <a:off x="3100388" y="2911476"/>
            <a:ext cx="525462" cy="87313"/>
          </a:xfrm>
          <a:custGeom>
            <a:avLst/>
            <a:gdLst>
              <a:gd name="T0" fmla="*/ 2147483647 w 331"/>
              <a:gd name="T1" fmla="*/ 2147483647 h 55"/>
              <a:gd name="T2" fmla="*/ 0 w 331"/>
              <a:gd name="T3" fmla="*/ 0 h 55"/>
              <a:gd name="T4" fmla="*/ 0 60000 65536"/>
              <a:gd name="T5" fmla="*/ 0 60000 65536"/>
              <a:gd name="T6" fmla="*/ 0 w 331"/>
              <a:gd name="T7" fmla="*/ 0 h 55"/>
              <a:gd name="T8" fmla="*/ 331 w 331"/>
              <a:gd name="T9" fmla="*/ 55 h 55"/>
            </a:gdLst>
            <a:ahLst/>
            <a:cxnLst>
              <a:cxn ang="T4">
                <a:pos x="T0" y="T1"/>
              </a:cxn>
              <a:cxn ang="T5">
                <a:pos x="T2" y="T3"/>
              </a:cxn>
            </a:cxnLst>
            <a:rect l="T6" t="T7" r="T8" b="T9"/>
            <a:pathLst>
              <a:path w="331" h="55">
                <a:moveTo>
                  <a:pt x="331" y="55"/>
                </a:moveTo>
                <a:cubicBezTo>
                  <a:pt x="276" y="46"/>
                  <a:pt x="69" y="12"/>
                  <a:pt x="0" y="0"/>
                </a:cubicBezTo>
              </a:path>
            </a:pathLst>
          </a:custGeom>
          <a:noFill/>
          <a:ln w="38100">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3774" name="Freeform 48"/>
          <p:cNvSpPr>
            <a:spLocks/>
          </p:cNvSpPr>
          <p:nvPr/>
        </p:nvSpPr>
        <p:spPr bwMode="auto">
          <a:xfrm>
            <a:off x="3124201" y="3113088"/>
            <a:ext cx="525463" cy="87312"/>
          </a:xfrm>
          <a:custGeom>
            <a:avLst/>
            <a:gdLst>
              <a:gd name="T0" fmla="*/ 2147483647 w 331"/>
              <a:gd name="T1" fmla="*/ 2147483647 h 55"/>
              <a:gd name="T2" fmla="*/ 0 w 331"/>
              <a:gd name="T3" fmla="*/ 0 h 55"/>
              <a:gd name="T4" fmla="*/ 0 60000 65536"/>
              <a:gd name="T5" fmla="*/ 0 60000 65536"/>
              <a:gd name="T6" fmla="*/ 0 w 331"/>
              <a:gd name="T7" fmla="*/ 0 h 55"/>
              <a:gd name="T8" fmla="*/ 331 w 331"/>
              <a:gd name="T9" fmla="*/ 55 h 55"/>
            </a:gdLst>
            <a:ahLst/>
            <a:cxnLst>
              <a:cxn ang="T4">
                <a:pos x="T0" y="T1"/>
              </a:cxn>
              <a:cxn ang="T5">
                <a:pos x="T2" y="T3"/>
              </a:cxn>
            </a:cxnLst>
            <a:rect l="T6" t="T7" r="T8" b="T9"/>
            <a:pathLst>
              <a:path w="331" h="55">
                <a:moveTo>
                  <a:pt x="331" y="55"/>
                </a:moveTo>
                <a:cubicBezTo>
                  <a:pt x="276" y="46"/>
                  <a:pt x="69" y="12"/>
                  <a:pt x="0" y="0"/>
                </a:cubicBezTo>
              </a:path>
            </a:pathLst>
          </a:custGeom>
          <a:noFill/>
          <a:ln w="38100">
            <a:solidFill>
              <a:schemeClr val="bg2"/>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3775" name="Text Box 49"/>
          <p:cNvSpPr txBox="1">
            <a:spLocks noChangeArrowheads="1"/>
          </p:cNvSpPr>
          <p:nvPr/>
        </p:nvSpPr>
        <p:spPr bwMode="auto">
          <a:xfrm>
            <a:off x="2803525" y="1263651"/>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73776" name="Text Box 50"/>
          <p:cNvSpPr txBox="1">
            <a:spLocks noChangeArrowheads="1"/>
          </p:cNvSpPr>
          <p:nvPr/>
        </p:nvSpPr>
        <p:spPr bwMode="auto">
          <a:xfrm>
            <a:off x="2659064" y="3336926"/>
            <a:ext cx="13668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2000">
                <a:solidFill>
                  <a:schemeClr val="tx1"/>
                </a:solidFill>
              </a:rPr>
              <a:t>use/assign</a:t>
            </a:r>
          </a:p>
        </p:txBody>
      </p:sp>
      <p:sp>
        <p:nvSpPr>
          <p:cNvPr id="73777" name="Text Box 51"/>
          <p:cNvSpPr txBox="1">
            <a:spLocks noChangeArrowheads="1"/>
          </p:cNvSpPr>
          <p:nvPr/>
        </p:nvSpPr>
        <p:spPr bwMode="auto">
          <a:xfrm>
            <a:off x="4419601" y="3048001"/>
            <a:ext cx="1312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2000">
                <a:solidFill>
                  <a:schemeClr val="tx1"/>
                </a:solidFill>
              </a:rPr>
              <a:t>load/store</a:t>
            </a:r>
          </a:p>
        </p:txBody>
      </p:sp>
      <p:sp>
        <p:nvSpPr>
          <p:cNvPr id="73778" name="Text Box 52"/>
          <p:cNvSpPr txBox="1">
            <a:spLocks noChangeArrowheads="1"/>
          </p:cNvSpPr>
          <p:nvPr/>
        </p:nvSpPr>
        <p:spPr bwMode="auto">
          <a:xfrm>
            <a:off x="6942138" y="2667001"/>
            <a:ext cx="1338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2000">
                <a:solidFill>
                  <a:schemeClr val="tx1"/>
                </a:solidFill>
              </a:rPr>
              <a:t>read/write</a:t>
            </a:r>
          </a:p>
        </p:txBody>
      </p:sp>
      <p:sp>
        <p:nvSpPr>
          <p:cNvPr id="73779" name="Freeform 55"/>
          <p:cNvSpPr>
            <a:spLocks/>
          </p:cNvSpPr>
          <p:nvPr/>
        </p:nvSpPr>
        <p:spPr bwMode="auto">
          <a:xfrm>
            <a:off x="6494464" y="3490913"/>
            <a:ext cx="2459037" cy="1606550"/>
          </a:xfrm>
          <a:custGeom>
            <a:avLst/>
            <a:gdLst>
              <a:gd name="T0" fmla="*/ 2147483647 w 1549"/>
              <a:gd name="T1" fmla="*/ 0 h 1012"/>
              <a:gd name="T2" fmla="*/ 2147483647 w 1549"/>
              <a:gd name="T3" fmla="*/ 2147483647 h 1012"/>
              <a:gd name="T4" fmla="*/ 0 w 1549"/>
              <a:gd name="T5" fmla="*/ 2147483647 h 1012"/>
              <a:gd name="T6" fmla="*/ 0 60000 65536"/>
              <a:gd name="T7" fmla="*/ 0 60000 65536"/>
              <a:gd name="T8" fmla="*/ 0 60000 65536"/>
              <a:gd name="T9" fmla="*/ 0 w 1549"/>
              <a:gd name="T10" fmla="*/ 0 h 1012"/>
              <a:gd name="T11" fmla="*/ 1549 w 1549"/>
              <a:gd name="T12" fmla="*/ 1012 h 1012"/>
            </a:gdLst>
            <a:ahLst/>
            <a:cxnLst>
              <a:cxn ang="T6">
                <a:pos x="T0" y="T1"/>
              </a:cxn>
              <a:cxn ang="T7">
                <a:pos x="T2" y="T3"/>
              </a:cxn>
              <a:cxn ang="T8">
                <a:pos x="T4" y="T5"/>
              </a:cxn>
            </a:cxnLst>
            <a:rect l="T9" t="T10" r="T11" b="T12"/>
            <a:pathLst>
              <a:path w="1549" h="1012">
                <a:moveTo>
                  <a:pt x="1549" y="0"/>
                </a:moveTo>
                <a:cubicBezTo>
                  <a:pt x="1414" y="47"/>
                  <a:pt x="1000" y="114"/>
                  <a:pt x="742" y="283"/>
                </a:cubicBezTo>
                <a:cubicBezTo>
                  <a:pt x="484" y="452"/>
                  <a:pt x="155" y="860"/>
                  <a:pt x="0" y="1012"/>
                </a:cubicBezTo>
              </a:path>
            </a:pathLst>
          </a:custGeom>
          <a:noFill/>
          <a:ln w="38100">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3780" name="Freeform 56"/>
          <p:cNvSpPr>
            <a:spLocks/>
          </p:cNvSpPr>
          <p:nvPr/>
        </p:nvSpPr>
        <p:spPr bwMode="auto">
          <a:xfrm>
            <a:off x="3657600" y="4892676"/>
            <a:ext cx="2516188" cy="288925"/>
          </a:xfrm>
          <a:custGeom>
            <a:avLst/>
            <a:gdLst>
              <a:gd name="T0" fmla="*/ 2147483647 w 1585"/>
              <a:gd name="T1" fmla="*/ 2147483647 h 182"/>
              <a:gd name="T2" fmla="*/ 2147483647 w 1585"/>
              <a:gd name="T3" fmla="*/ 2147483647 h 182"/>
              <a:gd name="T4" fmla="*/ 0 w 1585"/>
              <a:gd name="T5" fmla="*/ 2147483647 h 182"/>
              <a:gd name="T6" fmla="*/ 0 60000 65536"/>
              <a:gd name="T7" fmla="*/ 0 60000 65536"/>
              <a:gd name="T8" fmla="*/ 0 60000 65536"/>
              <a:gd name="T9" fmla="*/ 0 w 1585"/>
              <a:gd name="T10" fmla="*/ 0 h 182"/>
              <a:gd name="T11" fmla="*/ 1585 w 1585"/>
              <a:gd name="T12" fmla="*/ 182 h 182"/>
            </a:gdLst>
            <a:ahLst/>
            <a:cxnLst>
              <a:cxn ang="T6">
                <a:pos x="T0" y="T1"/>
              </a:cxn>
              <a:cxn ang="T7">
                <a:pos x="T2" y="T3"/>
              </a:cxn>
              <a:cxn ang="T8">
                <a:pos x="T4" y="T5"/>
              </a:cxn>
            </a:cxnLst>
            <a:rect l="T9" t="T10" r="T11" b="T12"/>
            <a:pathLst>
              <a:path w="1585" h="182">
                <a:moveTo>
                  <a:pt x="1585" y="142"/>
                </a:moveTo>
                <a:cubicBezTo>
                  <a:pt x="1470" y="120"/>
                  <a:pt x="1156" y="0"/>
                  <a:pt x="892" y="7"/>
                </a:cubicBezTo>
                <a:cubicBezTo>
                  <a:pt x="628" y="14"/>
                  <a:pt x="186" y="146"/>
                  <a:pt x="0" y="182"/>
                </a:cubicBezTo>
              </a:path>
            </a:pathLst>
          </a:custGeom>
          <a:noFill/>
          <a:ln w="38100">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3781" name="Freeform 57"/>
          <p:cNvSpPr>
            <a:spLocks/>
          </p:cNvSpPr>
          <p:nvPr/>
        </p:nvSpPr>
        <p:spPr bwMode="auto">
          <a:xfrm>
            <a:off x="3032125" y="5257800"/>
            <a:ext cx="541338" cy="63500"/>
          </a:xfrm>
          <a:custGeom>
            <a:avLst/>
            <a:gdLst>
              <a:gd name="T0" fmla="*/ 2147483647 w 341"/>
              <a:gd name="T1" fmla="*/ 0 h 40"/>
              <a:gd name="T2" fmla="*/ 0 w 341"/>
              <a:gd name="T3" fmla="*/ 2147483647 h 40"/>
              <a:gd name="T4" fmla="*/ 0 60000 65536"/>
              <a:gd name="T5" fmla="*/ 0 60000 65536"/>
              <a:gd name="T6" fmla="*/ 0 w 341"/>
              <a:gd name="T7" fmla="*/ 0 h 40"/>
              <a:gd name="T8" fmla="*/ 341 w 341"/>
              <a:gd name="T9" fmla="*/ 40 h 40"/>
            </a:gdLst>
            <a:ahLst/>
            <a:cxnLst>
              <a:cxn ang="T4">
                <a:pos x="T0" y="T1"/>
              </a:cxn>
              <a:cxn ang="T5">
                <a:pos x="T2" y="T3"/>
              </a:cxn>
            </a:cxnLst>
            <a:rect l="T6" t="T7" r="T8" b="T9"/>
            <a:pathLst>
              <a:path w="341" h="40">
                <a:moveTo>
                  <a:pt x="341" y="0"/>
                </a:moveTo>
                <a:cubicBezTo>
                  <a:pt x="284" y="7"/>
                  <a:pt x="71" y="32"/>
                  <a:pt x="0" y="40"/>
                </a:cubicBezTo>
              </a:path>
            </a:pathLst>
          </a:custGeom>
          <a:noFill/>
          <a:ln w="38100">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3782" name="Text Box 58"/>
          <p:cNvSpPr txBox="1">
            <a:spLocks noChangeArrowheads="1"/>
          </p:cNvSpPr>
          <p:nvPr/>
        </p:nvSpPr>
        <p:spPr bwMode="auto">
          <a:xfrm>
            <a:off x="1824038" y="6248401"/>
            <a:ext cx="7472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1800">
                <a:solidFill>
                  <a:schemeClr val="tx1"/>
                </a:solidFill>
              </a:rPr>
              <a:t>Old memory model placed complex constraints on read, load, store, etc.</a:t>
            </a:r>
          </a:p>
        </p:txBody>
      </p:sp>
    </p:spTree>
    <p:extLst>
      <p:ext uri="{BB962C8B-B14F-4D97-AF65-F5344CB8AC3E}">
        <p14:creationId xmlns:p14="http://schemas.microsoft.com/office/powerpoint/2010/main" val="1398090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4B7E4D0C-32B1-4AB8-B890-160D6B45632F}" type="slidenum">
              <a:rPr lang="en-US" sz="1200">
                <a:latin typeface="Arial" panose="020B0604020202020204" pitchFamily="34" charset="0"/>
              </a:rPr>
              <a:pPr/>
              <a:t>117</a:t>
            </a:fld>
            <a:endParaRPr lang="en-US" sz="1200">
              <a:latin typeface="Arial" panose="020B0604020202020204" pitchFamily="34" charset="0"/>
            </a:endParaRPr>
          </a:p>
        </p:txBody>
      </p:sp>
      <p:sp>
        <p:nvSpPr>
          <p:cNvPr id="74755" name="Rectangle 4"/>
          <p:cNvSpPr>
            <a:spLocks noGrp="1" noChangeArrowheads="1"/>
          </p:cNvSpPr>
          <p:nvPr>
            <p:ph type="title" idx="4294967295"/>
          </p:nvPr>
        </p:nvSpPr>
        <p:spPr/>
        <p:txBody>
          <a:bodyPr/>
          <a:lstStyle/>
          <a:p>
            <a:r>
              <a:rPr lang="en-US" smtClean="0"/>
              <a:t>Program and Locking Order</a:t>
            </a:r>
          </a:p>
        </p:txBody>
      </p:sp>
      <p:sp>
        <p:nvSpPr>
          <p:cNvPr id="74756" name="Rectangle 5"/>
          <p:cNvSpPr>
            <a:spLocks noChangeArrowheads="1"/>
          </p:cNvSpPr>
          <p:nvPr/>
        </p:nvSpPr>
        <p:spPr bwMode="auto">
          <a:xfrm>
            <a:off x="3200400" y="3768726"/>
            <a:ext cx="1981200" cy="468313"/>
          </a:xfrm>
          <a:prstGeom prst="rect">
            <a:avLst/>
          </a:prstGeom>
          <a:solidFill>
            <a:schemeClr val="accent1"/>
          </a:solidFill>
          <a:ln w="19050">
            <a:solidFill>
              <a:srgbClr val="898DBF"/>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b="1">
                <a:solidFill>
                  <a:schemeClr val="tx1"/>
                </a:solidFill>
                <a:latin typeface="Courier New" panose="02070309020205020404" pitchFamily="49" charset="0"/>
              </a:rPr>
              <a:t>x = 1</a:t>
            </a:r>
          </a:p>
        </p:txBody>
      </p:sp>
      <p:sp>
        <p:nvSpPr>
          <p:cNvPr id="74757" name="Rectangle 6"/>
          <p:cNvSpPr>
            <a:spLocks noChangeArrowheads="1"/>
          </p:cNvSpPr>
          <p:nvPr/>
        </p:nvSpPr>
        <p:spPr bwMode="auto">
          <a:xfrm>
            <a:off x="3200400" y="4511676"/>
            <a:ext cx="1981200" cy="468313"/>
          </a:xfrm>
          <a:prstGeom prst="rect">
            <a:avLst/>
          </a:prstGeom>
          <a:solidFill>
            <a:schemeClr val="accent1"/>
          </a:solidFill>
          <a:ln w="19050">
            <a:solidFill>
              <a:srgbClr val="898DBF"/>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b="1">
                <a:solidFill>
                  <a:schemeClr val="tx1"/>
                </a:solidFill>
                <a:latin typeface="Courier New" panose="02070309020205020404" pitchFamily="49" charset="0"/>
              </a:rPr>
              <a:t>unlock M</a:t>
            </a:r>
          </a:p>
        </p:txBody>
      </p:sp>
      <p:cxnSp>
        <p:nvCxnSpPr>
          <p:cNvPr id="74758" name="AutoShape 7"/>
          <p:cNvCxnSpPr>
            <a:cxnSpLocks noChangeShapeType="1"/>
            <a:stCxn id="74756" idx="2"/>
            <a:endCxn id="74757" idx="0"/>
          </p:cNvCxnSpPr>
          <p:nvPr/>
        </p:nvCxnSpPr>
        <p:spPr bwMode="auto">
          <a:xfrm>
            <a:off x="4191000" y="4246564"/>
            <a:ext cx="0" cy="2555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4759" name="Text Box 8"/>
          <p:cNvSpPr txBox="1">
            <a:spLocks noChangeArrowheads="1"/>
          </p:cNvSpPr>
          <p:nvPr/>
        </p:nvSpPr>
        <p:spPr bwMode="auto">
          <a:xfrm>
            <a:off x="2830514" y="1522413"/>
            <a:ext cx="1404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spcBef>
                <a:spcPct val="0"/>
              </a:spcBef>
              <a:buClrTx/>
              <a:buFontTx/>
              <a:buNone/>
            </a:pPr>
            <a:r>
              <a:rPr lang="en-US">
                <a:solidFill>
                  <a:schemeClr val="tx1"/>
                </a:solidFill>
                <a:latin typeface="Arial" panose="020B0604020202020204" pitchFamily="34" charset="0"/>
                <a:cs typeface="Arial" panose="020B0604020202020204" pitchFamily="34" charset="0"/>
              </a:rPr>
              <a:t>Thread 1</a:t>
            </a:r>
          </a:p>
        </p:txBody>
      </p:sp>
      <p:sp>
        <p:nvSpPr>
          <p:cNvPr id="74760" name="Rectangle 9"/>
          <p:cNvSpPr>
            <a:spLocks noChangeArrowheads="1"/>
          </p:cNvSpPr>
          <p:nvPr/>
        </p:nvSpPr>
        <p:spPr bwMode="auto">
          <a:xfrm>
            <a:off x="6662738" y="2971801"/>
            <a:ext cx="1981200" cy="468313"/>
          </a:xfrm>
          <a:prstGeom prst="rect">
            <a:avLst/>
          </a:prstGeom>
          <a:solidFill>
            <a:schemeClr val="accent1"/>
          </a:solidFill>
          <a:ln w="19050">
            <a:solidFill>
              <a:srgbClr val="898DBF"/>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b="1">
                <a:solidFill>
                  <a:schemeClr val="tx1"/>
                </a:solidFill>
                <a:latin typeface="Courier New" panose="02070309020205020404" pitchFamily="49" charset="0"/>
              </a:rPr>
              <a:t>lock M</a:t>
            </a:r>
          </a:p>
        </p:txBody>
      </p:sp>
      <p:sp>
        <p:nvSpPr>
          <p:cNvPr id="74761" name="Rectangle 10"/>
          <p:cNvSpPr>
            <a:spLocks noChangeArrowheads="1"/>
          </p:cNvSpPr>
          <p:nvPr/>
        </p:nvSpPr>
        <p:spPr bwMode="auto">
          <a:xfrm>
            <a:off x="6662738" y="3708401"/>
            <a:ext cx="1981200" cy="468313"/>
          </a:xfrm>
          <a:prstGeom prst="rect">
            <a:avLst/>
          </a:prstGeom>
          <a:solidFill>
            <a:schemeClr val="accent1"/>
          </a:solidFill>
          <a:ln w="19050">
            <a:solidFill>
              <a:srgbClr val="898DBF"/>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b="1">
                <a:solidFill>
                  <a:schemeClr val="tx1"/>
                </a:solidFill>
                <a:latin typeface="Courier New" panose="02070309020205020404" pitchFamily="49" charset="0"/>
              </a:rPr>
              <a:t>i = x</a:t>
            </a:r>
          </a:p>
        </p:txBody>
      </p:sp>
      <p:cxnSp>
        <p:nvCxnSpPr>
          <p:cNvPr id="74762" name="AutoShape 11"/>
          <p:cNvCxnSpPr>
            <a:cxnSpLocks noChangeShapeType="1"/>
            <a:stCxn id="74760" idx="2"/>
            <a:endCxn id="74761" idx="0"/>
          </p:cNvCxnSpPr>
          <p:nvPr/>
        </p:nvCxnSpPr>
        <p:spPr bwMode="auto">
          <a:xfrm>
            <a:off x="7653338" y="3449639"/>
            <a:ext cx="0" cy="2492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4763" name="Text Box 12"/>
          <p:cNvSpPr txBox="1">
            <a:spLocks noChangeArrowheads="1"/>
          </p:cNvSpPr>
          <p:nvPr/>
        </p:nvSpPr>
        <p:spPr bwMode="auto">
          <a:xfrm>
            <a:off x="6248400" y="1522413"/>
            <a:ext cx="1404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spcBef>
                <a:spcPct val="0"/>
              </a:spcBef>
              <a:buClrTx/>
              <a:buFontTx/>
              <a:buNone/>
            </a:pPr>
            <a:r>
              <a:rPr lang="en-US">
                <a:solidFill>
                  <a:schemeClr val="tx1"/>
                </a:solidFill>
                <a:latin typeface="Arial" panose="020B0604020202020204" pitchFamily="34" charset="0"/>
                <a:cs typeface="Arial" panose="020B0604020202020204" pitchFamily="34" charset="0"/>
              </a:rPr>
              <a:t>Thread 2</a:t>
            </a:r>
          </a:p>
        </p:txBody>
      </p:sp>
      <p:cxnSp>
        <p:nvCxnSpPr>
          <p:cNvPr id="74764" name="AutoShape 13"/>
          <p:cNvCxnSpPr>
            <a:cxnSpLocks noChangeShapeType="1"/>
            <a:stCxn id="74757" idx="2"/>
          </p:cNvCxnSpPr>
          <p:nvPr/>
        </p:nvCxnSpPr>
        <p:spPr bwMode="auto">
          <a:xfrm>
            <a:off x="4191000" y="4989514"/>
            <a:ext cx="0" cy="6492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4765" name="AutoShape 14"/>
          <p:cNvCxnSpPr>
            <a:cxnSpLocks noChangeShapeType="1"/>
            <a:stCxn id="74756" idx="0"/>
            <a:endCxn id="74768" idx="2"/>
          </p:cNvCxnSpPr>
          <p:nvPr/>
        </p:nvCxnSpPr>
        <p:spPr bwMode="auto">
          <a:xfrm flipV="1">
            <a:off x="4191000" y="3505200"/>
            <a:ext cx="0" cy="254000"/>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74766" name="AutoShape 15"/>
          <p:cNvCxnSpPr>
            <a:cxnSpLocks noChangeShapeType="1"/>
            <a:stCxn id="74760" idx="0"/>
          </p:cNvCxnSpPr>
          <p:nvPr/>
        </p:nvCxnSpPr>
        <p:spPr bwMode="auto">
          <a:xfrm flipV="1">
            <a:off x="7653338" y="2514601"/>
            <a:ext cx="0" cy="447675"/>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74767" name="AutoShape 16"/>
          <p:cNvCxnSpPr>
            <a:cxnSpLocks noChangeShapeType="1"/>
            <a:stCxn id="74761" idx="2"/>
            <a:endCxn id="74771" idx="0"/>
          </p:cNvCxnSpPr>
          <p:nvPr/>
        </p:nvCxnSpPr>
        <p:spPr bwMode="auto">
          <a:xfrm>
            <a:off x="7653338" y="4186239"/>
            <a:ext cx="0" cy="2492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4768" name="Rectangle 17"/>
          <p:cNvSpPr>
            <a:spLocks noChangeArrowheads="1"/>
          </p:cNvSpPr>
          <p:nvPr/>
        </p:nvSpPr>
        <p:spPr bwMode="auto">
          <a:xfrm>
            <a:off x="3200400" y="3027363"/>
            <a:ext cx="1981200" cy="468312"/>
          </a:xfrm>
          <a:prstGeom prst="rect">
            <a:avLst/>
          </a:prstGeom>
          <a:solidFill>
            <a:schemeClr val="accent1"/>
          </a:solidFill>
          <a:ln w="19050">
            <a:solidFill>
              <a:srgbClr val="898DBF"/>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b="1">
                <a:solidFill>
                  <a:schemeClr val="tx1"/>
                </a:solidFill>
                <a:latin typeface="Courier New" panose="02070309020205020404" pitchFamily="49" charset="0"/>
              </a:rPr>
              <a:t>lock M</a:t>
            </a:r>
          </a:p>
        </p:txBody>
      </p:sp>
      <p:sp>
        <p:nvSpPr>
          <p:cNvPr id="74769" name="Rectangle 18"/>
          <p:cNvSpPr>
            <a:spLocks noChangeArrowheads="1"/>
          </p:cNvSpPr>
          <p:nvPr/>
        </p:nvSpPr>
        <p:spPr bwMode="auto">
          <a:xfrm>
            <a:off x="3200400" y="2286001"/>
            <a:ext cx="1981200" cy="468313"/>
          </a:xfrm>
          <a:prstGeom prst="rect">
            <a:avLst/>
          </a:prstGeom>
          <a:solidFill>
            <a:schemeClr val="accent1"/>
          </a:solidFill>
          <a:ln w="19050">
            <a:solidFill>
              <a:srgbClr val="898DBF"/>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b="1">
                <a:solidFill>
                  <a:schemeClr val="tx1"/>
                </a:solidFill>
                <a:latin typeface="Courier New" panose="02070309020205020404" pitchFamily="49" charset="0"/>
              </a:rPr>
              <a:t>y = 1</a:t>
            </a:r>
          </a:p>
        </p:txBody>
      </p:sp>
      <p:cxnSp>
        <p:nvCxnSpPr>
          <p:cNvPr id="74770" name="AutoShape 19"/>
          <p:cNvCxnSpPr>
            <a:cxnSpLocks noChangeShapeType="1"/>
            <a:stCxn id="74769" idx="2"/>
            <a:endCxn id="74768" idx="0"/>
          </p:cNvCxnSpPr>
          <p:nvPr/>
        </p:nvCxnSpPr>
        <p:spPr bwMode="auto">
          <a:xfrm>
            <a:off x="4191000" y="2763838"/>
            <a:ext cx="0" cy="254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4771" name="Rectangle 20"/>
          <p:cNvSpPr>
            <a:spLocks noChangeArrowheads="1"/>
          </p:cNvSpPr>
          <p:nvPr/>
        </p:nvSpPr>
        <p:spPr bwMode="auto">
          <a:xfrm>
            <a:off x="6662738" y="4445001"/>
            <a:ext cx="1981200" cy="468313"/>
          </a:xfrm>
          <a:prstGeom prst="rect">
            <a:avLst/>
          </a:prstGeom>
          <a:solidFill>
            <a:schemeClr val="accent1"/>
          </a:solidFill>
          <a:ln w="19050">
            <a:solidFill>
              <a:srgbClr val="898DBF"/>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b="1">
                <a:solidFill>
                  <a:schemeClr val="tx1"/>
                </a:solidFill>
                <a:latin typeface="Courier New" panose="02070309020205020404" pitchFamily="49" charset="0"/>
              </a:rPr>
              <a:t>unlock M</a:t>
            </a:r>
          </a:p>
        </p:txBody>
      </p:sp>
      <p:cxnSp>
        <p:nvCxnSpPr>
          <p:cNvPr id="74772" name="AutoShape 21"/>
          <p:cNvCxnSpPr>
            <a:cxnSpLocks noChangeShapeType="1"/>
            <a:stCxn id="74771" idx="2"/>
            <a:endCxn id="74773" idx="0"/>
          </p:cNvCxnSpPr>
          <p:nvPr/>
        </p:nvCxnSpPr>
        <p:spPr bwMode="auto">
          <a:xfrm>
            <a:off x="7653338" y="4922839"/>
            <a:ext cx="0" cy="2492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4773" name="Rectangle 22"/>
          <p:cNvSpPr>
            <a:spLocks noChangeArrowheads="1"/>
          </p:cNvSpPr>
          <p:nvPr/>
        </p:nvSpPr>
        <p:spPr bwMode="auto">
          <a:xfrm>
            <a:off x="6662738" y="5181601"/>
            <a:ext cx="1981200" cy="468313"/>
          </a:xfrm>
          <a:prstGeom prst="rect">
            <a:avLst/>
          </a:prstGeom>
          <a:solidFill>
            <a:schemeClr val="accent1"/>
          </a:solidFill>
          <a:ln w="19050">
            <a:solidFill>
              <a:srgbClr val="898DBF"/>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b="1">
                <a:solidFill>
                  <a:schemeClr val="tx1"/>
                </a:solidFill>
                <a:latin typeface="Courier New" panose="02070309020205020404" pitchFamily="49" charset="0"/>
              </a:rPr>
              <a:t>j = y</a:t>
            </a:r>
          </a:p>
        </p:txBody>
      </p:sp>
      <p:cxnSp>
        <p:nvCxnSpPr>
          <p:cNvPr id="74774" name="AutoShape 23"/>
          <p:cNvCxnSpPr>
            <a:cxnSpLocks noChangeShapeType="1"/>
            <a:stCxn id="74773" idx="2"/>
          </p:cNvCxnSpPr>
          <p:nvPr/>
        </p:nvCxnSpPr>
        <p:spPr bwMode="auto">
          <a:xfrm>
            <a:off x="7653338" y="5659438"/>
            <a:ext cx="0" cy="3603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4775" name="AutoShape 24"/>
          <p:cNvCxnSpPr>
            <a:cxnSpLocks noChangeShapeType="1"/>
            <a:stCxn id="74757" idx="3"/>
            <a:endCxn id="74760" idx="1"/>
          </p:cNvCxnSpPr>
          <p:nvPr/>
        </p:nvCxnSpPr>
        <p:spPr bwMode="auto">
          <a:xfrm flipV="1">
            <a:off x="5191125" y="3206751"/>
            <a:ext cx="1462088" cy="1539875"/>
          </a:xfrm>
          <a:prstGeom prst="curvedConnector3">
            <a:avLst>
              <a:gd name="adj1" fmla="val 49944"/>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74776" name="Line 27"/>
          <p:cNvSpPr>
            <a:spLocks noChangeShapeType="1"/>
          </p:cNvSpPr>
          <p:nvPr/>
        </p:nvSpPr>
        <p:spPr bwMode="auto">
          <a:xfrm>
            <a:off x="2830513" y="2286001"/>
            <a:ext cx="0" cy="2886075"/>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74777" name="Text Box 28"/>
          <p:cNvSpPr txBox="1">
            <a:spLocks noChangeArrowheads="1"/>
          </p:cNvSpPr>
          <p:nvPr/>
        </p:nvSpPr>
        <p:spPr bwMode="auto">
          <a:xfrm>
            <a:off x="1609249" y="3151188"/>
            <a:ext cx="113601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2000"/>
              <a:t>program</a:t>
            </a:r>
          </a:p>
          <a:p>
            <a:pPr algn="ctr">
              <a:buFont typeface="Monotype Sorts" pitchFamily="2" charset="2"/>
              <a:buNone/>
            </a:pPr>
            <a:r>
              <a:rPr kumimoji="1" lang="en-US" sz="2000"/>
              <a:t>order</a:t>
            </a:r>
          </a:p>
        </p:txBody>
      </p:sp>
      <p:sp>
        <p:nvSpPr>
          <p:cNvPr id="74778" name="Line 29"/>
          <p:cNvSpPr>
            <a:spLocks noChangeShapeType="1"/>
          </p:cNvSpPr>
          <p:nvPr/>
        </p:nvSpPr>
        <p:spPr bwMode="auto">
          <a:xfrm>
            <a:off x="8991600" y="2438401"/>
            <a:ext cx="0" cy="2886075"/>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74779" name="Text Box 30"/>
          <p:cNvSpPr txBox="1">
            <a:spLocks noChangeArrowheads="1"/>
          </p:cNvSpPr>
          <p:nvPr/>
        </p:nvSpPr>
        <p:spPr bwMode="auto">
          <a:xfrm>
            <a:off x="5491164" y="3571875"/>
            <a:ext cx="909637" cy="707886"/>
          </a:xfrm>
          <a:prstGeom prst="rect">
            <a:avLst/>
          </a:prstGeom>
          <a:solidFill>
            <a:schemeClr val="bg1"/>
          </a:solidFill>
          <a:ln w="9525" algn="ctr">
            <a:solidFill>
              <a:schemeClr val="bg2"/>
            </a:solidFill>
            <a:miter lim="800000"/>
            <a:headEnd/>
            <a:tailEnd/>
          </a:ln>
        </p:spPr>
        <p:txBody>
          <a:bodyP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2000"/>
              <a:t>lock</a:t>
            </a:r>
          </a:p>
          <a:p>
            <a:pPr algn="ctr">
              <a:buFont typeface="Monotype Sorts" pitchFamily="2" charset="2"/>
              <a:buNone/>
            </a:pPr>
            <a:r>
              <a:rPr kumimoji="1" lang="en-US" sz="2000"/>
              <a:t>sync</a:t>
            </a:r>
          </a:p>
        </p:txBody>
      </p:sp>
      <p:sp>
        <p:nvSpPr>
          <p:cNvPr id="74780" name="Text Box 31"/>
          <p:cNvSpPr txBox="1">
            <a:spLocks noChangeArrowheads="1"/>
          </p:cNvSpPr>
          <p:nvPr/>
        </p:nvSpPr>
        <p:spPr bwMode="auto">
          <a:xfrm>
            <a:off x="9133999" y="3449638"/>
            <a:ext cx="113601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2000"/>
              <a:t>program</a:t>
            </a:r>
          </a:p>
          <a:p>
            <a:pPr algn="ctr">
              <a:buFont typeface="Monotype Sorts" pitchFamily="2" charset="2"/>
              <a:buNone/>
            </a:pPr>
            <a:r>
              <a:rPr kumimoji="1" lang="en-US" sz="2000"/>
              <a:t>order</a:t>
            </a:r>
          </a:p>
        </p:txBody>
      </p:sp>
      <p:sp>
        <p:nvSpPr>
          <p:cNvPr id="74781" name="TextBox 27"/>
          <p:cNvSpPr txBox="1">
            <a:spLocks noChangeArrowheads="1"/>
          </p:cNvSpPr>
          <p:nvPr/>
        </p:nvSpPr>
        <p:spPr bwMode="auto">
          <a:xfrm>
            <a:off x="8012114" y="1122364"/>
            <a:ext cx="1957387"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2000">
                <a:solidFill>
                  <a:schemeClr val="accent2"/>
                </a:solidFill>
              </a:rPr>
              <a:t>[Manson, Pugh]</a:t>
            </a:r>
          </a:p>
        </p:txBody>
      </p:sp>
    </p:spTree>
    <p:extLst>
      <p:ext uri="{BB962C8B-B14F-4D97-AF65-F5344CB8AC3E}">
        <p14:creationId xmlns:p14="http://schemas.microsoft.com/office/powerpoint/2010/main" val="2601773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D8562559-6028-482E-BC5E-424782F5103F}" type="slidenum">
              <a:rPr lang="en-US" sz="1200">
                <a:latin typeface="Arial" panose="020B0604020202020204" pitchFamily="34" charset="0"/>
              </a:rPr>
              <a:pPr/>
              <a:t>118</a:t>
            </a:fld>
            <a:endParaRPr lang="en-US" sz="1200">
              <a:latin typeface="Arial" panose="020B0604020202020204" pitchFamily="34" charset="0"/>
            </a:endParaRPr>
          </a:p>
        </p:txBody>
      </p:sp>
      <p:sp>
        <p:nvSpPr>
          <p:cNvPr id="75779" name="Rectangle 5"/>
          <p:cNvSpPr>
            <a:spLocks noGrp="1" noChangeArrowheads="1"/>
          </p:cNvSpPr>
          <p:nvPr>
            <p:ph type="title"/>
          </p:nvPr>
        </p:nvSpPr>
        <p:spPr/>
        <p:txBody>
          <a:bodyPr/>
          <a:lstStyle/>
          <a:p>
            <a:r>
              <a:rPr lang="en-US" smtClean="0"/>
              <a:t>Race Conditions </a:t>
            </a:r>
          </a:p>
        </p:txBody>
      </p:sp>
      <p:sp>
        <p:nvSpPr>
          <p:cNvPr id="75780" name="Rectangle 6"/>
          <p:cNvSpPr>
            <a:spLocks noGrp="1" noChangeArrowheads="1"/>
          </p:cNvSpPr>
          <p:nvPr>
            <p:ph type="body" idx="1"/>
          </p:nvPr>
        </p:nvSpPr>
        <p:spPr>
          <a:xfrm>
            <a:off x="1981200" y="1600200"/>
            <a:ext cx="8178800" cy="4876800"/>
          </a:xfrm>
        </p:spPr>
        <p:txBody>
          <a:bodyPr/>
          <a:lstStyle/>
          <a:p>
            <a:r>
              <a:rPr lang="en-US" smtClean="0"/>
              <a:t>“Happens-before” order</a:t>
            </a:r>
          </a:p>
          <a:p>
            <a:pPr lvl="1"/>
            <a:r>
              <a:rPr lang="en-US" smtClean="0"/>
              <a:t>Transitive closure of program order and synchronizes-with order </a:t>
            </a:r>
            <a:r>
              <a:rPr lang="en-US" smtClean="0">
                <a:solidFill>
                  <a:schemeClr val="hlink"/>
                </a:solidFill>
              </a:rPr>
              <a:t>(what does this mean?)</a:t>
            </a:r>
            <a:endParaRPr lang="en-US" smtClean="0">
              <a:solidFill>
                <a:srgbClr val="FF66CC"/>
              </a:solidFill>
            </a:endParaRPr>
          </a:p>
          <a:p>
            <a:pPr lvl="2"/>
            <a:r>
              <a:rPr lang="en-US" smtClean="0"/>
              <a:t>Program order as written or as compiled and optimized?</a:t>
            </a:r>
          </a:p>
          <a:p>
            <a:r>
              <a:rPr lang="en-US" smtClean="0"/>
              <a:t>Conflict</a:t>
            </a:r>
          </a:p>
          <a:p>
            <a:pPr lvl="1"/>
            <a:r>
              <a:rPr lang="en-US" smtClean="0"/>
              <a:t>An access is a read or a write</a:t>
            </a:r>
          </a:p>
          <a:p>
            <a:pPr lvl="1"/>
            <a:r>
              <a:rPr lang="en-US" smtClean="0"/>
              <a:t>Two accesses conflict if at least one is a write</a:t>
            </a:r>
          </a:p>
          <a:p>
            <a:r>
              <a:rPr lang="en-US" smtClean="0">
                <a:solidFill>
                  <a:schemeClr val="hlink"/>
                </a:solidFill>
              </a:rPr>
              <a:t>Race condition</a:t>
            </a:r>
          </a:p>
          <a:p>
            <a:pPr lvl="1"/>
            <a:r>
              <a:rPr lang="en-US" smtClean="0"/>
              <a:t>Two accesses form a data race if they are from different threads, they conflict, and they are not ordered by happens-before</a:t>
            </a:r>
          </a:p>
        </p:txBody>
      </p:sp>
    </p:spTree>
    <p:extLst>
      <p:ext uri="{BB962C8B-B14F-4D97-AF65-F5344CB8AC3E}">
        <p14:creationId xmlns:p14="http://schemas.microsoft.com/office/powerpoint/2010/main" val="2366591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9043AA35-2BF4-4CD6-96B4-98BF738EE9F1}" type="slidenum">
              <a:rPr lang="en-US" sz="1200">
                <a:latin typeface="Arial" panose="020B0604020202020204" pitchFamily="34" charset="0"/>
              </a:rPr>
              <a:pPr/>
              <a:t>119</a:t>
            </a:fld>
            <a:endParaRPr lang="en-US" sz="1200">
              <a:latin typeface="Arial" panose="020B0604020202020204" pitchFamily="34" charset="0"/>
            </a:endParaRPr>
          </a:p>
        </p:txBody>
      </p:sp>
      <p:sp>
        <p:nvSpPr>
          <p:cNvPr id="76803" name="Rectangle 2"/>
          <p:cNvSpPr>
            <a:spLocks noGrp="1" noChangeArrowheads="1"/>
          </p:cNvSpPr>
          <p:nvPr>
            <p:ph type="title"/>
          </p:nvPr>
        </p:nvSpPr>
        <p:spPr/>
        <p:txBody>
          <a:bodyPr/>
          <a:lstStyle/>
          <a:p>
            <a:r>
              <a:rPr lang="en-US" smtClean="0"/>
              <a:t>Races in Action</a:t>
            </a:r>
          </a:p>
        </p:txBody>
      </p:sp>
      <p:sp>
        <p:nvSpPr>
          <p:cNvPr id="76804" name="Rectangle 3"/>
          <p:cNvSpPr>
            <a:spLocks noGrp="1" noChangeArrowheads="1"/>
          </p:cNvSpPr>
          <p:nvPr>
            <p:ph type="body" idx="1"/>
          </p:nvPr>
        </p:nvSpPr>
        <p:spPr>
          <a:xfrm>
            <a:off x="1981200" y="1600200"/>
            <a:ext cx="8458200" cy="4457700"/>
          </a:xfrm>
        </p:spPr>
        <p:txBody>
          <a:bodyPr/>
          <a:lstStyle/>
          <a:p>
            <a:r>
              <a:rPr lang="en-US" smtClean="0"/>
              <a:t>Northeast Blackout of 2003</a:t>
            </a:r>
          </a:p>
          <a:p>
            <a:pPr lvl="1"/>
            <a:r>
              <a:rPr lang="en-US" smtClean="0"/>
              <a:t>Affected 50 million people in U.S. and Canada</a:t>
            </a:r>
          </a:p>
          <a:p>
            <a:r>
              <a:rPr lang="en-US" smtClean="0">
                <a:solidFill>
                  <a:schemeClr val="hlink"/>
                </a:solidFill>
              </a:rPr>
              <a:t>Race condition</a:t>
            </a:r>
            <a:r>
              <a:rPr lang="en-US" smtClean="0"/>
              <a:t> in alarm management system caused it to stall, alarms backed up and stalled both primary and backup server</a:t>
            </a:r>
          </a:p>
          <a:p>
            <a:pPr lvl="1"/>
            <a:r>
              <a:rPr lang="en-US" smtClean="0"/>
              <a:t>“We had in excess of three million online operational hours in which nothing had ever exercised that bug. I'm not sure that more testing would have revealed it.”</a:t>
            </a:r>
          </a:p>
          <a:p>
            <a:pPr lvl="1">
              <a:buFontTx/>
              <a:buNone/>
            </a:pPr>
            <a:r>
              <a:rPr lang="en-US" smtClean="0"/>
              <a:t>                                      -- GE Energy's Mike Unum </a:t>
            </a:r>
          </a:p>
        </p:txBody>
      </p:sp>
      <p:pic>
        <p:nvPicPr>
          <p:cNvPr id="7680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800" y="533401"/>
            <a:ext cx="2387600" cy="150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Tree>
    <p:extLst>
      <p:ext uri="{BB962C8B-B14F-4D97-AF65-F5344CB8AC3E}">
        <p14:creationId xmlns:p14="http://schemas.microsoft.com/office/powerpoint/2010/main" val="3956538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Check-then-act</a:t>
            </a:r>
          </a:p>
        </p:txBody>
      </p:sp>
      <p:sp>
        <p:nvSpPr>
          <p:cNvPr id="3" name="Content Placeholder 2"/>
          <p:cNvSpPr>
            <a:spLocks noGrp="1"/>
          </p:cNvSpPr>
          <p:nvPr>
            <p:ph idx="1"/>
          </p:nvPr>
        </p:nvSpPr>
        <p:spPr>
          <a:xfrm>
            <a:off x="1905000" y="1371600"/>
            <a:ext cx="8534400" cy="5105400"/>
          </a:xfrm>
        </p:spPr>
        <p:txBody>
          <a:bodyPr/>
          <a:lstStyle/>
          <a:p>
            <a:r>
              <a:rPr lang="en-US" sz="2000"/>
              <a:t>A </a:t>
            </a:r>
            <a:r>
              <a:rPr lang="en-US" sz="2000">
                <a:solidFill>
                  <a:srgbClr val="2D00E7"/>
                </a:solidFill>
                <a:latin typeface="Trebuchet MS" panose="020B0603020202020204" pitchFamily="34" charset="0"/>
              </a:rPr>
              <a:t>Vector</a:t>
            </a:r>
            <a:r>
              <a:rPr lang="en-US" sz="2000"/>
              <a:t> is like an </a:t>
            </a:r>
            <a:r>
              <a:rPr lang="en-US" sz="2000">
                <a:solidFill>
                  <a:srgbClr val="2D00E7"/>
                </a:solidFill>
                <a:latin typeface="Trebuchet MS" panose="020B0603020202020204" pitchFamily="34" charset="0"/>
              </a:rPr>
              <a:t>ArrayList</a:t>
            </a:r>
            <a:r>
              <a:rPr lang="en-US" sz="2000"/>
              <a:t>, but is synchronized</a:t>
            </a:r>
          </a:p>
          <a:p>
            <a:r>
              <a:rPr lang="en-US" sz="2000"/>
              <a:t>Hence, the following code </a:t>
            </a:r>
            <a:r>
              <a:rPr lang="en-US" sz="2000" i="1"/>
              <a:t>looks</a:t>
            </a:r>
            <a:r>
              <a:rPr lang="en-US" sz="2000"/>
              <a:t> reasonable:</a:t>
            </a:r>
          </a:p>
          <a:p>
            <a:pPr lvl="1"/>
            <a:r>
              <a:rPr lang="en-US" sz="1800">
                <a:solidFill>
                  <a:srgbClr val="2D00E7"/>
                </a:solidFill>
                <a:latin typeface="Trebuchet MS" panose="020B0603020202020204" pitchFamily="34" charset="0"/>
              </a:rPr>
              <a:t>if (!myVector.contains(someObject)) {   </a:t>
            </a:r>
            <a:r>
              <a:rPr lang="en-US" sz="1800">
                <a:solidFill>
                  <a:schemeClr val="accent1"/>
                </a:solidFill>
                <a:latin typeface="Trebuchet MS" panose="020B0603020202020204" pitchFamily="34" charset="0"/>
              </a:rPr>
              <a:t>// check</a:t>
            </a:r>
            <a:r>
              <a:rPr lang="en-US" sz="1800">
                <a:solidFill>
                  <a:srgbClr val="2D00E7"/>
                </a:solidFill>
                <a:latin typeface="Trebuchet MS" panose="020B0603020202020204" pitchFamily="34" charset="0"/>
              </a:rPr>
              <a:t/>
            </a:r>
            <a:br>
              <a:rPr lang="en-US" sz="1800">
                <a:solidFill>
                  <a:srgbClr val="2D00E7"/>
                </a:solidFill>
                <a:latin typeface="Trebuchet MS" panose="020B0603020202020204" pitchFamily="34" charset="0"/>
              </a:rPr>
            </a:br>
            <a:r>
              <a:rPr lang="en-US" sz="1800">
                <a:solidFill>
                  <a:srgbClr val="2D00E7"/>
                </a:solidFill>
                <a:latin typeface="Trebuchet MS" panose="020B0603020202020204" pitchFamily="34" charset="0"/>
              </a:rPr>
              <a:t>    myVector.add(someObject);              </a:t>
            </a:r>
            <a:r>
              <a:rPr lang="en-US" sz="1800">
                <a:solidFill>
                  <a:schemeClr val="accent1"/>
                </a:solidFill>
                <a:latin typeface="Trebuchet MS" panose="020B0603020202020204" pitchFamily="34" charset="0"/>
              </a:rPr>
              <a:t>// act</a:t>
            </a:r>
            <a:r>
              <a:rPr lang="en-US" sz="1800">
                <a:solidFill>
                  <a:srgbClr val="2D00E7"/>
                </a:solidFill>
                <a:latin typeface="Trebuchet MS" panose="020B0603020202020204" pitchFamily="34" charset="0"/>
              </a:rPr>
              <a:t/>
            </a:r>
            <a:br>
              <a:rPr lang="en-US" sz="1800">
                <a:solidFill>
                  <a:srgbClr val="2D00E7"/>
                </a:solidFill>
                <a:latin typeface="Trebuchet MS" panose="020B0603020202020204" pitchFamily="34" charset="0"/>
              </a:rPr>
            </a:br>
            <a:r>
              <a:rPr lang="en-US" sz="1800">
                <a:solidFill>
                  <a:srgbClr val="2D00E7"/>
                </a:solidFill>
                <a:latin typeface="Trebuchet MS" panose="020B0603020202020204" pitchFamily="34" charset="0"/>
              </a:rPr>
              <a:t>}</a:t>
            </a:r>
          </a:p>
          <a:p>
            <a:r>
              <a:rPr lang="en-US" sz="2000"/>
              <a:t>But there is a “gap” between checking the Vector and adding to it</a:t>
            </a:r>
          </a:p>
          <a:p>
            <a:pPr lvl="1"/>
            <a:r>
              <a:rPr lang="en-US" sz="1800"/>
              <a:t>During this gap, some other Thread may have added the object to the array</a:t>
            </a:r>
          </a:p>
          <a:p>
            <a:pPr lvl="1"/>
            <a:r>
              <a:rPr lang="en-US" sz="1800">
                <a:solidFill>
                  <a:schemeClr val="tx2"/>
                </a:solidFill>
              </a:rPr>
              <a:t>Check-then-act</a:t>
            </a:r>
            <a:r>
              <a:rPr lang="en-US" sz="1800"/>
              <a:t> code, as in this example, is </a:t>
            </a:r>
            <a:r>
              <a:rPr lang="en-US" sz="1800" b="1"/>
              <a:t>unsafe</a:t>
            </a:r>
          </a:p>
          <a:p>
            <a:r>
              <a:rPr lang="en-US" sz="2000"/>
              <a:t>You must ensure that no other Thread executes during the gap</a:t>
            </a:r>
          </a:p>
          <a:p>
            <a:pPr lvl="1"/>
            <a:r>
              <a:rPr lang="en-US" sz="1800">
                <a:solidFill>
                  <a:srgbClr val="2D00E7"/>
                </a:solidFill>
                <a:latin typeface="Trebuchet MS" panose="020B0603020202020204" pitchFamily="34" charset="0"/>
              </a:rPr>
              <a:t>synchronized(myVector) {</a:t>
            </a:r>
            <a:br>
              <a:rPr lang="en-US" sz="1800">
                <a:solidFill>
                  <a:srgbClr val="2D00E7"/>
                </a:solidFill>
                <a:latin typeface="Trebuchet MS" panose="020B0603020202020204" pitchFamily="34" charset="0"/>
              </a:rPr>
            </a:br>
            <a:r>
              <a:rPr lang="en-US" sz="1800">
                <a:solidFill>
                  <a:srgbClr val="2D00E7"/>
                </a:solidFill>
                <a:latin typeface="Trebuchet MS" panose="020B0603020202020204" pitchFamily="34" charset="0"/>
              </a:rPr>
              <a:t>    if (!myVector.contains(someObject)) {</a:t>
            </a:r>
            <a:br>
              <a:rPr lang="en-US" sz="1800">
                <a:solidFill>
                  <a:srgbClr val="2D00E7"/>
                </a:solidFill>
                <a:latin typeface="Trebuchet MS" panose="020B0603020202020204" pitchFamily="34" charset="0"/>
              </a:rPr>
            </a:br>
            <a:r>
              <a:rPr lang="en-US" sz="1800">
                <a:solidFill>
                  <a:srgbClr val="2D00E7"/>
                </a:solidFill>
                <a:latin typeface="Trebuchet MS" panose="020B0603020202020204" pitchFamily="34" charset="0"/>
              </a:rPr>
              <a:t>        myVector.add(someObject);</a:t>
            </a:r>
            <a:br>
              <a:rPr lang="en-US" sz="1800">
                <a:solidFill>
                  <a:srgbClr val="2D00E7"/>
                </a:solidFill>
                <a:latin typeface="Trebuchet MS" panose="020B0603020202020204" pitchFamily="34" charset="0"/>
              </a:rPr>
            </a:br>
            <a:r>
              <a:rPr lang="en-US" sz="1800">
                <a:solidFill>
                  <a:srgbClr val="2D00E7"/>
                </a:solidFill>
                <a:latin typeface="Trebuchet MS" panose="020B0603020202020204" pitchFamily="34" charset="0"/>
              </a:rPr>
              <a:t>    }</a:t>
            </a:r>
            <a:br>
              <a:rPr lang="en-US" sz="1800">
                <a:solidFill>
                  <a:srgbClr val="2D00E7"/>
                </a:solidFill>
                <a:latin typeface="Trebuchet MS" panose="020B0603020202020204" pitchFamily="34" charset="0"/>
              </a:rPr>
            </a:br>
            <a:r>
              <a:rPr lang="en-US" sz="1800">
                <a:solidFill>
                  <a:srgbClr val="2D00E7"/>
                </a:solidFill>
                <a:latin typeface="Trebuchet MS" panose="020B0603020202020204" pitchFamily="34" charset="0"/>
              </a:rPr>
              <a:t>}</a:t>
            </a:r>
          </a:p>
          <a:p>
            <a:r>
              <a:rPr lang="en-US" sz="2000"/>
              <a:t>So, what good is it that </a:t>
            </a:r>
            <a:r>
              <a:rPr lang="en-US" sz="2000">
                <a:solidFill>
                  <a:srgbClr val="2D00E7"/>
                </a:solidFill>
                <a:latin typeface="Trebuchet MS" panose="020B0603020202020204" pitchFamily="34" charset="0"/>
              </a:rPr>
              <a:t>Vector</a:t>
            </a:r>
            <a:r>
              <a:rPr lang="en-US" sz="2000"/>
              <a:t> is synchronized?</a:t>
            </a:r>
          </a:p>
          <a:p>
            <a:pPr lvl="1"/>
            <a:r>
              <a:rPr lang="en-US" sz="1800"/>
              <a:t>It means that each </a:t>
            </a:r>
            <a:r>
              <a:rPr lang="en-US" sz="1800" i="1"/>
              <a:t>call</a:t>
            </a:r>
            <a:r>
              <a:rPr lang="en-US" sz="1800"/>
              <a:t> to a </a:t>
            </a:r>
            <a:r>
              <a:rPr lang="en-US" sz="1800">
                <a:solidFill>
                  <a:schemeClr val="accent2"/>
                </a:solidFill>
                <a:latin typeface="Trebuchet MS" panose="020B0603020202020204" pitchFamily="34" charset="0"/>
              </a:rPr>
              <a:t>Vector</a:t>
            </a:r>
            <a:r>
              <a:rPr lang="en-US" sz="1800"/>
              <a:t> operation is atomic</a:t>
            </a:r>
          </a:p>
        </p:txBody>
      </p:sp>
      <p:sp>
        <p:nvSpPr>
          <p:cNvPr id="1229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FA00CD02-246A-4020-9D4B-BC8D07DC324F}" type="slidenum">
              <a:rPr lang="en-US" sz="1400">
                <a:latin typeface="Arial" panose="020B0604020202020204" pitchFamily="34" charset="0"/>
              </a:rPr>
              <a:pPr/>
              <a:t>12</a:t>
            </a:fld>
            <a:endParaRPr lang="en-US" sz="1400">
              <a:latin typeface="Arial" panose="020B0604020202020204" pitchFamily="34" charset="0"/>
            </a:endParaRPr>
          </a:p>
        </p:txBody>
      </p:sp>
    </p:spTree>
    <p:extLst>
      <p:ext uri="{BB962C8B-B14F-4D97-AF65-F5344CB8AC3E}">
        <p14:creationId xmlns:p14="http://schemas.microsoft.com/office/powerpoint/2010/main" val="214504011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17678A14-6643-4461-B692-E7F0CB71550D}" type="slidenum">
              <a:rPr lang="en-US" sz="1200">
                <a:latin typeface="Arial" panose="020B0604020202020204" pitchFamily="34" charset="0"/>
              </a:rPr>
              <a:pPr/>
              <a:t>120</a:t>
            </a:fld>
            <a:endParaRPr lang="en-US" sz="1200">
              <a:latin typeface="Arial" panose="020B0604020202020204" pitchFamily="34" charset="0"/>
            </a:endParaRPr>
          </a:p>
        </p:txBody>
      </p:sp>
      <p:sp>
        <p:nvSpPr>
          <p:cNvPr id="77827" name="Rectangle 4"/>
          <p:cNvSpPr>
            <a:spLocks noGrp="1" noChangeArrowheads="1"/>
          </p:cNvSpPr>
          <p:nvPr>
            <p:ph type="title"/>
          </p:nvPr>
        </p:nvSpPr>
        <p:spPr/>
        <p:txBody>
          <a:bodyPr/>
          <a:lstStyle/>
          <a:p>
            <a:r>
              <a:rPr lang="en-US" smtClean="0"/>
              <a:t>Memory Model Question</a:t>
            </a:r>
          </a:p>
        </p:txBody>
      </p:sp>
      <p:sp>
        <p:nvSpPr>
          <p:cNvPr id="77828" name="Rectangle 5"/>
          <p:cNvSpPr>
            <a:spLocks noGrp="1" noChangeArrowheads="1"/>
          </p:cNvSpPr>
          <p:nvPr>
            <p:ph type="body" idx="1"/>
          </p:nvPr>
        </p:nvSpPr>
        <p:spPr>
          <a:xfrm>
            <a:off x="1981200" y="1600200"/>
            <a:ext cx="8458200" cy="5029200"/>
          </a:xfrm>
        </p:spPr>
        <p:txBody>
          <a:bodyPr/>
          <a:lstStyle/>
          <a:p>
            <a:r>
              <a:rPr lang="en-US" smtClean="0"/>
              <a:t>How should the compiler and run-time system be allowed to schedule instructions?</a:t>
            </a:r>
          </a:p>
          <a:p>
            <a:r>
              <a:rPr lang="en-US" smtClean="0"/>
              <a:t>Possible partial answer</a:t>
            </a:r>
          </a:p>
          <a:p>
            <a:pPr lvl="1"/>
            <a:r>
              <a:rPr lang="en-US" smtClean="0"/>
              <a:t>If instruction A occurs in Thread 1 before release of lock, and B occurs in Thread 2 after acquire of same lock, then A must be scheduled before B</a:t>
            </a:r>
          </a:p>
          <a:p>
            <a:r>
              <a:rPr lang="en-US" smtClean="0"/>
              <a:t>Does this solve the problem?</a:t>
            </a:r>
          </a:p>
          <a:p>
            <a:pPr lvl="1"/>
            <a:r>
              <a:rPr lang="en-US" smtClean="0"/>
              <a:t>Too restrictive: if no reordering allowed in threads</a:t>
            </a:r>
          </a:p>
          <a:p>
            <a:pPr lvl="1"/>
            <a:r>
              <a:rPr lang="en-US" smtClean="0"/>
              <a:t>Too permissive: if arbitrary reordering in threads</a:t>
            </a:r>
          </a:p>
          <a:p>
            <a:pPr lvl="1"/>
            <a:r>
              <a:rPr lang="en-US" smtClean="0"/>
              <a:t>Compromise: allow local thread reordering that would be OK for sequential programs</a:t>
            </a:r>
          </a:p>
        </p:txBody>
      </p:sp>
    </p:spTree>
    <p:extLst>
      <p:ext uri="{BB962C8B-B14F-4D97-AF65-F5344CB8AC3E}">
        <p14:creationId xmlns:p14="http://schemas.microsoft.com/office/powerpoint/2010/main" val="355650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760DE567-C32D-42A1-951C-117FBC45F49C}" type="slidenum">
              <a:rPr lang="en-US" sz="1200">
                <a:latin typeface="Arial" panose="020B0604020202020204" pitchFamily="34" charset="0"/>
              </a:rPr>
              <a:pPr/>
              <a:t>121</a:t>
            </a:fld>
            <a:endParaRPr lang="en-US" sz="1200">
              <a:latin typeface="Arial" panose="020B0604020202020204" pitchFamily="34" charset="0"/>
            </a:endParaRPr>
          </a:p>
        </p:txBody>
      </p:sp>
      <p:sp>
        <p:nvSpPr>
          <p:cNvPr id="78851" name="Rectangle 4"/>
          <p:cNvSpPr>
            <a:spLocks noGrp="1" noChangeArrowheads="1"/>
          </p:cNvSpPr>
          <p:nvPr>
            <p:ph type="title"/>
          </p:nvPr>
        </p:nvSpPr>
        <p:spPr/>
        <p:txBody>
          <a:bodyPr/>
          <a:lstStyle/>
          <a:p>
            <a:r>
              <a:rPr lang="en-US" smtClean="0"/>
              <a:t>Instruction Reordering</a:t>
            </a:r>
          </a:p>
        </p:txBody>
      </p:sp>
      <p:sp>
        <p:nvSpPr>
          <p:cNvPr id="78852" name="Rectangle 5"/>
          <p:cNvSpPr>
            <a:spLocks noGrp="1" noChangeArrowheads="1"/>
          </p:cNvSpPr>
          <p:nvPr>
            <p:ph type="body" idx="1"/>
          </p:nvPr>
        </p:nvSpPr>
        <p:spPr>
          <a:xfrm>
            <a:off x="1981200" y="1600200"/>
            <a:ext cx="8458200" cy="5029200"/>
          </a:xfrm>
        </p:spPr>
        <p:txBody>
          <a:bodyPr/>
          <a:lstStyle/>
          <a:p>
            <a:r>
              <a:rPr lang="en-US" smtClean="0"/>
              <a:t>Compilers can reorder instructions</a:t>
            </a:r>
          </a:p>
          <a:p>
            <a:pPr lvl="1"/>
            <a:r>
              <a:rPr lang="en-US" smtClean="0"/>
              <a:t>If two instructions are independent, do in any order</a:t>
            </a:r>
          </a:p>
          <a:p>
            <a:pPr lvl="1"/>
            <a:r>
              <a:rPr lang="en-US" smtClean="0"/>
              <a:t>Take advantage of registers, etc.</a:t>
            </a:r>
          </a:p>
          <a:p>
            <a:r>
              <a:rPr lang="en-US" smtClean="0"/>
              <a:t>Correctness for sequential programs</a:t>
            </a:r>
          </a:p>
          <a:p>
            <a:pPr lvl="1"/>
            <a:r>
              <a:rPr lang="en-US" smtClean="0"/>
              <a:t>Observable behavior should be same as if program instructions were executed in the order written</a:t>
            </a:r>
          </a:p>
          <a:p>
            <a:r>
              <a:rPr lang="en-US" smtClean="0">
                <a:solidFill>
                  <a:schemeClr val="hlink"/>
                </a:solidFill>
              </a:rPr>
              <a:t>Sequential consistency</a:t>
            </a:r>
            <a:r>
              <a:rPr lang="en-US" smtClean="0"/>
              <a:t> for concurrent programs</a:t>
            </a:r>
          </a:p>
          <a:p>
            <a:pPr lvl="1"/>
            <a:r>
              <a:rPr lang="en-US" smtClean="0"/>
              <a:t>If program has no data races, then memory model should guarantee sequential consistency</a:t>
            </a:r>
          </a:p>
          <a:p>
            <a:pPr lvl="1"/>
            <a:r>
              <a:rPr lang="en-US" smtClean="0"/>
              <a:t>What about programs with races?</a:t>
            </a:r>
          </a:p>
          <a:p>
            <a:pPr lvl="2"/>
            <a:r>
              <a:rPr lang="en-US" smtClean="0"/>
              <a:t>Reasonable programs may have races (need to test, debug, …) </a:t>
            </a:r>
          </a:p>
        </p:txBody>
      </p:sp>
    </p:spTree>
    <p:extLst>
      <p:ext uri="{BB962C8B-B14F-4D97-AF65-F5344CB8AC3E}">
        <p14:creationId xmlns:p14="http://schemas.microsoft.com/office/powerpoint/2010/main" val="987168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7AA0CD88-248F-4EAC-918A-AA6CBAE4CAFA}" type="slidenum">
              <a:rPr lang="en-US" sz="1200">
                <a:latin typeface="Arial" panose="020B0604020202020204" pitchFamily="34" charset="0"/>
              </a:rPr>
              <a:pPr/>
              <a:t>122</a:t>
            </a:fld>
            <a:endParaRPr lang="en-US" sz="1200">
              <a:latin typeface="Arial" panose="020B0604020202020204" pitchFamily="34" charset="0"/>
            </a:endParaRPr>
          </a:p>
        </p:txBody>
      </p:sp>
      <p:sp>
        <p:nvSpPr>
          <p:cNvPr id="79875" name="Rectangle 2"/>
          <p:cNvSpPr>
            <a:spLocks noGrp="1" noChangeArrowheads="1"/>
          </p:cNvSpPr>
          <p:nvPr>
            <p:ph type="title" idx="4294967295"/>
          </p:nvPr>
        </p:nvSpPr>
        <p:spPr/>
        <p:txBody>
          <a:bodyPr/>
          <a:lstStyle/>
          <a:p>
            <a:pPr marL="1079500" indent="-1079500" defTabSz="457200"/>
            <a:r>
              <a:rPr lang="en-US" smtClean="0"/>
              <a:t>Example Program with Data Race</a:t>
            </a:r>
          </a:p>
        </p:txBody>
      </p:sp>
      <p:sp>
        <p:nvSpPr>
          <p:cNvPr id="79876" name="Rectangle 3"/>
          <p:cNvSpPr>
            <a:spLocks noChangeArrowheads="1"/>
          </p:cNvSpPr>
          <p:nvPr/>
        </p:nvSpPr>
        <p:spPr bwMode="auto">
          <a:xfrm>
            <a:off x="5202238" y="1905001"/>
            <a:ext cx="1981200" cy="468313"/>
          </a:xfrm>
          <a:prstGeom prst="rect">
            <a:avLst/>
          </a:prstGeom>
          <a:solidFill>
            <a:schemeClr val="accent1"/>
          </a:solidFill>
          <a:ln w="19050">
            <a:solidFill>
              <a:srgbClr val="898DBF"/>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b="1">
                <a:solidFill>
                  <a:schemeClr val="tx1"/>
                </a:solidFill>
                <a:latin typeface="Courier New" panose="02070309020205020404" pitchFamily="49" charset="0"/>
              </a:rPr>
              <a:t>x = y = 0</a:t>
            </a:r>
          </a:p>
        </p:txBody>
      </p:sp>
      <p:cxnSp>
        <p:nvCxnSpPr>
          <p:cNvPr id="79877" name="AutoShape 4"/>
          <p:cNvCxnSpPr>
            <a:cxnSpLocks noChangeShapeType="1"/>
            <a:stCxn id="79876" idx="2"/>
            <a:endCxn id="79879" idx="0"/>
          </p:cNvCxnSpPr>
          <p:nvPr/>
        </p:nvCxnSpPr>
        <p:spPr bwMode="auto">
          <a:xfrm flipH="1">
            <a:off x="4686300" y="2382839"/>
            <a:ext cx="1506538" cy="960437"/>
          </a:xfrm>
          <a:prstGeom prst="straightConnector1">
            <a:avLst/>
          </a:prstGeom>
          <a:noFill/>
          <a:ln w="28575" cap="rnd">
            <a:solidFill>
              <a:schemeClr val="bg2"/>
            </a:solidFill>
            <a:prstDash val="sysDot"/>
            <a:round/>
            <a:headEnd/>
            <a:tailEnd type="triangle" w="med" len="med"/>
          </a:ln>
          <a:extLst>
            <a:ext uri="{909E8E84-426E-40DD-AFC4-6F175D3DCCD1}">
              <a14:hiddenFill xmlns:a14="http://schemas.microsoft.com/office/drawing/2010/main">
                <a:noFill/>
              </a14:hiddenFill>
            </a:ext>
          </a:extLst>
        </p:spPr>
      </p:cxnSp>
      <p:cxnSp>
        <p:nvCxnSpPr>
          <p:cNvPr id="79878" name="AutoShape 5"/>
          <p:cNvCxnSpPr>
            <a:cxnSpLocks noChangeShapeType="1"/>
            <a:stCxn id="79876" idx="2"/>
            <a:endCxn id="79883" idx="0"/>
          </p:cNvCxnSpPr>
          <p:nvPr/>
        </p:nvCxnSpPr>
        <p:spPr bwMode="auto">
          <a:xfrm>
            <a:off x="6192838" y="2382839"/>
            <a:ext cx="1465262" cy="960437"/>
          </a:xfrm>
          <a:prstGeom prst="straightConnector1">
            <a:avLst/>
          </a:prstGeom>
          <a:noFill/>
          <a:ln w="28575" cap="rnd">
            <a:solidFill>
              <a:schemeClr val="bg2"/>
            </a:solidFill>
            <a:prstDash val="sysDot"/>
            <a:round/>
            <a:headEnd/>
            <a:tailEnd type="triangle" w="med" len="med"/>
          </a:ln>
          <a:extLst>
            <a:ext uri="{909E8E84-426E-40DD-AFC4-6F175D3DCCD1}">
              <a14:hiddenFill xmlns:a14="http://schemas.microsoft.com/office/drawing/2010/main">
                <a:noFill/>
              </a14:hiddenFill>
            </a:ext>
          </a:extLst>
        </p:spPr>
      </p:cxnSp>
      <p:sp>
        <p:nvSpPr>
          <p:cNvPr id="79879" name="Rectangle 8"/>
          <p:cNvSpPr>
            <a:spLocks noChangeArrowheads="1"/>
          </p:cNvSpPr>
          <p:nvPr/>
        </p:nvSpPr>
        <p:spPr bwMode="auto">
          <a:xfrm>
            <a:off x="3695700" y="3352801"/>
            <a:ext cx="1981200" cy="468313"/>
          </a:xfrm>
          <a:prstGeom prst="rect">
            <a:avLst/>
          </a:prstGeom>
          <a:solidFill>
            <a:schemeClr val="accent1"/>
          </a:solidFill>
          <a:ln w="19050">
            <a:solidFill>
              <a:srgbClr val="898DBF"/>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b="1">
                <a:solidFill>
                  <a:schemeClr val="tx1"/>
                </a:solidFill>
                <a:latin typeface="Courier New" panose="02070309020205020404" pitchFamily="49" charset="0"/>
              </a:rPr>
              <a:t>x = 1</a:t>
            </a:r>
          </a:p>
        </p:txBody>
      </p:sp>
      <p:sp>
        <p:nvSpPr>
          <p:cNvPr id="79880" name="Rectangle 9"/>
          <p:cNvSpPr>
            <a:spLocks noChangeArrowheads="1"/>
          </p:cNvSpPr>
          <p:nvPr/>
        </p:nvSpPr>
        <p:spPr bwMode="auto">
          <a:xfrm>
            <a:off x="3695700" y="4495801"/>
            <a:ext cx="1981200" cy="468313"/>
          </a:xfrm>
          <a:prstGeom prst="rect">
            <a:avLst/>
          </a:prstGeom>
          <a:solidFill>
            <a:schemeClr val="accent1"/>
          </a:solidFill>
          <a:ln w="19050">
            <a:solidFill>
              <a:srgbClr val="898DBF"/>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b="1">
                <a:solidFill>
                  <a:schemeClr val="tx1"/>
                </a:solidFill>
                <a:latin typeface="Courier New" panose="02070309020205020404" pitchFamily="49" charset="0"/>
              </a:rPr>
              <a:t>j = y</a:t>
            </a:r>
          </a:p>
        </p:txBody>
      </p:sp>
      <p:cxnSp>
        <p:nvCxnSpPr>
          <p:cNvPr id="79881" name="AutoShape 10"/>
          <p:cNvCxnSpPr>
            <a:cxnSpLocks noChangeShapeType="1"/>
            <a:stCxn id="79879" idx="2"/>
            <a:endCxn id="79880" idx="0"/>
          </p:cNvCxnSpPr>
          <p:nvPr/>
        </p:nvCxnSpPr>
        <p:spPr bwMode="auto">
          <a:xfrm>
            <a:off x="4686300" y="3830639"/>
            <a:ext cx="0" cy="655637"/>
          </a:xfrm>
          <a:prstGeom prst="straightConnector1">
            <a:avLst/>
          </a:prstGeom>
          <a:noFill/>
          <a:ln w="19050">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79882" name="Text Box 11"/>
          <p:cNvSpPr txBox="1">
            <a:spLocks noChangeArrowheads="1"/>
          </p:cNvSpPr>
          <p:nvPr/>
        </p:nvSpPr>
        <p:spPr bwMode="auto">
          <a:xfrm>
            <a:off x="3260725" y="2706688"/>
            <a:ext cx="1404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spcBef>
                <a:spcPct val="0"/>
              </a:spcBef>
              <a:buClrTx/>
              <a:buFontTx/>
              <a:buNone/>
            </a:pPr>
            <a:r>
              <a:rPr lang="en-US">
                <a:solidFill>
                  <a:schemeClr val="tx1"/>
                </a:solidFill>
                <a:latin typeface="Arial" panose="020B0604020202020204" pitchFamily="34" charset="0"/>
              </a:rPr>
              <a:t>Thread 1</a:t>
            </a:r>
          </a:p>
        </p:txBody>
      </p:sp>
      <p:sp>
        <p:nvSpPr>
          <p:cNvPr id="79883" name="Rectangle 13"/>
          <p:cNvSpPr>
            <a:spLocks noChangeArrowheads="1"/>
          </p:cNvSpPr>
          <p:nvPr/>
        </p:nvSpPr>
        <p:spPr bwMode="auto">
          <a:xfrm>
            <a:off x="6667500" y="3352801"/>
            <a:ext cx="1981200" cy="468313"/>
          </a:xfrm>
          <a:prstGeom prst="rect">
            <a:avLst/>
          </a:prstGeom>
          <a:solidFill>
            <a:schemeClr val="accent1"/>
          </a:solidFill>
          <a:ln w="19050">
            <a:solidFill>
              <a:srgbClr val="898DBF"/>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b="1">
                <a:solidFill>
                  <a:schemeClr val="tx1"/>
                </a:solidFill>
                <a:latin typeface="Courier New" panose="02070309020205020404" pitchFamily="49" charset="0"/>
              </a:rPr>
              <a:t>y = 1</a:t>
            </a:r>
          </a:p>
        </p:txBody>
      </p:sp>
      <p:sp>
        <p:nvSpPr>
          <p:cNvPr id="79884" name="Rectangle 14"/>
          <p:cNvSpPr>
            <a:spLocks noChangeArrowheads="1"/>
          </p:cNvSpPr>
          <p:nvPr/>
        </p:nvSpPr>
        <p:spPr bwMode="auto">
          <a:xfrm>
            <a:off x="6667500" y="4495801"/>
            <a:ext cx="1981200" cy="468313"/>
          </a:xfrm>
          <a:prstGeom prst="rect">
            <a:avLst/>
          </a:prstGeom>
          <a:solidFill>
            <a:schemeClr val="accent1"/>
          </a:solidFill>
          <a:ln w="19050">
            <a:solidFill>
              <a:srgbClr val="898DBF"/>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b="1">
                <a:solidFill>
                  <a:schemeClr val="tx1"/>
                </a:solidFill>
                <a:latin typeface="Courier New" panose="02070309020205020404" pitchFamily="49" charset="0"/>
              </a:rPr>
              <a:t>i = x</a:t>
            </a:r>
          </a:p>
        </p:txBody>
      </p:sp>
      <p:cxnSp>
        <p:nvCxnSpPr>
          <p:cNvPr id="79885" name="AutoShape 15"/>
          <p:cNvCxnSpPr>
            <a:cxnSpLocks noChangeShapeType="1"/>
            <a:stCxn id="79883" idx="2"/>
            <a:endCxn id="79884" idx="0"/>
          </p:cNvCxnSpPr>
          <p:nvPr/>
        </p:nvCxnSpPr>
        <p:spPr bwMode="auto">
          <a:xfrm>
            <a:off x="7658100" y="3830639"/>
            <a:ext cx="0" cy="655637"/>
          </a:xfrm>
          <a:prstGeom prst="straightConnector1">
            <a:avLst/>
          </a:prstGeom>
          <a:noFill/>
          <a:ln w="19050">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79886" name="Text Box 16"/>
          <p:cNvSpPr txBox="1">
            <a:spLocks noChangeArrowheads="1"/>
          </p:cNvSpPr>
          <p:nvPr/>
        </p:nvSpPr>
        <p:spPr bwMode="auto">
          <a:xfrm>
            <a:off x="7848600" y="2722563"/>
            <a:ext cx="1404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spcBef>
                <a:spcPct val="0"/>
              </a:spcBef>
              <a:buClrTx/>
              <a:buFontTx/>
              <a:buNone/>
            </a:pPr>
            <a:r>
              <a:rPr lang="en-US">
                <a:solidFill>
                  <a:schemeClr val="tx1"/>
                </a:solidFill>
                <a:latin typeface="Arial" panose="020B0604020202020204" pitchFamily="34" charset="0"/>
              </a:rPr>
              <a:t>Thread 2</a:t>
            </a:r>
          </a:p>
        </p:txBody>
      </p:sp>
      <p:sp>
        <p:nvSpPr>
          <p:cNvPr id="79887" name="Text Box 18"/>
          <p:cNvSpPr txBox="1">
            <a:spLocks noChangeArrowheads="1"/>
          </p:cNvSpPr>
          <p:nvPr/>
        </p:nvSpPr>
        <p:spPr bwMode="auto">
          <a:xfrm>
            <a:off x="5486400" y="2681288"/>
            <a:ext cx="145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spcBef>
                <a:spcPct val="0"/>
              </a:spcBef>
              <a:buClrTx/>
              <a:buFontTx/>
              <a:buNone/>
            </a:pPr>
            <a:r>
              <a:rPr lang="en-US" sz="1800" i="1">
                <a:solidFill>
                  <a:schemeClr val="tx1"/>
                </a:solidFill>
                <a:latin typeface="Arial" panose="020B0604020202020204" pitchFamily="34" charset="0"/>
              </a:rPr>
              <a:t>start threads</a:t>
            </a:r>
          </a:p>
        </p:txBody>
      </p:sp>
      <p:sp>
        <p:nvSpPr>
          <p:cNvPr id="79888" name="TextBox 27"/>
          <p:cNvSpPr txBox="1">
            <a:spLocks noChangeArrowheads="1"/>
          </p:cNvSpPr>
          <p:nvPr/>
        </p:nvSpPr>
        <p:spPr bwMode="auto">
          <a:xfrm>
            <a:off x="8012114" y="1122364"/>
            <a:ext cx="1957387"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2000">
                <a:solidFill>
                  <a:schemeClr val="accent2"/>
                </a:solidFill>
              </a:rPr>
              <a:t>[Manson, Pugh]</a:t>
            </a:r>
          </a:p>
        </p:txBody>
      </p:sp>
      <p:sp>
        <p:nvSpPr>
          <p:cNvPr id="79889" name="Text Box 17"/>
          <p:cNvSpPr txBox="1">
            <a:spLocks noChangeArrowheads="1"/>
          </p:cNvSpPr>
          <p:nvPr/>
        </p:nvSpPr>
        <p:spPr bwMode="auto">
          <a:xfrm>
            <a:off x="3757613" y="5410200"/>
            <a:ext cx="5048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a:solidFill>
                  <a:schemeClr val="tx1"/>
                </a:solidFill>
                <a:latin typeface="Arial" panose="020B0604020202020204" pitchFamily="34" charset="0"/>
              </a:rPr>
              <a:t> Can we end up with </a:t>
            </a:r>
            <a:r>
              <a:rPr lang="en-US">
                <a:solidFill>
                  <a:schemeClr val="accent2"/>
                </a:solidFill>
                <a:latin typeface="Arial" panose="020B0604020202020204" pitchFamily="34" charset="0"/>
              </a:rPr>
              <a:t>i = 0</a:t>
            </a:r>
            <a:r>
              <a:rPr lang="en-US">
                <a:solidFill>
                  <a:schemeClr val="tx1"/>
                </a:solidFill>
                <a:latin typeface="Arial" panose="020B0604020202020204" pitchFamily="34" charset="0"/>
              </a:rPr>
              <a:t> and </a:t>
            </a:r>
            <a:r>
              <a:rPr lang="en-US">
                <a:solidFill>
                  <a:schemeClr val="accent2"/>
                </a:solidFill>
                <a:latin typeface="Arial" panose="020B0604020202020204" pitchFamily="34" charset="0"/>
              </a:rPr>
              <a:t>j = 0</a:t>
            </a:r>
            <a:r>
              <a:rPr lang="en-US">
                <a:solidFill>
                  <a:schemeClr val="tx1"/>
                </a:solidFill>
                <a:latin typeface="Arial" panose="020B0604020202020204" pitchFamily="34" charset="0"/>
              </a:rPr>
              <a:t>?</a:t>
            </a:r>
            <a:endParaRPr lang="en-US" sz="1800">
              <a:solidFill>
                <a:schemeClr val="tx1"/>
              </a:solidFill>
              <a:latin typeface="Arial" panose="020B0604020202020204" pitchFamily="34" charset="0"/>
            </a:endParaRPr>
          </a:p>
        </p:txBody>
      </p:sp>
    </p:spTree>
    <p:extLst>
      <p:ext uri="{BB962C8B-B14F-4D97-AF65-F5344CB8AC3E}">
        <p14:creationId xmlns:p14="http://schemas.microsoft.com/office/powerpoint/2010/main" val="1564844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B1753D8C-33F6-41A5-8944-207AC213C38A}" type="slidenum">
              <a:rPr lang="en-US" sz="1200">
                <a:latin typeface="Arial" panose="020B0604020202020204" pitchFamily="34" charset="0"/>
              </a:rPr>
              <a:pPr/>
              <a:t>123</a:t>
            </a:fld>
            <a:endParaRPr lang="en-US" sz="1200">
              <a:latin typeface="Arial" panose="020B0604020202020204" pitchFamily="34" charset="0"/>
            </a:endParaRPr>
          </a:p>
        </p:txBody>
      </p:sp>
      <p:sp>
        <p:nvSpPr>
          <p:cNvPr id="80899" name="Rectangle 2"/>
          <p:cNvSpPr>
            <a:spLocks noGrp="1" noChangeArrowheads="1"/>
          </p:cNvSpPr>
          <p:nvPr>
            <p:ph type="title" idx="4294967295"/>
          </p:nvPr>
        </p:nvSpPr>
        <p:spPr>
          <a:xfrm>
            <a:off x="1930400" y="228600"/>
            <a:ext cx="8280400" cy="914400"/>
          </a:xfrm>
        </p:spPr>
        <p:txBody>
          <a:bodyPr/>
          <a:lstStyle/>
          <a:p>
            <a:pPr marL="1079500" indent="-1079500" defTabSz="457200"/>
            <a:r>
              <a:rPr lang="en-US" smtClean="0"/>
              <a:t>Sequential Reordering + Data Race</a:t>
            </a:r>
          </a:p>
        </p:txBody>
      </p:sp>
      <p:sp>
        <p:nvSpPr>
          <p:cNvPr id="80900" name="Rectangle 3"/>
          <p:cNvSpPr>
            <a:spLocks noChangeArrowheads="1"/>
          </p:cNvSpPr>
          <p:nvPr/>
        </p:nvSpPr>
        <p:spPr bwMode="auto">
          <a:xfrm>
            <a:off x="5202238" y="1905001"/>
            <a:ext cx="1981200" cy="468313"/>
          </a:xfrm>
          <a:prstGeom prst="rect">
            <a:avLst/>
          </a:prstGeom>
          <a:solidFill>
            <a:schemeClr val="accent1"/>
          </a:solidFill>
          <a:ln w="19050">
            <a:solidFill>
              <a:srgbClr val="898DBF"/>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b="1">
                <a:solidFill>
                  <a:schemeClr val="tx1"/>
                </a:solidFill>
                <a:latin typeface="Courier New" panose="02070309020205020404" pitchFamily="49" charset="0"/>
              </a:rPr>
              <a:t>x = y = 0</a:t>
            </a:r>
          </a:p>
        </p:txBody>
      </p:sp>
      <p:cxnSp>
        <p:nvCxnSpPr>
          <p:cNvPr id="80901" name="AutoShape 4"/>
          <p:cNvCxnSpPr>
            <a:cxnSpLocks noChangeShapeType="1"/>
            <a:stCxn id="80900" idx="2"/>
            <a:endCxn id="80903" idx="0"/>
          </p:cNvCxnSpPr>
          <p:nvPr/>
        </p:nvCxnSpPr>
        <p:spPr bwMode="auto">
          <a:xfrm flipH="1">
            <a:off x="4686300" y="2382839"/>
            <a:ext cx="1506538" cy="960437"/>
          </a:xfrm>
          <a:prstGeom prst="straightConnector1">
            <a:avLst/>
          </a:prstGeom>
          <a:noFill/>
          <a:ln w="28575" cap="rnd">
            <a:solidFill>
              <a:schemeClr val="bg2"/>
            </a:solidFill>
            <a:prstDash val="sysDot"/>
            <a:round/>
            <a:headEnd/>
            <a:tailEnd type="triangle" w="med" len="med"/>
          </a:ln>
          <a:extLst>
            <a:ext uri="{909E8E84-426E-40DD-AFC4-6F175D3DCCD1}">
              <a14:hiddenFill xmlns:a14="http://schemas.microsoft.com/office/drawing/2010/main">
                <a:noFill/>
              </a14:hiddenFill>
            </a:ext>
          </a:extLst>
        </p:spPr>
      </p:cxnSp>
      <p:cxnSp>
        <p:nvCxnSpPr>
          <p:cNvPr id="80902" name="AutoShape 5"/>
          <p:cNvCxnSpPr>
            <a:cxnSpLocks noChangeShapeType="1"/>
            <a:stCxn id="80900" idx="2"/>
            <a:endCxn id="80907" idx="0"/>
          </p:cNvCxnSpPr>
          <p:nvPr/>
        </p:nvCxnSpPr>
        <p:spPr bwMode="auto">
          <a:xfrm>
            <a:off x="6192838" y="2382839"/>
            <a:ext cx="1465262" cy="960437"/>
          </a:xfrm>
          <a:prstGeom prst="straightConnector1">
            <a:avLst/>
          </a:prstGeom>
          <a:noFill/>
          <a:ln w="28575" cap="rnd">
            <a:solidFill>
              <a:schemeClr val="bg2"/>
            </a:solidFill>
            <a:prstDash val="sysDot"/>
            <a:round/>
            <a:headEnd/>
            <a:tailEnd type="triangle" w="med" len="med"/>
          </a:ln>
          <a:extLst>
            <a:ext uri="{909E8E84-426E-40DD-AFC4-6F175D3DCCD1}">
              <a14:hiddenFill xmlns:a14="http://schemas.microsoft.com/office/drawing/2010/main">
                <a:noFill/>
              </a14:hiddenFill>
            </a:ext>
          </a:extLst>
        </p:spPr>
      </p:cxnSp>
      <p:sp>
        <p:nvSpPr>
          <p:cNvPr id="80903" name="Rectangle 8"/>
          <p:cNvSpPr>
            <a:spLocks noChangeArrowheads="1"/>
          </p:cNvSpPr>
          <p:nvPr/>
        </p:nvSpPr>
        <p:spPr bwMode="auto">
          <a:xfrm>
            <a:off x="3695700" y="3352801"/>
            <a:ext cx="1981200" cy="468313"/>
          </a:xfrm>
          <a:prstGeom prst="rect">
            <a:avLst/>
          </a:prstGeom>
          <a:solidFill>
            <a:schemeClr val="accent1"/>
          </a:solidFill>
          <a:ln w="19050">
            <a:solidFill>
              <a:srgbClr val="898DBF"/>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b="1">
                <a:solidFill>
                  <a:schemeClr val="tx1"/>
                </a:solidFill>
                <a:latin typeface="Courier New" panose="02070309020205020404" pitchFamily="49" charset="0"/>
              </a:rPr>
              <a:t>x = 1</a:t>
            </a:r>
          </a:p>
        </p:txBody>
      </p:sp>
      <p:sp>
        <p:nvSpPr>
          <p:cNvPr id="80904" name="Rectangle 9"/>
          <p:cNvSpPr>
            <a:spLocks noChangeArrowheads="1"/>
          </p:cNvSpPr>
          <p:nvPr/>
        </p:nvSpPr>
        <p:spPr bwMode="auto">
          <a:xfrm>
            <a:off x="3695700" y="4495801"/>
            <a:ext cx="1981200" cy="468313"/>
          </a:xfrm>
          <a:prstGeom prst="rect">
            <a:avLst/>
          </a:prstGeom>
          <a:solidFill>
            <a:schemeClr val="accent1"/>
          </a:solidFill>
          <a:ln w="19050">
            <a:solidFill>
              <a:srgbClr val="898DBF"/>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b="1">
                <a:solidFill>
                  <a:schemeClr val="tx1"/>
                </a:solidFill>
                <a:latin typeface="Courier New" panose="02070309020205020404" pitchFamily="49" charset="0"/>
              </a:rPr>
              <a:t>j = y</a:t>
            </a:r>
          </a:p>
        </p:txBody>
      </p:sp>
      <p:cxnSp>
        <p:nvCxnSpPr>
          <p:cNvPr id="80905" name="AutoShape 10"/>
          <p:cNvCxnSpPr>
            <a:cxnSpLocks noChangeShapeType="1"/>
            <a:stCxn id="80903" idx="2"/>
            <a:endCxn id="80904" idx="0"/>
          </p:cNvCxnSpPr>
          <p:nvPr/>
        </p:nvCxnSpPr>
        <p:spPr bwMode="auto">
          <a:xfrm>
            <a:off x="4686300" y="3830639"/>
            <a:ext cx="0" cy="655637"/>
          </a:xfrm>
          <a:prstGeom prst="straightConnector1">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80906" name="Text Box 11"/>
          <p:cNvSpPr txBox="1">
            <a:spLocks noChangeArrowheads="1"/>
          </p:cNvSpPr>
          <p:nvPr/>
        </p:nvSpPr>
        <p:spPr bwMode="auto">
          <a:xfrm>
            <a:off x="3260725" y="2706688"/>
            <a:ext cx="1404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spcBef>
                <a:spcPct val="0"/>
              </a:spcBef>
              <a:buClrTx/>
              <a:buFontTx/>
              <a:buNone/>
            </a:pPr>
            <a:r>
              <a:rPr lang="en-US">
                <a:solidFill>
                  <a:schemeClr val="tx1"/>
                </a:solidFill>
                <a:latin typeface="Arial" panose="020B0604020202020204" pitchFamily="34" charset="0"/>
              </a:rPr>
              <a:t>Thread 1</a:t>
            </a:r>
          </a:p>
        </p:txBody>
      </p:sp>
      <p:sp>
        <p:nvSpPr>
          <p:cNvPr id="80907" name="Rectangle 13"/>
          <p:cNvSpPr>
            <a:spLocks noChangeArrowheads="1"/>
          </p:cNvSpPr>
          <p:nvPr/>
        </p:nvSpPr>
        <p:spPr bwMode="auto">
          <a:xfrm>
            <a:off x="6667500" y="3352801"/>
            <a:ext cx="1981200" cy="468313"/>
          </a:xfrm>
          <a:prstGeom prst="rect">
            <a:avLst/>
          </a:prstGeom>
          <a:solidFill>
            <a:schemeClr val="accent1"/>
          </a:solidFill>
          <a:ln w="19050">
            <a:solidFill>
              <a:srgbClr val="898DBF"/>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b="1">
                <a:solidFill>
                  <a:schemeClr val="tx1"/>
                </a:solidFill>
                <a:latin typeface="Courier New" panose="02070309020205020404" pitchFamily="49" charset="0"/>
              </a:rPr>
              <a:t>y = 1</a:t>
            </a:r>
          </a:p>
        </p:txBody>
      </p:sp>
      <p:sp>
        <p:nvSpPr>
          <p:cNvPr id="80908" name="Rectangle 14"/>
          <p:cNvSpPr>
            <a:spLocks noChangeArrowheads="1"/>
          </p:cNvSpPr>
          <p:nvPr/>
        </p:nvSpPr>
        <p:spPr bwMode="auto">
          <a:xfrm>
            <a:off x="6667500" y="4495801"/>
            <a:ext cx="1981200" cy="468313"/>
          </a:xfrm>
          <a:prstGeom prst="rect">
            <a:avLst/>
          </a:prstGeom>
          <a:solidFill>
            <a:schemeClr val="accent1"/>
          </a:solidFill>
          <a:ln w="19050">
            <a:solidFill>
              <a:srgbClr val="898DBF"/>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b="1">
                <a:solidFill>
                  <a:schemeClr val="tx1"/>
                </a:solidFill>
                <a:latin typeface="Courier New" panose="02070309020205020404" pitchFamily="49" charset="0"/>
              </a:rPr>
              <a:t>i = x</a:t>
            </a:r>
          </a:p>
        </p:txBody>
      </p:sp>
      <p:cxnSp>
        <p:nvCxnSpPr>
          <p:cNvPr id="80909" name="AutoShape 15"/>
          <p:cNvCxnSpPr>
            <a:cxnSpLocks noChangeShapeType="1"/>
            <a:stCxn id="80907" idx="2"/>
            <a:endCxn id="80908" idx="0"/>
          </p:cNvCxnSpPr>
          <p:nvPr/>
        </p:nvCxnSpPr>
        <p:spPr bwMode="auto">
          <a:xfrm>
            <a:off x="7658100" y="3830639"/>
            <a:ext cx="0" cy="655637"/>
          </a:xfrm>
          <a:prstGeom prst="straightConnector1">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80910" name="Text Box 16"/>
          <p:cNvSpPr txBox="1">
            <a:spLocks noChangeArrowheads="1"/>
          </p:cNvSpPr>
          <p:nvPr/>
        </p:nvSpPr>
        <p:spPr bwMode="auto">
          <a:xfrm>
            <a:off x="7848600" y="2722563"/>
            <a:ext cx="1404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spcBef>
                <a:spcPct val="0"/>
              </a:spcBef>
              <a:buClrTx/>
              <a:buFontTx/>
              <a:buNone/>
            </a:pPr>
            <a:r>
              <a:rPr lang="en-US">
                <a:solidFill>
                  <a:schemeClr val="tx1"/>
                </a:solidFill>
                <a:latin typeface="Arial" panose="020B0604020202020204" pitchFamily="34" charset="0"/>
              </a:rPr>
              <a:t>Thread 2</a:t>
            </a:r>
          </a:p>
        </p:txBody>
      </p:sp>
      <p:cxnSp>
        <p:nvCxnSpPr>
          <p:cNvPr id="731155" name="AutoShape 19"/>
          <p:cNvCxnSpPr>
            <a:cxnSpLocks noChangeShapeType="1"/>
            <a:stCxn id="80908" idx="1"/>
            <a:endCxn id="80903" idx="3"/>
          </p:cNvCxnSpPr>
          <p:nvPr/>
        </p:nvCxnSpPr>
        <p:spPr bwMode="auto">
          <a:xfrm flipH="1" flipV="1">
            <a:off x="5686425" y="3587750"/>
            <a:ext cx="971550" cy="11430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31156" name="AutoShape 20"/>
          <p:cNvCxnSpPr>
            <a:cxnSpLocks noChangeShapeType="1"/>
            <a:stCxn id="80904" idx="3"/>
            <a:endCxn id="80907" idx="1"/>
          </p:cNvCxnSpPr>
          <p:nvPr/>
        </p:nvCxnSpPr>
        <p:spPr bwMode="auto">
          <a:xfrm flipV="1">
            <a:off x="5686425" y="3587750"/>
            <a:ext cx="971550" cy="11430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0913" name="AutoShape 21"/>
          <p:cNvSpPr>
            <a:spLocks/>
          </p:cNvSpPr>
          <p:nvPr/>
        </p:nvSpPr>
        <p:spPr bwMode="auto">
          <a:xfrm>
            <a:off x="3132285" y="3920748"/>
            <a:ext cx="518818" cy="465892"/>
          </a:xfrm>
          <a:prstGeom prst="leftBrace">
            <a:avLst>
              <a:gd name="adj1" fmla="val 181030"/>
              <a:gd name="adj2" fmla="val 50000"/>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80914" name="AutoShape 22"/>
          <p:cNvSpPr>
            <a:spLocks/>
          </p:cNvSpPr>
          <p:nvPr/>
        </p:nvSpPr>
        <p:spPr bwMode="auto">
          <a:xfrm>
            <a:off x="8617891" y="3980279"/>
            <a:ext cx="518818" cy="465892"/>
          </a:xfrm>
          <a:prstGeom prst="rightBrace">
            <a:avLst>
              <a:gd name="adj1" fmla="val 195139"/>
              <a:gd name="adj2" fmla="val 50000"/>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80915" name="Text Box 23"/>
          <p:cNvSpPr txBox="1">
            <a:spLocks noChangeArrowheads="1"/>
          </p:cNvSpPr>
          <p:nvPr/>
        </p:nvSpPr>
        <p:spPr bwMode="auto">
          <a:xfrm>
            <a:off x="1550494" y="3657600"/>
            <a:ext cx="18091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2000">
                <a:solidFill>
                  <a:schemeClr val="accent2"/>
                </a:solidFill>
              </a:rPr>
              <a:t>OK to reorder </a:t>
            </a:r>
          </a:p>
          <a:p>
            <a:pPr algn="ctr">
              <a:buFont typeface="Monotype Sorts" pitchFamily="2" charset="2"/>
              <a:buNone/>
            </a:pPr>
            <a:r>
              <a:rPr kumimoji="1" lang="en-US" sz="2000">
                <a:solidFill>
                  <a:schemeClr val="accent2"/>
                </a:solidFill>
              </a:rPr>
              <a:t>single thread</a:t>
            </a:r>
          </a:p>
        </p:txBody>
      </p:sp>
      <p:sp>
        <p:nvSpPr>
          <p:cNvPr id="80916" name="Text Box 24"/>
          <p:cNvSpPr txBox="1">
            <a:spLocks noChangeArrowheads="1"/>
          </p:cNvSpPr>
          <p:nvPr/>
        </p:nvSpPr>
        <p:spPr bwMode="auto">
          <a:xfrm>
            <a:off x="8865694" y="3657600"/>
            <a:ext cx="18091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2000">
                <a:solidFill>
                  <a:schemeClr val="accent2"/>
                </a:solidFill>
              </a:rPr>
              <a:t>OK to reorder </a:t>
            </a:r>
          </a:p>
          <a:p>
            <a:pPr algn="ctr">
              <a:buFont typeface="Monotype Sorts" pitchFamily="2" charset="2"/>
              <a:buNone/>
            </a:pPr>
            <a:r>
              <a:rPr kumimoji="1" lang="en-US" sz="2000">
                <a:solidFill>
                  <a:schemeClr val="accent2"/>
                </a:solidFill>
              </a:rPr>
              <a:t>single thread</a:t>
            </a:r>
          </a:p>
        </p:txBody>
      </p:sp>
      <p:sp>
        <p:nvSpPr>
          <p:cNvPr id="80917" name="Text Box 25"/>
          <p:cNvSpPr txBox="1">
            <a:spLocks noChangeArrowheads="1"/>
          </p:cNvSpPr>
          <p:nvPr/>
        </p:nvSpPr>
        <p:spPr bwMode="auto">
          <a:xfrm>
            <a:off x="2924176" y="6019801"/>
            <a:ext cx="6710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2000"/>
              <a:t>Java definition considers this OK since there is a data race</a:t>
            </a:r>
          </a:p>
        </p:txBody>
      </p:sp>
      <p:sp>
        <p:nvSpPr>
          <p:cNvPr id="80918" name="Text Box 18"/>
          <p:cNvSpPr txBox="1">
            <a:spLocks noChangeArrowheads="1"/>
          </p:cNvSpPr>
          <p:nvPr/>
        </p:nvSpPr>
        <p:spPr bwMode="auto">
          <a:xfrm>
            <a:off x="5486400" y="2681288"/>
            <a:ext cx="145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spcBef>
                <a:spcPct val="0"/>
              </a:spcBef>
              <a:buClrTx/>
              <a:buFontTx/>
              <a:buNone/>
            </a:pPr>
            <a:r>
              <a:rPr lang="en-US" sz="1800" i="1">
                <a:solidFill>
                  <a:schemeClr val="tx1"/>
                </a:solidFill>
                <a:latin typeface="Arial" panose="020B0604020202020204" pitchFamily="34" charset="0"/>
              </a:rPr>
              <a:t>start threads</a:t>
            </a:r>
          </a:p>
        </p:txBody>
      </p:sp>
      <p:sp>
        <p:nvSpPr>
          <p:cNvPr id="80919" name="TextBox 27"/>
          <p:cNvSpPr txBox="1">
            <a:spLocks noChangeArrowheads="1"/>
          </p:cNvSpPr>
          <p:nvPr/>
        </p:nvSpPr>
        <p:spPr bwMode="auto">
          <a:xfrm>
            <a:off x="8012114" y="1122364"/>
            <a:ext cx="1957387"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2000">
                <a:solidFill>
                  <a:schemeClr val="accent2"/>
                </a:solidFill>
              </a:rPr>
              <a:t>[Manson, Pugh]</a:t>
            </a:r>
          </a:p>
        </p:txBody>
      </p:sp>
      <p:sp>
        <p:nvSpPr>
          <p:cNvPr id="80920" name="Text Box 17"/>
          <p:cNvSpPr txBox="1">
            <a:spLocks noChangeArrowheads="1"/>
          </p:cNvSpPr>
          <p:nvPr/>
        </p:nvSpPr>
        <p:spPr bwMode="auto">
          <a:xfrm>
            <a:off x="3733800" y="5410200"/>
            <a:ext cx="5741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a:solidFill>
                  <a:schemeClr val="tx1"/>
                </a:solidFill>
                <a:latin typeface="Arial" panose="020B0604020202020204" pitchFamily="34" charset="0"/>
              </a:rPr>
              <a:t> Can we end up with </a:t>
            </a:r>
            <a:r>
              <a:rPr lang="en-US">
                <a:solidFill>
                  <a:schemeClr val="accent2"/>
                </a:solidFill>
                <a:latin typeface="Arial" panose="020B0604020202020204" pitchFamily="34" charset="0"/>
              </a:rPr>
              <a:t>i = 0</a:t>
            </a:r>
            <a:r>
              <a:rPr lang="en-US">
                <a:solidFill>
                  <a:schemeClr val="tx1"/>
                </a:solidFill>
                <a:latin typeface="Arial" panose="020B0604020202020204" pitchFamily="34" charset="0"/>
              </a:rPr>
              <a:t> and </a:t>
            </a:r>
            <a:r>
              <a:rPr lang="en-US">
                <a:solidFill>
                  <a:schemeClr val="accent2"/>
                </a:solidFill>
                <a:latin typeface="Arial" panose="020B0604020202020204" pitchFamily="34" charset="0"/>
              </a:rPr>
              <a:t>j = 0</a:t>
            </a:r>
            <a:r>
              <a:rPr lang="en-US">
                <a:solidFill>
                  <a:schemeClr val="tx1"/>
                </a:solidFill>
                <a:latin typeface="Arial" panose="020B0604020202020204" pitchFamily="34" charset="0"/>
              </a:rPr>
              <a:t>? </a:t>
            </a:r>
            <a:r>
              <a:rPr lang="en-US">
                <a:solidFill>
                  <a:schemeClr val="hlink"/>
                </a:solidFill>
                <a:latin typeface="Arial" panose="020B0604020202020204" pitchFamily="34" charset="0"/>
              </a:rPr>
              <a:t>Yes!</a:t>
            </a:r>
            <a:endParaRPr lang="en-US" sz="1800">
              <a:solidFill>
                <a:schemeClr val="hlink"/>
              </a:solidFill>
              <a:latin typeface="Arial" panose="020B0604020202020204" pitchFamily="34" charset="0"/>
            </a:endParaRPr>
          </a:p>
        </p:txBody>
      </p:sp>
    </p:spTree>
    <p:extLst>
      <p:ext uri="{BB962C8B-B14F-4D97-AF65-F5344CB8AC3E}">
        <p14:creationId xmlns:p14="http://schemas.microsoft.com/office/powerpoint/2010/main" val="2541370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11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1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9D19EB44-93A8-4BEA-A9F7-65C328864579}" type="slidenum">
              <a:rPr lang="en-US" sz="1200">
                <a:latin typeface="Arial" panose="020B0604020202020204" pitchFamily="34" charset="0"/>
              </a:rPr>
              <a:pPr/>
              <a:t>124</a:t>
            </a:fld>
            <a:endParaRPr lang="en-US" sz="1200">
              <a:latin typeface="Arial" panose="020B0604020202020204" pitchFamily="34" charset="0"/>
            </a:endParaRPr>
          </a:p>
        </p:txBody>
      </p:sp>
      <p:sp>
        <p:nvSpPr>
          <p:cNvPr id="81923" name="Rectangle 2"/>
          <p:cNvSpPr>
            <a:spLocks noGrp="1" noChangeArrowheads="1"/>
          </p:cNvSpPr>
          <p:nvPr>
            <p:ph type="title" idx="4294967295"/>
          </p:nvPr>
        </p:nvSpPr>
        <p:spPr/>
        <p:txBody>
          <a:bodyPr/>
          <a:lstStyle/>
          <a:p>
            <a:r>
              <a:rPr lang="en-US" smtClean="0"/>
              <a:t>Allowed Sequential Reordering</a:t>
            </a:r>
          </a:p>
        </p:txBody>
      </p:sp>
      <p:sp>
        <p:nvSpPr>
          <p:cNvPr id="81924" name="Rectangle 3"/>
          <p:cNvSpPr>
            <a:spLocks noGrp="1" noChangeArrowheads="1"/>
          </p:cNvSpPr>
          <p:nvPr>
            <p:ph type="body" idx="4294967295"/>
          </p:nvPr>
        </p:nvSpPr>
        <p:spPr>
          <a:xfrm>
            <a:off x="1981200" y="1600200"/>
            <a:ext cx="8178800" cy="4953000"/>
          </a:xfrm>
        </p:spPr>
        <p:txBody>
          <a:bodyPr/>
          <a:lstStyle/>
          <a:p>
            <a:r>
              <a:rPr lang="en-US" smtClean="0"/>
              <a:t>“Roach motel” ordering</a:t>
            </a:r>
          </a:p>
          <a:p>
            <a:pPr lvl="1"/>
            <a:r>
              <a:rPr lang="en-US" smtClean="0"/>
              <a:t>Compiler/processor can move accesses into synchronized blocks</a:t>
            </a:r>
          </a:p>
          <a:p>
            <a:pPr lvl="1"/>
            <a:r>
              <a:rPr lang="en-US" smtClean="0"/>
              <a:t>Can only move them out under special circumstances, generally not observable</a:t>
            </a:r>
          </a:p>
          <a:p>
            <a:r>
              <a:rPr lang="en-US" smtClean="0"/>
              <a:t>Release only matters to a matching acquire</a:t>
            </a:r>
          </a:p>
          <a:p>
            <a:r>
              <a:rPr lang="en-US" smtClean="0"/>
              <a:t>Special cases:</a:t>
            </a:r>
          </a:p>
          <a:p>
            <a:pPr lvl="1"/>
            <a:r>
              <a:rPr lang="en-US" smtClean="0"/>
              <a:t>Locks on thread local objects are a no-op</a:t>
            </a:r>
          </a:p>
          <a:p>
            <a:pPr lvl="1"/>
            <a:r>
              <a:rPr lang="en-US" smtClean="0"/>
              <a:t>Reentrant locks are a no-op</a:t>
            </a:r>
          </a:p>
          <a:p>
            <a:r>
              <a:rPr lang="en-US" smtClean="0"/>
              <a:t>Java SE 6 (Mustang) optimizes based on this</a:t>
            </a:r>
          </a:p>
        </p:txBody>
      </p:sp>
      <p:sp>
        <p:nvSpPr>
          <p:cNvPr id="81925" name="TextBox 27"/>
          <p:cNvSpPr txBox="1">
            <a:spLocks noChangeArrowheads="1"/>
          </p:cNvSpPr>
          <p:nvPr/>
        </p:nvSpPr>
        <p:spPr bwMode="auto">
          <a:xfrm>
            <a:off x="8012114" y="1122364"/>
            <a:ext cx="1957387"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2000">
                <a:solidFill>
                  <a:schemeClr val="accent2"/>
                </a:solidFill>
              </a:rPr>
              <a:t>[Manson, Pugh]</a:t>
            </a:r>
          </a:p>
        </p:txBody>
      </p:sp>
    </p:spTree>
    <p:extLst>
      <p:ext uri="{BB962C8B-B14F-4D97-AF65-F5344CB8AC3E}">
        <p14:creationId xmlns:p14="http://schemas.microsoft.com/office/powerpoint/2010/main" val="769635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A88B4709-529E-448B-96FF-908000A1F3E8}" type="slidenum">
              <a:rPr lang="en-US" sz="1200">
                <a:latin typeface="Arial" panose="020B0604020202020204" pitchFamily="34" charset="0"/>
              </a:rPr>
              <a:pPr/>
              <a:t>125</a:t>
            </a:fld>
            <a:endParaRPr lang="en-US" sz="1200">
              <a:latin typeface="Arial" panose="020B0604020202020204" pitchFamily="34" charset="0"/>
            </a:endParaRPr>
          </a:p>
        </p:txBody>
      </p:sp>
      <p:sp>
        <p:nvSpPr>
          <p:cNvPr id="82947" name="Rectangle 2"/>
          <p:cNvSpPr>
            <a:spLocks noGrp="1" noChangeArrowheads="1"/>
          </p:cNvSpPr>
          <p:nvPr>
            <p:ph type="title" idx="4294967295"/>
          </p:nvPr>
        </p:nvSpPr>
        <p:spPr>
          <a:xfrm>
            <a:off x="1930400" y="228600"/>
            <a:ext cx="8432800" cy="914400"/>
          </a:xfrm>
        </p:spPr>
        <p:txBody>
          <a:bodyPr/>
          <a:lstStyle/>
          <a:p>
            <a:r>
              <a:rPr lang="en-US" smtClean="0"/>
              <a:t>Want To Prevent This</a:t>
            </a:r>
          </a:p>
        </p:txBody>
      </p:sp>
      <p:sp>
        <p:nvSpPr>
          <p:cNvPr id="82948" name="Rectangle 15"/>
          <p:cNvSpPr>
            <a:spLocks noGrp="1" noChangeArrowheads="1"/>
          </p:cNvSpPr>
          <p:nvPr>
            <p:ph type="body" idx="4294967295"/>
          </p:nvPr>
        </p:nvSpPr>
        <p:spPr>
          <a:xfrm>
            <a:off x="1981200" y="4495800"/>
            <a:ext cx="8534400" cy="2133600"/>
          </a:xfrm>
        </p:spPr>
        <p:txBody>
          <a:bodyPr/>
          <a:lstStyle/>
          <a:p>
            <a:r>
              <a:rPr lang="en-US" sz="2400"/>
              <a:t>Must not result in r1 = r2 = 42</a:t>
            </a:r>
          </a:p>
          <a:p>
            <a:pPr lvl="1"/>
            <a:r>
              <a:rPr lang="en-US" sz="2000"/>
              <a:t>Imagine if 42 were a reference to an object!</a:t>
            </a:r>
          </a:p>
          <a:p>
            <a:r>
              <a:rPr lang="en-US" sz="2400"/>
              <a:t>Value appears “out of thin air”</a:t>
            </a:r>
          </a:p>
          <a:p>
            <a:pPr lvl="1"/>
            <a:r>
              <a:rPr lang="en-US" sz="2000"/>
              <a:t>Causality run amok</a:t>
            </a:r>
          </a:p>
          <a:p>
            <a:pPr lvl="1"/>
            <a:r>
              <a:rPr lang="en-US" sz="2000"/>
              <a:t>Legal under a simple “happens-before” model of possible behaviors</a:t>
            </a:r>
          </a:p>
        </p:txBody>
      </p:sp>
      <p:sp>
        <p:nvSpPr>
          <p:cNvPr id="82949" name="Rectangle 4"/>
          <p:cNvSpPr>
            <a:spLocks noChangeArrowheads="1"/>
          </p:cNvSpPr>
          <p:nvPr/>
        </p:nvSpPr>
        <p:spPr bwMode="auto">
          <a:xfrm>
            <a:off x="4953000" y="1665288"/>
            <a:ext cx="2057400" cy="457200"/>
          </a:xfrm>
          <a:prstGeom prst="rect">
            <a:avLst/>
          </a:prstGeom>
          <a:solidFill>
            <a:schemeClr val="accent1"/>
          </a:solidFill>
          <a:ln w="19050">
            <a:solidFill>
              <a:srgbClr val="898DBF"/>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b="1">
                <a:solidFill>
                  <a:schemeClr val="tx1"/>
                </a:solidFill>
                <a:latin typeface="Courier New" panose="02070309020205020404" pitchFamily="49" charset="0"/>
              </a:rPr>
              <a:t>x = y = 0</a:t>
            </a:r>
          </a:p>
        </p:txBody>
      </p:sp>
      <p:cxnSp>
        <p:nvCxnSpPr>
          <p:cNvPr id="82950" name="AutoShape 5"/>
          <p:cNvCxnSpPr>
            <a:cxnSpLocks noChangeShapeType="1"/>
            <a:stCxn id="82949" idx="2"/>
            <a:endCxn id="82952" idx="0"/>
          </p:cNvCxnSpPr>
          <p:nvPr/>
        </p:nvCxnSpPr>
        <p:spPr bwMode="auto">
          <a:xfrm rot="5400000">
            <a:off x="4514850" y="1189038"/>
            <a:ext cx="533400" cy="2400300"/>
          </a:xfrm>
          <a:prstGeom prst="straightConnector1">
            <a:avLst/>
          </a:prstGeom>
          <a:noFill/>
          <a:ln w="28575">
            <a:solidFill>
              <a:schemeClr val="bg2"/>
            </a:solidFill>
            <a:prstDash val="sysDash"/>
            <a:round/>
            <a:headEnd/>
            <a:tailEnd type="triangle" w="med" len="med"/>
          </a:ln>
          <a:extLst>
            <a:ext uri="{909E8E84-426E-40DD-AFC4-6F175D3DCCD1}">
              <a14:hiddenFill xmlns:a14="http://schemas.microsoft.com/office/drawing/2010/main">
                <a:noFill/>
              </a14:hiddenFill>
            </a:ext>
          </a:extLst>
        </p:spPr>
      </p:cxnSp>
      <p:cxnSp>
        <p:nvCxnSpPr>
          <p:cNvPr id="82951" name="AutoShape 6"/>
          <p:cNvCxnSpPr>
            <a:cxnSpLocks noChangeShapeType="1"/>
            <a:stCxn id="82949" idx="2"/>
            <a:endCxn id="82955" idx="0"/>
          </p:cNvCxnSpPr>
          <p:nvPr/>
        </p:nvCxnSpPr>
        <p:spPr bwMode="auto">
          <a:xfrm rot="16200000" flipH="1">
            <a:off x="6793707" y="1310482"/>
            <a:ext cx="533400" cy="2157413"/>
          </a:xfrm>
          <a:prstGeom prst="straightConnector1">
            <a:avLst/>
          </a:prstGeom>
          <a:noFill/>
          <a:ln w="28575">
            <a:solidFill>
              <a:schemeClr val="bg2"/>
            </a:solidFill>
            <a:prstDash val="sysDash"/>
            <a:round/>
            <a:headEnd/>
            <a:tailEnd type="triangle" w="med" len="med"/>
          </a:ln>
          <a:extLst>
            <a:ext uri="{909E8E84-426E-40DD-AFC4-6F175D3DCCD1}">
              <a14:hiddenFill xmlns:a14="http://schemas.microsoft.com/office/drawing/2010/main">
                <a:noFill/>
              </a14:hiddenFill>
            </a:ext>
          </a:extLst>
        </p:spPr>
      </p:cxnSp>
      <p:sp>
        <p:nvSpPr>
          <p:cNvPr id="82952" name="Rectangle 7"/>
          <p:cNvSpPr>
            <a:spLocks noChangeArrowheads="1"/>
          </p:cNvSpPr>
          <p:nvPr/>
        </p:nvSpPr>
        <p:spPr bwMode="auto">
          <a:xfrm>
            <a:off x="2895600" y="2655888"/>
            <a:ext cx="1371600" cy="468312"/>
          </a:xfrm>
          <a:prstGeom prst="rect">
            <a:avLst/>
          </a:prstGeom>
          <a:solidFill>
            <a:schemeClr val="accent1"/>
          </a:solidFill>
          <a:ln w="19050">
            <a:solidFill>
              <a:srgbClr val="898DBF"/>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b="1">
                <a:solidFill>
                  <a:schemeClr val="tx1"/>
                </a:solidFill>
                <a:latin typeface="Courier New" panose="02070309020205020404" pitchFamily="49" charset="0"/>
              </a:rPr>
              <a:t>r1 = x</a:t>
            </a:r>
          </a:p>
        </p:txBody>
      </p:sp>
      <p:sp>
        <p:nvSpPr>
          <p:cNvPr id="82953" name="Rectangle 8"/>
          <p:cNvSpPr>
            <a:spLocks noChangeArrowheads="1"/>
          </p:cNvSpPr>
          <p:nvPr/>
        </p:nvSpPr>
        <p:spPr bwMode="auto">
          <a:xfrm>
            <a:off x="2895600" y="3798888"/>
            <a:ext cx="1371600" cy="468312"/>
          </a:xfrm>
          <a:prstGeom prst="rect">
            <a:avLst/>
          </a:prstGeom>
          <a:solidFill>
            <a:schemeClr val="accent1"/>
          </a:solidFill>
          <a:ln w="19050">
            <a:solidFill>
              <a:srgbClr val="898DBF"/>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b="1">
                <a:solidFill>
                  <a:schemeClr val="tx1"/>
                </a:solidFill>
                <a:latin typeface="Courier New" panose="02070309020205020404" pitchFamily="49" charset="0"/>
              </a:rPr>
              <a:t>y = r1</a:t>
            </a:r>
          </a:p>
        </p:txBody>
      </p:sp>
      <p:cxnSp>
        <p:nvCxnSpPr>
          <p:cNvPr id="82954" name="AutoShape 9"/>
          <p:cNvCxnSpPr>
            <a:cxnSpLocks noChangeShapeType="1"/>
            <a:stCxn id="82952" idx="2"/>
            <a:endCxn id="82953" idx="0"/>
          </p:cNvCxnSpPr>
          <p:nvPr/>
        </p:nvCxnSpPr>
        <p:spPr bwMode="auto">
          <a:xfrm>
            <a:off x="3581400" y="3133725"/>
            <a:ext cx="0" cy="655638"/>
          </a:xfrm>
          <a:prstGeom prst="straightConnector1">
            <a:avLst/>
          </a:prstGeom>
          <a:noFill/>
          <a:ln w="19050">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82955" name="Rectangle 10"/>
          <p:cNvSpPr>
            <a:spLocks noChangeArrowheads="1"/>
          </p:cNvSpPr>
          <p:nvPr/>
        </p:nvSpPr>
        <p:spPr bwMode="auto">
          <a:xfrm>
            <a:off x="7467601" y="2655888"/>
            <a:ext cx="1343025" cy="468312"/>
          </a:xfrm>
          <a:prstGeom prst="rect">
            <a:avLst/>
          </a:prstGeom>
          <a:solidFill>
            <a:schemeClr val="accent1"/>
          </a:solidFill>
          <a:ln w="19050">
            <a:solidFill>
              <a:srgbClr val="898DBF"/>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b="1">
                <a:solidFill>
                  <a:schemeClr val="tx1"/>
                </a:solidFill>
                <a:latin typeface="Courier New" panose="02070309020205020404" pitchFamily="49" charset="0"/>
              </a:rPr>
              <a:t>r2 = y</a:t>
            </a:r>
          </a:p>
        </p:txBody>
      </p:sp>
      <p:sp>
        <p:nvSpPr>
          <p:cNvPr id="82956" name="Rectangle 11"/>
          <p:cNvSpPr>
            <a:spLocks noChangeArrowheads="1"/>
          </p:cNvSpPr>
          <p:nvPr/>
        </p:nvSpPr>
        <p:spPr bwMode="auto">
          <a:xfrm>
            <a:off x="7467601" y="3798888"/>
            <a:ext cx="1343025" cy="468312"/>
          </a:xfrm>
          <a:prstGeom prst="rect">
            <a:avLst/>
          </a:prstGeom>
          <a:solidFill>
            <a:schemeClr val="accent1"/>
          </a:solidFill>
          <a:ln w="19050">
            <a:solidFill>
              <a:srgbClr val="898DBF"/>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US" b="1">
                <a:solidFill>
                  <a:schemeClr val="tx1"/>
                </a:solidFill>
                <a:latin typeface="Courier New" panose="02070309020205020404" pitchFamily="49" charset="0"/>
              </a:rPr>
              <a:t>x = r2</a:t>
            </a:r>
          </a:p>
        </p:txBody>
      </p:sp>
      <p:cxnSp>
        <p:nvCxnSpPr>
          <p:cNvPr id="82957" name="AutoShape 12"/>
          <p:cNvCxnSpPr>
            <a:cxnSpLocks noChangeShapeType="1"/>
            <a:stCxn id="82955" idx="2"/>
            <a:endCxn id="82956" idx="0"/>
          </p:cNvCxnSpPr>
          <p:nvPr/>
        </p:nvCxnSpPr>
        <p:spPr bwMode="auto">
          <a:xfrm>
            <a:off x="8139113" y="3133725"/>
            <a:ext cx="0" cy="655638"/>
          </a:xfrm>
          <a:prstGeom prst="straightConnector1">
            <a:avLst/>
          </a:prstGeom>
          <a:noFill/>
          <a:ln w="19050">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82958" name="Text Box 13"/>
          <p:cNvSpPr txBox="1">
            <a:spLocks noChangeArrowheads="1"/>
          </p:cNvSpPr>
          <p:nvPr/>
        </p:nvSpPr>
        <p:spPr bwMode="auto">
          <a:xfrm>
            <a:off x="3409950" y="271938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spcBef>
                <a:spcPct val="0"/>
              </a:spcBef>
              <a:buClrTx/>
              <a:buFontTx/>
              <a:buNone/>
            </a:pPr>
            <a:endParaRPr lang="en-US" sz="1800" i="1">
              <a:solidFill>
                <a:schemeClr val="tx1"/>
              </a:solidFill>
              <a:latin typeface="Times" panose="02020603050405020304" pitchFamily="18" charset="0"/>
            </a:endParaRPr>
          </a:p>
        </p:txBody>
      </p:sp>
      <p:sp>
        <p:nvSpPr>
          <p:cNvPr id="82959" name="TextBox 27"/>
          <p:cNvSpPr txBox="1">
            <a:spLocks noChangeArrowheads="1"/>
          </p:cNvSpPr>
          <p:nvPr/>
        </p:nvSpPr>
        <p:spPr bwMode="auto">
          <a:xfrm>
            <a:off x="8012114" y="1122364"/>
            <a:ext cx="1957387"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2000">
                <a:solidFill>
                  <a:schemeClr val="accent2"/>
                </a:solidFill>
              </a:rPr>
              <a:t>[Manson, Pugh]</a:t>
            </a:r>
          </a:p>
        </p:txBody>
      </p:sp>
    </p:spTree>
    <p:extLst>
      <p:ext uri="{BB962C8B-B14F-4D97-AF65-F5344CB8AC3E}">
        <p14:creationId xmlns:p14="http://schemas.microsoft.com/office/powerpoint/2010/main" val="2991126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F49CCCA4-FABB-420D-8AB3-B7EE2295F5C2}" type="slidenum">
              <a:rPr lang="en-US" sz="1200">
                <a:latin typeface="Arial" panose="020B0604020202020204" pitchFamily="34" charset="0"/>
              </a:rPr>
              <a:pPr/>
              <a:t>126</a:t>
            </a:fld>
            <a:endParaRPr lang="en-US" sz="1200">
              <a:latin typeface="Arial" panose="020B0604020202020204" pitchFamily="34" charset="0"/>
            </a:endParaRPr>
          </a:p>
        </p:txBody>
      </p:sp>
      <p:sp>
        <p:nvSpPr>
          <p:cNvPr id="83971" name="Rectangle 4"/>
          <p:cNvSpPr>
            <a:spLocks noGrp="1" noChangeArrowheads="1"/>
          </p:cNvSpPr>
          <p:nvPr>
            <p:ph type="title"/>
          </p:nvPr>
        </p:nvSpPr>
        <p:spPr/>
        <p:txBody>
          <a:bodyPr/>
          <a:lstStyle/>
          <a:p>
            <a:r>
              <a:rPr lang="en-US" smtClean="0"/>
              <a:t>Summary of Memory Model</a:t>
            </a:r>
          </a:p>
        </p:txBody>
      </p:sp>
      <p:sp>
        <p:nvSpPr>
          <p:cNvPr id="83972" name="Rectangle 5"/>
          <p:cNvSpPr>
            <a:spLocks noGrp="1" noChangeArrowheads="1"/>
          </p:cNvSpPr>
          <p:nvPr>
            <p:ph type="body" idx="1"/>
          </p:nvPr>
        </p:nvSpPr>
        <p:spPr>
          <a:xfrm>
            <a:off x="1981200" y="1600200"/>
            <a:ext cx="8534400" cy="5029200"/>
          </a:xfrm>
        </p:spPr>
        <p:txBody>
          <a:bodyPr/>
          <a:lstStyle/>
          <a:p>
            <a:r>
              <a:rPr lang="en-US" smtClean="0"/>
              <a:t>Strong guarantees for race-free programs</a:t>
            </a:r>
          </a:p>
          <a:p>
            <a:pPr lvl="1"/>
            <a:r>
              <a:rPr lang="en-US" smtClean="0"/>
              <a:t>Equivalent to interleaved execution that respects synchronization actions</a:t>
            </a:r>
          </a:p>
          <a:p>
            <a:pPr lvl="1"/>
            <a:r>
              <a:rPr lang="en-US" smtClean="0"/>
              <a:t>Reordering must preserve thread’s sequential semantics </a:t>
            </a:r>
          </a:p>
          <a:p>
            <a:r>
              <a:rPr lang="en-US" smtClean="0"/>
              <a:t>Weaker guarantees for programs with races</a:t>
            </a:r>
          </a:p>
          <a:p>
            <a:pPr lvl="1"/>
            <a:r>
              <a:rPr lang="en-US" smtClean="0"/>
              <a:t>No weird out-of-the-blue program results</a:t>
            </a:r>
          </a:p>
          <a:p>
            <a:pPr lvl="1"/>
            <a:r>
              <a:rPr lang="en-US" smtClean="0"/>
              <a:t>Allows program transformation and optimization </a:t>
            </a:r>
          </a:p>
          <a:p>
            <a:r>
              <a:rPr lang="en-US" smtClean="0"/>
              <a:t>Form of actual memory model definition</a:t>
            </a:r>
          </a:p>
          <a:p>
            <a:pPr lvl="1"/>
            <a:r>
              <a:rPr lang="en-US" smtClean="0"/>
              <a:t>Happens-before memory model</a:t>
            </a:r>
          </a:p>
          <a:p>
            <a:pPr lvl="1"/>
            <a:r>
              <a:rPr lang="en-US" smtClean="0"/>
              <a:t>Additional condition: for every action that occurs, there must be identifiable cause in the program</a:t>
            </a:r>
          </a:p>
        </p:txBody>
      </p:sp>
    </p:spTree>
    <p:extLst>
      <p:ext uri="{BB962C8B-B14F-4D97-AF65-F5344CB8AC3E}">
        <p14:creationId xmlns:p14="http://schemas.microsoft.com/office/powerpoint/2010/main" val="1316481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3B7A7A1E-79CE-4624-873F-3E490D84A7C6}" type="slidenum">
              <a:rPr lang="en-US" sz="1200">
                <a:latin typeface="Arial" panose="020B0604020202020204" pitchFamily="34" charset="0"/>
              </a:rPr>
              <a:pPr/>
              <a:t>127</a:t>
            </a:fld>
            <a:endParaRPr lang="en-US" sz="1200">
              <a:latin typeface="Arial" panose="020B0604020202020204" pitchFamily="34" charset="0"/>
            </a:endParaRPr>
          </a:p>
        </p:txBody>
      </p:sp>
      <p:sp>
        <p:nvSpPr>
          <p:cNvPr id="84995" name="Rectangle 2"/>
          <p:cNvSpPr>
            <a:spLocks noGrp="1" noChangeArrowheads="1"/>
          </p:cNvSpPr>
          <p:nvPr>
            <p:ph type="title"/>
          </p:nvPr>
        </p:nvSpPr>
        <p:spPr/>
        <p:txBody>
          <a:bodyPr/>
          <a:lstStyle/>
          <a:p>
            <a:r>
              <a:rPr lang="en-US" smtClean="0"/>
              <a:t>Example: Concurrent Hash Map</a:t>
            </a:r>
          </a:p>
        </p:txBody>
      </p:sp>
      <p:sp>
        <p:nvSpPr>
          <p:cNvPr id="84996" name="Rectangle 3"/>
          <p:cNvSpPr>
            <a:spLocks noGrp="1" noChangeArrowheads="1"/>
          </p:cNvSpPr>
          <p:nvPr>
            <p:ph type="body" idx="1"/>
          </p:nvPr>
        </p:nvSpPr>
        <p:spPr>
          <a:xfrm>
            <a:off x="1981200" y="1600200"/>
            <a:ext cx="8178800" cy="4953000"/>
          </a:xfrm>
        </p:spPr>
        <p:txBody>
          <a:bodyPr/>
          <a:lstStyle/>
          <a:p>
            <a:r>
              <a:rPr lang="en-US" smtClean="0"/>
              <a:t>Implements a hash table</a:t>
            </a:r>
          </a:p>
          <a:p>
            <a:pPr lvl="1"/>
            <a:r>
              <a:rPr lang="en-US" smtClean="0"/>
              <a:t>Insert and retrieve data elements by key</a:t>
            </a:r>
          </a:p>
          <a:p>
            <a:pPr lvl="1"/>
            <a:r>
              <a:rPr lang="en-US" smtClean="0"/>
              <a:t>Two items in same bucket placed in linked list</a:t>
            </a:r>
          </a:p>
          <a:p>
            <a:r>
              <a:rPr lang="en-US" smtClean="0"/>
              <a:t>Tricky</a:t>
            </a:r>
          </a:p>
          <a:p>
            <a:pPr lvl="1">
              <a:buFontTx/>
              <a:buNone/>
            </a:pPr>
            <a:r>
              <a:rPr lang="en-US" smtClean="0"/>
              <a:t>  “ConcurrentHashMap is both a very useful class for many concurrent applications and a fine example of a class that understands and exploits the subtle details of the Java Memory Model (JMM) to achieve higher performance.  … Use it, learn from it, enjoy it – but unless you're an expert on Java concurrency,  you probably shouldn't try this on your own.”</a:t>
            </a:r>
          </a:p>
        </p:txBody>
      </p:sp>
    </p:spTree>
    <p:extLst>
      <p:ext uri="{BB962C8B-B14F-4D97-AF65-F5344CB8AC3E}">
        <p14:creationId xmlns:p14="http://schemas.microsoft.com/office/powerpoint/2010/main" val="4241621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F3D63502-B29E-4098-B645-DDA86ADA0D3D}" type="slidenum">
              <a:rPr lang="en-US" sz="1200">
                <a:latin typeface="Arial" panose="020B0604020202020204" pitchFamily="34" charset="0"/>
              </a:rPr>
              <a:pPr/>
              <a:t>128</a:t>
            </a:fld>
            <a:endParaRPr lang="en-US" sz="1200">
              <a:latin typeface="Arial" panose="020B0604020202020204" pitchFamily="34" charset="0"/>
            </a:endParaRPr>
          </a:p>
        </p:txBody>
      </p:sp>
      <p:sp>
        <p:nvSpPr>
          <p:cNvPr id="86019" name="Rectangle 2"/>
          <p:cNvSpPr>
            <a:spLocks noGrp="1" noChangeArrowheads="1"/>
          </p:cNvSpPr>
          <p:nvPr>
            <p:ph type="title" idx="4294967295"/>
          </p:nvPr>
        </p:nvSpPr>
        <p:spPr/>
        <p:txBody>
          <a:bodyPr/>
          <a:lstStyle/>
          <a:p>
            <a:r>
              <a:rPr lang="en-US" smtClean="0"/>
              <a:t>ConcurrentHashMap</a:t>
            </a:r>
          </a:p>
        </p:txBody>
      </p:sp>
      <p:sp>
        <p:nvSpPr>
          <p:cNvPr id="86020" name="Rectangle 3"/>
          <p:cNvSpPr>
            <a:spLocks noGrp="1" noChangeArrowheads="1"/>
          </p:cNvSpPr>
          <p:nvPr>
            <p:ph type="body" idx="4294967295"/>
          </p:nvPr>
        </p:nvSpPr>
        <p:spPr>
          <a:xfrm>
            <a:off x="1981200" y="4953000"/>
            <a:ext cx="8178800" cy="1676400"/>
          </a:xfrm>
        </p:spPr>
        <p:txBody>
          <a:bodyPr/>
          <a:lstStyle/>
          <a:p>
            <a:r>
              <a:rPr lang="en-US" sz="2400"/>
              <a:t>Concurrent operations</a:t>
            </a:r>
          </a:p>
          <a:p>
            <a:pPr lvl="1"/>
            <a:r>
              <a:rPr lang="en-US" sz="2000"/>
              <a:t>read: no problem</a:t>
            </a:r>
          </a:p>
          <a:p>
            <a:pPr lvl="1"/>
            <a:r>
              <a:rPr lang="en-US" sz="2000"/>
              <a:t>read/write: OK if different lists</a:t>
            </a:r>
          </a:p>
          <a:p>
            <a:pPr lvl="1"/>
            <a:r>
              <a:rPr lang="en-US" sz="2000"/>
              <a:t>read/write to same list: clever tricks sometimes avoid locking</a:t>
            </a:r>
          </a:p>
        </p:txBody>
      </p:sp>
      <p:sp>
        <p:nvSpPr>
          <p:cNvPr id="86021" name="Rectangle 4"/>
          <p:cNvSpPr>
            <a:spLocks noChangeArrowheads="1"/>
          </p:cNvSpPr>
          <p:nvPr/>
        </p:nvSpPr>
        <p:spPr bwMode="auto">
          <a:xfrm>
            <a:off x="2743200" y="2057400"/>
            <a:ext cx="990600" cy="304800"/>
          </a:xfrm>
          <a:prstGeom prst="rect">
            <a:avLst/>
          </a:prstGeom>
          <a:solidFill>
            <a:schemeClr val="accent1"/>
          </a:solidFill>
          <a:ln w="9525">
            <a:solidFill>
              <a:schemeClr val="tx1"/>
            </a:solidFill>
            <a:miter lim="800000"/>
            <a:headEnd type="none" w="lg" len="lg"/>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86022" name="Rectangle 5"/>
          <p:cNvSpPr>
            <a:spLocks noChangeArrowheads="1"/>
          </p:cNvSpPr>
          <p:nvPr/>
        </p:nvSpPr>
        <p:spPr bwMode="auto">
          <a:xfrm>
            <a:off x="2743200" y="3886200"/>
            <a:ext cx="990600" cy="304800"/>
          </a:xfrm>
          <a:prstGeom prst="rect">
            <a:avLst/>
          </a:prstGeom>
          <a:solidFill>
            <a:schemeClr val="accent1"/>
          </a:solidFill>
          <a:ln w="9525">
            <a:solidFill>
              <a:schemeClr val="tx1"/>
            </a:solidFill>
            <a:miter lim="800000"/>
            <a:headEnd type="none" w="lg" len="lg"/>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86023" name="Rectangle 6"/>
          <p:cNvSpPr>
            <a:spLocks noChangeArrowheads="1"/>
          </p:cNvSpPr>
          <p:nvPr/>
        </p:nvSpPr>
        <p:spPr bwMode="auto">
          <a:xfrm>
            <a:off x="2743200" y="3581400"/>
            <a:ext cx="990600" cy="304800"/>
          </a:xfrm>
          <a:prstGeom prst="rect">
            <a:avLst/>
          </a:prstGeom>
          <a:solidFill>
            <a:schemeClr val="accent1"/>
          </a:solidFill>
          <a:ln w="9525">
            <a:solidFill>
              <a:schemeClr val="tx1"/>
            </a:solidFill>
            <a:miter lim="800000"/>
            <a:headEnd type="none" w="lg" len="lg"/>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86024" name="Rectangle 7"/>
          <p:cNvSpPr>
            <a:spLocks noChangeArrowheads="1"/>
          </p:cNvSpPr>
          <p:nvPr/>
        </p:nvSpPr>
        <p:spPr bwMode="auto">
          <a:xfrm>
            <a:off x="2743200" y="2362200"/>
            <a:ext cx="990600" cy="304800"/>
          </a:xfrm>
          <a:prstGeom prst="rect">
            <a:avLst/>
          </a:prstGeom>
          <a:solidFill>
            <a:schemeClr val="accent1"/>
          </a:solidFill>
          <a:ln w="9525">
            <a:solidFill>
              <a:schemeClr val="tx1"/>
            </a:solidFill>
            <a:miter lim="800000"/>
            <a:headEnd type="none" w="lg" len="lg"/>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86025" name="Rectangle 8"/>
          <p:cNvSpPr>
            <a:spLocks noChangeArrowheads="1"/>
          </p:cNvSpPr>
          <p:nvPr/>
        </p:nvSpPr>
        <p:spPr bwMode="auto">
          <a:xfrm>
            <a:off x="2743200" y="2667000"/>
            <a:ext cx="990600" cy="304800"/>
          </a:xfrm>
          <a:prstGeom prst="rect">
            <a:avLst/>
          </a:prstGeom>
          <a:solidFill>
            <a:schemeClr val="accent1"/>
          </a:solidFill>
          <a:ln w="9525">
            <a:solidFill>
              <a:schemeClr val="tx1"/>
            </a:solidFill>
            <a:miter lim="800000"/>
            <a:headEnd type="none" w="lg" len="lg"/>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86026" name="Rectangle 9"/>
          <p:cNvSpPr>
            <a:spLocks noChangeArrowheads="1"/>
          </p:cNvSpPr>
          <p:nvPr/>
        </p:nvSpPr>
        <p:spPr bwMode="auto">
          <a:xfrm>
            <a:off x="2743200" y="2971800"/>
            <a:ext cx="990600" cy="304800"/>
          </a:xfrm>
          <a:prstGeom prst="rect">
            <a:avLst/>
          </a:prstGeom>
          <a:solidFill>
            <a:schemeClr val="accent1"/>
          </a:solidFill>
          <a:ln w="9525">
            <a:solidFill>
              <a:schemeClr val="tx1"/>
            </a:solidFill>
            <a:miter lim="800000"/>
            <a:headEnd type="none" w="lg" len="lg"/>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86027" name="Rectangle 10"/>
          <p:cNvSpPr>
            <a:spLocks noChangeArrowheads="1"/>
          </p:cNvSpPr>
          <p:nvPr/>
        </p:nvSpPr>
        <p:spPr bwMode="auto">
          <a:xfrm>
            <a:off x="2743200" y="3276600"/>
            <a:ext cx="990600" cy="304800"/>
          </a:xfrm>
          <a:prstGeom prst="rect">
            <a:avLst/>
          </a:prstGeom>
          <a:solidFill>
            <a:schemeClr val="accent1"/>
          </a:solidFill>
          <a:ln w="9525">
            <a:solidFill>
              <a:schemeClr val="tx1"/>
            </a:solidFill>
            <a:miter lim="800000"/>
            <a:headEnd type="none" w="lg" len="lg"/>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86028" name="Text Box 11"/>
          <p:cNvSpPr txBox="1">
            <a:spLocks noChangeArrowheads="1"/>
          </p:cNvSpPr>
          <p:nvPr/>
        </p:nvSpPr>
        <p:spPr bwMode="auto">
          <a:xfrm>
            <a:off x="2876550" y="1524001"/>
            <a:ext cx="781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2000">
                <a:solidFill>
                  <a:schemeClr val="tx1"/>
                </a:solidFill>
              </a:rPr>
              <a:t>Array</a:t>
            </a:r>
          </a:p>
        </p:txBody>
      </p:sp>
      <p:sp>
        <p:nvSpPr>
          <p:cNvPr id="86029" name="Text Box 12"/>
          <p:cNvSpPr txBox="1">
            <a:spLocks noChangeArrowheads="1"/>
          </p:cNvSpPr>
          <p:nvPr/>
        </p:nvSpPr>
        <p:spPr bwMode="auto">
          <a:xfrm>
            <a:off x="5153026" y="1539876"/>
            <a:ext cx="1419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2000">
                <a:solidFill>
                  <a:schemeClr val="tx1"/>
                </a:solidFill>
              </a:rPr>
              <a:t>Linked lists</a:t>
            </a:r>
          </a:p>
        </p:txBody>
      </p:sp>
      <p:sp>
        <p:nvSpPr>
          <p:cNvPr id="86030" name="Rectangle 13"/>
          <p:cNvSpPr>
            <a:spLocks noChangeArrowheads="1"/>
          </p:cNvSpPr>
          <p:nvPr/>
        </p:nvSpPr>
        <p:spPr bwMode="auto">
          <a:xfrm>
            <a:off x="2743200" y="4495800"/>
            <a:ext cx="990600" cy="304800"/>
          </a:xfrm>
          <a:prstGeom prst="rect">
            <a:avLst/>
          </a:prstGeom>
          <a:solidFill>
            <a:schemeClr val="accent1"/>
          </a:solidFill>
          <a:ln w="9525">
            <a:solidFill>
              <a:schemeClr val="tx1"/>
            </a:solidFill>
            <a:miter lim="800000"/>
            <a:headEnd type="none" w="lg" len="lg"/>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86031" name="Rectangle 14"/>
          <p:cNvSpPr>
            <a:spLocks noChangeArrowheads="1"/>
          </p:cNvSpPr>
          <p:nvPr/>
        </p:nvSpPr>
        <p:spPr bwMode="auto">
          <a:xfrm>
            <a:off x="2743200" y="4191000"/>
            <a:ext cx="990600" cy="304800"/>
          </a:xfrm>
          <a:prstGeom prst="rect">
            <a:avLst/>
          </a:prstGeom>
          <a:solidFill>
            <a:schemeClr val="accent1"/>
          </a:solidFill>
          <a:ln w="9525">
            <a:solidFill>
              <a:schemeClr val="tx1"/>
            </a:solidFill>
            <a:miter lim="800000"/>
            <a:headEnd type="none" w="lg" len="lg"/>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86032" name="Rectangle 15"/>
          <p:cNvSpPr>
            <a:spLocks noChangeArrowheads="1"/>
          </p:cNvSpPr>
          <p:nvPr/>
        </p:nvSpPr>
        <p:spPr bwMode="auto">
          <a:xfrm>
            <a:off x="4267200" y="2362200"/>
            <a:ext cx="990600" cy="304800"/>
          </a:xfrm>
          <a:prstGeom prst="rect">
            <a:avLst/>
          </a:prstGeom>
          <a:solidFill>
            <a:schemeClr val="accent1"/>
          </a:solidFill>
          <a:ln w="9525">
            <a:solidFill>
              <a:schemeClr val="tx1"/>
            </a:solidFill>
            <a:miter lim="800000"/>
            <a:headEnd type="none" w="lg" len="lg"/>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86033" name="Rectangle 16"/>
          <p:cNvSpPr>
            <a:spLocks noChangeArrowheads="1"/>
          </p:cNvSpPr>
          <p:nvPr/>
        </p:nvSpPr>
        <p:spPr bwMode="auto">
          <a:xfrm>
            <a:off x="4267200" y="2057400"/>
            <a:ext cx="990600" cy="304800"/>
          </a:xfrm>
          <a:prstGeom prst="rect">
            <a:avLst/>
          </a:prstGeom>
          <a:solidFill>
            <a:schemeClr val="bg2"/>
          </a:solidFill>
          <a:ln w="9525">
            <a:solidFill>
              <a:schemeClr val="tx1"/>
            </a:solidFill>
            <a:miter lim="800000"/>
            <a:headEnd type="none" w="lg" len="lg"/>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2000">
                <a:solidFill>
                  <a:schemeClr val="bg1"/>
                </a:solidFill>
              </a:rPr>
              <a:t>Data</a:t>
            </a:r>
          </a:p>
        </p:txBody>
      </p:sp>
      <p:sp>
        <p:nvSpPr>
          <p:cNvPr id="86034" name="Rectangle 17"/>
          <p:cNvSpPr>
            <a:spLocks noChangeArrowheads="1"/>
          </p:cNvSpPr>
          <p:nvPr/>
        </p:nvSpPr>
        <p:spPr bwMode="auto">
          <a:xfrm>
            <a:off x="5715000" y="2362200"/>
            <a:ext cx="990600" cy="304800"/>
          </a:xfrm>
          <a:prstGeom prst="rect">
            <a:avLst/>
          </a:prstGeom>
          <a:solidFill>
            <a:schemeClr val="accent1"/>
          </a:solidFill>
          <a:ln w="9525">
            <a:solidFill>
              <a:schemeClr val="tx1"/>
            </a:solidFill>
            <a:miter lim="800000"/>
            <a:headEnd type="none" w="lg" len="lg"/>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86035" name="Rectangle 18"/>
          <p:cNvSpPr>
            <a:spLocks noChangeArrowheads="1"/>
          </p:cNvSpPr>
          <p:nvPr/>
        </p:nvSpPr>
        <p:spPr bwMode="auto">
          <a:xfrm>
            <a:off x="5715000" y="2057400"/>
            <a:ext cx="990600" cy="304800"/>
          </a:xfrm>
          <a:prstGeom prst="rect">
            <a:avLst/>
          </a:prstGeom>
          <a:solidFill>
            <a:schemeClr val="bg2"/>
          </a:solidFill>
          <a:ln w="9525">
            <a:solidFill>
              <a:schemeClr val="tx1"/>
            </a:solidFill>
            <a:miter lim="800000"/>
            <a:headEnd type="none" w="lg" len="lg"/>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2000">
                <a:solidFill>
                  <a:schemeClr val="bg1"/>
                </a:solidFill>
              </a:rPr>
              <a:t>Data</a:t>
            </a:r>
          </a:p>
        </p:txBody>
      </p:sp>
      <p:sp>
        <p:nvSpPr>
          <p:cNvPr id="86036" name="Rectangle 19"/>
          <p:cNvSpPr>
            <a:spLocks noChangeArrowheads="1"/>
          </p:cNvSpPr>
          <p:nvPr/>
        </p:nvSpPr>
        <p:spPr bwMode="auto">
          <a:xfrm>
            <a:off x="7162800" y="2362200"/>
            <a:ext cx="990600" cy="304800"/>
          </a:xfrm>
          <a:prstGeom prst="rect">
            <a:avLst/>
          </a:prstGeom>
          <a:solidFill>
            <a:schemeClr val="accent1"/>
          </a:solidFill>
          <a:ln w="9525">
            <a:solidFill>
              <a:schemeClr val="tx1"/>
            </a:solidFill>
            <a:miter lim="800000"/>
            <a:headEnd type="none" w="lg" len="lg"/>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86037" name="Rectangle 20"/>
          <p:cNvSpPr>
            <a:spLocks noChangeArrowheads="1"/>
          </p:cNvSpPr>
          <p:nvPr/>
        </p:nvSpPr>
        <p:spPr bwMode="auto">
          <a:xfrm>
            <a:off x="7162800" y="2057400"/>
            <a:ext cx="990600" cy="304800"/>
          </a:xfrm>
          <a:prstGeom prst="rect">
            <a:avLst/>
          </a:prstGeom>
          <a:solidFill>
            <a:schemeClr val="bg2"/>
          </a:solidFill>
          <a:ln w="9525">
            <a:solidFill>
              <a:schemeClr val="tx1"/>
            </a:solidFill>
            <a:miter lim="800000"/>
            <a:headEnd type="none" w="lg" len="lg"/>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2000">
                <a:solidFill>
                  <a:schemeClr val="bg1"/>
                </a:solidFill>
              </a:rPr>
              <a:t>Data</a:t>
            </a:r>
          </a:p>
        </p:txBody>
      </p:sp>
      <p:sp>
        <p:nvSpPr>
          <p:cNvPr id="86038" name="Rectangle 21"/>
          <p:cNvSpPr>
            <a:spLocks noChangeArrowheads="1"/>
          </p:cNvSpPr>
          <p:nvPr/>
        </p:nvSpPr>
        <p:spPr bwMode="auto">
          <a:xfrm>
            <a:off x="4267200" y="3276600"/>
            <a:ext cx="990600" cy="304800"/>
          </a:xfrm>
          <a:prstGeom prst="rect">
            <a:avLst/>
          </a:prstGeom>
          <a:solidFill>
            <a:schemeClr val="accent1"/>
          </a:solidFill>
          <a:ln w="9525">
            <a:solidFill>
              <a:schemeClr val="tx1"/>
            </a:solidFill>
            <a:miter lim="800000"/>
            <a:headEnd type="none" w="lg" len="lg"/>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86039" name="Rectangle 22"/>
          <p:cNvSpPr>
            <a:spLocks noChangeArrowheads="1"/>
          </p:cNvSpPr>
          <p:nvPr/>
        </p:nvSpPr>
        <p:spPr bwMode="auto">
          <a:xfrm>
            <a:off x="4267200" y="2971800"/>
            <a:ext cx="990600" cy="304800"/>
          </a:xfrm>
          <a:prstGeom prst="rect">
            <a:avLst/>
          </a:prstGeom>
          <a:solidFill>
            <a:schemeClr val="bg2"/>
          </a:solidFill>
          <a:ln w="9525">
            <a:solidFill>
              <a:schemeClr val="tx1"/>
            </a:solidFill>
            <a:miter lim="800000"/>
            <a:headEnd type="none" w="lg" len="lg"/>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2000">
                <a:solidFill>
                  <a:schemeClr val="bg1"/>
                </a:solidFill>
              </a:rPr>
              <a:t>Data</a:t>
            </a:r>
          </a:p>
        </p:txBody>
      </p:sp>
      <p:sp>
        <p:nvSpPr>
          <p:cNvPr id="86040" name="Rectangle 23"/>
          <p:cNvSpPr>
            <a:spLocks noChangeArrowheads="1"/>
          </p:cNvSpPr>
          <p:nvPr/>
        </p:nvSpPr>
        <p:spPr bwMode="auto">
          <a:xfrm>
            <a:off x="5715000" y="3276600"/>
            <a:ext cx="990600" cy="304800"/>
          </a:xfrm>
          <a:prstGeom prst="rect">
            <a:avLst/>
          </a:prstGeom>
          <a:solidFill>
            <a:schemeClr val="accent1"/>
          </a:solidFill>
          <a:ln w="9525">
            <a:solidFill>
              <a:schemeClr val="tx1"/>
            </a:solidFill>
            <a:miter lim="800000"/>
            <a:headEnd type="none" w="lg" len="lg"/>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86041" name="Rectangle 24"/>
          <p:cNvSpPr>
            <a:spLocks noChangeArrowheads="1"/>
          </p:cNvSpPr>
          <p:nvPr/>
        </p:nvSpPr>
        <p:spPr bwMode="auto">
          <a:xfrm>
            <a:off x="5715000" y="2971800"/>
            <a:ext cx="990600" cy="304800"/>
          </a:xfrm>
          <a:prstGeom prst="rect">
            <a:avLst/>
          </a:prstGeom>
          <a:solidFill>
            <a:schemeClr val="bg2"/>
          </a:solidFill>
          <a:ln w="9525">
            <a:solidFill>
              <a:schemeClr val="tx1"/>
            </a:solidFill>
            <a:miter lim="800000"/>
            <a:headEnd type="none" w="lg" len="lg"/>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2000">
                <a:solidFill>
                  <a:schemeClr val="bg1"/>
                </a:solidFill>
              </a:rPr>
              <a:t>Data</a:t>
            </a:r>
          </a:p>
        </p:txBody>
      </p:sp>
      <p:sp>
        <p:nvSpPr>
          <p:cNvPr id="86042" name="Rectangle 25"/>
          <p:cNvSpPr>
            <a:spLocks noChangeArrowheads="1"/>
          </p:cNvSpPr>
          <p:nvPr/>
        </p:nvSpPr>
        <p:spPr bwMode="auto">
          <a:xfrm>
            <a:off x="7162800" y="3276600"/>
            <a:ext cx="990600" cy="304800"/>
          </a:xfrm>
          <a:prstGeom prst="rect">
            <a:avLst/>
          </a:prstGeom>
          <a:solidFill>
            <a:schemeClr val="accent1"/>
          </a:solidFill>
          <a:ln w="9525">
            <a:solidFill>
              <a:schemeClr val="tx1"/>
            </a:solidFill>
            <a:miter lim="800000"/>
            <a:headEnd type="none" w="lg" len="lg"/>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86043" name="Rectangle 26"/>
          <p:cNvSpPr>
            <a:spLocks noChangeArrowheads="1"/>
          </p:cNvSpPr>
          <p:nvPr/>
        </p:nvSpPr>
        <p:spPr bwMode="auto">
          <a:xfrm>
            <a:off x="7162800" y="2971800"/>
            <a:ext cx="990600" cy="304800"/>
          </a:xfrm>
          <a:prstGeom prst="rect">
            <a:avLst/>
          </a:prstGeom>
          <a:solidFill>
            <a:schemeClr val="bg2"/>
          </a:solidFill>
          <a:ln w="9525">
            <a:solidFill>
              <a:schemeClr val="tx1"/>
            </a:solidFill>
            <a:miter lim="800000"/>
            <a:headEnd type="none" w="lg" len="lg"/>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2000">
                <a:solidFill>
                  <a:schemeClr val="bg1"/>
                </a:solidFill>
              </a:rPr>
              <a:t>Data</a:t>
            </a:r>
          </a:p>
        </p:txBody>
      </p:sp>
      <p:sp>
        <p:nvSpPr>
          <p:cNvPr id="86044" name="Rectangle 27"/>
          <p:cNvSpPr>
            <a:spLocks noChangeArrowheads="1"/>
          </p:cNvSpPr>
          <p:nvPr/>
        </p:nvSpPr>
        <p:spPr bwMode="auto">
          <a:xfrm>
            <a:off x="4267200" y="4495800"/>
            <a:ext cx="990600" cy="304800"/>
          </a:xfrm>
          <a:prstGeom prst="rect">
            <a:avLst/>
          </a:prstGeom>
          <a:solidFill>
            <a:schemeClr val="accent1"/>
          </a:solidFill>
          <a:ln w="9525">
            <a:solidFill>
              <a:schemeClr val="tx1"/>
            </a:solidFill>
            <a:miter lim="800000"/>
            <a:headEnd type="none" w="lg" len="lg"/>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86045" name="Rectangle 28"/>
          <p:cNvSpPr>
            <a:spLocks noChangeArrowheads="1"/>
          </p:cNvSpPr>
          <p:nvPr/>
        </p:nvSpPr>
        <p:spPr bwMode="auto">
          <a:xfrm>
            <a:off x="4267200" y="4191000"/>
            <a:ext cx="990600" cy="304800"/>
          </a:xfrm>
          <a:prstGeom prst="rect">
            <a:avLst/>
          </a:prstGeom>
          <a:solidFill>
            <a:schemeClr val="bg2"/>
          </a:solidFill>
          <a:ln w="9525">
            <a:solidFill>
              <a:schemeClr val="tx1"/>
            </a:solidFill>
            <a:miter lim="800000"/>
            <a:headEnd type="none" w="lg" len="lg"/>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2000">
                <a:solidFill>
                  <a:schemeClr val="bg1"/>
                </a:solidFill>
              </a:rPr>
              <a:t>Data</a:t>
            </a:r>
          </a:p>
        </p:txBody>
      </p:sp>
      <p:sp>
        <p:nvSpPr>
          <p:cNvPr id="86046" name="Rectangle 29"/>
          <p:cNvSpPr>
            <a:spLocks noChangeArrowheads="1"/>
          </p:cNvSpPr>
          <p:nvPr/>
        </p:nvSpPr>
        <p:spPr bwMode="auto">
          <a:xfrm>
            <a:off x="5715000" y="4495800"/>
            <a:ext cx="990600" cy="304800"/>
          </a:xfrm>
          <a:prstGeom prst="rect">
            <a:avLst/>
          </a:prstGeom>
          <a:solidFill>
            <a:schemeClr val="accent1"/>
          </a:solidFill>
          <a:ln w="9525">
            <a:solidFill>
              <a:schemeClr val="tx1"/>
            </a:solidFill>
            <a:miter lim="800000"/>
            <a:headEnd type="none" w="lg" len="lg"/>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86047" name="Rectangle 30"/>
          <p:cNvSpPr>
            <a:spLocks noChangeArrowheads="1"/>
          </p:cNvSpPr>
          <p:nvPr/>
        </p:nvSpPr>
        <p:spPr bwMode="auto">
          <a:xfrm>
            <a:off x="5715000" y="4191000"/>
            <a:ext cx="990600" cy="304800"/>
          </a:xfrm>
          <a:prstGeom prst="rect">
            <a:avLst/>
          </a:prstGeom>
          <a:solidFill>
            <a:schemeClr val="bg2"/>
          </a:solidFill>
          <a:ln w="9525">
            <a:solidFill>
              <a:schemeClr val="tx1"/>
            </a:solidFill>
            <a:miter lim="800000"/>
            <a:headEnd type="none" w="lg" len="lg"/>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2000">
                <a:solidFill>
                  <a:schemeClr val="bg1"/>
                </a:solidFill>
              </a:rPr>
              <a:t>Data</a:t>
            </a:r>
          </a:p>
        </p:txBody>
      </p:sp>
      <p:sp>
        <p:nvSpPr>
          <p:cNvPr id="86048" name="Rectangle 31"/>
          <p:cNvSpPr>
            <a:spLocks noChangeArrowheads="1"/>
          </p:cNvSpPr>
          <p:nvPr/>
        </p:nvSpPr>
        <p:spPr bwMode="auto">
          <a:xfrm>
            <a:off x="8610600" y="3276600"/>
            <a:ext cx="990600" cy="304800"/>
          </a:xfrm>
          <a:prstGeom prst="rect">
            <a:avLst/>
          </a:prstGeom>
          <a:solidFill>
            <a:schemeClr val="accent1"/>
          </a:solidFill>
          <a:ln w="9525">
            <a:solidFill>
              <a:schemeClr val="tx1"/>
            </a:solidFill>
            <a:miter lim="800000"/>
            <a:headEnd type="none" w="lg" len="lg"/>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86049" name="Rectangle 32"/>
          <p:cNvSpPr>
            <a:spLocks noChangeArrowheads="1"/>
          </p:cNvSpPr>
          <p:nvPr/>
        </p:nvSpPr>
        <p:spPr bwMode="auto">
          <a:xfrm>
            <a:off x="8610600" y="2971800"/>
            <a:ext cx="990600" cy="304800"/>
          </a:xfrm>
          <a:prstGeom prst="rect">
            <a:avLst/>
          </a:prstGeom>
          <a:solidFill>
            <a:schemeClr val="bg2"/>
          </a:solidFill>
          <a:ln w="9525">
            <a:solidFill>
              <a:schemeClr val="tx1"/>
            </a:solidFill>
            <a:miter lim="800000"/>
            <a:headEnd type="none" w="lg" len="lg"/>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2000">
                <a:solidFill>
                  <a:schemeClr val="bg1"/>
                </a:solidFill>
              </a:rPr>
              <a:t>Data</a:t>
            </a:r>
          </a:p>
        </p:txBody>
      </p:sp>
      <p:sp>
        <p:nvSpPr>
          <p:cNvPr id="86050" name="Line 33"/>
          <p:cNvSpPr>
            <a:spLocks noChangeShapeType="1"/>
          </p:cNvSpPr>
          <p:nvPr/>
        </p:nvSpPr>
        <p:spPr bwMode="auto">
          <a:xfrm>
            <a:off x="3246438" y="2508250"/>
            <a:ext cx="1249362" cy="0"/>
          </a:xfrm>
          <a:prstGeom prst="line">
            <a:avLst/>
          </a:prstGeom>
          <a:noFill/>
          <a:ln w="28575">
            <a:solidFill>
              <a:schemeClr val="tx1"/>
            </a:solidFill>
            <a:round/>
            <a:headEnd type="oval" w="med" len="med"/>
            <a:tailEnd type="triangle" w="lg" len="med"/>
          </a:ln>
          <a:extLst>
            <a:ext uri="{909E8E84-426E-40DD-AFC4-6F175D3DCCD1}">
              <a14:hiddenFill xmlns:a14="http://schemas.microsoft.com/office/drawing/2010/main">
                <a:noFill/>
              </a14:hiddenFill>
            </a:ext>
          </a:extLst>
        </p:spPr>
        <p:txBody>
          <a:bodyPr>
            <a:spAutoFit/>
          </a:bodyPr>
          <a:lstStyle/>
          <a:p>
            <a:endParaRPr lang="en-US"/>
          </a:p>
        </p:txBody>
      </p:sp>
      <p:sp>
        <p:nvSpPr>
          <p:cNvPr id="86051" name="Line 34"/>
          <p:cNvSpPr>
            <a:spLocks noChangeShapeType="1"/>
          </p:cNvSpPr>
          <p:nvPr/>
        </p:nvSpPr>
        <p:spPr bwMode="auto">
          <a:xfrm>
            <a:off x="3246438" y="3429000"/>
            <a:ext cx="1249362" cy="0"/>
          </a:xfrm>
          <a:prstGeom prst="line">
            <a:avLst/>
          </a:prstGeom>
          <a:noFill/>
          <a:ln w="28575">
            <a:solidFill>
              <a:schemeClr val="tx1"/>
            </a:solidFill>
            <a:round/>
            <a:headEnd type="oval" w="med" len="med"/>
            <a:tailEnd type="triangle" w="lg" len="med"/>
          </a:ln>
          <a:extLst>
            <a:ext uri="{909E8E84-426E-40DD-AFC4-6F175D3DCCD1}">
              <a14:hiddenFill xmlns:a14="http://schemas.microsoft.com/office/drawing/2010/main">
                <a:noFill/>
              </a14:hiddenFill>
            </a:ext>
          </a:extLst>
        </p:spPr>
        <p:txBody>
          <a:bodyPr>
            <a:spAutoFit/>
          </a:bodyPr>
          <a:lstStyle/>
          <a:p>
            <a:endParaRPr lang="en-US"/>
          </a:p>
        </p:txBody>
      </p:sp>
      <p:sp>
        <p:nvSpPr>
          <p:cNvPr id="86052" name="Line 35"/>
          <p:cNvSpPr>
            <a:spLocks noChangeShapeType="1"/>
          </p:cNvSpPr>
          <p:nvPr/>
        </p:nvSpPr>
        <p:spPr bwMode="auto">
          <a:xfrm>
            <a:off x="3398838" y="4648200"/>
            <a:ext cx="1249362" cy="0"/>
          </a:xfrm>
          <a:prstGeom prst="line">
            <a:avLst/>
          </a:prstGeom>
          <a:noFill/>
          <a:ln w="28575">
            <a:solidFill>
              <a:schemeClr val="tx1"/>
            </a:solidFill>
            <a:round/>
            <a:headEnd type="oval" w="med" len="med"/>
            <a:tailEnd type="triangle" w="lg" len="med"/>
          </a:ln>
          <a:extLst>
            <a:ext uri="{909E8E84-426E-40DD-AFC4-6F175D3DCCD1}">
              <a14:hiddenFill xmlns:a14="http://schemas.microsoft.com/office/drawing/2010/main">
                <a:noFill/>
              </a14:hiddenFill>
            </a:ext>
          </a:extLst>
        </p:spPr>
        <p:txBody>
          <a:bodyPr>
            <a:spAutoFit/>
          </a:bodyPr>
          <a:lstStyle/>
          <a:p>
            <a:endParaRPr lang="en-US"/>
          </a:p>
        </p:txBody>
      </p:sp>
      <p:sp>
        <p:nvSpPr>
          <p:cNvPr id="86053" name="Line 36"/>
          <p:cNvSpPr>
            <a:spLocks noChangeShapeType="1"/>
          </p:cNvSpPr>
          <p:nvPr/>
        </p:nvSpPr>
        <p:spPr bwMode="auto">
          <a:xfrm>
            <a:off x="4953001" y="3429000"/>
            <a:ext cx="1249363" cy="0"/>
          </a:xfrm>
          <a:prstGeom prst="line">
            <a:avLst/>
          </a:prstGeom>
          <a:noFill/>
          <a:ln w="28575">
            <a:solidFill>
              <a:schemeClr val="tx1"/>
            </a:solidFill>
            <a:round/>
            <a:headEnd type="oval" w="med" len="med"/>
            <a:tailEnd type="triangle" w="lg" len="med"/>
          </a:ln>
          <a:extLst>
            <a:ext uri="{909E8E84-426E-40DD-AFC4-6F175D3DCCD1}">
              <a14:hiddenFill xmlns:a14="http://schemas.microsoft.com/office/drawing/2010/main">
                <a:noFill/>
              </a14:hiddenFill>
            </a:ext>
          </a:extLst>
        </p:spPr>
        <p:txBody>
          <a:bodyPr>
            <a:spAutoFit/>
          </a:bodyPr>
          <a:lstStyle/>
          <a:p>
            <a:endParaRPr lang="en-US"/>
          </a:p>
        </p:txBody>
      </p:sp>
      <p:sp>
        <p:nvSpPr>
          <p:cNvPr id="86054" name="Line 37"/>
          <p:cNvSpPr>
            <a:spLocks noChangeShapeType="1"/>
          </p:cNvSpPr>
          <p:nvPr/>
        </p:nvSpPr>
        <p:spPr bwMode="auto">
          <a:xfrm>
            <a:off x="4953001" y="2514600"/>
            <a:ext cx="1249363" cy="0"/>
          </a:xfrm>
          <a:prstGeom prst="line">
            <a:avLst/>
          </a:prstGeom>
          <a:noFill/>
          <a:ln w="28575">
            <a:solidFill>
              <a:schemeClr val="tx1"/>
            </a:solidFill>
            <a:round/>
            <a:headEnd type="oval" w="med" len="med"/>
            <a:tailEnd type="triangle" w="lg" len="med"/>
          </a:ln>
          <a:extLst>
            <a:ext uri="{909E8E84-426E-40DD-AFC4-6F175D3DCCD1}">
              <a14:hiddenFill xmlns:a14="http://schemas.microsoft.com/office/drawing/2010/main">
                <a:noFill/>
              </a14:hiddenFill>
            </a:ext>
          </a:extLst>
        </p:spPr>
        <p:txBody>
          <a:bodyPr>
            <a:spAutoFit/>
          </a:bodyPr>
          <a:lstStyle/>
          <a:p>
            <a:endParaRPr lang="en-US"/>
          </a:p>
        </p:txBody>
      </p:sp>
      <p:sp>
        <p:nvSpPr>
          <p:cNvPr id="86055" name="Line 38"/>
          <p:cNvSpPr>
            <a:spLocks noChangeShapeType="1"/>
          </p:cNvSpPr>
          <p:nvPr/>
        </p:nvSpPr>
        <p:spPr bwMode="auto">
          <a:xfrm>
            <a:off x="5029201" y="4648200"/>
            <a:ext cx="1249363" cy="0"/>
          </a:xfrm>
          <a:prstGeom prst="line">
            <a:avLst/>
          </a:prstGeom>
          <a:noFill/>
          <a:ln w="28575">
            <a:solidFill>
              <a:schemeClr val="tx1"/>
            </a:solidFill>
            <a:round/>
            <a:headEnd type="oval" w="med" len="med"/>
            <a:tailEnd type="triangle" w="lg" len="med"/>
          </a:ln>
          <a:extLst>
            <a:ext uri="{909E8E84-426E-40DD-AFC4-6F175D3DCCD1}">
              <a14:hiddenFill xmlns:a14="http://schemas.microsoft.com/office/drawing/2010/main">
                <a:noFill/>
              </a14:hiddenFill>
            </a:ext>
          </a:extLst>
        </p:spPr>
        <p:txBody>
          <a:bodyPr>
            <a:spAutoFit/>
          </a:bodyPr>
          <a:lstStyle/>
          <a:p>
            <a:endParaRPr lang="en-US"/>
          </a:p>
        </p:txBody>
      </p:sp>
      <p:sp>
        <p:nvSpPr>
          <p:cNvPr id="86056" name="Line 39"/>
          <p:cNvSpPr>
            <a:spLocks noChangeShapeType="1"/>
          </p:cNvSpPr>
          <p:nvPr/>
        </p:nvSpPr>
        <p:spPr bwMode="auto">
          <a:xfrm>
            <a:off x="6477001" y="3429000"/>
            <a:ext cx="1249363" cy="0"/>
          </a:xfrm>
          <a:prstGeom prst="line">
            <a:avLst/>
          </a:prstGeom>
          <a:noFill/>
          <a:ln w="28575">
            <a:solidFill>
              <a:schemeClr val="tx1"/>
            </a:solidFill>
            <a:round/>
            <a:headEnd type="oval" w="med" len="med"/>
            <a:tailEnd type="triangle" w="lg" len="med"/>
          </a:ln>
          <a:extLst>
            <a:ext uri="{909E8E84-426E-40DD-AFC4-6F175D3DCCD1}">
              <a14:hiddenFill xmlns:a14="http://schemas.microsoft.com/office/drawing/2010/main">
                <a:noFill/>
              </a14:hiddenFill>
            </a:ext>
          </a:extLst>
        </p:spPr>
        <p:txBody>
          <a:bodyPr>
            <a:spAutoFit/>
          </a:bodyPr>
          <a:lstStyle/>
          <a:p>
            <a:endParaRPr lang="en-US"/>
          </a:p>
        </p:txBody>
      </p:sp>
      <p:sp>
        <p:nvSpPr>
          <p:cNvPr id="86057" name="Line 40"/>
          <p:cNvSpPr>
            <a:spLocks noChangeShapeType="1"/>
          </p:cNvSpPr>
          <p:nvPr/>
        </p:nvSpPr>
        <p:spPr bwMode="auto">
          <a:xfrm>
            <a:off x="6446838" y="2514600"/>
            <a:ext cx="1249362" cy="0"/>
          </a:xfrm>
          <a:prstGeom prst="line">
            <a:avLst/>
          </a:prstGeom>
          <a:noFill/>
          <a:ln w="28575">
            <a:solidFill>
              <a:schemeClr val="tx1"/>
            </a:solidFill>
            <a:round/>
            <a:headEnd type="oval" w="med" len="med"/>
            <a:tailEnd type="triangle" w="lg" len="med"/>
          </a:ln>
          <a:extLst>
            <a:ext uri="{909E8E84-426E-40DD-AFC4-6F175D3DCCD1}">
              <a14:hiddenFill xmlns:a14="http://schemas.microsoft.com/office/drawing/2010/main">
                <a:noFill/>
              </a14:hiddenFill>
            </a:ext>
          </a:extLst>
        </p:spPr>
        <p:txBody>
          <a:bodyPr>
            <a:spAutoFit/>
          </a:bodyPr>
          <a:lstStyle/>
          <a:p>
            <a:endParaRPr lang="en-US"/>
          </a:p>
        </p:txBody>
      </p:sp>
      <p:sp>
        <p:nvSpPr>
          <p:cNvPr id="86058" name="Line 41"/>
          <p:cNvSpPr>
            <a:spLocks noChangeShapeType="1"/>
          </p:cNvSpPr>
          <p:nvPr/>
        </p:nvSpPr>
        <p:spPr bwMode="auto">
          <a:xfrm>
            <a:off x="7970838" y="3429000"/>
            <a:ext cx="1249362" cy="0"/>
          </a:xfrm>
          <a:prstGeom prst="line">
            <a:avLst/>
          </a:prstGeom>
          <a:noFill/>
          <a:ln w="28575">
            <a:solidFill>
              <a:schemeClr val="tx1"/>
            </a:solidFill>
            <a:round/>
            <a:headEnd type="oval" w="med" len="med"/>
            <a:tailEnd type="triangle" w="lg" len="med"/>
          </a:ln>
          <a:extLst>
            <a:ext uri="{909E8E84-426E-40DD-AFC4-6F175D3DCCD1}">
              <a14:hiddenFill xmlns:a14="http://schemas.microsoft.com/office/drawing/2010/main">
                <a:noFill/>
              </a14:hiddenFill>
            </a:ext>
          </a:extLst>
        </p:spPr>
        <p:txBody>
          <a:bodyPr>
            <a:spAutoFit/>
          </a:bodyPr>
          <a:lstStyle/>
          <a:p>
            <a:endParaRPr lang="en-US"/>
          </a:p>
        </p:txBody>
      </p:sp>
    </p:spTree>
    <p:extLst>
      <p:ext uri="{BB962C8B-B14F-4D97-AF65-F5344CB8AC3E}">
        <p14:creationId xmlns:p14="http://schemas.microsoft.com/office/powerpoint/2010/main" val="3444917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AEB3EECB-C84B-4FA2-A026-D180A871ACD6}" type="slidenum">
              <a:rPr lang="en-US" sz="1200">
                <a:latin typeface="Arial" panose="020B0604020202020204" pitchFamily="34" charset="0"/>
              </a:rPr>
              <a:pPr/>
              <a:t>129</a:t>
            </a:fld>
            <a:endParaRPr lang="en-US" sz="1200">
              <a:latin typeface="Arial" panose="020B0604020202020204" pitchFamily="34" charset="0"/>
            </a:endParaRPr>
          </a:p>
        </p:txBody>
      </p:sp>
      <p:sp>
        <p:nvSpPr>
          <p:cNvPr id="87043" name="Rectangle 2"/>
          <p:cNvSpPr>
            <a:spLocks noGrp="1" noChangeArrowheads="1"/>
          </p:cNvSpPr>
          <p:nvPr>
            <p:ph type="title" idx="4294967295"/>
          </p:nvPr>
        </p:nvSpPr>
        <p:spPr/>
        <p:txBody>
          <a:bodyPr/>
          <a:lstStyle/>
          <a:p>
            <a:r>
              <a:rPr lang="en-US" smtClean="0"/>
              <a:t>ConcurrentHashMap Tricks</a:t>
            </a:r>
          </a:p>
        </p:txBody>
      </p:sp>
      <p:sp>
        <p:nvSpPr>
          <p:cNvPr id="87044" name="Rectangle 3"/>
          <p:cNvSpPr>
            <a:spLocks noGrp="1" noChangeArrowheads="1"/>
          </p:cNvSpPr>
          <p:nvPr>
            <p:ph type="body" idx="4294967295"/>
          </p:nvPr>
        </p:nvSpPr>
        <p:spPr>
          <a:xfrm>
            <a:off x="1981200" y="3429000"/>
            <a:ext cx="8382000" cy="2895600"/>
          </a:xfrm>
        </p:spPr>
        <p:txBody>
          <a:bodyPr/>
          <a:lstStyle/>
          <a:p>
            <a:r>
              <a:rPr lang="en-US" sz="2400"/>
              <a:t>List cells immutable, except for data field</a:t>
            </a:r>
          </a:p>
          <a:p>
            <a:pPr lvl="1"/>
            <a:r>
              <a:rPr lang="en-US" sz="2000">
                <a:sym typeface="Symbol" panose="05050102010706020507" pitchFamily="18" charset="2"/>
              </a:rPr>
              <a:t>Read thread sees a linked list, even if concurrent write in progress</a:t>
            </a:r>
          </a:p>
          <a:p>
            <a:r>
              <a:rPr lang="en-US" sz="2400"/>
              <a:t>Add to list by inserting at the head</a:t>
            </a:r>
          </a:p>
          <a:p>
            <a:r>
              <a:rPr lang="en-US" sz="2400"/>
              <a:t>Remove from list: set data field to null, rebuild list to skip this cell</a:t>
            </a:r>
          </a:p>
          <a:p>
            <a:pPr lvl="1"/>
            <a:r>
              <a:rPr lang="en-US" sz="2000"/>
              <a:t>Unreachable cells eventually garbage collected</a:t>
            </a:r>
          </a:p>
        </p:txBody>
      </p:sp>
      <p:sp>
        <p:nvSpPr>
          <p:cNvPr id="87045" name="Rectangle 4"/>
          <p:cNvSpPr>
            <a:spLocks noChangeArrowheads="1"/>
          </p:cNvSpPr>
          <p:nvPr/>
        </p:nvSpPr>
        <p:spPr bwMode="auto">
          <a:xfrm>
            <a:off x="2743200" y="2057400"/>
            <a:ext cx="990600" cy="304800"/>
          </a:xfrm>
          <a:prstGeom prst="rect">
            <a:avLst/>
          </a:prstGeom>
          <a:solidFill>
            <a:schemeClr val="accent1"/>
          </a:solidFill>
          <a:ln w="9525">
            <a:solidFill>
              <a:schemeClr val="tx1"/>
            </a:solidFill>
            <a:miter lim="800000"/>
            <a:headEnd type="none" w="lg" len="lg"/>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87046" name="Rectangle 5"/>
          <p:cNvSpPr>
            <a:spLocks noChangeArrowheads="1"/>
          </p:cNvSpPr>
          <p:nvPr/>
        </p:nvSpPr>
        <p:spPr bwMode="auto">
          <a:xfrm>
            <a:off x="2743200" y="2362200"/>
            <a:ext cx="990600" cy="304800"/>
          </a:xfrm>
          <a:prstGeom prst="rect">
            <a:avLst/>
          </a:prstGeom>
          <a:solidFill>
            <a:schemeClr val="accent1"/>
          </a:solidFill>
          <a:ln w="9525">
            <a:solidFill>
              <a:schemeClr val="tx1"/>
            </a:solidFill>
            <a:miter lim="800000"/>
            <a:headEnd type="none" w="lg" len="lg"/>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87047" name="Rectangle 6"/>
          <p:cNvSpPr>
            <a:spLocks noChangeArrowheads="1"/>
          </p:cNvSpPr>
          <p:nvPr/>
        </p:nvSpPr>
        <p:spPr bwMode="auto">
          <a:xfrm>
            <a:off x="2743200" y="2667000"/>
            <a:ext cx="990600" cy="304800"/>
          </a:xfrm>
          <a:prstGeom prst="rect">
            <a:avLst/>
          </a:prstGeom>
          <a:solidFill>
            <a:schemeClr val="accent1"/>
          </a:solidFill>
          <a:ln w="9525">
            <a:solidFill>
              <a:schemeClr val="tx1"/>
            </a:solidFill>
            <a:miter lim="800000"/>
            <a:headEnd type="none" w="lg" len="lg"/>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87048" name="Text Box 7"/>
          <p:cNvSpPr txBox="1">
            <a:spLocks noChangeArrowheads="1"/>
          </p:cNvSpPr>
          <p:nvPr/>
        </p:nvSpPr>
        <p:spPr bwMode="auto">
          <a:xfrm>
            <a:off x="2876550" y="1524001"/>
            <a:ext cx="781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2000">
                <a:solidFill>
                  <a:schemeClr val="tx1"/>
                </a:solidFill>
              </a:rPr>
              <a:t>Array</a:t>
            </a:r>
          </a:p>
        </p:txBody>
      </p:sp>
      <p:sp>
        <p:nvSpPr>
          <p:cNvPr id="87049" name="Text Box 8"/>
          <p:cNvSpPr txBox="1">
            <a:spLocks noChangeArrowheads="1"/>
          </p:cNvSpPr>
          <p:nvPr/>
        </p:nvSpPr>
        <p:spPr bwMode="auto">
          <a:xfrm>
            <a:off x="5153026" y="1539876"/>
            <a:ext cx="1419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2000">
                <a:solidFill>
                  <a:schemeClr val="tx1"/>
                </a:solidFill>
              </a:rPr>
              <a:t>Linked lists</a:t>
            </a:r>
          </a:p>
        </p:txBody>
      </p:sp>
      <p:sp>
        <p:nvSpPr>
          <p:cNvPr id="87050" name="Rectangle 9"/>
          <p:cNvSpPr>
            <a:spLocks noChangeArrowheads="1"/>
          </p:cNvSpPr>
          <p:nvPr/>
        </p:nvSpPr>
        <p:spPr bwMode="auto">
          <a:xfrm>
            <a:off x="4267200" y="2362200"/>
            <a:ext cx="990600" cy="304800"/>
          </a:xfrm>
          <a:prstGeom prst="rect">
            <a:avLst/>
          </a:prstGeom>
          <a:solidFill>
            <a:schemeClr val="accent1"/>
          </a:solidFill>
          <a:ln w="9525">
            <a:solidFill>
              <a:schemeClr val="tx1"/>
            </a:solidFill>
            <a:miter lim="800000"/>
            <a:headEnd type="none" w="lg" len="lg"/>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87051" name="Rectangle 10"/>
          <p:cNvSpPr>
            <a:spLocks noChangeArrowheads="1"/>
          </p:cNvSpPr>
          <p:nvPr/>
        </p:nvSpPr>
        <p:spPr bwMode="auto">
          <a:xfrm>
            <a:off x="4267200" y="2057400"/>
            <a:ext cx="990600" cy="304800"/>
          </a:xfrm>
          <a:prstGeom prst="rect">
            <a:avLst/>
          </a:prstGeom>
          <a:solidFill>
            <a:schemeClr val="bg2"/>
          </a:solidFill>
          <a:ln w="9525">
            <a:solidFill>
              <a:schemeClr val="tx1"/>
            </a:solidFill>
            <a:miter lim="800000"/>
            <a:headEnd type="none" w="lg" len="lg"/>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2000">
                <a:solidFill>
                  <a:schemeClr val="bg1"/>
                </a:solidFill>
              </a:rPr>
              <a:t>Data</a:t>
            </a:r>
          </a:p>
        </p:txBody>
      </p:sp>
      <p:sp>
        <p:nvSpPr>
          <p:cNvPr id="87052" name="Rectangle 11"/>
          <p:cNvSpPr>
            <a:spLocks noChangeArrowheads="1"/>
          </p:cNvSpPr>
          <p:nvPr/>
        </p:nvSpPr>
        <p:spPr bwMode="auto">
          <a:xfrm>
            <a:off x="5715000" y="2362200"/>
            <a:ext cx="990600" cy="304800"/>
          </a:xfrm>
          <a:prstGeom prst="rect">
            <a:avLst/>
          </a:prstGeom>
          <a:solidFill>
            <a:schemeClr val="accent1"/>
          </a:solidFill>
          <a:ln w="9525">
            <a:solidFill>
              <a:schemeClr val="tx1"/>
            </a:solidFill>
            <a:miter lim="800000"/>
            <a:headEnd type="none" w="lg" len="lg"/>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87053" name="Rectangle 12"/>
          <p:cNvSpPr>
            <a:spLocks noChangeArrowheads="1"/>
          </p:cNvSpPr>
          <p:nvPr/>
        </p:nvSpPr>
        <p:spPr bwMode="auto">
          <a:xfrm>
            <a:off x="5715000" y="2057400"/>
            <a:ext cx="990600" cy="304800"/>
          </a:xfrm>
          <a:prstGeom prst="rect">
            <a:avLst/>
          </a:prstGeom>
          <a:solidFill>
            <a:schemeClr val="bg2"/>
          </a:solidFill>
          <a:ln w="9525">
            <a:solidFill>
              <a:schemeClr val="tx1"/>
            </a:solidFill>
            <a:miter lim="800000"/>
            <a:headEnd type="none" w="lg" len="lg"/>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2000">
                <a:solidFill>
                  <a:schemeClr val="bg1"/>
                </a:solidFill>
              </a:rPr>
              <a:t>Data</a:t>
            </a:r>
          </a:p>
        </p:txBody>
      </p:sp>
      <p:sp>
        <p:nvSpPr>
          <p:cNvPr id="87054" name="Rectangle 13"/>
          <p:cNvSpPr>
            <a:spLocks noChangeArrowheads="1"/>
          </p:cNvSpPr>
          <p:nvPr/>
        </p:nvSpPr>
        <p:spPr bwMode="auto">
          <a:xfrm>
            <a:off x="7162800" y="2362200"/>
            <a:ext cx="990600" cy="304800"/>
          </a:xfrm>
          <a:prstGeom prst="rect">
            <a:avLst/>
          </a:prstGeom>
          <a:solidFill>
            <a:schemeClr val="accent1"/>
          </a:solidFill>
          <a:ln w="9525">
            <a:solidFill>
              <a:schemeClr val="tx1"/>
            </a:solidFill>
            <a:miter lim="800000"/>
            <a:headEnd type="none" w="lg" len="lg"/>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87055" name="Rectangle 14"/>
          <p:cNvSpPr>
            <a:spLocks noChangeArrowheads="1"/>
          </p:cNvSpPr>
          <p:nvPr/>
        </p:nvSpPr>
        <p:spPr bwMode="auto">
          <a:xfrm>
            <a:off x="7162800" y="2057400"/>
            <a:ext cx="990600" cy="304800"/>
          </a:xfrm>
          <a:prstGeom prst="rect">
            <a:avLst/>
          </a:prstGeom>
          <a:solidFill>
            <a:schemeClr val="bg2"/>
          </a:solidFill>
          <a:ln w="9525">
            <a:solidFill>
              <a:schemeClr val="tx1"/>
            </a:solidFill>
            <a:miter lim="800000"/>
            <a:headEnd type="none" w="lg" len="lg"/>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2000">
                <a:solidFill>
                  <a:schemeClr val="bg1"/>
                </a:solidFill>
              </a:rPr>
              <a:t>Data</a:t>
            </a:r>
          </a:p>
        </p:txBody>
      </p:sp>
      <p:sp>
        <p:nvSpPr>
          <p:cNvPr id="87056" name="Line 15"/>
          <p:cNvSpPr>
            <a:spLocks noChangeShapeType="1"/>
          </p:cNvSpPr>
          <p:nvPr/>
        </p:nvSpPr>
        <p:spPr bwMode="auto">
          <a:xfrm>
            <a:off x="3246438" y="2508250"/>
            <a:ext cx="1249362" cy="0"/>
          </a:xfrm>
          <a:prstGeom prst="line">
            <a:avLst/>
          </a:prstGeom>
          <a:noFill/>
          <a:ln w="28575">
            <a:solidFill>
              <a:schemeClr val="tx1"/>
            </a:solidFill>
            <a:round/>
            <a:headEnd type="oval" w="med" len="med"/>
            <a:tailEnd type="triangle" w="lg" len="med"/>
          </a:ln>
          <a:extLst>
            <a:ext uri="{909E8E84-426E-40DD-AFC4-6F175D3DCCD1}">
              <a14:hiddenFill xmlns:a14="http://schemas.microsoft.com/office/drawing/2010/main">
                <a:noFill/>
              </a14:hiddenFill>
            </a:ext>
          </a:extLst>
        </p:spPr>
        <p:txBody>
          <a:bodyPr>
            <a:spAutoFit/>
          </a:bodyPr>
          <a:lstStyle/>
          <a:p>
            <a:endParaRPr lang="en-US"/>
          </a:p>
        </p:txBody>
      </p:sp>
      <p:sp>
        <p:nvSpPr>
          <p:cNvPr id="87057" name="Line 16"/>
          <p:cNvSpPr>
            <a:spLocks noChangeShapeType="1"/>
          </p:cNvSpPr>
          <p:nvPr/>
        </p:nvSpPr>
        <p:spPr bwMode="auto">
          <a:xfrm>
            <a:off x="4953001" y="2514600"/>
            <a:ext cx="1249363" cy="0"/>
          </a:xfrm>
          <a:prstGeom prst="line">
            <a:avLst/>
          </a:prstGeom>
          <a:noFill/>
          <a:ln w="28575">
            <a:solidFill>
              <a:schemeClr val="tx1"/>
            </a:solidFill>
            <a:round/>
            <a:headEnd type="oval" w="med" len="med"/>
            <a:tailEnd type="triangle" w="lg" len="med"/>
          </a:ln>
          <a:extLst>
            <a:ext uri="{909E8E84-426E-40DD-AFC4-6F175D3DCCD1}">
              <a14:hiddenFill xmlns:a14="http://schemas.microsoft.com/office/drawing/2010/main">
                <a:noFill/>
              </a14:hiddenFill>
            </a:ext>
          </a:extLst>
        </p:spPr>
        <p:txBody>
          <a:bodyPr>
            <a:spAutoFit/>
          </a:bodyPr>
          <a:lstStyle/>
          <a:p>
            <a:endParaRPr lang="en-US"/>
          </a:p>
        </p:txBody>
      </p:sp>
      <p:sp>
        <p:nvSpPr>
          <p:cNvPr id="87058" name="Line 17"/>
          <p:cNvSpPr>
            <a:spLocks noChangeShapeType="1"/>
          </p:cNvSpPr>
          <p:nvPr/>
        </p:nvSpPr>
        <p:spPr bwMode="auto">
          <a:xfrm>
            <a:off x="6446838" y="2514600"/>
            <a:ext cx="1249362" cy="0"/>
          </a:xfrm>
          <a:prstGeom prst="line">
            <a:avLst/>
          </a:prstGeom>
          <a:noFill/>
          <a:ln w="28575">
            <a:solidFill>
              <a:schemeClr val="tx1"/>
            </a:solidFill>
            <a:round/>
            <a:headEnd type="oval" w="med" len="med"/>
            <a:tailEnd type="triangle" w="lg" len="med"/>
          </a:ln>
          <a:extLst>
            <a:ext uri="{909E8E84-426E-40DD-AFC4-6F175D3DCCD1}">
              <a14:hiddenFill xmlns:a14="http://schemas.microsoft.com/office/drawing/2010/main">
                <a:noFill/>
              </a14:hiddenFill>
            </a:ext>
          </a:extLst>
        </p:spPr>
        <p:txBody>
          <a:bodyPr>
            <a:spAutoFit/>
          </a:bodyPr>
          <a:lstStyle/>
          <a:p>
            <a:endParaRPr lang="en-US"/>
          </a:p>
        </p:txBody>
      </p:sp>
    </p:spTree>
    <p:extLst>
      <p:ext uri="{BB962C8B-B14F-4D97-AF65-F5344CB8AC3E}">
        <p14:creationId xmlns:p14="http://schemas.microsoft.com/office/powerpoint/2010/main" val="2645554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Synchronization is on an object</a:t>
            </a:r>
          </a:p>
        </p:txBody>
      </p:sp>
      <p:sp>
        <p:nvSpPr>
          <p:cNvPr id="3" name="Content Placeholder 2"/>
          <p:cNvSpPr>
            <a:spLocks noGrp="1"/>
          </p:cNvSpPr>
          <p:nvPr>
            <p:ph idx="1"/>
          </p:nvPr>
        </p:nvSpPr>
        <p:spPr/>
        <p:txBody>
          <a:bodyPr/>
          <a:lstStyle/>
          <a:p>
            <a:r>
              <a:rPr lang="en-US" sz="2000"/>
              <a:t>Synchronization can be done on any object</a:t>
            </a:r>
          </a:p>
          <a:p>
            <a:r>
              <a:rPr lang="en-US" sz="2000"/>
              <a:t>Synchronization is on objects, </a:t>
            </a:r>
            <a:r>
              <a:rPr lang="en-US" sz="2000" i="1"/>
              <a:t>not</a:t>
            </a:r>
            <a:r>
              <a:rPr lang="en-US" sz="2000"/>
              <a:t> on variables</a:t>
            </a:r>
          </a:p>
          <a:p>
            <a:r>
              <a:rPr lang="en-US" sz="2000"/>
              <a:t>Suppose you have</a:t>
            </a:r>
            <a:br>
              <a:rPr lang="en-US" sz="2000"/>
            </a:br>
            <a:r>
              <a:rPr lang="en-US" sz="2000"/>
              <a:t>     </a:t>
            </a:r>
            <a:r>
              <a:rPr lang="en-US" sz="2000">
                <a:solidFill>
                  <a:srgbClr val="2D00E7"/>
                </a:solidFill>
                <a:latin typeface="Trebuchet MS" panose="020B0603020202020204" pitchFamily="34" charset="0"/>
              </a:rPr>
              <a:t>synchronized(myVector) { … }</a:t>
            </a:r>
          </a:p>
          <a:p>
            <a:r>
              <a:rPr lang="en-US" sz="2000"/>
              <a:t>Then it is okay to modify </a:t>
            </a:r>
            <a:r>
              <a:rPr lang="en-US" sz="2000">
                <a:solidFill>
                  <a:srgbClr val="2D00E7"/>
                </a:solidFill>
                <a:latin typeface="Trebuchet MS" panose="020B0603020202020204" pitchFamily="34" charset="0"/>
              </a:rPr>
              <a:t>myVector</a:t>
            </a:r>
            <a:r>
              <a:rPr lang="en-US" sz="2000"/>
              <a:t>—that is, change the values of its fields</a:t>
            </a:r>
          </a:p>
          <a:p>
            <a:r>
              <a:rPr lang="en-US" sz="2000"/>
              <a:t>It is </a:t>
            </a:r>
            <a:r>
              <a:rPr lang="en-US" sz="2000" i="1"/>
              <a:t>not</a:t>
            </a:r>
            <a:r>
              <a:rPr lang="en-US" sz="2000"/>
              <a:t> okay to say </a:t>
            </a:r>
            <a:r>
              <a:rPr lang="en-US" sz="2000">
                <a:solidFill>
                  <a:srgbClr val="2D00E7"/>
                </a:solidFill>
                <a:latin typeface="Trebuchet MS" panose="020B0603020202020204" pitchFamily="34" charset="0"/>
              </a:rPr>
              <a:t>myVector = new Vector();</a:t>
            </a:r>
            <a:br>
              <a:rPr lang="en-US" sz="2000">
                <a:solidFill>
                  <a:srgbClr val="2D00E7"/>
                </a:solidFill>
                <a:latin typeface="Trebuchet MS" panose="020B0603020202020204" pitchFamily="34" charset="0"/>
              </a:rPr>
            </a:br>
            <a:endParaRPr lang="en-US" sz="2000">
              <a:solidFill>
                <a:srgbClr val="2D00E7"/>
              </a:solidFill>
              <a:latin typeface="Trebuchet MS" panose="020B0603020202020204" pitchFamily="34" charset="0"/>
            </a:endParaRPr>
          </a:p>
          <a:p>
            <a:r>
              <a:rPr lang="en-US" sz="2000"/>
              <a:t>Synchronization is expensive</a:t>
            </a:r>
          </a:p>
          <a:p>
            <a:pPr lvl="1"/>
            <a:r>
              <a:rPr lang="en-US" sz="1800"/>
              <a:t>Synchronization entails a certain amount of overhead</a:t>
            </a:r>
          </a:p>
          <a:p>
            <a:pPr lvl="1"/>
            <a:r>
              <a:rPr lang="en-US" sz="1800"/>
              <a:t>Synchronization limits parallelism (obviously, since it keeps other Threads from executing)</a:t>
            </a:r>
          </a:p>
          <a:p>
            <a:r>
              <a:rPr lang="en-US" sz="2000"/>
              <a:t>Moral: Don’t synchronize everything!</a:t>
            </a:r>
          </a:p>
        </p:txBody>
      </p:sp>
      <p:sp>
        <p:nvSpPr>
          <p:cNvPr id="1331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ECAD4221-6F96-4DB2-9987-FB3EA145A903}" type="slidenum">
              <a:rPr lang="en-US" sz="1400">
                <a:latin typeface="Arial" panose="020B0604020202020204" pitchFamily="34" charset="0"/>
              </a:rPr>
              <a:pPr/>
              <a:t>13</a:t>
            </a:fld>
            <a:endParaRPr lang="en-US" sz="1400">
              <a:latin typeface="Arial" panose="020B0604020202020204" pitchFamily="34" charset="0"/>
            </a:endParaRPr>
          </a:p>
        </p:txBody>
      </p:sp>
    </p:spTree>
    <p:extLst>
      <p:ext uri="{BB962C8B-B14F-4D97-AF65-F5344CB8AC3E}">
        <p14:creationId xmlns:p14="http://schemas.microsoft.com/office/powerpoint/2010/main" val="151777728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D9B699C1-1D21-4CD7-9C52-5D1B686A4531}" type="slidenum">
              <a:rPr lang="en-US" sz="1200">
                <a:latin typeface="Arial" panose="020B0604020202020204" pitchFamily="34" charset="0"/>
              </a:rPr>
              <a:pPr/>
              <a:t>130</a:t>
            </a:fld>
            <a:endParaRPr lang="en-US" sz="1200">
              <a:latin typeface="Arial" panose="020B0604020202020204" pitchFamily="34" charset="0"/>
            </a:endParaRPr>
          </a:p>
        </p:txBody>
      </p:sp>
      <p:sp>
        <p:nvSpPr>
          <p:cNvPr id="88067" name="Rectangle 4"/>
          <p:cNvSpPr>
            <a:spLocks noGrp="1" noChangeArrowheads="1"/>
          </p:cNvSpPr>
          <p:nvPr>
            <p:ph type="title" idx="4294967295"/>
          </p:nvPr>
        </p:nvSpPr>
        <p:spPr/>
        <p:txBody>
          <a:bodyPr/>
          <a:lstStyle/>
          <a:p>
            <a:r>
              <a:rPr lang="en-US" smtClean="0"/>
              <a:t>Atomicity</a:t>
            </a:r>
          </a:p>
        </p:txBody>
      </p:sp>
      <p:sp>
        <p:nvSpPr>
          <p:cNvPr id="88068" name="Rectangle 5"/>
          <p:cNvSpPr>
            <a:spLocks noGrp="1" noChangeArrowheads="1"/>
          </p:cNvSpPr>
          <p:nvPr>
            <p:ph type="body" idx="4294967295"/>
          </p:nvPr>
        </p:nvSpPr>
        <p:spPr/>
        <p:txBody>
          <a:bodyPr/>
          <a:lstStyle/>
          <a:p>
            <a:r>
              <a:rPr lang="en-US" smtClean="0"/>
              <a:t>Mark block so that compiler and run-time system will execute it without interaction from other threads</a:t>
            </a:r>
          </a:p>
          <a:p>
            <a:r>
              <a:rPr lang="en-US" smtClean="0"/>
              <a:t>Advantages</a:t>
            </a:r>
          </a:p>
          <a:p>
            <a:pPr lvl="1"/>
            <a:r>
              <a:rPr lang="en-US" smtClean="0"/>
              <a:t>Simple, powerful correctness property</a:t>
            </a:r>
          </a:p>
          <a:p>
            <a:pPr lvl="1"/>
            <a:r>
              <a:rPr lang="en-US" smtClean="0"/>
              <a:t>Stronger than race freedom </a:t>
            </a:r>
            <a:r>
              <a:rPr lang="en-US" smtClean="0">
                <a:solidFill>
                  <a:schemeClr val="hlink"/>
                </a:solidFill>
              </a:rPr>
              <a:t>(why?)</a:t>
            </a:r>
          </a:p>
          <a:p>
            <a:pPr lvl="1"/>
            <a:r>
              <a:rPr lang="en-US" smtClean="0"/>
              <a:t>Enables sequential reasoning</a:t>
            </a:r>
          </a:p>
          <a:p>
            <a:pPr lvl="1"/>
            <a:endParaRPr lang="en-US" smtClean="0"/>
          </a:p>
        </p:txBody>
      </p:sp>
    </p:spTree>
    <p:extLst>
      <p:ext uri="{BB962C8B-B14F-4D97-AF65-F5344CB8AC3E}">
        <p14:creationId xmlns:p14="http://schemas.microsoft.com/office/powerpoint/2010/main" val="3408220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2723A85A-621C-4A4D-9E4B-16752A6B81A3}" type="slidenum">
              <a:rPr lang="en-US" sz="1200">
                <a:latin typeface="Arial" panose="020B0604020202020204" pitchFamily="34" charset="0"/>
              </a:rPr>
              <a:pPr/>
              <a:t>131</a:t>
            </a:fld>
            <a:endParaRPr lang="en-US" sz="1200">
              <a:latin typeface="Arial" panose="020B0604020202020204" pitchFamily="34" charset="0"/>
            </a:endParaRPr>
          </a:p>
        </p:txBody>
      </p:sp>
      <p:sp>
        <p:nvSpPr>
          <p:cNvPr id="89091" name="Rectangle 2"/>
          <p:cNvSpPr>
            <a:spLocks noGrp="1" noChangeArrowheads="1"/>
          </p:cNvSpPr>
          <p:nvPr>
            <p:ph type="title" idx="4294967295"/>
          </p:nvPr>
        </p:nvSpPr>
        <p:spPr>
          <a:xfrm>
            <a:off x="2143126" y="228600"/>
            <a:ext cx="7839075" cy="914400"/>
          </a:xfrm>
        </p:spPr>
        <p:txBody>
          <a:bodyPr/>
          <a:lstStyle/>
          <a:p>
            <a:r>
              <a:rPr lang="en-US" smtClean="0"/>
              <a:t>Limitations of Race-Freedom (1)</a:t>
            </a:r>
          </a:p>
        </p:txBody>
      </p:sp>
      <p:sp>
        <p:nvSpPr>
          <p:cNvPr id="1887235" name="Text Box 3"/>
          <p:cNvSpPr txBox="1">
            <a:spLocks noChangeArrowheads="1"/>
          </p:cNvSpPr>
          <p:nvPr/>
        </p:nvSpPr>
        <p:spPr bwMode="auto">
          <a:xfrm>
            <a:off x="2027239" y="1779589"/>
            <a:ext cx="3781425" cy="4859337"/>
          </a:xfrm>
          <a:prstGeom prst="rect">
            <a:avLst/>
          </a:prstGeom>
          <a:solidFill>
            <a:schemeClr val="accent1"/>
          </a:solidFill>
          <a:ln w="9525">
            <a:solidFill>
              <a:schemeClr val="tx1"/>
            </a:solidFill>
            <a:miter lim="800000"/>
            <a:headEnd/>
            <a:tailEnd/>
          </a:ln>
          <a:effectLst>
            <a:outerShdw dist="107763" dir="2700000" algn="ctr" rotWithShape="0">
              <a:srgbClr val="808080">
                <a:alpha val="50000"/>
              </a:srgbClr>
            </a:outerShdw>
          </a:effectLst>
        </p:spPr>
        <p:txBody>
          <a:bodyP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nSpc>
                <a:spcPct val="95000"/>
              </a:lnSpc>
              <a:spcBef>
                <a:spcPct val="50000"/>
              </a:spcBef>
              <a:buClrTx/>
              <a:buFontTx/>
              <a:buNone/>
            </a:pPr>
            <a:r>
              <a:rPr kumimoji="1" lang="en-US" sz="2000">
                <a:solidFill>
                  <a:schemeClr val="tx1"/>
                </a:solidFill>
              </a:rPr>
              <a:t>class Ref {</a:t>
            </a:r>
          </a:p>
          <a:p>
            <a:pPr>
              <a:lnSpc>
                <a:spcPct val="65000"/>
              </a:lnSpc>
              <a:spcBef>
                <a:spcPct val="50000"/>
              </a:spcBef>
              <a:buClrTx/>
              <a:buFontTx/>
              <a:buNone/>
            </a:pPr>
            <a:r>
              <a:rPr kumimoji="1" lang="en-US" sz="2000">
                <a:solidFill>
                  <a:schemeClr val="tx1"/>
                </a:solidFill>
              </a:rPr>
              <a:t>  int i;</a:t>
            </a:r>
          </a:p>
          <a:p>
            <a:pPr>
              <a:lnSpc>
                <a:spcPct val="65000"/>
              </a:lnSpc>
              <a:spcBef>
                <a:spcPct val="50000"/>
              </a:spcBef>
              <a:buClrTx/>
              <a:buFontTx/>
              <a:buNone/>
            </a:pPr>
            <a:r>
              <a:rPr kumimoji="1" lang="en-US" sz="2000">
                <a:solidFill>
                  <a:schemeClr val="tx1"/>
                </a:solidFill>
              </a:rPr>
              <a:t>  void inc() {</a:t>
            </a:r>
          </a:p>
          <a:p>
            <a:pPr>
              <a:lnSpc>
                <a:spcPct val="65000"/>
              </a:lnSpc>
              <a:spcBef>
                <a:spcPct val="50000"/>
              </a:spcBef>
              <a:buClrTx/>
              <a:buFontTx/>
              <a:buNone/>
            </a:pPr>
            <a:r>
              <a:rPr kumimoji="1" lang="en-US" sz="2000">
                <a:solidFill>
                  <a:schemeClr val="tx1"/>
                </a:solidFill>
              </a:rPr>
              <a:t>    int t;</a:t>
            </a:r>
          </a:p>
          <a:p>
            <a:pPr>
              <a:lnSpc>
                <a:spcPct val="65000"/>
              </a:lnSpc>
              <a:spcBef>
                <a:spcPct val="50000"/>
              </a:spcBef>
              <a:buClrTx/>
              <a:buFontTx/>
              <a:buNone/>
            </a:pPr>
            <a:r>
              <a:rPr kumimoji="1" lang="en-US" sz="2000">
                <a:solidFill>
                  <a:schemeClr val="tx1"/>
                </a:solidFill>
              </a:rPr>
              <a:t>    </a:t>
            </a:r>
            <a:r>
              <a:rPr kumimoji="1" lang="en-US" sz="2000">
                <a:solidFill>
                  <a:schemeClr val="tx2"/>
                </a:solidFill>
              </a:rPr>
              <a:t>synchronized (this)</a:t>
            </a:r>
            <a:r>
              <a:rPr kumimoji="1" lang="en-US" sz="2000">
                <a:solidFill>
                  <a:schemeClr val="tx1"/>
                </a:solidFill>
              </a:rPr>
              <a:t> </a:t>
            </a:r>
            <a:r>
              <a:rPr kumimoji="1" lang="en-US" sz="2000">
                <a:solidFill>
                  <a:schemeClr val="tx2"/>
                </a:solidFill>
              </a:rPr>
              <a:t>{</a:t>
            </a:r>
            <a:r>
              <a:rPr kumimoji="1" lang="en-US" sz="2000">
                <a:solidFill>
                  <a:schemeClr val="tx1"/>
                </a:solidFill>
              </a:rPr>
              <a:t> </a:t>
            </a:r>
          </a:p>
          <a:p>
            <a:pPr>
              <a:lnSpc>
                <a:spcPct val="65000"/>
              </a:lnSpc>
              <a:spcBef>
                <a:spcPct val="50000"/>
              </a:spcBef>
              <a:buClrTx/>
              <a:buFontTx/>
              <a:buNone/>
            </a:pPr>
            <a:r>
              <a:rPr kumimoji="1" lang="en-US" sz="2000">
                <a:solidFill>
                  <a:schemeClr val="tx1"/>
                </a:solidFill>
              </a:rPr>
              <a:t>      t = i; </a:t>
            </a:r>
          </a:p>
          <a:p>
            <a:pPr>
              <a:lnSpc>
                <a:spcPct val="65000"/>
              </a:lnSpc>
              <a:spcBef>
                <a:spcPct val="50000"/>
              </a:spcBef>
              <a:buClrTx/>
              <a:buFontTx/>
              <a:buNone/>
            </a:pPr>
            <a:r>
              <a:rPr kumimoji="1" lang="en-US" sz="2000">
                <a:solidFill>
                  <a:schemeClr val="tx2"/>
                </a:solidFill>
              </a:rPr>
              <a:t>    }</a:t>
            </a:r>
          </a:p>
          <a:p>
            <a:pPr>
              <a:lnSpc>
                <a:spcPct val="65000"/>
              </a:lnSpc>
              <a:spcBef>
                <a:spcPct val="50000"/>
              </a:spcBef>
              <a:buClrTx/>
              <a:buFontTx/>
              <a:buNone/>
            </a:pPr>
            <a:r>
              <a:rPr kumimoji="1" lang="en-US" sz="2000">
                <a:solidFill>
                  <a:schemeClr val="tx2"/>
                </a:solidFill>
              </a:rPr>
              <a:t>    synchronized (this) {</a:t>
            </a:r>
            <a:r>
              <a:rPr kumimoji="1" lang="en-US" sz="2000">
                <a:solidFill>
                  <a:schemeClr val="tx1"/>
                </a:solidFill>
              </a:rPr>
              <a:t> </a:t>
            </a:r>
          </a:p>
          <a:p>
            <a:pPr>
              <a:lnSpc>
                <a:spcPct val="65000"/>
              </a:lnSpc>
              <a:spcBef>
                <a:spcPct val="50000"/>
              </a:spcBef>
              <a:buClrTx/>
              <a:buFontTx/>
              <a:buNone/>
            </a:pPr>
            <a:r>
              <a:rPr kumimoji="1" lang="en-US" sz="2000">
                <a:solidFill>
                  <a:schemeClr val="tx1"/>
                </a:solidFill>
              </a:rPr>
              <a:t>      i = t+1; </a:t>
            </a:r>
          </a:p>
          <a:p>
            <a:pPr>
              <a:lnSpc>
                <a:spcPct val="65000"/>
              </a:lnSpc>
              <a:spcBef>
                <a:spcPct val="50000"/>
              </a:spcBef>
              <a:buClrTx/>
              <a:buFontTx/>
              <a:buNone/>
            </a:pPr>
            <a:r>
              <a:rPr kumimoji="1" lang="en-US" sz="2000">
                <a:solidFill>
                  <a:schemeClr val="tx1"/>
                </a:solidFill>
              </a:rPr>
              <a:t>    </a:t>
            </a:r>
            <a:r>
              <a:rPr kumimoji="1" lang="en-US" sz="2000">
                <a:solidFill>
                  <a:schemeClr val="tx2"/>
                </a:solidFill>
              </a:rPr>
              <a:t>}</a:t>
            </a:r>
          </a:p>
          <a:p>
            <a:pPr>
              <a:lnSpc>
                <a:spcPct val="65000"/>
              </a:lnSpc>
              <a:spcBef>
                <a:spcPct val="50000"/>
              </a:spcBef>
              <a:buClrTx/>
              <a:buFontTx/>
              <a:buNone/>
            </a:pPr>
            <a:r>
              <a:rPr kumimoji="1" lang="en-US" sz="2000">
                <a:solidFill>
                  <a:schemeClr val="tx1"/>
                </a:solidFill>
              </a:rPr>
              <a:t>  }</a:t>
            </a:r>
          </a:p>
          <a:p>
            <a:pPr>
              <a:lnSpc>
                <a:spcPct val="65000"/>
              </a:lnSpc>
              <a:spcBef>
                <a:spcPct val="50000"/>
              </a:spcBef>
              <a:buClrTx/>
              <a:buFontTx/>
              <a:buNone/>
            </a:pPr>
            <a:r>
              <a:rPr kumimoji="1" lang="en-US" sz="2000">
                <a:solidFill>
                  <a:schemeClr val="tx1"/>
                </a:solidFill>
              </a:rPr>
              <a:t>  ...</a:t>
            </a:r>
          </a:p>
          <a:p>
            <a:pPr>
              <a:lnSpc>
                <a:spcPct val="65000"/>
              </a:lnSpc>
              <a:spcBef>
                <a:spcPct val="50000"/>
              </a:spcBef>
              <a:buClrTx/>
              <a:buFontTx/>
              <a:buNone/>
            </a:pPr>
            <a:r>
              <a:rPr kumimoji="1" lang="en-US" sz="2000">
                <a:solidFill>
                  <a:schemeClr val="tx1"/>
                </a:solidFill>
              </a:rPr>
              <a:t>}</a:t>
            </a:r>
          </a:p>
          <a:p>
            <a:pPr>
              <a:lnSpc>
                <a:spcPct val="35000"/>
              </a:lnSpc>
              <a:spcBef>
                <a:spcPct val="50000"/>
              </a:spcBef>
              <a:buClrTx/>
              <a:buFontTx/>
              <a:buNone/>
            </a:pPr>
            <a:endParaRPr kumimoji="1" lang="en-US" sz="2000">
              <a:solidFill>
                <a:schemeClr val="tx1"/>
              </a:solidFill>
            </a:endParaRPr>
          </a:p>
        </p:txBody>
      </p:sp>
      <p:sp>
        <p:nvSpPr>
          <p:cNvPr id="89093" name="Rectangle 4"/>
          <p:cNvSpPr>
            <a:spLocks noChangeArrowheads="1"/>
          </p:cNvSpPr>
          <p:nvPr/>
        </p:nvSpPr>
        <p:spPr bwMode="auto">
          <a:xfrm>
            <a:off x="6172200" y="1804988"/>
            <a:ext cx="4171950" cy="19478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 typeface="Monotype Sorts" pitchFamily="2" charset="2"/>
              <a:buNone/>
            </a:pPr>
            <a:r>
              <a:rPr kumimoji="1" lang="en-US" sz="2800">
                <a:solidFill>
                  <a:schemeClr val="tx1"/>
                </a:solidFill>
              </a:rPr>
              <a:t>Ref.inc()</a:t>
            </a:r>
          </a:p>
          <a:p>
            <a:pPr>
              <a:buFont typeface="Monotype Sorts" pitchFamily="2" charset="2"/>
              <a:buChar char="u"/>
            </a:pPr>
            <a:r>
              <a:rPr kumimoji="1" lang="en-US">
                <a:solidFill>
                  <a:schemeClr val="tx1"/>
                </a:solidFill>
              </a:rPr>
              <a:t>Race-free</a:t>
            </a:r>
          </a:p>
          <a:p>
            <a:pPr>
              <a:buFont typeface="Monotype Sorts" pitchFamily="2" charset="2"/>
              <a:buChar char="u"/>
            </a:pPr>
            <a:r>
              <a:rPr kumimoji="1" lang="en-US">
                <a:solidFill>
                  <a:schemeClr val="tx1"/>
                </a:solidFill>
              </a:rPr>
              <a:t>Behaves </a:t>
            </a:r>
            <a:r>
              <a:rPr kumimoji="1" lang="en-US">
                <a:solidFill>
                  <a:schemeClr val="hlink"/>
                </a:solidFill>
              </a:rPr>
              <a:t>incorrectly</a:t>
            </a:r>
            <a:r>
              <a:rPr kumimoji="1" lang="en-US">
                <a:solidFill>
                  <a:schemeClr val="tx1"/>
                </a:solidFill>
              </a:rPr>
              <a:t> in a multithreaded context</a:t>
            </a:r>
          </a:p>
        </p:txBody>
      </p:sp>
      <p:sp>
        <p:nvSpPr>
          <p:cNvPr id="89094" name="Text Box 5"/>
          <p:cNvSpPr txBox="1">
            <a:spLocks noChangeArrowheads="1"/>
          </p:cNvSpPr>
          <p:nvPr/>
        </p:nvSpPr>
        <p:spPr bwMode="auto">
          <a:xfrm>
            <a:off x="6172200" y="4302126"/>
            <a:ext cx="4165600" cy="1565275"/>
          </a:xfrm>
          <a:prstGeom prst="rect">
            <a:avLst/>
          </a:prstGeom>
          <a:solidFill>
            <a:schemeClr val="accent1"/>
          </a:solidFill>
          <a:ln w="12700">
            <a:solidFill>
              <a:schemeClr val="tx1"/>
            </a:solidFill>
            <a:miter lim="800000"/>
            <a:headEnd/>
            <a:tailEnd/>
          </a:ln>
        </p:spPr>
        <p:txBody>
          <a:bodyP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eaLnBrk="1" hangingPunct="1">
              <a:spcBef>
                <a:spcPct val="0"/>
              </a:spcBef>
              <a:buClrTx/>
              <a:buFontTx/>
              <a:buNone/>
            </a:pPr>
            <a:r>
              <a:rPr lang="en-US">
                <a:solidFill>
                  <a:schemeClr val="tx1"/>
                </a:solidFill>
                <a:cs typeface="Tahoma" panose="020B0604030504040204" pitchFamily="34" charset="0"/>
              </a:rPr>
              <a:t>Race freedom </a:t>
            </a:r>
            <a:r>
              <a:rPr lang="en-US" u="sng">
                <a:solidFill>
                  <a:schemeClr val="tx1"/>
                </a:solidFill>
                <a:cs typeface="Tahoma" panose="020B0604030504040204" pitchFamily="34" charset="0"/>
              </a:rPr>
              <a:t>does not</a:t>
            </a:r>
            <a:r>
              <a:rPr lang="en-US">
                <a:solidFill>
                  <a:schemeClr val="tx1"/>
                </a:solidFill>
                <a:cs typeface="Tahoma" panose="020B0604030504040204" pitchFamily="34" charset="0"/>
              </a:rPr>
              <a:t> prevent errors due to unexpected interactions</a:t>
            </a:r>
          </a:p>
          <a:p>
            <a:pPr eaLnBrk="1" hangingPunct="1">
              <a:spcBef>
                <a:spcPct val="0"/>
              </a:spcBef>
              <a:buClrTx/>
              <a:buFontTx/>
              <a:buNone/>
            </a:pPr>
            <a:r>
              <a:rPr lang="en-US">
                <a:solidFill>
                  <a:schemeClr val="tx1"/>
                </a:solidFill>
                <a:cs typeface="Tahoma" panose="020B0604030504040204" pitchFamily="34" charset="0"/>
              </a:rPr>
              <a:t>between threads</a:t>
            </a:r>
          </a:p>
        </p:txBody>
      </p:sp>
      <p:sp>
        <p:nvSpPr>
          <p:cNvPr id="89095" name="TextBox 27"/>
          <p:cNvSpPr txBox="1">
            <a:spLocks noChangeArrowheads="1"/>
          </p:cNvSpPr>
          <p:nvPr/>
        </p:nvSpPr>
        <p:spPr bwMode="auto">
          <a:xfrm>
            <a:off x="8450264" y="1122364"/>
            <a:ext cx="1531937"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2000">
                <a:solidFill>
                  <a:schemeClr val="accent2"/>
                </a:solidFill>
              </a:rPr>
              <a:t>[Flanaghan]</a:t>
            </a:r>
          </a:p>
        </p:txBody>
      </p:sp>
    </p:spTree>
    <p:extLst>
      <p:ext uri="{BB962C8B-B14F-4D97-AF65-F5344CB8AC3E}">
        <p14:creationId xmlns:p14="http://schemas.microsoft.com/office/powerpoint/2010/main" val="2704463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57862A87-7C38-4128-A43E-FF8597153FE8}" type="slidenum">
              <a:rPr lang="en-US" sz="1200">
                <a:latin typeface="Arial" panose="020B0604020202020204" pitchFamily="34" charset="0"/>
              </a:rPr>
              <a:pPr/>
              <a:t>132</a:t>
            </a:fld>
            <a:endParaRPr lang="en-US" sz="1200">
              <a:latin typeface="Arial" panose="020B0604020202020204" pitchFamily="34" charset="0"/>
            </a:endParaRPr>
          </a:p>
        </p:txBody>
      </p:sp>
      <p:sp>
        <p:nvSpPr>
          <p:cNvPr id="90115" name="Rectangle 2"/>
          <p:cNvSpPr>
            <a:spLocks noGrp="1" noChangeArrowheads="1"/>
          </p:cNvSpPr>
          <p:nvPr>
            <p:ph type="title" idx="4294967295"/>
          </p:nvPr>
        </p:nvSpPr>
        <p:spPr>
          <a:xfrm>
            <a:off x="2143126" y="228600"/>
            <a:ext cx="7839075" cy="914400"/>
          </a:xfrm>
        </p:spPr>
        <p:txBody>
          <a:bodyPr/>
          <a:lstStyle/>
          <a:p>
            <a:r>
              <a:rPr lang="en-US" smtClean="0"/>
              <a:t>Limitations of Race-Freedom (2)</a:t>
            </a:r>
          </a:p>
        </p:txBody>
      </p:sp>
      <p:sp>
        <p:nvSpPr>
          <p:cNvPr id="1888259" name="Text Box 3"/>
          <p:cNvSpPr txBox="1">
            <a:spLocks noChangeArrowheads="1"/>
          </p:cNvSpPr>
          <p:nvPr/>
        </p:nvSpPr>
        <p:spPr bwMode="auto">
          <a:xfrm>
            <a:off x="2027239" y="1779589"/>
            <a:ext cx="3781425" cy="4859337"/>
          </a:xfrm>
          <a:prstGeom prst="rect">
            <a:avLst/>
          </a:prstGeom>
          <a:solidFill>
            <a:schemeClr val="accent1"/>
          </a:solidFill>
          <a:ln w="9525">
            <a:solidFill>
              <a:schemeClr val="tx1"/>
            </a:solidFill>
            <a:miter lim="800000"/>
            <a:headEnd/>
            <a:tailEnd/>
          </a:ln>
          <a:effectLst>
            <a:outerShdw dist="107763" dir="2700000" algn="ctr" rotWithShape="0">
              <a:srgbClr val="808080">
                <a:alpha val="50000"/>
              </a:srgbClr>
            </a:outerShdw>
          </a:effectLst>
        </p:spPr>
        <p:txBody>
          <a:bodyP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nSpc>
                <a:spcPct val="95000"/>
              </a:lnSpc>
              <a:spcBef>
                <a:spcPct val="50000"/>
              </a:spcBef>
              <a:buClrTx/>
              <a:buFontTx/>
              <a:buNone/>
            </a:pPr>
            <a:r>
              <a:rPr kumimoji="1" lang="en-US" sz="2000">
                <a:solidFill>
                  <a:schemeClr val="tx1"/>
                </a:solidFill>
              </a:rPr>
              <a:t>class Ref {</a:t>
            </a:r>
          </a:p>
          <a:p>
            <a:pPr>
              <a:lnSpc>
                <a:spcPct val="65000"/>
              </a:lnSpc>
              <a:spcBef>
                <a:spcPct val="50000"/>
              </a:spcBef>
              <a:buClrTx/>
              <a:buFontTx/>
              <a:buNone/>
            </a:pPr>
            <a:r>
              <a:rPr kumimoji="1" lang="en-US" sz="2000">
                <a:solidFill>
                  <a:schemeClr val="tx1"/>
                </a:solidFill>
              </a:rPr>
              <a:t>  int i;</a:t>
            </a:r>
          </a:p>
          <a:p>
            <a:pPr>
              <a:lnSpc>
                <a:spcPct val="65000"/>
              </a:lnSpc>
              <a:spcBef>
                <a:spcPct val="50000"/>
              </a:spcBef>
              <a:buClrTx/>
              <a:buFontTx/>
              <a:buNone/>
            </a:pPr>
            <a:r>
              <a:rPr kumimoji="1" lang="en-US" sz="2000">
                <a:solidFill>
                  <a:schemeClr val="tx1"/>
                </a:solidFill>
              </a:rPr>
              <a:t>  void inc() {</a:t>
            </a:r>
          </a:p>
          <a:p>
            <a:pPr>
              <a:lnSpc>
                <a:spcPct val="65000"/>
              </a:lnSpc>
              <a:spcBef>
                <a:spcPct val="50000"/>
              </a:spcBef>
              <a:buClrTx/>
              <a:buFontTx/>
              <a:buNone/>
            </a:pPr>
            <a:r>
              <a:rPr kumimoji="1" lang="en-US" sz="2000">
                <a:solidFill>
                  <a:schemeClr val="tx1"/>
                </a:solidFill>
              </a:rPr>
              <a:t>    int t;</a:t>
            </a:r>
          </a:p>
          <a:p>
            <a:pPr>
              <a:lnSpc>
                <a:spcPct val="65000"/>
              </a:lnSpc>
              <a:spcBef>
                <a:spcPct val="50000"/>
              </a:spcBef>
              <a:buClrTx/>
              <a:buFontTx/>
              <a:buNone/>
            </a:pPr>
            <a:r>
              <a:rPr kumimoji="1" lang="en-US" sz="2000">
                <a:solidFill>
                  <a:schemeClr val="tx1"/>
                </a:solidFill>
              </a:rPr>
              <a:t>    </a:t>
            </a:r>
            <a:r>
              <a:rPr kumimoji="1" lang="en-US" sz="2000">
                <a:solidFill>
                  <a:schemeClr val="tx2"/>
                </a:solidFill>
              </a:rPr>
              <a:t>synchronized (this) { </a:t>
            </a:r>
          </a:p>
          <a:p>
            <a:pPr>
              <a:lnSpc>
                <a:spcPct val="65000"/>
              </a:lnSpc>
              <a:spcBef>
                <a:spcPct val="50000"/>
              </a:spcBef>
              <a:buClrTx/>
              <a:buFontTx/>
              <a:buNone/>
            </a:pPr>
            <a:r>
              <a:rPr kumimoji="1" lang="en-US" sz="2000">
                <a:solidFill>
                  <a:schemeClr val="tx2"/>
                </a:solidFill>
              </a:rPr>
              <a:t>      </a:t>
            </a:r>
            <a:r>
              <a:rPr kumimoji="1" lang="en-US" sz="2000">
                <a:solidFill>
                  <a:schemeClr val="tx1"/>
                </a:solidFill>
              </a:rPr>
              <a:t>t = i; </a:t>
            </a:r>
          </a:p>
          <a:p>
            <a:pPr>
              <a:lnSpc>
                <a:spcPct val="65000"/>
              </a:lnSpc>
              <a:spcBef>
                <a:spcPct val="50000"/>
              </a:spcBef>
              <a:buClrTx/>
              <a:buFontTx/>
              <a:buNone/>
            </a:pPr>
            <a:r>
              <a:rPr kumimoji="1" lang="en-US" sz="2000">
                <a:solidFill>
                  <a:schemeClr val="tx1"/>
                </a:solidFill>
              </a:rPr>
              <a:t>      i = t+1; </a:t>
            </a:r>
          </a:p>
          <a:p>
            <a:pPr>
              <a:lnSpc>
                <a:spcPct val="65000"/>
              </a:lnSpc>
              <a:spcBef>
                <a:spcPct val="50000"/>
              </a:spcBef>
              <a:buClrTx/>
              <a:buFontTx/>
              <a:buNone/>
            </a:pPr>
            <a:r>
              <a:rPr kumimoji="1" lang="en-US" sz="2000">
                <a:solidFill>
                  <a:schemeClr val="tx2"/>
                </a:solidFill>
              </a:rPr>
              <a:t>    }</a:t>
            </a:r>
          </a:p>
          <a:p>
            <a:pPr>
              <a:lnSpc>
                <a:spcPct val="65000"/>
              </a:lnSpc>
              <a:spcBef>
                <a:spcPct val="50000"/>
              </a:spcBef>
              <a:buClrTx/>
              <a:buFontTx/>
              <a:buNone/>
            </a:pPr>
            <a:r>
              <a:rPr kumimoji="1" lang="en-US" sz="2000">
                <a:solidFill>
                  <a:schemeClr val="tx1"/>
                </a:solidFill>
              </a:rPr>
              <a:t>  }</a:t>
            </a:r>
          </a:p>
          <a:p>
            <a:pPr>
              <a:lnSpc>
                <a:spcPct val="65000"/>
              </a:lnSpc>
              <a:spcBef>
                <a:spcPct val="50000"/>
              </a:spcBef>
              <a:buClrTx/>
              <a:buFontTx/>
              <a:buNone/>
            </a:pPr>
            <a:endParaRPr kumimoji="1" lang="en-US" sz="2000">
              <a:solidFill>
                <a:schemeClr val="tx1"/>
              </a:solidFill>
            </a:endParaRPr>
          </a:p>
          <a:p>
            <a:pPr>
              <a:lnSpc>
                <a:spcPct val="65000"/>
              </a:lnSpc>
              <a:spcBef>
                <a:spcPct val="50000"/>
              </a:spcBef>
              <a:buClrTx/>
              <a:buFontTx/>
              <a:buNone/>
            </a:pPr>
            <a:r>
              <a:rPr kumimoji="1" lang="en-US" sz="2000">
                <a:solidFill>
                  <a:schemeClr val="tx1"/>
                </a:solidFill>
              </a:rPr>
              <a:t>  </a:t>
            </a:r>
            <a:r>
              <a:rPr kumimoji="1" lang="en-US" sz="2000">
                <a:solidFill>
                  <a:schemeClr val="tx2"/>
                </a:solidFill>
              </a:rPr>
              <a:t>void read() { return i; }</a:t>
            </a:r>
          </a:p>
          <a:p>
            <a:pPr>
              <a:lnSpc>
                <a:spcPct val="65000"/>
              </a:lnSpc>
              <a:spcBef>
                <a:spcPct val="50000"/>
              </a:spcBef>
              <a:buClrTx/>
              <a:buFontTx/>
              <a:buNone/>
            </a:pPr>
            <a:r>
              <a:rPr kumimoji="1" lang="en-US" sz="2000">
                <a:solidFill>
                  <a:schemeClr val="tx1"/>
                </a:solidFill>
              </a:rPr>
              <a:t>  ...</a:t>
            </a:r>
          </a:p>
          <a:p>
            <a:pPr>
              <a:lnSpc>
                <a:spcPct val="65000"/>
              </a:lnSpc>
              <a:spcBef>
                <a:spcPct val="50000"/>
              </a:spcBef>
              <a:buClrTx/>
              <a:buFontTx/>
              <a:buNone/>
            </a:pPr>
            <a:r>
              <a:rPr kumimoji="1" lang="en-US" sz="2000">
                <a:solidFill>
                  <a:schemeClr val="tx1"/>
                </a:solidFill>
              </a:rPr>
              <a:t>}</a:t>
            </a:r>
          </a:p>
          <a:p>
            <a:pPr>
              <a:lnSpc>
                <a:spcPct val="35000"/>
              </a:lnSpc>
              <a:spcBef>
                <a:spcPct val="50000"/>
              </a:spcBef>
              <a:buClrTx/>
              <a:buFontTx/>
              <a:buNone/>
            </a:pPr>
            <a:endParaRPr kumimoji="1" lang="en-US" sz="2000">
              <a:solidFill>
                <a:schemeClr val="tx1"/>
              </a:solidFill>
            </a:endParaRPr>
          </a:p>
        </p:txBody>
      </p:sp>
      <p:sp>
        <p:nvSpPr>
          <p:cNvPr id="90117" name="Rectangle 4"/>
          <p:cNvSpPr>
            <a:spLocks noChangeArrowheads="1"/>
          </p:cNvSpPr>
          <p:nvPr/>
        </p:nvSpPr>
        <p:spPr bwMode="auto">
          <a:xfrm>
            <a:off x="6172200" y="1804988"/>
            <a:ext cx="4171950" cy="19478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 typeface="Monotype Sorts" pitchFamily="2" charset="2"/>
              <a:buNone/>
            </a:pPr>
            <a:r>
              <a:rPr kumimoji="1" lang="en-US" sz="2800">
                <a:solidFill>
                  <a:schemeClr val="tx1"/>
                </a:solidFill>
              </a:rPr>
              <a:t>Ref.read() </a:t>
            </a:r>
          </a:p>
          <a:p>
            <a:pPr>
              <a:buFont typeface="Monotype Sorts" pitchFamily="2" charset="2"/>
              <a:buChar char="u"/>
            </a:pPr>
            <a:r>
              <a:rPr kumimoji="1" lang="en-US">
                <a:solidFill>
                  <a:schemeClr val="tx1"/>
                </a:solidFill>
              </a:rPr>
              <a:t>Has a race condition</a:t>
            </a:r>
          </a:p>
          <a:p>
            <a:pPr>
              <a:buFont typeface="Monotype Sorts" pitchFamily="2" charset="2"/>
              <a:buChar char="u"/>
            </a:pPr>
            <a:r>
              <a:rPr kumimoji="1" lang="en-US">
                <a:solidFill>
                  <a:schemeClr val="tx1"/>
                </a:solidFill>
              </a:rPr>
              <a:t>Behaves </a:t>
            </a:r>
            <a:r>
              <a:rPr kumimoji="1" lang="en-US">
                <a:solidFill>
                  <a:schemeClr val="hlink"/>
                </a:solidFill>
              </a:rPr>
              <a:t>correctly</a:t>
            </a:r>
            <a:r>
              <a:rPr kumimoji="1" lang="en-US">
                <a:solidFill>
                  <a:schemeClr val="tx1"/>
                </a:solidFill>
              </a:rPr>
              <a:t> in a multithreaded context</a:t>
            </a:r>
          </a:p>
        </p:txBody>
      </p:sp>
      <p:sp>
        <p:nvSpPr>
          <p:cNvPr id="90118" name="Text Box 5"/>
          <p:cNvSpPr txBox="1">
            <a:spLocks noChangeArrowheads="1"/>
          </p:cNvSpPr>
          <p:nvPr/>
        </p:nvSpPr>
        <p:spPr bwMode="auto">
          <a:xfrm>
            <a:off x="6172200" y="4241800"/>
            <a:ext cx="4165600" cy="923330"/>
          </a:xfrm>
          <a:prstGeom prst="rect">
            <a:avLst/>
          </a:prstGeom>
          <a:solidFill>
            <a:schemeClr val="accent1"/>
          </a:solidFill>
          <a:ln w="12700">
            <a:solidFill>
              <a:schemeClr val="tx1"/>
            </a:solidFill>
            <a:miter lim="800000"/>
            <a:headEnd/>
            <a:tailEnd/>
          </a:ln>
        </p:spPr>
        <p:txBody>
          <a:bodyPr>
            <a:spAutoFit/>
          </a:bodyPr>
          <a:lstStyle/>
          <a:p>
            <a:pPr eaLnBrk="1" hangingPunct="1">
              <a:spcBef>
                <a:spcPct val="0"/>
              </a:spcBef>
              <a:buClrTx/>
              <a:buFontTx/>
              <a:buNone/>
              <a:defRPr/>
            </a:pPr>
            <a:r>
              <a:rPr lang="en-US" dirty="0"/>
              <a:t>Race freedom </a:t>
            </a:r>
            <a:r>
              <a:rPr lang="en-US" u="sng" dirty="0"/>
              <a:t>is not necessary</a:t>
            </a:r>
            <a:r>
              <a:rPr lang="en-US" dirty="0"/>
              <a:t> to prevent errors due to unexpected interactions</a:t>
            </a:r>
          </a:p>
          <a:p>
            <a:pPr eaLnBrk="1" hangingPunct="1">
              <a:spcBef>
                <a:spcPct val="0"/>
              </a:spcBef>
              <a:buClrTx/>
              <a:buFontTx/>
              <a:buNone/>
              <a:defRPr/>
            </a:pPr>
            <a:r>
              <a:rPr lang="en-US" dirty="0"/>
              <a:t>between threads</a:t>
            </a:r>
          </a:p>
        </p:txBody>
      </p:sp>
      <p:sp>
        <p:nvSpPr>
          <p:cNvPr id="90119" name="TextBox 27"/>
          <p:cNvSpPr txBox="1">
            <a:spLocks noChangeArrowheads="1"/>
          </p:cNvSpPr>
          <p:nvPr/>
        </p:nvSpPr>
        <p:spPr bwMode="auto">
          <a:xfrm>
            <a:off x="8450264" y="1122364"/>
            <a:ext cx="1531937"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2000">
                <a:solidFill>
                  <a:schemeClr val="accent2"/>
                </a:solidFill>
              </a:rPr>
              <a:t>[Flanaghan]</a:t>
            </a:r>
          </a:p>
        </p:txBody>
      </p:sp>
    </p:spTree>
    <p:extLst>
      <p:ext uri="{BB962C8B-B14F-4D97-AF65-F5344CB8AC3E}">
        <p14:creationId xmlns:p14="http://schemas.microsoft.com/office/powerpoint/2010/main" val="3255222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D86C5AD0-AF92-4CDA-AF20-CC53AAE1FE55}" type="slidenum">
              <a:rPr lang="en-US" sz="1200">
                <a:latin typeface="Arial" panose="020B0604020202020204" pitchFamily="34" charset="0"/>
              </a:rPr>
              <a:pPr/>
              <a:t>133</a:t>
            </a:fld>
            <a:endParaRPr lang="en-US" sz="1200">
              <a:latin typeface="Arial" panose="020B0604020202020204" pitchFamily="34" charset="0"/>
            </a:endParaRPr>
          </a:p>
        </p:txBody>
      </p:sp>
      <p:sp>
        <p:nvSpPr>
          <p:cNvPr id="91139" name="Rectangle 2"/>
          <p:cNvSpPr>
            <a:spLocks noGrp="1" noChangeArrowheads="1"/>
          </p:cNvSpPr>
          <p:nvPr>
            <p:ph type="title" idx="4294967295"/>
          </p:nvPr>
        </p:nvSpPr>
        <p:spPr/>
        <p:txBody>
          <a:bodyPr/>
          <a:lstStyle/>
          <a:p>
            <a:r>
              <a:rPr lang="en-US" smtClean="0"/>
              <a:t>Atomicity</a:t>
            </a:r>
          </a:p>
        </p:txBody>
      </p:sp>
      <p:sp>
        <p:nvSpPr>
          <p:cNvPr id="91140" name="Rectangle 3"/>
          <p:cNvSpPr>
            <a:spLocks noGrp="1" noChangeArrowheads="1"/>
          </p:cNvSpPr>
          <p:nvPr>
            <p:ph type="body" idx="4294967295"/>
          </p:nvPr>
        </p:nvSpPr>
        <p:spPr>
          <a:xfrm>
            <a:off x="2209800" y="1676400"/>
            <a:ext cx="7772400" cy="457200"/>
          </a:xfrm>
        </p:spPr>
        <p:txBody>
          <a:bodyPr/>
          <a:lstStyle/>
          <a:p>
            <a:pPr>
              <a:buFont typeface="Monotype Sorts" pitchFamily="2" charset="2"/>
              <a:buNone/>
            </a:pPr>
            <a:r>
              <a:rPr lang="en-US" sz="2400"/>
              <a:t>An </a:t>
            </a:r>
            <a:r>
              <a:rPr lang="en-US" sz="2400">
                <a:solidFill>
                  <a:schemeClr val="accent2"/>
                </a:solidFill>
              </a:rPr>
              <a:t>easier-to-use</a:t>
            </a:r>
            <a:r>
              <a:rPr lang="en-US" sz="2400"/>
              <a:t> and </a:t>
            </a:r>
            <a:r>
              <a:rPr lang="en-US" sz="2400">
                <a:solidFill>
                  <a:schemeClr val="accent2"/>
                </a:solidFill>
              </a:rPr>
              <a:t>harder-to-implement</a:t>
            </a:r>
            <a:r>
              <a:rPr lang="en-US" sz="2400"/>
              <a:t> primitive:</a:t>
            </a:r>
          </a:p>
        </p:txBody>
      </p:sp>
      <p:sp>
        <p:nvSpPr>
          <p:cNvPr id="1889284" name="Text Box 4"/>
          <p:cNvSpPr txBox="1">
            <a:spLocks noChangeArrowheads="1"/>
          </p:cNvSpPr>
          <p:nvPr/>
        </p:nvSpPr>
        <p:spPr bwMode="auto">
          <a:xfrm>
            <a:off x="2190750" y="2286001"/>
            <a:ext cx="3143250" cy="2511425"/>
          </a:xfrm>
          <a:prstGeom prst="rect">
            <a:avLst/>
          </a:prstGeom>
          <a:solidFill>
            <a:schemeClr val="accent1"/>
          </a:solidFill>
          <a:ln w="9525">
            <a:solidFill>
              <a:schemeClr val="tx1"/>
            </a:solidFill>
            <a:miter lim="800000"/>
            <a:headEnd/>
            <a:tailEnd/>
          </a:ln>
          <a:effectLst>
            <a:outerShdw dist="107763" dir="2700000" algn="ctr" rotWithShape="0">
              <a:srgbClr val="808080">
                <a:alpha val="50000"/>
              </a:srgbClr>
            </a:outerShdw>
          </a:effectLst>
        </p:spPr>
        <p:txBody>
          <a:bodyP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eaLnBrk="1" hangingPunct="1">
              <a:spcBef>
                <a:spcPct val="0"/>
              </a:spcBef>
              <a:buClrTx/>
              <a:buFontTx/>
              <a:buNone/>
            </a:pPr>
            <a:r>
              <a:rPr lang="en-US">
                <a:solidFill>
                  <a:schemeClr val="tx1"/>
                </a:solidFill>
              </a:rPr>
              <a:t>void deposit(int x){</a:t>
            </a:r>
          </a:p>
          <a:p>
            <a:pPr eaLnBrk="1" hangingPunct="1">
              <a:spcBef>
                <a:spcPct val="0"/>
              </a:spcBef>
              <a:buClrTx/>
              <a:buFontTx/>
              <a:buNone/>
            </a:pPr>
            <a:r>
              <a:rPr lang="en-US">
                <a:solidFill>
                  <a:srgbClr val="FF0000"/>
                </a:solidFill>
              </a:rPr>
              <a:t>synchronized(this) {</a:t>
            </a:r>
          </a:p>
          <a:p>
            <a:pPr eaLnBrk="1" hangingPunct="1">
              <a:spcBef>
                <a:spcPct val="0"/>
              </a:spcBef>
              <a:buClrTx/>
              <a:buFontTx/>
              <a:buNone/>
            </a:pPr>
            <a:r>
              <a:rPr lang="en-US">
                <a:solidFill>
                  <a:schemeClr val="tx1"/>
                </a:solidFill>
              </a:rPr>
              <a:t>  int tmp = balance;</a:t>
            </a:r>
          </a:p>
          <a:p>
            <a:pPr eaLnBrk="1" hangingPunct="1">
              <a:spcBef>
                <a:spcPct val="0"/>
              </a:spcBef>
              <a:buClrTx/>
              <a:buFontTx/>
              <a:buNone/>
            </a:pPr>
            <a:r>
              <a:rPr lang="en-US">
                <a:solidFill>
                  <a:schemeClr val="tx1"/>
                </a:solidFill>
              </a:rPr>
              <a:t>  tmp += x;</a:t>
            </a:r>
          </a:p>
          <a:p>
            <a:pPr eaLnBrk="1" hangingPunct="1">
              <a:spcBef>
                <a:spcPct val="0"/>
              </a:spcBef>
              <a:buClrTx/>
              <a:buFontTx/>
              <a:buNone/>
            </a:pPr>
            <a:r>
              <a:rPr lang="en-US">
                <a:solidFill>
                  <a:schemeClr val="tx1"/>
                </a:solidFill>
              </a:rPr>
              <a:t>  balance = tmp;</a:t>
            </a:r>
          </a:p>
          <a:p>
            <a:pPr eaLnBrk="1" hangingPunct="1">
              <a:spcBef>
                <a:spcPct val="0"/>
              </a:spcBef>
              <a:buClrTx/>
              <a:buFontTx/>
              <a:buNone/>
            </a:pPr>
            <a:r>
              <a:rPr lang="en-US">
                <a:solidFill>
                  <a:srgbClr val="FF0000"/>
                </a:solidFill>
              </a:rPr>
              <a:t>}</a:t>
            </a:r>
            <a:r>
              <a:rPr lang="en-US">
                <a:solidFill>
                  <a:schemeClr val="tx1"/>
                </a:solidFill>
              </a:rPr>
              <a:t>}</a:t>
            </a:r>
          </a:p>
          <a:p>
            <a:pPr eaLnBrk="1" hangingPunct="1">
              <a:lnSpc>
                <a:spcPct val="60000"/>
              </a:lnSpc>
              <a:spcBef>
                <a:spcPct val="0"/>
              </a:spcBef>
              <a:buClrTx/>
              <a:buFontTx/>
              <a:buNone/>
            </a:pPr>
            <a:endParaRPr lang="en-US">
              <a:solidFill>
                <a:schemeClr val="tx1"/>
              </a:solidFill>
            </a:endParaRPr>
          </a:p>
        </p:txBody>
      </p:sp>
      <p:sp>
        <p:nvSpPr>
          <p:cNvPr id="1889285" name="Text Box 5"/>
          <p:cNvSpPr txBox="1">
            <a:spLocks noChangeArrowheads="1"/>
          </p:cNvSpPr>
          <p:nvPr/>
        </p:nvSpPr>
        <p:spPr bwMode="auto">
          <a:xfrm>
            <a:off x="6172200" y="2286001"/>
            <a:ext cx="3048000" cy="2511425"/>
          </a:xfrm>
          <a:prstGeom prst="rect">
            <a:avLst/>
          </a:prstGeom>
          <a:solidFill>
            <a:schemeClr val="accent1"/>
          </a:solidFill>
          <a:ln w="9525">
            <a:solidFill>
              <a:schemeClr val="tx1"/>
            </a:solidFill>
            <a:miter lim="800000"/>
            <a:headEnd/>
            <a:tailEnd/>
          </a:ln>
          <a:effectLst>
            <a:outerShdw dist="107763" dir="2700000" algn="ctr" rotWithShape="0">
              <a:srgbClr val="808080">
                <a:alpha val="50000"/>
              </a:srgbClr>
            </a:outerShdw>
          </a:effectLst>
        </p:spPr>
        <p:txBody>
          <a:bodyP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eaLnBrk="1" hangingPunct="1">
              <a:spcBef>
                <a:spcPct val="0"/>
              </a:spcBef>
              <a:buClrTx/>
              <a:buFontTx/>
              <a:buNone/>
            </a:pPr>
            <a:r>
              <a:rPr lang="en-US">
                <a:solidFill>
                  <a:schemeClr val="tx1"/>
                </a:solidFill>
              </a:rPr>
              <a:t>void deposit(int x){</a:t>
            </a:r>
          </a:p>
          <a:p>
            <a:pPr eaLnBrk="1" hangingPunct="1">
              <a:spcBef>
                <a:spcPct val="0"/>
              </a:spcBef>
              <a:buClrTx/>
              <a:buFontTx/>
              <a:buNone/>
            </a:pPr>
            <a:r>
              <a:rPr lang="en-US">
                <a:solidFill>
                  <a:srgbClr val="FF0000"/>
                </a:solidFill>
              </a:rPr>
              <a:t>atomic {</a:t>
            </a:r>
          </a:p>
          <a:p>
            <a:pPr eaLnBrk="1" hangingPunct="1">
              <a:spcBef>
                <a:spcPct val="0"/>
              </a:spcBef>
              <a:buClrTx/>
              <a:buFontTx/>
              <a:buNone/>
            </a:pPr>
            <a:r>
              <a:rPr lang="en-US">
                <a:solidFill>
                  <a:schemeClr val="tx1"/>
                </a:solidFill>
              </a:rPr>
              <a:t>  int tmp = balance;</a:t>
            </a:r>
          </a:p>
          <a:p>
            <a:pPr eaLnBrk="1" hangingPunct="1">
              <a:spcBef>
                <a:spcPct val="0"/>
              </a:spcBef>
              <a:buClrTx/>
              <a:buFontTx/>
              <a:buNone/>
            </a:pPr>
            <a:r>
              <a:rPr lang="en-US">
                <a:solidFill>
                  <a:schemeClr val="tx1"/>
                </a:solidFill>
              </a:rPr>
              <a:t>  tmp += x;</a:t>
            </a:r>
          </a:p>
          <a:p>
            <a:pPr eaLnBrk="1" hangingPunct="1">
              <a:spcBef>
                <a:spcPct val="0"/>
              </a:spcBef>
              <a:buClrTx/>
              <a:buFontTx/>
              <a:buNone/>
            </a:pPr>
            <a:r>
              <a:rPr lang="en-US">
                <a:solidFill>
                  <a:schemeClr val="tx1"/>
                </a:solidFill>
              </a:rPr>
              <a:t>  balance = tmp; </a:t>
            </a:r>
          </a:p>
          <a:p>
            <a:pPr eaLnBrk="1" hangingPunct="1">
              <a:spcBef>
                <a:spcPct val="0"/>
              </a:spcBef>
              <a:buClrTx/>
              <a:buFontTx/>
              <a:buNone/>
            </a:pPr>
            <a:r>
              <a:rPr lang="en-US">
                <a:solidFill>
                  <a:srgbClr val="FF0000"/>
                </a:solidFill>
              </a:rPr>
              <a:t>}</a:t>
            </a:r>
            <a:r>
              <a:rPr lang="en-US">
                <a:solidFill>
                  <a:schemeClr val="tx1"/>
                </a:solidFill>
              </a:rPr>
              <a:t>}</a:t>
            </a:r>
          </a:p>
          <a:p>
            <a:pPr eaLnBrk="1" hangingPunct="1">
              <a:lnSpc>
                <a:spcPct val="60000"/>
              </a:lnSpc>
              <a:spcBef>
                <a:spcPct val="0"/>
              </a:spcBef>
              <a:buClrTx/>
              <a:buFontTx/>
              <a:buNone/>
            </a:pPr>
            <a:endParaRPr lang="en-US">
              <a:solidFill>
                <a:schemeClr val="tx1"/>
              </a:solidFill>
            </a:endParaRPr>
          </a:p>
        </p:txBody>
      </p:sp>
      <p:sp>
        <p:nvSpPr>
          <p:cNvPr id="91143" name="Text Box 6"/>
          <p:cNvSpPr txBox="1">
            <a:spLocks noChangeArrowheads="1"/>
          </p:cNvSpPr>
          <p:nvPr/>
        </p:nvSpPr>
        <p:spPr bwMode="auto">
          <a:xfrm>
            <a:off x="2133600" y="45720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eaLnBrk="1" hangingPunct="1">
              <a:spcBef>
                <a:spcPct val="0"/>
              </a:spcBef>
              <a:buClrTx/>
              <a:buFontTx/>
              <a:buNone/>
            </a:pPr>
            <a:endParaRPr lang="en-US">
              <a:solidFill>
                <a:schemeClr val="tx1"/>
              </a:solidFill>
              <a:latin typeface="Times New Roman" panose="02020603050405020304" pitchFamily="18" charset="0"/>
            </a:endParaRPr>
          </a:p>
        </p:txBody>
      </p:sp>
      <p:sp>
        <p:nvSpPr>
          <p:cNvPr id="91144" name="Text Box 7"/>
          <p:cNvSpPr txBox="1">
            <a:spLocks noChangeArrowheads="1"/>
          </p:cNvSpPr>
          <p:nvPr/>
        </p:nvSpPr>
        <p:spPr bwMode="auto">
          <a:xfrm>
            <a:off x="2133600" y="4784726"/>
            <a:ext cx="25733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eaLnBrk="1" hangingPunct="1">
              <a:spcBef>
                <a:spcPct val="0"/>
              </a:spcBef>
              <a:buClrTx/>
              <a:buFontTx/>
              <a:buNone/>
            </a:pPr>
            <a:r>
              <a:rPr lang="en-US" sz="2000">
                <a:solidFill>
                  <a:schemeClr val="accent2"/>
                </a:solidFill>
              </a:rPr>
              <a:t>semantics: </a:t>
            </a:r>
          </a:p>
          <a:p>
            <a:pPr eaLnBrk="1" hangingPunct="1">
              <a:spcBef>
                <a:spcPct val="0"/>
              </a:spcBef>
              <a:buClrTx/>
              <a:buFontTx/>
              <a:buNone/>
            </a:pPr>
            <a:r>
              <a:rPr lang="en-US" sz="2000">
                <a:solidFill>
                  <a:schemeClr val="accent2"/>
                </a:solidFill>
              </a:rPr>
              <a:t>  lock acquire/release</a:t>
            </a:r>
          </a:p>
        </p:txBody>
      </p:sp>
      <p:sp>
        <p:nvSpPr>
          <p:cNvPr id="91145" name="Text Box 8"/>
          <p:cNvSpPr txBox="1">
            <a:spLocks noChangeArrowheads="1"/>
          </p:cNvSpPr>
          <p:nvPr/>
        </p:nvSpPr>
        <p:spPr bwMode="auto">
          <a:xfrm>
            <a:off x="6248400" y="4784726"/>
            <a:ext cx="30924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eaLnBrk="1" hangingPunct="1">
              <a:spcBef>
                <a:spcPct val="0"/>
              </a:spcBef>
              <a:buClrTx/>
              <a:buFontTx/>
              <a:buNone/>
            </a:pPr>
            <a:r>
              <a:rPr lang="en-US" sz="2000">
                <a:solidFill>
                  <a:schemeClr val="accent2"/>
                </a:solidFill>
              </a:rPr>
              <a:t>semantics: </a:t>
            </a:r>
          </a:p>
          <a:p>
            <a:pPr eaLnBrk="1" hangingPunct="1">
              <a:spcBef>
                <a:spcPct val="0"/>
              </a:spcBef>
              <a:buClrTx/>
              <a:buFontTx/>
              <a:buNone/>
            </a:pPr>
            <a:r>
              <a:rPr lang="en-US" sz="2000">
                <a:solidFill>
                  <a:schemeClr val="accent2"/>
                </a:solidFill>
              </a:rPr>
              <a:t>  (behave as if)</a:t>
            </a:r>
          </a:p>
          <a:p>
            <a:pPr eaLnBrk="1" hangingPunct="1">
              <a:spcBef>
                <a:spcPct val="0"/>
              </a:spcBef>
              <a:buClrTx/>
              <a:buFontTx/>
              <a:buNone/>
            </a:pPr>
            <a:r>
              <a:rPr lang="en-US" sz="2000">
                <a:solidFill>
                  <a:schemeClr val="accent2"/>
                </a:solidFill>
              </a:rPr>
              <a:t>  no interleaved execution</a:t>
            </a:r>
          </a:p>
        </p:txBody>
      </p:sp>
      <p:sp>
        <p:nvSpPr>
          <p:cNvPr id="91146" name="Text Box 9"/>
          <p:cNvSpPr txBox="1">
            <a:spLocks noChangeArrowheads="1"/>
          </p:cNvSpPr>
          <p:nvPr/>
        </p:nvSpPr>
        <p:spPr bwMode="auto">
          <a:xfrm>
            <a:off x="2133600" y="5730876"/>
            <a:ext cx="7315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eaLnBrk="1" hangingPunct="1">
              <a:spcBef>
                <a:spcPct val="50000"/>
              </a:spcBef>
              <a:buClrTx/>
              <a:buFontTx/>
              <a:buNone/>
            </a:pPr>
            <a:r>
              <a:rPr lang="en-US" sz="2000">
                <a:solidFill>
                  <a:schemeClr val="tx1"/>
                </a:solidFill>
              </a:rPr>
              <a:t>No fancy hardware, code restrictions, deadlock, or unfair scheduling (e.g., disabling interrupts)</a:t>
            </a:r>
          </a:p>
        </p:txBody>
      </p:sp>
      <p:sp>
        <p:nvSpPr>
          <p:cNvPr id="91147" name="TextBox 27"/>
          <p:cNvSpPr txBox="1">
            <a:spLocks noChangeArrowheads="1"/>
          </p:cNvSpPr>
          <p:nvPr/>
        </p:nvSpPr>
        <p:spPr bwMode="auto">
          <a:xfrm>
            <a:off x="8450264" y="1122364"/>
            <a:ext cx="1531937"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2000">
                <a:solidFill>
                  <a:schemeClr val="accent2"/>
                </a:solidFill>
              </a:rPr>
              <a:t>[Flanaghan]</a:t>
            </a:r>
          </a:p>
        </p:txBody>
      </p:sp>
    </p:spTree>
    <p:extLst>
      <p:ext uri="{BB962C8B-B14F-4D97-AF65-F5344CB8AC3E}">
        <p14:creationId xmlns:p14="http://schemas.microsoft.com/office/powerpoint/2010/main" val="929703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FDFDD452-D1CC-4F12-AB07-5833D7522968}" type="slidenum">
              <a:rPr lang="en-US" sz="1200">
                <a:latin typeface="Arial" panose="020B0604020202020204" pitchFamily="34" charset="0"/>
              </a:rPr>
              <a:pPr/>
              <a:t>134</a:t>
            </a:fld>
            <a:endParaRPr lang="en-US" sz="1200">
              <a:latin typeface="Arial" panose="020B0604020202020204" pitchFamily="34" charset="0"/>
            </a:endParaRPr>
          </a:p>
        </p:txBody>
      </p:sp>
      <p:sp>
        <p:nvSpPr>
          <p:cNvPr id="92163" name="Rectangle 2"/>
          <p:cNvSpPr>
            <a:spLocks noGrp="1" noChangeArrowheads="1"/>
          </p:cNvSpPr>
          <p:nvPr>
            <p:ph type="title"/>
          </p:nvPr>
        </p:nvSpPr>
        <p:spPr/>
        <p:txBody>
          <a:bodyPr/>
          <a:lstStyle/>
          <a:p>
            <a:r>
              <a:rPr lang="en-US" smtClean="0"/>
              <a:t>AtomJava</a:t>
            </a:r>
          </a:p>
        </p:txBody>
      </p:sp>
      <p:sp>
        <p:nvSpPr>
          <p:cNvPr id="92164" name="Rectangle 3"/>
          <p:cNvSpPr>
            <a:spLocks noGrp="1" noChangeArrowheads="1"/>
          </p:cNvSpPr>
          <p:nvPr>
            <p:ph type="body" idx="1"/>
          </p:nvPr>
        </p:nvSpPr>
        <p:spPr>
          <a:xfrm>
            <a:off x="1981200" y="1600200"/>
            <a:ext cx="8458200" cy="4876800"/>
          </a:xfrm>
        </p:spPr>
        <p:txBody>
          <a:bodyPr/>
          <a:lstStyle/>
          <a:p>
            <a:r>
              <a:rPr lang="en-US" smtClean="0"/>
              <a:t>New prototype from the University of Washington </a:t>
            </a:r>
          </a:p>
          <a:p>
            <a:pPr lvl="1"/>
            <a:r>
              <a:rPr lang="en-US" smtClean="0"/>
              <a:t>Based on source-to-source translation for Java</a:t>
            </a:r>
          </a:p>
          <a:p>
            <a:r>
              <a:rPr lang="en-US" smtClean="0"/>
              <a:t>Atomicity via locking (object ownership)</a:t>
            </a:r>
          </a:p>
          <a:p>
            <a:pPr lvl="1"/>
            <a:r>
              <a:rPr lang="en-US" smtClean="0"/>
              <a:t>Poll for contention and rollback</a:t>
            </a:r>
          </a:p>
          <a:p>
            <a:pPr lvl="1"/>
            <a:r>
              <a:rPr lang="en-US" smtClean="0"/>
              <a:t>No support for parallel readers yet</a:t>
            </a:r>
          </a:p>
          <a:p>
            <a:r>
              <a:rPr lang="en-US" smtClean="0"/>
              <a:t>Key pieces of the implementation</a:t>
            </a:r>
          </a:p>
          <a:p>
            <a:pPr lvl="1"/>
            <a:r>
              <a:rPr lang="en-US" smtClean="0"/>
              <a:t>All writes logged when an atomic block is executed</a:t>
            </a:r>
          </a:p>
          <a:p>
            <a:pPr lvl="1"/>
            <a:r>
              <a:rPr lang="en-US" smtClean="0"/>
              <a:t>If thread is pre-empted in atomic, rollback the thread </a:t>
            </a:r>
          </a:p>
          <a:p>
            <a:pPr lvl="1"/>
            <a:r>
              <a:rPr lang="en-US" smtClean="0"/>
              <a:t>Duplicate so non-atomic code is not slowed by logging</a:t>
            </a:r>
          </a:p>
          <a:p>
            <a:pPr lvl="1"/>
            <a:r>
              <a:rPr lang="en-US" smtClean="0"/>
              <a:t>Smooth interaction with GC</a:t>
            </a:r>
          </a:p>
        </p:txBody>
      </p:sp>
      <p:sp>
        <p:nvSpPr>
          <p:cNvPr id="92165" name="TextBox 27"/>
          <p:cNvSpPr txBox="1">
            <a:spLocks noChangeArrowheads="1"/>
          </p:cNvSpPr>
          <p:nvPr/>
        </p:nvSpPr>
        <p:spPr bwMode="auto">
          <a:xfrm>
            <a:off x="8474076" y="1122364"/>
            <a:ext cx="1490663"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2000">
                <a:solidFill>
                  <a:schemeClr val="accent2"/>
                </a:solidFill>
              </a:rPr>
              <a:t>[Grossman]</a:t>
            </a:r>
          </a:p>
        </p:txBody>
      </p:sp>
    </p:spTree>
    <p:extLst>
      <p:ext uri="{BB962C8B-B14F-4D97-AF65-F5344CB8AC3E}">
        <p14:creationId xmlns:p14="http://schemas.microsoft.com/office/powerpoint/2010/main" val="2657586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2. Multithreading programming</a:t>
            </a:r>
            <a:br>
              <a:rPr lang="en-US" dirty="0" smtClean="0"/>
            </a:b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0660473"/>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Threads</a:t>
            </a:r>
            <a:endParaRPr lang="en-US" dirty="0"/>
          </a:p>
        </p:txBody>
      </p:sp>
      <p:sp>
        <p:nvSpPr>
          <p:cNvPr id="3" name="Content Placeholder 2"/>
          <p:cNvSpPr>
            <a:spLocks noGrp="1"/>
          </p:cNvSpPr>
          <p:nvPr>
            <p:ph idx="1"/>
          </p:nvPr>
        </p:nvSpPr>
        <p:spPr>
          <a:xfrm>
            <a:off x="2438400" y="1524000"/>
            <a:ext cx="7772400" cy="5029200"/>
          </a:xfrm>
        </p:spPr>
        <p:txBody>
          <a:bodyPr>
            <a:normAutofit fontScale="70000" lnSpcReduction="20000"/>
          </a:bodyPr>
          <a:lstStyle/>
          <a:p>
            <a:r>
              <a:rPr lang="en-US" dirty="0" smtClean="0"/>
              <a:t>Two ways to create threads</a:t>
            </a:r>
          </a:p>
          <a:p>
            <a:pPr lvl="1"/>
            <a:r>
              <a:rPr lang="en-US" dirty="0" err="1" smtClean="0">
                <a:solidFill>
                  <a:srgbClr val="FFFF00"/>
                </a:solidFill>
              </a:rPr>
              <a:t>Subclassing</a:t>
            </a:r>
            <a:r>
              <a:rPr lang="en-US" dirty="0" smtClean="0">
                <a:solidFill>
                  <a:srgbClr val="FFFF00"/>
                </a:solidFill>
              </a:rPr>
              <a:t> Thread</a:t>
            </a:r>
          </a:p>
          <a:p>
            <a:pPr lvl="2">
              <a:spcBef>
                <a:spcPts val="0"/>
              </a:spcBef>
              <a:buNone/>
            </a:pPr>
            <a:r>
              <a:rPr lang="en-US" sz="2600" dirty="0">
                <a:latin typeface="Courier New" pitchFamily="49" charset="0"/>
                <a:cs typeface="Courier New" pitchFamily="49" charset="0"/>
              </a:rPr>
              <a:t>class </a:t>
            </a:r>
            <a:r>
              <a:rPr lang="en-US" sz="2600" dirty="0" err="1">
                <a:latin typeface="Courier New" pitchFamily="49" charset="0"/>
                <a:cs typeface="Courier New" pitchFamily="49" charset="0"/>
              </a:rPr>
              <a:t>MyThread</a:t>
            </a:r>
            <a:r>
              <a:rPr lang="en-US" sz="2600" dirty="0">
                <a:latin typeface="Courier New" pitchFamily="49" charset="0"/>
                <a:cs typeface="Courier New" pitchFamily="49" charset="0"/>
              </a:rPr>
              <a:t> extends Thread {</a:t>
            </a:r>
          </a:p>
          <a:p>
            <a:pPr lvl="2">
              <a:spcBef>
                <a:spcPts val="0"/>
              </a:spcBef>
              <a:buNone/>
            </a:pPr>
            <a:r>
              <a:rPr lang="en-US" sz="2600" dirty="0">
                <a:latin typeface="Courier New" pitchFamily="49" charset="0"/>
                <a:cs typeface="Courier New" pitchFamily="49" charset="0"/>
              </a:rPr>
              <a:t>   public void run() {</a:t>
            </a:r>
          </a:p>
          <a:p>
            <a:pPr lvl="2">
              <a:spcBef>
                <a:spcPts val="0"/>
              </a:spcBef>
              <a:buNone/>
            </a:pPr>
            <a:r>
              <a:rPr lang="en-US" sz="2600" dirty="0">
                <a:latin typeface="Courier New" pitchFamily="49" charset="0"/>
                <a:cs typeface="Courier New" pitchFamily="49" charset="0"/>
              </a:rPr>
              <a:t>      // do the work</a:t>
            </a:r>
          </a:p>
          <a:p>
            <a:pPr lvl="2">
              <a:spcBef>
                <a:spcPts val="0"/>
              </a:spcBef>
              <a:buNone/>
            </a:pPr>
            <a:r>
              <a:rPr lang="en-US" sz="2600" dirty="0">
                <a:latin typeface="Courier New" pitchFamily="49" charset="0"/>
                <a:cs typeface="Courier New" pitchFamily="49" charset="0"/>
              </a:rPr>
              <a:t>   }</a:t>
            </a:r>
          </a:p>
          <a:p>
            <a:pPr lvl="2">
              <a:spcBef>
                <a:spcPts val="0"/>
              </a:spcBef>
              <a:buNone/>
            </a:pPr>
            <a:r>
              <a:rPr lang="en-US" sz="2600" dirty="0">
                <a:latin typeface="Courier New" pitchFamily="49" charset="0"/>
                <a:cs typeface="Courier New" pitchFamily="49" charset="0"/>
              </a:rPr>
              <a:t>}</a:t>
            </a:r>
          </a:p>
          <a:p>
            <a:pPr lvl="2">
              <a:spcBef>
                <a:spcPts val="0"/>
              </a:spcBef>
              <a:buNone/>
            </a:pPr>
            <a:r>
              <a:rPr lang="en-US" sz="2600" dirty="0">
                <a:latin typeface="Courier New" pitchFamily="49" charset="0"/>
                <a:cs typeface="Courier New" pitchFamily="49" charset="0"/>
              </a:rPr>
              <a:t>public class </a:t>
            </a:r>
            <a:r>
              <a:rPr lang="en-US" sz="2600" dirty="0" err="1">
                <a:latin typeface="Courier New" pitchFamily="49" charset="0"/>
                <a:cs typeface="Courier New" pitchFamily="49" charset="0"/>
              </a:rPr>
              <a:t>UsingThreads</a:t>
            </a:r>
            <a:r>
              <a:rPr lang="en-US" sz="2600" dirty="0">
                <a:latin typeface="Courier New" pitchFamily="49" charset="0"/>
                <a:cs typeface="Courier New" pitchFamily="49" charset="0"/>
              </a:rPr>
              <a:t> {</a:t>
            </a:r>
          </a:p>
          <a:p>
            <a:pPr lvl="2">
              <a:spcBef>
                <a:spcPts val="0"/>
              </a:spcBef>
              <a:buNone/>
            </a:pPr>
            <a:r>
              <a:rPr lang="en-US" sz="2600" dirty="0">
                <a:latin typeface="Courier New" pitchFamily="49" charset="0"/>
                <a:cs typeface="Courier New" pitchFamily="49" charset="0"/>
              </a:rPr>
              <a:t>   public void </a:t>
            </a:r>
            <a:r>
              <a:rPr lang="en-US" sz="2600" dirty="0" err="1">
                <a:latin typeface="Courier New" pitchFamily="49" charset="0"/>
                <a:cs typeface="Courier New" pitchFamily="49" charset="0"/>
              </a:rPr>
              <a:t>someFunction</a:t>
            </a:r>
            <a:r>
              <a:rPr lang="en-US" sz="2600" dirty="0">
                <a:latin typeface="Courier New" pitchFamily="49" charset="0"/>
                <a:cs typeface="Courier New" pitchFamily="49" charset="0"/>
              </a:rPr>
              <a:t>() {</a:t>
            </a:r>
          </a:p>
          <a:p>
            <a:pPr lvl="2">
              <a:spcBef>
                <a:spcPts val="0"/>
              </a:spcBef>
              <a:buNone/>
            </a:pPr>
            <a:r>
              <a:rPr lang="en-US" sz="2600" dirty="0">
                <a:latin typeface="Courier New" pitchFamily="49" charset="0"/>
                <a:cs typeface="Courier New" pitchFamily="49" charset="0"/>
              </a:rPr>
              <a:t>      </a:t>
            </a:r>
            <a:r>
              <a:rPr lang="en-US" sz="2600" dirty="0" err="1">
                <a:latin typeface="Courier New" pitchFamily="49" charset="0"/>
                <a:cs typeface="Courier New" pitchFamily="49" charset="0"/>
              </a:rPr>
              <a:t>MyThread</a:t>
            </a:r>
            <a:r>
              <a:rPr lang="en-US" sz="2600" dirty="0">
                <a:latin typeface="Courier New" pitchFamily="49" charset="0"/>
                <a:cs typeface="Courier New" pitchFamily="49" charset="0"/>
              </a:rPr>
              <a:t> t = new </a:t>
            </a:r>
            <a:r>
              <a:rPr lang="en-US" sz="2600" dirty="0" err="1">
                <a:latin typeface="Courier New" pitchFamily="49" charset="0"/>
                <a:cs typeface="Courier New" pitchFamily="49" charset="0"/>
              </a:rPr>
              <a:t>MyThread</a:t>
            </a:r>
            <a:r>
              <a:rPr lang="en-US" sz="2600" dirty="0">
                <a:latin typeface="Courier New" pitchFamily="49" charset="0"/>
                <a:cs typeface="Courier New" pitchFamily="49" charset="0"/>
              </a:rPr>
              <a:t>();</a:t>
            </a:r>
          </a:p>
          <a:p>
            <a:pPr lvl="2">
              <a:spcBef>
                <a:spcPts val="0"/>
              </a:spcBef>
              <a:buNone/>
            </a:pPr>
            <a:r>
              <a:rPr lang="en-US" sz="2600" dirty="0">
                <a:latin typeface="Courier New" pitchFamily="49" charset="0"/>
                <a:cs typeface="Courier New" pitchFamily="49" charset="0"/>
              </a:rPr>
              <a:t>      </a:t>
            </a:r>
            <a:r>
              <a:rPr lang="en-US" sz="2600" dirty="0" err="1">
                <a:latin typeface="Courier New" pitchFamily="49" charset="0"/>
                <a:cs typeface="Courier New" pitchFamily="49" charset="0"/>
              </a:rPr>
              <a:t>t.start</a:t>
            </a:r>
            <a:r>
              <a:rPr lang="en-US" sz="2600" dirty="0">
                <a:latin typeface="Courier New" pitchFamily="49" charset="0"/>
                <a:cs typeface="Courier New" pitchFamily="49" charset="0"/>
              </a:rPr>
              <a:t>();</a:t>
            </a:r>
          </a:p>
          <a:p>
            <a:pPr lvl="2">
              <a:spcBef>
                <a:spcPts val="0"/>
              </a:spcBef>
              <a:buNone/>
            </a:pPr>
            <a:r>
              <a:rPr lang="en-US" sz="2600" dirty="0">
                <a:latin typeface="Courier New" pitchFamily="49" charset="0"/>
                <a:cs typeface="Courier New" pitchFamily="49" charset="0"/>
              </a:rPr>
              <a:t>   }</a:t>
            </a:r>
          </a:p>
          <a:p>
            <a:pPr lvl="2">
              <a:spcBef>
                <a:spcPts val="0"/>
              </a:spcBef>
              <a:buNone/>
            </a:pPr>
            <a:r>
              <a:rPr lang="en-US" sz="2600" dirty="0">
                <a:latin typeface="Courier New" pitchFamily="49" charset="0"/>
                <a:cs typeface="Courier New" pitchFamily="49" charset="0"/>
              </a:rPr>
              <a:t>}</a:t>
            </a:r>
            <a:endParaRPr lang="en-US" sz="2600" dirty="0"/>
          </a:p>
          <a:p>
            <a:pPr lvl="1"/>
            <a:r>
              <a:rPr lang="en-US" dirty="0" smtClean="0">
                <a:solidFill>
                  <a:srgbClr val="FFFF00"/>
                </a:solidFill>
              </a:rPr>
              <a:t>Implementing </a:t>
            </a:r>
            <a:r>
              <a:rPr lang="en-US" dirty="0" err="1" smtClean="0">
                <a:solidFill>
                  <a:srgbClr val="FFFF00"/>
                </a:solidFill>
              </a:rPr>
              <a:t>Runnable</a:t>
            </a:r>
            <a:r>
              <a:rPr lang="en-US" dirty="0" smtClean="0">
                <a:solidFill>
                  <a:srgbClr val="FFFF00"/>
                </a:solidFill>
              </a:rPr>
              <a:t> </a:t>
            </a:r>
          </a:p>
          <a:p>
            <a:pPr lvl="2">
              <a:spcBef>
                <a:spcPts val="0"/>
              </a:spcBef>
              <a:buNone/>
            </a:pPr>
            <a:r>
              <a:rPr lang="en-US" dirty="0" smtClean="0">
                <a:latin typeface="Courier New" pitchFamily="49" charset="0"/>
                <a:cs typeface="Courier New" pitchFamily="49" charset="0"/>
              </a:rPr>
              <a:t>class </a:t>
            </a:r>
            <a:r>
              <a:rPr lang="en-US" dirty="0" err="1" smtClean="0">
                <a:latin typeface="Courier New" pitchFamily="49" charset="0"/>
                <a:cs typeface="Courier New" pitchFamily="49" charset="0"/>
              </a:rPr>
              <a:t>MyRunnable</a:t>
            </a:r>
            <a:r>
              <a:rPr lang="en-US" dirty="0" smtClean="0">
                <a:latin typeface="Courier New" pitchFamily="49" charset="0"/>
                <a:cs typeface="Courier New" pitchFamily="49" charset="0"/>
              </a:rPr>
              <a:t> implements </a:t>
            </a:r>
            <a:r>
              <a:rPr lang="en-US" dirty="0" err="1" smtClean="0">
                <a:latin typeface="Courier New" pitchFamily="49" charset="0"/>
                <a:cs typeface="Courier New" pitchFamily="49" charset="0"/>
              </a:rPr>
              <a:t>Runnable</a:t>
            </a:r>
            <a:r>
              <a:rPr lang="en-US" dirty="0" smtClean="0">
                <a:latin typeface="Courier New" pitchFamily="49" charset="0"/>
                <a:cs typeface="Courier New" pitchFamily="49" charset="0"/>
              </a:rPr>
              <a:t> {</a:t>
            </a:r>
          </a:p>
          <a:p>
            <a:pPr lvl="2">
              <a:spcBef>
                <a:spcPts val="0"/>
              </a:spcBef>
              <a:buNone/>
            </a:pPr>
            <a:r>
              <a:rPr lang="en-US" dirty="0" smtClean="0">
                <a:latin typeface="Courier New" pitchFamily="49" charset="0"/>
                <a:cs typeface="Courier New" pitchFamily="49" charset="0"/>
              </a:rPr>
              <a:t>   public void run() {</a:t>
            </a:r>
          </a:p>
          <a:p>
            <a:pPr lvl="2">
              <a:spcBef>
                <a:spcPts val="0"/>
              </a:spcBef>
              <a:buNone/>
            </a:pPr>
            <a:r>
              <a:rPr lang="en-US" dirty="0" smtClean="0">
                <a:latin typeface="Courier New" pitchFamily="49" charset="0"/>
                <a:cs typeface="Courier New" pitchFamily="49" charset="0"/>
              </a:rPr>
              <a:t>      // do the work</a:t>
            </a:r>
          </a:p>
          <a:p>
            <a:pPr lvl="2">
              <a:spcBef>
                <a:spcPts val="0"/>
              </a:spcBef>
              <a:buNone/>
            </a:pPr>
            <a:r>
              <a:rPr lang="en-US" dirty="0" smtClean="0">
                <a:latin typeface="Courier New" pitchFamily="49" charset="0"/>
                <a:cs typeface="Courier New" pitchFamily="49" charset="0"/>
              </a:rPr>
              <a:t>   }</a:t>
            </a:r>
          </a:p>
          <a:p>
            <a:pPr lvl="2">
              <a:spcBef>
                <a:spcPts val="0"/>
              </a:spcBef>
              <a:buNone/>
            </a:pPr>
            <a:r>
              <a:rPr lang="en-US" dirty="0" smtClean="0">
                <a:latin typeface="Courier New" pitchFamily="49" charset="0"/>
                <a:cs typeface="Courier New" pitchFamily="49" charset="0"/>
              </a:rPr>
              <a:t>}</a:t>
            </a:r>
          </a:p>
          <a:p>
            <a:pPr lvl="2">
              <a:spcBef>
                <a:spcPts val="0"/>
              </a:spcBef>
              <a:buNone/>
            </a:pPr>
            <a:r>
              <a:rPr lang="en-US" dirty="0" smtClean="0">
                <a:latin typeface="Courier New" pitchFamily="49" charset="0"/>
                <a:cs typeface="Courier New" pitchFamily="49" charset="0"/>
              </a:rPr>
              <a:t>public class </a:t>
            </a:r>
            <a:r>
              <a:rPr lang="en-US" dirty="0" err="1" smtClean="0">
                <a:latin typeface="Courier New" pitchFamily="49" charset="0"/>
                <a:cs typeface="Courier New" pitchFamily="49" charset="0"/>
              </a:rPr>
              <a:t>UsingThreads</a:t>
            </a:r>
            <a:r>
              <a:rPr lang="en-US" dirty="0" smtClean="0">
                <a:latin typeface="Courier New" pitchFamily="49" charset="0"/>
                <a:cs typeface="Courier New" pitchFamily="49" charset="0"/>
              </a:rPr>
              <a:t> {</a:t>
            </a:r>
          </a:p>
          <a:p>
            <a:pPr lvl="2">
              <a:spcBef>
                <a:spcPts val="0"/>
              </a:spcBef>
              <a:buNone/>
            </a:pPr>
            <a:r>
              <a:rPr lang="en-US" dirty="0" smtClean="0">
                <a:latin typeface="Courier New" pitchFamily="49" charset="0"/>
                <a:cs typeface="Courier New" pitchFamily="49" charset="0"/>
              </a:rPr>
              <a:t>   public void </a:t>
            </a:r>
            <a:r>
              <a:rPr lang="en-US" dirty="0" err="1" smtClean="0">
                <a:latin typeface="Courier New" pitchFamily="49" charset="0"/>
                <a:cs typeface="Courier New" pitchFamily="49" charset="0"/>
              </a:rPr>
              <a:t>someFunction</a:t>
            </a:r>
            <a:r>
              <a:rPr lang="en-US" dirty="0" smtClean="0">
                <a:latin typeface="Courier New" pitchFamily="49" charset="0"/>
                <a:cs typeface="Courier New" pitchFamily="49" charset="0"/>
              </a:rPr>
              <a:t>() {</a:t>
            </a:r>
          </a:p>
          <a:p>
            <a:pPr lvl="2">
              <a:spcBef>
                <a:spcPts val="0"/>
              </a:spcBef>
              <a:buNone/>
            </a:pPr>
            <a:r>
              <a:rPr lang="en-US" dirty="0" smtClean="0">
                <a:latin typeface="Courier New" pitchFamily="49" charset="0"/>
                <a:cs typeface="Courier New" pitchFamily="49" charset="0"/>
              </a:rPr>
              <a:t>      Thread t = new Thread(new </a:t>
            </a:r>
            <a:r>
              <a:rPr lang="en-US" dirty="0" err="1" smtClean="0">
                <a:latin typeface="Courier New" pitchFamily="49" charset="0"/>
                <a:cs typeface="Courier New" pitchFamily="49" charset="0"/>
              </a:rPr>
              <a:t>MyRunnable</a:t>
            </a:r>
            <a:r>
              <a:rPr lang="en-US" dirty="0" smtClean="0">
                <a:latin typeface="Courier New" pitchFamily="49" charset="0"/>
                <a:cs typeface="Courier New" pitchFamily="49" charset="0"/>
              </a:rPr>
              <a:t>());</a:t>
            </a:r>
          </a:p>
          <a:p>
            <a:pPr lvl="2">
              <a:spcBef>
                <a:spcPts val="0"/>
              </a:spcBef>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t.start</a:t>
            </a:r>
            <a:r>
              <a:rPr lang="en-US" dirty="0" smtClean="0">
                <a:latin typeface="Courier New" pitchFamily="49" charset="0"/>
                <a:cs typeface="Courier New" pitchFamily="49" charset="0"/>
              </a:rPr>
              <a:t>();</a:t>
            </a:r>
          </a:p>
          <a:p>
            <a:pPr lvl="2">
              <a:spcBef>
                <a:spcPts val="0"/>
              </a:spcBef>
              <a:buNone/>
            </a:pPr>
            <a:r>
              <a:rPr lang="en-US" dirty="0" smtClean="0">
                <a:latin typeface="Courier New" pitchFamily="49" charset="0"/>
                <a:cs typeface="Courier New" pitchFamily="49" charset="0"/>
              </a:rPr>
              <a:t>   }</a:t>
            </a:r>
          </a:p>
          <a:p>
            <a:pPr lvl="2">
              <a:spcBef>
                <a:spcPts val="0"/>
              </a:spcBef>
              <a:buNone/>
            </a:pPr>
            <a:r>
              <a:rPr lang="en-US" dirty="0" smtClean="0">
                <a:latin typeface="Courier New" pitchFamily="49" charset="0"/>
                <a:cs typeface="Courier New" pitchFamily="49" charset="0"/>
              </a:rPr>
              <a:t>}</a:t>
            </a:r>
            <a:endParaRPr lang="en-US" dirty="0" smtClean="0"/>
          </a:p>
          <a:p>
            <a:pPr lvl="2"/>
            <a:endParaRPr lang="en-US" dirty="0"/>
          </a:p>
        </p:txBody>
      </p:sp>
    </p:spTree>
    <p:extLst>
      <p:ext uri="{BB962C8B-B14F-4D97-AF65-F5344CB8AC3E}">
        <p14:creationId xmlns:p14="http://schemas.microsoft.com/office/powerpoint/2010/main" val="381627125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 Basics</a:t>
            </a:r>
            <a:endParaRPr lang="en-US" dirty="0"/>
          </a:p>
        </p:txBody>
      </p:sp>
      <p:sp>
        <p:nvSpPr>
          <p:cNvPr id="3" name="Content Placeholder 2"/>
          <p:cNvSpPr>
            <a:spLocks noGrp="1"/>
          </p:cNvSpPr>
          <p:nvPr>
            <p:ph idx="1"/>
          </p:nvPr>
        </p:nvSpPr>
        <p:spPr/>
        <p:txBody>
          <a:bodyPr/>
          <a:lstStyle/>
          <a:p>
            <a:r>
              <a:rPr lang="en-US" dirty="0" err="1" smtClean="0"/>
              <a:t>Thread@start</a:t>
            </a:r>
            <a:r>
              <a:rPr lang="en-US" dirty="0" smtClean="0"/>
              <a:t>() starts a new thread which executes the run() method</a:t>
            </a:r>
          </a:p>
          <a:p>
            <a:r>
              <a:rPr lang="en-US" dirty="0" smtClean="0"/>
              <a:t>A thread stops when run() completes</a:t>
            </a:r>
          </a:p>
          <a:p>
            <a:r>
              <a:rPr lang="en-US" dirty="0" smtClean="0"/>
              <a:t>A Thread object can only be started once</a:t>
            </a:r>
          </a:p>
          <a:p>
            <a:r>
              <a:rPr lang="en-US" dirty="0" smtClean="0"/>
              <a:t>Don’t override start()</a:t>
            </a:r>
          </a:p>
          <a:p>
            <a:r>
              <a:rPr lang="en-US" dirty="0" smtClean="0"/>
              <a:t>Methods of a Thread/</a:t>
            </a:r>
            <a:r>
              <a:rPr lang="en-US" dirty="0" err="1" smtClean="0"/>
              <a:t>Runnable</a:t>
            </a:r>
            <a:r>
              <a:rPr lang="en-US" dirty="0" smtClean="0"/>
              <a:t> can be called just like method of regular objects. </a:t>
            </a:r>
            <a:endParaRPr lang="en-US" dirty="0"/>
          </a:p>
        </p:txBody>
      </p:sp>
    </p:spTree>
    <p:extLst>
      <p:ext uri="{BB962C8B-B14F-4D97-AF65-F5344CB8AC3E}">
        <p14:creationId xmlns:p14="http://schemas.microsoft.com/office/powerpoint/2010/main" val="3768142463"/>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 Basics</a:t>
            </a:r>
            <a:endParaRPr lang="en-US" dirty="0"/>
          </a:p>
        </p:txBody>
      </p:sp>
      <p:sp>
        <p:nvSpPr>
          <p:cNvPr id="3" name="Content Placeholder 2"/>
          <p:cNvSpPr>
            <a:spLocks noGrp="1"/>
          </p:cNvSpPr>
          <p:nvPr>
            <p:ph idx="1"/>
          </p:nvPr>
        </p:nvSpPr>
        <p:spPr>
          <a:xfrm>
            <a:off x="2286000" y="1524000"/>
            <a:ext cx="8153400" cy="5029200"/>
          </a:xfrm>
        </p:spPr>
        <p:txBody>
          <a:bodyPr>
            <a:normAutofit/>
          </a:bodyPr>
          <a:lstStyle/>
          <a:p>
            <a:r>
              <a:rPr lang="en-US" dirty="0" smtClean="0"/>
              <a:t>start() can only be called once on a Thread.</a:t>
            </a:r>
          </a:p>
          <a:p>
            <a:pPr lvl="2">
              <a:spcBef>
                <a:spcPts val="0"/>
              </a:spcBef>
              <a:buNone/>
            </a:pPr>
            <a:r>
              <a:rPr lang="en-US" dirty="0">
                <a:latin typeface="Courier New" pitchFamily="49" charset="0"/>
                <a:cs typeface="Courier New" pitchFamily="49" charset="0"/>
              </a:rPr>
              <a:t>class </a:t>
            </a:r>
            <a:r>
              <a:rPr lang="en-US" dirty="0" err="1">
                <a:latin typeface="Courier New" pitchFamily="49" charset="0"/>
                <a:cs typeface="Courier New" pitchFamily="49" charset="0"/>
              </a:rPr>
              <a:t>MyThread</a:t>
            </a:r>
            <a:r>
              <a:rPr lang="en-US" dirty="0">
                <a:latin typeface="Courier New" pitchFamily="49" charset="0"/>
                <a:cs typeface="Courier New" pitchFamily="49" charset="0"/>
              </a:rPr>
              <a:t> extends Thread {</a:t>
            </a:r>
          </a:p>
          <a:p>
            <a:pPr lvl="2">
              <a:spcBef>
                <a:spcPts val="0"/>
              </a:spcBef>
              <a:buNone/>
            </a:pPr>
            <a:r>
              <a:rPr lang="en-US" dirty="0">
                <a:latin typeface="Courier New" pitchFamily="49" charset="0"/>
                <a:cs typeface="Courier New" pitchFamily="49" charset="0"/>
              </a:rPr>
              <a:t>   public void run() {</a:t>
            </a:r>
          </a:p>
          <a:p>
            <a:pPr lvl="2">
              <a:spcBef>
                <a:spcPts val="0"/>
              </a:spcBef>
              <a:buNone/>
            </a:pPr>
            <a:r>
              <a:rPr lang="en-US" dirty="0">
                <a:latin typeface="Courier New" pitchFamily="49" charset="0"/>
                <a:cs typeface="Courier New" pitchFamily="49" charset="0"/>
              </a:rPr>
              <a:t>      // do the work</a:t>
            </a:r>
          </a:p>
          <a:p>
            <a:pPr lvl="2">
              <a:spcBef>
                <a:spcPts val="0"/>
              </a:spcBef>
              <a:buNone/>
            </a:pPr>
            <a:r>
              <a:rPr lang="en-US" dirty="0">
                <a:latin typeface="Courier New" pitchFamily="49" charset="0"/>
                <a:cs typeface="Courier New" pitchFamily="49" charset="0"/>
              </a:rPr>
              <a:t>   }</a:t>
            </a:r>
          </a:p>
          <a:p>
            <a:pPr lvl="2">
              <a:spcBef>
                <a:spcPts val="0"/>
              </a:spcBef>
              <a:buNone/>
            </a:pPr>
            <a:r>
              <a:rPr lang="en-US" dirty="0">
                <a:latin typeface="Courier New" pitchFamily="49" charset="0"/>
                <a:cs typeface="Courier New" pitchFamily="49" charset="0"/>
              </a:rPr>
              <a:t>}</a:t>
            </a:r>
          </a:p>
          <a:p>
            <a:pPr lvl="2">
              <a:spcBef>
                <a:spcPts val="0"/>
              </a:spcBef>
              <a:buNone/>
            </a:pPr>
            <a:r>
              <a:rPr lang="en-US" dirty="0">
                <a:latin typeface="Courier New" pitchFamily="49" charset="0"/>
                <a:cs typeface="Courier New" pitchFamily="49" charset="0"/>
              </a:rPr>
              <a:t>public class </a:t>
            </a:r>
            <a:r>
              <a:rPr lang="en-US" dirty="0" err="1">
                <a:latin typeface="Courier New" pitchFamily="49" charset="0"/>
                <a:cs typeface="Courier New" pitchFamily="49" charset="0"/>
              </a:rPr>
              <a:t>UsingThreads</a:t>
            </a:r>
            <a:r>
              <a:rPr lang="en-US" dirty="0">
                <a:latin typeface="Courier New" pitchFamily="49" charset="0"/>
                <a:cs typeface="Courier New" pitchFamily="49" charset="0"/>
              </a:rPr>
              <a:t> {</a:t>
            </a:r>
          </a:p>
          <a:p>
            <a:pPr lvl="2">
              <a:spcBef>
                <a:spcPts val="0"/>
              </a:spcBef>
              <a:buNone/>
            </a:pPr>
            <a:r>
              <a:rPr lang="en-US" dirty="0">
                <a:latin typeface="Courier New" pitchFamily="49" charset="0"/>
                <a:cs typeface="Courier New" pitchFamily="49" charset="0"/>
              </a:rPr>
              <a:t>   public void </a:t>
            </a:r>
            <a:r>
              <a:rPr lang="en-US" dirty="0" err="1">
                <a:latin typeface="Courier New" pitchFamily="49" charset="0"/>
                <a:cs typeface="Courier New" pitchFamily="49" charset="0"/>
              </a:rPr>
              <a:t>someFunction</a:t>
            </a:r>
            <a:r>
              <a:rPr lang="en-US" dirty="0">
                <a:latin typeface="Courier New" pitchFamily="49" charset="0"/>
                <a:cs typeface="Courier New" pitchFamily="49" charset="0"/>
              </a:rPr>
              <a:t>() {</a:t>
            </a:r>
          </a:p>
          <a:p>
            <a:pPr lvl="2">
              <a:spcBef>
                <a:spcPts val="0"/>
              </a:spcBef>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MyThread</a:t>
            </a:r>
            <a:r>
              <a:rPr lang="en-US" dirty="0">
                <a:latin typeface="Courier New" pitchFamily="49" charset="0"/>
                <a:cs typeface="Courier New" pitchFamily="49" charset="0"/>
              </a:rPr>
              <a:t> t = new </a:t>
            </a:r>
            <a:r>
              <a:rPr lang="en-US" dirty="0" err="1">
                <a:latin typeface="Courier New" pitchFamily="49" charset="0"/>
                <a:cs typeface="Courier New" pitchFamily="49" charset="0"/>
              </a:rPr>
              <a:t>MyThread</a:t>
            </a:r>
            <a:r>
              <a:rPr lang="en-US" dirty="0">
                <a:latin typeface="Courier New" pitchFamily="49" charset="0"/>
                <a:cs typeface="Courier New" pitchFamily="49" charset="0"/>
              </a:rPr>
              <a:t>();</a:t>
            </a:r>
          </a:p>
          <a:p>
            <a:pPr lvl="2">
              <a:spcBef>
                <a:spcPts val="0"/>
              </a:spcBef>
              <a:buNone/>
            </a:pPr>
            <a:r>
              <a:rPr lang="en-US" dirty="0">
                <a:solidFill>
                  <a:srgbClr val="92D050"/>
                </a:solidFill>
                <a:latin typeface="Courier New" pitchFamily="49" charset="0"/>
                <a:cs typeface="Courier New" pitchFamily="49" charset="0"/>
              </a:rPr>
              <a:t>      </a:t>
            </a:r>
            <a:r>
              <a:rPr lang="en-US" dirty="0" err="1">
                <a:solidFill>
                  <a:srgbClr val="92D050"/>
                </a:solidFill>
                <a:latin typeface="Courier New" pitchFamily="49" charset="0"/>
                <a:cs typeface="Courier New" pitchFamily="49" charset="0"/>
              </a:rPr>
              <a:t>t.start</a:t>
            </a:r>
            <a:r>
              <a:rPr lang="en-US" dirty="0">
                <a:solidFill>
                  <a:srgbClr val="92D050"/>
                </a:solidFill>
                <a:latin typeface="Courier New" pitchFamily="49" charset="0"/>
                <a:cs typeface="Courier New" pitchFamily="49" charset="0"/>
              </a:rPr>
              <a:t>();</a:t>
            </a:r>
          </a:p>
          <a:p>
            <a:pPr lvl="2">
              <a:spcBef>
                <a:spcPts val="0"/>
              </a:spcBef>
              <a:buNone/>
            </a:pPr>
            <a:r>
              <a:rPr lang="en-US" dirty="0">
                <a:latin typeface="Courier New" pitchFamily="49" charset="0"/>
                <a:cs typeface="Courier New" pitchFamily="49" charset="0"/>
              </a:rPr>
              <a:t>      </a:t>
            </a:r>
            <a:r>
              <a:rPr lang="en-US" dirty="0" err="1">
                <a:solidFill>
                  <a:srgbClr val="FF0000"/>
                </a:solidFill>
                <a:latin typeface="Courier New" pitchFamily="49" charset="0"/>
                <a:cs typeface="Courier New" pitchFamily="49" charset="0"/>
              </a:rPr>
              <a:t>t.start</a:t>
            </a:r>
            <a:r>
              <a:rPr lang="en-US" dirty="0">
                <a:solidFill>
                  <a:srgbClr val="FF0000"/>
                </a:solidFill>
                <a:latin typeface="Courier New" pitchFamily="49" charset="0"/>
                <a:cs typeface="Courier New" pitchFamily="49" charset="0"/>
              </a:rPr>
              <a:t>(); //</a:t>
            </a:r>
            <a:r>
              <a:rPr lang="en-US" dirty="0" err="1">
                <a:solidFill>
                  <a:srgbClr val="FF0000"/>
                </a:solidFill>
                <a:latin typeface="Courier New" pitchFamily="49" charset="0"/>
                <a:cs typeface="Courier New" pitchFamily="49" charset="0"/>
              </a:rPr>
              <a:t>IllegalThreadStateException</a:t>
            </a:r>
            <a:endParaRPr lang="en-US" dirty="0">
              <a:solidFill>
                <a:srgbClr val="FF0000"/>
              </a:solidFill>
              <a:latin typeface="Courier New" pitchFamily="49" charset="0"/>
              <a:cs typeface="Courier New" pitchFamily="49" charset="0"/>
            </a:endParaRPr>
          </a:p>
          <a:p>
            <a:pPr lvl="2">
              <a:spcBef>
                <a:spcPts val="0"/>
              </a:spcBef>
              <a:buNone/>
            </a:pPr>
            <a:r>
              <a:rPr lang="en-US" dirty="0">
                <a:latin typeface="Courier New" pitchFamily="49" charset="0"/>
                <a:cs typeface="Courier New" pitchFamily="49" charset="0"/>
              </a:rPr>
              <a:t>   }</a:t>
            </a:r>
          </a:p>
          <a:p>
            <a:pPr lvl="2">
              <a:spcBef>
                <a:spcPts val="0"/>
              </a:spcBef>
              <a:buNone/>
            </a:pPr>
            <a:r>
              <a:rPr lang="en-US" dirty="0">
                <a:latin typeface="Courier New" pitchFamily="49" charset="0"/>
                <a:cs typeface="Courier New" pitchFamily="49" charset="0"/>
              </a:rPr>
              <a:t>}</a:t>
            </a:r>
            <a:endParaRPr lang="en-US" dirty="0"/>
          </a:p>
          <a:p>
            <a:pPr lvl="2"/>
            <a:endParaRPr lang="en-US" dirty="0"/>
          </a:p>
        </p:txBody>
      </p:sp>
    </p:spTree>
    <p:extLst>
      <p:ext uri="{BB962C8B-B14F-4D97-AF65-F5344CB8AC3E}">
        <p14:creationId xmlns:p14="http://schemas.microsoft.com/office/powerpoint/2010/main" val="51045786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 Basics</a:t>
            </a:r>
            <a:endParaRPr lang="en-US" dirty="0"/>
          </a:p>
        </p:txBody>
      </p:sp>
      <p:sp>
        <p:nvSpPr>
          <p:cNvPr id="3" name="Content Placeholder 2"/>
          <p:cNvSpPr>
            <a:spLocks noGrp="1"/>
          </p:cNvSpPr>
          <p:nvPr>
            <p:ph sz="half" idx="1"/>
          </p:nvPr>
        </p:nvSpPr>
        <p:spPr>
          <a:xfrm>
            <a:off x="1988344" y="1770502"/>
            <a:ext cx="4038600" cy="1353699"/>
          </a:xfrm>
        </p:spPr>
        <p:txBody>
          <a:bodyPr>
            <a:normAutofit/>
          </a:bodyPr>
          <a:lstStyle/>
          <a:p>
            <a:pPr>
              <a:buNone/>
            </a:pPr>
            <a:r>
              <a:rPr lang="en-US" sz="1600" dirty="0">
                <a:solidFill>
                  <a:srgbClr val="92D050"/>
                </a:solidFill>
                <a:latin typeface="Courier New" pitchFamily="49" charset="0"/>
                <a:cs typeface="Courier New" pitchFamily="49" charset="0"/>
              </a:rPr>
              <a:t>Main() {</a:t>
            </a:r>
          </a:p>
          <a:p>
            <a:pPr>
              <a:buNone/>
            </a:pPr>
            <a:r>
              <a:rPr lang="en-US" sz="1600" dirty="0">
                <a:latin typeface="Courier New" pitchFamily="49" charset="0"/>
                <a:cs typeface="Courier New" pitchFamily="49" charset="0"/>
              </a:rPr>
              <a:t>   Thread t = new </a:t>
            </a:r>
            <a:r>
              <a:rPr lang="en-US" sz="1600" dirty="0" err="1">
                <a:solidFill>
                  <a:srgbClr val="FFC000"/>
                </a:solidFill>
                <a:latin typeface="Courier New" pitchFamily="49" charset="0"/>
                <a:cs typeface="Courier New" pitchFamily="49" charset="0"/>
              </a:rPr>
              <a:t>MyThread</a:t>
            </a:r>
            <a:r>
              <a:rPr lang="en-US" sz="1600" dirty="0">
                <a:solidFill>
                  <a:srgbClr val="FFC000"/>
                </a:solidFill>
                <a:latin typeface="Courier New" pitchFamily="49" charset="0"/>
                <a:cs typeface="Courier New" pitchFamily="49" charset="0"/>
              </a:rPr>
              <a:t>(</a:t>
            </a:r>
            <a:r>
              <a:rPr lang="en-US" sz="1600" dirty="0">
                <a:latin typeface="Courier New" pitchFamily="49" charset="0"/>
                <a:cs typeface="Courier New" pitchFamily="49" charset="0"/>
              </a:rPr>
              <a:t>);</a:t>
            </a:r>
          </a:p>
          <a:p>
            <a:pPr>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t.start</a:t>
            </a:r>
            <a:r>
              <a:rPr lang="en-US" sz="1600" dirty="0">
                <a:latin typeface="Courier New" pitchFamily="49" charset="0"/>
                <a:cs typeface="Courier New" pitchFamily="49" charset="0"/>
              </a:rPr>
              <a:t>();</a:t>
            </a:r>
          </a:p>
          <a:p>
            <a:pPr>
              <a:buNone/>
            </a:pPr>
            <a:r>
              <a:rPr lang="en-US" sz="1600" dirty="0">
                <a:latin typeface="Courier New" pitchFamily="49" charset="0"/>
                <a:cs typeface="Courier New" pitchFamily="49" charset="0"/>
              </a:rPr>
              <a:t>   // do work 1</a:t>
            </a:r>
          </a:p>
        </p:txBody>
      </p:sp>
      <p:sp>
        <p:nvSpPr>
          <p:cNvPr id="5" name="Content Placeholder 2"/>
          <p:cNvSpPr>
            <a:spLocks noGrp="1"/>
          </p:cNvSpPr>
          <p:nvPr>
            <p:ph sz="half" idx="1"/>
          </p:nvPr>
        </p:nvSpPr>
        <p:spPr>
          <a:xfrm>
            <a:off x="6248400" y="1752601"/>
            <a:ext cx="4038600" cy="1524000"/>
          </a:xfrm>
        </p:spPr>
        <p:txBody>
          <a:bodyPr>
            <a:normAutofit/>
          </a:bodyPr>
          <a:lstStyle/>
          <a:p>
            <a:pPr>
              <a:buNone/>
            </a:pPr>
            <a:r>
              <a:rPr lang="en-US" sz="1600" dirty="0">
                <a:solidFill>
                  <a:srgbClr val="92D050"/>
                </a:solidFill>
                <a:latin typeface="Courier New" pitchFamily="49" charset="0"/>
                <a:cs typeface="Courier New" pitchFamily="49" charset="0"/>
              </a:rPr>
              <a:t>Main()</a:t>
            </a:r>
            <a:r>
              <a:rPr lang="en-US" sz="1600" dirty="0">
                <a:latin typeface="Courier New" pitchFamily="49" charset="0"/>
                <a:cs typeface="Courier New" pitchFamily="49" charset="0"/>
              </a:rPr>
              <a:t> {</a:t>
            </a:r>
          </a:p>
          <a:p>
            <a:pPr>
              <a:buNone/>
            </a:pPr>
            <a:r>
              <a:rPr lang="en-US" sz="1600" dirty="0">
                <a:latin typeface="Courier New" pitchFamily="49" charset="0"/>
                <a:cs typeface="Courier New" pitchFamily="49" charset="0"/>
              </a:rPr>
              <a:t>   Thread t = new </a:t>
            </a:r>
            <a:r>
              <a:rPr lang="en-US" sz="1600" dirty="0" err="1">
                <a:solidFill>
                  <a:srgbClr val="FFC000"/>
                </a:solidFill>
                <a:latin typeface="Courier New" pitchFamily="49" charset="0"/>
                <a:cs typeface="Courier New" pitchFamily="49" charset="0"/>
              </a:rPr>
              <a:t>MyThread</a:t>
            </a:r>
            <a:r>
              <a:rPr lang="en-US" sz="1600" dirty="0">
                <a:solidFill>
                  <a:srgbClr val="FFC000"/>
                </a:solidFill>
                <a:latin typeface="Courier New" pitchFamily="49" charset="0"/>
                <a:cs typeface="Courier New" pitchFamily="49" charset="0"/>
              </a:rPr>
              <a:t>();</a:t>
            </a:r>
          </a:p>
          <a:p>
            <a:pPr>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t.run</a:t>
            </a:r>
            <a:r>
              <a:rPr lang="en-US" sz="1600" dirty="0">
                <a:latin typeface="Courier New" pitchFamily="49" charset="0"/>
                <a:cs typeface="Courier New" pitchFamily="49" charset="0"/>
              </a:rPr>
              <a:t>();</a:t>
            </a:r>
          </a:p>
          <a:p>
            <a:pPr>
              <a:buNone/>
            </a:pPr>
            <a:r>
              <a:rPr lang="en-US" sz="1600" dirty="0">
                <a:latin typeface="Courier New" pitchFamily="49" charset="0"/>
                <a:cs typeface="Courier New" pitchFamily="49" charset="0"/>
              </a:rPr>
              <a:t>   // do work 1</a:t>
            </a:r>
          </a:p>
        </p:txBody>
      </p:sp>
      <p:sp>
        <p:nvSpPr>
          <p:cNvPr id="6" name="TextBox 5"/>
          <p:cNvSpPr txBox="1"/>
          <p:nvPr/>
        </p:nvSpPr>
        <p:spPr>
          <a:xfrm>
            <a:off x="2438400" y="3733801"/>
            <a:ext cx="1143000" cy="307777"/>
          </a:xfrm>
          <a:prstGeom prst="rect">
            <a:avLst/>
          </a:prstGeom>
          <a:noFill/>
        </p:spPr>
        <p:txBody>
          <a:bodyPr wrap="square" rtlCol="0">
            <a:spAutoFit/>
          </a:bodyPr>
          <a:lstStyle/>
          <a:p>
            <a:r>
              <a:rPr lang="en-US" sz="1400" dirty="0"/>
              <a:t>main thread</a:t>
            </a:r>
          </a:p>
        </p:txBody>
      </p:sp>
      <p:sp>
        <p:nvSpPr>
          <p:cNvPr id="7" name="TextBox 6"/>
          <p:cNvSpPr txBox="1"/>
          <p:nvPr/>
        </p:nvSpPr>
        <p:spPr>
          <a:xfrm>
            <a:off x="4038600" y="3733801"/>
            <a:ext cx="1143000" cy="307777"/>
          </a:xfrm>
          <a:prstGeom prst="rect">
            <a:avLst/>
          </a:prstGeom>
          <a:noFill/>
        </p:spPr>
        <p:txBody>
          <a:bodyPr wrap="square" rtlCol="0">
            <a:spAutoFit/>
          </a:bodyPr>
          <a:lstStyle/>
          <a:p>
            <a:r>
              <a:rPr lang="en-US" sz="1400" dirty="0"/>
              <a:t>new thread</a:t>
            </a:r>
          </a:p>
        </p:txBody>
      </p:sp>
      <p:sp>
        <p:nvSpPr>
          <p:cNvPr id="8" name="Rectangle 7"/>
          <p:cNvSpPr/>
          <p:nvPr/>
        </p:nvSpPr>
        <p:spPr>
          <a:xfrm>
            <a:off x="2743200" y="4419600"/>
            <a:ext cx="3048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419600" y="4724400"/>
            <a:ext cx="304800" cy="12954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a:off x="3048000" y="4800600"/>
            <a:ext cx="1371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200400" y="4419601"/>
            <a:ext cx="1143000" cy="307777"/>
          </a:xfrm>
          <a:prstGeom prst="rect">
            <a:avLst/>
          </a:prstGeom>
          <a:noFill/>
        </p:spPr>
        <p:txBody>
          <a:bodyPr wrap="square" rtlCol="0">
            <a:spAutoFit/>
          </a:bodyPr>
          <a:lstStyle/>
          <a:p>
            <a:r>
              <a:rPr lang="en-US" sz="1400" dirty="0"/>
              <a:t>start()</a:t>
            </a:r>
          </a:p>
        </p:txBody>
      </p:sp>
      <p:sp>
        <p:nvSpPr>
          <p:cNvPr id="18" name="TextBox 17"/>
          <p:cNvSpPr txBox="1"/>
          <p:nvPr/>
        </p:nvSpPr>
        <p:spPr>
          <a:xfrm rot="5400000">
            <a:off x="2526955" y="5016846"/>
            <a:ext cx="801823" cy="369332"/>
          </a:xfrm>
          <a:prstGeom prst="rect">
            <a:avLst/>
          </a:prstGeom>
          <a:noFill/>
        </p:spPr>
        <p:txBody>
          <a:bodyPr wrap="none" rtlCol="0">
            <a:spAutoFit/>
          </a:bodyPr>
          <a:lstStyle/>
          <a:p>
            <a:r>
              <a:rPr lang="en-US" dirty="0">
                <a:solidFill>
                  <a:schemeClr val="tx2">
                    <a:lumMod val="10000"/>
                  </a:schemeClr>
                </a:solidFill>
              </a:rPr>
              <a:t>main()</a:t>
            </a:r>
          </a:p>
        </p:txBody>
      </p:sp>
      <p:sp>
        <p:nvSpPr>
          <p:cNvPr id="19" name="TextBox 18"/>
          <p:cNvSpPr txBox="1"/>
          <p:nvPr/>
        </p:nvSpPr>
        <p:spPr>
          <a:xfrm rot="5400000">
            <a:off x="4279497" y="5169246"/>
            <a:ext cx="649537" cy="369332"/>
          </a:xfrm>
          <a:prstGeom prst="rect">
            <a:avLst/>
          </a:prstGeom>
          <a:noFill/>
        </p:spPr>
        <p:txBody>
          <a:bodyPr wrap="none" rtlCol="0">
            <a:spAutoFit/>
          </a:bodyPr>
          <a:lstStyle/>
          <a:p>
            <a:r>
              <a:rPr lang="en-US" dirty="0">
                <a:solidFill>
                  <a:schemeClr val="tx2">
                    <a:lumMod val="10000"/>
                  </a:schemeClr>
                </a:solidFill>
              </a:rPr>
              <a:t>run()</a:t>
            </a:r>
          </a:p>
        </p:txBody>
      </p:sp>
      <p:sp>
        <p:nvSpPr>
          <p:cNvPr id="20" name="TextBox 19"/>
          <p:cNvSpPr txBox="1"/>
          <p:nvPr/>
        </p:nvSpPr>
        <p:spPr>
          <a:xfrm>
            <a:off x="6629400" y="3657601"/>
            <a:ext cx="1143000" cy="307777"/>
          </a:xfrm>
          <a:prstGeom prst="rect">
            <a:avLst/>
          </a:prstGeom>
          <a:noFill/>
        </p:spPr>
        <p:txBody>
          <a:bodyPr wrap="square" rtlCol="0">
            <a:spAutoFit/>
          </a:bodyPr>
          <a:lstStyle/>
          <a:p>
            <a:r>
              <a:rPr lang="en-US" sz="1400" dirty="0"/>
              <a:t>main thread</a:t>
            </a:r>
          </a:p>
        </p:txBody>
      </p:sp>
      <p:sp>
        <p:nvSpPr>
          <p:cNvPr id="21" name="TextBox 20"/>
          <p:cNvSpPr txBox="1"/>
          <p:nvPr/>
        </p:nvSpPr>
        <p:spPr>
          <a:xfrm>
            <a:off x="8229600" y="3657601"/>
            <a:ext cx="1143000" cy="307777"/>
          </a:xfrm>
          <a:prstGeom prst="rect">
            <a:avLst/>
          </a:prstGeom>
          <a:noFill/>
        </p:spPr>
        <p:txBody>
          <a:bodyPr wrap="square" rtlCol="0">
            <a:spAutoFit/>
          </a:bodyPr>
          <a:lstStyle/>
          <a:p>
            <a:r>
              <a:rPr lang="en-US" sz="1400" dirty="0"/>
              <a:t>new thread</a:t>
            </a:r>
          </a:p>
        </p:txBody>
      </p:sp>
      <p:sp>
        <p:nvSpPr>
          <p:cNvPr id="22" name="Rectangle 21"/>
          <p:cNvSpPr/>
          <p:nvPr/>
        </p:nvSpPr>
        <p:spPr>
          <a:xfrm>
            <a:off x="6934200" y="4038600"/>
            <a:ext cx="304800"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086600" y="4724400"/>
            <a:ext cx="304800" cy="12954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rot="5400000">
            <a:off x="6717955" y="4483446"/>
            <a:ext cx="801823" cy="369332"/>
          </a:xfrm>
          <a:prstGeom prst="rect">
            <a:avLst/>
          </a:prstGeom>
          <a:noFill/>
        </p:spPr>
        <p:txBody>
          <a:bodyPr wrap="none" rtlCol="0">
            <a:spAutoFit/>
          </a:bodyPr>
          <a:lstStyle/>
          <a:p>
            <a:r>
              <a:rPr lang="en-US" dirty="0">
                <a:solidFill>
                  <a:schemeClr val="tx2">
                    <a:lumMod val="10000"/>
                  </a:schemeClr>
                </a:solidFill>
              </a:rPr>
              <a:t>main()</a:t>
            </a:r>
          </a:p>
        </p:txBody>
      </p:sp>
      <p:sp>
        <p:nvSpPr>
          <p:cNvPr id="27" name="TextBox 26"/>
          <p:cNvSpPr txBox="1"/>
          <p:nvPr/>
        </p:nvSpPr>
        <p:spPr>
          <a:xfrm rot="5400000">
            <a:off x="6946497" y="5169246"/>
            <a:ext cx="649537" cy="369332"/>
          </a:xfrm>
          <a:prstGeom prst="rect">
            <a:avLst/>
          </a:prstGeom>
          <a:noFill/>
        </p:spPr>
        <p:txBody>
          <a:bodyPr wrap="none" rtlCol="0">
            <a:spAutoFit/>
          </a:bodyPr>
          <a:lstStyle/>
          <a:p>
            <a:r>
              <a:rPr lang="en-US" dirty="0">
                <a:solidFill>
                  <a:schemeClr val="tx2">
                    <a:lumMod val="10000"/>
                  </a:schemeClr>
                </a:solidFill>
              </a:rPr>
              <a:t>run()</a:t>
            </a:r>
          </a:p>
        </p:txBody>
      </p:sp>
      <p:sp>
        <p:nvSpPr>
          <p:cNvPr id="28" name="TextBox 27"/>
          <p:cNvSpPr txBox="1"/>
          <p:nvPr/>
        </p:nvSpPr>
        <p:spPr>
          <a:xfrm rot="5400000">
            <a:off x="8366245" y="4816355"/>
            <a:ext cx="705642" cy="369332"/>
          </a:xfrm>
          <a:prstGeom prst="rect">
            <a:avLst/>
          </a:prstGeom>
          <a:noFill/>
        </p:spPr>
        <p:txBody>
          <a:bodyPr wrap="none" rtlCol="0">
            <a:spAutoFit/>
          </a:bodyPr>
          <a:lstStyle/>
          <a:p>
            <a:r>
              <a:rPr lang="en-US" dirty="0"/>
              <a:t>None</a:t>
            </a:r>
          </a:p>
        </p:txBody>
      </p:sp>
    </p:spTree>
    <p:extLst>
      <p:ext uri="{BB962C8B-B14F-4D97-AF65-F5344CB8AC3E}">
        <p14:creationId xmlns:p14="http://schemas.microsoft.com/office/powerpoint/2010/main" val="34035538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mtClean="0"/>
              <a:t>Local variables</a:t>
            </a:r>
          </a:p>
        </p:txBody>
      </p:sp>
      <p:sp>
        <p:nvSpPr>
          <p:cNvPr id="35843" name="Rectangle 3"/>
          <p:cNvSpPr>
            <a:spLocks noGrp="1" noChangeArrowheads="1"/>
          </p:cNvSpPr>
          <p:nvPr>
            <p:ph type="body" idx="1"/>
          </p:nvPr>
        </p:nvSpPr>
        <p:spPr/>
        <p:txBody>
          <a:bodyPr/>
          <a:lstStyle/>
          <a:p>
            <a:r>
              <a:rPr lang="en-US" sz="2400"/>
              <a:t>A variable that is </a:t>
            </a:r>
            <a:r>
              <a:rPr lang="en-US" sz="2400" i="1"/>
              <a:t>strictly</a:t>
            </a:r>
            <a:r>
              <a:rPr lang="en-US" sz="2400"/>
              <a:t> local to a method is thread-safe</a:t>
            </a:r>
          </a:p>
          <a:p>
            <a:pPr lvl="1"/>
            <a:r>
              <a:rPr lang="en-US" sz="2000"/>
              <a:t>This is because every entry to a method gets a new copy of that variable</a:t>
            </a:r>
          </a:p>
          <a:p>
            <a:r>
              <a:rPr lang="en-US" sz="2400"/>
              <a:t>If a variable is of a primitive type (</a:t>
            </a:r>
            <a:r>
              <a:rPr lang="en-US" sz="2400">
                <a:solidFill>
                  <a:schemeClr val="accent2"/>
                </a:solidFill>
                <a:latin typeface="Trebuchet MS" panose="020B0603020202020204" pitchFamily="34" charset="0"/>
              </a:rPr>
              <a:t>int</a:t>
            </a:r>
            <a:r>
              <a:rPr lang="en-US" sz="2400"/>
              <a:t>, </a:t>
            </a:r>
            <a:r>
              <a:rPr lang="en-US" sz="2400">
                <a:solidFill>
                  <a:schemeClr val="accent2"/>
                </a:solidFill>
                <a:latin typeface="Trebuchet MS" panose="020B0603020202020204" pitchFamily="34" charset="0"/>
              </a:rPr>
              <a:t>double</a:t>
            </a:r>
            <a:r>
              <a:rPr lang="en-US" sz="2400"/>
              <a:t>, </a:t>
            </a:r>
            <a:r>
              <a:rPr lang="en-US" sz="2400">
                <a:solidFill>
                  <a:schemeClr val="accent2"/>
                </a:solidFill>
                <a:latin typeface="Trebuchet MS" panose="020B0603020202020204" pitchFamily="34" charset="0"/>
              </a:rPr>
              <a:t>boolean</a:t>
            </a:r>
            <a:r>
              <a:rPr lang="en-US" sz="2400"/>
              <a:t>, etc.) it is thread-safe</a:t>
            </a:r>
          </a:p>
          <a:p>
            <a:r>
              <a:rPr lang="en-US" sz="2400"/>
              <a:t>If a variable holds an immutable object (such as a </a:t>
            </a:r>
            <a:r>
              <a:rPr lang="en-US" sz="2400">
                <a:solidFill>
                  <a:schemeClr val="accent2"/>
                </a:solidFill>
                <a:latin typeface="Trebuchet MS" panose="020B0603020202020204" pitchFamily="34" charset="0"/>
              </a:rPr>
              <a:t>String</a:t>
            </a:r>
            <a:r>
              <a:rPr lang="en-US" sz="2400"/>
              <a:t>) it is thread-safe, because all immutable objects are thread-safe</a:t>
            </a:r>
          </a:p>
          <a:p>
            <a:r>
              <a:rPr lang="en-US" sz="2400"/>
              <a:t>If a variable holds a mutable object, and there is </a:t>
            </a:r>
            <a:r>
              <a:rPr lang="en-US" sz="2400" i="1"/>
              <a:t>no</a:t>
            </a:r>
            <a:r>
              <a:rPr lang="en-US" sz="2400"/>
              <a:t> way to access that variable from outside the method, then it can be made thread-safe</a:t>
            </a:r>
          </a:p>
          <a:p>
            <a:pPr lvl="1"/>
            <a:r>
              <a:rPr lang="en-US" sz="2000"/>
              <a:t>An Object passed in as a parameter is not thread-safe (unless immutable)</a:t>
            </a:r>
          </a:p>
          <a:p>
            <a:pPr lvl="1"/>
            <a:r>
              <a:rPr lang="en-US" sz="2000"/>
              <a:t>An Object returned as a value is not thread-safe (unless immutable)</a:t>
            </a:r>
          </a:p>
          <a:p>
            <a:pPr lvl="1"/>
            <a:r>
              <a:rPr lang="en-US" sz="2000"/>
              <a:t>An Object that has references to data outside the method is not thread-safe</a:t>
            </a:r>
          </a:p>
        </p:txBody>
      </p:sp>
    </p:spTree>
    <p:extLst>
      <p:ext uri="{BB962C8B-B14F-4D97-AF65-F5344CB8AC3E}">
        <p14:creationId xmlns:p14="http://schemas.microsoft.com/office/powerpoint/2010/main" val="1143922016"/>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 Basics</a:t>
            </a:r>
            <a:endParaRPr lang="en-US" dirty="0"/>
          </a:p>
        </p:txBody>
      </p:sp>
      <p:sp>
        <p:nvSpPr>
          <p:cNvPr id="3" name="Content Placeholder 2"/>
          <p:cNvSpPr>
            <a:spLocks noGrp="1"/>
          </p:cNvSpPr>
          <p:nvPr>
            <p:ph sz="half" idx="1"/>
          </p:nvPr>
        </p:nvSpPr>
        <p:spPr>
          <a:xfrm>
            <a:off x="1828800" y="1846702"/>
            <a:ext cx="4495800" cy="4477899"/>
          </a:xfrm>
        </p:spPr>
        <p:txBody>
          <a:bodyPr>
            <a:normAutofit/>
          </a:bodyPr>
          <a:lstStyle/>
          <a:p>
            <a:pPr>
              <a:spcBef>
                <a:spcPts val="0"/>
              </a:spcBef>
              <a:buNone/>
            </a:pPr>
            <a:r>
              <a:rPr lang="en-US" sz="1600" dirty="0">
                <a:solidFill>
                  <a:srgbClr val="FFC000"/>
                </a:solidFill>
                <a:latin typeface="Courier New" pitchFamily="49" charset="0"/>
                <a:cs typeface="Courier New" pitchFamily="49" charset="0"/>
              </a:rPr>
              <a:t>class </a:t>
            </a:r>
            <a:r>
              <a:rPr lang="en-US" sz="1600" dirty="0" err="1">
                <a:solidFill>
                  <a:srgbClr val="FFC000"/>
                </a:solidFill>
                <a:latin typeface="Courier New" pitchFamily="49" charset="0"/>
                <a:cs typeface="Courier New" pitchFamily="49" charset="0"/>
              </a:rPr>
              <a:t>MyThread</a:t>
            </a:r>
            <a:r>
              <a:rPr lang="en-US" sz="1600" dirty="0">
                <a:solidFill>
                  <a:srgbClr val="FFC000"/>
                </a:solidFill>
                <a:latin typeface="Courier New" pitchFamily="49" charset="0"/>
                <a:cs typeface="Courier New" pitchFamily="49" charset="0"/>
              </a:rPr>
              <a:t> extends Thread {</a:t>
            </a:r>
          </a:p>
          <a:p>
            <a:pPr>
              <a:spcBef>
                <a:spcPts val="0"/>
              </a:spcBef>
              <a:buNone/>
            </a:pPr>
            <a:r>
              <a:rPr lang="en-US" sz="1600" dirty="0">
                <a:solidFill>
                  <a:srgbClr val="FFC000"/>
                </a:solidFill>
                <a:latin typeface="Courier New" pitchFamily="49" charset="0"/>
                <a:cs typeface="Courier New" pitchFamily="49" charset="0"/>
              </a:rPr>
              <a:t>   public void run() {</a:t>
            </a:r>
          </a:p>
          <a:p>
            <a:pPr>
              <a:spcBef>
                <a:spcPts val="0"/>
              </a:spcBef>
              <a:buNone/>
            </a:pPr>
            <a:r>
              <a:rPr lang="en-US" sz="1600" dirty="0">
                <a:solidFill>
                  <a:srgbClr val="FFC000"/>
                </a:solidFill>
                <a:latin typeface="Courier New" pitchFamily="49" charset="0"/>
                <a:cs typeface="Courier New" pitchFamily="49" charset="0"/>
              </a:rPr>
              <a:t>      // work 1</a:t>
            </a:r>
          </a:p>
          <a:p>
            <a:pPr>
              <a:spcBef>
                <a:spcPts val="0"/>
              </a:spcBef>
              <a:buNone/>
            </a:pPr>
            <a:r>
              <a:rPr lang="en-US" sz="1600" dirty="0">
                <a:solidFill>
                  <a:srgbClr val="FFC000"/>
                </a:solidFill>
                <a:latin typeface="Courier New" pitchFamily="49" charset="0"/>
                <a:cs typeface="Courier New" pitchFamily="49" charset="0"/>
              </a:rPr>
              <a:t>      method();</a:t>
            </a:r>
          </a:p>
          <a:p>
            <a:pPr>
              <a:spcBef>
                <a:spcPts val="0"/>
              </a:spcBef>
              <a:buNone/>
            </a:pPr>
            <a:r>
              <a:rPr lang="en-US" sz="1600" dirty="0">
                <a:solidFill>
                  <a:srgbClr val="FFC000"/>
                </a:solidFill>
                <a:latin typeface="Courier New" pitchFamily="49" charset="0"/>
                <a:cs typeface="Courier New" pitchFamily="49" charset="0"/>
              </a:rPr>
              <a:t>   }</a:t>
            </a:r>
          </a:p>
          <a:p>
            <a:pPr>
              <a:spcBef>
                <a:spcPts val="0"/>
              </a:spcBef>
              <a:buNone/>
            </a:pPr>
            <a:r>
              <a:rPr lang="en-US" sz="1600" dirty="0">
                <a:solidFill>
                  <a:srgbClr val="FFC000"/>
                </a:solidFill>
                <a:latin typeface="Courier New" pitchFamily="49" charset="0"/>
                <a:cs typeface="Courier New" pitchFamily="49" charset="0"/>
              </a:rPr>
              <a:t>   public void method() {</a:t>
            </a:r>
          </a:p>
          <a:p>
            <a:pPr>
              <a:spcBef>
                <a:spcPts val="0"/>
              </a:spcBef>
              <a:buNone/>
            </a:pPr>
            <a:r>
              <a:rPr lang="en-US" sz="1600" dirty="0">
                <a:solidFill>
                  <a:srgbClr val="FFC000"/>
                </a:solidFill>
                <a:latin typeface="Courier New" pitchFamily="49" charset="0"/>
                <a:cs typeface="Courier New" pitchFamily="49" charset="0"/>
              </a:rPr>
              <a:t>      // work 2</a:t>
            </a:r>
          </a:p>
          <a:p>
            <a:pPr>
              <a:spcBef>
                <a:spcPts val="0"/>
              </a:spcBef>
              <a:buNone/>
            </a:pPr>
            <a:r>
              <a:rPr lang="en-US" sz="1600" dirty="0">
                <a:solidFill>
                  <a:srgbClr val="FFC000"/>
                </a:solidFill>
                <a:latin typeface="Courier New" pitchFamily="49" charset="0"/>
                <a:cs typeface="Courier New" pitchFamily="49" charset="0"/>
              </a:rPr>
              <a:t>   }</a:t>
            </a:r>
          </a:p>
          <a:p>
            <a:pPr>
              <a:spcBef>
                <a:spcPts val="0"/>
              </a:spcBef>
              <a:buNone/>
            </a:pPr>
            <a:r>
              <a:rPr lang="en-US" sz="1600" dirty="0">
                <a:solidFill>
                  <a:srgbClr val="FFC000"/>
                </a:solidFill>
                <a:latin typeface="Courier New" pitchFamily="49" charset="0"/>
                <a:cs typeface="Courier New" pitchFamily="49" charset="0"/>
              </a:rPr>
              <a:t>}</a:t>
            </a:r>
          </a:p>
          <a:p>
            <a:pPr>
              <a:spcBef>
                <a:spcPts val="0"/>
              </a:spcBef>
              <a:buNone/>
            </a:pPr>
            <a:r>
              <a:rPr lang="en-US" sz="1600" dirty="0">
                <a:solidFill>
                  <a:srgbClr val="92D050"/>
                </a:solidFill>
                <a:latin typeface="Courier New" pitchFamily="49" charset="0"/>
                <a:cs typeface="Courier New" pitchFamily="49" charset="0"/>
              </a:rPr>
              <a:t>class </a:t>
            </a:r>
            <a:r>
              <a:rPr lang="en-US" sz="1600" dirty="0" err="1">
                <a:solidFill>
                  <a:srgbClr val="92D050"/>
                </a:solidFill>
                <a:latin typeface="Courier New" pitchFamily="49" charset="0"/>
                <a:cs typeface="Courier New" pitchFamily="49" charset="0"/>
              </a:rPr>
              <a:t>MainThread</a:t>
            </a:r>
            <a:r>
              <a:rPr lang="en-US" sz="1600" dirty="0">
                <a:solidFill>
                  <a:srgbClr val="92D050"/>
                </a:solidFill>
                <a:latin typeface="Courier New" pitchFamily="49" charset="0"/>
                <a:cs typeface="Courier New" pitchFamily="49" charset="0"/>
              </a:rPr>
              <a:t> {</a:t>
            </a:r>
          </a:p>
          <a:p>
            <a:pPr>
              <a:spcBef>
                <a:spcPts val="0"/>
              </a:spcBef>
              <a:buNone/>
            </a:pPr>
            <a:r>
              <a:rPr lang="en-US" sz="1600" dirty="0">
                <a:solidFill>
                  <a:srgbClr val="92D050"/>
                </a:solidFill>
                <a:latin typeface="Courier New" pitchFamily="49" charset="0"/>
                <a:cs typeface="Courier New" pitchFamily="49" charset="0"/>
              </a:rPr>
              <a:t>   void main(...) {</a:t>
            </a:r>
          </a:p>
          <a:p>
            <a:pPr>
              <a:spcBef>
                <a:spcPts val="0"/>
              </a:spcBef>
              <a:buNone/>
            </a:pPr>
            <a:r>
              <a:rPr lang="en-US" sz="1600" dirty="0">
                <a:solidFill>
                  <a:srgbClr val="92D050"/>
                </a:solidFill>
                <a:latin typeface="Courier New" pitchFamily="49" charset="0"/>
                <a:cs typeface="Courier New" pitchFamily="49" charset="0"/>
              </a:rPr>
              <a:t>     </a:t>
            </a:r>
            <a:r>
              <a:rPr lang="en-US" sz="1600" dirty="0" err="1">
                <a:solidFill>
                  <a:srgbClr val="92D050"/>
                </a:solidFill>
                <a:latin typeface="Courier New" pitchFamily="49" charset="0"/>
                <a:cs typeface="Courier New" pitchFamily="49" charset="0"/>
              </a:rPr>
              <a:t>MyThread</a:t>
            </a:r>
            <a:r>
              <a:rPr lang="en-US" sz="1600" dirty="0">
                <a:solidFill>
                  <a:srgbClr val="92D050"/>
                </a:solidFill>
                <a:latin typeface="Courier New" pitchFamily="49" charset="0"/>
                <a:cs typeface="Courier New" pitchFamily="49" charset="0"/>
              </a:rPr>
              <a:t> t = new </a:t>
            </a:r>
            <a:r>
              <a:rPr lang="en-US" sz="1600" dirty="0" err="1">
                <a:solidFill>
                  <a:srgbClr val="92D050"/>
                </a:solidFill>
                <a:latin typeface="Courier New" pitchFamily="49" charset="0"/>
                <a:cs typeface="Courier New" pitchFamily="49" charset="0"/>
              </a:rPr>
              <a:t>MyThread</a:t>
            </a:r>
            <a:r>
              <a:rPr lang="en-US" sz="1600" dirty="0">
                <a:solidFill>
                  <a:srgbClr val="92D050"/>
                </a:solidFill>
                <a:latin typeface="Courier New" pitchFamily="49" charset="0"/>
                <a:cs typeface="Courier New" pitchFamily="49" charset="0"/>
              </a:rPr>
              <a:t>();</a:t>
            </a:r>
          </a:p>
          <a:p>
            <a:pPr>
              <a:spcBef>
                <a:spcPts val="0"/>
              </a:spcBef>
              <a:buNone/>
            </a:pPr>
            <a:r>
              <a:rPr lang="en-US" sz="1600" dirty="0">
                <a:solidFill>
                  <a:srgbClr val="92D050"/>
                </a:solidFill>
                <a:latin typeface="Courier New" pitchFamily="49" charset="0"/>
                <a:cs typeface="Courier New" pitchFamily="49" charset="0"/>
              </a:rPr>
              <a:t>     </a:t>
            </a:r>
            <a:r>
              <a:rPr lang="en-US" sz="1600" dirty="0" err="1">
                <a:solidFill>
                  <a:srgbClr val="92D050"/>
                </a:solidFill>
                <a:latin typeface="Courier New" pitchFamily="49" charset="0"/>
                <a:cs typeface="Courier New" pitchFamily="49" charset="0"/>
              </a:rPr>
              <a:t>t.start</a:t>
            </a:r>
            <a:r>
              <a:rPr lang="en-US" sz="1600" dirty="0">
                <a:solidFill>
                  <a:srgbClr val="92D050"/>
                </a:solidFill>
                <a:latin typeface="Courier New" pitchFamily="49" charset="0"/>
                <a:cs typeface="Courier New" pitchFamily="49" charset="0"/>
              </a:rPr>
              <a:t>();</a:t>
            </a:r>
          </a:p>
          <a:p>
            <a:pPr>
              <a:spcBef>
                <a:spcPts val="0"/>
              </a:spcBef>
              <a:buNone/>
            </a:pPr>
            <a:r>
              <a:rPr lang="en-US" sz="1600" dirty="0">
                <a:solidFill>
                  <a:srgbClr val="92D050"/>
                </a:solidFill>
                <a:latin typeface="Courier New" pitchFamily="49" charset="0"/>
                <a:cs typeface="Courier New" pitchFamily="49" charset="0"/>
              </a:rPr>
              <a:t>     </a:t>
            </a:r>
            <a:r>
              <a:rPr lang="en-US" sz="1600" dirty="0" err="1">
                <a:solidFill>
                  <a:srgbClr val="92D050"/>
                </a:solidFill>
                <a:latin typeface="Courier New" pitchFamily="49" charset="0"/>
                <a:cs typeface="Courier New" pitchFamily="49" charset="0"/>
              </a:rPr>
              <a:t>t.join</a:t>
            </a:r>
            <a:r>
              <a:rPr lang="en-US" sz="1600" dirty="0">
                <a:solidFill>
                  <a:srgbClr val="92D050"/>
                </a:solidFill>
                <a:latin typeface="Courier New" pitchFamily="49" charset="0"/>
                <a:cs typeface="Courier New" pitchFamily="49" charset="0"/>
              </a:rPr>
              <a:t>();</a:t>
            </a:r>
          </a:p>
          <a:p>
            <a:pPr>
              <a:spcBef>
                <a:spcPts val="0"/>
              </a:spcBef>
              <a:buNone/>
            </a:pPr>
            <a:r>
              <a:rPr lang="en-US" sz="1600" dirty="0">
                <a:solidFill>
                  <a:srgbClr val="92D050"/>
                </a:solidFill>
                <a:latin typeface="Courier New" pitchFamily="49" charset="0"/>
                <a:cs typeface="Courier New" pitchFamily="49" charset="0"/>
              </a:rPr>
              <a:t>     </a:t>
            </a:r>
            <a:r>
              <a:rPr lang="en-US" sz="1600" dirty="0" err="1">
                <a:solidFill>
                  <a:srgbClr val="92D050"/>
                </a:solidFill>
                <a:latin typeface="Courier New" pitchFamily="49" charset="0"/>
                <a:cs typeface="Courier New" pitchFamily="49" charset="0"/>
              </a:rPr>
              <a:t>t.method</a:t>
            </a:r>
            <a:r>
              <a:rPr lang="en-US" sz="1600" dirty="0">
                <a:solidFill>
                  <a:srgbClr val="92D050"/>
                </a:solidFill>
                <a:latin typeface="Courier New" pitchFamily="49" charset="0"/>
                <a:cs typeface="Courier New" pitchFamily="49" charset="0"/>
              </a:rPr>
              <a:t>();</a:t>
            </a:r>
          </a:p>
        </p:txBody>
      </p:sp>
      <p:sp>
        <p:nvSpPr>
          <p:cNvPr id="11" name="Rectangle 10"/>
          <p:cNvSpPr/>
          <p:nvPr/>
        </p:nvSpPr>
        <p:spPr>
          <a:xfrm>
            <a:off x="8534400" y="2743200"/>
            <a:ext cx="304800" cy="22860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a:off x="7010400" y="2819400"/>
            <a:ext cx="1524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315200" y="2438401"/>
            <a:ext cx="1143000" cy="307777"/>
          </a:xfrm>
          <a:prstGeom prst="rect">
            <a:avLst/>
          </a:prstGeom>
          <a:noFill/>
        </p:spPr>
        <p:txBody>
          <a:bodyPr wrap="square" rtlCol="0">
            <a:spAutoFit/>
          </a:bodyPr>
          <a:lstStyle/>
          <a:p>
            <a:r>
              <a:rPr lang="en-US" sz="1400" dirty="0"/>
              <a:t>start()</a:t>
            </a:r>
          </a:p>
        </p:txBody>
      </p:sp>
      <p:sp>
        <p:nvSpPr>
          <p:cNvPr id="19" name="TextBox 18"/>
          <p:cNvSpPr txBox="1"/>
          <p:nvPr/>
        </p:nvSpPr>
        <p:spPr>
          <a:xfrm rot="5400000">
            <a:off x="8394297" y="3188046"/>
            <a:ext cx="649537" cy="369332"/>
          </a:xfrm>
          <a:prstGeom prst="rect">
            <a:avLst/>
          </a:prstGeom>
          <a:noFill/>
        </p:spPr>
        <p:txBody>
          <a:bodyPr wrap="none" rtlCol="0">
            <a:spAutoFit/>
          </a:bodyPr>
          <a:lstStyle/>
          <a:p>
            <a:r>
              <a:rPr lang="en-US" dirty="0">
                <a:solidFill>
                  <a:schemeClr val="tx2">
                    <a:lumMod val="10000"/>
                  </a:schemeClr>
                </a:solidFill>
              </a:rPr>
              <a:t>run()</a:t>
            </a:r>
          </a:p>
        </p:txBody>
      </p:sp>
      <p:sp>
        <p:nvSpPr>
          <p:cNvPr id="20" name="TextBox 19"/>
          <p:cNvSpPr txBox="1"/>
          <p:nvPr/>
        </p:nvSpPr>
        <p:spPr>
          <a:xfrm>
            <a:off x="6400800" y="1828801"/>
            <a:ext cx="1143000" cy="307777"/>
          </a:xfrm>
          <a:prstGeom prst="rect">
            <a:avLst/>
          </a:prstGeom>
          <a:noFill/>
        </p:spPr>
        <p:txBody>
          <a:bodyPr wrap="square" rtlCol="0">
            <a:spAutoFit/>
          </a:bodyPr>
          <a:lstStyle/>
          <a:p>
            <a:r>
              <a:rPr lang="en-US" sz="1400" dirty="0"/>
              <a:t>main thread</a:t>
            </a:r>
          </a:p>
        </p:txBody>
      </p:sp>
      <p:sp>
        <p:nvSpPr>
          <p:cNvPr id="21" name="TextBox 20"/>
          <p:cNvSpPr txBox="1"/>
          <p:nvPr/>
        </p:nvSpPr>
        <p:spPr>
          <a:xfrm>
            <a:off x="8229600" y="1828801"/>
            <a:ext cx="1143000" cy="307777"/>
          </a:xfrm>
          <a:prstGeom prst="rect">
            <a:avLst/>
          </a:prstGeom>
          <a:noFill/>
        </p:spPr>
        <p:txBody>
          <a:bodyPr wrap="square" rtlCol="0">
            <a:spAutoFit/>
          </a:bodyPr>
          <a:lstStyle/>
          <a:p>
            <a:r>
              <a:rPr lang="en-US" sz="1400" dirty="0"/>
              <a:t>new thread</a:t>
            </a:r>
          </a:p>
        </p:txBody>
      </p:sp>
      <p:sp>
        <p:nvSpPr>
          <p:cNvPr id="22" name="Rectangle 21"/>
          <p:cNvSpPr/>
          <p:nvPr/>
        </p:nvSpPr>
        <p:spPr>
          <a:xfrm>
            <a:off x="6705600" y="2209800"/>
            <a:ext cx="30480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858000" y="3124200"/>
            <a:ext cx="304800" cy="16002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rot="5400000">
            <a:off x="6489355" y="2502246"/>
            <a:ext cx="801823" cy="369332"/>
          </a:xfrm>
          <a:prstGeom prst="rect">
            <a:avLst/>
          </a:prstGeom>
          <a:noFill/>
        </p:spPr>
        <p:txBody>
          <a:bodyPr wrap="none" rtlCol="0">
            <a:spAutoFit/>
          </a:bodyPr>
          <a:lstStyle/>
          <a:p>
            <a:r>
              <a:rPr lang="en-US" dirty="0">
                <a:solidFill>
                  <a:schemeClr val="tx2">
                    <a:lumMod val="10000"/>
                  </a:schemeClr>
                </a:solidFill>
              </a:rPr>
              <a:t>main()</a:t>
            </a:r>
          </a:p>
        </p:txBody>
      </p:sp>
      <p:sp>
        <p:nvSpPr>
          <p:cNvPr id="27" name="TextBox 26"/>
          <p:cNvSpPr txBox="1"/>
          <p:nvPr/>
        </p:nvSpPr>
        <p:spPr>
          <a:xfrm rot="5400000">
            <a:off x="6503095" y="3650741"/>
            <a:ext cx="1079142" cy="369332"/>
          </a:xfrm>
          <a:prstGeom prst="rect">
            <a:avLst/>
          </a:prstGeom>
          <a:noFill/>
        </p:spPr>
        <p:txBody>
          <a:bodyPr wrap="none" rtlCol="0">
            <a:spAutoFit/>
          </a:bodyPr>
          <a:lstStyle/>
          <a:p>
            <a:r>
              <a:rPr lang="en-US" dirty="0">
                <a:solidFill>
                  <a:schemeClr val="tx2">
                    <a:lumMod val="10000"/>
                  </a:schemeClr>
                </a:solidFill>
              </a:rPr>
              <a:t>method()</a:t>
            </a:r>
          </a:p>
        </p:txBody>
      </p:sp>
      <p:sp>
        <p:nvSpPr>
          <p:cNvPr id="25" name="TextBox 24"/>
          <p:cNvSpPr txBox="1"/>
          <p:nvPr/>
        </p:nvSpPr>
        <p:spPr>
          <a:xfrm>
            <a:off x="7924801" y="5105400"/>
            <a:ext cx="2157963" cy="923330"/>
          </a:xfrm>
          <a:prstGeom prst="rect">
            <a:avLst/>
          </a:prstGeom>
          <a:noFill/>
        </p:spPr>
        <p:txBody>
          <a:bodyPr wrap="none" rtlCol="0">
            <a:spAutoFit/>
          </a:bodyPr>
          <a:lstStyle/>
          <a:p>
            <a:pPr algn="ctr"/>
            <a:r>
              <a:rPr lang="en-US" dirty="0" err="1"/>
              <a:t>t.run</a:t>
            </a:r>
            <a:r>
              <a:rPr lang="en-US" dirty="0"/>
              <a:t>()  &amp; </a:t>
            </a:r>
            <a:r>
              <a:rPr lang="en-US" dirty="0" err="1"/>
              <a:t>t.method</a:t>
            </a:r>
            <a:r>
              <a:rPr lang="en-US" dirty="0"/>
              <a:t>() </a:t>
            </a:r>
          </a:p>
          <a:p>
            <a:pPr algn="ctr"/>
            <a:r>
              <a:rPr lang="en-US" dirty="0"/>
              <a:t>called by run() </a:t>
            </a:r>
          </a:p>
          <a:p>
            <a:pPr algn="ctr"/>
            <a:r>
              <a:rPr lang="en-US" dirty="0"/>
              <a:t>run in its own thread</a:t>
            </a:r>
          </a:p>
        </p:txBody>
      </p:sp>
      <p:sp>
        <p:nvSpPr>
          <p:cNvPr id="29" name="TextBox 28"/>
          <p:cNvSpPr txBox="1"/>
          <p:nvPr/>
        </p:nvSpPr>
        <p:spPr>
          <a:xfrm>
            <a:off x="5548290" y="5105400"/>
            <a:ext cx="2153155" cy="923330"/>
          </a:xfrm>
          <a:prstGeom prst="rect">
            <a:avLst/>
          </a:prstGeom>
          <a:noFill/>
        </p:spPr>
        <p:txBody>
          <a:bodyPr wrap="none" rtlCol="0">
            <a:spAutoFit/>
          </a:bodyPr>
          <a:lstStyle/>
          <a:p>
            <a:pPr algn="ctr"/>
            <a:r>
              <a:rPr lang="en-US" dirty="0" err="1"/>
              <a:t>t.method</a:t>
            </a:r>
            <a:r>
              <a:rPr lang="en-US" dirty="0"/>
              <a:t>() called by </a:t>
            </a:r>
          </a:p>
          <a:p>
            <a:pPr algn="ctr"/>
            <a:r>
              <a:rPr lang="en-US" dirty="0"/>
              <a:t>main() runs  in the </a:t>
            </a:r>
          </a:p>
          <a:p>
            <a:pPr algn="ctr"/>
            <a:r>
              <a:rPr lang="en-US" dirty="0"/>
              <a:t>thread of the caller</a:t>
            </a:r>
          </a:p>
        </p:txBody>
      </p:sp>
      <p:sp>
        <p:nvSpPr>
          <p:cNvPr id="30" name="Rectangle 29"/>
          <p:cNvSpPr/>
          <p:nvPr/>
        </p:nvSpPr>
        <p:spPr>
          <a:xfrm>
            <a:off x="8686800" y="3657600"/>
            <a:ext cx="304800" cy="1066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rot="5400000">
            <a:off x="8331895" y="4031741"/>
            <a:ext cx="1079142" cy="369332"/>
          </a:xfrm>
          <a:prstGeom prst="rect">
            <a:avLst/>
          </a:prstGeom>
          <a:noFill/>
        </p:spPr>
        <p:txBody>
          <a:bodyPr wrap="none" rtlCol="0">
            <a:spAutoFit/>
          </a:bodyPr>
          <a:lstStyle/>
          <a:p>
            <a:r>
              <a:rPr lang="en-US" dirty="0">
                <a:solidFill>
                  <a:schemeClr val="tx2">
                    <a:lumMod val="10000"/>
                  </a:schemeClr>
                </a:solidFill>
              </a:rPr>
              <a:t>method()</a:t>
            </a:r>
          </a:p>
        </p:txBody>
      </p:sp>
    </p:spTree>
    <p:extLst>
      <p:ext uri="{BB962C8B-B14F-4D97-AF65-F5344CB8AC3E}">
        <p14:creationId xmlns:p14="http://schemas.microsoft.com/office/powerpoint/2010/main" val="107083706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 Basics</a:t>
            </a:r>
            <a:endParaRPr lang="en-US" dirty="0"/>
          </a:p>
        </p:txBody>
      </p:sp>
      <p:sp>
        <p:nvSpPr>
          <p:cNvPr id="3" name="Content Placeholder 2"/>
          <p:cNvSpPr>
            <a:spLocks noGrp="1"/>
          </p:cNvSpPr>
          <p:nvPr>
            <p:ph sz="half" idx="1"/>
          </p:nvPr>
        </p:nvSpPr>
        <p:spPr>
          <a:xfrm>
            <a:off x="1828800" y="1770502"/>
            <a:ext cx="4419600" cy="4477899"/>
          </a:xfrm>
        </p:spPr>
        <p:txBody>
          <a:bodyPr>
            <a:normAutofit/>
          </a:bodyPr>
          <a:lstStyle/>
          <a:p>
            <a:pPr>
              <a:spcBef>
                <a:spcPts val="0"/>
              </a:spcBef>
              <a:buNone/>
            </a:pPr>
            <a:r>
              <a:rPr lang="en-US" sz="1600" dirty="0">
                <a:solidFill>
                  <a:srgbClr val="FFC000"/>
                </a:solidFill>
                <a:latin typeface="Courier New" pitchFamily="49" charset="0"/>
                <a:cs typeface="Courier New" pitchFamily="49" charset="0"/>
              </a:rPr>
              <a:t>class </a:t>
            </a:r>
            <a:r>
              <a:rPr lang="en-US" sz="1600" dirty="0" err="1">
                <a:solidFill>
                  <a:srgbClr val="FFC000"/>
                </a:solidFill>
                <a:latin typeface="Courier New" pitchFamily="49" charset="0"/>
                <a:cs typeface="Courier New" pitchFamily="49" charset="0"/>
              </a:rPr>
              <a:t>MyThread</a:t>
            </a:r>
            <a:r>
              <a:rPr lang="en-US" sz="1600" dirty="0">
                <a:solidFill>
                  <a:srgbClr val="FFC000"/>
                </a:solidFill>
                <a:latin typeface="Courier New" pitchFamily="49" charset="0"/>
                <a:cs typeface="Courier New" pitchFamily="49" charset="0"/>
              </a:rPr>
              <a:t> extends Thread {</a:t>
            </a:r>
          </a:p>
          <a:p>
            <a:pPr>
              <a:spcBef>
                <a:spcPts val="0"/>
              </a:spcBef>
              <a:buNone/>
            </a:pPr>
            <a:r>
              <a:rPr lang="en-US" sz="1600" dirty="0">
                <a:solidFill>
                  <a:srgbClr val="FFC000"/>
                </a:solidFill>
                <a:latin typeface="Courier New" pitchFamily="49" charset="0"/>
                <a:cs typeface="Courier New" pitchFamily="49" charset="0"/>
              </a:rPr>
              <a:t>   public void run() {</a:t>
            </a:r>
          </a:p>
          <a:p>
            <a:pPr>
              <a:spcBef>
                <a:spcPts val="0"/>
              </a:spcBef>
              <a:buNone/>
            </a:pPr>
            <a:r>
              <a:rPr lang="en-US" sz="1600" dirty="0">
                <a:solidFill>
                  <a:srgbClr val="FFC000"/>
                </a:solidFill>
                <a:latin typeface="Courier New" pitchFamily="49" charset="0"/>
                <a:cs typeface="Courier New" pitchFamily="49" charset="0"/>
              </a:rPr>
              <a:t>      // work 1</a:t>
            </a:r>
          </a:p>
          <a:p>
            <a:pPr>
              <a:spcBef>
                <a:spcPts val="0"/>
              </a:spcBef>
              <a:buNone/>
            </a:pPr>
            <a:r>
              <a:rPr lang="en-US" sz="1600" dirty="0">
                <a:solidFill>
                  <a:srgbClr val="FFC000"/>
                </a:solidFill>
                <a:latin typeface="Courier New" pitchFamily="49" charset="0"/>
                <a:cs typeface="Courier New" pitchFamily="49" charset="0"/>
              </a:rPr>
              <a:t>      function();</a:t>
            </a:r>
          </a:p>
          <a:p>
            <a:pPr>
              <a:spcBef>
                <a:spcPts val="0"/>
              </a:spcBef>
              <a:buNone/>
            </a:pPr>
            <a:r>
              <a:rPr lang="en-US" sz="1600" dirty="0">
                <a:solidFill>
                  <a:srgbClr val="FFC000"/>
                </a:solidFill>
                <a:latin typeface="Courier New" pitchFamily="49" charset="0"/>
                <a:cs typeface="Courier New" pitchFamily="49" charset="0"/>
              </a:rPr>
              <a:t>   }</a:t>
            </a:r>
          </a:p>
          <a:p>
            <a:pPr>
              <a:spcBef>
                <a:spcPts val="0"/>
              </a:spcBef>
              <a:buNone/>
            </a:pPr>
            <a:r>
              <a:rPr lang="en-US" sz="1600" dirty="0">
                <a:solidFill>
                  <a:srgbClr val="FFC000"/>
                </a:solidFill>
                <a:latin typeface="Courier New" pitchFamily="49" charset="0"/>
                <a:cs typeface="Courier New" pitchFamily="49" charset="0"/>
              </a:rPr>
              <a:t>   public void method() {</a:t>
            </a:r>
          </a:p>
          <a:p>
            <a:pPr>
              <a:spcBef>
                <a:spcPts val="0"/>
              </a:spcBef>
              <a:buNone/>
            </a:pPr>
            <a:r>
              <a:rPr lang="en-US" sz="1600" dirty="0">
                <a:solidFill>
                  <a:srgbClr val="FFC000"/>
                </a:solidFill>
                <a:latin typeface="Courier New" pitchFamily="49" charset="0"/>
                <a:cs typeface="Courier New" pitchFamily="49" charset="0"/>
              </a:rPr>
              <a:t>      // work 2</a:t>
            </a:r>
          </a:p>
          <a:p>
            <a:pPr>
              <a:spcBef>
                <a:spcPts val="0"/>
              </a:spcBef>
              <a:buNone/>
            </a:pPr>
            <a:r>
              <a:rPr lang="en-US" sz="1600" dirty="0">
                <a:solidFill>
                  <a:srgbClr val="FFC000"/>
                </a:solidFill>
                <a:latin typeface="Courier New" pitchFamily="49" charset="0"/>
                <a:cs typeface="Courier New" pitchFamily="49" charset="0"/>
              </a:rPr>
              <a:t>   }</a:t>
            </a:r>
          </a:p>
          <a:p>
            <a:pPr>
              <a:spcBef>
                <a:spcPts val="0"/>
              </a:spcBef>
              <a:buNone/>
            </a:pPr>
            <a:r>
              <a:rPr lang="en-US" sz="1600" dirty="0">
                <a:solidFill>
                  <a:srgbClr val="FFC000"/>
                </a:solidFill>
                <a:latin typeface="Courier New" pitchFamily="49" charset="0"/>
                <a:cs typeface="Courier New" pitchFamily="49" charset="0"/>
              </a:rPr>
              <a:t>}</a:t>
            </a:r>
          </a:p>
          <a:p>
            <a:pPr>
              <a:spcBef>
                <a:spcPts val="0"/>
              </a:spcBef>
              <a:buNone/>
            </a:pPr>
            <a:r>
              <a:rPr lang="en-US" sz="1600" dirty="0">
                <a:solidFill>
                  <a:srgbClr val="92D050"/>
                </a:solidFill>
                <a:latin typeface="Courier New" pitchFamily="49" charset="0"/>
                <a:cs typeface="Courier New" pitchFamily="49" charset="0"/>
              </a:rPr>
              <a:t>class </a:t>
            </a:r>
            <a:r>
              <a:rPr lang="en-US" sz="1600" dirty="0" err="1">
                <a:solidFill>
                  <a:srgbClr val="92D050"/>
                </a:solidFill>
                <a:latin typeface="Courier New" pitchFamily="49" charset="0"/>
                <a:cs typeface="Courier New" pitchFamily="49" charset="0"/>
              </a:rPr>
              <a:t>OtherThread</a:t>
            </a:r>
            <a:r>
              <a:rPr lang="en-US" sz="1600" dirty="0">
                <a:solidFill>
                  <a:srgbClr val="92D050"/>
                </a:solidFill>
                <a:latin typeface="Courier New" pitchFamily="49" charset="0"/>
                <a:cs typeface="Courier New" pitchFamily="49" charset="0"/>
              </a:rPr>
              <a:t> extends Thread {</a:t>
            </a:r>
          </a:p>
          <a:p>
            <a:pPr>
              <a:spcBef>
                <a:spcPts val="0"/>
              </a:spcBef>
              <a:buNone/>
            </a:pPr>
            <a:r>
              <a:rPr lang="en-US" sz="1600" dirty="0">
                <a:solidFill>
                  <a:srgbClr val="92D050"/>
                </a:solidFill>
                <a:latin typeface="Courier New" pitchFamily="49" charset="0"/>
                <a:cs typeface="Courier New" pitchFamily="49" charset="0"/>
              </a:rPr>
              <a:t>   void function(...) {</a:t>
            </a:r>
          </a:p>
          <a:p>
            <a:pPr>
              <a:spcBef>
                <a:spcPts val="0"/>
              </a:spcBef>
              <a:buNone/>
            </a:pPr>
            <a:r>
              <a:rPr lang="en-US" sz="1600" dirty="0">
                <a:solidFill>
                  <a:srgbClr val="92D050"/>
                </a:solidFill>
                <a:latin typeface="Courier New" pitchFamily="49" charset="0"/>
                <a:cs typeface="Courier New" pitchFamily="49" charset="0"/>
              </a:rPr>
              <a:t>     Thread t = new </a:t>
            </a:r>
            <a:r>
              <a:rPr lang="en-US" sz="1600" dirty="0" err="1">
                <a:solidFill>
                  <a:srgbClr val="92D050"/>
                </a:solidFill>
                <a:latin typeface="Courier New" pitchFamily="49" charset="0"/>
                <a:cs typeface="Courier New" pitchFamily="49" charset="0"/>
              </a:rPr>
              <a:t>MyThread</a:t>
            </a:r>
            <a:r>
              <a:rPr lang="en-US" sz="1600" dirty="0">
                <a:solidFill>
                  <a:srgbClr val="92D050"/>
                </a:solidFill>
                <a:latin typeface="Courier New" pitchFamily="49" charset="0"/>
                <a:cs typeface="Courier New" pitchFamily="49" charset="0"/>
              </a:rPr>
              <a:t>();</a:t>
            </a:r>
          </a:p>
          <a:p>
            <a:pPr>
              <a:spcBef>
                <a:spcPts val="0"/>
              </a:spcBef>
              <a:buNone/>
            </a:pPr>
            <a:r>
              <a:rPr lang="en-US" sz="1600" dirty="0">
                <a:solidFill>
                  <a:srgbClr val="92D050"/>
                </a:solidFill>
                <a:latin typeface="Courier New" pitchFamily="49" charset="0"/>
                <a:cs typeface="Courier New" pitchFamily="49" charset="0"/>
              </a:rPr>
              <a:t>     </a:t>
            </a:r>
            <a:r>
              <a:rPr lang="en-US" sz="1600" dirty="0" err="1">
                <a:solidFill>
                  <a:srgbClr val="92D050"/>
                </a:solidFill>
                <a:latin typeface="Courier New" pitchFamily="49" charset="0"/>
                <a:cs typeface="Courier New" pitchFamily="49" charset="0"/>
              </a:rPr>
              <a:t>t.start</a:t>
            </a:r>
            <a:r>
              <a:rPr lang="en-US" sz="1600" dirty="0">
                <a:solidFill>
                  <a:srgbClr val="92D050"/>
                </a:solidFill>
                <a:latin typeface="Courier New" pitchFamily="49" charset="0"/>
                <a:cs typeface="Courier New" pitchFamily="49" charset="0"/>
              </a:rPr>
              <a:t>();</a:t>
            </a:r>
          </a:p>
        </p:txBody>
      </p:sp>
      <p:sp>
        <p:nvSpPr>
          <p:cNvPr id="11" name="Rectangle 10"/>
          <p:cNvSpPr/>
          <p:nvPr/>
        </p:nvSpPr>
        <p:spPr>
          <a:xfrm>
            <a:off x="8534400" y="2743200"/>
            <a:ext cx="304800" cy="22860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a:off x="7162800" y="2819400"/>
            <a:ext cx="1371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315200" y="2438401"/>
            <a:ext cx="1143000" cy="307777"/>
          </a:xfrm>
          <a:prstGeom prst="rect">
            <a:avLst/>
          </a:prstGeom>
          <a:noFill/>
        </p:spPr>
        <p:txBody>
          <a:bodyPr wrap="square" rtlCol="0">
            <a:spAutoFit/>
          </a:bodyPr>
          <a:lstStyle/>
          <a:p>
            <a:r>
              <a:rPr lang="en-US" sz="1400" dirty="0"/>
              <a:t>start()</a:t>
            </a:r>
          </a:p>
        </p:txBody>
      </p:sp>
      <p:sp>
        <p:nvSpPr>
          <p:cNvPr id="19" name="TextBox 18"/>
          <p:cNvSpPr txBox="1"/>
          <p:nvPr/>
        </p:nvSpPr>
        <p:spPr>
          <a:xfrm rot="5400000">
            <a:off x="8394297" y="3188046"/>
            <a:ext cx="649537" cy="369332"/>
          </a:xfrm>
          <a:prstGeom prst="rect">
            <a:avLst/>
          </a:prstGeom>
          <a:noFill/>
        </p:spPr>
        <p:txBody>
          <a:bodyPr wrap="none" rtlCol="0">
            <a:spAutoFit/>
          </a:bodyPr>
          <a:lstStyle/>
          <a:p>
            <a:r>
              <a:rPr lang="en-US" dirty="0">
                <a:solidFill>
                  <a:schemeClr val="tx2">
                    <a:lumMod val="10000"/>
                  </a:schemeClr>
                </a:solidFill>
              </a:rPr>
              <a:t>run()</a:t>
            </a:r>
          </a:p>
        </p:txBody>
      </p:sp>
      <p:sp>
        <p:nvSpPr>
          <p:cNvPr id="20" name="TextBox 19"/>
          <p:cNvSpPr txBox="1"/>
          <p:nvPr/>
        </p:nvSpPr>
        <p:spPr>
          <a:xfrm>
            <a:off x="6629400" y="1828801"/>
            <a:ext cx="1143000" cy="307777"/>
          </a:xfrm>
          <a:prstGeom prst="rect">
            <a:avLst/>
          </a:prstGeom>
          <a:noFill/>
        </p:spPr>
        <p:txBody>
          <a:bodyPr wrap="square" rtlCol="0">
            <a:spAutoFit/>
          </a:bodyPr>
          <a:lstStyle/>
          <a:p>
            <a:r>
              <a:rPr lang="en-US" sz="1400" dirty="0"/>
              <a:t>one thread</a:t>
            </a:r>
          </a:p>
        </p:txBody>
      </p:sp>
      <p:sp>
        <p:nvSpPr>
          <p:cNvPr id="21" name="TextBox 20"/>
          <p:cNvSpPr txBox="1"/>
          <p:nvPr/>
        </p:nvSpPr>
        <p:spPr>
          <a:xfrm>
            <a:off x="8229600" y="1828801"/>
            <a:ext cx="1143000" cy="307777"/>
          </a:xfrm>
          <a:prstGeom prst="rect">
            <a:avLst/>
          </a:prstGeom>
          <a:noFill/>
        </p:spPr>
        <p:txBody>
          <a:bodyPr wrap="square" rtlCol="0">
            <a:spAutoFit/>
          </a:bodyPr>
          <a:lstStyle/>
          <a:p>
            <a:r>
              <a:rPr lang="en-US" sz="1400" dirty="0"/>
              <a:t>new thread</a:t>
            </a:r>
          </a:p>
        </p:txBody>
      </p:sp>
      <p:sp>
        <p:nvSpPr>
          <p:cNvPr id="22" name="Rectangle 21"/>
          <p:cNvSpPr/>
          <p:nvPr/>
        </p:nvSpPr>
        <p:spPr>
          <a:xfrm>
            <a:off x="6934200" y="2209800"/>
            <a:ext cx="30480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rot="5400000">
            <a:off x="6560059" y="3193541"/>
            <a:ext cx="1117614" cy="369332"/>
          </a:xfrm>
          <a:prstGeom prst="rect">
            <a:avLst/>
          </a:prstGeom>
          <a:noFill/>
        </p:spPr>
        <p:txBody>
          <a:bodyPr wrap="none" rtlCol="0">
            <a:spAutoFit/>
          </a:bodyPr>
          <a:lstStyle/>
          <a:p>
            <a:r>
              <a:rPr lang="en-US" dirty="0">
                <a:solidFill>
                  <a:schemeClr val="tx2">
                    <a:lumMod val="10000"/>
                  </a:schemeClr>
                </a:solidFill>
              </a:rPr>
              <a:t>function()</a:t>
            </a:r>
          </a:p>
        </p:txBody>
      </p:sp>
      <p:sp>
        <p:nvSpPr>
          <p:cNvPr id="29" name="TextBox 28"/>
          <p:cNvSpPr txBox="1"/>
          <p:nvPr/>
        </p:nvSpPr>
        <p:spPr>
          <a:xfrm>
            <a:off x="1981201" y="5410200"/>
            <a:ext cx="6617645" cy="400110"/>
          </a:xfrm>
          <a:prstGeom prst="rect">
            <a:avLst/>
          </a:prstGeom>
          <a:noFill/>
        </p:spPr>
        <p:txBody>
          <a:bodyPr wrap="none" rtlCol="0">
            <a:spAutoFit/>
          </a:bodyPr>
          <a:lstStyle/>
          <a:p>
            <a:pPr algn="ctr"/>
            <a:r>
              <a:rPr lang="en-US" sz="2000" dirty="0"/>
              <a:t>Any thread or any method can create  and start a new Thread</a:t>
            </a:r>
          </a:p>
        </p:txBody>
      </p:sp>
      <p:sp>
        <p:nvSpPr>
          <p:cNvPr id="30" name="Rectangle 29"/>
          <p:cNvSpPr/>
          <p:nvPr/>
        </p:nvSpPr>
        <p:spPr>
          <a:xfrm>
            <a:off x="8686800" y="3657600"/>
            <a:ext cx="304800" cy="1066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rot="5400000">
            <a:off x="8331895" y="4031741"/>
            <a:ext cx="1079142" cy="369332"/>
          </a:xfrm>
          <a:prstGeom prst="rect">
            <a:avLst/>
          </a:prstGeom>
          <a:noFill/>
        </p:spPr>
        <p:txBody>
          <a:bodyPr wrap="none" rtlCol="0">
            <a:spAutoFit/>
          </a:bodyPr>
          <a:lstStyle/>
          <a:p>
            <a:r>
              <a:rPr lang="en-US" dirty="0">
                <a:solidFill>
                  <a:schemeClr val="tx2">
                    <a:lumMod val="10000"/>
                  </a:schemeClr>
                </a:solidFill>
              </a:rPr>
              <a:t>method()</a:t>
            </a:r>
          </a:p>
        </p:txBody>
      </p:sp>
    </p:spTree>
    <p:extLst>
      <p:ext uri="{BB962C8B-B14F-4D97-AF65-F5344CB8AC3E}">
        <p14:creationId xmlns:p14="http://schemas.microsoft.com/office/powerpoint/2010/main" val="2768139638"/>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 Basics - join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One thread can wait for another thread to complete</a:t>
            </a:r>
          </a:p>
          <a:p>
            <a:pPr>
              <a:spcBef>
                <a:spcPts val="0"/>
              </a:spcBef>
              <a:buNone/>
            </a:pPr>
            <a:endParaRPr lang="en-US" sz="3200" dirty="0">
              <a:solidFill>
                <a:srgbClr val="FFC000"/>
              </a:solidFill>
              <a:latin typeface="Courier New" pitchFamily="49" charset="0"/>
              <a:cs typeface="Courier New" pitchFamily="49" charset="0"/>
            </a:endParaRPr>
          </a:p>
          <a:p>
            <a:pPr marL="411163" indent="-12700">
              <a:spcBef>
                <a:spcPts val="0"/>
              </a:spcBef>
              <a:buNone/>
            </a:pPr>
            <a:r>
              <a:rPr lang="en-US" sz="2400" dirty="0">
                <a:solidFill>
                  <a:srgbClr val="FFC000"/>
                </a:solidFill>
                <a:latin typeface="Courier New" pitchFamily="49" charset="0"/>
                <a:cs typeface="Courier New" pitchFamily="49" charset="0"/>
              </a:rPr>
              <a:t>class </a:t>
            </a:r>
            <a:r>
              <a:rPr lang="en-US" sz="2400" dirty="0" err="1">
                <a:solidFill>
                  <a:srgbClr val="FFC000"/>
                </a:solidFill>
                <a:latin typeface="Courier New" pitchFamily="49" charset="0"/>
                <a:cs typeface="Courier New" pitchFamily="49" charset="0"/>
              </a:rPr>
              <a:t>MyThread</a:t>
            </a:r>
            <a:r>
              <a:rPr lang="en-US" sz="2400" dirty="0">
                <a:solidFill>
                  <a:srgbClr val="FFC000"/>
                </a:solidFill>
                <a:latin typeface="Courier New" pitchFamily="49" charset="0"/>
                <a:cs typeface="Courier New" pitchFamily="49" charset="0"/>
              </a:rPr>
              <a:t> extends Thread {</a:t>
            </a:r>
          </a:p>
          <a:p>
            <a:pPr marL="411163" indent="-12700">
              <a:spcBef>
                <a:spcPts val="0"/>
              </a:spcBef>
              <a:buNone/>
            </a:pPr>
            <a:r>
              <a:rPr lang="en-US" sz="2400" dirty="0">
                <a:solidFill>
                  <a:srgbClr val="FFC000"/>
                </a:solidFill>
                <a:latin typeface="Courier New" pitchFamily="49" charset="0"/>
                <a:cs typeface="Courier New" pitchFamily="49" charset="0"/>
              </a:rPr>
              <a:t>   public void run() {</a:t>
            </a:r>
          </a:p>
          <a:p>
            <a:pPr marL="411163" indent="-12700">
              <a:spcBef>
                <a:spcPts val="0"/>
              </a:spcBef>
              <a:buNone/>
            </a:pPr>
            <a:r>
              <a:rPr lang="en-US" sz="2400" dirty="0">
                <a:solidFill>
                  <a:srgbClr val="FFC000"/>
                </a:solidFill>
                <a:latin typeface="Courier New" pitchFamily="49" charset="0"/>
                <a:cs typeface="Courier New" pitchFamily="49" charset="0"/>
              </a:rPr>
              <a:t>      // work 1</a:t>
            </a:r>
          </a:p>
          <a:p>
            <a:pPr marL="411163" indent="-12700">
              <a:spcBef>
                <a:spcPts val="0"/>
              </a:spcBef>
              <a:buNone/>
            </a:pPr>
            <a:r>
              <a:rPr lang="en-US" sz="2400" dirty="0">
                <a:solidFill>
                  <a:srgbClr val="FFC000"/>
                </a:solidFill>
                <a:latin typeface="Courier New" pitchFamily="49" charset="0"/>
                <a:cs typeface="Courier New" pitchFamily="49" charset="0"/>
              </a:rPr>
              <a:t>      function();</a:t>
            </a:r>
          </a:p>
          <a:p>
            <a:pPr marL="411163" indent="-12700">
              <a:spcBef>
                <a:spcPts val="0"/>
              </a:spcBef>
              <a:buNone/>
            </a:pPr>
            <a:r>
              <a:rPr lang="en-US" sz="2400" dirty="0">
                <a:solidFill>
                  <a:srgbClr val="FFC000"/>
                </a:solidFill>
                <a:latin typeface="Courier New" pitchFamily="49" charset="0"/>
                <a:cs typeface="Courier New" pitchFamily="49" charset="0"/>
              </a:rPr>
              <a:t>   }</a:t>
            </a:r>
          </a:p>
          <a:p>
            <a:pPr marL="411163" indent="-12700">
              <a:spcBef>
                <a:spcPts val="0"/>
              </a:spcBef>
              <a:buNone/>
            </a:pPr>
            <a:r>
              <a:rPr lang="en-US" sz="2400" dirty="0">
                <a:solidFill>
                  <a:srgbClr val="FFC000"/>
                </a:solidFill>
                <a:latin typeface="Courier New" pitchFamily="49" charset="0"/>
                <a:cs typeface="Courier New" pitchFamily="49" charset="0"/>
              </a:rPr>
              <a:t>}</a:t>
            </a:r>
          </a:p>
          <a:p>
            <a:pPr marL="411163" indent="-12700">
              <a:spcBef>
                <a:spcPts val="0"/>
              </a:spcBef>
              <a:buNone/>
            </a:pPr>
            <a:r>
              <a:rPr lang="en-US" sz="2400" dirty="0">
                <a:solidFill>
                  <a:srgbClr val="92D050"/>
                </a:solidFill>
                <a:latin typeface="Courier New" pitchFamily="49" charset="0"/>
                <a:cs typeface="Courier New" pitchFamily="49" charset="0"/>
              </a:rPr>
              <a:t>class </a:t>
            </a:r>
            <a:r>
              <a:rPr lang="en-US" sz="2400" dirty="0" err="1">
                <a:solidFill>
                  <a:srgbClr val="92D050"/>
                </a:solidFill>
                <a:latin typeface="Courier New" pitchFamily="49" charset="0"/>
                <a:cs typeface="Courier New" pitchFamily="49" charset="0"/>
              </a:rPr>
              <a:t>MainThread</a:t>
            </a:r>
            <a:r>
              <a:rPr lang="en-US" sz="2400" dirty="0">
                <a:solidFill>
                  <a:srgbClr val="92D050"/>
                </a:solidFill>
                <a:latin typeface="Courier New" pitchFamily="49" charset="0"/>
                <a:cs typeface="Courier New" pitchFamily="49" charset="0"/>
              </a:rPr>
              <a:t> {</a:t>
            </a:r>
          </a:p>
          <a:p>
            <a:pPr marL="411163" indent="-12700">
              <a:spcBef>
                <a:spcPts val="0"/>
              </a:spcBef>
              <a:buNone/>
            </a:pPr>
            <a:r>
              <a:rPr lang="en-US" sz="2400" dirty="0">
                <a:solidFill>
                  <a:srgbClr val="92D050"/>
                </a:solidFill>
                <a:latin typeface="Courier New" pitchFamily="49" charset="0"/>
                <a:cs typeface="Courier New" pitchFamily="49" charset="0"/>
              </a:rPr>
              <a:t>   void main(...) {</a:t>
            </a:r>
          </a:p>
          <a:p>
            <a:pPr marL="411163" indent="-12700">
              <a:spcBef>
                <a:spcPts val="0"/>
              </a:spcBef>
              <a:buNone/>
            </a:pPr>
            <a:r>
              <a:rPr lang="en-US" sz="2400" dirty="0">
                <a:solidFill>
                  <a:srgbClr val="92D050"/>
                </a:solidFill>
                <a:latin typeface="Courier New" pitchFamily="49" charset="0"/>
                <a:cs typeface="Courier New" pitchFamily="49" charset="0"/>
              </a:rPr>
              <a:t>     Thread t = new </a:t>
            </a:r>
            <a:r>
              <a:rPr lang="en-US" sz="2400" dirty="0" err="1">
                <a:solidFill>
                  <a:srgbClr val="92D050"/>
                </a:solidFill>
                <a:latin typeface="Courier New" pitchFamily="49" charset="0"/>
                <a:cs typeface="Courier New" pitchFamily="49" charset="0"/>
              </a:rPr>
              <a:t>MyThread</a:t>
            </a:r>
            <a:r>
              <a:rPr lang="en-US" sz="2400" dirty="0">
                <a:solidFill>
                  <a:srgbClr val="92D050"/>
                </a:solidFill>
                <a:latin typeface="Courier New" pitchFamily="49" charset="0"/>
                <a:cs typeface="Courier New" pitchFamily="49" charset="0"/>
              </a:rPr>
              <a:t>();</a:t>
            </a:r>
          </a:p>
          <a:p>
            <a:pPr marL="411163" indent="-12700">
              <a:spcBef>
                <a:spcPts val="0"/>
              </a:spcBef>
              <a:buNone/>
            </a:pPr>
            <a:r>
              <a:rPr lang="en-US" sz="2400" dirty="0">
                <a:solidFill>
                  <a:srgbClr val="92D050"/>
                </a:solidFill>
                <a:latin typeface="Courier New" pitchFamily="49" charset="0"/>
                <a:cs typeface="Courier New" pitchFamily="49" charset="0"/>
              </a:rPr>
              <a:t>     </a:t>
            </a:r>
            <a:r>
              <a:rPr lang="en-US" sz="2400" dirty="0" err="1">
                <a:solidFill>
                  <a:srgbClr val="92D050"/>
                </a:solidFill>
                <a:latin typeface="Courier New" pitchFamily="49" charset="0"/>
                <a:cs typeface="Courier New" pitchFamily="49" charset="0"/>
              </a:rPr>
              <a:t>t.start</a:t>
            </a:r>
            <a:r>
              <a:rPr lang="en-US" sz="2400" dirty="0">
                <a:solidFill>
                  <a:srgbClr val="92D050"/>
                </a:solidFill>
                <a:latin typeface="Courier New" pitchFamily="49" charset="0"/>
                <a:cs typeface="Courier New" pitchFamily="49" charset="0"/>
              </a:rPr>
              <a:t>();</a:t>
            </a:r>
          </a:p>
          <a:p>
            <a:pPr marL="411163" indent="-12700">
              <a:spcBef>
                <a:spcPts val="0"/>
              </a:spcBef>
              <a:buNone/>
            </a:pPr>
            <a:r>
              <a:rPr lang="en-US" sz="2400" dirty="0">
                <a:solidFill>
                  <a:srgbClr val="92D050"/>
                </a:solidFill>
                <a:latin typeface="Courier New" pitchFamily="49" charset="0"/>
                <a:cs typeface="Courier New" pitchFamily="49" charset="0"/>
              </a:rPr>
              <a:t>     </a:t>
            </a:r>
            <a:r>
              <a:rPr lang="en-US" sz="2400" dirty="0" err="1">
                <a:solidFill>
                  <a:srgbClr val="FFFF00"/>
                </a:solidFill>
                <a:latin typeface="Courier New" pitchFamily="49" charset="0"/>
                <a:cs typeface="Courier New" pitchFamily="49" charset="0"/>
              </a:rPr>
              <a:t>t.join</a:t>
            </a:r>
            <a:r>
              <a:rPr lang="en-US" sz="2400" dirty="0">
                <a:solidFill>
                  <a:srgbClr val="FFFF00"/>
                </a:solidFill>
                <a:latin typeface="Courier New" pitchFamily="49" charset="0"/>
                <a:cs typeface="Courier New" pitchFamily="49" charset="0"/>
              </a:rPr>
              <a:t>(); // wait until t completes</a:t>
            </a:r>
          </a:p>
          <a:p>
            <a:pPr marL="411163" indent="-12700">
              <a:spcBef>
                <a:spcPts val="0"/>
              </a:spcBef>
              <a:buNone/>
            </a:pPr>
            <a:r>
              <a:rPr lang="en-US" sz="2000" dirty="0">
                <a:solidFill>
                  <a:srgbClr val="92D050"/>
                </a:solidFill>
                <a:latin typeface="Courier New" pitchFamily="49" charset="0"/>
                <a:cs typeface="Courier New" pitchFamily="49" charset="0"/>
              </a:rPr>
              <a:t>      // to be executed after t completes</a:t>
            </a:r>
            <a:endParaRPr lang="en-US" sz="2100" dirty="0">
              <a:solidFill>
                <a:srgbClr val="FFFF00"/>
              </a:solidFill>
            </a:endParaRPr>
          </a:p>
        </p:txBody>
      </p:sp>
    </p:spTree>
    <p:extLst>
      <p:ext uri="{BB962C8B-B14F-4D97-AF65-F5344CB8AC3E}">
        <p14:creationId xmlns:p14="http://schemas.microsoft.com/office/powerpoint/2010/main" val="3925935458"/>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 in Java</a:t>
            </a:r>
            <a:endParaRPr lang="en-US" dirty="0"/>
          </a:p>
        </p:txBody>
      </p:sp>
      <p:sp>
        <p:nvSpPr>
          <p:cNvPr id="3" name="Content Placeholder 2"/>
          <p:cNvSpPr>
            <a:spLocks noGrp="1"/>
          </p:cNvSpPr>
          <p:nvPr>
            <p:ph idx="1"/>
          </p:nvPr>
        </p:nvSpPr>
        <p:spPr/>
        <p:txBody>
          <a:bodyPr>
            <a:normAutofit fontScale="92500"/>
          </a:bodyPr>
          <a:lstStyle/>
          <a:p>
            <a:r>
              <a:rPr lang="en-US" dirty="0" smtClean="0"/>
              <a:t>Each instance of Object  has two types of operations</a:t>
            </a:r>
          </a:p>
          <a:p>
            <a:pPr lvl="1"/>
            <a:r>
              <a:rPr lang="en-US" dirty="0" smtClean="0"/>
              <a:t>Synchronized operations</a:t>
            </a:r>
          </a:p>
          <a:p>
            <a:pPr lvl="1"/>
            <a:r>
              <a:rPr lang="en-US" dirty="0" smtClean="0"/>
              <a:t>Normal operations</a:t>
            </a:r>
          </a:p>
          <a:p>
            <a:r>
              <a:rPr lang="en-US" dirty="0" smtClean="0"/>
              <a:t>Consider all synchronized operations together as a room</a:t>
            </a:r>
          </a:p>
          <a:p>
            <a:pPr lvl="1"/>
            <a:r>
              <a:rPr lang="en-US" dirty="0" smtClean="0"/>
              <a:t>Only one thread can enter the room </a:t>
            </a:r>
          </a:p>
          <a:p>
            <a:pPr lvl="1"/>
            <a:r>
              <a:rPr lang="en-US" dirty="0" smtClean="0"/>
              <a:t>All other threads which want to enter must wait</a:t>
            </a:r>
          </a:p>
          <a:p>
            <a:pPr lvl="1"/>
            <a:r>
              <a:rPr lang="en-US" dirty="0" smtClean="0"/>
              <a:t>One of the waiting threads is chosen to enter when the current thread exits the room</a:t>
            </a:r>
          </a:p>
          <a:p>
            <a:r>
              <a:rPr lang="en-US" dirty="0" smtClean="0"/>
              <a:t>Normal operations can be called and executed in any thread at any time. </a:t>
            </a:r>
          </a:p>
          <a:p>
            <a:pPr lvl="1"/>
            <a:r>
              <a:rPr lang="en-US" dirty="0" smtClean="0"/>
              <a:t>They may be called by the thread in the room </a:t>
            </a:r>
          </a:p>
          <a:p>
            <a:pPr lvl="1"/>
            <a:r>
              <a:rPr lang="en-US" dirty="0" smtClean="0"/>
              <a:t>They may be called by any thread at any place</a:t>
            </a:r>
          </a:p>
          <a:p>
            <a:pPr lvl="1"/>
            <a:r>
              <a:rPr lang="en-US" dirty="0" smtClean="0"/>
              <a:t>They may be executed concurrently or in any arbitrary order </a:t>
            </a:r>
          </a:p>
          <a:p>
            <a:pPr lvl="1"/>
            <a:endParaRPr lang="en-US" dirty="0" smtClean="0"/>
          </a:p>
        </p:txBody>
      </p:sp>
    </p:spTree>
    <p:extLst>
      <p:ext uri="{BB962C8B-B14F-4D97-AF65-F5344CB8AC3E}">
        <p14:creationId xmlns:p14="http://schemas.microsoft.com/office/powerpoint/2010/main" val="379614157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181600" y="1905000"/>
            <a:ext cx="16002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Down Arrow 17"/>
          <p:cNvSpPr/>
          <p:nvPr/>
        </p:nvSpPr>
        <p:spPr>
          <a:xfrm>
            <a:off x="5791200" y="2362200"/>
            <a:ext cx="152400" cy="1676400"/>
          </a:xfrm>
          <a:prstGeom prst="downArrow">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Monitor in Java</a:t>
            </a:r>
            <a:endParaRPr lang="en-US" dirty="0"/>
          </a:p>
        </p:txBody>
      </p:sp>
      <p:sp>
        <p:nvSpPr>
          <p:cNvPr id="6" name="Rectangle 5"/>
          <p:cNvSpPr/>
          <p:nvPr/>
        </p:nvSpPr>
        <p:spPr>
          <a:xfrm>
            <a:off x="2438400" y="1905000"/>
            <a:ext cx="16002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iagonal Stripe 6"/>
          <p:cNvSpPr/>
          <p:nvPr/>
        </p:nvSpPr>
        <p:spPr>
          <a:xfrm>
            <a:off x="4038600" y="2438400"/>
            <a:ext cx="457200" cy="990600"/>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7"/>
          <p:cNvSpPr/>
          <p:nvPr/>
        </p:nvSpPr>
        <p:spPr>
          <a:xfrm>
            <a:off x="3962400" y="2438400"/>
            <a:ext cx="152400" cy="381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286000" y="4495800"/>
            <a:ext cx="2057400" cy="923330"/>
          </a:xfrm>
          <a:prstGeom prst="rect">
            <a:avLst/>
          </a:prstGeom>
          <a:noFill/>
        </p:spPr>
        <p:txBody>
          <a:bodyPr wrap="square" rtlCol="0">
            <a:spAutoFit/>
          </a:bodyPr>
          <a:lstStyle/>
          <a:p>
            <a:pPr algn="ctr"/>
            <a:r>
              <a:rPr lang="en-US" dirty="0"/>
              <a:t>No thread in the room, the door is open</a:t>
            </a:r>
          </a:p>
        </p:txBody>
      </p:sp>
      <p:sp>
        <p:nvSpPr>
          <p:cNvPr id="13" name="TextBox 12"/>
          <p:cNvSpPr txBox="1"/>
          <p:nvPr/>
        </p:nvSpPr>
        <p:spPr>
          <a:xfrm>
            <a:off x="4876800" y="4495800"/>
            <a:ext cx="2057400" cy="923330"/>
          </a:xfrm>
          <a:prstGeom prst="rect">
            <a:avLst/>
          </a:prstGeom>
          <a:noFill/>
        </p:spPr>
        <p:txBody>
          <a:bodyPr wrap="square" rtlCol="0">
            <a:spAutoFit/>
          </a:bodyPr>
          <a:lstStyle/>
          <a:p>
            <a:pPr algn="ctr"/>
            <a:r>
              <a:rPr lang="en-US" dirty="0"/>
              <a:t>Thread </a:t>
            </a:r>
            <a:r>
              <a:rPr lang="en-US" dirty="0" err="1"/>
              <a:t>ti</a:t>
            </a:r>
            <a:r>
              <a:rPr lang="en-US" dirty="0"/>
              <a:t> is in the room, the door is closed/locked</a:t>
            </a:r>
          </a:p>
        </p:txBody>
      </p:sp>
      <p:sp>
        <p:nvSpPr>
          <p:cNvPr id="14" name="Rounded Rectangle 13"/>
          <p:cNvSpPr/>
          <p:nvPr/>
        </p:nvSpPr>
        <p:spPr>
          <a:xfrm>
            <a:off x="6629400" y="2590800"/>
            <a:ext cx="304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410201" y="2057400"/>
            <a:ext cx="1045479" cy="369332"/>
          </a:xfrm>
          <a:prstGeom prst="rect">
            <a:avLst/>
          </a:prstGeom>
          <a:noFill/>
        </p:spPr>
        <p:txBody>
          <a:bodyPr wrap="none" rtlCol="0">
            <a:spAutoFit/>
          </a:bodyPr>
          <a:lstStyle/>
          <a:p>
            <a:r>
              <a:rPr lang="en-US" dirty="0">
                <a:solidFill>
                  <a:schemeClr val="accent6">
                    <a:lumMod val="50000"/>
                  </a:schemeClr>
                </a:solidFill>
              </a:rPr>
              <a:t>Thread </a:t>
            </a:r>
            <a:r>
              <a:rPr lang="en-US" dirty="0" err="1">
                <a:solidFill>
                  <a:schemeClr val="accent6">
                    <a:lumMod val="50000"/>
                  </a:schemeClr>
                </a:solidFill>
              </a:rPr>
              <a:t>ti</a:t>
            </a:r>
            <a:endParaRPr lang="en-US" dirty="0">
              <a:solidFill>
                <a:schemeClr val="accent6">
                  <a:lumMod val="50000"/>
                </a:schemeClr>
              </a:solidFill>
            </a:endParaRPr>
          </a:p>
        </p:txBody>
      </p:sp>
      <p:sp>
        <p:nvSpPr>
          <p:cNvPr id="16" name="TextBox 15"/>
          <p:cNvSpPr txBox="1"/>
          <p:nvPr/>
        </p:nvSpPr>
        <p:spPr>
          <a:xfrm>
            <a:off x="5562600" y="2667000"/>
            <a:ext cx="609600" cy="369332"/>
          </a:xfrm>
          <a:prstGeom prst="rect">
            <a:avLst/>
          </a:prstGeom>
          <a:solidFill>
            <a:schemeClr val="tx2">
              <a:lumMod val="25000"/>
            </a:schemeClr>
          </a:solidFill>
          <a:ln>
            <a:solidFill>
              <a:schemeClr val="accent1"/>
            </a:solidFill>
          </a:ln>
        </p:spPr>
        <p:txBody>
          <a:bodyPr wrap="square" rtlCol="0">
            <a:spAutoFit/>
          </a:bodyPr>
          <a:lstStyle/>
          <a:p>
            <a:r>
              <a:rPr lang="en-US" dirty="0"/>
              <a:t>op1</a:t>
            </a:r>
          </a:p>
        </p:txBody>
      </p:sp>
      <p:sp>
        <p:nvSpPr>
          <p:cNvPr id="17" name="TextBox 16"/>
          <p:cNvSpPr txBox="1"/>
          <p:nvPr/>
        </p:nvSpPr>
        <p:spPr>
          <a:xfrm>
            <a:off x="5562600" y="3429000"/>
            <a:ext cx="609600" cy="369332"/>
          </a:xfrm>
          <a:prstGeom prst="rect">
            <a:avLst/>
          </a:prstGeom>
          <a:solidFill>
            <a:schemeClr val="tx2">
              <a:lumMod val="25000"/>
            </a:schemeClr>
          </a:solidFill>
          <a:ln>
            <a:solidFill>
              <a:schemeClr val="accent1"/>
            </a:solidFill>
          </a:ln>
        </p:spPr>
        <p:txBody>
          <a:bodyPr wrap="square" rtlCol="0">
            <a:spAutoFit/>
          </a:bodyPr>
          <a:lstStyle/>
          <a:p>
            <a:r>
              <a:rPr lang="en-US" dirty="0"/>
              <a:t>op2</a:t>
            </a:r>
          </a:p>
        </p:txBody>
      </p:sp>
      <p:sp>
        <p:nvSpPr>
          <p:cNvPr id="19" name="Rectangle 18"/>
          <p:cNvSpPr/>
          <p:nvPr/>
        </p:nvSpPr>
        <p:spPr>
          <a:xfrm>
            <a:off x="7543800" y="1905000"/>
            <a:ext cx="16002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Down Arrow 19"/>
          <p:cNvSpPr/>
          <p:nvPr/>
        </p:nvSpPr>
        <p:spPr>
          <a:xfrm>
            <a:off x="8153400" y="2362200"/>
            <a:ext cx="152400" cy="1676400"/>
          </a:xfrm>
          <a:prstGeom prst="downArrow">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7239000" y="4495801"/>
            <a:ext cx="2057400" cy="1200329"/>
          </a:xfrm>
          <a:prstGeom prst="rect">
            <a:avLst/>
          </a:prstGeom>
          <a:noFill/>
        </p:spPr>
        <p:txBody>
          <a:bodyPr wrap="square" rtlCol="0">
            <a:spAutoFit/>
          </a:bodyPr>
          <a:lstStyle/>
          <a:p>
            <a:pPr algn="ctr"/>
            <a:r>
              <a:rPr lang="en-US" dirty="0"/>
              <a:t>Thread </a:t>
            </a:r>
            <a:r>
              <a:rPr lang="en-US" dirty="0" err="1"/>
              <a:t>ti</a:t>
            </a:r>
            <a:r>
              <a:rPr lang="en-US" dirty="0"/>
              <a:t> is in the room, t1, t2, and t3 must wait until </a:t>
            </a:r>
            <a:r>
              <a:rPr lang="en-US" dirty="0" err="1"/>
              <a:t>ti</a:t>
            </a:r>
            <a:r>
              <a:rPr lang="en-US" dirty="0"/>
              <a:t> is out of the room</a:t>
            </a:r>
          </a:p>
        </p:txBody>
      </p:sp>
      <p:sp>
        <p:nvSpPr>
          <p:cNvPr id="22" name="Rounded Rectangle 21"/>
          <p:cNvSpPr/>
          <p:nvPr/>
        </p:nvSpPr>
        <p:spPr>
          <a:xfrm>
            <a:off x="8991600" y="2590800"/>
            <a:ext cx="304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7772401" y="2057400"/>
            <a:ext cx="1045479" cy="369332"/>
          </a:xfrm>
          <a:prstGeom prst="rect">
            <a:avLst/>
          </a:prstGeom>
          <a:noFill/>
        </p:spPr>
        <p:txBody>
          <a:bodyPr wrap="none" rtlCol="0">
            <a:spAutoFit/>
          </a:bodyPr>
          <a:lstStyle/>
          <a:p>
            <a:r>
              <a:rPr lang="en-US" dirty="0">
                <a:solidFill>
                  <a:schemeClr val="accent6">
                    <a:lumMod val="50000"/>
                  </a:schemeClr>
                </a:solidFill>
              </a:rPr>
              <a:t>Thread </a:t>
            </a:r>
            <a:r>
              <a:rPr lang="en-US" dirty="0" err="1">
                <a:solidFill>
                  <a:schemeClr val="accent6">
                    <a:lumMod val="50000"/>
                  </a:schemeClr>
                </a:solidFill>
              </a:rPr>
              <a:t>ti</a:t>
            </a:r>
            <a:endParaRPr lang="en-US" dirty="0">
              <a:solidFill>
                <a:schemeClr val="accent6">
                  <a:lumMod val="50000"/>
                </a:schemeClr>
              </a:solidFill>
            </a:endParaRPr>
          </a:p>
        </p:txBody>
      </p:sp>
      <p:sp>
        <p:nvSpPr>
          <p:cNvPr id="24" name="TextBox 23"/>
          <p:cNvSpPr txBox="1"/>
          <p:nvPr/>
        </p:nvSpPr>
        <p:spPr>
          <a:xfrm>
            <a:off x="7924800" y="2667000"/>
            <a:ext cx="609600" cy="369332"/>
          </a:xfrm>
          <a:prstGeom prst="rect">
            <a:avLst/>
          </a:prstGeom>
          <a:solidFill>
            <a:schemeClr val="tx2">
              <a:lumMod val="25000"/>
            </a:schemeClr>
          </a:solidFill>
          <a:ln>
            <a:solidFill>
              <a:schemeClr val="accent1"/>
            </a:solidFill>
          </a:ln>
        </p:spPr>
        <p:txBody>
          <a:bodyPr wrap="square" rtlCol="0">
            <a:spAutoFit/>
          </a:bodyPr>
          <a:lstStyle/>
          <a:p>
            <a:r>
              <a:rPr lang="en-US" dirty="0"/>
              <a:t>op1</a:t>
            </a:r>
          </a:p>
        </p:txBody>
      </p:sp>
      <p:sp>
        <p:nvSpPr>
          <p:cNvPr id="25" name="TextBox 24"/>
          <p:cNvSpPr txBox="1"/>
          <p:nvPr/>
        </p:nvSpPr>
        <p:spPr>
          <a:xfrm>
            <a:off x="7924800" y="3429000"/>
            <a:ext cx="609600" cy="369332"/>
          </a:xfrm>
          <a:prstGeom prst="rect">
            <a:avLst/>
          </a:prstGeom>
          <a:solidFill>
            <a:schemeClr val="tx2">
              <a:lumMod val="25000"/>
            </a:schemeClr>
          </a:solidFill>
          <a:ln>
            <a:solidFill>
              <a:schemeClr val="accent1"/>
            </a:solidFill>
          </a:ln>
        </p:spPr>
        <p:txBody>
          <a:bodyPr wrap="square" rtlCol="0">
            <a:spAutoFit/>
          </a:bodyPr>
          <a:lstStyle/>
          <a:p>
            <a:r>
              <a:rPr lang="en-US" dirty="0"/>
              <a:t>op2</a:t>
            </a:r>
          </a:p>
        </p:txBody>
      </p:sp>
      <p:sp>
        <p:nvSpPr>
          <p:cNvPr id="26" name="TextBox 25"/>
          <p:cNvSpPr txBox="1"/>
          <p:nvPr/>
        </p:nvSpPr>
        <p:spPr>
          <a:xfrm>
            <a:off x="9601200" y="2743200"/>
            <a:ext cx="457200" cy="369332"/>
          </a:xfrm>
          <a:prstGeom prst="rect">
            <a:avLst/>
          </a:prstGeom>
          <a:solidFill>
            <a:schemeClr val="tx2">
              <a:lumMod val="25000"/>
            </a:schemeClr>
          </a:solidFill>
          <a:ln>
            <a:solidFill>
              <a:schemeClr val="accent1"/>
            </a:solidFill>
          </a:ln>
        </p:spPr>
        <p:txBody>
          <a:bodyPr wrap="square" rtlCol="0">
            <a:spAutoFit/>
          </a:bodyPr>
          <a:lstStyle/>
          <a:p>
            <a:r>
              <a:rPr lang="en-US" dirty="0"/>
              <a:t>t1</a:t>
            </a:r>
          </a:p>
        </p:txBody>
      </p:sp>
      <p:sp>
        <p:nvSpPr>
          <p:cNvPr id="27" name="TextBox 26"/>
          <p:cNvSpPr txBox="1"/>
          <p:nvPr/>
        </p:nvSpPr>
        <p:spPr>
          <a:xfrm>
            <a:off x="9601200" y="2133600"/>
            <a:ext cx="457200" cy="369332"/>
          </a:xfrm>
          <a:prstGeom prst="rect">
            <a:avLst/>
          </a:prstGeom>
          <a:solidFill>
            <a:schemeClr val="tx2">
              <a:lumMod val="25000"/>
            </a:schemeClr>
          </a:solidFill>
          <a:ln>
            <a:solidFill>
              <a:schemeClr val="accent1"/>
            </a:solidFill>
          </a:ln>
        </p:spPr>
        <p:txBody>
          <a:bodyPr wrap="square" rtlCol="0">
            <a:spAutoFit/>
          </a:bodyPr>
          <a:lstStyle/>
          <a:p>
            <a:r>
              <a:rPr lang="en-US" dirty="0"/>
              <a:t>t2</a:t>
            </a:r>
          </a:p>
        </p:txBody>
      </p:sp>
      <p:sp>
        <p:nvSpPr>
          <p:cNvPr id="28" name="TextBox 27"/>
          <p:cNvSpPr txBox="1"/>
          <p:nvPr/>
        </p:nvSpPr>
        <p:spPr>
          <a:xfrm>
            <a:off x="9601200" y="1600200"/>
            <a:ext cx="457200" cy="369332"/>
          </a:xfrm>
          <a:prstGeom prst="rect">
            <a:avLst/>
          </a:prstGeom>
          <a:solidFill>
            <a:schemeClr val="tx2">
              <a:lumMod val="25000"/>
            </a:schemeClr>
          </a:solidFill>
          <a:ln>
            <a:solidFill>
              <a:schemeClr val="accent1"/>
            </a:solidFill>
          </a:ln>
        </p:spPr>
        <p:txBody>
          <a:bodyPr wrap="square" rtlCol="0">
            <a:spAutoFit/>
          </a:bodyPr>
          <a:lstStyle/>
          <a:p>
            <a:r>
              <a:rPr lang="en-US" dirty="0"/>
              <a:t>t3</a:t>
            </a:r>
          </a:p>
        </p:txBody>
      </p:sp>
      <p:cxnSp>
        <p:nvCxnSpPr>
          <p:cNvPr id="30" name="Straight Arrow Connector 29"/>
          <p:cNvCxnSpPr>
            <a:stCxn id="26" idx="2"/>
          </p:cNvCxnSpPr>
          <p:nvPr/>
        </p:nvCxnSpPr>
        <p:spPr>
          <a:xfrm flipH="1">
            <a:off x="9296400" y="3112532"/>
            <a:ext cx="533400" cy="1640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7" idx="2"/>
            <a:endCxn id="26" idx="0"/>
          </p:cNvCxnSpPr>
          <p:nvPr/>
        </p:nvCxnSpPr>
        <p:spPr>
          <a:xfrm>
            <a:off x="9829800" y="2502932"/>
            <a:ext cx="0" cy="240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8" idx="2"/>
            <a:endCxn id="27" idx="0"/>
          </p:cNvCxnSpPr>
          <p:nvPr/>
        </p:nvCxnSpPr>
        <p:spPr>
          <a:xfrm>
            <a:off x="9829800" y="1969532"/>
            <a:ext cx="0" cy="1640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168081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of Monitor</a:t>
            </a:r>
            <a:endParaRPr lang="en-US" dirty="0"/>
          </a:p>
        </p:txBody>
      </p:sp>
      <p:sp>
        <p:nvSpPr>
          <p:cNvPr id="3" name="Content Placeholder 2"/>
          <p:cNvSpPr>
            <a:spLocks noGrp="1"/>
          </p:cNvSpPr>
          <p:nvPr>
            <p:ph idx="1"/>
          </p:nvPr>
        </p:nvSpPr>
        <p:spPr/>
        <p:txBody>
          <a:bodyPr>
            <a:normAutofit/>
          </a:bodyPr>
          <a:lstStyle/>
          <a:p>
            <a:r>
              <a:rPr lang="en-US" dirty="0" err="1" smtClean="0"/>
              <a:t>ThreadSafeStack</a:t>
            </a:r>
            <a:r>
              <a:rPr lang="en-US" dirty="0" smtClean="0"/>
              <a:t> and </a:t>
            </a:r>
            <a:r>
              <a:rPr lang="en-US" dirty="0" err="1" smtClean="0"/>
              <a:t>ThreadUnsafeStack</a:t>
            </a:r>
            <a:r>
              <a:rPr lang="en-US" dirty="0" smtClean="0"/>
              <a:t> are identical except push, pop, and size in </a:t>
            </a:r>
            <a:r>
              <a:rPr lang="en-US" dirty="0" err="1" smtClean="0"/>
              <a:t>ThreadSafeStack</a:t>
            </a:r>
            <a:r>
              <a:rPr lang="en-US" dirty="0" smtClean="0"/>
              <a:t> are synchronized</a:t>
            </a:r>
          </a:p>
          <a:p>
            <a:r>
              <a:rPr lang="en-US" dirty="0" err="1" smtClean="0"/>
              <a:t>ThreadSafeStack</a:t>
            </a:r>
            <a:r>
              <a:rPr lang="en-US" dirty="0" smtClean="0"/>
              <a:t> is thread-safe – no race condition problem when accessed by multiple threads concurrently</a:t>
            </a:r>
          </a:p>
          <a:p>
            <a:pPr lvl="1"/>
            <a:r>
              <a:rPr lang="en-US" dirty="0" smtClean="0"/>
              <a:t>Only one thread can executed push or pop at a time, not concurrently.</a:t>
            </a:r>
          </a:p>
          <a:p>
            <a:r>
              <a:rPr lang="en-US" dirty="0" err="1" smtClean="0"/>
              <a:t>ThreadUnsafeStack</a:t>
            </a:r>
            <a:r>
              <a:rPr lang="en-US" dirty="0" smtClean="0"/>
              <a:t> is not thread-safe. Can you see that the size variable may be incremented only by one after two threads have pushed two items into the stack?</a:t>
            </a:r>
          </a:p>
          <a:p>
            <a:pPr lvl="1"/>
            <a:endParaRPr lang="en-US" dirty="0" smtClean="0"/>
          </a:p>
        </p:txBody>
      </p:sp>
    </p:spTree>
    <p:extLst>
      <p:ext uri="{BB962C8B-B14F-4D97-AF65-F5344CB8AC3E}">
        <p14:creationId xmlns:p14="http://schemas.microsoft.com/office/powerpoint/2010/main" val="2945022446"/>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of Monitor</a:t>
            </a:r>
            <a:endParaRPr lang="en-US" dirty="0"/>
          </a:p>
        </p:txBody>
      </p:sp>
      <p:sp>
        <p:nvSpPr>
          <p:cNvPr id="3" name="Content Placeholder 2"/>
          <p:cNvSpPr>
            <a:spLocks noGrp="1"/>
          </p:cNvSpPr>
          <p:nvPr>
            <p:ph idx="1"/>
          </p:nvPr>
        </p:nvSpPr>
        <p:spPr>
          <a:xfrm>
            <a:off x="2438400" y="1783560"/>
            <a:ext cx="7772400" cy="4693440"/>
          </a:xfrm>
        </p:spPr>
        <p:txBody>
          <a:bodyPr>
            <a:normAutofit fontScale="77500" lnSpcReduction="20000"/>
          </a:bodyPr>
          <a:lstStyle/>
          <a:p>
            <a:pPr marL="12700" indent="-12700">
              <a:spcBef>
                <a:spcPts val="0"/>
              </a:spcBef>
              <a:buNone/>
            </a:pPr>
            <a:r>
              <a:rPr lang="en-US" sz="2400" dirty="0">
                <a:latin typeface="Courier New" pitchFamily="49" charset="0"/>
                <a:cs typeface="Courier New" pitchFamily="49" charset="0"/>
              </a:rPr>
              <a:t>class </a:t>
            </a:r>
            <a:r>
              <a:rPr lang="en-US" sz="2400" dirty="0" err="1">
                <a:solidFill>
                  <a:srgbClr val="FFC000"/>
                </a:solidFill>
                <a:latin typeface="Courier New" pitchFamily="49" charset="0"/>
                <a:cs typeface="Courier New" pitchFamily="49" charset="0"/>
              </a:rPr>
              <a:t>ThreadUnsafeStack</a:t>
            </a:r>
            <a:r>
              <a:rPr lang="en-US" sz="2400" dirty="0">
                <a:latin typeface="Courier New" pitchFamily="49" charset="0"/>
                <a:cs typeface="Courier New" pitchFamily="49" charset="0"/>
              </a:rPr>
              <a:t> {</a:t>
            </a:r>
          </a:p>
          <a:p>
            <a:pPr marL="12700" indent="-12700">
              <a:spcBef>
                <a:spcPts val="0"/>
              </a:spcBef>
              <a:buNone/>
            </a:pPr>
            <a:r>
              <a:rPr lang="en-US" sz="2400" dirty="0">
                <a:latin typeface="Courier New" pitchFamily="49" charset="0"/>
                <a:cs typeface="Courier New" pitchFamily="49" charset="0"/>
              </a:rPr>
              <a:t>   private </a:t>
            </a:r>
            <a:r>
              <a:rPr lang="en-US" sz="2400" dirty="0" err="1">
                <a:latin typeface="Courier New" pitchFamily="49" charset="0"/>
                <a:cs typeface="Courier New" pitchFamily="49" charset="0"/>
              </a:rPr>
              <a:t>ArrayList</a:t>
            </a:r>
            <a:r>
              <a:rPr lang="en-US" sz="2400" dirty="0">
                <a:latin typeface="Courier New" pitchFamily="49" charset="0"/>
                <a:cs typeface="Courier New" pitchFamily="49" charset="0"/>
              </a:rPr>
              <a:t>&lt;Integer&gt; stack;</a:t>
            </a:r>
          </a:p>
          <a:p>
            <a:pPr marL="12700" indent="-12700">
              <a:spcBef>
                <a:spcPts val="0"/>
              </a:spcBef>
              <a:buNone/>
            </a:pPr>
            <a:r>
              <a:rPr lang="en-US" sz="2400" dirty="0">
                <a:latin typeface="Courier New" pitchFamily="49" charset="0"/>
                <a:cs typeface="Courier New" pitchFamily="49" charset="0"/>
              </a:rPr>
              <a:t>   private </a:t>
            </a: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size = 0;</a:t>
            </a:r>
          </a:p>
          <a:p>
            <a:pPr marL="12700" indent="-12700">
              <a:spcBef>
                <a:spcPts val="0"/>
              </a:spcBef>
              <a:buNone/>
            </a:pPr>
            <a:r>
              <a:rPr lang="en-US" sz="2400" dirty="0">
                <a:latin typeface="Courier New" pitchFamily="49" charset="0"/>
                <a:cs typeface="Courier New" pitchFamily="49" charset="0"/>
              </a:rPr>
              <a:t>   public </a:t>
            </a:r>
            <a:r>
              <a:rPr lang="en-US" sz="2400" dirty="0" err="1">
                <a:latin typeface="Courier New" pitchFamily="49" charset="0"/>
                <a:cs typeface="Courier New" pitchFamily="49" charset="0"/>
              </a:rPr>
              <a:t>ThreadUnsafeStack</a:t>
            </a:r>
            <a:r>
              <a:rPr lang="en-US" sz="2400" dirty="0">
                <a:latin typeface="Courier New" pitchFamily="49" charset="0"/>
                <a:cs typeface="Courier New" pitchFamily="49" charset="0"/>
              </a:rPr>
              <a:t>() {</a:t>
            </a:r>
          </a:p>
          <a:p>
            <a:pPr marL="12700" indent="-12700">
              <a:spcBef>
                <a:spcPts val="0"/>
              </a:spcBef>
              <a:buNone/>
            </a:pPr>
            <a:r>
              <a:rPr lang="en-US" sz="2400" dirty="0">
                <a:latin typeface="Courier New" pitchFamily="49" charset="0"/>
                <a:cs typeface="Courier New" pitchFamily="49" charset="0"/>
              </a:rPr>
              <a:t>      stack = new </a:t>
            </a:r>
            <a:r>
              <a:rPr lang="en-US" sz="2400" dirty="0" err="1">
                <a:latin typeface="Courier New" pitchFamily="49" charset="0"/>
                <a:cs typeface="Courier New" pitchFamily="49" charset="0"/>
              </a:rPr>
              <a:t>ArrayList</a:t>
            </a:r>
            <a:r>
              <a:rPr lang="en-US" sz="2400" dirty="0">
                <a:latin typeface="Courier New" pitchFamily="49" charset="0"/>
                <a:cs typeface="Courier New" pitchFamily="49" charset="0"/>
              </a:rPr>
              <a:t>&lt;Integer&gt;();</a:t>
            </a:r>
          </a:p>
          <a:p>
            <a:pPr marL="12700" indent="-12700">
              <a:spcBef>
                <a:spcPts val="0"/>
              </a:spcBef>
              <a:buNone/>
            </a:pPr>
            <a:r>
              <a:rPr lang="en-US" sz="2400" dirty="0">
                <a:latin typeface="Courier New" pitchFamily="49" charset="0"/>
                <a:cs typeface="Courier New" pitchFamily="49" charset="0"/>
              </a:rPr>
              <a:t>   }</a:t>
            </a:r>
          </a:p>
          <a:p>
            <a:pPr marL="12700" indent="-12700">
              <a:spcBef>
                <a:spcPts val="0"/>
              </a:spcBef>
              <a:buNone/>
            </a:pPr>
            <a:r>
              <a:rPr lang="en-US" sz="2400" dirty="0">
                <a:latin typeface="Courier New" pitchFamily="49" charset="0"/>
                <a:cs typeface="Courier New" pitchFamily="49" charset="0"/>
              </a:rPr>
              <a:t>   public void push(Integer item) {</a:t>
            </a:r>
          </a:p>
          <a:p>
            <a:pPr marL="12700" indent="-12700">
              <a:spcBef>
                <a:spcPts val="0"/>
              </a:spcBef>
              <a:buNone/>
            </a:pP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stack.add</a:t>
            </a:r>
            <a:r>
              <a:rPr lang="en-US" sz="2400" dirty="0">
                <a:latin typeface="Courier New" pitchFamily="49" charset="0"/>
                <a:cs typeface="Courier New" pitchFamily="49" charset="0"/>
              </a:rPr>
              <a:t>(item);</a:t>
            </a:r>
          </a:p>
          <a:p>
            <a:pPr marL="12700" indent="-12700">
              <a:spcBef>
                <a:spcPts val="0"/>
              </a:spcBef>
              <a:buNone/>
            </a:pPr>
            <a:r>
              <a:rPr lang="en-US" sz="2400" dirty="0">
                <a:latin typeface="Courier New" pitchFamily="49" charset="0"/>
                <a:cs typeface="Courier New" pitchFamily="49" charset="0"/>
              </a:rPr>
              <a:t>      size++;</a:t>
            </a:r>
          </a:p>
          <a:p>
            <a:pPr marL="12700" indent="-12700">
              <a:spcBef>
                <a:spcPts val="0"/>
              </a:spcBef>
              <a:buNone/>
            </a:pPr>
            <a:r>
              <a:rPr lang="en-US" sz="2400" dirty="0">
                <a:latin typeface="Courier New" pitchFamily="49" charset="0"/>
                <a:cs typeface="Courier New" pitchFamily="49" charset="0"/>
              </a:rPr>
              <a:t>   }</a:t>
            </a:r>
          </a:p>
          <a:p>
            <a:pPr marL="12700" indent="-12700">
              <a:spcBef>
                <a:spcPts val="0"/>
              </a:spcBef>
              <a:buNone/>
            </a:pPr>
            <a:r>
              <a:rPr lang="en-US" sz="2400" dirty="0">
                <a:latin typeface="Courier New" pitchFamily="49" charset="0"/>
                <a:cs typeface="Courier New" pitchFamily="49" charset="0"/>
              </a:rPr>
              <a:t>   public Integer pop() {</a:t>
            </a:r>
          </a:p>
          <a:p>
            <a:pPr marL="12700" indent="-12700">
              <a:spcBef>
                <a:spcPts val="0"/>
              </a:spcBef>
              <a:buNone/>
            </a:pPr>
            <a:r>
              <a:rPr lang="en-US" sz="2400" dirty="0">
                <a:latin typeface="Courier New" pitchFamily="49" charset="0"/>
                <a:cs typeface="Courier New" pitchFamily="49" charset="0"/>
              </a:rPr>
              <a:t>      Integer top = null;</a:t>
            </a:r>
          </a:p>
          <a:p>
            <a:pPr marL="12700" indent="-12700">
              <a:spcBef>
                <a:spcPts val="0"/>
              </a:spcBef>
              <a:buNone/>
            </a:pPr>
            <a:r>
              <a:rPr lang="en-US" sz="2400" dirty="0">
                <a:latin typeface="Courier New" pitchFamily="49" charset="0"/>
                <a:cs typeface="Courier New" pitchFamily="49" charset="0"/>
              </a:rPr>
              <a:t>      if (size()&gt;0) {</a:t>
            </a:r>
          </a:p>
          <a:p>
            <a:pPr marL="12700" indent="-12700">
              <a:spcBef>
                <a:spcPts val="0"/>
              </a:spcBef>
              <a:buNone/>
            </a:pPr>
            <a:r>
              <a:rPr lang="en-US" sz="2400" dirty="0">
                <a:latin typeface="Courier New" pitchFamily="49" charset="0"/>
                <a:cs typeface="Courier New" pitchFamily="49" charset="0"/>
              </a:rPr>
              <a:t>         top = </a:t>
            </a:r>
            <a:r>
              <a:rPr lang="en-US" sz="2400" dirty="0" err="1">
                <a:latin typeface="Courier New" pitchFamily="49" charset="0"/>
                <a:cs typeface="Courier New" pitchFamily="49" charset="0"/>
              </a:rPr>
              <a:t>stack.remove</a:t>
            </a:r>
            <a:r>
              <a:rPr lang="en-US" sz="2400" dirty="0">
                <a:latin typeface="Courier New" pitchFamily="49" charset="0"/>
                <a:cs typeface="Courier New" pitchFamily="49" charset="0"/>
              </a:rPr>
              <a:t>(0);</a:t>
            </a:r>
          </a:p>
          <a:p>
            <a:pPr marL="12700" indent="-12700">
              <a:spcBef>
                <a:spcPts val="0"/>
              </a:spcBef>
              <a:buNone/>
            </a:pPr>
            <a:r>
              <a:rPr lang="en-US" sz="2400" dirty="0">
                <a:latin typeface="Courier New" pitchFamily="49" charset="0"/>
                <a:cs typeface="Courier New" pitchFamily="49" charset="0"/>
              </a:rPr>
              <a:t>         size--;</a:t>
            </a:r>
          </a:p>
          <a:p>
            <a:pPr marL="12700" indent="-12700">
              <a:spcBef>
                <a:spcPts val="0"/>
              </a:spcBef>
              <a:buNone/>
            </a:pPr>
            <a:r>
              <a:rPr lang="en-US" sz="2400" dirty="0">
                <a:latin typeface="Courier New" pitchFamily="49" charset="0"/>
                <a:cs typeface="Courier New" pitchFamily="49" charset="0"/>
              </a:rPr>
              <a:t>      }</a:t>
            </a:r>
          </a:p>
          <a:p>
            <a:pPr marL="12700" indent="-12700">
              <a:spcBef>
                <a:spcPts val="0"/>
              </a:spcBef>
              <a:buNone/>
            </a:pPr>
            <a:r>
              <a:rPr lang="en-US" sz="2400" dirty="0">
                <a:latin typeface="Courier New" pitchFamily="49" charset="0"/>
                <a:cs typeface="Courier New" pitchFamily="49" charset="0"/>
              </a:rPr>
              <a:t>      return top;</a:t>
            </a:r>
          </a:p>
          <a:p>
            <a:pPr marL="12700" indent="-12700">
              <a:spcBef>
                <a:spcPts val="0"/>
              </a:spcBef>
              <a:buNone/>
            </a:pPr>
            <a:r>
              <a:rPr lang="en-US" sz="2400" dirty="0">
                <a:latin typeface="Courier New" pitchFamily="49" charset="0"/>
                <a:cs typeface="Courier New" pitchFamily="49" charset="0"/>
              </a:rPr>
              <a:t>   }</a:t>
            </a:r>
          </a:p>
          <a:p>
            <a:pPr marL="12700" indent="-12700">
              <a:spcBef>
                <a:spcPts val="0"/>
              </a:spcBef>
              <a:buNone/>
            </a:pPr>
            <a:r>
              <a:rPr lang="en-US" sz="2400" dirty="0">
                <a:latin typeface="Courier New" pitchFamily="49" charset="0"/>
                <a:cs typeface="Courier New" pitchFamily="49" charset="0"/>
              </a:rPr>
              <a:t>   public </a:t>
            </a: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size() {</a:t>
            </a:r>
          </a:p>
          <a:p>
            <a:pPr marL="12700" indent="-12700">
              <a:spcBef>
                <a:spcPts val="0"/>
              </a:spcBef>
              <a:buNone/>
            </a:pPr>
            <a:r>
              <a:rPr lang="en-US" sz="2400" dirty="0">
                <a:latin typeface="Courier New" pitchFamily="49" charset="0"/>
                <a:cs typeface="Courier New" pitchFamily="49" charset="0"/>
              </a:rPr>
              <a:t>      return size;</a:t>
            </a:r>
          </a:p>
          <a:p>
            <a:pPr marL="12700" indent="-12700">
              <a:spcBef>
                <a:spcPts val="0"/>
              </a:spcBef>
              <a:buNone/>
            </a:pPr>
            <a:r>
              <a:rPr lang="en-US" sz="2400" dirty="0">
                <a:latin typeface="Courier New" pitchFamily="49" charset="0"/>
                <a:cs typeface="Courier New" pitchFamily="49" charset="0"/>
              </a:rPr>
              <a:t>   }</a:t>
            </a:r>
          </a:p>
          <a:p>
            <a:pPr marL="12700" indent="-12700">
              <a:spcBef>
                <a:spcPts val="0"/>
              </a:spcBef>
              <a:buNone/>
            </a:pPr>
            <a:r>
              <a:rPr lang="en-US" sz="2400" dirty="0">
                <a:latin typeface="Courier New" pitchFamily="49" charset="0"/>
                <a:cs typeface="Courier New" pitchFamily="49" charset="0"/>
              </a:rPr>
              <a:t>}</a:t>
            </a:r>
          </a:p>
          <a:p>
            <a:pPr marL="12700" indent="-12700">
              <a:spcBef>
                <a:spcPts val="0"/>
              </a:spcBef>
              <a:buNone/>
            </a:pPr>
            <a:endParaRPr lang="en-US" sz="2400" dirty="0">
              <a:solidFill>
                <a:srgbClr val="FFC000"/>
              </a:solidFill>
              <a:latin typeface="Courier New" pitchFamily="49" charset="0"/>
              <a:cs typeface="Courier New" pitchFamily="49" charset="0"/>
            </a:endParaRPr>
          </a:p>
        </p:txBody>
      </p:sp>
    </p:spTree>
    <p:extLst>
      <p:ext uri="{BB962C8B-B14F-4D97-AF65-F5344CB8AC3E}">
        <p14:creationId xmlns:p14="http://schemas.microsoft.com/office/powerpoint/2010/main" val="77523199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of Monitor</a:t>
            </a:r>
            <a:endParaRPr lang="en-US" dirty="0"/>
          </a:p>
        </p:txBody>
      </p:sp>
      <p:sp>
        <p:nvSpPr>
          <p:cNvPr id="3" name="Content Placeholder 2"/>
          <p:cNvSpPr>
            <a:spLocks noGrp="1"/>
          </p:cNvSpPr>
          <p:nvPr>
            <p:ph idx="1"/>
          </p:nvPr>
        </p:nvSpPr>
        <p:spPr>
          <a:xfrm>
            <a:off x="2438400" y="1783560"/>
            <a:ext cx="7772400" cy="4693440"/>
          </a:xfrm>
        </p:spPr>
        <p:txBody>
          <a:bodyPr>
            <a:normAutofit fontScale="77500" lnSpcReduction="20000"/>
          </a:bodyPr>
          <a:lstStyle/>
          <a:p>
            <a:pPr marL="12700" indent="-12700">
              <a:spcBef>
                <a:spcPts val="0"/>
              </a:spcBef>
              <a:buNone/>
            </a:pPr>
            <a:r>
              <a:rPr lang="en-US" sz="2400" dirty="0">
                <a:latin typeface="Courier New" pitchFamily="49" charset="0"/>
                <a:cs typeface="Courier New" pitchFamily="49" charset="0"/>
              </a:rPr>
              <a:t>class </a:t>
            </a:r>
            <a:r>
              <a:rPr lang="en-US" sz="2400" dirty="0" err="1">
                <a:latin typeface="Courier New" pitchFamily="49" charset="0"/>
                <a:cs typeface="Courier New" pitchFamily="49" charset="0"/>
              </a:rPr>
              <a:t>ThreadSafeStack</a:t>
            </a:r>
            <a:r>
              <a:rPr lang="en-US" sz="2400" dirty="0">
                <a:latin typeface="Courier New" pitchFamily="49" charset="0"/>
                <a:cs typeface="Courier New" pitchFamily="49" charset="0"/>
              </a:rPr>
              <a:t> {</a:t>
            </a:r>
          </a:p>
          <a:p>
            <a:pPr marL="12700" indent="-12700">
              <a:spcBef>
                <a:spcPts val="0"/>
              </a:spcBef>
              <a:buNone/>
            </a:pPr>
            <a:r>
              <a:rPr lang="en-US" sz="2400" dirty="0">
                <a:latin typeface="Courier New" pitchFamily="49" charset="0"/>
                <a:cs typeface="Courier New" pitchFamily="49" charset="0"/>
              </a:rPr>
              <a:t>   private </a:t>
            </a:r>
            <a:r>
              <a:rPr lang="en-US" sz="2400" dirty="0" err="1">
                <a:latin typeface="Courier New" pitchFamily="49" charset="0"/>
                <a:cs typeface="Courier New" pitchFamily="49" charset="0"/>
              </a:rPr>
              <a:t>ArrayList</a:t>
            </a:r>
            <a:r>
              <a:rPr lang="en-US" sz="2400" dirty="0">
                <a:latin typeface="Courier New" pitchFamily="49" charset="0"/>
                <a:cs typeface="Courier New" pitchFamily="49" charset="0"/>
              </a:rPr>
              <a:t>&lt;Integer&gt; stack;</a:t>
            </a:r>
          </a:p>
          <a:p>
            <a:pPr marL="12700" indent="-12700">
              <a:spcBef>
                <a:spcPts val="0"/>
              </a:spcBef>
              <a:buNone/>
            </a:pPr>
            <a:r>
              <a:rPr lang="en-US" sz="2400" dirty="0">
                <a:latin typeface="Courier New" pitchFamily="49" charset="0"/>
                <a:cs typeface="Courier New" pitchFamily="49" charset="0"/>
              </a:rPr>
              <a:t>   private </a:t>
            </a: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size = 0;</a:t>
            </a:r>
          </a:p>
          <a:p>
            <a:pPr marL="12700" indent="-12700">
              <a:spcBef>
                <a:spcPts val="0"/>
              </a:spcBef>
              <a:buNone/>
            </a:pPr>
            <a:r>
              <a:rPr lang="en-US" sz="2400" dirty="0">
                <a:latin typeface="Courier New" pitchFamily="49" charset="0"/>
                <a:cs typeface="Courier New" pitchFamily="49" charset="0"/>
              </a:rPr>
              <a:t>   public </a:t>
            </a:r>
            <a:r>
              <a:rPr lang="en-US" sz="2400" dirty="0" err="1">
                <a:latin typeface="Courier New" pitchFamily="49" charset="0"/>
                <a:cs typeface="Courier New" pitchFamily="49" charset="0"/>
              </a:rPr>
              <a:t>ThreadSafeStack</a:t>
            </a:r>
            <a:r>
              <a:rPr lang="en-US" sz="2400" dirty="0">
                <a:latin typeface="Courier New" pitchFamily="49" charset="0"/>
                <a:cs typeface="Courier New" pitchFamily="49" charset="0"/>
              </a:rPr>
              <a:t>() {</a:t>
            </a:r>
          </a:p>
          <a:p>
            <a:pPr marL="12700" indent="-12700">
              <a:spcBef>
                <a:spcPts val="0"/>
              </a:spcBef>
              <a:buNone/>
            </a:pPr>
            <a:r>
              <a:rPr lang="en-US" sz="2400" dirty="0">
                <a:latin typeface="Courier New" pitchFamily="49" charset="0"/>
                <a:cs typeface="Courier New" pitchFamily="49" charset="0"/>
              </a:rPr>
              <a:t>      stack = new </a:t>
            </a:r>
            <a:r>
              <a:rPr lang="en-US" sz="2400" dirty="0" err="1">
                <a:latin typeface="Courier New" pitchFamily="49" charset="0"/>
                <a:cs typeface="Courier New" pitchFamily="49" charset="0"/>
              </a:rPr>
              <a:t>ArrayList</a:t>
            </a:r>
            <a:r>
              <a:rPr lang="en-US" sz="2400" dirty="0">
                <a:latin typeface="Courier New" pitchFamily="49" charset="0"/>
                <a:cs typeface="Courier New" pitchFamily="49" charset="0"/>
              </a:rPr>
              <a:t>&lt;Integer&gt;();</a:t>
            </a:r>
          </a:p>
          <a:p>
            <a:pPr marL="12700" indent="-12700">
              <a:spcBef>
                <a:spcPts val="0"/>
              </a:spcBef>
              <a:buNone/>
            </a:pPr>
            <a:r>
              <a:rPr lang="en-US" sz="2400" dirty="0">
                <a:latin typeface="Courier New" pitchFamily="49" charset="0"/>
                <a:cs typeface="Courier New" pitchFamily="49" charset="0"/>
              </a:rPr>
              <a:t>   }</a:t>
            </a:r>
          </a:p>
          <a:p>
            <a:pPr marL="12700" indent="-12700">
              <a:spcBef>
                <a:spcPts val="0"/>
              </a:spcBef>
              <a:buNone/>
            </a:pPr>
            <a:r>
              <a:rPr lang="en-US" sz="2400" dirty="0">
                <a:latin typeface="Courier New" pitchFamily="49" charset="0"/>
                <a:cs typeface="Courier New" pitchFamily="49" charset="0"/>
              </a:rPr>
              <a:t>   public </a:t>
            </a:r>
            <a:r>
              <a:rPr lang="en-US" sz="2400" dirty="0">
                <a:solidFill>
                  <a:srgbClr val="FFFF00"/>
                </a:solidFill>
                <a:latin typeface="Courier New" pitchFamily="49" charset="0"/>
                <a:cs typeface="Courier New" pitchFamily="49" charset="0"/>
              </a:rPr>
              <a:t>synchronized</a:t>
            </a:r>
            <a:r>
              <a:rPr lang="en-US" sz="2400" dirty="0">
                <a:latin typeface="Courier New" pitchFamily="49" charset="0"/>
                <a:cs typeface="Courier New" pitchFamily="49" charset="0"/>
              </a:rPr>
              <a:t> void push(Integer item) {</a:t>
            </a:r>
          </a:p>
          <a:p>
            <a:pPr marL="12700" indent="-12700">
              <a:spcBef>
                <a:spcPts val="0"/>
              </a:spcBef>
              <a:buNone/>
            </a:pP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stack.add</a:t>
            </a:r>
            <a:r>
              <a:rPr lang="en-US" sz="2400" dirty="0">
                <a:latin typeface="Courier New" pitchFamily="49" charset="0"/>
                <a:cs typeface="Courier New" pitchFamily="49" charset="0"/>
              </a:rPr>
              <a:t>(item);</a:t>
            </a:r>
          </a:p>
          <a:p>
            <a:pPr marL="12700" indent="-12700">
              <a:spcBef>
                <a:spcPts val="0"/>
              </a:spcBef>
              <a:buNone/>
            </a:pPr>
            <a:r>
              <a:rPr lang="en-US" sz="2400" dirty="0">
                <a:latin typeface="Courier New" pitchFamily="49" charset="0"/>
                <a:cs typeface="Courier New" pitchFamily="49" charset="0"/>
              </a:rPr>
              <a:t>      size++;</a:t>
            </a:r>
          </a:p>
          <a:p>
            <a:pPr marL="12700" indent="-12700">
              <a:spcBef>
                <a:spcPts val="0"/>
              </a:spcBef>
              <a:buNone/>
            </a:pPr>
            <a:r>
              <a:rPr lang="en-US" sz="2400" dirty="0">
                <a:latin typeface="Courier New" pitchFamily="49" charset="0"/>
                <a:cs typeface="Courier New" pitchFamily="49" charset="0"/>
              </a:rPr>
              <a:t>   }</a:t>
            </a:r>
          </a:p>
          <a:p>
            <a:pPr marL="12700" indent="-12700">
              <a:spcBef>
                <a:spcPts val="0"/>
              </a:spcBef>
              <a:buNone/>
            </a:pPr>
            <a:r>
              <a:rPr lang="en-US" sz="2400" dirty="0">
                <a:latin typeface="Courier New" pitchFamily="49" charset="0"/>
                <a:cs typeface="Courier New" pitchFamily="49" charset="0"/>
              </a:rPr>
              <a:t>   public </a:t>
            </a:r>
            <a:r>
              <a:rPr lang="en-US" sz="2400" dirty="0">
                <a:solidFill>
                  <a:srgbClr val="FFFF00"/>
                </a:solidFill>
                <a:latin typeface="Courier New" pitchFamily="49" charset="0"/>
                <a:cs typeface="Courier New" pitchFamily="49" charset="0"/>
              </a:rPr>
              <a:t>synchronized</a:t>
            </a:r>
            <a:r>
              <a:rPr lang="en-US" sz="2400" dirty="0">
                <a:latin typeface="Courier New" pitchFamily="49" charset="0"/>
                <a:cs typeface="Courier New" pitchFamily="49" charset="0"/>
              </a:rPr>
              <a:t> Integer pop() {</a:t>
            </a:r>
          </a:p>
          <a:p>
            <a:pPr marL="12700" indent="-12700">
              <a:spcBef>
                <a:spcPts val="0"/>
              </a:spcBef>
              <a:buNone/>
            </a:pPr>
            <a:r>
              <a:rPr lang="en-US" sz="2400" dirty="0">
                <a:latin typeface="Courier New" pitchFamily="49" charset="0"/>
                <a:cs typeface="Courier New" pitchFamily="49" charset="0"/>
              </a:rPr>
              <a:t>      Integer top = null;</a:t>
            </a:r>
          </a:p>
          <a:p>
            <a:pPr marL="12700" indent="-12700">
              <a:spcBef>
                <a:spcPts val="0"/>
              </a:spcBef>
              <a:buNone/>
            </a:pPr>
            <a:r>
              <a:rPr lang="en-US" sz="2400" dirty="0">
                <a:latin typeface="Courier New" pitchFamily="49" charset="0"/>
                <a:cs typeface="Courier New" pitchFamily="49" charset="0"/>
              </a:rPr>
              <a:t>      if (size()&gt;0) {</a:t>
            </a:r>
          </a:p>
          <a:p>
            <a:pPr marL="12700" indent="-12700">
              <a:spcBef>
                <a:spcPts val="0"/>
              </a:spcBef>
              <a:buNone/>
            </a:pPr>
            <a:r>
              <a:rPr lang="en-US" sz="2400" dirty="0">
                <a:latin typeface="Courier New" pitchFamily="49" charset="0"/>
                <a:cs typeface="Courier New" pitchFamily="49" charset="0"/>
              </a:rPr>
              <a:t>         top = </a:t>
            </a:r>
            <a:r>
              <a:rPr lang="en-US" sz="2400" dirty="0" err="1">
                <a:latin typeface="Courier New" pitchFamily="49" charset="0"/>
                <a:cs typeface="Courier New" pitchFamily="49" charset="0"/>
              </a:rPr>
              <a:t>stack.remove</a:t>
            </a:r>
            <a:r>
              <a:rPr lang="en-US" sz="2400" dirty="0">
                <a:latin typeface="Courier New" pitchFamily="49" charset="0"/>
                <a:cs typeface="Courier New" pitchFamily="49" charset="0"/>
              </a:rPr>
              <a:t>(0);</a:t>
            </a:r>
          </a:p>
          <a:p>
            <a:pPr marL="12700" indent="-12700">
              <a:spcBef>
                <a:spcPts val="0"/>
              </a:spcBef>
              <a:buNone/>
            </a:pPr>
            <a:r>
              <a:rPr lang="en-US" sz="2400" dirty="0">
                <a:latin typeface="Courier New" pitchFamily="49" charset="0"/>
                <a:cs typeface="Courier New" pitchFamily="49" charset="0"/>
              </a:rPr>
              <a:t>         size--;</a:t>
            </a:r>
          </a:p>
          <a:p>
            <a:pPr marL="12700" indent="-12700">
              <a:spcBef>
                <a:spcPts val="0"/>
              </a:spcBef>
              <a:buNone/>
            </a:pPr>
            <a:r>
              <a:rPr lang="en-US" sz="2400" dirty="0">
                <a:latin typeface="Courier New" pitchFamily="49" charset="0"/>
                <a:cs typeface="Courier New" pitchFamily="49" charset="0"/>
              </a:rPr>
              <a:t>      }</a:t>
            </a:r>
          </a:p>
          <a:p>
            <a:pPr marL="12700" indent="-12700">
              <a:spcBef>
                <a:spcPts val="0"/>
              </a:spcBef>
              <a:buNone/>
            </a:pPr>
            <a:r>
              <a:rPr lang="en-US" sz="2400" dirty="0">
                <a:latin typeface="Courier New" pitchFamily="49" charset="0"/>
                <a:cs typeface="Courier New" pitchFamily="49" charset="0"/>
              </a:rPr>
              <a:t>      return top;</a:t>
            </a:r>
          </a:p>
          <a:p>
            <a:pPr marL="12700" indent="-12700">
              <a:spcBef>
                <a:spcPts val="0"/>
              </a:spcBef>
              <a:buNone/>
            </a:pPr>
            <a:r>
              <a:rPr lang="en-US" sz="2400" dirty="0">
                <a:latin typeface="Courier New" pitchFamily="49" charset="0"/>
                <a:cs typeface="Courier New" pitchFamily="49" charset="0"/>
              </a:rPr>
              <a:t>   }</a:t>
            </a:r>
          </a:p>
          <a:p>
            <a:pPr marL="12700" indent="-12700">
              <a:spcBef>
                <a:spcPts val="0"/>
              </a:spcBef>
              <a:buNone/>
            </a:pPr>
            <a:r>
              <a:rPr lang="en-US" sz="2400" dirty="0">
                <a:latin typeface="Courier New" pitchFamily="49" charset="0"/>
                <a:cs typeface="Courier New" pitchFamily="49" charset="0"/>
              </a:rPr>
              <a:t>   public </a:t>
            </a:r>
            <a:r>
              <a:rPr lang="en-US" sz="2400" dirty="0">
                <a:solidFill>
                  <a:srgbClr val="FFFF00"/>
                </a:solidFill>
                <a:latin typeface="Courier New" pitchFamily="49" charset="0"/>
                <a:cs typeface="Courier New" pitchFamily="49" charset="0"/>
              </a:rPr>
              <a:t>synchronized </a:t>
            </a: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size() {</a:t>
            </a:r>
          </a:p>
          <a:p>
            <a:pPr marL="12700" indent="-12700">
              <a:spcBef>
                <a:spcPts val="0"/>
              </a:spcBef>
              <a:buNone/>
            </a:pPr>
            <a:r>
              <a:rPr lang="en-US" sz="2400" dirty="0">
                <a:latin typeface="Courier New" pitchFamily="49" charset="0"/>
                <a:cs typeface="Courier New" pitchFamily="49" charset="0"/>
              </a:rPr>
              <a:t>      return size;</a:t>
            </a:r>
          </a:p>
          <a:p>
            <a:pPr marL="12700" indent="-12700">
              <a:spcBef>
                <a:spcPts val="0"/>
              </a:spcBef>
              <a:buNone/>
            </a:pPr>
            <a:r>
              <a:rPr lang="en-US" sz="2400" dirty="0">
                <a:latin typeface="Courier New" pitchFamily="49" charset="0"/>
                <a:cs typeface="Courier New" pitchFamily="49" charset="0"/>
              </a:rPr>
              <a:t>   }</a:t>
            </a:r>
          </a:p>
          <a:p>
            <a:pPr marL="12700" indent="-12700">
              <a:spcBef>
                <a:spcPts val="0"/>
              </a:spcBef>
              <a:buNone/>
            </a:pPr>
            <a:r>
              <a:rPr lang="en-US" sz="2400" dirty="0">
                <a:latin typeface="Courier New" pitchFamily="49" charset="0"/>
                <a:cs typeface="Courier New" pitchFamily="49" charset="0"/>
              </a:rPr>
              <a:t>}</a:t>
            </a:r>
          </a:p>
          <a:p>
            <a:pPr marL="12700" indent="-12700">
              <a:spcBef>
                <a:spcPts val="0"/>
              </a:spcBef>
              <a:buNone/>
            </a:pPr>
            <a:endParaRPr lang="en-US" sz="2400" dirty="0">
              <a:solidFill>
                <a:srgbClr val="FFC000"/>
              </a:solidFill>
              <a:latin typeface="Courier New" pitchFamily="49" charset="0"/>
              <a:cs typeface="Courier New" pitchFamily="49" charset="0"/>
            </a:endParaRPr>
          </a:p>
        </p:txBody>
      </p:sp>
    </p:spTree>
    <p:extLst>
      <p:ext uri="{BB962C8B-B14F-4D97-AF65-F5344CB8AC3E}">
        <p14:creationId xmlns:p14="http://schemas.microsoft.com/office/powerpoint/2010/main" val="83887396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of Monitor</a:t>
            </a:r>
            <a:endParaRPr lang="en-US" dirty="0"/>
          </a:p>
        </p:txBody>
      </p:sp>
      <p:sp>
        <p:nvSpPr>
          <p:cNvPr id="3" name="Content Placeholder 2"/>
          <p:cNvSpPr>
            <a:spLocks noGrp="1"/>
          </p:cNvSpPr>
          <p:nvPr>
            <p:ph idx="1"/>
          </p:nvPr>
        </p:nvSpPr>
        <p:spPr>
          <a:xfrm>
            <a:off x="2438400" y="1447800"/>
            <a:ext cx="7772400" cy="5410200"/>
          </a:xfrm>
        </p:spPr>
        <p:txBody>
          <a:bodyPr>
            <a:normAutofit fontScale="62500" lnSpcReduction="20000"/>
          </a:bodyPr>
          <a:lstStyle/>
          <a:p>
            <a:pPr marL="12700" indent="-12700">
              <a:spcBef>
                <a:spcPts val="0"/>
              </a:spcBef>
              <a:buNone/>
            </a:pPr>
            <a:r>
              <a:rPr lang="en-US" sz="2400" dirty="0">
                <a:solidFill>
                  <a:srgbClr val="FFC000"/>
                </a:solidFill>
                <a:latin typeface="Courier New" pitchFamily="49" charset="0"/>
                <a:cs typeface="Courier New" pitchFamily="49" charset="0"/>
              </a:rPr>
              <a:t>public class Tester {</a:t>
            </a:r>
          </a:p>
          <a:p>
            <a:pPr marL="12700" indent="-12700">
              <a:spcBef>
                <a:spcPts val="0"/>
              </a:spcBef>
              <a:buNone/>
            </a:pPr>
            <a:r>
              <a:rPr lang="en-US" sz="2400" dirty="0">
                <a:solidFill>
                  <a:srgbClr val="FFC000"/>
                </a:solidFill>
                <a:latin typeface="Courier New" pitchFamily="49" charset="0"/>
                <a:cs typeface="Courier New" pitchFamily="49" charset="0"/>
              </a:rPr>
              <a:t>   public static void main(String[] </a:t>
            </a:r>
            <a:r>
              <a:rPr lang="en-US" sz="2400" dirty="0" err="1">
                <a:solidFill>
                  <a:srgbClr val="FFC000"/>
                </a:solidFill>
                <a:latin typeface="Courier New" pitchFamily="49" charset="0"/>
                <a:cs typeface="Courier New" pitchFamily="49" charset="0"/>
              </a:rPr>
              <a:t>args</a:t>
            </a:r>
            <a:r>
              <a:rPr lang="en-US" sz="2400" dirty="0">
                <a:solidFill>
                  <a:srgbClr val="FFC000"/>
                </a:solidFill>
                <a:latin typeface="Courier New" pitchFamily="49" charset="0"/>
                <a:cs typeface="Courier New" pitchFamily="49" charset="0"/>
              </a:rPr>
              <a:t>) {</a:t>
            </a:r>
          </a:p>
          <a:p>
            <a:pPr marL="12700" indent="-12700">
              <a:spcBef>
                <a:spcPts val="0"/>
              </a:spcBef>
              <a:buNone/>
            </a:pPr>
            <a:r>
              <a:rPr lang="en-US" sz="2400" dirty="0">
                <a:solidFill>
                  <a:srgbClr val="FFC000"/>
                </a:solidFill>
                <a:latin typeface="Courier New" pitchFamily="49" charset="0"/>
                <a:cs typeface="Courier New" pitchFamily="49" charset="0"/>
              </a:rPr>
              <a:t>      </a:t>
            </a:r>
            <a:r>
              <a:rPr lang="en-US" sz="2400" dirty="0" err="1">
                <a:solidFill>
                  <a:srgbClr val="FFC000"/>
                </a:solidFill>
                <a:latin typeface="Courier New" pitchFamily="49" charset="0"/>
                <a:cs typeface="Courier New" pitchFamily="49" charset="0"/>
              </a:rPr>
              <a:t>ThreadSafeStack</a:t>
            </a:r>
            <a:r>
              <a:rPr lang="en-US" sz="2400" dirty="0">
                <a:solidFill>
                  <a:srgbClr val="FFC000"/>
                </a:solidFill>
                <a:latin typeface="Courier New" pitchFamily="49" charset="0"/>
                <a:cs typeface="Courier New" pitchFamily="49" charset="0"/>
              </a:rPr>
              <a:t>  stack = new </a:t>
            </a:r>
            <a:r>
              <a:rPr lang="en-US" sz="2400" dirty="0" err="1">
                <a:solidFill>
                  <a:srgbClr val="FFC000"/>
                </a:solidFill>
                <a:latin typeface="Courier New" pitchFamily="49" charset="0"/>
                <a:cs typeface="Courier New" pitchFamily="49" charset="0"/>
              </a:rPr>
              <a:t>ThreadSafeStack</a:t>
            </a:r>
            <a:r>
              <a:rPr lang="en-US" sz="2400" dirty="0">
                <a:solidFill>
                  <a:srgbClr val="FFC000"/>
                </a:solidFill>
                <a:latin typeface="Courier New" pitchFamily="49" charset="0"/>
                <a:cs typeface="Courier New" pitchFamily="49" charset="0"/>
              </a:rPr>
              <a:t>();</a:t>
            </a:r>
          </a:p>
          <a:p>
            <a:pPr marL="12700" indent="-12700">
              <a:spcBef>
                <a:spcPts val="0"/>
              </a:spcBef>
              <a:buNone/>
            </a:pPr>
            <a:r>
              <a:rPr lang="en-US" sz="2400" dirty="0">
                <a:solidFill>
                  <a:srgbClr val="FFC000"/>
                </a:solidFill>
                <a:latin typeface="Courier New" pitchFamily="49" charset="0"/>
                <a:cs typeface="Courier New" pitchFamily="49" charset="0"/>
              </a:rPr>
              <a:t>      Thread t1 = new </a:t>
            </a:r>
            <a:r>
              <a:rPr lang="en-US" sz="2400" dirty="0" err="1">
                <a:solidFill>
                  <a:srgbClr val="FFC000"/>
                </a:solidFill>
                <a:latin typeface="Courier New" pitchFamily="49" charset="0"/>
                <a:cs typeface="Courier New" pitchFamily="49" charset="0"/>
              </a:rPr>
              <a:t>MyThread</a:t>
            </a:r>
            <a:r>
              <a:rPr lang="en-US" sz="2400" dirty="0">
                <a:solidFill>
                  <a:srgbClr val="FFC000"/>
                </a:solidFill>
                <a:latin typeface="Courier New" pitchFamily="49" charset="0"/>
                <a:cs typeface="Courier New" pitchFamily="49" charset="0"/>
              </a:rPr>
              <a:t>(stack, 100);</a:t>
            </a:r>
          </a:p>
          <a:p>
            <a:pPr marL="12700" indent="-12700">
              <a:spcBef>
                <a:spcPts val="0"/>
              </a:spcBef>
              <a:buNone/>
            </a:pPr>
            <a:r>
              <a:rPr lang="en-US" sz="2400" dirty="0">
                <a:solidFill>
                  <a:srgbClr val="FFC000"/>
                </a:solidFill>
                <a:latin typeface="Courier New" pitchFamily="49" charset="0"/>
                <a:cs typeface="Courier New" pitchFamily="49" charset="0"/>
              </a:rPr>
              <a:t>      Thread t2 = new </a:t>
            </a:r>
            <a:r>
              <a:rPr lang="en-US" sz="2400" dirty="0" err="1">
                <a:solidFill>
                  <a:srgbClr val="FFC000"/>
                </a:solidFill>
                <a:latin typeface="Courier New" pitchFamily="49" charset="0"/>
                <a:cs typeface="Courier New" pitchFamily="49" charset="0"/>
              </a:rPr>
              <a:t>MyThread</a:t>
            </a:r>
            <a:r>
              <a:rPr lang="en-US" sz="2400" dirty="0">
                <a:solidFill>
                  <a:srgbClr val="FFC000"/>
                </a:solidFill>
                <a:latin typeface="Courier New" pitchFamily="49" charset="0"/>
                <a:cs typeface="Courier New" pitchFamily="49" charset="0"/>
              </a:rPr>
              <a:t>(stack, 200);</a:t>
            </a:r>
          </a:p>
          <a:p>
            <a:pPr marL="12700" indent="-12700">
              <a:spcBef>
                <a:spcPts val="0"/>
              </a:spcBef>
              <a:buNone/>
            </a:pPr>
            <a:r>
              <a:rPr lang="en-US" sz="2400" dirty="0">
                <a:solidFill>
                  <a:srgbClr val="FFC000"/>
                </a:solidFill>
                <a:latin typeface="Courier New" pitchFamily="49" charset="0"/>
                <a:cs typeface="Courier New" pitchFamily="49" charset="0"/>
              </a:rPr>
              <a:t>      t1.start();</a:t>
            </a:r>
          </a:p>
          <a:p>
            <a:pPr marL="12700" indent="-12700">
              <a:spcBef>
                <a:spcPts val="0"/>
              </a:spcBef>
              <a:buNone/>
            </a:pPr>
            <a:r>
              <a:rPr lang="en-US" sz="2400" dirty="0">
                <a:solidFill>
                  <a:srgbClr val="FFC000"/>
                </a:solidFill>
                <a:latin typeface="Courier New" pitchFamily="49" charset="0"/>
                <a:cs typeface="Courier New" pitchFamily="49" charset="0"/>
              </a:rPr>
              <a:t>      t2.start();</a:t>
            </a:r>
          </a:p>
          <a:p>
            <a:pPr marL="12700" indent="-12700">
              <a:spcBef>
                <a:spcPts val="0"/>
              </a:spcBef>
              <a:buNone/>
            </a:pPr>
            <a:r>
              <a:rPr lang="en-US" sz="2400" dirty="0">
                <a:solidFill>
                  <a:srgbClr val="FFC000"/>
                </a:solidFill>
                <a:latin typeface="Courier New" pitchFamily="49" charset="0"/>
                <a:cs typeface="Courier New" pitchFamily="49" charset="0"/>
              </a:rPr>
              <a:t>      try { t1.join(); } catch (</a:t>
            </a:r>
            <a:r>
              <a:rPr lang="en-US" sz="2400" dirty="0" err="1">
                <a:solidFill>
                  <a:srgbClr val="FFC000"/>
                </a:solidFill>
                <a:latin typeface="Courier New" pitchFamily="49" charset="0"/>
                <a:cs typeface="Courier New" pitchFamily="49" charset="0"/>
              </a:rPr>
              <a:t>InterruptedException</a:t>
            </a:r>
            <a:r>
              <a:rPr lang="en-US" sz="2400" dirty="0">
                <a:solidFill>
                  <a:srgbClr val="FFC000"/>
                </a:solidFill>
                <a:latin typeface="Courier New" pitchFamily="49" charset="0"/>
                <a:cs typeface="Courier New" pitchFamily="49" charset="0"/>
              </a:rPr>
              <a:t> e) {}</a:t>
            </a:r>
          </a:p>
          <a:p>
            <a:pPr marL="12700" indent="-12700">
              <a:spcBef>
                <a:spcPts val="0"/>
              </a:spcBef>
              <a:buNone/>
            </a:pPr>
            <a:r>
              <a:rPr lang="en-US" sz="2400" dirty="0">
                <a:solidFill>
                  <a:srgbClr val="FFC000"/>
                </a:solidFill>
                <a:latin typeface="Courier New" pitchFamily="49" charset="0"/>
                <a:cs typeface="Courier New" pitchFamily="49" charset="0"/>
              </a:rPr>
              <a:t>      try { t2.join(); } catch (</a:t>
            </a:r>
            <a:r>
              <a:rPr lang="en-US" sz="2400" dirty="0" err="1">
                <a:solidFill>
                  <a:srgbClr val="FFC000"/>
                </a:solidFill>
                <a:latin typeface="Courier New" pitchFamily="49" charset="0"/>
                <a:cs typeface="Courier New" pitchFamily="49" charset="0"/>
              </a:rPr>
              <a:t>InterruptedException</a:t>
            </a:r>
            <a:r>
              <a:rPr lang="en-US" sz="2400" dirty="0">
                <a:solidFill>
                  <a:srgbClr val="FFC000"/>
                </a:solidFill>
                <a:latin typeface="Courier New" pitchFamily="49" charset="0"/>
                <a:cs typeface="Courier New" pitchFamily="49" charset="0"/>
              </a:rPr>
              <a:t> e) {}</a:t>
            </a:r>
          </a:p>
          <a:p>
            <a:pPr marL="12700" indent="-12700">
              <a:spcBef>
                <a:spcPts val="0"/>
              </a:spcBef>
              <a:buNone/>
            </a:pPr>
            <a:r>
              <a:rPr lang="en-US" sz="2400" dirty="0">
                <a:solidFill>
                  <a:srgbClr val="FFC000"/>
                </a:solidFill>
                <a:latin typeface="Courier New" pitchFamily="49" charset="0"/>
                <a:cs typeface="Courier New" pitchFamily="49" charset="0"/>
              </a:rPr>
              <a:t>   }</a:t>
            </a:r>
          </a:p>
          <a:p>
            <a:pPr marL="12700" indent="-12700">
              <a:spcBef>
                <a:spcPts val="0"/>
              </a:spcBef>
              <a:buNone/>
            </a:pPr>
            <a:r>
              <a:rPr lang="en-US" sz="2400" dirty="0">
                <a:solidFill>
                  <a:srgbClr val="FFC000"/>
                </a:solidFill>
                <a:latin typeface="Courier New" pitchFamily="49" charset="0"/>
                <a:cs typeface="Courier New" pitchFamily="49" charset="0"/>
              </a:rPr>
              <a:t>}</a:t>
            </a:r>
          </a:p>
          <a:p>
            <a:pPr marL="12700" indent="-12700">
              <a:spcBef>
                <a:spcPts val="0"/>
              </a:spcBef>
              <a:buNone/>
            </a:pPr>
            <a:r>
              <a:rPr lang="en-US" sz="2400" dirty="0">
                <a:solidFill>
                  <a:schemeClr val="accent6">
                    <a:lumMod val="60000"/>
                    <a:lumOff val="40000"/>
                  </a:schemeClr>
                </a:solidFill>
                <a:latin typeface="Courier New" pitchFamily="49" charset="0"/>
                <a:cs typeface="Courier New" pitchFamily="49" charset="0"/>
              </a:rPr>
              <a:t>class </a:t>
            </a:r>
            <a:r>
              <a:rPr lang="en-US" sz="2400" dirty="0" err="1">
                <a:solidFill>
                  <a:schemeClr val="accent6">
                    <a:lumMod val="60000"/>
                    <a:lumOff val="40000"/>
                  </a:schemeClr>
                </a:solidFill>
                <a:latin typeface="Courier New" pitchFamily="49" charset="0"/>
                <a:cs typeface="Courier New" pitchFamily="49" charset="0"/>
              </a:rPr>
              <a:t>MyThread</a:t>
            </a:r>
            <a:r>
              <a:rPr lang="en-US" sz="2400" dirty="0">
                <a:solidFill>
                  <a:schemeClr val="accent6">
                    <a:lumMod val="60000"/>
                    <a:lumOff val="40000"/>
                  </a:schemeClr>
                </a:solidFill>
                <a:latin typeface="Courier New" pitchFamily="49" charset="0"/>
                <a:cs typeface="Courier New" pitchFamily="49" charset="0"/>
              </a:rPr>
              <a:t> extends Thread {</a:t>
            </a:r>
          </a:p>
          <a:p>
            <a:pPr marL="12700" indent="-12700">
              <a:spcBef>
                <a:spcPts val="0"/>
              </a:spcBef>
              <a:buNone/>
            </a:pPr>
            <a:r>
              <a:rPr lang="en-US" sz="2400" dirty="0">
                <a:solidFill>
                  <a:schemeClr val="accent6">
                    <a:lumMod val="60000"/>
                    <a:lumOff val="40000"/>
                  </a:schemeClr>
                </a:solidFill>
                <a:latin typeface="Courier New" pitchFamily="49" charset="0"/>
                <a:cs typeface="Courier New" pitchFamily="49" charset="0"/>
              </a:rPr>
              <a:t>   private </a:t>
            </a:r>
            <a:r>
              <a:rPr lang="en-US" sz="2400" dirty="0" err="1">
                <a:solidFill>
                  <a:schemeClr val="accent6">
                    <a:lumMod val="60000"/>
                    <a:lumOff val="40000"/>
                  </a:schemeClr>
                </a:solidFill>
                <a:latin typeface="Courier New" pitchFamily="49" charset="0"/>
                <a:cs typeface="Courier New" pitchFamily="49" charset="0"/>
              </a:rPr>
              <a:t>ThreadSafeStack</a:t>
            </a:r>
            <a:r>
              <a:rPr lang="en-US" sz="2400" dirty="0">
                <a:solidFill>
                  <a:schemeClr val="accent6">
                    <a:lumMod val="60000"/>
                    <a:lumOff val="40000"/>
                  </a:schemeClr>
                </a:solidFill>
                <a:latin typeface="Courier New" pitchFamily="49" charset="0"/>
                <a:cs typeface="Courier New" pitchFamily="49" charset="0"/>
              </a:rPr>
              <a:t> stack;</a:t>
            </a:r>
          </a:p>
          <a:p>
            <a:pPr marL="12700" indent="-12700">
              <a:spcBef>
                <a:spcPts val="0"/>
              </a:spcBef>
              <a:buNone/>
            </a:pPr>
            <a:r>
              <a:rPr lang="en-US" sz="2400" dirty="0">
                <a:solidFill>
                  <a:schemeClr val="accent6">
                    <a:lumMod val="60000"/>
                    <a:lumOff val="40000"/>
                  </a:schemeClr>
                </a:solidFill>
                <a:latin typeface="Courier New" pitchFamily="49" charset="0"/>
                <a:cs typeface="Courier New" pitchFamily="49" charset="0"/>
              </a:rPr>
              <a:t>   private </a:t>
            </a:r>
            <a:r>
              <a:rPr lang="en-US" sz="2400" dirty="0" err="1">
                <a:solidFill>
                  <a:schemeClr val="accent6">
                    <a:lumMod val="60000"/>
                    <a:lumOff val="40000"/>
                  </a:schemeClr>
                </a:solidFill>
                <a:latin typeface="Courier New" pitchFamily="49" charset="0"/>
                <a:cs typeface="Courier New" pitchFamily="49" charset="0"/>
              </a:rPr>
              <a:t>int</a:t>
            </a:r>
            <a:r>
              <a:rPr lang="en-US" sz="2400" dirty="0">
                <a:solidFill>
                  <a:schemeClr val="accent6">
                    <a:lumMod val="60000"/>
                    <a:lumOff val="40000"/>
                  </a:schemeClr>
                </a:solidFill>
                <a:latin typeface="Courier New" pitchFamily="49" charset="0"/>
                <a:cs typeface="Courier New" pitchFamily="49" charset="0"/>
              </a:rPr>
              <a:t> </a:t>
            </a:r>
            <a:r>
              <a:rPr lang="en-US" sz="2400" dirty="0" err="1">
                <a:solidFill>
                  <a:schemeClr val="accent6">
                    <a:lumMod val="60000"/>
                    <a:lumOff val="40000"/>
                  </a:schemeClr>
                </a:solidFill>
                <a:latin typeface="Courier New" pitchFamily="49" charset="0"/>
                <a:cs typeface="Courier New" pitchFamily="49" charset="0"/>
              </a:rPr>
              <a:t>startVal</a:t>
            </a:r>
            <a:r>
              <a:rPr lang="en-US" sz="2400" dirty="0">
                <a:solidFill>
                  <a:schemeClr val="accent6">
                    <a:lumMod val="60000"/>
                    <a:lumOff val="40000"/>
                  </a:schemeClr>
                </a:solidFill>
                <a:latin typeface="Courier New" pitchFamily="49" charset="0"/>
                <a:cs typeface="Courier New" pitchFamily="49" charset="0"/>
              </a:rPr>
              <a:t>;</a:t>
            </a:r>
          </a:p>
          <a:p>
            <a:pPr marL="12700" indent="-12700">
              <a:spcBef>
                <a:spcPts val="0"/>
              </a:spcBef>
              <a:buNone/>
            </a:pPr>
            <a:r>
              <a:rPr lang="en-US" sz="2400" dirty="0">
                <a:solidFill>
                  <a:schemeClr val="accent6">
                    <a:lumMod val="60000"/>
                    <a:lumOff val="40000"/>
                  </a:schemeClr>
                </a:solidFill>
                <a:latin typeface="Courier New" pitchFamily="49" charset="0"/>
                <a:cs typeface="Courier New" pitchFamily="49" charset="0"/>
              </a:rPr>
              <a:t>   public </a:t>
            </a:r>
            <a:r>
              <a:rPr lang="en-US" sz="2400" dirty="0" err="1">
                <a:solidFill>
                  <a:schemeClr val="accent6">
                    <a:lumMod val="60000"/>
                    <a:lumOff val="40000"/>
                  </a:schemeClr>
                </a:solidFill>
                <a:latin typeface="Courier New" pitchFamily="49" charset="0"/>
                <a:cs typeface="Courier New" pitchFamily="49" charset="0"/>
              </a:rPr>
              <a:t>MyThread</a:t>
            </a:r>
            <a:r>
              <a:rPr lang="en-US" sz="2400" dirty="0">
                <a:solidFill>
                  <a:schemeClr val="accent6">
                    <a:lumMod val="60000"/>
                    <a:lumOff val="40000"/>
                  </a:schemeClr>
                </a:solidFill>
                <a:latin typeface="Courier New" pitchFamily="49" charset="0"/>
                <a:cs typeface="Courier New" pitchFamily="49" charset="0"/>
              </a:rPr>
              <a:t>(</a:t>
            </a:r>
            <a:r>
              <a:rPr lang="en-US" sz="2400" dirty="0" err="1">
                <a:solidFill>
                  <a:schemeClr val="accent6">
                    <a:lumMod val="60000"/>
                    <a:lumOff val="40000"/>
                  </a:schemeClr>
                </a:solidFill>
                <a:latin typeface="Courier New" pitchFamily="49" charset="0"/>
                <a:cs typeface="Courier New" pitchFamily="49" charset="0"/>
              </a:rPr>
              <a:t>ThreadSafeStack</a:t>
            </a:r>
            <a:r>
              <a:rPr lang="en-US" sz="2400" dirty="0">
                <a:solidFill>
                  <a:schemeClr val="accent6">
                    <a:lumMod val="60000"/>
                    <a:lumOff val="40000"/>
                  </a:schemeClr>
                </a:solidFill>
                <a:latin typeface="Courier New" pitchFamily="49" charset="0"/>
                <a:cs typeface="Courier New" pitchFamily="49" charset="0"/>
              </a:rPr>
              <a:t> stack, </a:t>
            </a:r>
            <a:r>
              <a:rPr lang="en-US" sz="2400" dirty="0" err="1">
                <a:solidFill>
                  <a:schemeClr val="accent6">
                    <a:lumMod val="60000"/>
                    <a:lumOff val="40000"/>
                  </a:schemeClr>
                </a:solidFill>
                <a:latin typeface="Courier New" pitchFamily="49" charset="0"/>
                <a:cs typeface="Courier New" pitchFamily="49" charset="0"/>
              </a:rPr>
              <a:t>int</a:t>
            </a:r>
            <a:r>
              <a:rPr lang="en-US" sz="2400" dirty="0">
                <a:solidFill>
                  <a:schemeClr val="accent6">
                    <a:lumMod val="60000"/>
                    <a:lumOff val="40000"/>
                  </a:schemeClr>
                </a:solidFill>
                <a:latin typeface="Courier New" pitchFamily="49" charset="0"/>
                <a:cs typeface="Courier New" pitchFamily="49" charset="0"/>
              </a:rPr>
              <a:t> </a:t>
            </a:r>
            <a:r>
              <a:rPr lang="en-US" sz="2400" dirty="0" err="1">
                <a:solidFill>
                  <a:schemeClr val="accent6">
                    <a:lumMod val="60000"/>
                    <a:lumOff val="40000"/>
                  </a:schemeClr>
                </a:solidFill>
                <a:latin typeface="Courier New" pitchFamily="49" charset="0"/>
                <a:cs typeface="Courier New" pitchFamily="49" charset="0"/>
              </a:rPr>
              <a:t>startVal</a:t>
            </a:r>
            <a:r>
              <a:rPr lang="en-US" sz="2400" dirty="0">
                <a:solidFill>
                  <a:schemeClr val="accent6">
                    <a:lumMod val="60000"/>
                    <a:lumOff val="40000"/>
                  </a:schemeClr>
                </a:solidFill>
                <a:latin typeface="Courier New" pitchFamily="49" charset="0"/>
                <a:cs typeface="Courier New" pitchFamily="49" charset="0"/>
              </a:rPr>
              <a:t>) {</a:t>
            </a:r>
          </a:p>
          <a:p>
            <a:pPr marL="12700" indent="-12700">
              <a:spcBef>
                <a:spcPts val="0"/>
              </a:spcBef>
              <a:buNone/>
            </a:pPr>
            <a:r>
              <a:rPr lang="en-US" sz="2400" dirty="0">
                <a:solidFill>
                  <a:schemeClr val="accent6">
                    <a:lumMod val="60000"/>
                    <a:lumOff val="40000"/>
                  </a:schemeClr>
                </a:solidFill>
                <a:latin typeface="Courier New" pitchFamily="49" charset="0"/>
                <a:cs typeface="Courier New" pitchFamily="49" charset="0"/>
              </a:rPr>
              <a:t>      </a:t>
            </a:r>
            <a:r>
              <a:rPr lang="en-US" sz="2400" dirty="0" err="1">
                <a:solidFill>
                  <a:schemeClr val="accent6">
                    <a:lumMod val="60000"/>
                    <a:lumOff val="40000"/>
                  </a:schemeClr>
                </a:solidFill>
                <a:latin typeface="Courier New" pitchFamily="49" charset="0"/>
                <a:cs typeface="Courier New" pitchFamily="49" charset="0"/>
              </a:rPr>
              <a:t>this.stack</a:t>
            </a:r>
            <a:r>
              <a:rPr lang="en-US" sz="2400" dirty="0">
                <a:solidFill>
                  <a:schemeClr val="accent6">
                    <a:lumMod val="60000"/>
                    <a:lumOff val="40000"/>
                  </a:schemeClr>
                </a:solidFill>
                <a:latin typeface="Courier New" pitchFamily="49" charset="0"/>
                <a:cs typeface="Courier New" pitchFamily="49" charset="0"/>
              </a:rPr>
              <a:t> = stack;</a:t>
            </a:r>
          </a:p>
          <a:p>
            <a:pPr marL="12700" indent="-12700">
              <a:spcBef>
                <a:spcPts val="0"/>
              </a:spcBef>
              <a:buNone/>
            </a:pPr>
            <a:r>
              <a:rPr lang="en-US" sz="2400" dirty="0">
                <a:solidFill>
                  <a:schemeClr val="accent6">
                    <a:lumMod val="60000"/>
                    <a:lumOff val="40000"/>
                  </a:schemeClr>
                </a:solidFill>
                <a:latin typeface="Courier New" pitchFamily="49" charset="0"/>
                <a:cs typeface="Courier New" pitchFamily="49" charset="0"/>
              </a:rPr>
              <a:t>      </a:t>
            </a:r>
            <a:r>
              <a:rPr lang="en-US" sz="2400" dirty="0" err="1">
                <a:solidFill>
                  <a:schemeClr val="accent6">
                    <a:lumMod val="60000"/>
                    <a:lumOff val="40000"/>
                  </a:schemeClr>
                </a:solidFill>
                <a:latin typeface="Courier New" pitchFamily="49" charset="0"/>
                <a:cs typeface="Courier New" pitchFamily="49" charset="0"/>
              </a:rPr>
              <a:t>this.startVal</a:t>
            </a:r>
            <a:r>
              <a:rPr lang="en-US" sz="2400" dirty="0">
                <a:solidFill>
                  <a:schemeClr val="accent6">
                    <a:lumMod val="60000"/>
                    <a:lumOff val="40000"/>
                  </a:schemeClr>
                </a:solidFill>
                <a:latin typeface="Courier New" pitchFamily="49" charset="0"/>
                <a:cs typeface="Courier New" pitchFamily="49" charset="0"/>
              </a:rPr>
              <a:t> = </a:t>
            </a:r>
            <a:r>
              <a:rPr lang="en-US" sz="2400" dirty="0" err="1">
                <a:solidFill>
                  <a:schemeClr val="accent6">
                    <a:lumMod val="60000"/>
                    <a:lumOff val="40000"/>
                  </a:schemeClr>
                </a:solidFill>
                <a:latin typeface="Courier New" pitchFamily="49" charset="0"/>
                <a:cs typeface="Courier New" pitchFamily="49" charset="0"/>
              </a:rPr>
              <a:t>startVal</a:t>
            </a:r>
            <a:r>
              <a:rPr lang="en-US" sz="2400" dirty="0">
                <a:solidFill>
                  <a:schemeClr val="accent6">
                    <a:lumMod val="60000"/>
                    <a:lumOff val="40000"/>
                  </a:schemeClr>
                </a:solidFill>
                <a:latin typeface="Courier New" pitchFamily="49" charset="0"/>
                <a:cs typeface="Courier New" pitchFamily="49" charset="0"/>
              </a:rPr>
              <a:t>;</a:t>
            </a:r>
          </a:p>
          <a:p>
            <a:pPr marL="12700" indent="-12700">
              <a:spcBef>
                <a:spcPts val="0"/>
              </a:spcBef>
              <a:buNone/>
            </a:pPr>
            <a:r>
              <a:rPr lang="en-US" sz="2400" dirty="0">
                <a:solidFill>
                  <a:schemeClr val="accent6">
                    <a:lumMod val="60000"/>
                    <a:lumOff val="40000"/>
                  </a:schemeClr>
                </a:solidFill>
                <a:latin typeface="Courier New" pitchFamily="49" charset="0"/>
                <a:cs typeface="Courier New" pitchFamily="49" charset="0"/>
              </a:rPr>
              <a:t>   }</a:t>
            </a:r>
          </a:p>
          <a:p>
            <a:pPr marL="12700" indent="-12700">
              <a:spcBef>
                <a:spcPts val="0"/>
              </a:spcBef>
              <a:buNone/>
            </a:pPr>
            <a:r>
              <a:rPr lang="en-US" sz="2400" dirty="0">
                <a:solidFill>
                  <a:schemeClr val="accent6">
                    <a:lumMod val="60000"/>
                    <a:lumOff val="40000"/>
                  </a:schemeClr>
                </a:solidFill>
                <a:latin typeface="Courier New" pitchFamily="49" charset="0"/>
                <a:cs typeface="Courier New" pitchFamily="49" charset="0"/>
              </a:rPr>
              <a:t>   public void run() {</a:t>
            </a:r>
          </a:p>
          <a:p>
            <a:pPr marL="12700" indent="-12700">
              <a:spcBef>
                <a:spcPts val="0"/>
              </a:spcBef>
              <a:buNone/>
            </a:pPr>
            <a:r>
              <a:rPr lang="en-US" sz="2400" dirty="0">
                <a:solidFill>
                  <a:schemeClr val="accent6">
                    <a:lumMod val="60000"/>
                    <a:lumOff val="40000"/>
                  </a:schemeClr>
                </a:solidFill>
                <a:latin typeface="Courier New" pitchFamily="49" charset="0"/>
                <a:cs typeface="Courier New" pitchFamily="49" charset="0"/>
              </a:rPr>
              <a:t>      for (</a:t>
            </a:r>
            <a:r>
              <a:rPr lang="en-US" sz="2400" dirty="0" err="1">
                <a:solidFill>
                  <a:schemeClr val="accent6">
                    <a:lumMod val="60000"/>
                    <a:lumOff val="40000"/>
                  </a:schemeClr>
                </a:solidFill>
                <a:latin typeface="Courier New" pitchFamily="49" charset="0"/>
                <a:cs typeface="Courier New" pitchFamily="49" charset="0"/>
              </a:rPr>
              <a:t>int</a:t>
            </a:r>
            <a:r>
              <a:rPr lang="en-US" sz="2400" dirty="0">
                <a:solidFill>
                  <a:schemeClr val="accent6">
                    <a:lumMod val="60000"/>
                    <a:lumOff val="40000"/>
                  </a:schemeClr>
                </a:solidFill>
                <a:latin typeface="Courier New" pitchFamily="49" charset="0"/>
                <a:cs typeface="Courier New" pitchFamily="49" charset="0"/>
              </a:rPr>
              <a:t> </a:t>
            </a:r>
            <a:r>
              <a:rPr lang="en-US" sz="2400" dirty="0" err="1">
                <a:solidFill>
                  <a:schemeClr val="accent6">
                    <a:lumMod val="60000"/>
                    <a:lumOff val="40000"/>
                  </a:schemeClr>
                </a:solidFill>
                <a:latin typeface="Courier New" pitchFamily="49" charset="0"/>
                <a:cs typeface="Courier New" pitchFamily="49" charset="0"/>
              </a:rPr>
              <a:t>i</a:t>
            </a:r>
            <a:r>
              <a:rPr lang="en-US" sz="2400" dirty="0">
                <a:solidFill>
                  <a:schemeClr val="accent6">
                    <a:lumMod val="60000"/>
                    <a:lumOff val="40000"/>
                  </a:schemeClr>
                </a:solidFill>
                <a:latin typeface="Courier New" pitchFamily="49" charset="0"/>
                <a:cs typeface="Courier New" pitchFamily="49" charset="0"/>
              </a:rPr>
              <a:t> = 0; </a:t>
            </a:r>
            <a:r>
              <a:rPr lang="en-US" sz="2400" dirty="0" err="1">
                <a:solidFill>
                  <a:schemeClr val="accent6">
                    <a:lumMod val="60000"/>
                    <a:lumOff val="40000"/>
                  </a:schemeClr>
                </a:solidFill>
                <a:latin typeface="Courier New" pitchFamily="49" charset="0"/>
                <a:cs typeface="Courier New" pitchFamily="49" charset="0"/>
              </a:rPr>
              <a:t>i</a:t>
            </a:r>
            <a:r>
              <a:rPr lang="en-US" sz="2400" dirty="0">
                <a:solidFill>
                  <a:schemeClr val="accent6">
                    <a:lumMod val="60000"/>
                    <a:lumOff val="40000"/>
                  </a:schemeClr>
                </a:solidFill>
                <a:latin typeface="Courier New" pitchFamily="49" charset="0"/>
                <a:cs typeface="Courier New" pitchFamily="49" charset="0"/>
              </a:rPr>
              <a:t> &lt; 10; </a:t>
            </a:r>
            <a:r>
              <a:rPr lang="en-US" sz="2400" dirty="0" err="1">
                <a:solidFill>
                  <a:schemeClr val="accent6">
                    <a:lumMod val="60000"/>
                    <a:lumOff val="40000"/>
                  </a:schemeClr>
                </a:solidFill>
                <a:latin typeface="Courier New" pitchFamily="49" charset="0"/>
                <a:cs typeface="Courier New" pitchFamily="49" charset="0"/>
              </a:rPr>
              <a:t>i</a:t>
            </a:r>
            <a:r>
              <a:rPr lang="en-US" sz="2400" dirty="0">
                <a:solidFill>
                  <a:schemeClr val="accent6">
                    <a:lumMod val="60000"/>
                    <a:lumOff val="40000"/>
                  </a:schemeClr>
                </a:solidFill>
                <a:latin typeface="Courier New" pitchFamily="49" charset="0"/>
                <a:cs typeface="Courier New" pitchFamily="49" charset="0"/>
              </a:rPr>
              <a:t>++) {</a:t>
            </a:r>
          </a:p>
          <a:p>
            <a:pPr marL="12700" indent="-12700">
              <a:spcBef>
                <a:spcPts val="0"/>
              </a:spcBef>
              <a:buNone/>
            </a:pPr>
            <a:r>
              <a:rPr lang="en-US" sz="2400" dirty="0">
                <a:solidFill>
                  <a:schemeClr val="accent6">
                    <a:lumMod val="60000"/>
                    <a:lumOff val="40000"/>
                  </a:schemeClr>
                </a:solidFill>
                <a:latin typeface="Courier New" pitchFamily="49" charset="0"/>
                <a:cs typeface="Courier New" pitchFamily="49" charset="0"/>
              </a:rPr>
              <a:t>          </a:t>
            </a:r>
            <a:r>
              <a:rPr lang="en-US" sz="2400" dirty="0" err="1">
                <a:solidFill>
                  <a:schemeClr val="accent6">
                    <a:lumMod val="60000"/>
                    <a:lumOff val="40000"/>
                  </a:schemeClr>
                </a:solidFill>
                <a:latin typeface="Courier New" pitchFamily="49" charset="0"/>
                <a:cs typeface="Courier New" pitchFamily="49" charset="0"/>
              </a:rPr>
              <a:t>stack.push</a:t>
            </a:r>
            <a:r>
              <a:rPr lang="en-US" sz="2400" dirty="0">
                <a:solidFill>
                  <a:schemeClr val="accent6">
                    <a:lumMod val="60000"/>
                    <a:lumOff val="40000"/>
                  </a:schemeClr>
                </a:solidFill>
                <a:latin typeface="Courier New" pitchFamily="49" charset="0"/>
                <a:cs typeface="Courier New" pitchFamily="49" charset="0"/>
              </a:rPr>
              <a:t>(</a:t>
            </a:r>
            <a:r>
              <a:rPr lang="en-US" sz="2400" dirty="0" err="1">
                <a:solidFill>
                  <a:schemeClr val="accent6">
                    <a:lumMod val="60000"/>
                    <a:lumOff val="40000"/>
                  </a:schemeClr>
                </a:solidFill>
                <a:latin typeface="Courier New" pitchFamily="49" charset="0"/>
                <a:cs typeface="Courier New" pitchFamily="49" charset="0"/>
              </a:rPr>
              <a:t>i</a:t>
            </a:r>
            <a:r>
              <a:rPr lang="en-US" sz="2400" dirty="0">
                <a:solidFill>
                  <a:schemeClr val="accent6">
                    <a:lumMod val="60000"/>
                    <a:lumOff val="40000"/>
                  </a:schemeClr>
                </a:solidFill>
                <a:latin typeface="Courier New" pitchFamily="49" charset="0"/>
                <a:cs typeface="Courier New" pitchFamily="49" charset="0"/>
              </a:rPr>
              <a:t> + </a:t>
            </a:r>
            <a:r>
              <a:rPr lang="en-US" sz="2400" dirty="0" err="1">
                <a:solidFill>
                  <a:schemeClr val="accent6">
                    <a:lumMod val="60000"/>
                    <a:lumOff val="40000"/>
                  </a:schemeClr>
                </a:solidFill>
                <a:latin typeface="Courier New" pitchFamily="49" charset="0"/>
                <a:cs typeface="Courier New" pitchFamily="49" charset="0"/>
              </a:rPr>
              <a:t>startVal</a:t>
            </a:r>
            <a:r>
              <a:rPr lang="en-US" sz="2400" dirty="0">
                <a:solidFill>
                  <a:schemeClr val="accent6">
                    <a:lumMod val="60000"/>
                    <a:lumOff val="40000"/>
                  </a:schemeClr>
                </a:solidFill>
                <a:latin typeface="Courier New" pitchFamily="49" charset="0"/>
                <a:cs typeface="Courier New" pitchFamily="49" charset="0"/>
              </a:rPr>
              <a:t>);</a:t>
            </a:r>
          </a:p>
          <a:p>
            <a:pPr marL="12700" indent="-12700">
              <a:spcBef>
                <a:spcPts val="0"/>
              </a:spcBef>
              <a:buNone/>
            </a:pPr>
            <a:r>
              <a:rPr lang="en-US" sz="2400" dirty="0">
                <a:solidFill>
                  <a:schemeClr val="accent6">
                    <a:lumMod val="60000"/>
                    <a:lumOff val="40000"/>
                  </a:schemeClr>
                </a:solidFill>
                <a:latin typeface="Courier New" pitchFamily="49" charset="0"/>
                <a:cs typeface="Courier New" pitchFamily="49" charset="0"/>
              </a:rPr>
              <a:t>          </a:t>
            </a:r>
            <a:r>
              <a:rPr lang="en-US" sz="2400" dirty="0" err="1">
                <a:solidFill>
                  <a:schemeClr val="accent6">
                    <a:lumMod val="60000"/>
                    <a:lumOff val="40000"/>
                  </a:schemeClr>
                </a:solidFill>
                <a:latin typeface="Courier New" pitchFamily="49" charset="0"/>
                <a:cs typeface="Courier New" pitchFamily="49" charset="0"/>
              </a:rPr>
              <a:t>System.out.println</a:t>
            </a:r>
            <a:r>
              <a:rPr lang="en-US" sz="2400" dirty="0">
                <a:solidFill>
                  <a:schemeClr val="accent6">
                    <a:lumMod val="60000"/>
                    <a:lumOff val="40000"/>
                  </a:schemeClr>
                </a:solidFill>
                <a:latin typeface="Courier New" pitchFamily="49" charset="0"/>
                <a:cs typeface="Courier New" pitchFamily="49" charset="0"/>
              </a:rPr>
              <a:t>("Pushed in: " + </a:t>
            </a:r>
            <a:r>
              <a:rPr lang="en-US" sz="2400" dirty="0" err="1">
                <a:solidFill>
                  <a:schemeClr val="accent6">
                    <a:lumMod val="60000"/>
                    <a:lumOff val="40000"/>
                  </a:schemeClr>
                </a:solidFill>
                <a:latin typeface="Courier New" pitchFamily="49" charset="0"/>
                <a:cs typeface="Courier New" pitchFamily="49" charset="0"/>
              </a:rPr>
              <a:t>startVal</a:t>
            </a:r>
            <a:r>
              <a:rPr lang="en-US" sz="2400" dirty="0">
                <a:solidFill>
                  <a:schemeClr val="accent6">
                    <a:lumMod val="60000"/>
                    <a:lumOff val="40000"/>
                  </a:schemeClr>
                </a:solidFill>
                <a:latin typeface="Courier New" pitchFamily="49" charset="0"/>
                <a:cs typeface="Courier New" pitchFamily="49" charset="0"/>
              </a:rPr>
              <a:t>);</a:t>
            </a:r>
          </a:p>
          <a:p>
            <a:pPr marL="12700" indent="-12700">
              <a:spcBef>
                <a:spcPts val="0"/>
              </a:spcBef>
              <a:buNone/>
            </a:pPr>
            <a:r>
              <a:rPr lang="en-US" sz="2400" dirty="0">
                <a:solidFill>
                  <a:schemeClr val="accent6">
                    <a:lumMod val="60000"/>
                    <a:lumOff val="40000"/>
                  </a:schemeClr>
                </a:solidFill>
                <a:latin typeface="Courier New" pitchFamily="49" charset="0"/>
                <a:cs typeface="Courier New" pitchFamily="49" charset="0"/>
              </a:rPr>
              <a:t>          try { sleep(1000); } catch (</a:t>
            </a:r>
            <a:r>
              <a:rPr lang="en-US" sz="2400" dirty="0" err="1">
                <a:solidFill>
                  <a:schemeClr val="accent6">
                    <a:lumMod val="60000"/>
                    <a:lumOff val="40000"/>
                  </a:schemeClr>
                </a:solidFill>
                <a:latin typeface="Courier New" pitchFamily="49" charset="0"/>
                <a:cs typeface="Courier New" pitchFamily="49" charset="0"/>
              </a:rPr>
              <a:t>InterruptedException</a:t>
            </a:r>
            <a:r>
              <a:rPr lang="en-US" sz="2400" dirty="0">
                <a:solidFill>
                  <a:schemeClr val="accent6">
                    <a:lumMod val="60000"/>
                    <a:lumOff val="40000"/>
                  </a:schemeClr>
                </a:solidFill>
                <a:latin typeface="Courier New" pitchFamily="49" charset="0"/>
                <a:cs typeface="Courier New" pitchFamily="49" charset="0"/>
              </a:rPr>
              <a:t> e) {}</a:t>
            </a:r>
          </a:p>
          <a:p>
            <a:pPr marL="12700" indent="-12700">
              <a:spcBef>
                <a:spcPts val="0"/>
              </a:spcBef>
              <a:buNone/>
            </a:pPr>
            <a:r>
              <a:rPr lang="en-US" sz="2400" dirty="0">
                <a:solidFill>
                  <a:schemeClr val="accent6">
                    <a:lumMod val="60000"/>
                    <a:lumOff val="40000"/>
                  </a:schemeClr>
                </a:solidFill>
                <a:latin typeface="Courier New" pitchFamily="49" charset="0"/>
                <a:cs typeface="Courier New" pitchFamily="49" charset="0"/>
              </a:rPr>
              <a:t>      }</a:t>
            </a:r>
          </a:p>
          <a:p>
            <a:pPr marL="12700" indent="-12700">
              <a:spcBef>
                <a:spcPts val="0"/>
              </a:spcBef>
              <a:buNone/>
            </a:pPr>
            <a:r>
              <a:rPr lang="en-US" sz="2400" dirty="0">
                <a:solidFill>
                  <a:schemeClr val="accent6">
                    <a:lumMod val="60000"/>
                    <a:lumOff val="40000"/>
                  </a:schemeClr>
                </a:solidFill>
                <a:latin typeface="Courier New" pitchFamily="49" charset="0"/>
                <a:cs typeface="Courier New" pitchFamily="49" charset="0"/>
              </a:rPr>
              <a:t>      </a:t>
            </a:r>
            <a:r>
              <a:rPr lang="en-US" sz="2400" dirty="0" err="1">
                <a:solidFill>
                  <a:schemeClr val="accent6">
                    <a:lumMod val="60000"/>
                    <a:lumOff val="40000"/>
                  </a:schemeClr>
                </a:solidFill>
                <a:latin typeface="Courier New" pitchFamily="49" charset="0"/>
                <a:cs typeface="Courier New" pitchFamily="49" charset="0"/>
              </a:rPr>
              <a:t>int</a:t>
            </a:r>
            <a:r>
              <a:rPr lang="en-US" sz="2400" dirty="0">
                <a:solidFill>
                  <a:schemeClr val="accent6">
                    <a:lumMod val="60000"/>
                    <a:lumOff val="40000"/>
                  </a:schemeClr>
                </a:solidFill>
                <a:latin typeface="Courier New" pitchFamily="49" charset="0"/>
                <a:cs typeface="Courier New" pitchFamily="49" charset="0"/>
              </a:rPr>
              <a:t> value;</a:t>
            </a:r>
          </a:p>
          <a:p>
            <a:pPr marL="12700" indent="-12700">
              <a:spcBef>
                <a:spcPts val="0"/>
              </a:spcBef>
              <a:buNone/>
            </a:pPr>
            <a:r>
              <a:rPr lang="en-US" sz="2400" dirty="0">
                <a:solidFill>
                  <a:schemeClr val="accent6">
                    <a:lumMod val="60000"/>
                    <a:lumOff val="40000"/>
                  </a:schemeClr>
                </a:solidFill>
                <a:latin typeface="Courier New" pitchFamily="49" charset="0"/>
                <a:cs typeface="Courier New" pitchFamily="49" charset="0"/>
              </a:rPr>
              <a:t>      for (</a:t>
            </a:r>
            <a:r>
              <a:rPr lang="en-US" sz="2400" dirty="0" err="1">
                <a:solidFill>
                  <a:schemeClr val="accent6">
                    <a:lumMod val="60000"/>
                    <a:lumOff val="40000"/>
                  </a:schemeClr>
                </a:solidFill>
                <a:latin typeface="Courier New" pitchFamily="49" charset="0"/>
                <a:cs typeface="Courier New" pitchFamily="49" charset="0"/>
              </a:rPr>
              <a:t>int</a:t>
            </a:r>
            <a:r>
              <a:rPr lang="en-US" sz="2400" dirty="0">
                <a:solidFill>
                  <a:schemeClr val="accent6">
                    <a:lumMod val="60000"/>
                    <a:lumOff val="40000"/>
                  </a:schemeClr>
                </a:solidFill>
                <a:latin typeface="Courier New" pitchFamily="49" charset="0"/>
                <a:cs typeface="Courier New" pitchFamily="49" charset="0"/>
              </a:rPr>
              <a:t> </a:t>
            </a:r>
            <a:r>
              <a:rPr lang="en-US" sz="2400" dirty="0" err="1">
                <a:solidFill>
                  <a:schemeClr val="accent6">
                    <a:lumMod val="60000"/>
                    <a:lumOff val="40000"/>
                  </a:schemeClr>
                </a:solidFill>
                <a:latin typeface="Courier New" pitchFamily="49" charset="0"/>
                <a:cs typeface="Courier New" pitchFamily="49" charset="0"/>
              </a:rPr>
              <a:t>i</a:t>
            </a:r>
            <a:r>
              <a:rPr lang="en-US" sz="2400" dirty="0">
                <a:solidFill>
                  <a:schemeClr val="accent6">
                    <a:lumMod val="60000"/>
                    <a:lumOff val="40000"/>
                  </a:schemeClr>
                </a:solidFill>
                <a:latin typeface="Courier New" pitchFamily="49" charset="0"/>
                <a:cs typeface="Courier New" pitchFamily="49" charset="0"/>
              </a:rPr>
              <a:t> = 0; </a:t>
            </a:r>
            <a:r>
              <a:rPr lang="en-US" sz="2400" dirty="0" err="1">
                <a:solidFill>
                  <a:schemeClr val="accent6">
                    <a:lumMod val="60000"/>
                    <a:lumOff val="40000"/>
                  </a:schemeClr>
                </a:solidFill>
                <a:latin typeface="Courier New" pitchFamily="49" charset="0"/>
                <a:cs typeface="Courier New" pitchFamily="49" charset="0"/>
              </a:rPr>
              <a:t>i</a:t>
            </a:r>
            <a:r>
              <a:rPr lang="en-US" sz="2400" dirty="0">
                <a:solidFill>
                  <a:schemeClr val="accent6">
                    <a:lumMod val="60000"/>
                    <a:lumOff val="40000"/>
                  </a:schemeClr>
                </a:solidFill>
                <a:latin typeface="Courier New" pitchFamily="49" charset="0"/>
                <a:cs typeface="Courier New" pitchFamily="49" charset="0"/>
              </a:rPr>
              <a:t> &lt; 10; </a:t>
            </a:r>
            <a:r>
              <a:rPr lang="en-US" sz="2400" dirty="0" err="1">
                <a:solidFill>
                  <a:schemeClr val="accent6">
                    <a:lumMod val="60000"/>
                    <a:lumOff val="40000"/>
                  </a:schemeClr>
                </a:solidFill>
                <a:latin typeface="Courier New" pitchFamily="49" charset="0"/>
                <a:cs typeface="Courier New" pitchFamily="49" charset="0"/>
              </a:rPr>
              <a:t>i</a:t>
            </a:r>
            <a:r>
              <a:rPr lang="en-US" sz="2400" dirty="0">
                <a:solidFill>
                  <a:schemeClr val="accent6">
                    <a:lumMod val="60000"/>
                    <a:lumOff val="40000"/>
                  </a:schemeClr>
                </a:solidFill>
                <a:latin typeface="Courier New" pitchFamily="49" charset="0"/>
                <a:cs typeface="Courier New" pitchFamily="49" charset="0"/>
              </a:rPr>
              <a:t>++) {</a:t>
            </a:r>
          </a:p>
          <a:p>
            <a:pPr marL="12700" indent="-12700">
              <a:spcBef>
                <a:spcPts val="0"/>
              </a:spcBef>
              <a:buNone/>
            </a:pPr>
            <a:r>
              <a:rPr lang="en-US" sz="2400" dirty="0">
                <a:solidFill>
                  <a:schemeClr val="accent6">
                    <a:lumMod val="60000"/>
                    <a:lumOff val="40000"/>
                  </a:schemeClr>
                </a:solidFill>
                <a:latin typeface="Courier New" pitchFamily="49" charset="0"/>
                <a:cs typeface="Courier New" pitchFamily="49" charset="0"/>
              </a:rPr>
              <a:t>          value = stack.pop();</a:t>
            </a:r>
          </a:p>
          <a:p>
            <a:pPr marL="12700" indent="-12700">
              <a:spcBef>
                <a:spcPts val="0"/>
              </a:spcBef>
              <a:buNone/>
            </a:pPr>
            <a:r>
              <a:rPr lang="en-US" sz="2400" dirty="0">
                <a:solidFill>
                  <a:schemeClr val="accent6">
                    <a:lumMod val="60000"/>
                    <a:lumOff val="40000"/>
                  </a:schemeClr>
                </a:solidFill>
                <a:latin typeface="Courier New" pitchFamily="49" charset="0"/>
                <a:cs typeface="Courier New" pitchFamily="49" charset="0"/>
              </a:rPr>
              <a:t>          </a:t>
            </a:r>
            <a:r>
              <a:rPr lang="en-US" sz="2400" dirty="0" err="1">
                <a:solidFill>
                  <a:schemeClr val="accent6">
                    <a:lumMod val="60000"/>
                    <a:lumOff val="40000"/>
                  </a:schemeClr>
                </a:solidFill>
                <a:latin typeface="Courier New" pitchFamily="49" charset="0"/>
                <a:cs typeface="Courier New" pitchFamily="49" charset="0"/>
              </a:rPr>
              <a:t>System.out.println</a:t>
            </a:r>
            <a:r>
              <a:rPr lang="en-US" sz="2400" dirty="0">
                <a:solidFill>
                  <a:schemeClr val="accent6">
                    <a:lumMod val="60000"/>
                    <a:lumOff val="40000"/>
                  </a:schemeClr>
                </a:solidFill>
                <a:latin typeface="Courier New" pitchFamily="49" charset="0"/>
                <a:cs typeface="Courier New" pitchFamily="49" charset="0"/>
              </a:rPr>
              <a:t>("Popped out: " + value);</a:t>
            </a:r>
          </a:p>
          <a:p>
            <a:pPr marL="12700" indent="-12700">
              <a:spcBef>
                <a:spcPts val="0"/>
              </a:spcBef>
              <a:buNone/>
            </a:pPr>
            <a:r>
              <a:rPr lang="en-US" sz="2400" dirty="0">
                <a:solidFill>
                  <a:schemeClr val="accent6">
                    <a:lumMod val="60000"/>
                    <a:lumOff val="40000"/>
                  </a:schemeClr>
                </a:solidFill>
                <a:latin typeface="Courier New" pitchFamily="49" charset="0"/>
                <a:cs typeface="Courier New" pitchFamily="49" charset="0"/>
              </a:rPr>
              <a:t>          </a:t>
            </a:r>
            <a:r>
              <a:rPr lang="en-US" sz="2400" dirty="0" err="1">
                <a:solidFill>
                  <a:schemeClr val="accent6">
                    <a:lumMod val="60000"/>
                    <a:lumOff val="40000"/>
                  </a:schemeClr>
                </a:solidFill>
                <a:latin typeface="Courier New" pitchFamily="49" charset="0"/>
                <a:cs typeface="Courier New" pitchFamily="49" charset="0"/>
              </a:rPr>
              <a:t>System.out.println</a:t>
            </a:r>
            <a:r>
              <a:rPr lang="en-US" sz="2400" dirty="0">
                <a:solidFill>
                  <a:schemeClr val="accent6">
                    <a:lumMod val="60000"/>
                    <a:lumOff val="40000"/>
                  </a:schemeClr>
                </a:solidFill>
                <a:latin typeface="Courier New" pitchFamily="49" charset="0"/>
                <a:cs typeface="Courier New" pitchFamily="49" charset="0"/>
              </a:rPr>
              <a:t>(value);</a:t>
            </a:r>
          </a:p>
          <a:p>
            <a:pPr marL="12700" indent="-12700">
              <a:spcBef>
                <a:spcPts val="0"/>
              </a:spcBef>
              <a:buNone/>
            </a:pPr>
            <a:r>
              <a:rPr lang="en-US" sz="2400" dirty="0">
                <a:solidFill>
                  <a:schemeClr val="accent6">
                    <a:lumMod val="60000"/>
                    <a:lumOff val="40000"/>
                  </a:schemeClr>
                </a:solidFill>
                <a:latin typeface="Courier New" pitchFamily="49" charset="0"/>
                <a:cs typeface="Courier New" pitchFamily="49" charset="0"/>
              </a:rPr>
              <a:t>          try { sleep(1000); } catch (</a:t>
            </a:r>
            <a:r>
              <a:rPr lang="en-US" sz="2400" dirty="0" err="1">
                <a:solidFill>
                  <a:schemeClr val="accent6">
                    <a:lumMod val="60000"/>
                    <a:lumOff val="40000"/>
                  </a:schemeClr>
                </a:solidFill>
                <a:latin typeface="Courier New" pitchFamily="49" charset="0"/>
                <a:cs typeface="Courier New" pitchFamily="49" charset="0"/>
              </a:rPr>
              <a:t>InterruptedException</a:t>
            </a:r>
            <a:r>
              <a:rPr lang="en-US" sz="2400" dirty="0">
                <a:solidFill>
                  <a:schemeClr val="accent6">
                    <a:lumMod val="60000"/>
                    <a:lumOff val="40000"/>
                  </a:schemeClr>
                </a:solidFill>
                <a:latin typeface="Courier New" pitchFamily="49" charset="0"/>
                <a:cs typeface="Courier New" pitchFamily="49" charset="0"/>
              </a:rPr>
              <a:t> e) {}</a:t>
            </a:r>
          </a:p>
          <a:p>
            <a:pPr marL="12700" indent="-12700">
              <a:spcBef>
                <a:spcPts val="0"/>
              </a:spcBef>
              <a:buNone/>
            </a:pPr>
            <a:r>
              <a:rPr lang="en-US" sz="2400" dirty="0">
                <a:solidFill>
                  <a:schemeClr val="accent6">
                    <a:lumMod val="60000"/>
                    <a:lumOff val="40000"/>
                  </a:schemeClr>
                </a:solidFill>
                <a:latin typeface="Courier New" pitchFamily="49" charset="0"/>
                <a:cs typeface="Courier New" pitchFamily="49" charset="0"/>
              </a:rPr>
              <a:t>      }</a:t>
            </a:r>
          </a:p>
          <a:p>
            <a:pPr marL="12700" indent="-12700">
              <a:spcBef>
                <a:spcPts val="0"/>
              </a:spcBef>
              <a:buNone/>
            </a:pPr>
            <a:r>
              <a:rPr lang="en-US" sz="2400" dirty="0">
                <a:solidFill>
                  <a:schemeClr val="accent6">
                    <a:lumMod val="60000"/>
                    <a:lumOff val="40000"/>
                  </a:schemeClr>
                </a:solidFill>
                <a:latin typeface="Courier New" pitchFamily="49" charset="0"/>
                <a:cs typeface="Courier New" pitchFamily="49" charset="0"/>
              </a:rPr>
              <a:t>   }</a:t>
            </a:r>
          </a:p>
          <a:p>
            <a:pPr marL="12700" indent="-12700">
              <a:spcBef>
                <a:spcPts val="0"/>
              </a:spcBef>
              <a:buNone/>
            </a:pPr>
            <a:r>
              <a:rPr lang="en-US" sz="2400" dirty="0">
                <a:solidFill>
                  <a:schemeClr val="accent6">
                    <a:lumMod val="60000"/>
                    <a:lumOff val="40000"/>
                  </a:schemeClr>
                </a:solidFill>
                <a:latin typeface="Courier New" pitchFamily="49" charset="0"/>
                <a:cs typeface="Courier New" pitchFamily="49" charset="0"/>
              </a:rPr>
              <a:t>}</a:t>
            </a:r>
          </a:p>
        </p:txBody>
      </p:sp>
    </p:spTree>
    <p:extLst>
      <p:ext uri="{BB962C8B-B14F-4D97-AF65-F5344CB8AC3E}">
        <p14:creationId xmlns:p14="http://schemas.microsoft.com/office/powerpoint/2010/main" val="274047061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Synchronized Blocks</a:t>
            </a:r>
            <a:endParaRPr lang="en-US" dirty="0"/>
          </a:p>
        </p:txBody>
      </p:sp>
      <p:sp>
        <p:nvSpPr>
          <p:cNvPr id="4" name="Content Placeholder 2"/>
          <p:cNvSpPr txBox="1">
            <a:spLocks/>
          </p:cNvSpPr>
          <p:nvPr/>
        </p:nvSpPr>
        <p:spPr>
          <a:xfrm>
            <a:off x="5791200" y="1524000"/>
            <a:ext cx="4495800" cy="5334000"/>
          </a:xfrm>
          <a:prstGeom prst="rect">
            <a:avLst/>
          </a:prstGeom>
        </p:spPr>
        <p:txBody>
          <a:bodyPr vert="horz">
            <a:normAutofit fontScale="62500" lnSpcReduction="20000"/>
          </a:bodyPr>
          <a:lstStyle/>
          <a:p>
            <a:pPr marL="12700" indent="-12700">
              <a:buClr>
                <a:schemeClr val="tx2"/>
              </a:buClr>
              <a:buSzPct val="95000"/>
              <a:defRPr/>
            </a:pPr>
            <a:r>
              <a:rPr lang="en-US" sz="2400" dirty="0">
                <a:latin typeface="Courier New" pitchFamily="49" charset="0"/>
                <a:cs typeface="Courier New" pitchFamily="49" charset="0"/>
              </a:rPr>
              <a:t>class </a:t>
            </a:r>
            <a:r>
              <a:rPr lang="en-US" sz="2400" dirty="0" err="1">
                <a:latin typeface="Courier New" pitchFamily="49" charset="0"/>
                <a:cs typeface="Courier New" pitchFamily="49" charset="0"/>
              </a:rPr>
              <a:t>SyncBlocks</a:t>
            </a:r>
            <a:r>
              <a:rPr lang="en-US" sz="2400" dirty="0">
                <a:latin typeface="Courier New" pitchFamily="49" charset="0"/>
                <a:cs typeface="Courier New" pitchFamily="49" charset="0"/>
              </a:rPr>
              <a:t> {</a:t>
            </a:r>
          </a:p>
          <a:p>
            <a:pPr marL="12700" indent="-12700">
              <a:buClr>
                <a:schemeClr val="tx2"/>
              </a:buClr>
              <a:buSzPct val="95000"/>
              <a:defRPr/>
            </a:pPr>
            <a:r>
              <a:rPr lang="en-US" sz="2400" dirty="0">
                <a:solidFill>
                  <a:schemeClr val="accent6">
                    <a:lumMod val="60000"/>
                    <a:lumOff val="40000"/>
                  </a:schemeClr>
                </a:solidFill>
                <a:latin typeface="Courier New" pitchFamily="49" charset="0"/>
                <a:cs typeface="Courier New" pitchFamily="49" charset="0"/>
              </a:rPr>
              <a:t>   Object monitor1 = new Object();</a:t>
            </a:r>
          </a:p>
          <a:p>
            <a:pPr marL="12700" indent="-12700">
              <a:buClr>
                <a:schemeClr val="tx2"/>
              </a:buClr>
              <a:buSzPct val="95000"/>
              <a:defRPr/>
            </a:pPr>
            <a:r>
              <a:rPr lang="en-US" sz="2400" dirty="0">
                <a:latin typeface="Courier New" pitchFamily="49" charset="0"/>
                <a:cs typeface="Courier New" pitchFamily="49" charset="0"/>
              </a:rPr>
              <a:t>   </a:t>
            </a:r>
            <a:r>
              <a:rPr lang="en-US" sz="2400" dirty="0">
                <a:solidFill>
                  <a:schemeClr val="accent3">
                    <a:lumMod val="40000"/>
                    <a:lumOff val="60000"/>
                  </a:schemeClr>
                </a:solidFill>
                <a:latin typeface="Courier New" pitchFamily="49" charset="0"/>
                <a:cs typeface="Courier New" pitchFamily="49" charset="0"/>
              </a:rPr>
              <a:t>Object monitor2 = new Object();</a:t>
            </a:r>
          </a:p>
          <a:p>
            <a:pPr marL="12700" indent="-12700">
              <a:buClr>
                <a:schemeClr val="tx2"/>
              </a:buClr>
              <a:buSzPct val="95000"/>
              <a:defRPr/>
            </a:pPr>
            <a:r>
              <a:rPr lang="en-US" sz="2400" dirty="0">
                <a:solidFill>
                  <a:schemeClr val="accent6">
                    <a:lumMod val="60000"/>
                    <a:lumOff val="40000"/>
                  </a:schemeClr>
                </a:solidFill>
                <a:latin typeface="Courier New" pitchFamily="49" charset="0"/>
                <a:cs typeface="Courier New" pitchFamily="49" charset="0"/>
              </a:rPr>
              <a:t>   private </a:t>
            </a:r>
            <a:r>
              <a:rPr lang="en-US" sz="2400" dirty="0" err="1">
                <a:solidFill>
                  <a:schemeClr val="accent6">
                    <a:lumMod val="60000"/>
                    <a:lumOff val="40000"/>
                  </a:schemeClr>
                </a:solidFill>
                <a:latin typeface="Courier New" pitchFamily="49" charset="0"/>
                <a:cs typeface="Courier New" pitchFamily="49" charset="0"/>
              </a:rPr>
              <a:t>int</a:t>
            </a:r>
            <a:r>
              <a:rPr lang="en-US" sz="2400" dirty="0">
                <a:solidFill>
                  <a:schemeClr val="accent6">
                    <a:lumMod val="60000"/>
                    <a:lumOff val="40000"/>
                  </a:schemeClr>
                </a:solidFill>
                <a:latin typeface="Courier New" pitchFamily="49" charset="0"/>
                <a:cs typeface="Courier New" pitchFamily="49" charset="0"/>
              </a:rPr>
              <a:t> counter1</a:t>
            </a:r>
            <a:r>
              <a:rPr lang="en-US" sz="2400" dirty="0">
                <a:latin typeface="Courier New" pitchFamily="49" charset="0"/>
                <a:cs typeface="Courier New" pitchFamily="49" charset="0"/>
              </a:rPr>
              <a:t>;</a:t>
            </a:r>
          </a:p>
          <a:p>
            <a:pPr marL="12700" indent="-12700">
              <a:buClr>
                <a:schemeClr val="tx2"/>
              </a:buClr>
              <a:buSzPct val="95000"/>
              <a:defRPr/>
            </a:pPr>
            <a:r>
              <a:rPr lang="en-US" sz="2400" dirty="0">
                <a:solidFill>
                  <a:schemeClr val="accent3">
                    <a:lumMod val="40000"/>
                    <a:lumOff val="60000"/>
                  </a:schemeClr>
                </a:solidFill>
                <a:latin typeface="Courier New" pitchFamily="49" charset="0"/>
                <a:cs typeface="Courier New" pitchFamily="49" charset="0"/>
              </a:rPr>
              <a:t>   private </a:t>
            </a:r>
            <a:r>
              <a:rPr lang="en-US" sz="2400" dirty="0" err="1">
                <a:solidFill>
                  <a:schemeClr val="accent3">
                    <a:lumMod val="40000"/>
                    <a:lumOff val="60000"/>
                  </a:schemeClr>
                </a:solidFill>
                <a:latin typeface="Courier New" pitchFamily="49" charset="0"/>
                <a:cs typeface="Courier New" pitchFamily="49" charset="0"/>
              </a:rPr>
              <a:t>int</a:t>
            </a:r>
            <a:r>
              <a:rPr lang="en-US" sz="2400" dirty="0">
                <a:solidFill>
                  <a:schemeClr val="accent3">
                    <a:lumMod val="40000"/>
                    <a:lumOff val="60000"/>
                  </a:schemeClr>
                </a:solidFill>
                <a:latin typeface="Courier New" pitchFamily="49" charset="0"/>
                <a:cs typeface="Courier New" pitchFamily="49" charset="0"/>
              </a:rPr>
              <a:t> counter2;</a:t>
            </a:r>
          </a:p>
          <a:p>
            <a:pPr marL="12700" indent="-12700">
              <a:buClr>
                <a:schemeClr val="tx2"/>
              </a:buClr>
              <a:buSzPct val="95000"/>
              <a:defRPr/>
            </a:pPr>
            <a:endParaRPr lang="en-US" sz="2400" dirty="0">
              <a:solidFill>
                <a:schemeClr val="accent3">
                  <a:lumMod val="40000"/>
                  <a:lumOff val="60000"/>
                </a:schemeClr>
              </a:solidFill>
              <a:latin typeface="Courier New" pitchFamily="49" charset="0"/>
              <a:cs typeface="Courier New" pitchFamily="49" charset="0"/>
            </a:endParaRPr>
          </a:p>
          <a:p>
            <a:pPr marL="12700" indent="-12700">
              <a:buClr>
                <a:schemeClr val="tx2"/>
              </a:buClr>
              <a:buSzPct val="95000"/>
              <a:defRPr/>
            </a:pPr>
            <a:r>
              <a:rPr lang="en-US" sz="2400" dirty="0">
                <a:solidFill>
                  <a:schemeClr val="accent6">
                    <a:lumMod val="60000"/>
                    <a:lumOff val="40000"/>
                  </a:schemeClr>
                </a:solidFill>
                <a:latin typeface="Courier New" pitchFamily="49" charset="0"/>
                <a:cs typeface="Courier New" pitchFamily="49" charset="0"/>
              </a:rPr>
              <a:t>   public void incCounter1() {</a:t>
            </a:r>
          </a:p>
          <a:p>
            <a:pPr marL="12700" indent="-12700">
              <a:buClr>
                <a:schemeClr val="tx2"/>
              </a:buClr>
              <a:buSzPct val="95000"/>
              <a:defRPr/>
            </a:pPr>
            <a:r>
              <a:rPr lang="en-US" sz="2400" dirty="0">
                <a:solidFill>
                  <a:schemeClr val="accent6">
                    <a:lumMod val="60000"/>
                    <a:lumOff val="40000"/>
                  </a:schemeClr>
                </a:solidFill>
                <a:latin typeface="Courier New" pitchFamily="49" charset="0"/>
                <a:cs typeface="Courier New" pitchFamily="49" charset="0"/>
              </a:rPr>
              <a:t>      synchronized(monitor1) {</a:t>
            </a:r>
          </a:p>
          <a:p>
            <a:pPr marL="12700" indent="-12700">
              <a:buClr>
                <a:schemeClr val="tx2"/>
              </a:buClr>
              <a:buSzPct val="95000"/>
              <a:defRPr/>
            </a:pPr>
            <a:r>
              <a:rPr lang="en-US" sz="2400" dirty="0">
                <a:solidFill>
                  <a:schemeClr val="accent6">
                    <a:lumMod val="60000"/>
                    <a:lumOff val="40000"/>
                  </a:schemeClr>
                </a:solidFill>
                <a:latin typeface="Courier New" pitchFamily="49" charset="0"/>
                <a:cs typeface="Courier New" pitchFamily="49" charset="0"/>
              </a:rPr>
              <a:t>         counter1++;</a:t>
            </a:r>
          </a:p>
          <a:p>
            <a:pPr marL="12700" indent="-12700">
              <a:buClr>
                <a:schemeClr val="tx2"/>
              </a:buClr>
              <a:buSzPct val="95000"/>
              <a:defRPr/>
            </a:pPr>
            <a:r>
              <a:rPr lang="en-US" sz="2400" dirty="0">
                <a:solidFill>
                  <a:schemeClr val="accent6">
                    <a:lumMod val="60000"/>
                    <a:lumOff val="40000"/>
                  </a:schemeClr>
                </a:solidFill>
                <a:latin typeface="Courier New" pitchFamily="49" charset="0"/>
                <a:cs typeface="Courier New" pitchFamily="49" charset="0"/>
              </a:rPr>
              <a:t>      }</a:t>
            </a:r>
          </a:p>
          <a:p>
            <a:pPr marL="12700" indent="-12700">
              <a:buClr>
                <a:schemeClr val="tx2"/>
              </a:buClr>
              <a:buSzPct val="95000"/>
              <a:defRPr/>
            </a:pPr>
            <a:r>
              <a:rPr lang="en-US" sz="2400" dirty="0">
                <a:solidFill>
                  <a:schemeClr val="accent6">
                    <a:lumMod val="60000"/>
                    <a:lumOff val="40000"/>
                  </a:schemeClr>
                </a:solidFill>
                <a:latin typeface="Courier New" pitchFamily="49" charset="0"/>
                <a:cs typeface="Courier New" pitchFamily="49" charset="0"/>
              </a:rPr>
              <a:t>   }</a:t>
            </a:r>
          </a:p>
          <a:p>
            <a:pPr marL="12700" indent="-12700">
              <a:buClr>
                <a:schemeClr val="tx2"/>
              </a:buClr>
              <a:buSzPct val="95000"/>
              <a:defRPr/>
            </a:pPr>
            <a:r>
              <a:rPr lang="en-US" sz="2400" dirty="0">
                <a:solidFill>
                  <a:schemeClr val="accent6">
                    <a:lumMod val="60000"/>
                    <a:lumOff val="40000"/>
                  </a:schemeClr>
                </a:solidFill>
                <a:latin typeface="Courier New" pitchFamily="49" charset="0"/>
                <a:cs typeface="Courier New" pitchFamily="49" charset="0"/>
              </a:rPr>
              <a:t>   public void decCounter1() {</a:t>
            </a:r>
          </a:p>
          <a:p>
            <a:pPr marL="12700" indent="-12700">
              <a:buClr>
                <a:schemeClr val="tx2"/>
              </a:buClr>
              <a:buSzPct val="95000"/>
              <a:defRPr/>
            </a:pPr>
            <a:r>
              <a:rPr lang="en-US" sz="2400" dirty="0">
                <a:solidFill>
                  <a:schemeClr val="accent6">
                    <a:lumMod val="60000"/>
                    <a:lumOff val="40000"/>
                  </a:schemeClr>
                </a:solidFill>
                <a:latin typeface="Courier New" pitchFamily="49" charset="0"/>
                <a:cs typeface="Courier New" pitchFamily="49" charset="0"/>
              </a:rPr>
              <a:t>      synchronized(monitor1) {</a:t>
            </a:r>
          </a:p>
          <a:p>
            <a:pPr marL="12700" indent="-12700">
              <a:buClr>
                <a:schemeClr val="tx2"/>
              </a:buClr>
              <a:buSzPct val="95000"/>
              <a:defRPr/>
            </a:pPr>
            <a:r>
              <a:rPr lang="en-US" sz="2400" dirty="0">
                <a:solidFill>
                  <a:schemeClr val="accent6">
                    <a:lumMod val="60000"/>
                    <a:lumOff val="40000"/>
                  </a:schemeClr>
                </a:solidFill>
                <a:latin typeface="Courier New" pitchFamily="49" charset="0"/>
                <a:cs typeface="Courier New" pitchFamily="49" charset="0"/>
              </a:rPr>
              <a:t>         counter1++;</a:t>
            </a:r>
          </a:p>
          <a:p>
            <a:pPr marL="12700" indent="-12700">
              <a:buClr>
                <a:schemeClr val="tx2"/>
              </a:buClr>
              <a:buSzPct val="95000"/>
              <a:defRPr/>
            </a:pPr>
            <a:r>
              <a:rPr lang="en-US" sz="2400" dirty="0">
                <a:solidFill>
                  <a:schemeClr val="accent6">
                    <a:lumMod val="60000"/>
                    <a:lumOff val="40000"/>
                  </a:schemeClr>
                </a:solidFill>
                <a:latin typeface="Courier New" pitchFamily="49" charset="0"/>
                <a:cs typeface="Courier New" pitchFamily="49" charset="0"/>
              </a:rPr>
              <a:t>      }</a:t>
            </a:r>
          </a:p>
          <a:p>
            <a:pPr marL="12700" indent="-12700">
              <a:buClr>
                <a:schemeClr val="tx2"/>
              </a:buClr>
              <a:buSzPct val="95000"/>
              <a:defRPr/>
            </a:pPr>
            <a:r>
              <a:rPr lang="en-US" sz="2400" dirty="0">
                <a:solidFill>
                  <a:schemeClr val="accent6">
                    <a:lumMod val="60000"/>
                    <a:lumOff val="40000"/>
                  </a:schemeClr>
                </a:solidFill>
                <a:latin typeface="Courier New" pitchFamily="49" charset="0"/>
                <a:cs typeface="Courier New" pitchFamily="49" charset="0"/>
              </a:rPr>
              <a:t>   }</a:t>
            </a:r>
          </a:p>
          <a:p>
            <a:pPr marL="12700" indent="-12700">
              <a:buClr>
                <a:schemeClr val="tx2"/>
              </a:buClr>
              <a:buSzPct val="95000"/>
              <a:defRPr/>
            </a:pPr>
            <a:r>
              <a:rPr lang="en-US" sz="2400" dirty="0">
                <a:solidFill>
                  <a:schemeClr val="accent3">
                    <a:lumMod val="40000"/>
                    <a:lumOff val="60000"/>
                  </a:schemeClr>
                </a:solidFill>
                <a:latin typeface="Courier New" pitchFamily="49" charset="0"/>
                <a:cs typeface="Courier New" pitchFamily="49" charset="0"/>
              </a:rPr>
              <a:t>   public void incCounter2() {</a:t>
            </a:r>
          </a:p>
          <a:p>
            <a:pPr marL="12700" indent="-12700">
              <a:buClr>
                <a:schemeClr val="tx2"/>
              </a:buClr>
              <a:buSzPct val="95000"/>
              <a:defRPr/>
            </a:pPr>
            <a:r>
              <a:rPr lang="en-US" sz="2400" dirty="0">
                <a:solidFill>
                  <a:schemeClr val="accent3">
                    <a:lumMod val="40000"/>
                    <a:lumOff val="60000"/>
                  </a:schemeClr>
                </a:solidFill>
                <a:latin typeface="Courier New" pitchFamily="49" charset="0"/>
                <a:cs typeface="Courier New" pitchFamily="49" charset="0"/>
              </a:rPr>
              <a:t>      synchronized(monitor2) {</a:t>
            </a:r>
          </a:p>
          <a:p>
            <a:pPr marL="12700" indent="-12700">
              <a:buClr>
                <a:schemeClr val="tx2"/>
              </a:buClr>
              <a:buSzPct val="95000"/>
              <a:defRPr/>
            </a:pPr>
            <a:r>
              <a:rPr lang="en-US" sz="2400" dirty="0">
                <a:solidFill>
                  <a:schemeClr val="accent3">
                    <a:lumMod val="40000"/>
                    <a:lumOff val="60000"/>
                  </a:schemeClr>
                </a:solidFill>
                <a:latin typeface="Courier New" pitchFamily="49" charset="0"/>
                <a:cs typeface="Courier New" pitchFamily="49" charset="0"/>
              </a:rPr>
              <a:t>         counter2++;</a:t>
            </a:r>
          </a:p>
          <a:p>
            <a:pPr marL="12700" indent="-12700">
              <a:buClr>
                <a:schemeClr val="tx2"/>
              </a:buClr>
              <a:buSzPct val="95000"/>
              <a:defRPr/>
            </a:pPr>
            <a:r>
              <a:rPr lang="en-US" sz="2400" dirty="0">
                <a:solidFill>
                  <a:schemeClr val="accent3">
                    <a:lumMod val="40000"/>
                    <a:lumOff val="60000"/>
                  </a:schemeClr>
                </a:solidFill>
                <a:latin typeface="Courier New" pitchFamily="49" charset="0"/>
                <a:cs typeface="Courier New" pitchFamily="49" charset="0"/>
              </a:rPr>
              <a:t>      }</a:t>
            </a:r>
          </a:p>
          <a:p>
            <a:pPr marL="12700" indent="-12700">
              <a:buClr>
                <a:schemeClr val="tx2"/>
              </a:buClr>
              <a:buSzPct val="95000"/>
              <a:defRPr/>
            </a:pPr>
            <a:r>
              <a:rPr lang="en-US" sz="2400" dirty="0">
                <a:solidFill>
                  <a:schemeClr val="accent3">
                    <a:lumMod val="40000"/>
                    <a:lumOff val="60000"/>
                  </a:schemeClr>
                </a:solidFill>
                <a:latin typeface="Courier New" pitchFamily="49" charset="0"/>
                <a:cs typeface="Courier New" pitchFamily="49" charset="0"/>
              </a:rPr>
              <a:t>   }</a:t>
            </a:r>
          </a:p>
          <a:p>
            <a:pPr marL="12700" indent="-12700">
              <a:buClr>
                <a:schemeClr val="tx2"/>
              </a:buClr>
              <a:buSzPct val="95000"/>
              <a:defRPr/>
            </a:pPr>
            <a:r>
              <a:rPr lang="en-US" sz="2400" dirty="0">
                <a:solidFill>
                  <a:schemeClr val="accent3">
                    <a:lumMod val="40000"/>
                    <a:lumOff val="60000"/>
                  </a:schemeClr>
                </a:solidFill>
                <a:latin typeface="Courier New" pitchFamily="49" charset="0"/>
                <a:cs typeface="Courier New" pitchFamily="49" charset="0"/>
              </a:rPr>
              <a:t>   public void decCounter2() {</a:t>
            </a:r>
          </a:p>
          <a:p>
            <a:pPr marL="12700" indent="-12700">
              <a:buClr>
                <a:schemeClr val="tx2"/>
              </a:buClr>
              <a:buSzPct val="95000"/>
              <a:defRPr/>
            </a:pPr>
            <a:r>
              <a:rPr lang="en-US" sz="2400" dirty="0">
                <a:solidFill>
                  <a:schemeClr val="accent3">
                    <a:lumMod val="40000"/>
                    <a:lumOff val="60000"/>
                  </a:schemeClr>
                </a:solidFill>
                <a:latin typeface="Courier New" pitchFamily="49" charset="0"/>
                <a:cs typeface="Courier New" pitchFamily="49" charset="0"/>
              </a:rPr>
              <a:t>      synchronized(monitor2) {</a:t>
            </a:r>
          </a:p>
          <a:p>
            <a:pPr marL="12700" indent="-12700">
              <a:buClr>
                <a:schemeClr val="tx2"/>
              </a:buClr>
              <a:buSzPct val="95000"/>
              <a:defRPr/>
            </a:pPr>
            <a:r>
              <a:rPr lang="en-US" sz="2400" dirty="0">
                <a:solidFill>
                  <a:schemeClr val="accent3">
                    <a:lumMod val="40000"/>
                    <a:lumOff val="60000"/>
                  </a:schemeClr>
                </a:solidFill>
                <a:latin typeface="Courier New" pitchFamily="49" charset="0"/>
                <a:cs typeface="Courier New" pitchFamily="49" charset="0"/>
              </a:rPr>
              <a:t>         counter2++;</a:t>
            </a:r>
          </a:p>
          <a:p>
            <a:pPr marL="12700" indent="-12700">
              <a:buClr>
                <a:schemeClr val="tx2"/>
              </a:buClr>
              <a:buSzPct val="95000"/>
              <a:defRPr/>
            </a:pPr>
            <a:r>
              <a:rPr lang="en-US" sz="2400" dirty="0">
                <a:solidFill>
                  <a:schemeClr val="accent3">
                    <a:lumMod val="40000"/>
                    <a:lumOff val="60000"/>
                  </a:schemeClr>
                </a:solidFill>
                <a:latin typeface="Courier New" pitchFamily="49" charset="0"/>
                <a:cs typeface="Courier New" pitchFamily="49" charset="0"/>
              </a:rPr>
              <a:t>      }</a:t>
            </a:r>
          </a:p>
          <a:p>
            <a:pPr marL="12700" indent="-12700">
              <a:buClr>
                <a:schemeClr val="tx2"/>
              </a:buClr>
              <a:buSzPct val="95000"/>
              <a:defRPr/>
            </a:pPr>
            <a:r>
              <a:rPr lang="en-US" sz="2400" dirty="0">
                <a:solidFill>
                  <a:schemeClr val="accent3">
                    <a:lumMod val="40000"/>
                    <a:lumOff val="60000"/>
                  </a:schemeClr>
                </a:solidFill>
                <a:latin typeface="Courier New" pitchFamily="49" charset="0"/>
                <a:cs typeface="Courier New" pitchFamily="49" charset="0"/>
              </a:rPr>
              <a:t>   }</a:t>
            </a:r>
          </a:p>
          <a:p>
            <a:pPr marL="12700" indent="-12700">
              <a:buClr>
                <a:schemeClr val="tx2"/>
              </a:buClr>
              <a:buSzPct val="95000"/>
              <a:defRPr/>
            </a:pPr>
            <a:r>
              <a:rPr lang="en-US" sz="2400" dirty="0">
                <a:latin typeface="Courier New" pitchFamily="49" charset="0"/>
                <a:cs typeface="Courier New" pitchFamily="49" charset="0"/>
              </a:rPr>
              <a:t>}</a:t>
            </a:r>
          </a:p>
          <a:p>
            <a:pPr marL="12700" indent="-12700">
              <a:buClr>
                <a:schemeClr val="tx2"/>
              </a:buClr>
              <a:buSzPct val="95000"/>
              <a:defRPr/>
            </a:pPr>
            <a:endParaRPr lang="en-US" sz="2400" dirty="0">
              <a:solidFill>
                <a:srgbClr val="FFC000"/>
              </a:solidFill>
              <a:latin typeface="Courier New" pitchFamily="49" charset="0"/>
              <a:cs typeface="Courier New" pitchFamily="49" charset="0"/>
            </a:endParaRPr>
          </a:p>
        </p:txBody>
      </p:sp>
      <p:sp>
        <p:nvSpPr>
          <p:cNvPr id="5" name="Content Placeholder 2"/>
          <p:cNvSpPr txBox="1">
            <a:spLocks/>
          </p:cNvSpPr>
          <p:nvPr/>
        </p:nvSpPr>
        <p:spPr>
          <a:xfrm>
            <a:off x="2286000" y="1600200"/>
            <a:ext cx="3505200" cy="4953000"/>
          </a:xfrm>
          <a:prstGeom prst="rect">
            <a:avLst/>
          </a:prstGeom>
        </p:spPr>
        <p:txBody>
          <a:bodyPr vert="horz">
            <a:normAutofit fontScale="77500" lnSpcReduction="20000"/>
          </a:bodyPr>
          <a:lstStyle/>
          <a:p>
            <a:pPr marL="411480" indent="-342900">
              <a:spcBef>
                <a:spcPts val="700"/>
              </a:spcBef>
              <a:buClr>
                <a:schemeClr val="tx2"/>
              </a:buClr>
              <a:buSzPct val="95000"/>
              <a:buFont typeface="Wingdings"/>
              <a:buChar char=""/>
            </a:pPr>
            <a:r>
              <a:rPr lang="en-US" sz="2800" dirty="0"/>
              <a:t>Java allows program blocks to form a monitor by synchronizing on the object.</a:t>
            </a:r>
          </a:p>
          <a:p>
            <a:pPr marL="411480" indent="-342900">
              <a:spcBef>
                <a:spcPts val="700"/>
              </a:spcBef>
              <a:buClr>
                <a:schemeClr val="tx2"/>
              </a:buClr>
              <a:buSzPct val="95000"/>
              <a:buFont typeface="Wingdings"/>
              <a:buChar char=""/>
              <a:defRPr/>
            </a:pPr>
            <a:r>
              <a:rPr lang="en-US" sz="3000" dirty="0"/>
              <a:t>Accesses to counter1 are synchronized on monitor1</a:t>
            </a:r>
          </a:p>
          <a:p>
            <a:pPr marL="411480" indent="-342900">
              <a:spcBef>
                <a:spcPts val="700"/>
              </a:spcBef>
              <a:buClr>
                <a:schemeClr val="tx2"/>
              </a:buClr>
              <a:buSzPct val="95000"/>
              <a:buFont typeface="Wingdings"/>
              <a:buChar char=""/>
              <a:defRPr/>
            </a:pPr>
            <a:r>
              <a:rPr lang="en-US" sz="3000" dirty="0"/>
              <a:t>Accesses to counter2 are synchronized on monitor</a:t>
            </a:r>
          </a:p>
          <a:p>
            <a:pPr marL="411480" indent="-342900">
              <a:spcBef>
                <a:spcPts val="700"/>
              </a:spcBef>
              <a:buClr>
                <a:schemeClr val="tx2"/>
              </a:buClr>
              <a:buSzPct val="95000"/>
              <a:buFont typeface="Wingdings"/>
              <a:buChar char=""/>
              <a:defRPr/>
            </a:pPr>
            <a:r>
              <a:rPr lang="en-US" sz="3000" dirty="0"/>
              <a:t>Since Object is the </a:t>
            </a:r>
            <a:r>
              <a:rPr lang="en-US" sz="3000" dirty="0" err="1"/>
              <a:t>superclass</a:t>
            </a:r>
            <a:r>
              <a:rPr lang="en-US" sz="3000" dirty="0"/>
              <a:t> of every class, so you can synchronize on any object of any class.  </a:t>
            </a:r>
          </a:p>
          <a:p>
            <a:pPr marL="740664" lvl="1" indent="-285750">
              <a:spcBef>
                <a:spcPct val="20000"/>
              </a:spcBef>
              <a:buClr>
                <a:schemeClr val="accent2"/>
              </a:buClr>
              <a:buSzPct val="90000"/>
              <a:buFont typeface="Wingdings"/>
              <a:buChar char=""/>
              <a:defRPr/>
            </a:pPr>
            <a:endParaRPr lang="en-US" sz="2600" dirty="0"/>
          </a:p>
        </p:txBody>
      </p:sp>
    </p:spTree>
    <p:extLst>
      <p:ext uri="{BB962C8B-B14F-4D97-AF65-F5344CB8AC3E}">
        <p14:creationId xmlns:p14="http://schemas.microsoft.com/office/powerpoint/2010/main" val="2923415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Thread deaths</a:t>
            </a:r>
          </a:p>
        </p:txBody>
      </p:sp>
      <p:sp>
        <p:nvSpPr>
          <p:cNvPr id="3" name="Content Placeholder 2"/>
          <p:cNvSpPr>
            <a:spLocks noGrp="1"/>
          </p:cNvSpPr>
          <p:nvPr>
            <p:ph idx="1"/>
          </p:nvPr>
        </p:nvSpPr>
        <p:spPr/>
        <p:txBody>
          <a:bodyPr/>
          <a:lstStyle/>
          <a:p>
            <a:r>
              <a:rPr lang="en-US" sz="2400"/>
              <a:t>A Thread “dies” (finishes) when its run method finishes</a:t>
            </a:r>
          </a:p>
          <a:p>
            <a:r>
              <a:rPr lang="en-US" sz="2400"/>
              <a:t>There are two kinds of Threads: </a:t>
            </a:r>
            <a:r>
              <a:rPr lang="en-US" sz="2400">
                <a:solidFill>
                  <a:schemeClr val="tx2"/>
                </a:solidFill>
              </a:rPr>
              <a:t>daemon Threads </a:t>
            </a:r>
            <a:r>
              <a:rPr lang="en-US" sz="2400"/>
              <a:t>and non-daemon Threads</a:t>
            </a:r>
          </a:p>
          <a:p>
            <a:pPr lvl="1"/>
            <a:r>
              <a:rPr lang="en-US" sz="2000"/>
              <a:t>When all non-daemon Threads die, the daemon Threads are automatically terminated</a:t>
            </a:r>
          </a:p>
          <a:p>
            <a:pPr lvl="1"/>
            <a:r>
              <a:rPr lang="en-US" sz="2000"/>
              <a:t>If the main Thread quits, the program will appear to quit, but other non-daemon Threads may continue to run</a:t>
            </a:r>
          </a:p>
          <a:p>
            <a:pPr lvl="2"/>
            <a:r>
              <a:rPr lang="en-US" sz="1800"/>
              <a:t>These Threads will persist until you reboot your computer</a:t>
            </a:r>
          </a:p>
          <a:p>
            <a:r>
              <a:rPr lang="en-US" sz="2400"/>
              <a:t>The </a:t>
            </a:r>
            <a:r>
              <a:rPr lang="en-US" sz="2400">
                <a:solidFill>
                  <a:srgbClr val="2D00E7"/>
                </a:solidFill>
                <a:latin typeface="Trebuchet MS" panose="020B0603020202020204" pitchFamily="34" charset="0"/>
              </a:rPr>
              <a:t>join(someOtherThread) </a:t>
            </a:r>
            <a:r>
              <a:rPr lang="en-US" sz="2400"/>
              <a:t>allows “this” Thread to wait for some other thread to finish</a:t>
            </a:r>
          </a:p>
        </p:txBody>
      </p:sp>
      <p:sp>
        <p:nvSpPr>
          <p:cNvPr id="1024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A56F7CAC-1EF7-4873-8598-54CF93E9AC9B}" type="slidenum">
              <a:rPr lang="en-US" sz="1400">
                <a:latin typeface="Arial" panose="020B0604020202020204" pitchFamily="34" charset="0"/>
              </a:rPr>
              <a:pPr/>
              <a:t>15</a:t>
            </a:fld>
            <a:endParaRPr lang="en-US" sz="1400">
              <a:latin typeface="Arial" panose="020B0604020202020204" pitchFamily="34" charset="0"/>
            </a:endParaRPr>
          </a:p>
        </p:txBody>
      </p:sp>
    </p:spTree>
    <p:extLst>
      <p:ext uri="{BB962C8B-B14F-4D97-AF65-F5344CB8AC3E}">
        <p14:creationId xmlns:p14="http://schemas.microsoft.com/office/powerpoint/2010/main" val="747311383"/>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895600" y="1752600"/>
            <a:ext cx="19050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Synchronized Blocks</a:t>
            </a:r>
            <a:endParaRPr lang="en-US" dirty="0"/>
          </a:p>
        </p:txBody>
      </p:sp>
      <p:sp>
        <p:nvSpPr>
          <p:cNvPr id="7" name="Diagonal Stripe 6"/>
          <p:cNvSpPr/>
          <p:nvPr/>
        </p:nvSpPr>
        <p:spPr>
          <a:xfrm>
            <a:off x="4800600" y="2362200"/>
            <a:ext cx="457200" cy="990600"/>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7"/>
          <p:cNvSpPr/>
          <p:nvPr/>
        </p:nvSpPr>
        <p:spPr>
          <a:xfrm>
            <a:off x="4724400" y="2362200"/>
            <a:ext cx="152400" cy="381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895600" y="4343401"/>
            <a:ext cx="2057400" cy="1200329"/>
          </a:xfrm>
          <a:prstGeom prst="rect">
            <a:avLst/>
          </a:prstGeom>
          <a:noFill/>
        </p:spPr>
        <p:txBody>
          <a:bodyPr wrap="square" rtlCol="0">
            <a:spAutoFit/>
          </a:bodyPr>
          <a:lstStyle/>
          <a:p>
            <a:pPr algn="ctr"/>
            <a:r>
              <a:rPr lang="en-US" dirty="0"/>
              <a:t>No one is executing incCounter1() and decCounter1(), the door is open</a:t>
            </a:r>
          </a:p>
        </p:txBody>
      </p:sp>
      <p:sp>
        <p:nvSpPr>
          <p:cNvPr id="16" name="TextBox 15"/>
          <p:cNvSpPr txBox="1"/>
          <p:nvPr/>
        </p:nvSpPr>
        <p:spPr>
          <a:xfrm>
            <a:off x="3124200" y="2514600"/>
            <a:ext cx="1371600" cy="369332"/>
          </a:xfrm>
          <a:prstGeom prst="rect">
            <a:avLst/>
          </a:prstGeom>
          <a:solidFill>
            <a:schemeClr val="tx2">
              <a:lumMod val="25000"/>
            </a:schemeClr>
          </a:solidFill>
          <a:ln>
            <a:solidFill>
              <a:schemeClr val="accent1"/>
            </a:solidFill>
          </a:ln>
        </p:spPr>
        <p:txBody>
          <a:bodyPr wrap="square" rtlCol="0">
            <a:spAutoFit/>
          </a:bodyPr>
          <a:lstStyle/>
          <a:p>
            <a:r>
              <a:rPr lang="en-US" dirty="0"/>
              <a:t>incCounter1</a:t>
            </a:r>
          </a:p>
        </p:txBody>
      </p:sp>
      <p:sp>
        <p:nvSpPr>
          <p:cNvPr id="19" name="Rectangle 18"/>
          <p:cNvSpPr/>
          <p:nvPr/>
        </p:nvSpPr>
        <p:spPr>
          <a:xfrm>
            <a:off x="7315200" y="1676400"/>
            <a:ext cx="1828800"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Down Arrow 19"/>
          <p:cNvSpPr/>
          <p:nvPr/>
        </p:nvSpPr>
        <p:spPr>
          <a:xfrm>
            <a:off x="8153400" y="2438400"/>
            <a:ext cx="152400" cy="762000"/>
          </a:xfrm>
          <a:prstGeom prst="downArrow">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7239000" y="4495800"/>
            <a:ext cx="2057400" cy="1754326"/>
          </a:xfrm>
          <a:prstGeom prst="rect">
            <a:avLst/>
          </a:prstGeom>
          <a:noFill/>
        </p:spPr>
        <p:txBody>
          <a:bodyPr wrap="square" rtlCol="0">
            <a:spAutoFit/>
          </a:bodyPr>
          <a:lstStyle/>
          <a:p>
            <a:pPr algn="ctr"/>
            <a:r>
              <a:rPr lang="en-US" dirty="0"/>
              <a:t>Thread </a:t>
            </a:r>
            <a:r>
              <a:rPr lang="en-US" dirty="0" err="1"/>
              <a:t>ti</a:t>
            </a:r>
            <a:r>
              <a:rPr lang="en-US" dirty="0"/>
              <a:t> is executing incCounter2(), t1, t2, and t3 must wait until  </a:t>
            </a:r>
            <a:r>
              <a:rPr lang="en-US" dirty="0" err="1"/>
              <a:t>ti</a:t>
            </a:r>
            <a:r>
              <a:rPr lang="en-US" dirty="0"/>
              <a:t> completes the operation.</a:t>
            </a:r>
          </a:p>
        </p:txBody>
      </p:sp>
      <p:sp>
        <p:nvSpPr>
          <p:cNvPr id="22" name="Rounded Rectangle 21"/>
          <p:cNvSpPr/>
          <p:nvPr/>
        </p:nvSpPr>
        <p:spPr>
          <a:xfrm>
            <a:off x="8991600" y="2590800"/>
            <a:ext cx="304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7696201" y="2057400"/>
            <a:ext cx="1045479" cy="369332"/>
          </a:xfrm>
          <a:prstGeom prst="rect">
            <a:avLst/>
          </a:prstGeom>
          <a:noFill/>
        </p:spPr>
        <p:txBody>
          <a:bodyPr wrap="none" rtlCol="0">
            <a:spAutoFit/>
          </a:bodyPr>
          <a:lstStyle/>
          <a:p>
            <a:r>
              <a:rPr lang="en-US" dirty="0">
                <a:solidFill>
                  <a:schemeClr val="accent6">
                    <a:lumMod val="50000"/>
                  </a:schemeClr>
                </a:solidFill>
              </a:rPr>
              <a:t>Thread </a:t>
            </a:r>
            <a:r>
              <a:rPr lang="en-US" dirty="0" err="1">
                <a:solidFill>
                  <a:schemeClr val="accent6">
                    <a:lumMod val="50000"/>
                  </a:schemeClr>
                </a:solidFill>
              </a:rPr>
              <a:t>ti</a:t>
            </a:r>
            <a:endParaRPr lang="en-US" dirty="0">
              <a:solidFill>
                <a:schemeClr val="accent6">
                  <a:lumMod val="50000"/>
                </a:schemeClr>
              </a:solidFill>
            </a:endParaRPr>
          </a:p>
        </p:txBody>
      </p:sp>
      <p:sp>
        <p:nvSpPr>
          <p:cNvPr id="26" name="TextBox 25"/>
          <p:cNvSpPr txBox="1"/>
          <p:nvPr/>
        </p:nvSpPr>
        <p:spPr>
          <a:xfrm>
            <a:off x="9601200" y="2743200"/>
            <a:ext cx="457200" cy="369332"/>
          </a:xfrm>
          <a:prstGeom prst="rect">
            <a:avLst/>
          </a:prstGeom>
          <a:solidFill>
            <a:schemeClr val="tx2">
              <a:lumMod val="25000"/>
            </a:schemeClr>
          </a:solidFill>
          <a:ln>
            <a:solidFill>
              <a:schemeClr val="accent1"/>
            </a:solidFill>
          </a:ln>
        </p:spPr>
        <p:txBody>
          <a:bodyPr wrap="square" rtlCol="0">
            <a:spAutoFit/>
          </a:bodyPr>
          <a:lstStyle/>
          <a:p>
            <a:r>
              <a:rPr lang="en-US" dirty="0"/>
              <a:t>t1</a:t>
            </a:r>
          </a:p>
        </p:txBody>
      </p:sp>
      <p:sp>
        <p:nvSpPr>
          <p:cNvPr id="27" name="TextBox 26"/>
          <p:cNvSpPr txBox="1"/>
          <p:nvPr/>
        </p:nvSpPr>
        <p:spPr>
          <a:xfrm>
            <a:off x="9601200" y="2133600"/>
            <a:ext cx="457200" cy="369332"/>
          </a:xfrm>
          <a:prstGeom prst="rect">
            <a:avLst/>
          </a:prstGeom>
          <a:solidFill>
            <a:schemeClr val="tx2">
              <a:lumMod val="25000"/>
            </a:schemeClr>
          </a:solidFill>
          <a:ln>
            <a:solidFill>
              <a:schemeClr val="accent1"/>
            </a:solidFill>
          </a:ln>
        </p:spPr>
        <p:txBody>
          <a:bodyPr wrap="square" rtlCol="0">
            <a:spAutoFit/>
          </a:bodyPr>
          <a:lstStyle/>
          <a:p>
            <a:r>
              <a:rPr lang="en-US" dirty="0"/>
              <a:t>t2</a:t>
            </a:r>
          </a:p>
        </p:txBody>
      </p:sp>
      <p:sp>
        <p:nvSpPr>
          <p:cNvPr id="28" name="TextBox 27"/>
          <p:cNvSpPr txBox="1"/>
          <p:nvPr/>
        </p:nvSpPr>
        <p:spPr>
          <a:xfrm>
            <a:off x="9601200" y="1600200"/>
            <a:ext cx="457200" cy="369332"/>
          </a:xfrm>
          <a:prstGeom prst="rect">
            <a:avLst/>
          </a:prstGeom>
          <a:solidFill>
            <a:schemeClr val="tx2">
              <a:lumMod val="25000"/>
            </a:schemeClr>
          </a:solidFill>
          <a:ln>
            <a:solidFill>
              <a:schemeClr val="accent1"/>
            </a:solidFill>
          </a:ln>
        </p:spPr>
        <p:txBody>
          <a:bodyPr wrap="square" rtlCol="0">
            <a:spAutoFit/>
          </a:bodyPr>
          <a:lstStyle/>
          <a:p>
            <a:r>
              <a:rPr lang="en-US" dirty="0"/>
              <a:t>t3</a:t>
            </a:r>
          </a:p>
        </p:txBody>
      </p:sp>
      <p:cxnSp>
        <p:nvCxnSpPr>
          <p:cNvPr id="30" name="Straight Arrow Connector 29"/>
          <p:cNvCxnSpPr>
            <a:stCxn id="26" idx="2"/>
          </p:cNvCxnSpPr>
          <p:nvPr/>
        </p:nvCxnSpPr>
        <p:spPr>
          <a:xfrm flipH="1">
            <a:off x="9296400" y="3112532"/>
            <a:ext cx="533400" cy="1640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7" idx="2"/>
            <a:endCxn id="26" idx="0"/>
          </p:cNvCxnSpPr>
          <p:nvPr/>
        </p:nvCxnSpPr>
        <p:spPr>
          <a:xfrm>
            <a:off x="9829800" y="2502932"/>
            <a:ext cx="0" cy="240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8" idx="2"/>
            <a:endCxn id="27" idx="0"/>
          </p:cNvCxnSpPr>
          <p:nvPr/>
        </p:nvCxnSpPr>
        <p:spPr>
          <a:xfrm>
            <a:off x="9829800" y="1969532"/>
            <a:ext cx="0" cy="1640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124200" y="3276600"/>
            <a:ext cx="1447800" cy="369332"/>
          </a:xfrm>
          <a:prstGeom prst="rect">
            <a:avLst/>
          </a:prstGeom>
          <a:solidFill>
            <a:schemeClr val="tx2">
              <a:lumMod val="25000"/>
            </a:schemeClr>
          </a:solidFill>
          <a:ln>
            <a:solidFill>
              <a:schemeClr val="accent1"/>
            </a:solidFill>
          </a:ln>
        </p:spPr>
        <p:txBody>
          <a:bodyPr wrap="square" rtlCol="0">
            <a:spAutoFit/>
          </a:bodyPr>
          <a:lstStyle/>
          <a:p>
            <a:r>
              <a:rPr lang="en-US" dirty="0"/>
              <a:t>decCounter1</a:t>
            </a:r>
          </a:p>
        </p:txBody>
      </p:sp>
      <p:sp>
        <p:nvSpPr>
          <p:cNvPr id="31" name="TextBox 30"/>
          <p:cNvSpPr txBox="1"/>
          <p:nvPr/>
        </p:nvSpPr>
        <p:spPr>
          <a:xfrm>
            <a:off x="3276601" y="1905000"/>
            <a:ext cx="1106393" cy="369332"/>
          </a:xfrm>
          <a:prstGeom prst="rect">
            <a:avLst/>
          </a:prstGeom>
          <a:noFill/>
        </p:spPr>
        <p:txBody>
          <a:bodyPr wrap="none" rtlCol="0">
            <a:spAutoFit/>
          </a:bodyPr>
          <a:lstStyle/>
          <a:p>
            <a:r>
              <a:rPr lang="en-US" b="1" dirty="0">
                <a:solidFill>
                  <a:schemeClr val="accent2">
                    <a:lumMod val="75000"/>
                  </a:schemeClr>
                </a:solidFill>
              </a:rPr>
              <a:t>monitor1</a:t>
            </a:r>
          </a:p>
        </p:txBody>
      </p:sp>
      <p:sp>
        <p:nvSpPr>
          <p:cNvPr id="33" name="TextBox 32"/>
          <p:cNvSpPr txBox="1"/>
          <p:nvPr/>
        </p:nvSpPr>
        <p:spPr>
          <a:xfrm>
            <a:off x="7543800" y="2667000"/>
            <a:ext cx="1371600" cy="369332"/>
          </a:xfrm>
          <a:prstGeom prst="rect">
            <a:avLst/>
          </a:prstGeom>
          <a:solidFill>
            <a:schemeClr val="tx2">
              <a:lumMod val="25000"/>
            </a:schemeClr>
          </a:solidFill>
          <a:ln>
            <a:solidFill>
              <a:schemeClr val="accent1"/>
            </a:solidFill>
          </a:ln>
        </p:spPr>
        <p:txBody>
          <a:bodyPr wrap="square" rtlCol="0">
            <a:spAutoFit/>
          </a:bodyPr>
          <a:lstStyle/>
          <a:p>
            <a:r>
              <a:rPr lang="en-US" dirty="0"/>
              <a:t>incCounter2</a:t>
            </a:r>
          </a:p>
        </p:txBody>
      </p:sp>
      <p:sp>
        <p:nvSpPr>
          <p:cNvPr id="35" name="TextBox 34"/>
          <p:cNvSpPr txBox="1"/>
          <p:nvPr/>
        </p:nvSpPr>
        <p:spPr>
          <a:xfrm>
            <a:off x="7467600" y="3352800"/>
            <a:ext cx="1447800" cy="369332"/>
          </a:xfrm>
          <a:prstGeom prst="rect">
            <a:avLst/>
          </a:prstGeom>
          <a:solidFill>
            <a:schemeClr val="tx2">
              <a:lumMod val="25000"/>
            </a:schemeClr>
          </a:solidFill>
          <a:ln>
            <a:solidFill>
              <a:schemeClr val="accent1"/>
            </a:solidFill>
          </a:ln>
        </p:spPr>
        <p:txBody>
          <a:bodyPr wrap="square" rtlCol="0">
            <a:spAutoFit/>
          </a:bodyPr>
          <a:lstStyle/>
          <a:p>
            <a:r>
              <a:rPr lang="en-US" dirty="0"/>
              <a:t>decCounter2</a:t>
            </a:r>
          </a:p>
        </p:txBody>
      </p:sp>
      <p:sp>
        <p:nvSpPr>
          <p:cNvPr id="36" name="TextBox 35"/>
          <p:cNvSpPr txBox="1"/>
          <p:nvPr/>
        </p:nvSpPr>
        <p:spPr>
          <a:xfrm>
            <a:off x="7696200" y="1752600"/>
            <a:ext cx="1107996" cy="369332"/>
          </a:xfrm>
          <a:prstGeom prst="rect">
            <a:avLst/>
          </a:prstGeom>
          <a:noFill/>
        </p:spPr>
        <p:txBody>
          <a:bodyPr wrap="none" rtlCol="0">
            <a:spAutoFit/>
          </a:bodyPr>
          <a:lstStyle/>
          <a:p>
            <a:r>
              <a:rPr lang="en-US" b="1" dirty="0">
                <a:solidFill>
                  <a:schemeClr val="accent2">
                    <a:lumMod val="75000"/>
                  </a:schemeClr>
                </a:solidFill>
              </a:rPr>
              <a:t>monitor2</a:t>
            </a:r>
          </a:p>
        </p:txBody>
      </p:sp>
    </p:spTree>
    <p:extLst>
      <p:ext uri="{BB962C8B-B14F-4D97-AF65-F5344CB8AC3E}">
        <p14:creationId xmlns:p14="http://schemas.microsoft.com/office/powerpoint/2010/main" val="359880711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 and notify</a:t>
            </a:r>
            <a:endParaRPr lang="en-US" dirty="0"/>
          </a:p>
        </p:txBody>
      </p:sp>
      <p:sp>
        <p:nvSpPr>
          <p:cNvPr id="3" name="Content Placeholder 2"/>
          <p:cNvSpPr>
            <a:spLocks noGrp="1"/>
          </p:cNvSpPr>
          <p:nvPr>
            <p:ph idx="1"/>
          </p:nvPr>
        </p:nvSpPr>
        <p:spPr>
          <a:xfrm>
            <a:off x="2438400" y="1447800"/>
            <a:ext cx="7772400" cy="4907760"/>
          </a:xfrm>
        </p:spPr>
        <p:txBody>
          <a:bodyPr>
            <a:normAutofit/>
          </a:bodyPr>
          <a:lstStyle/>
          <a:p>
            <a:r>
              <a:rPr lang="en-US" dirty="0" smtClean="0"/>
              <a:t>Each monitor in Java has one implicit Condition threads can wait on by calling </a:t>
            </a:r>
            <a:r>
              <a:rPr lang="en-US" dirty="0" err="1" smtClean="0"/>
              <a:t>Object.wait</a:t>
            </a:r>
            <a:r>
              <a:rPr lang="en-US" dirty="0" smtClean="0"/>
              <a:t>()</a:t>
            </a:r>
          </a:p>
          <a:p>
            <a:r>
              <a:rPr lang="en-US" dirty="0" smtClean="0"/>
              <a:t>When the thread calls wait(), it opens the door and puts itself to the waiting list of the Condition.</a:t>
            </a:r>
          </a:p>
          <a:p>
            <a:r>
              <a:rPr lang="en-US" dirty="0" smtClean="0"/>
              <a:t>The thread in the room may call </a:t>
            </a:r>
            <a:r>
              <a:rPr lang="en-US" dirty="0" err="1" smtClean="0"/>
              <a:t>Object.notify</a:t>
            </a:r>
            <a:r>
              <a:rPr lang="en-US" dirty="0" smtClean="0"/>
              <a:t>() to move one thread waiting on the Condition to the waiting list by the door, or </a:t>
            </a:r>
            <a:r>
              <a:rPr lang="en-US" dirty="0" err="1" smtClean="0"/>
              <a:t>Object.notifyAll</a:t>
            </a:r>
            <a:r>
              <a:rPr lang="en-US" dirty="0" smtClean="0"/>
              <a:t>() to move all threads waiting on the Condition to the waiting list by the door.  </a:t>
            </a:r>
          </a:p>
          <a:p>
            <a:r>
              <a:rPr lang="en-US" dirty="0" smtClean="0"/>
              <a:t>Wait(), notify(), and </a:t>
            </a:r>
            <a:r>
              <a:rPr lang="en-US" dirty="0" err="1" smtClean="0"/>
              <a:t>notifyAll</a:t>
            </a:r>
            <a:r>
              <a:rPr lang="en-US" dirty="0" smtClean="0"/>
              <a:t>() must be called from a synchronized method or block</a:t>
            </a:r>
            <a:endParaRPr lang="en-US" dirty="0"/>
          </a:p>
        </p:txBody>
      </p:sp>
    </p:spTree>
    <p:extLst>
      <p:ext uri="{BB962C8B-B14F-4D97-AF65-F5344CB8AC3E}">
        <p14:creationId xmlns:p14="http://schemas.microsoft.com/office/powerpoint/2010/main" val="411219201"/>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of Join/Notify</a:t>
            </a:r>
            <a:endParaRPr lang="en-US" dirty="0"/>
          </a:p>
        </p:txBody>
      </p:sp>
      <p:sp>
        <p:nvSpPr>
          <p:cNvPr id="3" name="Content Placeholder 2"/>
          <p:cNvSpPr>
            <a:spLocks noGrp="1"/>
          </p:cNvSpPr>
          <p:nvPr>
            <p:ph idx="1"/>
          </p:nvPr>
        </p:nvSpPr>
        <p:spPr>
          <a:xfrm>
            <a:off x="2438400" y="1524000"/>
            <a:ext cx="7772400" cy="4953000"/>
          </a:xfrm>
        </p:spPr>
        <p:txBody>
          <a:bodyPr>
            <a:normAutofit fontScale="62500" lnSpcReduction="20000"/>
          </a:bodyPr>
          <a:lstStyle/>
          <a:p>
            <a:pPr marL="12700" indent="-12700">
              <a:spcBef>
                <a:spcPts val="0"/>
              </a:spcBef>
              <a:buNone/>
            </a:pPr>
            <a:r>
              <a:rPr lang="en-US" sz="2400" dirty="0">
                <a:latin typeface="Courier New" pitchFamily="49" charset="0"/>
                <a:cs typeface="Courier New" pitchFamily="49" charset="0"/>
              </a:rPr>
              <a:t>class </a:t>
            </a:r>
            <a:r>
              <a:rPr lang="en-US" sz="2400" dirty="0" err="1">
                <a:latin typeface="Courier New" pitchFamily="49" charset="0"/>
                <a:cs typeface="Courier New" pitchFamily="49" charset="0"/>
              </a:rPr>
              <a:t>BoundedBuffer</a:t>
            </a:r>
            <a:r>
              <a:rPr lang="en-US" sz="2400" dirty="0">
                <a:latin typeface="Courier New" pitchFamily="49" charset="0"/>
                <a:cs typeface="Courier New" pitchFamily="49" charset="0"/>
              </a:rPr>
              <a:t> {</a:t>
            </a:r>
          </a:p>
          <a:p>
            <a:pPr marL="12700" indent="-12700">
              <a:spcBef>
                <a:spcPts val="0"/>
              </a:spcBef>
              <a:buNone/>
            </a:pPr>
            <a:r>
              <a:rPr lang="en-US" sz="2400" dirty="0">
                <a:latin typeface="Courier New" pitchFamily="49" charset="0"/>
                <a:cs typeface="Courier New" pitchFamily="49" charset="0"/>
              </a:rPr>
              <a:t>   private </a:t>
            </a: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count = 0;</a:t>
            </a:r>
          </a:p>
          <a:p>
            <a:pPr marL="12700" indent="-12700">
              <a:spcBef>
                <a:spcPts val="0"/>
              </a:spcBef>
              <a:buNone/>
            </a:pPr>
            <a:r>
              <a:rPr lang="en-US" sz="2400" dirty="0">
                <a:latin typeface="Courier New" pitchFamily="49" charset="0"/>
                <a:cs typeface="Courier New" pitchFamily="49" charset="0"/>
              </a:rPr>
              <a:t>   private </a:t>
            </a: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buffer = new </a:t>
            </a: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[10];</a:t>
            </a:r>
          </a:p>
          <a:p>
            <a:pPr marL="12700" indent="-12700">
              <a:spcBef>
                <a:spcPts val="0"/>
              </a:spcBef>
              <a:buNone/>
            </a:pPr>
            <a:r>
              <a:rPr lang="en-US" sz="2400" dirty="0">
                <a:latin typeface="Courier New" pitchFamily="49" charset="0"/>
                <a:cs typeface="Courier New" pitchFamily="49" charset="0"/>
              </a:rPr>
              <a:t>   private </a:t>
            </a: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cursor = 0;</a:t>
            </a:r>
          </a:p>
          <a:p>
            <a:pPr marL="12700" indent="-12700">
              <a:spcBef>
                <a:spcPts val="0"/>
              </a:spcBef>
              <a:buNone/>
            </a:pPr>
            <a:r>
              <a:rPr lang="en-US" sz="2400" dirty="0">
                <a:latin typeface="Courier New" pitchFamily="49" charset="0"/>
                <a:cs typeface="Courier New" pitchFamily="49" charset="0"/>
              </a:rPr>
              <a:t>   public synchronized void deposit(Integer item) {</a:t>
            </a:r>
          </a:p>
          <a:p>
            <a:pPr marL="12700" indent="-12700">
              <a:spcBef>
                <a:spcPts val="0"/>
              </a:spcBef>
              <a:buNone/>
            </a:pPr>
            <a:r>
              <a:rPr lang="en-US" sz="2400" dirty="0">
                <a:latin typeface="Courier New" pitchFamily="49" charset="0"/>
                <a:cs typeface="Courier New" pitchFamily="49" charset="0"/>
              </a:rPr>
              <a:t>      // if the buffer is full, wait on Condition</a:t>
            </a:r>
          </a:p>
          <a:p>
            <a:pPr marL="12700" indent="-12700">
              <a:spcBef>
                <a:spcPts val="0"/>
              </a:spcBef>
              <a:buNone/>
            </a:pPr>
            <a:r>
              <a:rPr lang="en-US" sz="2400" dirty="0">
                <a:latin typeface="Courier New" pitchFamily="49" charset="0"/>
                <a:cs typeface="Courier New" pitchFamily="49" charset="0"/>
              </a:rPr>
              <a:t>      while (count &gt;= 10) </a:t>
            </a:r>
          </a:p>
          <a:p>
            <a:pPr marL="12700" indent="-12700">
              <a:spcBef>
                <a:spcPts val="0"/>
              </a:spcBef>
              <a:buNone/>
            </a:pPr>
            <a:r>
              <a:rPr lang="en-US" sz="2400" dirty="0">
                <a:latin typeface="Courier New" pitchFamily="49" charset="0"/>
                <a:cs typeface="Courier New" pitchFamily="49" charset="0"/>
              </a:rPr>
              <a:t>         try { wait(); } catch (</a:t>
            </a:r>
            <a:r>
              <a:rPr lang="en-US" sz="2400" dirty="0" err="1">
                <a:latin typeface="Courier New" pitchFamily="49" charset="0"/>
                <a:cs typeface="Courier New" pitchFamily="49" charset="0"/>
              </a:rPr>
              <a:t>InterruptedException</a:t>
            </a:r>
            <a:r>
              <a:rPr lang="en-US" sz="2400" dirty="0">
                <a:latin typeface="Courier New" pitchFamily="49" charset="0"/>
                <a:cs typeface="Courier New" pitchFamily="49" charset="0"/>
              </a:rPr>
              <a:t> e) {};</a:t>
            </a:r>
          </a:p>
          <a:p>
            <a:pPr marL="12700" indent="-12700">
              <a:spcBef>
                <a:spcPts val="0"/>
              </a:spcBef>
              <a:buNone/>
            </a:pPr>
            <a:r>
              <a:rPr lang="en-US" sz="2400" dirty="0">
                <a:latin typeface="Courier New" pitchFamily="49" charset="0"/>
                <a:cs typeface="Courier New" pitchFamily="49" charset="0"/>
              </a:rPr>
              <a:t>      buffer[cursor] = item;</a:t>
            </a:r>
          </a:p>
          <a:p>
            <a:pPr marL="12700" indent="-12700">
              <a:spcBef>
                <a:spcPts val="0"/>
              </a:spcBef>
              <a:buNone/>
            </a:pPr>
            <a:r>
              <a:rPr lang="en-US" sz="2400" dirty="0">
                <a:latin typeface="Courier New" pitchFamily="49" charset="0"/>
                <a:cs typeface="Courier New" pitchFamily="49" charset="0"/>
              </a:rPr>
              <a:t>      cursor = (cursor + 1) % 10;</a:t>
            </a:r>
          </a:p>
          <a:p>
            <a:pPr marL="12700" indent="-12700">
              <a:spcBef>
                <a:spcPts val="0"/>
              </a:spcBef>
              <a:buNone/>
            </a:pPr>
            <a:r>
              <a:rPr lang="en-US" sz="2400" dirty="0">
                <a:latin typeface="Courier New" pitchFamily="49" charset="0"/>
                <a:cs typeface="Courier New" pitchFamily="49" charset="0"/>
              </a:rPr>
              <a:t>      count++;</a:t>
            </a:r>
          </a:p>
          <a:p>
            <a:pPr marL="12700" indent="-12700">
              <a:spcBef>
                <a:spcPts val="0"/>
              </a:spcBef>
              <a:buNone/>
            </a:pPr>
            <a:r>
              <a:rPr lang="en-US" sz="2400" dirty="0">
                <a:latin typeface="Courier New" pitchFamily="49" charset="0"/>
                <a:cs typeface="Courier New" pitchFamily="49" charset="0"/>
              </a:rPr>
              <a:t>      // if is was empty, notify all waiting threads</a:t>
            </a:r>
          </a:p>
          <a:p>
            <a:pPr marL="12700" indent="-12700">
              <a:spcBef>
                <a:spcPts val="0"/>
              </a:spcBef>
              <a:buNone/>
            </a:pPr>
            <a:r>
              <a:rPr lang="en-US" sz="2400" dirty="0">
                <a:latin typeface="Courier New" pitchFamily="49" charset="0"/>
                <a:cs typeface="Courier New" pitchFamily="49" charset="0"/>
              </a:rPr>
              <a:t>      if (count == 1) </a:t>
            </a:r>
            <a:r>
              <a:rPr lang="en-US" sz="2400" dirty="0" err="1">
                <a:latin typeface="Courier New" pitchFamily="49" charset="0"/>
                <a:cs typeface="Courier New" pitchFamily="49" charset="0"/>
              </a:rPr>
              <a:t>notifyAll</a:t>
            </a:r>
            <a:r>
              <a:rPr lang="en-US" sz="2400" dirty="0">
                <a:latin typeface="Courier New" pitchFamily="49" charset="0"/>
                <a:cs typeface="Courier New" pitchFamily="49" charset="0"/>
              </a:rPr>
              <a:t>();</a:t>
            </a:r>
          </a:p>
          <a:p>
            <a:pPr marL="12700" indent="-12700">
              <a:spcBef>
                <a:spcPts val="0"/>
              </a:spcBef>
              <a:buNone/>
            </a:pPr>
            <a:r>
              <a:rPr lang="en-US" sz="2400" dirty="0">
                <a:latin typeface="Courier New" pitchFamily="49" charset="0"/>
                <a:cs typeface="Courier New" pitchFamily="49" charset="0"/>
              </a:rPr>
              <a:t>   }</a:t>
            </a:r>
          </a:p>
          <a:p>
            <a:pPr marL="12700" indent="-12700">
              <a:spcBef>
                <a:spcPts val="0"/>
              </a:spcBef>
              <a:buNone/>
            </a:pPr>
            <a:r>
              <a:rPr lang="en-US" sz="2400" dirty="0">
                <a:latin typeface="Courier New" pitchFamily="49" charset="0"/>
                <a:cs typeface="Courier New" pitchFamily="49" charset="0"/>
              </a:rPr>
              <a:t>   public synchronized </a:t>
            </a: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remove() {</a:t>
            </a:r>
          </a:p>
          <a:p>
            <a:pPr marL="12700" indent="-12700">
              <a:spcBef>
                <a:spcPts val="0"/>
              </a:spcBef>
              <a:buNone/>
            </a:pPr>
            <a:r>
              <a:rPr lang="en-US" sz="2400" dirty="0">
                <a:latin typeface="Courier New" pitchFamily="49" charset="0"/>
                <a:cs typeface="Courier New" pitchFamily="49" charset="0"/>
              </a:rPr>
              <a:t>      // if the buffer is empty, wait on Condition</a:t>
            </a:r>
          </a:p>
          <a:p>
            <a:pPr marL="12700" indent="-12700">
              <a:spcBef>
                <a:spcPts val="0"/>
              </a:spcBef>
              <a:buNone/>
            </a:pPr>
            <a:r>
              <a:rPr lang="en-US" sz="2400" dirty="0">
                <a:latin typeface="Courier New" pitchFamily="49" charset="0"/>
                <a:cs typeface="Courier New" pitchFamily="49" charset="0"/>
              </a:rPr>
              <a:t>      while (count == 0) </a:t>
            </a:r>
          </a:p>
          <a:p>
            <a:pPr marL="12700" indent="-12700">
              <a:spcBef>
                <a:spcPts val="0"/>
              </a:spcBef>
              <a:buNone/>
            </a:pPr>
            <a:r>
              <a:rPr lang="en-US" sz="2400" dirty="0">
                <a:latin typeface="Courier New" pitchFamily="49" charset="0"/>
                <a:cs typeface="Courier New" pitchFamily="49" charset="0"/>
              </a:rPr>
              <a:t>         try { wait(); } catch (</a:t>
            </a:r>
            <a:r>
              <a:rPr lang="en-US" sz="2400" dirty="0" err="1">
                <a:latin typeface="Courier New" pitchFamily="49" charset="0"/>
                <a:cs typeface="Courier New" pitchFamily="49" charset="0"/>
              </a:rPr>
              <a:t>InterruptedException</a:t>
            </a:r>
            <a:r>
              <a:rPr lang="en-US" sz="2400" dirty="0">
                <a:latin typeface="Courier New" pitchFamily="49" charset="0"/>
                <a:cs typeface="Courier New" pitchFamily="49" charset="0"/>
              </a:rPr>
              <a:t> e) {}</a:t>
            </a:r>
          </a:p>
          <a:p>
            <a:pPr marL="12700" indent="-12700">
              <a:spcBef>
                <a:spcPts val="0"/>
              </a:spcBef>
              <a:buNone/>
            </a:pP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item = buffer[cursor];</a:t>
            </a:r>
          </a:p>
          <a:p>
            <a:pPr marL="12700" indent="-12700">
              <a:spcBef>
                <a:spcPts val="0"/>
              </a:spcBef>
              <a:buNone/>
            </a:pPr>
            <a:r>
              <a:rPr lang="en-US" sz="2400" dirty="0">
                <a:latin typeface="Courier New" pitchFamily="49" charset="0"/>
                <a:cs typeface="Courier New" pitchFamily="49" charset="0"/>
              </a:rPr>
              <a:t>      cursor = (cursor - 1 + 10) % 10;</a:t>
            </a:r>
          </a:p>
          <a:p>
            <a:pPr marL="12700" indent="-12700">
              <a:spcBef>
                <a:spcPts val="0"/>
              </a:spcBef>
              <a:buNone/>
            </a:pPr>
            <a:r>
              <a:rPr lang="en-US" sz="2400" dirty="0">
                <a:latin typeface="Courier New" pitchFamily="49" charset="0"/>
                <a:cs typeface="Courier New" pitchFamily="49" charset="0"/>
              </a:rPr>
              <a:t>      count--;</a:t>
            </a:r>
          </a:p>
          <a:p>
            <a:pPr marL="12700" indent="-12700">
              <a:spcBef>
                <a:spcPts val="0"/>
              </a:spcBef>
              <a:buNone/>
            </a:pPr>
            <a:r>
              <a:rPr lang="en-US" sz="2400" dirty="0">
                <a:latin typeface="Courier New" pitchFamily="49" charset="0"/>
                <a:cs typeface="Courier New" pitchFamily="49" charset="0"/>
              </a:rPr>
              <a:t>      // if it was full, notify all waiting threads</a:t>
            </a:r>
          </a:p>
          <a:p>
            <a:pPr marL="12700" indent="-12700">
              <a:spcBef>
                <a:spcPts val="0"/>
              </a:spcBef>
              <a:buNone/>
            </a:pPr>
            <a:r>
              <a:rPr lang="en-US" sz="2400" dirty="0">
                <a:latin typeface="Courier New" pitchFamily="49" charset="0"/>
                <a:cs typeface="Courier New" pitchFamily="49" charset="0"/>
              </a:rPr>
              <a:t>      if (count == 9) </a:t>
            </a:r>
            <a:r>
              <a:rPr lang="en-US" sz="2400" dirty="0" err="1">
                <a:latin typeface="Courier New" pitchFamily="49" charset="0"/>
                <a:cs typeface="Courier New" pitchFamily="49" charset="0"/>
              </a:rPr>
              <a:t>notifyAll</a:t>
            </a:r>
            <a:r>
              <a:rPr lang="en-US" sz="2400" dirty="0">
                <a:latin typeface="Courier New" pitchFamily="49" charset="0"/>
                <a:cs typeface="Courier New" pitchFamily="49" charset="0"/>
              </a:rPr>
              <a:t>();</a:t>
            </a:r>
          </a:p>
          <a:p>
            <a:pPr marL="12700" indent="-12700">
              <a:spcBef>
                <a:spcPts val="0"/>
              </a:spcBef>
              <a:buNone/>
            </a:pPr>
            <a:r>
              <a:rPr lang="en-US" sz="2400" dirty="0">
                <a:latin typeface="Courier New" pitchFamily="49" charset="0"/>
                <a:cs typeface="Courier New" pitchFamily="49" charset="0"/>
              </a:rPr>
              <a:t>      return item;</a:t>
            </a:r>
          </a:p>
          <a:p>
            <a:pPr marL="12700" indent="-12700">
              <a:spcBef>
                <a:spcPts val="0"/>
              </a:spcBef>
              <a:buNone/>
            </a:pPr>
            <a:r>
              <a:rPr lang="en-US" sz="2400" dirty="0">
                <a:latin typeface="Courier New" pitchFamily="49" charset="0"/>
                <a:cs typeface="Courier New" pitchFamily="49" charset="0"/>
              </a:rPr>
              <a:t>   }</a:t>
            </a:r>
          </a:p>
          <a:p>
            <a:pPr marL="12700" indent="-12700">
              <a:spcBef>
                <a:spcPts val="0"/>
              </a:spcBef>
              <a:buNone/>
            </a:pPr>
            <a:r>
              <a:rPr lang="en-US" sz="2400" dirty="0">
                <a:latin typeface="Courier New" pitchFamily="49" charset="0"/>
                <a:cs typeface="Courier New" pitchFamily="49" charset="0"/>
              </a:rPr>
              <a:t>}</a:t>
            </a:r>
          </a:p>
          <a:p>
            <a:pPr marL="12700" indent="-12700">
              <a:spcBef>
                <a:spcPts val="0"/>
              </a:spcBef>
              <a:buNone/>
            </a:pPr>
            <a:endParaRPr lang="en-US" sz="2400" dirty="0">
              <a:latin typeface="Courier New" pitchFamily="49" charset="0"/>
              <a:cs typeface="Courier New" pitchFamily="49" charset="0"/>
            </a:endParaRPr>
          </a:p>
          <a:p>
            <a:pPr marL="12700" indent="-12700">
              <a:spcBef>
                <a:spcPts val="0"/>
              </a:spcBef>
              <a:buNone/>
            </a:pPr>
            <a:endParaRPr lang="en-US" sz="2400" dirty="0">
              <a:solidFill>
                <a:srgbClr val="FFC000"/>
              </a:solidFill>
              <a:latin typeface="Courier New" pitchFamily="49" charset="0"/>
              <a:cs typeface="Courier New" pitchFamily="49" charset="0"/>
            </a:endParaRPr>
          </a:p>
        </p:txBody>
      </p:sp>
    </p:spTree>
    <p:extLst>
      <p:ext uri="{BB962C8B-B14F-4D97-AF65-F5344CB8AC3E}">
        <p14:creationId xmlns:p14="http://schemas.microsoft.com/office/powerpoint/2010/main" val="2427497556"/>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p:cNvSpPr/>
          <p:nvPr/>
        </p:nvSpPr>
        <p:spPr>
          <a:xfrm>
            <a:off x="4343400" y="4038600"/>
            <a:ext cx="1371600" cy="53340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An Example of Join/Notify</a:t>
            </a:r>
            <a:endParaRPr lang="en-US" dirty="0"/>
          </a:p>
        </p:txBody>
      </p:sp>
      <p:sp>
        <p:nvSpPr>
          <p:cNvPr id="19" name="Rectangle 18"/>
          <p:cNvSpPr/>
          <p:nvPr/>
        </p:nvSpPr>
        <p:spPr>
          <a:xfrm>
            <a:off x="5638800" y="2209800"/>
            <a:ext cx="1828800"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Down Arrow 19"/>
          <p:cNvSpPr/>
          <p:nvPr/>
        </p:nvSpPr>
        <p:spPr>
          <a:xfrm>
            <a:off x="6477000" y="2971800"/>
            <a:ext cx="152400" cy="762000"/>
          </a:xfrm>
          <a:prstGeom prst="downArrow">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438400" y="4953000"/>
            <a:ext cx="7924800" cy="1477328"/>
          </a:xfrm>
          <a:prstGeom prst="rect">
            <a:avLst/>
          </a:prstGeom>
          <a:noFill/>
        </p:spPr>
        <p:txBody>
          <a:bodyPr wrap="square" rtlCol="0">
            <a:spAutoFit/>
          </a:bodyPr>
          <a:lstStyle/>
          <a:p>
            <a:pPr algn="ctr"/>
            <a:r>
              <a:rPr lang="en-US" dirty="0"/>
              <a:t>Threads </a:t>
            </a:r>
            <a:r>
              <a:rPr lang="en-US" dirty="0" err="1"/>
              <a:t>tx</a:t>
            </a:r>
            <a:r>
              <a:rPr lang="en-US" dirty="0"/>
              <a:t>, </a:t>
            </a:r>
            <a:r>
              <a:rPr lang="en-US" dirty="0" err="1"/>
              <a:t>ty</a:t>
            </a:r>
            <a:r>
              <a:rPr lang="en-US" dirty="0"/>
              <a:t>, </a:t>
            </a:r>
            <a:r>
              <a:rPr lang="en-US" dirty="0" err="1"/>
              <a:t>tz</a:t>
            </a:r>
            <a:r>
              <a:rPr lang="en-US" dirty="0"/>
              <a:t> called remove() on an empty buffer, so they are in the waiting list of the Condition. Thread </a:t>
            </a:r>
            <a:r>
              <a:rPr lang="en-US" dirty="0" err="1"/>
              <a:t>ti</a:t>
            </a:r>
            <a:r>
              <a:rPr lang="en-US" dirty="0"/>
              <a:t> is executing deposit(). When </a:t>
            </a:r>
            <a:r>
              <a:rPr lang="en-US" dirty="0" err="1"/>
              <a:t>ti</a:t>
            </a:r>
            <a:r>
              <a:rPr lang="en-US" dirty="0"/>
              <a:t> calls </a:t>
            </a:r>
            <a:r>
              <a:rPr lang="en-US" dirty="0" err="1"/>
              <a:t>notifyAll</a:t>
            </a:r>
            <a:r>
              <a:rPr lang="en-US" dirty="0"/>
              <a:t>(), </a:t>
            </a:r>
            <a:r>
              <a:rPr lang="en-US" dirty="0" err="1"/>
              <a:t>tx</a:t>
            </a:r>
            <a:r>
              <a:rPr lang="en-US" dirty="0"/>
              <a:t>, </a:t>
            </a:r>
            <a:r>
              <a:rPr lang="en-US" dirty="0" err="1"/>
              <a:t>ty</a:t>
            </a:r>
            <a:r>
              <a:rPr lang="en-US" dirty="0"/>
              <a:t>, and </a:t>
            </a:r>
            <a:r>
              <a:rPr lang="en-US" dirty="0" err="1"/>
              <a:t>tz</a:t>
            </a:r>
            <a:r>
              <a:rPr lang="en-US" dirty="0"/>
              <a:t> are moved to the waiting list by the door. </a:t>
            </a:r>
          </a:p>
          <a:p>
            <a:pPr algn="ctr"/>
            <a:r>
              <a:rPr lang="en-US" dirty="0"/>
              <a:t>When </a:t>
            </a:r>
            <a:r>
              <a:rPr lang="en-US" dirty="0" err="1"/>
              <a:t>ti</a:t>
            </a:r>
            <a:r>
              <a:rPr lang="en-US" dirty="0"/>
              <a:t> leaves deposit(), the door will be open and one of the 6 waiting threads is randomly chosen to enter the room and the door will be closed again.  </a:t>
            </a:r>
          </a:p>
        </p:txBody>
      </p:sp>
      <p:sp>
        <p:nvSpPr>
          <p:cNvPr id="22" name="Rounded Rectangle 21"/>
          <p:cNvSpPr/>
          <p:nvPr/>
        </p:nvSpPr>
        <p:spPr>
          <a:xfrm>
            <a:off x="7315200" y="3581400"/>
            <a:ext cx="304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019801" y="2590800"/>
            <a:ext cx="1045479" cy="369332"/>
          </a:xfrm>
          <a:prstGeom prst="rect">
            <a:avLst/>
          </a:prstGeom>
          <a:noFill/>
        </p:spPr>
        <p:txBody>
          <a:bodyPr wrap="none" rtlCol="0">
            <a:spAutoFit/>
          </a:bodyPr>
          <a:lstStyle/>
          <a:p>
            <a:r>
              <a:rPr lang="en-US" dirty="0">
                <a:solidFill>
                  <a:schemeClr val="accent6">
                    <a:lumMod val="50000"/>
                  </a:schemeClr>
                </a:solidFill>
              </a:rPr>
              <a:t>Thread </a:t>
            </a:r>
            <a:r>
              <a:rPr lang="en-US" dirty="0" err="1">
                <a:solidFill>
                  <a:schemeClr val="accent6">
                    <a:lumMod val="50000"/>
                  </a:schemeClr>
                </a:solidFill>
              </a:rPr>
              <a:t>ti</a:t>
            </a:r>
            <a:endParaRPr lang="en-US" dirty="0">
              <a:solidFill>
                <a:schemeClr val="accent6">
                  <a:lumMod val="50000"/>
                </a:schemeClr>
              </a:solidFill>
            </a:endParaRPr>
          </a:p>
        </p:txBody>
      </p:sp>
      <p:sp>
        <p:nvSpPr>
          <p:cNvPr id="26" name="TextBox 25"/>
          <p:cNvSpPr txBox="1"/>
          <p:nvPr/>
        </p:nvSpPr>
        <p:spPr>
          <a:xfrm>
            <a:off x="8305800" y="3733800"/>
            <a:ext cx="457200" cy="369332"/>
          </a:xfrm>
          <a:prstGeom prst="rect">
            <a:avLst/>
          </a:prstGeom>
          <a:solidFill>
            <a:schemeClr val="tx2">
              <a:lumMod val="25000"/>
            </a:schemeClr>
          </a:solidFill>
          <a:ln>
            <a:solidFill>
              <a:schemeClr val="accent1"/>
            </a:solidFill>
          </a:ln>
        </p:spPr>
        <p:txBody>
          <a:bodyPr wrap="square" rtlCol="0">
            <a:spAutoFit/>
          </a:bodyPr>
          <a:lstStyle/>
          <a:p>
            <a:r>
              <a:rPr lang="en-US" dirty="0"/>
              <a:t>t1</a:t>
            </a:r>
          </a:p>
        </p:txBody>
      </p:sp>
      <p:sp>
        <p:nvSpPr>
          <p:cNvPr id="27" name="TextBox 26"/>
          <p:cNvSpPr txBox="1"/>
          <p:nvPr/>
        </p:nvSpPr>
        <p:spPr>
          <a:xfrm>
            <a:off x="8305800" y="3124200"/>
            <a:ext cx="457200" cy="369332"/>
          </a:xfrm>
          <a:prstGeom prst="rect">
            <a:avLst/>
          </a:prstGeom>
          <a:solidFill>
            <a:schemeClr val="tx2">
              <a:lumMod val="25000"/>
            </a:schemeClr>
          </a:solidFill>
          <a:ln>
            <a:solidFill>
              <a:schemeClr val="accent1"/>
            </a:solidFill>
          </a:ln>
        </p:spPr>
        <p:txBody>
          <a:bodyPr wrap="square" rtlCol="0">
            <a:spAutoFit/>
          </a:bodyPr>
          <a:lstStyle/>
          <a:p>
            <a:r>
              <a:rPr lang="en-US" dirty="0"/>
              <a:t>t2</a:t>
            </a:r>
          </a:p>
        </p:txBody>
      </p:sp>
      <p:sp>
        <p:nvSpPr>
          <p:cNvPr id="28" name="TextBox 27"/>
          <p:cNvSpPr txBox="1"/>
          <p:nvPr/>
        </p:nvSpPr>
        <p:spPr>
          <a:xfrm>
            <a:off x="8305800" y="2590800"/>
            <a:ext cx="457200" cy="369332"/>
          </a:xfrm>
          <a:prstGeom prst="rect">
            <a:avLst/>
          </a:prstGeom>
          <a:solidFill>
            <a:schemeClr val="tx2">
              <a:lumMod val="25000"/>
            </a:schemeClr>
          </a:solidFill>
          <a:ln>
            <a:solidFill>
              <a:schemeClr val="accent1"/>
            </a:solidFill>
          </a:ln>
        </p:spPr>
        <p:txBody>
          <a:bodyPr wrap="square" rtlCol="0">
            <a:spAutoFit/>
          </a:bodyPr>
          <a:lstStyle/>
          <a:p>
            <a:r>
              <a:rPr lang="en-US" dirty="0"/>
              <a:t>t3</a:t>
            </a:r>
          </a:p>
        </p:txBody>
      </p:sp>
      <p:cxnSp>
        <p:nvCxnSpPr>
          <p:cNvPr id="30" name="Straight Arrow Connector 29"/>
          <p:cNvCxnSpPr>
            <a:stCxn id="26" idx="2"/>
          </p:cNvCxnSpPr>
          <p:nvPr/>
        </p:nvCxnSpPr>
        <p:spPr>
          <a:xfrm flipH="1">
            <a:off x="7620000" y="4103132"/>
            <a:ext cx="914400" cy="240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7" idx="2"/>
            <a:endCxn id="26" idx="0"/>
          </p:cNvCxnSpPr>
          <p:nvPr/>
        </p:nvCxnSpPr>
        <p:spPr>
          <a:xfrm>
            <a:off x="8534400" y="3493532"/>
            <a:ext cx="0" cy="240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8" idx="2"/>
            <a:endCxn id="27" idx="0"/>
          </p:cNvCxnSpPr>
          <p:nvPr/>
        </p:nvCxnSpPr>
        <p:spPr>
          <a:xfrm>
            <a:off x="8534400" y="2960132"/>
            <a:ext cx="0" cy="1640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867400" y="3200400"/>
            <a:ext cx="1371600" cy="369332"/>
          </a:xfrm>
          <a:prstGeom prst="rect">
            <a:avLst/>
          </a:prstGeom>
          <a:solidFill>
            <a:schemeClr val="tx2">
              <a:lumMod val="25000"/>
            </a:schemeClr>
          </a:solidFill>
          <a:ln>
            <a:solidFill>
              <a:schemeClr val="accent1"/>
            </a:solidFill>
          </a:ln>
        </p:spPr>
        <p:txBody>
          <a:bodyPr wrap="square" rtlCol="0">
            <a:spAutoFit/>
          </a:bodyPr>
          <a:lstStyle/>
          <a:p>
            <a:r>
              <a:rPr lang="en-US" dirty="0"/>
              <a:t>deposit()</a:t>
            </a:r>
          </a:p>
        </p:txBody>
      </p:sp>
      <p:sp>
        <p:nvSpPr>
          <p:cNvPr id="35" name="TextBox 34"/>
          <p:cNvSpPr txBox="1"/>
          <p:nvPr/>
        </p:nvSpPr>
        <p:spPr>
          <a:xfrm>
            <a:off x="5943600" y="3962400"/>
            <a:ext cx="1295400" cy="369332"/>
          </a:xfrm>
          <a:prstGeom prst="rect">
            <a:avLst/>
          </a:prstGeom>
          <a:solidFill>
            <a:schemeClr val="tx2">
              <a:lumMod val="25000"/>
            </a:schemeClr>
          </a:solidFill>
          <a:ln>
            <a:solidFill>
              <a:schemeClr val="accent1"/>
            </a:solidFill>
          </a:ln>
        </p:spPr>
        <p:txBody>
          <a:bodyPr wrap="square" rtlCol="0">
            <a:spAutoFit/>
          </a:bodyPr>
          <a:lstStyle/>
          <a:p>
            <a:r>
              <a:rPr lang="en-US" dirty="0"/>
              <a:t>remove()</a:t>
            </a:r>
          </a:p>
        </p:txBody>
      </p:sp>
      <p:sp>
        <p:nvSpPr>
          <p:cNvPr id="36" name="TextBox 35"/>
          <p:cNvSpPr txBox="1"/>
          <p:nvPr/>
        </p:nvSpPr>
        <p:spPr>
          <a:xfrm>
            <a:off x="6019801" y="2286000"/>
            <a:ext cx="787395" cy="369332"/>
          </a:xfrm>
          <a:prstGeom prst="rect">
            <a:avLst/>
          </a:prstGeom>
          <a:noFill/>
        </p:spPr>
        <p:txBody>
          <a:bodyPr wrap="none" rtlCol="0">
            <a:spAutoFit/>
          </a:bodyPr>
          <a:lstStyle/>
          <a:p>
            <a:r>
              <a:rPr lang="en-US" b="1" dirty="0">
                <a:solidFill>
                  <a:schemeClr val="accent2">
                    <a:lumMod val="75000"/>
                  </a:schemeClr>
                </a:solidFill>
              </a:rPr>
              <a:t>buffer</a:t>
            </a:r>
          </a:p>
        </p:txBody>
      </p:sp>
      <p:sp>
        <p:nvSpPr>
          <p:cNvPr id="24" name="TextBox 23"/>
          <p:cNvSpPr txBox="1"/>
          <p:nvPr/>
        </p:nvSpPr>
        <p:spPr>
          <a:xfrm>
            <a:off x="4343400" y="4114800"/>
            <a:ext cx="1371600" cy="369332"/>
          </a:xfrm>
          <a:prstGeom prst="rect">
            <a:avLst/>
          </a:prstGeom>
          <a:noFill/>
        </p:spPr>
        <p:txBody>
          <a:bodyPr wrap="square" rtlCol="0">
            <a:spAutoFit/>
          </a:bodyPr>
          <a:lstStyle/>
          <a:p>
            <a:r>
              <a:rPr lang="en-US" b="1" dirty="0">
                <a:solidFill>
                  <a:schemeClr val="accent2">
                    <a:lumMod val="75000"/>
                  </a:schemeClr>
                </a:solidFill>
              </a:rPr>
              <a:t>Condition</a:t>
            </a:r>
          </a:p>
        </p:txBody>
      </p:sp>
      <p:sp>
        <p:nvSpPr>
          <p:cNvPr id="37" name="TextBox 36"/>
          <p:cNvSpPr txBox="1"/>
          <p:nvPr/>
        </p:nvSpPr>
        <p:spPr>
          <a:xfrm>
            <a:off x="3810000" y="3276600"/>
            <a:ext cx="457200" cy="369332"/>
          </a:xfrm>
          <a:prstGeom prst="rect">
            <a:avLst/>
          </a:prstGeom>
          <a:solidFill>
            <a:schemeClr val="tx2">
              <a:lumMod val="25000"/>
            </a:schemeClr>
          </a:solidFill>
          <a:ln>
            <a:solidFill>
              <a:schemeClr val="accent1"/>
            </a:solidFill>
          </a:ln>
        </p:spPr>
        <p:txBody>
          <a:bodyPr wrap="square" rtlCol="0">
            <a:spAutoFit/>
          </a:bodyPr>
          <a:lstStyle/>
          <a:p>
            <a:r>
              <a:rPr lang="en-US" dirty="0" err="1"/>
              <a:t>tx</a:t>
            </a:r>
            <a:endParaRPr lang="en-US" dirty="0"/>
          </a:p>
        </p:txBody>
      </p:sp>
      <p:sp>
        <p:nvSpPr>
          <p:cNvPr id="38" name="TextBox 37"/>
          <p:cNvSpPr txBox="1"/>
          <p:nvPr/>
        </p:nvSpPr>
        <p:spPr>
          <a:xfrm>
            <a:off x="3810000" y="2667000"/>
            <a:ext cx="457200" cy="369332"/>
          </a:xfrm>
          <a:prstGeom prst="rect">
            <a:avLst/>
          </a:prstGeom>
          <a:solidFill>
            <a:schemeClr val="tx2">
              <a:lumMod val="25000"/>
            </a:schemeClr>
          </a:solidFill>
          <a:ln>
            <a:solidFill>
              <a:schemeClr val="accent1"/>
            </a:solidFill>
          </a:ln>
        </p:spPr>
        <p:txBody>
          <a:bodyPr wrap="square" rtlCol="0">
            <a:spAutoFit/>
          </a:bodyPr>
          <a:lstStyle/>
          <a:p>
            <a:r>
              <a:rPr lang="en-US" dirty="0" err="1"/>
              <a:t>ty</a:t>
            </a:r>
            <a:endParaRPr lang="en-US" dirty="0"/>
          </a:p>
        </p:txBody>
      </p:sp>
      <p:sp>
        <p:nvSpPr>
          <p:cNvPr id="39" name="TextBox 38"/>
          <p:cNvSpPr txBox="1"/>
          <p:nvPr/>
        </p:nvSpPr>
        <p:spPr>
          <a:xfrm>
            <a:off x="3810000" y="2133600"/>
            <a:ext cx="457200" cy="369332"/>
          </a:xfrm>
          <a:prstGeom prst="rect">
            <a:avLst/>
          </a:prstGeom>
          <a:solidFill>
            <a:schemeClr val="tx2">
              <a:lumMod val="25000"/>
            </a:schemeClr>
          </a:solidFill>
          <a:ln>
            <a:solidFill>
              <a:schemeClr val="accent1"/>
            </a:solidFill>
          </a:ln>
        </p:spPr>
        <p:txBody>
          <a:bodyPr wrap="square" rtlCol="0">
            <a:spAutoFit/>
          </a:bodyPr>
          <a:lstStyle/>
          <a:p>
            <a:r>
              <a:rPr lang="en-US" dirty="0" err="1"/>
              <a:t>tz</a:t>
            </a:r>
            <a:endParaRPr lang="en-US" dirty="0"/>
          </a:p>
        </p:txBody>
      </p:sp>
      <p:cxnSp>
        <p:nvCxnSpPr>
          <p:cNvPr id="40" name="Straight Arrow Connector 39"/>
          <p:cNvCxnSpPr>
            <a:stCxn id="37" idx="2"/>
            <a:endCxn id="24" idx="1"/>
          </p:cNvCxnSpPr>
          <p:nvPr/>
        </p:nvCxnSpPr>
        <p:spPr>
          <a:xfrm>
            <a:off x="4038600" y="3645932"/>
            <a:ext cx="304800" cy="6535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8" idx="2"/>
            <a:endCxn id="37" idx="0"/>
          </p:cNvCxnSpPr>
          <p:nvPr/>
        </p:nvCxnSpPr>
        <p:spPr>
          <a:xfrm>
            <a:off x="4038600" y="3036332"/>
            <a:ext cx="0" cy="240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9" idx="2"/>
            <a:endCxn id="38" idx="0"/>
          </p:cNvCxnSpPr>
          <p:nvPr/>
        </p:nvCxnSpPr>
        <p:spPr>
          <a:xfrm>
            <a:off x="4038600" y="2502932"/>
            <a:ext cx="0" cy="1640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Curved Down Arrow 44"/>
          <p:cNvSpPr/>
          <p:nvPr/>
        </p:nvSpPr>
        <p:spPr>
          <a:xfrm>
            <a:off x="4572000" y="1447800"/>
            <a:ext cx="4038600" cy="9144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Right Bracket 45"/>
          <p:cNvSpPr/>
          <p:nvPr/>
        </p:nvSpPr>
        <p:spPr>
          <a:xfrm>
            <a:off x="4495800" y="2438400"/>
            <a:ext cx="76200" cy="9144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34485406"/>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62465635"/>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6D78D625-B289-47CC-9F54-090A9437D482}" type="slidenum">
              <a:rPr lang="en-US"/>
              <a:pPr/>
              <a:t>155</a:t>
            </a:fld>
            <a:endParaRPr lang="en-US"/>
          </a:p>
        </p:txBody>
      </p:sp>
      <p:sp>
        <p:nvSpPr>
          <p:cNvPr id="247810" name="Rectangle 2"/>
          <p:cNvSpPr>
            <a:spLocks noGrp="1" noChangeArrowheads="1"/>
          </p:cNvSpPr>
          <p:nvPr>
            <p:ph type="title"/>
          </p:nvPr>
        </p:nvSpPr>
        <p:spPr>
          <a:xfrm>
            <a:off x="2209800" y="0"/>
            <a:ext cx="7772400" cy="1428750"/>
          </a:xfrm>
        </p:spPr>
        <p:txBody>
          <a:bodyPr/>
          <a:lstStyle/>
          <a:p>
            <a:r>
              <a:rPr lang="en-US"/>
              <a:t>Threads Concept</a:t>
            </a:r>
          </a:p>
        </p:txBody>
      </p:sp>
      <p:sp>
        <p:nvSpPr>
          <p:cNvPr id="247813" name="Text Box 5"/>
          <p:cNvSpPr txBox="1">
            <a:spLocks noChangeArrowheads="1"/>
          </p:cNvSpPr>
          <p:nvPr/>
        </p:nvSpPr>
        <p:spPr bwMode="auto">
          <a:xfrm>
            <a:off x="2514600" y="1371601"/>
            <a:ext cx="1676400" cy="1679575"/>
          </a:xfrm>
          <a:prstGeom prst="rect">
            <a:avLst/>
          </a:prstGeom>
          <a:noFill/>
          <a:ln w="12700">
            <a:noFill/>
            <a:miter lim="800000"/>
            <a:headEnd type="none" w="sm" len="sm"/>
            <a:tailEnd type="none" w="sm" len="sm"/>
          </a:ln>
          <a:effectLst/>
        </p:spPr>
        <p:txBody>
          <a:bodyPr>
            <a:spAutoFit/>
          </a:bodyPr>
          <a:lstStyle/>
          <a:p>
            <a:pPr>
              <a:spcBef>
                <a:spcPct val="50000"/>
              </a:spcBef>
            </a:pPr>
            <a:r>
              <a:rPr lang="en-US" sz="2600"/>
              <a:t>Multiple threads on multiple CPUs</a:t>
            </a:r>
          </a:p>
        </p:txBody>
      </p:sp>
      <p:sp>
        <p:nvSpPr>
          <p:cNvPr id="247814" name="Text Box 6"/>
          <p:cNvSpPr txBox="1">
            <a:spLocks noChangeArrowheads="1"/>
          </p:cNvSpPr>
          <p:nvPr/>
        </p:nvSpPr>
        <p:spPr bwMode="auto">
          <a:xfrm>
            <a:off x="2438400" y="3429001"/>
            <a:ext cx="1905000" cy="1679575"/>
          </a:xfrm>
          <a:prstGeom prst="rect">
            <a:avLst/>
          </a:prstGeom>
          <a:noFill/>
          <a:ln w="12700">
            <a:noFill/>
            <a:miter lim="800000"/>
            <a:headEnd type="none" w="sm" len="sm"/>
            <a:tailEnd type="none" w="sm" len="sm"/>
          </a:ln>
          <a:effectLst/>
        </p:spPr>
        <p:txBody>
          <a:bodyPr>
            <a:spAutoFit/>
          </a:bodyPr>
          <a:lstStyle/>
          <a:p>
            <a:pPr>
              <a:spcBef>
                <a:spcPct val="50000"/>
              </a:spcBef>
            </a:pPr>
            <a:r>
              <a:rPr lang="en-US" sz="2600"/>
              <a:t>Multiple threads sharing a single CPU</a:t>
            </a:r>
          </a:p>
        </p:txBody>
      </p:sp>
      <p:graphicFrame>
        <p:nvGraphicFramePr>
          <p:cNvPr id="247815" name="Object 7"/>
          <p:cNvGraphicFramePr>
            <a:graphicFrameLocks noChangeAspect="1"/>
          </p:cNvGraphicFramePr>
          <p:nvPr/>
        </p:nvGraphicFramePr>
        <p:xfrm>
          <a:off x="4187826" y="1376364"/>
          <a:ext cx="6022975" cy="1749425"/>
        </p:xfrm>
        <a:graphic>
          <a:graphicData uri="http://schemas.openxmlformats.org/presentationml/2006/ole">
            <mc:AlternateContent xmlns:mc="http://schemas.openxmlformats.org/markup-compatibility/2006">
              <mc:Choice xmlns:v="urn:schemas-microsoft-com:vml" Requires="v">
                <p:oleObj spid="_x0000_s1032" name="Picture" r:id="rId4" imgW="6858000" imgH="6400800" progId="Word.Picture.8">
                  <p:embed/>
                </p:oleObj>
              </mc:Choice>
              <mc:Fallback>
                <p:oleObj name="Picture" r:id="rId4" imgW="6858000" imgH="64008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1067" t="19858" r="42267" b="61858"/>
                      <a:stretch>
                        <a:fillRect/>
                      </a:stretch>
                    </p:blipFill>
                    <p:spPr bwMode="auto">
                      <a:xfrm>
                        <a:off x="4187826" y="1376364"/>
                        <a:ext cx="6022975" cy="1749425"/>
                      </a:xfrm>
                      <a:prstGeom prst="rect">
                        <a:avLst/>
                      </a:prstGeom>
                      <a:solidFill>
                        <a:schemeClr val="hlink"/>
                      </a:solidFill>
                    </p:spPr>
                  </p:pic>
                </p:oleObj>
              </mc:Fallback>
            </mc:AlternateContent>
          </a:graphicData>
        </a:graphic>
      </p:graphicFrame>
      <p:graphicFrame>
        <p:nvGraphicFramePr>
          <p:cNvPr id="247817" name="Object 9"/>
          <p:cNvGraphicFramePr>
            <a:graphicFrameLocks noChangeAspect="1"/>
          </p:cNvGraphicFramePr>
          <p:nvPr/>
        </p:nvGraphicFramePr>
        <p:xfrm>
          <a:off x="4264026" y="3433764"/>
          <a:ext cx="6022975" cy="1749425"/>
        </p:xfrm>
        <a:graphic>
          <a:graphicData uri="http://schemas.openxmlformats.org/presentationml/2006/ole">
            <mc:AlternateContent xmlns:mc="http://schemas.openxmlformats.org/markup-compatibility/2006">
              <mc:Choice xmlns:v="urn:schemas-microsoft-com:vml" Requires="v">
                <p:oleObj spid="_x0000_s1033" name="Picture" r:id="rId6" imgW="6858000" imgH="6400800" progId="Word.Picture.8">
                  <p:embed/>
                </p:oleObj>
              </mc:Choice>
              <mc:Fallback>
                <p:oleObj name="Picture" r:id="rId6" imgW="6858000" imgH="6400800" progId="Word.Picture.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l="-1067" t="19858" r="42267" b="61858"/>
                      <a:stretch>
                        <a:fillRect/>
                      </a:stretch>
                    </p:blipFill>
                    <p:spPr bwMode="auto">
                      <a:xfrm>
                        <a:off x="4264026" y="3433764"/>
                        <a:ext cx="6022975" cy="1749425"/>
                      </a:xfrm>
                      <a:prstGeom prst="rect">
                        <a:avLst/>
                      </a:prstGeom>
                      <a:solidFill>
                        <a:schemeClr val="hlink"/>
                      </a:solidFill>
                    </p:spPr>
                  </p:pic>
                </p:oleObj>
              </mc:Fallback>
            </mc:AlternateContent>
          </a:graphicData>
        </a:graphic>
      </p:graphicFrame>
    </p:spTree>
    <p:extLst>
      <p:ext uri="{BB962C8B-B14F-4D97-AF65-F5344CB8AC3E}">
        <p14:creationId xmlns:p14="http://schemas.microsoft.com/office/powerpoint/2010/main" val="1679720297"/>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6FEC9741-D19C-458C-8CAB-4B365B0D354B}" type="slidenum">
              <a:rPr lang="en-US"/>
              <a:pPr/>
              <a:t>156</a:t>
            </a:fld>
            <a:endParaRPr lang="en-US"/>
          </a:p>
        </p:txBody>
      </p:sp>
      <p:sp>
        <p:nvSpPr>
          <p:cNvPr id="262146" name="Rectangle 2"/>
          <p:cNvSpPr>
            <a:spLocks noGrp="1" noChangeArrowheads="1"/>
          </p:cNvSpPr>
          <p:nvPr>
            <p:ph type="title"/>
          </p:nvPr>
        </p:nvSpPr>
        <p:spPr>
          <a:xfrm>
            <a:off x="2209800" y="304800"/>
            <a:ext cx="7772400" cy="762000"/>
          </a:xfrm>
          <a:noFill/>
          <a:ln/>
        </p:spPr>
        <p:txBody>
          <a:bodyPr>
            <a:normAutofit fontScale="90000"/>
          </a:bodyPr>
          <a:lstStyle/>
          <a:p>
            <a:r>
              <a:rPr lang="en-US"/>
              <a:t>Creating Tasks and Threads</a:t>
            </a:r>
          </a:p>
        </p:txBody>
      </p:sp>
      <p:sp>
        <p:nvSpPr>
          <p:cNvPr id="262149" name="Rectangle 5"/>
          <p:cNvSpPr>
            <a:spLocks noChangeArrowheads="1"/>
          </p:cNvSpPr>
          <p:nvPr/>
        </p:nvSpPr>
        <p:spPr bwMode="auto">
          <a:xfrm>
            <a:off x="3352800" y="2324100"/>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262151" name="Rectangle 7"/>
          <p:cNvSpPr>
            <a:spLocks noChangeArrowheads="1"/>
          </p:cNvSpPr>
          <p:nvPr/>
        </p:nvSpPr>
        <p:spPr bwMode="auto">
          <a:xfrm>
            <a:off x="3400425" y="2471738"/>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262153" name="Rectangle 9"/>
          <p:cNvSpPr>
            <a:spLocks noChangeArrowheads="1"/>
          </p:cNvSpPr>
          <p:nvPr/>
        </p:nvSpPr>
        <p:spPr bwMode="auto">
          <a:xfrm>
            <a:off x="3438525" y="2514600"/>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262155" name="Rectangle 11"/>
          <p:cNvSpPr>
            <a:spLocks noChangeArrowheads="1"/>
          </p:cNvSpPr>
          <p:nvPr/>
        </p:nvSpPr>
        <p:spPr bwMode="auto">
          <a:xfrm>
            <a:off x="1524001" y="2291834"/>
            <a:ext cx="184731" cy="369332"/>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262154" name="Object 10"/>
          <p:cNvGraphicFramePr>
            <a:graphicFrameLocks noChangeAspect="1"/>
          </p:cNvGraphicFramePr>
          <p:nvPr/>
        </p:nvGraphicFramePr>
        <p:xfrm>
          <a:off x="1681164" y="1676400"/>
          <a:ext cx="8675687" cy="4267200"/>
        </p:xfrm>
        <a:graphic>
          <a:graphicData uri="http://schemas.openxmlformats.org/presentationml/2006/ole">
            <mc:AlternateContent xmlns:mc="http://schemas.openxmlformats.org/markup-compatibility/2006">
              <mc:Choice xmlns:v="urn:schemas-microsoft-com:vml" Requires="v">
                <p:oleObj spid="_x0000_s2053" name="Picture" r:id="rId4" imgW="5086440" imgH="1905120" progId="Word.Picture.8">
                  <p:embed/>
                </p:oleObj>
              </mc:Choice>
              <mc:Fallback>
                <p:oleObj name="Picture" r:id="rId4" imgW="5086440" imgH="190512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1164" y="1676400"/>
                        <a:ext cx="8675687" cy="4267200"/>
                      </a:xfrm>
                      <a:prstGeom prst="rect">
                        <a:avLst/>
                      </a:prstGeom>
                      <a:solidFill>
                        <a:srgbClr val="808080"/>
                      </a:solidFill>
                    </p:spPr>
                  </p:pic>
                </p:oleObj>
              </mc:Fallback>
            </mc:AlternateContent>
          </a:graphicData>
        </a:graphic>
      </p:graphicFrame>
    </p:spTree>
    <p:extLst>
      <p:ext uri="{BB962C8B-B14F-4D97-AF65-F5344CB8AC3E}">
        <p14:creationId xmlns:p14="http://schemas.microsoft.com/office/powerpoint/2010/main" val="240284063"/>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4C7D3E3D-62D4-459E-A18F-B7A32911F8A0}" type="slidenum">
              <a:rPr lang="en-US"/>
              <a:pPr/>
              <a:t>157</a:t>
            </a:fld>
            <a:endParaRPr lang="en-US"/>
          </a:p>
        </p:txBody>
      </p:sp>
      <p:sp>
        <p:nvSpPr>
          <p:cNvPr id="265218" name="Rectangle 2"/>
          <p:cNvSpPr>
            <a:spLocks noGrp="1" noChangeArrowheads="1"/>
          </p:cNvSpPr>
          <p:nvPr>
            <p:ph type="title"/>
          </p:nvPr>
        </p:nvSpPr>
        <p:spPr>
          <a:xfrm>
            <a:off x="2209800" y="457200"/>
            <a:ext cx="7848600" cy="1600200"/>
          </a:xfrm>
        </p:spPr>
        <p:txBody>
          <a:bodyPr>
            <a:normAutofit fontScale="90000"/>
          </a:bodyPr>
          <a:lstStyle/>
          <a:p>
            <a:r>
              <a:rPr lang="en-US" b="1" dirty="0"/>
              <a:t>Example</a:t>
            </a:r>
            <a:r>
              <a:rPr lang="en-US" dirty="0"/>
              <a:t>:</a:t>
            </a:r>
            <a:br>
              <a:rPr lang="en-US" dirty="0"/>
            </a:br>
            <a:r>
              <a:rPr lang="en-US" dirty="0"/>
              <a:t>Using the </a:t>
            </a:r>
            <a:r>
              <a:rPr lang="en-US" sz="4200" dirty="0" err="1">
                <a:latin typeface="Courier New" pitchFamily="49" charset="0"/>
              </a:rPr>
              <a:t>Runnable</a:t>
            </a:r>
            <a:r>
              <a:rPr lang="en-US" dirty="0"/>
              <a:t> Interface to Create and Launch Threads</a:t>
            </a:r>
            <a:endParaRPr lang="en-US" dirty="0">
              <a:solidFill>
                <a:schemeClr val="tx1"/>
              </a:solidFill>
              <a:latin typeface="Book Antiqua" pitchFamily="18" charset="0"/>
            </a:endParaRPr>
          </a:p>
        </p:txBody>
      </p:sp>
      <p:sp>
        <p:nvSpPr>
          <p:cNvPr id="265219" name="Rectangle 3"/>
          <p:cNvSpPr>
            <a:spLocks noGrp="1" noChangeArrowheads="1"/>
          </p:cNvSpPr>
          <p:nvPr>
            <p:ph type="body" idx="1"/>
          </p:nvPr>
        </p:nvSpPr>
        <p:spPr>
          <a:xfrm>
            <a:off x="2209800" y="2438400"/>
            <a:ext cx="7848600" cy="2819400"/>
          </a:xfrm>
        </p:spPr>
        <p:txBody>
          <a:bodyPr/>
          <a:lstStyle/>
          <a:p>
            <a:r>
              <a:rPr lang="en-US" dirty="0"/>
              <a:t>Objective: Create and run three threads:</a:t>
            </a:r>
          </a:p>
          <a:p>
            <a:pPr lvl="1"/>
            <a:r>
              <a:rPr lang="en-US" dirty="0"/>
              <a:t>The first thread prints the letter </a:t>
            </a:r>
            <a:r>
              <a:rPr lang="en-US" i="1" dirty="0"/>
              <a:t>a</a:t>
            </a:r>
            <a:r>
              <a:rPr lang="en-US" dirty="0"/>
              <a:t> 10 times. </a:t>
            </a:r>
          </a:p>
          <a:p>
            <a:pPr lvl="1"/>
            <a:r>
              <a:rPr lang="en-US" dirty="0"/>
              <a:t>The second thread prints the letter </a:t>
            </a:r>
            <a:r>
              <a:rPr lang="en-US" i="1" dirty="0"/>
              <a:t>b</a:t>
            </a:r>
            <a:r>
              <a:rPr lang="en-US" dirty="0"/>
              <a:t> 10 times.</a:t>
            </a:r>
          </a:p>
          <a:p>
            <a:pPr lvl="1"/>
            <a:r>
              <a:rPr lang="en-US" dirty="0"/>
              <a:t>The third thread prints the integers 1 through 10. </a:t>
            </a:r>
          </a:p>
        </p:txBody>
      </p:sp>
    </p:spTree>
    <p:extLst>
      <p:ext uri="{BB962C8B-B14F-4D97-AF65-F5344CB8AC3E}">
        <p14:creationId xmlns:p14="http://schemas.microsoft.com/office/powerpoint/2010/main" val="235575929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4C7D3E3D-62D4-459E-A18F-B7A32911F8A0}" type="slidenum">
              <a:rPr lang="en-US"/>
              <a:pPr/>
              <a:t>158</a:t>
            </a:fld>
            <a:endParaRPr lang="en-US"/>
          </a:p>
        </p:txBody>
      </p:sp>
      <p:sp>
        <p:nvSpPr>
          <p:cNvPr id="265218" name="Rectangle 2"/>
          <p:cNvSpPr>
            <a:spLocks noGrp="1" noChangeArrowheads="1"/>
          </p:cNvSpPr>
          <p:nvPr>
            <p:ph type="title"/>
          </p:nvPr>
        </p:nvSpPr>
        <p:spPr>
          <a:xfrm>
            <a:off x="2209800" y="457200"/>
            <a:ext cx="7848600" cy="762000"/>
          </a:xfrm>
        </p:spPr>
        <p:txBody>
          <a:bodyPr>
            <a:normAutofit/>
          </a:bodyPr>
          <a:lstStyle/>
          <a:p>
            <a:r>
              <a:rPr lang="en-US" b="1" dirty="0" smtClean="0"/>
              <a:t>Example: </a:t>
            </a:r>
            <a:r>
              <a:rPr lang="en-US" dirty="0" smtClean="0"/>
              <a:t>Three Threads   </a:t>
            </a:r>
            <a:r>
              <a:rPr lang="en-US" sz="2000" dirty="0"/>
              <a:t>1/3</a:t>
            </a:r>
            <a:endParaRPr lang="en-US" dirty="0">
              <a:solidFill>
                <a:schemeClr val="tx1"/>
              </a:solidFill>
              <a:latin typeface="Book Antiqua" pitchFamily="18" charset="0"/>
            </a:endParaRPr>
          </a:p>
        </p:txBody>
      </p:sp>
      <p:sp>
        <p:nvSpPr>
          <p:cNvPr id="265219" name="Rectangle 3"/>
          <p:cNvSpPr>
            <a:spLocks noGrp="1" noChangeArrowheads="1"/>
          </p:cNvSpPr>
          <p:nvPr>
            <p:ph type="body" idx="1"/>
          </p:nvPr>
        </p:nvSpPr>
        <p:spPr>
          <a:xfrm>
            <a:off x="2209800" y="1219200"/>
            <a:ext cx="7848600" cy="5562600"/>
          </a:xfrm>
          <a:solidFill>
            <a:schemeClr val="bg1"/>
          </a:solidFill>
          <a:ln>
            <a:solidFill>
              <a:schemeClr val="bg1">
                <a:lumMod val="85000"/>
              </a:schemeClr>
            </a:solidFill>
          </a:ln>
        </p:spPr>
        <p:txBody>
          <a:bodyPr>
            <a:normAutofit fontScale="92500" lnSpcReduction="20000"/>
          </a:bodyPr>
          <a:lstStyle/>
          <a:p>
            <a:pPr>
              <a:buNone/>
            </a:pPr>
            <a:r>
              <a:rPr lang="en-US" sz="1500" b="1" dirty="0">
                <a:solidFill>
                  <a:srgbClr val="7F0055"/>
                </a:solidFill>
                <a:latin typeface="Consolas" pitchFamily="49" charset="0"/>
                <a:cs typeface="Consolas" pitchFamily="49" charset="0"/>
              </a:rPr>
              <a:t>package</a:t>
            </a:r>
            <a:r>
              <a:rPr lang="en-US" sz="1500" b="1" dirty="0">
                <a:solidFill>
                  <a:srgbClr val="000000"/>
                </a:solidFill>
                <a:latin typeface="Consolas" pitchFamily="49" charset="0"/>
                <a:cs typeface="Consolas" pitchFamily="49" charset="0"/>
              </a:rPr>
              <a:t> </a:t>
            </a:r>
            <a:r>
              <a:rPr lang="en-US" sz="1500" b="1" dirty="0" err="1">
                <a:solidFill>
                  <a:srgbClr val="000000"/>
                </a:solidFill>
                <a:latin typeface="Consolas" pitchFamily="49" charset="0"/>
                <a:cs typeface="Consolas" pitchFamily="49" charset="0"/>
              </a:rPr>
              <a:t>csu.matos</a:t>
            </a:r>
            <a:r>
              <a:rPr lang="en-US" sz="1500" b="1" dirty="0">
                <a:solidFill>
                  <a:srgbClr val="000000"/>
                </a:solidFill>
                <a:latin typeface="Consolas" pitchFamily="49" charset="0"/>
                <a:cs typeface="Consolas" pitchFamily="49" charset="0"/>
              </a:rPr>
              <a:t>;</a:t>
            </a:r>
          </a:p>
          <a:p>
            <a:pPr>
              <a:buNone/>
            </a:pPr>
            <a:endParaRPr lang="en-US" sz="1500" dirty="0">
              <a:latin typeface="Consolas" pitchFamily="49" charset="0"/>
              <a:cs typeface="Consolas" pitchFamily="49" charset="0"/>
            </a:endParaRPr>
          </a:p>
          <a:p>
            <a:pPr>
              <a:buNone/>
            </a:pPr>
            <a:r>
              <a:rPr lang="en-US" sz="1500" b="1" dirty="0">
                <a:solidFill>
                  <a:srgbClr val="7F0055"/>
                </a:solidFill>
                <a:latin typeface="Consolas" pitchFamily="49" charset="0"/>
                <a:cs typeface="Consolas" pitchFamily="49" charset="0"/>
              </a:rPr>
              <a:t>public</a:t>
            </a:r>
            <a:r>
              <a:rPr lang="en-US" sz="1500" b="1" dirty="0">
                <a:solidFill>
                  <a:srgbClr val="000000"/>
                </a:solidFill>
                <a:latin typeface="Consolas" pitchFamily="49" charset="0"/>
                <a:cs typeface="Consolas" pitchFamily="49" charset="0"/>
              </a:rPr>
              <a:t> </a:t>
            </a:r>
            <a:r>
              <a:rPr lang="en-US" sz="1500" b="1" dirty="0">
                <a:solidFill>
                  <a:srgbClr val="7F0055"/>
                </a:solidFill>
                <a:latin typeface="Consolas" pitchFamily="49" charset="0"/>
                <a:cs typeface="Consolas" pitchFamily="49" charset="0"/>
              </a:rPr>
              <a:t>class</a:t>
            </a:r>
            <a:r>
              <a:rPr lang="en-US" sz="1500" b="1" dirty="0">
                <a:solidFill>
                  <a:srgbClr val="000000"/>
                </a:solidFill>
                <a:latin typeface="Consolas" pitchFamily="49" charset="0"/>
                <a:cs typeface="Consolas" pitchFamily="49" charset="0"/>
              </a:rPr>
              <a:t> Driver {</a:t>
            </a:r>
          </a:p>
          <a:p>
            <a:pPr>
              <a:buNone/>
            </a:pPr>
            <a:r>
              <a:rPr lang="en-US" sz="1500" dirty="0">
                <a:solidFill>
                  <a:srgbClr val="000000"/>
                </a:solidFill>
                <a:latin typeface="Consolas" pitchFamily="49" charset="0"/>
                <a:cs typeface="Consolas" pitchFamily="49" charset="0"/>
              </a:rPr>
              <a:t>  </a:t>
            </a:r>
            <a:r>
              <a:rPr lang="en-US" sz="1500" b="1" dirty="0">
                <a:solidFill>
                  <a:srgbClr val="7F0055"/>
                </a:solidFill>
                <a:latin typeface="Consolas" pitchFamily="49" charset="0"/>
                <a:cs typeface="Consolas" pitchFamily="49" charset="0"/>
              </a:rPr>
              <a:t>public</a:t>
            </a:r>
            <a:r>
              <a:rPr lang="en-US" sz="1500" b="1" dirty="0">
                <a:solidFill>
                  <a:srgbClr val="000000"/>
                </a:solidFill>
                <a:latin typeface="Consolas" pitchFamily="49" charset="0"/>
                <a:cs typeface="Consolas" pitchFamily="49" charset="0"/>
              </a:rPr>
              <a:t> </a:t>
            </a:r>
            <a:r>
              <a:rPr lang="en-US" sz="1500" b="1" dirty="0">
                <a:solidFill>
                  <a:srgbClr val="7F0055"/>
                </a:solidFill>
                <a:latin typeface="Consolas" pitchFamily="49" charset="0"/>
                <a:cs typeface="Consolas" pitchFamily="49" charset="0"/>
              </a:rPr>
              <a:t>static</a:t>
            </a:r>
            <a:r>
              <a:rPr lang="en-US" sz="1500" b="1" dirty="0">
                <a:solidFill>
                  <a:srgbClr val="000000"/>
                </a:solidFill>
                <a:latin typeface="Consolas" pitchFamily="49" charset="0"/>
                <a:cs typeface="Consolas" pitchFamily="49" charset="0"/>
              </a:rPr>
              <a:t> </a:t>
            </a:r>
            <a:r>
              <a:rPr lang="en-US" sz="1500" b="1" dirty="0">
                <a:solidFill>
                  <a:srgbClr val="7F0055"/>
                </a:solidFill>
                <a:latin typeface="Consolas" pitchFamily="49" charset="0"/>
                <a:cs typeface="Consolas" pitchFamily="49" charset="0"/>
              </a:rPr>
              <a:t>void</a:t>
            </a:r>
            <a:r>
              <a:rPr lang="en-US" sz="1500" b="1" dirty="0">
                <a:solidFill>
                  <a:srgbClr val="000000"/>
                </a:solidFill>
                <a:latin typeface="Consolas" pitchFamily="49" charset="0"/>
                <a:cs typeface="Consolas" pitchFamily="49" charset="0"/>
              </a:rPr>
              <a:t> main(String[] </a:t>
            </a:r>
            <a:r>
              <a:rPr lang="en-US" sz="1500" b="1" dirty="0" err="1">
                <a:solidFill>
                  <a:srgbClr val="000000"/>
                </a:solidFill>
                <a:latin typeface="Consolas" pitchFamily="49" charset="0"/>
                <a:cs typeface="Consolas" pitchFamily="49" charset="0"/>
              </a:rPr>
              <a:t>args</a:t>
            </a:r>
            <a:r>
              <a:rPr lang="en-US" sz="1500" b="1" dirty="0">
                <a:solidFill>
                  <a:srgbClr val="000000"/>
                </a:solidFill>
                <a:latin typeface="Consolas" pitchFamily="49" charset="0"/>
                <a:cs typeface="Consolas" pitchFamily="49" charset="0"/>
              </a:rPr>
              <a:t>) {</a:t>
            </a:r>
          </a:p>
          <a:p>
            <a:pPr>
              <a:buNone/>
            </a:pPr>
            <a:r>
              <a:rPr lang="en-US" sz="1500" dirty="0">
                <a:solidFill>
                  <a:srgbClr val="000000"/>
                </a:solidFill>
                <a:latin typeface="Consolas" pitchFamily="49" charset="0"/>
                <a:cs typeface="Consolas" pitchFamily="49" charset="0"/>
              </a:rPr>
              <a:t>    </a:t>
            </a:r>
            <a:r>
              <a:rPr lang="en-US" sz="1500" dirty="0">
                <a:solidFill>
                  <a:srgbClr val="3F7F5F"/>
                </a:solidFill>
                <a:latin typeface="Consolas" pitchFamily="49" charset="0"/>
                <a:cs typeface="Consolas" pitchFamily="49" charset="0"/>
              </a:rPr>
              <a:t>// Create tasks</a:t>
            </a:r>
          </a:p>
          <a:p>
            <a:pPr>
              <a:buNone/>
            </a:pPr>
            <a:r>
              <a:rPr lang="en-US" sz="1500" dirty="0">
                <a:solidFill>
                  <a:srgbClr val="000000"/>
                </a:solidFill>
                <a:latin typeface="Consolas" pitchFamily="49" charset="0"/>
                <a:cs typeface="Consolas" pitchFamily="49" charset="0"/>
              </a:rPr>
              <a:t>    </a:t>
            </a:r>
            <a:r>
              <a:rPr lang="en-US" sz="1500" dirty="0" err="1">
                <a:solidFill>
                  <a:srgbClr val="000000"/>
                </a:solidFill>
                <a:latin typeface="Consolas" pitchFamily="49" charset="0"/>
                <a:cs typeface="Consolas" pitchFamily="49" charset="0"/>
              </a:rPr>
              <a:t>Runnable</a:t>
            </a:r>
            <a:r>
              <a:rPr lang="en-US" sz="1500" dirty="0">
                <a:solidFill>
                  <a:srgbClr val="000000"/>
                </a:solidFill>
                <a:latin typeface="Consolas" pitchFamily="49" charset="0"/>
                <a:cs typeface="Consolas" pitchFamily="49" charset="0"/>
              </a:rPr>
              <a:t> </a:t>
            </a:r>
            <a:r>
              <a:rPr lang="en-US" sz="1500" dirty="0" err="1">
                <a:solidFill>
                  <a:srgbClr val="000000"/>
                </a:solidFill>
                <a:latin typeface="Consolas" pitchFamily="49" charset="0"/>
                <a:cs typeface="Consolas" pitchFamily="49" charset="0"/>
              </a:rPr>
              <a:t>printA</a:t>
            </a:r>
            <a:r>
              <a:rPr lang="en-US" sz="1500" dirty="0">
                <a:solidFill>
                  <a:srgbClr val="000000"/>
                </a:solidFill>
                <a:latin typeface="Consolas" pitchFamily="49" charset="0"/>
                <a:cs typeface="Consolas" pitchFamily="49" charset="0"/>
              </a:rPr>
              <a:t> = </a:t>
            </a:r>
            <a:r>
              <a:rPr lang="en-US" sz="1500" b="1" dirty="0">
                <a:solidFill>
                  <a:srgbClr val="7F0055"/>
                </a:solidFill>
                <a:latin typeface="Consolas" pitchFamily="49" charset="0"/>
                <a:cs typeface="Consolas" pitchFamily="49" charset="0"/>
              </a:rPr>
              <a:t>new</a:t>
            </a:r>
            <a:r>
              <a:rPr lang="en-US" sz="1500" b="1" dirty="0">
                <a:solidFill>
                  <a:srgbClr val="000000"/>
                </a:solidFill>
                <a:latin typeface="Consolas" pitchFamily="49" charset="0"/>
                <a:cs typeface="Consolas" pitchFamily="49" charset="0"/>
              </a:rPr>
              <a:t> </a:t>
            </a:r>
            <a:r>
              <a:rPr lang="en-US" sz="1500" b="1" dirty="0" err="1">
                <a:solidFill>
                  <a:srgbClr val="000000"/>
                </a:solidFill>
                <a:latin typeface="Consolas" pitchFamily="49" charset="0"/>
                <a:cs typeface="Consolas" pitchFamily="49" charset="0"/>
              </a:rPr>
              <a:t>PrintChar</a:t>
            </a:r>
            <a:r>
              <a:rPr lang="en-US" sz="1500" b="1" dirty="0">
                <a:solidFill>
                  <a:srgbClr val="000000"/>
                </a:solidFill>
                <a:latin typeface="Consolas" pitchFamily="49" charset="0"/>
                <a:cs typeface="Consolas" pitchFamily="49" charset="0"/>
              </a:rPr>
              <a:t>(</a:t>
            </a:r>
            <a:r>
              <a:rPr lang="en-US" sz="1500" b="1" dirty="0">
                <a:solidFill>
                  <a:srgbClr val="2A00FF"/>
                </a:solidFill>
                <a:latin typeface="Consolas" pitchFamily="49" charset="0"/>
                <a:cs typeface="Consolas" pitchFamily="49" charset="0"/>
              </a:rPr>
              <a:t>'a'</a:t>
            </a:r>
            <a:r>
              <a:rPr lang="en-US" sz="1500" b="1" dirty="0">
                <a:solidFill>
                  <a:srgbClr val="000000"/>
                </a:solidFill>
                <a:latin typeface="Consolas" pitchFamily="49" charset="0"/>
                <a:cs typeface="Consolas" pitchFamily="49" charset="0"/>
              </a:rPr>
              <a:t>, 10);</a:t>
            </a:r>
          </a:p>
          <a:p>
            <a:pPr>
              <a:buNone/>
            </a:pPr>
            <a:r>
              <a:rPr lang="en-US" sz="1500" dirty="0">
                <a:solidFill>
                  <a:srgbClr val="000000"/>
                </a:solidFill>
                <a:latin typeface="Consolas" pitchFamily="49" charset="0"/>
                <a:cs typeface="Consolas" pitchFamily="49" charset="0"/>
              </a:rPr>
              <a:t>    </a:t>
            </a:r>
            <a:r>
              <a:rPr lang="en-US" sz="1500" dirty="0" err="1">
                <a:solidFill>
                  <a:srgbClr val="000000"/>
                </a:solidFill>
                <a:latin typeface="Consolas" pitchFamily="49" charset="0"/>
                <a:cs typeface="Consolas" pitchFamily="49" charset="0"/>
              </a:rPr>
              <a:t>Runnable</a:t>
            </a:r>
            <a:r>
              <a:rPr lang="en-US" sz="1500" dirty="0">
                <a:solidFill>
                  <a:srgbClr val="000000"/>
                </a:solidFill>
                <a:latin typeface="Consolas" pitchFamily="49" charset="0"/>
                <a:cs typeface="Consolas" pitchFamily="49" charset="0"/>
              </a:rPr>
              <a:t> </a:t>
            </a:r>
            <a:r>
              <a:rPr lang="en-US" sz="1500" dirty="0" err="1">
                <a:solidFill>
                  <a:srgbClr val="000000"/>
                </a:solidFill>
                <a:latin typeface="Consolas" pitchFamily="49" charset="0"/>
                <a:cs typeface="Consolas" pitchFamily="49" charset="0"/>
              </a:rPr>
              <a:t>printB</a:t>
            </a:r>
            <a:r>
              <a:rPr lang="en-US" sz="1500" dirty="0">
                <a:solidFill>
                  <a:srgbClr val="000000"/>
                </a:solidFill>
                <a:latin typeface="Consolas" pitchFamily="49" charset="0"/>
                <a:cs typeface="Consolas" pitchFamily="49" charset="0"/>
              </a:rPr>
              <a:t> = </a:t>
            </a:r>
            <a:r>
              <a:rPr lang="en-US" sz="1500" b="1" dirty="0">
                <a:solidFill>
                  <a:srgbClr val="7F0055"/>
                </a:solidFill>
                <a:latin typeface="Consolas" pitchFamily="49" charset="0"/>
                <a:cs typeface="Consolas" pitchFamily="49" charset="0"/>
              </a:rPr>
              <a:t>new</a:t>
            </a:r>
            <a:r>
              <a:rPr lang="en-US" sz="1500" b="1" dirty="0">
                <a:solidFill>
                  <a:srgbClr val="000000"/>
                </a:solidFill>
                <a:latin typeface="Consolas" pitchFamily="49" charset="0"/>
                <a:cs typeface="Consolas" pitchFamily="49" charset="0"/>
              </a:rPr>
              <a:t> </a:t>
            </a:r>
            <a:r>
              <a:rPr lang="en-US" sz="1500" b="1" dirty="0" err="1">
                <a:solidFill>
                  <a:srgbClr val="000000"/>
                </a:solidFill>
                <a:latin typeface="Consolas" pitchFamily="49" charset="0"/>
                <a:cs typeface="Consolas" pitchFamily="49" charset="0"/>
              </a:rPr>
              <a:t>PrintChar</a:t>
            </a:r>
            <a:r>
              <a:rPr lang="en-US" sz="1500" b="1" dirty="0">
                <a:solidFill>
                  <a:srgbClr val="000000"/>
                </a:solidFill>
                <a:latin typeface="Consolas" pitchFamily="49" charset="0"/>
                <a:cs typeface="Consolas" pitchFamily="49" charset="0"/>
              </a:rPr>
              <a:t>(</a:t>
            </a:r>
            <a:r>
              <a:rPr lang="en-US" sz="1500" b="1" dirty="0">
                <a:solidFill>
                  <a:srgbClr val="2A00FF"/>
                </a:solidFill>
                <a:latin typeface="Consolas" pitchFamily="49" charset="0"/>
                <a:cs typeface="Consolas" pitchFamily="49" charset="0"/>
              </a:rPr>
              <a:t>'b'</a:t>
            </a:r>
            <a:r>
              <a:rPr lang="en-US" sz="1500" b="1" dirty="0">
                <a:solidFill>
                  <a:srgbClr val="000000"/>
                </a:solidFill>
                <a:latin typeface="Consolas" pitchFamily="49" charset="0"/>
                <a:cs typeface="Consolas" pitchFamily="49" charset="0"/>
              </a:rPr>
              <a:t>, 10);</a:t>
            </a:r>
          </a:p>
          <a:p>
            <a:pPr>
              <a:buNone/>
            </a:pPr>
            <a:r>
              <a:rPr lang="en-US" sz="1500" dirty="0">
                <a:solidFill>
                  <a:srgbClr val="000000"/>
                </a:solidFill>
                <a:latin typeface="Consolas" pitchFamily="49" charset="0"/>
                <a:cs typeface="Consolas" pitchFamily="49" charset="0"/>
              </a:rPr>
              <a:t>    </a:t>
            </a:r>
            <a:r>
              <a:rPr lang="en-US" sz="1500" dirty="0" err="1">
                <a:solidFill>
                  <a:srgbClr val="000000"/>
                </a:solidFill>
                <a:latin typeface="Consolas" pitchFamily="49" charset="0"/>
                <a:cs typeface="Consolas" pitchFamily="49" charset="0"/>
              </a:rPr>
              <a:t>Runnable</a:t>
            </a:r>
            <a:r>
              <a:rPr lang="en-US" sz="1500" dirty="0">
                <a:solidFill>
                  <a:srgbClr val="000000"/>
                </a:solidFill>
                <a:latin typeface="Consolas" pitchFamily="49" charset="0"/>
                <a:cs typeface="Consolas" pitchFamily="49" charset="0"/>
              </a:rPr>
              <a:t> print10 = </a:t>
            </a:r>
            <a:r>
              <a:rPr lang="en-US" sz="1500" b="1" dirty="0">
                <a:solidFill>
                  <a:srgbClr val="7F0055"/>
                </a:solidFill>
                <a:latin typeface="Consolas" pitchFamily="49" charset="0"/>
                <a:cs typeface="Consolas" pitchFamily="49" charset="0"/>
              </a:rPr>
              <a:t>new</a:t>
            </a:r>
            <a:r>
              <a:rPr lang="en-US" sz="1500" b="1" dirty="0">
                <a:solidFill>
                  <a:srgbClr val="000000"/>
                </a:solidFill>
                <a:latin typeface="Consolas" pitchFamily="49" charset="0"/>
                <a:cs typeface="Consolas" pitchFamily="49" charset="0"/>
              </a:rPr>
              <a:t> </a:t>
            </a:r>
            <a:r>
              <a:rPr lang="en-US" sz="1500" b="1" dirty="0" err="1">
                <a:solidFill>
                  <a:srgbClr val="000000"/>
                </a:solidFill>
                <a:latin typeface="Consolas" pitchFamily="49" charset="0"/>
                <a:cs typeface="Consolas" pitchFamily="49" charset="0"/>
              </a:rPr>
              <a:t>PrintNum</a:t>
            </a:r>
            <a:r>
              <a:rPr lang="en-US" sz="1500" b="1" dirty="0">
                <a:solidFill>
                  <a:srgbClr val="000000"/>
                </a:solidFill>
                <a:latin typeface="Consolas" pitchFamily="49" charset="0"/>
                <a:cs typeface="Consolas" pitchFamily="49" charset="0"/>
              </a:rPr>
              <a:t>(10);</a:t>
            </a:r>
          </a:p>
          <a:p>
            <a:pPr>
              <a:buNone/>
            </a:pPr>
            <a:endParaRPr lang="en-US" sz="1500" dirty="0">
              <a:latin typeface="Consolas" pitchFamily="49" charset="0"/>
              <a:cs typeface="Consolas" pitchFamily="49" charset="0"/>
            </a:endParaRPr>
          </a:p>
          <a:p>
            <a:pPr>
              <a:buNone/>
            </a:pPr>
            <a:r>
              <a:rPr lang="en-US" sz="1500" dirty="0">
                <a:solidFill>
                  <a:srgbClr val="000000"/>
                </a:solidFill>
                <a:latin typeface="Consolas" pitchFamily="49" charset="0"/>
                <a:cs typeface="Consolas" pitchFamily="49" charset="0"/>
              </a:rPr>
              <a:t>    </a:t>
            </a:r>
            <a:r>
              <a:rPr lang="en-US" sz="1500" dirty="0">
                <a:solidFill>
                  <a:srgbClr val="3F7F5F"/>
                </a:solidFill>
                <a:latin typeface="Consolas" pitchFamily="49" charset="0"/>
                <a:cs typeface="Consolas" pitchFamily="49" charset="0"/>
              </a:rPr>
              <a:t>// Create threads</a:t>
            </a:r>
          </a:p>
          <a:p>
            <a:pPr>
              <a:buNone/>
            </a:pPr>
            <a:r>
              <a:rPr lang="en-US" sz="1500" dirty="0">
                <a:solidFill>
                  <a:srgbClr val="000000"/>
                </a:solidFill>
                <a:latin typeface="Consolas" pitchFamily="49" charset="0"/>
                <a:cs typeface="Consolas" pitchFamily="49" charset="0"/>
              </a:rPr>
              <a:t>    Thread thread1 = </a:t>
            </a:r>
            <a:r>
              <a:rPr lang="en-US" sz="1500" b="1" dirty="0">
                <a:solidFill>
                  <a:srgbClr val="7F0055"/>
                </a:solidFill>
                <a:latin typeface="Consolas" pitchFamily="49" charset="0"/>
                <a:cs typeface="Consolas" pitchFamily="49" charset="0"/>
              </a:rPr>
              <a:t>new</a:t>
            </a:r>
            <a:r>
              <a:rPr lang="en-US" sz="1500" b="1" dirty="0">
                <a:solidFill>
                  <a:srgbClr val="000000"/>
                </a:solidFill>
                <a:latin typeface="Consolas" pitchFamily="49" charset="0"/>
                <a:cs typeface="Consolas" pitchFamily="49" charset="0"/>
              </a:rPr>
              <a:t> Thread(</a:t>
            </a:r>
            <a:r>
              <a:rPr lang="en-US" sz="1500" b="1" dirty="0" err="1">
                <a:solidFill>
                  <a:srgbClr val="000000"/>
                </a:solidFill>
                <a:latin typeface="Consolas" pitchFamily="49" charset="0"/>
                <a:cs typeface="Consolas" pitchFamily="49" charset="0"/>
              </a:rPr>
              <a:t>printA</a:t>
            </a:r>
            <a:r>
              <a:rPr lang="en-US" sz="1500" b="1" dirty="0">
                <a:solidFill>
                  <a:srgbClr val="000000"/>
                </a:solidFill>
                <a:latin typeface="Consolas" pitchFamily="49" charset="0"/>
                <a:cs typeface="Consolas" pitchFamily="49" charset="0"/>
              </a:rPr>
              <a:t>);</a:t>
            </a:r>
          </a:p>
          <a:p>
            <a:pPr>
              <a:buNone/>
            </a:pPr>
            <a:r>
              <a:rPr lang="en-US" sz="1500" dirty="0">
                <a:solidFill>
                  <a:srgbClr val="000000"/>
                </a:solidFill>
                <a:latin typeface="Consolas" pitchFamily="49" charset="0"/>
                <a:cs typeface="Consolas" pitchFamily="49" charset="0"/>
              </a:rPr>
              <a:t>    Thread thread2 = </a:t>
            </a:r>
            <a:r>
              <a:rPr lang="en-US" sz="1500" b="1" dirty="0">
                <a:solidFill>
                  <a:srgbClr val="7F0055"/>
                </a:solidFill>
                <a:latin typeface="Consolas" pitchFamily="49" charset="0"/>
                <a:cs typeface="Consolas" pitchFamily="49" charset="0"/>
              </a:rPr>
              <a:t>new</a:t>
            </a:r>
            <a:r>
              <a:rPr lang="en-US" sz="1500" b="1" dirty="0">
                <a:solidFill>
                  <a:srgbClr val="000000"/>
                </a:solidFill>
                <a:latin typeface="Consolas" pitchFamily="49" charset="0"/>
                <a:cs typeface="Consolas" pitchFamily="49" charset="0"/>
              </a:rPr>
              <a:t> Thread(</a:t>
            </a:r>
            <a:r>
              <a:rPr lang="en-US" sz="1500" b="1" dirty="0" err="1">
                <a:solidFill>
                  <a:srgbClr val="000000"/>
                </a:solidFill>
                <a:latin typeface="Consolas" pitchFamily="49" charset="0"/>
                <a:cs typeface="Consolas" pitchFamily="49" charset="0"/>
              </a:rPr>
              <a:t>printB</a:t>
            </a:r>
            <a:r>
              <a:rPr lang="en-US" sz="1500" b="1" dirty="0">
                <a:solidFill>
                  <a:srgbClr val="000000"/>
                </a:solidFill>
                <a:latin typeface="Consolas" pitchFamily="49" charset="0"/>
                <a:cs typeface="Consolas" pitchFamily="49" charset="0"/>
              </a:rPr>
              <a:t>);</a:t>
            </a:r>
          </a:p>
          <a:p>
            <a:pPr>
              <a:buNone/>
            </a:pPr>
            <a:r>
              <a:rPr lang="en-US" sz="1500" dirty="0">
                <a:solidFill>
                  <a:srgbClr val="000000"/>
                </a:solidFill>
                <a:latin typeface="Consolas" pitchFamily="49" charset="0"/>
                <a:cs typeface="Consolas" pitchFamily="49" charset="0"/>
              </a:rPr>
              <a:t>    Thread thread3 = </a:t>
            </a:r>
            <a:r>
              <a:rPr lang="en-US" sz="1500" b="1" dirty="0">
                <a:solidFill>
                  <a:srgbClr val="7F0055"/>
                </a:solidFill>
                <a:latin typeface="Consolas" pitchFamily="49" charset="0"/>
                <a:cs typeface="Consolas" pitchFamily="49" charset="0"/>
              </a:rPr>
              <a:t>new</a:t>
            </a:r>
            <a:r>
              <a:rPr lang="en-US" sz="1500" b="1" dirty="0">
                <a:solidFill>
                  <a:srgbClr val="000000"/>
                </a:solidFill>
                <a:latin typeface="Consolas" pitchFamily="49" charset="0"/>
                <a:cs typeface="Consolas" pitchFamily="49" charset="0"/>
              </a:rPr>
              <a:t> Thread(print10);</a:t>
            </a:r>
          </a:p>
          <a:p>
            <a:pPr>
              <a:buNone/>
            </a:pPr>
            <a:endParaRPr lang="en-US" sz="1500" dirty="0">
              <a:latin typeface="Consolas" pitchFamily="49" charset="0"/>
              <a:cs typeface="Consolas" pitchFamily="49" charset="0"/>
            </a:endParaRPr>
          </a:p>
          <a:p>
            <a:pPr>
              <a:buNone/>
            </a:pPr>
            <a:r>
              <a:rPr lang="en-US" sz="1500" dirty="0">
                <a:solidFill>
                  <a:srgbClr val="000000"/>
                </a:solidFill>
                <a:latin typeface="Consolas" pitchFamily="49" charset="0"/>
                <a:cs typeface="Consolas" pitchFamily="49" charset="0"/>
              </a:rPr>
              <a:t>    </a:t>
            </a:r>
            <a:r>
              <a:rPr lang="en-US" sz="1500" dirty="0">
                <a:solidFill>
                  <a:srgbClr val="3F7F5F"/>
                </a:solidFill>
                <a:latin typeface="Consolas" pitchFamily="49" charset="0"/>
                <a:cs typeface="Consolas" pitchFamily="49" charset="0"/>
              </a:rPr>
              <a:t>// Start threads</a:t>
            </a:r>
          </a:p>
          <a:p>
            <a:pPr>
              <a:buNone/>
            </a:pPr>
            <a:r>
              <a:rPr lang="en-US" sz="1500" dirty="0">
                <a:solidFill>
                  <a:srgbClr val="000000"/>
                </a:solidFill>
                <a:latin typeface="Consolas" pitchFamily="49" charset="0"/>
                <a:cs typeface="Consolas" pitchFamily="49" charset="0"/>
              </a:rPr>
              <a:t>    thread1.start();</a:t>
            </a:r>
          </a:p>
          <a:p>
            <a:pPr>
              <a:buNone/>
            </a:pPr>
            <a:r>
              <a:rPr lang="en-US" sz="1500" dirty="0">
                <a:solidFill>
                  <a:srgbClr val="000000"/>
                </a:solidFill>
                <a:latin typeface="Consolas" pitchFamily="49" charset="0"/>
                <a:cs typeface="Consolas" pitchFamily="49" charset="0"/>
              </a:rPr>
              <a:t>    thread2.start();</a:t>
            </a:r>
          </a:p>
          <a:p>
            <a:pPr>
              <a:buNone/>
            </a:pPr>
            <a:r>
              <a:rPr lang="en-US" sz="1500" dirty="0">
                <a:solidFill>
                  <a:srgbClr val="000000"/>
                </a:solidFill>
                <a:latin typeface="Consolas" pitchFamily="49" charset="0"/>
                <a:cs typeface="Consolas" pitchFamily="49" charset="0"/>
              </a:rPr>
              <a:t>    thread3.start();</a:t>
            </a:r>
          </a:p>
          <a:p>
            <a:pPr>
              <a:buNone/>
            </a:pPr>
            <a:r>
              <a:rPr lang="en-US" sz="1500" dirty="0">
                <a:solidFill>
                  <a:srgbClr val="000000"/>
                </a:solidFill>
                <a:latin typeface="Consolas" pitchFamily="49" charset="0"/>
                <a:cs typeface="Consolas" pitchFamily="49" charset="0"/>
              </a:rPr>
              <a:t>  }</a:t>
            </a:r>
          </a:p>
          <a:p>
            <a:pPr>
              <a:buNone/>
            </a:pPr>
            <a:r>
              <a:rPr lang="en-US" sz="1500" dirty="0">
                <a:solidFill>
                  <a:srgbClr val="000000"/>
                </a:solidFill>
                <a:latin typeface="Consolas" pitchFamily="49" charset="0"/>
                <a:cs typeface="Consolas" pitchFamily="49" charset="0"/>
              </a:rPr>
              <a:t>}</a:t>
            </a:r>
          </a:p>
        </p:txBody>
      </p:sp>
    </p:spTree>
    <p:extLst>
      <p:ext uri="{BB962C8B-B14F-4D97-AF65-F5344CB8AC3E}">
        <p14:creationId xmlns:p14="http://schemas.microsoft.com/office/powerpoint/2010/main" val="905805690"/>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4C7D3E3D-62D4-459E-A18F-B7A32911F8A0}" type="slidenum">
              <a:rPr lang="en-US"/>
              <a:pPr/>
              <a:t>159</a:t>
            </a:fld>
            <a:endParaRPr lang="en-US"/>
          </a:p>
        </p:txBody>
      </p:sp>
      <p:sp>
        <p:nvSpPr>
          <p:cNvPr id="265218" name="Rectangle 2"/>
          <p:cNvSpPr>
            <a:spLocks noGrp="1" noChangeArrowheads="1"/>
          </p:cNvSpPr>
          <p:nvPr>
            <p:ph type="title"/>
          </p:nvPr>
        </p:nvSpPr>
        <p:spPr>
          <a:xfrm>
            <a:off x="2209800" y="457200"/>
            <a:ext cx="7848600" cy="762000"/>
          </a:xfrm>
        </p:spPr>
        <p:txBody>
          <a:bodyPr>
            <a:normAutofit/>
          </a:bodyPr>
          <a:lstStyle/>
          <a:p>
            <a:r>
              <a:rPr lang="en-US" b="1" dirty="0" smtClean="0"/>
              <a:t>Example: </a:t>
            </a:r>
            <a:r>
              <a:rPr lang="en-US" dirty="0" smtClean="0"/>
              <a:t>Three Threads   </a:t>
            </a:r>
            <a:r>
              <a:rPr lang="en-US" sz="2000" dirty="0"/>
              <a:t>1/3</a:t>
            </a:r>
            <a:endParaRPr lang="en-US" dirty="0">
              <a:solidFill>
                <a:schemeClr val="tx1"/>
              </a:solidFill>
              <a:latin typeface="Book Antiqua" pitchFamily="18" charset="0"/>
            </a:endParaRPr>
          </a:p>
        </p:txBody>
      </p:sp>
      <p:sp>
        <p:nvSpPr>
          <p:cNvPr id="265219" name="Rectangle 3"/>
          <p:cNvSpPr>
            <a:spLocks noGrp="1" noChangeArrowheads="1"/>
          </p:cNvSpPr>
          <p:nvPr>
            <p:ph type="body" idx="1"/>
          </p:nvPr>
        </p:nvSpPr>
        <p:spPr>
          <a:xfrm>
            <a:off x="2209800" y="1219200"/>
            <a:ext cx="7848600" cy="5562600"/>
          </a:xfrm>
          <a:solidFill>
            <a:schemeClr val="bg1"/>
          </a:solidFill>
          <a:ln>
            <a:solidFill>
              <a:schemeClr val="bg1">
                <a:lumMod val="85000"/>
              </a:schemeClr>
            </a:solidFill>
          </a:ln>
        </p:spPr>
        <p:txBody>
          <a:bodyPr>
            <a:normAutofit lnSpcReduction="10000"/>
          </a:bodyPr>
          <a:lstStyle/>
          <a:p>
            <a:pPr>
              <a:buNone/>
            </a:pPr>
            <a:endParaRPr lang="en-US" sz="1500" dirty="0">
              <a:latin typeface="Consolas" pitchFamily="49" charset="0"/>
              <a:cs typeface="Consolas" pitchFamily="49" charset="0"/>
            </a:endParaRPr>
          </a:p>
          <a:p>
            <a:pPr>
              <a:buNone/>
            </a:pPr>
            <a:r>
              <a:rPr lang="en-US" sz="1500" dirty="0">
                <a:solidFill>
                  <a:srgbClr val="3F7F5F"/>
                </a:solidFill>
                <a:latin typeface="Consolas" pitchFamily="49" charset="0"/>
                <a:cs typeface="Consolas" pitchFamily="49" charset="0"/>
              </a:rPr>
              <a:t>// The task for printing a specified character in specified times</a:t>
            </a:r>
          </a:p>
          <a:p>
            <a:pPr>
              <a:buNone/>
            </a:pPr>
            <a:r>
              <a:rPr lang="en-US" sz="1500" b="1" dirty="0">
                <a:solidFill>
                  <a:srgbClr val="7F0055"/>
                </a:solidFill>
                <a:latin typeface="Consolas" pitchFamily="49" charset="0"/>
                <a:cs typeface="Consolas" pitchFamily="49" charset="0"/>
              </a:rPr>
              <a:t>class</a:t>
            </a:r>
            <a:r>
              <a:rPr lang="en-US" sz="1500" b="1" dirty="0">
                <a:solidFill>
                  <a:srgbClr val="000000"/>
                </a:solidFill>
                <a:latin typeface="Consolas" pitchFamily="49" charset="0"/>
                <a:cs typeface="Consolas" pitchFamily="49" charset="0"/>
              </a:rPr>
              <a:t> </a:t>
            </a:r>
            <a:r>
              <a:rPr lang="en-US" sz="1500" b="1" dirty="0" err="1">
                <a:solidFill>
                  <a:srgbClr val="000000"/>
                </a:solidFill>
                <a:latin typeface="Consolas" pitchFamily="49" charset="0"/>
                <a:cs typeface="Consolas" pitchFamily="49" charset="0"/>
              </a:rPr>
              <a:t>PrintChar</a:t>
            </a:r>
            <a:r>
              <a:rPr lang="en-US" sz="1500" b="1" dirty="0">
                <a:solidFill>
                  <a:srgbClr val="000000"/>
                </a:solidFill>
                <a:latin typeface="Consolas" pitchFamily="49" charset="0"/>
                <a:cs typeface="Consolas" pitchFamily="49" charset="0"/>
              </a:rPr>
              <a:t> </a:t>
            </a:r>
            <a:r>
              <a:rPr lang="en-US" sz="1500" b="1" dirty="0">
                <a:solidFill>
                  <a:srgbClr val="7F0055"/>
                </a:solidFill>
                <a:latin typeface="Consolas" pitchFamily="49" charset="0"/>
                <a:cs typeface="Consolas" pitchFamily="49" charset="0"/>
              </a:rPr>
              <a:t>implements</a:t>
            </a:r>
            <a:r>
              <a:rPr lang="en-US" sz="1500" b="1" dirty="0">
                <a:solidFill>
                  <a:srgbClr val="000000"/>
                </a:solidFill>
                <a:latin typeface="Consolas" pitchFamily="49" charset="0"/>
                <a:cs typeface="Consolas" pitchFamily="49" charset="0"/>
              </a:rPr>
              <a:t> </a:t>
            </a:r>
            <a:r>
              <a:rPr lang="en-US" sz="1500" b="1" dirty="0" err="1">
                <a:solidFill>
                  <a:srgbClr val="000000"/>
                </a:solidFill>
                <a:latin typeface="Consolas" pitchFamily="49" charset="0"/>
                <a:cs typeface="Consolas" pitchFamily="49" charset="0"/>
              </a:rPr>
              <a:t>Runnable</a:t>
            </a:r>
            <a:r>
              <a:rPr lang="en-US" sz="1500" b="1" dirty="0">
                <a:solidFill>
                  <a:srgbClr val="000000"/>
                </a:solidFill>
                <a:latin typeface="Consolas" pitchFamily="49" charset="0"/>
                <a:cs typeface="Consolas" pitchFamily="49" charset="0"/>
              </a:rPr>
              <a:t> {</a:t>
            </a:r>
          </a:p>
          <a:p>
            <a:pPr>
              <a:buNone/>
            </a:pPr>
            <a:r>
              <a:rPr lang="en-US" sz="1500" dirty="0">
                <a:solidFill>
                  <a:srgbClr val="000000"/>
                </a:solidFill>
                <a:latin typeface="Consolas" pitchFamily="49" charset="0"/>
                <a:cs typeface="Consolas" pitchFamily="49" charset="0"/>
              </a:rPr>
              <a:t>  </a:t>
            </a:r>
            <a:r>
              <a:rPr lang="en-US" sz="1500" b="1" dirty="0">
                <a:solidFill>
                  <a:srgbClr val="7F0055"/>
                </a:solidFill>
                <a:latin typeface="Consolas" pitchFamily="49" charset="0"/>
                <a:cs typeface="Consolas" pitchFamily="49" charset="0"/>
              </a:rPr>
              <a:t>private</a:t>
            </a:r>
            <a:r>
              <a:rPr lang="en-US" sz="1500" b="1" dirty="0">
                <a:solidFill>
                  <a:srgbClr val="000000"/>
                </a:solidFill>
                <a:latin typeface="Consolas" pitchFamily="49" charset="0"/>
                <a:cs typeface="Consolas" pitchFamily="49" charset="0"/>
              </a:rPr>
              <a:t> </a:t>
            </a:r>
            <a:r>
              <a:rPr lang="en-US" sz="1500" b="1" dirty="0">
                <a:solidFill>
                  <a:srgbClr val="7F0055"/>
                </a:solidFill>
                <a:latin typeface="Consolas" pitchFamily="49" charset="0"/>
                <a:cs typeface="Consolas" pitchFamily="49" charset="0"/>
              </a:rPr>
              <a:t>char</a:t>
            </a:r>
            <a:r>
              <a:rPr lang="en-US" sz="1500" b="1" dirty="0">
                <a:solidFill>
                  <a:srgbClr val="000000"/>
                </a:solidFill>
                <a:latin typeface="Consolas" pitchFamily="49" charset="0"/>
                <a:cs typeface="Consolas" pitchFamily="49" charset="0"/>
              </a:rPr>
              <a:t> </a:t>
            </a:r>
            <a:r>
              <a:rPr lang="en-US" sz="1500" b="1" dirty="0" err="1">
                <a:solidFill>
                  <a:srgbClr val="0000C0"/>
                </a:solidFill>
                <a:latin typeface="Consolas" pitchFamily="49" charset="0"/>
                <a:cs typeface="Consolas" pitchFamily="49" charset="0"/>
              </a:rPr>
              <a:t>charToPrint</a:t>
            </a:r>
            <a:r>
              <a:rPr lang="en-US" sz="1500" b="1" dirty="0">
                <a:solidFill>
                  <a:srgbClr val="000000"/>
                </a:solidFill>
                <a:latin typeface="Consolas" pitchFamily="49" charset="0"/>
                <a:cs typeface="Consolas" pitchFamily="49" charset="0"/>
              </a:rPr>
              <a:t>; </a:t>
            </a:r>
            <a:r>
              <a:rPr lang="en-US" sz="1500" b="1" dirty="0">
                <a:solidFill>
                  <a:srgbClr val="3F7F5F"/>
                </a:solidFill>
                <a:latin typeface="Consolas" pitchFamily="49" charset="0"/>
                <a:cs typeface="Consolas" pitchFamily="49" charset="0"/>
              </a:rPr>
              <a:t>// The character to print</a:t>
            </a:r>
          </a:p>
          <a:p>
            <a:pPr>
              <a:buNone/>
            </a:pPr>
            <a:r>
              <a:rPr lang="en-US" sz="1500" dirty="0">
                <a:solidFill>
                  <a:srgbClr val="000000"/>
                </a:solidFill>
                <a:latin typeface="Consolas" pitchFamily="49" charset="0"/>
                <a:cs typeface="Consolas" pitchFamily="49" charset="0"/>
              </a:rPr>
              <a:t>  </a:t>
            </a:r>
            <a:r>
              <a:rPr lang="en-US" sz="1500" b="1" dirty="0">
                <a:solidFill>
                  <a:srgbClr val="7F0055"/>
                </a:solidFill>
                <a:latin typeface="Consolas" pitchFamily="49" charset="0"/>
                <a:cs typeface="Consolas" pitchFamily="49" charset="0"/>
              </a:rPr>
              <a:t>private</a:t>
            </a:r>
            <a:r>
              <a:rPr lang="en-US" sz="1500" b="1" dirty="0">
                <a:solidFill>
                  <a:srgbClr val="000000"/>
                </a:solidFill>
                <a:latin typeface="Consolas" pitchFamily="49" charset="0"/>
                <a:cs typeface="Consolas" pitchFamily="49" charset="0"/>
              </a:rPr>
              <a:t> </a:t>
            </a:r>
            <a:r>
              <a:rPr lang="en-US" sz="1500" b="1" dirty="0" err="1">
                <a:solidFill>
                  <a:srgbClr val="7F0055"/>
                </a:solidFill>
                <a:latin typeface="Consolas" pitchFamily="49" charset="0"/>
                <a:cs typeface="Consolas" pitchFamily="49" charset="0"/>
              </a:rPr>
              <a:t>int</a:t>
            </a:r>
            <a:r>
              <a:rPr lang="en-US" sz="1500" b="1" dirty="0">
                <a:solidFill>
                  <a:srgbClr val="000000"/>
                </a:solidFill>
                <a:latin typeface="Consolas" pitchFamily="49" charset="0"/>
                <a:cs typeface="Consolas" pitchFamily="49" charset="0"/>
              </a:rPr>
              <a:t> </a:t>
            </a:r>
            <a:r>
              <a:rPr lang="en-US" sz="1500" b="1" dirty="0">
                <a:solidFill>
                  <a:srgbClr val="0000C0"/>
                </a:solidFill>
                <a:latin typeface="Consolas" pitchFamily="49" charset="0"/>
                <a:cs typeface="Consolas" pitchFamily="49" charset="0"/>
              </a:rPr>
              <a:t>times</a:t>
            </a:r>
            <a:r>
              <a:rPr lang="en-US" sz="1500" b="1" dirty="0">
                <a:solidFill>
                  <a:srgbClr val="000000"/>
                </a:solidFill>
                <a:latin typeface="Consolas" pitchFamily="49" charset="0"/>
                <a:cs typeface="Consolas" pitchFamily="49" charset="0"/>
              </a:rPr>
              <a:t>; </a:t>
            </a:r>
            <a:r>
              <a:rPr lang="en-US" sz="1500" b="1" dirty="0">
                <a:solidFill>
                  <a:srgbClr val="3F7F5F"/>
                </a:solidFill>
                <a:latin typeface="Consolas" pitchFamily="49" charset="0"/>
                <a:cs typeface="Consolas" pitchFamily="49" charset="0"/>
              </a:rPr>
              <a:t>// The times to repeat</a:t>
            </a:r>
          </a:p>
          <a:p>
            <a:pPr>
              <a:buNone/>
            </a:pPr>
            <a:endParaRPr lang="en-US" sz="1500" dirty="0">
              <a:latin typeface="Consolas" pitchFamily="49" charset="0"/>
              <a:cs typeface="Consolas" pitchFamily="49" charset="0"/>
            </a:endParaRPr>
          </a:p>
          <a:p>
            <a:pPr>
              <a:buNone/>
            </a:pPr>
            <a:r>
              <a:rPr lang="fr-FR" sz="1500" dirty="0">
                <a:solidFill>
                  <a:srgbClr val="000000"/>
                </a:solidFill>
                <a:latin typeface="Consolas" pitchFamily="49" charset="0"/>
                <a:cs typeface="Consolas" pitchFamily="49" charset="0"/>
              </a:rPr>
              <a:t>  </a:t>
            </a:r>
            <a:r>
              <a:rPr lang="fr-FR" sz="1500" b="1" dirty="0">
                <a:solidFill>
                  <a:srgbClr val="7F0055"/>
                </a:solidFill>
                <a:latin typeface="Consolas" pitchFamily="49" charset="0"/>
                <a:cs typeface="Consolas" pitchFamily="49" charset="0"/>
              </a:rPr>
              <a:t>public</a:t>
            </a:r>
            <a:r>
              <a:rPr lang="fr-FR" sz="1500" b="1" dirty="0">
                <a:solidFill>
                  <a:srgbClr val="000000"/>
                </a:solidFill>
                <a:latin typeface="Consolas" pitchFamily="49" charset="0"/>
                <a:cs typeface="Consolas" pitchFamily="49" charset="0"/>
              </a:rPr>
              <a:t> </a:t>
            </a:r>
            <a:r>
              <a:rPr lang="fr-FR" sz="1500" b="1" dirty="0" err="1">
                <a:solidFill>
                  <a:srgbClr val="000000"/>
                </a:solidFill>
                <a:latin typeface="Consolas" pitchFamily="49" charset="0"/>
                <a:cs typeface="Consolas" pitchFamily="49" charset="0"/>
              </a:rPr>
              <a:t>PrintChar</a:t>
            </a:r>
            <a:r>
              <a:rPr lang="fr-FR" sz="1500" b="1" dirty="0">
                <a:solidFill>
                  <a:srgbClr val="000000"/>
                </a:solidFill>
                <a:latin typeface="Consolas" pitchFamily="49" charset="0"/>
                <a:cs typeface="Consolas" pitchFamily="49" charset="0"/>
              </a:rPr>
              <a:t>(</a:t>
            </a:r>
            <a:r>
              <a:rPr lang="fr-FR" sz="1500" b="1" dirty="0">
                <a:solidFill>
                  <a:srgbClr val="7F0055"/>
                </a:solidFill>
                <a:latin typeface="Consolas" pitchFamily="49" charset="0"/>
                <a:cs typeface="Consolas" pitchFamily="49" charset="0"/>
              </a:rPr>
              <a:t>char</a:t>
            </a:r>
            <a:r>
              <a:rPr lang="fr-FR" sz="1500" b="1" dirty="0">
                <a:solidFill>
                  <a:srgbClr val="000000"/>
                </a:solidFill>
                <a:latin typeface="Consolas" pitchFamily="49" charset="0"/>
                <a:cs typeface="Consolas" pitchFamily="49" charset="0"/>
              </a:rPr>
              <a:t> c, </a:t>
            </a:r>
            <a:r>
              <a:rPr lang="fr-FR" sz="1500" b="1" dirty="0" err="1">
                <a:solidFill>
                  <a:srgbClr val="7F0055"/>
                </a:solidFill>
                <a:latin typeface="Consolas" pitchFamily="49" charset="0"/>
                <a:cs typeface="Consolas" pitchFamily="49" charset="0"/>
              </a:rPr>
              <a:t>int</a:t>
            </a:r>
            <a:r>
              <a:rPr lang="fr-FR" sz="1500" b="1" dirty="0">
                <a:solidFill>
                  <a:srgbClr val="000000"/>
                </a:solidFill>
                <a:latin typeface="Consolas" pitchFamily="49" charset="0"/>
                <a:cs typeface="Consolas" pitchFamily="49" charset="0"/>
              </a:rPr>
              <a:t> t) {</a:t>
            </a:r>
          </a:p>
          <a:p>
            <a:pPr>
              <a:buNone/>
            </a:pPr>
            <a:r>
              <a:rPr lang="en-US" sz="1500" dirty="0">
                <a:solidFill>
                  <a:srgbClr val="000000"/>
                </a:solidFill>
                <a:latin typeface="Consolas" pitchFamily="49" charset="0"/>
                <a:cs typeface="Consolas" pitchFamily="49" charset="0"/>
              </a:rPr>
              <a:t>    </a:t>
            </a:r>
            <a:r>
              <a:rPr lang="en-US" sz="1500" dirty="0" err="1">
                <a:solidFill>
                  <a:srgbClr val="0000C0"/>
                </a:solidFill>
                <a:latin typeface="Consolas" pitchFamily="49" charset="0"/>
                <a:cs typeface="Consolas" pitchFamily="49" charset="0"/>
              </a:rPr>
              <a:t>charToPrint</a:t>
            </a:r>
            <a:r>
              <a:rPr lang="en-US" sz="1500" dirty="0">
                <a:solidFill>
                  <a:srgbClr val="000000"/>
                </a:solidFill>
                <a:latin typeface="Consolas" pitchFamily="49" charset="0"/>
                <a:cs typeface="Consolas" pitchFamily="49" charset="0"/>
              </a:rPr>
              <a:t> = c;</a:t>
            </a:r>
          </a:p>
          <a:p>
            <a:pPr>
              <a:buNone/>
            </a:pPr>
            <a:r>
              <a:rPr lang="en-US" sz="1500" dirty="0">
                <a:solidFill>
                  <a:srgbClr val="000000"/>
                </a:solidFill>
                <a:latin typeface="Consolas" pitchFamily="49" charset="0"/>
                <a:cs typeface="Consolas" pitchFamily="49" charset="0"/>
              </a:rPr>
              <a:t>    </a:t>
            </a:r>
            <a:r>
              <a:rPr lang="en-US" sz="1500" dirty="0">
                <a:solidFill>
                  <a:srgbClr val="0000C0"/>
                </a:solidFill>
                <a:latin typeface="Consolas" pitchFamily="49" charset="0"/>
                <a:cs typeface="Consolas" pitchFamily="49" charset="0"/>
              </a:rPr>
              <a:t>times</a:t>
            </a:r>
            <a:r>
              <a:rPr lang="en-US" sz="1500" dirty="0">
                <a:solidFill>
                  <a:srgbClr val="000000"/>
                </a:solidFill>
                <a:latin typeface="Consolas" pitchFamily="49" charset="0"/>
                <a:cs typeface="Consolas" pitchFamily="49" charset="0"/>
              </a:rPr>
              <a:t> = t;</a:t>
            </a:r>
          </a:p>
          <a:p>
            <a:pPr>
              <a:buNone/>
            </a:pPr>
            <a:r>
              <a:rPr lang="en-US" sz="1500" dirty="0">
                <a:solidFill>
                  <a:srgbClr val="000000"/>
                </a:solidFill>
                <a:latin typeface="Consolas" pitchFamily="49" charset="0"/>
                <a:cs typeface="Consolas" pitchFamily="49" charset="0"/>
              </a:rPr>
              <a:t>  }</a:t>
            </a:r>
          </a:p>
          <a:p>
            <a:pPr>
              <a:buNone/>
            </a:pPr>
            <a:endParaRPr lang="en-US" sz="1500" dirty="0">
              <a:latin typeface="Consolas" pitchFamily="49" charset="0"/>
              <a:cs typeface="Consolas" pitchFamily="49" charset="0"/>
            </a:endParaRPr>
          </a:p>
          <a:p>
            <a:pPr>
              <a:buNone/>
            </a:pPr>
            <a:r>
              <a:rPr lang="en-US" sz="1500" dirty="0">
                <a:solidFill>
                  <a:srgbClr val="000000"/>
                </a:solidFill>
                <a:latin typeface="Consolas" pitchFamily="49" charset="0"/>
                <a:cs typeface="Consolas" pitchFamily="49" charset="0"/>
              </a:rPr>
              <a:t>  </a:t>
            </a:r>
            <a:r>
              <a:rPr lang="en-US" sz="1500" b="1" dirty="0">
                <a:solidFill>
                  <a:srgbClr val="7F0055"/>
                </a:solidFill>
                <a:latin typeface="Consolas" pitchFamily="49" charset="0"/>
                <a:cs typeface="Consolas" pitchFamily="49" charset="0"/>
              </a:rPr>
              <a:t>public</a:t>
            </a:r>
            <a:r>
              <a:rPr lang="en-US" sz="1500" b="1" dirty="0">
                <a:solidFill>
                  <a:srgbClr val="000000"/>
                </a:solidFill>
                <a:latin typeface="Consolas" pitchFamily="49" charset="0"/>
                <a:cs typeface="Consolas" pitchFamily="49" charset="0"/>
              </a:rPr>
              <a:t> </a:t>
            </a:r>
            <a:r>
              <a:rPr lang="en-US" sz="1500" b="1" dirty="0">
                <a:solidFill>
                  <a:srgbClr val="7F0055"/>
                </a:solidFill>
                <a:latin typeface="Consolas" pitchFamily="49" charset="0"/>
                <a:cs typeface="Consolas" pitchFamily="49" charset="0"/>
              </a:rPr>
              <a:t>void</a:t>
            </a:r>
            <a:r>
              <a:rPr lang="en-US" sz="1500" b="1" dirty="0">
                <a:solidFill>
                  <a:srgbClr val="000000"/>
                </a:solidFill>
                <a:latin typeface="Consolas" pitchFamily="49" charset="0"/>
                <a:cs typeface="Consolas" pitchFamily="49" charset="0"/>
              </a:rPr>
              <a:t> run() {</a:t>
            </a:r>
          </a:p>
          <a:p>
            <a:pPr>
              <a:buNone/>
            </a:pPr>
            <a:r>
              <a:rPr lang="nn-NO" sz="1500" dirty="0">
                <a:solidFill>
                  <a:srgbClr val="000000"/>
                </a:solidFill>
                <a:latin typeface="Consolas" pitchFamily="49" charset="0"/>
                <a:cs typeface="Consolas" pitchFamily="49" charset="0"/>
              </a:rPr>
              <a:t>    </a:t>
            </a:r>
            <a:r>
              <a:rPr lang="nn-NO" sz="1500" b="1" dirty="0">
                <a:solidFill>
                  <a:srgbClr val="7F0055"/>
                </a:solidFill>
                <a:latin typeface="Consolas" pitchFamily="49" charset="0"/>
                <a:cs typeface="Consolas" pitchFamily="49" charset="0"/>
              </a:rPr>
              <a:t>for</a:t>
            </a:r>
            <a:r>
              <a:rPr lang="nn-NO" sz="1500" b="1" dirty="0">
                <a:solidFill>
                  <a:srgbClr val="000000"/>
                </a:solidFill>
                <a:latin typeface="Consolas" pitchFamily="49" charset="0"/>
                <a:cs typeface="Consolas" pitchFamily="49" charset="0"/>
              </a:rPr>
              <a:t> (</a:t>
            </a:r>
            <a:r>
              <a:rPr lang="nn-NO" sz="1500" b="1" dirty="0">
                <a:solidFill>
                  <a:srgbClr val="7F0055"/>
                </a:solidFill>
                <a:latin typeface="Consolas" pitchFamily="49" charset="0"/>
                <a:cs typeface="Consolas" pitchFamily="49" charset="0"/>
              </a:rPr>
              <a:t>int</a:t>
            </a:r>
            <a:r>
              <a:rPr lang="nn-NO" sz="1500" b="1" dirty="0">
                <a:solidFill>
                  <a:srgbClr val="000000"/>
                </a:solidFill>
                <a:latin typeface="Consolas" pitchFamily="49" charset="0"/>
                <a:cs typeface="Consolas" pitchFamily="49" charset="0"/>
              </a:rPr>
              <a:t> i = 0; i &lt; </a:t>
            </a:r>
            <a:r>
              <a:rPr lang="nn-NO" sz="1500" b="1" dirty="0">
                <a:solidFill>
                  <a:srgbClr val="0000C0"/>
                </a:solidFill>
                <a:latin typeface="Consolas" pitchFamily="49" charset="0"/>
                <a:cs typeface="Consolas" pitchFamily="49" charset="0"/>
              </a:rPr>
              <a:t>times</a:t>
            </a:r>
            <a:r>
              <a:rPr lang="nn-NO" sz="1500" b="1" dirty="0">
                <a:solidFill>
                  <a:srgbClr val="000000"/>
                </a:solidFill>
                <a:latin typeface="Consolas" pitchFamily="49" charset="0"/>
                <a:cs typeface="Consolas" pitchFamily="49" charset="0"/>
              </a:rPr>
              <a:t>; i++) {</a:t>
            </a:r>
          </a:p>
          <a:p>
            <a:pPr>
              <a:buNone/>
            </a:pPr>
            <a:r>
              <a:rPr lang="en-US" sz="1500" dirty="0">
                <a:solidFill>
                  <a:srgbClr val="000000"/>
                </a:solidFill>
                <a:latin typeface="Consolas" pitchFamily="49" charset="0"/>
                <a:cs typeface="Consolas" pitchFamily="49" charset="0"/>
              </a:rPr>
              <a:t>      </a:t>
            </a:r>
            <a:r>
              <a:rPr lang="en-US" sz="1500" dirty="0" err="1">
                <a:solidFill>
                  <a:srgbClr val="000000"/>
                </a:solidFill>
                <a:latin typeface="Consolas" pitchFamily="49" charset="0"/>
                <a:cs typeface="Consolas" pitchFamily="49" charset="0"/>
              </a:rPr>
              <a:t>System.</a:t>
            </a:r>
            <a:r>
              <a:rPr lang="en-US" sz="1500" i="1" dirty="0" err="1">
                <a:solidFill>
                  <a:srgbClr val="0000C0"/>
                </a:solidFill>
                <a:latin typeface="Consolas" pitchFamily="49" charset="0"/>
                <a:cs typeface="Consolas" pitchFamily="49" charset="0"/>
              </a:rPr>
              <a:t>out</a:t>
            </a:r>
            <a:r>
              <a:rPr lang="en-US" sz="1500" i="1" dirty="0" err="1">
                <a:solidFill>
                  <a:srgbClr val="000000"/>
                </a:solidFill>
                <a:latin typeface="Consolas" pitchFamily="49" charset="0"/>
                <a:cs typeface="Consolas" pitchFamily="49" charset="0"/>
              </a:rPr>
              <a:t>.print</a:t>
            </a:r>
            <a:r>
              <a:rPr lang="en-US" sz="1500" i="1" dirty="0">
                <a:solidFill>
                  <a:srgbClr val="000000"/>
                </a:solidFill>
                <a:latin typeface="Consolas" pitchFamily="49" charset="0"/>
                <a:cs typeface="Consolas" pitchFamily="49" charset="0"/>
              </a:rPr>
              <a:t>(</a:t>
            </a:r>
            <a:r>
              <a:rPr lang="en-US" sz="1500" i="1" dirty="0" err="1">
                <a:solidFill>
                  <a:srgbClr val="0000C0"/>
                </a:solidFill>
                <a:latin typeface="Consolas" pitchFamily="49" charset="0"/>
                <a:cs typeface="Consolas" pitchFamily="49" charset="0"/>
              </a:rPr>
              <a:t>charToPrint</a:t>
            </a:r>
            <a:r>
              <a:rPr lang="en-US" sz="1500" i="1" dirty="0">
                <a:solidFill>
                  <a:srgbClr val="000000"/>
                </a:solidFill>
                <a:latin typeface="Consolas" pitchFamily="49" charset="0"/>
                <a:cs typeface="Consolas" pitchFamily="49" charset="0"/>
              </a:rPr>
              <a:t>);</a:t>
            </a:r>
          </a:p>
          <a:p>
            <a:pPr>
              <a:buNone/>
            </a:pPr>
            <a:r>
              <a:rPr lang="en-US" sz="1500" dirty="0">
                <a:solidFill>
                  <a:srgbClr val="000000"/>
                </a:solidFill>
                <a:latin typeface="Consolas" pitchFamily="49" charset="0"/>
                <a:cs typeface="Consolas" pitchFamily="49" charset="0"/>
              </a:rPr>
              <a:t>    }</a:t>
            </a:r>
          </a:p>
          <a:p>
            <a:pPr>
              <a:buNone/>
            </a:pPr>
            <a:r>
              <a:rPr lang="en-US" sz="1500" dirty="0">
                <a:solidFill>
                  <a:srgbClr val="000000"/>
                </a:solidFill>
                <a:latin typeface="Consolas" pitchFamily="49" charset="0"/>
                <a:cs typeface="Consolas" pitchFamily="49" charset="0"/>
              </a:rPr>
              <a:t>  }</a:t>
            </a:r>
            <a:r>
              <a:rPr lang="en-US" sz="1500" dirty="0">
                <a:solidFill>
                  <a:srgbClr val="3F7F5F"/>
                </a:solidFill>
                <a:latin typeface="Consolas" pitchFamily="49" charset="0"/>
                <a:cs typeface="Consolas" pitchFamily="49" charset="0"/>
              </a:rPr>
              <a:t>//run</a:t>
            </a:r>
          </a:p>
          <a:p>
            <a:pPr>
              <a:buNone/>
            </a:pPr>
            <a:r>
              <a:rPr lang="en-US" sz="1500" dirty="0">
                <a:solidFill>
                  <a:srgbClr val="000000"/>
                </a:solidFill>
                <a:latin typeface="Consolas" pitchFamily="49" charset="0"/>
                <a:cs typeface="Consolas" pitchFamily="49" charset="0"/>
              </a:rPr>
              <a:t>}</a:t>
            </a:r>
            <a:r>
              <a:rPr lang="en-US" sz="1500" dirty="0">
                <a:solidFill>
                  <a:srgbClr val="3F7F5F"/>
                </a:solidFill>
                <a:latin typeface="Consolas" pitchFamily="49" charset="0"/>
                <a:cs typeface="Consolas" pitchFamily="49" charset="0"/>
              </a:rPr>
              <a:t>//</a:t>
            </a:r>
            <a:r>
              <a:rPr lang="en-US" sz="1500" dirty="0" err="1">
                <a:solidFill>
                  <a:srgbClr val="3F7F5F"/>
                </a:solidFill>
                <a:latin typeface="Consolas" pitchFamily="49" charset="0"/>
                <a:cs typeface="Consolas" pitchFamily="49" charset="0"/>
              </a:rPr>
              <a:t>PrintChar</a:t>
            </a:r>
            <a:endParaRPr lang="en-US" sz="1500" dirty="0">
              <a:solidFill>
                <a:srgbClr val="3F7F5F"/>
              </a:solidFill>
              <a:latin typeface="Consolas" pitchFamily="49" charset="0"/>
              <a:cs typeface="Consolas" pitchFamily="49" charset="0"/>
            </a:endParaRPr>
          </a:p>
          <a:p>
            <a:pPr>
              <a:buNone/>
            </a:pPr>
            <a:endParaRPr lang="en-US" sz="1500" dirty="0">
              <a:latin typeface="Consolas" pitchFamily="49" charset="0"/>
              <a:cs typeface="Consolas" pitchFamily="49" charset="0"/>
            </a:endParaRPr>
          </a:p>
        </p:txBody>
      </p:sp>
    </p:spTree>
    <p:extLst>
      <p:ext uri="{BB962C8B-B14F-4D97-AF65-F5344CB8AC3E}">
        <p14:creationId xmlns:p14="http://schemas.microsoft.com/office/powerpoint/2010/main" val="18594677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Communication between Threads</a:t>
            </a:r>
          </a:p>
        </p:txBody>
      </p:sp>
      <p:sp>
        <p:nvSpPr>
          <p:cNvPr id="3" name="Content Placeholder 2"/>
          <p:cNvSpPr>
            <a:spLocks noGrp="1"/>
          </p:cNvSpPr>
          <p:nvPr>
            <p:ph idx="1"/>
          </p:nvPr>
        </p:nvSpPr>
        <p:spPr/>
        <p:txBody>
          <a:bodyPr/>
          <a:lstStyle/>
          <a:p>
            <a:r>
              <a:rPr lang="en-US" sz="2400"/>
              <a:t>Threads can communicate via shared, mutable data</a:t>
            </a:r>
          </a:p>
          <a:p>
            <a:r>
              <a:rPr lang="en-US" sz="2400"/>
              <a:t>Since the data is mutable, all accesses to it must be synchronized</a:t>
            </a:r>
          </a:p>
          <a:p>
            <a:r>
              <a:rPr lang="en-US" sz="2400"/>
              <a:t>Example:</a:t>
            </a:r>
          </a:p>
          <a:p>
            <a:pPr lvl="1"/>
            <a:r>
              <a:rPr lang="en-US" sz="2000">
                <a:solidFill>
                  <a:srgbClr val="2D00E7"/>
                </a:solidFill>
                <a:latin typeface="Trebuchet MS" panose="020B0603020202020204" pitchFamily="34" charset="0"/>
              </a:rPr>
              <a:t>synchronized(someObj) { flag = !flag; }</a:t>
            </a:r>
          </a:p>
          <a:p>
            <a:pPr lvl="1"/>
            <a:r>
              <a:rPr lang="en-US" sz="2000">
                <a:solidFill>
                  <a:srgbClr val="2D00E7"/>
                </a:solidFill>
                <a:latin typeface="Trebuchet MS" panose="020B0603020202020204" pitchFamily="34" charset="0"/>
              </a:rPr>
              <a:t>synchronized(someObj)  { if (flag) doSomething(); }</a:t>
            </a:r>
          </a:p>
          <a:p>
            <a:r>
              <a:rPr lang="en-US" sz="2400"/>
              <a:t>The </a:t>
            </a:r>
            <a:r>
              <a:rPr lang="en-US" sz="2400" b="1"/>
              <a:t>first</a:t>
            </a:r>
            <a:r>
              <a:rPr lang="en-US" sz="2400"/>
              <a:t> version of Java provided methods to allow one thread to control another thread: </a:t>
            </a:r>
            <a:r>
              <a:rPr lang="en-US" sz="2000">
                <a:solidFill>
                  <a:srgbClr val="2D00E7"/>
                </a:solidFill>
                <a:latin typeface="Trebuchet MS" panose="020B0603020202020204" pitchFamily="34" charset="0"/>
              </a:rPr>
              <a:t>suspend</a:t>
            </a:r>
            <a:r>
              <a:rPr lang="en-US" sz="2400"/>
              <a:t>, </a:t>
            </a:r>
            <a:r>
              <a:rPr lang="en-US" sz="2000">
                <a:solidFill>
                  <a:srgbClr val="2D00E7"/>
                </a:solidFill>
                <a:latin typeface="Trebuchet MS" panose="020B0603020202020204" pitchFamily="34" charset="0"/>
              </a:rPr>
              <a:t>resume</a:t>
            </a:r>
            <a:r>
              <a:rPr lang="en-US" sz="2400"/>
              <a:t>, </a:t>
            </a:r>
            <a:r>
              <a:rPr lang="en-US" sz="2000">
                <a:solidFill>
                  <a:srgbClr val="2D00E7"/>
                </a:solidFill>
                <a:latin typeface="Trebuchet MS" panose="020B0603020202020204" pitchFamily="34" charset="0"/>
              </a:rPr>
              <a:t>stop</a:t>
            </a:r>
            <a:r>
              <a:rPr lang="en-US" sz="2400"/>
              <a:t>, </a:t>
            </a:r>
            <a:r>
              <a:rPr lang="en-US" sz="2000">
                <a:solidFill>
                  <a:srgbClr val="2D00E7"/>
                </a:solidFill>
                <a:latin typeface="Trebuchet MS" panose="020B0603020202020204" pitchFamily="34" charset="0"/>
              </a:rPr>
              <a:t>destroy</a:t>
            </a:r>
            <a:endParaRPr lang="en-US" sz="2400"/>
          </a:p>
          <a:p>
            <a:pPr lvl="1"/>
            <a:r>
              <a:rPr lang="en-US" sz="2000"/>
              <a:t>These methods were </a:t>
            </a:r>
            <a:r>
              <a:rPr lang="en-US" sz="2000" i="1"/>
              <a:t>not safe</a:t>
            </a:r>
            <a:r>
              <a:rPr lang="en-US" sz="2000"/>
              <a:t> and were deprecated almost immediately</a:t>
            </a:r>
            <a:r>
              <a:rPr lang="en-US" sz="1800"/>
              <a:t>—</a:t>
            </a:r>
            <a:r>
              <a:rPr lang="en-US" sz="2000" i="1"/>
              <a:t>never</a:t>
            </a:r>
            <a:r>
              <a:rPr lang="en-US" sz="2000"/>
              <a:t> use them!</a:t>
            </a:r>
          </a:p>
          <a:p>
            <a:pPr lvl="1"/>
            <a:r>
              <a:rPr lang="en-US" sz="2000"/>
              <a:t>They are still there because Java never throws anything away</a:t>
            </a:r>
          </a:p>
          <a:p>
            <a:pPr lvl="1"/>
            <a:r>
              <a:rPr lang="en-US" sz="2000"/>
              <a:t>If you want one Thread to control another Thread, do so via shared data</a:t>
            </a:r>
          </a:p>
        </p:txBody>
      </p:sp>
      <p:sp>
        <p:nvSpPr>
          <p:cNvPr id="112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93C11C4E-6C76-413B-B116-4AB7B4C46F33}" type="slidenum">
              <a:rPr lang="en-US" sz="1400">
                <a:latin typeface="Arial" panose="020B0604020202020204" pitchFamily="34" charset="0"/>
              </a:rPr>
              <a:pPr/>
              <a:t>16</a:t>
            </a:fld>
            <a:endParaRPr lang="en-US" sz="1400">
              <a:latin typeface="Arial" panose="020B0604020202020204" pitchFamily="34" charset="0"/>
            </a:endParaRPr>
          </a:p>
        </p:txBody>
      </p:sp>
    </p:spTree>
    <p:extLst>
      <p:ext uri="{BB962C8B-B14F-4D97-AF65-F5344CB8AC3E}">
        <p14:creationId xmlns:p14="http://schemas.microsoft.com/office/powerpoint/2010/main" val="125660068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4C7D3E3D-62D4-459E-A18F-B7A32911F8A0}" type="slidenum">
              <a:rPr lang="en-US"/>
              <a:pPr/>
              <a:t>160</a:t>
            </a:fld>
            <a:endParaRPr lang="en-US"/>
          </a:p>
        </p:txBody>
      </p:sp>
      <p:sp>
        <p:nvSpPr>
          <p:cNvPr id="265218" name="Rectangle 2"/>
          <p:cNvSpPr>
            <a:spLocks noGrp="1" noChangeArrowheads="1"/>
          </p:cNvSpPr>
          <p:nvPr>
            <p:ph type="title"/>
          </p:nvPr>
        </p:nvSpPr>
        <p:spPr>
          <a:xfrm>
            <a:off x="2209800" y="457200"/>
            <a:ext cx="7848600" cy="762000"/>
          </a:xfrm>
        </p:spPr>
        <p:txBody>
          <a:bodyPr>
            <a:normAutofit/>
          </a:bodyPr>
          <a:lstStyle/>
          <a:p>
            <a:r>
              <a:rPr lang="en-US" b="1" dirty="0" smtClean="0"/>
              <a:t>Example: </a:t>
            </a:r>
            <a:r>
              <a:rPr lang="en-US" dirty="0" smtClean="0"/>
              <a:t>Three Threads   </a:t>
            </a:r>
            <a:r>
              <a:rPr lang="en-US" sz="2000" dirty="0"/>
              <a:t>1/3</a:t>
            </a:r>
            <a:endParaRPr lang="en-US" dirty="0">
              <a:solidFill>
                <a:schemeClr val="tx1"/>
              </a:solidFill>
              <a:latin typeface="Book Antiqua" pitchFamily="18" charset="0"/>
            </a:endParaRPr>
          </a:p>
        </p:txBody>
      </p:sp>
      <p:sp>
        <p:nvSpPr>
          <p:cNvPr id="265219" name="Rectangle 3"/>
          <p:cNvSpPr>
            <a:spLocks noGrp="1" noChangeArrowheads="1"/>
          </p:cNvSpPr>
          <p:nvPr>
            <p:ph type="body" idx="1"/>
          </p:nvPr>
        </p:nvSpPr>
        <p:spPr>
          <a:xfrm>
            <a:off x="2209800" y="1295400"/>
            <a:ext cx="7848600" cy="5105400"/>
          </a:xfrm>
          <a:solidFill>
            <a:schemeClr val="bg1"/>
          </a:solidFill>
          <a:ln>
            <a:solidFill>
              <a:schemeClr val="bg1">
                <a:lumMod val="85000"/>
              </a:schemeClr>
            </a:solidFill>
          </a:ln>
        </p:spPr>
        <p:txBody>
          <a:bodyPr>
            <a:normAutofit fontScale="92500" lnSpcReduction="10000"/>
          </a:bodyPr>
          <a:lstStyle/>
          <a:p>
            <a:pPr>
              <a:buNone/>
            </a:pPr>
            <a:endParaRPr lang="en-US" sz="1500" dirty="0">
              <a:latin typeface="Consolas" pitchFamily="49" charset="0"/>
              <a:cs typeface="Consolas" pitchFamily="49" charset="0"/>
            </a:endParaRPr>
          </a:p>
          <a:p>
            <a:pPr>
              <a:buNone/>
            </a:pPr>
            <a:r>
              <a:rPr lang="en-US" sz="1500" dirty="0">
                <a:solidFill>
                  <a:srgbClr val="3F7F5F"/>
                </a:solidFill>
                <a:latin typeface="Consolas" pitchFamily="49" charset="0"/>
                <a:cs typeface="Consolas" pitchFamily="49" charset="0"/>
              </a:rPr>
              <a:t>// The task class for printing number from 1 to n for a given n</a:t>
            </a:r>
          </a:p>
          <a:p>
            <a:pPr>
              <a:buNone/>
            </a:pPr>
            <a:r>
              <a:rPr lang="en-US" sz="1500" b="1" dirty="0">
                <a:solidFill>
                  <a:srgbClr val="7F0055"/>
                </a:solidFill>
                <a:latin typeface="Consolas" pitchFamily="49" charset="0"/>
                <a:cs typeface="Consolas" pitchFamily="49" charset="0"/>
              </a:rPr>
              <a:t>class</a:t>
            </a:r>
            <a:r>
              <a:rPr lang="en-US" sz="1500" b="1" dirty="0">
                <a:solidFill>
                  <a:srgbClr val="000000"/>
                </a:solidFill>
                <a:latin typeface="Consolas" pitchFamily="49" charset="0"/>
                <a:cs typeface="Consolas" pitchFamily="49" charset="0"/>
              </a:rPr>
              <a:t> </a:t>
            </a:r>
            <a:r>
              <a:rPr lang="en-US" sz="1500" b="1" dirty="0" err="1">
                <a:solidFill>
                  <a:srgbClr val="000000"/>
                </a:solidFill>
                <a:latin typeface="Consolas" pitchFamily="49" charset="0"/>
                <a:cs typeface="Consolas" pitchFamily="49" charset="0"/>
              </a:rPr>
              <a:t>PrintNum</a:t>
            </a:r>
            <a:r>
              <a:rPr lang="en-US" sz="1500" b="1" dirty="0">
                <a:solidFill>
                  <a:srgbClr val="000000"/>
                </a:solidFill>
                <a:latin typeface="Consolas" pitchFamily="49" charset="0"/>
                <a:cs typeface="Consolas" pitchFamily="49" charset="0"/>
              </a:rPr>
              <a:t> </a:t>
            </a:r>
            <a:r>
              <a:rPr lang="en-US" sz="1500" b="1" dirty="0">
                <a:solidFill>
                  <a:srgbClr val="7F0055"/>
                </a:solidFill>
                <a:latin typeface="Consolas" pitchFamily="49" charset="0"/>
                <a:cs typeface="Consolas" pitchFamily="49" charset="0"/>
              </a:rPr>
              <a:t>implements</a:t>
            </a:r>
            <a:r>
              <a:rPr lang="en-US" sz="1500" b="1" dirty="0">
                <a:solidFill>
                  <a:srgbClr val="000000"/>
                </a:solidFill>
                <a:latin typeface="Consolas" pitchFamily="49" charset="0"/>
                <a:cs typeface="Consolas" pitchFamily="49" charset="0"/>
              </a:rPr>
              <a:t> </a:t>
            </a:r>
            <a:r>
              <a:rPr lang="en-US" sz="1500" b="1" dirty="0" err="1">
                <a:solidFill>
                  <a:srgbClr val="000000"/>
                </a:solidFill>
                <a:latin typeface="Consolas" pitchFamily="49" charset="0"/>
                <a:cs typeface="Consolas" pitchFamily="49" charset="0"/>
              </a:rPr>
              <a:t>Runnable</a:t>
            </a:r>
            <a:r>
              <a:rPr lang="en-US" sz="1500" b="1" dirty="0">
                <a:solidFill>
                  <a:srgbClr val="000000"/>
                </a:solidFill>
                <a:latin typeface="Consolas" pitchFamily="49" charset="0"/>
                <a:cs typeface="Consolas" pitchFamily="49" charset="0"/>
              </a:rPr>
              <a:t> {</a:t>
            </a:r>
          </a:p>
          <a:p>
            <a:pPr>
              <a:buNone/>
            </a:pPr>
            <a:r>
              <a:rPr lang="en-US" sz="1500" dirty="0">
                <a:solidFill>
                  <a:srgbClr val="000000"/>
                </a:solidFill>
                <a:latin typeface="Consolas" pitchFamily="49" charset="0"/>
                <a:cs typeface="Consolas" pitchFamily="49" charset="0"/>
              </a:rPr>
              <a:t>  </a:t>
            </a:r>
            <a:r>
              <a:rPr lang="en-US" sz="1500" b="1" dirty="0">
                <a:solidFill>
                  <a:srgbClr val="7F0055"/>
                </a:solidFill>
                <a:latin typeface="Consolas" pitchFamily="49" charset="0"/>
                <a:cs typeface="Consolas" pitchFamily="49" charset="0"/>
              </a:rPr>
              <a:t>private</a:t>
            </a:r>
            <a:r>
              <a:rPr lang="en-US" sz="1500" b="1" dirty="0">
                <a:solidFill>
                  <a:srgbClr val="000000"/>
                </a:solidFill>
                <a:latin typeface="Consolas" pitchFamily="49" charset="0"/>
                <a:cs typeface="Consolas" pitchFamily="49" charset="0"/>
              </a:rPr>
              <a:t> </a:t>
            </a:r>
            <a:r>
              <a:rPr lang="en-US" sz="1500" b="1" dirty="0" err="1">
                <a:solidFill>
                  <a:srgbClr val="7F0055"/>
                </a:solidFill>
                <a:latin typeface="Consolas" pitchFamily="49" charset="0"/>
                <a:cs typeface="Consolas" pitchFamily="49" charset="0"/>
              </a:rPr>
              <a:t>int</a:t>
            </a:r>
            <a:r>
              <a:rPr lang="en-US" sz="1500" b="1" dirty="0">
                <a:solidFill>
                  <a:srgbClr val="000000"/>
                </a:solidFill>
                <a:latin typeface="Consolas" pitchFamily="49" charset="0"/>
                <a:cs typeface="Consolas" pitchFamily="49" charset="0"/>
              </a:rPr>
              <a:t> </a:t>
            </a:r>
            <a:r>
              <a:rPr lang="en-US" sz="1500" b="1" dirty="0" err="1">
                <a:solidFill>
                  <a:srgbClr val="0000C0"/>
                </a:solidFill>
                <a:latin typeface="Consolas" pitchFamily="49" charset="0"/>
                <a:cs typeface="Consolas" pitchFamily="49" charset="0"/>
              </a:rPr>
              <a:t>lastNum</a:t>
            </a:r>
            <a:r>
              <a:rPr lang="en-US" sz="1500" b="1" dirty="0">
                <a:solidFill>
                  <a:srgbClr val="000000"/>
                </a:solidFill>
                <a:latin typeface="Consolas" pitchFamily="49" charset="0"/>
                <a:cs typeface="Consolas" pitchFamily="49" charset="0"/>
              </a:rPr>
              <a:t>;</a:t>
            </a:r>
          </a:p>
          <a:p>
            <a:pPr>
              <a:buNone/>
            </a:pPr>
            <a:endParaRPr lang="en-US" sz="1500" dirty="0">
              <a:latin typeface="Consolas" pitchFamily="49" charset="0"/>
              <a:cs typeface="Consolas" pitchFamily="49" charset="0"/>
            </a:endParaRPr>
          </a:p>
          <a:p>
            <a:pPr>
              <a:buNone/>
            </a:pPr>
            <a:r>
              <a:rPr lang="en-US" sz="1500" dirty="0">
                <a:solidFill>
                  <a:srgbClr val="000000"/>
                </a:solidFill>
                <a:latin typeface="Consolas" pitchFamily="49" charset="0"/>
                <a:cs typeface="Consolas" pitchFamily="49" charset="0"/>
              </a:rPr>
              <a:t>  </a:t>
            </a:r>
            <a:r>
              <a:rPr lang="en-US" sz="1500" dirty="0">
                <a:solidFill>
                  <a:srgbClr val="3F5FBF"/>
                </a:solidFill>
                <a:latin typeface="Consolas" pitchFamily="49" charset="0"/>
                <a:cs typeface="Consolas" pitchFamily="49" charset="0"/>
              </a:rPr>
              <a:t>/** Construct a task for printing 1, 2, ... </a:t>
            </a:r>
            <a:r>
              <a:rPr lang="en-US" sz="1500" dirty="0" err="1">
                <a:solidFill>
                  <a:srgbClr val="3F5FBF"/>
                </a:solidFill>
                <a:latin typeface="Consolas" pitchFamily="49" charset="0"/>
                <a:cs typeface="Consolas" pitchFamily="49" charset="0"/>
              </a:rPr>
              <a:t>i</a:t>
            </a:r>
            <a:r>
              <a:rPr lang="en-US" sz="1500" dirty="0">
                <a:solidFill>
                  <a:srgbClr val="3F5FBF"/>
                </a:solidFill>
                <a:latin typeface="Consolas" pitchFamily="49" charset="0"/>
                <a:cs typeface="Consolas" pitchFamily="49" charset="0"/>
              </a:rPr>
              <a:t> */</a:t>
            </a:r>
          </a:p>
          <a:p>
            <a:pPr>
              <a:buNone/>
            </a:pPr>
            <a:r>
              <a:rPr lang="en-US" sz="1500" dirty="0">
                <a:solidFill>
                  <a:srgbClr val="000000"/>
                </a:solidFill>
                <a:latin typeface="Consolas" pitchFamily="49" charset="0"/>
                <a:cs typeface="Consolas" pitchFamily="49" charset="0"/>
              </a:rPr>
              <a:t>  </a:t>
            </a:r>
            <a:r>
              <a:rPr lang="en-US" sz="1500" b="1" dirty="0">
                <a:solidFill>
                  <a:srgbClr val="7F0055"/>
                </a:solidFill>
                <a:latin typeface="Consolas" pitchFamily="49" charset="0"/>
                <a:cs typeface="Consolas" pitchFamily="49" charset="0"/>
              </a:rPr>
              <a:t>public</a:t>
            </a:r>
            <a:r>
              <a:rPr lang="en-US" sz="1500" b="1" dirty="0">
                <a:solidFill>
                  <a:srgbClr val="000000"/>
                </a:solidFill>
                <a:latin typeface="Consolas" pitchFamily="49" charset="0"/>
                <a:cs typeface="Consolas" pitchFamily="49" charset="0"/>
              </a:rPr>
              <a:t> </a:t>
            </a:r>
            <a:r>
              <a:rPr lang="en-US" sz="1500" b="1" dirty="0" err="1">
                <a:solidFill>
                  <a:srgbClr val="000000"/>
                </a:solidFill>
                <a:latin typeface="Consolas" pitchFamily="49" charset="0"/>
                <a:cs typeface="Consolas" pitchFamily="49" charset="0"/>
              </a:rPr>
              <a:t>PrintNum</a:t>
            </a:r>
            <a:r>
              <a:rPr lang="en-US" sz="1500" b="1" dirty="0">
                <a:solidFill>
                  <a:srgbClr val="000000"/>
                </a:solidFill>
                <a:latin typeface="Consolas" pitchFamily="49" charset="0"/>
                <a:cs typeface="Consolas" pitchFamily="49" charset="0"/>
              </a:rPr>
              <a:t>(</a:t>
            </a:r>
            <a:r>
              <a:rPr lang="en-US" sz="1500" b="1" dirty="0" err="1">
                <a:solidFill>
                  <a:srgbClr val="7F0055"/>
                </a:solidFill>
                <a:latin typeface="Consolas" pitchFamily="49" charset="0"/>
                <a:cs typeface="Consolas" pitchFamily="49" charset="0"/>
              </a:rPr>
              <a:t>int</a:t>
            </a:r>
            <a:r>
              <a:rPr lang="en-US" sz="1500" b="1" dirty="0">
                <a:solidFill>
                  <a:srgbClr val="000000"/>
                </a:solidFill>
                <a:latin typeface="Consolas" pitchFamily="49" charset="0"/>
                <a:cs typeface="Consolas" pitchFamily="49" charset="0"/>
              </a:rPr>
              <a:t> n) {</a:t>
            </a:r>
          </a:p>
          <a:p>
            <a:pPr>
              <a:buNone/>
            </a:pPr>
            <a:r>
              <a:rPr lang="en-US" sz="1500" dirty="0">
                <a:solidFill>
                  <a:srgbClr val="000000"/>
                </a:solidFill>
                <a:latin typeface="Consolas" pitchFamily="49" charset="0"/>
                <a:cs typeface="Consolas" pitchFamily="49" charset="0"/>
              </a:rPr>
              <a:t>    </a:t>
            </a:r>
            <a:r>
              <a:rPr lang="en-US" sz="1500" dirty="0" err="1">
                <a:solidFill>
                  <a:srgbClr val="0000C0"/>
                </a:solidFill>
                <a:latin typeface="Consolas" pitchFamily="49" charset="0"/>
                <a:cs typeface="Consolas" pitchFamily="49" charset="0"/>
              </a:rPr>
              <a:t>lastNum</a:t>
            </a:r>
            <a:r>
              <a:rPr lang="en-US" sz="1500" dirty="0">
                <a:solidFill>
                  <a:srgbClr val="000000"/>
                </a:solidFill>
                <a:latin typeface="Consolas" pitchFamily="49" charset="0"/>
                <a:cs typeface="Consolas" pitchFamily="49" charset="0"/>
              </a:rPr>
              <a:t> = n;</a:t>
            </a:r>
          </a:p>
          <a:p>
            <a:pPr>
              <a:buNone/>
            </a:pPr>
            <a:r>
              <a:rPr lang="en-US" sz="1500" dirty="0">
                <a:solidFill>
                  <a:srgbClr val="000000"/>
                </a:solidFill>
                <a:latin typeface="Consolas" pitchFamily="49" charset="0"/>
                <a:cs typeface="Consolas" pitchFamily="49" charset="0"/>
              </a:rPr>
              <a:t>  }</a:t>
            </a:r>
          </a:p>
          <a:p>
            <a:pPr>
              <a:buNone/>
            </a:pPr>
            <a:endParaRPr lang="en-US" sz="1500" dirty="0">
              <a:latin typeface="Consolas" pitchFamily="49" charset="0"/>
              <a:cs typeface="Consolas" pitchFamily="49" charset="0"/>
            </a:endParaRPr>
          </a:p>
          <a:p>
            <a:pPr>
              <a:buNone/>
            </a:pPr>
            <a:r>
              <a:rPr lang="en-US" sz="1500" dirty="0">
                <a:solidFill>
                  <a:srgbClr val="000000"/>
                </a:solidFill>
                <a:latin typeface="Consolas" pitchFamily="49" charset="0"/>
                <a:cs typeface="Consolas" pitchFamily="49" charset="0"/>
              </a:rPr>
              <a:t>  </a:t>
            </a:r>
            <a:r>
              <a:rPr lang="en-US" sz="1500" dirty="0">
                <a:solidFill>
                  <a:srgbClr val="3F5FBF"/>
                </a:solidFill>
                <a:latin typeface="Consolas" pitchFamily="49" charset="0"/>
                <a:cs typeface="Consolas" pitchFamily="49" charset="0"/>
              </a:rPr>
              <a:t>/** Tell the thread how to run */</a:t>
            </a:r>
          </a:p>
          <a:p>
            <a:pPr>
              <a:buNone/>
            </a:pPr>
            <a:r>
              <a:rPr lang="en-US" sz="1500" dirty="0">
                <a:solidFill>
                  <a:srgbClr val="000000"/>
                </a:solidFill>
                <a:latin typeface="Consolas" pitchFamily="49" charset="0"/>
                <a:cs typeface="Consolas" pitchFamily="49" charset="0"/>
              </a:rPr>
              <a:t>  </a:t>
            </a:r>
            <a:r>
              <a:rPr lang="en-US" sz="1500" b="1" dirty="0">
                <a:solidFill>
                  <a:srgbClr val="7F0055"/>
                </a:solidFill>
                <a:latin typeface="Consolas" pitchFamily="49" charset="0"/>
                <a:cs typeface="Consolas" pitchFamily="49" charset="0"/>
              </a:rPr>
              <a:t>public</a:t>
            </a:r>
            <a:r>
              <a:rPr lang="en-US" sz="1500" b="1" dirty="0">
                <a:solidFill>
                  <a:srgbClr val="000000"/>
                </a:solidFill>
                <a:latin typeface="Consolas" pitchFamily="49" charset="0"/>
                <a:cs typeface="Consolas" pitchFamily="49" charset="0"/>
              </a:rPr>
              <a:t> </a:t>
            </a:r>
            <a:r>
              <a:rPr lang="en-US" sz="1500" b="1" dirty="0">
                <a:solidFill>
                  <a:srgbClr val="7F0055"/>
                </a:solidFill>
                <a:latin typeface="Consolas" pitchFamily="49" charset="0"/>
                <a:cs typeface="Consolas" pitchFamily="49" charset="0"/>
              </a:rPr>
              <a:t>void</a:t>
            </a:r>
            <a:r>
              <a:rPr lang="en-US" sz="1500" b="1" dirty="0">
                <a:solidFill>
                  <a:srgbClr val="000000"/>
                </a:solidFill>
                <a:latin typeface="Consolas" pitchFamily="49" charset="0"/>
                <a:cs typeface="Consolas" pitchFamily="49" charset="0"/>
              </a:rPr>
              <a:t> run() {</a:t>
            </a:r>
          </a:p>
          <a:p>
            <a:pPr>
              <a:buNone/>
            </a:pPr>
            <a:r>
              <a:rPr lang="nn-NO" sz="1500" dirty="0">
                <a:solidFill>
                  <a:srgbClr val="000000"/>
                </a:solidFill>
                <a:latin typeface="Consolas" pitchFamily="49" charset="0"/>
                <a:cs typeface="Consolas" pitchFamily="49" charset="0"/>
              </a:rPr>
              <a:t>    </a:t>
            </a:r>
            <a:r>
              <a:rPr lang="nn-NO" sz="1500" b="1" dirty="0">
                <a:solidFill>
                  <a:srgbClr val="7F0055"/>
                </a:solidFill>
                <a:latin typeface="Consolas" pitchFamily="49" charset="0"/>
                <a:cs typeface="Consolas" pitchFamily="49" charset="0"/>
              </a:rPr>
              <a:t>for</a:t>
            </a:r>
            <a:r>
              <a:rPr lang="nn-NO" sz="1500" b="1" dirty="0">
                <a:solidFill>
                  <a:srgbClr val="000000"/>
                </a:solidFill>
                <a:latin typeface="Consolas" pitchFamily="49" charset="0"/>
                <a:cs typeface="Consolas" pitchFamily="49" charset="0"/>
              </a:rPr>
              <a:t> (</a:t>
            </a:r>
            <a:r>
              <a:rPr lang="nn-NO" sz="1500" b="1" dirty="0">
                <a:solidFill>
                  <a:srgbClr val="7F0055"/>
                </a:solidFill>
                <a:latin typeface="Consolas" pitchFamily="49" charset="0"/>
                <a:cs typeface="Consolas" pitchFamily="49" charset="0"/>
              </a:rPr>
              <a:t>int</a:t>
            </a:r>
            <a:r>
              <a:rPr lang="nn-NO" sz="1500" b="1" dirty="0">
                <a:solidFill>
                  <a:srgbClr val="000000"/>
                </a:solidFill>
                <a:latin typeface="Consolas" pitchFamily="49" charset="0"/>
                <a:cs typeface="Consolas" pitchFamily="49" charset="0"/>
              </a:rPr>
              <a:t> i = 1; i &lt;= </a:t>
            </a:r>
            <a:r>
              <a:rPr lang="nn-NO" sz="1500" b="1" dirty="0">
                <a:solidFill>
                  <a:srgbClr val="0000C0"/>
                </a:solidFill>
                <a:latin typeface="Consolas" pitchFamily="49" charset="0"/>
                <a:cs typeface="Consolas" pitchFamily="49" charset="0"/>
              </a:rPr>
              <a:t>lastNum</a:t>
            </a:r>
            <a:r>
              <a:rPr lang="nn-NO" sz="1500" b="1" dirty="0">
                <a:solidFill>
                  <a:srgbClr val="000000"/>
                </a:solidFill>
                <a:latin typeface="Consolas" pitchFamily="49" charset="0"/>
                <a:cs typeface="Consolas" pitchFamily="49" charset="0"/>
              </a:rPr>
              <a:t>; i++) {</a:t>
            </a:r>
          </a:p>
          <a:p>
            <a:pPr>
              <a:buNone/>
            </a:pPr>
            <a:r>
              <a:rPr lang="en-US" sz="1500" dirty="0">
                <a:solidFill>
                  <a:srgbClr val="000000"/>
                </a:solidFill>
                <a:latin typeface="Consolas" pitchFamily="49" charset="0"/>
                <a:cs typeface="Consolas" pitchFamily="49" charset="0"/>
              </a:rPr>
              <a:t>      </a:t>
            </a:r>
            <a:r>
              <a:rPr lang="en-US" sz="1500" dirty="0" err="1">
                <a:solidFill>
                  <a:srgbClr val="000000"/>
                </a:solidFill>
                <a:latin typeface="Consolas" pitchFamily="49" charset="0"/>
                <a:cs typeface="Consolas" pitchFamily="49" charset="0"/>
              </a:rPr>
              <a:t>System.</a:t>
            </a:r>
            <a:r>
              <a:rPr lang="en-US" sz="1500" i="1" dirty="0" err="1">
                <a:solidFill>
                  <a:srgbClr val="0000C0"/>
                </a:solidFill>
                <a:latin typeface="Consolas" pitchFamily="49" charset="0"/>
                <a:cs typeface="Consolas" pitchFamily="49" charset="0"/>
              </a:rPr>
              <a:t>err</a:t>
            </a:r>
            <a:r>
              <a:rPr lang="en-US" sz="1500" i="1" dirty="0" err="1">
                <a:solidFill>
                  <a:srgbClr val="000000"/>
                </a:solidFill>
                <a:latin typeface="Consolas" pitchFamily="49" charset="0"/>
                <a:cs typeface="Consolas" pitchFamily="49" charset="0"/>
              </a:rPr>
              <a:t>.print</a:t>
            </a:r>
            <a:r>
              <a:rPr lang="en-US" sz="1500" i="1" dirty="0">
                <a:solidFill>
                  <a:srgbClr val="000000"/>
                </a:solidFill>
                <a:latin typeface="Consolas" pitchFamily="49" charset="0"/>
                <a:cs typeface="Consolas" pitchFamily="49" charset="0"/>
              </a:rPr>
              <a:t>(</a:t>
            </a:r>
            <a:r>
              <a:rPr lang="en-US" sz="1500" i="1" dirty="0">
                <a:solidFill>
                  <a:srgbClr val="2A00FF"/>
                </a:solidFill>
                <a:latin typeface="Consolas" pitchFamily="49" charset="0"/>
                <a:cs typeface="Consolas" pitchFamily="49" charset="0"/>
              </a:rPr>
              <a:t>""</a:t>
            </a:r>
            <a:r>
              <a:rPr lang="en-US" sz="1500" i="1" dirty="0">
                <a:solidFill>
                  <a:srgbClr val="000000"/>
                </a:solidFill>
                <a:latin typeface="Consolas" pitchFamily="49" charset="0"/>
                <a:cs typeface="Consolas" pitchFamily="49" charset="0"/>
              </a:rPr>
              <a:t> + </a:t>
            </a:r>
            <a:r>
              <a:rPr lang="en-US" sz="1500" i="1" dirty="0" err="1">
                <a:solidFill>
                  <a:srgbClr val="000000"/>
                </a:solidFill>
                <a:latin typeface="Consolas" pitchFamily="49" charset="0"/>
                <a:cs typeface="Consolas" pitchFamily="49" charset="0"/>
              </a:rPr>
              <a:t>i</a:t>
            </a:r>
            <a:r>
              <a:rPr lang="en-US" sz="1500" i="1" dirty="0">
                <a:solidFill>
                  <a:srgbClr val="000000"/>
                </a:solidFill>
                <a:latin typeface="Consolas" pitchFamily="49" charset="0"/>
                <a:cs typeface="Consolas" pitchFamily="49" charset="0"/>
              </a:rPr>
              <a:t>);</a:t>
            </a:r>
          </a:p>
          <a:p>
            <a:pPr>
              <a:buNone/>
            </a:pPr>
            <a:r>
              <a:rPr lang="en-US" sz="1500" dirty="0">
                <a:solidFill>
                  <a:srgbClr val="000000"/>
                </a:solidFill>
                <a:latin typeface="Consolas" pitchFamily="49" charset="0"/>
                <a:cs typeface="Consolas" pitchFamily="49" charset="0"/>
              </a:rPr>
              <a:t>    }</a:t>
            </a:r>
          </a:p>
          <a:p>
            <a:pPr>
              <a:buNone/>
            </a:pPr>
            <a:r>
              <a:rPr lang="en-US" sz="1500" dirty="0">
                <a:solidFill>
                  <a:srgbClr val="000000"/>
                </a:solidFill>
                <a:latin typeface="Consolas" pitchFamily="49" charset="0"/>
                <a:cs typeface="Consolas" pitchFamily="49" charset="0"/>
              </a:rPr>
              <a:t>  }</a:t>
            </a:r>
            <a:r>
              <a:rPr lang="en-US" sz="1500" dirty="0">
                <a:solidFill>
                  <a:srgbClr val="3F7F5F"/>
                </a:solidFill>
                <a:latin typeface="Consolas" pitchFamily="49" charset="0"/>
                <a:cs typeface="Consolas" pitchFamily="49" charset="0"/>
              </a:rPr>
              <a:t>//run</a:t>
            </a:r>
          </a:p>
          <a:p>
            <a:pPr>
              <a:buNone/>
            </a:pPr>
            <a:r>
              <a:rPr lang="en-US" sz="1500" dirty="0">
                <a:solidFill>
                  <a:srgbClr val="000000"/>
                </a:solidFill>
                <a:latin typeface="Consolas" pitchFamily="49" charset="0"/>
                <a:cs typeface="Consolas" pitchFamily="49" charset="0"/>
              </a:rPr>
              <a:t>}</a:t>
            </a:r>
            <a:r>
              <a:rPr lang="en-US" sz="1500" dirty="0">
                <a:solidFill>
                  <a:srgbClr val="3F7F5F"/>
                </a:solidFill>
                <a:latin typeface="Consolas" pitchFamily="49" charset="0"/>
                <a:cs typeface="Consolas" pitchFamily="49" charset="0"/>
              </a:rPr>
              <a:t>//</a:t>
            </a:r>
            <a:r>
              <a:rPr lang="en-US" sz="1500" dirty="0" err="1">
                <a:solidFill>
                  <a:srgbClr val="3F7F5F"/>
                </a:solidFill>
                <a:latin typeface="Consolas" pitchFamily="49" charset="0"/>
                <a:cs typeface="Consolas" pitchFamily="49" charset="0"/>
              </a:rPr>
              <a:t>PrintNum</a:t>
            </a:r>
            <a:endParaRPr lang="en-US" sz="1500" dirty="0">
              <a:latin typeface="Consolas" pitchFamily="49" charset="0"/>
              <a:cs typeface="Consolas" pitchFamily="49" charset="0"/>
            </a:endParaRPr>
          </a:p>
        </p:txBody>
      </p:sp>
      <p:sp>
        <p:nvSpPr>
          <p:cNvPr id="5" name="TextBox 4"/>
          <p:cNvSpPr txBox="1"/>
          <p:nvPr/>
        </p:nvSpPr>
        <p:spPr>
          <a:xfrm>
            <a:off x="6705600" y="4343401"/>
            <a:ext cx="3733800" cy="1877437"/>
          </a:xfrm>
          <a:prstGeom prst="rect">
            <a:avLst/>
          </a:prstGeom>
          <a:solidFill>
            <a:srgbClr val="92D050"/>
          </a:solidFill>
        </p:spPr>
        <p:txBody>
          <a:bodyPr wrap="square" rtlCol="0">
            <a:spAutoFit/>
          </a:bodyPr>
          <a:lstStyle/>
          <a:p>
            <a:pPr algn="r"/>
            <a:r>
              <a:rPr lang="en-US" i="1" dirty="0"/>
              <a:t>Sample output</a:t>
            </a:r>
          </a:p>
          <a:p>
            <a:r>
              <a:rPr lang="en-US" sz="1600" dirty="0">
                <a:solidFill>
                  <a:srgbClr val="000000"/>
                </a:solidFill>
                <a:latin typeface="Consolas"/>
              </a:rPr>
              <a:t>aaaaaaaaaabbbb</a:t>
            </a:r>
            <a:r>
              <a:rPr lang="en-US" sz="1600" dirty="0">
                <a:solidFill>
                  <a:srgbClr val="FF0000"/>
                </a:solidFill>
                <a:latin typeface="Consolas"/>
              </a:rPr>
              <a:t>123</a:t>
            </a:r>
            <a:r>
              <a:rPr lang="en-US" sz="1600" dirty="0">
                <a:solidFill>
                  <a:srgbClr val="000000"/>
                </a:solidFill>
                <a:latin typeface="Consolas"/>
              </a:rPr>
              <a:t>bbbbbb</a:t>
            </a:r>
            <a:r>
              <a:rPr lang="en-US" sz="1600" dirty="0">
                <a:solidFill>
                  <a:srgbClr val="FF0000"/>
                </a:solidFill>
                <a:latin typeface="Consolas"/>
              </a:rPr>
              <a:t>45678910</a:t>
            </a:r>
          </a:p>
          <a:p>
            <a:endParaRPr lang="en-US" sz="1600" dirty="0">
              <a:solidFill>
                <a:srgbClr val="FF0000"/>
              </a:solidFill>
              <a:latin typeface="Consolas"/>
            </a:endParaRPr>
          </a:p>
          <a:p>
            <a:r>
              <a:rPr lang="en-US" sz="1600" dirty="0">
                <a:solidFill>
                  <a:srgbClr val="000000"/>
                </a:solidFill>
                <a:latin typeface="Consolas"/>
              </a:rPr>
              <a:t>Aaaaaaaaaa</a:t>
            </a:r>
            <a:r>
              <a:rPr lang="en-US" sz="1600" dirty="0">
                <a:solidFill>
                  <a:srgbClr val="FF0000"/>
                </a:solidFill>
                <a:latin typeface="Consolas"/>
              </a:rPr>
              <a:t>12345678910</a:t>
            </a:r>
            <a:r>
              <a:rPr lang="en-US" sz="1600" dirty="0">
                <a:solidFill>
                  <a:srgbClr val="000000"/>
                </a:solidFill>
                <a:latin typeface="Consolas"/>
              </a:rPr>
              <a:t>bbbbbbbbbb</a:t>
            </a:r>
          </a:p>
          <a:p>
            <a:endParaRPr lang="en-US" sz="1600" dirty="0">
              <a:solidFill>
                <a:srgbClr val="000000"/>
              </a:solidFill>
              <a:latin typeface="Consolas"/>
            </a:endParaRPr>
          </a:p>
          <a:p>
            <a:r>
              <a:rPr lang="en-US" sz="1600" dirty="0">
                <a:solidFill>
                  <a:srgbClr val="FF0000"/>
                </a:solidFill>
                <a:latin typeface="Consolas"/>
              </a:rPr>
              <a:t>123456789</a:t>
            </a:r>
            <a:r>
              <a:rPr lang="en-US" sz="1600" dirty="0">
                <a:solidFill>
                  <a:srgbClr val="000000"/>
                </a:solidFill>
                <a:latin typeface="Consolas"/>
              </a:rPr>
              <a:t>aaaaaaaaaabbbbbbbbbb</a:t>
            </a:r>
            <a:r>
              <a:rPr lang="en-US" sz="1600" dirty="0">
                <a:solidFill>
                  <a:srgbClr val="FF0000"/>
                </a:solidFill>
                <a:latin typeface="Consolas"/>
              </a:rPr>
              <a:t>10</a:t>
            </a:r>
          </a:p>
          <a:p>
            <a:endParaRPr lang="en-US" dirty="0"/>
          </a:p>
        </p:txBody>
      </p:sp>
    </p:spTree>
    <p:extLst>
      <p:ext uri="{BB962C8B-B14F-4D97-AF65-F5344CB8AC3E}">
        <p14:creationId xmlns:p14="http://schemas.microsoft.com/office/powerpoint/2010/main" val="4013070817"/>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76680080-E3DA-4323-92F5-48F37A107C72}" type="slidenum">
              <a:rPr lang="en-US"/>
              <a:pPr/>
              <a:t>161</a:t>
            </a:fld>
            <a:endParaRPr lang="en-US"/>
          </a:p>
        </p:txBody>
      </p:sp>
      <p:sp>
        <p:nvSpPr>
          <p:cNvPr id="264194" name="Rectangle 2"/>
          <p:cNvSpPr>
            <a:spLocks noGrp="1" noChangeArrowheads="1"/>
          </p:cNvSpPr>
          <p:nvPr>
            <p:ph type="title"/>
          </p:nvPr>
        </p:nvSpPr>
        <p:spPr>
          <a:xfrm>
            <a:off x="2133600" y="152400"/>
            <a:ext cx="7848600" cy="762000"/>
          </a:xfrm>
        </p:spPr>
        <p:txBody>
          <a:bodyPr/>
          <a:lstStyle/>
          <a:p>
            <a:r>
              <a:rPr lang="en-US"/>
              <a:t>The Thread Class </a:t>
            </a:r>
            <a:endParaRPr lang="en-US" b="1">
              <a:latin typeface="Courier" charset="0"/>
            </a:endParaRPr>
          </a:p>
        </p:txBody>
      </p:sp>
      <p:sp>
        <p:nvSpPr>
          <p:cNvPr id="264199" name="Rectangle 7"/>
          <p:cNvSpPr>
            <a:spLocks noChangeArrowheads="1"/>
          </p:cNvSpPr>
          <p:nvPr/>
        </p:nvSpPr>
        <p:spPr bwMode="auto">
          <a:xfrm>
            <a:off x="3524250" y="2214563"/>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264201" name="Rectangle 9"/>
          <p:cNvSpPr>
            <a:spLocks noChangeArrowheads="1"/>
          </p:cNvSpPr>
          <p:nvPr/>
        </p:nvSpPr>
        <p:spPr bwMode="auto">
          <a:xfrm>
            <a:off x="3524250" y="2057400"/>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264203" name="Rectangle 11"/>
          <p:cNvSpPr>
            <a:spLocks noChangeArrowheads="1"/>
          </p:cNvSpPr>
          <p:nvPr/>
        </p:nvSpPr>
        <p:spPr bwMode="auto">
          <a:xfrm>
            <a:off x="1524000" y="2117209"/>
            <a:ext cx="9144000" cy="369332"/>
          </a:xfrm>
          <a:prstGeom prst="rect">
            <a:avLst/>
          </a:prstGeom>
          <a:noFill/>
          <a:ln w="12700">
            <a:noFill/>
            <a:miter lim="800000"/>
            <a:headEnd type="none" w="sm" len="sm"/>
            <a:tailEnd type="none" w="sm" len="sm"/>
          </a:ln>
          <a:effectLst/>
        </p:spPr>
        <p:txBody>
          <a:bodyPr anchor="ctr">
            <a:spAutoFit/>
          </a:bodyPr>
          <a:lstStyle/>
          <a:p>
            <a:endParaRPr lang="en-US"/>
          </a:p>
        </p:txBody>
      </p:sp>
      <p:graphicFrame>
        <p:nvGraphicFramePr>
          <p:cNvPr id="264202" name="Object 10"/>
          <p:cNvGraphicFramePr>
            <a:graphicFrameLocks noChangeAspect="1"/>
          </p:cNvGraphicFramePr>
          <p:nvPr/>
        </p:nvGraphicFramePr>
        <p:xfrm>
          <a:off x="1524000" y="1447801"/>
          <a:ext cx="9144000" cy="4587875"/>
        </p:xfrm>
        <a:graphic>
          <a:graphicData uri="http://schemas.openxmlformats.org/presentationml/2006/ole">
            <mc:AlternateContent xmlns:mc="http://schemas.openxmlformats.org/markup-compatibility/2006">
              <mc:Choice xmlns:v="urn:schemas-microsoft-com:vml" Requires="v">
                <p:oleObj spid="_x0000_s3077" name="Picture" r:id="rId4" imgW="4495800" imgH="2253996" progId="Word.Picture.8">
                  <p:embed/>
                </p:oleObj>
              </mc:Choice>
              <mc:Fallback>
                <p:oleObj name="Picture" r:id="rId4" imgW="4495800" imgH="2253996"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447801"/>
                        <a:ext cx="9144000" cy="4587875"/>
                      </a:xfrm>
                      <a:prstGeom prst="rect">
                        <a:avLst/>
                      </a:prstGeom>
                      <a:solidFill>
                        <a:srgbClr val="969696"/>
                      </a:solidFill>
                    </p:spPr>
                  </p:pic>
                </p:oleObj>
              </mc:Fallback>
            </mc:AlternateContent>
          </a:graphicData>
        </a:graphic>
      </p:graphicFrame>
    </p:spTree>
    <p:extLst>
      <p:ext uri="{BB962C8B-B14F-4D97-AF65-F5344CB8AC3E}">
        <p14:creationId xmlns:p14="http://schemas.microsoft.com/office/powerpoint/2010/main" val="4017364337"/>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828800" y="2209800"/>
            <a:ext cx="8229600" cy="2362200"/>
          </a:xfrm>
          <a:prstGeom prst="rect">
            <a:avLst/>
          </a:prstGeom>
          <a:solidFill>
            <a:schemeClr val="bg1"/>
          </a:solidFill>
          <a:ln w="12700" cap="flat" cmpd="sng" algn="ctr">
            <a:solidFill>
              <a:schemeClr val="bg1">
                <a:lumMod val="8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Times New Roman" pitchFamily="18" charset="0"/>
            </a:endParaRPr>
          </a:p>
        </p:txBody>
      </p:sp>
      <p:sp>
        <p:nvSpPr>
          <p:cNvPr id="4" name="Slide Number Placeholder 4"/>
          <p:cNvSpPr>
            <a:spLocks noGrp="1"/>
          </p:cNvSpPr>
          <p:nvPr>
            <p:ph type="sldNum" sz="quarter" idx="11"/>
          </p:nvPr>
        </p:nvSpPr>
        <p:spPr/>
        <p:txBody>
          <a:bodyPr/>
          <a:lstStyle/>
          <a:p>
            <a:fld id="{C46A5523-96EA-4560-9B70-0EEEC313FEA0}" type="slidenum">
              <a:rPr lang="en-US"/>
              <a:pPr/>
              <a:t>162</a:t>
            </a:fld>
            <a:endParaRPr lang="en-US"/>
          </a:p>
        </p:txBody>
      </p:sp>
      <p:sp>
        <p:nvSpPr>
          <p:cNvPr id="296962" name="Rectangle 2"/>
          <p:cNvSpPr>
            <a:spLocks noGrp="1" noChangeArrowheads="1"/>
          </p:cNvSpPr>
          <p:nvPr>
            <p:ph type="title"/>
          </p:nvPr>
        </p:nvSpPr>
        <p:spPr>
          <a:xfrm>
            <a:off x="1752600" y="152400"/>
            <a:ext cx="8763000" cy="762000"/>
          </a:xfrm>
        </p:spPr>
        <p:txBody>
          <a:bodyPr/>
          <a:lstStyle/>
          <a:p>
            <a:r>
              <a:rPr lang="en-US" sz="4000"/>
              <a:t>The Static yield() Method</a:t>
            </a:r>
            <a:endParaRPr lang="en-US" sz="4000" b="1">
              <a:latin typeface="Courier" charset="0"/>
            </a:endParaRPr>
          </a:p>
        </p:txBody>
      </p:sp>
      <p:sp>
        <p:nvSpPr>
          <p:cNvPr id="296963" name="Rectangle 3"/>
          <p:cNvSpPr>
            <a:spLocks noGrp="1" noChangeArrowheads="1"/>
          </p:cNvSpPr>
          <p:nvPr>
            <p:ph type="body" idx="1"/>
          </p:nvPr>
        </p:nvSpPr>
        <p:spPr>
          <a:xfrm>
            <a:off x="1752600" y="990600"/>
            <a:ext cx="8763000" cy="4495800"/>
          </a:xfrm>
        </p:spPr>
        <p:txBody>
          <a:bodyPr/>
          <a:lstStyle/>
          <a:p>
            <a:pPr marL="0" indent="0">
              <a:spcBef>
                <a:spcPct val="0"/>
              </a:spcBef>
              <a:buNone/>
            </a:pPr>
            <a:r>
              <a:rPr lang="en-US" sz="2200" dirty="0">
                <a:cs typeface="Times New Roman" pitchFamily="18" charset="0"/>
              </a:rPr>
              <a:t>You can use the </a:t>
            </a:r>
            <a:r>
              <a:rPr lang="en-US" sz="2200" b="1" dirty="0">
                <a:solidFill>
                  <a:srgbClr val="C00000"/>
                </a:solidFill>
                <a:cs typeface="Times New Roman" pitchFamily="18" charset="0"/>
              </a:rPr>
              <a:t>yield() </a:t>
            </a:r>
            <a:r>
              <a:rPr lang="en-US" sz="2200" dirty="0">
                <a:cs typeface="Times New Roman" pitchFamily="18" charset="0"/>
              </a:rPr>
              <a:t>method to temporarily release time for other threads. For example, suppose you modify the previous </a:t>
            </a:r>
            <a:r>
              <a:rPr lang="en-US" sz="2200" b="1" dirty="0" err="1">
                <a:cs typeface="Times New Roman" pitchFamily="18" charset="0"/>
              </a:rPr>
              <a:t>printNum</a:t>
            </a:r>
            <a:r>
              <a:rPr lang="en-US" sz="2200" dirty="0">
                <a:cs typeface="Times New Roman" pitchFamily="18" charset="0"/>
              </a:rPr>
              <a:t> class as follows:</a:t>
            </a:r>
          </a:p>
          <a:p>
            <a:pPr marL="0" indent="0">
              <a:spcBef>
                <a:spcPct val="0"/>
              </a:spcBef>
              <a:buNone/>
            </a:pPr>
            <a:endParaRPr lang="en-US" dirty="0">
              <a:cs typeface="Times New Roman" pitchFamily="18" charset="0"/>
            </a:endParaRPr>
          </a:p>
          <a:p>
            <a:pPr marL="625475" lvl="1" indent="-112713">
              <a:spcBef>
                <a:spcPct val="0"/>
              </a:spcBef>
              <a:buNone/>
            </a:pPr>
            <a:r>
              <a:rPr lang="en-US" b="1" dirty="0">
                <a:latin typeface="Courier New" pitchFamily="49" charset="0"/>
                <a:cs typeface="Times New Roman" pitchFamily="18" charset="0"/>
              </a:rPr>
              <a:t>public void </a:t>
            </a:r>
            <a:r>
              <a:rPr lang="en-US" dirty="0">
                <a:latin typeface="Courier New" pitchFamily="49" charset="0"/>
                <a:cs typeface="Times New Roman" pitchFamily="18" charset="0"/>
              </a:rPr>
              <a:t>run() {</a:t>
            </a:r>
          </a:p>
          <a:p>
            <a:pPr marL="625475" lvl="1" indent="-112713">
              <a:spcBef>
                <a:spcPct val="0"/>
              </a:spcBef>
              <a:buNone/>
            </a:pPr>
            <a:r>
              <a:rPr lang="en-US" dirty="0">
                <a:latin typeface="Courier New" pitchFamily="49" charset="0"/>
                <a:cs typeface="Times New Roman" pitchFamily="18" charset="0"/>
              </a:rPr>
              <a:t>  </a:t>
            </a:r>
            <a:r>
              <a:rPr lang="en-US" b="1" dirty="0">
                <a:latin typeface="Courier New" pitchFamily="49" charset="0"/>
                <a:cs typeface="Times New Roman" pitchFamily="18" charset="0"/>
              </a:rPr>
              <a:t>for</a:t>
            </a:r>
            <a:r>
              <a:rPr lang="en-US" dirty="0">
                <a:latin typeface="Courier New" pitchFamily="49" charset="0"/>
                <a:cs typeface="Times New Roman" pitchFamily="18" charset="0"/>
              </a:rPr>
              <a:t> (</a:t>
            </a:r>
            <a:r>
              <a:rPr lang="en-US" dirty="0" err="1">
                <a:latin typeface="Courier New" pitchFamily="49" charset="0"/>
                <a:cs typeface="Times New Roman" pitchFamily="18" charset="0"/>
              </a:rPr>
              <a:t>int</a:t>
            </a:r>
            <a:r>
              <a:rPr lang="en-US" dirty="0">
                <a:latin typeface="Courier New" pitchFamily="49" charset="0"/>
                <a:cs typeface="Times New Roman" pitchFamily="18" charset="0"/>
              </a:rPr>
              <a:t> </a:t>
            </a:r>
            <a:r>
              <a:rPr lang="en-US" dirty="0" err="1">
                <a:latin typeface="Courier New" pitchFamily="49" charset="0"/>
                <a:cs typeface="Times New Roman" pitchFamily="18" charset="0"/>
              </a:rPr>
              <a:t>i</a:t>
            </a:r>
            <a:r>
              <a:rPr lang="en-US" dirty="0">
                <a:latin typeface="Courier New" pitchFamily="49" charset="0"/>
                <a:cs typeface="Times New Roman" pitchFamily="18" charset="0"/>
              </a:rPr>
              <a:t> = 1; </a:t>
            </a:r>
            <a:r>
              <a:rPr lang="en-US" dirty="0" err="1">
                <a:latin typeface="Courier New" pitchFamily="49" charset="0"/>
                <a:cs typeface="Times New Roman" pitchFamily="18" charset="0"/>
              </a:rPr>
              <a:t>i</a:t>
            </a:r>
            <a:r>
              <a:rPr lang="en-US" dirty="0">
                <a:latin typeface="Courier New" pitchFamily="49" charset="0"/>
                <a:cs typeface="Times New Roman" pitchFamily="18" charset="0"/>
              </a:rPr>
              <a:t> &lt;= </a:t>
            </a:r>
            <a:r>
              <a:rPr lang="en-US" dirty="0" err="1">
                <a:latin typeface="Courier New" pitchFamily="49" charset="0"/>
                <a:cs typeface="Times New Roman" pitchFamily="18" charset="0"/>
              </a:rPr>
              <a:t>lastNum</a:t>
            </a:r>
            <a:r>
              <a:rPr lang="en-US" dirty="0">
                <a:latin typeface="Courier New" pitchFamily="49" charset="0"/>
                <a:cs typeface="Times New Roman" pitchFamily="18" charset="0"/>
              </a:rPr>
              <a:t>; </a:t>
            </a:r>
            <a:r>
              <a:rPr lang="en-US" dirty="0" err="1">
                <a:latin typeface="Courier New" pitchFamily="49" charset="0"/>
                <a:cs typeface="Times New Roman" pitchFamily="18" charset="0"/>
              </a:rPr>
              <a:t>i</a:t>
            </a:r>
            <a:r>
              <a:rPr lang="en-US" dirty="0">
                <a:latin typeface="Courier New" pitchFamily="49" charset="0"/>
                <a:cs typeface="Times New Roman" pitchFamily="18" charset="0"/>
              </a:rPr>
              <a:t>++) {</a:t>
            </a:r>
          </a:p>
          <a:p>
            <a:pPr marL="625475" lvl="1" indent="-112713">
              <a:spcBef>
                <a:spcPct val="0"/>
              </a:spcBef>
              <a:buNone/>
            </a:pPr>
            <a:r>
              <a:rPr lang="en-US" dirty="0">
                <a:latin typeface="Courier New" pitchFamily="49" charset="0"/>
                <a:cs typeface="Times New Roman" pitchFamily="18" charset="0"/>
              </a:rPr>
              <a:t>    </a:t>
            </a:r>
            <a:r>
              <a:rPr lang="en-US" b="1" dirty="0" err="1">
                <a:latin typeface="Courier New" pitchFamily="49" charset="0"/>
                <a:cs typeface="Times New Roman" pitchFamily="18" charset="0"/>
              </a:rPr>
              <a:t>System.out.print</a:t>
            </a:r>
            <a:r>
              <a:rPr lang="en-US" dirty="0">
                <a:latin typeface="Courier New" pitchFamily="49" charset="0"/>
                <a:cs typeface="Times New Roman" pitchFamily="18" charset="0"/>
              </a:rPr>
              <a:t>(" " + </a:t>
            </a:r>
            <a:r>
              <a:rPr lang="en-US" dirty="0" err="1">
                <a:latin typeface="Courier New" pitchFamily="49" charset="0"/>
                <a:cs typeface="Times New Roman" pitchFamily="18" charset="0"/>
              </a:rPr>
              <a:t>i</a:t>
            </a:r>
            <a:r>
              <a:rPr lang="en-US" dirty="0">
                <a:latin typeface="Courier New" pitchFamily="49" charset="0"/>
                <a:cs typeface="Times New Roman" pitchFamily="18" charset="0"/>
              </a:rPr>
              <a:t>);</a:t>
            </a:r>
          </a:p>
          <a:p>
            <a:pPr marL="625475" lvl="1" indent="-112713">
              <a:spcBef>
                <a:spcPct val="0"/>
              </a:spcBef>
              <a:buNone/>
            </a:pPr>
            <a:r>
              <a:rPr lang="en-US" b="1" dirty="0">
                <a:latin typeface="Courier New" pitchFamily="49" charset="0"/>
                <a:cs typeface="Times New Roman" pitchFamily="18" charset="0"/>
              </a:rPr>
              <a:t>    </a:t>
            </a:r>
            <a:r>
              <a:rPr lang="en-US" b="1" dirty="0" err="1">
                <a:solidFill>
                  <a:srgbClr val="FF3300"/>
                </a:solidFill>
                <a:latin typeface="Courier New" pitchFamily="49" charset="0"/>
                <a:cs typeface="Times New Roman" pitchFamily="18" charset="0"/>
              </a:rPr>
              <a:t>Thread.yield</a:t>
            </a:r>
            <a:r>
              <a:rPr lang="en-US" b="1" dirty="0">
                <a:solidFill>
                  <a:srgbClr val="FF3300"/>
                </a:solidFill>
                <a:latin typeface="Courier New" pitchFamily="49" charset="0"/>
                <a:cs typeface="Times New Roman" pitchFamily="18" charset="0"/>
              </a:rPr>
              <a:t>();</a:t>
            </a:r>
            <a:endParaRPr lang="en-US" dirty="0">
              <a:solidFill>
                <a:srgbClr val="FF3300"/>
              </a:solidFill>
              <a:latin typeface="Courier New" pitchFamily="49" charset="0"/>
              <a:cs typeface="Times New Roman" pitchFamily="18" charset="0"/>
            </a:endParaRPr>
          </a:p>
          <a:p>
            <a:pPr marL="625475" lvl="1" indent="-112713">
              <a:spcBef>
                <a:spcPct val="0"/>
              </a:spcBef>
              <a:buNone/>
            </a:pPr>
            <a:r>
              <a:rPr lang="en-US" dirty="0">
                <a:latin typeface="Courier New" pitchFamily="49" charset="0"/>
                <a:cs typeface="Times New Roman" pitchFamily="18" charset="0"/>
              </a:rPr>
              <a:t>  }</a:t>
            </a:r>
          </a:p>
          <a:p>
            <a:pPr marL="625475" lvl="1" indent="-112713">
              <a:spcBef>
                <a:spcPct val="0"/>
              </a:spcBef>
              <a:buNone/>
            </a:pPr>
            <a:r>
              <a:rPr lang="en-US" dirty="0">
                <a:latin typeface="Courier New" pitchFamily="49" charset="0"/>
                <a:cs typeface="Times New Roman" pitchFamily="18" charset="0"/>
              </a:rPr>
              <a:t>}</a:t>
            </a:r>
          </a:p>
          <a:p>
            <a:pPr marL="0" indent="0">
              <a:spcBef>
                <a:spcPct val="0"/>
              </a:spcBef>
              <a:buNone/>
            </a:pPr>
            <a:r>
              <a:rPr lang="en-US" dirty="0">
                <a:cs typeface="Times New Roman" pitchFamily="18" charset="0"/>
              </a:rPr>
              <a:t> </a:t>
            </a:r>
          </a:p>
          <a:p>
            <a:pPr marL="0" indent="0">
              <a:spcBef>
                <a:spcPct val="0"/>
              </a:spcBef>
              <a:buNone/>
            </a:pPr>
            <a:r>
              <a:rPr lang="en-US" sz="2200" dirty="0">
                <a:cs typeface="Times New Roman" pitchFamily="18" charset="0"/>
              </a:rPr>
              <a:t>Every time a number is printed, the </a:t>
            </a:r>
            <a:r>
              <a:rPr lang="en-US" sz="2200" b="1" dirty="0">
                <a:cs typeface="Times New Roman" pitchFamily="18" charset="0"/>
              </a:rPr>
              <a:t>print10</a:t>
            </a:r>
            <a:r>
              <a:rPr lang="en-US" sz="2200" dirty="0">
                <a:cs typeface="Times New Roman" pitchFamily="18" charset="0"/>
              </a:rPr>
              <a:t> thread is yielded. </a:t>
            </a:r>
          </a:p>
          <a:p>
            <a:pPr marL="0" indent="0">
              <a:spcBef>
                <a:spcPct val="0"/>
              </a:spcBef>
              <a:buNone/>
            </a:pPr>
            <a:r>
              <a:rPr lang="en-US" sz="2200" dirty="0">
                <a:cs typeface="Times New Roman" pitchFamily="18" charset="0"/>
              </a:rPr>
              <a:t>So, the numbers are printed after the characters. </a:t>
            </a:r>
          </a:p>
          <a:p>
            <a:pPr marL="0" indent="0">
              <a:spcBef>
                <a:spcPct val="0"/>
              </a:spcBef>
              <a:buNone/>
            </a:pPr>
            <a:endParaRPr lang="en-US" sz="2200" dirty="0">
              <a:cs typeface="Times New Roman" pitchFamily="18" charset="0"/>
            </a:endParaRPr>
          </a:p>
          <a:p>
            <a:pPr marL="0" indent="0">
              <a:spcBef>
                <a:spcPct val="0"/>
              </a:spcBef>
              <a:buNone/>
            </a:pPr>
            <a:endParaRPr lang="en-US" sz="2200" dirty="0">
              <a:cs typeface="Times New Roman" pitchFamily="18" charset="0"/>
            </a:endParaRPr>
          </a:p>
        </p:txBody>
      </p:sp>
      <p:sp>
        <p:nvSpPr>
          <p:cNvPr id="6" name="Rectangle 5"/>
          <p:cNvSpPr/>
          <p:nvPr/>
        </p:nvSpPr>
        <p:spPr bwMode="auto">
          <a:xfrm>
            <a:off x="1905000" y="5410200"/>
            <a:ext cx="7467600" cy="1295400"/>
          </a:xfrm>
          <a:prstGeom prst="rect">
            <a:avLst/>
          </a:prstGeom>
          <a:solidFill>
            <a:srgbClr val="92D05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2400" i="1" dirty="0">
                <a:latin typeface="Times New Roman" pitchFamily="18" charset="0"/>
              </a:rPr>
              <a:t>Sample Output</a:t>
            </a:r>
          </a:p>
          <a:p>
            <a:r>
              <a:rPr lang="pt-BR" sz="1600" dirty="0">
                <a:solidFill>
                  <a:srgbClr val="000000"/>
                </a:solidFill>
                <a:latin typeface="Consolas"/>
              </a:rPr>
              <a:t>aaaaaaaaaabbb</a:t>
            </a:r>
            <a:r>
              <a:rPr lang="pt-BR" sz="1600" dirty="0">
                <a:solidFill>
                  <a:srgbClr val="FF0000"/>
                </a:solidFill>
                <a:latin typeface="Consolas"/>
              </a:rPr>
              <a:t> 1</a:t>
            </a:r>
            <a:r>
              <a:rPr lang="pt-BR" sz="1600" dirty="0">
                <a:solidFill>
                  <a:srgbClr val="000000"/>
                </a:solidFill>
                <a:latin typeface="Consolas"/>
              </a:rPr>
              <a:t>b</a:t>
            </a:r>
            <a:r>
              <a:rPr lang="pt-BR" sz="1600" dirty="0">
                <a:solidFill>
                  <a:srgbClr val="FF0000"/>
                </a:solidFill>
                <a:latin typeface="Consolas"/>
              </a:rPr>
              <a:t> 2 3 4</a:t>
            </a:r>
            <a:r>
              <a:rPr lang="pt-BR" sz="1600" dirty="0">
                <a:solidFill>
                  <a:srgbClr val="000000"/>
                </a:solidFill>
                <a:latin typeface="Consolas"/>
              </a:rPr>
              <a:t>b </a:t>
            </a:r>
            <a:r>
              <a:rPr lang="pt-BR" sz="1600" dirty="0">
                <a:solidFill>
                  <a:srgbClr val="FF0000"/>
                </a:solidFill>
                <a:latin typeface="Consolas"/>
              </a:rPr>
              <a:t>5 6 7 8</a:t>
            </a:r>
            <a:r>
              <a:rPr lang="pt-BR" sz="1600" dirty="0">
                <a:solidFill>
                  <a:srgbClr val="000000"/>
                </a:solidFill>
                <a:latin typeface="Consolas"/>
              </a:rPr>
              <a:t>b </a:t>
            </a:r>
            <a:r>
              <a:rPr lang="pt-BR" sz="1600" dirty="0">
                <a:solidFill>
                  <a:srgbClr val="FF0000"/>
                </a:solidFill>
                <a:latin typeface="Consolas"/>
              </a:rPr>
              <a:t>9 10</a:t>
            </a:r>
            <a:r>
              <a:rPr lang="pt-BR" sz="1600" dirty="0">
                <a:solidFill>
                  <a:srgbClr val="000000"/>
                </a:solidFill>
                <a:latin typeface="Consolas"/>
              </a:rPr>
              <a:t> bbbb</a:t>
            </a:r>
          </a:p>
          <a:p>
            <a:endParaRPr lang="pt-BR" sz="1600" dirty="0">
              <a:solidFill>
                <a:srgbClr val="000000"/>
              </a:solidFill>
              <a:latin typeface="Consolas"/>
            </a:endParaRPr>
          </a:p>
          <a:p>
            <a:r>
              <a:rPr lang="en-US" sz="1600" dirty="0" err="1">
                <a:solidFill>
                  <a:srgbClr val="000000"/>
                </a:solidFill>
                <a:latin typeface="Consolas"/>
              </a:rPr>
              <a:t>aaaaaaaaaa</a:t>
            </a:r>
            <a:r>
              <a:rPr lang="en-US" sz="1600" dirty="0">
                <a:solidFill>
                  <a:srgbClr val="FF0000"/>
                </a:solidFill>
                <a:latin typeface="Consolas"/>
              </a:rPr>
              <a:t> 1 2</a:t>
            </a:r>
            <a:r>
              <a:rPr lang="en-US" sz="1600" dirty="0">
                <a:solidFill>
                  <a:srgbClr val="000000"/>
                </a:solidFill>
                <a:latin typeface="Consolas"/>
              </a:rPr>
              <a:t>b</a:t>
            </a:r>
            <a:r>
              <a:rPr lang="en-US" sz="1600" dirty="0">
                <a:solidFill>
                  <a:srgbClr val="FF0000"/>
                </a:solidFill>
                <a:latin typeface="Consolas"/>
              </a:rPr>
              <a:t> 3</a:t>
            </a:r>
            <a:r>
              <a:rPr lang="en-US" sz="1600" dirty="0">
                <a:solidFill>
                  <a:srgbClr val="000000"/>
                </a:solidFill>
                <a:latin typeface="Consolas"/>
              </a:rPr>
              <a:t>b</a:t>
            </a:r>
            <a:r>
              <a:rPr lang="en-US" sz="1600" dirty="0">
                <a:solidFill>
                  <a:srgbClr val="FF0000"/>
                </a:solidFill>
                <a:latin typeface="Consolas"/>
              </a:rPr>
              <a:t> 4</a:t>
            </a:r>
            <a:r>
              <a:rPr lang="en-US" sz="1600" dirty="0">
                <a:solidFill>
                  <a:srgbClr val="000000"/>
                </a:solidFill>
                <a:latin typeface="Consolas"/>
              </a:rPr>
              <a:t>b</a:t>
            </a:r>
            <a:r>
              <a:rPr lang="en-US" sz="1600" dirty="0">
                <a:solidFill>
                  <a:srgbClr val="FF0000"/>
                </a:solidFill>
                <a:latin typeface="Consolas"/>
              </a:rPr>
              <a:t> 5</a:t>
            </a:r>
            <a:r>
              <a:rPr lang="en-US" sz="1600" dirty="0">
                <a:solidFill>
                  <a:srgbClr val="000000"/>
                </a:solidFill>
                <a:latin typeface="Consolas"/>
              </a:rPr>
              <a:t>b</a:t>
            </a:r>
            <a:r>
              <a:rPr lang="en-US" sz="1600" dirty="0">
                <a:solidFill>
                  <a:srgbClr val="FF0000"/>
                </a:solidFill>
                <a:latin typeface="Consolas"/>
              </a:rPr>
              <a:t> 6</a:t>
            </a:r>
            <a:r>
              <a:rPr lang="en-US" sz="1600" dirty="0">
                <a:solidFill>
                  <a:srgbClr val="000000"/>
                </a:solidFill>
                <a:latin typeface="Consolas"/>
              </a:rPr>
              <a:t>b</a:t>
            </a:r>
            <a:r>
              <a:rPr lang="en-US" sz="1600" dirty="0">
                <a:solidFill>
                  <a:srgbClr val="FF0000"/>
                </a:solidFill>
                <a:latin typeface="Consolas"/>
              </a:rPr>
              <a:t> 7</a:t>
            </a:r>
            <a:r>
              <a:rPr lang="en-US" sz="1600" dirty="0">
                <a:solidFill>
                  <a:srgbClr val="000000"/>
                </a:solidFill>
                <a:latin typeface="Consolas"/>
              </a:rPr>
              <a:t>b</a:t>
            </a:r>
            <a:r>
              <a:rPr lang="en-US" sz="1600" dirty="0">
                <a:solidFill>
                  <a:srgbClr val="FF0000"/>
                </a:solidFill>
                <a:latin typeface="Consolas"/>
              </a:rPr>
              <a:t> 8</a:t>
            </a:r>
            <a:r>
              <a:rPr lang="en-US" sz="1600" dirty="0">
                <a:solidFill>
                  <a:srgbClr val="000000"/>
                </a:solidFill>
                <a:latin typeface="Consolas"/>
              </a:rPr>
              <a:t>b</a:t>
            </a:r>
            <a:r>
              <a:rPr lang="en-US" sz="1600" dirty="0">
                <a:solidFill>
                  <a:srgbClr val="FF0000"/>
                </a:solidFill>
                <a:latin typeface="Consolas"/>
              </a:rPr>
              <a:t> 9</a:t>
            </a:r>
            <a:r>
              <a:rPr lang="en-US" sz="1600" dirty="0">
                <a:solidFill>
                  <a:srgbClr val="000000"/>
                </a:solidFill>
                <a:latin typeface="Consolas"/>
              </a:rPr>
              <a:t>b</a:t>
            </a:r>
            <a:r>
              <a:rPr lang="en-US" sz="1600" dirty="0">
                <a:solidFill>
                  <a:srgbClr val="FF0000"/>
                </a:solidFill>
                <a:latin typeface="Consolas"/>
              </a:rPr>
              <a:t> 10</a:t>
            </a:r>
            <a:r>
              <a:rPr lang="en-US" sz="1600" dirty="0">
                <a:solidFill>
                  <a:srgbClr val="000000"/>
                </a:solidFill>
                <a:latin typeface="Consolas"/>
              </a:rPr>
              <a:t>bb</a:t>
            </a:r>
            <a:endParaRPr lang="en-US" sz="1600" dirty="0">
              <a:latin typeface="Times New Roman" pitchFamily="18" charset="0"/>
            </a:endParaRPr>
          </a:p>
        </p:txBody>
      </p:sp>
    </p:spTree>
    <p:extLst>
      <p:ext uri="{BB962C8B-B14F-4D97-AF65-F5344CB8AC3E}">
        <p14:creationId xmlns:p14="http://schemas.microsoft.com/office/powerpoint/2010/main" val="1238347522"/>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981200" y="2209800"/>
            <a:ext cx="7848600" cy="3048000"/>
          </a:xfrm>
          <a:prstGeom prst="rect">
            <a:avLst/>
          </a:prstGeom>
          <a:solidFill>
            <a:schemeClr val="bg1">
              <a:lumMod val="95000"/>
            </a:schemeClr>
          </a:solidFill>
          <a:ln w="12700" cap="flat" cmpd="sng" algn="ctr">
            <a:solidFill>
              <a:schemeClr val="bg1">
                <a:lumMod val="8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Times New Roman" pitchFamily="18" charset="0"/>
            </a:endParaRPr>
          </a:p>
        </p:txBody>
      </p:sp>
      <p:sp>
        <p:nvSpPr>
          <p:cNvPr id="4" name="Slide Number Placeholder 4"/>
          <p:cNvSpPr>
            <a:spLocks noGrp="1"/>
          </p:cNvSpPr>
          <p:nvPr>
            <p:ph type="sldNum" sz="quarter" idx="11"/>
          </p:nvPr>
        </p:nvSpPr>
        <p:spPr/>
        <p:txBody>
          <a:bodyPr/>
          <a:lstStyle/>
          <a:p>
            <a:fld id="{B3EB9927-F196-434E-A822-DC8F57C459BC}" type="slidenum">
              <a:rPr lang="en-US"/>
              <a:pPr/>
              <a:t>163</a:t>
            </a:fld>
            <a:endParaRPr lang="en-US"/>
          </a:p>
        </p:txBody>
      </p:sp>
      <p:sp>
        <p:nvSpPr>
          <p:cNvPr id="297986" name="Rectangle 2"/>
          <p:cNvSpPr>
            <a:spLocks noGrp="1" noChangeArrowheads="1"/>
          </p:cNvSpPr>
          <p:nvPr>
            <p:ph type="title"/>
          </p:nvPr>
        </p:nvSpPr>
        <p:spPr>
          <a:xfrm>
            <a:off x="1752600" y="152400"/>
            <a:ext cx="8763000" cy="762000"/>
          </a:xfrm>
        </p:spPr>
        <p:txBody>
          <a:bodyPr>
            <a:normAutofit fontScale="90000"/>
          </a:bodyPr>
          <a:lstStyle/>
          <a:p>
            <a:r>
              <a:rPr lang="en-US" sz="4000" dirty="0"/>
              <a:t>The Static sleep(milliseconds) Method</a:t>
            </a:r>
            <a:endParaRPr lang="en-US" sz="4000" b="1" dirty="0">
              <a:latin typeface="Courier" charset="0"/>
            </a:endParaRPr>
          </a:p>
        </p:txBody>
      </p:sp>
      <p:sp>
        <p:nvSpPr>
          <p:cNvPr id="297987" name="Rectangle 3"/>
          <p:cNvSpPr>
            <a:spLocks noGrp="1" noChangeArrowheads="1"/>
          </p:cNvSpPr>
          <p:nvPr>
            <p:ph type="body" idx="1"/>
          </p:nvPr>
        </p:nvSpPr>
        <p:spPr>
          <a:xfrm>
            <a:off x="1752600" y="990600"/>
            <a:ext cx="8458200" cy="5334000"/>
          </a:xfrm>
        </p:spPr>
        <p:txBody>
          <a:bodyPr/>
          <a:lstStyle/>
          <a:p>
            <a:pPr marL="0" indent="0">
              <a:spcBef>
                <a:spcPct val="0"/>
              </a:spcBef>
              <a:buNone/>
            </a:pPr>
            <a:r>
              <a:rPr lang="en-US" sz="2200" dirty="0">
                <a:cs typeface="Times New Roman" pitchFamily="18" charset="0"/>
              </a:rPr>
              <a:t>The </a:t>
            </a:r>
            <a:r>
              <a:rPr lang="en-US" sz="2200" b="1" dirty="0">
                <a:solidFill>
                  <a:srgbClr val="C00000"/>
                </a:solidFill>
                <a:cs typeface="Times New Roman" pitchFamily="18" charset="0"/>
              </a:rPr>
              <a:t>sleep(long mills)</a:t>
            </a:r>
            <a:r>
              <a:rPr lang="en-US" sz="2200" dirty="0">
                <a:cs typeface="Times New Roman" pitchFamily="18" charset="0"/>
              </a:rPr>
              <a:t> method puts the thread to sleep for the specified time in milliseconds. For example, suppose you modify the code in </a:t>
            </a:r>
            <a:r>
              <a:rPr lang="en-US" sz="2200" b="1" dirty="0" err="1">
                <a:cs typeface="Times New Roman" pitchFamily="18" charset="0"/>
              </a:rPr>
              <a:t>PrintNum</a:t>
            </a:r>
            <a:r>
              <a:rPr lang="en-US" sz="2200" dirty="0">
                <a:cs typeface="Times New Roman" pitchFamily="18" charset="0"/>
              </a:rPr>
              <a:t> class as follows:</a:t>
            </a:r>
          </a:p>
          <a:p>
            <a:pPr marL="0" indent="0">
              <a:spcBef>
                <a:spcPct val="0"/>
              </a:spcBef>
              <a:buNone/>
            </a:pPr>
            <a:endParaRPr lang="en-US" sz="2400" b="1" dirty="0">
              <a:cs typeface="Times New Roman" pitchFamily="18" charset="0"/>
            </a:endParaRPr>
          </a:p>
          <a:p>
            <a:pPr marL="625475" lvl="1" indent="-112713">
              <a:spcBef>
                <a:spcPct val="0"/>
              </a:spcBef>
              <a:buNone/>
            </a:pPr>
            <a:r>
              <a:rPr lang="en-US" sz="2000" b="1" dirty="0">
                <a:latin typeface="Courier New" pitchFamily="49" charset="0"/>
                <a:cs typeface="Times New Roman" pitchFamily="18" charset="0"/>
              </a:rPr>
              <a:t>public void </a:t>
            </a:r>
            <a:r>
              <a:rPr lang="en-US" sz="2000" dirty="0">
                <a:latin typeface="Courier New" pitchFamily="49" charset="0"/>
                <a:cs typeface="Times New Roman" pitchFamily="18" charset="0"/>
              </a:rPr>
              <a:t>run() {</a:t>
            </a:r>
          </a:p>
          <a:p>
            <a:pPr marL="625475" lvl="1" indent="-112713">
              <a:spcBef>
                <a:spcPct val="0"/>
              </a:spcBef>
              <a:buNone/>
            </a:pPr>
            <a:r>
              <a:rPr lang="en-US" sz="2000" dirty="0">
                <a:latin typeface="Courier New" pitchFamily="49" charset="0"/>
                <a:cs typeface="Times New Roman" pitchFamily="18" charset="0"/>
              </a:rPr>
              <a:t>  </a:t>
            </a:r>
            <a:r>
              <a:rPr lang="en-US" sz="2000" b="1" dirty="0">
                <a:latin typeface="Courier New" pitchFamily="49" charset="0"/>
                <a:cs typeface="Times New Roman" pitchFamily="18" charset="0"/>
              </a:rPr>
              <a:t>for</a:t>
            </a:r>
            <a:r>
              <a:rPr lang="en-US" sz="2000" dirty="0">
                <a:latin typeface="Courier New" pitchFamily="49" charset="0"/>
                <a:cs typeface="Times New Roman" pitchFamily="18" charset="0"/>
              </a:rPr>
              <a:t> (</a:t>
            </a:r>
            <a:r>
              <a:rPr lang="en-US" sz="2000" dirty="0" err="1">
                <a:latin typeface="Courier New" pitchFamily="49" charset="0"/>
                <a:cs typeface="Times New Roman" pitchFamily="18" charset="0"/>
              </a:rPr>
              <a:t>int</a:t>
            </a:r>
            <a:r>
              <a:rPr lang="en-US" sz="2000" dirty="0">
                <a:latin typeface="Courier New" pitchFamily="49" charset="0"/>
                <a:cs typeface="Times New Roman" pitchFamily="18" charset="0"/>
              </a:rPr>
              <a:t> </a:t>
            </a:r>
            <a:r>
              <a:rPr lang="en-US" sz="2000" dirty="0" err="1">
                <a:latin typeface="Courier New" pitchFamily="49" charset="0"/>
                <a:cs typeface="Times New Roman" pitchFamily="18" charset="0"/>
              </a:rPr>
              <a:t>i</a:t>
            </a:r>
            <a:r>
              <a:rPr lang="en-US" sz="2000" dirty="0">
                <a:latin typeface="Courier New" pitchFamily="49" charset="0"/>
                <a:cs typeface="Times New Roman" pitchFamily="18" charset="0"/>
              </a:rPr>
              <a:t> = 1; </a:t>
            </a:r>
            <a:r>
              <a:rPr lang="en-US" sz="2000" dirty="0" err="1">
                <a:latin typeface="Courier New" pitchFamily="49" charset="0"/>
                <a:cs typeface="Times New Roman" pitchFamily="18" charset="0"/>
              </a:rPr>
              <a:t>i</a:t>
            </a:r>
            <a:r>
              <a:rPr lang="en-US" sz="2000" dirty="0">
                <a:latin typeface="Courier New" pitchFamily="49" charset="0"/>
                <a:cs typeface="Times New Roman" pitchFamily="18" charset="0"/>
              </a:rPr>
              <a:t> &lt;= </a:t>
            </a:r>
            <a:r>
              <a:rPr lang="en-US" sz="2000" dirty="0" err="1">
                <a:latin typeface="Courier New" pitchFamily="49" charset="0"/>
                <a:cs typeface="Times New Roman" pitchFamily="18" charset="0"/>
              </a:rPr>
              <a:t>lastNum</a:t>
            </a:r>
            <a:r>
              <a:rPr lang="en-US" sz="2000" dirty="0">
                <a:latin typeface="Courier New" pitchFamily="49" charset="0"/>
                <a:cs typeface="Times New Roman" pitchFamily="18" charset="0"/>
              </a:rPr>
              <a:t>; </a:t>
            </a:r>
            <a:r>
              <a:rPr lang="en-US" sz="2000" dirty="0" err="1">
                <a:latin typeface="Courier New" pitchFamily="49" charset="0"/>
                <a:cs typeface="Times New Roman" pitchFamily="18" charset="0"/>
              </a:rPr>
              <a:t>i</a:t>
            </a:r>
            <a:r>
              <a:rPr lang="en-US" sz="2000" dirty="0">
                <a:latin typeface="Courier New" pitchFamily="49" charset="0"/>
                <a:cs typeface="Times New Roman" pitchFamily="18" charset="0"/>
              </a:rPr>
              <a:t>++) {</a:t>
            </a:r>
          </a:p>
          <a:p>
            <a:pPr marL="625475" lvl="1" indent="-112713">
              <a:spcBef>
                <a:spcPct val="0"/>
              </a:spcBef>
              <a:buNone/>
            </a:pPr>
            <a:r>
              <a:rPr lang="en-US" sz="2000" dirty="0">
                <a:latin typeface="Courier New" pitchFamily="49" charset="0"/>
                <a:cs typeface="Times New Roman" pitchFamily="18" charset="0"/>
              </a:rPr>
              <a:t>    </a:t>
            </a:r>
            <a:r>
              <a:rPr lang="en-US" sz="2000" b="1" dirty="0" err="1">
                <a:latin typeface="Courier New" pitchFamily="49" charset="0"/>
                <a:cs typeface="Times New Roman" pitchFamily="18" charset="0"/>
              </a:rPr>
              <a:t>System.out.print</a:t>
            </a:r>
            <a:r>
              <a:rPr lang="en-US" sz="2000" dirty="0">
                <a:latin typeface="Courier New" pitchFamily="49" charset="0"/>
                <a:cs typeface="Times New Roman" pitchFamily="18" charset="0"/>
              </a:rPr>
              <a:t>(" " + </a:t>
            </a:r>
            <a:r>
              <a:rPr lang="en-US" sz="2000" dirty="0" err="1">
                <a:latin typeface="Courier New" pitchFamily="49" charset="0"/>
                <a:cs typeface="Times New Roman" pitchFamily="18" charset="0"/>
              </a:rPr>
              <a:t>i</a:t>
            </a:r>
            <a:r>
              <a:rPr lang="en-US" sz="2000" dirty="0">
                <a:latin typeface="Courier New" pitchFamily="49" charset="0"/>
                <a:cs typeface="Times New Roman" pitchFamily="18" charset="0"/>
              </a:rPr>
              <a:t>);</a:t>
            </a:r>
          </a:p>
          <a:p>
            <a:pPr marL="625475" lvl="1" indent="-112713">
              <a:spcBef>
                <a:spcPct val="0"/>
              </a:spcBef>
              <a:buNone/>
            </a:pPr>
            <a:r>
              <a:rPr lang="en-US" sz="2000" dirty="0">
                <a:latin typeface="Courier New" pitchFamily="49" charset="0"/>
                <a:cs typeface="Times New Roman" pitchFamily="18" charset="0"/>
              </a:rPr>
              <a:t>    </a:t>
            </a:r>
            <a:r>
              <a:rPr lang="en-US" sz="2000" b="1" dirty="0">
                <a:solidFill>
                  <a:srgbClr val="FF3300"/>
                </a:solidFill>
                <a:latin typeface="Courier New" pitchFamily="49" charset="0"/>
                <a:cs typeface="Times New Roman" pitchFamily="18" charset="0"/>
              </a:rPr>
              <a:t>try</a:t>
            </a:r>
            <a:r>
              <a:rPr lang="en-US" sz="2000" dirty="0">
                <a:solidFill>
                  <a:srgbClr val="FF3300"/>
                </a:solidFill>
                <a:latin typeface="Courier New" pitchFamily="49" charset="0"/>
                <a:cs typeface="Times New Roman" pitchFamily="18" charset="0"/>
              </a:rPr>
              <a:t> {</a:t>
            </a:r>
          </a:p>
          <a:p>
            <a:pPr marL="625475" lvl="1" indent="-112713">
              <a:spcBef>
                <a:spcPct val="0"/>
              </a:spcBef>
              <a:buNone/>
            </a:pPr>
            <a:r>
              <a:rPr lang="en-US" sz="2000" dirty="0">
                <a:solidFill>
                  <a:srgbClr val="FF3300"/>
                </a:solidFill>
                <a:latin typeface="Courier New" pitchFamily="49" charset="0"/>
                <a:cs typeface="Times New Roman" pitchFamily="18" charset="0"/>
              </a:rPr>
              <a:t>      </a:t>
            </a:r>
            <a:r>
              <a:rPr lang="en-US" sz="2000" b="1" dirty="0">
                <a:solidFill>
                  <a:srgbClr val="FF3300"/>
                </a:solidFill>
                <a:latin typeface="Courier New" pitchFamily="49" charset="0"/>
                <a:cs typeface="Times New Roman" pitchFamily="18" charset="0"/>
              </a:rPr>
              <a:t>if</a:t>
            </a:r>
            <a:r>
              <a:rPr lang="en-US" sz="2000" dirty="0">
                <a:solidFill>
                  <a:srgbClr val="FF3300"/>
                </a:solidFill>
                <a:latin typeface="Courier New" pitchFamily="49" charset="0"/>
                <a:cs typeface="Times New Roman" pitchFamily="18" charset="0"/>
              </a:rPr>
              <a:t> (</a:t>
            </a:r>
            <a:r>
              <a:rPr lang="en-US" sz="2000" dirty="0" err="1">
                <a:solidFill>
                  <a:srgbClr val="FF3300"/>
                </a:solidFill>
                <a:latin typeface="Courier New" pitchFamily="49" charset="0"/>
                <a:cs typeface="Times New Roman" pitchFamily="18" charset="0"/>
              </a:rPr>
              <a:t>i</a:t>
            </a:r>
            <a:r>
              <a:rPr lang="en-US" sz="2000" dirty="0">
                <a:solidFill>
                  <a:srgbClr val="FF3300"/>
                </a:solidFill>
                <a:latin typeface="Courier New" pitchFamily="49" charset="0"/>
                <a:cs typeface="Times New Roman" pitchFamily="18" charset="0"/>
              </a:rPr>
              <a:t> &gt;= 5) </a:t>
            </a:r>
            <a:r>
              <a:rPr lang="en-US" sz="2000" dirty="0" err="1">
                <a:solidFill>
                  <a:srgbClr val="FF3300"/>
                </a:solidFill>
                <a:latin typeface="Courier New" pitchFamily="49" charset="0"/>
                <a:cs typeface="Times New Roman" pitchFamily="18" charset="0"/>
              </a:rPr>
              <a:t>Thread.sleep</a:t>
            </a:r>
            <a:r>
              <a:rPr lang="en-US" sz="2000" dirty="0">
                <a:solidFill>
                  <a:srgbClr val="FF3300"/>
                </a:solidFill>
                <a:latin typeface="Courier New" pitchFamily="49" charset="0"/>
                <a:cs typeface="Times New Roman" pitchFamily="18" charset="0"/>
              </a:rPr>
              <a:t>(1);</a:t>
            </a:r>
          </a:p>
          <a:p>
            <a:pPr marL="625475" lvl="1" indent="-112713">
              <a:spcBef>
                <a:spcPct val="0"/>
              </a:spcBef>
              <a:buNone/>
            </a:pPr>
            <a:r>
              <a:rPr lang="en-US" sz="2000" dirty="0">
                <a:solidFill>
                  <a:srgbClr val="FF3300"/>
                </a:solidFill>
                <a:latin typeface="Courier New" pitchFamily="49" charset="0"/>
                <a:cs typeface="Times New Roman" pitchFamily="18" charset="0"/>
              </a:rPr>
              <a:t>    }</a:t>
            </a:r>
          </a:p>
          <a:p>
            <a:pPr marL="625475" lvl="1" indent="-112713">
              <a:spcBef>
                <a:spcPct val="0"/>
              </a:spcBef>
              <a:buNone/>
            </a:pPr>
            <a:r>
              <a:rPr lang="en-US" sz="2000" dirty="0">
                <a:solidFill>
                  <a:srgbClr val="FF3300"/>
                </a:solidFill>
                <a:latin typeface="Courier New" pitchFamily="49" charset="0"/>
                <a:cs typeface="Times New Roman" pitchFamily="18" charset="0"/>
              </a:rPr>
              <a:t>    </a:t>
            </a:r>
            <a:r>
              <a:rPr lang="en-US" sz="2000" b="1" dirty="0">
                <a:solidFill>
                  <a:srgbClr val="FF3300"/>
                </a:solidFill>
                <a:latin typeface="Courier New" pitchFamily="49" charset="0"/>
                <a:cs typeface="Times New Roman" pitchFamily="18" charset="0"/>
              </a:rPr>
              <a:t>catch</a:t>
            </a:r>
            <a:r>
              <a:rPr lang="en-US" sz="2000" dirty="0">
                <a:solidFill>
                  <a:srgbClr val="FF3300"/>
                </a:solidFill>
                <a:latin typeface="Courier New" pitchFamily="49" charset="0"/>
                <a:cs typeface="Times New Roman" pitchFamily="18" charset="0"/>
              </a:rPr>
              <a:t> (</a:t>
            </a:r>
            <a:r>
              <a:rPr lang="en-US" sz="2000" dirty="0" err="1">
                <a:solidFill>
                  <a:srgbClr val="FF3300"/>
                </a:solidFill>
                <a:latin typeface="Courier New" pitchFamily="49" charset="0"/>
                <a:cs typeface="Times New Roman" pitchFamily="18" charset="0"/>
              </a:rPr>
              <a:t>InterruptedException</a:t>
            </a:r>
            <a:r>
              <a:rPr lang="en-US" sz="2000" dirty="0">
                <a:solidFill>
                  <a:srgbClr val="FF3300"/>
                </a:solidFill>
                <a:latin typeface="Courier New" pitchFamily="49" charset="0"/>
                <a:cs typeface="Times New Roman" pitchFamily="18" charset="0"/>
              </a:rPr>
              <a:t> ex) {</a:t>
            </a:r>
          </a:p>
          <a:p>
            <a:pPr marL="625475" lvl="1" indent="-112713">
              <a:spcBef>
                <a:spcPct val="0"/>
              </a:spcBef>
              <a:buNone/>
            </a:pPr>
            <a:r>
              <a:rPr lang="en-US" sz="2000" dirty="0">
                <a:solidFill>
                  <a:srgbClr val="FF3300"/>
                </a:solidFill>
                <a:latin typeface="Courier New" pitchFamily="49" charset="0"/>
                <a:cs typeface="Times New Roman" pitchFamily="18" charset="0"/>
              </a:rPr>
              <a:t>    }</a:t>
            </a:r>
          </a:p>
          <a:p>
            <a:pPr marL="625475" lvl="1" indent="-112713">
              <a:spcBef>
                <a:spcPct val="0"/>
              </a:spcBef>
              <a:buNone/>
            </a:pPr>
            <a:r>
              <a:rPr lang="en-US" sz="2000" dirty="0">
                <a:latin typeface="Courier New" pitchFamily="49" charset="0"/>
                <a:cs typeface="Times New Roman" pitchFamily="18" charset="0"/>
              </a:rPr>
              <a:t>  }</a:t>
            </a:r>
          </a:p>
          <a:p>
            <a:pPr marL="625475" lvl="1" indent="-112713">
              <a:spcBef>
                <a:spcPct val="0"/>
              </a:spcBef>
              <a:buNone/>
            </a:pPr>
            <a:r>
              <a:rPr lang="en-US" sz="2000" dirty="0">
                <a:latin typeface="Courier New" pitchFamily="49" charset="0"/>
                <a:cs typeface="Times New Roman" pitchFamily="18" charset="0"/>
              </a:rPr>
              <a:t>}</a:t>
            </a:r>
          </a:p>
          <a:p>
            <a:pPr marL="0" indent="0">
              <a:spcBef>
                <a:spcPct val="0"/>
              </a:spcBef>
              <a:buNone/>
            </a:pPr>
            <a:r>
              <a:rPr lang="en-US" sz="2400" dirty="0">
                <a:cs typeface="Times New Roman" pitchFamily="18" charset="0"/>
              </a:rPr>
              <a:t> </a:t>
            </a:r>
          </a:p>
          <a:p>
            <a:pPr marL="0" indent="0">
              <a:spcBef>
                <a:spcPct val="0"/>
              </a:spcBef>
              <a:buNone/>
            </a:pPr>
            <a:r>
              <a:rPr lang="en-US" sz="2200" dirty="0">
                <a:cs typeface="Times New Roman" pitchFamily="18" charset="0"/>
              </a:rPr>
              <a:t>Every time a number (&gt;= 5) is printed, the </a:t>
            </a:r>
            <a:r>
              <a:rPr lang="en-US" sz="2200" b="1" dirty="0">
                <a:cs typeface="Times New Roman" pitchFamily="18" charset="0"/>
              </a:rPr>
              <a:t>print10</a:t>
            </a:r>
            <a:r>
              <a:rPr lang="en-US" sz="2200" dirty="0">
                <a:cs typeface="Times New Roman" pitchFamily="18" charset="0"/>
              </a:rPr>
              <a:t> thread is put to sleep for 1 millisecond. </a:t>
            </a:r>
          </a:p>
        </p:txBody>
      </p:sp>
      <p:sp>
        <p:nvSpPr>
          <p:cNvPr id="6" name="Rectangle 5"/>
          <p:cNvSpPr/>
          <p:nvPr/>
        </p:nvSpPr>
        <p:spPr bwMode="auto">
          <a:xfrm>
            <a:off x="4267200" y="5867400"/>
            <a:ext cx="5105400" cy="762000"/>
          </a:xfrm>
          <a:prstGeom prst="rect">
            <a:avLst/>
          </a:prstGeom>
          <a:solidFill>
            <a:srgbClr val="92D05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2400" i="1" dirty="0">
                <a:latin typeface="Times New Roman" pitchFamily="18" charset="0"/>
              </a:rPr>
              <a:t>Sample output</a:t>
            </a:r>
          </a:p>
          <a:p>
            <a:r>
              <a:rPr lang="en-US" sz="1600" dirty="0" err="1">
                <a:solidFill>
                  <a:srgbClr val="000000"/>
                </a:solidFill>
                <a:latin typeface="Consolas"/>
              </a:rPr>
              <a:t>aaaa</a:t>
            </a:r>
            <a:r>
              <a:rPr lang="en-US" sz="1600" dirty="0">
                <a:solidFill>
                  <a:srgbClr val="FF0000"/>
                </a:solidFill>
                <a:latin typeface="Consolas"/>
              </a:rPr>
              <a:t> 1 2 3 4 5</a:t>
            </a:r>
            <a:r>
              <a:rPr lang="en-US" sz="1600" dirty="0">
                <a:solidFill>
                  <a:srgbClr val="000000"/>
                </a:solidFill>
                <a:latin typeface="Consolas"/>
              </a:rPr>
              <a:t>aaaaaabbbbbbbbbb</a:t>
            </a:r>
            <a:r>
              <a:rPr lang="en-US" sz="1600" dirty="0">
                <a:solidFill>
                  <a:srgbClr val="FF0000"/>
                </a:solidFill>
                <a:latin typeface="Consolas"/>
              </a:rPr>
              <a:t> 6 7 8 9 10</a:t>
            </a:r>
            <a:endParaRPr lang="en-US" sz="1600" dirty="0">
              <a:latin typeface="Times New Roman" pitchFamily="18" charset="0"/>
            </a:endParaRPr>
          </a:p>
        </p:txBody>
      </p:sp>
    </p:spTree>
    <p:extLst>
      <p:ext uri="{BB962C8B-B14F-4D97-AF65-F5344CB8AC3E}">
        <p14:creationId xmlns:p14="http://schemas.microsoft.com/office/powerpoint/2010/main" val="399071785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51672844-5CD6-4F4A-AC2C-D1CDCE61C55E}" type="slidenum">
              <a:rPr lang="en-US"/>
              <a:pPr/>
              <a:t>164</a:t>
            </a:fld>
            <a:endParaRPr lang="en-US"/>
          </a:p>
        </p:txBody>
      </p:sp>
      <p:sp>
        <p:nvSpPr>
          <p:cNvPr id="299010" name="Rectangle 2"/>
          <p:cNvSpPr>
            <a:spLocks noGrp="1" noChangeArrowheads="1"/>
          </p:cNvSpPr>
          <p:nvPr>
            <p:ph type="title"/>
          </p:nvPr>
        </p:nvSpPr>
        <p:spPr>
          <a:xfrm>
            <a:off x="1752600" y="152400"/>
            <a:ext cx="8763000" cy="762000"/>
          </a:xfrm>
        </p:spPr>
        <p:txBody>
          <a:bodyPr/>
          <a:lstStyle/>
          <a:p>
            <a:r>
              <a:rPr lang="en-US" sz="4000"/>
              <a:t>The join() Method</a:t>
            </a:r>
            <a:endParaRPr lang="en-US" sz="4000" b="1">
              <a:latin typeface="Courier" charset="0"/>
            </a:endParaRPr>
          </a:p>
        </p:txBody>
      </p:sp>
      <p:sp>
        <p:nvSpPr>
          <p:cNvPr id="299011" name="Rectangle 3"/>
          <p:cNvSpPr>
            <a:spLocks noGrp="1" noChangeArrowheads="1"/>
          </p:cNvSpPr>
          <p:nvPr>
            <p:ph type="body" idx="1"/>
          </p:nvPr>
        </p:nvSpPr>
        <p:spPr>
          <a:xfrm>
            <a:off x="1905000" y="914400"/>
            <a:ext cx="8763000" cy="1143000"/>
          </a:xfrm>
        </p:spPr>
        <p:txBody>
          <a:bodyPr/>
          <a:lstStyle/>
          <a:p>
            <a:pPr marL="0" indent="0">
              <a:spcBef>
                <a:spcPct val="0"/>
              </a:spcBef>
              <a:buNone/>
            </a:pPr>
            <a:r>
              <a:rPr lang="en-US" sz="2200" dirty="0">
                <a:cs typeface="Times New Roman" pitchFamily="18" charset="0"/>
              </a:rPr>
              <a:t>You can use the </a:t>
            </a:r>
            <a:r>
              <a:rPr lang="en-US" sz="2200" b="1" dirty="0">
                <a:solidFill>
                  <a:srgbClr val="C00000"/>
                </a:solidFill>
                <a:cs typeface="Times New Roman" pitchFamily="18" charset="0"/>
              </a:rPr>
              <a:t>join()</a:t>
            </a:r>
            <a:r>
              <a:rPr lang="en-US" sz="2200" dirty="0">
                <a:cs typeface="Times New Roman" pitchFamily="18" charset="0"/>
              </a:rPr>
              <a:t> method to force one thread to wait for another thread to finish. For example, suppose you modify the previous </a:t>
            </a:r>
            <a:r>
              <a:rPr lang="en-US" sz="2200" b="1" dirty="0" err="1">
                <a:cs typeface="Times New Roman" pitchFamily="18" charset="0"/>
              </a:rPr>
              <a:t>PrintNum</a:t>
            </a:r>
            <a:r>
              <a:rPr lang="en-US" sz="2200" dirty="0">
                <a:cs typeface="Times New Roman" pitchFamily="18" charset="0"/>
              </a:rPr>
              <a:t> class as follows:</a:t>
            </a:r>
          </a:p>
        </p:txBody>
      </p:sp>
      <p:sp>
        <p:nvSpPr>
          <p:cNvPr id="299012" name="Rectangle 4"/>
          <p:cNvSpPr>
            <a:spLocks noChangeArrowheads="1"/>
          </p:cNvSpPr>
          <p:nvPr/>
        </p:nvSpPr>
        <p:spPr bwMode="auto">
          <a:xfrm>
            <a:off x="1752600" y="5334000"/>
            <a:ext cx="8763000" cy="685800"/>
          </a:xfrm>
          <a:prstGeom prst="rect">
            <a:avLst/>
          </a:prstGeom>
          <a:noFill/>
          <a:ln w="9525">
            <a:noFill/>
            <a:miter lim="800000"/>
            <a:headEnd/>
            <a:tailEnd/>
          </a:ln>
          <a:effectLst/>
        </p:spPr>
        <p:txBody>
          <a:bodyPr lIns="92075" tIns="46038" rIns="92075" bIns="46038"/>
          <a:lstStyle/>
          <a:p>
            <a:pPr>
              <a:lnSpc>
                <a:spcPct val="90000"/>
              </a:lnSpc>
              <a:buClr>
                <a:schemeClr val="tx2"/>
              </a:buClr>
              <a:buSzPct val="75000"/>
              <a:buFont typeface="Monotype Sorts" pitchFamily="2" charset="2"/>
              <a:buNone/>
            </a:pPr>
            <a:r>
              <a:rPr lang="en-US" sz="2200" dirty="0">
                <a:cs typeface="Times New Roman" pitchFamily="18" charset="0"/>
              </a:rPr>
              <a:t>The numbers after 5 are printed after Thread4 is finished. </a:t>
            </a:r>
          </a:p>
        </p:txBody>
      </p:sp>
      <p:sp>
        <p:nvSpPr>
          <p:cNvPr id="299014" name="Rectangle 6"/>
          <p:cNvSpPr>
            <a:spLocks noChangeArrowheads="1"/>
          </p:cNvSpPr>
          <p:nvPr/>
        </p:nvSpPr>
        <p:spPr bwMode="auto">
          <a:xfrm>
            <a:off x="1524001" y="2490272"/>
            <a:ext cx="184731" cy="369332"/>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299013" name="Object 5"/>
          <p:cNvGraphicFramePr>
            <a:graphicFrameLocks noChangeAspect="1"/>
          </p:cNvGraphicFramePr>
          <p:nvPr/>
        </p:nvGraphicFramePr>
        <p:xfrm>
          <a:off x="1760539" y="2286001"/>
          <a:ext cx="8670925" cy="2887663"/>
        </p:xfrm>
        <a:graphic>
          <a:graphicData uri="http://schemas.openxmlformats.org/presentationml/2006/ole">
            <mc:AlternateContent xmlns:mc="http://schemas.openxmlformats.org/markup-compatibility/2006">
              <mc:Choice xmlns:v="urn:schemas-microsoft-com:vml" Requires="v">
                <p:oleObj spid="_x0000_s4101" name="Picture" r:id="rId3" imgW="4536360" imgH="1510200" progId="Word.Picture.8">
                  <p:embed/>
                </p:oleObj>
              </mc:Choice>
              <mc:Fallback>
                <p:oleObj name="Picture" r:id="rId3" imgW="4536360" imgH="15102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0539" y="2286001"/>
                        <a:ext cx="8670925" cy="2887663"/>
                      </a:xfrm>
                      <a:prstGeom prst="rect">
                        <a:avLst/>
                      </a:prstGeom>
                      <a:solidFill>
                        <a:srgbClr val="808080"/>
                      </a:solidFill>
                    </p:spPr>
                  </p:pic>
                </p:oleObj>
              </mc:Fallback>
            </mc:AlternateContent>
          </a:graphicData>
        </a:graphic>
      </p:graphicFrame>
      <p:sp>
        <p:nvSpPr>
          <p:cNvPr id="8" name="Rectangle 7"/>
          <p:cNvSpPr/>
          <p:nvPr/>
        </p:nvSpPr>
        <p:spPr bwMode="auto">
          <a:xfrm>
            <a:off x="1905000" y="5791200"/>
            <a:ext cx="8534400" cy="990600"/>
          </a:xfrm>
          <a:prstGeom prst="rect">
            <a:avLst/>
          </a:prstGeom>
          <a:solidFill>
            <a:srgbClr val="92D05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2400" i="1" dirty="0">
                <a:latin typeface="Times New Roman" pitchFamily="18" charset="0"/>
              </a:rPr>
              <a:t>Sample output</a:t>
            </a:r>
          </a:p>
          <a:p>
            <a:r>
              <a:rPr lang="en-US" sz="1400" dirty="0" err="1">
                <a:solidFill>
                  <a:srgbClr val="000000"/>
                </a:solidFill>
                <a:latin typeface="Consolas"/>
              </a:rPr>
              <a:t>bbbbbbbbbba</a:t>
            </a:r>
            <a:r>
              <a:rPr lang="en-US" sz="1400" dirty="0">
                <a:solidFill>
                  <a:srgbClr val="FF0000"/>
                </a:solidFill>
                <a:latin typeface="Consolas"/>
              </a:rPr>
              <a:t> 1 2 3 4 5</a:t>
            </a:r>
            <a:r>
              <a:rPr lang="en-US" sz="1400" dirty="0">
                <a:solidFill>
                  <a:srgbClr val="000000"/>
                </a:solidFill>
                <a:latin typeface="Consolas"/>
              </a:rPr>
              <a:t>aaaaaccccccccccccccccccccccccccccccccccccccccaaaa</a:t>
            </a:r>
            <a:r>
              <a:rPr lang="en-US" sz="1400" dirty="0">
                <a:solidFill>
                  <a:srgbClr val="FF0000"/>
                </a:solidFill>
                <a:latin typeface="Consolas"/>
              </a:rPr>
              <a:t> 6 7 8 9 10</a:t>
            </a:r>
            <a:endParaRPr lang="en-US" sz="1400" dirty="0">
              <a:latin typeface="Times New Roman" pitchFamily="18" charset="0"/>
            </a:endParaRPr>
          </a:p>
        </p:txBody>
      </p:sp>
    </p:spTree>
    <p:extLst>
      <p:ext uri="{BB962C8B-B14F-4D97-AF65-F5344CB8AC3E}">
        <p14:creationId xmlns:p14="http://schemas.microsoft.com/office/powerpoint/2010/main" val="249617781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509F1FEA-EE7A-4B0E-A200-B3EEA48405BA}" type="slidenum">
              <a:rPr lang="en-US"/>
              <a:pPr/>
              <a:t>165</a:t>
            </a:fld>
            <a:endParaRPr lang="en-US"/>
          </a:p>
        </p:txBody>
      </p:sp>
      <p:sp>
        <p:nvSpPr>
          <p:cNvPr id="173058" name="Rectangle 2"/>
          <p:cNvSpPr>
            <a:spLocks noGrp="1" noChangeArrowheads="1"/>
          </p:cNvSpPr>
          <p:nvPr>
            <p:ph type="title"/>
          </p:nvPr>
        </p:nvSpPr>
        <p:spPr>
          <a:xfrm>
            <a:off x="1676400" y="228600"/>
            <a:ext cx="8686800" cy="895350"/>
          </a:xfrm>
          <a:noFill/>
          <a:ln/>
        </p:spPr>
        <p:txBody>
          <a:bodyPr/>
          <a:lstStyle/>
          <a:p>
            <a:pPr algn="r"/>
            <a:r>
              <a:rPr lang="en-US" sz="4000" dirty="0"/>
              <a:t>Thread Life Cycle</a:t>
            </a:r>
            <a:endParaRPr lang="en-US" sz="3200" dirty="0"/>
          </a:p>
        </p:txBody>
      </p:sp>
      <p:pic>
        <p:nvPicPr>
          <p:cNvPr id="173062" name="Picture 6" descr="http://www.lkn.ei.tum.de/arbeiten/faq/man/JAVA-tutorial/figures/essential/14run.gif"/>
          <p:cNvPicPr>
            <a:picLocks noChangeAspect="1" noChangeArrowheads="1"/>
          </p:cNvPicPr>
          <p:nvPr/>
        </p:nvPicPr>
        <p:blipFill>
          <a:blip r:embed="rId3" cstate="print"/>
          <a:srcRect/>
          <a:stretch>
            <a:fillRect/>
          </a:stretch>
        </p:blipFill>
        <p:spPr bwMode="auto">
          <a:xfrm>
            <a:off x="1905000" y="990600"/>
            <a:ext cx="4648200" cy="1905000"/>
          </a:xfrm>
          <a:prstGeom prst="rect">
            <a:avLst/>
          </a:prstGeom>
          <a:noFill/>
        </p:spPr>
      </p:pic>
      <p:sp>
        <p:nvSpPr>
          <p:cNvPr id="7" name="TextBox 6"/>
          <p:cNvSpPr txBox="1"/>
          <p:nvPr/>
        </p:nvSpPr>
        <p:spPr>
          <a:xfrm>
            <a:off x="1905000" y="3107592"/>
            <a:ext cx="8382000" cy="3293209"/>
          </a:xfrm>
          <a:prstGeom prst="rect">
            <a:avLst/>
          </a:prstGeom>
          <a:solidFill>
            <a:schemeClr val="bg1"/>
          </a:solidFill>
        </p:spPr>
        <p:txBody>
          <a:bodyPr wrap="square" rtlCol="0">
            <a:spAutoFit/>
          </a:bodyPr>
          <a:lstStyle/>
          <a:p>
            <a:pPr marL="342900" indent="-342900"/>
            <a:r>
              <a:rPr lang="en-US" sz="1600" b="1" dirty="0">
                <a:latin typeface="Segoe UI" pitchFamily="34" charset="0"/>
                <a:ea typeface="Segoe UI" pitchFamily="34" charset="0"/>
                <a:cs typeface="Segoe UI" pitchFamily="34" charset="0"/>
              </a:rPr>
              <a:t>New state -</a:t>
            </a:r>
            <a:r>
              <a:rPr lang="en-US" sz="1600" dirty="0">
                <a:latin typeface="Segoe UI" pitchFamily="34" charset="0"/>
                <a:ea typeface="Segoe UI" pitchFamily="34" charset="0"/>
                <a:cs typeface="Segoe UI" pitchFamily="34" charset="0"/>
              </a:rPr>
              <a:t> Before the </a:t>
            </a:r>
            <a:r>
              <a:rPr lang="en-US" sz="1600" dirty="0">
                <a:solidFill>
                  <a:srgbClr val="C00000"/>
                </a:solidFill>
                <a:latin typeface="Segoe UI" pitchFamily="34" charset="0"/>
                <a:ea typeface="Segoe UI" pitchFamily="34" charset="0"/>
                <a:cs typeface="Segoe UI" pitchFamily="34" charset="0"/>
              </a:rPr>
              <a:t>start()</a:t>
            </a:r>
            <a:r>
              <a:rPr lang="en-US" sz="1600" dirty="0">
                <a:latin typeface="Segoe UI" pitchFamily="34" charset="0"/>
                <a:ea typeface="Segoe UI" pitchFamily="34" charset="0"/>
                <a:cs typeface="Segoe UI" pitchFamily="34" charset="0"/>
              </a:rPr>
              <a:t> method invocation. The thread is considered </a:t>
            </a:r>
            <a:r>
              <a:rPr lang="en-US" sz="1600" i="1" dirty="0">
                <a:latin typeface="Segoe UI" pitchFamily="34" charset="0"/>
                <a:ea typeface="Segoe UI" pitchFamily="34" charset="0"/>
                <a:cs typeface="Segoe UI" pitchFamily="34" charset="0"/>
              </a:rPr>
              <a:t>not alive. </a:t>
            </a:r>
            <a:br>
              <a:rPr lang="en-US" sz="1600" i="1" dirty="0">
                <a:latin typeface="Segoe UI" pitchFamily="34" charset="0"/>
                <a:ea typeface="Segoe UI" pitchFamily="34" charset="0"/>
                <a:cs typeface="Segoe UI" pitchFamily="34" charset="0"/>
              </a:rPr>
            </a:br>
            <a:endParaRPr lang="en-US" sz="1600" i="1" dirty="0">
              <a:latin typeface="Segoe UI" pitchFamily="34" charset="0"/>
              <a:ea typeface="Segoe UI" pitchFamily="34" charset="0"/>
              <a:cs typeface="Segoe UI" pitchFamily="34" charset="0"/>
            </a:endParaRPr>
          </a:p>
          <a:p>
            <a:pPr marL="342900" indent="-342900"/>
            <a:r>
              <a:rPr lang="en-US" sz="1600" b="1" dirty="0" err="1">
                <a:latin typeface="Segoe UI" pitchFamily="34" charset="0"/>
                <a:ea typeface="Segoe UI" pitchFamily="34" charset="0"/>
                <a:cs typeface="Segoe UI" pitchFamily="34" charset="0"/>
              </a:rPr>
              <a:t>Runnable</a:t>
            </a:r>
            <a:r>
              <a:rPr lang="en-US" sz="1600" b="1" dirty="0">
                <a:latin typeface="Segoe UI" pitchFamily="34" charset="0"/>
                <a:ea typeface="Segoe UI" pitchFamily="34" charset="0"/>
                <a:cs typeface="Segoe UI" pitchFamily="34" charset="0"/>
              </a:rPr>
              <a:t> (Ready-to-run) state -</a:t>
            </a:r>
            <a:r>
              <a:rPr lang="en-US" sz="1600" dirty="0">
                <a:latin typeface="Segoe UI" pitchFamily="34" charset="0"/>
                <a:ea typeface="Segoe UI" pitchFamily="34" charset="0"/>
                <a:cs typeface="Segoe UI" pitchFamily="34" charset="0"/>
              </a:rPr>
              <a:t>  On this state a thread is waiting for a turn on processor. Begins after invoking </a:t>
            </a:r>
            <a:r>
              <a:rPr lang="en-US" sz="1600" dirty="0">
                <a:solidFill>
                  <a:srgbClr val="C00000"/>
                </a:solidFill>
                <a:latin typeface="Segoe UI" pitchFamily="34" charset="0"/>
                <a:ea typeface="Segoe UI" pitchFamily="34" charset="0"/>
                <a:cs typeface="Segoe UI" pitchFamily="34" charset="0"/>
              </a:rPr>
              <a:t>start()</a:t>
            </a:r>
            <a:r>
              <a:rPr lang="en-US" sz="1600" dirty="0">
                <a:latin typeface="Segoe UI" pitchFamily="34" charset="0"/>
                <a:ea typeface="Segoe UI" pitchFamily="34" charset="0"/>
                <a:cs typeface="Segoe UI" pitchFamily="34" charset="0"/>
              </a:rPr>
              <a:t> method. A thread can return to this state after either </a:t>
            </a:r>
            <a:r>
              <a:rPr lang="en-US" sz="1600" i="1" dirty="0">
                <a:latin typeface="Segoe UI" pitchFamily="34" charset="0"/>
                <a:ea typeface="Segoe UI" pitchFamily="34" charset="0"/>
                <a:cs typeface="Segoe UI" pitchFamily="34" charset="0"/>
              </a:rPr>
              <a:t>running, waiting, sleeping</a:t>
            </a:r>
            <a:r>
              <a:rPr lang="en-US" sz="1600" dirty="0">
                <a:latin typeface="Segoe UI" pitchFamily="34" charset="0"/>
                <a:ea typeface="Segoe UI" pitchFamily="34" charset="0"/>
                <a:cs typeface="Segoe UI" pitchFamily="34" charset="0"/>
              </a:rPr>
              <a:t> or coming back from </a:t>
            </a:r>
            <a:r>
              <a:rPr lang="en-US" sz="1600" i="1" dirty="0">
                <a:latin typeface="Segoe UI" pitchFamily="34" charset="0"/>
                <a:ea typeface="Segoe UI" pitchFamily="34" charset="0"/>
                <a:cs typeface="Segoe UI" pitchFamily="34" charset="0"/>
              </a:rPr>
              <a:t>blocked</a:t>
            </a:r>
            <a:r>
              <a:rPr lang="en-US" sz="1600" dirty="0">
                <a:latin typeface="Segoe UI" pitchFamily="34" charset="0"/>
                <a:ea typeface="Segoe UI" pitchFamily="34" charset="0"/>
                <a:cs typeface="Segoe UI" pitchFamily="34" charset="0"/>
              </a:rPr>
              <a:t> state also. </a:t>
            </a:r>
          </a:p>
          <a:p>
            <a:pPr marL="342900" indent="-342900"/>
            <a:endParaRPr lang="en-US" sz="1600" dirty="0">
              <a:latin typeface="Segoe UI" pitchFamily="34" charset="0"/>
              <a:ea typeface="Segoe UI" pitchFamily="34" charset="0"/>
              <a:cs typeface="Segoe UI" pitchFamily="34" charset="0"/>
            </a:endParaRPr>
          </a:p>
          <a:p>
            <a:pPr marL="342900" indent="-342900"/>
            <a:r>
              <a:rPr lang="en-US" sz="1600" b="1" dirty="0">
                <a:latin typeface="Segoe UI" pitchFamily="34" charset="0"/>
                <a:ea typeface="Segoe UI" pitchFamily="34" charset="0"/>
                <a:cs typeface="Segoe UI" pitchFamily="34" charset="0"/>
              </a:rPr>
              <a:t>Running state -</a:t>
            </a:r>
            <a:r>
              <a:rPr lang="en-US" sz="1600" dirty="0">
                <a:latin typeface="Segoe UI" pitchFamily="34" charset="0"/>
                <a:ea typeface="Segoe UI" pitchFamily="34" charset="0"/>
                <a:cs typeface="Segoe UI" pitchFamily="34" charset="0"/>
              </a:rPr>
              <a:t> The thread is </a:t>
            </a:r>
            <a:r>
              <a:rPr lang="en-US" sz="1600" i="1" dirty="0">
                <a:latin typeface="Segoe UI" pitchFamily="34" charset="0"/>
                <a:ea typeface="Segoe UI" pitchFamily="34" charset="0"/>
                <a:cs typeface="Segoe UI" pitchFamily="34" charset="0"/>
              </a:rPr>
              <a:t>currently executing</a:t>
            </a:r>
            <a:r>
              <a:rPr lang="en-US" sz="1600" dirty="0">
                <a:latin typeface="Segoe UI" pitchFamily="34" charset="0"/>
                <a:ea typeface="Segoe UI" pitchFamily="34" charset="0"/>
                <a:cs typeface="Segoe UI" pitchFamily="34" charset="0"/>
              </a:rPr>
              <a:t>. The scheduler selects arbitrarily a thread from </a:t>
            </a:r>
            <a:r>
              <a:rPr lang="en-US" sz="1600" dirty="0" err="1">
                <a:latin typeface="Segoe UI" pitchFamily="34" charset="0"/>
                <a:ea typeface="Segoe UI" pitchFamily="34" charset="0"/>
                <a:cs typeface="Segoe UI" pitchFamily="34" charset="0"/>
              </a:rPr>
              <a:t>runnable</a:t>
            </a:r>
            <a:r>
              <a:rPr lang="en-US" sz="1600" dirty="0">
                <a:latin typeface="Segoe UI" pitchFamily="34" charset="0"/>
                <a:ea typeface="Segoe UI" pitchFamily="34" charset="0"/>
                <a:cs typeface="Segoe UI" pitchFamily="34" charset="0"/>
              </a:rPr>
              <a:t> pool. </a:t>
            </a:r>
            <a:br>
              <a:rPr lang="en-US" sz="1600" dirty="0">
                <a:latin typeface="Segoe UI" pitchFamily="34" charset="0"/>
                <a:ea typeface="Segoe UI" pitchFamily="34" charset="0"/>
                <a:cs typeface="Segoe UI" pitchFamily="34" charset="0"/>
              </a:rPr>
            </a:br>
            <a:endParaRPr lang="en-US" sz="1600" dirty="0">
              <a:latin typeface="Segoe UI" pitchFamily="34" charset="0"/>
              <a:ea typeface="Segoe UI" pitchFamily="34" charset="0"/>
              <a:cs typeface="Segoe UI" pitchFamily="34" charset="0"/>
            </a:endParaRPr>
          </a:p>
          <a:p>
            <a:pPr marL="342900" indent="-342900"/>
            <a:r>
              <a:rPr lang="en-US" sz="1600" b="1" dirty="0">
                <a:latin typeface="Segoe UI" pitchFamily="34" charset="0"/>
                <a:ea typeface="Segoe UI" pitchFamily="34" charset="0"/>
                <a:cs typeface="Segoe UI" pitchFamily="34" charset="0"/>
              </a:rPr>
              <a:t>Dead state -</a:t>
            </a:r>
            <a:r>
              <a:rPr lang="en-US" sz="1600" dirty="0">
                <a:latin typeface="Segoe UI" pitchFamily="34" charset="0"/>
                <a:ea typeface="Segoe UI" pitchFamily="34" charset="0"/>
                <a:cs typeface="Segoe UI" pitchFamily="34" charset="0"/>
              </a:rPr>
              <a:t> Dead state begins when its run() method completes. </a:t>
            </a:r>
          </a:p>
          <a:p>
            <a:pPr marL="342900" indent="-342900"/>
            <a:endParaRPr lang="en-US" sz="1600" dirty="0">
              <a:latin typeface="Segoe UI" pitchFamily="34" charset="0"/>
              <a:ea typeface="Segoe UI" pitchFamily="34" charset="0"/>
              <a:cs typeface="Segoe UI" pitchFamily="34" charset="0"/>
            </a:endParaRPr>
          </a:p>
          <a:p>
            <a:pPr marL="342900" indent="-342900"/>
            <a:r>
              <a:rPr lang="en-US" sz="1600" b="1" dirty="0">
                <a:latin typeface="Segoe UI" pitchFamily="34" charset="0"/>
                <a:ea typeface="Segoe UI" pitchFamily="34" charset="0"/>
                <a:cs typeface="Segoe UI" pitchFamily="34" charset="0"/>
              </a:rPr>
              <a:t>Blocked -</a:t>
            </a:r>
            <a:r>
              <a:rPr lang="en-US" sz="1600" dirty="0">
                <a:latin typeface="Segoe UI" pitchFamily="34" charset="0"/>
                <a:ea typeface="Segoe UI" pitchFamily="34" charset="0"/>
                <a:cs typeface="Segoe UI" pitchFamily="34" charset="0"/>
              </a:rPr>
              <a:t> A thread is waiting the resources that are held by another thread(s).</a:t>
            </a:r>
          </a:p>
          <a:p>
            <a:pPr marL="342900" indent="-342900"/>
            <a:endParaRPr lang="en-US" sz="160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63215797"/>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509F1FEA-EE7A-4B0E-A200-B3EEA48405BA}" type="slidenum">
              <a:rPr lang="en-US"/>
              <a:pPr/>
              <a:t>166</a:t>
            </a:fld>
            <a:endParaRPr lang="en-US"/>
          </a:p>
        </p:txBody>
      </p:sp>
      <p:sp>
        <p:nvSpPr>
          <p:cNvPr id="173058" name="Rectangle 2"/>
          <p:cNvSpPr>
            <a:spLocks noGrp="1" noChangeArrowheads="1"/>
          </p:cNvSpPr>
          <p:nvPr>
            <p:ph type="title"/>
          </p:nvPr>
        </p:nvSpPr>
        <p:spPr>
          <a:xfrm>
            <a:off x="1676400" y="228600"/>
            <a:ext cx="8686800" cy="895350"/>
          </a:xfrm>
          <a:noFill/>
          <a:ln/>
        </p:spPr>
        <p:txBody>
          <a:bodyPr/>
          <a:lstStyle/>
          <a:p>
            <a:r>
              <a:rPr lang="en-US" sz="4000" dirty="0"/>
              <a:t>Thread Life Cycle</a:t>
            </a:r>
            <a:endParaRPr lang="en-US" sz="3200" dirty="0"/>
          </a:p>
        </p:txBody>
      </p:sp>
      <p:pic>
        <p:nvPicPr>
          <p:cNvPr id="6" name="Picture 5" descr="Thread life cycle"/>
          <p:cNvPicPr/>
          <p:nvPr/>
        </p:nvPicPr>
        <p:blipFill>
          <a:blip r:embed="rId2" cstate="print"/>
          <a:srcRect/>
          <a:stretch>
            <a:fillRect/>
          </a:stretch>
        </p:blipFill>
        <p:spPr bwMode="auto">
          <a:xfrm>
            <a:off x="2514600" y="1371600"/>
            <a:ext cx="7315200" cy="4572000"/>
          </a:xfrm>
          <a:prstGeom prst="rect">
            <a:avLst/>
          </a:prstGeom>
          <a:noFill/>
          <a:ln w="3175">
            <a:solidFill>
              <a:schemeClr val="accent1"/>
            </a:solidFill>
            <a:miter lim="800000"/>
            <a:headEnd/>
            <a:tailEnd/>
          </a:ln>
        </p:spPr>
      </p:pic>
    </p:spTree>
    <p:extLst>
      <p:ext uri="{BB962C8B-B14F-4D97-AF65-F5344CB8AC3E}">
        <p14:creationId xmlns:p14="http://schemas.microsoft.com/office/powerpoint/2010/main" val="527205525"/>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509F1FEA-EE7A-4B0E-A200-B3EEA48405BA}" type="slidenum">
              <a:rPr lang="en-US"/>
              <a:pPr/>
              <a:t>167</a:t>
            </a:fld>
            <a:endParaRPr lang="en-US"/>
          </a:p>
        </p:txBody>
      </p:sp>
      <p:sp>
        <p:nvSpPr>
          <p:cNvPr id="173058" name="Rectangle 2"/>
          <p:cNvSpPr>
            <a:spLocks noGrp="1" noChangeArrowheads="1"/>
          </p:cNvSpPr>
          <p:nvPr>
            <p:ph type="title"/>
          </p:nvPr>
        </p:nvSpPr>
        <p:spPr>
          <a:xfrm>
            <a:off x="1676400" y="228600"/>
            <a:ext cx="8686800" cy="895350"/>
          </a:xfrm>
          <a:noFill/>
          <a:ln/>
        </p:spPr>
        <p:txBody>
          <a:bodyPr>
            <a:normAutofit fontScale="90000"/>
          </a:bodyPr>
          <a:lstStyle/>
          <a:p>
            <a:r>
              <a:rPr lang="en-US" sz="4000"/>
              <a:t>isAlive(), interrupt(), and isInterrupted()</a:t>
            </a:r>
            <a:endParaRPr lang="en-US" sz="3200"/>
          </a:p>
        </p:txBody>
      </p:sp>
      <p:sp>
        <p:nvSpPr>
          <p:cNvPr id="173059" name="Rectangle 3"/>
          <p:cNvSpPr>
            <a:spLocks noGrp="1" noChangeArrowheads="1"/>
          </p:cNvSpPr>
          <p:nvPr>
            <p:ph type="body" idx="1"/>
          </p:nvPr>
        </p:nvSpPr>
        <p:spPr>
          <a:xfrm>
            <a:off x="1828800" y="1219200"/>
            <a:ext cx="8610600" cy="4953000"/>
          </a:xfrm>
          <a:noFill/>
          <a:ln/>
        </p:spPr>
        <p:txBody>
          <a:bodyPr/>
          <a:lstStyle/>
          <a:p>
            <a:pPr marL="0" indent="0">
              <a:spcBef>
                <a:spcPct val="0"/>
              </a:spcBef>
              <a:buNone/>
            </a:pPr>
            <a:endParaRPr lang="en-US" sz="2200" dirty="0">
              <a:cs typeface="Times New Roman" pitchFamily="18" charset="0"/>
            </a:endParaRPr>
          </a:p>
          <a:p>
            <a:pPr marL="0" indent="0">
              <a:spcBef>
                <a:spcPct val="0"/>
              </a:spcBef>
              <a:buNone/>
            </a:pPr>
            <a:r>
              <a:rPr lang="en-US" sz="2200" dirty="0">
                <a:cs typeface="Times New Roman" pitchFamily="18" charset="0"/>
              </a:rPr>
              <a:t>The </a:t>
            </a:r>
            <a:r>
              <a:rPr lang="en-US" sz="2200" b="1" dirty="0" err="1">
                <a:solidFill>
                  <a:srgbClr val="C00000"/>
                </a:solidFill>
                <a:cs typeface="Times New Roman" pitchFamily="18" charset="0"/>
              </a:rPr>
              <a:t>isAlive</a:t>
            </a:r>
            <a:r>
              <a:rPr lang="en-US" sz="2200" b="1" dirty="0">
                <a:solidFill>
                  <a:srgbClr val="C00000"/>
                </a:solidFill>
                <a:cs typeface="Times New Roman" pitchFamily="18" charset="0"/>
              </a:rPr>
              <a:t>() </a:t>
            </a:r>
            <a:r>
              <a:rPr lang="en-US" sz="2200" dirty="0">
                <a:cs typeface="Times New Roman" pitchFamily="18" charset="0"/>
              </a:rPr>
              <a:t>method is used to find out the state of a thread. </a:t>
            </a:r>
          </a:p>
          <a:p>
            <a:pPr marL="457200" indent="-457200">
              <a:spcBef>
                <a:spcPct val="0"/>
              </a:spcBef>
              <a:buFont typeface="+mj-lt"/>
              <a:buAutoNum type="arabicPeriod"/>
            </a:pPr>
            <a:r>
              <a:rPr lang="en-US" sz="2200" dirty="0">
                <a:cs typeface="Times New Roman" pitchFamily="18" charset="0"/>
              </a:rPr>
              <a:t>It returns true if a thread is in the </a:t>
            </a:r>
            <a:r>
              <a:rPr lang="en-US" sz="2200" i="1" dirty="0">
                <a:cs typeface="Times New Roman" pitchFamily="18" charset="0"/>
              </a:rPr>
              <a:t>Ready</a:t>
            </a:r>
            <a:r>
              <a:rPr lang="en-US" sz="2200" dirty="0">
                <a:cs typeface="Times New Roman" pitchFamily="18" charset="0"/>
              </a:rPr>
              <a:t>, </a:t>
            </a:r>
            <a:r>
              <a:rPr lang="en-US" sz="2200" i="1" dirty="0">
                <a:cs typeface="Times New Roman" pitchFamily="18" charset="0"/>
              </a:rPr>
              <a:t>Blocked</a:t>
            </a:r>
            <a:r>
              <a:rPr lang="en-US" sz="2200" dirty="0">
                <a:cs typeface="Times New Roman" pitchFamily="18" charset="0"/>
              </a:rPr>
              <a:t>, or </a:t>
            </a:r>
            <a:r>
              <a:rPr lang="en-US" sz="2200" i="1" dirty="0">
                <a:cs typeface="Times New Roman" pitchFamily="18" charset="0"/>
              </a:rPr>
              <a:t>Running state</a:t>
            </a:r>
            <a:r>
              <a:rPr lang="en-US" sz="2200" dirty="0">
                <a:cs typeface="Times New Roman" pitchFamily="18" charset="0"/>
              </a:rPr>
              <a:t>; </a:t>
            </a:r>
          </a:p>
          <a:p>
            <a:pPr marL="457200" indent="-457200">
              <a:spcBef>
                <a:spcPct val="0"/>
              </a:spcBef>
              <a:buFont typeface="+mj-lt"/>
              <a:buAutoNum type="arabicPeriod"/>
            </a:pPr>
            <a:r>
              <a:rPr lang="en-US" sz="2200" dirty="0">
                <a:cs typeface="Times New Roman" pitchFamily="18" charset="0"/>
              </a:rPr>
              <a:t>It returns false if a thread is </a:t>
            </a:r>
            <a:r>
              <a:rPr lang="en-US" sz="2200" i="1" dirty="0">
                <a:cs typeface="Times New Roman" pitchFamily="18" charset="0"/>
              </a:rPr>
              <a:t>new</a:t>
            </a:r>
            <a:r>
              <a:rPr lang="en-US" sz="2200" dirty="0">
                <a:cs typeface="Times New Roman" pitchFamily="18" charset="0"/>
              </a:rPr>
              <a:t> and has </a:t>
            </a:r>
            <a:r>
              <a:rPr lang="en-US" sz="2200" i="1" dirty="0">
                <a:cs typeface="Times New Roman" pitchFamily="18" charset="0"/>
              </a:rPr>
              <a:t>not started </a:t>
            </a:r>
            <a:r>
              <a:rPr lang="en-US" sz="2200" dirty="0">
                <a:cs typeface="Times New Roman" pitchFamily="18" charset="0"/>
              </a:rPr>
              <a:t>or if it is </a:t>
            </a:r>
            <a:r>
              <a:rPr lang="en-US" sz="2200" i="1" dirty="0">
                <a:cs typeface="Times New Roman" pitchFamily="18" charset="0"/>
              </a:rPr>
              <a:t>finished</a:t>
            </a:r>
            <a:r>
              <a:rPr lang="en-US" sz="2200" dirty="0">
                <a:cs typeface="Times New Roman" pitchFamily="18" charset="0"/>
              </a:rPr>
              <a:t>.</a:t>
            </a:r>
          </a:p>
          <a:p>
            <a:pPr marL="0" indent="0">
              <a:spcBef>
                <a:spcPct val="0"/>
              </a:spcBef>
              <a:buNone/>
            </a:pPr>
            <a:endParaRPr lang="en-US" sz="2200" dirty="0">
              <a:cs typeface="Times New Roman" pitchFamily="18" charset="0"/>
            </a:endParaRPr>
          </a:p>
          <a:p>
            <a:pPr marL="0" indent="0">
              <a:spcBef>
                <a:spcPct val="0"/>
              </a:spcBef>
              <a:buNone/>
            </a:pPr>
            <a:endParaRPr lang="en-US" sz="2200" dirty="0">
              <a:cs typeface="Times New Roman" pitchFamily="18" charset="0"/>
            </a:endParaRPr>
          </a:p>
          <a:p>
            <a:pPr marL="0" indent="0">
              <a:spcBef>
                <a:spcPct val="0"/>
              </a:spcBef>
              <a:buNone/>
            </a:pPr>
            <a:r>
              <a:rPr lang="en-US" sz="2200" dirty="0">
                <a:cs typeface="Times New Roman" pitchFamily="18" charset="0"/>
              </a:rPr>
              <a:t>The </a:t>
            </a:r>
            <a:r>
              <a:rPr lang="en-US" sz="2200" b="1" dirty="0">
                <a:solidFill>
                  <a:srgbClr val="C00000"/>
                </a:solidFill>
                <a:cs typeface="Times New Roman" pitchFamily="18" charset="0"/>
              </a:rPr>
              <a:t>interrupt() </a:t>
            </a:r>
            <a:r>
              <a:rPr lang="en-US" sz="2200" dirty="0">
                <a:cs typeface="Times New Roman" pitchFamily="18" charset="0"/>
              </a:rPr>
              <a:t>method interrupts a thread in the following way: </a:t>
            </a:r>
          </a:p>
          <a:p>
            <a:pPr marL="457200" indent="-457200">
              <a:spcBef>
                <a:spcPct val="0"/>
              </a:spcBef>
              <a:buFont typeface="+mj-lt"/>
              <a:buAutoNum type="arabicPeriod"/>
            </a:pPr>
            <a:r>
              <a:rPr lang="en-US" sz="2200" dirty="0">
                <a:cs typeface="Times New Roman" pitchFamily="18" charset="0"/>
              </a:rPr>
              <a:t>If a thread is currently in the </a:t>
            </a:r>
            <a:r>
              <a:rPr lang="en-US" sz="2200" i="1" dirty="0">
                <a:cs typeface="Times New Roman" pitchFamily="18" charset="0"/>
              </a:rPr>
              <a:t>Ready</a:t>
            </a:r>
            <a:r>
              <a:rPr lang="en-US" sz="2200" dirty="0">
                <a:cs typeface="Times New Roman" pitchFamily="18" charset="0"/>
              </a:rPr>
              <a:t> or </a:t>
            </a:r>
            <a:r>
              <a:rPr lang="en-US" sz="2200" i="1" dirty="0">
                <a:cs typeface="Times New Roman" pitchFamily="18" charset="0"/>
              </a:rPr>
              <a:t>Running</a:t>
            </a:r>
            <a:r>
              <a:rPr lang="en-US" sz="2200" dirty="0">
                <a:cs typeface="Times New Roman" pitchFamily="18" charset="0"/>
              </a:rPr>
              <a:t> state, its </a:t>
            </a:r>
            <a:r>
              <a:rPr lang="en-US" sz="2200" dirty="0">
                <a:solidFill>
                  <a:srgbClr val="C00000"/>
                </a:solidFill>
                <a:cs typeface="Times New Roman" pitchFamily="18" charset="0"/>
              </a:rPr>
              <a:t>interrupted flag</a:t>
            </a:r>
            <a:r>
              <a:rPr lang="en-US" sz="2200" dirty="0">
                <a:cs typeface="Times New Roman" pitchFamily="18" charset="0"/>
              </a:rPr>
              <a:t> is set; </a:t>
            </a:r>
          </a:p>
          <a:p>
            <a:pPr marL="457200" indent="-457200">
              <a:spcBef>
                <a:spcPct val="0"/>
              </a:spcBef>
              <a:buFont typeface="+mj-lt"/>
              <a:buAutoNum type="arabicPeriod"/>
            </a:pPr>
            <a:r>
              <a:rPr lang="en-US" sz="2200" dirty="0">
                <a:cs typeface="Times New Roman" pitchFamily="18" charset="0"/>
              </a:rPr>
              <a:t>if a thread is currently </a:t>
            </a:r>
            <a:r>
              <a:rPr lang="en-US" sz="2200" i="1" dirty="0">
                <a:cs typeface="Times New Roman" pitchFamily="18" charset="0"/>
              </a:rPr>
              <a:t>blocked</a:t>
            </a:r>
            <a:r>
              <a:rPr lang="en-US" sz="2200" dirty="0">
                <a:cs typeface="Times New Roman" pitchFamily="18" charset="0"/>
              </a:rPr>
              <a:t>, it is awakened and enters the </a:t>
            </a:r>
            <a:r>
              <a:rPr lang="en-US" sz="2200" i="1" dirty="0">
                <a:cs typeface="Times New Roman" pitchFamily="18" charset="0"/>
              </a:rPr>
              <a:t>Ready</a:t>
            </a:r>
            <a:r>
              <a:rPr lang="en-US" sz="2200" dirty="0">
                <a:cs typeface="Times New Roman" pitchFamily="18" charset="0"/>
              </a:rPr>
              <a:t> state, and an </a:t>
            </a:r>
            <a:r>
              <a:rPr lang="en-US" sz="2000" dirty="0" err="1">
                <a:latin typeface="Consolas" pitchFamily="49" charset="0"/>
                <a:cs typeface="Consolas" pitchFamily="49" charset="0"/>
              </a:rPr>
              <a:t>java.io.InterruptedException</a:t>
            </a:r>
            <a:r>
              <a:rPr lang="en-US" sz="2000" dirty="0">
                <a:latin typeface="Consolas" pitchFamily="49" charset="0"/>
                <a:cs typeface="Consolas" pitchFamily="49" charset="0"/>
              </a:rPr>
              <a:t> </a:t>
            </a:r>
            <a:r>
              <a:rPr lang="en-US" sz="2200" dirty="0">
                <a:cs typeface="Times New Roman" pitchFamily="18" charset="0"/>
              </a:rPr>
              <a:t>is thrown.</a:t>
            </a:r>
          </a:p>
          <a:p>
            <a:pPr marL="0" indent="0">
              <a:spcBef>
                <a:spcPct val="0"/>
              </a:spcBef>
              <a:buNone/>
            </a:pPr>
            <a:endParaRPr lang="en-US" sz="2200" dirty="0">
              <a:cs typeface="Times New Roman" pitchFamily="18" charset="0"/>
            </a:endParaRPr>
          </a:p>
          <a:p>
            <a:pPr marL="0" indent="0">
              <a:spcBef>
                <a:spcPct val="0"/>
              </a:spcBef>
              <a:buNone/>
            </a:pPr>
            <a:endParaRPr lang="en-US" sz="2200" dirty="0">
              <a:cs typeface="Times New Roman" pitchFamily="18" charset="0"/>
            </a:endParaRPr>
          </a:p>
          <a:p>
            <a:pPr marL="0" indent="0">
              <a:spcBef>
                <a:spcPct val="0"/>
              </a:spcBef>
              <a:buNone/>
            </a:pPr>
            <a:r>
              <a:rPr lang="en-US" sz="2200" dirty="0">
                <a:cs typeface="Times New Roman" pitchFamily="18" charset="0"/>
              </a:rPr>
              <a:t>The </a:t>
            </a:r>
            <a:r>
              <a:rPr lang="en-US" sz="2200" b="1" dirty="0" err="1">
                <a:solidFill>
                  <a:srgbClr val="C00000"/>
                </a:solidFill>
                <a:cs typeface="Times New Roman" pitchFamily="18" charset="0"/>
              </a:rPr>
              <a:t>isInterrupt</a:t>
            </a:r>
            <a:r>
              <a:rPr lang="en-US" sz="2200" b="1" dirty="0">
                <a:solidFill>
                  <a:srgbClr val="C00000"/>
                </a:solidFill>
                <a:cs typeface="Times New Roman" pitchFamily="18" charset="0"/>
              </a:rPr>
              <a:t>()</a:t>
            </a:r>
            <a:r>
              <a:rPr lang="en-US" sz="2200" dirty="0">
                <a:cs typeface="Times New Roman" pitchFamily="18" charset="0"/>
              </a:rPr>
              <a:t> method tests whether the thread is interrupted.</a:t>
            </a:r>
          </a:p>
          <a:p>
            <a:pPr marL="0" indent="0">
              <a:spcBef>
                <a:spcPct val="0"/>
              </a:spcBef>
              <a:buNone/>
            </a:pPr>
            <a:endParaRPr lang="en-US" sz="2200" dirty="0">
              <a:cs typeface="Times New Roman" pitchFamily="18" charset="0"/>
            </a:endParaRPr>
          </a:p>
          <a:p>
            <a:pPr marL="0" indent="0">
              <a:spcBef>
                <a:spcPct val="0"/>
              </a:spcBef>
              <a:buNone/>
            </a:pPr>
            <a:endParaRPr lang="en-US" sz="2200" dirty="0">
              <a:cs typeface="Times New Roman" pitchFamily="18" charset="0"/>
            </a:endParaRPr>
          </a:p>
        </p:txBody>
      </p:sp>
    </p:spTree>
    <p:extLst>
      <p:ext uri="{BB962C8B-B14F-4D97-AF65-F5344CB8AC3E}">
        <p14:creationId xmlns:p14="http://schemas.microsoft.com/office/powerpoint/2010/main" val="2227325043"/>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967E80E4-CF17-4CE4-B3AD-1E24EB197DE5}" type="slidenum">
              <a:rPr lang="en-US"/>
              <a:pPr/>
              <a:t>168</a:t>
            </a:fld>
            <a:endParaRPr lang="en-US"/>
          </a:p>
        </p:txBody>
      </p:sp>
      <p:sp>
        <p:nvSpPr>
          <p:cNvPr id="301058" name="Rectangle 2"/>
          <p:cNvSpPr>
            <a:spLocks noGrp="1" noChangeArrowheads="1"/>
          </p:cNvSpPr>
          <p:nvPr>
            <p:ph type="title"/>
          </p:nvPr>
        </p:nvSpPr>
        <p:spPr>
          <a:xfrm>
            <a:off x="1676400" y="228600"/>
            <a:ext cx="8686800" cy="895350"/>
          </a:xfrm>
          <a:noFill/>
          <a:ln/>
        </p:spPr>
        <p:txBody>
          <a:bodyPr>
            <a:normAutofit fontScale="90000"/>
          </a:bodyPr>
          <a:lstStyle/>
          <a:p>
            <a:r>
              <a:rPr lang="en-US" sz="4000" dirty="0"/>
              <a:t>The deprecated:</a:t>
            </a:r>
            <a:br>
              <a:rPr lang="en-US" sz="4000" dirty="0"/>
            </a:br>
            <a:r>
              <a:rPr lang="en-US" sz="4000" dirty="0"/>
              <a:t> stop(), suspend(), and resume() Methods</a:t>
            </a:r>
            <a:endParaRPr lang="en-US" sz="3200" dirty="0"/>
          </a:p>
        </p:txBody>
      </p:sp>
      <p:sp>
        <p:nvSpPr>
          <p:cNvPr id="301059" name="Rectangle 3"/>
          <p:cNvSpPr>
            <a:spLocks noGrp="1" noChangeArrowheads="1"/>
          </p:cNvSpPr>
          <p:nvPr>
            <p:ph type="body" idx="1"/>
          </p:nvPr>
        </p:nvSpPr>
        <p:spPr>
          <a:xfrm>
            <a:off x="1828800" y="1600200"/>
            <a:ext cx="8077200" cy="4800600"/>
          </a:xfrm>
          <a:noFill/>
          <a:ln/>
        </p:spPr>
        <p:txBody>
          <a:bodyPr/>
          <a:lstStyle/>
          <a:p>
            <a:pPr marL="0" indent="0">
              <a:spcBef>
                <a:spcPct val="0"/>
              </a:spcBef>
              <a:buNone/>
            </a:pPr>
            <a:r>
              <a:rPr lang="en-US" sz="2400" b="1" dirty="0">
                <a:cs typeface="Times New Roman" pitchFamily="18" charset="0"/>
              </a:rPr>
              <a:t>NOTE1</a:t>
            </a:r>
            <a:r>
              <a:rPr lang="en-US" sz="2400" dirty="0">
                <a:cs typeface="Times New Roman" pitchFamily="18" charset="0"/>
              </a:rPr>
              <a:t>: </a:t>
            </a:r>
          </a:p>
          <a:p>
            <a:pPr marL="0" indent="0">
              <a:spcBef>
                <a:spcPct val="0"/>
              </a:spcBef>
              <a:buNone/>
            </a:pPr>
            <a:endParaRPr lang="en-US" sz="2400" dirty="0">
              <a:cs typeface="Times New Roman" pitchFamily="18" charset="0"/>
            </a:endParaRPr>
          </a:p>
          <a:p>
            <a:pPr marL="0" indent="0">
              <a:spcBef>
                <a:spcPct val="0"/>
              </a:spcBef>
              <a:buNone/>
            </a:pPr>
            <a:r>
              <a:rPr lang="en-US" sz="2400" dirty="0">
                <a:cs typeface="Times New Roman" pitchFamily="18" charset="0"/>
              </a:rPr>
              <a:t>The Thread class also contains the </a:t>
            </a:r>
            <a:r>
              <a:rPr lang="en-US" sz="2400" dirty="0">
                <a:solidFill>
                  <a:srgbClr val="C00000"/>
                </a:solidFill>
                <a:cs typeface="Times New Roman" pitchFamily="18" charset="0"/>
              </a:rPr>
              <a:t>stop(), suspend()</a:t>
            </a:r>
            <a:r>
              <a:rPr lang="en-US" sz="2400" dirty="0">
                <a:cs typeface="Times New Roman" pitchFamily="18" charset="0"/>
              </a:rPr>
              <a:t>, </a:t>
            </a:r>
          </a:p>
          <a:p>
            <a:pPr marL="0" indent="0">
              <a:spcBef>
                <a:spcPct val="0"/>
              </a:spcBef>
              <a:buNone/>
            </a:pPr>
            <a:r>
              <a:rPr lang="en-US" sz="2400" dirty="0">
                <a:cs typeface="Times New Roman" pitchFamily="18" charset="0"/>
              </a:rPr>
              <a:t>and </a:t>
            </a:r>
            <a:r>
              <a:rPr lang="en-US" sz="2400" dirty="0">
                <a:solidFill>
                  <a:srgbClr val="C00000"/>
                </a:solidFill>
                <a:cs typeface="Times New Roman" pitchFamily="18" charset="0"/>
              </a:rPr>
              <a:t>resume()</a:t>
            </a:r>
            <a:r>
              <a:rPr lang="en-US" sz="2400" dirty="0">
                <a:cs typeface="Times New Roman" pitchFamily="18" charset="0"/>
              </a:rPr>
              <a:t> methods. </a:t>
            </a:r>
          </a:p>
          <a:p>
            <a:pPr marL="0" indent="0">
              <a:spcBef>
                <a:spcPct val="0"/>
              </a:spcBef>
              <a:buNone/>
            </a:pPr>
            <a:endParaRPr lang="en-US" sz="2400" dirty="0">
              <a:cs typeface="Times New Roman" pitchFamily="18" charset="0"/>
            </a:endParaRPr>
          </a:p>
          <a:p>
            <a:pPr marL="0" indent="0">
              <a:spcBef>
                <a:spcPct val="0"/>
              </a:spcBef>
              <a:buNone/>
            </a:pPr>
            <a:r>
              <a:rPr lang="en-US" sz="2400" dirty="0">
                <a:cs typeface="Times New Roman" pitchFamily="18" charset="0"/>
              </a:rPr>
              <a:t>As of Java 2, these methods are </a:t>
            </a:r>
            <a:r>
              <a:rPr lang="en-US" sz="2400" i="1" dirty="0">
                <a:cs typeface="Times New Roman" pitchFamily="18" charset="0"/>
              </a:rPr>
              <a:t>deprecated</a:t>
            </a:r>
            <a:r>
              <a:rPr lang="en-US" sz="2400" dirty="0">
                <a:cs typeface="Times New Roman" pitchFamily="18" charset="0"/>
              </a:rPr>
              <a:t> (or </a:t>
            </a:r>
            <a:r>
              <a:rPr lang="en-US" sz="2400" i="1" dirty="0">
                <a:cs typeface="Times New Roman" pitchFamily="18" charset="0"/>
              </a:rPr>
              <a:t>outdated</a:t>
            </a:r>
            <a:r>
              <a:rPr lang="en-US" sz="2400" dirty="0">
                <a:cs typeface="Times New Roman" pitchFamily="18" charset="0"/>
              </a:rPr>
              <a:t>) because they are known to be inherently unsafe. </a:t>
            </a:r>
          </a:p>
          <a:p>
            <a:pPr marL="0" indent="0">
              <a:spcBef>
                <a:spcPct val="0"/>
              </a:spcBef>
              <a:buNone/>
            </a:pPr>
            <a:endParaRPr lang="en-US" sz="2400" dirty="0">
              <a:cs typeface="Times New Roman" pitchFamily="18" charset="0"/>
            </a:endParaRPr>
          </a:p>
          <a:p>
            <a:pPr marL="0" indent="0">
              <a:spcBef>
                <a:spcPct val="0"/>
              </a:spcBef>
              <a:buNone/>
            </a:pPr>
            <a:r>
              <a:rPr lang="en-US" sz="2400" b="1" dirty="0">
                <a:cs typeface="Times New Roman" pitchFamily="18" charset="0"/>
              </a:rPr>
              <a:t>NOTE2</a:t>
            </a:r>
            <a:r>
              <a:rPr lang="en-US" sz="2400" dirty="0">
                <a:cs typeface="Times New Roman" pitchFamily="18" charset="0"/>
              </a:rPr>
              <a:t>:</a:t>
            </a:r>
          </a:p>
          <a:p>
            <a:pPr marL="0" indent="0">
              <a:spcBef>
                <a:spcPct val="0"/>
              </a:spcBef>
              <a:buNone/>
            </a:pPr>
            <a:r>
              <a:rPr lang="en-US" sz="2400" dirty="0">
                <a:cs typeface="Times New Roman" pitchFamily="18" charset="0"/>
              </a:rPr>
              <a:t>You should assign </a:t>
            </a:r>
            <a:r>
              <a:rPr lang="en-US" sz="2400" b="1" dirty="0">
                <a:solidFill>
                  <a:srgbClr val="C00000"/>
                </a:solidFill>
                <a:cs typeface="Times New Roman" pitchFamily="18" charset="0"/>
              </a:rPr>
              <a:t>null</a:t>
            </a:r>
            <a:r>
              <a:rPr lang="en-US" sz="2400" dirty="0">
                <a:cs typeface="Times New Roman" pitchFamily="18" charset="0"/>
              </a:rPr>
              <a:t> to a Thread variable to indicate that it is stopped rather than use the </a:t>
            </a:r>
            <a:r>
              <a:rPr lang="en-US" sz="2400" i="1" dirty="0">
                <a:cs typeface="Times New Roman" pitchFamily="18" charset="0"/>
              </a:rPr>
              <a:t>stop</a:t>
            </a:r>
            <a:r>
              <a:rPr lang="en-US" sz="2400" dirty="0">
                <a:cs typeface="Times New Roman" pitchFamily="18" charset="0"/>
              </a:rPr>
              <a:t>()</a:t>
            </a:r>
            <a:r>
              <a:rPr lang="en-US" sz="2400" i="1" dirty="0">
                <a:cs typeface="Times New Roman" pitchFamily="18" charset="0"/>
              </a:rPr>
              <a:t> </a:t>
            </a:r>
            <a:r>
              <a:rPr lang="en-US" sz="2400" dirty="0">
                <a:cs typeface="Times New Roman" pitchFamily="18" charset="0"/>
              </a:rPr>
              <a:t>method.</a:t>
            </a:r>
          </a:p>
        </p:txBody>
      </p:sp>
      <p:pic>
        <p:nvPicPr>
          <p:cNvPr id="301061" name="Picture 5" descr="C:\Users\1002125\AppData\Local\Microsoft\Windows\Temporary Internet Files\Content.IE5\FF00UKFI\MC900435235[1].png"/>
          <p:cNvPicPr>
            <a:picLocks noChangeAspect="1" noChangeArrowheads="1"/>
          </p:cNvPicPr>
          <p:nvPr/>
        </p:nvPicPr>
        <p:blipFill>
          <a:blip r:embed="rId2" cstate="print"/>
          <a:srcRect/>
          <a:stretch>
            <a:fillRect/>
          </a:stretch>
        </p:blipFill>
        <p:spPr bwMode="auto">
          <a:xfrm>
            <a:off x="8001000" y="1370000"/>
            <a:ext cx="1942852" cy="2135201"/>
          </a:xfrm>
          <a:prstGeom prst="rect">
            <a:avLst/>
          </a:prstGeom>
          <a:noFill/>
        </p:spPr>
      </p:pic>
    </p:spTree>
    <p:extLst>
      <p:ext uri="{BB962C8B-B14F-4D97-AF65-F5344CB8AC3E}">
        <p14:creationId xmlns:p14="http://schemas.microsoft.com/office/powerpoint/2010/main" val="2328959457"/>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EF56D71A-E75D-4D6E-B89A-8CF31B6AAD86}" type="slidenum">
              <a:rPr lang="en-US"/>
              <a:pPr/>
              <a:t>169</a:t>
            </a:fld>
            <a:endParaRPr lang="en-US"/>
          </a:p>
        </p:txBody>
      </p:sp>
      <p:sp>
        <p:nvSpPr>
          <p:cNvPr id="267266" name="Rectangle 2"/>
          <p:cNvSpPr>
            <a:spLocks noGrp="1" noChangeArrowheads="1"/>
          </p:cNvSpPr>
          <p:nvPr>
            <p:ph type="title"/>
          </p:nvPr>
        </p:nvSpPr>
        <p:spPr>
          <a:xfrm>
            <a:off x="2209800" y="0"/>
            <a:ext cx="7772400" cy="1428750"/>
          </a:xfrm>
          <a:noFill/>
          <a:ln/>
        </p:spPr>
        <p:txBody>
          <a:bodyPr/>
          <a:lstStyle/>
          <a:p>
            <a:r>
              <a:rPr lang="en-US"/>
              <a:t>Thread Priority</a:t>
            </a:r>
            <a:endParaRPr lang="en-US" b="1"/>
          </a:p>
        </p:txBody>
      </p:sp>
      <p:sp>
        <p:nvSpPr>
          <p:cNvPr id="267267" name="Rectangle 3"/>
          <p:cNvSpPr>
            <a:spLocks noGrp="1" noChangeArrowheads="1"/>
          </p:cNvSpPr>
          <p:nvPr>
            <p:ph type="body" idx="1"/>
          </p:nvPr>
        </p:nvSpPr>
        <p:spPr>
          <a:xfrm>
            <a:off x="2209800" y="1371600"/>
            <a:ext cx="7772400" cy="3505200"/>
          </a:xfrm>
          <a:noFill/>
          <a:ln/>
        </p:spPr>
        <p:txBody>
          <a:bodyPr>
            <a:normAutofit fontScale="77500" lnSpcReduction="20000"/>
          </a:bodyPr>
          <a:lstStyle/>
          <a:p>
            <a:pPr marL="334963" indent="-334963"/>
            <a:r>
              <a:rPr lang="en-US" sz="2200" dirty="0"/>
              <a:t>Each thread is assigned a default priority of </a:t>
            </a:r>
          </a:p>
          <a:p>
            <a:pPr marL="334963" indent="-334963">
              <a:buNone/>
            </a:pPr>
            <a:r>
              <a:rPr lang="en-US" sz="2200" dirty="0">
                <a:latin typeface="Courier New" pitchFamily="49" charset="0"/>
              </a:rPr>
              <a:t>	</a:t>
            </a:r>
            <a:r>
              <a:rPr lang="en-US" sz="2200" b="1" dirty="0" err="1">
                <a:solidFill>
                  <a:srgbClr val="C00000"/>
                </a:solidFill>
                <a:latin typeface="Courier New" pitchFamily="49" charset="0"/>
              </a:rPr>
              <a:t>Thread.NORM_PRIORITY</a:t>
            </a:r>
            <a:r>
              <a:rPr lang="en-US" sz="2200" dirty="0"/>
              <a:t>. </a:t>
            </a:r>
          </a:p>
          <a:p>
            <a:pPr marL="334963" indent="-334963">
              <a:buNone/>
            </a:pPr>
            <a:endParaRPr lang="en-US" sz="2200" dirty="0"/>
          </a:p>
          <a:p>
            <a:pPr marL="334963" indent="-334963"/>
            <a:r>
              <a:rPr lang="en-US" sz="2200" dirty="0"/>
              <a:t>You can reset the priority using:</a:t>
            </a:r>
          </a:p>
          <a:p>
            <a:pPr marL="334963" indent="-334963">
              <a:buNone/>
            </a:pPr>
            <a:r>
              <a:rPr lang="en-US" sz="2200" dirty="0"/>
              <a:t>	</a:t>
            </a:r>
            <a:r>
              <a:rPr lang="en-US" sz="2200" b="1" dirty="0">
                <a:solidFill>
                  <a:srgbClr val="C00000"/>
                </a:solidFill>
              </a:rPr>
              <a:t> </a:t>
            </a:r>
            <a:r>
              <a:rPr lang="en-US" sz="2200" b="1" dirty="0" err="1">
                <a:solidFill>
                  <a:srgbClr val="C00000"/>
                </a:solidFill>
                <a:latin typeface="Courier New" pitchFamily="49" charset="0"/>
              </a:rPr>
              <a:t>setPriority</a:t>
            </a:r>
            <a:r>
              <a:rPr lang="en-US" sz="2200" b="1" dirty="0">
                <a:solidFill>
                  <a:srgbClr val="C00000"/>
                </a:solidFill>
                <a:latin typeface="Courier New" pitchFamily="49" charset="0"/>
              </a:rPr>
              <a:t>(</a:t>
            </a:r>
            <a:r>
              <a:rPr lang="en-US" sz="2200" b="1" dirty="0" err="1">
                <a:solidFill>
                  <a:srgbClr val="C00000"/>
                </a:solidFill>
                <a:latin typeface="Courier New" pitchFamily="49" charset="0"/>
              </a:rPr>
              <a:t>int</a:t>
            </a:r>
            <a:r>
              <a:rPr lang="en-US" sz="2200" b="1" dirty="0">
                <a:solidFill>
                  <a:srgbClr val="C00000"/>
                </a:solidFill>
                <a:latin typeface="Courier New" pitchFamily="49" charset="0"/>
              </a:rPr>
              <a:t> priority)</a:t>
            </a:r>
            <a:r>
              <a:rPr lang="en-US" sz="2200" dirty="0"/>
              <a:t>. </a:t>
            </a:r>
          </a:p>
          <a:p>
            <a:pPr marL="334963" indent="-334963">
              <a:spcBef>
                <a:spcPct val="100000"/>
              </a:spcBef>
            </a:pPr>
            <a:r>
              <a:rPr lang="en-US" sz="2200" dirty="0"/>
              <a:t>Some constants for priorities include:</a:t>
            </a:r>
          </a:p>
          <a:p>
            <a:pPr marL="735013" lvl="1" indent="-334963">
              <a:spcBef>
                <a:spcPct val="100000"/>
              </a:spcBef>
            </a:pPr>
            <a:r>
              <a:rPr lang="en-US" sz="2000" dirty="0"/>
              <a:t> </a:t>
            </a:r>
            <a:r>
              <a:rPr lang="en-US" sz="2200" dirty="0" err="1">
                <a:solidFill>
                  <a:srgbClr val="C00000"/>
                </a:solidFill>
                <a:latin typeface="Consolas" pitchFamily="49" charset="0"/>
                <a:cs typeface="Consolas" pitchFamily="49" charset="0"/>
              </a:rPr>
              <a:t>Thread.MIN_PRIORITY</a:t>
            </a:r>
            <a:r>
              <a:rPr lang="en-US" sz="2200" dirty="0">
                <a:solidFill>
                  <a:srgbClr val="C00000"/>
                </a:solidFill>
                <a:latin typeface="Consolas" pitchFamily="49" charset="0"/>
                <a:cs typeface="Consolas" pitchFamily="49" charset="0"/>
              </a:rPr>
              <a:t> </a:t>
            </a:r>
          </a:p>
          <a:p>
            <a:pPr marL="735013" lvl="1" indent="-334963">
              <a:spcBef>
                <a:spcPct val="100000"/>
              </a:spcBef>
            </a:pPr>
            <a:r>
              <a:rPr lang="en-US" sz="2200" dirty="0" err="1">
                <a:solidFill>
                  <a:srgbClr val="C00000"/>
                </a:solidFill>
                <a:latin typeface="Consolas" pitchFamily="49" charset="0"/>
                <a:cs typeface="Consolas" pitchFamily="49" charset="0"/>
              </a:rPr>
              <a:t>Thread.MAX_PRIORITY</a:t>
            </a:r>
            <a:r>
              <a:rPr lang="en-US" sz="2200" dirty="0">
                <a:solidFill>
                  <a:srgbClr val="C00000"/>
                </a:solidFill>
                <a:latin typeface="Consolas" pitchFamily="49" charset="0"/>
                <a:cs typeface="Consolas" pitchFamily="49" charset="0"/>
              </a:rPr>
              <a:t> </a:t>
            </a:r>
          </a:p>
          <a:p>
            <a:pPr marL="735013" lvl="1" indent="-334963">
              <a:spcBef>
                <a:spcPct val="100000"/>
              </a:spcBef>
            </a:pPr>
            <a:r>
              <a:rPr lang="en-US" sz="2200" dirty="0" err="1">
                <a:solidFill>
                  <a:srgbClr val="C00000"/>
                </a:solidFill>
                <a:latin typeface="Consolas" pitchFamily="49" charset="0"/>
                <a:cs typeface="Consolas" pitchFamily="49" charset="0"/>
              </a:rPr>
              <a:t>Thread.NORM_PRIORITY</a:t>
            </a:r>
            <a:endParaRPr lang="en-US" sz="2200" dirty="0">
              <a:solidFill>
                <a:srgbClr val="C00000"/>
              </a:solidFill>
              <a:latin typeface="Consolas" pitchFamily="49" charset="0"/>
              <a:cs typeface="Consolas" pitchFamily="49" charset="0"/>
            </a:endParaRPr>
          </a:p>
        </p:txBody>
      </p:sp>
    </p:spTree>
    <p:extLst>
      <p:ext uri="{BB962C8B-B14F-4D97-AF65-F5344CB8AC3E}">
        <p14:creationId xmlns:p14="http://schemas.microsoft.com/office/powerpoint/2010/main" val="10136955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mtClean="0"/>
              <a:t>Advice</a:t>
            </a:r>
          </a:p>
        </p:txBody>
      </p:sp>
      <p:sp>
        <p:nvSpPr>
          <p:cNvPr id="40963" name="Rectangle 3"/>
          <p:cNvSpPr>
            <a:spLocks noGrp="1" noChangeArrowheads="1"/>
          </p:cNvSpPr>
          <p:nvPr>
            <p:ph type="body" idx="1"/>
          </p:nvPr>
        </p:nvSpPr>
        <p:spPr/>
        <p:txBody>
          <a:bodyPr/>
          <a:lstStyle/>
          <a:p>
            <a:pPr>
              <a:lnSpc>
                <a:spcPct val="90000"/>
              </a:lnSpc>
            </a:pPr>
            <a:r>
              <a:rPr lang="en-US" sz="2400"/>
              <a:t>Any data that </a:t>
            </a:r>
            <a:r>
              <a:rPr lang="en-US" sz="2400" i="1"/>
              <a:t>can</a:t>
            </a:r>
            <a:r>
              <a:rPr lang="en-US" sz="2400"/>
              <a:t> be made immutable, </a:t>
            </a:r>
            <a:r>
              <a:rPr lang="en-US" sz="2400" i="1"/>
              <a:t>should</a:t>
            </a:r>
            <a:r>
              <a:rPr lang="en-US" sz="2400"/>
              <a:t> be made immutable</a:t>
            </a:r>
          </a:p>
          <a:p>
            <a:pPr lvl="1">
              <a:lnSpc>
                <a:spcPct val="90000"/>
              </a:lnSpc>
            </a:pPr>
            <a:r>
              <a:rPr lang="en-US" sz="2000"/>
              <a:t>This applies especially to input data--make sure it’s completely read in before you work with it, then don’t allow changes</a:t>
            </a:r>
          </a:p>
          <a:p>
            <a:pPr>
              <a:lnSpc>
                <a:spcPct val="90000"/>
              </a:lnSpc>
            </a:pPr>
            <a:r>
              <a:rPr lang="en-US" sz="2400"/>
              <a:t>All mutable data should be carefully encapsulated (confined to the class in which it occurs)</a:t>
            </a:r>
          </a:p>
          <a:p>
            <a:pPr>
              <a:lnSpc>
                <a:spcPct val="90000"/>
              </a:lnSpc>
            </a:pPr>
            <a:r>
              <a:rPr lang="en-US" sz="2400"/>
              <a:t>All access to mutable data (writing </a:t>
            </a:r>
            <a:r>
              <a:rPr lang="en-US" sz="2400" i="1"/>
              <a:t>and</a:t>
            </a:r>
            <a:r>
              <a:rPr lang="en-US" sz="2400"/>
              <a:t> reading it) must be synchronized</a:t>
            </a:r>
          </a:p>
          <a:p>
            <a:pPr>
              <a:lnSpc>
                <a:spcPct val="90000"/>
              </a:lnSpc>
            </a:pPr>
            <a:r>
              <a:rPr lang="en-US" sz="2400"/>
              <a:t>All operations that modify the state of data, such that validity conditions may be </a:t>
            </a:r>
            <a:r>
              <a:rPr lang="en-US" sz="2400" i="1"/>
              <a:t>temporarily</a:t>
            </a:r>
            <a:r>
              <a:rPr lang="en-US" sz="2400"/>
              <a:t> violated during the operation, must be made atomic (so that the data is valid both before and after the operation)</a:t>
            </a:r>
          </a:p>
          <a:p>
            <a:pPr>
              <a:lnSpc>
                <a:spcPct val="90000"/>
              </a:lnSpc>
            </a:pPr>
            <a:r>
              <a:rPr lang="en-US" sz="2400"/>
              <a:t>Be careful not to leave Threads running after the program finishes</a:t>
            </a:r>
          </a:p>
        </p:txBody>
      </p:sp>
    </p:spTree>
    <p:extLst>
      <p:ext uri="{BB962C8B-B14F-4D97-AF65-F5344CB8AC3E}">
        <p14:creationId xmlns:p14="http://schemas.microsoft.com/office/powerpoint/2010/main" val="266299048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301D2012-650C-475E-A6BB-06E936B7D8ED}" type="slidenum">
              <a:rPr lang="en-US"/>
              <a:pPr/>
              <a:t>170</a:t>
            </a:fld>
            <a:endParaRPr lang="en-US"/>
          </a:p>
        </p:txBody>
      </p:sp>
      <p:sp>
        <p:nvSpPr>
          <p:cNvPr id="269314" name="Rectangle 2"/>
          <p:cNvSpPr>
            <a:spLocks noGrp="1" noChangeArrowheads="1"/>
          </p:cNvSpPr>
          <p:nvPr>
            <p:ph type="title"/>
          </p:nvPr>
        </p:nvSpPr>
        <p:spPr>
          <a:xfrm>
            <a:off x="2133600" y="304800"/>
            <a:ext cx="7772400" cy="609600"/>
          </a:xfrm>
          <a:noFill/>
          <a:ln/>
        </p:spPr>
        <p:txBody>
          <a:bodyPr>
            <a:normAutofit fontScale="90000"/>
          </a:bodyPr>
          <a:lstStyle/>
          <a:p>
            <a:r>
              <a:rPr lang="en-US" sz="4000"/>
              <a:t>GUI Event Dispatcher Thread</a:t>
            </a:r>
            <a:endParaRPr lang="en-US" sz="4000" b="1"/>
          </a:p>
        </p:txBody>
      </p:sp>
      <p:sp>
        <p:nvSpPr>
          <p:cNvPr id="269315" name="Rectangle 3"/>
          <p:cNvSpPr>
            <a:spLocks noGrp="1" noChangeArrowheads="1"/>
          </p:cNvSpPr>
          <p:nvPr>
            <p:ph type="body" idx="1"/>
          </p:nvPr>
        </p:nvSpPr>
        <p:spPr>
          <a:xfrm>
            <a:off x="1905000" y="1219200"/>
            <a:ext cx="8458200" cy="2133600"/>
          </a:xfrm>
          <a:noFill/>
          <a:ln/>
        </p:spPr>
        <p:txBody>
          <a:bodyPr/>
          <a:lstStyle/>
          <a:p>
            <a:pPr marL="0" indent="0">
              <a:buNone/>
            </a:pPr>
            <a:r>
              <a:rPr lang="en-US" sz="2200" dirty="0"/>
              <a:t>GUI event handling and painting code executes in a single thread, called the </a:t>
            </a:r>
            <a:r>
              <a:rPr lang="en-US" sz="2200" i="1" dirty="0">
                <a:solidFill>
                  <a:srgbClr val="C00000"/>
                </a:solidFill>
              </a:rPr>
              <a:t>event dispatcher thread</a:t>
            </a:r>
            <a:r>
              <a:rPr lang="en-US" sz="2200" dirty="0">
                <a:solidFill>
                  <a:srgbClr val="C00000"/>
                </a:solidFill>
              </a:rPr>
              <a:t>. </a:t>
            </a:r>
          </a:p>
          <a:p>
            <a:pPr marL="0" indent="0">
              <a:buNone/>
            </a:pPr>
            <a:endParaRPr lang="en-US" sz="2200" dirty="0"/>
          </a:p>
          <a:p>
            <a:pPr marL="0" indent="0">
              <a:buNone/>
            </a:pPr>
            <a:r>
              <a:rPr lang="en-US" sz="2200" dirty="0"/>
              <a:t>This ensures that each event handler finishes executing before the next one executes and the painting isn’t interrupted by events. </a:t>
            </a:r>
          </a:p>
        </p:txBody>
      </p:sp>
    </p:spTree>
    <p:extLst>
      <p:ext uri="{BB962C8B-B14F-4D97-AF65-F5344CB8AC3E}">
        <p14:creationId xmlns:p14="http://schemas.microsoft.com/office/powerpoint/2010/main" val="1139407856"/>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9B2D765B-E811-43ED-901F-27B8855EAD91}" type="slidenum">
              <a:rPr lang="en-US"/>
              <a:pPr/>
              <a:t>171</a:t>
            </a:fld>
            <a:endParaRPr lang="en-US"/>
          </a:p>
        </p:txBody>
      </p:sp>
      <p:sp>
        <p:nvSpPr>
          <p:cNvPr id="334850" name="Rectangle 2"/>
          <p:cNvSpPr>
            <a:spLocks noGrp="1" noChangeArrowheads="1"/>
          </p:cNvSpPr>
          <p:nvPr>
            <p:ph type="title"/>
          </p:nvPr>
        </p:nvSpPr>
        <p:spPr>
          <a:xfrm>
            <a:off x="2133600" y="304800"/>
            <a:ext cx="7772400" cy="609600"/>
          </a:xfrm>
          <a:noFill/>
          <a:ln/>
        </p:spPr>
        <p:txBody>
          <a:bodyPr>
            <a:normAutofit fontScale="90000"/>
          </a:bodyPr>
          <a:lstStyle/>
          <a:p>
            <a:r>
              <a:rPr lang="en-US" sz="4000"/>
              <a:t>invokeLater and invokeAndWait</a:t>
            </a:r>
            <a:endParaRPr lang="en-US" sz="4000" b="1"/>
          </a:p>
        </p:txBody>
      </p:sp>
      <p:sp>
        <p:nvSpPr>
          <p:cNvPr id="334851" name="Rectangle 3"/>
          <p:cNvSpPr>
            <a:spLocks noGrp="1" noChangeArrowheads="1"/>
          </p:cNvSpPr>
          <p:nvPr>
            <p:ph type="body" idx="1"/>
          </p:nvPr>
        </p:nvSpPr>
        <p:spPr>
          <a:xfrm>
            <a:off x="1905000" y="1219200"/>
            <a:ext cx="8458200" cy="5029200"/>
          </a:xfrm>
          <a:noFill/>
          <a:ln/>
        </p:spPr>
        <p:txBody>
          <a:bodyPr/>
          <a:lstStyle/>
          <a:p>
            <a:pPr marL="0" indent="0">
              <a:buNone/>
            </a:pPr>
            <a:r>
              <a:rPr lang="en-US" sz="2200" dirty="0"/>
              <a:t>You may run your code in the </a:t>
            </a:r>
            <a:r>
              <a:rPr lang="en-US" sz="2200" i="1" dirty="0">
                <a:solidFill>
                  <a:srgbClr val="C00000"/>
                </a:solidFill>
              </a:rPr>
              <a:t>event dispatcher thread</a:t>
            </a:r>
            <a:endParaRPr lang="en-US" sz="2200" dirty="0"/>
          </a:p>
          <a:p>
            <a:pPr marL="0" indent="0">
              <a:buNone/>
            </a:pPr>
            <a:endParaRPr lang="en-US" sz="1100" dirty="0"/>
          </a:p>
          <a:p>
            <a:pPr marL="0" indent="0">
              <a:buNone/>
            </a:pPr>
            <a:r>
              <a:rPr lang="en-US" sz="2200" dirty="0"/>
              <a:t>Use the static methods, </a:t>
            </a:r>
            <a:r>
              <a:rPr lang="en-US" sz="2200" b="1" dirty="0" err="1">
                <a:solidFill>
                  <a:srgbClr val="C00000"/>
                </a:solidFill>
              </a:rPr>
              <a:t>invokeLater</a:t>
            </a:r>
            <a:r>
              <a:rPr lang="en-US" sz="2200" dirty="0"/>
              <a:t> and </a:t>
            </a:r>
            <a:r>
              <a:rPr lang="en-US" sz="2200" b="1" dirty="0" err="1">
                <a:solidFill>
                  <a:srgbClr val="C00000"/>
                </a:solidFill>
              </a:rPr>
              <a:t>invokeAndWait</a:t>
            </a:r>
            <a:r>
              <a:rPr lang="en-US" sz="2200" dirty="0"/>
              <a:t>, in the </a:t>
            </a:r>
            <a:r>
              <a:rPr lang="en-US" sz="1800" dirty="0" err="1">
                <a:latin typeface="Consolas" pitchFamily="49" charset="0"/>
                <a:cs typeface="Consolas" pitchFamily="49" charset="0"/>
              </a:rPr>
              <a:t>javax.swing.SwingUtilities</a:t>
            </a:r>
            <a:r>
              <a:rPr lang="en-US" sz="1800" dirty="0">
                <a:latin typeface="Consolas" pitchFamily="49" charset="0"/>
                <a:cs typeface="Consolas" pitchFamily="49" charset="0"/>
              </a:rPr>
              <a:t> </a:t>
            </a:r>
            <a:r>
              <a:rPr lang="en-US" sz="2200" dirty="0"/>
              <a:t>class to run the code in the event dispatcher thread. </a:t>
            </a:r>
          </a:p>
          <a:p>
            <a:pPr marL="0" indent="0">
              <a:buNone/>
            </a:pPr>
            <a:endParaRPr lang="en-US" sz="1100" dirty="0"/>
          </a:p>
          <a:p>
            <a:pPr marL="0" indent="0">
              <a:buNone/>
            </a:pPr>
            <a:r>
              <a:rPr lang="en-US" sz="2200" dirty="0"/>
              <a:t>You must put this code in the </a:t>
            </a:r>
            <a:r>
              <a:rPr lang="en-US" sz="2200" b="1" dirty="0"/>
              <a:t>run</a:t>
            </a:r>
            <a:r>
              <a:rPr lang="en-US" sz="2200" dirty="0"/>
              <a:t> method of a </a:t>
            </a:r>
            <a:r>
              <a:rPr lang="en-US" sz="2200" dirty="0" err="1"/>
              <a:t>Runnable</a:t>
            </a:r>
            <a:r>
              <a:rPr lang="en-US" sz="2200" dirty="0"/>
              <a:t> object. </a:t>
            </a:r>
          </a:p>
          <a:p>
            <a:pPr marL="0" indent="0">
              <a:buNone/>
            </a:pPr>
            <a:endParaRPr lang="en-US" sz="2200" dirty="0"/>
          </a:p>
          <a:p>
            <a:pPr marL="0" indent="0">
              <a:buNone/>
            </a:pPr>
            <a:r>
              <a:rPr lang="en-US" sz="2200" dirty="0"/>
              <a:t>The </a:t>
            </a:r>
            <a:r>
              <a:rPr lang="en-US" sz="2200" b="1" dirty="0" err="1">
                <a:solidFill>
                  <a:srgbClr val="C00000"/>
                </a:solidFill>
              </a:rPr>
              <a:t>invokeLater</a:t>
            </a:r>
            <a:r>
              <a:rPr lang="en-US" sz="2200" dirty="0"/>
              <a:t> method returns immediately, without waiting for the event dispatcher thread to execute the code. </a:t>
            </a:r>
          </a:p>
          <a:p>
            <a:pPr marL="0" indent="0">
              <a:buNone/>
            </a:pPr>
            <a:r>
              <a:rPr lang="en-US" altLang="zh-CN" sz="2200" dirty="0">
                <a:ea typeface="SimSun" pitchFamily="2" charset="-122"/>
              </a:rPr>
              <a:t>The </a:t>
            </a:r>
            <a:r>
              <a:rPr lang="en-US" altLang="zh-CN" sz="2200" b="1" dirty="0" err="1">
                <a:solidFill>
                  <a:srgbClr val="C00000"/>
                </a:solidFill>
                <a:ea typeface="SimSun" pitchFamily="2" charset="-122"/>
              </a:rPr>
              <a:t>invokeAndWait</a:t>
            </a:r>
            <a:r>
              <a:rPr lang="en-US" altLang="zh-CN" sz="2200" dirty="0">
                <a:ea typeface="SimSun" pitchFamily="2" charset="-122"/>
              </a:rPr>
              <a:t> method is just like </a:t>
            </a:r>
            <a:r>
              <a:rPr lang="en-US" altLang="zh-CN" sz="2200" i="1" dirty="0" err="1">
                <a:ea typeface="SimSun" pitchFamily="2" charset="-122"/>
              </a:rPr>
              <a:t>invokeLater</a:t>
            </a:r>
            <a:r>
              <a:rPr lang="en-US" altLang="zh-CN" sz="2200" dirty="0">
                <a:ea typeface="SimSun" pitchFamily="2" charset="-122"/>
              </a:rPr>
              <a:t>, except that </a:t>
            </a:r>
            <a:r>
              <a:rPr lang="en-US" altLang="zh-CN" sz="2200" i="1" dirty="0" err="1">
                <a:ea typeface="SimSun" pitchFamily="2" charset="-122"/>
              </a:rPr>
              <a:t>invokeAndWait</a:t>
            </a:r>
            <a:r>
              <a:rPr lang="en-US" altLang="zh-CN" sz="2200" dirty="0">
                <a:ea typeface="SimSun" pitchFamily="2" charset="-122"/>
              </a:rPr>
              <a:t> doesn't return until the event-dispatching thread has executed the specified code. </a:t>
            </a:r>
            <a:endParaRPr lang="en-US" sz="2200" dirty="0"/>
          </a:p>
        </p:txBody>
      </p:sp>
    </p:spTree>
    <p:extLst>
      <p:ext uri="{BB962C8B-B14F-4D97-AF65-F5344CB8AC3E}">
        <p14:creationId xmlns:p14="http://schemas.microsoft.com/office/powerpoint/2010/main" val="3242716647"/>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3E0AF62D-0239-4540-B508-48A6BB1BD092}" type="slidenum">
              <a:rPr lang="en-US"/>
              <a:pPr/>
              <a:t>172</a:t>
            </a:fld>
            <a:endParaRPr lang="en-US"/>
          </a:p>
        </p:txBody>
      </p:sp>
      <p:sp>
        <p:nvSpPr>
          <p:cNvPr id="271362" name="Rectangle 2"/>
          <p:cNvSpPr>
            <a:spLocks noGrp="1" noChangeArrowheads="1"/>
          </p:cNvSpPr>
          <p:nvPr>
            <p:ph type="title"/>
          </p:nvPr>
        </p:nvSpPr>
        <p:spPr>
          <a:xfrm>
            <a:off x="1524000" y="228600"/>
            <a:ext cx="8763000" cy="533400"/>
          </a:xfrm>
          <a:noFill/>
          <a:ln/>
        </p:spPr>
        <p:txBody>
          <a:bodyPr>
            <a:normAutofit fontScale="90000"/>
          </a:bodyPr>
          <a:lstStyle/>
          <a:p>
            <a:r>
              <a:rPr lang="en-US" sz="3800"/>
              <a:t>Launch Application from Main Method</a:t>
            </a:r>
            <a:endParaRPr lang="en-US" sz="3800" b="1"/>
          </a:p>
        </p:txBody>
      </p:sp>
      <p:sp>
        <p:nvSpPr>
          <p:cNvPr id="5" name="TextBox 4"/>
          <p:cNvSpPr txBox="1"/>
          <p:nvPr/>
        </p:nvSpPr>
        <p:spPr>
          <a:xfrm>
            <a:off x="2057400" y="838201"/>
            <a:ext cx="8001000" cy="5816977"/>
          </a:xfrm>
          <a:prstGeom prst="rect">
            <a:avLst/>
          </a:prstGeom>
          <a:solidFill>
            <a:schemeClr val="bg1"/>
          </a:solidFill>
        </p:spPr>
        <p:txBody>
          <a:bodyPr wrap="square" rtlCol="0">
            <a:spAutoFit/>
          </a:bodyPr>
          <a:lstStyle/>
          <a:p>
            <a:pPr defTabSz="274320"/>
            <a:r>
              <a:rPr lang="en-US" sz="1200" b="1" dirty="0">
                <a:solidFill>
                  <a:srgbClr val="7F0055"/>
                </a:solidFill>
                <a:latin typeface="Courier New"/>
              </a:rPr>
              <a:t>import</a:t>
            </a:r>
            <a:r>
              <a:rPr lang="en-US" sz="1200" b="1" dirty="0">
                <a:solidFill>
                  <a:srgbClr val="000000"/>
                </a:solidFill>
                <a:latin typeface="Courier New"/>
              </a:rPr>
              <a:t> </a:t>
            </a:r>
            <a:r>
              <a:rPr lang="en-US" sz="1200" b="1" dirty="0" err="1">
                <a:solidFill>
                  <a:srgbClr val="000000"/>
                </a:solidFill>
                <a:latin typeface="Courier New"/>
              </a:rPr>
              <a:t>java.awt.EventQueue</a:t>
            </a:r>
            <a:r>
              <a:rPr lang="en-US" sz="1200" b="1" dirty="0">
                <a:solidFill>
                  <a:srgbClr val="000000"/>
                </a:solidFill>
                <a:latin typeface="Courier New"/>
              </a:rPr>
              <a:t>;</a:t>
            </a:r>
          </a:p>
          <a:p>
            <a:pPr defTabSz="274320"/>
            <a:r>
              <a:rPr lang="en-US" sz="1200" b="1" dirty="0">
                <a:solidFill>
                  <a:srgbClr val="7F0055"/>
                </a:solidFill>
                <a:latin typeface="Courier New"/>
              </a:rPr>
              <a:t>import</a:t>
            </a:r>
            <a:r>
              <a:rPr lang="en-US" sz="1200" b="1" dirty="0">
                <a:solidFill>
                  <a:srgbClr val="000000"/>
                </a:solidFill>
                <a:latin typeface="Courier New"/>
              </a:rPr>
              <a:t> </a:t>
            </a:r>
            <a:r>
              <a:rPr lang="en-US" sz="1200" b="1" dirty="0" err="1">
                <a:solidFill>
                  <a:srgbClr val="000000"/>
                </a:solidFill>
                <a:latin typeface="Courier New"/>
              </a:rPr>
              <a:t>javax.swing</a:t>
            </a:r>
            <a:r>
              <a:rPr lang="en-US" sz="1200" b="1" dirty="0">
                <a:solidFill>
                  <a:srgbClr val="000000"/>
                </a:solidFill>
                <a:latin typeface="Courier New"/>
              </a:rPr>
              <a:t>.*;</a:t>
            </a:r>
          </a:p>
          <a:p>
            <a:pPr defTabSz="274320"/>
            <a:endParaRPr lang="en-US" sz="1200" dirty="0">
              <a:latin typeface="Courier New"/>
            </a:endParaRPr>
          </a:p>
          <a:p>
            <a:pPr defTabSz="274320"/>
            <a:r>
              <a:rPr lang="en-US" sz="1200" b="1" dirty="0">
                <a:solidFill>
                  <a:srgbClr val="7F0055"/>
                </a:solidFill>
                <a:latin typeface="Courier New"/>
              </a:rPr>
              <a:t>public</a:t>
            </a:r>
            <a:r>
              <a:rPr lang="en-US" sz="1200" b="1" dirty="0">
                <a:solidFill>
                  <a:srgbClr val="000000"/>
                </a:solidFill>
                <a:latin typeface="Courier New"/>
              </a:rPr>
              <a:t> </a:t>
            </a:r>
            <a:r>
              <a:rPr lang="en-US" sz="1200" b="1" dirty="0">
                <a:solidFill>
                  <a:srgbClr val="7F0055"/>
                </a:solidFill>
                <a:latin typeface="Courier New"/>
              </a:rPr>
              <a:t>class</a:t>
            </a:r>
            <a:r>
              <a:rPr lang="en-US" sz="1200" b="1" dirty="0">
                <a:solidFill>
                  <a:srgbClr val="000000"/>
                </a:solidFill>
                <a:latin typeface="Courier New"/>
              </a:rPr>
              <a:t> MyFrame1 </a:t>
            </a:r>
            <a:r>
              <a:rPr lang="en-US" sz="1200" b="1" dirty="0">
                <a:solidFill>
                  <a:srgbClr val="7F0055"/>
                </a:solidFill>
                <a:latin typeface="Courier New"/>
              </a:rPr>
              <a:t>extends</a:t>
            </a:r>
            <a:r>
              <a:rPr lang="en-US" sz="1200" b="1" dirty="0">
                <a:solidFill>
                  <a:srgbClr val="000000"/>
                </a:solidFill>
                <a:latin typeface="Courier New"/>
              </a:rPr>
              <a:t> </a:t>
            </a:r>
            <a:r>
              <a:rPr lang="en-US" sz="1200" b="1" dirty="0" err="1">
                <a:solidFill>
                  <a:srgbClr val="000000"/>
                </a:solidFill>
                <a:latin typeface="Courier New"/>
              </a:rPr>
              <a:t>JFrame</a:t>
            </a:r>
            <a:r>
              <a:rPr lang="en-US" sz="1200" b="1" dirty="0">
                <a:solidFill>
                  <a:srgbClr val="000000"/>
                </a:solidFill>
                <a:latin typeface="Courier New"/>
              </a:rPr>
              <a:t> {</a:t>
            </a:r>
          </a:p>
          <a:p>
            <a:pPr defTabSz="274320"/>
            <a:r>
              <a:rPr lang="en-US" sz="1200" dirty="0">
                <a:solidFill>
                  <a:srgbClr val="000000"/>
                </a:solidFill>
                <a:latin typeface="Courier New"/>
              </a:rPr>
              <a:t>	</a:t>
            </a:r>
            <a:r>
              <a:rPr lang="en-US" sz="1200" b="1" dirty="0">
                <a:solidFill>
                  <a:srgbClr val="7F0055"/>
                </a:solidFill>
                <a:latin typeface="Courier New"/>
              </a:rPr>
              <a:t>private</a:t>
            </a:r>
            <a:r>
              <a:rPr lang="en-US" sz="1200" b="1" dirty="0">
                <a:solidFill>
                  <a:srgbClr val="000000"/>
                </a:solidFill>
                <a:latin typeface="Courier New"/>
              </a:rPr>
              <a:t> </a:t>
            </a:r>
            <a:r>
              <a:rPr lang="en-US" sz="1200" b="1" dirty="0" err="1">
                <a:solidFill>
                  <a:srgbClr val="000000"/>
                </a:solidFill>
                <a:latin typeface="Courier New"/>
              </a:rPr>
              <a:t>JTextField</a:t>
            </a:r>
            <a:r>
              <a:rPr lang="en-US" sz="1200" b="1" dirty="0">
                <a:solidFill>
                  <a:srgbClr val="000000"/>
                </a:solidFill>
                <a:latin typeface="Courier New"/>
              </a:rPr>
              <a:t> </a:t>
            </a:r>
            <a:r>
              <a:rPr lang="en-US" sz="1200" b="1" dirty="0">
                <a:solidFill>
                  <a:srgbClr val="0000C0"/>
                </a:solidFill>
                <a:latin typeface="Courier New"/>
              </a:rPr>
              <a:t>textField1</a:t>
            </a:r>
            <a:r>
              <a:rPr lang="en-US" sz="1200" b="1" dirty="0">
                <a:solidFill>
                  <a:srgbClr val="000000"/>
                </a:solidFill>
                <a:latin typeface="Courier New"/>
              </a:rPr>
              <a:t>;</a:t>
            </a:r>
          </a:p>
          <a:p>
            <a:pPr defTabSz="274320"/>
            <a:endParaRPr lang="en-US" sz="1200" dirty="0">
              <a:latin typeface="Courier New"/>
            </a:endParaRPr>
          </a:p>
          <a:p>
            <a:pPr defTabSz="274320"/>
            <a:r>
              <a:rPr lang="en-US" sz="1200" dirty="0">
                <a:solidFill>
                  <a:srgbClr val="000000"/>
                </a:solidFill>
                <a:latin typeface="Courier New"/>
              </a:rPr>
              <a:t>	</a:t>
            </a:r>
            <a:r>
              <a:rPr lang="en-US" sz="1200" b="1" dirty="0">
                <a:solidFill>
                  <a:srgbClr val="7F0055"/>
                </a:solidFill>
                <a:latin typeface="Courier New"/>
              </a:rPr>
              <a:t>public</a:t>
            </a:r>
            <a:r>
              <a:rPr lang="en-US" sz="1200" b="1" dirty="0">
                <a:solidFill>
                  <a:srgbClr val="000000"/>
                </a:solidFill>
                <a:latin typeface="Courier New"/>
              </a:rPr>
              <a:t> </a:t>
            </a:r>
            <a:r>
              <a:rPr lang="en-US" sz="1200" b="1" dirty="0">
                <a:solidFill>
                  <a:srgbClr val="7F0055"/>
                </a:solidFill>
                <a:latin typeface="Courier New"/>
              </a:rPr>
              <a:t>static</a:t>
            </a:r>
            <a:r>
              <a:rPr lang="en-US" sz="1200" b="1" dirty="0">
                <a:solidFill>
                  <a:srgbClr val="000000"/>
                </a:solidFill>
                <a:latin typeface="Courier New"/>
              </a:rPr>
              <a:t> </a:t>
            </a:r>
            <a:r>
              <a:rPr lang="en-US" sz="1200" b="1" dirty="0">
                <a:solidFill>
                  <a:srgbClr val="7F0055"/>
                </a:solidFill>
                <a:latin typeface="Courier New"/>
              </a:rPr>
              <a:t>void</a:t>
            </a:r>
            <a:r>
              <a:rPr lang="en-US" sz="1200" b="1" dirty="0">
                <a:solidFill>
                  <a:srgbClr val="000000"/>
                </a:solidFill>
                <a:latin typeface="Courier New"/>
              </a:rPr>
              <a:t> main(String[] </a:t>
            </a:r>
            <a:r>
              <a:rPr lang="en-US" sz="1200" b="1" dirty="0" err="1">
                <a:solidFill>
                  <a:srgbClr val="000000"/>
                </a:solidFill>
                <a:latin typeface="Courier New"/>
              </a:rPr>
              <a:t>args</a:t>
            </a:r>
            <a:r>
              <a:rPr lang="en-US" sz="1200" b="1" dirty="0">
                <a:solidFill>
                  <a:srgbClr val="000000"/>
                </a:solidFill>
                <a:latin typeface="Courier New"/>
              </a:rPr>
              <a:t>) {</a:t>
            </a:r>
          </a:p>
          <a:p>
            <a:pPr defTabSz="274320"/>
            <a:r>
              <a:rPr lang="en-US" sz="1200" dirty="0">
                <a:solidFill>
                  <a:srgbClr val="000000"/>
                </a:solidFill>
                <a:latin typeface="Courier New"/>
              </a:rPr>
              <a:t>		</a:t>
            </a:r>
            <a:r>
              <a:rPr lang="en-US" sz="1200" dirty="0" err="1">
                <a:solidFill>
                  <a:srgbClr val="000000"/>
                </a:solidFill>
                <a:highlight>
                  <a:srgbClr val="FFFF00"/>
                </a:highlight>
                <a:latin typeface="Courier New"/>
              </a:rPr>
              <a:t>EventQueue.</a:t>
            </a:r>
            <a:r>
              <a:rPr lang="en-US" sz="1200" i="1" dirty="0" err="1">
                <a:solidFill>
                  <a:srgbClr val="000000"/>
                </a:solidFill>
                <a:highlight>
                  <a:srgbClr val="FFFF00"/>
                </a:highlight>
                <a:latin typeface="Courier New"/>
              </a:rPr>
              <a:t>invokeLater</a:t>
            </a:r>
            <a:r>
              <a:rPr lang="en-US" sz="1200" i="1" dirty="0">
                <a:solidFill>
                  <a:srgbClr val="000000"/>
                </a:solidFill>
                <a:highlight>
                  <a:srgbClr val="FFFF00"/>
                </a:highlight>
                <a:latin typeface="Courier New"/>
              </a:rPr>
              <a:t>(</a:t>
            </a:r>
            <a:r>
              <a:rPr lang="en-US" sz="1200" b="1" i="1" dirty="0">
                <a:solidFill>
                  <a:srgbClr val="7F0055"/>
                </a:solidFill>
                <a:highlight>
                  <a:srgbClr val="FFFF00"/>
                </a:highlight>
                <a:latin typeface="Courier New"/>
              </a:rPr>
              <a:t>new</a:t>
            </a:r>
            <a:r>
              <a:rPr lang="en-US" sz="1200" b="1" i="1" dirty="0">
                <a:solidFill>
                  <a:srgbClr val="000000"/>
                </a:solidFill>
                <a:highlight>
                  <a:srgbClr val="FFFF00"/>
                </a:highlight>
                <a:latin typeface="Courier New"/>
              </a:rPr>
              <a:t> </a:t>
            </a:r>
            <a:r>
              <a:rPr lang="en-US" sz="1200" b="1" i="1" dirty="0" err="1">
                <a:solidFill>
                  <a:srgbClr val="000000"/>
                </a:solidFill>
                <a:highlight>
                  <a:srgbClr val="FFFF00"/>
                </a:highlight>
                <a:latin typeface="Courier New"/>
              </a:rPr>
              <a:t>Runnable</a:t>
            </a:r>
            <a:r>
              <a:rPr lang="en-US" sz="1200" b="1" i="1" dirty="0">
                <a:solidFill>
                  <a:srgbClr val="000000"/>
                </a:solidFill>
                <a:highlight>
                  <a:srgbClr val="FFFF00"/>
                </a:highlight>
                <a:latin typeface="Courier New"/>
              </a:rPr>
              <a:t>() {</a:t>
            </a:r>
          </a:p>
          <a:p>
            <a:pPr defTabSz="274320"/>
            <a:r>
              <a:rPr lang="en-US" sz="1200" dirty="0">
                <a:solidFill>
                  <a:srgbClr val="000000"/>
                </a:solidFill>
                <a:latin typeface="Courier New"/>
              </a:rPr>
              <a:t>			</a:t>
            </a:r>
            <a:r>
              <a:rPr lang="en-US" sz="1200" b="1" dirty="0">
                <a:solidFill>
                  <a:srgbClr val="7F0055"/>
                </a:solidFill>
                <a:latin typeface="Courier New"/>
              </a:rPr>
              <a:t>public</a:t>
            </a:r>
            <a:r>
              <a:rPr lang="en-US" sz="1200" b="1" dirty="0">
                <a:solidFill>
                  <a:srgbClr val="000000"/>
                </a:solidFill>
                <a:latin typeface="Courier New"/>
              </a:rPr>
              <a:t> </a:t>
            </a:r>
            <a:r>
              <a:rPr lang="en-US" sz="1200" b="1" dirty="0">
                <a:solidFill>
                  <a:srgbClr val="7F0055"/>
                </a:solidFill>
                <a:latin typeface="Courier New"/>
              </a:rPr>
              <a:t>void</a:t>
            </a:r>
            <a:r>
              <a:rPr lang="en-US" sz="1200" b="1" dirty="0">
                <a:solidFill>
                  <a:srgbClr val="000000"/>
                </a:solidFill>
                <a:latin typeface="Courier New"/>
              </a:rPr>
              <a:t> run() {</a:t>
            </a:r>
          </a:p>
          <a:p>
            <a:pPr defTabSz="274320"/>
            <a:r>
              <a:rPr lang="en-US" sz="1200" dirty="0">
                <a:solidFill>
                  <a:srgbClr val="000000"/>
                </a:solidFill>
                <a:latin typeface="Courier New"/>
              </a:rPr>
              <a:t>				</a:t>
            </a:r>
            <a:r>
              <a:rPr lang="en-US" sz="1200" b="1" dirty="0">
                <a:solidFill>
                  <a:srgbClr val="7F0055"/>
                </a:solidFill>
                <a:latin typeface="Courier New"/>
              </a:rPr>
              <a:t>try</a:t>
            </a:r>
            <a:r>
              <a:rPr lang="en-US" sz="1200" b="1" dirty="0">
                <a:solidFill>
                  <a:srgbClr val="000000"/>
                </a:solidFill>
                <a:latin typeface="Courier New"/>
              </a:rPr>
              <a:t> {</a:t>
            </a:r>
          </a:p>
          <a:p>
            <a:pPr defTabSz="274320"/>
            <a:r>
              <a:rPr lang="en-US" sz="1200" dirty="0">
                <a:solidFill>
                  <a:srgbClr val="000000"/>
                </a:solidFill>
                <a:latin typeface="Courier New"/>
              </a:rPr>
              <a:t>					MyFrame1 frame = </a:t>
            </a:r>
            <a:r>
              <a:rPr lang="en-US" sz="1200" b="1" dirty="0">
                <a:solidFill>
                  <a:srgbClr val="7F0055"/>
                </a:solidFill>
                <a:latin typeface="Courier New"/>
              </a:rPr>
              <a:t>new</a:t>
            </a:r>
            <a:r>
              <a:rPr lang="en-US" sz="1200" b="1" dirty="0">
                <a:solidFill>
                  <a:srgbClr val="000000"/>
                </a:solidFill>
                <a:latin typeface="Courier New"/>
              </a:rPr>
              <a:t> MyFrame1();</a:t>
            </a:r>
          </a:p>
          <a:p>
            <a:pPr defTabSz="274320"/>
            <a:r>
              <a:rPr lang="en-US" sz="1200" dirty="0">
                <a:solidFill>
                  <a:srgbClr val="000000"/>
                </a:solidFill>
                <a:latin typeface="Courier New"/>
              </a:rPr>
              <a:t>					</a:t>
            </a:r>
            <a:r>
              <a:rPr lang="en-US" sz="1200" dirty="0" err="1">
                <a:solidFill>
                  <a:srgbClr val="000000"/>
                </a:solidFill>
                <a:latin typeface="Courier New"/>
              </a:rPr>
              <a:t>frame.setVisible</a:t>
            </a:r>
            <a:r>
              <a:rPr lang="en-US" sz="1200" dirty="0">
                <a:solidFill>
                  <a:srgbClr val="000000"/>
                </a:solidFill>
                <a:latin typeface="Courier New"/>
              </a:rPr>
              <a:t>(</a:t>
            </a:r>
            <a:r>
              <a:rPr lang="en-US" sz="1200" b="1" dirty="0">
                <a:solidFill>
                  <a:srgbClr val="7F0055"/>
                </a:solidFill>
                <a:latin typeface="Courier New"/>
              </a:rPr>
              <a:t>true</a:t>
            </a:r>
            <a:r>
              <a:rPr lang="en-US" sz="1200" b="1" dirty="0">
                <a:solidFill>
                  <a:srgbClr val="000000"/>
                </a:solidFill>
                <a:latin typeface="Courier New"/>
              </a:rPr>
              <a:t>);</a:t>
            </a:r>
          </a:p>
          <a:p>
            <a:pPr defTabSz="274320"/>
            <a:r>
              <a:rPr lang="en-US" sz="1200" dirty="0">
                <a:solidFill>
                  <a:srgbClr val="000000"/>
                </a:solidFill>
                <a:latin typeface="Courier New"/>
              </a:rPr>
              <a:t>				} </a:t>
            </a:r>
            <a:r>
              <a:rPr lang="en-US" sz="1200" b="1" dirty="0">
                <a:solidFill>
                  <a:srgbClr val="7F0055"/>
                </a:solidFill>
                <a:latin typeface="Courier New"/>
              </a:rPr>
              <a:t>catch</a:t>
            </a:r>
            <a:r>
              <a:rPr lang="en-US" sz="1200" b="1" dirty="0">
                <a:solidFill>
                  <a:srgbClr val="000000"/>
                </a:solidFill>
                <a:latin typeface="Courier New"/>
              </a:rPr>
              <a:t> (Exception e) {</a:t>
            </a:r>
          </a:p>
          <a:p>
            <a:pPr defTabSz="274320"/>
            <a:r>
              <a:rPr lang="en-US" sz="1200" dirty="0">
                <a:solidFill>
                  <a:srgbClr val="000000"/>
                </a:solidFill>
                <a:latin typeface="Courier New"/>
              </a:rPr>
              <a:t>					</a:t>
            </a:r>
            <a:r>
              <a:rPr lang="en-US" sz="1200" dirty="0" err="1">
                <a:solidFill>
                  <a:srgbClr val="000000"/>
                </a:solidFill>
                <a:latin typeface="Courier New"/>
              </a:rPr>
              <a:t>e.printStackTrace</a:t>
            </a:r>
            <a:r>
              <a:rPr lang="en-US" sz="1200" dirty="0">
                <a:solidFill>
                  <a:srgbClr val="000000"/>
                </a:solidFill>
                <a:latin typeface="Courier New"/>
              </a:rPr>
              <a:t>();</a:t>
            </a:r>
          </a:p>
          <a:p>
            <a:pPr defTabSz="274320"/>
            <a:r>
              <a:rPr lang="en-US" sz="1200" dirty="0">
                <a:solidFill>
                  <a:srgbClr val="000000"/>
                </a:solidFill>
                <a:latin typeface="Courier New"/>
              </a:rPr>
              <a:t>				}</a:t>
            </a:r>
          </a:p>
          <a:p>
            <a:pPr defTabSz="274320"/>
            <a:r>
              <a:rPr lang="en-US" sz="1200" dirty="0">
                <a:solidFill>
                  <a:srgbClr val="000000"/>
                </a:solidFill>
                <a:latin typeface="Courier New"/>
              </a:rPr>
              <a:t>			}</a:t>
            </a:r>
          </a:p>
          <a:p>
            <a:pPr defTabSz="274320"/>
            <a:r>
              <a:rPr lang="en-US" sz="1200" dirty="0">
                <a:solidFill>
                  <a:srgbClr val="000000"/>
                </a:solidFill>
                <a:latin typeface="Courier New"/>
              </a:rPr>
              <a:t>		});</a:t>
            </a:r>
          </a:p>
          <a:p>
            <a:pPr defTabSz="274320"/>
            <a:r>
              <a:rPr lang="en-US" sz="1200" dirty="0">
                <a:solidFill>
                  <a:srgbClr val="000000"/>
                </a:solidFill>
                <a:latin typeface="Courier New"/>
              </a:rPr>
              <a:t>	}</a:t>
            </a:r>
          </a:p>
          <a:p>
            <a:pPr defTabSz="274320"/>
            <a:endParaRPr lang="en-US" sz="1200" dirty="0">
              <a:latin typeface="Courier New"/>
            </a:endParaRPr>
          </a:p>
          <a:p>
            <a:pPr defTabSz="274320"/>
            <a:r>
              <a:rPr lang="en-US" sz="1200" dirty="0">
                <a:solidFill>
                  <a:srgbClr val="000000"/>
                </a:solidFill>
                <a:latin typeface="Courier New"/>
              </a:rPr>
              <a:t>	</a:t>
            </a:r>
            <a:r>
              <a:rPr lang="en-US" sz="1200" b="1" dirty="0">
                <a:solidFill>
                  <a:srgbClr val="7F0055"/>
                </a:solidFill>
                <a:latin typeface="Courier New"/>
              </a:rPr>
              <a:t>public</a:t>
            </a:r>
            <a:r>
              <a:rPr lang="en-US" sz="1200" b="1" dirty="0">
                <a:solidFill>
                  <a:srgbClr val="000000"/>
                </a:solidFill>
                <a:latin typeface="Courier New"/>
              </a:rPr>
              <a:t> MyFrame1() {</a:t>
            </a:r>
          </a:p>
          <a:p>
            <a:pPr defTabSz="274320"/>
            <a:r>
              <a:rPr lang="en-US" sz="1200" dirty="0">
                <a:solidFill>
                  <a:srgbClr val="000000"/>
                </a:solidFill>
                <a:latin typeface="Courier New"/>
              </a:rPr>
              <a:t>		</a:t>
            </a:r>
            <a:r>
              <a:rPr lang="en-US" sz="1200" dirty="0" err="1">
                <a:solidFill>
                  <a:srgbClr val="000000"/>
                </a:solidFill>
                <a:latin typeface="Courier New"/>
              </a:rPr>
              <a:t>setDefaultCloseOperation</a:t>
            </a:r>
            <a:r>
              <a:rPr lang="en-US" sz="1200" dirty="0">
                <a:solidFill>
                  <a:srgbClr val="000000"/>
                </a:solidFill>
                <a:latin typeface="Courier New"/>
              </a:rPr>
              <a:t>(</a:t>
            </a:r>
            <a:r>
              <a:rPr lang="en-US" sz="1200" dirty="0" err="1">
                <a:solidFill>
                  <a:srgbClr val="000000"/>
                </a:solidFill>
                <a:latin typeface="Courier New"/>
              </a:rPr>
              <a:t>JFrame.</a:t>
            </a:r>
            <a:r>
              <a:rPr lang="en-US" sz="1200" i="1" dirty="0" err="1">
                <a:solidFill>
                  <a:srgbClr val="0000C0"/>
                </a:solidFill>
                <a:latin typeface="Courier New"/>
              </a:rPr>
              <a:t>EXIT_ON_CLOSE</a:t>
            </a:r>
            <a:r>
              <a:rPr lang="en-US" sz="1200" i="1" dirty="0">
                <a:solidFill>
                  <a:srgbClr val="000000"/>
                </a:solidFill>
                <a:latin typeface="Courier New"/>
              </a:rPr>
              <a:t>);</a:t>
            </a:r>
          </a:p>
          <a:p>
            <a:pPr defTabSz="274320"/>
            <a:r>
              <a:rPr lang="en-US" sz="1200" dirty="0">
                <a:solidFill>
                  <a:srgbClr val="000000"/>
                </a:solidFill>
                <a:latin typeface="Courier New"/>
              </a:rPr>
              <a:t>		</a:t>
            </a:r>
            <a:r>
              <a:rPr lang="en-US" sz="1200" dirty="0" err="1">
                <a:solidFill>
                  <a:srgbClr val="000000"/>
                </a:solidFill>
                <a:latin typeface="Courier New"/>
              </a:rPr>
              <a:t>setBounds</a:t>
            </a:r>
            <a:r>
              <a:rPr lang="en-US" sz="1200" dirty="0">
                <a:solidFill>
                  <a:srgbClr val="000000"/>
                </a:solidFill>
                <a:latin typeface="Courier New"/>
              </a:rPr>
              <a:t>(100, 100, 366, 227);</a:t>
            </a:r>
          </a:p>
          <a:p>
            <a:pPr defTabSz="274320"/>
            <a:r>
              <a:rPr lang="en-US" sz="1200" dirty="0">
                <a:solidFill>
                  <a:srgbClr val="000000"/>
                </a:solidFill>
                <a:latin typeface="Courier New"/>
              </a:rPr>
              <a:t>		</a:t>
            </a:r>
            <a:r>
              <a:rPr lang="en-US" sz="1200" dirty="0" err="1">
                <a:solidFill>
                  <a:srgbClr val="000000"/>
                </a:solidFill>
                <a:latin typeface="Courier New"/>
              </a:rPr>
              <a:t>getContentPane</a:t>
            </a:r>
            <a:r>
              <a:rPr lang="en-US" sz="1200" dirty="0">
                <a:solidFill>
                  <a:srgbClr val="000000"/>
                </a:solidFill>
                <a:latin typeface="Courier New"/>
              </a:rPr>
              <a:t>().</a:t>
            </a:r>
            <a:r>
              <a:rPr lang="en-US" sz="1200" dirty="0" err="1">
                <a:solidFill>
                  <a:srgbClr val="000000"/>
                </a:solidFill>
                <a:latin typeface="Courier New"/>
              </a:rPr>
              <a:t>setLayout</a:t>
            </a:r>
            <a:r>
              <a:rPr lang="en-US" sz="1200" dirty="0">
                <a:solidFill>
                  <a:srgbClr val="000000"/>
                </a:solidFill>
                <a:latin typeface="Courier New"/>
              </a:rPr>
              <a:t>(</a:t>
            </a:r>
            <a:r>
              <a:rPr lang="en-US" sz="1200" b="1" dirty="0">
                <a:solidFill>
                  <a:srgbClr val="7F0055"/>
                </a:solidFill>
                <a:latin typeface="Courier New"/>
              </a:rPr>
              <a:t>null</a:t>
            </a:r>
            <a:r>
              <a:rPr lang="en-US" sz="1200" b="1" dirty="0">
                <a:solidFill>
                  <a:srgbClr val="000000"/>
                </a:solidFill>
                <a:latin typeface="Courier New"/>
              </a:rPr>
              <a:t>);</a:t>
            </a:r>
          </a:p>
          <a:p>
            <a:pPr defTabSz="274320"/>
            <a:endParaRPr lang="en-US" sz="1200" dirty="0">
              <a:latin typeface="Courier New"/>
            </a:endParaRPr>
          </a:p>
          <a:p>
            <a:pPr defTabSz="274320"/>
            <a:r>
              <a:rPr lang="en-US" sz="1200" dirty="0">
                <a:solidFill>
                  <a:srgbClr val="000000"/>
                </a:solidFill>
                <a:latin typeface="Courier New"/>
              </a:rPr>
              <a:t>		</a:t>
            </a:r>
            <a:r>
              <a:rPr lang="en-US" sz="1200" dirty="0">
                <a:solidFill>
                  <a:srgbClr val="0000C0"/>
                </a:solidFill>
                <a:latin typeface="Courier New"/>
              </a:rPr>
              <a:t>textField1</a:t>
            </a:r>
            <a:r>
              <a:rPr lang="en-US" sz="1200" dirty="0">
                <a:solidFill>
                  <a:srgbClr val="000000"/>
                </a:solidFill>
                <a:latin typeface="Courier New"/>
              </a:rPr>
              <a:t> = </a:t>
            </a:r>
            <a:r>
              <a:rPr lang="en-US" sz="1200" b="1" dirty="0">
                <a:solidFill>
                  <a:srgbClr val="7F0055"/>
                </a:solidFill>
                <a:latin typeface="Courier New"/>
              </a:rPr>
              <a:t>new</a:t>
            </a:r>
            <a:r>
              <a:rPr lang="en-US" sz="1200" b="1" dirty="0">
                <a:solidFill>
                  <a:srgbClr val="000000"/>
                </a:solidFill>
                <a:latin typeface="Courier New"/>
              </a:rPr>
              <a:t> </a:t>
            </a:r>
            <a:r>
              <a:rPr lang="en-US" sz="1200" b="1" dirty="0" err="1">
                <a:solidFill>
                  <a:srgbClr val="000000"/>
                </a:solidFill>
                <a:latin typeface="Courier New"/>
              </a:rPr>
              <a:t>JTextField</a:t>
            </a:r>
            <a:r>
              <a:rPr lang="en-US" sz="1200" b="1" dirty="0">
                <a:solidFill>
                  <a:srgbClr val="000000"/>
                </a:solidFill>
                <a:latin typeface="Courier New"/>
              </a:rPr>
              <a:t>();</a:t>
            </a:r>
          </a:p>
          <a:p>
            <a:pPr defTabSz="274320"/>
            <a:r>
              <a:rPr lang="en-US" sz="1200" dirty="0">
                <a:solidFill>
                  <a:srgbClr val="000000"/>
                </a:solidFill>
                <a:latin typeface="Courier New"/>
              </a:rPr>
              <a:t>		</a:t>
            </a:r>
            <a:r>
              <a:rPr lang="en-US" sz="1200" dirty="0">
                <a:solidFill>
                  <a:srgbClr val="0000C0"/>
                </a:solidFill>
                <a:latin typeface="Courier New"/>
              </a:rPr>
              <a:t>textField1</a:t>
            </a:r>
            <a:r>
              <a:rPr lang="en-US" sz="1200" dirty="0">
                <a:solidFill>
                  <a:srgbClr val="000000"/>
                </a:solidFill>
                <a:latin typeface="Courier New"/>
              </a:rPr>
              <a:t>.setBounds(10, 11, 330, 42);</a:t>
            </a:r>
          </a:p>
          <a:p>
            <a:pPr defTabSz="274320"/>
            <a:r>
              <a:rPr lang="en-US" sz="1200" dirty="0">
                <a:solidFill>
                  <a:srgbClr val="000000"/>
                </a:solidFill>
                <a:latin typeface="Courier New"/>
              </a:rPr>
              <a:t>		</a:t>
            </a:r>
            <a:r>
              <a:rPr lang="en-US" sz="1200" dirty="0" err="1">
                <a:solidFill>
                  <a:srgbClr val="000000"/>
                </a:solidFill>
                <a:latin typeface="Courier New"/>
              </a:rPr>
              <a:t>getContentPane</a:t>
            </a:r>
            <a:r>
              <a:rPr lang="en-US" sz="1200" dirty="0">
                <a:solidFill>
                  <a:srgbClr val="000000"/>
                </a:solidFill>
                <a:latin typeface="Courier New"/>
              </a:rPr>
              <a:t>().add(</a:t>
            </a:r>
            <a:r>
              <a:rPr lang="en-US" sz="1200" dirty="0">
                <a:solidFill>
                  <a:srgbClr val="0000C0"/>
                </a:solidFill>
                <a:latin typeface="Courier New"/>
              </a:rPr>
              <a:t>textField1</a:t>
            </a:r>
            <a:r>
              <a:rPr lang="en-US" sz="1200" dirty="0">
                <a:solidFill>
                  <a:srgbClr val="000000"/>
                </a:solidFill>
                <a:latin typeface="Courier New"/>
              </a:rPr>
              <a:t>);</a:t>
            </a:r>
          </a:p>
          <a:p>
            <a:pPr defTabSz="274320"/>
            <a:r>
              <a:rPr lang="en-US" sz="1200" dirty="0">
                <a:solidFill>
                  <a:srgbClr val="000000"/>
                </a:solidFill>
                <a:latin typeface="Courier New"/>
              </a:rPr>
              <a:t>		</a:t>
            </a:r>
            <a:r>
              <a:rPr lang="en-US" sz="1200" dirty="0">
                <a:solidFill>
                  <a:srgbClr val="0000C0"/>
                </a:solidFill>
                <a:latin typeface="Courier New"/>
              </a:rPr>
              <a:t>textField1</a:t>
            </a:r>
            <a:r>
              <a:rPr lang="en-US" sz="1200" dirty="0">
                <a:solidFill>
                  <a:srgbClr val="000000"/>
                </a:solidFill>
                <a:latin typeface="Courier New"/>
              </a:rPr>
              <a:t>.setColumns(10);</a:t>
            </a:r>
          </a:p>
          <a:p>
            <a:pPr defTabSz="274320"/>
            <a:r>
              <a:rPr lang="en-US" sz="1200" dirty="0">
                <a:solidFill>
                  <a:srgbClr val="000000"/>
                </a:solidFill>
                <a:latin typeface="Courier New"/>
              </a:rPr>
              <a:t>		</a:t>
            </a:r>
            <a:r>
              <a:rPr lang="en-US" sz="1200" dirty="0">
                <a:solidFill>
                  <a:srgbClr val="0000C0"/>
                </a:solidFill>
                <a:latin typeface="Courier New"/>
              </a:rPr>
              <a:t>textField1</a:t>
            </a:r>
            <a:r>
              <a:rPr lang="en-US" sz="1200" dirty="0">
                <a:solidFill>
                  <a:srgbClr val="000000"/>
                </a:solidFill>
                <a:latin typeface="Courier New"/>
              </a:rPr>
              <a:t>.setText(</a:t>
            </a:r>
            <a:r>
              <a:rPr lang="en-US" sz="1200" dirty="0">
                <a:solidFill>
                  <a:srgbClr val="2A00FF"/>
                </a:solidFill>
                <a:latin typeface="Courier New"/>
              </a:rPr>
              <a:t>" Hello world"</a:t>
            </a:r>
            <a:r>
              <a:rPr lang="en-US" sz="1200" dirty="0">
                <a:solidFill>
                  <a:srgbClr val="000000"/>
                </a:solidFill>
                <a:latin typeface="Courier New"/>
              </a:rPr>
              <a:t>);</a:t>
            </a:r>
          </a:p>
          <a:p>
            <a:pPr defTabSz="274320"/>
            <a:r>
              <a:rPr lang="en-US" sz="1200" dirty="0">
                <a:solidFill>
                  <a:srgbClr val="000000"/>
                </a:solidFill>
                <a:latin typeface="Courier New"/>
              </a:rPr>
              <a:t>	}</a:t>
            </a:r>
          </a:p>
          <a:p>
            <a:pPr defTabSz="274320"/>
            <a:r>
              <a:rPr lang="en-US" sz="1200" dirty="0">
                <a:solidFill>
                  <a:srgbClr val="000000"/>
                </a:solidFill>
                <a:latin typeface="Courier New"/>
              </a:rPr>
              <a:t>}</a:t>
            </a:r>
            <a:endParaRPr lang="en-US" sz="1200" dirty="0"/>
          </a:p>
        </p:txBody>
      </p:sp>
      <p:pic>
        <p:nvPicPr>
          <p:cNvPr id="271364" name="Picture 4"/>
          <p:cNvPicPr>
            <a:picLocks noChangeAspect="1" noChangeArrowheads="1"/>
          </p:cNvPicPr>
          <p:nvPr/>
        </p:nvPicPr>
        <p:blipFill>
          <a:blip r:embed="rId2" cstate="print"/>
          <a:srcRect/>
          <a:stretch>
            <a:fillRect/>
          </a:stretch>
        </p:blipFill>
        <p:spPr bwMode="auto">
          <a:xfrm>
            <a:off x="6934200" y="1295401"/>
            <a:ext cx="3486150" cy="2162175"/>
          </a:xfrm>
          <a:prstGeom prst="rect">
            <a:avLst/>
          </a:prstGeom>
          <a:noFill/>
          <a:ln w="12700" cap="flat" cmpd="sng">
            <a:noFill/>
            <a:prstDash val="solid"/>
            <a:miter lim="800000"/>
            <a:headEnd type="none" w="sm" len="sm"/>
            <a:tailEnd type="none" w="sm" len="sm"/>
          </a:ln>
        </p:spPr>
      </p:pic>
    </p:spTree>
    <p:extLst>
      <p:ext uri="{BB962C8B-B14F-4D97-AF65-F5344CB8AC3E}">
        <p14:creationId xmlns:p14="http://schemas.microsoft.com/office/powerpoint/2010/main" val="2495717221"/>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A4556AE0-8E80-4C2C-B384-65BAEA18BBC9}" type="slidenum">
              <a:rPr lang="en-US"/>
              <a:pPr/>
              <a:t>173</a:t>
            </a:fld>
            <a:endParaRPr lang="en-US"/>
          </a:p>
        </p:txBody>
      </p:sp>
      <p:sp>
        <p:nvSpPr>
          <p:cNvPr id="336898" name="Rectangle 2"/>
          <p:cNvSpPr>
            <a:spLocks noGrp="1" noChangeArrowheads="1"/>
          </p:cNvSpPr>
          <p:nvPr>
            <p:ph type="title"/>
          </p:nvPr>
        </p:nvSpPr>
        <p:spPr>
          <a:xfrm>
            <a:off x="1752600" y="228600"/>
            <a:ext cx="8534400" cy="533400"/>
          </a:xfrm>
          <a:noFill/>
          <a:ln/>
        </p:spPr>
        <p:txBody>
          <a:bodyPr>
            <a:normAutofit fontScale="90000"/>
          </a:bodyPr>
          <a:lstStyle/>
          <a:p>
            <a:r>
              <a:rPr lang="en-US" sz="3600"/>
              <a:t>Case Study: Clock with Audio (Optional)</a:t>
            </a:r>
            <a:r>
              <a:rPr lang="en-US"/>
              <a:t> </a:t>
            </a:r>
          </a:p>
        </p:txBody>
      </p:sp>
      <p:pic>
        <p:nvPicPr>
          <p:cNvPr id="336901" name="Picture 5"/>
          <p:cNvPicPr>
            <a:picLocks noChangeAspect="1" noChangeArrowheads="1"/>
          </p:cNvPicPr>
          <p:nvPr/>
        </p:nvPicPr>
        <p:blipFill>
          <a:blip r:embed="rId2" cstate="print"/>
          <a:srcRect/>
          <a:stretch>
            <a:fillRect/>
          </a:stretch>
        </p:blipFill>
        <p:spPr bwMode="auto">
          <a:xfrm>
            <a:off x="2351088" y="1306514"/>
            <a:ext cx="1992312" cy="1690687"/>
          </a:xfrm>
          <a:prstGeom prst="rect">
            <a:avLst/>
          </a:prstGeom>
          <a:noFill/>
          <a:ln w="9525">
            <a:noFill/>
            <a:miter lim="800000"/>
            <a:headEnd/>
            <a:tailEnd/>
          </a:ln>
        </p:spPr>
      </p:pic>
      <p:pic>
        <p:nvPicPr>
          <p:cNvPr id="336902" name="Picture 6"/>
          <p:cNvPicPr>
            <a:picLocks noChangeAspect="1" noChangeArrowheads="1"/>
          </p:cNvPicPr>
          <p:nvPr/>
        </p:nvPicPr>
        <p:blipFill>
          <a:blip r:embed="rId3" cstate="print"/>
          <a:srcRect/>
          <a:stretch>
            <a:fillRect/>
          </a:stretch>
        </p:blipFill>
        <p:spPr bwMode="auto">
          <a:xfrm>
            <a:off x="4572000" y="1295400"/>
            <a:ext cx="1981200" cy="1695450"/>
          </a:xfrm>
          <a:prstGeom prst="rect">
            <a:avLst/>
          </a:prstGeom>
          <a:noFill/>
          <a:ln w="9525">
            <a:noFill/>
            <a:miter lim="800000"/>
            <a:headEnd/>
            <a:tailEnd/>
          </a:ln>
        </p:spPr>
      </p:pic>
      <p:sp>
        <p:nvSpPr>
          <p:cNvPr id="336903" name="Text Box 7"/>
          <p:cNvSpPr txBox="1">
            <a:spLocks noChangeArrowheads="1"/>
          </p:cNvSpPr>
          <p:nvPr/>
        </p:nvSpPr>
        <p:spPr bwMode="auto">
          <a:xfrm>
            <a:off x="1828800" y="3200401"/>
            <a:ext cx="8458200" cy="1200329"/>
          </a:xfrm>
          <a:prstGeom prst="rect">
            <a:avLst/>
          </a:prstGeom>
          <a:noFill/>
          <a:ln w="12700">
            <a:noFill/>
            <a:miter lim="800000"/>
            <a:headEnd type="none" w="sm" len="sm"/>
            <a:tailEnd type="none" w="sm" len="sm"/>
          </a:ln>
          <a:effectLst/>
        </p:spPr>
        <p:txBody>
          <a:bodyPr>
            <a:spAutoFit/>
          </a:bodyPr>
          <a:lstStyle/>
          <a:p>
            <a:pPr>
              <a:spcBef>
                <a:spcPct val="50000"/>
              </a:spcBef>
            </a:pPr>
            <a:r>
              <a:rPr lang="en-US"/>
              <a:t>The example creates an applet that displays a running clock and announces the time at one-minute intervals. For example, if the current time is 6:30:00, the applet announces, "six o’clock thirty minutes a.m." If the current time is 20:20:00, the applet announces, "eight o’clock twenty minutes p.m." Also add a label to display the digital time.</a:t>
            </a:r>
          </a:p>
        </p:txBody>
      </p:sp>
      <p:sp>
        <p:nvSpPr>
          <p:cNvPr id="336905" name="AutoShape 9">
            <a:hlinkClick r:id="" action="ppaction://noaction" highlightClick="1"/>
          </p:cNvPr>
          <p:cNvSpPr>
            <a:spLocks noChangeArrowheads="1"/>
          </p:cNvSpPr>
          <p:nvPr/>
        </p:nvSpPr>
        <p:spPr bwMode="auto">
          <a:xfrm>
            <a:off x="3276600" y="5562600"/>
            <a:ext cx="3276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dirty="0" err="1">
                <a:solidFill>
                  <a:schemeClr val="accent1"/>
                </a:solidFill>
                <a:latin typeface="Book Antiqua" pitchFamily="18" charset="0"/>
                <a:hlinkClick r:id="rId4" action="ppaction://program"/>
              </a:rPr>
              <a:t>ClockWithAudio</a:t>
            </a:r>
            <a:endParaRPr lang="en-US" dirty="0">
              <a:solidFill>
                <a:schemeClr val="accent1"/>
              </a:solidFill>
            </a:endParaRPr>
          </a:p>
        </p:txBody>
      </p:sp>
      <p:sp>
        <p:nvSpPr>
          <p:cNvPr id="336906" name="AutoShape 10">
            <a:hlinkClick r:id="rId5" action="ppaction://program" highlightClick="1"/>
          </p:cNvPr>
          <p:cNvSpPr>
            <a:spLocks noChangeArrowheads="1"/>
          </p:cNvSpPr>
          <p:nvPr/>
        </p:nvSpPr>
        <p:spPr bwMode="auto">
          <a:xfrm>
            <a:off x="6781800" y="5562600"/>
            <a:ext cx="3276600" cy="5334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Tree>
    <p:extLst>
      <p:ext uri="{BB962C8B-B14F-4D97-AF65-F5344CB8AC3E}">
        <p14:creationId xmlns:p14="http://schemas.microsoft.com/office/powerpoint/2010/main" val="1686470291"/>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A672E53D-C6F4-4C81-AB15-7F8F5EC3334A}" type="slidenum">
              <a:rPr lang="en-US"/>
              <a:pPr/>
              <a:t>174</a:t>
            </a:fld>
            <a:endParaRPr lang="en-US"/>
          </a:p>
        </p:txBody>
      </p:sp>
      <p:sp>
        <p:nvSpPr>
          <p:cNvPr id="337922" name="Rectangle 2"/>
          <p:cNvSpPr>
            <a:spLocks noGrp="1" noChangeArrowheads="1"/>
          </p:cNvSpPr>
          <p:nvPr>
            <p:ph type="title"/>
          </p:nvPr>
        </p:nvSpPr>
        <p:spPr>
          <a:xfrm>
            <a:off x="1752600" y="228600"/>
            <a:ext cx="8534400" cy="533400"/>
          </a:xfrm>
          <a:noFill/>
          <a:ln/>
        </p:spPr>
        <p:txBody>
          <a:bodyPr>
            <a:normAutofit fontScale="90000"/>
          </a:bodyPr>
          <a:lstStyle/>
          <a:p>
            <a:r>
              <a:rPr lang="en-US" sz="3600"/>
              <a:t>Run Audio on Separate Thread</a:t>
            </a:r>
            <a:endParaRPr lang="en-US"/>
          </a:p>
        </p:txBody>
      </p:sp>
      <p:sp>
        <p:nvSpPr>
          <p:cNvPr id="337925" name="Text Box 5"/>
          <p:cNvSpPr txBox="1">
            <a:spLocks noChangeArrowheads="1"/>
          </p:cNvSpPr>
          <p:nvPr/>
        </p:nvSpPr>
        <p:spPr bwMode="auto">
          <a:xfrm>
            <a:off x="1752600" y="1066800"/>
            <a:ext cx="8686800" cy="2308324"/>
          </a:xfrm>
          <a:prstGeom prst="rect">
            <a:avLst/>
          </a:prstGeom>
          <a:noFill/>
          <a:ln w="12700">
            <a:noFill/>
            <a:miter lim="800000"/>
            <a:headEnd type="none" w="sm" len="sm"/>
            <a:tailEnd type="none" w="sm" len="sm"/>
          </a:ln>
          <a:effectLst/>
        </p:spPr>
        <p:txBody>
          <a:bodyPr>
            <a:spAutoFit/>
          </a:bodyPr>
          <a:lstStyle/>
          <a:p>
            <a:pPr>
              <a:spcBef>
                <a:spcPct val="50000"/>
              </a:spcBef>
            </a:pPr>
            <a:r>
              <a:rPr lang="en-US"/>
              <a:t>When you run the preceding program, you will notice that the second hand does not display at the first, second, and third seconds of the minute. This is because </a:t>
            </a:r>
            <a:r>
              <a:rPr lang="en-US" u="sng"/>
              <a:t>sleep(1500)</a:t>
            </a:r>
            <a:r>
              <a:rPr lang="en-US"/>
              <a:t> is invoked twice in the </a:t>
            </a:r>
            <a:r>
              <a:rPr lang="en-US" u="sng"/>
              <a:t>announceTime()</a:t>
            </a:r>
            <a:r>
              <a:rPr lang="en-US"/>
              <a:t> method, which takes three seconds to announce the time at the beginning of each minute. Thus, the next action event is delayed for three seconds during the first three seconds of each minute. As a result of this delay, the time is not updated and the clock was not repainted for these three seconds. To fix this problem, you should announce the time on a separate thread. This can be accomplished by modifying the </a:t>
            </a:r>
            <a:r>
              <a:rPr lang="en-US" u="sng"/>
              <a:t>announceTime</a:t>
            </a:r>
            <a:r>
              <a:rPr lang="en-US"/>
              <a:t> method.</a:t>
            </a:r>
          </a:p>
        </p:txBody>
      </p:sp>
      <p:sp>
        <p:nvSpPr>
          <p:cNvPr id="337926" name="AutoShape 6">
            <a:hlinkClick r:id="" action="ppaction://noaction" highlightClick="1"/>
          </p:cNvPr>
          <p:cNvSpPr>
            <a:spLocks noChangeArrowheads="1"/>
          </p:cNvSpPr>
          <p:nvPr/>
        </p:nvSpPr>
        <p:spPr bwMode="auto">
          <a:xfrm>
            <a:off x="2133600" y="5486400"/>
            <a:ext cx="4419600" cy="6096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sz="2000">
                <a:solidFill>
                  <a:schemeClr val="accent1"/>
                </a:solidFill>
                <a:latin typeface="Book Antiqua" pitchFamily="18" charset="0"/>
                <a:hlinkClick r:id="rId2" action="ppaction://program"/>
              </a:rPr>
              <a:t>ClockWithAudioOnSeparateThread</a:t>
            </a:r>
            <a:endParaRPr lang="en-US" sz="2000">
              <a:solidFill>
                <a:schemeClr val="accent1"/>
              </a:solidFill>
            </a:endParaRPr>
          </a:p>
        </p:txBody>
      </p:sp>
      <p:sp>
        <p:nvSpPr>
          <p:cNvPr id="337927" name="AutoShape 7">
            <a:hlinkClick r:id="rId3" action="ppaction://program" highlightClick="1"/>
          </p:cNvPr>
          <p:cNvSpPr>
            <a:spLocks noChangeArrowheads="1"/>
          </p:cNvSpPr>
          <p:nvPr/>
        </p:nvSpPr>
        <p:spPr bwMode="auto">
          <a:xfrm>
            <a:off x="6781800" y="5562600"/>
            <a:ext cx="3276600" cy="5334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Tree>
    <p:extLst>
      <p:ext uri="{BB962C8B-B14F-4D97-AF65-F5344CB8AC3E}">
        <p14:creationId xmlns:p14="http://schemas.microsoft.com/office/powerpoint/2010/main" val="399989552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FFEB1B0A-EB6F-4F00-B75B-637722EBFBFF}" type="slidenum">
              <a:rPr lang="en-US"/>
              <a:pPr/>
              <a:t>175</a:t>
            </a:fld>
            <a:endParaRPr lang="en-US"/>
          </a:p>
        </p:txBody>
      </p:sp>
      <p:sp>
        <p:nvSpPr>
          <p:cNvPr id="339970" name="Rectangle 2"/>
          <p:cNvSpPr>
            <a:spLocks noGrp="1" noChangeArrowheads="1"/>
          </p:cNvSpPr>
          <p:nvPr>
            <p:ph type="title"/>
          </p:nvPr>
        </p:nvSpPr>
        <p:spPr>
          <a:xfrm>
            <a:off x="1752600" y="228600"/>
            <a:ext cx="8534400" cy="533400"/>
          </a:xfrm>
          <a:noFill/>
          <a:ln/>
        </p:spPr>
        <p:txBody>
          <a:bodyPr>
            <a:normAutofit fontScale="90000"/>
          </a:bodyPr>
          <a:lstStyle/>
          <a:p>
            <a:r>
              <a:rPr lang="en-US" sz="3600"/>
              <a:t>Thread Pools</a:t>
            </a:r>
            <a:endParaRPr lang="en-US"/>
          </a:p>
        </p:txBody>
      </p:sp>
      <p:sp>
        <p:nvSpPr>
          <p:cNvPr id="339971" name="Text Box 3"/>
          <p:cNvSpPr txBox="1">
            <a:spLocks noChangeArrowheads="1"/>
          </p:cNvSpPr>
          <p:nvPr/>
        </p:nvSpPr>
        <p:spPr bwMode="auto">
          <a:xfrm>
            <a:off x="1752600" y="914401"/>
            <a:ext cx="8686800" cy="1200329"/>
          </a:xfrm>
          <a:prstGeom prst="rect">
            <a:avLst/>
          </a:prstGeom>
          <a:noFill/>
          <a:ln w="12700">
            <a:noFill/>
            <a:miter lim="800000"/>
            <a:headEnd type="none" w="sm" len="sm"/>
            <a:tailEnd type="none" w="sm" len="sm"/>
          </a:ln>
          <a:effectLst/>
        </p:spPr>
        <p:txBody>
          <a:bodyPr>
            <a:spAutoFit/>
          </a:bodyPr>
          <a:lstStyle/>
          <a:p>
            <a:pPr>
              <a:spcBef>
                <a:spcPct val="50000"/>
              </a:spcBef>
            </a:pPr>
            <a:r>
              <a:rPr lang="en-US"/>
              <a:t>Starting a new thread for each task could limit throughput and cause poor performance. A thread pool is ideal to manage the number of tasks executing concurrently. JDK 1.5 uses the </a:t>
            </a:r>
            <a:r>
              <a:rPr lang="en-US" u="sng"/>
              <a:t>Executor</a:t>
            </a:r>
            <a:r>
              <a:rPr lang="en-US"/>
              <a:t> interface for executing tasks in a thread pool and the </a:t>
            </a:r>
            <a:r>
              <a:rPr lang="en-US" u="sng"/>
              <a:t>ExecutorService</a:t>
            </a:r>
            <a:r>
              <a:rPr lang="en-US"/>
              <a:t> interface for managing and controlling tasks. </a:t>
            </a:r>
            <a:r>
              <a:rPr lang="en-US" u="sng"/>
              <a:t>ExecutorService</a:t>
            </a:r>
            <a:r>
              <a:rPr lang="en-US"/>
              <a:t> is a subinterface of </a:t>
            </a:r>
            <a:r>
              <a:rPr lang="en-US" u="sng"/>
              <a:t>Executor</a:t>
            </a:r>
            <a:r>
              <a:rPr lang="en-US"/>
              <a:t>. </a:t>
            </a:r>
          </a:p>
        </p:txBody>
      </p:sp>
      <p:sp>
        <p:nvSpPr>
          <p:cNvPr id="339975" name="Rectangle 7"/>
          <p:cNvSpPr>
            <a:spLocks noChangeArrowheads="1"/>
          </p:cNvSpPr>
          <p:nvPr/>
        </p:nvSpPr>
        <p:spPr bwMode="auto">
          <a:xfrm>
            <a:off x="1524001" y="2131497"/>
            <a:ext cx="184731" cy="369332"/>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339974" name="Object 6"/>
          <p:cNvGraphicFramePr>
            <a:graphicFrameLocks noChangeAspect="1"/>
          </p:cNvGraphicFramePr>
          <p:nvPr/>
        </p:nvGraphicFramePr>
        <p:xfrm>
          <a:off x="3657600" y="3200401"/>
          <a:ext cx="6324600" cy="2989263"/>
        </p:xfrm>
        <a:graphic>
          <a:graphicData uri="http://schemas.openxmlformats.org/presentationml/2006/ole">
            <mc:AlternateContent xmlns:mc="http://schemas.openxmlformats.org/markup-compatibility/2006">
              <mc:Choice xmlns:v="urn:schemas-microsoft-com:vml" Requires="v">
                <p:oleObj spid="_x0000_s5125" name="Picture" r:id="rId3" imgW="4709160" imgH="2218944" progId="Word.Picture.8">
                  <p:embed/>
                </p:oleObj>
              </mc:Choice>
              <mc:Fallback>
                <p:oleObj name="Picture" r:id="rId3" imgW="4709160" imgH="2218944"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3200401"/>
                        <a:ext cx="6324600" cy="2989263"/>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162864052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93D87A95-C229-48FB-B3FC-E5C15007C7E4}" type="slidenum">
              <a:rPr lang="en-US"/>
              <a:pPr/>
              <a:t>176</a:t>
            </a:fld>
            <a:endParaRPr lang="en-US"/>
          </a:p>
        </p:txBody>
      </p:sp>
      <p:sp>
        <p:nvSpPr>
          <p:cNvPr id="340994" name="Rectangle 2"/>
          <p:cNvSpPr>
            <a:spLocks noGrp="1" noChangeArrowheads="1"/>
          </p:cNvSpPr>
          <p:nvPr>
            <p:ph type="title"/>
          </p:nvPr>
        </p:nvSpPr>
        <p:spPr>
          <a:xfrm>
            <a:off x="1752600" y="228600"/>
            <a:ext cx="8534400" cy="533400"/>
          </a:xfrm>
          <a:noFill/>
          <a:ln/>
        </p:spPr>
        <p:txBody>
          <a:bodyPr>
            <a:normAutofit fontScale="90000"/>
          </a:bodyPr>
          <a:lstStyle/>
          <a:p>
            <a:r>
              <a:rPr lang="en-US" sz="3600"/>
              <a:t>Creating Executors</a:t>
            </a:r>
            <a:endParaRPr lang="en-US"/>
          </a:p>
        </p:txBody>
      </p:sp>
      <p:sp>
        <p:nvSpPr>
          <p:cNvPr id="340995" name="Text Box 3"/>
          <p:cNvSpPr txBox="1">
            <a:spLocks noChangeArrowheads="1"/>
          </p:cNvSpPr>
          <p:nvPr/>
        </p:nvSpPr>
        <p:spPr bwMode="auto">
          <a:xfrm>
            <a:off x="1752600" y="914400"/>
            <a:ext cx="8686800" cy="369332"/>
          </a:xfrm>
          <a:prstGeom prst="rect">
            <a:avLst/>
          </a:prstGeom>
          <a:noFill/>
          <a:ln w="12700">
            <a:noFill/>
            <a:miter lim="800000"/>
            <a:headEnd type="none" w="sm" len="sm"/>
            <a:tailEnd type="none" w="sm" len="sm"/>
          </a:ln>
          <a:effectLst/>
        </p:spPr>
        <p:txBody>
          <a:bodyPr>
            <a:spAutoFit/>
          </a:bodyPr>
          <a:lstStyle/>
          <a:p>
            <a:pPr>
              <a:spcBef>
                <a:spcPct val="50000"/>
              </a:spcBef>
            </a:pPr>
            <a:r>
              <a:rPr lang="en-US"/>
              <a:t>To create an </a:t>
            </a:r>
            <a:r>
              <a:rPr lang="en-US" u="sng"/>
              <a:t>Executor</a:t>
            </a:r>
            <a:r>
              <a:rPr lang="en-US"/>
              <a:t> object, use the static methods in the </a:t>
            </a:r>
            <a:r>
              <a:rPr lang="en-US" u="sng"/>
              <a:t>Executors</a:t>
            </a:r>
            <a:r>
              <a:rPr lang="en-US"/>
              <a:t> class. </a:t>
            </a:r>
          </a:p>
        </p:txBody>
      </p:sp>
      <p:sp>
        <p:nvSpPr>
          <p:cNvPr id="340996" name="Rectangle 4"/>
          <p:cNvSpPr>
            <a:spLocks noChangeArrowheads="1"/>
          </p:cNvSpPr>
          <p:nvPr/>
        </p:nvSpPr>
        <p:spPr bwMode="auto">
          <a:xfrm>
            <a:off x="1524001" y="2131497"/>
            <a:ext cx="184731" cy="369332"/>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340999" name="Rectangle 7"/>
          <p:cNvSpPr>
            <a:spLocks noChangeArrowheads="1"/>
          </p:cNvSpPr>
          <p:nvPr/>
        </p:nvSpPr>
        <p:spPr bwMode="auto">
          <a:xfrm>
            <a:off x="1524001" y="2691884"/>
            <a:ext cx="184731" cy="369332"/>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340998" name="Object 6"/>
          <p:cNvGraphicFramePr>
            <a:graphicFrameLocks noChangeAspect="1"/>
          </p:cNvGraphicFramePr>
          <p:nvPr/>
        </p:nvGraphicFramePr>
        <p:xfrm>
          <a:off x="1905000" y="1981200"/>
          <a:ext cx="8458200" cy="2065338"/>
        </p:xfrm>
        <a:graphic>
          <a:graphicData uri="http://schemas.openxmlformats.org/presentationml/2006/ole">
            <mc:AlternateContent xmlns:mc="http://schemas.openxmlformats.org/markup-compatibility/2006">
              <mc:Choice xmlns:v="urn:schemas-microsoft-com:vml" Requires="v">
                <p:oleObj spid="_x0000_s6149" name="Picture" r:id="rId3" imgW="4527804" imgH="1100328" progId="Word.Picture.8">
                  <p:embed/>
                </p:oleObj>
              </mc:Choice>
              <mc:Fallback>
                <p:oleObj name="Picture" r:id="rId3" imgW="4527804" imgH="1100328"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981200"/>
                        <a:ext cx="8458200" cy="2065338"/>
                      </a:xfrm>
                      <a:prstGeom prst="rect">
                        <a:avLst/>
                      </a:prstGeom>
                      <a:solidFill>
                        <a:schemeClr val="tx1"/>
                      </a:solidFill>
                    </p:spPr>
                  </p:pic>
                </p:oleObj>
              </mc:Fallback>
            </mc:AlternateContent>
          </a:graphicData>
        </a:graphic>
      </p:graphicFrame>
      <p:sp>
        <p:nvSpPr>
          <p:cNvPr id="341000" name="AutoShape 8">
            <a:hlinkClick r:id="" action="ppaction://noaction" highlightClick="1"/>
          </p:cNvPr>
          <p:cNvSpPr>
            <a:spLocks noChangeArrowheads="1"/>
          </p:cNvSpPr>
          <p:nvPr/>
        </p:nvSpPr>
        <p:spPr bwMode="auto">
          <a:xfrm>
            <a:off x="4343400" y="5486400"/>
            <a:ext cx="2209800" cy="6096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sz="2000">
                <a:solidFill>
                  <a:schemeClr val="accent1"/>
                </a:solidFill>
                <a:latin typeface="Book Antiqua" pitchFamily="18" charset="0"/>
                <a:hlinkClick r:id="rId5" action="ppaction://program"/>
              </a:rPr>
              <a:t>ExecutorDemo</a:t>
            </a:r>
            <a:endParaRPr lang="en-US" sz="2000">
              <a:solidFill>
                <a:schemeClr val="accent1"/>
              </a:solidFill>
            </a:endParaRPr>
          </a:p>
        </p:txBody>
      </p:sp>
      <p:sp>
        <p:nvSpPr>
          <p:cNvPr id="341001" name="AutoShape 9">
            <a:hlinkClick r:id="rId6" action="ppaction://program" highlightClick="1"/>
          </p:cNvPr>
          <p:cNvSpPr>
            <a:spLocks noChangeArrowheads="1"/>
          </p:cNvSpPr>
          <p:nvPr/>
        </p:nvSpPr>
        <p:spPr bwMode="auto">
          <a:xfrm>
            <a:off x="6781800" y="5486400"/>
            <a:ext cx="1600200" cy="5334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Tree>
    <p:extLst>
      <p:ext uri="{BB962C8B-B14F-4D97-AF65-F5344CB8AC3E}">
        <p14:creationId xmlns:p14="http://schemas.microsoft.com/office/powerpoint/2010/main" val="3859438255"/>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E97D167-120F-4F8F-887B-D79B29A5389E}" type="slidenum">
              <a:rPr lang="en-US"/>
              <a:pPr/>
              <a:t>177</a:t>
            </a:fld>
            <a:endParaRPr lang="en-US"/>
          </a:p>
        </p:txBody>
      </p:sp>
      <p:sp>
        <p:nvSpPr>
          <p:cNvPr id="338946" name="Rectangle 2"/>
          <p:cNvSpPr>
            <a:spLocks noGrp="1" noChangeArrowheads="1"/>
          </p:cNvSpPr>
          <p:nvPr>
            <p:ph type="title"/>
          </p:nvPr>
        </p:nvSpPr>
        <p:spPr>
          <a:xfrm>
            <a:off x="2209800" y="381000"/>
            <a:ext cx="7772400" cy="514350"/>
          </a:xfrm>
        </p:spPr>
        <p:txBody>
          <a:bodyPr>
            <a:normAutofit fontScale="90000"/>
          </a:bodyPr>
          <a:lstStyle/>
          <a:p>
            <a:r>
              <a:rPr lang="en-US"/>
              <a:t>Thread Synchronization</a:t>
            </a:r>
          </a:p>
        </p:txBody>
      </p:sp>
      <p:sp>
        <p:nvSpPr>
          <p:cNvPr id="338947" name="Text Box 3"/>
          <p:cNvSpPr txBox="1">
            <a:spLocks noChangeArrowheads="1"/>
          </p:cNvSpPr>
          <p:nvPr/>
        </p:nvSpPr>
        <p:spPr bwMode="auto">
          <a:xfrm>
            <a:off x="1828800" y="1676401"/>
            <a:ext cx="8458200" cy="2062103"/>
          </a:xfrm>
          <a:prstGeom prst="rect">
            <a:avLst/>
          </a:prstGeom>
          <a:noFill/>
          <a:ln w="12700">
            <a:noFill/>
            <a:miter lim="800000"/>
            <a:headEnd type="none" w="sm" len="sm"/>
            <a:tailEnd type="none" w="sm" len="sm"/>
          </a:ln>
          <a:effectLst/>
        </p:spPr>
        <p:txBody>
          <a:bodyPr>
            <a:spAutoFit/>
          </a:bodyPr>
          <a:lstStyle/>
          <a:p>
            <a:pPr>
              <a:spcBef>
                <a:spcPct val="50000"/>
              </a:spcBef>
            </a:pPr>
            <a:r>
              <a:rPr lang="en-US" sz="3200"/>
              <a:t>A shared resource may be corrupted if it is accessed simultaneously by multiple threads. For example, two unsynchronized threads accessing the same bank account may cause conflict.</a:t>
            </a:r>
            <a:endParaRPr lang="en-US"/>
          </a:p>
        </p:txBody>
      </p:sp>
      <p:graphicFrame>
        <p:nvGraphicFramePr>
          <p:cNvPr id="338948" name="Object 4"/>
          <p:cNvGraphicFramePr>
            <a:graphicFrameLocks noChangeAspect="1"/>
          </p:cNvGraphicFramePr>
          <p:nvPr/>
        </p:nvGraphicFramePr>
        <p:xfrm>
          <a:off x="1905000" y="3810000"/>
          <a:ext cx="8763000" cy="2514600"/>
        </p:xfrm>
        <a:graphic>
          <a:graphicData uri="http://schemas.openxmlformats.org/presentationml/2006/ole">
            <mc:AlternateContent xmlns:mc="http://schemas.openxmlformats.org/markup-compatibility/2006">
              <mc:Choice xmlns:v="urn:schemas-microsoft-com:vml" Requires="v">
                <p:oleObj spid="_x0000_s7173" name="Picture" r:id="rId3" imgW="5029200" imgH="1257480" progId="Word.Picture.8">
                  <p:embed/>
                </p:oleObj>
              </mc:Choice>
              <mc:Fallback>
                <p:oleObj name="Picture" r:id="rId3" imgW="5029200" imgH="125748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810000"/>
                        <a:ext cx="87630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92081935"/>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B51F9FC4-5833-4B07-80B0-45645241E967}" type="slidenum">
              <a:rPr lang="en-US"/>
              <a:pPr/>
              <a:t>178</a:t>
            </a:fld>
            <a:endParaRPr lang="en-US"/>
          </a:p>
        </p:txBody>
      </p:sp>
      <p:sp>
        <p:nvSpPr>
          <p:cNvPr id="274434" name="Rectangle 2"/>
          <p:cNvSpPr>
            <a:spLocks noGrp="1" noChangeArrowheads="1"/>
          </p:cNvSpPr>
          <p:nvPr>
            <p:ph type="title"/>
          </p:nvPr>
        </p:nvSpPr>
        <p:spPr>
          <a:xfrm>
            <a:off x="1981200" y="381000"/>
            <a:ext cx="8305800" cy="609600"/>
          </a:xfrm>
        </p:spPr>
        <p:txBody>
          <a:bodyPr>
            <a:normAutofit fontScale="90000"/>
          </a:bodyPr>
          <a:lstStyle/>
          <a:p>
            <a:r>
              <a:rPr lang="en-US" sz="4000"/>
              <a:t>Example: Showing Resource Conflict</a:t>
            </a:r>
            <a:endParaRPr lang="en-US" sz="4000">
              <a:latin typeface="Book Antiqua" pitchFamily="18" charset="0"/>
            </a:endParaRPr>
          </a:p>
        </p:txBody>
      </p:sp>
      <p:sp>
        <p:nvSpPr>
          <p:cNvPr id="274435" name="Rectangle 3"/>
          <p:cNvSpPr>
            <a:spLocks noGrp="1" noChangeArrowheads="1"/>
          </p:cNvSpPr>
          <p:nvPr>
            <p:ph type="body" idx="1"/>
          </p:nvPr>
        </p:nvSpPr>
        <p:spPr>
          <a:xfrm>
            <a:off x="1905000" y="1371600"/>
            <a:ext cx="8534400" cy="1524000"/>
          </a:xfrm>
        </p:spPr>
        <p:txBody>
          <a:bodyPr/>
          <a:lstStyle/>
          <a:p>
            <a:pPr>
              <a:lnSpc>
                <a:spcPct val="90000"/>
              </a:lnSpc>
            </a:pPr>
            <a:r>
              <a:rPr lang="en-US" sz="2400"/>
              <a:t>Objective: </a:t>
            </a:r>
            <a:r>
              <a:rPr lang="en-US" sz="2400">
                <a:cs typeface="Times New Roman" pitchFamily="18" charset="0"/>
              </a:rPr>
              <a:t>Write a program that demonstrates the problem of resource conflict. Suppose that you create and launch one hundred threads, each of which adds a penny to an account. Assume that the account is initially empty. </a:t>
            </a:r>
          </a:p>
        </p:txBody>
      </p:sp>
      <p:sp>
        <p:nvSpPr>
          <p:cNvPr id="274439" name="AutoShape 7">
            <a:hlinkClick r:id="" action="ppaction://noaction" highlightClick="1"/>
          </p:cNvPr>
          <p:cNvSpPr>
            <a:spLocks noChangeArrowheads="1"/>
          </p:cNvSpPr>
          <p:nvPr/>
        </p:nvSpPr>
        <p:spPr bwMode="auto">
          <a:xfrm>
            <a:off x="6096000" y="5181600"/>
            <a:ext cx="3276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3" action="ppaction://program"/>
              </a:rPr>
              <a:t>AccountWithoutSync</a:t>
            </a:r>
            <a:endParaRPr lang="en-US">
              <a:solidFill>
                <a:schemeClr val="accent1"/>
              </a:solidFill>
            </a:endParaRPr>
          </a:p>
        </p:txBody>
      </p:sp>
      <p:sp>
        <p:nvSpPr>
          <p:cNvPr id="274440" name="AutoShape 8">
            <a:hlinkClick r:id="rId4" action="ppaction://program" highlightClick="1"/>
          </p:cNvPr>
          <p:cNvSpPr>
            <a:spLocks noChangeArrowheads="1"/>
          </p:cNvSpPr>
          <p:nvPr/>
        </p:nvSpPr>
        <p:spPr bwMode="auto">
          <a:xfrm>
            <a:off x="6096000" y="5867400"/>
            <a:ext cx="3276600" cy="5334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
        <p:nvSpPr>
          <p:cNvPr id="274442" name="Rectangle 10"/>
          <p:cNvSpPr>
            <a:spLocks noChangeArrowheads="1"/>
          </p:cNvSpPr>
          <p:nvPr/>
        </p:nvSpPr>
        <p:spPr bwMode="auto">
          <a:xfrm>
            <a:off x="3609975" y="2743200"/>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274444" name="Rectangle 12"/>
          <p:cNvSpPr>
            <a:spLocks noChangeArrowheads="1"/>
          </p:cNvSpPr>
          <p:nvPr/>
        </p:nvSpPr>
        <p:spPr bwMode="auto">
          <a:xfrm>
            <a:off x="4210050" y="2633663"/>
            <a:ext cx="9144000" cy="369332"/>
          </a:xfrm>
          <a:prstGeom prst="rect">
            <a:avLst/>
          </a:prstGeom>
          <a:noFill/>
          <a:ln w="12700">
            <a:noFill/>
            <a:miter lim="800000"/>
            <a:headEnd type="none" w="sm" len="sm"/>
            <a:tailEnd type="none" w="sm" len="sm"/>
          </a:ln>
          <a:effectLst/>
        </p:spPr>
        <p:txBody>
          <a:bodyPr>
            <a:spAutoFit/>
          </a:bodyPr>
          <a:lstStyle/>
          <a:p>
            <a:endParaRPr lang="en-US"/>
          </a:p>
        </p:txBody>
      </p:sp>
      <p:pic>
        <p:nvPicPr>
          <p:cNvPr id="274443" name="Picture 11"/>
          <p:cNvPicPr>
            <a:picLocks noChangeAspect="1" noChangeArrowheads="1"/>
          </p:cNvPicPr>
          <p:nvPr/>
        </p:nvPicPr>
        <p:blipFill>
          <a:blip r:embed="rId5" cstate="print"/>
          <a:srcRect/>
          <a:stretch>
            <a:fillRect/>
          </a:stretch>
        </p:blipFill>
        <p:spPr bwMode="auto">
          <a:xfrm>
            <a:off x="2133600" y="4953001"/>
            <a:ext cx="3771900" cy="1590675"/>
          </a:xfrm>
          <a:prstGeom prst="rect">
            <a:avLst/>
          </a:prstGeom>
          <a:noFill/>
        </p:spPr>
      </p:pic>
      <p:sp>
        <p:nvSpPr>
          <p:cNvPr id="274446" name="Rectangle 14"/>
          <p:cNvSpPr>
            <a:spLocks noChangeArrowheads="1"/>
          </p:cNvSpPr>
          <p:nvPr/>
        </p:nvSpPr>
        <p:spPr bwMode="auto">
          <a:xfrm>
            <a:off x="1524001" y="2585522"/>
            <a:ext cx="184731" cy="369332"/>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274445" name="Object 13"/>
          <p:cNvGraphicFramePr>
            <a:graphicFrameLocks noChangeAspect="1"/>
          </p:cNvGraphicFramePr>
          <p:nvPr/>
        </p:nvGraphicFramePr>
        <p:xfrm>
          <a:off x="2438400" y="2819400"/>
          <a:ext cx="7315200" cy="1936750"/>
        </p:xfrm>
        <a:graphic>
          <a:graphicData uri="http://schemas.openxmlformats.org/presentationml/2006/ole">
            <mc:AlternateContent xmlns:mc="http://schemas.openxmlformats.org/markup-compatibility/2006">
              <mc:Choice xmlns:v="urn:schemas-microsoft-com:vml" Requires="v">
                <p:oleObj spid="_x0000_s8197" name="Picture" r:id="rId6" imgW="4975860" imgH="1313688" progId="Word.Picture.8">
                  <p:embed/>
                </p:oleObj>
              </mc:Choice>
              <mc:Fallback>
                <p:oleObj name="Picture" r:id="rId6" imgW="4975860" imgH="1313688" progId="Word.Picture.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8400" y="2819400"/>
                        <a:ext cx="7315200" cy="1936750"/>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3682247267"/>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78CC5716-F527-4D14-B8FD-84A32FD5DD6E}" type="slidenum">
              <a:rPr lang="en-US"/>
              <a:pPr/>
              <a:t>179</a:t>
            </a:fld>
            <a:endParaRPr lang="en-US"/>
          </a:p>
        </p:txBody>
      </p:sp>
      <p:sp>
        <p:nvSpPr>
          <p:cNvPr id="259074" name="Rectangle 2"/>
          <p:cNvSpPr>
            <a:spLocks noGrp="1" noChangeArrowheads="1"/>
          </p:cNvSpPr>
          <p:nvPr>
            <p:ph type="title"/>
          </p:nvPr>
        </p:nvSpPr>
        <p:spPr>
          <a:xfrm>
            <a:off x="2209800" y="228600"/>
            <a:ext cx="7772400" cy="609600"/>
          </a:xfrm>
          <a:noFill/>
          <a:ln/>
        </p:spPr>
        <p:txBody>
          <a:bodyPr>
            <a:normAutofit fontScale="90000"/>
          </a:bodyPr>
          <a:lstStyle/>
          <a:p>
            <a:r>
              <a:rPr lang="en-US"/>
              <a:t>Race Condition</a:t>
            </a:r>
            <a:endParaRPr lang="en-US" b="1"/>
          </a:p>
        </p:txBody>
      </p:sp>
      <p:sp>
        <p:nvSpPr>
          <p:cNvPr id="259075" name="Rectangle 3"/>
          <p:cNvSpPr>
            <a:spLocks noGrp="1" noChangeArrowheads="1"/>
          </p:cNvSpPr>
          <p:nvPr>
            <p:ph type="body" idx="1"/>
          </p:nvPr>
        </p:nvSpPr>
        <p:spPr>
          <a:xfrm>
            <a:off x="1752600" y="990600"/>
            <a:ext cx="8458200" cy="381000"/>
          </a:xfrm>
          <a:noFill/>
          <a:ln/>
        </p:spPr>
        <p:txBody>
          <a:bodyPr/>
          <a:lstStyle/>
          <a:p>
            <a:pPr marL="0" indent="0">
              <a:buNone/>
            </a:pPr>
            <a:r>
              <a:rPr lang="en-US" sz="2000"/>
              <a:t>What, then, caused the error in the example? Here is a possible scenario:</a:t>
            </a:r>
          </a:p>
        </p:txBody>
      </p:sp>
      <p:sp>
        <p:nvSpPr>
          <p:cNvPr id="259079" name="Rectangle 7"/>
          <p:cNvSpPr>
            <a:spLocks noChangeArrowheads="1"/>
          </p:cNvSpPr>
          <p:nvPr/>
        </p:nvSpPr>
        <p:spPr bwMode="auto">
          <a:xfrm>
            <a:off x="3895725" y="2914650"/>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259080" name="Rectangle 8"/>
          <p:cNvSpPr>
            <a:spLocks noChangeArrowheads="1"/>
          </p:cNvSpPr>
          <p:nvPr/>
        </p:nvSpPr>
        <p:spPr bwMode="auto">
          <a:xfrm>
            <a:off x="1752600" y="3581400"/>
            <a:ext cx="8458200" cy="2971800"/>
          </a:xfrm>
          <a:prstGeom prst="rect">
            <a:avLst/>
          </a:prstGeom>
          <a:noFill/>
          <a:ln w="9525">
            <a:noFill/>
            <a:miter lim="800000"/>
            <a:headEnd/>
            <a:tailEnd/>
          </a:ln>
          <a:effec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a:cs typeface="Times New Roman" pitchFamily="18" charset="0"/>
              </a:rPr>
              <a:t>The effect of this scenario is that Task 1 did nothing, because in Step 4 Task 2 overrides </a:t>
            </a:r>
            <a:r>
              <a:rPr lang="en-US" u="sng">
                <a:cs typeface="Times New Roman" pitchFamily="18" charset="0"/>
              </a:rPr>
              <a:t>Task 1</a:t>
            </a:r>
            <a:r>
              <a:rPr lang="en-US">
                <a:cs typeface="Times New Roman" pitchFamily="18" charset="0"/>
              </a:rPr>
              <a:t>'s result. Obviously, the problem is that </a:t>
            </a:r>
            <a:r>
              <a:rPr lang="en-US" u="sng">
                <a:cs typeface="Times New Roman" pitchFamily="18" charset="0"/>
              </a:rPr>
              <a:t>Task 1</a:t>
            </a:r>
            <a:r>
              <a:rPr lang="en-US">
                <a:cs typeface="Times New Roman" pitchFamily="18" charset="0"/>
              </a:rPr>
              <a:t> and </a:t>
            </a:r>
            <a:r>
              <a:rPr lang="en-US" u="sng">
                <a:cs typeface="Times New Roman" pitchFamily="18" charset="0"/>
              </a:rPr>
              <a:t>Task 2</a:t>
            </a:r>
            <a:r>
              <a:rPr lang="en-US">
                <a:cs typeface="Times New Roman" pitchFamily="18" charset="0"/>
              </a:rPr>
              <a:t> are accessing a common resource in a way that causes conflict. This is a common problem known as a </a:t>
            </a:r>
            <a:r>
              <a:rPr lang="en-US" i="1">
                <a:cs typeface="Times New Roman" pitchFamily="18" charset="0"/>
              </a:rPr>
              <a:t>race condition</a:t>
            </a:r>
            <a:r>
              <a:rPr lang="en-US">
                <a:cs typeface="Times New Roman" pitchFamily="18" charset="0"/>
              </a:rPr>
              <a:t> in multithreaded programs. A class is said to be </a:t>
            </a:r>
            <a:r>
              <a:rPr lang="en-US" i="1">
                <a:cs typeface="Times New Roman" pitchFamily="18" charset="0"/>
              </a:rPr>
              <a:t>thread-safe</a:t>
            </a:r>
            <a:r>
              <a:rPr lang="en-US">
                <a:cs typeface="Times New Roman" pitchFamily="18" charset="0"/>
              </a:rPr>
              <a:t> if an object of the class does not cause a race condition in the presence of multiple threads. As demonstrated in the preceding example, the </a:t>
            </a:r>
            <a:r>
              <a:rPr lang="en-US" u="sng">
                <a:cs typeface="Times New Roman" pitchFamily="18" charset="0"/>
              </a:rPr>
              <a:t>Account</a:t>
            </a:r>
            <a:r>
              <a:rPr lang="en-US">
                <a:cs typeface="Times New Roman" pitchFamily="18" charset="0"/>
              </a:rPr>
              <a:t> class is not thread-safe.  </a:t>
            </a:r>
            <a:endParaRPr lang="en-US"/>
          </a:p>
        </p:txBody>
      </p:sp>
      <p:sp>
        <p:nvSpPr>
          <p:cNvPr id="259082" name="Rectangle 10"/>
          <p:cNvSpPr>
            <a:spLocks noChangeArrowheads="1"/>
          </p:cNvSpPr>
          <p:nvPr/>
        </p:nvSpPr>
        <p:spPr bwMode="auto">
          <a:xfrm>
            <a:off x="1524001" y="2729984"/>
            <a:ext cx="184731" cy="369332"/>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259081" name="Object 9"/>
          <p:cNvGraphicFramePr>
            <a:graphicFrameLocks noChangeAspect="1"/>
          </p:cNvGraphicFramePr>
          <p:nvPr/>
        </p:nvGraphicFramePr>
        <p:xfrm>
          <a:off x="1828800" y="1676400"/>
          <a:ext cx="7696200" cy="1797050"/>
        </p:xfrm>
        <a:graphic>
          <a:graphicData uri="http://schemas.openxmlformats.org/presentationml/2006/ole">
            <mc:AlternateContent xmlns:mc="http://schemas.openxmlformats.org/markup-compatibility/2006">
              <mc:Choice xmlns:v="urn:schemas-microsoft-com:vml" Requires="v">
                <p:oleObj spid="_x0000_s9221" name="Picture" r:id="rId4" imgW="4404360" imgH="1028700" progId="Word.Picture.8">
                  <p:embed/>
                </p:oleObj>
              </mc:Choice>
              <mc:Fallback>
                <p:oleObj name="Picture" r:id="rId4" imgW="4404360" imgH="10287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1676400"/>
                        <a:ext cx="7696200" cy="179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010911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ChangeArrowheads="1"/>
          </p:cNvSpPr>
          <p:nvPr>
            <p:ph type="title"/>
          </p:nvPr>
        </p:nvSpPr>
        <p:spPr/>
        <p:txBody>
          <a:bodyPr/>
          <a:lstStyle/>
          <a:p>
            <a:r>
              <a:rPr lang="en-US" smtClean="0"/>
              <a:t>Debugging</a:t>
            </a:r>
          </a:p>
        </p:txBody>
      </p:sp>
      <p:sp>
        <p:nvSpPr>
          <p:cNvPr id="43013" name="Rectangle 5"/>
          <p:cNvSpPr>
            <a:spLocks noGrp="1" noChangeArrowheads="1"/>
          </p:cNvSpPr>
          <p:nvPr>
            <p:ph type="body" idx="1"/>
          </p:nvPr>
        </p:nvSpPr>
        <p:spPr/>
        <p:txBody>
          <a:bodyPr/>
          <a:lstStyle/>
          <a:p>
            <a:r>
              <a:rPr lang="en-US" sz="2400"/>
              <a:t>“Debugging can show the presence of errors, but never their absence.”  -- Edgser Dijkstra</a:t>
            </a:r>
          </a:p>
          <a:p>
            <a:r>
              <a:rPr lang="en-US" sz="2400"/>
              <a:t>Concurrent programs are </a:t>
            </a:r>
            <a:r>
              <a:rPr lang="en-US" sz="2400">
                <a:solidFill>
                  <a:schemeClr val="tx2"/>
                </a:solidFill>
              </a:rPr>
              <a:t>nondeterministic</a:t>
            </a:r>
            <a:r>
              <a:rPr lang="en-US" sz="2400"/>
              <a:t>: Given exactly the same data and the same starting conditions, they may or may not do the same thing</a:t>
            </a:r>
          </a:p>
          <a:p>
            <a:r>
              <a:rPr lang="en-US" sz="2400"/>
              <a:t>It is virtually impossible to completely test concurrent programs; therefore:</a:t>
            </a:r>
          </a:p>
          <a:p>
            <a:pPr lvl="1"/>
            <a:r>
              <a:rPr lang="en-US" sz="2000"/>
              <a:t>Test the non-concurrent parts as thoroughly as you can</a:t>
            </a:r>
          </a:p>
          <a:p>
            <a:pPr lvl="1"/>
            <a:r>
              <a:rPr lang="en-US" sz="2000"/>
              <a:t>Be extremely careful with concurrency; you have to depend much more on programming discipline, much less on testing</a:t>
            </a:r>
          </a:p>
          <a:p>
            <a:pPr lvl="1"/>
            <a:r>
              <a:rPr lang="en-US" sz="2000"/>
              <a:t>Document your concurrency policy carefully, in order to make the program more maintainable in the future</a:t>
            </a:r>
          </a:p>
        </p:txBody>
      </p:sp>
    </p:spTree>
    <p:extLst>
      <p:ext uri="{BB962C8B-B14F-4D97-AF65-F5344CB8AC3E}">
        <p14:creationId xmlns:p14="http://schemas.microsoft.com/office/powerpoint/2010/main" val="561727362"/>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21FEC3FD-3283-4728-9F58-4BAE0D3F0148}" type="slidenum">
              <a:rPr lang="en-US"/>
              <a:pPr/>
              <a:t>180</a:t>
            </a:fld>
            <a:endParaRPr lang="en-US"/>
          </a:p>
        </p:txBody>
      </p:sp>
      <p:sp>
        <p:nvSpPr>
          <p:cNvPr id="302082" name="Rectangle 2"/>
          <p:cNvSpPr>
            <a:spLocks noGrp="1" noChangeArrowheads="1"/>
          </p:cNvSpPr>
          <p:nvPr>
            <p:ph type="title"/>
          </p:nvPr>
        </p:nvSpPr>
        <p:spPr>
          <a:xfrm>
            <a:off x="2209800" y="228600"/>
            <a:ext cx="7772400" cy="609600"/>
          </a:xfrm>
          <a:noFill/>
          <a:ln/>
        </p:spPr>
        <p:txBody>
          <a:bodyPr>
            <a:normAutofit fontScale="90000"/>
          </a:bodyPr>
          <a:lstStyle/>
          <a:p>
            <a:r>
              <a:rPr lang="en-US" sz="4000"/>
              <a:t>The </a:t>
            </a:r>
            <a:r>
              <a:rPr lang="en-US" sz="4000">
                <a:latin typeface="Courier New" pitchFamily="49" charset="0"/>
              </a:rPr>
              <a:t>synchronized</a:t>
            </a:r>
            <a:r>
              <a:rPr lang="en-US" sz="4000"/>
              <a:t> keyword</a:t>
            </a:r>
            <a:endParaRPr lang="en-US" sz="4000" b="1"/>
          </a:p>
        </p:txBody>
      </p:sp>
      <p:sp>
        <p:nvSpPr>
          <p:cNvPr id="302083" name="Rectangle 3"/>
          <p:cNvSpPr>
            <a:spLocks noGrp="1" noChangeArrowheads="1"/>
          </p:cNvSpPr>
          <p:nvPr>
            <p:ph type="body" idx="1"/>
          </p:nvPr>
        </p:nvSpPr>
        <p:spPr>
          <a:xfrm>
            <a:off x="1752600" y="914400"/>
            <a:ext cx="8763000" cy="4191000"/>
          </a:xfrm>
          <a:noFill/>
          <a:ln/>
        </p:spPr>
        <p:txBody>
          <a:bodyPr/>
          <a:lstStyle/>
          <a:p>
            <a:pPr marL="0" indent="0">
              <a:buNone/>
            </a:pPr>
            <a:r>
              <a:rPr lang="en-US" sz="2400"/>
              <a:t>To avoid race conditions, more than one thread must be prevented from simultaneously entering certain part of the program, known as critical region. The critical region in the Listing 29.7 is the entire deposit method. You can use the synchronized keyword to synchronize the method so that only one thread can access the method at a time. There are several ways to correct the problem in Listing 29.7, one approach is to make Account thread-safe by adding the synchronized keyword in the deposit method in Line 45 as follows: </a:t>
            </a:r>
          </a:p>
          <a:p>
            <a:pPr marL="0" indent="0">
              <a:buNone/>
            </a:pPr>
            <a:r>
              <a:rPr lang="en-US" sz="2400"/>
              <a:t> </a:t>
            </a:r>
          </a:p>
          <a:p>
            <a:pPr lvl="1">
              <a:buFontTx/>
              <a:buNone/>
            </a:pPr>
            <a:r>
              <a:rPr lang="en-US" sz="2000"/>
              <a:t>public synchronized void deposit(double amount)</a:t>
            </a:r>
          </a:p>
        </p:txBody>
      </p:sp>
    </p:spTree>
    <p:extLst>
      <p:ext uri="{BB962C8B-B14F-4D97-AF65-F5344CB8AC3E}">
        <p14:creationId xmlns:p14="http://schemas.microsoft.com/office/powerpoint/2010/main" val="2841208178"/>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9852AE19-B116-4085-A660-6C275A5D0294}" type="slidenum">
              <a:rPr lang="en-US"/>
              <a:pPr/>
              <a:t>181</a:t>
            </a:fld>
            <a:endParaRPr lang="en-US"/>
          </a:p>
        </p:txBody>
      </p:sp>
      <p:sp>
        <p:nvSpPr>
          <p:cNvPr id="304130" name="Rectangle 2"/>
          <p:cNvSpPr>
            <a:spLocks noGrp="1" noChangeArrowheads="1"/>
          </p:cNvSpPr>
          <p:nvPr>
            <p:ph type="title"/>
          </p:nvPr>
        </p:nvSpPr>
        <p:spPr>
          <a:xfrm>
            <a:off x="2209800" y="381000"/>
            <a:ext cx="7772400" cy="609600"/>
          </a:xfrm>
          <a:noFill/>
          <a:ln/>
        </p:spPr>
        <p:txBody>
          <a:bodyPr>
            <a:normAutofit fontScale="90000"/>
          </a:bodyPr>
          <a:lstStyle/>
          <a:p>
            <a:r>
              <a:rPr lang="en-US" sz="3600"/>
              <a:t>Synchronizing Instance Methods and Static Methods</a:t>
            </a:r>
            <a:endParaRPr lang="en-US" sz="3600" b="1"/>
          </a:p>
        </p:txBody>
      </p:sp>
      <p:sp>
        <p:nvSpPr>
          <p:cNvPr id="304131" name="Rectangle 3"/>
          <p:cNvSpPr>
            <a:spLocks noGrp="1" noChangeArrowheads="1"/>
          </p:cNvSpPr>
          <p:nvPr>
            <p:ph type="body" idx="1"/>
          </p:nvPr>
        </p:nvSpPr>
        <p:spPr>
          <a:xfrm>
            <a:off x="1752600" y="1371600"/>
            <a:ext cx="8763000" cy="3962400"/>
          </a:xfrm>
          <a:noFill/>
          <a:ln/>
        </p:spPr>
        <p:txBody>
          <a:bodyPr/>
          <a:lstStyle/>
          <a:p>
            <a:pPr marL="0" indent="0">
              <a:buNone/>
            </a:pPr>
            <a:r>
              <a:rPr lang="en-US"/>
              <a:t>A synchronized method acquires a lock before it executes. In the case of an instance method, the lock is on the object for which the method was invoked. In the case of a static method, the lock is on the class. If one thread invokes a synchronized instance method (respectively, static method) on an object, the lock of that object (respectively, class) is acquired first, then the method is executed, and finally the lock is released. Another thread invoking the same method of that object (respectively, class) is blocked until the lock is released. </a:t>
            </a:r>
          </a:p>
        </p:txBody>
      </p:sp>
    </p:spTree>
    <p:extLst>
      <p:ext uri="{BB962C8B-B14F-4D97-AF65-F5344CB8AC3E}">
        <p14:creationId xmlns:p14="http://schemas.microsoft.com/office/powerpoint/2010/main" val="2095937467"/>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88263902-B20B-4FE7-B250-9BBF21AD6344}" type="slidenum">
              <a:rPr lang="en-US"/>
              <a:pPr/>
              <a:t>182</a:t>
            </a:fld>
            <a:endParaRPr lang="en-US"/>
          </a:p>
        </p:txBody>
      </p:sp>
      <p:sp>
        <p:nvSpPr>
          <p:cNvPr id="306178" name="Rectangle 2"/>
          <p:cNvSpPr>
            <a:spLocks noGrp="1" noChangeArrowheads="1"/>
          </p:cNvSpPr>
          <p:nvPr>
            <p:ph type="title"/>
          </p:nvPr>
        </p:nvSpPr>
        <p:spPr>
          <a:xfrm>
            <a:off x="2209800" y="381000"/>
            <a:ext cx="7772400" cy="609600"/>
          </a:xfrm>
          <a:noFill/>
          <a:ln/>
        </p:spPr>
        <p:txBody>
          <a:bodyPr>
            <a:normAutofit fontScale="90000"/>
          </a:bodyPr>
          <a:lstStyle/>
          <a:p>
            <a:r>
              <a:rPr lang="en-US" sz="3600"/>
              <a:t>Synchronizing Instance Methods and Static Methods</a:t>
            </a:r>
            <a:endParaRPr lang="en-US" sz="3600" b="1"/>
          </a:p>
        </p:txBody>
      </p:sp>
      <p:sp>
        <p:nvSpPr>
          <p:cNvPr id="306179" name="Rectangle 3"/>
          <p:cNvSpPr>
            <a:spLocks noGrp="1" noChangeArrowheads="1"/>
          </p:cNvSpPr>
          <p:nvPr>
            <p:ph type="body" idx="1"/>
          </p:nvPr>
        </p:nvSpPr>
        <p:spPr>
          <a:xfrm>
            <a:off x="1752600" y="1371600"/>
            <a:ext cx="8763000" cy="1905000"/>
          </a:xfrm>
          <a:noFill/>
          <a:ln/>
        </p:spPr>
        <p:txBody>
          <a:bodyPr/>
          <a:lstStyle/>
          <a:p>
            <a:pPr marL="0" indent="0">
              <a:spcBef>
                <a:spcPct val="0"/>
              </a:spcBef>
              <a:buNone/>
            </a:pPr>
            <a:r>
              <a:rPr lang="en-US" sz="2400"/>
              <a:t>With the deposit method synchronized, the preceding scenario cannot happen. If Task 2 starts to enter the method, and Task 1 is already in the method, Task 2 is blocked until Task 1 finishes the method.</a:t>
            </a:r>
          </a:p>
        </p:txBody>
      </p:sp>
      <p:sp>
        <p:nvSpPr>
          <p:cNvPr id="306181" name="Rectangle 5"/>
          <p:cNvSpPr>
            <a:spLocks noChangeArrowheads="1"/>
          </p:cNvSpPr>
          <p:nvPr/>
        </p:nvSpPr>
        <p:spPr bwMode="auto">
          <a:xfrm>
            <a:off x="3833813" y="2190750"/>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306183" name="Rectangle 7"/>
          <p:cNvSpPr>
            <a:spLocks noChangeArrowheads="1"/>
          </p:cNvSpPr>
          <p:nvPr/>
        </p:nvSpPr>
        <p:spPr bwMode="auto">
          <a:xfrm>
            <a:off x="1524001" y="2006084"/>
            <a:ext cx="184731" cy="369332"/>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306182" name="Object 6"/>
          <p:cNvGraphicFramePr>
            <a:graphicFrameLocks noChangeAspect="1"/>
          </p:cNvGraphicFramePr>
          <p:nvPr/>
        </p:nvGraphicFramePr>
        <p:xfrm>
          <a:off x="2971800" y="2895600"/>
          <a:ext cx="6096000" cy="3335338"/>
        </p:xfrm>
        <a:graphic>
          <a:graphicData uri="http://schemas.openxmlformats.org/presentationml/2006/ole">
            <mc:AlternateContent xmlns:mc="http://schemas.openxmlformats.org/markup-compatibility/2006">
              <mc:Choice xmlns:v="urn:schemas-microsoft-com:vml" Requires="v">
                <p:oleObj spid="_x0000_s10245" name="Picture" r:id="rId4" imgW="4530852" imgH="2476500" progId="Word.Picture.8">
                  <p:embed/>
                </p:oleObj>
              </mc:Choice>
              <mc:Fallback>
                <p:oleObj name="Picture" r:id="rId4" imgW="4530852" imgH="24765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2895600"/>
                        <a:ext cx="6096000" cy="3335338"/>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79146034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7F8BA47-E611-4C4F-A20C-35008547F852}" type="slidenum">
              <a:rPr lang="en-US"/>
              <a:pPr/>
              <a:t>183</a:t>
            </a:fld>
            <a:endParaRPr lang="en-US"/>
          </a:p>
        </p:txBody>
      </p:sp>
      <p:sp>
        <p:nvSpPr>
          <p:cNvPr id="308226" name="Rectangle 2"/>
          <p:cNvSpPr>
            <a:spLocks noGrp="1" noChangeArrowheads="1"/>
          </p:cNvSpPr>
          <p:nvPr>
            <p:ph type="title"/>
          </p:nvPr>
        </p:nvSpPr>
        <p:spPr>
          <a:xfrm>
            <a:off x="2209800" y="228600"/>
            <a:ext cx="7772400" cy="609600"/>
          </a:xfrm>
          <a:noFill/>
          <a:ln/>
        </p:spPr>
        <p:txBody>
          <a:bodyPr/>
          <a:lstStyle/>
          <a:p>
            <a:r>
              <a:rPr lang="en-US" sz="3600">
                <a:latin typeface="Courier" charset="0"/>
                <a:cs typeface="Times New Roman" pitchFamily="18" charset="0"/>
              </a:rPr>
              <a:t> </a:t>
            </a:r>
            <a:r>
              <a:rPr lang="en-US" sz="3600">
                <a:cs typeface="Times New Roman" pitchFamily="18" charset="0"/>
              </a:rPr>
              <a:t>Synchronizing Statements</a:t>
            </a:r>
            <a:r>
              <a:rPr lang="en-US" sz="3600"/>
              <a:t> </a:t>
            </a:r>
          </a:p>
        </p:txBody>
      </p:sp>
      <p:sp>
        <p:nvSpPr>
          <p:cNvPr id="308227" name="Rectangle 3"/>
          <p:cNvSpPr>
            <a:spLocks noGrp="1" noChangeArrowheads="1"/>
          </p:cNvSpPr>
          <p:nvPr>
            <p:ph type="body" idx="1"/>
          </p:nvPr>
        </p:nvSpPr>
        <p:spPr>
          <a:xfrm>
            <a:off x="1752600" y="914400"/>
            <a:ext cx="8763000" cy="5486400"/>
          </a:xfrm>
          <a:noFill/>
          <a:ln/>
        </p:spPr>
        <p:txBody>
          <a:bodyPr>
            <a:normAutofit/>
          </a:bodyPr>
          <a:lstStyle/>
          <a:p>
            <a:pPr marL="0" indent="0">
              <a:spcBef>
                <a:spcPct val="0"/>
              </a:spcBef>
              <a:buNone/>
            </a:pPr>
            <a:r>
              <a:rPr lang="en-US" sz="2400">
                <a:cs typeface="Courier New" pitchFamily="49" charset="0"/>
              </a:rPr>
              <a:t>Invoking a synchronized instance method of an object acquires a lock on the object, and invoking a synchronized static method of a class acquires a lock on the class. A synchronized statement can be used to acquire a lock on any object, not just </a:t>
            </a:r>
            <a:r>
              <a:rPr lang="en-US" sz="2400" i="1">
                <a:cs typeface="Courier New" pitchFamily="49" charset="0"/>
              </a:rPr>
              <a:t>this</a:t>
            </a:r>
            <a:r>
              <a:rPr lang="en-US" sz="2400">
                <a:cs typeface="Courier New" pitchFamily="49" charset="0"/>
              </a:rPr>
              <a:t> object, when executing a block of the code in a method. This block is referred to as a </a:t>
            </a:r>
            <a:r>
              <a:rPr lang="en-US" sz="2400" i="1">
                <a:cs typeface="Courier New" pitchFamily="49" charset="0"/>
              </a:rPr>
              <a:t>synchronized block</a:t>
            </a:r>
            <a:r>
              <a:rPr lang="en-US" sz="2400">
                <a:cs typeface="Courier New" pitchFamily="49" charset="0"/>
              </a:rPr>
              <a:t>. The general form of a synchronized statement is as follows:</a:t>
            </a:r>
          </a:p>
          <a:p>
            <a:pPr marL="0" indent="0">
              <a:spcBef>
                <a:spcPct val="0"/>
              </a:spcBef>
              <a:buNone/>
            </a:pPr>
            <a:r>
              <a:rPr lang="en-US" sz="2400">
                <a:cs typeface="Courier New" pitchFamily="49" charset="0"/>
              </a:rPr>
              <a:t> </a:t>
            </a:r>
          </a:p>
          <a:p>
            <a:pPr lvl="1">
              <a:lnSpc>
                <a:spcPct val="90000"/>
              </a:lnSpc>
              <a:spcBef>
                <a:spcPct val="0"/>
              </a:spcBef>
              <a:buFontTx/>
              <a:buNone/>
            </a:pPr>
            <a:r>
              <a:rPr lang="en-US" sz="2000">
                <a:latin typeface="Courier New" pitchFamily="49" charset="0"/>
                <a:cs typeface="Courier New" pitchFamily="49" charset="0"/>
              </a:rPr>
              <a:t>synchronized (expr) {</a:t>
            </a:r>
          </a:p>
          <a:p>
            <a:pPr lvl="1">
              <a:lnSpc>
                <a:spcPct val="90000"/>
              </a:lnSpc>
              <a:spcBef>
                <a:spcPct val="0"/>
              </a:spcBef>
              <a:buFontTx/>
              <a:buNone/>
            </a:pPr>
            <a:r>
              <a:rPr lang="en-US" sz="2000">
                <a:latin typeface="Courier New" pitchFamily="49" charset="0"/>
                <a:cs typeface="Courier New" pitchFamily="49" charset="0"/>
              </a:rPr>
              <a:t>  statements;</a:t>
            </a:r>
          </a:p>
          <a:p>
            <a:pPr lvl="1">
              <a:lnSpc>
                <a:spcPct val="90000"/>
              </a:lnSpc>
              <a:spcBef>
                <a:spcPct val="0"/>
              </a:spcBef>
              <a:buFontTx/>
              <a:buNone/>
            </a:pPr>
            <a:r>
              <a:rPr lang="en-US" sz="2000">
                <a:latin typeface="Courier New" pitchFamily="49" charset="0"/>
                <a:cs typeface="Courier New" pitchFamily="49" charset="0"/>
              </a:rPr>
              <a:t>}</a:t>
            </a:r>
          </a:p>
          <a:p>
            <a:pPr marL="0" indent="0">
              <a:spcBef>
                <a:spcPct val="0"/>
              </a:spcBef>
              <a:buNone/>
            </a:pPr>
            <a:r>
              <a:rPr lang="en-US" sz="2400">
                <a:cs typeface="Courier New" pitchFamily="49" charset="0"/>
              </a:rPr>
              <a:t> </a:t>
            </a:r>
          </a:p>
          <a:p>
            <a:pPr marL="0" indent="0">
              <a:spcBef>
                <a:spcPct val="0"/>
              </a:spcBef>
              <a:buNone/>
            </a:pPr>
            <a:r>
              <a:rPr lang="en-US" sz="2400">
                <a:cs typeface="Courier New" pitchFamily="49" charset="0"/>
              </a:rPr>
              <a:t>The expression expr must evaluate to an object reference. If the object is already locked by another thread, the thread is blocked until the lock is released. When a lock is obtained on the object, the statements in the synchronized block are executed, and then the lock is released. </a:t>
            </a:r>
          </a:p>
        </p:txBody>
      </p:sp>
      <p:sp>
        <p:nvSpPr>
          <p:cNvPr id="308228" name="Rectangle 4"/>
          <p:cNvSpPr>
            <a:spLocks noChangeArrowheads="1"/>
          </p:cNvSpPr>
          <p:nvPr/>
        </p:nvSpPr>
        <p:spPr bwMode="auto">
          <a:xfrm>
            <a:off x="3833813" y="2190750"/>
            <a:ext cx="9144000" cy="369332"/>
          </a:xfrm>
          <a:prstGeom prst="rect">
            <a:avLst/>
          </a:prstGeom>
          <a:noFill/>
          <a:ln w="12700">
            <a:noFill/>
            <a:miter lim="800000"/>
            <a:headEnd type="none" w="sm" len="sm"/>
            <a:tailEnd type="none" w="sm" len="sm"/>
          </a:ln>
          <a:effectLst/>
        </p:spPr>
        <p:txBody>
          <a:bodyPr>
            <a:spAutoFit/>
          </a:bodyPr>
          <a:lstStyle/>
          <a:p>
            <a:endParaRPr lang="en-US"/>
          </a:p>
        </p:txBody>
      </p:sp>
    </p:spTree>
    <p:extLst>
      <p:ext uri="{BB962C8B-B14F-4D97-AF65-F5344CB8AC3E}">
        <p14:creationId xmlns:p14="http://schemas.microsoft.com/office/powerpoint/2010/main" val="209097499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89F5B460-7649-487B-82E9-869B756754B0}" type="slidenum">
              <a:rPr lang="en-US"/>
              <a:pPr/>
              <a:t>184</a:t>
            </a:fld>
            <a:endParaRPr lang="en-US"/>
          </a:p>
        </p:txBody>
      </p:sp>
      <p:sp>
        <p:nvSpPr>
          <p:cNvPr id="310274" name="Rectangle 2"/>
          <p:cNvSpPr>
            <a:spLocks noGrp="1" noChangeArrowheads="1"/>
          </p:cNvSpPr>
          <p:nvPr>
            <p:ph type="title"/>
          </p:nvPr>
        </p:nvSpPr>
        <p:spPr>
          <a:xfrm>
            <a:off x="2209800" y="228600"/>
            <a:ext cx="7772400" cy="609600"/>
          </a:xfrm>
          <a:noFill/>
          <a:ln/>
        </p:spPr>
        <p:txBody>
          <a:bodyPr>
            <a:normAutofit fontScale="90000"/>
          </a:bodyPr>
          <a:lstStyle/>
          <a:p>
            <a:r>
              <a:rPr lang="en-US" sz="3600">
                <a:latin typeface="Courier" charset="0"/>
                <a:cs typeface="Times New Roman" pitchFamily="18" charset="0"/>
              </a:rPr>
              <a:t> </a:t>
            </a:r>
            <a:r>
              <a:rPr lang="en-US" sz="3600">
                <a:cs typeface="Times New Roman" pitchFamily="18" charset="0"/>
              </a:rPr>
              <a:t>Synchronizing Statements</a:t>
            </a:r>
            <a:r>
              <a:rPr lang="en-US" sz="3600"/>
              <a:t> vs. Methods</a:t>
            </a:r>
          </a:p>
        </p:txBody>
      </p:sp>
      <p:sp>
        <p:nvSpPr>
          <p:cNvPr id="310275" name="Rectangle 3"/>
          <p:cNvSpPr>
            <a:spLocks noGrp="1" noChangeArrowheads="1"/>
          </p:cNvSpPr>
          <p:nvPr>
            <p:ph type="body" idx="1"/>
          </p:nvPr>
        </p:nvSpPr>
        <p:spPr>
          <a:xfrm>
            <a:off x="1752600" y="1066800"/>
            <a:ext cx="8763000" cy="5334000"/>
          </a:xfrm>
          <a:noFill/>
          <a:ln/>
        </p:spPr>
        <p:txBody>
          <a:bodyPr/>
          <a:lstStyle/>
          <a:p>
            <a:pPr marL="0" indent="0">
              <a:spcBef>
                <a:spcPct val="0"/>
              </a:spcBef>
              <a:buNone/>
            </a:pPr>
            <a:r>
              <a:rPr lang="en-US" sz="2400">
                <a:cs typeface="Times New Roman" pitchFamily="18" charset="0"/>
              </a:rPr>
              <a:t>Any synchronized instance method can be converted into a synchronized statement. Suppose that the following is a synchronized instance method: </a:t>
            </a:r>
          </a:p>
          <a:p>
            <a:pPr marL="0" indent="0">
              <a:spcBef>
                <a:spcPct val="0"/>
              </a:spcBef>
              <a:buNone/>
            </a:pPr>
            <a:r>
              <a:rPr lang="en-US" sz="2400">
                <a:cs typeface="Times New Roman" pitchFamily="18" charset="0"/>
              </a:rPr>
              <a:t> </a:t>
            </a:r>
          </a:p>
          <a:p>
            <a:pPr lvl="1">
              <a:spcBef>
                <a:spcPct val="0"/>
              </a:spcBef>
              <a:buFontTx/>
              <a:buNone/>
            </a:pPr>
            <a:r>
              <a:rPr lang="en-US" sz="2000">
                <a:latin typeface="Courier New" pitchFamily="49" charset="0"/>
                <a:cs typeface="Times New Roman" pitchFamily="18" charset="0"/>
              </a:rPr>
              <a:t>public synchronized void xMethod() {</a:t>
            </a:r>
          </a:p>
          <a:p>
            <a:pPr lvl="1">
              <a:spcBef>
                <a:spcPct val="0"/>
              </a:spcBef>
              <a:buFontTx/>
              <a:buNone/>
            </a:pPr>
            <a:r>
              <a:rPr lang="en-US" sz="2000">
                <a:latin typeface="Courier New" pitchFamily="49" charset="0"/>
                <a:cs typeface="Times New Roman" pitchFamily="18" charset="0"/>
              </a:rPr>
              <a:t>  // method body</a:t>
            </a:r>
          </a:p>
          <a:p>
            <a:pPr lvl="1">
              <a:spcBef>
                <a:spcPct val="0"/>
              </a:spcBef>
              <a:buFontTx/>
              <a:buNone/>
            </a:pPr>
            <a:r>
              <a:rPr lang="en-US" sz="2000">
                <a:latin typeface="Courier New" pitchFamily="49" charset="0"/>
                <a:cs typeface="Times New Roman" pitchFamily="18" charset="0"/>
              </a:rPr>
              <a:t>}</a:t>
            </a:r>
          </a:p>
          <a:p>
            <a:pPr marL="0" indent="0">
              <a:spcBef>
                <a:spcPct val="0"/>
              </a:spcBef>
              <a:buNone/>
            </a:pPr>
            <a:r>
              <a:rPr lang="en-US" sz="2400">
                <a:cs typeface="Times New Roman" pitchFamily="18" charset="0"/>
              </a:rPr>
              <a:t> </a:t>
            </a:r>
          </a:p>
          <a:p>
            <a:pPr marL="0" indent="0">
              <a:spcBef>
                <a:spcPct val="0"/>
              </a:spcBef>
              <a:buNone/>
            </a:pPr>
            <a:r>
              <a:rPr lang="en-US" sz="2400">
                <a:cs typeface="Times New Roman" pitchFamily="18" charset="0"/>
              </a:rPr>
              <a:t>This method is equivalent to</a:t>
            </a:r>
          </a:p>
          <a:p>
            <a:pPr marL="0" indent="0">
              <a:spcBef>
                <a:spcPct val="0"/>
              </a:spcBef>
              <a:buNone/>
            </a:pPr>
            <a:endParaRPr lang="en-US" sz="2400">
              <a:cs typeface="Times New Roman" pitchFamily="18" charset="0"/>
            </a:endParaRPr>
          </a:p>
          <a:p>
            <a:pPr lvl="1">
              <a:spcBef>
                <a:spcPct val="0"/>
              </a:spcBef>
              <a:buFontTx/>
              <a:buNone/>
            </a:pPr>
            <a:r>
              <a:rPr lang="en-US" sz="2000">
                <a:latin typeface="Courier New" pitchFamily="49" charset="0"/>
                <a:cs typeface="Times New Roman" pitchFamily="18" charset="0"/>
              </a:rPr>
              <a:t>public void xMethod() {</a:t>
            </a:r>
          </a:p>
          <a:p>
            <a:pPr lvl="1">
              <a:spcBef>
                <a:spcPct val="0"/>
              </a:spcBef>
              <a:buFontTx/>
              <a:buNone/>
            </a:pPr>
            <a:r>
              <a:rPr lang="en-US" sz="2000">
                <a:latin typeface="Courier New" pitchFamily="49" charset="0"/>
                <a:cs typeface="Times New Roman" pitchFamily="18" charset="0"/>
              </a:rPr>
              <a:t>  synchronized (this) {</a:t>
            </a:r>
          </a:p>
          <a:p>
            <a:pPr lvl="1">
              <a:spcBef>
                <a:spcPct val="0"/>
              </a:spcBef>
              <a:buFontTx/>
              <a:buNone/>
            </a:pPr>
            <a:r>
              <a:rPr lang="en-US" sz="2000">
                <a:latin typeface="Courier New" pitchFamily="49" charset="0"/>
                <a:cs typeface="Times New Roman" pitchFamily="18" charset="0"/>
              </a:rPr>
              <a:t>    // method body</a:t>
            </a:r>
          </a:p>
          <a:p>
            <a:pPr lvl="1">
              <a:spcBef>
                <a:spcPct val="0"/>
              </a:spcBef>
              <a:buFontTx/>
              <a:buNone/>
            </a:pPr>
            <a:r>
              <a:rPr lang="en-US" sz="2000">
                <a:latin typeface="Courier New" pitchFamily="49" charset="0"/>
                <a:cs typeface="Times New Roman" pitchFamily="18" charset="0"/>
              </a:rPr>
              <a:t>  }</a:t>
            </a:r>
          </a:p>
          <a:p>
            <a:pPr lvl="1">
              <a:spcBef>
                <a:spcPct val="0"/>
              </a:spcBef>
              <a:buFontTx/>
              <a:buNone/>
            </a:pPr>
            <a:r>
              <a:rPr lang="en-US" sz="2000">
                <a:latin typeface="Courier New" pitchFamily="49" charset="0"/>
                <a:cs typeface="Times New Roman" pitchFamily="18" charset="0"/>
              </a:rPr>
              <a:t>}</a:t>
            </a:r>
            <a:endParaRPr lang="en-US" sz="2000">
              <a:latin typeface="Courier New" pitchFamily="49" charset="0"/>
              <a:cs typeface="Courier New" pitchFamily="49" charset="0"/>
            </a:endParaRPr>
          </a:p>
        </p:txBody>
      </p:sp>
      <p:sp>
        <p:nvSpPr>
          <p:cNvPr id="310276" name="Rectangle 4"/>
          <p:cNvSpPr>
            <a:spLocks noChangeArrowheads="1"/>
          </p:cNvSpPr>
          <p:nvPr/>
        </p:nvSpPr>
        <p:spPr bwMode="auto">
          <a:xfrm>
            <a:off x="3833813" y="2190750"/>
            <a:ext cx="9144000" cy="369332"/>
          </a:xfrm>
          <a:prstGeom prst="rect">
            <a:avLst/>
          </a:prstGeom>
          <a:noFill/>
          <a:ln w="12700">
            <a:noFill/>
            <a:miter lim="800000"/>
            <a:headEnd type="none" w="sm" len="sm"/>
            <a:tailEnd type="none" w="sm" len="sm"/>
          </a:ln>
          <a:effectLst/>
        </p:spPr>
        <p:txBody>
          <a:bodyPr>
            <a:spAutoFit/>
          </a:bodyPr>
          <a:lstStyle/>
          <a:p>
            <a:endParaRPr lang="en-US"/>
          </a:p>
        </p:txBody>
      </p:sp>
    </p:spTree>
    <p:extLst>
      <p:ext uri="{BB962C8B-B14F-4D97-AF65-F5344CB8AC3E}">
        <p14:creationId xmlns:p14="http://schemas.microsoft.com/office/powerpoint/2010/main" val="222159962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34810589-C5DF-494F-A194-13FA2C81910F}" type="slidenum">
              <a:rPr lang="en-US"/>
              <a:pPr/>
              <a:t>185</a:t>
            </a:fld>
            <a:endParaRPr lang="en-US"/>
          </a:p>
        </p:txBody>
      </p:sp>
      <p:sp>
        <p:nvSpPr>
          <p:cNvPr id="312322" name="Rectangle 2"/>
          <p:cNvSpPr>
            <a:spLocks noGrp="1" noChangeArrowheads="1"/>
          </p:cNvSpPr>
          <p:nvPr>
            <p:ph type="title"/>
          </p:nvPr>
        </p:nvSpPr>
        <p:spPr>
          <a:xfrm>
            <a:off x="2209800" y="228600"/>
            <a:ext cx="7772400" cy="609600"/>
          </a:xfrm>
          <a:noFill/>
          <a:ln/>
        </p:spPr>
        <p:txBody>
          <a:bodyPr>
            <a:normAutofit fontScale="90000"/>
          </a:bodyPr>
          <a:lstStyle/>
          <a:p>
            <a:r>
              <a:rPr lang="en-US" sz="3600">
                <a:latin typeface="Courier" charset="0"/>
                <a:cs typeface="Times New Roman" pitchFamily="18" charset="0"/>
              </a:rPr>
              <a:t> </a:t>
            </a:r>
            <a:r>
              <a:rPr lang="en-US"/>
              <a:t>Synchronization Using Locks </a:t>
            </a:r>
          </a:p>
        </p:txBody>
      </p:sp>
      <p:sp>
        <p:nvSpPr>
          <p:cNvPr id="312323" name="Rectangle 3"/>
          <p:cNvSpPr>
            <a:spLocks noGrp="1" noChangeArrowheads="1"/>
          </p:cNvSpPr>
          <p:nvPr>
            <p:ph type="body" idx="1"/>
          </p:nvPr>
        </p:nvSpPr>
        <p:spPr>
          <a:xfrm>
            <a:off x="1752600" y="990600"/>
            <a:ext cx="8763000" cy="2286000"/>
          </a:xfrm>
          <a:noFill/>
          <a:ln/>
        </p:spPr>
        <p:txBody>
          <a:bodyPr>
            <a:normAutofit lnSpcReduction="10000"/>
          </a:bodyPr>
          <a:lstStyle/>
          <a:p>
            <a:pPr marL="0" indent="0">
              <a:lnSpc>
                <a:spcPct val="80000"/>
              </a:lnSpc>
              <a:spcBef>
                <a:spcPct val="0"/>
              </a:spcBef>
              <a:buNone/>
            </a:pPr>
            <a:r>
              <a:rPr lang="en-US" sz="2400"/>
              <a:t>A synchronized instance method implicitly acquires a lock on the instance before it executes the method. </a:t>
            </a:r>
          </a:p>
          <a:p>
            <a:pPr marL="0" indent="0">
              <a:lnSpc>
                <a:spcPct val="80000"/>
              </a:lnSpc>
              <a:spcBef>
                <a:spcPct val="0"/>
              </a:spcBef>
              <a:buNone/>
            </a:pPr>
            <a:r>
              <a:rPr lang="en-US" sz="2400"/>
              <a:t>JDK 1.5 enables you to use locks explicitly. The new locking features are flexible and give you more control for coordinating threads. A lock is an instance of the </a:t>
            </a:r>
            <a:r>
              <a:rPr lang="en-US" sz="2400" u="sng"/>
              <a:t>Lock</a:t>
            </a:r>
            <a:r>
              <a:rPr lang="en-US" sz="2400"/>
              <a:t> interface, which declares the methods for acquiring and releasing locks, as shown in Figure 29.14. A lock may also use the </a:t>
            </a:r>
            <a:r>
              <a:rPr lang="en-US" sz="2400" u="sng"/>
              <a:t>newCondition()</a:t>
            </a:r>
            <a:r>
              <a:rPr lang="en-US" sz="2400"/>
              <a:t> method to create any number of </a:t>
            </a:r>
            <a:r>
              <a:rPr lang="en-US" sz="2400" u="sng"/>
              <a:t>Condition</a:t>
            </a:r>
            <a:r>
              <a:rPr lang="en-US" sz="2400"/>
              <a:t> objects, which can be used for thread communications.</a:t>
            </a:r>
          </a:p>
        </p:txBody>
      </p:sp>
      <p:sp>
        <p:nvSpPr>
          <p:cNvPr id="312324" name="Rectangle 4"/>
          <p:cNvSpPr>
            <a:spLocks noChangeArrowheads="1"/>
          </p:cNvSpPr>
          <p:nvPr/>
        </p:nvSpPr>
        <p:spPr bwMode="auto">
          <a:xfrm>
            <a:off x="3833813" y="2190750"/>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312326" name="Rectangle 6"/>
          <p:cNvSpPr>
            <a:spLocks noChangeArrowheads="1"/>
          </p:cNvSpPr>
          <p:nvPr/>
        </p:nvSpPr>
        <p:spPr bwMode="auto">
          <a:xfrm>
            <a:off x="1524001" y="2264847"/>
            <a:ext cx="184731" cy="369332"/>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312325" name="Object 5"/>
          <p:cNvGraphicFramePr>
            <a:graphicFrameLocks noChangeAspect="1"/>
          </p:cNvGraphicFramePr>
          <p:nvPr/>
        </p:nvGraphicFramePr>
        <p:xfrm>
          <a:off x="2362200" y="3505200"/>
          <a:ext cx="6934200" cy="2884488"/>
        </p:xfrm>
        <a:graphic>
          <a:graphicData uri="http://schemas.openxmlformats.org/presentationml/2006/ole">
            <mc:AlternateContent xmlns:mc="http://schemas.openxmlformats.org/markup-compatibility/2006">
              <mc:Choice xmlns:v="urn:schemas-microsoft-com:vml" Requires="v">
                <p:oleObj spid="_x0000_s11269" name="Picture" r:id="rId4" imgW="4709160" imgH="1952244" progId="Word.Picture.8">
                  <p:embed/>
                </p:oleObj>
              </mc:Choice>
              <mc:Fallback>
                <p:oleObj name="Picture" r:id="rId4" imgW="4709160" imgH="1952244"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3505200"/>
                        <a:ext cx="6934200" cy="2884488"/>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1135885349"/>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8C2C7909-3B53-466A-808F-7DCD66380C4F}" type="slidenum">
              <a:rPr lang="en-US"/>
              <a:pPr/>
              <a:t>186</a:t>
            </a:fld>
            <a:endParaRPr lang="en-US"/>
          </a:p>
        </p:txBody>
      </p:sp>
      <p:sp>
        <p:nvSpPr>
          <p:cNvPr id="346114" name="Rectangle 2"/>
          <p:cNvSpPr>
            <a:spLocks noGrp="1" noChangeArrowheads="1"/>
          </p:cNvSpPr>
          <p:nvPr>
            <p:ph type="title"/>
          </p:nvPr>
        </p:nvSpPr>
        <p:spPr>
          <a:xfrm>
            <a:off x="2209800" y="228600"/>
            <a:ext cx="7772400" cy="609600"/>
          </a:xfrm>
          <a:noFill/>
          <a:ln/>
        </p:spPr>
        <p:txBody>
          <a:bodyPr>
            <a:normAutofit fontScale="90000"/>
          </a:bodyPr>
          <a:lstStyle/>
          <a:p>
            <a:r>
              <a:rPr lang="en-US" sz="3600">
                <a:latin typeface="Courier" charset="0"/>
                <a:cs typeface="Times New Roman" pitchFamily="18" charset="0"/>
              </a:rPr>
              <a:t> </a:t>
            </a:r>
            <a:r>
              <a:rPr lang="en-US"/>
              <a:t>Fairness Policy </a:t>
            </a:r>
          </a:p>
        </p:txBody>
      </p:sp>
      <p:sp>
        <p:nvSpPr>
          <p:cNvPr id="346115" name="Rectangle 3"/>
          <p:cNvSpPr>
            <a:spLocks noGrp="1" noChangeArrowheads="1"/>
          </p:cNvSpPr>
          <p:nvPr>
            <p:ph type="body" idx="1"/>
          </p:nvPr>
        </p:nvSpPr>
        <p:spPr>
          <a:xfrm>
            <a:off x="1752600" y="1143000"/>
            <a:ext cx="8763000" cy="3733800"/>
          </a:xfrm>
          <a:noFill/>
          <a:ln/>
        </p:spPr>
        <p:txBody>
          <a:bodyPr/>
          <a:lstStyle/>
          <a:p>
            <a:pPr marL="0" indent="0">
              <a:lnSpc>
                <a:spcPct val="80000"/>
              </a:lnSpc>
              <a:spcBef>
                <a:spcPct val="0"/>
              </a:spcBef>
              <a:buNone/>
            </a:pPr>
            <a:r>
              <a:rPr lang="en-US" u="sng"/>
              <a:t>ReentrantLock</a:t>
            </a:r>
            <a:r>
              <a:rPr lang="en-US"/>
              <a:t> is a concrete implementation of </a:t>
            </a:r>
            <a:r>
              <a:rPr lang="en-US" u="sng"/>
              <a:t>Lock</a:t>
            </a:r>
            <a:r>
              <a:rPr lang="en-US"/>
              <a:t> for creating mutual exclusive locks. You can create a lock with the specified fairness policy. True fairness policies guarantee the longest-wait thread to obtain the lock first. False fairness policies grant a lock to a waiting thread without any access order. Programs using fair locks accessed by many threads may have poor overall performance than those using the default setting, but have smaller variances in times to obtain locks and guarantee lack of starvation. </a:t>
            </a:r>
          </a:p>
        </p:txBody>
      </p:sp>
      <p:sp>
        <p:nvSpPr>
          <p:cNvPr id="346116" name="Rectangle 4"/>
          <p:cNvSpPr>
            <a:spLocks noChangeArrowheads="1"/>
          </p:cNvSpPr>
          <p:nvPr/>
        </p:nvSpPr>
        <p:spPr bwMode="auto">
          <a:xfrm>
            <a:off x="3833813" y="2190750"/>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346117" name="Rectangle 5"/>
          <p:cNvSpPr>
            <a:spLocks noChangeArrowheads="1"/>
          </p:cNvSpPr>
          <p:nvPr/>
        </p:nvSpPr>
        <p:spPr bwMode="auto">
          <a:xfrm>
            <a:off x="1524001" y="2264847"/>
            <a:ext cx="184731" cy="369332"/>
          </a:xfrm>
          <a:prstGeom prst="rect">
            <a:avLst/>
          </a:prstGeom>
          <a:noFill/>
          <a:ln w="12700">
            <a:noFill/>
            <a:miter lim="800000"/>
            <a:headEnd type="none" w="sm" len="sm"/>
            <a:tailEnd type="none" w="sm" len="sm"/>
          </a:ln>
          <a:effectLst/>
        </p:spPr>
        <p:txBody>
          <a:bodyPr wrap="none" anchor="ctr">
            <a:spAutoFit/>
          </a:bodyPr>
          <a:lstStyle/>
          <a:p>
            <a:endParaRPr lang="en-US"/>
          </a:p>
        </p:txBody>
      </p:sp>
    </p:spTree>
    <p:extLst>
      <p:ext uri="{BB962C8B-B14F-4D97-AF65-F5344CB8AC3E}">
        <p14:creationId xmlns:p14="http://schemas.microsoft.com/office/powerpoint/2010/main" val="2142369794"/>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8E9E368A-064E-4441-95CB-47AACAD56204}" type="slidenum">
              <a:rPr lang="en-US"/>
              <a:pPr/>
              <a:t>187</a:t>
            </a:fld>
            <a:endParaRPr lang="en-US"/>
          </a:p>
        </p:txBody>
      </p:sp>
      <p:sp>
        <p:nvSpPr>
          <p:cNvPr id="344066" name="Rectangle 2"/>
          <p:cNvSpPr>
            <a:spLocks noGrp="1" noChangeArrowheads="1"/>
          </p:cNvSpPr>
          <p:nvPr>
            <p:ph type="title"/>
          </p:nvPr>
        </p:nvSpPr>
        <p:spPr>
          <a:xfrm>
            <a:off x="2209800" y="228600"/>
            <a:ext cx="7772400" cy="609600"/>
          </a:xfrm>
          <a:noFill/>
          <a:ln/>
        </p:spPr>
        <p:txBody>
          <a:bodyPr>
            <a:normAutofit fontScale="90000"/>
          </a:bodyPr>
          <a:lstStyle/>
          <a:p>
            <a:r>
              <a:rPr lang="en-US" sz="3600">
                <a:latin typeface="Courier" charset="0"/>
                <a:cs typeface="Times New Roman" pitchFamily="18" charset="0"/>
              </a:rPr>
              <a:t> </a:t>
            </a:r>
            <a:r>
              <a:rPr lang="en-US"/>
              <a:t>Example: Using  Locks</a:t>
            </a:r>
          </a:p>
        </p:txBody>
      </p:sp>
      <p:sp>
        <p:nvSpPr>
          <p:cNvPr id="344067" name="Rectangle 3"/>
          <p:cNvSpPr>
            <a:spLocks noGrp="1" noChangeArrowheads="1"/>
          </p:cNvSpPr>
          <p:nvPr>
            <p:ph type="body" idx="1"/>
          </p:nvPr>
        </p:nvSpPr>
        <p:spPr>
          <a:xfrm>
            <a:off x="1752600" y="1143000"/>
            <a:ext cx="8763000" cy="1295400"/>
          </a:xfrm>
          <a:noFill/>
          <a:ln/>
        </p:spPr>
        <p:txBody>
          <a:bodyPr/>
          <a:lstStyle/>
          <a:p>
            <a:pPr marL="0" indent="0">
              <a:lnSpc>
                <a:spcPct val="80000"/>
              </a:lnSpc>
              <a:spcBef>
                <a:spcPct val="0"/>
              </a:spcBef>
              <a:buNone/>
            </a:pPr>
            <a:r>
              <a:rPr lang="en-US"/>
              <a:t>This example revises AccountWithoutSync.java in Listing 29.7 to synchronize the account modification using explicit locks.</a:t>
            </a:r>
          </a:p>
        </p:txBody>
      </p:sp>
      <p:sp>
        <p:nvSpPr>
          <p:cNvPr id="344068" name="Rectangle 4"/>
          <p:cNvSpPr>
            <a:spLocks noChangeArrowheads="1"/>
          </p:cNvSpPr>
          <p:nvPr/>
        </p:nvSpPr>
        <p:spPr bwMode="auto">
          <a:xfrm>
            <a:off x="3833813" y="2190750"/>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344069" name="Rectangle 5"/>
          <p:cNvSpPr>
            <a:spLocks noChangeArrowheads="1"/>
          </p:cNvSpPr>
          <p:nvPr/>
        </p:nvSpPr>
        <p:spPr bwMode="auto">
          <a:xfrm>
            <a:off x="1524001" y="2264847"/>
            <a:ext cx="184731" cy="369332"/>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344071" name="AutoShape 7">
            <a:hlinkClick r:id="" action="ppaction://noaction" highlightClick="1"/>
          </p:cNvPr>
          <p:cNvSpPr>
            <a:spLocks noChangeArrowheads="1"/>
          </p:cNvSpPr>
          <p:nvPr/>
        </p:nvSpPr>
        <p:spPr bwMode="auto">
          <a:xfrm>
            <a:off x="5334000" y="4191000"/>
            <a:ext cx="41910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3" action="ppaction://program"/>
              </a:rPr>
              <a:t>AccountWithSyncUsingLock</a:t>
            </a:r>
            <a:endParaRPr lang="en-US">
              <a:solidFill>
                <a:schemeClr val="accent1"/>
              </a:solidFill>
            </a:endParaRPr>
          </a:p>
        </p:txBody>
      </p:sp>
      <p:sp>
        <p:nvSpPr>
          <p:cNvPr id="344072" name="AutoShape 8">
            <a:hlinkClick r:id="rId4" action="ppaction://program" highlightClick="1"/>
          </p:cNvPr>
          <p:cNvSpPr>
            <a:spLocks noChangeArrowheads="1"/>
          </p:cNvSpPr>
          <p:nvPr/>
        </p:nvSpPr>
        <p:spPr bwMode="auto">
          <a:xfrm>
            <a:off x="6248400" y="4876800"/>
            <a:ext cx="3276600" cy="5334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Tree>
    <p:extLst>
      <p:ext uri="{BB962C8B-B14F-4D97-AF65-F5344CB8AC3E}">
        <p14:creationId xmlns:p14="http://schemas.microsoft.com/office/powerpoint/2010/main" val="2989677223"/>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260CB8D3-FC12-4C6D-BAE3-C67B2A1F7A06}" type="slidenum">
              <a:rPr lang="en-US"/>
              <a:pPr/>
              <a:t>188</a:t>
            </a:fld>
            <a:endParaRPr lang="en-US"/>
          </a:p>
        </p:txBody>
      </p:sp>
      <p:sp>
        <p:nvSpPr>
          <p:cNvPr id="342018" name="Rectangle 2"/>
          <p:cNvSpPr>
            <a:spLocks noGrp="1" noChangeArrowheads="1"/>
          </p:cNvSpPr>
          <p:nvPr>
            <p:ph type="title"/>
          </p:nvPr>
        </p:nvSpPr>
        <p:spPr>
          <a:xfrm>
            <a:off x="2209800" y="228600"/>
            <a:ext cx="7772400" cy="609600"/>
          </a:xfrm>
          <a:noFill/>
          <a:ln/>
        </p:spPr>
        <p:txBody>
          <a:bodyPr/>
          <a:lstStyle/>
          <a:p>
            <a:r>
              <a:rPr lang="en-US" sz="3600">
                <a:latin typeface="Courier" charset="0"/>
                <a:cs typeface="Times New Roman" pitchFamily="18" charset="0"/>
              </a:rPr>
              <a:t> </a:t>
            </a:r>
            <a:r>
              <a:rPr lang="en-US" sz="3600">
                <a:cs typeface="Times New Roman" pitchFamily="18" charset="0"/>
              </a:rPr>
              <a:t>Cooperation Among Threads</a:t>
            </a:r>
            <a:r>
              <a:rPr lang="en-US" sz="3600"/>
              <a:t> </a:t>
            </a:r>
          </a:p>
        </p:txBody>
      </p:sp>
      <p:sp>
        <p:nvSpPr>
          <p:cNvPr id="342019" name="Rectangle 3"/>
          <p:cNvSpPr>
            <a:spLocks noGrp="1" noChangeArrowheads="1"/>
          </p:cNvSpPr>
          <p:nvPr>
            <p:ph type="body" idx="1"/>
          </p:nvPr>
        </p:nvSpPr>
        <p:spPr>
          <a:xfrm>
            <a:off x="1752600" y="990600"/>
            <a:ext cx="8763000" cy="2819400"/>
          </a:xfrm>
          <a:noFill/>
          <a:ln/>
        </p:spPr>
        <p:txBody>
          <a:bodyPr/>
          <a:lstStyle/>
          <a:p>
            <a:pPr marL="0" indent="0">
              <a:lnSpc>
                <a:spcPct val="80000"/>
              </a:lnSpc>
              <a:spcBef>
                <a:spcPct val="0"/>
              </a:spcBef>
              <a:buNone/>
            </a:pPr>
            <a:r>
              <a:rPr lang="en-US" sz="2400"/>
              <a:t>The conditions can be used to facilitate communications among threads. A thread can specify what to do under a certain condition. Conditions are objects created by invoking the </a:t>
            </a:r>
            <a:r>
              <a:rPr lang="en-US" sz="2400" u="sng"/>
              <a:t>newCondition()</a:t>
            </a:r>
            <a:r>
              <a:rPr lang="en-US" sz="2400"/>
              <a:t> method on a </a:t>
            </a:r>
            <a:r>
              <a:rPr lang="en-US" sz="2400" u="sng"/>
              <a:t>Lock</a:t>
            </a:r>
            <a:r>
              <a:rPr lang="en-US" sz="2400"/>
              <a:t> object. Once a condition is created, you can use its </a:t>
            </a:r>
            <a:r>
              <a:rPr lang="en-US" sz="2400" u="sng"/>
              <a:t>await()</a:t>
            </a:r>
            <a:r>
              <a:rPr lang="en-US" sz="2400"/>
              <a:t>, </a:t>
            </a:r>
            <a:r>
              <a:rPr lang="en-US" sz="2400" u="sng"/>
              <a:t>signal()</a:t>
            </a:r>
            <a:r>
              <a:rPr lang="en-US" sz="2400"/>
              <a:t>, and </a:t>
            </a:r>
            <a:r>
              <a:rPr lang="en-US" sz="2400" u="sng"/>
              <a:t>signalAll()</a:t>
            </a:r>
            <a:r>
              <a:rPr lang="en-US" sz="2400"/>
              <a:t> methods for thread communications, as shown in Figure 29.15. The </a:t>
            </a:r>
            <a:r>
              <a:rPr lang="en-US" sz="2400" u="sng"/>
              <a:t>await()</a:t>
            </a:r>
            <a:r>
              <a:rPr lang="en-US" sz="2400"/>
              <a:t> method causes the current thread to wait until the condition is signaled. The </a:t>
            </a:r>
            <a:r>
              <a:rPr lang="en-US" sz="2400" u="sng"/>
              <a:t>signal()</a:t>
            </a:r>
            <a:r>
              <a:rPr lang="en-US" sz="2400"/>
              <a:t> method wakes up one waiting thread, and the </a:t>
            </a:r>
            <a:r>
              <a:rPr lang="en-US" sz="2400" u="sng"/>
              <a:t>signalAll()</a:t>
            </a:r>
            <a:r>
              <a:rPr lang="en-US" sz="2400"/>
              <a:t> method wakes all waiting threads. </a:t>
            </a:r>
          </a:p>
        </p:txBody>
      </p:sp>
      <p:sp>
        <p:nvSpPr>
          <p:cNvPr id="342020" name="Rectangle 4"/>
          <p:cNvSpPr>
            <a:spLocks noChangeArrowheads="1"/>
          </p:cNvSpPr>
          <p:nvPr/>
        </p:nvSpPr>
        <p:spPr bwMode="auto">
          <a:xfrm>
            <a:off x="3833813" y="2190750"/>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342022" name="Rectangle 6"/>
          <p:cNvSpPr>
            <a:spLocks noChangeArrowheads="1"/>
          </p:cNvSpPr>
          <p:nvPr/>
        </p:nvSpPr>
        <p:spPr bwMode="auto">
          <a:xfrm>
            <a:off x="1524001" y="-184666"/>
            <a:ext cx="184731" cy="369332"/>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342021" name="Object 5"/>
          <p:cNvGraphicFramePr>
            <a:graphicFrameLocks noChangeAspect="1"/>
          </p:cNvGraphicFramePr>
          <p:nvPr/>
        </p:nvGraphicFramePr>
        <p:xfrm>
          <a:off x="1981200" y="4191001"/>
          <a:ext cx="8077200" cy="1712913"/>
        </p:xfrm>
        <a:graphic>
          <a:graphicData uri="http://schemas.openxmlformats.org/presentationml/2006/ole">
            <mc:AlternateContent xmlns:mc="http://schemas.openxmlformats.org/markup-compatibility/2006">
              <mc:Choice xmlns:v="urn:schemas-microsoft-com:vml" Requires="v">
                <p:oleObj spid="_x0000_s12293" name="Picture" r:id="rId4" imgW="4709160" imgH="993648" progId="Word.Picture.8">
                  <p:embed/>
                </p:oleObj>
              </mc:Choice>
              <mc:Fallback>
                <p:oleObj name="Picture" r:id="rId4" imgW="4709160" imgH="993648"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4191001"/>
                        <a:ext cx="8077200" cy="1712913"/>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2195010430"/>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94E05CB2-CD3A-4C3D-9E0F-EAC8ECF14636}" type="slidenum">
              <a:rPr lang="en-US"/>
              <a:pPr/>
              <a:t>189</a:t>
            </a:fld>
            <a:endParaRPr lang="en-US"/>
          </a:p>
        </p:txBody>
      </p:sp>
      <p:sp>
        <p:nvSpPr>
          <p:cNvPr id="316418" name="Rectangle 2"/>
          <p:cNvSpPr>
            <a:spLocks noGrp="1" noChangeArrowheads="1"/>
          </p:cNvSpPr>
          <p:nvPr>
            <p:ph type="title"/>
          </p:nvPr>
        </p:nvSpPr>
        <p:spPr>
          <a:xfrm>
            <a:off x="2133600" y="152400"/>
            <a:ext cx="7772400" cy="609600"/>
          </a:xfrm>
          <a:noFill/>
          <a:ln/>
        </p:spPr>
        <p:txBody>
          <a:bodyPr/>
          <a:lstStyle/>
          <a:p>
            <a:r>
              <a:rPr lang="en-US" sz="3600">
                <a:latin typeface="Courier" charset="0"/>
                <a:cs typeface="Times New Roman" pitchFamily="18" charset="0"/>
              </a:rPr>
              <a:t> </a:t>
            </a:r>
            <a:r>
              <a:rPr lang="en-US" sz="3600">
                <a:cs typeface="Times New Roman" pitchFamily="18" charset="0"/>
              </a:rPr>
              <a:t>Cooperation Among Threads</a:t>
            </a:r>
            <a:r>
              <a:rPr lang="en-US" sz="3600"/>
              <a:t> </a:t>
            </a:r>
          </a:p>
        </p:txBody>
      </p:sp>
      <p:sp>
        <p:nvSpPr>
          <p:cNvPr id="316419" name="Rectangle 3"/>
          <p:cNvSpPr>
            <a:spLocks noGrp="1" noChangeArrowheads="1"/>
          </p:cNvSpPr>
          <p:nvPr>
            <p:ph type="body" idx="1"/>
          </p:nvPr>
        </p:nvSpPr>
        <p:spPr>
          <a:xfrm>
            <a:off x="1752600" y="990600"/>
            <a:ext cx="8610600" cy="1981200"/>
          </a:xfrm>
          <a:noFill/>
          <a:ln/>
        </p:spPr>
        <p:txBody>
          <a:bodyPr>
            <a:normAutofit/>
          </a:bodyPr>
          <a:lstStyle/>
          <a:p>
            <a:pPr marL="0" indent="0">
              <a:lnSpc>
                <a:spcPct val="80000"/>
              </a:lnSpc>
              <a:spcBef>
                <a:spcPct val="0"/>
              </a:spcBef>
              <a:buNone/>
            </a:pPr>
            <a:r>
              <a:rPr lang="en-US" sz="2400"/>
              <a:t>To synchronize the operations, use a lock with a condition: </a:t>
            </a:r>
            <a:r>
              <a:rPr lang="en-US" sz="2400" u="sng"/>
              <a:t>newDeposit</a:t>
            </a:r>
            <a:r>
              <a:rPr lang="en-US" sz="2400"/>
              <a:t> (i.e., new deposit added to the account). If the balance is less than the amount to be withdrawn, the withdraw task will wait for the </a:t>
            </a:r>
            <a:r>
              <a:rPr lang="en-US" sz="2400" u="sng"/>
              <a:t>newDeposit</a:t>
            </a:r>
            <a:r>
              <a:rPr lang="en-US" sz="2400"/>
              <a:t> condition. When the deposit task adds money to the account, the task signals the waiting withdraw task to try again. The interaction between the two tasks is shown in Figure 29.16.</a:t>
            </a:r>
          </a:p>
        </p:txBody>
      </p:sp>
      <p:sp>
        <p:nvSpPr>
          <p:cNvPr id="316420" name="Rectangle 4"/>
          <p:cNvSpPr>
            <a:spLocks noChangeArrowheads="1"/>
          </p:cNvSpPr>
          <p:nvPr/>
        </p:nvSpPr>
        <p:spPr bwMode="auto">
          <a:xfrm>
            <a:off x="3833813" y="2190750"/>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316422" name="Rectangle 6"/>
          <p:cNvSpPr>
            <a:spLocks noChangeArrowheads="1"/>
          </p:cNvSpPr>
          <p:nvPr/>
        </p:nvSpPr>
        <p:spPr bwMode="auto">
          <a:xfrm>
            <a:off x="3481388" y="2605088"/>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316424" name="Rectangle 8"/>
          <p:cNvSpPr>
            <a:spLocks noChangeArrowheads="1"/>
          </p:cNvSpPr>
          <p:nvPr/>
        </p:nvSpPr>
        <p:spPr bwMode="auto">
          <a:xfrm>
            <a:off x="1524001" y="2360097"/>
            <a:ext cx="184731" cy="369332"/>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316426" name="Rectangle 10"/>
          <p:cNvSpPr>
            <a:spLocks noChangeArrowheads="1"/>
          </p:cNvSpPr>
          <p:nvPr/>
        </p:nvSpPr>
        <p:spPr bwMode="auto">
          <a:xfrm>
            <a:off x="1524001" y="2360097"/>
            <a:ext cx="184731" cy="369332"/>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316425" name="Object 9"/>
          <p:cNvGraphicFramePr>
            <a:graphicFrameLocks noChangeAspect="1"/>
          </p:cNvGraphicFramePr>
          <p:nvPr/>
        </p:nvGraphicFramePr>
        <p:xfrm>
          <a:off x="2286000" y="3200401"/>
          <a:ext cx="7620000" cy="3141663"/>
        </p:xfrm>
        <a:graphic>
          <a:graphicData uri="http://schemas.openxmlformats.org/presentationml/2006/ole">
            <mc:AlternateContent xmlns:mc="http://schemas.openxmlformats.org/markup-compatibility/2006">
              <mc:Choice xmlns:v="urn:schemas-microsoft-com:vml" Requires="v">
                <p:oleObj spid="_x0000_s13317" name="Picture" r:id="rId4" imgW="4294632" imgH="1767840" progId="Word.Picture.8">
                  <p:embed/>
                </p:oleObj>
              </mc:Choice>
              <mc:Fallback>
                <p:oleObj name="Picture" r:id="rId4" imgW="4294632" imgH="176784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3200401"/>
                        <a:ext cx="7620000" cy="3141663"/>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20049868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851326"/>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7E99305F-FD7C-4264-B9CA-D613CF1E9A53}" type="slidenum">
              <a:rPr lang="en-US"/>
              <a:pPr/>
              <a:t>190</a:t>
            </a:fld>
            <a:endParaRPr lang="en-US"/>
          </a:p>
        </p:txBody>
      </p:sp>
      <p:sp>
        <p:nvSpPr>
          <p:cNvPr id="276482" name="Rectangle 2"/>
          <p:cNvSpPr>
            <a:spLocks noGrp="1" noChangeArrowheads="1"/>
          </p:cNvSpPr>
          <p:nvPr>
            <p:ph type="title"/>
          </p:nvPr>
        </p:nvSpPr>
        <p:spPr>
          <a:xfrm>
            <a:off x="1676400" y="228600"/>
            <a:ext cx="8839200" cy="457200"/>
          </a:xfrm>
          <a:noFill/>
          <a:ln/>
        </p:spPr>
        <p:txBody>
          <a:bodyPr>
            <a:normAutofit fontScale="90000"/>
          </a:bodyPr>
          <a:lstStyle/>
          <a:p>
            <a:r>
              <a:rPr lang="en-US" sz="4000" b="1" i="1">
                <a:cs typeface="Times New Roman" pitchFamily="18" charset="0"/>
              </a:rPr>
              <a:t>Example: </a:t>
            </a:r>
            <a:r>
              <a:rPr lang="en-US" sz="4000">
                <a:cs typeface="Times New Roman" pitchFamily="18" charset="0"/>
              </a:rPr>
              <a:t>Thread Cooperation</a:t>
            </a:r>
            <a:r>
              <a:rPr lang="en-US"/>
              <a:t> </a:t>
            </a:r>
          </a:p>
        </p:txBody>
      </p:sp>
      <p:sp>
        <p:nvSpPr>
          <p:cNvPr id="276485" name="Rectangle 5"/>
          <p:cNvSpPr>
            <a:spLocks noGrp="1" noChangeArrowheads="1"/>
          </p:cNvSpPr>
          <p:nvPr>
            <p:ph type="body" idx="1"/>
          </p:nvPr>
        </p:nvSpPr>
        <p:spPr>
          <a:xfrm>
            <a:off x="1752600" y="914400"/>
            <a:ext cx="8686800" cy="3429000"/>
          </a:xfrm>
        </p:spPr>
        <p:txBody>
          <a:bodyPr/>
          <a:lstStyle/>
          <a:p>
            <a:pPr marL="0" indent="0">
              <a:buNone/>
            </a:pPr>
            <a:r>
              <a:rPr lang="en-US" sz="2400">
                <a:cs typeface="Times New Roman" pitchFamily="18" charset="0"/>
              </a:rPr>
              <a:t>Write a program that demonstrates thread cooperation. Suppose that you create and launch two threads, one deposits to an account, and the other withdraws from the same account. The second thread has to wait if the amount to be withdrawn is more than the current balance in the account. Whenever new fund is deposited to the account, the first thread notifies the second thread to resume. If the amount is still not enough for a withdrawal, the second thread has to continue to wait for more fund in the account. Assume the initial balance is 0 and the amount to deposit and to withdraw is randomly generated.</a:t>
            </a:r>
            <a:endParaRPr lang="en-US" sz="2400"/>
          </a:p>
        </p:txBody>
      </p:sp>
      <p:sp>
        <p:nvSpPr>
          <p:cNvPr id="276486" name="AutoShape 6">
            <a:hlinkClick r:id="" action="ppaction://noaction" highlightClick="1"/>
          </p:cNvPr>
          <p:cNvSpPr>
            <a:spLocks noChangeArrowheads="1"/>
          </p:cNvSpPr>
          <p:nvPr/>
        </p:nvSpPr>
        <p:spPr bwMode="auto">
          <a:xfrm>
            <a:off x="6934200" y="4800600"/>
            <a:ext cx="3276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3" action="ppaction://program"/>
              </a:rPr>
              <a:t>ThreadCooperation</a:t>
            </a:r>
            <a:endParaRPr lang="en-US">
              <a:solidFill>
                <a:schemeClr val="accent1"/>
              </a:solidFill>
            </a:endParaRPr>
          </a:p>
        </p:txBody>
      </p:sp>
      <p:sp>
        <p:nvSpPr>
          <p:cNvPr id="276487" name="AutoShape 7">
            <a:hlinkClick r:id="rId4" action="ppaction://program" highlightClick="1"/>
          </p:cNvPr>
          <p:cNvSpPr>
            <a:spLocks noChangeArrowheads="1"/>
          </p:cNvSpPr>
          <p:nvPr/>
        </p:nvSpPr>
        <p:spPr bwMode="auto">
          <a:xfrm>
            <a:off x="6934200" y="5486400"/>
            <a:ext cx="3276600" cy="5334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
        <p:nvSpPr>
          <p:cNvPr id="276489" name="Rectangle 9"/>
          <p:cNvSpPr>
            <a:spLocks noChangeArrowheads="1"/>
          </p:cNvSpPr>
          <p:nvPr/>
        </p:nvSpPr>
        <p:spPr bwMode="auto">
          <a:xfrm>
            <a:off x="3829050" y="2519363"/>
            <a:ext cx="9144000" cy="369332"/>
          </a:xfrm>
          <a:prstGeom prst="rect">
            <a:avLst/>
          </a:prstGeom>
          <a:noFill/>
          <a:ln w="12700">
            <a:noFill/>
            <a:miter lim="800000"/>
            <a:headEnd type="none" w="sm" len="sm"/>
            <a:tailEnd type="none" w="sm" len="sm"/>
          </a:ln>
          <a:effectLst/>
        </p:spPr>
        <p:txBody>
          <a:bodyPr>
            <a:spAutoFit/>
          </a:bodyPr>
          <a:lstStyle/>
          <a:p>
            <a:endParaRPr lang="en-US"/>
          </a:p>
        </p:txBody>
      </p:sp>
      <p:pic>
        <p:nvPicPr>
          <p:cNvPr id="276488" name="Picture 8"/>
          <p:cNvPicPr>
            <a:picLocks noChangeAspect="1" noChangeArrowheads="1"/>
          </p:cNvPicPr>
          <p:nvPr/>
        </p:nvPicPr>
        <p:blipFill>
          <a:blip r:embed="rId5" cstate="print"/>
          <a:srcRect/>
          <a:stretch>
            <a:fillRect/>
          </a:stretch>
        </p:blipFill>
        <p:spPr bwMode="auto">
          <a:xfrm>
            <a:off x="1905000" y="4572001"/>
            <a:ext cx="4533900" cy="1819275"/>
          </a:xfrm>
          <a:prstGeom prst="rect">
            <a:avLst/>
          </a:prstGeom>
          <a:noFill/>
        </p:spPr>
      </p:pic>
    </p:spTree>
    <p:extLst>
      <p:ext uri="{BB962C8B-B14F-4D97-AF65-F5344CB8AC3E}">
        <p14:creationId xmlns:p14="http://schemas.microsoft.com/office/powerpoint/2010/main" val="276036549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4BA3C810-D692-4F6E-B7AC-0E38030C0381}" type="slidenum">
              <a:rPr lang="en-US"/>
              <a:pPr/>
              <a:t>191</a:t>
            </a:fld>
            <a:endParaRPr lang="en-US"/>
          </a:p>
        </p:txBody>
      </p:sp>
      <p:sp>
        <p:nvSpPr>
          <p:cNvPr id="350210" name="Rectangle 2"/>
          <p:cNvSpPr>
            <a:spLocks noGrp="1" noChangeArrowheads="1"/>
          </p:cNvSpPr>
          <p:nvPr>
            <p:ph type="title"/>
          </p:nvPr>
        </p:nvSpPr>
        <p:spPr>
          <a:xfrm>
            <a:off x="2209800" y="228600"/>
            <a:ext cx="7772400" cy="609600"/>
          </a:xfrm>
          <a:noFill/>
          <a:ln/>
        </p:spPr>
        <p:txBody>
          <a:bodyPr>
            <a:normAutofit fontScale="90000"/>
          </a:bodyPr>
          <a:lstStyle/>
          <a:p>
            <a:r>
              <a:rPr lang="en-US" sz="3600">
                <a:latin typeface="Courier" charset="0"/>
                <a:cs typeface="Times New Roman" pitchFamily="18" charset="0"/>
              </a:rPr>
              <a:t> </a:t>
            </a:r>
            <a:r>
              <a:rPr lang="en-US" sz="3600">
                <a:cs typeface="Times New Roman" pitchFamily="18" charset="0"/>
              </a:rPr>
              <a:t>Java’s Built-in Monitors (Optional)</a:t>
            </a:r>
            <a:endParaRPr lang="en-US" sz="3600"/>
          </a:p>
        </p:txBody>
      </p:sp>
      <p:sp>
        <p:nvSpPr>
          <p:cNvPr id="350211" name="Rectangle 3"/>
          <p:cNvSpPr>
            <a:spLocks noGrp="1" noChangeArrowheads="1"/>
          </p:cNvSpPr>
          <p:nvPr>
            <p:ph type="body" idx="1"/>
          </p:nvPr>
        </p:nvSpPr>
        <p:spPr>
          <a:xfrm>
            <a:off x="1752600" y="914400"/>
            <a:ext cx="8763000" cy="5334000"/>
          </a:xfrm>
          <a:noFill/>
          <a:ln/>
        </p:spPr>
        <p:txBody>
          <a:bodyPr>
            <a:normAutofit lnSpcReduction="10000"/>
          </a:bodyPr>
          <a:lstStyle/>
          <a:p>
            <a:pPr marL="0" indent="0">
              <a:lnSpc>
                <a:spcPct val="80000"/>
              </a:lnSpc>
              <a:spcBef>
                <a:spcPct val="0"/>
              </a:spcBef>
              <a:buNone/>
            </a:pPr>
            <a:r>
              <a:rPr lang="en-US" sz="2700"/>
              <a:t>Locks and conditions are new in Java 5. Prior to Java 5, thread communications are programmed using object’s built-in monitors. Locks and conditions are more powerful and flexible than the built-in monitor. For this reason, this section can be completely ignored. However, if you work with legacy Java code, you may encounter the Java’s built-in monitor. A </a:t>
            </a:r>
            <a:r>
              <a:rPr lang="en-US" sz="2700" i="1"/>
              <a:t>monitor</a:t>
            </a:r>
            <a:r>
              <a:rPr lang="en-US" sz="2700"/>
              <a:t> is an object with mutual exclusion and synchronization capabilities. Only one thread can execute a method at a time in the monitor. A thread enters the monitor by acquiring a lock on the monitor and exits by releasing the lock. </a:t>
            </a:r>
            <a:r>
              <a:rPr lang="en-US" sz="2700" i="1"/>
              <a:t>Any object can be a monitor</a:t>
            </a:r>
            <a:r>
              <a:rPr lang="en-US" sz="2700"/>
              <a:t>. An object becomes a monitor once a thread locks it. Locking is implemented using the </a:t>
            </a:r>
            <a:r>
              <a:rPr lang="en-US" sz="2700" u="sng"/>
              <a:t>synchronized</a:t>
            </a:r>
            <a:r>
              <a:rPr lang="en-US" sz="2700"/>
              <a:t> keyword on a method or a block. A thread must acquire a lock before executing a synchronized method or block. A thread can wait in a monitor if the condition is not right for it to continue executing in the monitor. </a:t>
            </a:r>
          </a:p>
        </p:txBody>
      </p:sp>
      <p:sp>
        <p:nvSpPr>
          <p:cNvPr id="350212" name="Rectangle 4"/>
          <p:cNvSpPr>
            <a:spLocks noChangeArrowheads="1"/>
          </p:cNvSpPr>
          <p:nvPr/>
        </p:nvSpPr>
        <p:spPr bwMode="auto">
          <a:xfrm>
            <a:off x="3833813" y="2190750"/>
            <a:ext cx="9144000" cy="369332"/>
          </a:xfrm>
          <a:prstGeom prst="rect">
            <a:avLst/>
          </a:prstGeom>
          <a:noFill/>
          <a:ln w="12700">
            <a:noFill/>
            <a:miter lim="800000"/>
            <a:headEnd type="none" w="sm" len="sm"/>
            <a:tailEnd type="none" w="sm" len="sm"/>
          </a:ln>
          <a:effectLst/>
        </p:spPr>
        <p:txBody>
          <a:bodyPr>
            <a:spAutoFit/>
          </a:bodyPr>
          <a:lstStyle/>
          <a:p>
            <a:endParaRPr lang="en-US"/>
          </a:p>
        </p:txBody>
      </p:sp>
    </p:spTree>
    <p:extLst>
      <p:ext uri="{BB962C8B-B14F-4D97-AF65-F5344CB8AC3E}">
        <p14:creationId xmlns:p14="http://schemas.microsoft.com/office/powerpoint/2010/main" val="3469931869"/>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0C467E2A-C5A3-491E-B537-1059B67BB43D}" type="slidenum">
              <a:rPr lang="en-US"/>
              <a:pPr/>
              <a:t>192</a:t>
            </a:fld>
            <a:endParaRPr lang="en-US"/>
          </a:p>
        </p:txBody>
      </p:sp>
      <p:sp>
        <p:nvSpPr>
          <p:cNvPr id="348162" name="Rectangle 2"/>
          <p:cNvSpPr>
            <a:spLocks noGrp="1" noChangeArrowheads="1"/>
          </p:cNvSpPr>
          <p:nvPr>
            <p:ph type="title"/>
          </p:nvPr>
        </p:nvSpPr>
        <p:spPr>
          <a:xfrm>
            <a:off x="2209800" y="228600"/>
            <a:ext cx="7772400" cy="609600"/>
          </a:xfrm>
          <a:noFill/>
          <a:ln/>
        </p:spPr>
        <p:txBody>
          <a:bodyPr>
            <a:normAutofit fontScale="90000"/>
          </a:bodyPr>
          <a:lstStyle/>
          <a:p>
            <a:r>
              <a:rPr lang="en-US" sz="3600">
                <a:latin typeface="Courier" charset="0"/>
                <a:cs typeface="Times New Roman" pitchFamily="18" charset="0"/>
              </a:rPr>
              <a:t> </a:t>
            </a:r>
            <a:r>
              <a:rPr lang="en-US" sz="3600">
                <a:cs typeface="Times New Roman" pitchFamily="18" charset="0"/>
              </a:rPr>
              <a:t>wait(), notify(), and notifyAll()</a:t>
            </a:r>
            <a:endParaRPr lang="en-US" sz="3600"/>
          </a:p>
        </p:txBody>
      </p:sp>
      <p:sp>
        <p:nvSpPr>
          <p:cNvPr id="348163" name="Rectangle 3"/>
          <p:cNvSpPr>
            <a:spLocks noGrp="1" noChangeArrowheads="1"/>
          </p:cNvSpPr>
          <p:nvPr>
            <p:ph type="body" idx="1"/>
          </p:nvPr>
        </p:nvSpPr>
        <p:spPr>
          <a:xfrm>
            <a:off x="1752600" y="1066800"/>
            <a:ext cx="8763000" cy="5334000"/>
          </a:xfrm>
          <a:noFill/>
          <a:ln/>
        </p:spPr>
        <p:txBody>
          <a:bodyPr/>
          <a:lstStyle/>
          <a:p>
            <a:pPr marL="0" indent="0">
              <a:spcBef>
                <a:spcPct val="0"/>
              </a:spcBef>
              <a:buNone/>
            </a:pPr>
            <a:r>
              <a:rPr lang="en-US" sz="2400">
                <a:cs typeface="Courier New" pitchFamily="49" charset="0"/>
              </a:rPr>
              <a:t>Use the </a:t>
            </a:r>
            <a:r>
              <a:rPr lang="en-US" sz="2400" u="sng">
                <a:cs typeface="Courier New" pitchFamily="49" charset="0"/>
              </a:rPr>
              <a:t>wait()</a:t>
            </a:r>
            <a:r>
              <a:rPr lang="en-US" sz="2400">
                <a:cs typeface="Courier New" pitchFamily="49" charset="0"/>
              </a:rPr>
              <a:t>, </a:t>
            </a:r>
            <a:r>
              <a:rPr lang="en-US" sz="2400" u="sng">
                <a:cs typeface="Courier New" pitchFamily="49" charset="0"/>
              </a:rPr>
              <a:t>notify()</a:t>
            </a:r>
            <a:r>
              <a:rPr lang="en-US" sz="2400">
                <a:cs typeface="Courier New" pitchFamily="49" charset="0"/>
              </a:rPr>
              <a:t>, and </a:t>
            </a:r>
            <a:r>
              <a:rPr lang="en-US" sz="2400" u="sng">
                <a:cs typeface="Courier New" pitchFamily="49" charset="0"/>
              </a:rPr>
              <a:t>notifyAll()</a:t>
            </a:r>
            <a:r>
              <a:rPr lang="en-US" sz="2400">
                <a:cs typeface="Courier New" pitchFamily="49" charset="0"/>
              </a:rPr>
              <a:t> methods to facilitate communication among threads. </a:t>
            </a:r>
          </a:p>
          <a:p>
            <a:pPr marL="0" indent="0">
              <a:spcBef>
                <a:spcPct val="0"/>
              </a:spcBef>
              <a:buNone/>
            </a:pPr>
            <a:endParaRPr lang="en-US" sz="2400">
              <a:cs typeface="Courier New" pitchFamily="49" charset="0"/>
            </a:endParaRPr>
          </a:p>
          <a:p>
            <a:pPr marL="0" indent="0">
              <a:spcBef>
                <a:spcPct val="0"/>
              </a:spcBef>
              <a:buNone/>
            </a:pPr>
            <a:r>
              <a:rPr lang="en-US" sz="2400">
                <a:cs typeface="Times New Roman" pitchFamily="18" charset="0"/>
              </a:rPr>
              <a:t>The </a:t>
            </a:r>
            <a:r>
              <a:rPr lang="en-US" sz="2400" u="sng">
                <a:cs typeface="Times New Roman" pitchFamily="18" charset="0"/>
              </a:rPr>
              <a:t>wait()</a:t>
            </a:r>
            <a:r>
              <a:rPr lang="en-US" sz="2400">
                <a:cs typeface="Times New Roman" pitchFamily="18" charset="0"/>
              </a:rPr>
              <a:t>, </a:t>
            </a:r>
            <a:r>
              <a:rPr lang="en-US" sz="2400" u="sng">
                <a:cs typeface="Times New Roman" pitchFamily="18" charset="0"/>
              </a:rPr>
              <a:t>notify()</a:t>
            </a:r>
            <a:r>
              <a:rPr lang="en-US" sz="2400">
                <a:cs typeface="Times New Roman" pitchFamily="18" charset="0"/>
              </a:rPr>
              <a:t>, and </a:t>
            </a:r>
            <a:r>
              <a:rPr lang="en-US" sz="2400" u="sng">
                <a:cs typeface="Times New Roman" pitchFamily="18" charset="0"/>
              </a:rPr>
              <a:t>notifyAll()</a:t>
            </a:r>
            <a:r>
              <a:rPr lang="en-US" sz="2400">
                <a:cs typeface="Times New Roman" pitchFamily="18" charset="0"/>
              </a:rPr>
              <a:t> methods must be called in a synchronized method or a synchronized block on the calling object of these methods. Otherwise, an </a:t>
            </a:r>
            <a:r>
              <a:rPr lang="en-US" sz="2400" u="sng">
                <a:cs typeface="Times New Roman" pitchFamily="18" charset="0"/>
              </a:rPr>
              <a:t>IllegalMonitorStateException</a:t>
            </a:r>
            <a:r>
              <a:rPr lang="en-US" sz="2400">
                <a:cs typeface="Times New Roman" pitchFamily="18" charset="0"/>
              </a:rPr>
              <a:t> would occur. </a:t>
            </a:r>
          </a:p>
          <a:p>
            <a:pPr marL="0" indent="0">
              <a:spcBef>
                <a:spcPct val="0"/>
              </a:spcBef>
              <a:buNone/>
            </a:pPr>
            <a:endParaRPr lang="en-US" sz="2400">
              <a:cs typeface="Times New Roman" pitchFamily="18" charset="0"/>
            </a:endParaRPr>
          </a:p>
          <a:p>
            <a:pPr marL="0" indent="0">
              <a:spcBef>
                <a:spcPct val="0"/>
              </a:spcBef>
              <a:buNone/>
            </a:pPr>
            <a:r>
              <a:rPr lang="en-US" sz="2400">
                <a:cs typeface="Courier New" pitchFamily="49" charset="0"/>
              </a:rPr>
              <a:t>The </a:t>
            </a:r>
            <a:r>
              <a:rPr lang="en-US" sz="2400" u="sng">
                <a:cs typeface="Courier New" pitchFamily="49" charset="0"/>
              </a:rPr>
              <a:t>wait()</a:t>
            </a:r>
            <a:r>
              <a:rPr lang="en-US" sz="2400">
                <a:cs typeface="Courier New" pitchFamily="49" charset="0"/>
              </a:rPr>
              <a:t> method lets the thread wait until some condition occurs. When it occurs, you can use the </a:t>
            </a:r>
            <a:r>
              <a:rPr lang="en-US" sz="2400" u="sng">
                <a:cs typeface="Courier New" pitchFamily="49" charset="0"/>
              </a:rPr>
              <a:t>notify()</a:t>
            </a:r>
            <a:r>
              <a:rPr lang="en-US" sz="2400">
                <a:cs typeface="Courier New" pitchFamily="49" charset="0"/>
              </a:rPr>
              <a:t> or </a:t>
            </a:r>
            <a:r>
              <a:rPr lang="en-US" sz="2400" u="sng">
                <a:cs typeface="Courier New" pitchFamily="49" charset="0"/>
              </a:rPr>
              <a:t>notifyAll()</a:t>
            </a:r>
            <a:r>
              <a:rPr lang="en-US" sz="2400">
                <a:cs typeface="Courier New" pitchFamily="49" charset="0"/>
              </a:rPr>
              <a:t> methods to notify the waiting threads to resume normal execution. The </a:t>
            </a:r>
            <a:r>
              <a:rPr lang="en-US" sz="2400" u="sng">
                <a:cs typeface="Courier New" pitchFamily="49" charset="0"/>
              </a:rPr>
              <a:t>notifyAll()</a:t>
            </a:r>
            <a:r>
              <a:rPr lang="en-US" sz="2400">
                <a:cs typeface="Courier New" pitchFamily="49" charset="0"/>
              </a:rPr>
              <a:t> method wakes up all waiting threads, while </a:t>
            </a:r>
            <a:r>
              <a:rPr lang="en-US" sz="2400" u="sng">
                <a:cs typeface="Courier New" pitchFamily="49" charset="0"/>
              </a:rPr>
              <a:t>notify()</a:t>
            </a:r>
            <a:r>
              <a:rPr lang="en-US" sz="2400">
                <a:cs typeface="Courier New" pitchFamily="49" charset="0"/>
              </a:rPr>
              <a:t> picks up only one thread from a waiting queue. </a:t>
            </a:r>
          </a:p>
        </p:txBody>
      </p:sp>
      <p:sp>
        <p:nvSpPr>
          <p:cNvPr id="348164" name="Rectangle 4"/>
          <p:cNvSpPr>
            <a:spLocks noChangeArrowheads="1"/>
          </p:cNvSpPr>
          <p:nvPr/>
        </p:nvSpPr>
        <p:spPr bwMode="auto">
          <a:xfrm>
            <a:off x="3833813" y="2190750"/>
            <a:ext cx="9144000" cy="369332"/>
          </a:xfrm>
          <a:prstGeom prst="rect">
            <a:avLst/>
          </a:prstGeom>
          <a:noFill/>
          <a:ln w="12700">
            <a:noFill/>
            <a:miter lim="800000"/>
            <a:headEnd type="none" w="sm" len="sm"/>
            <a:tailEnd type="none" w="sm" len="sm"/>
          </a:ln>
          <a:effectLst/>
        </p:spPr>
        <p:txBody>
          <a:bodyPr>
            <a:spAutoFit/>
          </a:bodyPr>
          <a:lstStyle/>
          <a:p>
            <a:endParaRPr lang="en-US"/>
          </a:p>
        </p:txBody>
      </p:sp>
    </p:spTree>
    <p:extLst>
      <p:ext uri="{BB962C8B-B14F-4D97-AF65-F5344CB8AC3E}">
        <p14:creationId xmlns:p14="http://schemas.microsoft.com/office/powerpoint/2010/main" val="2318242118"/>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8EB5C7A1-166B-417B-832E-CFAA07402D4D}" type="slidenum">
              <a:rPr lang="en-US"/>
              <a:pPr/>
              <a:t>193</a:t>
            </a:fld>
            <a:endParaRPr lang="en-US"/>
          </a:p>
        </p:txBody>
      </p:sp>
      <p:sp>
        <p:nvSpPr>
          <p:cNvPr id="352258" name="Rectangle 2"/>
          <p:cNvSpPr>
            <a:spLocks noGrp="1" noChangeArrowheads="1"/>
          </p:cNvSpPr>
          <p:nvPr>
            <p:ph type="title"/>
          </p:nvPr>
        </p:nvSpPr>
        <p:spPr>
          <a:xfrm>
            <a:off x="2209800" y="228600"/>
            <a:ext cx="7772400" cy="609600"/>
          </a:xfrm>
          <a:noFill/>
          <a:ln/>
        </p:spPr>
        <p:txBody>
          <a:bodyPr/>
          <a:lstStyle/>
          <a:p>
            <a:r>
              <a:rPr lang="en-US" sz="3600">
                <a:latin typeface="Courier" charset="0"/>
                <a:cs typeface="Times New Roman" pitchFamily="18" charset="0"/>
              </a:rPr>
              <a:t> </a:t>
            </a:r>
            <a:r>
              <a:rPr lang="en-US" sz="3600">
                <a:cs typeface="Times New Roman" pitchFamily="18" charset="0"/>
              </a:rPr>
              <a:t>Example: Using Monitor </a:t>
            </a:r>
            <a:endParaRPr lang="en-US" sz="3600"/>
          </a:p>
        </p:txBody>
      </p:sp>
      <p:sp>
        <p:nvSpPr>
          <p:cNvPr id="352260" name="Rectangle 4"/>
          <p:cNvSpPr>
            <a:spLocks noChangeArrowheads="1"/>
          </p:cNvSpPr>
          <p:nvPr/>
        </p:nvSpPr>
        <p:spPr bwMode="auto">
          <a:xfrm>
            <a:off x="3833813" y="2190750"/>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352263" name="Rectangle 7"/>
          <p:cNvSpPr>
            <a:spLocks noChangeArrowheads="1"/>
          </p:cNvSpPr>
          <p:nvPr/>
        </p:nvSpPr>
        <p:spPr bwMode="auto">
          <a:xfrm>
            <a:off x="1524001" y="-184666"/>
            <a:ext cx="184731" cy="369332"/>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352265" name="Rectangle 9"/>
          <p:cNvSpPr>
            <a:spLocks noChangeArrowheads="1"/>
          </p:cNvSpPr>
          <p:nvPr/>
        </p:nvSpPr>
        <p:spPr bwMode="auto">
          <a:xfrm>
            <a:off x="1524001" y="2417247"/>
            <a:ext cx="184731" cy="369332"/>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352264" name="Object 8"/>
          <p:cNvGraphicFramePr>
            <a:graphicFrameLocks noChangeAspect="1"/>
          </p:cNvGraphicFramePr>
          <p:nvPr/>
        </p:nvGraphicFramePr>
        <p:xfrm>
          <a:off x="1752600" y="838200"/>
          <a:ext cx="8610600" cy="2724150"/>
        </p:xfrm>
        <a:graphic>
          <a:graphicData uri="http://schemas.openxmlformats.org/presentationml/2006/ole">
            <mc:AlternateContent xmlns:mc="http://schemas.openxmlformats.org/markup-compatibility/2006">
              <mc:Choice xmlns:v="urn:schemas-microsoft-com:vml" Requires="v">
                <p:oleObj spid="_x0000_s14341" name="Picture" r:id="rId4" imgW="5236464" imgH="1652016" progId="Word.Picture.8">
                  <p:embed/>
                </p:oleObj>
              </mc:Choice>
              <mc:Fallback>
                <p:oleObj name="Picture" r:id="rId4" imgW="5236464" imgH="1652016"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838200"/>
                        <a:ext cx="8610600" cy="2724150"/>
                      </a:xfrm>
                      <a:prstGeom prst="rect">
                        <a:avLst/>
                      </a:prstGeom>
                      <a:solidFill>
                        <a:schemeClr val="tx1"/>
                      </a:solidFill>
                    </p:spPr>
                  </p:pic>
                </p:oleObj>
              </mc:Fallback>
            </mc:AlternateContent>
          </a:graphicData>
        </a:graphic>
      </p:graphicFrame>
      <p:sp>
        <p:nvSpPr>
          <p:cNvPr id="352266" name="Rectangle 10"/>
          <p:cNvSpPr>
            <a:spLocks noGrp="1" noChangeArrowheads="1"/>
          </p:cNvSpPr>
          <p:nvPr>
            <p:ph type="body" idx="1"/>
          </p:nvPr>
        </p:nvSpPr>
        <p:spPr>
          <a:xfrm>
            <a:off x="1752600" y="3657600"/>
            <a:ext cx="8763000" cy="2743200"/>
          </a:xfrm>
          <a:noFill/>
          <a:ln/>
        </p:spPr>
        <p:txBody>
          <a:bodyPr>
            <a:normAutofit fontScale="92500"/>
          </a:bodyPr>
          <a:lstStyle/>
          <a:p>
            <a:pPr marL="263525" indent="-263525">
              <a:lnSpc>
                <a:spcPct val="80000"/>
              </a:lnSpc>
            </a:pPr>
            <a:r>
              <a:rPr lang="en-US" sz="2400"/>
              <a:t>The </a:t>
            </a:r>
            <a:r>
              <a:rPr lang="en-US" sz="2400" u="sng"/>
              <a:t>wait()</a:t>
            </a:r>
            <a:r>
              <a:rPr lang="en-US" sz="2400"/>
              <a:t>, </a:t>
            </a:r>
            <a:r>
              <a:rPr lang="en-US" sz="2400" u="sng"/>
              <a:t>notify()</a:t>
            </a:r>
            <a:r>
              <a:rPr lang="en-US" sz="2400"/>
              <a:t>, and </a:t>
            </a:r>
            <a:r>
              <a:rPr lang="en-US" sz="2400" u="sng"/>
              <a:t>notifyAll()</a:t>
            </a:r>
            <a:r>
              <a:rPr lang="en-US" sz="2400"/>
              <a:t> methods must be called in a synchronized method or a synchronized block on the receiving object of these methods. Otherwise, an </a:t>
            </a:r>
            <a:r>
              <a:rPr lang="en-US" sz="2400" u="sng"/>
              <a:t>IllegalMonitorStateException</a:t>
            </a:r>
            <a:r>
              <a:rPr lang="en-US" sz="2400"/>
              <a:t> will occur.</a:t>
            </a:r>
          </a:p>
          <a:p>
            <a:pPr marL="263525" indent="-263525">
              <a:lnSpc>
                <a:spcPct val="80000"/>
              </a:lnSpc>
            </a:pPr>
            <a:r>
              <a:rPr lang="en-US" sz="2400"/>
              <a:t>When </a:t>
            </a:r>
            <a:r>
              <a:rPr lang="en-US" sz="2400" u="sng"/>
              <a:t>wait()</a:t>
            </a:r>
            <a:r>
              <a:rPr lang="en-US" sz="2400"/>
              <a:t> is invoked, it pauses the thread and simultaneously releases the lock on the object. When the thread is restarted after being notified, the lock is automatically reacquired. </a:t>
            </a:r>
          </a:p>
          <a:p>
            <a:pPr marL="263525" indent="-263525">
              <a:lnSpc>
                <a:spcPct val="80000"/>
              </a:lnSpc>
            </a:pPr>
            <a:r>
              <a:rPr lang="en-US" sz="2400"/>
              <a:t>The </a:t>
            </a:r>
            <a:r>
              <a:rPr lang="en-US" sz="2400" u="sng"/>
              <a:t>wait()</a:t>
            </a:r>
            <a:r>
              <a:rPr lang="en-US" sz="2400"/>
              <a:t>, </a:t>
            </a:r>
            <a:r>
              <a:rPr lang="en-US" sz="2400" u="sng"/>
              <a:t>notify()</a:t>
            </a:r>
            <a:r>
              <a:rPr lang="en-US" sz="2400"/>
              <a:t>, and </a:t>
            </a:r>
            <a:r>
              <a:rPr lang="en-US" sz="2400" u="sng"/>
              <a:t>notifyAll()</a:t>
            </a:r>
            <a:r>
              <a:rPr lang="en-US" sz="2400"/>
              <a:t> methods on an object are analogous to the </a:t>
            </a:r>
            <a:r>
              <a:rPr lang="en-US" sz="2400" u="sng"/>
              <a:t>await()</a:t>
            </a:r>
            <a:r>
              <a:rPr lang="en-US" sz="2400"/>
              <a:t>, </a:t>
            </a:r>
            <a:r>
              <a:rPr lang="en-US" sz="2400" u="sng"/>
              <a:t>signal()</a:t>
            </a:r>
            <a:r>
              <a:rPr lang="en-US" sz="2400"/>
              <a:t>, and </a:t>
            </a:r>
            <a:r>
              <a:rPr lang="en-US" sz="2400" u="sng"/>
              <a:t>signalAll()</a:t>
            </a:r>
            <a:r>
              <a:rPr lang="en-US" sz="2400"/>
              <a:t> methods on a condition.</a:t>
            </a:r>
          </a:p>
        </p:txBody>
      </p:sp>
    </p:spTree>
    <p:extLst>
      <p:ext uri="{BB962C8B-B14F-4D97-AF65-F5344CB8AC3E}">
        <p14:creationId xmlns:p14="http://schemas.microsoft.com/office/powerpoint/2010/main" val="867097058"/>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D5B0DF3B-34C4-4279-9433-584320E086F0}" type="slidenum">
              <a:rPr lang="en-US"/>
              <a:pPr/>
              <a:t>194</a:t>
            </a:fld>
            <a:endParaRPr lang="en-US"/>
          </a:p>
        </p:txBody>
      </p:sp>
      <p:sp>
        <p:nvSpPr>
          <p:cNvPr id="354306" name="Rectangle 2"/>
          <p:cNvSpPr>
            <a:spLocks noGrp="1" noChangeArrowheads="1"/>
          </p:cNvSpPr>
          <p:nvPr>
            <p:ph type="title"/>
          </p:nvPr>
        </p:nvSpPr>
        <p:spPr>
          <a:xfrm>
            <a:off x="1676400" y="228600"/>
            <a:ext cx="8839200" cy="457200"/>
          </a:xfrm>
          <a:noFill/>
          <a:ln/>
        </p:spPr>
        <p:txBody>
          <a:bodyPr>
            <a:normAutofit fontScale="90000"/>
          </a:bodyPr>
          <a:lstStyle/>
          <a:p>
            <a:r>
              <a:rPr lang="en-US" sz="3600"/>
              <a:t>Case Study: Producer/Consumer (Optional)</a:t>
            </a:r>
            <a:r>
              <a:rPr lang="en-US"/>
              <a:t> </a:t>
            </a:r>
            <a:r>
              <a:rPr lang="en-US" sz="4000">
                <a:cs typeface="Times New Roman" pitchFamily="18" charset="0"/>
              </a:rPr>
              <a:t> </a:t>
            </a:r>
          </a:p>
        </p:txBody>
      </p:sp>
      <p:sp>
        <p:nvSpPr>
          <p:cNvPr id="354307" name="Rectangle 3"/>
          <p:cNvSpPr>
            <a:spLocks noGrp="1" noChangeArrowheads="1"/>
          </p:cNvSpPr>
          <p:nvPr>
            <p:ph type="body" idx="1"/>
          </p:nvPr>
        </p:nvSpPr>
        <p:spPr>
          <a:xfrm>
            <a:off x="1752600" y="914400"/>
            <a:ext cx="8686800" cy="2667000"/>
          </a:xfrm>
        </p:spPr>
        <p:txBody>
          <a:bodyPr/>
          <a:lstStyle/>
          <a:p>
            <a:pPr marL="0" indent="0">
              <a:lnSpc>
                <a:spcPct val="80000"/>
              </a:lnSpc>
              <a:buNone/>
            </a:pPr>
            <a:r>
              <a:rPr lang="en-US" sz="2000"/>
              <a:t>Consider the classic Consumer/Producer example. Suppose you use a buffer to store integers. The buffer size is limited. The buffer provides the method </a:t>
            </a:r>
            <a:r>
              <a:rPr lang="en-US" sz="2000" u="sng"/>
              <a:t>write(int)</a:t>
            </a:r>
            <a:r>
              <a:rPr lang="en-US" sz="2000"/>
              <a:t> to add an </a:t>
            </a:r>
            <a:r>
              <a:rPr lang="en-US" sz="2000" u="sng"/>
              <a:t>int</a:t>
            </a:r>
            <a:r>
              <a:rPr lang="en-US" sz="2000"/>
              <a:t> value to the buffer and the method </a:t>
            </a:r>
            <a:r>
              <a:rPr lang="en-US" sz="2000" u="sng"/>
              <a:t>read()</a:t>
            </a:r>
            <a:r>
              <a:rPr lang="en-US" sz="2000"/>
              <a:t> to read and delete an </a:t>
            </a:r>
            <a:r>
              <a:rPr lang="en-US" sz="2000" u="sng"/>
              <a:t>int</a:t>
            </a:r>
            <a:r>
              <a:rPr lang="en-US" sz="2000"/>
              <a:t> value from the buffer. To synchronize the operations, use a lock with two conditions: </a:t>
            </a:r>
            <a:r>
              <a:rPr lang="en-US" sz="2000" u="sng"/>
              <a:t>notEmpty</a:t>
            </a:r>
            <a:r>
              <a:rPr lang="en-US" sz="2000"/>
              <a:t> (i.e., buffer is not empty) and </a:t>
            </a:r>
            <a:r>
              <a:rPr lang="en-US" sz="2000" u="sng"/>
              <a:t>notFull</a:t>
            </a:r>
            <a:r>
              <a:rPr lang="en-US" sz="2000"/>
              <a:t> (i.e., buffer is not full). When a task adds an </a:t>
            </a:r>
            <a:r>
              <a:rPr lang="en-US" sz="2000" u="sng"/>
              <a:t>int</a:t>
            </a:r>
            <a:r>
              <a:rPr lang="en-US" sz="2000"/>
              <a:t> to the buffer, if the buffer is full, the task will wait for the </a:t>
            </a:r>
            <a:r>
              <a:rPr lang="en-US" sz="2000" u="sng"/>
              <a:t>notFull</a:t>
            </a:r>
            <a:r>
              <a:rPr lang="en-US" sz="2000"/>
              <a:t> condition. When a task deletes an </a:t>
            </a:r>
            <a:r>
              <a:rPr lang="en-US" sz="2000" u="sng"/>
              <a:t>int</a:t>
            </a:r>
            <a:r>
              <a:rPr lang="en-US" sz="2000"/>
              <a:t> from the buffer, if the buffer is empty, the task will wait for the </a:t>
            </a:r>
            <a:r>
              <a:rPr lang="en-US" sz="2000" u="sng"/>
              <a:t>notEmpty</a:t>
            </a:r>
            <a:r>
              <a:rPr lang="en-US" sz="2000"/>
              <a:t> condition. The interaction between the two tasks is shown in Figure 29.19.</a:t>
            </a:r>
          </a:p>
        </p:txBody>
      </p:sp>
      <p:sp>
        <p:nvSpPr>
          <p:cNvPr id="354308" name="Rectangle 4"/>
          <p:cNvSpPr>
            <a:spLocks noChangeArrowheads="1"/>
          </p:cNvSpPr>
          <p:nvPr/>
        </p:nvSpPr>
        <p:spPr bwMode="auto">
          <a:xfrm>
            <a:off x="3829050" y="2519363"/>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354309" name="Rectangle 5"/>
          <p:cNvSpPr>
            <a:spLocks noChangeArrowheads="1"/>
          </p:cNvSpPr>
          <p:nvPr/>
        </p:nvSpPr>
        <p:spPr bwMode="auto">
          <a:xfrm>
            <a:off x="4214813" y="2476500"/>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354312" name="Rectangle 8"/>
          <p:cNvSpPr>
            <a:spLocks noChangeArrowheads="1"/>
          </p:cNvSpPr>
          <p:nvPr/>
        </p:nvSpPr>
        <p:spPr bwMode="auto">
          <a:xfrm>
            <a:off x="1524001" y="2360097"/>
            <a:ext cx="184731" cy="369332"/>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354311" name="Object 7"/>
          <p:cNvGraphicFramePr>
            <a:graphicFrameLocks noChangeAspect="1"/>
          </p:cNvGraphicFramePr>
          <p:nvPr/>
        </p:nvGraphicFramePr>
        <p:xfrm>
          <a:off x="2438400" y="3505200"/>
          <a:ext cx="6934200" cy="2859088"/>
        </p:xfrm>
        <a:graphic>
          <a:graphicData uri="http://schemas.openxmlformats.org/presentationml/2006/ole">
            <mc:AlternateContent xmlns:mc="http://schemas.openxmlformats.org/markup-compatibility/2006">
              <mc:Choice xmlns:v="urn:schemas-microsoft-com:vml" Requires="v">
                <p:oleObj spid="_x0000_s15365" name="Picture" r:id="rId4" imgW="4294632" imgH="1767840" progId="Word.Picture.8">
                  <p:embed/>
                </p:oleObj>
              </mc:Choice>
              <mc:Fallback>
                <p:oleObj name="Picture" r:id="rId4" imgW="4294632" imgH="176784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3505200"/>
                        <a:ext cx="6934200" cy="2859088"/>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1233699918"/>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AE001BB8-71A0-437F-AC61-F8176AD1C5E6}" type="slidenum">
              <a:rPr lang="en-US"/>
              <a:pPr/>
              <a:t>195</a:t>
            </a:fld>
            <a:endParaRPr lang="en-US"/>
          </a:p>
        </p:txBody>
      </p:sp>
      <p:sp>
        <p:nvSpPr>
          <p:cNvPr id="356354" name="Rectangle 2"/>
          <p:cNvSpPr>
            <a:spLocks noGrp="1" noChangeArrowheads="1"/>
          </p:cNvSpPr>
          <p:nvPr>
            <p:ph type="title"/>
          </p:nvPr>
        </p:nvSpPr>
        <p:spPr>
          <a:xfrm>
            <a:off x="1676400" y="228600"/>
            <a:ext cx="8839200" cy="457200"/>
          </a:xfrm>
          <a:noFill/>
          <a:ln/>
        </p:spPr>
        <p:txBody>
          <a:bodyPr>
            <a:normAutofit fontScale="90000"/>
          </a:bodyPr>
          <a:lstStyle/>
          <a:p>
            <a:r>
              <a:rPr lang="en-US" sz="3600"/>
              <a:t>Case Study: Producer/Consumer (Optional)</a:t>
            </a:r>
            <a:r>
              <a:rPr lang="en-US"/>
              <a:t> </a:t>
            </a:r>
            <a:r>
              <a:rPr lang="en-US" sz="4000">
                <a:cs typeface="Times New Roman" pitchFamily="18" charset="0"/>
              </a:rPr>
              <a:t> </a:t>
            </a:r>
          </a:p>
        </p:txBody>
      </p:sp>
      <p:sp>
        <p:nvSpPr>
          <p:cNvPr id="356355" name="Rectangle 3"/>
          <p:cNvSpPr>
            <a:spLocks noGrp="1" noChangeArrowheads="1"/>
          </p:cNvSpPr>
          <p:nvPr>
            <p:ph type="body" idx="1"/>
          </p:nvPr>
        </p:nvSpPr>
        <p:spPr>
          <a:xfrm>
            <a:off x="1752600" y="990600"/>
            <a:ext cx="8686800" cy="4267200"/>
          </a:xfrm>
        </p:spPr>
        <p:txBody>
          <a:bodyPr>
            <a:normAutofit lnSpcReduction="10000"/>
          </a:bodyPr>
          <a:lstStyle/>
          <a:p>
            <a:pPr marL="0" indent="0">
              <a:buNone/>
            </a:pPr>
            <a:r>
              <a:rPr lang="en-US" sz="2400"/>
              <a:t>Listing 29.10 presents the complete program. The program contains the </a:t>
            </a:r>
            <a:r>
              <a:rPr lang="en-US" sz="2400" u="sng"/>
              <a:t>Buffer</a:t>
            </a:r>
            <a:r>
              <a:rPr lang="en-US" sz="2400"/>
              <a:t> class (lines 43-89) and two tasks for repeatedly producing and consuming numbers to and from the buffer (lines 15-41). The </a:t>
            </a:r>
            <a:r>
              <a:rPr lang="en-US" sz="2400" u="sng"/>
              <a:t>write(int)</a:t>
            </a:r>
            <a:r>
              <a:rPr lang="en-US" sz="2400"/>
              <a:t> method (line 58) adds an integer to the buffer. The </a:t>
            </a:r>
            <a:r>
              <a:rPr lang="en-US" sz="2400" u="sng"/>
              <a:t>read()</a:t>
            </a:r>
            <a:r>
              <a:rPr lang="en-US" sz="2400"/>
              <a:t> method (line 75) deletes and returns an integer from the buffer. </a:t>
            </a:r>
          </a:p>
          <a:p>
            <a:pPr marL="0" indent="0">
              <a:buNone/>
            </a:pPr>
            <a:endParaRPr lang="en-US" sz="2400"/>
          </a:p>
          <a:p>
            <a:pPr marL="0" indent="0">
              <a:buNone/>
            </a:pPr>
            <a:r>
              <a:rPr lang="en-US" sz="2400"/>
              <a:t>For simplicity, the buffer is implemented using a linked list (lines 48-49). Two conditions </a:t>
            </a:r>
            <a:r>
              <a:rPr lang="en-US" sz="2400" u="sng"/>
              <a:t>notEmpty</a:t>
            </a:r>
            <a:r>
              <a:rPr lang="en-US" sz="2400"/>
              <a:t> and </a:t>
            </a:r>
            <a:r>
              <a:rPr lang="en-US" sz="2400" u="sng"/>
              <a:t>notFull</a:t>
            </a:r>
            <a:r>
              <a:rPr lang="en-US" sz="2400"/>
              <a:t> on the lock are created in lines 55-56. The conditions are bound to a lock. A lock must be acquired before a condition can be applied. If you use the </a:t>
            </a:r>
            <a:r>
              <a:rPr lang="en-US" sz="2400" u="sng"/>
              <a:t>wait()</a:t>
            </a:r>
            <a:r>
              <a:rPr lang="en-US" sz="2400"/>
              <a:t> and </a:t>
            </a:r>
            <a:r>
              <a:rPr lang="en-US" sz="2400" u="sng"/>
              <a:t>notify()</a:t>
            </a:r>
            <a:r>
              <a:rPr lang="en-US" sz="2400"/>
              <a:t> methods to rewrite this example, you have to designate two objects as monitors. </a:t>
            </a:r>
          </a:p>
        </p:txBody>
      </p:sp>
      <p:sp>
        <p:nvSpPr>
          <p:cNvPr id="356356" name="Rectangle 4"/>
          <p:cNvSpPr>
            <a:spLocks noChangeArrowheads="1"/>
          </p:cNvSpPr>
          <p:nvPr/>
        </p:nvSpPr>
        <p:spPr bwMode="auto">
          <a:xfrm>
            <a:off x="3829050" y="2519363"/>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356357" name="Rectangle 5"/>
          <p:cNvSpPr>
            <a:spLocks noChangeArrowheads="1"/>
          </p:cNvSpPr>
          <p:nvPr/>
        </p:nvSpPr>
        <p:spPr bwMode="auto">
          <a:xfrm>
            <a:off x="4214813" y="2476500"/>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356358" name="Rectangle 6"/>
          <p:cNvSpPr>
            <a:spLocks noChangeArrowheads="1"/>
          </p:cNvSpPr>
          <p:nvPr/>
        </p:nvSpPr>
        <p:spPr bwMode="auto">
          <a:xfrm>
            <a:off x="1524001" y="2360097"/>
            <a:ext cx="184731" cy="369332"/>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356360" name="AutoShape 8">
            <a:hlinkClick r:id="" action="ppaction://noaction" highlightClick="1"/>
          </p:cNvPr>
          <p:cNvSpPr>
            <a:spLocks noChangeArrowheads="1"/>
          </p:cNvSpPr>
          <p:nvPr/>
        </p:nvSpPr>
        <p:spPr bwMode="auto">
          <a:xfrm>
            <a:off x="3276600" y="5562600"/>
            <a:ext cx="3276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3" action="ppaction://program"/>
              </a:rPr>
              <a:t>ConsumerProducer</a:t>
            </a:r>
            <a:endParaRPr lang="en-US">
              <a:solidFill>
                <a:schemeClr val="accent1"/>
              </a:solidFill>
            </a:endParaRPr>
          </a:p>
        </p:txBody>
      </p:sp>
      <p:sp>
        <p:nvSpPr>
          <p:cNvPr id="356361" name="AutoShape 9">
            <a:hlinkClick r:id="rId4" action="ppaction://program" highlightClick="1"/>
          </p:cNvPr>
          <p:cNvSpPr>
            <a:spLocks noChangeArrowheads="1"/>
          </p:cNvSpPr>
          <p:nvPr/>
        </p:nvSpPr>
        <p:spPr bwMode="auto">
          <a:xfrm>
            <a:off x="6781800" y="5562600"/>
            <a:ext cx="3276600" cy="5334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Tree>
    <p:extLst>
      <p:ext uri="{BB962C8B-B14F-4D97-AF65-F5344CB8AC3E}">
        <p14:creationId xmlns:p14="http://schemas.microsoft.com/office/powerpoint/2010/main" val="412487146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F56BA6EC-E82D-4FD2-A9E4-5B83B4A00332}" type="slidenum">
              <a:rPr lang="en-US"/>
              <a:pPr/>
              <a:t>196</a:t>
            </a:fld>
            <a:endParaRPr lang="en-US"/>
          </a:p>
        </p:txBody>
      </p:sp>
      <p:sp>
        <p:nvSpPr>
          <p:cNvPr id="360450" name="Rectangle 2"/>
          <p:cNvSpPr>
            <a:spLocks noGrp="1" noChangeArrowheads="1"/>
          </p:cNvSpPr>
          <p:nvPr>
            <p:ph type="title"/>
          </p:nvPr>
        </p:nvSpPr>
        <p:spPr>
          <a:xfrm>
            <a:off x="1676400" y="228600"/>
            <a:ext cx="8839200" cy="457200"/>
          </a:xfrm>
          <a:noFill/>
          <a:ln/>
        </p:spPr>
        <p:txBody>
          <a:bodyPr>
            <a:normAutofit fontScale="90000"/>
          </a:bodyPr>
          <a:lstStyle/>
          <a:p>
            <a:r>
              <a:rPr lang="en-US"/>
              <a:t>Blocking Queues (Optional) </a:t>
            </a:r>
          </a:p>
        </p:txBody>
      </p:sp>
      <p:sp>
        <p:nvSpPr>
          <p:cNvPr id="360451" name="Rectangle 3"/>
          <p:cNvSpPr>
            <a:spLocks noGrp="1" noChangeArrowheads="1"/>
          </p:cNvSpPr>
          <p:nvPr>
            <p:ph type="body" idx="1"/>
          </p:nvPr>
        </p:nvSpPr>
        <p:spPr>
          <a:xfrm>
            <a:off x="1752600" y="990600"/>
            <a:ext cx="8686800" cy="1752600"/>
          </a:xfrm>
        </p:spPr>
        <p:txBody>
          <a:bodyPr/>
          <a:lstStyle/>
          <a:p>
            <a:pPr marL="0" indent="0">
              <a:buNone/>
            </a:pPr>
            <a:r>
              <a:rPr lang="en-US"/>
              <a:t>§22.8 introduced queues and priority queues. A </a:t>
            </a:r>
            <a:r>
              <a:rPr lang="en-US" i="1"/>
              <a:t>blocking queue</a:t>
            </a:r>
            <a:r>
              <a:rPr lang="en-US"/>
              <a:t> causes a thread to block when you try to add an element to a full queue or to remove an element from an empty queue. </a:t>
            </a:r>
          </a:p>
        </p:txBody>
      </p:sp>
      <p:sp>
        <p:nvSpPr>
          <p:cNvPr id="360452" name="Rectangle 4"/>
          <p:cNvSpPr>
            <a:spLocks noChangeArrowheads="1"/>
          </p:cNvSpPr>
          <p:nvPr/>
        </p:nvSpPr>
        <p:spPr bwMode="auto">
          <a:xfrm>
            <a:off x="3829050" y="2519363"/>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360453" name="Rectangle 5"/>
          <p:cNvSpPr>
            <a:spLocks noChangeArrowheads="1"/>
          </p:cNvSpPr>
          <p:nvPr/>
        </p:nvSpPr>
        <p:spPr bwMode="auto">
          <a:xfrm>
            <a:off x="4214813" y="2476500"/>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360454" name="Rectangle 6"/>
          <p:cNvSpPr>
            <a:spLocks noChangeArrowheads="1"/>
          </p:cNvSpPr>
          <p:nvPr/>
        </p:nvSpPr>
        <p:spPr bwMode="auto">
          <a:xfrm>
            <a:off x="1524001" y="2360097"/>
            <a:ext cx="184731" cy="369332"/>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360455" name="Rectangle 7"/>
          <p:cNvSpPr>
            <a:spLocks noChangeArrowheads="1"/>
          </p:cNvSpPr>
          <p:nvPr/>
        </p:nvSpPr>
        <p:spPr bwMode="auto">
          <a:xfrm>
            <a:off x="1524001" y="2067997"/>
            <a:ext cx="184731" cy="369332"/>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360456" name="Object 8"/>
          <p:cNvGraphicFramePr>
            <a:graphicFrameLocks noChangeAspect="1"/>
          </p:cNvGraphicFramePr>
          <p:nvPr/>
        </p:nvGraphicFramePr>
        <p:xfrm>
          <a:off x="3962400" y="2743201"/>
          <a:ext cx="5943600" cy="3419475"/>
        </p:xfrm>
        <a:graphic>
          <a:graphicData uri="http://schemas.openxmlformats.org/presentationml/2006/ole">
            <mc:AlternateContent xmlns:mc="http://schemas.openxmlformats.org/markup-compatibility/2006">
              <mc:Choice xmlns:v="urn:schemas-microsoft-com:vml" Requires="v">
                <p:oleObj spid="_x0000_s16389" name="Picture" r:id="rId4" imgW="4094988" imgH="2350008" progId="Word.Picture.8">
                  <p:embed/>
                </p:oleObj>
              </mc:Choice>
              <mc:Fallback>
                <p:oleObj name="Picture" r:id="rId4" imgW="4094988" imgH="2350008"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2743201"/>
                        <a:ext cx="5943600" cy="3419475"/>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353139252"/>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8B83C478-5F5F-41C9-8F75-0441E3EDCBBB}" type="slidenum">
              <a:rPr lang="en-US"/>
              <a:pPr/>
              <a:t>197</a:t>
            </a:fld>
            <a:endParaRPr lang="en-US"/>
          </a:p>
        </p:txBody>
      </p:sp>
      <p:sp>
        <p:nvSpPr>
          <p:cNvPr id="358402" name="Rectangle 2"/>
          <p:cNvSpPr>
            <a:spLocks noGrp="1" noChangeArrowheads="1"/>
          </p:cNvSpPr>
          <p:nvPr>
            <p:ph type="title"/>
          </p:nvPr>
        </p:nvSpPr>
        <p:spPr>
          <a:xfrm>
            <a:off x="1676400" y="228600"/>
            <a:ext cx="8839200" cy="457200"/>
          </a:xfrm>
          <a:noFill/>
          <a:ln/>
        </p:spPr>
        <p:txBody>
          <a:bodyPr>
            <a:normAutofit fontScale="90000"/>
          </a:bodyPr>
          <a:lstStyle/>
          <a:p>
            <a:r>
              <a:rPr lang="en-US" sz="4000"/>
              <a:t>Concrete Blocking Queues</a:t>
            </a:r>
          </a:p>
        </p:txBody>
      </p:sp>
      <p:sp>
        <p:nvSpPr>
          <p:cNvPr id="358403" name="Rectangle 3"/>
          <p:cNvSpPr>
            <a:spLocks noGrp="1" noChangeArrowheads="1"/>
          </p:cNvSpPr>
          <p:nvPr>
            <p:ph type="body" idx="1"/>
          </p:nvPr>
        </p:nvSpPr>
        <p:spPr>
          <a:xfrm>
            <a:off x="1752600" y="914400"/>
            <a:ext cx="8686800" cy="2667000"/>
          </a:xfrm>
        </p:spPr>
        <p:txBody>
          <a:bodyPr/>
          <a:lstStyle/>
          <a:p>
            <a:pPr marL="0" indent="0">
              <a:buNone/>
            </a:pPr>
            <a:r>
              <a:rPr lang="en-US" sz="2000"/>
              <a:t>Three concrete blocking queues </a:t>
            </a:r>
            <a:r>
              <a:rPr lang="en-US" sz="2000" u="sng"/>
              <a:t>ArrayBlockingQueue</a:t>
            </a:r>
            <a:r>
              <a:rPr lang="en-US" sz="2000"/>
              <a:t>, </a:t>
            </a:r>
            <a:r>
              <a:rPr lang="en-US" sz="2000" u="sng"/>
              <a:t>LinkedBlockingQueue</a:t>
            </a:r>
            <a:r>
              <a:rPr lang="en-US" sz="2000"/>
              <a:t>, and </a:t>
            </a:r>
            <a:r>
              <a:rPr lang="en-US" sz="2000" u="sng"/>
              <a:t>PriorityBlockingQueue</a:t>
            </a:r>
            <a:r>
              <a:rPr lang="en-US" sz="2000"/>
              <a:t> are supported in JDK 1.5, as shown in Figure 29.22. All are in the </a:t>
            </a:r>
            <a:r>
              <a:rPr lang="en-US" sz="2000" u="sng"/>
              <a:t>java.util.concurrent</a:t>
            </a:r>
            <a:r>
              <a:rPr lang="en-US" sz="2000"/>
              <a:t> package. </a:t>
            </a:r>
            <a:r>
              <a:rPr lang="en-US" sz="2000" u="sng"/>
              <a:t>ArrayBlockingQueue</a:t>
            </a:r>
            <a:r>
              <a:rPr lang="en-US" sz="2000"/>
              <a:t> implements a blocking queue using an array. You have to specify a capacity or an optional fairness to construct an </a:t>
            </a:r>
            <a:r>
              <a:rPr lang="en-US" sz="2000" u="sng"/>
              <a:t>ArrayBlockingQueue</a:t>
            </a:r>
            <a:r>
              <a:rPr lang="en-US" sz="2000"/>
              <a:t>. </a:t>
            </a:r>
            <a:r>
              <a:rPr lang="en-US" sz="2000" u="sng"/>
              <a:t>LinkedBlockingQueue</a:t>
            </a:r>
            <a:r>
              <a:rPr lang="en-US" sz="2000"/>
              <a:t> implements a blocking queue using a linked list. You may create an unbounded or bounded </a:t>
            </a:r>
            <a:r>
              <a:rPr lang="en-US" sz="2000" u="sng"/>
              <a:t>LinkedBlockingQueue</a:t>
            </a:r>
            <a:r>
              <a:rPr lang="en-US" sz="2000"/>
              <a:t>. </a:t>
            </a:r>
            <a:r>
              <a:rPr lang="en-US" sz="2000" u="sng"/>
              <a:t>PriorityBlockingQueue</a:t>
            </a:r>
            <a:r>
              <a:rPr lang="en-US" sz="2000"/>
              <a:t> is a priority queue. You may create an unbounded or bounded priority queue.</a:t>
            </a:r>
            <a:r>
              <a:rPr lang="en-US"/>
              <a:t> </a:t>
            </a:r>
          </a:p>
        </p:txBody>
      </p:sp>
      <p:sp>
        <p:nvSpPr>
          <p:cNvPr id="358404" name="Rectangle 4"/>
          <p:cNvSpPr>
            <a:spLocks noChangeArrowheads="1"/>
          </p:cNvSpPr>
          <p:nvPr/>
        </p:nvSpPr>
        <p:spPr bwMode="auto">
          <a:xfrm>
            <a:off x="3829050" y="2519363"/>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358405" name="Rectangle 5"/>
          <p:cNvSpPr>
            <a:spLocks noChangeArrowheads="1"/>
          </p:cNvSpPr>
          <p:nvPr/>
        </p:nvSpPr>
        <p:spPr bwMode="auto">
          <a:xfrm>
            <a:off x="4214813" y="2476500"/>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358406" name="Rectangle 6"/>
          <p:cNvSpPr>
            <a:spLocks noChangeArrowheads="1"/>
          </p:cNvSpPr>
          <p:nvPr/>
        </p:nvSpPr>
        <p:spPr bwMode="auto">
          <a:xfrm>
            <a:off x="1524001" y="2360097"/>
            <a:ext cx="184731" cy="369332"/>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358410" name="Rectangle 10"/>
          <p:cNvSpPr>
            <a:spLocks noChangeArrowheads="1"/>
          </p:cNvSpPr>
          <p:nvPr/>
        </p:nvSpPr>
        <p:spPr bwMode="auto">
          <a:xfrm>
            <a:off x="1524001" y="2067997"/>
            <a:ext cx="184731" cy="369332"/>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358412" name="Rectangle 12"/>
          <p:cNvSpPr>
            <a:spLocks noChangeArrowheads="1"/>
          </p:cNvSpPr>
          <p:nvPr/>
        </p:nvSpPr>
        <p:spPr bwMode="auto">
          <a:xfrm>
            <a:off x="1524001" y="2460109"/>
            <a:ext cx="184731" cy="369332"/>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358411" name="Object 11"/>
          <p:cNvGraphicFramePr>
            <a:graphicFrameLocks noChangeAspect="1"/>
          </p:cNvGraphicFramePr>
          <p:nvPr/>
        </p:nvGraphicFramePr>
        <p:xfrm>
          <a:off x="2057400" y="3810000"/>
          <a:ext cx="7924800" cy="2478088"/>
        </p:xfrm>
        <a:graphic>
          <a:graphicData uri="http://schemas.openxmlformats.org/presentationml/2006/ole">
            <mc:AlternateContent xmlns:mc="http://schemas.openxmlformats.org/markup-compatibility/2006">
              <mc:Choice xmlns:v="urn:schemas-microsoft-com:vml" Requires="v">
                <p:oleObj spid="_x0000_s17413" name="Picture" r:id="rId4" imgW="5023104" imgH="1569720" progId="Word.Picture.8">
                  <p:embed/>
                </p:oleObj>
              </mc:Choice>
              <mc:Fallback>
                <p:oleObj name="Picture" r:id="rId4" imgW="5023104" imgH="156972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3810000"/>
                        <a:ext cx="7924800" cy="2478088"/>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4004613513"/>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9AA1A4E8-9F0E-4FB1-B630-97AA479C436E}" type="slidenum">
              <a:rPr lang="en-US"/>
              <a:pPr/>
              <a:t>198</a:t>
            </a:fld>
            <a:endParaRPr lang="en-US"/>
          </a:p>
        </p:txBody>
      </p:sp>
      <p:sp>
        <p:nvSpPr>
          <p:cNvPr id="362498" name="Rectangle 2"/>
          <p:cNvSpPr>
            <a:spLocks noGrp="1" noChangeArrowheads="1"/>
          </p:cNvSpPr>
          <p:nvPr>
            <p:ph type="title"/>
          </p:nvPr>
        </p:nvSpPr>
        <p:spPr>
          <a:xfrm>
            <a:off x="1676400" y="228600"/>
            <a:ext cx="8839200" cy="457200"/>
          </a:xfrm>
          <a:noFill/>
          <a:ln/>
        </p:spPr>
        <p:txBody>
          <a:bodyPr>
            <a:normAutofit fontScale="90000"/>
          </a:bodyPr>
          <a:lstStyle/>
          <a:p>
            <a:r>
              <a:rPr lang="en-US" sz="3600"/>
              <a:t>Producer/Consumer Using Blocking Queues</a:t>
            </a:r>
            <a:endParaRPr lang="en-US" sz="4000">
              <a:cs typeface="Times New Roman" pitchFamily="18" charset="0"/>
            </a:endParaRPr>
          </a:p>
        </p:txBody>
      </p:sp>
      <p:sp>
        <p:nvSpPr>
          <p:cNvPr id="362499" name="Rectangle 3"/>
          <p:cNvSpPr>
            <a:spLocks noGrp="1" noChangeArrowheads="1"/>
          </p:cNvSpPr>
          <p:nvPr>
            <p:ph type="body" idx="1"/>
          </p:nvPr>
        </p:nvSpPr>
        <p:spPr>
          <a:xfrm>
            <a:off x="1752600" y="990600"/>
            <a:ext cx="8686800" cy="1371600"/>
          </a:xfrm>
        </p:spPr>
        <p:txBody>
          <a:bodyPr/>
          <a:lstStyle/>
          <a:p>
            <a:pPr marL="0" indent="0">
              <a:spcBef>
                <a:spcPct val="0"/>
              </a:spcBef>
              <a:buNone/>
            </a:pPr>
            <a:r>
              <a:rPr lang="en-US" sz="2400"/>
              <a:t>Listing 29.11 gives an example of using an </a:t>
            </a:r>
            <a:r>
              <a:rPr lang="en-US" sz="2400" u="sng"/>
              <a:t>ArrayBlockingQueue</a:t>
            </a:r>
            <a:r>
              <a:rPr lang="en-US" sz="2400"/>
              <a:t> to simplify the Consumer/Producer example in Listing 29.11. </a:t>
            </a:r>
          </a:p>
        </p:txBody>
      </p:sp>
      <p:sp>
        <p:nvSpPr>
          <p:cNvPr id="362500" name="Rectangle 4"/>
          <p:cNvSpPr>
            <a:spLocks noChangeArrowheads="1"/>
          </p:cNvSpPr>
          <p:nvPr/>
        </p:nvSpPr>
        <p:spPr bwMode="auto">
          <a:xfrm>
            <a:off x="3829050" y="2519363"/>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362501" name="Rectangle 5"/>
          <p:cNvSpPr>
            <a:spLocks noChangeArrowheads="1"/>
          </p:cNvSpPr>
          <p:nvPr/>
        </p:nvSpPr>
        <p:spPr bwMode="auto">
          <a:xfrm>
            <a:off x="4214813" y="2476500"/>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362502" name="Rectangle 6"/>
          <p:cNvSpPr>
            <a:spLocks noChangeArrowheads="1"/>
          </p:cNvSpPr>
          <p:nvPr/>
        </p:nvSpPr>
        <p:spPr bwMode="auto">
          <a:xfrm>
            <a:off x="1524001" y="2360097"/>
            <a:ext cx="184731" cy="369332"/>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362503" name="AutoShape 7">
            <a:hlinkClick r:id="" action="ppaction://noaction" highlightClick="1"/>
          </p:cNvPr>
          <p:cNvSpPr>
            <a:spLocks noChangeArrowheads="1"/>
          </p:cNvSpPr>
          <p:nvPr/>
        </p:nvSpPr>
        <p:spPr bwMode="auto">
          <a:xfrm>
            <a:off x="1905000" y="5638800"/>
            <a:ext cx="5943600" cy="4572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3" action="ppaction://program"/>
              </a:rPr>
              <a:t>ConsumerProducerUsingBlockingQueue</a:t>
            </a:r>
            <a:endParaRPr lang="en-US">
              <a:solidFill>
                <a:schemeClr val="accent1"/>
              </a:solidFill>
            </a:endParaRPr>
          </a:p>
        </p:txBody>
      </p:sp>
      <p:sp>
        <p:nvSpPr>
          <p:cNvPr id="362504" name="AutoShape 8">
            <a:hlinkClick r:id="rId4" action="ppaction://program" highlightClick="1"/>
          </p:cNvPr>
          <p:cNvSpPr>
            <a:spLocks noChangeArrowheads="1"/>
          </p:cNvSpPr>
          <p:nvPr/>
        </p:nvSpPr>
        <p:spPr bwMode="auto">
          <a:xfrm>
            <a:off x="8153400" y="5562600"/>
            <a:ext cx="1524000" cy="5334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Tree>
    <p:extLst>
      <p:ext uri="{BB962C8B-B14F-4D97-AF65-F5344CB8AC3E}">
        <p14:creationId xmlns:p14="http://schemas.microsoft.com/office/powerpoint/2010/main" val="2784647637"/>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CDE55DD6-512F-457C-9822-C6DFE7B16116}" type="slidenum">
              <a:rPr lang="en-US"/>
              <a:pPr/>
              <a:t>199</a:t>
            </a:fld>
            <a:endParaRPr lang="en-US"/>
          </a:p>
        </p:txBody>
      </p:sp>
      <p:sp>
        <p:nvSpPr>
          <p:cNvPr id="364546" name="Rectangle 2"/>
          <p:cNvSpPr>
            <a:spLocks noGrp="1" noChangeArrowheads="1"/>
          </p:cNvSpPr>
          <p:nvPr>
            <p:ph type="title"/>
          </p:nvPr>
        </p:nvSpPr>
        <p:spPr>
          <a:xfrm>
            <a:off x="1676400" y="228600"/>
            <a:ext cx="8839200" cy="457200"/>
          </a:xfrm>
          <a:noFill/>
          <a:ln/>
        </p:spPr>
        <p:txBody>
          <a:bodyPr>
            <a:normAutofit fontScale="90000"/>
          </a:bodyPr>
          <a:lstStyle/>
          <a:p>
            <a:r>
              <a:rPr lang="en-US"/>
              <a:t>Semaphores (Optional) </a:t>
            </a:r>
            <a:r>
              <a:rPr lang="en-US" sz="4000">
                <a:cs typeface="Times New Roman" pitchFamily="18" charset="0"/>
              </a:rPr>
              <a:t> </a:t>
            </a:r>
          </a:p>
        </p:txBody>
      </p:sp>
      <p:sp>
        <p:nvSpPr>
          <p:cNvPr id="364547" name="Rectangle 3"/>
          <p:cNvSpPr>
            <a:spLocks noGrp="1" noChangeArrowheads="1"/>
          </p:cNvSpPr>
          <p:nvPr>
            <p:ph type="body" idx="1"/>
          </p:nvPr>
        </p:nvSpPr>
        <p:spPr>
          <a:xfrm>
            <a:off x="1752600" y="914400"/>
            <a:ext cx="8686800" cy="1828800"/>
          </a:xfrm>
        </p:spPr>
        <p:txBody>
          <a:bodyPr/>
          <a:lstStyle/>
          <a:p>
            <a:pPr marL="0" indent="0">
              <a:lnSpc>
                <a:spcPct val="80000"/>
              </a:lnSpc>
              <a:buNone/>
            </a:pPr>
            <a:r>
              <a:rPr lang="en-US" sz="2400"/>
              <a:t>Semaphores can be used to restrict the number of threads that access a shared resource. Before accessing the resource, a thread must acquire a permit from the semaphore. After finishing with the resource, the thread must return the permit back to the semaphore, as shown in Figure 29.29.</a:t>
            </a:r>
          </a:p>
        </p:txBody>
      </p:sp>
      <p:sp>
        <p:nvSpPr>
          <p:cNvPr id="364548" name="Rectangle 4"/>
          <p:cNvSpPr>
            <a:spLocks noChangeArrowheads="1"/>
          </p:cNvSpPr>
          <p:nvPr/>
        </p:nvSpPr>
        <p:spPr bwMode="auto">
          <a:xfrm>
            <a:off x="3829050" y="2519363"/>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364549" name="Rectangle 5"/>
          <p:cNvSpPr>
            <a:spLocks noChangeArrowheads="1"/>
          </p:cNvSpPr>
          <p:nvPr/>
        </p:nvSpPr>
        <p:spPr bwMode="auto">
          <a:xfrm>
            <a:off x="4214813" y="2476500"/>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364552" name="Rectangle 8"/>
          <p:cNvSpPr>
            <a:spLocks noChangeArrowheads="1"/>
          </p:cNvSpPr>
          <p:nvPr/>
        </p:nvSpPr>
        <p:spPr bwMode="auto">
          <a:xfrm>
            <a:off x="1524001" y="2360097"/>
            <a:ext cx="184731" cy="369332"/>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364551" name="Object 7"/>
          <p:cNvGraphicFramePr>
            <a:graphicFrameLocks noChangeAspect="1"/>
          </p:cNvGraphicFramePr>
          <p:nvPr/>
        </p:nvGraphicFramePr>
        <p:xfrm>
          <a:off x="2895600" y="2895601"/>
          <a:ext cx="6172200" cy="2544763"/>
        </p:xfrm>
        <a:graphic>
          <a:graphicData uri="http://schemas.openxmlformats.org/presentationml/2006/ole">
            <mc:AlternateContent xmlns:mc="http://schemas.openxmlformats.org/markup-compatibility/2006">
              <mc:Choice xmlns:v="urn:schemas-microsoft-com:vml" Requires="v">
                <p:oleObj spid="_x0000_s18437" name="Picture" r:id="rId4" imgW="4290060" imgH="1766316" progId="Word.Picture.8">
                  <p:embed/>
                </p:oleObj>
              </mc:Choice>
              <mc:Fallback>
                <p:oleObj name="Picture" r:id="rId4" imgW="4290060" imgH="1766316"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2895601"/>
                        <a:ext cx="6172200" cy="2544763"/>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3322497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1. Java Concurrency</a:t>
            </a:r>
          </a:p>
          <a:p>
            <a:r>
              <a:rPr lang="en-US" dirty="0" smtClean="0"/>
              <a:t>2. Multithreading programming</a:t>
            </a:r>
          </a:p>
          <a:p>
            <a:endParaRPr lang="en-US" dirty="0"/>
          </a:p>
        </p:txBody>
      </p:sp>
    </p:spTree>
    <p:extLst>
      <p:ext uri="{BB962C8B-B14F-4D97-AF65-F5344CB8AC3E}">
        <p14:creationId xmlns:p14="http://schemas.microsoft.com/office/powerpoint/2010/main" val="29239995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sz="3800"/>
              <a:t>Concurrent Programming in Java</a:t>
            </a:r>
          </a:p>
        </p:txBody>
      </p:sp>
      <p:sp>
        <p:nvSpPr>
          <p:cNvPr id="2051" name="Rectangle 3"/>
          <p:cNvSpPr>
            <a:spLocks noGrp="1" noChangeArrowheads="1"/>
          </p:cNvSpPr>
          <p:nvPr>
            <p:ph type="body" idx="1"/>
          </p:nvPr>
        </p:nvSpPr>
        <p:spPr/>
        <p:txBody>
          <a:bodyPr/>
          <a:lstStyle/>
          <a:p>
            <a:pPr>
              <a:buFont typeface="Wingdings" panose="05000000000000000000" pitchFamily="2" charset="2"/>
              <a:buNone/>
            </a:pPr>
            <a:r>
              <a:rPr lang="en-US"/>
              <a:t>Lecture Aims</a:t>
            </a:r>
          </a:p>
          <a:p>
            <a:pPr>
              <a:buFont typeface="Wingdings" panose="05000000000000000000" pitchFamily="2" charset="2"/>
              <a:buNone/>
            </a:pPr>
            <a:endParaRPr lang="en-US"/>
          </a:p>
          <a:p>
            <a:r>
              <a:rPr lang="en-US"/>
              <a:t>To give an overview of the Java concurrency model and its relationship to other models</a:t>
            </a:r>
          </a:p>
          <a:p>
            <a:r>
              <a:rPr lang="en-US"/>
              <a:t>To provide details of Java Threads</a:t>
            </a:r>
          </a:p>
          <a:p>
            <a:endParaRPr lang="en-US"/>
          </a:p>
        </p:txBody>
      </p:sp>
    </p:spTree>
    <p:extLst>
      <p:ext uri="{BB962C8B-B14F-4D97-AF65-F5344CB8AC3E}">
        <p14:creationId xmlns:p14="http://schemas.microsoft.com/office/powerpoint/2010/main" val="3910323051"/>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6E8C0B53-7ACD-4182-8803-8094069D6C49}" type="slidenum">
              <a:rPr lang="en-US"/>
              <a:pPr/>
              <a:t>200</a:t>
            </a:fld>
            <a:endParaRPr lang="en-US"/>
          </a:p>
        </p:txBody>
      </p:sp>
      <p:sp>
        <p:nvSpPr>
          <p:cNvPr id="366594" name="Rectangle 2"/>
          <p:cNvSpPr>
            <a:spLocks noGrp="1" noChangeArrowheads="1"/>
          </p:cNvSpPr>
          <p:nvPr>
            <p:ph type="title"/>
          </p:nvPr>
        </p:nvSpPr>
        <p:spPr>
          <a:xfrm>
            <a:off x="1676400" y="228600"/>
            <a:ext cx="8839200" cy="457200"/>
          </a:xfrm>
          <a:noFill/>
          <a:ln/>
        </p:spPr>
        <p:txBody>
          <a:bodyPr>
            <a:normAutofit fontScale="90000"/>
          </a:bodyPr>
          <a:lstStyle/>
          <a:p>
            <a:r>
              <a:rPr lang="en-US"/>
              <a:t>Creating Semaphores</a:t>
            </a:r>
            <a:endParaRPr lang="en-US" sz="4000">
              <a:cs typeface="Times New Roman" pitchFamily="18" charset="0"/>
            </a:endParaRPr>
          </a:p>
        </p:txBody>
      </p:sp>
      <p:sp>
        <p:nvSpPr>
          <p:cNvPr id="366595" name="Rectangle 3"/>
          <p:cNvSpPr>
            <a:spLocks noGrp="1" noChangeArrowheads="1"/>
          </p:cNvSpPr>
          <p:nvPr>
            <p:ph type="body" idx="1"/>
          </p:nvPr>
        </p:nvSpPr>
        <p:spPr>
          <a:xfrm>
            <a:off x="1752600" y="990600"/>
            <a:ext cx="8763000" cy="2743200"/>
          </a:xfrm>
        </p:spPr>
        <p:txBody>
          <a:bodyPr/>
          <a:lstStyle/>
          <a:p>
            <a:pPr marL="0" indent="0">
              <a:lnSpc>
                <a:spcPct val="80000"/>
              </a:lnSpc>
              <a:buNone/>
            </a:pPr>
            <a:r>
              <a:rPr lang="en-US" sz="2600"/>
              <a:t>To create a semaphore, you have to specify the number of permits with an optional fairness policy, as shown in Figure 29.29. A task acquires a permit by invoking the semaphore’s </a:t>
            </a:r>
            <a:r>
              <a:rPr lang="en-US" sz="2600" u="sng"/>
              <a:t>acquire()</a:t>
            </a:r>
            <a:r>
              <a:rPr lang="en-US" sz="2600"/>
              <a:t> method and releases the permit by invoking the semaphore’s </a:t>
            </a:r>
            <a:r>
              <a:rPr lang="en-US" sz="2600" u="sng"/>
              <a:t>release()</a:t>
            </a:r>
            <a:r>
              <a:rPr lang="en-US" sz="2600"/>
              <a:t> method. Once a permit is acquired, the total number of available permits in a semaphore is reduced by 1. Once a permit is released, the total number of available permits in a semaphore is increased by 1.</a:t>
            </a:r>
          </a:p>
        </p:txBody>
      </p:sp>
      <p:sp>
        <p:nvSpPr>
          <p:cNvPr id="366596" name="Rectangle 4"/>
          <p:cNvSpPr>
            <a:spLocks noChangeArrowheads="1"/>
          </p:cNvSpPr>
          <p:nvPr/>
        </p:nvSpPr>
        <p:spPr bwMode="auto">
          <a:xfrm>
            <a:off x="3829050" y="2519363"/>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366597" name="Rectangle 5"/>
          <p:cNvSpPr>
            <a:spLocks noChangeArrowheads="1"/>
          </p:cNvSpPr>
          <p:nvPr/>
        </p:nvSpPr>
        <p:spPr bwMode="auto">
          <a:xfrm>
            <a:off x="4214813" y="2476500"/>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366598" name="Rectangle 6"/>
          <p:cNvSpPr>
            <a:spLocks noChangeArrowheads="1"/>
          </p:cNvSpPr>
          <p:nvPr/>
        </p:nvSpPr>
        <p:spPr bwMode="auto">
          <a:xfrm>
            <a:off x="1524001" y="2360097"/>
            <a:ext cx="184731" cy="369332"/>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366601" name="Rectangle 9"/>
          <p:cNvSpPr>
            <a:spLocks noChangeArrowheads="1"/>
          </p:cNvSpPr>
          <p:nvPr/>
        </p:nvSpPr>
        <p:spPr bwMode="auto">
          <a:xfrm>
            <a:off x="1524001" y="2569647"/>
            <a:ext cx="184731" cy="369332"/>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366600" name="Object 8"/>
          <p:cNvGraphicFramePr>
            <a:graphicFrameLocks noChangeAspect="1"/>
          </p:cNvGraphicFramePr>
          <p:nvPr/>
        </p:nvGraphicFramePr>
        <p:xfrm>
          <a:off x="2057400" y="3810001"/>
          <a:ext cx="7848600" cy="2339975"/>
        </p:xfrm>
        <a:graphic>
          <a:graphicData uri="http://schemas.openxmlformats.org/presentationml/2006/ole">
            <mc:AlternateContent xmlns:mc="http://schemas.openxmlformats.org/markup-compatibility/2006">
              <mc:Choice xmlns:v="urn:schemas-microsoft-com:vml" Requires="v">
                <p:oleObj spid="_x0000_s19461" name="Picture" r:id="rId4" imgW="4530852" imgH="1348740" progId="Word.Picture.8">
                  <p:embed/>
                </p:oleObj>
              </mc:Choice>
              <mc:Fallback>
                <p:oleObj name="Picture" r:id="rId4" imgW="4530852" imgH="134874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3810001"/>
                        <a:ext cx="7848600" cy="2339975"/>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3565919251"/>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EC94B985-CD72-4E7B-B89E-FA220AC03ABE}" type="slidenum">
              <a:rPr lang="en-US"/>
              <a:pPr/>
              <a:t>201</a:t>
            </a:fld>
            <a:endParaRPr lang="en-US"/>
          </a:p>
        </p:txBody>
      </p:sp>
      <p:sp>
        <p:nvSpPr>
          <p:cNvPr id="320514" name="Rectangle 2"/>
          <p:cNvSpPr>
            <a:spLocks noGrp="1" noChangeArrowheads="1"/>
          </p:cNvSpPr>
          <p:nvPr>
            <p:ph type="title"/>
          </p:nvPr>
        </p:nvSpPr>
        <p:spPr>
          <a:xfrm>
            <a:off x="1676400" y="228600"/>
            <a:ext cx="8839200" cy="457200"/>
          </a:xfrm>
          <a:noFill/>
          <a:ln/>
        </p:spPr>
        <p:txBody>
          <a:bodyPr>
            <a:normAutofit fontScale="90000"/>
          </a:bodyPr>
          <a:lstStyle/>
          <a:p>
            <a:r>
              <a:rPr lang="en-US" sz="4000">
                <a:cs typeface="Times New Roman" pitchFamily="18" charset="0"/>
              </a:rPr>
              <a:t>Deadlock </a:t>
            </a:r>
          </a:p>
        </p:txBody>
      </p:sp>
      <p:sp>
        <p:nvSpPr>
          <p:cNvPr id="320515" name="Rectangle 3"/>
          <p:cNvSpPr>
            <a:spLocks noGrp="1" noChangeArrowheads="1"/>
          </p:cNvSpPr>
          <p:nvPr>
            <p:ph type="body" idx="1"/>
          </p:nvPr>
        </p:nvSpPr>
        <p:spPr>
          <a:xfrm>
            <a:off x="1752600" y="914400"/>
            <a:ext cx="8686800" cy="2667000"/>
          </a:xfrm>
        </p:spPr>
        <p:txBody>
          <a:bodyPr/>
          <a:lstStyle/>
          <a:p>
            <a:pPr marL="0" indent="0">
              <a:buNone/>
            </a:pPr>
            <a:r>
              <a:rPr lang="en-US" sz="2000">
                <a:cs typeface="Courier New" pitchFamily="49" charset="0"/>
              </a:rPr>
              <a:t>Sometimes two or more threads need to acquire the locks on several shared objects. This could cause </a:t>
            </a:r>
            <a:r>
              <a:rPr lang="en-US" sz="2000" i="1">
                <a:cs typeface="Courier New" pitchFamily="49" charset="0"/>
              </a:rPr>
              <a:t>deadlock</a:t>
            </a:r>
            <a:r>
              <a:rPr lang="en-US" sz="2000">
                <a:cs typeface="Courier New" pitchFamily="49" charset="0"/>
              </a:rPr>
              <a:t>, in which each thread has the lock on one of the objects and is waiting for the lock on the other object. Consider the scenario with two threads and two objects, as shown in Figure 29.15. Thread 1 acquired a lock on </a:t>
            </a:r>
            <a:r>
              <a:rPr lang="en-US" sz="2000" u="sng">
                <a:cs typeface="Courier New" pitchFamily="49" charset="0"/>
              </a:rPr>
              <a:t>object1</a:t>
            </a:r>
            <a:r>
              <a:rPr lang="en-US" sz="2000">
                <a:cs typeface="Courier New" pitchFamily="49" charset="0"/>
              </a:rPr>
              <a:t> and Thread 2 acquired a lock on </a:t>
            </a:r>
            <a:r>
              <a:rPr lang="en-US" sz="2000" u="sng">
                <a:cs typeface="Courier New" pitchFamily="49" charset="0"/>
              </a:rPr>
              <a:t>object2</a:t>
            </a:r>
            <a:r>
              <a:rPr lang="en-US" sz="2000">
                <a:cs typeface="Courier New" pitchFamily="49" charset="0"/>
              </a:rPr>
              <a:t>. Now Thread 1 is waiting for the lock on </a:t>
            </a:r>
            <a:r>
              <a:rPr lang="en-US" sz="2000" u="sng">
                <a:cs typeface="Courier New" pitchFamily="49" charset="0"/>
              </a:rPr>
              <a:t>object2</a:t>
            </a:r>
            <a:r>
              <a:rPr lang="en-US" sz="2000">
                <a:cs typeface="Courier New" pitchFamily="49" charset="0"/>
              </a:rPr>
              <a:t> and Thread 2 for the lock on </a:t>
            </a:r>
            <a:r>
              <a:rPr lang="en-US" sz="2000" u="sng">
                <a:cs typeface="Courier New" pitchFamily="49" charset="0"/>
              </a:rPr>
              <a:t>object1</a:t>
            </a:r>
            <a:r>
              <a:rPr lang="en-US" sz="2000">
                <a:cs typeface="Courier New" pitchFamily="49" charset="0"/>
              </a:rPr>
              <a:t>. The two threads wait for each other to release the in order to get the lock, and neither can continue to run</a:t>
            </a:r>
            <a:r>
              <a:rPr lang="en-US" sz="2000">
                <a:cs typeface="Times New Roman" pitchFamily="18" charset="0"/>
              </a:rPr>
              <a:t>.</a:t>
            </a:r>
          </a:p>
        </p:txBody>
      </p:sp>
      <p:sp>
        <p:nvSpPr>
          <p:cNvPr id="320518" name="Rectangle 6"/>
          <p:cNvSpPr>
            <a:spLocks noChangeArrowheads="1"/>
          </p:cNvSpPr>
          <p:nvPr/>
        </p:nvSpPr>
        <p:spPr bwMode="auto">
          <a:xfrm>
            <a:off x="3829050" y="2519363"/>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320521" name="Rectangle 9"/>
          <p:cNvSpPr>
            <a:spLocks noChangeArrowheads="1"/>
          </p:cNvSpPr>
          <p:nvPr/>
        </p:nvSpPr>
        <p:spPr bwMode="auto">
          <a:xfrm>
            <a:off x="4214813" y="2476500"/>
            <a:ext cx="9144000" cy="369332"/>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320520" name="Object 8"/>
          <p:cNvGraphicFramePr>
            <a:graphicFrameLocks noChangeAspect="1"/>
          </p:cNvGraphicFramePr>
          <p:nvPr/>
        </p:nvGraphicFramePr>
        <p:xfrm>
          <a:off x="2895600" y="3200400"/>
          <a:ext cx="6324600" cy="3201988"/>
        </p:xfrm>
        <a:graphic>
          <a:graphicData uri="http://schemas.openxmlformats.org/presentationml/2006/ole">
            <mc:AlternateContent xmlns:mc="http://schemas.openxmlformats.org/markup-compatibility/2006">
              <mc:Choice xmlns:v="urn:schemas-microsoft-com:vml" Requires="v">
                <p:oleObj spid="_x0000_s20485" r:id="rId4" imgW="3762756" imgH="1900428" progId="Word.Picture.8">
                  <p:embed/>
                </p:oleObj>
              </mc:Choice>
              <mc:Fallback>
                <p:oleObj r:id="rId4" imgW="3762756" imgH="1900428"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3200400"/>
                        <a:ext cx="6324600" cy="3201988"/>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3192957454"/>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028BC6FA-335E-4519-BE2E-02FC4F51C2B6}" type="slidenum">
              <a:rPr lang="en-US"/>
              <a:pPr/>
              <a:t>202</a:t>
            </a:fld>
            <a:endParaRPr lang="en-US"/>
          </a:p>
        </p:txBody>
      </p:sp>
      <p:sp>
        <p:nvSpPr>
          <p:cNvPr id="322562" name="Rectangle 2"/>
          <p:cNvSpPr>
            <a:spLocks noGrp="1" noChangeArrowheads="1"/>
          </p:cNvSpPr>
          <p:nvPr>
            <p:ph type="title"/>
          </p:nvPr>
        </p:nvSpPr>
        <p:spPr>
          <a:xfrm>
            <a:off x="1676400" y="228600"/>
            <a:ext cx="8839200" cy="457200"/>
          </a:xfrm>
          <a:noFill/>
          <a:ln/>
        </p:spPr>
        <p:txBody>
          <a:bodyPr>
            <a:normAutofit fontScale="90000"/>
          </a:bodyPr>
          <a:lstStyle/>
          <a:p>
            <a:r>
              <a:rPr lang="en-US" sz="4000">
                <a:cs typeface="Times New Roman" pitchFamily="18" charset="0"/>
              </a:rPr>
              <a:t>Preventing Deadlock</a:t>
            </a:r>
            <a:r>
              <a:rPr lang="en-US" sz="4000">
                <a:latin typeface="Courier" charset="0"/>
                <a:cs typeface="Times New Roman" pitchFamily="18" charset="0"/>
              </a:rPr>
              <a:t> </a:t>
            </a:r>
          </a:p>
        </p:txBody>
      </p:sp>
      <p:sp>
        <p:nvSpPr>
          <p:cNvPr id="322563" name="Rectangle 3"/>
          <p:cNvSpPr>
            <a:spLocks noGrp="1" noChangeArrowheads="1"/>
          </p:cNvSpPr>
          <p:nvPr>
            <p:ph type="body" idx="1"/>
          </p:nvPr>
        </p:nvSpPr>
        <p:spPr>
          <a:xfrm>
            <a:off x="1752600" y="990600"/>
            <a:ext cx="8610600" cy="3048000"/>
          </a:xfrm>
        </p:spPr>
        <p:txBody>
          <a:bodyPr>
            <a:normAutofit lnSpcReduction="10000"/>
          </a:bodyPr>
          <a:lstStyle/>
          <a:p>
            <a:pPr marL="0" indent="0">
              <a:spcBef>
                <a:spcPct val="0"/>
              </a:spcBef>
              <a:buNone/>
            </a:pPr>
            <a:r>
              <a:rPr lang="en-US" sz="2400">
                <a:cs typeface="Courier New" pitchFamily="49" charset="0"/>
              </a:rPr>
              <a:t>Deadlock can be easily avoided by using a simple technique known as resource ordering. With this technique, you assign an order on all the objects whose locks must be acquired and ensure that each thread acquires the locks in that order. For the example in Figure 29.15, suppose the objects are ordered as object1 and object2. Using the resource ordering technique, Thread 2 must acquire a lock on object1 first, then on object2. Once Thread 1 acquired a lock on object1, Thread 2 has to wait for a lock on object1. So Thread 1 will be able to acquire a lock on object2 and no deadlock would occur.</a:t>
            </a:r>
          </a:p>
        </p:txBody>
      </p:sp>
      <p:sp>
        <p:nvSpPr>
          <p:cNvPr id="322564" name="Rectangle 4"/>
          <p:cNvSpPr>
            <a:spLocks noChangeArrowheads="1"/>
          </p:cNvSpPr>
          <p:nvPr/>
        </p:nvSpPr>
        <p:spPr bwMode="auto">
          <a:xfrm>
            <a:off x="3829050" y="2519363"/>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322565" name="Rectangle 5"/>
          <p:cNvSpPr>
            <a:spLocks noChangeArrowheads="1"/>
          </p:cNvSpPr>
          <p:nvPr/>
        </p:nvSpPr>
        <p:spPr bwMode="auto">
          <a:xfrm>
            <a:off x="4214813" y="2476500"/>
            <a:ext cx="9144000" cy="369332"/>
          </a:xfrm>
          <a:prstGeom prst="rect">
            <a:avLst/>
          </a:prstGeom>
          <a:noFill/>
          <a:ln w="12700">
            <a:noFill/>
            <a:miter lim="800000"/>
            <a:headEnd type="none" w="sm" len="sm"/>
            <a:tailEnd type="none" w="sm" len="sm"/>
          </a:ln>
          <a:effectLst/>
        </p:spPr>
        <p:txBody>
          <a:bodyPr>
            <a:spAutoFit/>
          </a:bodyPr>
          <a:lstStyle/>
          <a:p>
            <a:endParaRPr lang="en-US"/>
          </a:p>
        </p:txBody>
      </p:sp>
    </p:spTree>
    <p:extLst>
      <p:ext uri="{BB962C8B-B14F-4D97-AF65-F5344CB8AC3E}">
        <p14:creationId xmlns:p14="http://schemas.microsoft.com/office/powerpoint/2010/main" val="102701161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05647E04-8208-4829-B5E7-9CC53B8FEB44}" type="slidenum">
              <a:rPr lang="en-US"/>
              <a:pPr/>
              <a:t>203</a:t>
            </a:fld>
            <a:endParaRPr lang="en-US"/>
          </a:p>
        </p:txBody>
      </p:sp>
      <p:sp>
        <p:nvSpPr>
          <p:cNvPr id="268290" name="Rectangle 2"/>
          <p:cNvSpPr>
            <a:spLocks noGrp="1" noChangeArrowheads="1"/>
          </p:cNvSpPr>
          <p:nvPr>
            <p:ph type="title"/>
          </p:nvPr>
        </p:nvSpPr>
        <p:spPr>
          <a:xfrm>
            <a:off x="2286000" y="228600"/>
            <a:ext cx="7772400" cy="609600"/>
          </a:xfrm>
          <a:noFill/>
          <a:ln/>
        </p:spPr>
        <p:txBody>
          <a:bodyPr>
            <a:normAutofit fontScale="90000"/>
          </a:bodyPr>
          <a:lstStyle/>
          <a:p>
            <a:r>
              <a:rPr lang="en-US"/>
              <a:t>Thread States</a:t>
            </a:r>
            <a:endParaRPr lang="en-US" b="1"/>
          </a:p>
        </p:txBody>
      </p:sp>
      <p:sp>
        <p:nvSpPr>
          <p:cNvPr id="268293" name="Rectangle 5"/>
          <p:cNvSpPr>
            <a:spLocks noChangeArrowheads="1"/>
          </p:cNvSpPr>
          <p:nvPr/>
        </p:nvSpPr>
        <p:spPr bwMode="auto">
          <a:xfrm>
            <a:off x="3438525" y="2428875"/>
            <a:ext cx="9144000" cy="369332"/>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268292" name="Object 4"/>
          <p:cNvGraphicFramePr>
            <a:graphicFrameLocks noChangeAspect="1"/>
          </p:cNvGraphicFramePr>
          <p:nvPr/>
        </p:nvGraphicFramePr>
        <p:xfrm>
          <a:off x="1752600" y="2743200"/>
          <a:ext cx="8763000" cy="3297238"/>
        </p:xfrm>
        <a:graphic>
          <a:graphicData uri="http://schemas.openxmlformats.org/presentationml/2006/ole">
            <mc:AlternateContent xmlns:mc="http://schemas.openxmlformats.org/markup-compatibility/2006">
              <mc:Choice xmlns:v="urn:schemas-microsoft-com:vml" Requires="v">
                <p:oleObj spid="_x0000_s21509" r:id="rId3" imgW="5315712" imgH="2001012" progId="Word.Picture.8">
                  <p:embed/>
                </p:oleObj>
              </mc:Choice>
              <mc:Fallback>
                <p:oleObj r:id="rId3" imgW="5315712" imgH="2001012"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743200"/>
                        <a:ext cx="8763000" cy="3297238"/>
                      </a:xfrm>
                      <a:prstGeom prst="rect">
                        <a:avLst/>
                      </a:prstGeom>
                      <a:solidFill>
                        <a:schemeClr val="tx1"/>
                      </a:solidFill>
                    </p:spPr>
                  </p:pic>
                </p:oleObj>
              </mc:Fallback>
            </mc:AlternateContent>
          </a:graphicData>
        </a:graphic>
      </p:graphicFrame>
      <p:sp>
        <p:nvSpPr>
          <p:cNvPr id="268294" name="Text Box 6"/>
          <p:cNvSpPr txBox="1">
            <a:spLocks noChangeArrowheads="1"/>
          </p:cNvSpPr>
          <p:nvPr/>
        </p:nvSpPr>
        <p:spPr bwMode="auto">
          <a:xfrm>
            <a:off x="1752600" y="1143001"/>
            <a:ext cx="4648200" cy="646331"/>
          </a:xfrm>
          <a:prstGeom prst="rect">
            <a:avLst/>
          </a:prstGeom>
          <a:noFill/>
          <a:ln w="12700">
            <a:noFill/>
            <a:miter lim="800000"/>
            <a:headEnd type="none" w="sm" len="sm"/>
            <a:tailEnd type="none" w="sm" len="sm"/>
          </a:ln>
          <a:effectLst/>
        </p:spPr>
        <p:txBody>
          <a:bodyPr>
            <a:spAutoFit/>
          </a:bodyPr>
          <a:lstStyle/>
          <a:p>
            <a:pPr>
              <a:spcBef>
                <a:spcPct val="50000"/>
              </a:spcBef>
            </a:pPr>
            <a:r>
              <a:rPr lang="en-US">
                <a:cs typeface="Times New Roman" pitchFamily="18" charset="0"/>
              </a:rPr>
              <a:t>A thread can be in one of five states: New, Ready, Running, Blocked, or Finished.</a:t>
            </a:r>
            <a:endParaRPr lang="en-US"/>
          </a:p>
        </p:txBody>
      </p:sp>
    </p:spTree>
    <p:extLst>
      <p:ext uri="{BB962C8B-B14F-4D97-AF65-F5344CB8AC3E}">
        <p14:creationId xmlns:p14="http://schemas.microsoft.com/office/powerpoint/2010/main" val="1270473413"/>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1F9F2A1D-3099-47D6-94D5-8C55EB695602}" type="slidenum">
              <a:rPr lang="en-US"/>
              <a:pPr/>
              <a:t>204</a:t>
            </a:fld>
            <a:endParaRPr lang="en-US"/>
          </a:p>
        </p:txBody>
      </p:sp>
      <p:sp>
        <p:nvSpPr>
          <p:cNvPr id="370690" name="Rectangle 2"/>
          <p:cNvSpPr>
            <a:spLocks noGrp="1" noChangeArrowheads="1"/>
          </p:cNvSpPr>
          <p:nvPr>
            <p:ph type="title"/>
          </p:nvPr>
        </p:nvSpPr>
        <p:spPr>
          <a:xfrm>
            <a:off x="1676400" y="228600"/>
            <a:ext cx="8839200" cy="457200"/>
          </a:xfrm>
          <a:noFill/>
          <a:ln/>
        </p:spPr>
        <p:txBody>
          <a:bodyPr>
            <a:normAutofit fontScale="90000"/>
          </a:bodyPr>
          <a:lstStyle/>
          <a:p>
            <a:r>
              <a:rPr lang="en-US"/>
              <a:t>Synchronized Collections </a:t>
            </a:r>
          </a:p>
        </p:txBody>
      </p:sp>
      <p:sp>
        <p:nvSpPr>
          <p:cNvPr id="370691" name="Rectangle 3"/>
          <p:cNvSpPr>
            <a:spLocks noGrp="1" noChangeArrowheads="1"/>
          </p:cNvSpPr>
          <p:nvPr>
            <p:ph type="body" idx="1"/>
          </p:nvPr>
        </p:nvSpPr>
        <p:spPr>
          <a:xfrm>
            <a:off x="1752600" y="990600"/>
            <a:ext cx="8763000" cy="2743200"/>
          </a:xfrm>
        </p:spPr>
        <p:txBody>
          <a:bodyPr>
            <a:normAutofit lnSpcReduction="10000"/>
          </a:bodyPr>
          <a:lstStyle/>
          <a:p>
            <a:pPr marL="0" indent="0">
              <a:lnSpc>
                <a:spcPct val="80000"/>
              </a:lnSpc>
              <a:buNone/>
            </a:pPr>
            <a:r>
              <a:rPr lang="en-US" sz="2400"/>
              <a:t>The classes in the Java Collections Framework are not thread-safe, i.e., the contents may be corrupted if they are accessed and updated concurrently by multiple threads. You can protect the data in a collection by locking the collection or using synchronized collections.</a:t>
            </a:r>
          </a:p>
          <a:p>
            <a:pPr marL="0" indent="0">
              <a:lnSpc>
                <a:spcPct val="80000"/>
              </a:lnSpc>
              <a:buNone/>
            </a:pPr>
            <a:endParaRPr lang="en-US" sz="2400"/>
          </a:p>
          <a:p>
            <a:pPr marL="0" indent="0">
              <a:lnSpc>
                <a:spcPct val="80000"/>
              </a:lnSpc>
              <a:buNone/>
            </a:pPr>
            <a:r>
              <a:rPr lang="en-US" sz="2400"/>
              <a:t>The </a:t>
            </a:r>
            <a:r>
              <a:rPr lang="en-US" sz="2400" u="sng"/>
              <a:t>Collections</a:t>
            </a:r>
            <a:r>
              <a:rPr lang="en-US" sz="2400"/>
              <a:t> class provides six static methods for wrapping a collection into a synchronized version, as shown in Figure 29.27. The collections created using these methods are called </a:t>
            </a:r>
            <a:r>
              <a:rPr lang="en-US" sz="2400" i="1"/>
              <a:t>synchronization wrappers</a:t>
            </a:r>
            <a:r>
              <a:rPr lang="en-US" sz="2400"/>
              <a:t>.</a:t>
            </a:r>
          </a:p>
        </p:txBody>
      </p:sp>
      <p:sp>
        <p:nvSpPr>
          <p:cNvPr id="370692" name="Rectangle 4"/>
          <p:cNvSpPr>
            <a:spLocks noChangeArrowheads="1"/>
          </p:cNvSpPr>
          <p:nvPr/>
        </p:nvSpPr>
        <p:spPr bwMode="auto">
          <a:xfrm>
            <a:off x="3829050" y="2519363"/>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370693" name="Rectangle 5"/>
          <p:cNvSpPr>
            <a:spLocks noChangeArrowheads="1"/>
          </p:cNvSpPr>
          <p:nvPr/>
        </p:nvSpPr>
        <p:spPr bwMode="auto">
          <a:xfrm>
            <a:off x="4214813" y="2476500"/>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370694" name="Rectangle 6"/>
          <p:cNvSpPr>
            <a:spLocks noChangeArrowheads="1"/>
          </p:cNvSpPr>
          <p:nvPr/>
        </p:nvSpPr>
        <p:spPr bwMode="auto">
          <a:xfrm>
            <a:off x="1524001" y="2360097"/>
            <a:ext cx="184731" cy="369332"/>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370695" name="Rectangle 7"/>
          <p:cNvSpPr>
            <a:spLocks noChangeArrowheads="1"/>
          </p:cNvSpPr>
          <p:nvPr/>
        </p:nvSpPr>
        <p:spPr bwMode="auto">
          <a:xfrm>
            <a:off x="1524001" y="2569647"/>
            <a:ext cx="184731" cy="369332"/>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370698" name="Rectangle 10"/>
          <p:cNvSpPr>
            <a:spLocks noChangeArrowheads="1"/>
          </p:cNvSpPr>
          <p:nvPr/>
        </p:nvSpPr>
        <p:spPr bwMode="auto">
          <a:xfrm>
            <a:off x="1524001" y="2531547"/>
            <a:ext cx="184731" cy="369332"/>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370697" name="Object 9"/>
          <p:cNvGraphicFramePr>
            <a:graphicFrameLocks noChangeAspect="1"/>
          </p:cNvGraphicFramePr>
          <p:nvPr/>
        </p:nvGraphicFramePr>
        <p:xfrm>
          <a:off x="1905000" y="3962401"/>
          <a:ext cx="8229600" cy="2474913"/>
        </p:xfrm>
        <a:graphic>
          <a:graphicData uri="http://schemas.openxmlformats.org/presentationml/2006/ole">
            <mc:AlternateContent xmlns:mc="http://schemas.openxmlformats.org/markup-compatibility/2006">
              <mc:Choice xmlns:v="urn:schemas-microsoft-com:vml" Requires="v">
                <p:oleObj spid="_x0000_s22533" name="Picture" r:id="rId4" imgW="4744212" imgH="1420368" progId="Word.Picture.8">
                  <p:embed/>
                </p:oleObj>
              </mc:Choice>
              <mc:Fallback>
                <p:oleObj name="Picture" r:id="rId4" imgW="4744212" imgH="1420368"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3962401"/>
                        <a:ext cx="8229600" cy="2474913"/>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3302017860"/>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3DCC9D6C-BEE1-450E-BAD9-DB12302BF777}" type="slidenum">
              <a:rPr lang="en-US"/>
              <a:pPr/>
              <a:t>205</a:t>
            </a:fld>
            <a:endParaRPr lang="en-US"/>
          </a:p>
        </p:txBody>
      </p:sp>
      <p:sp>
        <p:nvSpPr>
          <p:cNvPr id="372738" name="Rectangle 2"/>
          <p:cNvSpPr>
            <a:spLocks noGrp="1" noChangeArrowheads="1"/>
          </p:cNvSpPr>
          <p:nvPr>
            <p:ph type="title"/>
          </p:nvPr>
        </p:nvSpPr>
        <p:spPr>
          <a:xfrm>
            <a:off x="1676400" y="228600"/>
            <a:ext cx="8839200" cy="457200"/>
          </a:xfrm>
          <a:noFill/>
          <a:ln/>
        </p:spPr>
        <p:txBody>
          <a:bodyPr>
            <a:normAutofit fontScale="90000"/>
          </a:bodyPr>
          <a:lstStyle/>
          <a:p>
            <a:r>
              <a:rPr lang="en-US" sz="4000"/>
              <a:t>Vector, Stack, and Hashtable</a:t>
            </a:r>
            <a:r>
              <a:rPr lang="en-US"/>
              <a:t> </a:t>
            </a:r>
          </a:p>
        </p:txBody>
      </p:sp>
      <p:sp>
        <p:nvSpPr>
          <p:cNvPr id="372739" name="Rectangle 3"/>
          <p:cNvSpPr>
            <a:spLocks noGrp="1" noChangeArrowheads="1"/>
          </p:cNvSpPr>
          <p:nvPr>
            <p:ph type="body" idx="1"/>
          </p:nvPr>
        </p:nvSpPr>
        <p:spPr>
          <a:xfrm>
            <a:off x="1752600" y="838200"/>
            <a:ext cx="8686800" cy="5486400"/>
          </a:xfrm>
        </p:spPr>
        <p:txBody>
          <a:bodyPr>
            <a:normAutofit lnSpcReduction="10000"/>
          </a:bodyPr>
          <a:lstStyle/>
          <a:p>
            <a:pPr marL="0" indent="0">
              <a:lnSpc>
                <a:spcPct val="80000"/>
              </a:lnSpc>
              <a:buNone/>
            </a:pPr>
            <a:r>
              <a:rPr lang="en-US" sz="2300"/>
              <a:t>Invoking </a:t>
            </a:r>
            <a:r>
              <a:rPr lang="en-US" sz="2300" u="sng"/>
              <a:t>synchronizedCollection(Collection c)</a:t>
            </a:r>
            <a:r>
              <a:rPr lang="en-US" sz="2300"/>
              <a:t> returns a new </a:t>
            </a:r>
            <a:r>
              <a:rPr lang="en-US" sz="2300" u="sng"/>
              <a:t>Collection</a:t>
            </a:r>
            <a:r>
              <a:rPr lang="en-US" sz="2300"/>
              <a:t> object, in which all the methods that access and update the original collection </a:t>
            </a:r>
            <a:r>
              <a:rPr lang="en-US" sz="2300" u="sng"/>
              <a:t>c</a:t>
            </a:r>
            <a:r>
              <a:rPr lang="en-US" sz="2300"/>
              <a:t> are synchronized. These methods are implemented using the </a:t>
            </a:r>
            <a:r>
              <a:rPr lang="en-US" sz="2300" u="sng"/>
              <a:t>synchronized</a:t>
            </a:r>
            <a:r>
              <a:rPr lang="en-US" sz="2300"/>
              <a:t> keyword. For example, the </a:t>
            </a:r>
            <a:r>
              <a:rPr lang="en-US" sz="2300" u="sng"/>
              <a:t>add</a:t>
            </a:r>
            <a:r>
              <a:rPr lang="en-US" sz="2300"/>
              <a:t> method is implemented like this:</a:t>
            </a:r>
          </a:p>
          <a:p>
            <a:pPr marL="0" indent="0">
              <a:lnSpc>
                <a:spcPct val="80000"/>
              </a:lnSpc>
              <a:buNone/>
            </a:pPr>
            <a:endParaRPr lang="en-US" sz="2300" u="sng"/>
          </a:p>
          <a:p>
            <a:pPr lvl="1">
              <a:lnSpc>
                <a:spcPct val="80000"/>
              </a:lnSpc>
              <a:buFontTx/>
              <a:buNone/>
            </a:pPr>
            <a:r>
              <a:rPr lang="en-US" sz="2100" u="sng"/>
              <a:t>public boolean add(E o) {</a:t>
            </a:r>
          </a:p>
          <a:p>
            <a:pPr lvl="1">
              <a:lnSpc>
                <a:spcPct val="80000"/>
              </a:lnSpc>
              <a:buFontTx/>
              <a:buNone/>
            </a:pPr>
            <a:r>
              <a:rPr lang="en-US" sz="2100" u="sng"/>
              <a:t>  synchronized (this) { return c.add(o); }</a:t>
            </a:r>
          </a:p>
          <a:p>
            <a:pPr lvl="1">
              <a:lnSpc>
                <a:spcPct val="80000"/>
              </a:lnSpc>
              <a:buFontTx/>
              <a:buNone/>
            </a:pPr>
            <a:r>
              <a:rPr lang="en-US" sz="2100" u="sng"/>
              <a:t>}</a:t>
            </a:r>
          </a:p>
          <a:p>
            <a:pPr marL="0" indent="0">
              <a:lnSpc>
                <a:spcPct val="80000"/>
              </a:lnSpc>
              <a:buNone/>
            </a:pPr>
            <a:endParaRPr lang="en-US" sz="2300"/>
          </a:p>
          <a:p>
            <a:pPr marL="0" indent="0">
              <a:lnSpc>
                <a:spcPct val="80000"/>
              </a:lnSpc>
              <a:buNone/>
            </a:pPr>
            <a:r>
              <a:rPr lang="en-US" sz="2300"/>
              <a:t>The synchronized collections can be safely accessed and modified by multiple threads concurrently. </a:t>
            </a:r>
          </a:p>
          <a:p>
            <a:pPr marL="0" indent="0">
              <a:lnSpc>
                <a:spcPct val="80000"/>
              </a:lnSpc>
              <a:buNone/>
            </a:pPr>
            <a:endParaRPr lang="en-US" sz="2300"/>
          </a:p>
          <a:p>
            <a:pPr marL="0" indent="0">
              <a:lnSpc>
                <a:spcPct val="80000"/>
              </a:lnSpc>
              <a:buNone/>
            </a:pPr>
            <a:r>
              <a:rPr lang="en-US" sz="2300"/>
              <a:t>The methods in </a:t>
            </a:r>
            <a:r>
              <a:rPr lang="en-US" sz="2300" u="sng"/>
              <a:t>java.util.Vector</a:t>
            </a:r>
            <a:r>
              <a:rPr lang="en-US" sz="2300"/>
              <a:t>, </a:t>
            </a:r>
            <a:r>
              <a:rPr lang="en-US" sz="2300" u="sng"/>
              <a:t>java.util.Stack</a:t>
            </a:r>
            <a:r>
              <a:rPr lang="en-US" sz="2300"/>
              <a:t>, and </a:t>
            </a:r>
            <a:r>
              <a:rPr lang="en-US" sz="2300" u="sng"/>
              <a:t>Hashtable</a:t>
            </a:r>
            <a:r>
              <a:rPr lang="en-US" sz="2300"/>
              <a:t> are already synchronized. These are old classes introduced in JDK 1.0. In JDK 1.5, you should use </a:t>
            </a:r>
            <a:r>
              <a:rPr lang="en-US" sz="2300" u="sng"/>
              <a:t>java.util.ArrayList</a:t>
            </a:r>
            <a:r>
              <a:rPr lang="en-US" sz="2300"/>
              <a:t> to replace </a:t>
            </a:r>
            <a:r>
              <a:rPr lang="en-US" sz="2300" u="sng"/>
              <a:t>Vector</a:t>
            </a:r>
            <a:r>
              <a:rPr lang="en-US" sz="2300"/>
              <a:t>, </a:t>
            </a:r>
            <a:r>
              <a:rPr lang="en-US" sz="2300" u="sng"/>
              <a:t>java.util.LinkedList</a:t>
            </a:r>
            <a:r>
              <a:rPr lang="en-US" sz="2300"/>
              <a:t> to replace </a:t>
            </a:r>
            <a:r>
              <a:rPr lang="en-US" sz="2300" u="sng"/>
              <a:t>Stack</a:t>
            </a:r>
            <a:r>
              <a:rPr lang="en-US" sz="2300"/>
              <a:t>, and </a:t>
            </a:r>
            <a:r>
              <a:rPr lang="en-US" sz="2300" u="sng"/>
              <a:t>java.util.Map</a:t>
            </a:r>
            <a:r>
              <a:rPr lang="en-US" sz="2300"/>
              <a:t> to replace </a:t>
            </a:r>
            <a:r>
              <a:rPr lang="en-US" sz="2300" u="sng"/>
              <a:t>Hashtable</a:t>
            </a:r>
            <a:r>
              <a:rPr lang="en-US" sz="2300"/>
              <a:t>. If synchronization is needed, use a synchronization wrapper. </a:t>
            </a:r>
          </a:p>
        </p:txBody>
      </p:sp>
      <p:sp>
        <p:nvSpPr>
          <p:cNvPr id="372740" name="Rectangle 4"/>
          <p:cNvSpPr>
            <a:spLocks noChangeArrowheads="1"/>
          </p:cNvSpPr>
          <p:nvPr/>
        </p:nvSpPr>
        <p:spPr bwMode="auto">
          <a:xfrm>
            <a:off x="3829050" y="2519363"/>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372741" name="Rectangle 5"/>
          <p:cNvSpPr>
            <a:spLocks noChangeArrowheads="1"/>
          </p:cNvSpPr>
          <p:nvPr/>
        </p:nvSpPr>
        <p:spPr bwMode="auto">
          <a:xfrm>
            <a:off x="4214813" y="2476500"/>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372742" name="Rectangle 6"/>
          <p:cNvSpPr>
            <a:spLocks noChangeArrowheads="1"/>
          </p:cNvSpPr>
          <p:nvPr/>
        </p:nvSpPr>
        <p:spPr bwMode="auto">
          <a:xfrm>
            <a:off x="1524001" y="2360097"/>
            <a:ext cx="184731" cy="369332"/>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372743" name="Rectangle 7"/>
          <p:cNvSpPr>
            <a:spLocks noChangeArrowheads="1"/>
          </p:cNvSpPr>
          <p:nvPr/>
        </p:nvSpPr>
        <p:spPr bwMode="auto">
          <a:xfrm>
            <a:off x="1524001" y="2569647"/>
            <a:ext cx="184731" cy="369332"/>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372744" name="Rectangle 8"/>
          <p:cNvSpPr>
            <a:spLocks noChangeArrowheads="1"/>
          </p:cNvSpPr>
          <p:nvPr/>
        </p:nvSpPr>
        <p:spPr bwMode="auto">
          <a:xfrm>
            <a:off x="1524001" y="2531547"/>
            <a:ext cx="184731" cy="369332"/>
          </a:xfrm>
          <a:prstGeom prst="rect">
            <a:avLst/>
          </a:prstGeom>
          <a:noFill/>
          <a:ln w="12700">
            <a:noFill/>
            <a:miter lim="800000"/>
            <a:headEnd type="none" w="sm" len="sm"/>
            <a:tailEnd type="none" w="sm" len="sm"/>
          </a:ln>
          <a:effectLst/>
        </p:spPr>
        <p:txBody>
          <a:bodyPr wrap="none" anchor="ctr">
            <a:spAutoFit/>
          </a:bodyPr>
          <a:lstStyle/>
          <a:p>
            <a:endParaRPr lang="en-US"/>
          </a:p>
        </p:txBody>
      </p:sp>
    </p:spTree>
    <p:extLst>
      <p:ext uri="{BB962C8B-B14F-4D97-AF65-F5344CB8AC3E}">
        <p14:creationId xmlns:p14="http://schemas.microsoft.com/office/powerpoint/2010/main" val="3290480166"/>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ACEA8923-CB59-41DE-8EF2-E5170222B89A}" type="slidenum">
              <a:rPr lang="en-US"/>
              <a:pPr/>
              <a:t>206</a:t>
            </a:fld>
            <a:endParaRPr lang="en-US"/>
          </a:p>
        </p:txBody>
      </p:sp>
      <p:sp>
        <p:nvSpPr>
          <p:cNvPr id="374786" name="Rectangle 2"/>
          <p:cNvSpPr>
            <a:spLocks noGrp="1" noChangeArrowheads="1"/>
          </p:cNvSpPr>
          <p:nvPr>
            <p:ph type="title"/>
          </p:nvPr>
        </p:nvSpPr>
        <p:spPr>
          <a:xfrm>
            <a:off x="1676400" y="228600"/>
            <a:ext cx="8839200" cy="457200"/>
          </a:xfrm>
          <a:noFill/>
          <a:ln/>
        </p:spPr>
        <p:txBody>
          <a:bodyPr>
            <a:normAutofit fontScale="90000"/>
          </a:bodyPr>
          <a:lstStyle/>
          <a:p>
            <a:r>
              <a:rPr lang="en-US" sz="4000"/>
              <a:t>Fail-Fast</a:t>
            </a:r>
            <a:r>
              <a:rPr lang="en-US"/>
              <a:t> </a:t>
            </a:r>
          </a:p>
        </p:txBody>
      </p:sp>
      <p:sp>
        <p:nvSpPr>
          <p:cNvPr id="374787" name="Rectangle 3"/>
          <p:cNvSpPr>
            <a:spLocks noGrp="1" noChangeArrowheads="1"/>
          </p:cNvSpPr>
          <p:nvPr>
            <p:ph type="body" idx="1"/>
          </p:nvPr>
        </p:nvSpPr>
        <p:spPr>
          <a:xfrm>
            <a:off x="1752600" y="838200"/>
            <a:ext cx="8686800" cy="5486400"/>
          </a:xfrm>
        </p:spPr>
        <p:txBody>
          <a:bodyPr/>
          <a:lstStyle/>
          <a:p>
            <a:pPr marL="0" indent="0">
              <a:lnSpc>
                <a:spcPct val="80000"/>
              </a:lnSpc>
              <a:buNone/>
            </a:pPr>
            <a:r>
              <a:rPr lang="en-US" sz="2000"/>
              <a:t>The synchronization wrapper classes are thread-safe, but the iterator is </a:t>
            </a:r>
            <a:r>
              <a:rPr lang="en-US" sz="2000" i="1"/>
              <a:t>fail-fast</a:t>
            </a:r>
            <a:r>
              <a:rPr lang="en-US" sz="2000"/>
              <a:t>. This means that if you are using an iterator to traverse a collection while the underlying collection is being modified by another thread, then the iterator will immediately fail by throwing </a:t>
            </a:r>
            <a:r>
              <a:rPr lang="en-US" sz="2000" u="sng"/>
              <a:t>java.util.ConcurrentModificationException</a:t>
            </a:r>
            <a:r>
              <a:rPr lang="en-US" sz="2000"/>
              <a:t>, which is a subclass of </a:t>
            </a:r>
            <a:r>
              <a:rPr lang="en-US" sz="2000" u="sng"/>
              <a:t>RuntimeException</a:t>
            </a:r>
            <a:r>
              <a:rPr lang="en-US" sz="2000"/>
              <a:t>. To avoid this error, you need to create a synchronized collection object and acquire a lock on the object when traversing it. For example, suppose you want to traverse a set, you have to write the code like this:</a:t>
            </a:r>
          </a:p>
          <a:p>
            <a:pPr marL="0" indent="0">
              <a:lnSpc>
                <a:spcPct val="80000"/>
              </a:lnSpc>
              <a:buNone/>
            </a:pPr>
            <a:endParaRPr lang="en-US" sz="2000" u="sng"/>
          </a:p>
          <a:p>
            <a:pPr lvl="1">
              <a:lnSpc>
                <a:spcPct val="80000"/>
              </a:lnSpc>
              <a:buFontTx/>
              <a:buNone/>
            </a:pPr>
            <a:r>
              <a:rPr lang="en-US" sz="1800" u="sng"/>
              <a:t>Set hashSet = Collections.synchronizedSet(new HashSet());</a:t>
            </a:r>
          </a:p>
          <a:p>
            <a:pPr lvl="1">
              <a:lnSpc>
                <a:spcPct val="80000"/>
              </a:lnSpc>
              <a:buFontTx/>
              <a:buNone/>
            </a:pPr>
            <a:r>
              <a:rPr lang="en-US" sz="1800" u="sng"/>
              <a:t>synchronized (hashSet) { // Must synchronize it</a:t>
            </a:r>
          </a:p>
          <a:p>
            <a:pPr lvl="1">
              <a:lnSpc>
                <a:spcPct val="80000"/>
              </a:lnSpc>
              <a:buFontTx/>
              <a:buNone/>
            </a:pPr>
            <a:r>
              <a:rPr lang="en-US" sz="1800" u="sng"/>
              <a:t>  Iterator iterator = hashSet.iterator();</a:t>
            </a:r>
          </a:p>
          <a:p>
            <a:pPr lvl="1">
              <a:lnSpc>
                <a:spcPct val="80000"/>
              </a:lnSpc>
              <a:buFontTx/>
              <a:buNone/>
            </a:pPr>
            <a:r>
              <a:rPr lang="en-US" sz="1800" u="sng"/>
              <a:t>  while (iterator.hasNext()) {</a:t>
            </a:r>
          </a:p>
          <a:p>
            <a:pPr lvl="1">
              <a:lnSpc>
                <a:spcPct val="80000"/>
              </a:lnSpc>
              <a:buFontTx/>
              <a:buNone/>
            </a:pPr>
            <a:r>
              <a:rPr lang="en-US" sz="1800" u="sng"/>
              <a:t>    System.out.println(iterator.next());</a:t>
            </a:r>
          </a:p>
          <a:p>
            <a:pPr lvl="1">
              <a:lnSpc>
                <a:spcPct val="80000"/>
              </a:lnSpc>
              <a:buFontTx/>
              <a:buNone/>
            </a:pPr>
            <a:r>
              <a:rPr lang="en-US" sz="1800" u="sng"/>
              <a:t>  }</a:t>
            </a:r>
          </a:p>
          <a:p>
            <a:pPr lvl="1">
              <a:lnSpc>
                <a:spcPct val="80000"/>
              </a:lnSpc>
              <a:buFontTx/>
              <a:buNone/>
            </a:pPr>
            <a:r>
              <a:rPr lang="en-US" sz="1800" u="sng"/>
              <a:t>}</a:t>
            </a:r>
          </a:p>
          <a:p>
            <a:pPr marL="0" indent="0">
              <a:lnSpc>
                <a:spcPct val="80000"/>
              </a:lnSpc>
              <a:buNone/>
            </a:pPr>
            <a:r>
              <a:rPr lang="en-US" sz="2000" u="sng"/>
              <a:t> </a:t>
            </a:r>
            <a:endParaRPr lang="en-US" sz="2000"/>
          </a:p>
          <a:p>
            <a:pPr marL="0" indent="0">
              <a:lnSpc>
                <a:spcPct val="80000"/>
              </a:lnSpc>
              <a:buNone/>
            </a:pPr>
            <a:r>
              <a:rPr lang="en-US" sz="2000"/>
              <a:t>Failure to do so may result in nondeterministic behavior, such as </a:t>
            </a:r>
            <a:r>
              <a:rPr lang="en-US" sz="2000" u="sng"/>
              <a:t>ConcurrentModificationException</a:t>
            </a:r>
            <a:r>
              <a:rPr lang="en-US" sz="2000"/>
              <a:t>.</a:t>
            </a:r>
          </a:p>
        </p:txBody>
      </p:sp>
      <p:sp>
        <p:nvSpPr>
          <p:cNvPr id="374788" name="Rectangle 4"/>
          <p:cNvSpPr>
            <a:spLocks noChangeArrowheads="1"/>
          </p:cNvSpPr>
          <p:nvPr/>
        </p:nvSpPr>
        <p:spPr bwMode="auto">
          <a:xfrm>
            <a:off x="3829050" y="2519363"/>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374789" name="Rectangle 5"/>
          <p:cNvSpPr>
            <a:spLocks noChangeArrowheads="1"/>
          </p:cNvSpPr>
          <p:nvPr/>
        </p:nvSpPr>
        <p:spPr bwMode="auto">
          <a:xfrm>
            <a:off x="4214813" y="2476500"/>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374790" name="Rectangle 6"/>
          <p:cNvSpPr>
            <a:spLocks noChangeArrowheads="1"/>
          </p:cNvSpPr>
          <p:nvPr/>
        </p:nvSpPr>
        <p:spPr bwMode="auto">
          <a:xfrm>
            <a:off x="1524001" y="2360097"/>
            <a:ext cx="184731" cy="369332"/>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374791" name="Rectangle 7"/>
          <p:cNvSpPr>
            <a:spLocks noChangeArrowheads="1"/>
          </p:cNvSpPr>
          <p:nvPr/>
        </p:nvSpPr>
        <p:spPr bwMode="auto">
          <a:xfrm>
            <a:off x="1524001" y="2569647"/>
            <a:ext cx="184731" cy="369332"/>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374792" name="Rectangle 8"/>
          <p:cNvSpPr>
            <a:spLocks noChangeArrowheads="1"/>
          </p:cNvSpPr>
          <p:nvPr/>
        </p:nvSpPr>
        <p:spPr bwMode="auto">
          <a:xfrm>
            <a:off x="1524001" y="2531547"/>
            <a:ext cx="184731" cy="369332"/>
          </a:xfrm>
          <a:prstGeom prst="rect">
            <a:avLst/>
          </a:prstGeom>
          <a:noFill/>
          <a:ln w="12700">
            <a:noFill/>
            <a:miter lim="800000"/>
            <a:headEnd type="none" w="sm" len="sm"/>
            <a:tailEnd type="none" w="sm" len="sm"/>
          </a:ln>
          <a:effectLst/>
        </p:spPr>
        <p:txBody>
          <a:bodyPr wrap="none" anchor="ctr">
            <a:spAutoFit/>
          </a:bodyPr>
          <a:lstStyle/>
          <a:p>
            <a:endParaRPr lang="en-US"/>
          </a:p>
        </p:txBody>
      </p:sp>
    </p:spTree>
    <p:extLst>
      <p:ext uri="{BB962C8B-B14F-4D97-AF65-F5344CB8AC3E}">
        <p14:creationId xmlns:p14="http://schemas.microsoft.com/office/powerpoint/2010/main" val="4107958220"/>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AF3C5BD-3F44-4E1C-B280-4CDC4132FFD8}" type="slidenum">
              <a:rPr lang="en-US"/>
              <a:pPr/>
              <a:t>207</a:t>
            </a:fld>
            <a:endParaRPr lang="en-US"/>
          </a:p>
        </p:txBody>
      </p:sp>
      <p:sp>
        <p:nvSpPr>
          <p:cNvPr id="324610" name="Rectangle 2"/>
          <p:cNvSpPr>
            <a:spLocks noGrp="1" noChangeArrowheads="1"/>
          </p:cNvSpPr>
          <p:nvPr>
            <p:ph type="title"/>
          </p:nvPr>
        </p:nvSpPr>
        <p:spPr>
          <a:xfrm>
            <a:off x="1676400" y="228600"/>
            <a:ext cx="8839200" cy="533400"/>
          </a:xfrm>
          <a:noFill/>
          <a:ln/>
        </p:spPr>
        <p:txBody>
          <a:bodyPr>
            <a:normAutofit fontScale="90000"/>
          </a:bodyPr>
          <a:lstStyle/>
          <a:p>
            <a:r>
              <a:rPr lang="en-US" u="sng"/>
              <a:t>SwingWorker</a:t>
            </a:r>
            <a:r>
              <a:rPr lang="en-US"/>
              <a:t> </a:t>
            </a:r>
          </a:p>
        </p:txBody>
      </p:sp>
      <p:sp>
        <p:nvSpPr>
          <p:cNvPr id="324612" name="Rectangle 4"/>
          <p:cNvSpPr>
            <a:spLocks noGrp="1" noChangeArrowheads="1"/>
          </p:cNvSpPr>
          <p:nvPr>
            <p:ph type="body" idx="1"/>
          </p:nvPr>
        </p:nvSpPr>
        <p:spPr>
          <a:xfrm>
            <a:off x="1752600" y="990600"/>
            <a:ext cx="8763000" cy="4648200"/>
          </a:xfrm>
        </p:spPr>
        <p:txBody>
          <a:bodyPr/>
          <a:lstStyle/>
          <a:p>
            <a:pPr marL="0" indent="0">
              <a:spcBef>
                <a:spcPct val="0"/>
              </a:spcBef>
              <a:buNone/>
            </a:pPr>
            <a:r>
              <a:rPr lang="en-US" sz="2400"/>
              <a:t>As discussed in §29.6, all Swing GUI events are processed in a single </a:t>
            </a:r>
            <a:r>
              <a:rPr lang="en-US" sz="2400" i="1"/>
              <a:t>event dispatch thread</a:t>
            </a:r>
            <a:r>
              <a:rPr lang="en-US" sz="2400"/>
              <a:t>. If an event requires a long time to process, the thread cannot attend to other tasks in the queue. To solve this problem, you should run the time-consuming task for processing the event in a separate thread. Java 6 introduced </a:t>
            </a:r>
            <a:r>
              <a:rPr lang="en-US" sz="2400" u="sng"/>
              <a:t>SwingWorker</a:t>
            </a:r>
            <a:r>
              <a:rPr lang="en-US" sz="2400"/>
              <a:t>. </a:t>
            </a:r>
            <a:r>
              <a:rPr lang="en-US" sz="2400" u="sng"/>
              <a:t>SwingWorker</a:t>
            </a:r>
            <a:r>
              <a:rPr lang="en-US" sz="2400"/>
              <a:t> is an abstract class that implements </a:t>
            </a:r>
            <a:r>
              <a:rPr lang="en-US" sz="2400" u="sng"/>
              <a:t>Runnable</a:t>
            </a:r>
            <a:r>
              <a:rPr lang="en-US" sz="2400"/>
              <a:t>. You can define a task class that extends </a:t>
            </a:r>
            <a:r>
              <a:rPr lang="en-US" sz="2400" u="sng"/>
              <a:t>SwingWorker</a:t>
            </a:r>
            <a:r>
              <a:rPr lang="en-US" sz="2400"/>
              <a:t>, run the time-consuming task in the task, and update the GUI using the results produced from the task. Figure 29.28 defines </a:t>
            </a:r>
            <a:r>
              <a:rPr lang="en-US" sz="2400" u="sng"/>
              <a:t>SwingWorker</a:t>
            </a:r>
            <a:r>
              <a:rPr lang="en-US" sz="2400"/>
              <a:t>.</a:t>
            </a:r>
          </a:p>
        </p:txBody>
      </p:sp>
      <p:sp>
        <p:nvSpPr>
          <p:cNvPr id="324614" name="Rectangle 6"/>
          <p:cNvSpPr>
            <a:spLocks noChangeArrowheads="1"/>
          </p:cNvSpPr>
          <p:nvPr/>
        </p:nvSpPr>
        <p:spPr bwMode="auto">
          <a:xfrm>
            <a:off x="3971925" y="3057525"/>
            <a:ext cx="9144000" cy="369332"/>
          </a:xfrm>
          <a:prstGeom prst="rect">
            <a:avLst/>
          </a:prstGeom>
          <a:noFill/>
          <a:ln w="12700">
            <a:noFill/>
            <a:miter lim="800000"/>
            <a:headEnd type="none" w="sm" len="sm"/>
            <a:tailEnd type="none" w="sm" len="sm"/>
          </a:ln>
          <a:effectLst/>
        </p:spPr>
        <p:txBody>
          <a:bodyPr>
            <a:spAutoFit/>
          </a:bodyPr>
          <a:lstStyle/>
          <a:p>
            <a:endParaRPr lang="en-US"/>
          </a:p>
        </p:txBody>
      </p:sp>
    </p:spTree>
    <p:extLst>
      <p:ext uri="{BB962C8B-B14F-4D97-AF65-F5344CB8AC3E}">
        <p14:creationId xmlns:p14="http://schemas.microsoft.com/office/powerpoint/2010/main" val="1983646980"/>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9DE116CA-B0B6-475C-9E82-9A93D38A8719}" type="slidenum">
              <a:rPr lang="en-US"/>
              <a:pPr/>
              <a:t>208</a:t>
            </a:fld>
            <a:endParaRPr lang="en-US"/>
          </a:p>
        </p:txBody>
      </p:sp>
      <p:sp>
        <p:nvSpPr>
          <p:cNvPr id="378882" name="Rectangle 2"/>
          <p:cNvSpPr>
            <a:spLocks noGrp="1" noChangeArrowheads="1"/>
          </p:cNvSpPr>
          <p:nvPr>
            <p:ph type="title"/>
          </p:nvPr>
        </p:nvSpPr>
        <p:spPr>
          <a:xfrm>
            <a:off x="1676400" y="228600"/>
            <a:ext cx="8839200" cy="533400"/>
          </a:xfrm>
          <a:noFill/>
          <a:ln/>
        </p:spPr>
        <p:txBody>
          <a:bodyPr>
            <a:normAutofit fontScale="90000"/>
          </a:bodyPr>
          <a:lstStyle/>
          <a:p>
            <a:r>
              <a:rPr lang="en-US" u="sng"/>
              <a:t>SwingWorker</a:t>
            </a:r>
            <a:r>
              <a:rPr lang="en-US"/>
              <a:t> </a:t>
            </a:r>
          </a:p>
        </p:txBody>
      </p:sp>
      <p:sp>
        <p:nvSpPr>
          <p:cNvPr id="378884" name="Rectangle 4"/>
          <p:cNvSpPr>
            <a:spLocks noChangeArrowheads="1"/>
          </p:cNvSpPr>
          <p:nvPr/>
        </p:nvSpPr>
        <p:spPr bwMode="auto">
          <a:xfrm>
            <a:off x="3971925" y="3057525"/>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378885" name="Rectangle 5"/>
          <p:cNvSpPr>
            <a:spLocks noGrp="1" noChangeArrowheads="1"/>
          </p:cNvSpPr>
          <p:nvPr>
            <p:ph type="body" idx="1"/>
          </p:nvPr>
        </p:nvSpPr>
        <p:spPr/>
        <p:txBody>
          <a:bodyPr/>
          <a:lstStyle/>
          <a:p>
            <a:endParaRPr lang="en-US"/>
          </a:p>
        </p:txBody>
      </p:sp>
      <p:sp>
        <p:nvSpPr>
          <p:cNvPr id="378887" name="Rectangle 7"/>
          <p:cNvSpPr>
            <a:spLocks noChangeArrowheads="1"/>
          </p:cNvSpPr>
          <p:nvPr/>
        </p:nvSpPr>
        <p:spPr bwMode="auto">
          <a:xfrm>
            <a:off x="1524001" y="-184666"/>
            <a:ext cx="184731" cy="369332"/>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378886" name="Object 6"/>
          <p:cNvGraphicFramePr>
            <a:graphicFrameLocks noChangeAspect="1"/>
          </p:cNvGraphicFramePr>
          <p:nvPr/>
        </p:nvGraphicFramePr>
        <p:xfrm>
          <a:off x="1828800" y="1066801"/>
          <a:ext cx="7696200" cy="5197475"/>
        </p:xfrm>
        <a:graphic>
          <a:graphicData uri="http://schemas.openxmlformats.org/presentationml/2006/ole">
            <mc:AlternateContent xmlns:mc="http://schemas.openxmlformats.org/markup-compatibility/2006">
              <mc:Choice xmlns:v="urn:schemas-microsoft-com:vml" Requires="v">
                <p:oleObj spid="_x0000_s23557" name="Picture" r:id="rId4" imgW="4703064" imgH="3163824" progId="Word.Picture.8">
                  <p:embed/>
                </p:oleObj>
              </mc:Choice>
              <mc:Fallback>
                <p:oleObj name="Picture" r:id="rId4" imgW="4703064" imgH="3163824"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1066801"/>
                        <a:ext cx="7696200" cy="5197475"/>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2728638063"/>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CF06E6DF-D952-43C7-8565-0C8E3E9CFC49}" type="slidenum">
              <a:rPr lang="en-US"/>
              <a:pPr/>
              <a:t>209</a:t>
            </a:fld>
            <a:endParaRPr lang="en-US"/>
          </a:p>
        </p:txBody>
      </p:sp>
      <p:sp>
        <p:nvSpPr>
          <p:cNvPr id="380930" name="Rectangle 2"/>
          <p:cNvSpPr>
            <a:spLocks noGrp="1" noChangeArrowheads="1"/>
          </p:cNvSpPr>
          <p:nvPr>
            <p:ph type="title"/>
          </p:nvPr>
        </p:nvSpPr>
        <p:spPr>
          <a:xfrm>
            <a:off x="1676400" y="228600"/>
            <a:ext cx="8839200" cy="533400"/>
          </a:xfrm>
          <a:noFill/>
          <a:ln/>
        </p:spPr>
        <p:txBody>
          <a:bodyPr>
            <a:normAutofit fontScale="90000"/>
          </a:bodyPr>
          <a:lstStyle/>
          <a:p>
            <a:r>
              <a:rPr lang="en-US" u="sng"/>
              <a:t>SwingWorker</a:t>
            </a:r>
            <a:r>
              <a:rPr lang="en-US"/>
              <a:t> Demo</a:t>
            </a:r>
          </a:p>
        </p:txBody>
      </p:sp>
      <p:sp>
        <p:nvSpPr>
          <p:cNvPr id="380931" name="Rectangle 3"/>
          <p:cNvSpPr>
            <a:spLocks noChangeArrowheads="1"/>
          </p:cNvSpPr>
          <p:nvPr/>
        </p:nvSpPr>
        <p:spPr bwMode="auto">
          <a:xfrm>
            <a:off x="3971925" y="3057525"/>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380933" name="Rectangle 5"/>
          <p:cNvSpPr>
            <a:spLocks noChangeArrowheads="1"/>
          </p:cNvSpPr>
          <p:nvPr/>
        </p:nvSpPr>
        <p:spPr bwMode="auto">
          <a:xfrm>
            <a:off x="1524001" y="-184666"/>
            <a:ext cx="184731" cy="369332"/>
          </a:xfrm>
          <a:prstGeom prst="rect">
            <a:avLst/>
          </a:prstGeom>
          <a:noFill/>
          <a:ln w="12700">
            <a:noFill/>
            <a:miter lim="800000"/>
            <a:headEnd type="none" w="sm" len="sm"/>
            <a:tailEnd type="none" w="sm" len="sm"/>
          </a:ln>
          <a:effectLst/>
        </p:spPr>
        <p:txBody>
          <a:bodyPr wrap="none" anchor="ctr">
            <a:spAutoFit/>
          </a:bodyPr>
          <a:lstStyle/>
          <a:p>
            <a:endParaRPr lang="en-US"/>
          </a:p>
        </p:txBody>
      </p:sp>
      <p:pic>
        <p:nvPicPr>
          <p:cNvPr id="380935" name="Picture 7"/>
          <p:cNvPicPr>
            <a:picLocks noGrp="1" noChangeAspect="1" noChangeArrowheads="1"/>
          </p:cNvPicPr>
          <p:nvPr>
            <p:ph type="body" idx="1"/>
          </p:nvPr>
        </p:nvPicPr>
        <p:blipFill>
          <a:blip r:embed="rId3" cstate="print"/>
          <a:srcRect/>
          <a:stretch>
            <a:fillRect/>
          </a:stretch>
        </p:blipFill>
        <p:spPr>
          <a:xfrm>
            <a:off x="2057400" y="1524000"/>
            <a:ext cx="6000750" cy="1181100"/>
          </a:xfrm>
          <a:noFill/>
          <a:ln/>
        </p:spPr>
      </p:pic>
      <p:sp>
        <p:nvSpPr>
          <p:cNvPr id="380936" name="AutoShape 8">
            <a:hlinkClick r:id="" action="ppaction://noaction" highlightClick="1"/>
          </p:cNvPr>
          <p:cNvSpPr>
            <a:spLocks noChangeArrowheads="1"/>
          </p:cNvSpPr>
          <p:nvPr/>
        </p:nvSpPr>
        <p:spPr bwMode="auto">
          <a:xfrm>
            <a:off x="4343400" y="5638800"/>
            <a:ext cx="30480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4" action="ppaction://program"/>
              </a:rPr>
              <a:t>SwingWorkerDemo</a:t>
            </a:r>
            <a:endParaRPr lang="en-US">
              <a:solidFill>
                <a:schemeClr val="accent1"/>
              </a:solidFill>
            </a:endParaRPr>
          </a:p>
        </p:txBody>
      </p:sp>
      <p:sp>
        <p:nvSpPr>
          <p:cNvPr id="380937" name="AutoShape 9">
            <a:hlinkClick r:id="rId5" action="ppaction://program" highlightClick="1"/>
          </p:cNvPr>
          <p:cNvSpPr>
            <a:spLocks noChangeArrowheads="1"/>
          </p:cNvSpPr>
          <p:nvPr/>
        </p:nvSpPr>
        <p:spPr bwMode="auto">
          <a:xfrm>
            <a:off x="7620000" y="5638800"/>
            <a:ext cx="1371600" cy="5334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Tree>
    <p:extLst>
      <p:ext uri="{BB962C8B-B14F-4D97-AF65-F5344CB8AC3E}">
        <p14:creationId xmlns:p14="http://schemas.microsoft.com/office/powerpoint/2010/main" val="20868788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26"/>
          <p:cNvSpPr>
            <a:spLocks noGrp="1" noChangeArrowheads="1"/>
          </p:cNvSpPr>
          <p:nvPr>
            <p:ph type="title"/>
          </p:nvPr>
        </p:nvSpPr>
        <p:spPr/>
        <p:txBody>
          <a:bodyPr/>
          <a:lstStyle/>
          <a:p>
            <a:r>
              <a:rPr lang="en-US"/>
              <a:t>Concurrency Models I</a:t>
            </a:r>
            <a:endParaRPr lang="en-GB"/>
          </a:p>
        </p:txBody>
      </p:sp>
      <p:sp>
        <p:nvSpPr>
          <p:cNvPr id="59395" name="Rectangle 1027"/>
          <p:cNvSpPr>
            <a:spLocks noGrp="1" noChangeArrowheads="1"/>
          </p:cNvSpPr>
          <p:nvPr>
            <p:ph type="body" idx="1"/>
          </p:nvPr>
        </p:nvSpPr>
        <p:spPr>
          <a:xfrm>
            <a:off x="1981200" y="1295401"/>
            <a:ext cx="8497888" cy="690563"/>
          </a:xfrm>
        </p:spPr>
        <p:txBody>
          <a:bodyPr/>
          <a:lstStyle/>
          <a:p>
            <a:r>
              <a:rPr lang="en-US"/>
              <a:t>Processes versus Threads</a:t>
            </a:r>
            <a:endParaRPr lang="en-GB"/>
          </a:p>
        </p:txBody>
      </p:sp>
      <p:sp>
        <p:nvSpPr>
          <p:cNvPr id="59396" name="Rectangle 1028"/>
          <p:cNvSpPr>
            <a:spLocks noChangeArrowheads="1"/>
          </p:cNvSpPr>
          <p:nvPr/>
        </p:nvSpPr>
        <p:spPr bwMode="auto">
          <a:xfrm>
            <a:off x="2595563" y="5181600"/>
            <a:ext cx="6858000" cy="990600"/>
          </a:xfrm>
          <a:prstGeom prst="rect">
            <a:avLst/>
          </a:prstGeom>
          <a:solidFill>
            <a:schemeClr val="accent1"/>
          </a:solidFill>
          <a:ln w="12700">
            <a:solidFill>
              <a:schemeClr val="tx1"/>
            </a:solidFill>
            <a:miter lim="800000"/>
            <a:headEnd type="none" w="sm" len="sm"/>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GB">
                <a:latin typeface="Times New Roman" panose="02020603050405020304" pitchFamily="18" charset="0"/>
              </a:rPr>
              <a:t>Operating System</a:t>
            </a:r>
          </a:p>
        </p:txBody>
      </p:sp>
      <p:sp>
        <p:nvSpPr>
          <p:cNvPr id="59398" name="Rectangle 1030"/>
          <p:cNvSpPr>
            <a:spLocks noChangeArrowheads="1"/>
          </p:cNvSpPr>
          <p:nvPr/>
        </p:nvSpPr>
        <p:spPr bwMode="auto">
          <a:xfrm>
            <a:off x="2895600" y="2286000"/>
            <a:ext cx="1371600" cy="2209800"/>
          </a:xfrm>
          <a:prstGeom prst="rect">
            <a:avLst/>
          </a:prstGeom>
          <a:solidFill>
            <a:srgbClr val="FFFFCC"/>
          </a:solidFill>
          <a:ln w="12700">
            <a:solidFill>
              <a:schemeClr val="tx1"/>
            </a:solidFill>
            <a:miter lim="800000"/>
            <a:headEnd type="none" w="sm" len="sm"/>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GB">
              <a:latin typeface="Times New Roman" panose="02020603050405020304" pitchFamily="18" charset="0"/>
            </a:endParaRPr>
          </a:p>
        </p:txBody>
      </p:sp>
      <p:sp>
        <p:nvSpPr>
          <p:cNvPr id="59399" name="Rectangle 1031"/>
          <p:cNvSpPr>
            <a:spLocks noChangeArrowheads="1"/>
          </p:cNvSpPr>
          <p:nvPr/>
        </p:nvSpPr>
        <p:spPr bwMode="auto">
          <a:xfrm>
            <a:off x="5295900" y="2324100"/>
            <a:ext cx="1371600" cy="2209800"/>
          </a:xfrm>
          <a:prstGeom prst="rect">
            <a:avLst/>
          </a:prstGeom>
          <a:solidFill>
            <a:srgbClr val="FFFFCC"/>
          </a:solidFill>
          <a:ln w="12700">
            <a:solidFill>
              <a:schemeClr val="tx1"/>
            </a:solidFill>
            <a:miter lim="800000"/>
            <a:headEnd type="none" w="sm" len="sm"/>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GB">
              <a:latin typeface="Times New Roman" panose="02020603050405020304" pitchFamily="18" charset="0"/>
            </a:endParaRPr>
          </a:p>
        </p:txBody>
      </p:sp>
      <p:sp>
        <p:nvSpPr>
          <p:cNvPr id="59400" name="Rectangle 1032"/>
          <p:cNvSpPr>
            <a:spLocks noChangeArrowheads="1"/>
          </p:cNvSpPr>
          <p:nvPr/>
        </p:nvSpPr>
        <p:spPr bwMode="auto">
          <a:xfrm>
            <a:off x="7696200" y="2324100"/>
            <a:ext cx="1371600" cy="2209800"/>
          </a:xfrm>
          <a:prstGeom prst="rect">
            <a:avLst/>
          </a:prstGeom>
          <a:solidFill>
            <a:srgbClr val="FFFFCC"/>
          </a:solidFill>
          <a:ln w="12700">
            <a:solidFill>
              <a:schemeClr val="tx1"/>
            </a:solidFill>
            <a:miter lim="800000"/>
            <a:headEnd type="none" w="sm" len="sm"/>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1" name="Oval 1033"/>
          <p:cNvSpPr>
            <a:spLocks noChangeArrowheads="1"/>
          </p:cNvSpPr>
          <p:nvPr/>
        </p:nvSpPr>
        <p:spPr bwMode="auto">
          <a:xfrm>
            <a:off x="3124200" y="2819400"/>
            <a:ext cx="152400" cy="1143000"/>
          </a:xfrm>
          <a:prstGeom prst="ellipse">
            <a:avLst/>
          </a:prstGeom>
          <a:solidFill>
            <a:schemeClr val="accent1"/>
          </a:solidFill>
          <a:ln w="12700">
            <a:solidFill>
              <a:schemeClr val="tx1"/>
            </a:solidFill>
            <a:round/>
            <a:headEnd type="none" w="sm" len="sm"/>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2" name="Oval 1034"/>
          <p:cNvSpPr>
            <a:spLocks noChangeArrowheads="1"/>
          </p:cNvSpPr>
          <p:nvPr/>
        </p:nvSpPr>
        <p:spPr bwMode="auto">
          <a:xfrm>
            <a:off x="3505200" y="2857500"/>
            <a:ext cx="152400" cy="1143000"/>
          </a:xfrm>
          <a:prstGeom prst="ellipse">
            <a:avLst/>
          </a:prstGeom>
          <a:solidFill>
            <a:schemeClr val="accent1"/>
          </a:solidFill>
          <a:ln w="12700">
            <a:solidFill>
              <a:schemeClr val="tx1"/>
            </a:solidFill>
            <a:round/>
            <a:headEnd type="none" w="sm" len="sm"/>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3" name="Oval 1035"/>
          <p:cNvSpPr>
            <a:spLocks noChangeArrowheads="1"/>
          </p:cNvSpPr>
          <p:nvPr/>
        </p:nvSpPr>
        <p:spPr bwMode="auto">
          <a:xfrm>
            <a:off x="3962400" y="2857500"/>
            <a:ext cx="152400" cy="1143000"/>
          </a:xfrm>
          <a:prstGeom prst="ellipse">
            <a:avLst/>
          </a:prstGeom>
          <a:solidFill>
            <a:schemeClr val="accent1"/>
          </a:solidFill>
          <a:ln w="12700">
            <a:solidFill>
              <a:schemeClr val="tx1"/>
            </a:solidFill>
            <a:round/>
            <a:headEnd type="none" w="sm" len="sm"/>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4" name="Oval 1036"/>
          <p:cNvSpPr>
            <a:spLocks noChangeArrowheads="1"/>
          </p:cNvSpPr>
          <p:nvPr/>
        </p:nvSpPr>
        <p:spPr bwMode="auto">
          <a:xfrm>
            <a:off x="5562600" y="2819400"/>
            <a:ext cx="533400" cy="228600"/>
          </a:xfrm>
          <a:prstGeom prst="ellipse">
            <a:avLst/>
          </a:prstGeom>
          <a:solidFill>
            <a:schemeClr val="accent1"/>
          </a:solidFill>
          <a:ln w="12700">
            <a:solidFill>
              <a:schemeClr val="tx1"/>
            </a:solidFill>
            <a:round/>
            <a:headEnd type="none" w="sm" len="sm"/>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5" name="Oval 1037"/>
          <p:cNvSpPr>
            <a:spLocks noChangeArrowheads="1"/>
          </p:cNvSpPr>
          <p:nvPr/>
        </p:nvSpPr>
        <p:spPr bwMode="auto">
          <a:xfrm>
            <a:off x="5715000" y="2971800"/>
            <a:ext cx="533400" cy="228600"/>
          </a:xfrm>
          <a:prstGeom prst="ellipse">
            <a:avLst/>
          </a:prstGeom>
          <a:solidFill>
            <a:schemeClr val="accent1"/>
          </a:solidFill>
          <a:ln w="12700">
            <a:solidFill>
              <a:schemeClr val="tx1"/>
            </a:solidFill>
            <a:round/>
            <a:headEnd type="none" w="sm" len="sm"/>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6" name="Oval 1038"/>
          <p:cNvSpPr>
            <a:spLocks noChangeArrowheads="1"/>
          </p:cNvSpPr>
          <p:nvPr/>
        </p:nvSpPr>
        <p:spPr bwMode="auto">
          <a:xfrm>
            <a:off x="5867400" y="3124200"/>
            <a:ext cx="533400" cy="228600"/>
          </a:xfrm>
          <a:prstGeom prst="ellipse">
            <a:avLst/>
          </a:prstGeom>
          <a:solidFill>
            <a:schemeClr val="accent1"/>
          </a:solidFill>
          <a:ln w="12700">
            <a:solidFill>
              <a:schemeClr val="tx1"/>
            </a:solidFill>
            <a:round/>
            <a:headEnd type="none" w="sm" len="sm"/>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7" name="Line 1039"/>
          <p:cNvSpPr>
            <a:spLocks noChangeShapeType="1"/>
          </p:cNvSpPr>
          <p:nvPr/>
        </p:nvSpPr>
        <p:spPr bwMode="auto">
          <a:xfrm>
            <a:off x="5334000" y="4038600"/>
            <a:ext cx="1371600" cy="0"/>
          </a:xfrm>
          <a:prstGeom prst="line">
            <a:avLst/>
          </a:prstGeom>
          <a:noFill/>
          <a:ln w="12700">
            <a:solidFill>
              <a:schemeClr val="tx1"/>
            </a:solidFill>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10" name="Text Box 1042"/>
          <p:cNvSpPr txBox="1">
            <a:spLocks noChangeArrowheads="1"/>
          </p:cNvSpPr>
          <p:nvPr/>
        </p:nvSpPr>
        <p:spPr bwMode="auto">
          <a:xfrm>
            <a:off x="3124201" y="2362201"/>
            <a:ext cx="10017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sz="2000">
                <a:latin typeface="Times New Roman" panose="02020603050405020304" pitchFamily="18" charset="0"/>
              </a:rPr>
              <a:t>Threads</a:t>
            </a:r>
          </a:p>
        </p:txBody>
      </p:sp>
      <p:sp>
        <p:nvSpPr>
          <p:cNvPr id="59411" name="Text Box 1043"/>
          <p:cNvSpPr txBox="1">
            <a:spLocks noChangeArrowheads="1"/>
          </p:cNvSpPr>
          <p:nvPr/>
        </p:nvSpPr>
        <p:spPr bwMode="auto">
          <a:xfrm>
            <a:off x="5686426" y="2362201"/>
            <a:ext cx="817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sz="2000">
                <a:latin typeface="Times New Roman" panose="02020603050405020304" pitchFamily="18" charset="0"/>
              </a:rPr>
              <a:t>Fibres</a:t>
            </a:r>
          </a:p>
        </p:txBody>
      </p:sp>
      <p:sp>
        <p:nvSpPr>
          <p:cNvPr id="59412" name="Text Box 1044"/>
          <p:cNvSpPr txBox="1">
            <a:spLocks noChangeArrowheads="1"/>
          </p:cNvSpPr>
          <p:nvPr/>
        </p:nvSpPr>
        <p:spPr bwMode="auto">
          <a:xfrm>
            <a:off x="7924800" y="2362201"/>
            <a:ext cx="958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sz="2000">
                <a:latin typeface="Times New Roman" panose="02020603050405020304" pitchFamily="18" charset="0"/>
              </a:rPr>
              <a:t>Process</a:t>
            </a:r>
          </a:p>
        </p:txBody>
      </p:sp>
      <p:sp>
        <p:nvSpPr>
          <p:cNvPr id="59413" name="Text Box 1045"/>
          <p:cNvSpPr txBox="1">
            <a:spLocks noChangeArrowheads="1"/>
          </p:cNvSpPr>
          <p:nvPr/>
        </p:nvSpPr>
        <p:spPr bwMode="auto">
          <a:xfrm>
            <a:off x="5318125" y="4062413"/>
            <a:ext cx="1422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a:latin typeface="Times New Roman" panose="02020603050405020304" pitchFamily="18" charset="0"/>
              </a:rPr>
              <a:t>thread library</a:t>
            </a:r>
          </a:p>
        </p:txBody>
      </p:sp>
      <p:sp>
        <p:nvSpPr>
          <p:cNvPr id="59414" name="Line 1046"/>
          <p:cNvSpPr>
            <a:spLocks noChangeShapeType="1"/>
          </p:cNvSpPr>
          <p:nvPr/>
        </p:nvSpPr>
        <p:spPr bwMode="auto">
          <a:xfrm>
            <a:off x="3200400" y="3886200"/>
            <a:ext cx="0" cy="152400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15" name="Line 1047"/>
          <p:cNvSpPr>
            <a:spLocks noChangeShapeType="1"/>
          </p:cNvSpPr>
          <p:nvPr/>
        </p:nvSpPr>
        <p:spPr bwMode="auto">
          <a:xfrm>
            <a:off x="3581400" y="4038600"/>
            <a:ext cx="0" cy="152400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16" name="Line 1048"/>
          <p:cNvSpPr>
            <a:spLocks noChangeShapeType="1"/>
          </p:cNvSpPr>
          <p:nvPr/>
        </p:nvSpPr>
        <p:spPr bwMode="auto">
          <a:xfrm>
            <a:off x="4038600" y="3962400"/>
            <a:ext cx="0" cy="152400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17" name="Line 1049"/>
          <p:cNvSpPr>
            <a:spLocks noChangeShapeType="1"/>
          </p:cNvSpPr>
          <p:nvPr/>
        </p:nvSpPr>
        <p:spPr bwMode="auto">
          <a:xfrm>
            <a:off x="5638800" y="3048000"/>
            <a:ext cx="0" cy="99060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18" name="Line 1050"/>
          <p:cNvSpPr>
            <a:spLocks noChangeShapeType="1"/>
          </p:cNvSpPr>
          <p:nvPr/>
        </p:nvSpPr>
        <p:spPr bwMode="auto">
          <a:xfrm>
            <a:off x="5791200" y="3200400"/>
            <a:ext cx="0" cy="99060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19" name="Line 1051"/>
          <p:cNvSpPr>
            <a:spLocks noChangeShapeType="1"/>
          </p:cNvSpPr>
          <p:nvPr/>
        </p:nvSpPr>
        <p:spPr bwMode="auto">
          <a:xfrm>
            <a:off x="6094414" y="3429000"/>
            <a:ext cx="1587" cy="60960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20" name="Line 1052"/>
          <p:cNvSpPr>
            <a:spLocks noChangeShapeType="1"/>
          </p:cNvSpPr>
          <p:nvPr/>
        </p:nvSpPr>
        <p:spPr bwMode="auto">
          <a:xfrm>
            <a:off x="6096000" y="4495800"/>
            <a:ext cx="0" cy="6858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21" name="Line 1053"/>
          <p:cNvSpPr>
            <a:spLocks noChangeShapeType="1"/>
          </p:cNvSpPr>
          <p:nvPr/>
        </p:nvSpPr>
        <p:spPr bwMode="auto">
          <a:xfrm>
            <a:off x="8382000" y="4495800"/>
            <a:ext cx="0" cy="6858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101597135"/>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6FF68167-D58F-47B2-9B92-AC7FA87FEDCE}" type="slidenum">
              <a:rPr lang="en-US"/>
              <a:pPr/>
              <a:t>210</a:t>
            </a:fld>
            <a:endParaRPr lang="en-US"/>
          </a:p>
        </p:txBody>
      </p:sp>
      <p:sp>
        <p:nvSpPr>
          <p:cNvPr id="376834" name="Rectangle 2"/>
          <p:cNvSpPr>
            <a:spLocks noGrp="1" noChangeArrowheads="1"/>
          </p:cNvSpPr>
          <p:nvPr>
            <p:ph type="title"/>
          </p:nvPr>
        </p:nvSpPr>
        <p:spPr>
          <a:xfrm>
            <a:off x="1676400" y="228600"/>
            <a:ext cx="8839200" cy="533400"/>
          </a:xfrm>
          <a:noFill/>
          <a:ln/>
        </p:spPr>
        <p:txBody>
          <a:bodyPr>
            <a:normAutofit fontScale="90000"/>
          </a:bodyPr>
          <a:lstStyle/>
          <a:p>
            <a:r>
              <a:rPr lang="en-US">
                <a:cs typeface="Times New Roman" pitchFamily="18" charset="0"/>
              </a:rPr>
              <a:t>TIP</a:t>
            </a:r>
            <a:r>
              <a:rPr lang="en-US"/>
              <a:t> </a:t>
            </a:r>
          </a:p>
        </p:txBody>
      </p:sp>
      <p:sp>
        <p:nvSpPr>
          <p:cNvPr id="376835" name="Rectangle 3"/>
          <p:cNvSpPr>
            <a:spLocks noGrp="1" noChangeArrowheads="1"/>
          </p:cNvSpPr>
          <p:nvPr>
            <p:ph type="body" idx="1"/>
          </p:nvPr>
        </p:nvSpPr>
        <p:spPr>
          <a:xfrm>
            <a:off x="1752600" y="990600"/>
            <a:ext cx="8763000" cy="4648200"/>
          </a:xfrm>
        </p:spPr>
        <p:txBody>
          <a:bodyPr/>
          <a:lstStyle/>
          <a:p>
            <a:pPr marL="457200" indent="-457200">
              <a:buNone/>
            </a:pPr>
            <a:r>
              <a:rPr lang="en-US" sz="4400"/>
              <a:t>    Two things to remember when writing Swing GUI programs,</a:t>
            </a:r>
          </a:p>
          <a:p>
            <a:pPr marL="457200" indent="-457200"/>
            <a:r>
              <a:rPr lang="en-US" sz="4400"/>
              <a:t>Time-consuming tasks should be run in </a:t>
            </a:r>
            <a:r>
              <a:rPr lang="en-US" sz="4400" u="sng"/>
              <a:t>SwingWorker</a:t>
            </a:r>
            <a:r>
              <a:rPr lang="en-US" sz="4400"/>
              <a:t>.</a:t>
            </a:r>
          </a:p>
          <a:p>
            <a:pPr marL="457200" indent="-457200"/>
            <a:r>
              <a:rPr lang="en-US" sz="4400"/>
              <a:t>Swing components should be accessed from the event dispatch thread only.</a:t>
            </a:r>
          </a:p>
        </p:txBody>
      </p:sp>
      <p:sp>
        <p:nvSpPr>
          <p:cNvPr id="376836" name="Rectangle 4"/>
          <p:cNvSpPr>
            <a:spLocks noChangeArrowheads="1"/>
          </p:cNvSpPr>
          <p:nvPr/>
        </p:nvSpPr>
        <p:spPr bwMode="auto">
          <a:xfrm>
            <a:off x="3971925" y="3057525"/>
            <a:ext cx="9144000" cy="369332"/>
          </a:xfrm>
          <a:prstGeom prst="rect">
            <a:avLst/>
          </a:prstGeom>
          <a:noFill/>
          <a:ln w="12700">
            <a:noFill/>
            <a:miter lim="800000"/>
            <a:headEnd type="none" w="sm" len="sm"/>
            <a:tailEnd type="none" w="sm" len="sm"/>
          </a:ln>
          <a:effectLst/>
        </p:spPr>
        <p:txBody>
          <a:bodyPr>
            <a:spAutoFit/>
          </a:bodyPr>
          <a:lstStyle/>
          <a:p>
            <a:endParaRPr lang="en-US"/>
          </a:p>
        </p:txBody>
      </p:sp>
    </p:spTree>
    <p:extLst>
      <p:ext uri="{BB962C8B-B14F-4D97-AF65-F5344CB8AC3E}">
        <p14:creationId xmlns:p14="http://schemas.microsoft.com/office/powerpoint/2010/main" val="1473091814"/>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7281300E-75C1-4448-BE59-22C926E901F8}" type="slidenum">
              <a:rPr lang="en-US"/>
              <a:pPr/>
              <a:t>211</a:t>
            </a:fld>
            <a:endParaRPr lang="en-US"/>
          </a:p>
        </p:txBody>
      </p:sp>
      <p:sp>
        <p:nvSpPr>
          <p:cNvPr id="382978" name="Rectangle 2"/>
          <p:cNvSpPr>
            <a:spLocks noGrp="1" noChangeArrowheads="1"/>
          </p:cNvSpPr>
          <p:nvPr>
            <p:ph type="title"/>
          </p:nvPr>
        </p:nvSpPr>
        <p:spPr>
          <a:xfrm>
            <a:off x="1676400" y="228600"/>
            <a:ext cx="8839200" cy="533400"/>
          </a:xfrm>
          <a:noFill/>
          <a:ln/>
        </p:spPr>
        <p:txBody>
          <a:bodyPr>
            <a:normAutofit fontScale="90000"/>
          </a:bodyPr>
          <a:lstStyle/>
          <a:p>
            <a:r>
              <a:rPr lang="en-US">
                <a:cs typeface="Times New Roman" pitchFamily="18" charset="0"/>
              </a:rPr>
              <a:t>JProgressBar</a:t>
            </a:r>
            <a:r>
              <a:rPr lang="en-US"/>
              <a:t> </a:t>
            </a:r>
          </a:p>
        </p:txBody>
      </p:sp>
      <p:sp>
        <p:nvSpPr>
          <p:cNvPr id="382979" name="Rectangle 3"/>
          <p:cNvSpPr>
            <a:spLocks noGrp="1" noChangeArrowheads="1"/>
          </p:cNvSpPr>
          <p:nvPr>
            <p:ph type="body" idx="1"/>
          </p:nvPr>
        </p:nvSpPr>
        <p:spPr>
          <a:xfrm>
            <a:off x="1752600" y="990600"/>
            <a:ext cx="8763000" cy="4648200"/>
          </a:xfrm>
        </p:spPr>
        <p:txBody>
          <a:bodyPr/>
          <a:lstStyle/>
          <a:p>
            <a:pPr marL="0" indent="0">
              <a:spcBef>
                <a:spcPct val="0"/>
              </a:spcBef>
              <a:buNone/>
            </a:pPr>
            <a:r>
              <a:rPr lang="en-US" sz="2000">
                <a:cs typeface="Times New Roman" pitchFamily="18" charset="0"/>
              </a:rPr>
              <a:t>JProgressBar is a component that displays a value graphically within a bounded interval. A progress bar is typically used to show the percentage of completion of a lengthy operation; it comprises a rectangular bar that is "filled in" from left to right horizontally or from bottom to top vertically as the operation is performed. It provides the user with feedback on the progress of the operation. For example, when a file is being read, it alerts the user to the progress of the operation, thereby keeping the user attentive. </a:t>
            </a:r>
          </a:p>
          <a:p>
            <a:pPr marL="0" indent="0">
              <a:spcBef>
                <a:spcPct val="0"/>
              </a:spcBef>
              <a:buNone/>
            </a:pPr>
            <a:endParaRPr lang="en-US" sz="2000">
              <a:cs typeface="Times New Roman" pitchFamily="18" charset="0"/>
            </a:endParaRPr>
          </a:p>
          <a:p>
            <a:pPr marL="0" indent="0">
              <a:spcBef>
                <a:spcPct val="0"/>
              </a:spcBef>
              <a:buNone/>
            </a:pPr>
            <a:r>
              <a:rPr lang="en-US" sz="2000">
                <a:cs typeface="Times New Roman" pitchFamily="18" charset="0"/>
              </a:rPr>
              <a:t>JProgressBar is often implemented using a thread to monitor the completion status of other threads. The progress bar can be displayed horizontally or vertically, as determined by its orientation property. The minimum, value, and maximum properties determine the minimum, current, and maximum length on the progress bar, as shown in Figure 9.20.</a:t>
            </a:r>
            <a:r>
              <a:rPr lang="en-US" sz="2000">
                <a:latin typeface="Courier" charset="0"/>
                <a:cs typeface="Times New Roman" pitchFamily="18" charset="0"/>
              </a:rPr>
              <a:t> </a:t>
            </a:r>
          </a:p>
        </p:txBody>
      </p:sp>
      <p:sp>
        <p:nvSpPr>
          <p:cNvPr id="382980" name="Rectangle 4"/>
          <p:cNvSpPr>
            <a:spLocks noChangeArrowheads="1"/>
          </p:cNvSpPr>
          <p:nvPr/>
        </p:nvSpPr>
        <p:spPr bwMode="auto">
          <a:xfrm>
            <a:off x="3971925" y="3057525"/>
            <a:ext cx="9144000" cy="369332"/>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382981" name="Object 5"/>
          <p:cNvGraphicFramePr>
            <a:graphicFrameLocks noChangeAspect="1"/>
          </p:cNvGraphicFramePr>
          <p:nvPr/>
        </p:nvGraphicFramePr>
        <p:xfrm>
          <a:off x="4648200" y="5257800"/>
          <a:ext cx="5562600" cy="973138"/>
        </p:xfrm>
        <a:graphic>
          <a:graphicData uri="http://schemas.openxmlformats.org/presentationml/2006/ole">
            <mc:AlternateContent xmlns:mc="http://schemas.openxmlformats.org/markup-compatibility/2006">
              <mc:Choice xmlns:v="urn:schemas-microsoft-com:vml" Requires="v">
                <p:oleObj spid="_x0000_s24581" r:id="rId4" imgW="4251960" imgH="745236" progId="Word.Picture.8">
                  <p:embed/>
                </p:oleObj>
              </mc:Choice>
              <mc:Fallback>
                <p:oleObj r:id="rId4" imgW="4251960" imgH="745236"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5257800"/>
                        <a:ext cx="5562600" cy="973138"/>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95062255"/>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E08A7300-D76E-4FD6-BEDC-E3E0135A168B}" type="slidenum">
              <a:rPr lang="en-US"/>
              <a:pPr/>
              <a:t>212</a:t>
            </a:fld>
            <a:endParaRPr lang="en-US"/>
          </a:p>
        </p:txBody>
      </p:sp>
      <p:sp>
        <p:nvSpPr>
          <p:cNvPr id="326658" name="Rectangle 2"/>
          <p:cNvSpPr>
            <a:spLocks noGrp="1" noChangeArrowheads="1"/>
          </p:cNvSpPr>
          <p:nvPr>
            <p:ph type="title"/>
          </p:nvPr>
        </p:nvSpPr>
        <p:spPr>
          <a:xfrm>
            <a:off x="1676400" y="152400"/>
            <a:ext cx="8839200" cy="533400"/>
          </a:xfrm>
          <a:noFill/>
          <a:ln/>
        </p:spPr>
        <p:txBody>
          <a:bodyPr>
            <a:normAutofit fontScale="90000"/>
          </a:bodyPr>
          <a:lstStyle/>
          <a:p>
            <a:r>
              <a:rPr lang="en-US" sz="4000">
                <a:cs typeface="Times New Roman" pitchFamily="18" charset="0"/>
              </a:rPr>
              <a:t>JProgressBar Methods</a:t>
            </a:r>
            <a:endParaRPr lang="en-US"/>
          </a:p>
        </p:txBody>
      </p:sp>
      <p:sp>
        <p:nvSpPr>
          <p:cNvPr id="326662" name="Rectangle 6"/>
          <p:cNvSpPr>
            <a:spLocks noChangeArrowheads="1"/>
          </p:cNvSpPr>
          <p:nvPr/>
        </p:nvSpPr>
        <p:spPr bwMode="auto">
          <a:xfrm>
            <a:off x="3619500" y="1652588"/>
            <a:ext cx="9144000" cy="369332"/>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326661" name="Object 5"/>
          <p:cNvGraphicFramePr>
            <a:graphicFrameLocks noChangeAspect="1"/>
          </p:cNvGraphicFramePr>
          <p:nvPr/>
        </p:nvGraphicFramePr>
        <p:xfrm>
          <a:off x="2209800" y="762000"/>
          <a:ext cx="7924800" cy="5684838"/>
        </p:xfrm>
        <a:graphic>
          <a:graphicData uri="http://schemas.openxmlformats.org/presentationml/2006/ole">
            <mc:AlternateContent xmlns:mc="http://schemas.openxmlformats.org/markup-compatibility/2006">
              <mc:Choice xmlns:v="urn:schemas-microsoft-com:vml" Requires="v">
                <p:oleObj spid="_x0000_s25605" r:id="rId4" imgW="4954524" imgH="3546348" progId="Word.Picture.8">
                  <p:embed/>
                </p:oleObj>
              </mc:Choice>
              <mc:Fallback>
                <p:oleObj r:id="rId4" imgW="4954524" imgH="3546348"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762000"/>
                        <a:ext cx="7924800" cy="5684838"/>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1402108011"/>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4A972E59-14B1-4A10-AA51-E21DFBF96DF4}" type="slidenum">
              <a:rPr lang="en-US"/>
              <a:pPr/>
              <a:t>213</a:t>
            </a:fld>
            <a:endParaRPr lang="en-US"/>
          </a:p>
        </p:txBody>
      </p:sp>
      <p:sp>
        <p:nvSpPr>
          <p:cNvPr id="328706" name="Rectangle 2"/>
          <p:cNvSpPr>
            <a:spLocks noGrp="1" noChangeArrowheads="1"/>
          </p:cNvSpPr>
          <p:nvPr>
            <p:ph type="title"/>
          </p:nvPr>
        </p:nvSpPr>
        <p:spPr>
          <a:xfrm>
            <a:off x="1676400" y="152400"/>
            <a:ext cx="8991600" cy="609600"/>
          </a:xfrm>
          <a:noFill/>
          <a:ln/>
        </p:spPr>
        <p:txBody>
          <a:bodyPr>
            <a:normAutofit fontScale="90000"/>
          </a:bodyPr>
          <a:lstStyle/>
          <a:p>
            <a:r>
              <a:rPr lang="en-US">
                <a:cs typeface="Times New Roman" pitchFamily="18" charset="0"/>
              </a:rPr>
              <a:t>Example:  </a:t>
            </a:r>
            <a:r>
              <a:rPr lang="en-US" u="sng">
                <a:cs typeface="Times New Roman" pitchFamily="18" charset="0"/>
              </a:rPr>
              <a:t>JProgressBar</a:t>
            </a:r>
            <a:r>
              <a:rPr lang="en-US">
                <a:cs typeface="Times New Roman" pitchFamily="18" charset="0"/>
              </a:rPr>
              <a:t> Demo</a:t>
            </a:r>
          </a:p>
        </p:txBody>
      </p:sp>
      <p:sp>
        <p:nvSpPr>
          <p:cNvPr id="328707" name="Rectangle 3"/>
          <p:cNvSpPr>
            <a:spLocks noGrp="1" noChangeArrowheads="1"/>
          </p:cNvSpPr>
          <p:nvPr>
            <p:ph type="body" idx="1"/>
          </p:nvPr>
        </p:nvSpPr>
        <p:spPr>
          <a:xfrm>
            <a:off x="1676400" y="1066800"/>
            <a:ext cx="3581400" cy="4038600"/>
          </a:xfrm>
          <a:noFill/>
          <a:ln/>
        </p:spPr>
        <p:txBody>
          <a:bodyPr/>
          <a:lstStyle/>
          <a:p>
            <a:pPr marL="0" indent="0">
              <a:buNone/>
            </a:pPr>
            <a:r>
              <a:rPr lang="en-US" sz="2000"/>
              <a:t>Objective: </a:t>
            </a:r>
            <a:r>
              <a:rPr lang="en-US" sz="2000">
                <a:cs typeface="Times New Roman" pitchFamily="18" charset="0"/>
              </a:rPr>
              <a:t>Write a GUI application that lets you copy files. A progress bar is used to show the progress of the copying operation.</a:t>
            </a:r>
          </a:p>
        </p:txBody>
      </p:sp>
      <p:sp>
        <p:nvSpPr>
          <p:cNvPr id="328708" name="Rectangle 4"/>
          <p:cNvSpPr>
            <a:spLocks noChangeArrowheads="1"/>
          </p:cNvSpPr>
          <p:nvPr/>
        </p:nvSpPr>
        <p:spPr bwMode="auto">
          <a:xfrm>
            <a:off x="4675188" y="2343150"/>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328709" name="Rectangle 5"/>
          <p:cNvSpPr>
            <a:spLocks noChangeArrowheads="1"/>
          </p:cNvSpPr>
          <p:nvPr/>
        </p:nvSpPr>
        <p:spPr bwMode="auto">
          <a:xfrm>
            <a:off x="4587875" y="2468563"/>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328712" name="Rectangle 8"/>
          <p:cNvSpPr>
            <a:spLocks noChangeArrowheads="1"/>
          </p:cNvSpPr>
          <p:nvPr/>
        </p:nvSpPr>
        <p:spPr bwMode="auto">
          <a:xfrm>
            <a:off x="4295775" y="2571750"/>
            <a:ext cx="9144000" cy="369332"/>
          </a:xfrm>
          <a:prstGeom prst="rect">
            <a:avLst/>
          </a:prstGeom>
          <a:noFill/>
          <a:ln w="12700">
            <a:noFill/>
            <a:miter lim="800000"/>
            <a:headEnd type="none" w="sm" len="sm"/>
            <a:tailEnd type="none" w="sm" len="sm"/>
          </a:ln>
          <a:effectLst/>
        </p:spPr>
        <p:txBody>
          <a:bodyPr>
            <a:spAutoFit/>
          </a:bodyPr>
          <a:lstStyle/>
          <a:p>
            <a:endParaRPr lang="en-US"/>
          </a:p>
        </p:txBody>
      </p:sp>
      <p:pic>
        <p:nvPicPr>
          <p:cNvPr id="328711" name="Picture 7"/>
          <p:cNvPicPr>
            <a:picLocks noChangeAspect="1" noChangeArrowheads="1"/>
          </p:cNvPicPr>
          <p:nvPr/>
        </p:nvPicPr>
        <p:blipFill>
          <a:blip r:embed="rId2" cstate="print"/>
          <a:srcRect/>
          <a:stretch>
            <a:fillRect/>
          </a:stretch>
        </p:blipFill>
        <p:spPr bwMode="auto">
          <a:xfrm>
            <a:off x="5791200" y="1143000"/>
            <a:ext cx="3600450" cy="1714500"/>
          </a:xfrm>
          <a:prstGeom prst="rect">
            <a:avLst/>
          </a:prstGeom>
          <a:noFill/>
        </p:spPr>
      </p:pic>
      <p:sp>
        <p:nvSpPr>
          <p:cNvPr id="328713" name="AutoShape 9">
            <a:hlinkClick r:id="" action="ppaction://noaction" highlightClick="1"/>
          </p:cNvPr>
          <p:cNvSpPr>
            <a:spLocks noChangeArrowheads="1"/>
          </p:cNvSpPr>
          <p:nvPr/>
        </p:nvSpPr>
        <p:spPr bwMode="auto">
          <a:xfrm>
            <a:off x="5715000" y="5638800"/>
            <a:ext cx="16764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3" action="ppaction://program"/>
              </a:rPr>
              <a:t>CopyFile</a:t>
            </a:r>
            <a:endParaRPr lang="en-US">
              <a:solidFill>
                <a:schemeClr val="accent1"/>
              </a:solidFill>
            </a:endParaRPr>
          </a:p>
        </p:txBody>
      </p:sp>
      <p:sp>
        <p:nvSpPr>
          <p:cNvPr id="328714" name="AutoShape 10">
            <a:hlinkClick r:id="rId4" action="ppaction://program" highlightClick="1"/>
          </p:cNvPr>
          <p:cNvSpPr>
            <a:spLocks noChangeArrowheads="1"/>
          </p:cNvSpPr>
          <p:nvPr/>
        </p:nvSpPr>
        <p:spPr bwMode="auto">
          <a:xfrm>
            <a:off x="7620000" y="5638800"/>
            <a:ext cx="1371600" cy="5334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Tree>
    <p:extLst>
      <p:ext uri="{BB962C8B-B14F-4D97-AF65-F5344CB8AC3E}">
        <p14:creationId xmlns:p14="http://schemas.microsoft.com/office/powerpoint/2010/main" val="20432203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Concurrency Models II</a:t>
            </a:r>
          </a:p>
        </p:txBody>
      </p:sp>
      <p:sp>
        <p:nvSpPr>
          <p:cNvPr id="6147" name="Rectangle 3"/>
          <p:cNvSpPr>
            <a:spLocks noGrp="1" noChangeArrowheads="1"/>
          </p:cNvSpPr>
          <p:nvPr>
            <p:ph type="body" idx="1"/>
          </p:nvPr>
        </p:nvSpPr>
        <p:spPr/>
        <p:txBody>
          <a:bodyPr>
            <a:normAutofit lnSpcReduction="10000"/>
          </a:bodyPr>
          <a:lstStyle/>
          <a:p>
            <a:r>
              <a:rPr lang="en-US"/>
              <a:t>Java supports threads</a:t>
            </a:r>
          </a:p>
          <a:p>
            <a:endParaRPr lang="en-US"/>
          </a:p>
          <a:p>
            <a:pPr lvl="1"/>
            <a:r>
              <a:rPr lang="en-US"/>
              <a:t>Threads execute within a single JVM</a:t>
            </a:r>
          </a:p>
          <a:p>
            <a:pPr lvl="1"/>
            <a:endParaRPr lang="en-US"/>
          </a:p>
          <a:p>
            <a:pPr lvl="1"/>
            <a:r>
              <a:rPr lang="en-US">
                <a:solidFill>
                  <a:srgbClr val="CC3300"/>
                </a:solidFill>
              </a:rPr>
              <a:t>Native threads</a:t>
            </a:r>
            <a:r>
              <a:rPr lang="en-US"/>
              <a:t> map a single Java thread to an OS thread</a:t>
            </a:r>
          </a:p>
          <a:p>
            <a:pPr lvl="1"/>
            <a:endParaRPr lang="en-US"/>
          </a:p>
          <a:p>
            <a:pPr lvl="1"/>
            <a:r>
              <a:rPr lang="en-US">
                <a:solidFill>
                  <a:srgbClr val="CC3300"/>
                </a:solidFill>
              </a:rPr>
              <a:t>Green threads</a:t>
            </a:r>
            <a:r>
              <a:rPr lang="en-US"/>
              <a:t> adopt the thread library approach (threads are invisible to the OS)</a:t>
            </a:r>
          </a:p>
          <a:p>
            <a:pPr lvl="1"/>
            <a:endParaRPr lang="en-US"/>
          </a:p>
          <a:p>
            <a:pPr lvl="1"/>
            <a:r>
              <a:rPr lang="en-US"/>
              <a:t>On a multiprocessor system, native threads are required to get true parallelism (but this is still implementation dependent)</a:t>
            </a:r>
          </a:p>
          <a:p>
            <a:endParaRPr lang="en-US"/>
          </a:p>
        </p:txBody>
      </p:sp>
    </p:spTree>
    <p:extLst>
      <p:ext uri="{BB962C8B-B14F-4D97-AF65-F5344CB8AC3E}">
        <p14:creationId xmlns:p14="http://schemas.microsoft.com/office/powerpoint/2010/main" val="13564465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Concurrency Models III</a:t>
            </a:r>
          </a:p>
        </p:txBody>
      </p:sp>
      <p:sp>
        <p:nvSpPr>
          <p:cNvPr id="7171" name="Rectangle 3"/>
          <p:cNvSpPr>
            <a:spLocks noGrp="1" noChangeArrowheads="1"/>
          </p:cNvSpPr>
          <p:nvPr>
            <p:ph type="body" idx="1"/>
          </p:nvPr>
        </p:nvSpPr>
        <p:spPr/>
        <p:txBody>
          <a:bodyPr/>
          <a:lstStyle/>
          <a:p>
            <a:r>
              <a:rPr lang="en-US"/>
              <a:t>There are various ways in which concurrency can be introduced by</a:t>
            </a:r>
          </a:p>
          <a:p>
            <a:pPr lvl="1"/>
            <a:r>
              <a:rPr lang="en-US"/>
              <a:t>an API for explicit thread creation or thread forking</a:t>
            </a:r>
          </a:p>
          <a:p>
            <a:pPr lvl="1"/>
            <a:r>
              <a:rPr lang="en-US"/>
              <a:t>a high-level language construct such as PAR (occam), tasks (Ada), or processes (Modula)</a:t>
            </a:r>
          </a:p>
          <a:p>
            <a:r>
              <a:rPr lang="en-US"/>
              <a:t>Integration with OOP, various models: </a:t>
            </a:r>
          </a:p>
          <a:p>
            <a:pPr lvl="1"/>
            <a:r>
              <a:rPr lang="en-US"/>
              <a:t>asynchronous method calls</a:t>
            </a:r>
          </a:p>
          <a:p>
            <a:pPr lvl="1"/>
            <a:r>
              <a:rPr lang="en-US"/>
              <a:t>early return from methods</a:t>
            </a:r>
          </a:p>
          <a:p>
            <a:pPr lvl="1"/>
            <a:r>
              <a:rPr lang="en-US"/>
              <a:t>futures</a:t>
            </a:r>
          </a:p>
          <a:p>
            <a:pPr lvl="1"/>
            <a:r>
              <a:rPr lang="en-US"/>
              <a:t>active objects</a:t>
            </a:r>
          </a:p>
          <a:p>
            <a:r>
              <a:rPr lang="en-US"/>
              <a:t>Java adopts the active object approach</a:t>
            </a:r>
          </a:p>
          <a:p>
            <a:pPr lvl="1"/>
            <a:endParaRPr lang="en-US"/>
          </a:p>
          <a:p>
            <a:pPr lvl="1"/>
            <a:endParaRPr lang="en-US"/>
          </a:p>
          <a:p>
            <a:pPr lvl="1"/>
            <a:endParaRPr lang="en-US"/>
          </a:p>
        </p:txBody>
      </p:sp>
    </p:spTree>
    <p:extLst>
      <p:ext uri="{BB962C8B-B14F-4D97-AF65-F5344CB8AC3E}">
        <p14:creationId xmlns:p14="http://schemas.microsoft.com/office/powerpoint/2010/main" val="38088973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Concurrency Models IV</a:t>
            </a:r>
          </a:p>
        </p:txBody>
      </p:sp>
      <p:sp>
        <p:nvSpPr>
          <p:cNvPr id="8195" name="Rectangle 3"/>
          <p:cNvSpPr>
            <a:spLocks noGrp="1" noChangeArrowheads="1"/>
          </p:cNvSpPr>
          <p:nvPr>
            <p:ph type="body" idx="1"/>
          </p:nvPr>
        </p:nvSpPr>
        <p:spPr>
          <a:xfrm>
            <a:off x="1981200" y="1295400"/>
            <a:ext cx="8497888" cy="2141538"/>
          </a:xfrm>
        </p:spPr>
        <p:txBody>
          <a:bodyPr>
            <a:normAutofit lnSpcReduction="10000"/>
          </a:bodyPr>
          <a:lstStyle/>
          <a:p>
            <a:pPr>
              <a:lnSpc>
                <a:spcPct val="90000"/>
              </a:lnSpc>
            </a:pPr>
            <a:r>
              <a:rPr lang="en-US"/>
              <a:t>Communication and Synchronization</a:t>
            </a:r>
          </a:p>
          <a:p>
            <a:pPr lvl="1">
              <a:lnSpc>
                <a:spcPct val="90000"/>
              </a:lnSpc>
            </a:pPr>
            <a:r>
              <a:rPr lang="en-US"/>
              <a:t>approaches broadly classified as shared-variable or message passing</a:t>
            </a:r>
          </a:p>
          <a:p>
            <a:pPr lvl="1">
              <a:lnSpc>
                <a:spcPct val="90000"/>
              </a:lnSpc>
            </a:pPr>
            <a:r>
              <a:rPr lang="en-US"/>
              <a:t>many different models, a popular one is a monitor</a:t>
            </a:r>
          </a:p>
          <a:p>
            <a:pPr lvl="1">
              <a:lnSpc>
                <a:spcPct val="90000"/>
              </a:lnSpc>
            </a:pPr>
            <a:r>
              <a:rPr lang="en-US"/>
              <a:t>a monitor can be considered as an object where each of its operation executes in </a:t>
            </a:r>
            <a:r>
              <a:rPr lang="en-US">
                <a:solidFill>
                  <a:srgbClr val="CC3300"/>
                </a:solidFill>
              </a:rPr>
              <a:t>mutual exclusion</a:t>
            </a:r>
          </a:p>
        </p:txBody>
      </p:sp>
      <p:sp>
        <p:nvSpPr>
          <p:cNvPr id="8199" name="Freeform 7"/>
          <p:cNvSpPr>
            <a:spLocks/>
          </p:cNvSpPr>
          <p:nvPr/>
        </p:nvSpPr>
        <p:spPr bwMode="auto">
          <a:xfrm>
            <a:off x="5375275" y="3681413"/>
            <a:ext cx="1588" cy="19050"/>
          </a:xfrm>
          <a:custGeom>
            <a:avLst/>
            <a:gdLst>
              <a:gd name="T0" fmla="*/ 12 h 12"/>
              <a:gd name="T1" fmla="*/ 12 h 12"/>
              <a:gd name="T2" fmla="*/ 12 h 12"/>
              <a:gd name="T3" fmla="*/ 0 h 12"/>
              <a:gd name="T4" fmla="*/ 0 h 12"/>
              <a:gd name="T5" fmla="*/ 0 h 12"/>
              <a:gd name="T6" fmla="*/ 12 h 12"/>
            </a:gdLst>
            <a:ahLst/>
            <a:cxnLst>
              <a:cxn ang="0">
                <a:pos x="0" y="T0"/>
              </a:cxn>
              <a:cxn ang="0">
                <a:pos x="0" y="T1"/>
              </a:cxn>
              <a:cxn ang="0">
                <a:pos x="0" y="T2"/>
              </a:cxn>
              <a:cxn ang="0">
                <a:pos x="0" y="T3"/>
              </a:cxn>
              <a:cxn ang="0">
                <a:pos x="0" y="T4"/>
              </a:cxn>
              <a:cxn ang="0">
                <a:pos x="0" y="T5"/>
              </a:cxn>
              <a:cxn ang="0">
                <a:pos x="0" y="T6"/>
              </a:cxn>
            </a:cxnLst>
            <a:rect l="0" t="0" r="r" b="b"/>
            <a:pathLst>
              <a:path h="12">
                <a:moveTo>
                  <a:pt x="0" y="12"/>
                </a:moveTo>
                <a:lnTo>
                  <a:pt x="0" y="12"/>
                </a:lnTo>
                <a:lnTo>
                  <a:pt x="0" y="12"/>
                </a:lnTo>
                <a:lnTo>
                  <a:pt x="0" y="0"/>
                </a:lnTo>
                <a:lnTo>
                  <a:pt x="0" y="0"/>
                </a:lnTo>
                <a:lnTo>
                  <a:pt x="0" y="0"/>
                </a:lnTo>
                <a:lnTo>
                  <a:pt x="0" y="12"/>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05" name="Rectangle 13"/>
          <p:cNvSpPr>
            <a:spLocks noChangeArrowheads="1"/>
          </p:cNvSpPr>
          <p:nvPr/>
        </p:nvSpPr>
        <p:spPr bwMode="auto">
          <a:xfrm>
            <a:off x="6324600" y="4800600"/>
            <a:ext cx="2286000" cy="298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algn="ctr" eaLnBrk="0" hangingPunct="0"/>
            <a:r>
              <a:rPr lang="en-US" sz="1900">
                <a:solidFill>
                  <a:srgbClr val="000000"/>
                </a:solidFill>
                <a:latin typeface="Times New Roman" panose="02020603050405020304" pitchFamily="18" charset="0"/>
              </a:rPr>
              <a:t>encapsulated state</a:t>
            </a:r>
            <a:endParaRPr lang="en-US">
              <a:latin typeface="Times New Roman" panose="02020603050405020304" pitchFamily="18" charset="0"/>
            </a:endParaRPr>
          </a:p>
        </p:txBody>
      </p:sp>
      <p:sp>
        <p:nvSpPr>
          <p:cNvPr id="8221" name="Rectangle 29"/>
          <p:cNvSpPr>
            <a:spLocks noChangeArrowheads="1"/>
          </p:cNvSpPr>
          <p:nvPr/>
        </p:nvSpPr>
        <p:spPr bwMode="auto">
          <a:xfrm>
            <a:off x="2638426" y="4572000"/>
            <a:ext cx="1950855"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latin typeface="Times New Roman" panose="02020603050405020304" pitchFamily="18" charset="0"/>
              </a:rPr>
              <a:t>procedural interface</a:t>
            </a:r>
            <a:endParaRPr lang="en-US">
              <a:latin typeface="Times New Roman" panose="02020603050405020304" pitchFamily="18" charset="0"/>
            </a:endParaRPr>
          </a:p>
        </p:txBody>
      </p:sp>
      <p:sp>
        <p:nvSpPr>
          <p:cNvPr id="8227" name="Rectangle 35"/>
          <p:cNvSpPr>
            <a:spLocks noChangeArrowheads="1"/>
          </p:cNvSpPr>
          <p:nvPr/>
        </p:nvSpPr>
        <p:spPr bwMode="auto">
          <a:xfrm>
            <a:off x="6705600" y="3810000"/>
            <a:ext cx="1447800" cy="298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algn="ctr" eaLnBrk="0" hangingPunct="0"/>
            <a:r>
              <a:rPr lang="en-US" sz="1900">
                <a:solidFill>
                  <a:srgbClr val="000000"/>
                </a:solidFill>
                <a:latin typeface="Times New Roman" panose="02020603050405020304" pitchFamily="18" charset="0"/>
              </a:rPr>
              <a:t>lock</a:t>
            </a:r>
            <a:endParaRPr lang="en-US">
              <a:latin typeface="Times New Roman" panose="02020603050405020304" pitchFamily="18" charset="0"/>
            </a:endParaRPr>
          </a:p>
        </p:txBody>
      </p:sp>
      <p:sp>
        <p:nvSpPr>
          <p:cNvPr id="8230" name="AutoShape 38"/>
          <p:cNvSpPr>
            <a:spLocks noChangeArrowheads="1"/>
          </p:cNvSpPr>
          <p:nvPr/>
        </p:nvSpPr>
        <p:spPr bwMode="auto">
          <a:xfrm>
            <a:off x="5410200" y="3657600"/>
            <a:ext cx="3657600" cy="2438400"/>
          </a:xfrm>
          <a:prstGeom prst="roundRect">
            <a:avLst>
              <a:gd name="adj" fmla="val 16667"/>
            </a:avLst>
          </a:prstGeom>
          <a:noFill/>
          <a:ln w="12700">
            <a:solidFill>
              <a:schemeClr val="tx1"/>
            </a:solidFill>
            <a:round/>
            <a:headEnd type="none" w="sm" len="sm"/>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1" name="Rectangle 39"/>
          <p:cNvSpPr>
            <a:spLocks noChangeArrowheads="1"/>
          </p:cNvSpPr>
          <p:nvPr/>
        </p:nvSpPr>
        <p:spPr bwMode="auto">
          <a:xfrm>
            <a:off x="5029200" y="4343400"/>
            <a:ext cx="838200" cy="228600"/>
          </a:xfrm>
          <a:prstGeom prst="rect">
            <a:avLst/>
          </a:prstGeom>
          <a:solidFill>
            <a:schemeClr val="bg1"/>
          </a:solidFill>
          <a:ln w="12700">
            <a:solidFill>
              <a:schemeClr val="tx1"/>
            </a:solidFill>
            <a:miter lim="800000"/>
            <a:headEnd type="none" w="sm" len="sm"/>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2" name="Rectangle 40"/>
          <p:cNvSpPr>
            <a:spLocks noChangeArrowheads="1"/>
          </p:cNvSpPr>
          <p:nvPr/>
        </p:nvSpPr>
        <p:spPr bwMode="auto">
          <a:xfrm>
            <a:off x="5029200" y="4724400"/>
            <a:ext cx="838200" cy="228600"/>
          </a:xfrm>
          <a:prstGeom prst="rect">
            <a:avLst/>
          </a:prstGeom>
          <a:solidFill>
            <a:schemeClr val="bg1"/>
          </a:solidFill>
          <a:ln w="12700">
            <a:solidFill>
              <a:schemeClr val="tx1"/>
            </a:solidFill>
            <a:miter lim="800000"/>
            <a:headEnd type="none" w="sm" len="sm"/>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3" name="Rectangle 41"/>
          <p:cNvSpPr>
            <a:spLocks noChangeArrowheads="1"/>
          </p:cNvSpPr>
          <p:nvPr/>
        </p:nvSpPr>
        <p:spPr bwMode="auto">
          <a:xfrm>
            <a:off x="5029200" y="5105400"/>
            <a:ext cx="838200" cy="228600"/>
          </a:xfrm>
          <a:prstGeom prst="rect">
            <a:avLst/>
          </a:prstGeom>
          <a:solidFill>
            <a:schemeClr val="bg1"/>
          </a:solidFill>
          <a:ln w="12700">
            <a:solidFill>
              <a:schemeClr val="tx1"/>
            </a:solidFill>
            <a:miter lim="800000"/>
            <a:headEnd type="none" w="sm" len="sm"/>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5680653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Concurrency Models V</a:t>
            </a:r>
          </a:p>
        </p:txBody>
      </p:sp>
      <p:sp>
        <p:nvSpPr>
          <p:cNvPr id="9219" name="Rectangle 3"/>
          <p:cNvSpPr>
            <a:spLocks noGrp="1" noChangeArrowheads="1"/>
          </p:cNvSpPr>
          <p:nvPr>
            <p:ph type="body" idx="1"/>
          </p:nvPr>
        </p:nvSpPr>
        <p:spPr/>
        <p:txBody>
          <a:bodyPr>
            <a:normAutofit fontScale="92500" lnSpcReduction="10000"/>
          </a:bodyPr>
          <a:lstStyle/>
          <a:p>
            <a:r>
              <a:rPr lang="en-US">
                <a:solidFill>
                  <a:srgbClr val="CC3300"/>
                </a:solidFill>
              </a:rPr>
              <a:t>Condition Synchronization</a:t>
            </a:r>
            <a:r>
              <a:rPr lang="en-US"/>
              <a:t> </a:t>
            </a:r>
          </a:p>
          <a:p>
            <a:pPr lvl="1"/>
            <a:r>
              <a:rPr lang="en-US"/>
              <a:t>expresses a constraint on the ordering of execution of operations</a:t>
            </a:r>
          </a:p>
          <a:p>
            <a:pPr lvl="1"/>
            <a:r>
              <a:rPr lang="en-US"/>
              <a:t>e.g., data cannot be removed from a buffer until data has been placed in the buffer</a:t>
            </a:r>
          </a:p>
          <a:p>
            <a:r>
              <a:rPr lang="en-US"/>
              <a:t>Monitors provide condition variables with two operations which can be called when the lock is held</a:t>
            </a:r>
          </a:p>
          <a:p>
            <a:pPr lvl="1"/>
            <a:r>
              <a:rPr lang="en-US"/>
              <a:t>wait: an unconditional suspension of the calling thread (the thread is placed on a queue associated with the condition variable)</a:t>
            </a:r>
          </a:p>
          <a:p>
            <a:pPr lvl="1"/>
            <a:r>
              <a:rPr lang="en-US"/>
              <a:t>notify: one thread is taken from the queue and re-scheduled for execution (it must reclaim the lock first)</a:t>
            </a:r>
          </a:p>
          <a:p>
            <a:pPr lvl="1"/>
            <a:r>
              <a:rPr lang="en-US"/>
              <a:t>notifyAll: all suspended threads are re-scheduled</a:t>
            </a:r>
          </a:p>
          <a:p>
            <a:pPr lvl="1"/>
            <a:r>
              <a:rPr lang="en-US" b="1">
                <a:solidFill>
                  <a:srgbClr val="CC3300"/>
                </a:solidFill>
              </a:rPr>
              <a:t>notify and notifyAll have no effect if no threads are suspended on the condition variable</a:t>
            </a:r>
            <a:endParaRPr lang="en-US">
              <a:solidFill>
                <a:srgbClr val="CC3300"/>
              </a:solidFill>
            </a:endParaRPr>
          </a:p>
        </p:txBody>
      </p:sp>
    </p:spTree>
    <p:extLst>
      <p:ext uri="{BB962C8B-B14F-4D97-AF65-F5344CB8AC3E}">
        <p14:creationId xmlns:p14="http://schemas.microsoft.com/office/powerpoint/2010/main" val="1816575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ChangeArrowheads="1"/>
          </p:cNvSpPr>
          <p:nvPr/>
        </p:nvSpPr>
        <p:spPr bwMode="auto">
          <a:xfrm>
            <a:off x="2447925" y="3022600"/>
            <a:ext cx="7772400" cy="1143000"/>
          </a:xfrm>
          <a:prstGeom prst="rect">
            <a:avLst/>
          </a:prstGeom>
          <a:solidFill>
            <a:srgbClr val="FFFF66"/>
          </a:solidFill>
          <a:ln>
            <a:noFill/>
          </a:ln>
          <a:effectLst/>
          <a:extLst>
            <a:ext uri="{91240B29-F687-4F45-9708-019B960494DF}">
              <a14:hiddenLine xmlns:a14="http://schemas.microsoft.com/office/drawing/2010/main" w="12700">
                <a:solidFill>
                  <a:schemeClr val="tx1"/>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3" name="Rectangle 3"/>
          <p:cNvSpPr>
            <a:spLocks noGrp="1" noChangeArrowheads="1"/>
          </p:cNvSpPr>
          <p:nvPr>
            <p:ph type="body" idx="1"/>
          </p:nvPr>
        </p:nvSpPr>
        <p:spPr>
          <a:xfrm>
            <a:off x="1962150" y="1390651"/>
            <a:ext cx="8497888" cy="4837113"/>
          </a:xfrm>
        </p:spPr>
        <p:txBody>
          <a:bodyPr>
            <a:normAutofit fontScale="92500"/>
          </a:bodyPr>
          <a:lstStyle/>
          <a:p>
            <a:r>
              <a:rPr lang="en-US"/>
              <a:t>Java has a predefined class </a:t>
            </a:r>
            <a:r>
              <a:rPr lang="en-US">
                <a:solidFill>
                  <a:srgbClr val="FF3300"/>
                </a:solidFill>
                <a:latin typeface="Courier New" panose="02070309020205020404" pitchFamily="49" charset="0"/>
              </a:rPr>
              <a:t>java.lang.Thread</a:t>
            </a:r>
            <a:r>
              <a:rPr lang="en-US"/>
              <a:t> which provides the mechanism by which threads are created</a:t>
            </a:r>
          </a:p>
          <a:p>
            <a:r>
              <a:rPr lang="en-US"/>
              <a:t>However to avoid all threads having to be child classes of </a:t>
            </a:r>
            <a:r>
              <a:rPr lang="en-US">
                <a:latin typeface="Courier New" panose="02070309020205020404" pitchFamily="49" charset="0"/>
              </a:rPr>
              <a:t>Thread</a:t>
            </a:r>
            <a:r>
              <a:rPr lang="en-US"/>
              <a:t>, it also uses a standard interface</a:t>
            </a:r>
          </a:p>
          <a:p>
            <a:pPr lvl="1">
              <a:buFont typeface="Wingdings" panose="05000000000000000000" pitchFamily="2" charset="2"/>
              <a:buNone/>
            </a:pPr>
            <a:r>
              <a:rPr lang="en-US" b="1">
                <a:latin typeface="Courier New" panose="02070309020205020404" pitchFamily="49" charset="0"/>
              </a:rPr>
              <a:t>public interface </a:t>
            </a:r>
            <a:r>
              <a:rPr lang="en-US">
                <a:solidFill>
                  <a:srgbClr val="CC3300"/>
                </a:solidFill>
                <a:latin typeface="Courier New" panose="02070309020205020404" pitchFamily="49" charset="0"/>
              </a:rPr>
              <a:t>Runnable</a:t>
            </a:r>
            <a:r>
              <a:rPr lang="en-US">
                <a:latin typeface="Courier New" panose="02070309020205020404" pitchFamily="49" charset="0"/>
              </a:rPr>
              <a:t> {</a:t>
            </a:r>
          </a:p>
          <a:p>
            <a:pPr lvl="1">
              <a:buFont typeface="Wingdings" panose="05000000000000000000" pitchFamily="2" charset="2"/>
              <a:buNone/>
            </a:pPr>
            <a:r>
              <a:rPr lang="en-US">
                <a:latin typeface="Courier New" panose="02070309020205020404" pitchFamily="49" charset="0"/>
              </a:rPr>
              <a:t>  </a:t>
            </a:r>
            <a:r>
              <a:rPr lang="en-US" b="1">
                <a:latin typeface="Courier New" panose="02070309020205020404" pitchFamily="49" charset="0"/>
              </a:rPr>
              <a:t>public void </a:t>
            </a:r>
            <a:r>
              <a:rPr lang="en-US">
                <a:solidFill>
                  <a:srgbClr val="CC3300"/>
                </a:solidFill>
                <a:latin typeface="Courier New" panose="02070309020205020404" pitchFamily="49" charset="0"/>
              </a:rPr>
              <a:t>run</a:t>
            </a:r>
            <a:r>
              <a:rPr lang="en-US">
                <a:latin typeface="Courier New" panose="02070309020205020404" pitchFamily="49" charset="0"/>
              </a:rPr>
              <a:t>();</a:t>
            </a:r>
          </a:p>
          <a:p>
            <a:pPr lvl="1">
              <a:buFont typeface="Wingdings" panose="05000000000000000000" pitchFamily="2" charset="2"/>
              <a:buNone/>
            </a:pPr>
            <a:r>
              <a:rPr lang="en-US">
                <a:latin typeface="Courier New" panose="02070309020205020404" pitchFamily="49" charset="0"/>
              </a:rPr>
              <a:t>}</a:t>
            </a:r>
          </a:p>
          <a:p>
            <a:r>
              <a:rPr lang="en-US"/>
              <a:t>Hence, any class which wishes to express concurrent execution must implement this interface and provide the </a:t>
            </a:r>
            <a:r>
              <a:rPr lang="en-US">
                <a:solidFill>
                  <a:srgbClr val="FF3300"/>
                </a:solidFill>
                <a:latin typeface="Courier New" panose="02070309020205020404" pitchFamily="49" charset="0"/>
              </a:rPr>
              <a:t>run</a:t>
            </a:r>
            <a:r>
              <a:rPr lang="en-US"/>
              <a:t> method</a:t>
            </a:r>
          </a:p>
          <a:p>
            <a:r>
              <a:rPr lang="en-US"/>
              <a:t>Threads do not begin their execution until the </a:t>
            </a:r>
            <a:r>
              <a:rPr lang="en-US">
                <a:solidFill>
                  <a:srgbClr val="CC3300"/>
                </a:solidFill>
                <a:latin typeface="Courier New" panose="02070309020205020404" pitchFamily="49" charset="0"/>
              </a:rPr>
              <a:t>start</a:t>
            </a:r>
            <a:r>
              <a:rPr lang="en-US"/>
              <a:t> method in the </a:t>
            </a:r>
            <a:r>
              <a:rPr lang="en-US">
                <a:latin typeface="Courier New" panose="02070309020205020404" pitchFamily="49" charset="0"/>
              </a:rPr>
              <a:t>Thread</a:t>
            </a:r>
            <a:r>
              <a:rPr lang="en-US"/>
              <a:t> class is called</a:t>
            </a:r>
          </a:p>
        </p:txBody>
      </p:sp>
      <p:sp>
        <p:nvSpPr>
          <p:cNvPr id="10242" name="Rectangle 2"/>
          <p:cNvSpPr>
            <a:spLocks noGrp="1" noChangeArrowheads="1"/>
          </p:cNvSpPr>
          <p:nvPr>
            <p:ph type="title"/>
          </p:nvPr>
        </p:nvSpPr>
        <p:spPr/>
        <p:txBody>
          <a:bodyPr/>
          <a:lstStyle/>
          <a:p>
            <a:r>
              <a:rPr lang="en-US"/>
              <a:t>Concurrency in Java</a:t>
            </a:r>
          </a:p>
        </p:txBody>
      </p:sp>
    </p:spTree>
    <p:extLst>
      <p:ext uri="{BB962C8B-B14F-4D97-AF65-F5344CB8AC3E}">
        <p14:creationId xmlns:p14="http://schemas.microsoft.com/office/powerpoint/2010/main" val="16043110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26"/>
          <p:cNvSpPr>
            <a:spLocks noGrp="1" noChangeArrowheads="1"/>
          </p:cNvSpPr>
          <p:nvPr>
            <p:ph type="title"/>
          </p:nvPr>
        </p:nvSpPr>
        <p:spPr/>
        <p:txBody>
          <a:bodyPr/>
          <a:lstStyle/>
          <a:p>
            <a:r>
              <a:rPr lang="en-US"/>
              <a:t>Threads in Java</a:t>
            </a:r>
          </a:p>
        </p:txBody>
      </p:sp>
      <p:sp>
        <p:nvSpPr>
          <p:cNvPr id="61448" name="Rectangle 1032"/>
          <p:cNvSpPr>
            <a:spLocks noChangeArrowheads="1"/>
          </p:cNvSpPr>
          <p:nvPr/>
        </p:nvSpPr>
        <p:spPr bwMode="auto">
          <a:xfrm>
            <a:off x="2482850" y="1917701"/>
            <a:ext cx="1588" cy="22225"/>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449" name="Rectangle 1033"/>
          <p:cNvSpPr>
            <a:spLocks noChangeArrowheads="1"/>
          </p:cNvSpPr>
          <p:nvPr/>
        </p:nvSpPr>
        <p:spPr bwMode="auto">
          <a:xfrm>
            <a:off x="5081589" y="1917701"/>
            <a:ext cx="1587" cy="22225"/>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451" name="Rectangle 1035"/>
          <p:cNvSpPr>
            <a:spLocks noChangeArrowheads="1"/>
          </p:cNvSpPr>
          <p:nvPr/>
        </p:nvSpPr>
        <p:spPr bwMode="auto">
          <a:xfrm>
            <a:off x="3476625" y="1209675"/>
            <a:ext cx="647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solidFill>
                  <a:srgbClr val="000000"/>
                </a:solidFill>
                <a:latin typeface="Times New Roman" panose="02020603050405020304" pitchFamily="18" charset="0"/>
              </a:rPr>
              <a:t>Thread</a:t>
            </a:r>
            <a:endParaRPr lang="en-GB">
              <a:latin typeface="Times New Roman" panose="02020603050405020304" pitchFamily="18" charset="0"/>
            </a:endParaRPr>
          </a:p>
        </p:txBody>
      </p:sp>
      <p:sp>
        <p:nvSpPr>
          <p:cNvPr id="61452" name="Rectangle 1036"/>
          <p:cNvSpPr>
            <a:spLocks noChangeArrowheads="1"/>
          </p:cNvSpPr>
          <p:nvPr/>
        </p:nvSpPr>
        <p:spPr bwMode="auto">
          <a:xfrm>
            <a:off x="3046413" y="2249489"/>
            <a:ext cx="9207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solidFill>
                  <a:srgbClr val="000000"/>
                </a:solidFill>
                <a:latin typeface="Times New Roman" panose="02020603050405020304" pitchFamily="18" charset="0"/>
              </a:rPr>
              <a:t>void run()</a:t>
            </a:r>
            <a:endParaRPr lang="en-GB">
              <a:latin typeface="Times New Roman" panose="02020603050405020304" pitchFamily="18" charset="0"/>
            </a:endParaRPr>
          </a:p>
        </p:txBody>
      </p:sp>
      <p:sp>
        <p:nvSpPr>
          <p:cNvPr id="61453" name="Rectangle 1037"/>
          <p:cNvSpPr>
            <a:spLocks noChangeArrowheads="1"/>
          </p:cNvSpPr>
          <p:nvPr/>
        </p:nvSpPr>
        <p:spPr bwMode="auto">
          <a:xfrm>
            <a:off x="3046413" y="2505075"/>
            <a:ext cx="10096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solidFill>
                  <a:srgbClr val="000000"/>
                </a:solidFill>
                <a:latin typeface="Times New Roman" panose="02020603050405020304" pitchFamily="18" charset="0"/>
              </a:rPr>
              <a:t>void start()</a:t>
            </a:r>
            <a:endParaRPr lang="en-GB">
              <a:latin typeface="Times New Roman" panose="02020603050405020304" pitchFamily="18" charset="0"/>
            </a:endParaRPr>
          </a:p>
        </p:txBody>
      </p:sp>
      <p:sp>
        <p:nvSpPr>
          <p:cNvPr id="61454" name="Rectangle 1038"/>
          <p:cNvSpPr>
            <a:spLocks noChangeArrowheads="1"/>
          </p:cNvSpPr>
          <p:nvPr/>
        </p:nvSpPr>
        <p:spPr bwMode="auto">
          <a:xfrm>
            <a:off x="3046413" y="2781300"/>
            <a:ext cx="1714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solidFill>
                  <a:srgbClr val="000000"/>
                </a:solidFill>
                <a:latin typeface="Times New Roman" panose="02020603050405020304" pitchFamily="18" charset="0"/>
              </a:rPr>
              <a:t>...</a:t>
            </a:r>
            <a:endParaRPr lang="en-GB">
              <a:latin typeface="Times New Roman" panose="02020603050405020304" pitchFamily="18" charset="0"/>
            </a:endParaRPr>
          </a:p>
        </p:txBody>
      </p:sp>
      <p:sp>
        <p:nvSpPr>
          <p:cNvPr id="61462" name="Rectangle 1046"/>
          <p:cNvSpPr>
            <a:spLocks noChangeArrowheads="1"/>
          </p:cNvSpPr>
          <p:nvPr/>
        </p:nvSpPr>
        <p:spPr bwMode="auto">
          <a:xfrm>
            <a:off x="2460625" y="4598988"/>
            <a:ext cx="1588" cy="23812"/>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463" name="Rectangle 1047"/>
          <p:cNvSpPr>
            <a:spLocks noChangeArrowheads="1"/>
          </p:cNvSpPr>
          <p:nvPr/>
        </p:nvSpPr>
        <p:spPr bwMode="auto">
          <a:xfrm>
            <a:off x="5037139" y="4598988"/>
            <a:ext cx="1587" cy="23812"/>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465" name="Rectangle 1049"/>
          <p:cNvSpPr>
            <a:spLocks noChangeArrowheads="1"/>
          </p:cNvSpPr>
          <p:nvPr/>
        </p:nvSpPr>
        <p:spPr bwMode="auto">
          <a:xfrm>
            <a:off x="3692526" y="3813175"/>
            <a:ext cx="22225" cy="158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466" name="Rectangle 1050"/>
          <p:cNvSpPr>
            <a:spLocks noChangeArrowheads="1"/>
          </p:cNvSpPr>
          <p:nvPr/>
        </p:nvSpPr>
        <p:spPr bwMode="auto">
          <a:xfrm>
            <a:off x="3692526" y="4252914"/>
            <a:ext cx="22225" cy="15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478" name="Rectangle 1062"/>
          <p:cNvSpPr>
            <a:spLocks noChangeArrowheads="1"/>
          </p:cNvSpPr>
          <p:nvPr/>
        </p:nvSpPr>
        <p:spPr bwMode="auto">
          <a:xfrm>
            <a:off x="6940550" y="2032001"/>
            <a:ext cx="1588" cy="23813"/>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479" name="Rectangle 1063"/>
          <p:cNvSpPr>
            <a:spLocks noChangeArrowheads="1"/>
          </p:cNvSpPr>
          <p:nvPr/>
        </p:nvSpPr>
        <p:spPr bwMode="auto">
          <a:xfrm>
            <a:off x="9807575" y="2032001"/>
            <a:ext cx="1588" cy="23813"/>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486" name="Rectangle 1070"/>
          <p:cNvSpPr>
            <a:spLocks noChangeArrowheads="1"/>
          </p:cNvSpPr>
          <p:nvPr/>
        </p:nvSpPr>
        <p:spPr bwMode="auto">
          <a:xfrm>
            <a:off x="5349875" y="2355851"/>
            <a:ext cx="1588" cy="23813"/>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487" name="Rectangle 1071"/>
          <p:cNvSpPr>
            <a:spLocks noChangeArrowheads="1"/>
          </p:cNvSpPr>
          <p:nvPr/>
        </p:nvSpPr>
        <p:spPr bwMode="auto">
          <a:xfrm>
            <a:off x="6940550" y="2355851"/>
            <a:ext cx="1588" cy="23813"/>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488" name="Rectangle 1072"/>
          <p:cNvSpPr>
            <a:spLocks noChangeArrowheads="1"/>
          </p:cNvSpPr>
          <p:nvPr/>
        </p:nvSpPr>
        <p:spPr bwMode="auto">
          <a:xfrm>
            <a:off x="3046413" y="1741489"/>
            <a:ext cx="800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solidFill>
                  <a:srgbClr val="000000"/>
                </a:solidFill>
                <a:latin typeface="Times New Roman" panose="02020603050405020304" pitchFamily="18" charset="0"/>
              </a:rPr>
              <a:t>Thread()</a:t>
            </a:r>
            <a:endParaRPr lang="en-GB">
              <a:latin typeface="Times New Roman" panose="02020603050405020304" pitchFamily="18" charset="0"/>
            </a:endParaRPr>
          </a:p>
        </p:txBody>
      </p:sp>
      <p:sp>
        <p:nvSpPr>
          <p:cNvPr id="61493" name="Rectangle 1077"/>
          <p:cNvSpPr>
            <a:spLocks noChangeArrowheads="1"/>
          </p:cNvSpPr>
          <p:nvPr/>
        </p:nvSpPr>
        <p:spPr bwMode="auto">
          <a:xfrm>
            <a:off x="7253288" y="5338764"/>
            <a:ext cx="23812" cy="15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495" name="Rectangle 1079"/>
          <p:cNvSpPr>
            <a:spLocks noChangeArrowheads="1"/>
          </p:cNvSpPr>
          <p:nvPr/>
        </p:nvSpPr>
        <p:spPr bwMode="auto">
          <a:xfrm>
            <a:off x="6754814" y="5815014"/>
            <a:ext cx="1587" cy="22225"/>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499" name="Rectangle 1083"/>
          <p:cNvSpPr>
            <a:spLocks noChangeArrowheads="1"/>
          </p:cNvSpPr>
          <p:nvPr/>
        </p:nvSpPr>
        <p:spPr bwMode="auto">
          <a:xfrm>
            <a:off x="3046413" y="1995489"/>
            <a:ext cx="22542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solidFill>
                  <a:srgbClr val="000000"/>
                </a:solidFill>
                <a:latin typeface="Times New Roman" panose="02020603050405020304" pitchFamily="18" charset="0"/>
              </a:rPr>
              <a:t>Thread(Runnable target)</a:t>
            </a:r>
            <a:endParaRPr lang="en-GB">
              <a:latin typeface="Times New Roman" panose="02020603050405020304" pitchFamily="18" charset="0"/>
            </a:endParaRPr>
          </a:p>
        </p:txBody>
      </p:sp>
      <p:grpSp>
        <p:nvGrpSpPr>
          <p:cNvPr id="61504" name="Group 1088"/>
          <p:cNvGrpSpPr>
            <a:grpSpLocks/>
          </p:cNvGrpSpPr>
          <p:nvPr/>
        </p:nvGrpSpPr>
        <p:grpSpPr bwMode="auto">
          <a:xfrm>
            <a:off x="2714625" y="1209675"/>
            <a:ext cx="2895600" cy="2057400"/>
            <a:chOff x="480" y="864"/>
            <a:chExt cx="1824" cy="1296"/>
          </a:xfrm>
        </p:grpSpPr>
        <p:sp>
          <p:nvSpPr>
            <p:cNvPr id="61502" name="Rectangle 1086"/>
            <p:cNvSpPr>
              <a:spLocks noChangeArrowheads="1"/>
            </p:cNvSpPr>
            <p:nvPr/>
          </p:nvSpPr>
          <p:spPr bwMode="auto">
            <a:xfrm>
              <a:off x="480" y="864"/>
              <a:ext cx="1824" cy="1296"/>
            </a:xfrm>
            <a:prstGeom prst="rect">
              <a:avLst/>
            </a:prstGeom>
            <a:noFill/>
            <a:ln w="12700">
              <a:solidFill>
                <a:schemeClr val="tx1"/>
              </a:solidFill>
              <a:miter lim="800000"/>
              <a:headEnd type="none" w="sm" len="sm"/>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3" name="Line 1087"/>
            <p:cNvSpPr>
              <a:spLocks noChangeShapeType="1"/>
            </p:cNvSpPr>
            <p:nvPr/>
          </p:nvSpPr>
          <p:spPr bwMode="auto">
            <a:xfrm>
              <a:off x="480" y="1200"/>
              <a:ext cx="1824" cy="0"/>
            </a:xfrm>
            <a:prstGeom prst="line">
              <a:avLst/>
            </a:prstGeom>
            <a:noFill/>
            <a:ln w="12700">
              <a:solidFill>
                <a:schemeClr val="tx1"/>
              </a:solidFill>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1492" name="Rectangle 1076"/>
          <p:cNvSpPr>
            <a:spLocks noChangeArrowheads="1"/>
          </p:cNvSpPr>
          <p:nvPr/>
        </p:nvSpPr>
        <p:spPr bwMode="auto">
          <a:xfrm>
            <a:off x="6102351" y="5605464"/>
            <a:ext cx="23813" cy="15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496" name="Rectangle 1080"/>
          <p:cNvSpPr>
            <a:spLocks noChangeArrowheads="1"/>
          </p:cNvSpPr>
          <p:nvPr/>
        </p:nvSpPr>
        <p:spPr bwMode="auto">
          <a:xfrm>
            <a:off x="6737350" y="6508751"/>
            <a:ext cx="1588" cy="22225"/>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497" name="Rectangle 1081"/>
          <p:cNvSpPr>
            <a:spLocks noChangeArrowheads="1"/>
          </p:cNvSpPr>
          <p:nvPr/>
        </p:nvSpPr>
        <p:spPr bwMode="auto">
          <a:xfrm>
            <a:off x="6508751" y="5826125"/>
            <a:ext cx="9377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200">
                <a:solidFill>
                  <a:srgbClr val="000000"/>
                </a:solidFill>
                <a:latin typeface="Times New Roman" panose="02020603050405020304" pitchFamily="18" charset="0"/>
              </a:rPr>
              <a:t>subclass</a:t>
            </a:r>
            <a:endParaRPr lang="en-GB">
              <a:latin typeface="Times New Roman" panose="02020603050405020304" pitchFamily="18" charset="0"/>
            </a:endParaRPr>
          </a:p>
        </p:txBody>
      </p:sp>
      <p:sp>
        <p:nvSpPr>
          <p:cNvPr id="61498" name="Rectangle 1082"/>
          <p:cNvSpPr>
            <a:spLocks noChangeArrowheads="1"/>
          </p:cNvSpPr>
          <p:nvPr/>
        </p:nvSpPr>
        <p:spPr bwMode="auto">
          <a:xfrm>
            <a:off x="6484938" y="6289675"/>
            <a:ext cx="12519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200">
                <a:solidFill>
                  <a:srgbClr val="000000"/>
                </a:solidFill>
                <a:latin typeface="Times New Roman" panose="02020603050405020304" pitchFamily="18" charset="0"/>
              </a:rPr>
              <a:t>association</a:t>
            </a:r>
            <a:endParaRPr lang="en-GB">
              <a:latin typeface="Times New Roman" panose="02020603050405020304" pitchFamily="18" charset="0"/>
            </a:endParaRPr>
          </a:p>
        </p:txBody>
      </p:sp>
      <p:sp>
        <p:nvSpPr>
          <p:cNvPr id="61515" name="Line 1099"/>
          <p:cNvSpPr>
            <a:spLocks noChangeShapeType="1"/>
          </p:cNvSpPr>
          <p:nvPr/>
        </p:nvSpPr>
        <p:spPr bwMode="auto">
          <a:xfrm flipH="1">
            <a:off x="5438775" y="6507163"/>
            <a:ext cx="838200"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1518" name="Group 1102"/>
          <p:cNvGrpSpPr>
            <a:grpSpLocks/>
          </p:cNvGrpSpPr>
          <p:nvPr/>
        </p:nvGrpSpPr>
        <p:grpSpPr bwMode="auto">
          <a:xfrm>
            <a:off x="5780088" y="5857875"/>
            <a:ext cx="228600" cy="457200"/>
            <a:chOff x="3408" y="2880"/>
            <a:chExt cx="144" cy="288"/>
          </a:xfrm>
        </p:grpSpPr>
        <p:sp>
          <p:nvSpPr>
            <p:cNvPr id="61516" name="AutoShape 1100"/>
            <p:cNvSpPr>
              <a:spLocks noChangeArrowheads="1"/>
            </p:cNvSpPr>
            <p:nvPr/>
          </p:nvSpPr>
          <p:spPr bwMode="auto">
            <a:xfrm>
              <a:off x="3408" y="2880"/>
              <a:ext cx="144" cy="144"/>
            </a:xfrm>
            <a:prstGeom prst="triangle">
              <a:avLst>
                <a:gd name="adj" fmla="val 50000"/>
              </a:avLst>
            </a:prstGeom>
            <a:noFill/>
            <a:ln w="12700">
              <a:solidFill>
                <a:schemeClr val="tx1"/>
              </a:solidFill>
              <a:miter lim="800000"/>
              <a:headEnd type="none" w="sm" len="sm"/>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17" name="Line 1101"/>
            <p:cNvSpPr>
              <a:spLocks noChangeShapeType="1"/>
            </p:cNvSpPr>
            <p:nvPr/>
          </p:nvSpPr>
          <p:spPr bwMode="auto">
            <a:xfrm>
              <a:off x="3486" y="3024"/>
              <a:ext cx="0" cy="144"/>
            </a:xfrm>
            <a:prstGeom prst="line">
              <a:avLst/>
            </a:prstGeom>
            <a:noFill/>
            <a:ln w="12700">
              <a:solidFill>
                <a:schemeClr val="tx1"/>
              </a:solidFill>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1533" name="Group 1117"/>
          <p:cNvGrpSpPr>
            <a:grpSpLocks/>
          </p:cNvGrpSpPr>
          <p:nvPr/>
        </p:nvGrpSpPr>
        <p:grpSpPr bwMode="auto">
          <a:xfrm>
            <a:off x="2714625" y="3271839"/>
            <a:ext cx="2895600" cy="2662237"/>
            <a:chOff x="750" y="2061"/>
            <a:chExt cx="1824" cy="1677"/>
          </a:xfrm>
        </p:grpSpPr>
        <p:sp>
          <p:nvSpPr>
            <p:cNvPr id="61468" name="Rectangle 1052"/>
            <p:cNvSpPr>
              <a:spLocks noChangeArrowheads="1"/>
            </p:cNvSpPr>
            <p:nvPr/>
          </p:nvSpPr>
          <p:spPr bwMode="auto">
            <a:xfrm>
              <a:off x="1269" y="2510"/>
              <a:ext cx="6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solidFill>
                    <a:srgbClr val="000000"/>
                  </a:solidFill>
                  <a:latin typeface="Times New Roman" panose="02020603050405020304" pitchFamily="18" charset="0"/>
                </a:rPr>
                <a:t>MyThread</a:t>
              </a:r>
              <a:endParaRPr lang="en-GB">
                <a:latin typeface="Times New Roman" panose="02020603050405020304" pitchFamily="18" charset="0"/>
              </a:endParaRPr>
            </a:p>
          </p:txBody>
        </p:sp>
        <p:sp>
          <p:nvSpPr>
            <p:cNvPr id="61469" name="Rectangle 1053"/>
            <p:cNvSpPr>
              <a:spLocks noChangeArrowheads="1"/>
            </p:cNvSpPr>
            <p:nvPr/>
          </p:nvSpPr>
          <p:spPr bwMode="auto">
            <a:xfrm>
              <a:off x="959" y="2845"/>
              <a:ext cx="5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solidFill>
                    <a:srgbClr val="000000"/>
                  </a:solidFill>
                  <a:latin typeface="Times New Roman" panose="02020603050405020304" pitchFamily="18" charset="0"/>
                </a:rPr>
                <a:t>void run()</a:t>
              </a:r>
              <a:endParaRPr lang="en-GB">
                <a:latin typeface="Times New Roman" panose="02020603050405020304" pitchFamily="18" charset="0"/>
              </a:endParaRPr>
            </a:p>
          </p:txBody>
        </p:sp>
        <p:sp>
          <p:nvSpPr>
            <p:cNvPr id="61470" name="Rectangle 1054"/>
            <p:cNvSpPr>
              <a:spLocks noChangeArrowheads="1"/>
            </p:cNvSpPr>
            <p:nvPr/>
          </p:nvSpPr>
          <p:spPr bwMode="auto">
            <a:xfrm>
              <a:off x="945" y="3005"/>
              <a:ext cx="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solidFill>
                    <a:srgbClr val="000000"/>
                  </a:solidFill>
                  <a:latin typeface="Times New Roman" panose="02020603050405020304" pitchFamily="18" charset="0"/>
                </a:rPr>
                <a:t>{</a:t>
              </a:r>
              <a:endParaRPr lang="en-GB">
                <a:latin typeface="Times New Roman" panose="02020603050405020304" pitchFamily="18" charset="0"/>
              </a:endParaRPr>
            </a:p>
          </p:txBody>
        </p:sp>
        <p:sp>
          <p:nvSpPr>
            <p:cNvPr id="61471" name="Rectangle 1055"/>
            <p:cNvSpPr>
              <a:spLocks noChangeArrowheads="1"/>
            </p:cNvSpPr>
            <p:nvPr/>
          </p:nvSpPr>
          <p:spPr bwMode="auto">
            <a:xfrm>
              <a:off x="945" y="3194"/>
              <a:ext cx="1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solidFill>
                    <a:srgbClr val="000000"/>
                  </a:solidFill>
                  <a:latin typeface="Times New Roman" panose="02020603050405020304" pitchFamily="18" charset="0"/>
                </a:rPr>
                <a:t>  ...</a:t>
              </a:r>
              <a:endParaRPr lang="en-GB">
                <a:latin typeface="Times New Roman" panose="02020603050405020304" pitchFamily="18" charset="0"/>
              </a:endParaRPr>
            </a:p>
          </p:txBody>
        </p:sp>
        <p:sp>
          <p:nvSpPr>
            <p:cNvPr id="61472" name="Rectangle 1056"/>
            <p:cNvSpPr>
              <a:spLocks noChangeArrowheads="1"/>
            </p:cNvSpPr>
            <p:nvPr/>
          </p:nvSpPr>
          <p:spPr bwMode="auto">
            <a:xfrm>
              <a:off x="945" y="3398"/>
              <a:ext cx="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solidFill>
                    <a:srgbClr val="000000"/>
                  </a:solidFill>
                  <a:latin typeface="Times New Roman" panose="02020603050405020304" pitchFamily="18" charset="0"/>
                </a:rPr>
                <a:t>}</a:t>
              </a:r>
              <a:endParaRPr lang="en-GB">
                <a:latin typeface="Times New Roman" panose="02020603050405020304" pitchFamily="18" charset="0"/>
              </a:endParaRPr>
            </a:p>
          </p:txBody>
        </p:sp>
        <p:grpSp>
          <p:nvGrpSpPr>
            <p:cNvPr id="61531" name="Group 1115"/>
            <p:cNvGrpSpPr>
              <a:grpSpLocks/>
            </p:cNvGrpSpPr>
            <p:nvPr/>
          </p:nvGrpSpPr>
          <p:grpSpPr bwMode="auto">
            <a:xfrm>
              <a:off x="750" y="2061"/>
              <a:ext cx="1824" cy="1677"/>
              <a:chOff x="750" y="2061"/>
              <a:chExt cx="1824" cy="1677"/>
            </a:xfrm>
          </p:grpSpPr>
          <p:grpSp>
            <p:nvGrpSpPr>
              <p:cNvPr id="61505" name="Group 1089"/>
              <p:cNvGrpSpPr>
                <a:grpSpLocks/>
              </p:cNvGrpSpPr>
              <p:nvPr/>
            </p:nvGrpSpPr>
            <p:grpSpPr bwMode="auto">
              <a:xfrm>
                <a:off x="750" y="2442"/>
                <a:ext cx="1824" cy="1296"/>
                <a:chOff x="480" y="864"/>
                <a:chExt cx="1824" cy="1296"/>
              </a:xfrm>
            </p:grpSpPr>
            <p:sp>
              <p:nvSpPr>
                <p:cNvPr id="61506" name="Rectangle 1090"/>
                <p:cNvSpPr>
                  <a:spLocks noChangeArrowheads="1"/>
                </p:cNvSpPr>
                <p:nvPr/>
              </p:nvSpPr>
              <p:spPr bwMode="auto">
                <a:xfrm>
                  <a:off x="480" y="864"/>
                  <a:ext cx="1824" cy="1296"/>
                </a:xfrm>
                <a:prstGeom prst="rect">
                  <a:avLst/>
                </a:prstGeom>
                <a:noFill/>
                <a:ln w="12700">
                  <a:solidFill>
                    <a:schemeClr val="tx1"/>
                  </a:solidFill>
                  <a:miter lim="800000"/>
                  <a:headEnd type="none" w="sm" len="sm"/>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7" name="Line 1091"/>
                <p:cNvSpPr>
                  <a:spLocks noChangeShapeType="1"/>
                </p:cNvSpPr>
                <p:nvPr/>
              </p:nvSpPr>
              <p:spPr bwMode="auto">
                <a:xfrm>
                  <a:off x="480" y="1200"/>
                  <a:ext cx="1824" cy="0"/>
                </a:xfrm>
                <a:prstGeom prst="line">
                  <a:avLst/>
                </a:prstGeom>
                <a:noFill/>
                <a:ln w="12700">
                  <a:solidFill>
                    <a:schemeClr val="tx1"/>
                  </a:solidFill>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1520" name="AutoShape 1104"/>
              <p:cNvSpPr>
                <a:spLocks noChangeArrowheads="1"/>
              </p:cNvSpPr>
              <p:nvPr/>
            </p:nvSpPr>
            <p:spPr bwMode="auto">
              <a:xfrm>
                <a:off x="1506" y="2061"/>
                <a:ext cx="144" cy="144"/>
              </a:xfrm>
              <a:prstGeom prst="triangle">
                <a:avLst>
                  <a:gd name="adj" fmla="val 50000"/>
                </a:avLst>
              </a:prstGeom>
              <a:noFill/>
              <a:ln w="12700">
                <a:solidFill>
                  <a:schemeClr val="tx1"/>
                </a:solidFill>
                <a:miter lim="800000"/>
                <a:headEnd type="none" w="sm" len="sm"/>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22" name="Line 1106"/>
              <p:cNvSpPr>
                <a:spLocks noChangeShapeType="1"/>
              </p:cNvSpPr>
              <p:nvPr/>
            </p:nvSpPr>
            <p:spPr bwMode="auto">
              <a:xfrm>
                <a:off x="1580" y="2205"/>
                <a:ext cx="0" cy="237"/>
              </a:xfrm>
              <a:prstGeom prst="line">
                <a:avLst/>
              </a:prstGeom>
              <a:noFill/>
              <a:ln w="12700">
                <a:solidFill>
                  <a:schemeClr val="tx1"/>
                </a:solidFill>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61535" name="Group 1119"/>
          <p:cNvGrpSpPr>
            <a:grpSpLocks/>
          </p:cNvGrpSpPr>
          <p:nvPr/>
        </p:nvGrpSpPr>
        <p:grpSpPr bwMode="auto">
          <a:xfrm>
            <a:off x="5610225" y="1209675"/>
            <a:ext cx="4648200" cy="4184650"/>
            <a:chOff x="2574" y="762"/>
            <a:chExt cx="2928" cy="2636"/>
          </a:xfrm>
        </p:grpSpPr>
        <p:sp>
          <p:nvSpPr>
            <p:cNvPr id="61529" name="Line 1113"/>
            <p:cNvSpPr>
              <a:spLocks noChangeShapeType="1"/>
            </p:cNvSpPr>
            <p:nvPr/>
          </p:nvSpPr>
          <p:spPr bwMode="auto">
            <a:xfrm>
              <a:off x="3678" y="3005"/>
              <a:ext cx="1810" cy="0"/>
            </a:xfrm>
            <a:prstGeom prst="line">
              <a:avLst/>
            </a:prstGeom>
            <a:noFill/>
            <a:ln w="12700">
              <a:solidFill>
                <a:schemeClr val="tx1"/>
              </a:solidFill>
              <a:prstDash val="dash"/>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1534" name="Group 1118"/>
            <p:cNvGrpSpPr>
              <a:grpSpLocks/>
            </p:cNvGrpSpPr>
            <p:nvPr/>
          </p:nvGrpSpPr>
          <p:grpSpPr bwMode="auto">
            <a:xfrm>
              <a:off x="2574" y="762"/>
              <a:ext cx="2928" cy="2636"/>
              <a:chOff x="2574" y="762"/>
              <a:chExt cx="2928" cy="2636"/>
            </a:xfrm>
          </p:grpSpPr>
          <p:sp>
            <p:nvSpPr>
              <p:cNvPr id="61481" name="Rectangle 1065"/>
              <p:cNvSpPr>
                <a:spLocks noChangeArrowheads="1"/>
              </p:cNvSpPr>
              <p:nvPr/>
            </p:nvSpPr>
            <p:spPr bwMode="auto">
              <a:xfrm>
                <a:off x="4063" y="864"/>
                <a:ext cx="9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solidFill>
                      <a:srgbClr val="000000"/>
                    </a:solidFill>
                    <a:latin typeface="Times New Roman" panose="02020603050405020304" pitchFamily="18" charset="0"/>
                  </a:rPr>
                  <a:t>RunnableObject</a:t>
                </a:r>
                <a:endParaRPr lang="en-GB">
                  <a:latin typeface="Times New Roman" panose="02020603050405020304" pitchFamily="18" charset="0"/>
                </a:endParaRPr>
              </a:p>
            </p:txBody>
          </p:sp>
          <p:sp>
            <p:nvSpPr>
              <p:cNvPr id="61482" name="Rectangle 1066"/>
              <p:cNvSpPr>
                <a:spLocks noChangeArrowheads="1"/>
              </p:cNvSpPr>
              <p:nvPr/>
            </p:nvSpPr>
            <p:spPr bwMode="auto">
              <a:xfrm>
                <a:off x="3837" y="1082"/>
                <a:ext cx="5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solidFill>
                      <a:srgbClr val="000000"/>
                    </a:solidFill>
                    <a:latin typeface="Times New Roman" panose="02020603050405020304" pitchFamily="18" charset="0"/>
                  </a:rPr>
                  <a:t>void run()</a:t>
                </a:r>
                <a:endParaRPr lang="en-GB">
                  <a:latin typeface="Times New Roman" panose="02020603050405020304" pitchFamily="18" charset="0"/>
                </a:endParaRPr>
              </a:p>
            </p:txBody>
          </p:sp>
          <p:sp>
            <p:nvSpPr>
              <p:cNvPr id="61483" name="Rectangle 1067"/>
              <p:cNvSpPr>
                <a:spLocks noChangeArrowheads="1"/>
              </p:cNvSpPr>
              <p:nvPr/>
            </p:nvSpPr>
            <p:spPr bwMode="auto">
              <a:xfrm>
                <a:off x="3837" y="1243"/>
                <a:ext cx="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solidFill>
                      <a:srgbClr val="000000"/>
                    </a:solidFill>
                    <a:latin typeface="Times New Roman" panose="02020603050405020304" pitchFamily="18" charset="0"/>
                  </a:rPr>
                  <a:t>{</a:t>
                </a:r>
                <a:endParaRPr lang="en-GB">
                  <a:latin typeface="Times New Roman" panose="02020603050405020304" pitchFamily="18" charset="0"/>
                </a:endParaRPr>
              </a:p>
            </p:txBody>
          </p:sp>
          <p:sp>
            <p:nvSpPr>
              <p:cNvPr id="61484" name="Rectangle 1068"/>
              <p:cNvSpPr>
                <a:spLocks noChangeArrowheads="1"/>
              </p:cNvSpPr>
              <p:nvPr/>
            </p:nvSpPr>
            <p:spPr bwMode="auto">
              <a:xfrm>
                <a:off x="3837" y="1432"/>
                <a:ext cx="1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solidFill>
                      <a:srgbClr val="000000"/>
                    </a:solidFill>
                    <a:latin typeface="Times New Roman" panose="02020603050405020304" pitchFamily="18" charset="0"/>
                  </a:rPr>
                  <a:t>  ...</a:t>
                </a:r>
                <a:endParaRPr lang="en-GB">
                  <a:latin typeface="Times New Roman" panose="02020603050405020304" pitchFamily="18" charset="0"/>
                </a:endParaRPr>
              </a:p>
            </p:txBody>
          </p:sp>
          <p:sp>
            <p:nvSpPr>
              <p:cNvPr id="61485" name="Rectangle 1069"/>
              <p:cNvSpPr>
                <a:spLocks noChangeArrowheads="1"/>
              </p:cNvSpPr>
              <p:nvPr/>
            </p:nvSpPr>
            <p:spPr bwMode="auto">
              <a:xfrm>
                <a:off x="3837" y="1621"/>
                <a:ext cx="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solidFill>
                      <a:srgbClr val="000000"/>
                    </a:solidFill>
                    <a:latin typeface="Times New Roman" panose="02020603050405020304" pitchFamily="18" charset="0"/>
                  </a:rPr>
                  <a:t>}</a:t>
                </a:r>
                <a:endParaRPr lang="en-GB">
                  <a:latin typeface="Times New Roman" panose="02020603050405020304" pitchFamily="18" charset="0"/>
                </a:endParaRPr>
              </a:p>
            </p:txBody>
          </p:sp>
          <p:sp>
            <p:nvSpPr>
              <p:cNvPr id="61489" name="Rectangle 1073"/>
              <p:cNvSpPr>
                <a:spLocks noChangeArrowheads="1"/>
              </p:cNvSpPr>
              <p:nvPr/>
            </p:nvSpPr>
            <p:spPr bwMode="auto">
              <a:xfrm>
                <a:off x="2821" y="1010"/>
                <a:ext cx="72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solidFill>
                      <a:srgbClr val="000000"/>
                    </a:solidFill>
                    <a:latin typeface="Times New Roman" panose="02020603050405020304" pitchFamily="18" charset="0"/>
                  </a:rPr>
                  <a:t>parameter to</a:t>
                </a:r>
                <a:endParaRPr lang="en-GB">
                  <a:latin typeface="Times New Roman" panose="02020603050405020304" pitchFamily="18" charset="0"/>
                </a:endParaRPr>
              </a:p>
            </p:txBody>
          </p:sp>
          <p:sp>
            <p:nvSpPr>
              <p:cNvPr id="61525" name="Text Box 1109"/>
              <p:cNvSpPr txBox="1">
                <a:spLocks noChangeArrowheads="1"/>
              </p:cNvSpPr>
              <p:nvPr/>
            </p:nvSpPr>
            <p:spPr bwMode="auto">
              <a:xfrm>
                <a:off x="4183" y="2627"/>
                <a:ext cx="72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000">
                    <a:latin typeface="Times New Roman" panose="02020603050405020304" pitchFamily="18" charset="0"/>
                  </a:rPr>
                  <a:t>Runnable</a:t>
                </a:r>
                <a:endParaRPr lang="en-GB" sz="2000">
                  <a:latin typeface="Times New Roman" panose="02020603050405020304" pitchFamily="18" charset="0"/>
                </a:endParaRPr>
              </a:p>
            </p:txBody>
          </p:sp>
          <p:grpSp>
            <p:nvGrpSpPr>
              <p:cNvPr id="61532" name="Group 1116"/>
              <p:cNvGrpSpPr>
                <a:grpSpLocks/>
              </p:cNvGrpSpPr>
              <p:nvPr/>
            </p:nvGrpSpPr>
            <p:grpSpPr bwMode="auto">
              <a:xfrm>
                <a:off x="2574" y="762"/>
                <a:ext cx="2928" cy="2636"/>
                <a:chOff x="2574" y="762"/>
                <a:chExt cx="2928" cy="2636"/>
              </a:xfrm>
            </p:grpSpPr>
            <p:grpSp>
              <p:nvGrpSpPr>
                <p:cNvPr id="61508" name="Group 1092"/>
                <p:cNvGrpSpPr>
                  <a:grpSpLocks/>
                </p:cNvGrpSpPr>
                <p:nvPr/>
              </p:nvGrpSpPr>
              <p:grpSpPr bwMode="auto">
                <a:xfrm>
                  <a:off x="3678" y="762"/>
                  <a:ext cx="1824" cy="1296"/>
                  <a:chOff x="480" y="864"/>
                  <a:chExt cx="1824" cy="1296"/>
                </a:xfrm>
              </p:grpSpPr>
              <p:sp>
                <p:nvSpPr>
                  <p:cNvPr id="61509" name="Rectangle 1093"/>
                  <p:cNvSpPr>
                    <a:spLocks noChangeArrowheads="1"/>
                  </p:cNvSpPr>
                  <p:nvPr/>
                </p:nvSpPr>
                <p:spPr bwMode="auto">
                  <a:xfrm>
                    <a:off x="480" y="864"/>
                    <a:ext cx="1824" cy="1296"/>
                  </a:xfrm>
                  <a:prstGeom prst="rect">
                    <a:avLst/>
                  </a:prstGeom>
                  <a:noFill/>
                  <a:ln w="12700">
                    <a:solidFill>
                      <a:schemeClr val="tx1"/>
                    </a:solidFill>
                    <a:miter lim="800000"/>
                    <a:headEnd type="none" w="sm" len="sm"/>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10" name="Line 1094"/>
                  <p:cNvSpPr>
                    <a:spLocks noChangeShapeType="1"/>
                  </p:cNvSpPr>
                  <p:nvPr/>
                </p:nvSpPr>
                <p:spPr bwMode="auto">
                  <a:xfrm>
                    <a:off x="480" y="1200"/>
                    <a:ext cx="1824" cy="0"/>
                  </a:xfrm>
                  <a:prstGeom prst="line">
                    <a:avLst/>
                  </a:prstGeom>
                  <a:noFill/>
                  <a:ln w="12700">
                    <a:solidFill>
                      <a:schemeClr val="tx1"/>
                    </a:solidFill>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1511" name="Line 1095"/>
                <p:cNvSpPr>
                  <a:spLocks noChangeShapeType="1"/>
                </p:cNvSpPr>
                <p:nvPr/>
              </p:nvSpPr>
              <p:spPr bwMode="auto">
                <a:xfrm flipH="1">
                  <a:off x="2574" y="1338"/>
                  <a:ext cx="1104"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24" name="Rectangle 1108"/>
                <p:cNvSpPr>
                  <a:spLocks noChangeArrowheads="1"/>
                </p:cNvSpPr>
                <p:nvPr/>
              </p:nvSpPr>
              <p:spPr bwMode="auto">
                <a:xfrm>
                  <a:off x="3678" y="2481"/>
                  <a:ext cx="1810" cy="917"/>
                </a:xfrm>
                <a:prstGeom prst="rect">
                  <a:avLst/>
                </a:prstGeom>
                <a:noFill/>
                <a:ln w="12700">
                  <a:solidFill>
                    <a:schemeClr val="tx1"/>
                  </a:solidFill>
                  <a:prstDash val="dash"/>
                  <a:miter lim="800000"/>
                  <a:headEnd type="none" w="sm" len="sm"/>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26" name="Line 1110"/>
                <p:cNvSpPr>
                  <a:spLocks noChangeShapeType="1"/>
                </p:cNvSpPr>
                <p:nvPr/>
              </p:nvSpPr>
              <p:spPr bwMode="auto">
                <a:xfrm>
                  <a:off x="4458" y="2058"/>
                  <a:ext cx="0" cy="423"/>
                </a:xfrm>
                <a:prstGeom prst="line">
                  <a:avLst/>
                </a:prstGeom>
                <a:noFill/>
                <a:ln w="285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27" name="Text Box 1111"/>
                <p:cNvSpPr txBox="1">
                  <a:spLocks noChangeArrowheads="1"/>
                </p:cNvSpPr>
                <p:nvPr/>
              </p:nvSpPr>
              <p:spPr bwMode="auto">
                <a:xfrm>
                  <a:off x="4617" y="2158"/>
                  <a:ext cx="8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000">
                      <a:latin typeface="Times New Roman" panose="02020603050405020304" pitchFamily="18" charset="0"/>
                    </a:rPr>
                    <a:t>implements</a:t>
                  </a:r>
                  <a:endParaRPr lang="en-GB" sz="2000">
                    <a:latin typeface="Times New Roman" panose="02020603050405020304" pitchFamily="18" charset="0"/>
                  </a:endParaRPr>
                </a:p>
              </p:txBody>
            </p:sp>
          </p:grpSp>
          <p:sp>
            <p:nvSpPr>
              <p:cNvPr id="61530" name="Rectangle 1114"/>
              <p:cNvSpPr>
                <a:spLocks noChangeArrowheads="1"/>
              </p:cNvSpPr>
              <p:nvPr/>
            </p:nvSpPr>
            <p:spPr bwMode="auto">
              <a:xfrm>
                <a:off x="3872" y="3092"/>
                <a:ext cx="5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solidFill>
                      <a:srgbClr val="000000"/>
                    </a:solidFill>
                    <a:latin typeface="Times New Roman" panose="02020603050405020304" pitchFamily="18" charset="0"/>
                  </a:rPr>
                  <a:t>void run()</a:t>
                </a:r>
                <a:endParaRPr lang="en-GB">
                  <a:latin typeface="Times New Roman" panose="02020603050405020304" pitchFamily="18" charset="0"/>
                </a:endParaRPr>
              </a:p>
            </p:txBody>
          </p:sp>
        </p:grpSp>
      </p:grpSp>
    </p:spTree>
    <p:extLst>
      <p:ext uri="{BB962C8B-B14F-4D97-AF65-F5344CB8AC3E}">
        <p14:creationId xmlns:p14="http://schemas.microsoft.com/office/powerpoint/2010/main" val="35230345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1533"/>
                                        </p:tgtEl>
                                        <p:attrNameLst>
                                          <p:attrName>style.visibility</p:attrName>
                                        </p:attrNameLst>
                                      </p:cBhvr>
                                      <p:to>
                                        <p:strVal val="visible"/>
                                      </p:to>
                                    </p:set>
                                  </p:childTnLst>
                                  <p:subTnLst>
                                    <p:set>
                                      <p:cBhvr override="childStyle">
                                        <p:cTn dur="1" fill="hold" display="0" masterRel="nextClick" afterEffect="1"/>
                                        <p:tgtEl>
                                          <p:spTgt spid="61533"/>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15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Communication in Java</a:t>
            </a:r>
          </a:p>
        </p:txBody>
      </p:sp>
      <p:sp>
        <p:nvSpPr>
          <p:cNvPr id="24579" name="Rectangle 3"/>
          <p:cNvSpPr>
            <a:spLocks noGrp="1" noChangeArrowheads="1"/>
          </p:cNvSpPr>
          <p:nvPr>
            <p:ph type="body" idx="1"/>
          </p:nvPr>
        </p:nvSpPr>
        <p:spPr/>
        <p:txBody>
          <a:bodyPr>
            <a:normAutofit lnSpcReduction="10000"/>
          </a:bodyPr>
          <a:lstStyle/>
          <a:p>
            <a:r>
              <a:rPr lang="en-US"/>
              <a:t>Via reading and writing to data encapsulated in shared objects protected by simple monitors</a:t>
            </a:r>
          </a:p>
          <a:p>
            <a:r>
              <a:rPr lang="en-US"/>
              <a:t>Every object is implicitly derived from the </a:t>
            </a:r>
            <a:r>
              <a:rPr lang="en-US">
                <a:latin typeface="Courier New" panose="02070309020205020404" pitchFamily="49" charset="0"/>
              </a:rPr>
              <a:t>Object</a:t>
            </a:r>
            <a:r>
              <a:rPr lang="en-US"/>
              <a:t> class which defines a mutual exclusion lock</a:t>
            </a:r>
          </a:p>
          <a:p>
            <a:r>
              <a:rPr lang="en-US"/>
              <a:t>Methods in a class can be labeled as </a:t>
            </a:r>
            <a:r>
              <a:rPr lang="en-US">
                <a:solidFill>
                  <a:srgbClr val="CC3300"/>
                </a:solidFill>
              </a:rPr>
              <a:t>synchronized</a:t>
            </a:r>
            <a:r>
              <a:rPr lang="en-US"/>
              <a:t>, this means that they can only be executed if the lock can be acquired (this happens automatically)</a:t>
            </a:r>
          </a:p>
          <a:p>
            <a:r>
              <a:rPr lang="en-US"/>
              <a:t>The lock can also be acquired via a </a:t>
            </a:r>
            <a:r>
              <a:rPr lang="en-US">
                <a:solidFill>
                  <a:srgbClr val="CC3300"/>
                </a:solidFill>
              </a:rPr>
              <a:t>synchronized statement</a:t>
            </a:r>
            <a:r>
              <a:rPr lang="en-US"/>
              <a:t> which names the object</a:t>
            </a:r>
          </a:p>
          <a:p>
            <a:r>
              <a:rPr lang="en-US"/>
              <a:t>A thread can </a:t>
            </a:r>
            <a:r>
              <a:rPr lang="en-US">
                <a:solidFill>
                  <a:srgbClr val="CC3300"/>
                </a:solidFill>
              </a:rPr>
              <a:t>wait</a:t>
            </a:r>
            <a:r>
              <a:rPr lang="en-US"/>
              <a:t> and </a:t>
            </a:r>
            <a:r>
              <a:rPr lang="en-US">
                <a:solidFill>
                  <a:srgbClr val="CC3300"/>
                </a:solidFill>
              </a:rPr>
              <a:t>notify</a:t>
            </a:r>
            <a:r>
              <a:rPr lang="en-US"/>
              <a:t> on a single anonymous condition variable </a:t>
            </a:r>
          </a:p>
          <a:p>
            <a:pPr>
              <a:buFont typeface="Wingdings" panose="05000000000000000000" pitchFamily="2" charset="2"/>
              <a:buNone/>
            </a:pPr>
            <a:endParaRPr lang="en-US"/>
          </a:p>
        </p:txBody>
      </p:sp>
    </p:spTree>
    <p:extLst>
      <p:ext uri="{BB962C8B-B14F-4D97-AF65-F5344CB8AC3E}">
        <p14:creationId xmlns:p14="http://schemas.microsoft.com/office/powerpoint/2010/main" val="2565776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The Thread Class</a:t>
            </a:r>
          </a:p>
        </p:txBody>
      </p:sp>
      <p:sp>
        <p:nvSpPr>
          <p:cNvPr id="25604" name="Text Box 4"/>
          <p:cNvSpPr txBox="1">
            <a:spLocks noChangeArrowheads="1"/>
          </p:cNvSpPr>
          <p:nvPr/>
        </p:nvSpPr>
        <p:spPr bwMode="auto">
          <a:xfrm>
            <a:off x="3005138" y="966789"/>
            <a:ext cx="5423280" cy="3898503"/>
          </a:xfrm>
          <a:prstGeom prst="rect">
            <a:avLst/>
          </a:prstGeom>
          <a:solidFill>
            <a:srgbClr val="FFFF66"/>
          </a:solidFill>
          <a:ln>
            <a:noFill/>
          </a:ln>
          <a:effectLst/>
          <a:extLst>
            <a:ext uri="{91240B29-F687-4F45-9708-019B960494DF}">
              <a14:hiddenLine xmlns:a14="http://schemas.microsoft.com/office/drawing/2010/main" w="12700">
                <a:solidFill>
                  <a:schemeClr val="tx1"/>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1">
                <a:latin typeface="Courier New" panose="02070309020205020404" pitchFamily="49" charset="0"/>
              </a:rPr>
              <a:t>public class </a:t>
            </a:r>
            <a:r>
              <a:rPr lang="en-US">
                <a:solidFill>
                  <a:srgbClr val="FF0000"/>
                </a:solidFill>
                <a:latin typeface="Courier New" panose="02070309020205020404" pitchFamily="49" charset="0"/>
              </a:rPr>
              <a:t>Thread</a:t>
            </a:r>
            <a:r>
              <a:rPr lang="en-US">
                <a:solidFill>
                  <a:srgbClr val="000000"/>
                </a:solidFill>
                <a:latin typeface="Courier New" panose="02070309020205020404" pitchFamily="49" charset="0"/>
              </a:rPr>
              <a:t> </a:t>
            </a:r>
            <a:r>
              <a:rPr lang="en-US" b="1">
                <a:solidFill>
                  <a:srgbClr val="000000"/>
                </a:solidFill>
                <a:latin typeface="Courier New" panose="02070309020205020404" pitchFamily="49" charset="0"/>
              </a:rPr>
              <a:t>extends </a:t>
            </a:r>
            <a:r>
              <a:rPr lang="en-US">
                <a:solidFill>
                  <a:srgbClr val="000000"/>
                </a:solidFill>
                <a:latin typeface="Courier New" panose="02070309020205020404" pitchFamily="49" charset="0"/>
              </a:rPr>
              <a:t>Object </a:t>
            </a:r>
          </a:p>
          <a:p>
            <a:pPr eaLnBrk="0" hangingPunct="0"/>
            <a:r>
              <a:rPr lang="en-US" b="1">
                <a:solidFill>
                  <a:srgbClr val="000000"/>
                </a:solidFill>
                <a:latin typeface="Courier New" panose="02070309020205020404" pitchFamily="49" charset="0"/>
              </a:rPr>
              <a:t>             implements </a:t>
            </a:r>
            <a:r>
              <a:rPr lang="en-US">
                <a:solidFill>
                  <a:srgbClr val="000000"/>
                </a:solidFill>
                <a:latin typeface="Courier New" panose="02070309020205020404" pitchFamily="49" charset="0"/>
              </a:rPr>
              <a:t>Runnable {</a:t>
            </a:r>
          </a:p>
          <a:p>
            <a:pPr eaLnBrk="0" hangingPunct="0"/>
            <a:r>
              <a:rPr lang="en-GB" b="1">
                <a:solidFill>
                  <a:srgbClr val="000000"/>
                </a:solidFill>
                <a:latin typeface="Courier New" panose="02070309020205020404" pitchFamily="49" charset="0"/>
              </a:rPr>
              <a:t>  public </a:t>
            </a:r>
            <a:r>
              <a:rPr lang="en-GB">
                <a:solidFill>
                  <a:srgbClr val="FF0000"/>
                </a:solidFill>
                <a:latin typeface="Courier New" panose="02070309020205020404" pitchFamily="49" charset="0"/>
              </a:rPr>
              <a:t>Thread</a:t>
            </a:r>
            <a:r>
              <a:rPr lang="en-GB">
                <a:solidFill>
                  <a:srgbClr val="000000"/>
                </a:solidFill>
                <a:latin typeface="Courier New" panose="02070309020205020404" pitchFamily="49" charset="0"/>
              </a:rPr>
              <a:t>();</a:t>
            </a:r>
          </a:p>
          <a:p>
            <a:pPr eaLnBrk="0" hangingPunct="0"/>
            <a:r>
              <a:rPr lang="en-GB" b="1">
                <a:solidFill>
                  <a:srgbClr val="000000"/>
                </a:solidFill>
                <a:latin typeface="Courier New" panose="02070309020205020404" pitchFamily="49" charset="0"/>
              </a:rPr>
              <a:t>  public </a:t>
            </a:r>
            <a:r>
              <a:rPr lang="en-GB">
                <a:solidFill>
                  <a:srgbClr val="FF0000"/>
                </a:solidFill>
                <a:latin typeface="Courier New" panose="02070309020205020404" pitchFamily="49" charset="0"/>
              </a:rPr>
              <a:t>Thread</a:t>
            </a:r>
            <a:r>
              <a:rPr lang="en-GB">
                <a:solidFill>
                  <a:srgbClr val="000000"/>
                </a:solidFill>
                <a:latin typeface="Courier New" panose="02070309020205020404" pitchFamily="49" charset="0"/>
              </a:rPr>
              <a:t>(String name);</a:t>
            </a:r>
          </a:p>
          <a:p>
            <a:pPr eaLnBrk="0" hangingPunct="0"/>
            <a:r>
              <a:rPr lang="en-GB" b="1">
                <a:solidFill>
                  <a:srgbClr val="000000"/>
                </a:solidFill>
                <a:latin typeface="Courier New" panose="02070309020205020404" pitchFamily="49" charset="0"/>
              </a:rPr>
              <a:t>  public </a:t>
            </a:r>
            <a:r>
              <a:rPr lang="en-GB">
                <a:solidFill>
                  <a:srgbClr val="FF0000"/>
                </a:solidFill>
                <a:latin typeface="Courier New" panose="02070309020205020404" pitchFamily="49" charset="0"/>
              </a:rPr>
              <a:t>Thread</a:t>
            </a:r>
            <a:r>
              <a:rPr lang="en-GB">
                <a:solidFill>
                  <a:srgbClr val="000000"/>
                </a:solidFill>
                <a:latin typeface="Courier New" panose="02070309020205020404" pitchFamily="49" charset="0"/>
              </a:rPr>
              <a:t>(Runnable target);</a:t>
            </a:r>
          </a:p>
          <a:p>
            <a:pPr eaLnBrk="0" hangingPunct="0"/>
            <a:r>
              <a:rPr lang="en-GB" b="1">
                <a:solidFill>
                  <a:srgbClr val="000000"/>
                </a:solidFill>
                <a:latin typeface="Courier New" panose="02070309020205020404" pitchFamily="49" charset="0"/>
              </a:rPr>
              <a:t>  public </a:t>
            </a:r>
            <a:r>
              <a:rPr lang="en-GB">
                <a:solidFill>
                  <a:srgbClr val="FF0000"/>
                </a:solidFill>
                <a:latin typeface="Courier New" panose="02070309020205020404" pitchFamily="49" charset="0"/>
              </a:rPr>
              <a:t>Thread</a:t>
            </a:r>
            <a:r>
              <a:rPr lang="en-GB">
                <a:solidFill>
                  <a:srgbClr val="000000"/>
                </a:solidFill>
                <a:latin typeface="Courier New" panose="02070309020205020404" pitchFamily="49" charset="0"/>
              </a:rPr>
              <a:t>(Runnable target, </a:t>
            </a:r>
          </a:p>
          <a:p>
            <a:pPr eaLnBrk="0" hangingPunct="0"/>
            <a:r>
              <a:rPr lang="en-GB">
                <a:solidFill>
                  <a:srgbClr val="000000"/>
                </a:solidFill>
                <a:latin typeface="Courier New" panose="02070309020205020404" pitchFamily="49" charset="0"/>
              </a:rPr>
              <a:t>                String name);</a:t>
            </a:r>
          </a:p>
          <a:p>
            <a:pPr eaLnBrk="0" hangingPunct="0"/>
            <a:r>
              <a:rPr lang="en-GB" b="1">
                <a:solidFill>
                  <a:srgbClr val="000000"/>
                </a:solidFill>
                <a:latin typeface="Courier New" panose="02070309020205020404" pitchFamily="49" charset="0"/>
              </a:rPr>
              <a:t>  public </a:t>
            </a:r>
            <a:r>
              <a:rPr lang="en-GB">
                <a:solidFill>
                  <a:srgbClr val="FF0000"/>
                </a:solidFill>
                <a:latin typeface="Courier New" panose="02070309020205020404" pitchFamily="49" charset="0"/>
              </a:rPr>
              <a:t>Thread</a:t>
            </a:r>
            <a:r>
              <a:rPr lang="en-GB">
                <a:solidFill>
                  <a:srgbClr val="000000"/>
                </a:solidFill>
                <a:latin typeface="Courier New" panose="02070309020205020404" pitchFamily="49" charset="0"/>
              </a:rPr>
              <a:t>(Runnable target, </a:t>
            </a:r>
          </a:p>
          <a:p>
            <a:pPr eaLnBrk="0" hangingPunct="0"/>
            <a:r>
              <a:rPr lang="en-GB">
                <a:solidFill>
                  <a:srgbClr val="000000"/>
                </a:solidFill>
                <a:latin typeface="Courier New" panose="02070309020205020404" pitchFamily="49" charset="0"/>
              </a:rPr>
              <a:t>         String name, </a:t>
            </a:r>
            <a:r>
              <a:rPr lang="en-GB" b="1">
                <a:solidFill>
                  <a:srgbClr val="000000"/>
                </a:solidFill>
                <a:latin typeface="Courier New" panose="02070309020205020404" pitchFamily="49" charset="0"/>
              </a:rPr>
              <a:t>long</a:t>
            </a:r>
            <a:r>
              <a:rPr lang="en-GB">
                <a:solidFill>
                  <a:srgbClr val="000000"/>
                </a:solidFill>
                <a:latin typeface="Courier New" panose="02070309020205020404" pitchFamily="49" charset="0"/>
              </a:rPr>
              <a:t> stackSize);</a:t>
            </a:r>
          </a:p>
          <a:p>
            <a:pPr eaLnBrk="0" hangingPunct="0"/>
            <a:endParaRPr lang="en-GB" sz="1000">
              <a:solidFill>
                <a:srgbClr val="000000"/>
              </a:solidFill>
              <a:latin typeface="Courier New" panose="02070309020205020404" pitchFamily="49" charset="0"/>
            </a:endParaRPr>
          </a:p>
          <a:p>
            <a:pPr eaLnBrk="0" hangingPunct="0">
              <a:spcBef>
                <a:spcPts val="400"/>
              </a:spcBef>
            </a:pPr>
            <a:r>
              <a:rPr lang="en-GB" b="1">
                <a:solidFill>
                  <a:srgbClr val="000000"/>
                </a:solidFill>
                <a:latin typeface="Courier New" panose="02070309020205020404" pitchFamily="49" charset="0"/>
              </a:rPr>
              <a:t>  public void </a:t>
            </a:r>
            <a:r>
              <a:rPr lang="en-GB">
                <a:solidFill>
                  <a:srgbClr val="FF0000"/>
                </a:solidFill>
                <a:latin typeface="Courier New" panose="02070309020205020404" pitchFamily="49" charset="0"/>
              </a:rPr>
              <a:t>run</a:t>
            </a:r>
            <a:r>
              <a:rPr lang="en-GB">
                <a:solidFill>
                  <a:srgbClr val="000000"/>
                </a:solidFill>
                <a:latin typeface="Courier New" panose="02070309020205020404" pitchFamily="49" charset="0"/>
              </a:rPr>
              <a:t>();</a:t>
            </a:r>
          </a:p>
          <a:p>
            <a:pPr eaLnBrk="0" hangingPunct="0"/>
            <a:r>
              <a:rPr lang="en-GB" b="1">
                <a:solidFill>
                  <a:srgbClr val="000000"/>
                </a:solidFill>
                <a:latin typeface="Courier New" panose="02070309020205020404" pitchFamily="49" charset="0"/>
              </a:rPr>
              <a:t>  public void </a:t>
            </a:r>
            <a:r>
              <a:rPr lang="en-GB">
                <a:solidFill>
                  <a:srgbClr val="FF0000"/>
                </a:solidFill>
                <a:latin typeface="Courier New" panose="02070309020205020404" pitchFamily="49" charset="0"/>
              </a:rPr>
              <a:t>start</a:t>
            </a:r>
            <a:r>
              <a:rPr lang="en-GB">
                <a:solidFill>
                  <a:srgbClr val="000000"/>
                </a:solidFill>
                <a:latin typeface="Courier New" panose="02070309020205020404" pitchFamily="49" charset="0"/>
              </a:rPr>
              <a:t>();</a:t>
            </a:r>
          </a:p>
          <a:p>
            <a:pPr eaLnBrk="0" hangingPunct="0"/>
            <a:r>
              <a:rPr lang="en-GB">
                <a:solidFill>
                  <a:srgbClr val="000000"/>
                </a:solidFill>
                <a:latin typeface="Courier New" panose="02070309020205020404" pitchFamily="49" charset="0"/>
              </a:rPr>
              <a:t>  ...</a:t>
            </a:r>
          </a:p>
          <a:p>
            <a:pPr eaLnBrk="0" hangingPunct="0"/>
            <a:r>
              <a:rPr lang="en-GB">
                <a:solidFill>
                  <a:srgbClr val="000000"/>
                </a:solidFill>
                <a:latin typeface="Courier New" panose="02070309020205020404" pitchFamily="49" charset="0"/>
              </a:rPr>
              <a:t>}  </a:t>
            </a:r>
            <a:endParaRPr lang="en-US">
              <a:solidFill>
                <a:srgbClr val="000000"/>
              </a:solidFill>
              <a:latin typeface="Courier New" panose="02070309020205020404" pitchFamily="49" charset="0"/>
            </a:endParaRPr>
          </a:p>
        </p:txBody>
      </p:sp>
    </p:spTree>
    <p:extLst>
      <p:ext uri="{BB962C8B-B14F-4D97-AF65-F5344CB8AC3E}">
        <p14:creationId xmlns:p14="http://schemas.microsoft.com/office/powerpoint/2010/main" val="24650610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rgbClr val="C00000"/>
                </a:solidFill>
              </a:rPr>
              <a:t>1. Java Concurrency</a:t>
            </a:r>
            <a:r>
              <a:rPr lang="en-US" dirty="0" smtClean="0"/>
              <a:t/>
            </a:r>
            <a:br>
              <a:rPr lang="en-US" dirty="0" smtClean="0"/>
            </a:b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519918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6"/>
          <p:cNvSpPr>
            <a:spLocks noGrp="1" noChangeArrowheads="1"/>
          </p:cNvSpPr>
          <p:nvPr>
            <p:ph type="title"/>
          </p:nvPr>
        </p:nvSpPr>
        <p:spPr/>
        <p:txBody>
          <a:bodyPr/>
          <a:lstStyle/>
          <a:p>
            <a:r>
              <a:rPr lang="en-GB"/>
              <a:t>Thread Creation</a:t>
            </a:r>
          </a:p>
        </p:txBody>
      </p:sp>
      <p:sp>
        <p:nvSpPr>
          <p:cNvPr id="32771" name="Rectangle 1027"/>
          <p:cNvSpPr>
            <a:spLocks noGrp="1" noChangeArrowheads="1"/>
          </p:cNvSpPr>
          <p:nvPr>
            <p:ph type="body" idx="1"/>
          </p:nvPr>
        </p:nvSpPr>
        <p:spPr/>
        <p:txBody>
          <a:bodyPr/>
          <a:lstStyle/>
          <a:p>
            <a:pPr marL="457200" indent="-457200">
              <a:buNone/>
            </a:pPr>
            <a:r>
              <a:rPr lang="en-GB"/>
              <a:t>Either:</a:t>
            </a:r>
          </a:p>
          <a:p>
            <a:pPr marL="457200" indent="-457200">
              <a:buNone/>
            </a:pPr>
            <a:endParaRPr lang="en-GB"/>
          </a:p>
          <a:p>
            <a:pPr marL="457200" indent="-457200">
              <a:buFont typeface="Monotype Sorts" pitchFamily="2" charset="2"/>
              <a:buAutoNum type="arabicPeriod"/>
            </a:pPr>
            <a:r>
              <a:rPr lang="en-GB"/>
              <a:t>Extend </a:t>
            </a:r>
            <a:r>
              <a:rPr lang="en-GB">
                <a:latin typeface="Courier New" panose="02070309020205020404" pitchFamily="49" charset="0"/>
              </a:rPr>
              <a:t>Thread</a:t>
            </a:r>
            <a:r>
              <a:rPr lang="en-GB"/>
              <a:t> class and override the </a:t>
            </a:r>
            <a:r>
              <a:rPr lang="en-GB">
                <a:solidFill>
                  <a:srgbClr val="CC3300"/>
                </a:solidFill>
                <a:latin typeface="Courier New" panose="02070309020205020404" pitchFamily="49" charset="0"/>
              </a:rPr>
              <a:t>run</a:t>
            </a:r>
            <a:r>
              <a:rPr lang="en-GB"/>
              <a:t> method, or</a:t>
            </a:r>
          </a:p>
          <a:p>
            <a:pPr marL="457200" indent="-457200">
              <a:buFont typeface="Monotype Sorts" pitchFamily="2" charset="2"/>
              <a:buAutoNum type="arabicPeriod"/>
            </a:pPr>
            <a:endParaRPr lang="en-GB"/>
          </a:p>
          <a:p>
            <a:pPr marL="457200" indent="-457200">
              <a:buFont typeface="Monotype Sorts" pitchFamily="2" charset="2"/>
              <a:buAutoNum type="arabicPeriod"/>
            </a:pPr>
            <a:r>
              <a:rPr lang="en-GB"/>
              <a:t>Create an object which implements the </a:t>
            </a:r>
            <a:r>
              <a:rPr lang="en-GB">
                <a:solidFill>
                  <a:srgbClr val="CC3300"/>
                </a:solidFill>
                <a:latin typeface="Courier New" panose="02070309020205020404" pitchFamily="49" charset="0"/>
              </a:rPr>
              <a:t>Runnable</a:t>
            </a:r>
            <a:r>
              <a:rPr lang="en-GB"/>
              <a:t> interface and pass it to a </a:t>
            </a:r>
            <a:r>
              <a:rPr lang="en-GB">
                <a:latin typeface="Courier New" panose="02070309020205020404" pitchFamily="49" charset="0"/>
              </a:rPr>
              <a:t>Thread</a:t>
            </a:r>
            <a:r>
              <a:rPr lang="en-GB"/>
              <a:t> object via the </a:t>
            </a:r>
            <a:r>
              <a:rPr lang="en-GB">
                <a:latin typeface="Courier New" panose="02070309020205020404" pitchFamily="49" charset="0"/>
              </a:rPr>
              <a:t>Thread</a:t>
            </a:r>
            <a:r>
              <a:rPr lang="en-GB"/>
              <a:t> constructor</a:t>
            </a:r>
          </a:p>
          <a:p>
            <a:pPr marL="457200" indent="-457200">
              <a:buFont typeface="Monotype Sorts" pitchFamily="2" charset="2"/>
              <a:buAutoNum type="arabicPeriod"/>
            </a:pPr>
            <a:endParaRPr lang="en-GB"/>
          </a:p>
        </p:txBody>
      </p:sp>
      <p:sp>
        <p:nvSpPr>
          <p:cNvPr id="32772" name="Text Box 1028"/>
          <p:cNvSpPr txBox="1">
            <a:spLocks noChangeArrowheads="1"/>
          </p:cNvSpPr>
          <p:nvPr/>
        </p:nvSpPr>
        <p:spPr bwMode="auto">
          <a:xfrm>
            <a:off x="5035550" y="5351464"/>
            <a:ext cx="3708400" cy="646331"/>
          </a:xfrm>
          <a:prstGeom prst="rect">
            <a:avLst/>
          </a:prstGeom>
          <a:noFill/>
          <a:ln w="12700">
            <a:solidFill>
              <a:srgbClr val="CC3300"/>
            </a:solidFill>
            <a:miter lim="800000"/>
            <a:headEnd type="none" w="sm" len="sm"/>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GB">
                <a:solidFill>
                  <a:srgbClr val="CC3300"/>
                </a:solidFill>
                <a:latin typeface="Times New Roman" panose="02020603050405020304" pitchFamily="18" charset="0"/>
              </a:rPr>
              <a:t>How is the </a:t>
            </a:r>
            <a:r>
              <a:rPr lang="en-GB">
                <a:solidFill>
                  <a:srgbClr val="CC3300"/>
                </a:solidFill>
                <a:latin typeface="Courier New" panose="02070309020205020404" pitchFamily="49" charset="0"/>
              </a:rPr>
              <a:t>run</a:t>
            </a:r>
            <a:r>
              <a:rPr lang="en-GB">
                <a:solidFill>
                  <a:srgbClr val="CC3300"/>
                </a:solidFill>
                <a:latin typeface="Times New Roman" panose="02020603050405020304" pitchFamily="18" charset="0"/>
              </a:rPr>
              <a:t> method of </a:t>
            </a:r>
            <a:r>
              <a:rPr lang="en-GB">
                <a:solidFill>
                  <a:srgbClr val="CC3300"/>
                </a:solidFill>
                <a:latin typeface="Courier New" panose="02070309020205020404" pitchFamily="49" charset="0"/>
              </a:rPr>
              <a:t>Thread</a:t>
            </a:r>
            <a:r>
              <a:rPr lang="en-GB">
                <a:solidFill>
                  <a:srgbClr val="CC3300"/>
                </a:solidFill>
                <a:latin typeface="Times New Roman" panose="02020603050405020304" pitchFamily="18" charset="0"/>
              </a:rPr>
              <a:t> implemented?</a:t>
            </a:r>
          </a:p>
        </p:txBody>
      </p:sp>
    </p:spTree>
    <p:extLst>
      <p:ext uri="{BB962C8B-B14F-4D97-AF65-F5344CB8AC3E}">
        <p14:creationId xmlns:p14="http://schemas.microsoft.com/office/powerpoint/2010/main" val="1168641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z="3800"/>
              <a:t>Thread Creation: Robot Example</a:t>
            </a:r>
          </a:p>
        </p:txBody>
      </p:sp>
      <p:sp>
        <p:nvSpPr>
          <p:cNvPr id="26629" name="Freeform 5"/>
          <p:cNvSpPr>
            <a:spLocks/>
          </p:cNvSpPr>
          <p:nvPr/>
        </p:nvSpPr>
        <p:spPr bwMode="auto">
          <a:xfrm>
            <a:off x="5367338" y="2649539"/>
            <a:ext cx="360362" cy="814387"/>
          </a:xfrm>
          <a:custGeom>
            <a:avLst/>
            <a:gdLst>
              <a:gd name="T0" fmla="*/ 121 w 227"/>
              <a:gd name="T1" fmla="*/ 0 h 513"/>
              <a:gd name="T2" fmla="*/ 31 w 227"/>
              <a:gd name="T3" fmla="*/ 473 h 513"/>
              <a:gd name="T4" fmla="*/ 16 w 227"/>
              <a:gd name="T5" fmla="*/ 513 h 513"/>
              <a:gd name="T6" fmla="*/ 16 w 227"/>
              <a:gd name="T7" fmla="*/ 473 h 513"/>
              <a:gd name="T8" fmla="*/ 197 w 227"/>
              <a:gd name="T9" fmla="*/ 473 h 513"/>
              <a:gd name="T10" fmla="*/ 212 w 227"/>
              <a:gd name="T11" fmla="*/ 473 h 513"/>
              <a:gd name="T12" fmla="*/ 227 w 227"/>
              <a:gd name="T13" fmla="*/ 513 h 513"/>
              <a:gd name="T14" fmla="*/ 197 w 227"/>
              <a:gd name="T15" fmla="*/ 513 h 513"/>
              <a:gd name="T16" fmla="*/ 16 w 227"/>
              <a:gd name="T17" fmla="*/ 513 h 513"/>
              <a:gd name="T18" fmla="*/ 0 w 227"/>
              <a:gd name="T19" fmla="*/ 513 h 513"/>
              <a:gd name="T20" fmla="*/ 16 w 227"/>
              <a:gd name="T21" fmla="*/ 473 h 513"/>
              <a:gd name="T22" fmla="*/ 106 w 227"/>
              <a:gd name="T23" fmla="*/ 0 h 513"/>
              <a:gd name="T24" fmla="*/ 121 w 227"/>
              <a:gd name="T25" fmla="*/ 0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 h="513">
                <a:moveTo>
                  <a:pt x="121" y="0"/>
                </a:moveTo>
                <a:lnTo>
                  <a:pt x="31" y="473"/>
                </a:lnTo>
                <a:lnTo>
                  <a:pt x="16" y="513"/>
                </a:lnTo>
                <a:lnTo>
                  <a:pt x="16" y="473"/>
                </a:lnTo>
                <a:lnTo>
                  <a:pt x="197" y="473"/>
                </a:lnTo>
                <a:lnTo>
                  <a:pt x="212" y="473"/>
                </a:lnTo>
                <a:lnTo>
                  <a:pt x="227" y="513"/>
                </a:lnTo>
                <a:lnTo>
                  <a:pt x="197" y="513"/>
                </a:lnTo>
                <a:lnTo>
                  <a:pt x="16" y="513"/>
                </a:lnTo>
                <a:lnTo>
                  <a:pt x="0" y="513"/>
                </a:lnTo>
                <a:lnTo>
                  <a:pt x="16" y="473"/>
                </a:lnTo>
                <a:lnTo>
                  <a:pt x="106" y="0"/>
                </a:lnTo>
                <a:lnTo>
                  <a:pt x="121"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30" name="Freeform 6"/>
          <p:cNvSpPr>
            <a:spLocks/>
          </p:cNvSpPr>
          <p:nvPr/>
        </p:nvSpPr>
        <p:spPr bwMode="auto">
          <a:xfrm>
            <a:off x="5535614" y="2586039"/>
            <a:ext cx="168275" cy="814387"/>
          </a:xfrm>
          <a:custGeom>
            <a:avLst/>
            <a:gdLst>
              <a:gd name="T0" fmla="*/ 91 w 106"/>
              <a:gd name="T1" fmla="*/ 513 h 513"/>
              <a:gd name="T2" fmla="*/ 0 w 106"/>
              <a:gd name="T3" fmla="*/ 40 h 513"/>
              <a:gd name="T4" fmla="*/ 0 w 106"/>
              <a:gd name="T5" fmla="*/ 40 h 513"/>
              <a:gd name="T6" fmla="*/ 15 w 106"/>
              <a:gd name="T7" fmla="*/ 0 h 513"/>
              <a:gd name="T8" fmla="*/ 15 w 106"/>
              <a:gd name="T9" fmla="*/ 40 h 513"/>
              <a:gd name="T10" fmla="*/ 106 w 106"/>
              <a:gd name="T11" fmla="*/ 513 h 513"/>
              <a:gd name="T12" fmla="*/ 91 w 106"/>
              <a:gd name="T13" fmla="*/ 513 h 513"/>
            </a:gdLst>
            <a:ahLst/>
            <a:cxnLst>
              <a:cxn ang="0">
                <a:pos x="T0" y="T1"/>
              </a:cxn>
              <a:cxn ang="0">
                <a:pos x="T2" y="T3"/>
              </a:cxn>
              <a:cxn ang="0">
                <a:pos x="T4" y="T5"/>
              </a:cxn>
              <a:cxn ang="0">
                <a:pos x="T6" y="T7"/>
              </a:cxn>
              <a:cxn ang="0">
                <a:pos x="T8" y="T9"/>
              </a:cxn>
              <a:cxn ang="0">
                <a:pos x="T10" y="T11"/>
              </a:cxn>
              <a:cxn ang="0">
                <a:pos x="T12" y="T13"/>
              </a:cxn>
            </a:cxnLst>
            <a:rect l="0" t="0" r="r" b="b"/>
            <a:pathLst>
              <a:path w="106" h="513">
                <a:moveTo>
                  <a:pt x="91" y="513"/>
                </a:moveTo>
                <a:lnTo>
                  <a:pt x="0" y="40"/>
                </a:lnTo>
                <a:lnTo>
                  <a:pt x="0" y="40"/>
                </a:lnTo>
                <a:lnTo>
                  <a:pt x="15" y="0"/>
                </a:lnTo>
                <a:lnTo>
                  <a:pt x="15" y="40"/>
                </a:lnTo>
                <a:lnTo>
                  <a:pt x="106" y="513"/>
                </a:lnTo>
                <a:lnTo>
                  <a:pt x="91" y="513"/>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31" name="Rectangle 7"/>
          <p:cNvSpPr>
            <a:spLocks noChangeArrowheads="1"/>
          </p:cNvSpPr>
          <p:nvPr/>
        </p:nvSpPr>
        <p:spPr bwMode="auto">
          <a:xfrm>
            <a:off x="5818188" y="3500438"/>
            <a:ext cx="23812" cy="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632" name="Rectangle 8"/>
          <p:cNvSpPr>
            <a:spLocks noChangeArrowheads="1"/>
          </p:cNvSpPr>
          <p:nvPr/>
        </p:nvSpPr>
        <p:spPr bwMode="auto">
          <a:xfrm>
            <a:off x="5818188" y="4503738"/>
            <a:ext cx="23812" cy="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633" name="Rectangle 9"/>
          <p:cNvSpPr>
            <a:spLocks noChangeArrowheads="1"/>
          </p:cNvSpPr>
          <p:nvPr/>
        </p:nvSpPr>
        <p:spPr bwMode="auto">
          <a:xfrm>
            <a:off x="5535613" y="3400425"/>
            <a:ext cx="23812" cy="10033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634" name="Rectangle 10"/>
          <p:cNvSpPr>
            <a:spLocks noChangeArrowheads="1"/>
          </p:cNvSpPr>
          <p:nvPr/>
        </p:nvSpPr>
        <p:spPr bwMode="auto">
          <a:xfrm>
            <a:off x="4457701" y="1271588"/>
            <a:ext cx="2227263" cy="13779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635" name="Rectangle 11"/>
          <p:cNvSpPr>
            <a:spLocks noChangeArrowheads="1"/>
          </p:cNvSpPr>
          <p:nvPr/>
        </p:nvSpPr>
        <p:spPr bwMode="auto">
          <a:xfrm>
            <a:off x="4457701" y="1271588"/>
            <a:ext cx="2252663" cy="61912"/>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636" name="Rectangle 12"/>
          <p:cNvSpPr>
            <a:spLocks noChangeArrowheads="1"/>
          </p:cNvSpPr>
          <p:nvPr/>
        </p:nvSpPr>
        <p:spPr bwMode="auto">
          <a:xfrm>
            <a:off x="6684963" y="1271588"/>
            <a:ext cx="25400" cy="1439862"/>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637" name="Rectangle 13"/>
          <p:cNvSpPr>
            <a:spLocks noChangeArrowheads="1"/>
          </p:cNvSpPr>
          <p:nvPr/>
        </p:nvSpPr>
        <p:spPr bwMode="auto">
          <a:xfrm>
            <a:off x="4457701" y="2649538"/>
            <a:ext cx="2227263" cy="61912"/>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638" name="Rectangle 14"/>
          <p:cNvSpPr>
            <a:spLocks noChangeArrowheads="1"/>
          </p:cNvSpPr>
          <p:nvPr/>
        </p:nvSpPr>
        <p:spPr bwMode="auto">
          <a:xfrm>
            <a:off x="4457701" y="1271588"/>
            <a:ext cx="23813" cy="13779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644" name="Rectangle 20"/>
          <p:cNvSpPr>
            <a:spLocks noChangeArrowheads="1"/>
          </p:cNvSpPr>
          <p:nvPr/>
        </p:nvSpPr>
        <p:spPr bwMode="auto">
          <a:xfrm>
            <a:off x="2032001" y="4340225"/>
            <a:ext cx="1084263" cy="13779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645" name="Rectangle 21"/>
          <p:cNvSpPr>
            <a:spLocks noChangeArrowheads="1"/>
          </p:cNvSpPr>
          <p:nvPr/>
        </p:nvSpPr>
        <p:spPr bwMode="auto">
          <a:xfrm>
            <a:off x="2032000" y="4340225"/>
            <a:ext cx="1333500" cy="5238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646" name="Rectangle 22"/>
          <p:cNvSpPr>
            <a:spLocks noChangeArrowheads="1"/>
          </p:cNvSpPr>
          <p:nvPr/>
        </p:nvSpPr>
        <p:spPr bwMode="auto">
          <a:xfrm>
            <a:off x="3365501" y="4340225"/>
            <a:ext cx="23813" cy="14414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647" name="Rectangle 23"/>
          <p:cNvSpPr>
            <a:spLocks noChangeArrowheads="1"/>
          </p:cNvSpPr>
          <p:nvPr/>
        </p:nvSpPr>
        <p:spPr bwMode="auto">
          <a:xfrm>
            <a:off x="2032000" y="5718175"/>
            <a:ext cx="1333500" cy="635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648" name="Rectangle 24"/>
          <p:cNvSpPr>
            <a:spLocks noChangeArrowheads="1"/>
          </p:cNvSpPr>
          <p:nvPr/>
        </p:nvSpPr>
        <p:spPr bwMode="auto">
          <a:xfrm>
            <a:off x="2032001" y="4340225"/>
            <a:ext cx="23813" cy="13779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649" name="Rectangle 25"/>
          <p:cNvSpPr>
            <a:spLocks noChangeArrowheads="1"/>
          </p:cNvSpPr>
          <p:nvPr/>
        </p:nvSpPr>
        <p:spPr bwMode="auto">
          <a:xfrm>
            <a:off x="2032000" y="4852989"/>
            <a:ext cx="144938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eaLnBrk="0" hangingPunct="0"/>
            <a:r>
              <a:rPr lang="en-US" sz="2800" b="1">
                <a:solidFill>
                  <a:srgbClr val="000000"/>
                </a:solidFill>
                <a:latin typeface="Times New Roman" panose="02020603050405020304" pitchFamily="18" charset="0"/>
              </a:rPr>
              <a:t>Robot</a:t>
            </a:r>
            <a:endParaRPr lang="en-US" sz="2800" b="1">
              <a:latin typeface="Times New Roman" panose="02020603050405020304" pitchFamily="18" charset="0"/>
            </a:endParaRPr>
          </a:p>
        </p:txBody>
      </p:sp>
      <p:sp>
        <p:nvSpPr>
          <p:cNvPr id="26650" name="Rectangle 26"/>
          <p:cNvSpPr>
            <a:spLocks noChangeArrowheads="1"/>
          </p:cNvSpPr>
          <p:nvPr/>
        </p:nvSpPr>
        <p:spPr bwMode="auto">
          <a:xfrm>
            <a:off x="4951413" y="4662489"/>
            <a:ext cx="1598612"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800" b="1">
                <a:solidFill>
                  <a:srgbClr val="000000"/>
                </a:solidFill>
                <a:latin typeface="Times New Roman" panose="02020603050405020304" pitchFamily="18" charset="0"/>
              </a:rPr>
              <a:t>Motor</a:t>
            </a:r>
          </a:p>
          <a:p>
            <a:pPr eaLnBrk="0" hangingPunct="0"/>
            <a:r>
              <a:rPr lang="en-US" sz="2800" b="1">
                <a:solidFill>
                  <a:srgbClr val="000000"/>
                </a:solidFill>
                <a:latin typeface="Times New Roman" panose="02020603050405020304" pitchFamily="18" charset="0"/>
              </a:rPr>
              <a:t>Controller</a:t>
            </a:r>
            <a:endParaRPr lang="en-US" sz="2800" b="1">
              <a:latin typeface="Times New Roman" panose="02020603050405020304" pitchFamily="18" charset="0"/>
            </a:endParaRPr>
          </a:p>
        </p:txBody>
      </p:sp>
      <p:sp>
        <p:nvSpPr>
          <p:cNvPr id="26651" name="Rectangle 27"/>
          <p:cNvSpPr>
            <a:spLocks noChangeArrowheads="1"/>
          </p:cNvSpPr>
          <p:nvPr/>
        </p:nvSpPr>
        <p:spPr bwMode="auto">
          <a:xfrm>
            <a:off x="4594226" y="1652588"/>
            <a:ext cx="1965325"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eaLnBrk="0" hangingPunct="0"/>
            <a:r>
              <a:rPr lang="en-US" sz="4400">
                <a:solidFill>
                  <a:srgbClr val="000000"/>
                </a:solidFill>
                <a:latin typeface="Times New Roman" panose="02020603050405020304" pitchFamily="18" charset="0"/>
              </a:rPr>
              <a:t>Thread</a:t>
            </a:r>
            <a:endParaRPr lang="en-US">
              <a:latin typeface="Times New Roman" panose="02020603050405020304" pitchFamily="18" charset="0"/>
            </a:endParaRPr>
          </a:p>
        </p:txBody>
      </p:sp>
      <p:sp>
        <p:nvSpPr>
          <p:cNvPr id="26655" name="Rectangle 31"/>
          <p:cNvSpPr>
            <a:spLocks noChangeArrowheads="1"/>
          </p:cNvSpPr>
          <p:nvPr/>
        </p:nvSpPr>
        <p:spPr bwMode="auto">
          <a:xfrm>
            <a:off x="3590925" y="5192713"/>
            <a:ext cx="0" cy="61912"/>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656" name="Rectangle 32"/>
          <p:cNvSpPr>
            <a:spLocks noChangeArrowheads="1"/>
          </p:cNvSpPr>
          <p:nvPr/>
        </p:nvSpPr>
        <p:spPr bwMode="auto">
          <a:xfrm>
            <a:off x="4476750" y="5192713"/>
            <a:ext cx="0" cy="61912"/>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658" name="Rectangle 34"/>
          <p:cNvSpPr>
            <a:spLocks noChangeArrowheads="1"/>
          </p:cNvSpPr>
          <p:nvPr/>
        </p:nvSpPr>
        <p:spPr bwMode="auto">
          <a:xfrm>
            <a:off x="3427413" y="4662489"/>
            <a:ext cx="1295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eaLnBrk="0" hangingPunct="0"/>
            <a:r>
              <a:rPr lang="en-US">
                <a:solidFill>
                  <a:srgbClr val="000000"/>
                </a:solidFill>
                <a:latin typeface="Times New Roman" panose="02020603050405020304" pitchFamily="18" charset="0"/>
              </a:rPr>
              <a:t>is driven by</a:t>
            </a:r>
            <a:endParaRPr lang="en-US">
              <a:latin typeface="Times New Roman" panose="02020603050405020304" pitchFamily="18" charset="0"/>
            </a:endParaRPr>
          </a:p>
        </p:txBody>
      </p:sp>
      <p:grpSp>
        <p:nvGrpSpPr>
          <p:cNvPr id="26676" name="Group 52"/>
          <p:cNvGrpSpPr>
            <a:grpSpLocks/>
          </p:cNvGrpSpPr>
          <p:nvPr/>
        </p:nvGrpSpPr>
        <p:grpSpPr bwMode="auto">
          <a:xfrm>
            <a:off x="8312151" y="4340225"/>
            <a:ext cx="1844675" cy="1441450"/>
            <a:chOff x="4199" y="2797"/>
            <a:chExt cx="1162" cy="908"/>
          </a:xfrm>
        </p:grpSpPr>
        <p:sp>
          <p:nvSpPr>
            <p:cNvPr id="26659" name="Rectangle 35"/>
            <p:cNvSpPr>
              <a:spLocks noChangeArrowheads="1"/>
            </p:cNvSpPr>
            <p:nvPr/>
          </p:nvSpPr>
          <p:spPr bwMode="auto">
            <a:xfrm>
              <a:off x="4199" y="2797"/>
              <a:ext cx="1147" cy="86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660" name="Rectangle 36"/>
            <p:cNvSpPr>
              <a:spLocks noChangeArrowheads="1"/>
            </p:cNvSpPr>
            <p:nvPr/>
          </p:nvSpPr>
          <p:spPr bwMode="auto">
            <a:xfrm>
              <a:off x="4199" y="2797"/>
              <a:ext cx="1162" cy="4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661" name="Rectangle 37"/>
            <p:cNvSpPr>
              <a:spLocks noChangeArrowheads="1"/>
            </p:cNvSpPr>
            <p:nvPr/>
          </p:nvSpPr>
          <p:spPr bwMode="auto">
            <a:xfrm>
              <a:off x="5346" y="2797"/>
              <a:ext cx="15" cy="90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662" name="Rectangle 38"/>
            <p:cNvSpPr>
              <a:spLocks noChangeArrowheads="1"/>
            </p:cNvSpPr>
            <p:nvPr/>
          </p:nvSpPr>
          <p:spPr bwMode="auto">
            <a:xfrm>
              <a:off x="4199" y="3665"/>
              <a:ext cx="1147" cy="4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663" name="Rectangle 39"/>
            <p:cNvSpPr>
              <a:spLocks noChangeArrowheads="1"/>
            </p:cNvSpPr>
            <p:nvPr/>
          </p:nvSpPr>
          <p:spPr bwMode="auto">
            <a:xfrm>
              <a:off x="4199" y="2797"/>
              <a:ext cx="15" cy="86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664" name="Rectangle 40"/>
            <p:cNvSpPr>
              <a:spLocks noChangeArrowheads="1"/>
            </p:cNvSpPr>
            <p:nvPr/>
          </p:nvSpPr>
          <p:spPr bwMode="auto">
            <a:xfrm>
              <a:off x="4368" y="3024"/>
              <a:ext cx="870"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800" b="1">
                  <a:solidFill>
                    <a:srgbClr val="000000"/>
                  </a:solidFill>
                  <a:latin typeface="Times New Roman" panose="02020603050405020304" pitchFamily="18" charset="0"/>
                </a:rPr>
                <a:t>User</a:t>
              </a:r>
            </a:p>
            <a:p>
              <a:pPr eaLnBrk="0" hangingPunct="0"/>
              <a:r>
                <a:rPr lang="en-US" sz="2800" b="1">
                  <a:solidFill>
                    <a:srgbClr val="000000"/>
                  </a:solidFill>
                  <a:latin typeface="Times New Roman" panose="02020603050405020304" pitchFamily="18" charset="0"/>
                </a:rPr>
                <a:t>Interface</a:t>
              </a:r>
              <a:endParaRPr lang="en-US" sz="2800" b="1">
                <a:latin typeface="Times New Roman" panose="02020603050405020304" pitchFamily="18" charset="0"/>
              </a:endParaRPr>
            </a:p>
          </p:txBody>
        </p:sp>
      </p:grpSp>
      <p:sp>
        <p:nvSpPr>
          <p:cNvPr id="26668" name="Rectangle 44"/>
          <p:cNvSpPr>
            <a:spLocks noChangeArrowheads="1"/>
          </p:cNvSpPr>
          <p:nvPr/>
        </p:nvSpPr>
        <p:spPr bwMode="auto">
          <a:xfrm>
            <a:off x="7016750" y="5192713"/>
            <a:ext cx="0" cy="61912"/>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669" name="Rectangle 45"/>
          <p:cNvSpPr>
            <a:spLocks noChangeArrowheads="1"/>
          </p:cNvSpPr>
          <p:nvPr/>
        </p:nvSpPr>
        <p:spPr bwMode="auto">
          <a:xfrm>
            <a:off x="8305800" y="5181601"/>
            <a:ext cx="0" cy="61913"/>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671" name="Rectangle 47"/>
          <p:cNvSpPr>
            <a:spLocks noChangeArrowheads="1"/>
          </p:cNvSpPr>
          <p:nvPr/>
        </p:nvSpPr>
        <p:spPr bwMode="auto">
          <a:xfrm>
            <a:off x="6913563" y="4586289"/>
            <a:ext cx="12128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latin typeface="Times New Roman" panose="02020603050405020304" pitchFamily="18" charset="0"/>
              </a:rPr>
              <a:t>controlled by</a:t>
            </a:r>
            <a:endParaRPr lang="en-US">
              <a:latin typeface="Times New Roman" panose="02020603050405020304" pitchFamily="18" charset="0"/>
            </a:endParaRPr>
          </a:p>
        </p:txBody>
      </p:sp>
      <p:sp>
        <p:nvSpPr>
          <p:cNvPr id="26672" name="Rectangle 48"/>
          <p:cNvSpPr>
            <a:spLocks noChangeArrowheads="1"/>
          </p:cNvSpPr>
          <p:nvPr/>
        </p:nvSpPr>
        <p:spPr bwMode="auto">
          <a:xfrm>
            <a:off x="4146550" y="5341938"/>
            <a:ext cx="1905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500">
                <a:solidFill>
                  <a:srgbClr val="000000"/>
                </a:solidFill>
                <a:latin typeface="Courier New" panose="02070309020205020404" pitchFamily="49" charset="0"/>
              </a:rPr>
              <a:t>3</a:t>
            </a:r>
            <a:endParaRPr lang="en-US">
              <a:latin typeface="Times New Roman" panose="02020603050405020304" pitchFamily="18" charset="0"/>
            </a:endParaRPr>
          </a:p>
        </p:txBody>
      </p:sp>
      <p:sp>
        <p:nvSpPr>
          <p:cNvPr id="26673" name="Rectangle 49"/>
          <p:cNvSpPr>
            <a:spLocks noChangeArrowheads="1"/>
          </p:cNvSpPr>
          <p:nvPr/>
        </p:nvSpPr>
        <p:spPr bwMode="auto">
          <a:xfrm>
            <a:off x="3575050" y="5341938"/>
            <a:ext cx="1905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500">
                <a:solidFill>
                  <a:srgbClr val="000000"/>
                </a:solidFill>
                <a:latin typeface="Courier New" panose="02070309020205020404" pitchFamily="49" charset="0"/>
              </a:rPr>
              <a:t>1</a:t>
            </a:r>
            <a:endParaRPr lang="en-US">
              <a:latin typeface="Times New Roman" panose="02020603050405020304" pitchFamily="18" charset="0"/>
            </a:endParaRPr>
          </a:p>
        </p:txBody>
      </p:sp>
      <p:sp>
        <p:nvSpPr>
          <p:cNvPr id="26678" name="Rectangle 54"/>
          <p:cNvSpPr>
            <a:spLocks noChangeArrowheads="1"/>
          </p:cNvSpPr>
          <p:nvPr/>
        </p:nvSpPr>
        <p:spPr bwMode="auto">
          <a:xfrm>
            <a:off x="4822825" y="4340225"/>
            <a:ext cx="1911350" cy="1441450"/>
          </a:xfrm>
          <a:prstGeom prst="rect">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26679" name="Line 55"/>
          <p:cNvSpPr>
            <a:spLocks noChangeShapeType="1"/>
          </p:cNvSpPr>
          <p:nvPr/>
        </p:nvSpPr>
        <p:spPr bwMode="auto">
          <a:xfrm>
            <a:off x="3365501" y="5092700"/>
            <a:ext cx="14573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en-US"/>
          </a:p>
        </p:txBody>
      </p:sp>
      <p:sp>
        <p:nvSpPr>
          <p:cNvPr id="26680" name="Line 56"/>
          <p:cNvSpPr>
            <a:spLocks noChangeShapeType="1"/>
          </p:cNvSpPr>
          <p:nvPr/>
        </p:nvSpPr>
        <p:spPr bwMode="auto">
          <a:xfrm>
            <a:off x="6734176" y="5092700"/>
            <a:ext cx="1577975"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en-US"/>
          </a:p>
        </p:txBody>
      </p:sp>
    </p:spTree>
    <p:extLst>
      <p:ext uri="{BB962C8B-B14F-4D97-AF65-F5344CB8AC3E}">
        <p14:creationId xmlns:p14="http://schemas.microsoft.com/office/powerpoint/2010/main" val="10183793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Classes for Robot</a:t>
            </a:r>
          </a:p>
        </p:txBody>
      </p:sp>
      <p:sp>
        <p:nvSpPr>
          <p:cNvPr id="27651" name="Text Box 3"/>
          <p:cNvSpPr txBox="1">
            <a:spLocks noChangeArrowheads="1"/>
          </p:cNvSpPr>
          <p:nvPr/>
        </p:nvSpPr>
        <p:spPr bwMode="auto">
          <a:xfrm>
            <a:off x="2533651" y="1295400"/>
            <a:ext cx="6250429" cy="3467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1">
                <a:latin typeface="Courier New" panose="02070309020205020404" pitchFamily="49" charset="0"/>
              </a:rPr>
              <a:t>public class</a:t>
            </a:r>
            <a:r>
              <a:rPr lang="en-US">
                <a:latin typeface="Courier New" panose="02070309020205020404" pitchFamily="49" charset="0"/>
              </a:rPr>
              <a:t> UserInterface {</a:t>
            </a:r>
          </a:p>
          <a:p>
            <a:pPr eaLnBrk="0" hangingPunct="0"/>
            <a:r>
              <a:rPr lang="en-US">
                <a:latin typeface="Courier New" panose="02070309020205020404" pitchFamily="49" charset="0"/>
              </a:rPr>
              <a:t>  // Allows the next position of the robot</a:t>
            </a:r>
          </a:p>
          <a:p>
            <a:pPr eaLnBrk="0" hangingPunct="0"/>
            <a:r>
              <a:rPr lang="en-US">
                <a:latin typeface="Courier New" panose="02070309020205020404" pitchFamily="49" charset="0"/>
              </a:rPr>
              <a:t>  // to be obtained from the operator. </a:t>
            </a:r>
          </a:p>
          <a:p>
            <a:pPr eaLnBrk="0" hangingPunct="0"/>
            <a:r>
              <a:rPr lang="en-US">
                <a:latin typeface="Courier New" panose="02070309020205020404" pitchFamily="49" charset="0"/>
              </a:rPr>
              <a:t>  </a:t>
            </a:r>
            <a:r>
              <a:rPr lang="en-US" b="1">
                <a:latin typeface="Courier New" panose="02070309020205020404" pitchFamily="49" charset="0"/>
              </a:rPr>
              <a:t>public</a:t>
            </a:r>
            <a:r>
              <a:rPr lang="en-US">
                <a:latin typeface="Courier New" panose="02070309020205020404" pitchFamily="49" charset="0"/>
              </a:rPr>
              <a:t> </a:t>
            </a:r>
            <a:r>
              <a:rPr lang="en-US" b="1">
                <a:latin typeface="Courier New" panose="02070309020205020404" pitchFamily="49" charset="0"/>
              </a:rPr>
              <a:t>int</a:t>
            </a:r>
            <a:r>
              <a:rPr lang="en-US">
                <a:latin typeface="Courier New" panose="02070309020205020404" pitchFamily="49" charset="0"/>
              </a:rPr>
              <a:t> newSetting (</a:t>
            </a:r>
            <a:r>
              <a:rPr lang="en-US" b="1">
                <a:latin typeface="Courier New" panose="02070309020205020404" pitchFamily="49" charset="0"/>
              </a:rPr>
              <a:t>int</a:t>
            </a:r>
            <a:r>
              <a:rPr lang="en-US">
                <a:latin typeface="Courier New" panose="02070309020205020404" pitchFamily="49" charset="0"/>
              </a:rPr>
              <a:t> dim) { ... }</a:t>
            </a:r>
          </a:p>
          <a:p>
            <a:pPr eaLnBrk="0" hangingPunct="0"/>
            <a:r>
              <a:rPr lang="en-US">
                <a:latin typeface="Courier New" panose="02070309020205020404" pitchFamily="49" charset="0"/>
              </a:rPr>
              <a:t>  ...</a:t>
            </a:r>
          </a:p>
          <a:p>
            <a:pPr eaLnBrk="0" hangingPunct="0"/>
            <a:r>
              <a:rPr lang="en-US">
                <a:latin typeface="Courier New" panose="02070309020205020404" pitchFamily="49" charset="0"/>
              </a:rPr>
              <a:t>}</a:t>
            </a:r>
          </a:p>
          <a:p>
            <a:pPr eaLnBrk="0" hangingPunct="0">
              <a:spcBef>
                <a:spcPts val="400"/>
              </a:spcBef>
            </a:pPr>
            <a:r>
              <a:rPr lang="en-GB" b="1">
                <a:latin typeface="Courier New" panose="02070309020205020404" pitchFamily="49" charset="0"/>
              </a:rPr>
              <a:t>public class </a:t>
            </a:r>
            <a:r>
              <a:rPr lang="en-GB">
                <a:latin typeface="Courier New" panose="02070309020205020404" pitchFamily="49" charset="0"/>
              </a:rPr>
              <a:t>Robot {</a:t>
            </a:r>
          </a:p>
          <a:p>
            <a:pPr eaLnBrk="0" hangingPunct="0"/>
            <a:r>
              <a:rPr lang="en-GB">
                <a:latin typeface="Courier New" panose="02070309020205020404" pitchFamily="49" charset="0"/>
              </a:rPr>
              <a:t>  // The interface to the Robot itself.</a:t>
            </a:r>
          </a:p>
          <a:p>
            <a:pPr eaLnBrk="0" hangingPunct="0"/>
            <a:r>
              <a:rPr lang="en-GB" b="1">
                <a:latin typeface="Courier New" panose="02070309020205020404" pitchFamily="49" charset="0"/>
              </a:rPr>
              <a:t>  public void </a:t>
            </a:r>
            <a:r>
              <a:rPr lang="en-GB">
                <a:latin typeface="Courier New" panose="02070309020205020404" pitchFamily="49" charset="0"/>
              </a:rPr>
              <a:t>move(</a:t>
            </a:r>
            <a:r>
              <a:rPr lang="en-GB" b="1">
                <a:latin typeface="Courier New" panose="02070309020205020404" pitchFamily="49" charset="0"/>
              </a:rPr>
              <a:t>int </a:t>
            </a:r>
            <a:r>
              <a:rPr lang="en-GB">
                <a:latin typeface="Courier New" panose="02070309020205020404" pitchFamily="49" charset="0"/>
              </a:rPr>
              <a:t>dim, </a:t>
            </a:r>
            <a:r>
              <a:rPr lang="en-GB" b="1">
                <a:latin typeface="Courier New" panose="02070309020205020404" pitchFamily="49" charset="0"/>
              </a:rPr>
              <a:t>int </a:t>
            </a:r>
            <a:r>
              <a:rPr lang="en-GB">
                <a:latin typeface="Courier New" panose="02070309020205020404" pitchFamily="49" charset="0"/>
              </a:rPr>
              <a:t>pos) { ... }</a:t>
            </a:r>
          </a:p>
          <a:p>
            <a:pPr eaLnBrk="0" hangingPunct="0"/>
            <a:r>
              <a:rPr lang="en-GB">
                <a:latin typeface="Courier New" panose="02070309020205020404" pitchFamily="49" charset="0"/>
              </a:rPr>
              <a:t>  // Other methods, not significant here.</a:t>
            </a:r>
          </a:p>
          <a:p>
            <a:pPr eaLnBrk="0" hangingPunct="0"/>
            <a:r>
              <a:rPr lang="en-GB">
                <a:latin typeface="Courier New" panose="02070309020205020404" pitchFamily="49" charset="0"/>
              </a:rPr>
              <a:t>}</a:t>
            </a:r>
          </a:p>
          <a:p>
            <a:pPr eaLnBrk="0" hangingPunct="0"/>
            <a:endParaRPr lang="en-US">
              <a:latin typeface="Times New Roman" panose="02020603050405020304" pitchFamily="18" charset="0"/>
            </a:endParaRPr>
          </a:p>
        </p:txBody>
      </p:sp>
      <p:sp>
        <p:nvSpPr>
          <p:cNvPr id="27652" name="Text Box 4"/>
          <p:cNvSpPr txBox="1">
            <a:spLocks noChangeArrowheads="1"/>
          </p:cNvSpPr>
          <p:nvPr/>
        </p:nvSpPr>
        <p:spPr bwMode="auto">
          <a:xfrm>
            <a:off x="3762376" y="5508626"/>
            <a:ext cx="3859213" cy="646331"/>
          </a:xfrm>
          <a:prstGeom prst="rect">
            <a:avLst/>
          </a:prstGeom>
          <a:noFill/>
          <a:ln w="12700">
            <a:solidFill>
              <a:srgbClr val="CC3300"/>
            </a:solidFill>
            <a:miter lim="800000"/>
            <a:headEnd type="none" w="sm" len="sm"/>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GB">
                <a:solidFill>
                  <a:srgbClr val="CC3300"/>
                </a:solidFill>
                <a:latin typeface="Times New Roman" panose="02020603050405020304" pitchFamily="18" charset="0"/>
              </a:rPr>
              <a:t>Note in Java 1.5, dimension would be an enumeration type</a:t>
            </a:r>
          </a:p>
        </p:txBody>
      </p:sp>
    </p:spTree>
    <p:extLst>
      <p:ext uri="{BB962C8B-B14F-4D97-AF65-F5344CB8AC3E}">
        <p14:creationId xmlns:p14="http://schemas.microsoft.com/office/powerpoint/2010/main" val="2394545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
            </a:r>
            <a:br>
              <a:rPr lang="en-US"/>
            </a:br>
            <a:r>
              <a:rPr lang="en-US" sz="3800"/>
              <a:t>Motor Controller extends  Thread I</a:t>
            </a:r>
            <a:r>
              <a:rPr lang="en-US"/>
              <a:t> </a:t>
            </a:r>
          </a:p>
        </p:txBody>
      </p:sp>
      <p:sp>
        <p:nvSpPr>
          <p:cNvPr id="28676" name="Text Box 4"/>
          <p:cNvSpPr txBox="1">
            <a:spLocks noChangeArrowheads="1"/>
          </p:cNvSpPr>
          <p:nvPr/>
        </p:nvSpPr>
        <p:spPr bwMode="auto">
          <a:xfrm>
            <a:off x="3017838" y="1524001"/>
            <a:ext cx="5698996" cy="3190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b="1">
                <a:solidFill>
                  <a:srgbClr val="CC3300"/>
                </a:solidFill>
                <a:latin typeface="Courier New" panose="02070309020205020404" pitchFamily="49" charset="0"/>
              </a:rPr>
              <a:t>public class </a:t>
            </a:r>
            <a:r>
              <a:rPr lang="en-GB">
                <a:solidFill>
                  <a:srgbClr val="CC3300"/>
                </a:solidFill>
                <a:latin typeface="Courier New" panose="02070309020205020404" pitchFamily="49" charset="0"/>
              </a:rPr>
              <a:t>MotorController </a:t>
            </a:r>
          </a:p>
          <a:p>
            <a:pPr eaLnBrk="0" hangingPunct="0"/>
            <a:r>
              <a:rPr lang="en-GB">
                <a:solidFill>
                  <a:srgbClr val="CC3300"/>
                </a:solidFill>
                <a:latin typeface="Courier New" panose="02070309020205020404" pitchFamily="49" charset="0"/>
              </a:rPr>
              <a:t>             </a:t>
            </a:r>
            <a:r>
              <a:rPr lang="en-GB" b="1">
                <a:solidFill>
                  <a:srgbClr val="CC3300"/>
                </a:solidFill>
                <a:latin typeface="Courier New" panose="02070309020205020404" pitchFamily="49" charset="0"/>
              </a:rPr>
              <a:t>extends </a:t>
            </a:r>
            <a:r>
              <a:rPr lang="en-GB">
                <a:solidFill>
                  <a:srgbClr val="CC3300"/>
                </a:solidFill>
                <a:latin typeface="Courier New" panose="02070309020205020404" pitchFamily="49" charset="0"/>
              </a:rPr>
              <a:t>Thread {</a:t>
            </a:r>
          </a:p>
          <a:p>
            <a:pPr eaLnBrk="0" hangingPunct="0">
              <a:spcBef>
                <a:spcPts val="400"/>
              </a:spcBef>
            </a:pPr>
            <a:r>
              <a:rPr lang="en-GB" b="1">
                <a:latin typeface="Courier New" panose="02070309020205020404" pitchFamily="49" charset="0"/>
              </a:rPr>
              <a:t>  public </a:t>
            </a:r>
            <a:r>
              <a:rPr lang="en-GB">
                <a:latin typeface="Courier New" panose="02070309020205020404" pitchFamily="49" charset="0"/>
              </a:rPr>
              <a:t>MotorController(</a:t>
            </a:r>
            <a:r>
              <a:rPr lang="en-GB" b="1">
                <a:latin typeface="Courier New" panose="02070309020205020404" pitchFamily="49" charset="0"/>
              </a:rPr>
              <a:t>int </a:t>
            </a:r>
            <a:r>
              <a:rPr lang="en-GB">
                <a:latin typeface="Courier New" panose="02070309020205020404" pitchFamily="49" charset="0"/>
              </a:rPr>
              <a:t>dimension, </a:t>
            </a:r>
          </a:p>
          <a:p>
            <a:pPr eaLnBrk="0" hangingPunct="0"/>
            <a:r>
              <a:rPr lang="en-GB">
                <a:latin typeface="Courier New" panose="02070309020205020404" pitchFamily="49" charset="0"/>
              </a:rPr>
              <a:t>    UserInterface UI, Robot robo) {</a:t>
            </a:r>
          </a:p>
          <a:p>
            <a:pPr eaLnBrk="0" hangingPunct="0"/>
            <a:r>
              <a:rPr lang="en-GB">
                <a:latin typeface="Courier New" panose="02070309020205020404" pitchFamily="49" charset="0"/>
              </a:rPr>
              <a:t>      // constructor</a:t>
            </a:r>
          </a:p>
          <a:p>
            <a:pPr eaLnBrk="0" hangingPunct="0"/>
            <a:r>
              <a:rPr lang="en-GB" b="1">
                <a:latin typeface="Courier New" panose="02070309020205020404" pitchFamily="49" charset="0"/>
              </a:rPr>
              <a:t>    super</a:t>
            </a:r>
            <a:r>
              <a:rPr lang="en-GB">
                <a:latin typeface="Courier New" panose="02070309020205020404" pitchFamily="49" charset="0"/>
              </a:rPr>
              <a:t>();</a:t>
            </a:r>
          </a:p>
          <a:p>
            <a:pPr eaLnBrk="0" hangingPunct="0"/>
            <a:r>
              <a:rPr lang="en-GB" b="1">
                <a:latin typeface="Courier New" panose="02070309020205020404" pitchFamily="49" charset="0"/>
              </a:rPr>
              <a:t>    </a:t>
            </a:r>
            <a:r>
              <a:rPr lang="en-GB">
                <a:latin typeface="Courier New" panose="02070309020205020404" pitchFamily="49" charset="0"/>
              </a:rPr>
              <a:t>dim = dimension;</a:t>
            </a:r>
          </a:p>
          <a:p>
            <a:pPr eaLnBrk="0" hangingPunct="0"/>
            <a:r>
              <a:rPr lang="en-GB">
                <a:latin typeface="Courier New" panose="02070309020205020404" pitchFamily="49" charset="0"/>
              </a:rPr>
              <a:t>    myInterface = UI;</a:t>
            </a:r>
          </a:p>
          <a:p>
            <a:pPr eaLnBrk="0" hangingPunct="0"/>
            <a:r>
              <a:rPr lang="en-GB">
                <a:latin typeface="Courier New" panose="02070309020205020404" pitchFamily="49" charset="0"/>
              </a:rPr>
              <a:t>    myRobot = robo;</a:t>
            </a:r>
          </a:p>
          <a:p>
            <a:pPr eaLnBrk="0" hangingPunct="0"/>
            <a:r>
              <a:rPr lang="en-GB" b="1">
                <a:latin typeface="Courier New" panose="02070309020205020404" pitchFamily="49" charset="0"/>
              </a:rPr>
              <a:t>  </a:t>
            </a:r>
            <a:r>
              <a:rPr lang="en-GB">
                <a:latin typeface="Courier New" panose="02070309020205020404" pitchFamily="49" charset="0"/>
              </a:rPr>
              <a:t>}</a:t>
            </a:r>
          </a:p>
          <a:p>
            <a:pPr eaLnBrk="0" hangingPunct="0"/>
            <a:endParaRPr lang="en-US">
              <a:latin typeface="Times New Roman" panose="02020603050405020304" pitchFamily="18" charset="0"/>
            </a:endParaRPr>
          </a:p>
        </p:txBody>
      </p:sp>
    </p:spTree>
    <p:extLst>
      <p:ext uri="{BB962C8B-B14F-4D97-AF65-F5344CB8AC3E}">
        <p14:creationId xmlns:p14="http://schemas.microsoft.com/office/powerpoint/2010/main" val="17379740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z="3800"/>
              <a:t>Motor Controller extends Thread II</a:t>
            </a:r>
          </a:p>
        </p:txBody>
      </p:sp>
      <p:sp>
        <p:nvSpPr>
          <p:cNvPr id="29699" name="Text Box 3"/>
          <p:cNvSpPr txBox="1">
            <a:spLocks noChangeArrowheads="1"/>
          </p:cNvSpPr>
          <p:nvPr/>
        </p:nvSpPr>
        <p:spPr bwMode="auto">
          <a:xfrm>
            <a:off x="2547938" y="1106489"/>
            <a:ext cx="67373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ts val="400"/>
              </a:spcBef>
            </a:pPr>
            <a:r>
              <a:rPr lang="en-GB" sz="2000" b="1">
                <a:latin typeface="Courier New" panose="02070309020205020404" pitchFamily="49" charset="0"/>
              </a:rPr>
              <a:t> public void </a:t>
            </a:r>
            <a:r>
              <a:rPr lang="en-GB" sz="2000">
                <a:latin typeface="Courier New" panose="02070309020205020404" pitchFamily="49" charset="0"/>
              </a:rPr>
              <a:t>run() {</a:t>
            </a:r>
          </a:p>
          <a:p>
            <a:pPr eaLnBrk="0" hangingPunct="0"/>
            <a:r>
              <a:rPr lang="en-GB" sz="2000" b="1">
                <a:latin typeface="Courier New" panose="02070309020205020404" pitchFamily="49" charset="0"/>
              </a:rPr>
              <a:t>   int </a:t>
            </a:r>
            <a:r>
              <a:rPr lang="en-GB" sz="2000">
                <a:latin typeface="Courier New" panose="02070309020205020404" pitchFamily="49" charset="0"/>
              </a:rPr>
              <a:t>position = 0; // initial position</a:t>
            </a:r>
          </a:p>
          <a:p>
            <a:pPr eaLnBrk="0" hangingPunct="0"/>
            <a:r>
              <a:rPr lang="en-GB" sz="2000" b="1">
                <a:latin typeface="Courier New" panose="02070309020205020404" pitchFamily="49" charset="0"/>
              </a:rPr>
              <a:t>   int </a:t>
            </a:r>
            <a:r>
              <a:rPr lang="en-GB" sz="2000">
                <a:latin typeface="Courier New" panose="02070309020205020404" pitchFamily="49" charset="0"/>
              </a:rPr>
              <a:t>setting;</a:t>
            </a:r>
          </a:p>
          <a:p>
            <a:pPr eaLnBrk="0" hangingPunct="0">
              <a:spcBef>
                <a:spcPts val="300"/>
              </a:spcBef>
            </a:pPr>
            <a:r>
              <a:rPr lang="en-GB" sz="2000" b="1">
                <a:latin typeface="Courier New" panose="02070309020205020404" pitchFamily="49" charset="0"/>
              </a:rPr>
              <a:t>   while</a:t>
            </a:r>
            <a:r>
              <a:rPr lang="en-GB" sz="2000">
                <a:latin typeface="Courier New" panose="02070309020205020404" pitchFamily="49" charset="0"/>
              </a:rPr>
              <a:t>(true)</a:t>
            </a:r>
            <a:r>
              <a:rPr lang="en-GB" sz="2000" b="1">
                <a:latin typeface="Courier New" panose="02070309020205020404" pitchFamily="49" charset="0"/>
              </a:rPr>
              <a:t> </a:t>
            </a:r>
            <a:r>
              <a:rPr lang="en-GB" sz="2000">
                <a:latin typeface="Courier New" panose="02070309020205020404" pitchFamily="49" charset="0"/>
              </a:rPr>
              <a:t>{</a:t>
            </a:r>
          </a:p>
          <a:p>
            <a:pPr eaLnBrk="0" hangingPunct="0"/>
            <a:r>
              <a:rPr lang="en-GB" sz="2000">
                <a:latin typeface="Courier New" panose="02070309020205020404" pitchFamily="49" charset="0"/>
              </a:rPr>
              <a:t>     // move to position</a:t>
            </a:r>
          </a:p>
          <a:p>
            <a:pPr eaLnBrk="0" hangingPunct="0"/>
            <a:r>
              <a:rPr lang="en-GB" sz="2000" b="1">
                <a:latin typeface="Courier New" panose="02070309020205020404" pitchFamily="49" charset="0"/>
              </a:rPr>
              <a:t>     </a:t>
            </a:r>
            <a:r>
              <a:rPr lang="en-GB" sz="2000">
                <a:latin typeface="Courier New" panose="02070309020205020404" pitchFamily="49" charset="0"/>
              </a:rPr>
              <a:t>myRobot.move(dim, position); </a:t>
            </a:r>
          </a:p>
          <a:p>
            <a:pPr eaLnBrk="0" hangingPunct="0">
              <a:spcBef>
                <a:spcPts val="400"/>
              </a:spcBef>
            </a:pPr>
            <a:r>
              <a:rPr lang="en-GB" sz="2000">
                <a:latin typeface="Courier New" panose="02070309020205020404" pitchFamily="49" charset="0"/>
              </a:rPr>
              <a:t>     // get new offset and update position</a:t>
            </a:r>
          </a:p>
          <a:p>
            <a:pPr eaLnBrk="0" hangingPunct="0"/>
            <a:r>
              <a:rPr lang="en-GB" sz="2000">
                <a:latin typeface="Courier New" panose="02070309020205020404" pitchFamily="49" charset="0"/>
              </a:rPr>
              <a:t>     setting = myInterface.newSetting(dim);</a:t>
            </a:r>
          </a:p>
          <a:p>
            <a:pPr eaLnBrk="0" hangingPunct="0"/>
            <a:r>
              <a:rPr lang="en-GB" sz="2000">
                <a:latin typeface="Courier New" panose="02070309020205020404" pitchFamily="49" charset="0"/>
              </a:rPr>
              <a:t>     position = position + setting;</a:t>
            </a:r>
          </a:p>
          <a:p>
            <a:pPr eaLnBrk="0" hangingPunct="0"/>
            <a:r>
              <a:rPr lang="en-GB" sz="2000" b="1">
                <a:latin typeface="Courier New" panose="02070309020205020404" pitchFamily="49" charset="0"/>
              </a:rPr>
              <a:t>   </a:t>
            </a:r>
            <a:r>
              <a:rPr lang="en-GB" sz="2000">
                <a:latin typeface="Courier New" panose="02070309020205020404" pitchFamily="49" charset="0"/>
              </a:rPr>
              <a:t>}</a:t>
            </a:r>
          </a:p>
          <a:p>
            <a:pPr eaLnBrk="0" hangingPunct="0"/>
            <a:r>
              <a:rPr lang="en-GB" sz="2000" b="1">
                <a:latin typeface="Courier New" panose="02070309020205020404" pitchFamily="49" charset="0"/>
              </a:rPr>
              <a:t> </a:t>
            </a:r>
            <a:r>
              <a:rPr lang="en-GB" sz="2000">
                <a:latin typeface="Courier New" panose="02070309020205020404" pitchFamily="49" charset="0"/>
              </a:rPr>
              <a:t>}</a:t>
            </a:r>
          </a:p>
          <a:p>
            <a:pPr eaLnBrk="0" hangingPunct="0"/>
            <a:r>
              <a:rPr lang="en-GB" sz="2000" b="1">
                <a:latin typeface="Courier New" panose="02070309020205020404" pitchFamily="49" charset="0"/>
              </a:rPr>
              <a:t>  private int </a:t>
            </a:r>
            <a:r>
              <a:rPr lang="en-GB" sz="2000">
                <a:latin typeface="Courier New" panose="02070309020205020404" pitchFamily="49" charset="0"/>
              </a:rPr>
              <a:t>dim;</a:t>
            </a:r>
          </a:p>
          <a:p>
            <a:pPr eaLnBrk="0" hangingPunct="0"/>
            <a:r>
              <a:rPr lang="en-GB" sz="2000">
                <a:latin typeface="Courier New" panose="02070309020205020404" pitchFamily="49" charset="0"/>
              </a:rPr>
              <a:t>  </a:t>
            </a:r>
            <a:r>
              <a:rPr lang="en-GB" sz="2000" b="1">
                <a:latin typeface="Courier New" panose="02070309020205020404" pitchFamily="49" charset="0"/>
              </a:rPr>
              <a:t>private</a:t>
            </a:r>
            <a:r>
              <a:rPr lang="en-GB" sz="2000">
                <a:latin typeface="Courier New" panose="02070309020205020404" pitchFamily="49" charset="0"/>
              </a:rPr>
              <a:t> UserInterface myInterface;</a:t>
            </a:r>
          </a:p>
          <a:p>
            <a:pPr eaLnBrk="0" hangingPunct="0"/>
            <a:r>
              <a:rPr lang="en-GB" sz="2000">
                <a:latin typeface="Courier New" panose="02070309020205020404" pitchFamily="49" charset="0"/>
              </a:rPr>
              <a:t>  </a:t>
            </a:r>
            <a:r>
              <a:rPr lang="en-GB" sz="2000" b="1">
                <a:latin typeface="Courier New" panose="02070309020205020404" pitchFamily="49" charset="0"/>
              </a:rPr>
              <a:t>private</a:t>
            </a:r>
            <a:r>
              <a:rPr lang="en-GB" sz="2000">
                <a:latin typeface="Courier New" panose="02070309020205020404" pitchFamily="49" charset="0"/>
              </a:rPr>
              <a:t> Robot myRobot;</a:t>
            </a:r>
          </a:p>
          <a:p>
            <a:pPr eaLnBrk="0" hangingPunct="0"/>
            <a:r>
              <a:rPr lang="en-GB" sz="2000">
                <a:latin typeface="Courier New" panose="02070309020205020404" pitchFamily="49" charset="0"/>
              </a:rPr>
              <a:t>}</a:t>
            </a:r>
            <a:endParaRPr lang="en-US" sz="2000">
              <a:latin typeface="Courier New" panose="02070309020205020404" pitchFamily="49" charset="0"/>
            </a:endParaRPr>
          </a:p>
        </p:txBody>
      </p:sp>
      <p:sp>
        <p:nvSpPr>
          <p:cNvPr id="29700" name="AutoShape 4"/>
          <p:cNvSpPr>
            <a:spLocks/>
          </p:cNvSpPr>
          <p:nvPr/>
        </p:nvSpPr>
        <p:spPr bwMode="auto">
          <a:xfrm>
            <a:off x="8936038" y="1471613"/>
            <a:ext cx="533400" cy="3090862"/>
          </a:xfrm>
          <a:prstGeom prst="rightBrace">
            <a:avLst>
              <a:gd name="adj1" fmla="val 48289"/>
              <a:gd name="adj2" fmla="val 50000"/>
            </a:avLst>
          </a:prstGeom>
          <a:noFill/>
          <a:ln w="28575">
            <a:solidFill>
              <a:srgbClr val="CC3300"/>
            </a:solidFill>
            <a:round/>
            <a:headEnd type="none" w="sm" len="sm"/>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1" name="Text Box 5"/>
          <p:cNvSpPr txBox="1">
            <a:spLocks noChangeArrowheads="1"/>
          </p:cNvSpPr>
          <p:nvPr/>
        </p:nvSpPr>
        <p:spPr bwMode="auto">
          <a:xfrm>
            <a:off x="9413875" y="2452688"/>
            <a:ext cx="1493838"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GB" sz="2100">
                <a:solidFill>
                  <a:srgbClr val="CC3300"/>
                </a:solidFill>
                <a:latin typeface="Times New Roman" panose="02020603050405020304" pitchFamily="18" charset="0"/>
              </a:rPr>
              <a:t>run </a:t>
            </a:r>
          </a:p>
          <a:p>
            <a:pPr eaLnBrk="0" hangingPunct="0"/>
            <a:r>
              <a:rPr lang="en-GB" sz="2100">
                <a:solidFill>
                  <a:srgbClr val="CC3300"/>
                </a:solidFill>
                <a:latin typeface="Times New Roman" panose="02020603050405020304" pitchFamily="18" charset="0"/>
              </a:rPr>
              <a:t>method</a:t>
            </a:r>
          </a:p>
          <a:p>
            <a:pPr eaLnBrk="0" hangingPunct="0"/>
            <a:r>
              <a:rPr lang="en-GB" sz="2100">
                <a:solidFill>
                  <a:srgbClr val="CC3300"/>
                </a:solidFill>
                <a:latin typeface="Times New Roman" panose="02020603050405020304" pitchFamily="18" charset="0"/>
              </a:rPr>
              <a:t>overridden</a:t>
            </a:r>
          </a:p>
        </p:txBody>
      </p:sp>
    </p:spTree>
    <p:extLst>
      <p:ext uri="{BB962C8B-B14F-4D97-AF65-F5344CB8AC3E}">
        <p14:creationId xmlns:p14="http://schemas.microsoft.com/office/powerpoint/2010/main" val="39718410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z="3800"/>
              <a:t>Motor Controller extends Thread III</a:t>
            </a:r>
            <a:endParaRPr lang="en-GB" sz="3800"/>
          </a:p>
        </p:txBody>
      </p:sp>
      <p:sp>
        <p:nvSpPr>
          <p:cNvPr id="31747" name="Text Box 3"/>
          <p:cNvSpPr txBox="1">
            <a:spLocks noChangeArrowheads="1"/>
          </p:cNvSpPr>
          <p:nvPr/>
        </p:nvSpPr>
        <p:spPr bwMode="auto">
          <a:xfrm>
            <a:off x="2519363" y="1209676"/>
            <a:ext cx="70104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GB" sz="2000" b="1">
                <a:latin typeface="Courier New" panose="02070309020205020404" pitchFamily="49" charset="0"/>
              </a:rPr>
              <a:t>final int </a:t>
            </a:r>
            <a:r>
              <a:rPr lang="en-GB" sz="2000">
                <a:latin typeface="Courier New" panose="02070309020205020404" pitchFamily="49" charset="0"/>
              </a:rPr>
              <a:t>xPlane = 0;</a:t>
            </a:r>
          </a:p>
          <a:p>
            <a:pPr eaLnBrk="0" hangingPunct="0"/>
            <a:r>
              <a:rPr lang="en-GB" sz="2000" b="1">
                <a:latin typeface="Courier New" panose="02070309020205020404" pitchFamily="49" charset="0"/>
              </a:rPr>
              <a:t>final int </a:t>
            </a:r>
            <a:r>
              <a:rPr lang="en-GB" sz="2000">
                <a:latin typeface="Courier New" panose="02070309020205020404" pitchFamily="49" charset="0"/>
              </a:rPr>
              <a:t>yPlane = 1;</a:t>
            </a:r>
          </a:p>
          <a:p>
            <a:pPr eaLnBrk="0" hangingPunct="0"/>
            <a:r>
              <a:rPr lang="en-GB" sz="2000" b="1">
                <a:latin typeface="Courier New" panose="02070309020205020404" pitchFamily="49" charset="0"/>
              </a:rPr>
              <a:t>final int </a:t>
            </a:r>
            <a:r>
              <a:rPr lang="en-GB" sz="2000">
                <a:latin typeface="Courier New" panose="02070309020205020404" pitchFamily="49" charset="0"/>
              </a:rPr>
              <a:t>zPlane = 2;</a:t>
            </a:r>
          </a:p>
          <a:p>
            <a:pPr eaLnBrk="0" hangingPunct="0"/>
            <a:endParaRPr lang="en-GB" sz="2000">
              <a:latin typeface="Courier New" panose="02070309020205020404" pitchFamily="49" charset="0"/>
            </a:endParaRPr>
          </a:p>
          <a:p>
            <a:pPr eaLnBrk="0" hangingPunct="0"/>
            <a:r>
              <a:rPr lang="en-GB" sz="2000">
                <a:latin typeface="Courier New" panose="02070309020205020404" pitchFamily="49" charset="0"/>
              </a:rPr>
              <a:t>UserInterface UI = </a:t>
            </a:r>
            <a:r>
              <a:rPr lang="en-GB" sz="2000" b="1">
                <a:latin typeface="Courier New" panose="02070309020205020404" pitchFamily="49" charset="0"/>
              </a:rPr>
              <a:t>new </a:t>
            </a:r>
            <a:r>
              <a:rPr lang="en-GB" sz="2000">
                <a:latin typeface="Courier New" panose="02070309020205020404" pitchFamily="49" charset="0"/>
              </a:rPr>
              <a:t>UserInterface();</a:t>
            </a:r>
          </a:p>
          <a:p>
            <a:pPr eaLnBrk="0" hangingPunct="0"/>
            <a:r>
              <a:rPr lang="en-GB" sz="2000">
                <a:latin typeface="Courier New" panose="02070309020205020404" pitchFamily="49" charset="0"/>
              </a:rPr>
              <a:t>Robot robo= </a:t>
            </a:r>
            <a:r>
              <a:rPr lang="en-GB" sz="2000" b="1">
                <a:latin typeface="Courier New" panose="02070309020205020404" pitchFamily="49" charset="0"/>
              </a:rPr>
              <a:t>new </a:t>
            </a:r>
            <a:r>
              <a:rPr lang="en-GB" sz="2000">
                <a:latin typeface="Courier New" panose="02070309020205020404" pitchFamily="49" charset="0"/>
              </a:rPr>
              <a:t>Robot();</a:t>
            </a:r>
          </a:p>
          <a:p>
            <a:pPr eaLnBrk="0" hangingPunct="0"/>
            <a:endParaRPr lang="en-GB" sz="2000">
              <a:latin typeface="Courier New" panose="02070309020205020404" pitchFamily="49" charset="0"/>
            </a:endParaRPr>
          </a:p>
          <a:p>
            <a:pPr eaLnBrk="0" hangingPunct="0"/>
            <a:r>
              <a:rPr lang="en-GB" sz="2000">
                <a:latin typeface="Courier New" panose="02070309020205020404" pitchFamily="49" charset="0"/>
              </a:rPr>
              <a:t>MotorController MC1 = </a:t>
            </a:r>
            <a:r>
              <a:rPr lang="en-GB" sz="2000" b="1">
                <a:latin typeface="Courier New" panose="02070309020205020404" pitchFamily="49" charset="0"/>
              </a:rPr>
              <a:t>new </a:t>
            </a:r>
            <a:r>
              <a:rPr lang="en-GB" sz="2000">
                <a:latin typeface="Courier New" panose="02070309020205020404" pitchFamily="49" charset="0"/>
              </a:rPr>
              <a:t>MotorController(</a:t>
            </a:r>
          </a:p>
          <a:p>
            <a:pPr eaLnBrk="0" hangingPunct="0"/>
            <a:r>
              <a:rPr lang="en-GB" sz="2000">
                <a:latin typeface="Courier New" panose="02070309020205020404" pitchFamily="49" charset="0"/>
              </a:rPr>
              <a:t>                          xPlane, UI, robo);</a:t>
            </a:r>
          </a:p>
          <a:p>
            <a:pPr eaLnBrk="0" hangingPunct="0"/>
            <a:endParaRPr lang="en-GB" sz="2000">
              <a:latin typeface="Courier New" panose="02070309020205020404" pitchFamily="49" charset="0"/>
            </a:endParaRPr>
          </a:p>
          <a:p>
            <a:pPr eaLnBrk="0" hangingPunct="0"/>
            <a:r>
              <a:rPr lang="en-GB" sz="2000">
                <a:latin typeface="Courier New" panose="02070309020205020404" pitchFamily="49" charset="0"/>
              </a:rPr>
              <a:t>MotorController MC2 = </a:t>
            </a:r>
            <a:r>
              <a:rPr lang="en-GB" sz="2000" b="1">
                <a:latin typeface="Courier New" panose="02070309020205020404" pitchFamily="49" charset="0"/>
              </a:rPr>
              <a:t>new </a:t>
            </a:r>
            <a:r>
              <a:rPr lang="en-GB" sz="2000">
                <a:latin typeface="Courier New" panose="02070309020205020404" pitchFamily="49" charset="0"/>
              </a:rPr>
              <a:t>MotorController(</a:t>
            </a:r>
          </a:p>
          <a:p>
            <a:pPr eaLnBrk="0" hangingPunct="0"/>
            <a:r>
              <a:rPr lang="en-GB" sz="2000">
                <a:latin typeface="Courier New" panose="02070309020205020404" pitchFamily="49" charset="0"/>
              </a:rPr>
              <a:t>                          yPlane, UI, robo);</a:t>
            </a:r>
          </a:p>
          <a:p>
            <a:pPr eaLnBrk="0" hangingPunct="0"/>
            <a:endParaRPr lang="en-GB" sz="2000">
              <a:latin typeface="Courier New" panose="02070309020205020404" pitchFamily="49" charset="0"/>
            </a:endParaRPr>
          </a:p>
          <a:p>
            <a:pPr eaLnBrk="0" hangingPunct="0"/>
            <a:r>
              <a:rPr lang="en-GB" sz="2000">
                <a:latin typeface="Courier New" panose="02070309020205020404" pitchFamily="49" charset="0"/>
              </a:rPr>
              <a:t>MotorController MC3 = </a:t>
            </a:r>
            <a:r>
              <a:rPr lang="en-GB" sz="2000" b="1">
                <a:latin typeface="Courier New" panose="02070309020205020404" pitchFamily="49" charset="0"/>
              </a:rPr>
              <a:t>new </a:t>
            </a:r>
            <a:r>
              <a:rPr lang="en-GB" sz="2000">
                <a:latin typeface="Courier New" panose="02070309020205020404" pitchFamily="49" charset="0"/>
              </a:rPr>
              <a:t>MotorController(</a:t>
            </a:r>
          </a:p>
          <a:p>
            <a:pPr eaLnBrk="0" hangingPunct="0"/>
            <a:r>
              <a:rPr lang="en-GB" sz="2000">
                <a:latin typeface="Courier New" panose="02070309020205020404" pitchFamily="49" charset="0"/>
              </a:rPr>
              <a:t>                          zPlane, UI, robo);</a:t>
            </a:r>
          </a:p>
          <a:p>
            <a:pPr eaLnBrk="0" hangingPunct="0"/>
            <a:endParaRPr lang="en-GB" sz="2000">
              <a:latin typeface="Times New Roman" panose="02020603050405020304" pitchFamily="18" charset="0"/>
            </a:endParaRPr>
          </a:p>
        </p:txBody>
      </p:sp>
      <p:sp>
        <p:nvSpPr>
          <p:cNvPr id="31748" name="AutoShape 4"/>
          <p:cNvSpPr>
            <a:spLocks/>
          </p:cNvSpPr>
          <p:nvPr/>
        </p:nvSpPr>
        <p:spPr bwMode="auto">
          <a:xfrm>
            <a:off x="9058275" y="3343275"/>
            <a:ext cx="685800" cy="2622550"/>
          </a:xfrm>
          <a:prstGeom prst="rightBrace">
            <a:avLst>
              <a:gd name="adj1" fmla="val 31867"/>
              <a:gd name="adj2" fmla="val 50000"/>
            </a:avLst>
          </a:prstGeom>
          <a:noFill/>
          <a:ln w="28575">
            <a:solidFill>
              <a:srgbClr val="CC3300"/>
            </a:solidFill>
            <a:round/>
            <a:headEnd type="none" w="sm" len="sm"/>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9" name="Text Box 5"/>
          <p:cNvSpPr txBox="1">
            <a:spLocks noChangeArrowheads="1"/>
          </p:cNvSpPr>
          <p:nvPr/>
        </p:nvSpPr>
        <p:spPr bwMode="auto">
          <a:xfrm>
            <a:off x="9582151" y="4233864"/>
            <a:ext cx="11588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GB">
                <a:solidFill>
                  <a:srgbClr val="CC3300"/>
                </a:solidFill>
                <a:latin typeface="Times New Roman" panose="02020603050405020304" pitchFamily="18" charset="0"/>
              </a:rPr>
              <a:t>threads created</a:t>
            </a:r>
          </a:p>
        </p:txBody>
      </p:sp>
    </p:spTree>
    <p:extLst>
      <p:ext uri="{BB962C8B-B14F-4D97-AF65-F5344CB8AC3E}">
        <p14:creationId xmlns:p14="http://schemas.microsoft.com/office/powerpoint/2010/main" val="38470696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9" name="Rectangle 7"/>
          <p:cNvSpPr>
            <a:spLocks noGrp="1" noChangeArrowheads="1"/>
          </p:cNvSpPr>
          <p:nvPr>
            <p:ph type="title"/>
          </p:nvPr>
        </p:nvSpPr>
        <p:spPr/>
        <p:txBody>
          <a:bodyPr/>
          <a:lstStyle/>
          <a:p>
            <a:r>
              <a:rPr lang="en-US" sz="3800"/>
              <a:t>Motor Controller extends Thread IV</a:t>
            </a:r>
            <a:endParaRPr lang="en-GB" sz="3800"/>
          </a:p>
        </p:txBody>
      </p:sp>
      <p:sp>
        <p:nvSpPr>
          <p:cNvPr id="33800" name="Rectangle 8"/>
          <p:cNvSpPr>
            <a:spLocks noGrp="1" noChangeArrowheads="1"/>
          </p:cNvSpPr>
          <p:nvPr>
            <p:ph type="body" idx="1"/>
          </p:nvPr>
        </p:nvSpPr>
        <p:spPr>
          <a:xfrm>
            <a:off x="1981200" y="2678113"/>
            <a:ext cx="8497888" cy="3454400"/>
          </a:xfrm>
        </p:spPr>
        <p:txBody>
          <a:bodyPr>
            <a:normAutofit lnSpcReduction="10000"/>
          </a:bodyPr>
          <a:lstStyle/>
          <a:p>
            <a:r>
              <a:rPr lang="en-GB"/>
              <a:t>When a thread is started, its </a:t>
            </a:r>
            <a:r>
              <a:rPr lang="en-GB">
                <a:solidFill>
                  <a:srgbClr val="CC3300"/>
                </a:solidFill>
                <a:latin typeface="Courier New" panose="02070309020205020404" pitchFamily="49" charset="0"/>
              </a:rPr>
              <a:t>run</a:t>
            </a:r>
            <a:r>
              <a:rPr lang="en-GB"/>
              <a:t> method is called and the thread is now executable</a:t>
            </a:r>
          </a:p>
          <a:p>
            <a:r>
              <a:rPr lang="en-GB"/>
              <a:t>When the </a:t>
            </a:r>
            <a:r>
              <a:rPr lang="en-GB">
                <a:latin typeface="Courier New" panose="02070309020205020404" pitchFamily="49" charset="0"/>
              </a:rPr>
              <a:t>run</a:t>
            </a:r>
            <a:r>
              <a:rPr lang="en-GB"/>
              <a:t> method exits, the thread is no longer executable and it can be considered terminated (Java calls this the </a:t>
            </a:r>
            <a:r>
              <a:rPr lang="en-GB">
                <a:solidFill>
                  <a:srgbClr val="CC3300"/>
                </a:solidFill>
              </a:rPr>
              <a:t>dead</a:t>
            </a:r>
            <a:r>
              <a:rPr lang="en-GB"/>
              <a:t> state)</a:t>
            </a:r>
          </a:p>
          <a:p>
            <a:r>
              <a:rPr lang="en-GB"/>
              <a:t>The thread remains in this state until it is garbage collected</a:t>
            </a:r>
          </a:p>
          <a:p>
            <a:r>
              <a:rPr lang="en-GB"/>
              <a:t>In this example, the threads do not terminate</a:t>
            </a:r>
          </a:p>
          <a:p>
            <a:endParaRPr lang="en-GB"/>
          </a:p>
        </p:txBody>
      </p:sp>
      <p:sp>
        <p:nvSpPr>
          <p:cNvPr id="33795" name="Text Box 3"/>
          <p:cNvSpPr txBox="1">
            <a:spLocks noChangeArrowheads="1"/>
          </p:cNvSpPr>
          <p:nvPr/>
        </p:nvSpPr>
        <p:spPr bwMode="auto">
          <a:xfrm>
            <a:off x="3124201" y="1243013"/>
            <a:ext cx="183896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a:latin typeface="Courier New" panose="02070309020205020404" pitchFamily="49" charset="0"/>
              </a:rPr>
              <a:t>MC1.start();</a:t>
            </a:r>
          </a:p>
          <a:p>
            <a:pPr eaLnBrk="0" hangingPunct="0"/>
            <a:r>
              <a:rPr lang="en-GB">
                <a:latin typeface="Courier New" panose="02070309020205020404" pitchFamily="49" charset="0"/>
              </a:rPr>
              <a:t>MC2.start();</a:t>
            </a:r>
          </a:p>
          <a:p>
            <a:pPr eaLnBrk="0" hangingPunct="0"/>
            <a:r>
              <a:rPr lang="en-GB">
                <a:latin typeface="Courier New" panose="02070309020205020404" pitchFamily="49" charset="0"/>
              </a:rPr>
              <a:t>MC3.start();</a:t>
            </a:r>
            <a:endParaRPr lang="en-GB">
              <a:latin typeface="Times New Roman" panose="02020603050405020304" pitchFamily="18" charset="0"/>
            </a:endParaRPr>
          </a:p>
        </p:txBody>
      </p:sp>
    </p:spTree>
    <p:extLst>
      <p:ext uri="{BB962C8B-B14F-4D97-AF65-F5344CB8AC3E}">
        <p14:creationId xmlns:p14="http://schemas.microsoft.com/office/powerpoint/2010/main" val="22280070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a:t>Warning</a:t>
            </a:r>
          </a:p>
        </p:txBody>
      </p:sp>
      <p:sp>
        <p:nvSpPr>
          <p:cNvPr id="35843" name="Rectangle 3"/>
          <p:cNvSpPr>
            <a:spLocks noGrp="1" noChangeArrowheads="1"/>
          </p:cNvSpPr>
          <p:nvPr>
            <p:ph type="body" idx="4294967295"/>
          </p:nvPr>
        </p:nvSpPr>
        <p:spPr>
          <a:xfrm>
            <a:off x="2536826" y="2470151"/>
            <a:ext cx="7146925" cy="2532063"/>
          </a:xfrm>
          <a:ln w="28575">
            <a:solidFill>
              <a:srgbClr val="CC3300"/>
            </a:solidFill>
            <a:miter lim="800000"/>
            <a:headEnd/>
            <a:tailEnd/>
          </a:ln>
        </p:spPr>
        <p:txBody>
          <a:bodyPr>
            <a:normAutofit lnSpcReduction="10000"/>
          </a:bodyPr>
          <a:lstStyle/>
          <a:p>
            <a:pPr algn="ctr">
              <a:buFont typeface="Wingdings" panose="05000000000000000000" pitchFamily="2" charset="2"/>
              <a:buNone/>
            </a:pPr>
            <a:r>
              <a:rPr lang="en-GB">
                <a:solidFill>
                  <a:srgbClr val="CC3300"/>
                </a:solidFill>
                <a:latin typeface="Times New Roman" panose="02020603050405020304" pitchFamily="18" charset="0"/>
              </a:rPr>
              <a:t>The run method should not be called directly by the application. The system calls it.</a:t>
            </a:r>
          </a:p>
          <a:p>
            <a:pPr algn="ctr">
              <a:buFont typeface="Wingdings" panose="05000000000000000000" pitchFamily="2" charset="2"/>
              <a:buNone/>
            </a:pPr>
            <a:endParaRPr lang="en-GB">
              <a:solidFill>
                <a:srgbClr val="CC3300"/>
              </a:solidFill>
              <a:latin typeface="Times New Roman" panose="02020603050405020304" pitchFamily="18" charset="0"/>
            </a:endParaRPr>
          </a:p>
          <a:p>
            <a:pPr algn="ctr">
              <a:buFont typeface="Wingdings" panose="05000000000000000000" pitchFamily="2" charset="2"/>
              <a:buNone/>
            </a:pPr>
            <a:r>
              <a:rPr lang="en-GB">
                <a:solidFill>
                  <a:srgbClr val="CC3300"/>
                </a:solidFill>
                <a:latin typeface="Times New Roman" panose="02020603050405020304" pitchFamily="18" charset="0"/>
              </a:rPr>
              <a:t>If the run method is called explicitly by the application then the code is executed sequentially not concurrently</a:t>
            </a:r>
          </a:p>
          <a:p>
            <a:endParaRPr lang="en-GB">
              <a:solidFill>
                <a:srgbClr val="CC3300"/>
              </a:solidFill>
              <a:latin typeface="Times New Roman" panose="02020603050405020304" pitchFamily="18" charset="0"/>
            </a:endParaRPr>
          </a:p>
        </p:txBody>
      </p:sp>
    </p:spTree>
    <p:extLst>
      <p:ext uri="{BB962C8B-B14F-4D97-AF65-F5344CB8AC3E}">
        <p14:creationId xmlns:p14="http://schemas.microsoft.com/office/powerpoint/2010/main" val="33838838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GB" sz="3200"/>
              <a:t>Motor Controller implements Runnable I</a:t>
            </a:r>
          </a:p>
        </p:txBody>
      </p:sp>
      <p:sp>
        <p:nvSpPr>
          <p:cNvPr id="37916" name="Rectangle 28"/>
          <p:cNvSpPr>
            <a:spLocks noChangeArrowheads="1"/>
          </p:cNvSpPr>
          <p:nvPr/>
        </p:nvSpPr>
        <p:spPr bwMode="auto">
          <a:xfrm>
            <a:off x="3810000" y="2884489"/>
            <a:ext cx="11557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solidFill>
                  <a:srgbClr val="000000"/>
                </a:solidFill>
                <a:latin typeface="Arial" panose="020B0604020202020204" pitchFamily="34" charset="0"/>
              </a:rPr>
              <a:t>is driven by</a:t>
            </a:r>
            <a:endParaRPr lang="en-GB">
              <a:latin typeface="Arial" panose="020B0604020202020204" pitchFamily="34" charset="0"/>
            </a:endParaRPr>
          </a:p>
        </p:txBody>
      </p:sp>
      <p:sp>
        <p:nvSpPr>
          <p:cNvPr id="37926" name="Rectangle 38"/>
          <p:cNvSpPr>
            <a:spLocks noChangeArrowheads="1"/>
          </p:cNvSpPr>
          <p:nvPr/>
        </p:nvSpPr>
        <p:spPr bwMode="auto">
          <a:xfrm>
            <a:off x="7229475" y="3382963"/>
            <a:ext cx="1588" cy="30162"/>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927" name="Rectangle 39"/>
          <p:cNvSpPr>
            <a:spLocks noChangeArrowheads="1"/>
          </p:cNvSpPr>
          <p:nvPr/>
        </p:nvSpPr>
        <p:spPr bwMode="auto">
          <a:xfrm>
            <a:off x="8115300" y="3382963"/>
            <a:ext cx="1588" cy="30162"/>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929" name="Rectangle 41"/>
          <p:cNvSpPr>
            <a:spLocks noChangeArrowheads="1"/>
          </p:cNvSpPr>
          <p:nvPr/>
        </p:nvSpPr>
        <p:spPr bwMode="auto">
          <a:xfrm>
            <a:off x="7248525" y="2803525"/>
            <a:ext cx="1295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solidFill>
                  <a:srgbClr val="000000"/>
                </a:solidFill>
                <a:latin typeface="Arial" panose="020B0604020202020204" pitchFamily="34" charset="0"/>
              </a:rPr>
              <a:t>controlled by</a:t>
            </a:r>
            <a:endParaRPr lang="en-GB">
              <a:latin typeface="Arial" panose="020B0604020202020204" pitchFamily="34" charset="0"/>
            </a:endParaRPr>
          </a:p>
        </p:txBody>
      </p:sp>
      <p:sp>
        <p:nvSpPr>
          <p:cNvPr id="37933" name="Rectangle 45"/>
          <p:cNvSpPr>
            <a:spLocks noChangeArrowheads="1"/>
          </p:cNvSpPr>
          <p:nvPr/>
        </p:nvSpPr>
        <p:spPr bwMode="auto">
          <a:xfrm>
            <a:off x="6065839" y="3021014"/>
            <a:ext cx="22225" cy="15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934" name="Rectangle 46"/>
          <p:cNvSpPr>
            <a:spLocks noChangeArrowheads="1"/>
          </p:cNvSpPr>
          <p:nvPr/>
        </p:nvSpPr>
        <p:spPr bwMode="auto">
          <a:xfrm>
            <a:off x="6065839" y="2597150"/>
            <a:ext cx="22225" cy="158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936" name="Rectangle 48"/>
          <p:cNvSpPr>
            <a:spLocks noChangeArrowheads="1"/>
          </p:cNvSpPr>
          <p:nvPr/>
        </p:nvSpPr>
        <p:spPr bwMode="auto">
          <a:xfrm>
            <a:off x="6205538" y="2446339"/>
            <a:ext cx="1168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solidFill>
                  <a:srgbClr val="000000"/>
                </a:solidFill>
                <a:latin typeface="Arial" panose="020B0604020202020204" pitchFamily="34" charset="0"/>
              </a:rPr>
              <a:t>implements</a:t>
            </a:r>
            <a:endParaRPr lang="en-GB">
              <a:latin typeface="Arial" panose="020B0604020202020204" pitchFamily="34" charset="0"/>
            </a:endParaRPr>
          </a:p>
        </p:txBody>
      </p:sp>
      <p:sp>
        <p:nvSpPr>
          <p:cNvPr id="37946" name="Rectangle 58"/>
          <p:cNvSpPr>
            <a:spLocks noChangeArrowheads="1"/>
          </p:cNvSpPr>
          <p:nvPr/>
        </p:nvSpPr>
        <p:spPr bwMode="auto">
          <a:xfrm>
            <a:off x="6018213" y="3654425"/>
            <a:ext cx="23812" cy="158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947" name="Rectangle 59"/>
          <p:cNvSpPr>
            <a:spLocks noChangeArrowheads="1"/>
          </p:cNvSpPr>
          <p:nvPr/>
        </p:nvSpPr>
        <p:spPr bwMode="auto">
          <a:xfrm>
            <a:off x="6018213" y="4078289"/>
            <a:ext cx="23812" cy="15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949" name="Rectangle 61"/>
          <p:cNvSpPr>
            <a:spLocks noChangeArrowheads="1"/>
          </p:cNvSpPr>
          <p:nvPr/>
        </p:nvSpPr>
        <p:spPr bwMode="auto">
          <a:xfrm>
            <a:off x="6157913" y="3836989"/>
            <a:ext cx="1295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solidFill>
                  <a:srgbClr val="000000"/>
                </a:solidFill>
                <a:latin typeface="Arial" panose="020B0604020202020204" pitchFamily="34" charset="0"/>
              </a:rPr>
              <a:t>parameter to</a:t>
            </a:r>
            <a:endParaRPr lang="en-GB">
              <a:latin typeface="Arial" panose="020B0604020202020204" pitchFamily="34" charset="0"/>
            </a:endParaRPr>
          </a:p>
        </p:txBody>
      </p:sp>
      <p:grpSp>
        <p:nvGrpSpPr>
          <p:cNvPr id="37957" name="Group 69"/>
          <p:cNvGrpSpPr>
            <a:grpSpLocks/>
          </p:cNvGrpSpPr>
          <p:nvPr/>
        </p:nvGrpSpPr>
        <p:grpSpPr bwMode="auto">
          <a:xfrm>
            <a:off x="2668589" y="2917825"/>
            <a:ext cx="985837" cy="635000"/>
            <a:chOff x="714" y="1903"/>
            <a:chExt cx="621" cy="400"/>
          </a:xfrm>
        </p:grpSpPr>
        <p:sp>
          <p:nvSpPr>
            <p:cNvPr id="37907" name="Rectangle 19"/>
            <p:cNvSpPr>
              <a:spLocks noChangeArrowheads="1"/>
            </p:cNvSpPr>
            <p:nvPr/>
          </p:nvSpPr>
          <p:spPr bwMode="auto">
            <a:xfrm>
              <a:off x="836" y="1998"/>
              <a:ext cx="3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solidFill>
                    <a:srgbClr val="000000"/>
                  </a:solidFill>
                  <a:latin typeface="Arial" panose="020B0604020202020204" pitchFamily="34" charset="0"/>
                </a:rPr>
                <a:t>Robot</a:t>
              </a:r>
              <a:endParaRPr lang="en-GB">
                <a:latin typeface="Arial" panose="020B0604020202020204" pitchFamily="34" charset="0"/>
              </a:endParaRPr>
            </a:p>
          </p:txBody>
        </p:sp>
        <p:sp>
          <p:nvSpPr>
            <p:cNvPr id="37952" name="Rectangle 64"/>
            <p:cNvSpPr>
              <a:spLocks noChangeArrowheads="1"/>
            </p:cNvSpPr>
            <p:nvPr/>
          </p:nvSpPr>
          <p:spPr bwMode="auto">
            <a:xfrm>
              <a:off x="714" y="1903"/>
              <a:ext cx="621" cy="400"/>
            </a:xfrm>
            <a:prstGeom prst="rect">
              <a:avLst/>
            </a:prstGeom>
            <a:noFill/>
            <a:ln w="12700">
              <a:solidFill>
                <a:schemeClr val="tx1"/>
              </a:solidFill>
              <a:miter lim="800000"/>
              <a:headEnd type="none" w="sm" len="sm"/>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7960" name="Group 72"/>
          <p:cNvGrpSpPr>
            <a:grpSpLocks/>
          </p:cNvGrpSpPr>
          <p:nvPr/>
        </p:nvGrpSpPr>
        <p:grpSpPr bwMode="auto">
          <a:xfrm>
            <a:off x="5191126" y="1619251"/>
            <a:ext cx="1933575" cy="493713"/>
            <a:chOff x="2406" y="1020"/>
            <a:chExt cx="1218" cy="311"/>
          </a:xfrm>
        </p:grpSpPr>
        <p:sp>
          <p:nvSpPr>
            <p:cNvPr id="37909" name="Rectangle 21"/>
            <p:cNvSpPr>
              <a:spLocks noChangeArrowheads="1"/>
            </p:cNvSpPr>
            <p:nvPr/>
          </p:nvSpPr>
          <p:spPr bwMode="auto">
            <a:xfrm>
              <a:off x="2699" y="1065"/>
              <a:ext cx="6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solidFill>
                    <a:srgbClr val="000000"/>
                  </a:solidFill>
                  <a:latin typeface="Arial" panose="020B0604020202020204" pitchFamily="34" charset="0"/>
                </a:rPr>
                <a:t>Runnable</a:t>
              </a:r>
              <a:endParaRPr lang="en-GB">
                <a:latin typeface="Arial" panose="020B0604020202020204" pitchFamily="34" charset="0"/>
              </a:endParaRPr>
            </a:p>
          </p:txBody>
        </p:sp>
        <p:sp>
          <p:nvSpPr>
            <p:cNvPr id="37953" name="Rectangle 65"/>
            <p:cNvSpPr>
              <a:spLocks noChangeArrowheads="1"/>
            </p:cNvSpPr>
            <p:nvPr/>
          </p:nvSpPr>
          <p:spPr bwMode="auto">
            <a:xfrm>
              <a:off x="2406" y="1020"/>
              <a:ext cx="1218" cy="311"/>
            </a:xfrm>
            <a:prstGeom prst="rect">
              <a:avLst/>
            </a:prstGeom>
            <a:noFill/>
            <a:ln w="12700">
              <a:solidFill>
                <a:schemeClr val="tx1"/>
              </a:solidFill>
              <a:miter lim="800000"/>
              <a:headEnd type="none" w="sm" len="sm"/>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7958" name="Group 70"/>
          <p:cNvGrpSpPr>
            <a:grpSpLocks/>
          </p:cNvGrpSpPr>
          <p:nvPr/>
        </p:nvGrpSpPr>
        <p:grpSpPr bwMode="auto">
          <a:xfrm>
            <a:off x="5191126" y="2917826"/>
            <a:ext cx="1933575" cy="493713"/>
            <a:chOff x="2347" y="1939"/>
            <a:chExt cx="1218" cy="311"/>
          </a:xfrm>
        </p:grpSpPr>
        <p:sp>
          <p:nvSpPr>
            <p:cNvPr id="37908" name="Rectangle 20"/>
            <p:cNvSpPr>
              <a:spLocks noChangeArrowheads="1"/>
            </p:cNvSpPr>
            <p:nvPr/>
          </p:nvSpPr>
          <p:spPr bwMode="auto">
            <a:xfrm>
              <a:off x="2406" y="1960"/>
              <a:ext cx="99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solidFill>
                    <a:srgbClr val="000000"/>
                  </a:solidFill>
                  <a:latin typeface="Arial" panose="020B0604020202020204" pitchFamily="34" charset="0"/>
                </a:rPr>
                <a:t>MotorController</a:t>
              </a:r>
              <a:endParaRPr lang="en-GB">
                <a:latin typeface="Arial" panose="020B0604020202020204" pitchFamily="34" charset="0"/>
              </a:endParaRPr>
            </a:p>
          </p:txBody>
        </p:sp>
        <p:sp>
          <p:nvSpPr>
            <p:cNvPr id="37954" name="Rectangle 66"/>
            <p:cNvSpPr>
              <a:spLocks noChangeArrowheads="1"/>
            </p:cNvSpPr>
            <p:nvPr/>
          </p:nvSpPr>
          <p:spPr bwMode="auto">
            <a:xfrm>
              <a:off x="2347" y="1939"/>
              <a:ext cx="1218" cy="311"/>
            </a:xfrm>
            <a:prstGeom prst="rect">
              <a:avLst/>
            </a:prstGeom>
            <a:noFill/>
            <a:ln w="12700">
              <a:solidFill>
                <a:schemeClr val="tx1"/>
              </a:solidFill>
              <a:miter lim="800000"/>
              <a:headEnd type="none" w="sm" len="sm"/>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7959" name="Group 71"/>
          <p:cNvGrpSpPr>
            <a:grpSpLocks/>
          </p:cNvGrpSpPr>
          <p:nvPr/>
        </p:nvGrpSpPr>
        <p:grpSpPr bwMode="auto">
          <a:xfrm>
            <a:off x="5191126" y="4489451"/>
            <a:ext cx="1933575" cy="493713"/>
            <a:chOff x="2310" y="2828"/>
            <a:chExt cx="1218" cy="311"/>
          </a:xfrm>
        </p:grpSpPr>
        <p:sp>
          <p:nvSpPr>
            <p:cNvPr id="37942" name="Rectangle 54"/>
            <p:cNvSpPr>
              <a:spLocks noChangeArrowheads="1"/>
            </p:cNvSpPr>
            <p:nvPr/>
          </p:nvSpPr>
          <p:spPr bwMode="auto">
            <a:xfrm>
              <a:off x="2655" y="2873"/>
              <a:ext cx="4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solidFill>
                    <a:srgbClr val="000000"/>
                  </a:solidFill>
                  <a:latin typeface="Arial" panose="020B0604020202020204" pitchFamily="34" charset="0"/>
                </a:rPr>
                <a:t>Thread</a:t>
              </a:r>
              <a:endParaRPr lang="en-GB">
                <a:latin typeface="Arial" panose="020B0604020202020204" pitchFamily="34" charset="0"/>
              </a:endParaRPr>
            </a:p>
          </p:txBody>
        </p:sp>
        <p:sp>
          <p:nvSpPr>
            <p:cNvPr id="37955" name="Rectangle 67"/>
            <p:cNvSpPr>
              <a:spLocks noChangeArrowheads="1"/>
            </p:cNvSpPr>
            <p:nvPr/>
          </p:nvSpPr>
          <p:spPr bwMode="auto">
            <a:xfrm>
              <a:off x="2310" y="2828"/>
              <a:ext cx="1218" cy="311"/>
            </a:xfrm>
            <a:prstGeom prst="rect">
              <a:avLst/>
            </a:prstGeom>
            <a:noFill/>
            <a:ln w="12700">
              <a:solidFill>
                <a:schemeClr val="tx1"/>
              </a:solidFill>
              <a:miter lim="800000"/>
              <a:headEnd type="none" w="sm" len="sm"/>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7961" name="Group 73"/>
          <p:cNvGrpSpPr>
            <a:grpSpLocks/>
          </p:cNvGrpSpPr>
          <p:nvPr/>
        </p:nvGrpSpPr>
        <p:grpSpPr bwMode="auto">
          <a:xfrm>
            <a:off x="8607426" y="2917826"/>
            <a:ext cx="1933575" cy="493713"/>
            <a:chOff x="4273" y="1904"/>
            <a:chExt cx="1218" cy="311"/>
          </a:xfrm>
        </p:grpSpPr>
        <p:sp>
          <p:nvSpPr>
            <p:cNvPr id="37922" name="Rectangle 34"/>
            <p:cNvSpPr>
              <a:spLocks noChangeArrowheads="1"/>
            </p:cNvSpPr>
            <p:nvPr/>
          </p:nvSpPr>
          <p:spPr bwMode="auto">
            <a:xfrm>
              <a:off x="4401" y="1960"/>
              <a:ext cx="8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solidFill>
                    <a:srgbClr val="000000"/>
                  </a:solidFill>
                  <a:latin typeface="Arial" panose="020B0604020202020204" pitchFamily="34" charset="0"/>
                </a:rPr>
                <a:t>UserInterface</a:t>
              </a:r>
              <a:endParaRPr lang="en-GB">
                <a:latin typeface="Arial" panose="020B0604020202020204" pitchFamily="34" charset="0"/>
              </a:endParaRPr>
            </a:p>
          </p:txBody>
        </p:sp>
        <p:sp>
          <p:nvSpPr>
            <p:cNvPr id="37956" name="Rectangle 68"/>
            <p:cNvSpPr>
              <a:spLocks noChangeArrowheads="1"/>
            </p:cNvSpPr>
            <p:nvPr/>
          </p:nvSpPr>
          <p:spPr bwMode="auto">
            <a:xfrm>
              <a:off x="4273" y="1904"/>
              <a:ext cx="1218" cy="311"/>
            </a:xfrm>
            <a:prstGeom prst="rect">
              <a:avLst/>
            </a:prstGeom>
            <a:noFill/>
            <a:ln w="12700">
              <a:solidFill>
                <a:schemeClr val="tx1"/>
              </a:solidFill>
              <a:miter lim="800000"/>
              <a:headEnd type="none" w="sm" len="sm"/>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7962" name="Line 74"/>
          <p:cNvSpPr>
            <a:spLocks noChangeShapeType="1"/>
          </p:cNvSpPr>
          <p:nvPr/>
        </p:nvSpPr>
        <p:spPr bwMode="auto">
          <a:xfrm flipV="1">
            <a:off x="6096000" y="2112963"/>
            <a:ext cx="0" cy="804862"/>
          </a:xfrm>
          <a:prstGeom prst="line">
            <a:avLst/>
          </a:prstGeom>
          <a:noFill/>
          <a:ln w="28575">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63" name="Line 75"/>
          <p:cNvSpPr>
            <a:spLocks noChangeShapeType="1"/>
          </p:cNvSpPr>
          <p:nvPr/>
        </p:nvSpPr>
        <p:spPr bwMode="auto">
          <a:xfrm flipV="1">
            <a:off x="3654425" y="3225800"/>
            <a:ext cx="1536700" cy="0"/>
          </a:xfrm>
          <a:prstGeom prst="line">
            <a:avLst/>
          </a:prstGeom>
          <a:noFill/>
          <a:ln w="28575">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64" name="Line 76"/>
          <p:cNvSpPr>
            <a:spLocks noChangeShapeType="1"/>
          </p:cNvSpPr>
          <p:nvPr/>
        </p:nvSpPr>
        <p:spPr bwMode="auto">
          <a:xfrm>
            <a:off x="7124701" y="3197225"/>
            <a:ext cx="1482725" cy="0"/>
          </a:xfrm>
          <a:prstGeom prst="line">
            <a:avLst/>
          </a:prstGeom>
          <a:noFill/>
          <a:ln w="28575">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65" name="Line 77"/>
          <p:cNvSpPr>
            <a:spLocks noChangeShapeType="1"/>
          </p:cNvSpPr>
          <p:nvPr/>
        </p:nvSpPr>
        <p:spPr bwMode="auto">
          <a:xfrm>
            <a:off x="6096000" y="3411538"/>
            <a:ext cx="0" cy="1077912"/>
          </a:xfrm>
          <a:prstGeom prst="line">
            <a:avLst/>
          </a:prstGeom>
          <a:noFill/>
          <a:ln w="28575">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3032926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GB" sz="3200"/>
              <a:t>Motor Controller implements Runnable II</a:t>
            </a:r>
          </a:p>
        </p:txBody>
      </p:sp>
      <p:sp>
        <p:nvSpPr>
          <p:cNvPr id="38915" name="Text Box 3"/>
          <p:cNvSpPr txBox="1">
            <a:spLocks noChangeArrowheads="1"/>
          </p:cNvSpPr>
          <p:nvPr/>
        </p:nvSpPr>
        <p:spPr bwMode="auto">
          <a:xfrm>
            <a:off x="2492376" y="1646238"/>
            <a:ext cx="8340745"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sz="2200" b="1">
                <a:latin typeface="Courier New" panose="02070309020205020404" pitchFamily="49" charset="0"/>
              </a:rPr>
              <a:t>public class </a:t>
            </a:r>
            <a:r>
              <a:rPr lang="en-GB" sz="2200">
                <a:latin typeface="Courier New" panose="02070309020205020404" pitchFamily="49" charset="0"/>
              </a:rPr>
              <a:t>MotorController </a:t>
            </a:r>
            <a:r>
              <a:rPr lang="en-GB" sz="2200" b="1">
                <a:solidFill>
                  <a:srgbClr val="CC3300"/>
                </a:solidFill>
                <a:latin typeface="Courier New" panose="02070309020205020404" pitchFamily="49" charset="0"/>
              </a:rPr>
              <a:t>implements </a:t>
            </a:r>
            <a:r>
              <a:rPr lang="en-GB" sz="2200">
                <a:solidFill>
                  <a:srgbClr val="CC3300"/>
                </a:solidFill>
                <a:latin typeface="Courier New" panose="02070309020205020404" pitchFamily="49" charset="0"/>
              </a:rPr>
              <a:t>Runnable</a:t>
            </a:r>
          </a:p>
          <a:p>
            <a:pPr eaLnBrk="0" hangingPunct="0">
              <a:spcBef>
                <a:spcPts val="600"/>
              </a:spcBef>
            </a:pPr>
            <a:r>
              <a:rPr lang="en-GB" sz="2200">
                <a:latin typeface="Courier New" panose="02070309020205020404" pitchFamily="49" charset="0"/>
              </a:rPr>
              <a:t>{</a:t>
            </a:r>
          </a:p>
          <a:p>
            <a:pPr eaLnBrk="0" hangingPunct="0">
              <a:spcBef>
                <a:spcPts val="600"/>
              </a:spcBef>
            </a:pPr>
            <a:r>
              <a:rPr lang="en-GB" sz="2200" b="1">
                <a:latin typeface="Courier New" panose="02070309020205020404" pitchFamily="49" charset="0"/>
              </a:rPr>
              <a:t>  public </a:t>
            </a:r>
            <a:r>
              <a:rPr lang="en-GB" sz="2200">
                <a:latin typeface="Courier New" panose="02070309020205020404" pitchFamily="49" charset="0"/>
              </a:rPr>
              <a:t>MotorController(</a:t>
            </a:r>
            <a:r>
              <a:rPr lang="en-GB" sz="2200" b="1">
                <a:latin typeface="Courier New" panose="02070309020205020404" pitchFamily="49" charset="0"/>
              </a:rPr>
              <a:t>int </a:t>
            </a:r>
            <a:r>
              <a:rPr lang="en-GB" sz="2200">
                <a:latin typeface="Courier New" panose="02070309020205020404" pitchFamily="49" charset="0"/>
              </a:rPr>
              <a:t>Dimension, </a:t>
            </a:r>
          </a:p>
          <a:p>
            <a:pPr eaLnBrk="0" hangingPunct="0"/>
            <a:r>
              <a:rPr lang="en-GB" sz="2200">
                <a:latin typeface="Courier New" panose="02070309020205020404" pitchFamily="49" charset="0"/>
              </a:rPr>
              <a:t>         UserInterface UI, Robot robo) {</a:t>
            </a:r>
          </a:p>
          <a:p>
            <a:pPr eaLnBrk="0" hangingPunct="0"/>
            <a:r>
              <a:rPr lang="en-GB" sz="2200">
                <a:latin typeface="Courier New" panose="02070309020205020404" pitchFamily="49" charset="0"/>
              </a:rPr>
              <a:t>    </a:t>
            </a:r>
            <a:r>
              <a:rPr lang="en-GB" sz="2200">
                <a:solidFill>
                  <a:srgbClr val="CC3300"/>
                </a:solidFill>
                <a:latin typeface="Courier New" panose="02070309020205020404" pitchFamily="49" charset="0"/>
              </a:rPr>
              <a:t>// No call to super() needed now,</a:t>
            </a:r>
          </a:p>
          <a:p>
            <a:pPr eaLnBrk="0" hangingPunct="0"/>
            <a:r>
              <a:rPr lang="en-GB" sz="2200">
                <a:solidFill>
                  <a:srgbClr val="CC3300"/>
                </a:solidFill>
                <a:latin typeface="Courier New" panose="02070309020205020404" pitchFamily="49" charset="0"/>
              </a:rPr>
              <a:t>    // otherwise constructor is the same.</a:t>
            </a:r>
          </a:p>
          <a:p>
            <a:pPr eaLnBrk="0" hangingPunct="0"/>
            <a:r>
              <a:rPr lang="en-GB" sz="2200" b="1">
                <a:latin typeface="Courier New" panose="02070309020205020404" pitchFamily="49" charset="0"/>
              </a:rPr>
              <a:t>  </a:t>
            </a:r>
            <a:r>
              <a:rPr lang="en-GB" sz="2200">
                <a:latin typeface="Courier New" panose="02070309020205020404" pitchFamily="49" charset="0"/>
              </a:rPr>
              <a:t>}</a:t>
            </a:r>
          </a:p>
          <a:p>
            <a:pPr eaLnBrk="0" hangingPunct="0"/>
            <a:endParaRPr lang="en-GB" sz="2200">
              <a:latin typeface="Courier New" panose="02070309020205020404" pitchFamily="49" charset="0"/>
            </a:endParaRPr>
          </a:p>
          <a:p>
            <a:pPr eaLnBrk="0" hangingPunct="0"/>
            <a:r>
              <a:rPr lang="en-GB" sz="2200">
                <a:latin typeface="Courier New" panose="02070309020205020404" pitchFamily="49" charset="0"/>
              </a:rPr>
              <a:t>  </a:t>
            </a:r>
            <a:r>
              <a:rPr lang="en-GB" sz="2200" b="1">
                <a:latin typeface="Courier New" panose="02070309020205020404" pitchFamily="49" charset="0"/>
              </a:rPr>
              <a:t>public void </a:t>
            </a:r>
            <a:r>
              <a:rPr lang="en-GB" sz="2200">
                <a:latin typeface="Courier New" panose="02070309020205020404" pitchFamily="49" charset="0"/>
              </a:rPr>
              <a:t>run()</a:t>
            </a:r>
            <a:r>
              <a:rPr lang="en-GB" sz="2200" b="1">
                <a:latin typeface="Courier New" panose="02070309020205020404" pitchFamily="49" charset="0"/>
              </a:rPr>
              <a:t> </a:t>
            </a:r>
            <a:r>
              <a:rPr lang="en-GB" sz="2200">
                <a:latin typeface="Courier New" panose="02070309020205020404" pitchFamily="49" charset="0"/>
              </a:rPr>
              <a:t>{</a:t>
            </a:r>
          </a:p>
          <a:p>
            <a:pPr eaLnBrk="0" hangingPunct="0"/>
            <a:r>
              <a:rPr lang="en-GB" sz="2200" b="1">
                <a:latin typeface="Courier New" panose="02070309020205020404" pitchFamily="49" charset="0"/>
              </a:rPr>
              <a:t>    </a:t>
            </a:r>
            <a:r>
              <a:rPr lang="en-GB" sz="2200">
                <a:solidFill>
                  <a:srgbClr val="CC3300"/>
                </a:solidFill>
                <a:latin typeface="Courier New" panose="02070309020205020404" pitchFamily="49" charset="0"/>
              </a:rPr>
              <a:t>// Run method identical.</a:t>
            </a:r>
          </a:p>
          <a:p>
            <a:pPr eaLnBrk="0" hangingPunct="0"/>
            <a:r>
              <a:rPr lang="en-GB" sz="2200" b="1">
                <a:latin typeface="Courier New" panose="02070309020205020404" pitchFamily="49" charset="0"/>
              </a:rPr>
              <a:t>  </a:t>
            </a:r>
            <a:r>
              <a:rPr lang="en-GB" sz="2200">
                <a:latin typeface="Courier New" panose="02070309020205020404" pitchFamily="49" charset="0"/>
              </a:rPr>
              <a:t>}</a:t>
            </a:r>
          </a:p>
          <a:p>
            <a:pPr eaLnBrk="0" hangingPunct="0"/>
            <a:r>
              <a:rPr lang="en-GB" sz="2200" b="1">
                <a:latin typeface="Courier New" panose="02070309020205020404" pitchFamily="49" charset="0"/>
              </a:rPr>
              <a:t>  </a:t>
            </a:r>
            <a:r>
              <a:rPr lang="en-GB" sz="2200">
                <a:solidFill>
                  <a:srgbClr val="CC3300"/>
                </a:solidFill>
                <a:latin typeface="Courier New" panose="02070309020205020404" pitchFamily="49" charset="0"/>
              </a:rPr>
              <a:t>// Private part as before.</a:t>
            </a:r>
          </a:p>
          <a:p>
            <a:pPr eaLnBrk="0" hangingPunct="0"/>
            <a:r>
              <a:rPr lang="en-GB" sz="2200">
                <a:latin typeface="Courier New" panose="02070309020205020404" pitchFamily="49" charset="0"/>
              </a:rPr>
              <a:t>}</a:t>
            </a:r>
            <a:endParaRPr lang="en-GB" sz="2200">
              <a:latin typeface="Times New Roman" panose="02020603050405020304" pitchFamily="18" charset="0"/>
            </a:endParaRPr>
          </a:p>
        </p:txBody>
      </p:sp>
    </p:spTree>
    <p:extLst>
      <p:ext uri="{BB962C8B-B14F-4D97-AF65-F5344CB8AC3E}">
        <p14:creationId xmlns:p14="http://schemas.microsoft.com/office/powerpoint/2010/main" val="20865738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smtClean="0"/>
              <a:t>Definitions</a:t>
            </a:r>
          </a:p>
        </p:txBody>
      </p:sp>
      <p:sp>
        <p:nvSpPr>
          <p:cNvPr id="4099" name="Content Placeholder 2"/>
          <p:cNvSpPr>
            <a:spLocks noGrp="1"/>
          </p:cNvSpPr>
          <p:nvPr>
            <p:ph idx="1"/>
          </p:nvPr>
        </p:nvSpPr>
        <p:spPr/>
        <p:txBody>
          <a:bodyPr/>
          <a:lstStyle/>
          <a:p>
            <a:pPr eaLnBrk="1" hangingPunct="1"/>
            <a:r>
              <a:rPr lang="en-US" smtClean="0">
                <a:solidFill>
                  <a:srgbClr val="FF0000"/>
                </a:solidFill>
              </a:rPr>
              <a:t>Parallel processes</a:t>
            </a:r>
            <a:r>
              <a:rPr lang="en-US" smtClean="0"/>
              <a:t>—two or more Threads are running </a:t>
            </a:r>
            <a:r>
              <a:rPr lang="en-US" i="1" smtClean="0"/>
              <a:t>simultaneously</a:t>
            </a:r>
            <a:r>
              <a:rPr lang="en-US" smtClean="0"/>
              <a:t>, on different cores (processors), in the same computer</a:t>
            </a:r>
          </a:p>
          <a:p>
            <a:pPr eaLnBrk="1" hangingPunct="1"/>
            <a:r>
              <a:rPr lang="en-US" smtClean="0">
                <a:solidFill>
                  <a:srgbClr val="FF0000"/>
                </a:solidFill>
              </a:rPr>
              <a:t>Concurrent processes</a:t>
            </a:r>
            <a:r>
              <a:rPr lang="en-US" smtClean="0"/>
              <a:t>—two or more Threads are running </a:t>
            </a:r>
            <a:r>
              <a:rPr lang="en-US" i="1" smtClean="0"/>
              <a:t>asynchronously</a:t>
            </a:r>
            <a:r>
              <a:rPr lang="en-US" smtClean="0"/>
              <a:t>, on different cores (processors), in the same computer</a:t>
            </a:r>
          </a:p>
          <a:p>
            <a:pPr lvl="1" eaLnBrk="1" hangingPunct="1"/>
            <a:r>
              <a:rPr lang="en-US" smtClean="0">
                <a:solidFill>
                  <a:srgbClr val="FF0000"/>
                </a:solidFill>
              </a:rPr>
              <a:t>Asynchronous</a:t>
            </a:r>
            <a:r>
              <a:rPr lang="en-US" smtClean="0"/>
              <a:t> means that you cannot tell whether operation A in Thread #1 happens before, during, or after operation B in Thread #2</a:t>
            </a:r>
          </a:p>
          <a:p>
            <a:pPr lvl="1" eaLnBrk="1" hangingPunct="1"/>
            <a:r>
              <a:rPr lang="en-US" smtClean="0"/>
              <a:t>Asynchronous processes may be running simultaneously, on different cores, or they may be sharing time on the same core</a:t>
            </a:r>
          </a:p>
          <a:p>
            <a:pPr eaLnBrk="1" hangingPunct="1"/>
            <a:endParaRPr lang="en-US" smtClean="0"/>
          </a:p>
        </p:txBody>
      </p:sp>
      <p:sp>
        <p:nvSpPr>
          <p:cNvPr id="410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E46E3E15-1A69-4016-BC21-3319D154483A}" type="slidenum">
              <a:rPr lang="en-US" sz="1400">
                <a:latin typeface="Arial" panose="020B0604020202020204" pitchFamily="34" charset="0"/>
              </a:rPr>
              <a:pPr/>
              <a:t>4</a:t>
            </a:fld>
            <a:endParaRPr lang="en-US" sz="1400">
              <a:latin typeface="Arial" panose="020B0604020202020204" pitchFamily="34" charset="0"/>
            </a:endParaRPr>
          </a:p>
        </p:txBody>
      </p:sp>
    </p:spTree>
    <p:extLst>
      <p:ext uri="{BB962C8B-B14F-4D97-AF65-F5344CB8AC3E}">
        <p14:creationId xmlns:p14="http://schemas.microsoft.com/office/powerpoint/2010/main" val="9122465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sz="3200"/>
              <a:t>Motor Controller implements Runnable III</a:t>
            </a:r>
          </a:p>
        </p:txBody>
      </p:sp>
      <p:sp>
        <p:nvSpPr>
          <p:cNvPr id="39940" name="Text Box 4"/>
          <p:cNvSpPr txBox="1">
            <a:spLocks noChangeArrowheads="1"/>
          </p:cNvSpPr>
          <p:nvPr/>
        </p:nvSpPr>
        <p:spPr bwMode="auto">
          <a:xfrm>
            <a:off x="2600325" y="1333501"/>
            <a:ext cx="688975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sz="2000" b="1">
                <a:latin typeface="Courier New" panose="02070309020205020404" pitchFamily="49" charset="0"/>
              </a:rPr>
              <a:t>final int </a:t>
            </a:r>
            <a:r>
              <a:rPr lang="en-GB" sz="2000">
                <a:latin typeface="Courier New" panose="02070309020205020404" pitchFamily="49" charset="0"/>
              </a:rPr>
              <a:t>xPlane = 0;</a:t>
            </a:r>
          </a:p>
          <a:p>
            <a:pPr eaLnBrk="0" hangingPunct="0"/>
            <a:r>
              <a:rPr lang="en-GB" sz="2000" b="1">
                <a:latin typeface="Courier New" panose="02070309020205020404" pitchFamily="49" charset="0"/>
              </a:rPr>
              <a:t>final int </a:t>
            </a:r>
            <a:r>
              <a:rPr lang="en-GB" sz="2000">
                <a:latin typeface="Courier New" panose="02070309020205020404" pitchFamily="49" charset="0"/>
              </a:rPr>
              <a:t>yPlane = 1;</a:t>
            </a:r>
          </a:p>
          <a:p>
            <a:pPr eaLnBrk="0" hangingPunct="0"/>
            <a:r>
              <a:rPr lang="en-GB" sz="2000" b="1">
                <a:latin typeface="Courier New" panose="02070309020205020404" pitchFamily="49" charset="0"/>
              </a:rPr>
              <a:t>final int </a:t>
            </a:r>
            <a:r>
              <a:rPr lang="en-GB" sz="2000">
                <a:latin typeface="Courier New" panose="02070309020205020404" pitchFamily="49" charset="0"/>
              </a:rPr>
              <a:t>zPlane = 2;</a:t>
            </a:r>
          </a:p>
          <a:p>
            <a:pPr eaLnBrk="0" hangingPunct="0"/>
            <a:endParaRPr lang="en-GB" sz="2000">
              <a:latin typeface="Courier New" panose="02070309020205020404" pitchFamily="49" charset="0"/>
            </a:endParaRPr>
          </a:p>
          <a:p>
            <a:pPr eaLnBrk="0" hangingPunct="0"/>
            <a:r>
              <a:rPr lang="en-GB" sz="2000">
                <a:latin typeface="Courier New" panose="02070309020205020404" pitchFamily="49" charset="0"/>
              </a:rPr>
              <a:t>UserInterface UI = </a:t>
            </a:r>
            <a:r>
              <a:rPr lang="en-GB" sz="2000" b="1">
                <a:latin typeface="Courier New" panose="02070309020205020404" pitchFamily="49" charset="0"/>
              </a:rPr>
              <a:t>new </a:t>
            </a:r>
            <a:r>
              <a:rPr lang="en-GB" sz="2000">
                <a:latin typeface="Courier New" panose="02070309020205020404" pitchFamily="49" charset="0"/>
              </a:rPr>
              <a:t>UserInterface();</a:t>
            </a:r>
          </a:p>
          <a:p>
            <a:pPr eaLnBrk="0" hangingPunct="0"/>
            <a:r>
              <a:rPr lang="en-GB" sz="2000">
                <a:latin typeface="Courier New" panose="02070309020205020404" pitchFamily="49" charset="0"/>
              </a:rPr>
              <a:t>Robot robo= </a:t>
            </a:r>
            <a:r>
              <a:rPr lang="en-GB" sz="2000" b="1">
                <a:latin typeface="Courier New" panose="02070309020205020404" pitchFamily="49" charset="0"/>
              </a:rPr>
              <a:t>new </a:t>
            </a:r>
            <a:r>
              <a:rPr lang="en-GB" sz="2000">
                <a:latin typeface="Courier New" panose="02070309020205020404" pitchFamily="49" charset="0"/>
              </a:rPr>
              <a:t>Robot();</a:t>
            </a:r>
          </a:p>
          <a:p>
            <a:pPr eaLnBrk="0" hangingPunct="0"/>
            <a:endParaRPr lang="en-GB" sz="2000">
              <a:latin typeface="Courier New" panose="02070309020205020404" pitchFamily="49" charset="0"/>
            </a:endParaRPr>
          </a:p>
          <a:p>
            <a:pPr eaLnBrk="0" hangingPunct="0"/>
            <a:r>
              <a:rPr lang="en-GB" sz="2000">
                <a:latin typeface="Courier New" panose="02070309020205020404" pitchFamily="49" charset="0"/>
              </a:rPr>
              <a:t>MotorController MC1 = </a:t>
            </a:r>
            <a:r>
              <a:rPr lang="en-GB" sz="2000" b="1">
                <a:latin typeface="Courier New" panose="02070309020205020404" pitchFamily="49" charset="0"/>
              </a:rPr>
              <a:t>new </a:t>
            </a:r>
            <a:r>
              <a:rPr lang="en-GB" sz="2000">
                <a:latin typeface="Courier New" panose="02070309020205020404" pitchFamily="49" charset="0"/>
              </a:rPr>
              <a:t>MotorController(</a:t>
            </a:r>
          </a:p>
          <a:p>
            <a:pPr eaLnBrk="0" hangingPunct="0"/>
            <a:r>
              <a:rPr lang="en-GB" sz="2000">
                <a:latin typeface="Courier New" panose="02070309020205020404" pitchFamily="49" charset="0"/>
              </a:rPr>
              <a:t>                          xPlane, UI, robo);</a:t>
            </a:r>
          </a:p>
          <a:p>
            <a:pPr eaLnBrk="0" hangingPunct="0"/>
            <a:r>
              <a:rPr lang="en-GB" sz="2000">
                <a:latin typeface="Courier New" panose="02070309020205020404" pitchFamily="49" charset="0"/>
              </a:rPr>
              <a:t>MotorController MC2 = </a:t>
            </a:r>
            <a:r>
              <a:rPr lang="en-GB" sz="2000" b="1">
                <a:latin typeface="Courier New" panose="02070309020205020404" pitchFamily="49" charset="0"/>
              </a:rPr>
              <a:t>new </a:t>
            </a:r>
            <a:r>
              <a:rPr lang="en-GB" sz="2000">
                <a:latin typeface="Courier New" panose="02070309020205020404" pitchFamily="49" charset="0"/>
              </a:rPr>
              <a:t>MotorController(</a:t>
            </a:r>
          </a:p>
          <a:p>
            <a:pPr eaLnBrk="0" hangingPunct="0"/>
            <a:r>
              <a:rPr lang="en-GB" sz="2000">
                <a:latin typeface="Courier New" panose="02070309020205020404" pitchFamily="49" charset="0"/>
              </a:rPr>
              <a:t>                          yPlane, UI, robo);</a:t>
            </a:r>
          </a:p>
          <a:p>
            <a:pPr eaLnBrk="0" hangingPunct="0"/>
            <a:r>
              <a:rPr lang="en-GB" sz="2000">
                <a:latin typeface="Courier New" panose="02070309020205020404" pitchFamily="49" charset="0"/>
              </a:rPr>
              <a:t>MotorController MC3 = </a:t>
            </a:r>
            <a:r>
              <a:rPr lang="en-GB" sz="2000" b="1">
                <a:latin typeface="Courier New" panose="02070309020205020404" pitchFamily="49" charset="0"/>
              </a:rPr>
              <a:t>new </a:t>
            </a:r>
            <a:r>
              <a:rPr lang="en-GB" sz="2000">
                <a:latin typeface="Courier New" panose="02070309020205020404" pitchFamily="49" charset="0"/>
              </a:rPr>
              <a:t>MotorController(</a:t>
            </a:r>
          </a:p>
          <a:p>
            <a:pPr eaLnBrk="0" hangingPunct="0"/>
            <a:r>
              <a:rPr lang="en-GB" sz="2000">
                <a:latin typeface="Courier New" panose="02070309020205020404" pitchFamily="49" charset="0"/>
              </a:rPr>
              <a:t>                          zPlane, UI, robo);</a:t>
            </a:r>
          </a:p>
          <a:p>
            <a:pPr eaLnBrk="0" hangingPunct="0"/>
            <a:endParaRPr lang="en-GB" sz="2000">
              <a:latin typeface="Courier New" panose="02070309020205020404" pitchFamily="49" charset="0"/>
            </a:endParaRPr>
          </a:p>
          <a:p>
            <a:pPr eaLnBrk="0" hangingPunct="0"/>
            <a:endParaRPr lang="en-GB" sz="2000">
              <a:latin typeface="Times New Roman" panose="02020603050405020304" pitchFamily="18" charset="0"/>
            </a:endParaRPr>
          </a:p>
        </p:txBody>
      </p:sp>
      <p:sp>
        <p:nvSpPr>
          <p:cNvPr id="39941" name="AutoShape 5"/>
          <p:cNvSpPr>
            <a:spLocks/>
          </p:cNvSpPr>
          <p:nvPr/>
        </p:nvSpPr>
        <p:spPr bwMode="auto">
          <a:xfrm>
            <a:off x="9282113" y="3429000"/>
            <a:ext cx="381000" cy="2057400"/>
          </a:xfrm>
          <a:prstGeom prst="rightBrace">
            <a:avLst>
              <a:gd name="adj1" fmla="val 45000"/>
              <a:gd name="adj2" fmla="val 50000"/>
            </a:avLst>
          </a:prstGeom>
          <a:noFill/>
          <a:ln w="28575">
            <a:solidFill>
              <a:srgbClr val="CC3300"/>
            </a:solidFill>
            <a:round/>
            <a:headEnd type="none" w="sm" len="sm"/>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2" name="Text Box 6"/>
          <p:cNvSpPr txBox="1">
            <a:spLocks noChangeArrowheads="1"/>
          </p:cNvSpPr>
          <p:nvPr/>
        </p:nvSpPr>
        <p:spPr bwMode="auto">
          <a:xfrm>
            <a:off x="9410701" y="3729038"/>
            <a:ext cx="1387475"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GB" sz="2200">
                <a:solidFill>
                  <a:srgbClr val="CC3300"/>
                </a:solidFill>
                <a:latin typeface="Times New Roman" panose="02020603050405020304" pitchFamily="18" charset="0"/>
              </a:rPr>
              <a:t>No threads created yet</a:t>
            </a:r>
          </a:p>
        </p:txBody>
      </p:sp>
    </p:spTree>
    <p:extLst>
      <p:ext uri="{BB962C8B-B14F-4D97-AF65-F5344CB8AC3E}">
        <p14:creationId xmlns:p14="http://schemas.microsoft.com/office/powerpoint/2010/main" val="7151429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GB" sz="3200"/>
              <a:t>Motor Controller implements Runnable IV</a:t>
            </a:r>
          </a:p>
        </p:txBody>
      </p:sp>
      <p:sp>
        <p:nvSpPr>
          <p:cNvPr id="40963" name="Text Box 3"/>
          <p:cNvSpPr txBox="1">
            <a:spLocks noChangeArrowheads="1"/>
          </p:cNvSpPr>
          <p:nvPr/>
        </p:nvSpPr>
        <p:spPr bwMode="auto">
          <a:xfrm>
            <a:off x="2552700" y="1190625"/>
            <a:ext cx="52578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GB">
              <a:latin typeface="Courier New" panose="02070309020205020404" pitchFamily="49" charset="0"/>
            </a:endParaRPr>
          </a:p>
          <a:p>
            <a:pPr eaLnBrk="0" hangingPunct="0"/>
            <a:r>
              <a:rPr lang="en-GB">
                <a:latin typeface="Courier New" panose="02070309020205020404" pitchFamily="49" charset="0"/>
              </a:rPr>
              <a:t>Thread X = </a:t>
            </a:r>
            <a:r>
              <a:rPr lang="en-GB" b="1">
                <a:latin typeface="Courier New" panose="02070309020205020404" pitchFamily="49" charset="0"/>
              </a:rPr>
              <a:t>new </a:t>
            </a:r>
            <a:r>
              <a:rPr lang="en-GB">
                <a:latin typeface="Courier New" panose="02070309020205020404" pitchFamily="49" charset="0"/>
              </a:rPr>
              <a:t>Thread(MC1);</a:t>
            </a:r>
          </a:p>
          <a:p>
            <a:pPr eaLnBrk="0" hangingPunct="0"/>
            <a:r>
              <a:rPr lang="en-GB">
                <a:latin typeface="Courier New" panose="02070309020205020404" pitchFamily="49" charset="0"/>
              </a:rPr>
              <a:t>Thread Y = </a:t>
            </a:r>
            <a:r>
              <a:rPr lang="en-GB" b="1">
                <a:latin typeface="Courier New" panose="02070309020205020404" pitchFamily="49" charset="0"/>
              </a:rPr>
              <a:t>new </a:t>
            </a:r>
            <a:r>
              <a:rPr lang="en-GB">
                <a:latin typeface="Courier New" panose="02070309020205020404" pitchFamily="49" charset="0"/>
              </a:rPr>
              <a:t>Thread(MC2);</a:t>
            </a:r>
          </a:p>
          <a:p>
            <a:pPr eaLnBrk="0" hangingPunct="0"/>
            <a:r>
              <a:rPr lang="en-GB">
                <a:latin typeface="Courier New" panose="02070309020205020404" pitchFamily="49" charset="0"/>
              </a:rPr>
              <a:t>Thread Z = </a:t>
            </a:r>
            <a:r>
              <a:rPr lang="en-GB" b="1">
                <a:latin typeface="Courier New" panose="02070309020205020404" pitchFamily="49" charset="0"/>
              </a:rPr>
              <a:t>new </a:t>
            </a:r>
            <a:r>
              <a:rPr lang="en-GB">
                <a:latin typeface="Courier New" panose="02070309020205020404" pitchFamily="49" charset="0"/>
              </a:rPr>
              <a:t>Thread(MC2);</a:t>
            </a:r>
          </a:p>
          <a:p>
            <a:pPr eaLnBrk="0" hangingPunct="0"/>
            <a:endParaRPr lang="en-GB">
              <a:latin typeface="Courier New" panose="02070309020205020404" pitchFamily="49" charset="0"/>
            </a:endParaRPr>
          </a:p>
          <a:p>
            <a:pPr eaLnBrk="0" hangingPunct="0"/>
            <a:r>
              <a:rPr lang="en-GB">
                <a:latin typeface="Courier New" panose="02070309020205020404" pitchFamily="49" charset="0"/>
              </a:rPr>
              <a:t>X.start(); </a:t>
            </a:r>
          </a:p>
          <a:p>
            <a:pPr eaLnBrk="0" hangingPunct="0"/>
            <a:r>
              <a:rPr lang="en-GB">
                <a:latin typeface="Courier New" panose="02070309020205020404" pitchFamily="49" charset="0"/>
              </a:rPr>
              <a:t>Y.start();</a:t>
            </a:r>
          </a:p>
          <a:p>
            <a:pPr eaLnBrk="0" hangingPunct="0"/>
            <a:r>
              <a:rPr lang="en-GB">
                <a:latin typeface="Courier New" panose="02070309020205020404" pitchFamily="49" charset="0"/>
              </a:rPr>
              <a:t>Z.start();</a:t>
            </a:r>
            <a:endParaRPr lang="en-GB">
              <a:latin typeface="Times New Roman" panose="02020603050405020304" pitchFamily="18" charset="0"/>
            </a:endParaRPr>
          </a:p>
        </p:txBody>
      </p:sp>
      <p:sp>
        <p:nvSpPr>
          <p:cNvPr id="40964" name="Text Box 4"/>
          <p:cNvSpPr txBox="1">
            <a:spLocks noChangeArrowheads="1"/>
          </p:cNvSpPr>
          <p:nvPr/>
        </p:nvSpPr>
        <p:spPr bwMode="auto">
          <a:xfrm>
            <a:off x="8407400" y="885826"/>
            <a:ext cx="1911350" cy="2543175"/>
          </a:xfrm>
          <a:prstGeom prst="rect">
            <a:avLst/>
          </a:prstGeom>
          <a:noFill/>
          <a:ln w="12700">
            <a:solidFill>
              <a:srgbClr val="CC3300"/>
            </a:solidFill>
            <a:miter lim="800000"/>
            <a:headEnd type="none" w="sm" len="sm"/>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GB" sz="2000">
                <a:solidFill>
                  <a:srgbClr val="CC3300"/>
                </a:solidFill>
                <a:latin typeface="Arial" panose="020B0604020202020204" pitchFamily="34" charset="0"/>
              </a:rPr>
              <a:t>constructors passed an object implementing the </a:t>
            </a:r>
            <a:r>
              <a:rPr lang="en-GB" sz="2000">
                <a:solidFill>
                  <a:srgbClr val="CC3300"/>
                </a:solidFill>
                <a:latin typeface="Courier New" panose="02070309020205020404" pitchFamily="49" charset="0"/>
              </a:rPr>
              <a:t>Runnable</a:t>
            </a:r>
            <a:r>
              <a:rPr lang="en-GB" sz="2000">
                <a:solidFill>
                  <a:srgbClr val="CC3300"/>
                </a:solidFill>
                <a:latin typeface="Arial" panose="020B0604020202020204" pitchFamily="34" charset="0"/>
              </a:rPr>
              <a:t> interface when the threads are created</a:t>
            </a:r>
          </a:p>
        </p:txBody>
      </p:sp>
      <p:sp>
        <p:nvSpPr>
          <p:cNvPr id="40965" name="AutoShape 5"/>
          <p:cNvSpPr>
            <a:spLocks/>
          </p:cNvSpPr>
          <p:nvPr/>
        </p:nvSpPr>
        <p:spPr bwMode="auto">
          <a:xfrm>
            <a:off x="7653338" y="1566863"/>
            <a:ext cx="609600" cy="1066800"/>
          </a:xfrm>
          <a:prstGeom prst="rightBrace">
            <a:avLst>
              <a:gd name="adj1" fmla="val 14583"/>
              <a:gd name="adj2" fmla="val 50000"/>
            </a:avLst>
          </a:prstGeom>
          <a:noFill/>
          <a:ln w="28575">
            <a:solidFill>
              <a:srgbClr val="CC3300"/>
            </a:solidFill>
            <a:round/>
            <a:headEnd type="none" w="sm" len="sm"/>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6" name="AutoShape 6"/>
          <p:cNvSpPr>
            <a:spLocks/>
          </p:cNvSpPr>
          <p:nvPr/>
        </p:nvSpPr>
        <p:spPr bwMode="auto">
          <a:xfrm>
            <a:off x="4572000" y="3086100"/>
            <a:ext cx="609600" cy="1066800"/>
          </a:xfrm>
          <a:prstGeom prst="rightBrace">
            <a:avLst>
              <a:gd name="adj1" fmla="val 14583"/>
              <a:gd name="adj2" fmla="val 50000"/>
            </a:avLst>
          </a:prstGeom>
          <a:noFill/>
          <a:ln w="28575">
            <a:solidFill>
              <a:srgbClr val="CC3300"/>
            </a:solidFill>
            <a:round/>
            <a:headEnd type="none" w="sm" len="sm"/>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7" name="Text Box 7"/>
          <p:cNvSpPr txBox="1">
            <a:spLocks noChangeArrowheads="1"/>
          </p:cNvSpPr>
          <p:nvPr/>
        </p:nvSpPr>
        <p:spPr bwMode="auto">
          <a:xfrm>
            <a:off x="5319713" y="3390900"/>
            <a:ext cx="1524776" cy="369332"/>
          </a:xfrm>
          <a:prstGeom prst="rect">
            <a:avLst/>
          </a:prstGeom>
          <a:noFill/>
          <a:ln w="12700">
            <a:solidFill>
              <a:srgbClr val="CC3300"/>
            </a:solidFill>
            <a:miter lim="800000"/>
            <a:headEnd type="none" w="sm" len="sm"/>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a:solidFill>
                  <a:srgbClr val="CC3300"/>
                </a:solidFill>
                <a:latin typeface="Times New Roman" panose="02020603050405020304" pitchFamily="18" charset="0"/>
              </a:rPr>
              <a:t>threads started</a:t>
            </a:r>
          </a:p>
        </p:txBody>
      </p:sp>
      <p:sp>
        <p:nvSpPr>
          <p:cNvPr id="40968" name="Text Box 8"/>
          <p:cNvSpPr txBox="1">
            <a:spLocks noChangeArrowheads="1"/>
          </p:cNvSpPr>
          <p:nvPr/>
        </p:nvSpPr>
        <p:spPr bwMode="auto">
          <a:xfrm>
            <a:off x="3432176" y="4570413"/>
            <a:ext cx="6697663" cy="923330"/>
          </a:xfrm>
          <a:prstGeom prst="rect">
            <a:avLst/>
          </a:prstGeom>
          <a:noFill/>
          <a:ln w="12700">
            <a:solidFill>
              <a:srgbClr val="CC3300"/>
            </a:solidFill>
            <a:miter lim="800000"/>
            <a:headEnd type="none" w="sm" len="sm"/>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GB">
                <a:solidFill>
                  <a:srgbClr val="CC3300"/>
                </a:solidFill>
                <a:latin typeface="Times New Roman" panose="02020603050405020304" pitchFamily="18" charset="0"/>
              </a:rPr>
              <a:t>Note: it is also possible to recommend to the JVM the size of the stack to be used with the thread. However, implementations are allowed to ignore this recommendation.</a:t>
            </a:r>
          </a:p>
        </p:txBody>
      </p:sp>
    </p:spTree>
    <p:extLst>
      <p:ext uri="{BB962C8B-B14F-4D97-AF65-F5344CB8AC3E}">
        <p14:creationId xmlns:p14="http://schemas.microsoft.com/office/powerpoint/2010/main" val="29751557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GB"/>
              <a:t>Thread Identification</a:t>
            </a:r>
          </a:p>
        </p:txBody>
      </p:sp>
      <p:sp>
        <p:nvSpPr>
          <p:cNvPr id="47107" name="Rectangle 3"/>
          <p:cNvSpPr>
            <a:spLocks noGrp="1" noChangeArrowheads="1"/>
          </p:cNvSpPr>
          <p:nvPr>
            <p:ph type="body" idx="1"/>
          </p:nvPr>
        </p:nvSpPr>
        <p:spPr>
          <a:xfrm>
            <a:off x="1981200" y="1295401"/>
            <a:ext cx="8497888" cy="1935163"/>
          </a:xfrm>
        </p:spPr>
        <p:txBody>
          <a:bodyPr>
            <a:normAutofit fontScale="92500" lnSpcReduction="10000"/>
          </a:bodyPr>
          <a:lstStyle/>
          <a:p>
            <a:pPr algn="just">
              <a:lnSpc>
                <a:spcPct val="90000"/>
              </a:lnSpc>
            </a:pPr>
            <a:r>
              <a:rPr lang="en-GB">
                <a:latin typeface="Times New Roman" panose="02020603050405020304" pitchFamily="18" charset="0"/>
              </a:rPr>
              <a:t>The identity of the currently running thread can be found using the </a:t>
            </a:r>
            <a:r>
              <a:rPr lang="en-GB">
                <a:solidFill>
                  <a:srgbClr val="CC3300"/>
                </a:solidFill>
                <a:latin typeface="Courier New" panose="02070309020205020404" pitchFamily="49" charset="0"/>
              </a:rPr>
              <a:t>currentThread</a:t>
            </a:r>
            <a:r>
              <a:rPr lang="en-GB">
                <a:latin typeface="Times New Roman" panose="02020603050405020304" pitchFamily="18" charset="0"/>
              </a:rPr>
              <a:t> method</a:t>
            </a:r>
          </a:p>
          <a:p>
            <a:pPr algn="just">
              <a:lnSpc>
                <a:spcPct val="90000"/>
              </a:lnSpc>
            </a:pPr>
            <a:r>
              <a:rPr lang="en-GB">
                <a:latin typeface="Times New Roman" panose="02020603050405020304" pitchFamily="18" charset="0"/>
              </a:rPr>
              <a:t>This has a static modifier, which means that there is only one method for all instances of </a:t>
            </a:r>
            <a:r>
              <a:rPr lang="en-GB">
                <a:latin typeface="Courier New" panose="02070309020205020404" pitchFamily="49" charset="0"/>
              </a:rPr>
              <a:t>Thread</a:t>
            </a:r>
            <a:r>
              <a:rPr lang="en-GB">
                <a:latin typeface="Times New Roman" panose="02020603050405020304" pitchFamily="18" charset="0"/>
              </a:rPr>
              <a:t> objects</a:t>
            </a:r>
          </a:p>
          <a:p>
            <a:pPr algn="just">
              <a:lnSpc>
                <a:spcPct val="90000"/>
              </a:lnSpc>
            </a:pPr>
            <a:r>
              <a:rPr lang="en-GB">
                <a:latin typeface="Times New Roman" panose="02020603050405020304" pitchFamily="18" charset="0"/>
              </a:rPr>
              <a:t>The method can always be called using the </a:t>
            </a:r>
            <a:r>
              <a:rPr lang="en-GB">
                <a:latin typeface="Courier New" panose="02070309020205020404" pitchFamily="49" charset="0"/>
              </a:rPr>
              <a:t>Thread</a:t>
            </a:r>
            <a:r>
              <a:rPr lang="en-GB">
                <a:latin typeface="Times New Roman" panose="02020603050405020304" pitchFamily="18" charset="0"/>
              </a:rPr>
              <a:t> class</a:t>
            </a:r>
          </a:p>
          <a:p>
            <a:pPr>
              <a:lnSpc>
                <a:spcPct val="90000"/>
              </a:lnSpc>
            </a:pPr>
            <a:endParaRPr lang="en-GB">
              <a:latin typeface="Times New Roman" panose="02020603050405020304" pitchFamily="18" charset="0"/>
            </a:endParaRPr>
          </a:p>
        </p:txBody>
      </p:sp>
      <p:sp>
        <p:nvSpPr>
          <p:cNvPr id="47108" name="Text Box 4"/>
          <p:cNvSpPr txBox="1">
            <a:spLocks noChangeArrowheads="1"/>
          </p:cNvSpPr>
          <p:nvPr/>
        </p:nvSpPr>
        <p:spPr bwMode="auto">
          <a:xfrm>
            <a:off x="2170113" y="3479801"/>
            <a:ext cx="5561138" cy="1908215"/>
          </a:xfrm>
          <a:prstGeom prst="rect">
            <a:avLst/>
          </a:prstGeom>
          <a:solidFill>
            <a:srgbClr val="FFFF66"/>
          </a:solidFill>
          <a:ln>
            <a:noFill/>
          </a:ln>
          <a:effectLst/>
          <a:extLst>
            <a:ext uri="{91240B29-F687-4F45-9708-019B960494DF}">
              <a14:hiddenLine xmlns:a14="http://schemas.microsoft.com/office/drawing/2010/main" w="12700">
                <a:solidFill>
                  <a:schemeClr val="tx1"/>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1">
                <a:latin typeface="Courier New" panose="02070309020205020404" pitchFamily="49" charset="0"/>
              </a:rPr>
              <a:t>public class </a:t>
            </a:r>
            <a:r>
              <a:rPr lang="en-US">
                <a:solidFill>
                  <a:srgbClr val="FF0000"/>
                </a:solidFill>
                <a:latin typeface="Courier New" panose="02070309020205020404" pitchFamily="49" charset="0"/>
              </a:rPr>
              <a:t>Thread</a:t>
            </a:r>
            <a:r>
              <a:rPr lang="en-US">
                <a:solidFill>
                  <a:srgbClr val="000000"/>
                </a:solidFill>
                <a:latin typeface="Courier New" panose="02070309020205020404" pitchFamily="49" charset="0"/>
              </a:rPr>
              <a:t> </a:t>
            </a:r>
            <a:r>
              <a:rPr lang="en-US" b="1">
                <a:solidFill>
                  <a:srgbClr val="000000"/>
                </a:solidFill>
                <a:latin typeface="Courier New" panose="02070309020205020404" pitchFamily="49" charset="0"/>
              </a:rPr>
              <a:t>extends </a:t>
            </a:r>
            <a:r>
              <a:rPr lang="en-US">
                <a:solidFill>
                  <a:srgbClr val="000000"/>
                </a:solidFill>
                <a:latin typeface="Courier New" panose="02070309020205020404" pitchFamily="49" charset="0"/>
              </a:rPr>
              <a:t>Object </a:t>
            </a:r>
          </a:p>
          <a:p>
            <a:pPr eaLnBrk="0" hangingPunct="0"/>
            <a:r>
              <a:rPr lang="en-US" b="1">
                <a:solidFill>
                  <a:srgbClr val="000000"/>
                </a:solidFill>
                <a:latin typeface="Courier New" panose="02070309020205020404" pitchFamily="49" charset="0"/>
              </a:rPr>
              <a:t>             implements </a:t>
            </a:r>
            <a:r>
              <a:rPr lang="en-US">
                <a:solidFill>
                  <a:srgbClr val="000000"/>
                </a:solidFill>
                <a:latin typeface="Courier New" panose="02070309020205020404" pitchFamily="49" charset="0"/>
              </a:rPr>
              <a:t>Runnable {</a:t>
            </a:r>
          </a:p>
          <a:p>
            <a:pPr eaLnBrk="0" hangingPunct="0"/>
            <a:r>
              <a:rPr lang="en-GB" b="1">
                <a:solidFill>
                  <a:srgbClr val="000000"/>
                </a:solidFill>
                <a:latin typeface="Courier New" panose="02070309020205020404" pitchFamily="49" charset="0"/>
              </a:rPr>
              <a:t>  </a:t>
            </a:r>
            <a:r>
              <a:rPr lang="en-GB">
                <a:solidFill>
                  <a:srgbClr val="000000"/>
                </a:solidFill>
                <a:latin typeface="Courier New" panose="02070309020205020404" pitchFamily="49" charset="0"/>
              </a:rPr>
              <a:t>...</a:t>
            </a:r>
          </a:p>
          <a:p>
            <a:pPr eaLnBrk="0" hangingPunct="0"/>
            <a:endParaRPr lang="en-GB" sz="1000">
              <a:solidFill>
                <a:srgbClr val="000000"/>
              </a:solidFill>
              <a:latin typeface="Courier New" panose="02070309020205020404" pitchFamily="49" charset="0"/>
            </a:endParaRPr>
          </a:p>
          <a:p>
            <a:pPr eaLnBrk="0" hangingPunct="0"/>
            <a:r>
              <a:rPr lang="en-GB" b="1">
                <a:solidFill>
                  <a:srgbClr val="000000"/>
                </a:solidFill>
                <a:latin typeface="Courier New" panose="02070309020205020404" pitchFamily="49" charset="0"/>
              </a:rPr>
              <a:t>  public static </a:t>
            </a:r>
            <a:r>
              <a:rPr lang="en-GB">
                <a:solidFill>
                  <a:srgbClr val="000000"/>
                </a:solidFill>
                <a:latin typeface="Courier New" panose="02070309020205020404" pitchFamily="49" charset="0"/>
              </a:rPr>
              <a:t>Thread </a:t>
            </a:r>
            <a:r>
              <a:rPr lang="en-GB">
                <a:solidFill>
                  <a:srgbClr val="FF0000"/>
                </a:solidFill>
                <a:latin typeface="Courier New" panose="02070309020205020404" pitchFamily="49" charset="0"/>
              </a:rPr>
              <a:t>currentThread</a:t>
            </a:r>
            <a:r>
              <a:rPr lang="en-GB">
                <a:solidFill>
                  <a:srgbClr val="000000"/>
                </a:solidFill>
                <a:latin typeface="Courier New" panose="02070309020205020404" pitchFamily="49" charset="0"/>
              </a:rPr>
              <a:t>();</a:t>
            </a:r>
          </a:p>
          <a:p>
            <a:pPr eaLnBrk="0" hangingPunct="0"/>
            <a:r>
              <a:rPr lang="en-GB">
                <a:solidFill>
                  <a:srgbClr val="000000"/>
                </a:solidFill>
                <a:latin typeface="Courier New" panose="02070309020205020404" pitchFamily="49" charset="0"/>
              </a:rPr>
              <a:t>  ...</a:t>
            </a:r>
          </a:p>
          <a:p>
            <a:pPr eaLnBrk="0" hangingPunct="0"/>
            <a:r>
              <a:rPr lang="en-GB">
                <a:solidFill>
                  <a:srgbClr val="000000"/>
                </a:solidFill>
                <a:latin typeface="Courier New" panose="02070309020205020404" pitchFamily="49" charset="0"/>
              </a:rPr>
              <a:t>}  </a:t>
            </a:r>
            <a:endParaRPr lang="en-US">
              <a:solidFill>
                <a:srgbClr val="000000"/>
              </a:solidFill>
              <a:latin typeface="Courier New" panose="02070309020205020404" pitchFamily="49" charset="0"/>
            </a:endParaRPr>
          </a:p>
        </p:txBody>
      </p:sp>
    </p:spTree>
    <p:extLst>
      <p:ext uri="{BB962C8B-B14F-4D97-AF65-F5344CB8AC3E}">
        <p14:creationId xmlns:p14="http://schemas.microsoft.com/office/powerpoint/2010/main" val="13528368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A Thread Terminates:</a:t>
            </a:r>
          </a:p>
        </p:txBody>
      </p:sp>
      <p:sp>
        <p:nvSpPr>
          <p:cNvPr id="19459" name="Rectangle 3"/>
          <p:cNvSpPr>
            <a:spLocks noGrp="1" noChangeArrowheads="1"/>
          </p:cNvSpPr>
          <p:nvPr>
            <p:ph type="body" idx="1"/>
          </p:nvPr>
        </p:nvSpPr>
        <p:spPr>
          <a:xfrm>
            <a:off x="2438400" y="1157289"/>
            <a:ext cx="8066088" cy="5356225"/>
          </a:xfrm>
        </p:spPr>
        <p:txBody>
          <a:bodyPr>
            <a:normAutofit/>
          </a:bodyPr>
          <a:lstStyle/>
          <a:p>
            <a:r>
              <a:rPr lang="en-US"/>
              <a:t>when it completes execution of its </a:t>
            </a:r>
            <a:r>
              <a:rPr lang="en-US">
                <a:solidFill>
                  <a:srgbClr val="FF3300"/>
                </a:solidFill>
                <a:latin typeface="Courier New" panose="02070309020205020404" pitchFamily="49" charset="0"/>
              </a:rPr>
              <a:t>run</a:t>
            </a:r>
            <a:r>
              <a:rPr lang="en-US"/>
              <a:t> method either normally or as the result of an unhandled exception</a:t>
            </a:r>
          </a:p>
          <a:p>
            <a:r>
              <a:rPr lang="en-US"/>
              <a:t>via a call to its </a:t>
            </a:r>
            <a:r>
              <a:rPr lang="en-US">
                <a:solidFill>
                  <a:srgbClr val="FF3300"/>
                </a:solidFill>
                <a:latin typeface="Courier New" panose="02070309020205020404" pitchFamily="49" charset="0"/>
              </a:rPr>
              <a:t>stop</a:t>
            </a:r>
            <a:r>
              <a:rPr lang="en-US"/>
              <a:t> method </a:t>
            </a:r>
            <a:r>
              <a:rPr lang="en-US">
                <a:latin typeface="Times New Roman" panose="02020603050405020304" pitchFamily="18" charset="0"/>
              </a:rPr>
              <a:t>—</a:t>
            </a:r>
            <a:r>
              <a:rPr lang="en-US"/>
              <a:t> the </a:t>
            </a:r>
            <a:r>
              <a:rPr lang="en-US">
                <a:solidFill>
                  <a:srgbClr val="FF3300"/>
                </a:solidFill>
                <a:latin typeface="Courier New" panose="02070309020205020404" pitchFamily="49" charset="0"/>
              </a:rPr>
              <a:t>run</a:t>
            </a:r>
            <a:r>
              <a:rPr lang="en-US"/>
              <a:t> method is stopped and the thread class cleans up before terminating the thread (releases locks and executes any finally clauses) </a:t>
            </a:r>
          </a:p>
          <a:p>
            <a:pPr lvl="1"/>
            <a:r>
              <a:rPr lang="en-US"/>
              <a:t>the thread object is now eligible for garbage collection. </a:t>
            </a:r>
          </a:p>
          <a:p>
            <a:pPr lvl="1"/>
            <a:r>
              <a:rPr lang="en-US">
                <a:solidFill>
                  <a:srgbClr val="FF3300"/>
                </a:solidFill>
                <a:latin typeface="Courier New" panose="02070309020205020404" pitchFamily="49" charset="0"/>
              </a:rPr>
              <a:t>stop</a:t>
            </a:r>
            <a:r>
              <a:rPr lang="en-US"/>
              <a:t> is inherently unsafe as it releases locks on objects and can leave those objects in inconsistent states;  the method is now deprecated and should not be used</a:t>
            </a:r>
          </a:p>
          <a:p>
            <a:r>
              <a:rPr lang="en-US"/>
              <a:t>by its </a:t>
            </a:r>
            <a:r>
              <a:rPr lang="en-US">
                <a:solidFill>
                  <a:srgbClr val="CC3300"/>
                </a:solidFill>
                <a:latin typeface="Courier New" panose="02070309020205020404" pitchFamily="49" charset="0"/>
              </a:rPr>
              <a:t>destroy</a:t>
            </a:r>
            <a:r>
              <a:rPr lang="en-US"/>
              <a:t> method being called </a:t>
            </a:r>
            <a:r>
              <a:rPr lang="en-US">
                <a:latin typeface="Times New Roman" panose="02020603050405020304" pitchFamily="18" charset="0"/>
              </a:rPr>
              <a:t>—</a:t>
            </a:r>
            <a:r>
              <a:rPr lang="en-US"/>
              <a:t> destroy terminates the thread without any cleanup (not provided by many JVMs, now deprecated)</a:t>
            </a:r>
          </a:p>
        </p:txBody>
      </p:sp>
    </p:spTree>
    <p:extLst>
      <p:ext uri="{BB962C8B-B14F-4D97-AF65-F5344CB8AC3E}">
        <p14:creationId xmlns:p14="http://schemas.microsoft.com/office/powerpoint/2010/main" val="13694638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Daemon Threads</a:t>
            </a:r>
          </a:p>
        </p:txBody>
      </p:sp>
      <p:sp>
        <p:nvSpPr>
          <p:cNvPr id="20483" name="Rectangle 3"/>
          <p:cNvSpPr>
            <a:spLocks noGrp="1" noChangeArrowheads="1"/>
          </p:cNvSpPr>
          <p:nvPr>
            <p:ph type="body" idx="1"/>
          </p:nvPr>
        </p:nvSpPr>
        <p:spPr/>
        <p:txBody>
          <a:bodyPr/>
          <a:lstStyle/>
          <a:p>
            <a:r>
              <a:rPr lang="en-US"/>
              <a:t>Java threads can be of two types: </a:t>
            </a:r>
            <a:r>
              <a:rPr lang="en-US">
                <a:solidFill>
                  <a:srgbClr val="FF3300"/>
                </a:solidFill>
              </a:rPr>
              <a:t>user</a:t>
            </a:r>
            <a:r>
              <a:rPr lang="en-US"/>
              <a:t> threads or </a:t>
            </a:r>
            <a:r>
              <a:rPr lang="en-US">
                <a:solidFill>
                  <a:srgbClr val="FF3300"/>
                </a:solidFill>
              </a:rPr>
              <a:t>daemon</a:t>
            </a:r>
            <a:r>
              <a:rPr lang="en-US"/>
              <a:t> threads</a:t>
            </a:r>
          </a:p>
          <a:p>
            <a:r>
              <a:rPr lang="en-US"/>
              <a:t>Daemon threads are those threads which provide general services and typically never terminate</a:t>
            </a:r>
          </a:p>
          <a:p>
            <a:r>
              <a:rPr lang="en-US"/>
              <a:t>When all user threads have terminated, daemon threads can also be terminated and the main program terminates</a:t>
            </a:r>
          </a:p>
          <a:p>
            <a:r>
              <a:rPr lang="en-US"/>
              <a:t>The </a:t>
            </a:r>
            <a:r>
              <a:rPr lang="en-US">
                <a:solidFill>
                  <a:srgbClr val="FF3300"/>
                </a:solidFill>
                <a:latin typeface="Courier New" panose="02070309020205020404" pitchFamily="49" charset="0"/>
              </a:rPr>
              <a:t>setDaemon</a:t>
            </a:r>
            <a:r>
              <a:rPr lang="en-US"/>
              <a:t> method must be called before the thread is started</a:t>
            </a:r>
          </a:p>
          <a:p>
            <a:pPr>
              <a:buFont typeface="Wingdings" panose="05000000000000000000" pitchFamily="2" charset="2"/>
              <a:buNone/>
            </a:pPr>
            <a:r>
              <a:rPr lang="en-US"/>
              <a:t> </a:t>
            </a:r>
          </a:p>
        </p:txBody>
      </p:sp>
    </p:spTree>
    <p:extLst>
      <p:ext uri="{BB962C8B-B14F-4D97-AF65-F5344CB8AC3E}">
        <p14:creationId xmlns:p14="http://schemas.microsoft.com/office/powerpoint/2010/main" val="24475428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p:txBody>
          <a:bodyPr/>
          <a:lstStyle/>
          <a:p>
            <a:r>
              <a:rPr lang="en-GB"/>
              <a:t>Thread Revisited</a:t>
            </a:r>
          </a:p>
        </p:txBody>
      </p:sp>
      <p:sp>
        <p:nvSpPr>
          <p:cNvPr id="46083" name="Text Box 3"/>
          <p:cNvSpPr txBox="1">
            <a:spLocks noChangeArrowheads="1"/>
          </p:cNvSpPr>
          <p:nvPr/>
        </p:nvSpPr>
        <p:spPr bwMode="auto">
          <a:xfrm>
            <a:off x="2266950" y="1711326"/>
            <a:ext cx="6584950" cy="3444875"/>
          </a:xfrm>
          <a:prstGeom prst="rect">
            <a:avLst/>
          </a:prstGeom>
          <a:solidFill>
            <a:srgbClr val="FFFF66"/>
          </a:solidFill>
          <a:ln>
            <a:noFill/>
          </a:ln>
          <a:effectLst/>
          <a:extLst>
            <a:ext uri="{91240B29-F687-4F45-9708-019B960494DF}">
              <a14:hiddenLine xmlns:a14="http://schemas.microsoft.com/office/drawing/2010/main" w="12700">
                <a:solidFill>
                  <a:schemeClr val="tx1"/>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sz="2000" b="1">
                <a:latin typeface="Courier New" panose="02070309020205020404" pitchFamily="49" charset="0"/>
              </a:rPr>
              <a:t>public class </a:t>
            </a:r>
            <a:r>
              <a:rPr lang="en-GB" sz="2000">
                <a:solidFill>
                  <a:srgbClr val="FF0000"/>
                </a:solidFill>
                <a:latin typeface="Courier New" panose="02070309020205020404" pitchFamily="49" charset="0"/>
              </a:rPr>
              <a:t>Thread</a:t>
            </a:r>
            <a:r>
              <a:rPr lang="en-GB" sz="2000">
                <a:solidFill>
                  <a:srgbClr val="000000"/>
                </a:solidFill>
                <a:latin typeface="Courier New" panose="02070309020205020404" pitchFamily="49" charset="0"/>
              </a:rPr>
              <a:t> </a:t>
            </a:r>
            <a:r>
              <a:rPr lang="en-GB" sz="2000" b="1">
                <a:solidFill>
                  <a:srgbClr val="000000"/>
                </a:solidFill>
                <a:latin typeface="Courier New" panose="02070309020205020404" pitchFamily="49" charset="0"/>
              </a:rPr>
              <a:t>extends </a:t>
            </a:r>
            <a:r>
              <a:rPr lang="en-GB" sz="2000">
                <a:solidFill>
                  <a:srgbClr val="000000"/>
                </a:solidFill>
                <a:latin typeface="Courier New" panose="02070309020205020404" pitchFamily="49" charset="0"/>
              </a:rPr>
              <a:t>Object </a:t>
            </a:r>
          </a:p>
          <a:p>
            <a:pPr eaLnBrk="0" hangingPunct="0"/>
            <a:r>
              <a:rPr lang="en-GB" sz="2000">
                <a:solidFill>
                  <a:srgbClr val="000000"/>
                </a:solidFill>
                <a:latin typeface="Courier New" panose="02070309020205020404" pitchFamily="49" charset="0"/>
              </a:rPr>
              <a:t>             </a:t>
            </a:r>
            <a:r>
              <a:rPr lang="en-GB" sz="2000" b="1">
                <a:solidFill>
                  <a:srgbClr val="000000"/>
                </a:solidFill>
                <a:latin typeface="Courier New" panose="02070309020205020404" pitchFamily="49" charset="0"/>
              </a:rPr>
              <a:t>implements </a:t>
            </a:r>
            <a:r>
              <a:rPr lang="en-GB" sz="2000">
                <a:solidFill>
                  <a:srgbClr val="000000"/>
                </a:solidFill>
                <a:latin typeface="Courier New" panose="02070309020205020404" pitchFamily="49" charset="0"/>
              </a:rPr>
              <a:t>Runnable {</a:t>
            </a:r>
          </a:p>
          <a:p>
            <a:pPr eaLnBrk="0" hangingPunct="0"/>
            <a:r>
              <a:rPr lang="en-GB" sz="2000">
                <a:solidFill>
                  <a:srgbClr val="000000"/>
                </a:solidFill>
                <a:latin typeface="Courier New" panose="02070309020205020404" pitchFamily="49" charset="0"/>
              </a:rPr>
              <a:t>  ...</a:t>
            </a:r>
          </a:p>
          <a:p>
            <a:pPr eaLnBrk="0" hangingPunct="0"/>
            <a:r>
              <a:rPr lang="en-GB" sz="2000" b="1">
                <a:solidFill>
                  <a:srgbClr val="000000"/>
                </a:solidFill>
                <a:latin typeface="Courier New" panose="02070309020205020404" pitchFamily="49" charset="0"/>
              </a:rPr>
              <a:t>  public void </a:t>
            </a:r>
            <a:r>
              <a:rPr lang="en-GB" sz="2000">
                <a:solidFill>
                  <a:srgbClr val="FF0000"/>
                </a:solidFill>
                <a:latin typeface="Courier New" panose="02070309020205020404" pitchFamily="49" charset="0"/>
              </a:rPr>
              <a:t>destroy</a:t>
            </a:r>
            <a:r>
              <a:rPr lang="en-GB" sz="2000">
                <a:solidFill>
                  <a:srgbClr val="000000"/>
                </a:solidFill>
                <a:latin typeface="Courier New" panose="02070309020205020404" pitchFamily="49" charset="0"/>
              </a:rPr>
              <a:t>(); // DEPRECATED</a:t>
            </a:r>
          </a:p>
          <a:p>
            <a:pPr eaLnBrk="0" hangingPunct="0"/>
            <a:endParaRPr lang="en-GB" sz="2000">
              <a:solidFill>
                <a:srgbClr val="000000"/>
              </a:solidFill>
              <a:latin typeface="Courier New" panose="02070309020205020404" pitchFamily="49" charset="0"/>
            </a:endParaRPr>
          </a:p>
          <a:p>
            <a:pPr eaLnBrk="0" hangingPunct="0"/>
            <a:r>
              <a:rPr lang="en-GB" sz="2000" b="1">
                <a:solidFill>
                  <a:srgbClr val="000000"/>
                </a:solidFill>
                <a:latin typeface="Courier New" panose="02070309020205020404" pitchFamily="49" charset="0"/>
              </a:rPr>
              <a:t>  public final boolean </a:t>
            </a:r>
            <a:r>
              <a:rPr lang="en-GB" sz="2000">
                <a:solidFill>
                  <a:srgbClr val="FF0000"/>
                </a:solidFill>
                <a:latin typeface="Courier New" panose="02070309020205020404" pitchFamily="49" charset="0"/>
              </a:rPr>
              <a:t>isDaemon</a:t>
            </a:r>
            <a:r>
              <a:rPr lang="en-GB" sz="2000">
                <a:solidFill>
                  <a:srgbClr val="000000"/>
                </a:solidFill>
                <a:latin typeface="Courier New" panose="02070309020205020404" pitchFamily="49" charset="0"/>
              </a:rPr>
              <a:t>();</a:t>
            </a:r>
          </a:p>
          <a:p>
            <a:pPr eaLnBrk="0" hangingPunct="0"/>
            <a:r>
              <a:rPr lang="en-GB" sz="2000" b="1">
                <a:solidFill>
                  <a:srgbClr val="000000"/>
                </a:solidFill>
                <a:latin typeface="Courier New" panose="02070309020205020404" pitchFamily="49" charset="0"/>
              </a:rPr>
              <a:t>  public final void </a:t>
            </a:r>
            <a:r>
              <a:rPr lang="en-GB" sz="2000">
                <a:solidFill>
                  <a:srgbClr val="FF0000"/>
                </a:solidFill>
                <a:latin typeface="Courier New" panose="02070309020205020404" pitchFamily="49" charset="0"/>
              </a:rPr>
              <a:t>setDaemon</a:t>
            </a:r>
            <a:r>
              <a:rPr lang="en-GB" sz="2000">
                <a:solidFill>
                  <a:srgbClr val="000000"/>
                </a:solidFill>
                <a:latin typeface="Courier New" panose="02070309020205020404" pitchFamily="49" charset="0"/>
              </a:rPr>
              <a:t>();</a:t>
            </a:r>
          </a:p>
          <a:p>
            <a:pPr eaLnBrk="0" hangingPunct="0"/>
            <a:endParaRPr lang="en-GB" sz="2000">
              <a:solidFill>
                <a:srgbClr val="000000"/>
              </a:solidFill>
              <a:latin typeface="Courier New" panose="02070309020205020404" pitchFamily="49" charset="0"/>
            </a:endParaRPr>
          </a:p>
          <a:p>
            <a:pPr eaLnBrk="0" hangingPunct="0"/>
            <a:r>
              <a:rPr lang="en-GB" sz="2000" b="1">
                <a:solidFill>
                  <a:srgbClr val="000000"/>
                </a:solidFill>
                <a:latin typeface="Courier New" panose="02070309020205020404" pitchFamily="49" charset="0"/>
              </a:rPr>
              <a:t>  public final void </a:t>
            </a:r>
            <a:r>
              <a:rPr lang="en-GB" sz="2000">
                <a:solidFill>
                  <a:srgbClr val="FF0000"/>
                </a:solidFill>
                <a:latin typeface="Courier New" panose="02070309020205020404" pitchFamily="49" charset="0"/>
              </a:rPr>
              <a:t>stop</a:t>
            </a:r>
            <a:r>
              <a:rPr lang="en-GB" sz="2000">
                <a:solidFill>
                  <a:srgbClr val="000000"/>
                </a:solidFill>
                <a:latin typeface="Courier New" panose="02070309020205020404" pitchFamily="49" charset="0"/>
              </a:rPr>
              <a:t>();</a:t>
            </a:r>
            <a:r>
              <a:rPr lang="en-GB" sz="2000" b="1">
                <a:solidFill>
                  <a:srgbClr val="000000"/>
                </a:solidFill>
                <a:latin typeface="Courier New" panose="02070309020205020404" pitchFamily="49" charset="0"/>
              </a:rPr>
              <a:t>  </a:t>
            </a:r>
            <a:r>
              <a:rPr lang="en-GB" sz="2000">
                <a:solidFill>
                  <a:srgbClr val="000000"/>
                </a:solidFill>
                <a:latin typeface="Courier New" panose="02070309020205020404" pitchFamily="49" charset="0"/>
              </a:rPr>
              <a:t>// DEPRECATED</a:t>
            </a:r>
          </a:p>
          <a:p>
            <a:pPr eaLnBrk="0" hangingPunct="0"/>
            <a:endParaRPr lang="en-GB" sz="2000">
              <a:solidFill>
                <a:srgbClr val="000000"/>
              </a:solidFill>
              <a:latin typeface="Courier New" panose="02070309020205020404" pitchFamily="49" charset="0"/>
            </a:endParaRPr>
          </a:p>
          <a:p>
            <a:pPr eaLnBrk="0" hangingPunct="0"/>
            <a:r>
              <a:rPr lang="en-GB" sz="2000">
                <a:solidFill>
                  <a:srgbClr val="000000"/>
                </a:solidFill>
                <a:latin typeface="Courier New" panose="02070309020205020404" pitchFamily="49" charset="0"/>
              </a:rPr>
              <a:t>}</a:t>
            </a:r>
          </a:p>
        </p:txBody>
      </p:sp>
    </p:spTree>
    <p:extLst>
      <p:ext uri="{BB962C8B-B14F-4D97-AF65-F5344CB8AC3E}">
        <p14:creationId xmlns:p14="http://schemas.microsoft.com/office/powerpoint/2010/main" val="12188931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4"/>
          <p:cNvSpPr>
            <a:spLocks noGrp="1" noChangeArrowheads="1"/>
          </p:cNvSpPr>
          <p:nvPr>
            <p:ph type="title"/>
          </p:nvPr>
        </p:nvSpPr>
        <p:spPr/>
        <p:txBody>
          <a:bodyPr/>
          <a:lstStyle/>
          <a:p>
            <a:r>
              <a:rPr lang="en-GB"/>
              <a:t>Joining</a:t>
            </a:r>
          </a:p>
        </p:txBody>
      </p:sp>
      <p:sp>
        <p:nvSpPr>
          <p:cNvPr id="44037" name="Rectangle 5"/>
          <p:cNvSpPr>
            <a:spLocks noGrp="1" noChangeArrowheads="1"/>
          </p:cNvSpPr>
          <p:nvPr>
            <p:ph type="body" idx="1"/>
          </p:nvPr>
        </p:nvSpPr>
        <p:spPr/>
        <p:txBody>
          <a:bodyPr/>
          <a:lstStyle/>
          <a:p>
            <a:endParaRPr lang="en-GB"/>
          </a:p>
          <a:p>
            <a:r>
              <a:rPr lang="en-GB"/>
              <a:t>One thread can wait (with or without a timeout) for another thread (the target) to terminate by issuing the </a:t>
            </a:r>
            <a:r>
              <a:rPr lang="en-GB">
                <a:solidFill>
                  <a:srgbClr val="CC3300"/>
                </a:solidFill>
                <a:latin typeface="Courier New" panose="02070309020205020404" pitchFamily="49" charset="0"/>
              </a:rPr>
              <a:t>join</a:t>
            </a:r>
            <a:r>
              <a:rPr lang="en-GB"/>
              <a:t> method call on the target's thread object</a:t>
            </a:r>
          </a:p>
          <a:p>
            <a:endParaRPr lang="en-GB"/>
          </a:p>
          <a:p>
            <a:r>
              <a:rPr lang="en-GB"/>
              <a:t>The </a:t>
            </a:r>
            <a:r>
              <a:rPr lang="en-GB">
                <a:solidFill>
                  <a:srgbClr val="CC3300"/>
                </a:solidFill>
                <a:latin typeface="Courier New" panose="02070309020205020404" pitchFamily="49" charset="0"/>
              </a:rPr>
              <a:t>isAlive</a:t>
            </a:r>
            <a:r>
              <a:rPr lang="en-GB"/>
              <a:t> method allows a thread to determine if the target thread has terminated</a:t>
            </a:r>
          </a:p>
          <a:p>
            <a:endParaRPr lang="en-GB"/>
          </a:p>
        </p:txBody>
      </p:sp>
    </p:spTree>
    <p:extLst>
      <p:ext uri="{BB962C8B-B14F-4D97-AF65-F5344CB8AC3E}">
        <p14:creationId xmlns:p14="http://schemas.microsoft.com/office/powerpoint/2010/main" val="4236494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p:txBody>
          <a:bodyPr/>
          <a:lstStyle/>
          <a:p>
            <a:r>
              <a:rPr lang="en-GB"/>
              <a:t>Thread Revisited</a:t>
            </a:r>
          </a:p>
        </p:txBody>
      </p:sp>
      <p:sp>
        <p:nvSpPr>
          <p:cNvPr id="43011" name="Text Box 3"/>
          <p:cNvSpPr txBox="1">
            <a:spLocks noChangeArrowheads="1"/>
          </p:cNvSpPr>
          <p:nvPr/>
        </p:nvSpPr>
        <p:spPr bwMode="auto">
          <a:xfrm>
            <a:off x="2228850" y="1403351"/>
            <a:ext cx="7499350" cy="4664075"/>
          </a:xfrm>
          <a:prstGeom prst="rect">
            <a:avLst/>
          </a:prstGeom>
          <a:solidFill>
            <a:srgbClr val="FFFF66"/>
          </a:solidFill>
          <a:ln>
            <a:noFill/>
          </a:ln>
          <a:effectLst/>
          <a:extLst>
            <a:ext uri="{91240B29-F687-4F45-9708-019B960494DF}">
              <a14:hiddenLine xmlns:a14="http://schemas.microsoft.com/office/drawing/2010/main" w="12700">
                <a:solidFill>
                  <a:schemeClr val="tx1"/>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sz="2000" b="1">
                <a:latin typeface="Courier New" panose="02070309020205020404" pitchFamily="49" charset="0"/>
              </a:rPr>
              <a:t>public class </a:t>
            </a:r>
            <a:r>
              <a:rPr lang="en-GB" sz="2000">
                <a:solidFill>
                  <a:srgbClr val="FF0000"/>
                </a:solidFill>
                <a:latin typeface="Courier New" panose="02070309020205020404" pitchFamily="49" charset="0"/>
              </a:rPr>
              <a:t>Thread</a:t>
            </a:r>
            <a:r>
              <a:rPr lang="en-GB" sz="2000">
                <a:solidFill>
                  <a:srgbClr val="000000"/>
                </a:solidFill>
                <a:latin typeface="Courier New" panose="02070309020205020404" pitchFamily="49" charset="0"/>
              </a:rPr>
              <a:t> </a:t>
            </a:r>
            <a:r>
              <a:rPr lang="en-GB" sz="2000" b="1">
                <a:solidFill>
                  <a:srgbClr val="000000"/>
                </a:solidFill>
                <a:latin typeface="Courier New" panose="02070309020205020404" pitchFamily="49" charset="0"/>
              </a:rPr>
              <a:t>extends </a:t>
            </a:r>
            <a:r>
              <a:rPr lang="en-GB" sz="2000">
                <a:solidFill>
                  <a:srgbClr val="000000"/>
                </a:solidFill>
                <a:latin typeface="Courier New" panose="02070309020205020404" pitchFamily="49" charset="0"/>
              </a:rPr>
              <a:t>Object </a:t>
            </a:r>
          </a:p>
          <a:p>
            <a:pPr eaLnBrk="0" hangingPunct="0"/>
            <a:r>
              <a:rPr lang="en-GB" sz="2000">
                <a:solidFill>
                  <a:srgbClr val="000000"/>
                </a:solidFill>
                <a:latin typeface="Courier New" panose="02070309020205020404" pitchFamily="49" charset="0"/>
              </a:rPr>
              <a:t>             </a:t>
            </a:r>
            <a:r>
              <a:rPr lang="en-GB" sz="2000" b="1">
                <a:solidFill>
                  <a:srgbClr val="000000"/>
                </a:solidFill>
                <a:latin typeface="Courier New" panose="02070309020205020404" pitchFamily="49" charset="0"/>
              </a:rPr>
              <a:t>implements </a:t>
            </a:r>
            <a:r>
              <a:rPr lang="en-GB" sz="2000">
                <a:solidFill>
                  <a:srgbClr val="000000"/>
                </a:solidFill>
                <a:latin typeface="Courier New" panose="02070309020205020404" pitchFamily="49" charset="0"/>
              </a:rPr>
              <a:t>Runnable {</a:t>
            </a:r>
          </a:p>
          <a:p>
            <a:pPr eaLnBrk="0" hangingPunct="0"/>
            <a:r>
              <a:rPr lang="en-GB" sz="2000">
                <a:solidFill>
                  <a:srgbClr val="000000"/>
                </a:solidFill>
                <a:latin typeface="Courier New" panose="02070309020205020404" pitchFamily="49" charset="0"/>
              </a:rPr>
              <a:t>  ...</a:t>
            </a:r>
          </a:p>
          <a:p>
            <a:pPr eaLnBrk="0" hangingPunct="0"/>
            <a:endParaRPr lang="en-GB" sz="2000">
              <a:solidFill>
                <a:srgbClr val="000000"/>
              </a:solidFill>
              <a:latin typeface="Courier New" panose="02070309020205020404" pitchFamily="49" charset="0"/>
            </a:endParaRPr>
          </a:p>
          <a:p>
            <a:pPr eaLnBrk="0" hangingPunct="0"/>
            <a:r>
              <a:rPr lang="en-GB" sz="2000" b="1">
                <a:solidFill>
                  <a:srgbClr val="000000"/>
                </a:solidFill>
                <a:latin typeface="Courier New" panose="02070309020205020404" pitchFamily="49" charset="0"/>
              </a:rPr>
              <a:t>  public final native boolean </a:t>
            </a:r>
            <a:r>
              <a:rPr lang="en-GB" sz="2000">
                <a:solidFill>
                  <a:srgbClr val="FF0000"/>
                </a:solidFill>
                <a:latin typeface="Courier New" panose="02070309020205020404" pitchFamily="49" charset="0"/>
              </a:rPr>
              <a:t>isAlive</a:t>
            </a:r>
            <a:r>
              <a:rPr lang="en-GB" sz="2000">
                <a:solidFill>
                  <a:srgbClr val="000000"/>
                </a:solidFill>
                <a:latin typeface="Courier New" panose="02070309020205020404" pitchFamily="49" charset="0"/>
              </a:rPr>
              <a:t>();</a:t>
            </a:r>
          </a:p>
          <a:p>
            <a:pPr eaLnBrk="0" hangingPunct="0"/>
            <a:endParaRPr lang="en-GB" sz="2000">
              <a:solidFill>
                <a:srgbClr val="000000"/>
              </a:solidFill>
              <a:latin typeface="Courier New" panose="02070309020205020404" pitchFamily="49" charset="0"/>
            </a:endParaRPr>
          </a:p>
          <a:p>
            <a:pPr eaLnBrk="0" hangingPunct="0"/>
            <a:r>
              <a:rPr lang="en-GB" sz="2000" b="1">
                <a:solidFill>
                  <a:srgbClr val="000000"/>
                </a:solidFill>
                <a:latin typeface="Courier New" panose="02070309020205020404" pitchFamily="49" charset="0"/>
              </a:rPr>
              <a:t>  public final void </a:t>
            </a:r>
            <a:r>
              <a:rPr lang="en-GB" sz="2000">
                <a:solidFill>
                  <a:srgbClr val="FF0000"/>
                </a:solidFill>
                <a:latin typeface="Courier New" panose="02070309020205020404" pitchFamily="49" charset="0"/>
              </a:rPr>
              <a:t>join</a:t>
            </a:r>
            <a:r>
              <a:rPr lang="en-GB" sz="2000">
                <a:solidFill>
                  <a:srgbClr val="000000"/>
                </a:solidFill>
                <a:latin typeface="Courier New" panose="02070309020205020404" pitchFamily="49" charset="0"/>
              </a:rPr>
              <a:t>() </a:t>
            </a:r>
          </a:p>
          <a:p>
            <a:pPr eaLnBrk="0" hangingPunct="0"/>
            <a:r>
              <a:rPr lang="en-GB" sz="2000">
                <a:solidFill>
                  <a:srgbClr val="000000"/>
                </a:solidFill>
                <a:latin typeface="Courier New" panose="02070309020205020404" pitchFamily="49" charset="0"/>
              </a:rPr>
              <a:t>                </a:t>
            </a:r>
            <a:r>
              <a:rPr lang="en-GB" sz="2000" b="1">
                <a:solidFill>
                  <a:srgbClr val="000000"/>
                </a:solidFill>
                <a:latin typeface="Courier New" panose="02070309020205020404" pitchFamily="49" charset="0"/>
              </a:rPr>
              <a:t>throws </a:t>
            </a:r>
            <a:r>
              <a:rPr lang="en-GB" sz="2000">
                <a:solidFill>
                  <a:srgbClr val="000000"/>
                </a:solidFill>
                <a:latin typeface="Courier New" panose="02070309020205020404" pitchFamily="49" charset="0"/>
              </a:rPr>
              <a:t>InterruptedException;</a:t>
            </a:r>
          </a:p>
          <a:p>
            <a:pPr eaLnBrk="0" hangingPunct="0"/>
            <a:endParaRPr lang="en-GB" sz="2000">
              <a:solidFill>
                <a:srgbClr val="000000"/>
              </a:solidFill>
              <a:latin typeface="Courier New" panose="02070309020205020404" pitchFamily="49" charset="0"/>
            </a:endParaRPr>
          </a:p>
          <a:p>
            <a:pPr eaLnBrk="0" hangingPunct="0"/>
            <a:r>
              <a:rPr lang="en-GB" sz="2000" b="1">
                <a:solidFill>
                  <a:srgbClr val="000000"/>
                </a:solidFill>
                <a:latin typeface="Courier New" panose="02070309020205020404" pitchFamily="49" charset="0"/>
              </a:rPr>
              <a:t>  public final void </a:t>
            </a:r>
            <a:r>
              <a:rPr lang="en-GB" sz="2000">
                <a:solidFill>
                  <a:srgbClr val="FF0000"/>
                </a:solidFill>
                <a:latin typeface="Courier New" panose="02070309020205020404" pitchFamily="49" charset="0"/>
              </a:rPr>
              <a:t>join</a:t>
            </a:r>
            <a:r>
              <a:rPr lang="en-GB" sz="2000">
                <a:solidFill>
                  <a:srgbClr val="000000"/>
                </a:solidFill>
                <a:latin typeface="Courier New" panose="02070309020205020404" pitchFamily="49" charset="0"/>
              </a:rPr>
              <a:t>(</a:t>
            </a:r>
            <a:r>
              <a:rPr lang="en-GB" sz="2000" b="1">
                <a:solidFill>
                  <a:srgbClr val="000000"/>
                </a:solidFill>
                <a:latin typeface="Courier New" panose="02070309020205020404" pitchFamily="49" charset="0"/>
              </a:rPr>
              <a:t>long</a:t>
            </a:r>
            <a:r>
              <a:rPr lang="en-GB" sz="2000">
                <a:solidFill>
                  <a:srgbClr val="000000"/>
                </a:solidFill>
                <a:latin typeface="Courier New" panose="02070309020205020404" pitchFamily="49" charset="0"/>
              </a:rPr>
              <a:t> millis)</a:t>
            </a:r>
          </a:p>
          <a:p>
            <a:pPr eaLnBrk="0" hangingPunct="0"/>
            <a:r>
              <a:rPr lang="en-GB" sz="2000">
                <a:solidFill>
                  <a:srgbClr val="000000"/>
                </a:solidFill>
                <a:latin typeface="Courier New" panose="02070309020205020404" pitchFamily="49" charset="0"/>
              </a:rPr>
              <a:t>               </a:t>
            </a:r>
            <a:r>
              <a:rPr lang="en-GB" sz="2000" b="1">
                <a:solidFill>
                  <a:srgbClr val="000000"/>
                </a:solidFill>
                <a:latin typeface="Courier New" panose="02070309020205020404" pitchFamily="49" charset="0"/>
              </a:rPr>
              <a:t>throws </a:t>
            </a:r>
            <a:r>
              <a:rPr lang="en-GB" sz="2000">
                <a:solidFill>
                  <a:srgbClr val="000000"/>
                </a:solidFill>
                <a:latin typeface="Courier New" panose="02070309020205020404" pitchFamily="49" charset="0"/>
              </a:rPr>
              <a:t>InterruptedException;</a:t>
            </a:r>
          </a:p>
          <a:p>
            <a:pPr eaLnBrk="0" hangingPunct="0"/>
            <a:endParaRPr lang="en-GB" sz="2000">
              <a:solidFill>
                <a:srgbClr val="000000"/>
              </a:solidFill>
              <a:latin typeface="Courier New" panose="02070309020205020404" pitchFamily="49" charset="0"/>
            </a:endParaRPr>
          </a:p>
          <a:p>
            <a:pPr eaLnBrk="0" hangingPunct="0"/>
            <a:r>
              <a:rPr lang="en-GB" sz="2000" b="1">
                <a:solidFill>
                  <a:srgbClr val="000000"/>
                </a:solidFill>
                <a:latin typeface="Courier New" panose="02070309020205020404" pitchFamily="49" charset="0"/>
              </a:rPr>
              <a:t>  public final void </a:t>
            </a:r>
            <a:r>
              <a:rPr lang="en-GB" sz="2000">
                <a:solidFill>
                  <a:srgbClr val="FF0000"/>
                </a:solidFill>
                <a:latin typeface="Courier New" panose="02070309020205020404" pitchFamily="49" charset="0"/>
              </a:rPr>
              <a:t>join</a:t>
            </a:r>
            <a:r>
              <a:rPr lang="en-GB" sz="2000">
                <a:solidFill>
                  <a:srgbClr val="000000"/>
                </a:solidFill>
                <a:latin typeface="Courier New" panose="02070309020205020404" pitchFamily="49" charset="0"/>
              </a:rPr>
              <a:t>(</a:t>
            </a:r>
            <a:r>
              <a:rPr lang="en-GB" sz="2000" b="1">
                <a:solidFill>
                  <a:srgbClr val="000000"/>
                </a:solidFill>
                <a:latin typeface="Courier New" panose="02070309020205020404" pitchFamily="49" charset="0"/>
              </a:rPr>
              <a:t>long</a:t>
            </a:r>
            <a:r>
              <a:rPr lang="en-GB" sz="2000">
                <a:solidFill>
                  <a:srgbClr val="000000"/>
                </a:solidFill>
                <a:latin typeface="Courier New" panose="02070309020205020404" pitchFamily="49" charset="0"/>
              </a:rPr>
              <a:t> millis, int nanos)</a:t>
            </a:r>
          </a:p>
          <a:p>
            <a:pPr eaLnBrk="0" hangingPunct="0"/>
            <a:r>
              <a:rPr lang="en-GB" sz="2000">
                <a:solidFill>
                  <a:srgbClr val="000000"/>
                </a:solidFill>
                <a:latin typeface="Courier New" panose="02070309020205020404" pitchFamily="49" charset="0"/>
              </a:rPr>
              <a:t>               </a:t>
            </a:r>
            <a:r>
              <a:rPr lang="en-GB" sz="2000" b="1">
                <a:solidFill>
                  <a:srgbClr val="000000"/>
                </a:solidFill>
                <a:latin typeface="Courier New" panose="02070309020205020404" pitchFamily="49" charset="0"/>
              </a:rPr>
              <a:t>throws </a:t>
            </a:r>
            <a:r>
              <a:rPr lang="en-GB" sz="2000">
                <a:solidFill>
                  <a:srgbClr val="000000"/>
                </a:solidFill>
                <a:latin typeface="Courier New" panose="02070309020205020404" pitchFamily="49" charset="0"/>
              </a:rPr>
              <a:t>InterruptedException;</a:t>
            </a:r>
            <a:r>
              <a:rPr lang="en-GB" sz="2000" b="1">
                <a:solidFill>
                  <a:srgbClr val="000000"/>
                </a:solidFill>
                <a:latin typeface="Courier New" panose="02070309020205020404" pitchFamily="49" charset="0"/>
              </a:rPr>
              <a:t> </a:t>
            </a:r>
            <a:endParaRPr lang="en-GB" sz="2000">
              <a:solidFill>
                <a:srgbClr val="000000"/>
              </a:solidFill>
              <a:latin typeface="Courier New" panose="02070309020205020404" pitchFamily="49" charset="0"/>
            </a:endParaRPr>
          </a:p>
          <a:p>
            <a:pPr eaLnBrk="0" hangingPunct="0"/>
            <a:r>
              <a:rPr lang="en-GB" sz="2000">
                <a:solidFill>
                  <a:srgbClr val="000000"/>
                </a:solidFill>
                <a:latin typeface="Courier New" panose="02070309020205020404" pitchFamily="49" charset="0"/>
              </a:rPr>
              <a:t>}</a:t>
            </a:r>
            <a:endParaRPr lang="en-GB" sz="2000">
              <a:latin typeface="Times New Roman" panose="02020603050405020304" pitchFamily="18" charset="0"/>
            </a:endParaRPr>
          </a:p>
        </p:txBody>
      </p:sp>
    </p:spTree>
    <p:extLst>
      <p:ext uri="{BB962C8B-B14F-4D97-AF65-F5344CB8AC3E}">
        <p14:creationId xmlns:p14="http://schemas.microsoft.com/office/powerpoint/2010/main" val="10958884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sz="4000"/>
              <a:t>Summary I: Java Thread States</a:t>
            </a:r>
            <a:endParaRPr lang="en-GB" sz="4000"/>
          </a:p>
        </p:txBody>
      </p:sp>
      <p:sp>
        <p:nvSpPr>
          <p:cNvPr id="54276" name="Freeform 4"/>
          <p:cNvSpPr>
            <a:spLocks/>
          </p:cNvSpPr>
          <p:nvPr/>
        </p:nvSpPr>
        <p:spPr bwMode="auto">
          <a:xfrm>
            <a:off x="4300539" y="1073151"/>
            <a:ext cx="2147887" cy="595313"/>
          </a:xfrm>
          <a:custGeom>
            <a:avLst/>
            <a:gdLst>
              <a:gd name="T0" fmla="*/ 196 w 1353"/>
              <a:gd name="T1" fmla="*/ 0 h 375"/>
              <a:gd name="T2" fmla="*/ 65 w 1353"/>
              <a:gd name="T3" fmla="*/ 49 h 375"/>
              <a:gd name="T4" fmla="*/ 0 w 1353"/>
              <a:gd name="T5" fmla="*/ 179 h 375"/>
              <a:gd name="T6" fmla="*/ 0 w 1353"/>
              <a:gd name="T7" fmla="*/ 179 h 375"/>
              <a:gd name="T8" fmla="*/ 0 w 1353"/>
              <a:gd name="T9" fmla="*/ 179 h 375"/>
              <a:gd name="T10" fmla="*/ 65 w 1353"/>
              <a:gd name="T11" fmla="*/ 326 h 375"/>
              <a:gd name="T12" fmla="*/ 196 w 1353"/>
              <a:gd name="T13" fmla="*/ 375 h 375"/>
              <a:gd name="T14" fmla="*/ 685 w 1353"/>
              <a:gd name="T15" fmla="*/ 375 h 375"/>
              <a:gd name="T16" fmla="*/ 1158 w 1353"/>
              <a:gd name="T17" fmla="*/ 375 h 375"/>
              <a:gd name="T18" fmla="*/ 1288 w 1353"/>
              <a:gd name="T19" fmla="*/ 326 h 375"/>
              <a:gd name="T20" fmla="*/ 1353 w 1353"/>
              <a:gd name="T21" fmla="*/ 179 h 375"/>
              <a:gd name="T22" fmla="*/ 1353 w 1353"/>
              <a:gd name="T23" fmla="*/ 179 h 375"/>
              <a:gd name="T24" fmla="*/ 1353 w 1353"/>
              <a:gd name="T25" fmla="*/ 179 h 375"/>
              <a:gd name="T26" fmla="*/ 1288 w 1353"/>
              <a:gd name="T27" fmla="*/ 49 h 375"/>
              <a:gd name="T28" fmla="*/ 1158 w 1353"/>
              <a:gd name="T29" fmla="*/ 0 h 375"/>
              <a:gd name="T30" fmla="*/ 685 w 1353"/>
              <a:gd name="T31" fmla="*/ 0 h 375"/>
              <a:gd name="T32" fmla="*/ 196 w 1353"/>
              <a:gd name="T33"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53" h="375">
                <a:moveTo>
                  <a:pt x="196" y="0"/>
                </a:moveTo>
                <a:lnTo>
                  <a:pt x="65" y="49"/>
                </a:lnTo>
                <a:lnTo>
                  <a:pt x="0" y="179"/>
                </a:lnTo>
                <a:lnTo>
                  <a:pt x="0" y="179"/>
                </a:lnTo>
                <a:lnTo>
                  <a:pt x="0" y="179"/>
                </a:lnTo>
                <a:lnTo>
                  <a:pt x="65" y="326"/>
                </a:lnTo>
                <a:lnTo>
                  <a:pt x="196" y="375"/>
                </a:lnTo>
                <a:lnTo>
                  <a:pt x="685" y="375"/>
                </a:lnTo>
                <a:lnTo>
                  <a:pt x="1158" y="375"/>
                </a:lnTo>
                <a:lnTo>
                  <a:pt x="1288" y="326"/>
                </a:lnTo>
                <a:lnTo>
                  <a:pt x="1353" y="179"/>
                </a:lnTo>
                <a:lnTo>
                  <a:pt x="1353" y="179"/>
                </a:lnTo>
                <a:lnTo>
                  <a:pt x="1353" y="179"/>
                </a:lnTo>
                <a:lnTo>
                  <a:pt x="1288" y="49"/>
                </a:lnTo>
                <a:lnTo>
                  <a:pt x="1158" y="0"/>
                </a:lnTo>
                <a:lnTo>
                  <a:pt x="685" y="0"/>
                </a:lnTo>
                <a:lnTo>
                  <a:pt x="196"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278" name="Freeform 6"/>
          <p:cNvSpPr>
            <a:spLocks/>
          </p:cNvSpPr>
          <p:nvPr/>
        </p:nvSpPr>
        <p:spPr bwMode="auto">
          <a:xfrm>
            <a:off x="4754564" y="1073150"/>
            <a:ext cx="1587" cy="25400"/>
          </a:xfrm>
          <a:custGeom>
            <a:avLst/>
            <a:gdLst>
              <a:gd name="T0" fmla="*/ 16 h 16"/>
              <a:gd name="T1" fmla="*/ 16 h 16"/>
              <a:gd name="T2" fmla="*/ 16 h 16"/>
              <a:gd name="T3" fmla="*/ 0 h 16"/>
              <a:gd name="T4" fmla="*/ 0 h 16"/>
              <a:gd name="T5" fmla="*/ 0 h 16"/>
              <a:gd name="T6" fmla="*/ 16 h 16"/>
            </a:gdLst>
            <a:ahLst/>
            <a:cxnLst>
              <a:cxn ang="0">
                <a:pos x="0" y="T0"/>
              </a:cxn>
              <a:cxn ang="0">
                <a:pos x="0" y="T1"/>
              </a:cxn>
              <a:cxn ang="0">
                <a:pos x="0" y="T2"/>
              </a:cxn>
              <a:cxn ang="0">
                <a:pos x="0" y="T3"/>
              </a:cxn>
              <a:cxn ang="0">
                <a:pos x="0" y="T4"/>
              </a:cxn>
              <a:cxn ang="0">
                <a:pos x="0" y="T5"/>
              </a:cxn>
              <a:cxn ang="0">
                <a:pos x="0" y="T6"/>
              </a:cxn>
            </a:cxnLst>
            <a:rect l="0" t="0" r="r" b="b"/>
            <a:pathLst>
              <a:path h="16">
                <a:moveTo>
                  <a:pt x="0" y="16"/>
                </a:moveTo>
                <a:lnTo>
                  <a:pt x="0" y="16"/>
                </a:lnTo>
                <a:lnTo>
                  <a:pt x="0" y="16"/>
                </a:lnTo>
                <a:lnTo>
                  <a:pt x="0" y="0"/>
                </a:lnTo>
                <a:lnTo>
                  <a:pt x="0" y="0"/>
                </a:lnTo>
                <a:lnTo>
                  <a:pt x="0" y="0"/>
                </a:lnTo>
                <a:lnTo>
                  <a:pt x="0" y="16"/>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279" name="Rectangle 7"/>
          <p:cNvSpPr>
            <a:spLocks noChangeArrowheads="1"/>
          </p:cNvSpPr>
          <p:nvPr/>
        </p:nvSpPr>
        <p:spPr bwMode="auto">
          <a:xfrm>
            <a:off x="4832350" y="1150938"/>
            <a:ext cx="13668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New Roman" panose="02020603050405020304" pitchFamily="18" charset="0"/>
              </a:rPr>
              <a:t>Non-Existing</a:t>
            </a:r>
            <a:endParaRPr lang="en-GB">
              <a:latin typeface="Times New Roman" panose="02020603050405020304" pitchFamily="18" charset="0"/>
            </a:endParaRPr>
          </a:p>
        </p:txBody>
      </p:sp>
      <p:sp>
        <p:nvSpPr>
          <p:cNvPr id="54282" name="Freeform 10"/>
          <p:cNvSpPr>
            <a:spLocks/>
          </p:cNvSpPr>
          <p:nvPr/>
        </p:nvSpPr>
        <p:spPr bwMode="auto">
          <a:xfrm>
            <a:off x="4702175" y="2314575"/>
            <a:ext cx="1588" cy="26988"/>
          </a:xfrm>
          <a:custGeom>
            <a:avLst/>
            <a:gdLst>
              <a:gd name="T0" fmla="*/ 17 h 17"/>
              <a:gd name="T1" fmla="*/ 17 h 17"/>
              <a:gd name="T2" fmla="*/ 17 h 17"/>
              <a:gd name="T3" fmla="*/ 0 h 17"/>
              <a:gd name="T4" fmla="*/ 0 h 17"/>
              <a:gd name="T5" fmla="*/ 0 h 17"/>
              <a:gd name="T6" fmla="*/ 17 h 17"/>
            </a:gdLst>
            <a:ahLst/>
            <a:cxnLst>
              <a:cxn ang="0">
                <a:pos x="0" y="T0"/>
              </a:cxn>
              <a:cxn ang="0">
                <a:pos x="0" y="T1"/>
              </a:cxn>
              <a:cxn ang="0">
                <a:pos x="0" y="T2"/>
              </a:cxn>
              <a:cxn ang="0">
                <a:pos x="0" y="T3"/>
              </a:cxn>
              <a:cxn ang="0">
                <a:pos x="0" y="T4"/>
              </a:cxn>
              <a:cxn ang="0">
                <a:pos x="0" y="T5"/>
              </a:cxn>
              <a:cxn ang="0">
                <a:pos x="0" y="T6"/>
              </a:cxn>
            </a:cxnLst>
            <a:rect l="0" t="0" r="r" b="b"/>
            <a:pathLst>
              <a:path h="17">
                <a:moveTo>
                  <a:pt x="0" y="17"/>
                </a:moveTo>
                <a:lnTo>
                  <a:pt x="0" y="17"/>
                </a:lnTo>
                <a:lnTo>
                  <a:pt x="0" y="17"/>
                </a:lnTo>
                <a:lnTo>
                  <a:pt x="0" y="0"/>
                </a:lnTo>
                <a:lnTo>
                  <a:pt x="0" y="0"/>
                </a:lnTo>
                <a:lnTo>
                  <a:pt x="0" y="0"/>
                </a:lnTo>
                <a:lnTo>
                  <a:pt x="0" y="17"/>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285" name="Freeform 13"/>
          <p:cNvSpPr>
            <a:spLocks/>
          </p:cNvSpPr>
          <p:nvPr/>
        </p:nvSpPr>
        <p:spPr bwMode="auto">
          <a:xfrm>
            <a:off x="7161214" y="4773613"/>
            <a:ext cx="1587" cy="25400"/>
          </a:xfrm>
          <a:custGeom>
            <a:avLst/>
            <a:gdLst>
              <a:gd name="T0" fmla="*/ 16 h 16"/>
              <a:gd name="T1" fmla="*/ 16 h 16"/>
              <a:gd name="T2" fmla="*/ 16 h 16"/>
              <a:gd name="T3" fmla="*/ 0 h 16"/>
              <a:gd name="T4" fmla="*/ 0 h 16"/>
              <a:gd name="T5" fmla="*/ 0 h 16"/>
              <a:gd name="T6" fmla="*/ 16 h 16"/>
            </a:gdLst>
            <a:ahLst/>
            <a:cxnLst>
              <a:cxn ang="0">
                <a:pos x="0" y="T0"/>
              </a:cxn>
              <a:cxn ang="0">
                <a:pos x="0" y="T1"/>
              </a:cxn>
              <a:cxn ang="0">
                <a:pos x="0" y="T2"/>
              </a:cxn>
              <a:cxn ang="0">
                <a:pos x="0" y="T3"/>
              </a:cxn>
              <a:cxn ang="0">
                <a:pos x="0" y="T4"/>
              </a:cxn>
              <a:cxn ang="0">
                <a:pos x="0" y="T5"/>
              </a:cxn>
              <a:cxn ang="0">
                <a:pos x="0" y="T6"/>
              </a:cxn>
            </a:cxnLst>
            <a:rect l="0" t="0" r="r" b="b"/>
            <a:pathLst>
              <a:path h="16">
                <a:moveTo>
                  <a:pt x="0" y="16"/>
                </a:moveTo>
                <a:lnTo>
                  <a:pt x="0" y="16"/>
                </a:lnTo>
                <a:lnTo>
                  <a:pt x="0" y="16"/>
                </a:lnTo>
                <a:lnTo>
                  <a:pt x="0" y="0"/>
                </a:lnTo>
                <a:lnTo>
                  <a:pt x="0" y="0"/>
                </a:lnTo>
                <a:lnTo>
                  <a:pt x="0" y="0"/>
                </a:lnTo>
                <a:lnTo>
                  <a:pt x="0" y="16"/>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286" name="Freeform 14"/>
          <p:cNvSpPr>
            <a:spLocks/>
          </p:cNvSpPr>
          <p:nvPr/>
        </p:nvSpPr>
        <p:spPr bwMode="auto">
          <a:xfrm>
            <a:off x="2192339" y="4773613"/>
            <a:ext cx="2122487" cy="595312"/>
          </a:xfrm>
          <a:custGeom>
            <a:avLst/>
            <a:gdLst>
              <a:gd name="T0" fmla="*/ 179 w 1337"/>
              <a:gd name="T1" fmla="*/ 0 h 375"/>
              <a:gd name="T2" fmla="*/ 49 w 1337"/>
              <a:gd name="T3" fmla="*/ 65 h 375"/>
              <a:gd name="T4" fmla="*/ 0 w 1337"/>
              <a:gd name="T5" fmla="*/ 196 h 375"/>
              <a:gd name="T6" fmla="*/ 0 w 1337"/>
              <a:gd name="T7" fmla="*/ 196 h 375"/>
              <a:gd name="T8" fmla="*/ 0 w 1337"/>
              <a:gd name="T9" fmla="*/ 196 h 375"/>
              <a:gd name="T10" fmla="*/ 49 w 1337"/>
              <a:gd name="T11" fmla="*/ 326 h 375"/>
              <a:gd name="T12" fmla="*/ 179 w 1337"/>
              <a:gd name="T13" fmla="*/ 375 h 375"/>
              <a:gd name="T14" fmla="*/ 668 w 1337"/>
              <a:gd name="T15" fmla="*/ 375 h 375"/>
              <a:gd name="T16" fmla="*/ 1157 w 1337"/>
              <a:gd name="T17" fmla="*/ 375 h 375"/>
              <a:gd name="T18" fmla="*/ 1288 w 1337"/>
              <a:gd name="T19" fmla="*/ 326 h 375"/>
              <a:gd name="T20" fmla="*/ 1337 w 1337"/>
              <a:gd name="T21" fmla="*/ 196 h 375"/>
              <a:gd name="T22" fmla="*/ 1337 w 1337"/>
              <a:gd name="T23" fmla="*/ 196 h 375"/>
              <a:gd name="T24" fmla="*/ 1337 w 1337"/>
              <a:gd name="T25" fmla="*/ 196 h 375"/>
              <a:gd name="T26" fmla="*/ 1288 w 1337"/>
              <a:gd name="T27" fmla="*/ 65 h 375"/>
              <a:gd name="T28" fmla="*/ 1157 w 1337"/>
              <a:gd name="T29" fmla="*/ 0 h 375"/>
              <a:gd name="T30" fmla="*/ 668 w 1337"/>
              <a:gd name="T31" fmla="*/ 0 h 375"/>
              <a:gd name="T32" fmla="*/ 179 w 1337"/>
              <a:gd name="T33"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7" h="375">
                <a:moveTo>
                  <a:pt x="179" y="0"/>
                </a:moveTo>
                <a:lnTo>
                  <a:pt x="49" y="65"/>
                </a:lnTo>
                <a:lnTo>
                  <a:pt x="0" y="196"/>
                </a:lnTo>
                <a:lnTo>
                  <a:pt x="0" y="196"/>
                </a:lnTo>
                <a:lnTo>
                  <a:pt x="0" y="196"/>
                </a:lnTo>
                <a:lnTo>
                  <a:pt x="49" y="326"/>
                </a:lnTo>
                <a:lnTo>
                  <a:pt x="179" y="375"/>
                </a:lnTo>
                <a:lnTo>
                  <a:pt x="668" y="375"/>
                </a:lnTo>
                <a:lnTo>
                  <a:pt x="1157" y="375"/>
                </a:lnTo>
                <a:lnTo>
                  <a:pt x="1288" y="326"/>
                </a:lnTo>
                <a:lnTo>
                  <a:pt x="1337" y="196"/>
                </a:lnTo>
                <a:lnTo>
                  <a:pt x="1337" y="196"/>
                </a:lnTo>
                <a:lnTo>
                  <a:pt x="1337" y="196"/>
                </a:lnTo>
                <a:lnTo>
                  <a:pt x="1288" y="65"/>
                </a:lnTo>
                <a:lnTo>
                  <a:pt x="1157" y="0"/>
                </a:lnTo>
                <a:lnTo>
                  <a:pt x="668" y="0"/>
                </a:lnTo>
                <a:lnTo>
                  <a:pt x="179"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288" name="Freeform 16"/>
          <p:cNvSpPr>
            <a:spLocks/>
          </p:cNvSpPr>
          <p:nvPr/>
        </p:nvSpPr>
        <p:spPr bwMode="auto">
          <a:xfrm>
            <a:off x="2476500" y="4773613"/>
            <a:ext cx="1588" cy="25400"/>
          </a:xfrm>
          <a:custGeom>
            <a:avLst/>
            <a:gdLst>
              <a:gd name="T0" fmla="*/ 16 h 16"/>
              <a:gd name="T1" fmla="*/ 16 h 16"/>
              <a:gd name="T2" fmla="*/ 16 h 16"/>
              <a:gd name="T3" fmla="*/ 0 h 16"/>
              <a:gd name="T4" fmla="*/ 0 h 16"/>
              <a:gd name="T5" fmla="*/ 0 h 16"/>
              <a:gd name="T6" fmla="*/ 16 h 16"/>
            </a:gdLst>
            <a:ahLst/>
            <a:cxnLst>
              <a:cxn ang="0">
                <a:pos x="0" y="T0"/>
              </a:cxn>
              <a:cxn ang="0">
                <a:pos x="0" y="T1"/>
              </a:cxn>
              <a:cxn ang="0">
                <a:pos x="0" y="T2"/>
              </a:cxn>
              <a:cxn ang="0">
                <a:pos x="0" y="T3"/>
              </a:cxn>
              <a:cxn ang="0">
                <a:pos x="0" y="T4"/>
              </a:cxn>
              <a:cxn ang="0">
                <a:pos x="0" y="T5"/>
              </a:cxn>
              <a:cxn ang="0">
                <a:pos x="0" y="T6"/>
              </a:cxn>
            </a:cxnLst>
            <a:rect l="0" t="0" r="r" b="b"/>
            <a:pathLst>
              <a:path h="16">
                <a:moveTo>
                  <a:pt x="0" y="16"/>
                </a:moveTo>
                <a:lnTo>
                  <a:pt x="0" y="16"/>
                </a:lnTo>
                <a:lnTo>
                  <a:pt x="0" y="16"/>
                </a:lnTo>
                <a:lnTo>
                  <a:pt x="0" y="0"/>
                </a:lnTo>
                <a:lnTo>
                  <a:pt x="0" y="0"/>
                </a:lnTo>
                <a:lnTo>
                  <a:pt x="0" y="0"/>
                </a:lnTo>
                <a:lnTo>
                  <a:pt x="0" y="16"/>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289" name="Rectangle 17"/>
          <p:cNvSpPr>
            <a:spLocks noChangeArrowheads="1"/>
          </p:cNvSpPr>
          <p:nvPr/>
        </p:nvSpPr>
        <p:spPr bwMode="auto">
          <a:xfrm>
            <a:off x="5219701" y="2419350"/>
            <a:ext cx="481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New Roman" panose="02020603050405020304" pitchFamily="18" charset="0"/>
              </a:rPr>
              <a:t>New</a:t>
            </a:r>
            <a:endParaRPr lang="en-GB">
              <a:latin typeface="Times New Roman" panose="02020603050405020304" pitchFamily="18" charset="0"/>
            </a:endParaRPr>
          </a:p>
        </p:txBody>
      </p:sp>
      <p:sp>
        <p:nvSpPr>
          <p:cNvPr id="54290" name="Freeform 18"/>
          <p:cNvSpPr>
            <a:spLocks/>
          </p:cNvSpPr>
          <p:nvPr/>
        </p:nvSpPr>
        <p:spPr bwMode="auto">
          <a:xfrm>
            <a:off x="4470400" y="3505201"/>
            <a:ext cx="2122488" cy="569913"/>
          </a:xfrm>
          <a:custGeom>
            <a:avLst/>
            <a:gdLst>
              <a:gd name="T0" fmla="*/ 179 w 1337"/>
              <a:gd name="T1" fmla="*/ 0 h 359"/>
              <a:gd name="T2" fmla="*/ 49 w 1337"/>
              <a:gd name="T3" fmla="*/ 49 h 359"/>
              <a:gd name="T4" fmla="*/ 0 w 1337"/>
              <a:gd name="T5" fmla="*/ 179 h 359"/>
              <a:gd name="T6" fmla="*/ 0 w 1337"/>
              <a:gd name="T7" fmla="*/ 179 h 359"/>
              <a:gd name="T8" fmla="*/ 0 w 1337"/>
              <a:gd name="T9" fmla="*/ 179 h 359"/>
              <a:gd name="T10" fmla="*/ 49 w 1337"/>
              <a:gd name="T11" fmla="*/ 310 h 359"/>
              <a:gd name="T12" fmla="*/ 179 w 1337"/>
              <a:gd name="T13" fmla="*/ 359 h 359"/>
              <a:gd name="T14" fmla="*/ 668 w 1337"/>
              <a:gd name="T15" fmla="*/ 359 h 359"/>
              <a:gd name="T16" fmla="*/ 1157 w 1337"/>
              <a:gd name="T17" fmla="*/ 359 h 359"/>
              <a:gd name="T18" fmla="*/ 1288 w 1337"/>
              <a:gd name="T19" fmla="*/ 310 h 359"/>
              <a:gd name="T20" fmla="*/ 1337 w 1337"/>
              <a:gd name="T21" fmla="*/ 179 h 359"/>
              <a:gd name="T22" fmla="*/ 1337 w 1337"/>
              <a:gd name="T23" fmla="*/ 179 h 359"/>
              <a:gd name="T24" fmla="*/ 1337 w 1337"/>
              <a:gd name="T25" fmla="*/ 179 h 359"/>
              <a:gd name="T26" fmla="*/ 1288 w 1337"/>
              <a:gd name="T27" fmla="*/ 49 h 359"/>
              <a:gd name="T28" fmla="*/ 1157 w 1337"/>
              <a:gd name="T29" fmla="*/ 0 h 359"/>
              <a:gd name="T30" fmla="*/ 668 w 1337"/>
              <a:gd name="T31" fmla="*/ 0 h 359"/>
              <a:gd name="T32" fmla="*/ 179 w 1337"/>
              <a:gd name="T33"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7" h="359">
                <a:moveTo>
                  <a:pt x="179" y="0"/>
                </a:moveTo>
                <a:lnTo>
                  <a:pt x="49" y="49"/>
                </a:lnTo>
                <a:lnTo>
                  <a:pt x="0" y="179"/>
                </a:lnTo>
                <a:lnTo>
                  <a:pt x="0" y="179"/>
                </a:lnTo>
                <a:lnTo>
                  <a:pt x="0" y="179"/>
                </a:lnTo>
                <a:lnTo>
                  <a:pt x="49" y="310"/>
                </a:lnTo>
                <a:lnTo>
                  <a:pt x="179" y="359"/>
                </a:lnTo>
                <a:lnTo>
                  <a:pt x="668" y="359"/>
                </a:lnTo>
                <a:lnTo>
                  <a:pt x="1157" y="359"/>
                </a:lnTo>
                <a:lnTo>
                  <a:pt x="1288" y="310"/>
                </a:lnTo>
                <a:lnTo>
                  <a:pt x="1337" y="179"/>
                </a:lnTo>
                <a:lnTo>
                  <a:pt x="1337" y="179"/>
                </a:lnTo>
                <a:lnTo>
                  <a:pt x="1337" y="179"/>
                </a:lnTo>
                <a:lnTo>
                  <a:pt x="1288" y="49"/>
                </a:lnTo>
                <a:lnTo>
                  <a:pt x="1157" y="0"/>
                </a:lnTo>
                <a:lnTo>
                  <a:pt x="668" y="0"/>
                </a:lnTo>
                <a:lnTo>
                  <a:pt x="179"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292" name="Freeform 20"/>
          <p:cNvSpPr>
            <a:spLocks/>
          </p:cNvSpPr>
          <p:nvPr/>
        </p:nvSpPr>
        <p:spPr bwMode="auto">
          <a:xfrm>
            <a:off x="4779964" y="3557588"/>
            <a:ext cx="1587" cy="25400"/>
          </a:xfrm>
          <a:custGeom>
            <a:avLst/>
            <a:gdLst>
              <a:gd name="T0" fmla="*/ 16 h 16"/>
              <a:gd name="T1" fmla="*/ 16 h 16"/>
              <a:gd name="T2" fmla="*/ 16 h 16"/>
              <a:gd name="T3" fmla="*/ 0 h 16"/>
              <a:gd name="T4" fmla="*/ 0 h 16"/>
              <a:gd name="T5" fmla="*/ 0 h 16"/>
              <a:gd name="T6" fmla="*/ 16 h 16"/>
            </a:gdLst>
            <a:ahLst/>
            <a:cxnLst>
              <a:cxn ang="0">
                <a:pos x="0" y="T0"/>
              </a:cxn>
              <a:cxn ang="0">
                <a:pos x="0" y="T1"/>
              </a:cxn>
              <a:cxn ang="0">
                <a:pos x="0" y="T2"/>
              </a:cxn>
              <a:cxn ang="0">
                <a:pos x="0" y="T3"/>
              </a:cxn>
              <a:cxn ang="0">
                <a:pos x="0" y="T4"/>
              </a:cxn>
              <a:cxn ang="0">
                <a:pos x="0" y="T5"/>
              </a:cxn>
              <a:cxn ang="0">
                <a:pos x="0" y="T6"/>
              </a:cxn>
            </a:cxnLst>
            <a:rect l="0" t="0" r="r" b="b"/>
            <a:pathLst>
              <a:path h="16">
                <a:moveTo>
                  <a:pt x="0" y="16"/>
                </a:moveTo>
                <a:lnTo>
                  <a:pt x="0" y="16"/>
                </a:lnTo>
                <a:lnTo>
                  <a:pt x="0" y="16"/>
                </a:lnTo>
                <a:lnTo>
                  <a:pt x="0" y="0"/>
                </a:lnTo>
                <a:lnTo>
                  <a:pt x="0" y="0"/>
                </a:lnTo>
                <a:lnTo>
                  <a:pt x="0" y="0"/>
                </a:lnTo>
                <a:lnTo>
                  <a:pt x="0" y="16"/>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296" name="Freeform 24"/>
          <p:cNvSpPr>
            <a:spLocks/>
          </p:cNvSpPr>
          <p:nvPr/>
        </p:nvSpPr>
        <p:spPr bwMode="auto">
          <a:xfrm>
            <a:off x="6618288" y="3816350"/>
            <a:ext cx="25400" cy="25400"/>
          </a:xfrm>
          <a:custGeom>
            <a:avLst/>
            <a:gdLst>
              <a:gd name="T0" fmla="*/ 16 w 16"/>
              <a:gd name="T1" fmla="*/ 0 h 16"/>
              <a:gd name="T2" fmla="*/ 16 w 16"/>
              <a:gd name="T3" fmla="*/ 0 h 16"/>
              <a:gd name="T4" fmla="*/ 0 w 16"/>
              <a:gd name="T5" fmla="*/ 16 h 16"/>
              <a:gd name="T6" fmla="*/ 0 w 16"/>
              <a:gd name="T7" fmla="*/ 16 h 16"/>
              <a:gd name="T8" fmla="*/ 16 w 16"/>
              <a:gd name="T9" fmla="*/ 0 h 16"/>
            </a:gdLst>
            <a:ahLst/>
            <a:cxnLst>
              <a:cxn ang="0">
                <a:pos x="T0" y="T1"/>
              </a:cxn>
              <a:cxn ang="0">
                <a:pos x="T2" y="T3"/>
              </a:cxn>
              <a:cxn ang="0">
                <a:pos x="T4" y="T5"/>
              </a:cxn>
              <a:cxn ang="0">
                <a:pos x="T6" y="T7"/>
              </a:cxn>
              <a:cxn ang="0">
                <a:pos x="T8" y="T9"/>
              </a:cxn>
            </a:cxnLst>
            <a:rect l="0" t="0" r="r" b="b"/>
            <a:pathLst>
              <a:path w="16" h="16">
                <a:moveTo>
                  <a:pt x="16" y="0"/>
                </a:moveTo>
                <a:lnTo>
                  <a:pt x="16" y="0"/>
                </a:lnTo>
                <a:lnTo>
                  <a:pt x="0" y="16"/>
                </a:lnTo>
                <a:lnTo>
                  <a:pt x="0" y="16"/>
                </a:lnTo>
                <a:lnTo>
                  <a:pt x="16"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308" name="Rectangle 36"/>
          <p:cNvSpPr>
            <a:spLocks noChangeArrowheads="1"/>
          </p:cNvSpPr>
          <p:nvPr/>
        </p:nvSpPr>
        <p:spPr bwMode="auto">
          <a:xfrm>
            <a:off x="4960939" y="3635375"/>
            <a:ext cx="1127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New Roman" panose="02020603050405020304" pitchFamily="18" charset="0"/>
              </a:rPr>
              <a:t>Executable</a:t>
            </a:r>
            <a:endParaRPr lang="en-GB">
              <a:latin typeface="Times New Roman" panose="02020603050405020304" pitchFamily="18" charset="0"/>
            </a:endParaRPr>
          </a:p>
        </p:txBody>
      </p:sp>
      <p:sp>
        <p:nvSpPr>
          <p:cNvPr id="54309" name="Rectangle 37"/>
          <p:cNvSpPr>
            <a:spLocks noChangeArrowheads="1"/>
          </p:cNvSpPr>
          <p:nvPr/>
        </p:nvSpPr>
        <p:spPr bwMode="auto">
          <a:xfrm>
            <a:off x="2657475" y="4903788"/>
            <a:ext cx="846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New Roman" panose="02020603050405020304" pitchFamily="18" charset="0"/>
              </a:rPr>
              <a:t>Blocked</a:t>
            </a:r>
            <a:endParaRPr lang="en-GB">
              <a:latin typeface="Times New Roman" panose="02020603050405020304" pitchFamily="18" charset="0"/>
            </a:endParaRPr>
          </a:p>
        </p:txBody>
      </p:sp>
      <p:sp>
        <p:nvSpPr>
          <p:cNvPr id="54310" name="Rectangle 38"/>
          <p:cNvSpPr>
            <a:spLocks noChangeArrowheads="1"/>
          </p:cNvSpPr>
          <p:nvPr/>
        </p:nvSpPr>
        <p:spPr bwMode="auto">
          <a:xfrm>
            <a:off x="7678739" y="4929188"/>
            <a:ext cx="536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New Roman" panose="02020603050405020304" pitchFamily="18" charset="0"/>
              </a:rPr>
              <a:t>Dead</a:t>
            </a:r>
            <a:endParaRPr lang="en-GB">
              <a:latin typeface="Times New Roman" panose="02020603050405020304" pitchFamily="18" charset="0"/>
            </a:endParaRPr>
          </a:p>
        </p:txBody>
      </p:sp>
      <p:sp>
        <p:nvSpPr>
          <p:cNvPr id="54311" name="Rectangle 39"/>
          <p:cNvSpPr>
            <a:spLocks noChangeArrowheads="1"/>
          </p:cNvSpPr>
          <p:nvPr/>
        </p:nvSpPr>
        <p:spPr bwMode="auto">
          <a:xfrm>
            <a:off x="5764214" y="2909888"/>
            <a:ext cx="434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CC3300"/>
                </a:solidFill>
                <a:latin typeface="Times New Roman" panose="02020603050405020304" pitchFamily="18" charset="0"/>
              </a:rPr>
              <a:t>start</a:t>
            </a:r>
            <a:endParaRPr lang="en-GB">
              <a:solidFill>
                <a:srgbClr val="CC3300"/>
              </a:solidFill>
              <a:latin typeface="Times New Roman" panose="02020603050405020304" pitchFamily="18" charset="0"/>
            </a:endParaRPr>
          </a:p>
        </p:txBody>
      </p:sp>
      <p:sp>
        <p:nvSpPr>
          <p:cNvPr id="54312" name="Rectangle 40"/>
          <p:cNvSpPr>
            <a:spLocks noChangeArrowheads="1"/>
          </p:cNvSpPr>
          <p:nvPr/>
        </p:nvSpPr>
        <p:spPr bwMode="auto">
          <a:xfrm>
            <a:off x="5764214" y="1668463"/>
            <a:ext cx="19843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CC3300"/>
                </a:solidFill>
                <a:latin typeface="Times New Roman" panose="02020603050405020304" pitchFamily="18" charset="0"/>
              </a:rPr>
              <a:t>create thread object</a:t>
            </a:r>
            <a:endParaRPr lang="en-GB">
              <a:solidFill>
                <a:srgbClr val="CC3300"/>
              </a:solidFill>
              <a:latin typeface="Times New Roman" panose="02020603050405020304" pitchFamily="18" charset="0"/>
            </a:endParaRPr>
          </a:p>
        </p:txBody>
      </p:sp>
      <p:sp>
        <p:nvSpPr>
          <p:cNvPr id="54313" name="Rectangle 41"/>
          <p:cNvSpPr>
            <a:spLocks noChangeArrowheads="1"/>
          </p:cNvSpPr>
          <p:nvPr/>
        </p:nvSpPr>
        <p:spPr bwMode="auto">
          <a:xfrm>
            <a:off x="6130925" y="4189413"/>
            <a:ext cx="12255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GB" sz="2000">
                <a:solidFill>
                  <a:srgbClr val="CC3300"/>
                </a:solidFill>
                <a:latin typeface="Times New Roman" panose="02020603050405020304" pitchFamily="18" charset="0"/>
              </a:rPr>
              <a:t>run method </a:t>
            </a:r>
          </a:p>
          <a:p>
            <a:pPr algn="ctr" eaLnBrk="0" hangingPunct="0"/>
            <a:r>
              <a:rPr lang="en-GB" sz="2000">
                <a:solidFill>
                  <a:srgbClr val="CC3300"/>
                </a:solidFill>
                <a:latin typeface="Times New Roman" panose="02020603050405020304" pitchFamily="18" charset="0"/>
              </a:rPr>
              <a:t>exits</a:t>
            </a:r>
            <a:endParaRPr lang="en-GB">
              <a:solidFill>
                <a:srgbClr val="CC3300"/>
              </a:solidFill>
              <a:latin typeface="Times New Roman" panose="02020603050405020304" pitchFamily="18" charset="0"/>
            </a:endParaRPr>
          </a:p>
        </p:txBody>
      </p:sp>
      <p:sp>
        <p:nvSpPr>
          <p:cNvPr id="54316" name="Freeform 44"/>
          <p:cNvSpPr>
            <a:spLocks/>
          </p:cNvSpPr>
          <p:nvPr/>
        </p:nvSpPr>
        <p:spPr bwMode="auto">
          <a:xfrm>
            <a:off x="4832350" y="6015039"/>
            <a:ext cx="1588" cy="26987"/>
          </a:xfrm>
          <a:custGeom>
            <a:avLst/>
            <a:gdLst>
              <a:gd name="T0" fmla="*/ 17 h 17"/>
              <a:gd name="T1" fmla="*/ 17 h 17"/>
              <a:gd name="T2" fmla="*/ 17 h 17"/>
              <a:gd name="T3" fmla="*/ 0 h 17"/>
              <a:gd name="T4" fmla="*/ 0 h 17"/>
              <a:gd name="T5" fmla="*/ 0 h 17"/>
              <a:gd name="T6" fmla="*/ 17 h 17"/>
            </a:gdLst>
            <a:ahLst/>
            <a:cxnLst>
              <a:cxn ang="0">
                <a:pos x="0" y="T0"/>
              </a:cxn>
              <a:cxn ang="0">
                <a:pos x="0" y="T1"/>
              </a:cxn>
              <a:cxn ang="0">
                <a:pos x="0" y="T2"/>
              </a:cxn>
              <a:cxn ang="0">
                <a:pos x="0" y="T3"/>
              </a:cxn>
              <a:cxn ang="0">
                <a:pos x="0" y="T4"/>
              </a:cxn>
              <a:cxn ang="0">
                <a:pos x="0" y="T5"/>
              </a:cxn>
              <a:cxn ang="0">
                <a:pos x="0" y="T6"/>
              </a:cxn>
            </a:cxnLst>
            <a:rect l="0" t="0" r="r" b="b"/>
            <a:pathLst>
              <a:path h="17">
                <a:moveTo>
                  <a:pt x="0" y="17"/>
                </a:moveTo>
                <a:lnTo>
                  <a:pt x="0" y="17"/>
                </a:lnTo>
                <a:lnTo>
                  <a:pt x="0" y="17"/>
                </a:lnTo>
                <a:lnTo>
                  <a:pt x="0" y="0"/>
                </a:lnTo>
                <a:lnTo>
                  <a:pt x="0" y="0"/>
                </a:lnTo>
                <a:lnTo>
                  <a:pt x="0" y="0"/>
                </a:lnTo>
                <a:lnTo>
                  <a:pt x="0" y="17"/>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321" name="Rectangle 49"/>
          <p:cNvSpPr>
            <a:spLocks noChangeArrowheads="1"/>
          </p:cNvSpPr>
          <p:nvPr/>
        </p:nvSpPr>
        <p:spPr bwMode="auto">
          <a:xfrm>
            <a:off x="5445125" y="2047875"/>
            <a:ext cx="25400" cy="158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4326" name="Rectangle 54"/>
          <p:cNvSpPr>
            <a:spLocks noChangeArrowheads="1"/>
          </p:cNvSpPr>
          <p:nvPr/>
        </p:nvSpPr>
        <p:spPr bwMode="auto">
          <a:xfrm>
            <a:off x="6088063" y="2909889"/>
            <a:ext cx="25400" cy="158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4327" name="Rectangle 55"/>
          <p:cNvSpPr>
            <a:spLocks noChangeArrowheads="1"/>
          </p:cNvSpPr>
          <p:nvPr/>
        </p:nvSpPr>
        <p:spPr bwMode="auto">
          <a:xfrm>
            <a:off x="5445125" y="3289300"/>
            <a:ext cx="25400" cy="158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4332" name="Rectangle 60"/>
          <p:cNvSpPr>
            <a:spLocks noChangeArrowheads="1"/>
          </p:cNvSpPr>
          <p:nvPr/>
        </p:nvSpPr>
        <p:spPr bwMode="auto">
          <a:xfrm>
            <a:off x="8545514" y="5368925"/>
            <a:ext cx="1587" cy="254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4333" name="Rectangle 61"/>
          <p:cNvSpPr>
            <a:spLocks noChangeArrowheads="1"/>
          </p:cNvSpPr>
          <p:nvPr/>
        </p:nvSpPr>
        <p:spPr bwMode="auto">
          <a:xfrm>
            <a:off x="5988050" y="5981700"/>
            <a:ext cx="1588" cy="254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4335" name="Rectangle 63"/>
          <p:cNvSpPr>
            <a:spLocks noChangeArrowheads="1"/>
          </p:cNvSpPr>
          <p:nvPr/>
        </p:nvSpPr>
        <p:spPr bwMode="auto">
          <a:xfrm>
            <a:off x="4960938" y="6119814"/>
            <a:ext cx="138018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New Roman" panose="02020603050405020304" pitchFamily="18" charset="0"/>
              </a:rPr>
              <a:t>Non-Existing</a:t>
            </a:r>
            <a:endParaRPr lang="en-GB">
              <a:latin typeface="Times New Roman" panose="02020603050405020304" pitchFamily="18" charset="0"/>
            </a:endParaRPr>
          </a:p>
        </p:txBody>
      </p:sp>
      <p:sp>
        <p:nvSpPr>
          <p:cNvPr id="54336" name="Rectangle 64"/>
          <p:cNvSpPr>
            <a:spLocks noChangeArrowheads="1"/>
          </p:cNvSpPr>
          <p:nvPr/>
        </p:nvSpPr>
        <p:spPr bwMode="auto">
          <a:xfrm>
            <a:off x="7161214" y="5497513"/>
            <a:ext cx="17811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CC3300"/>
                </a:solidFill>
                <a:latin typeface="Times New Roman" panose="02020603050405020304" pitchFamily="18" charset="0"/>
              </a:rPr>
              <a:t>garbage collected</a:t>
            </a:r>
          </a:p>
          <a:p>
            <a:pPr eaLnBrk="0" hangingPunct="0"/>
            <a:r>
              <a:rPr lang="en-GB" sz="2000">
                <a:solidFill>
                  <a:srgbClr val="CC3300"/>
                </a:solidFill>
                <a:latin typeface="Times New Roman" panose="02020603050405020304" pitchFamily="18" charset="0"/>
              </a:rPr>
              <a:t>and finalization</a:t>
            </a:r>
            <a:endParaRPr lang="en-GB">
              <a:solidFill>
                <a:srgbClr val="CC3300"/>
              </a:solidFill>
              <a:latin typeface="Times New Roman" panose="02020603050405020304" pitchFamily="18" charset="0"/>
            </a:endParaRPr>
          </a:p>
        </p:txBody>
      </p:sp>
      <p:sp>
        <p:nvSpPr>
          <p:cNvPr id="54337" name="Rectangle 65"/>
          <p:cNvSpPr>
            <a:spLocks noChangeArrowheads="1"/>
          </p:cNvSpPr>
          <p:nvPr/>
        </p:nvSpPr>
        <p:spPr bwMode="auto">
          <a:xfrm>
            <a:off x="2398714" y="4281489"/>
            <a:ext cx="9666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CC3300"/>
                </a:solidFill>
                <a:latin typeface="Times New Roman" panose="02020603050405020304" pitchFamily="18" charset="0"/>
              </a:rPr>
              <a:t>wait, join</a:t>
            </a:r>
            <a:endParaRPr lang="en-GB">
              <a:solidFill>
                <a:srgbClr val="CC3300"/>
              </a:solidFill>
              <a:latin typeface="Times New Roman" panose="02020603050405020304" pitchFamily="18" charset="0"/>
            </a:endParaRPr>
          </a:p>
        </p:txBody>
      </p:sp>
      <p:sp>
        <p:nvSpPr>
          <p:cNvPr id="54338" name="Rectangle 66"/>
          <p:cNvSpPr>
            <a:spLocks noChangeArrowheads="1"/>
          </p:cNvSpPr>
          <p:nvPr/>
        </p:nvSpPr>
        <p:spPr bwMode="auto">
          <a:xfrm>
            <a:off x="3978276" y="4127500"/>
            <a:ext cx="18637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CC3300"/>
                </a:solidFill>
                <a:latin typeface="Times New Roman" panose="02020603050405020304" pitchFamily="18" charset="0"/>
              </a:rPr>
              <a:t>notify, notifyAll</a:t>
            </a:r>
          </a:p>
          <a:p>
            <a:pPr eaLnBrk="0" hangingPunct="0"/>
            <a:r>
              <a:rPr lang="en-GB" sz="2000">
                <a:solidFill>
                  <a:srgbClr val="CC3300"/>
                </a:solidFill>
                <a:latin typeface="Times New Roman" panose="02020603050405020304" pitchFamily="18" charset="0"/>
              </a:rPr>
              <a:t>thread termination</a:t>
            </a:r>
            <a:endParaRPr lang="en-GB">
              <a:solidFill>
                <a:srgbClr val="CC3300"/>
              </a:solidFill>
              <a:latin typeface="Times New Roman" panose="02020603050405020304" pitchFamily="18" charset="0"/>
            </a:endParaRPr>
          </a:p>
        </p:txBody>
      </p:sp>
      <p:sp>
        <p:nvSpPr>
          <p:cNvPr id="54339" name="Rectangle 67"/>
          <p:cNvSpPr>
            <a:spLocks noChangeArrowheads="1"/>
          </p:cNvSpPr>
          <p:nvPr/>
        </p:nvSpPr>
        <p:spPr bwMode="auto">
          <a:xfrm>
            <a:off x="6932614" y="3663950"/>
            <a:ext cx="746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CC3300"/>
                </a:solidFill>
                <a:latin typeface="Times New Roman" panose="02020603050405020304" pitchFamily="18" charset="0"/>
              </a:rPr>
              <a:t>destroy</a:t>
            </a:r>
            <a:endParaRPr lang="en-GB">
              <a:solidFill>
                <a:srgbClr val="CC3300"/>
              </a:solidFill>
              <a:latin typeface="Times New Roman" panose="02020603050405020304" pitchFamily="18" charset="0"/>
            </a:endParaRPr>
          </a:p>
        </p:txBody>
      </p:sp>
      <p:sp>
        <p:nvSpPr>
          <p:cNvPr id="54340" name="AutoShape 68"/>
          <p:cNvSpPr>
            <a:spLocks noChangeArrowheads="1"/>
          </p:cNvSpPr>
          <p:nvPr/>
        </p:nvSpPr>
        <p:spPr bwMode="auto">
          <a:xfrm>
            <a:off x="4543426" y="6000751"/>
            <a:ext cx="2200275" cy="595313"/>
          </a:xfrm>
          <a:prstGeom prst="octagon">
            <a:avLst>
              <a:gd name="adj" fmla="val 29287"/>
            </a:avLst>
          </a:prstGeom>
          <a:noFill/>
          <a:ln w="12700">
            <a:solidFill>
              <a:schemeClr val="tx1"/>
            </a:solidFill>
            <a:miter lim="800000"/>
            <a:headEnd type="none" w="sm" len="sm"/>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41" name="AutoShape 69"/>
          <p:cNvSpPr>
            <a:spLocks noChangeArrowheads="1"/>
          </p:cNvSpPr>
          <p:nvPr/>
        </p:nvSpPr>
        <p:spPr bwMode="auto">
          <a:xfrm>
            <a:off x="2114551" y="4773613"/>
            <a:ext cx="2200275" cy="595312"/>
          </a:xfrm>
          <a:prstGeom prst="octagon">
            <a:avLst>
              <a:gd name="adj" fmla="val 29287"/>
            </a:avLst>
          </a:prstGeom>
          <a:noFill/>
          <a:ln w="12700">
            <a:solidFill>
              <a:schemeClr val="tx1"/>
            </a:solidFill>
            <a:miter lim="800000"/>
            <a:headEnd type="none" w="sm" len="sm"/>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42" name="AutoShape 70"/>
          <p:cNvSpPr>
            <a:spLocks noChangeArrowheads="1"/>
          </p:cNvSpPr>
          <p:nvPr/>
        </p:nvSpPr>
        <p:spPr bwMode="auto">
          <a:xfrm>
            <a:off x="6940551" y="4799013"/>
            <a:ext cx="2200275" cy="595312"/>
          </a:xfrm>
          <a:prstGeom prst="octagon">
            <a:avLst>
              <a:gd name="adj" fmla="val 29287"/>
            </a:avLst>
          </a:prstGeom>
          <a:noFill/>
          <a:ln w="12700">
            <a:solidFill>
              <a:schemeClr val="tx1"/>
            </a:solidFill>
            <a:miter lim="800000"/>
            <a:headEnd type="none" w="sm" len="sm"/>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43" name="AutoShape 71"/>
          <p:cNvSpPr>
            <a:spLocks noChangeArrowheads="1"/>
          </p:cNvSpPr>
          <p:nvPr/>
        </p:nvSpPr>
        <p:spPr bwMode="auto">
          <a:xfrm>
            <a:off x="4470401" y="3517901"/>
            <a:ext cx="2200275" cy="595313"/>
          </a:xfrm>
          <a:prstGeom prst="octagon">
            <a:avLst>
              <a:gd name="adj" fmla="val 29287"/>
            </a:avLst>
          </a:prstGeom>
          <a:noFill/>
          <a:ln w="12700">
            <a:solidFill>
              <a:schemeClr val="tx1"/>
            </a:solidFill>
            <a:miter lim="800000"/>
            <a:headEnd type="none" w="sm" len="sm"/>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44" name="AutoShape 72"/>
          <p:cNvSpPr>
            <a:spLocks noChangeArrowheads="1"/>
          </p:cNvSpPr>
          <p:nvPr/>
        </p:nvSpPr>
        <p:spPr bwMode="auto">
          <a:xfrm>
            <a:off x="4470401" y="2295526"/>
            <a:ext cx="2200275" cy="595313"/>
          </a:xfrm>
          <a:prstGeom prst="octagon">
            <a:avLst>
              <a:gd name="adj" fmla="val 29287"/>
            </a:avLst>
          </a:prstGeom>
          <a:noFill/>
          <a:ln w="12700">
            <a:solidFill>
              <a:schemeClr val="tx1"/>
            </a:solidFill>
            <a:miter lim="800000"/>
            <a:headEnd type="none" w="sm" len="sm"/>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45" name="AutoShape 73"/>
          <p:cNvSpPr>
            <a:spLocks noChangeArrowheads="1"/>
          </p:cNvSpPr>
          <p:nvPr/>
        </p:nvSpPr>
        <p:spPr bwMode="auto">
          <a:xfrm>
            <a:off x="4352926" y="1073151"/>
            <a:ext cx="2200275" cy="595313"/>
          </a:xfrm>
          <a:prstGeom prst="octagon">
            <a:avLst>
              <a:gd name="adj" fmla="val 29287"/>
            </a:avLst>
          </a:prstGeom>
          <a:noFill/>
          <a:ln w="12700">
            <a:solidFill>
              <a:schemeClr val="tx1"/>
            </a:solidFill>
            <a:miter lim="800000"/>
            <a:headEnd type="none" w="sm" len="sm"/>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46" name="Line 74"/>
          <p:cNvSpPr>
            <a:spLocks noChangeShapeType="1"/>
          </p:cNvSpPr>
          <p:nvPr/>
        </p:nvSpPr>
        <p:spPr bwMode="auto">
          <a:xfrm>
            <a:off x="5453063" y="1668463"/>
            <a:ext cx="0" cy="627062"/>
          </a:xfrm>
          <a:prstGeom prst="line">
            <a:avLst/>
          </a:prstGeom>
          <a:noFill/>
          <a:ln w="12700">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347" name="Line 75"/>
          <p:cNvSpPr>
            <a:spLocks noChangeShapeType="1"/>
          </p:cNvSpPr>
          <p:nvPr/>
        </p:nvSpPr>
        <p:spPr bwMode="auto">
          <a:xfrm>
            <a:off x="5427663" y="2909888"/>
            <a:ext cx="0" cy="608012"/>
          </a:xfrm>
          <a:prstGeom prst="line">
            <a:avLst/>
          </a:prstGeom>
          <a:noFill/>
          <a:ln w="12700">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348" name="Line 76"/>
          <p:cNvSpPr>
            <a:spLocks noChangeShapeType="1"/>
          </p:cNvSpPr>
          <p:nvPr/>
        </p:nvSpPr>
        <p:spPr bwMode="auto">
          <a:xfrm flipH="1">
            <a:off x="3171826" y="3841751"/>
            <a:ext cx="1298575" cy="931863"/>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349" name="Line 77"/>
          <p:cNvSpPr>
            <a:spLocks noChangeShapeType="1"/>
          </p:cNvSpPr>
          <p:nvPr/>
        </p:nvSpPr>
        <p:spPr bwMode="auto">
          <a:xfrm>
            <a:off x="6670676" y="3841751"/>
            <a:ext cx="1427163" cy="957263"/>
          </a:xfrm>
          <a:prstGeom prst="line">
            <a:avLst/>
          </a:prstGeom>
          <a:noFill/>
          <a:ln w="12700">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350" name="Line 78"/>
          <p:cNvSpPr>
            <a:spLocks noChangeShapeType="1"/>
          </p:cNvSpPr>
          <p:nvPr/>
        </p:nvSpPr>
        <p:spPr bwMode="auto">
          <a:xfrm flipH="1">
            <a:off x="5764213" y="5394326"/>
            <a:ext cx="1733550" cy="606425"/>
          </a:xfrm>
          <a:prstGeom prst="line">
            <a:avLst/>
          </a:prstGeom>
          <a:noFill/>
          <a:ln w="12700">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351" name="Line 79"/>
          <p:cNvSpPr>
            <a:spLocks noChangeShapeType="1"/>
          </p:cNvSpPr>
          <p:nvPr/>
        </p:nvSpPr>
        <p:spPr bwMode="auto">
          <a:xfrm>
            <a:off x="4300538" y="5100638"/>
            <a:ext cx="2640012" cy="0"/>
          </a:xfrm>
          <a:prstGeom prst="line">
            <a:avLst/>
          </a:prstGeom>
          <a:noFill/>
          <a:ln w="12700">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352" name="Rectangle 80"/>
          <p:cNvSpPr>
            <a:spLocks noChangeArrowheads="1"/>
          </p:cNvSpPr>
          <p:nvPr/>
        </p:nvSpPr>
        <p:spPr bwMode="auto">
          <a:xfrm>
            <a:off x="5043489" y="5192713"/>
            <a:ext cx="746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CC3300"/>
                </a:solidFill>
                <a:latin typeface="Times New Roman" panose="02020603050405020304" pitchFamily="18" charset="0"/>
              </a:rPr>
              <a:t>destroy</a:t>
            </a:r>
            <a:endParaRPr lang="en-GB">
              <a:solidFill>
                <a:srgbClr val="CC3300"/>
              </a:solidFill>
              <a:latin typeface="Times New Roman" panose="02020603050405020304" pitchFamily="18" charset="0"/>
            </a:endParaRPr>
          </a:p>
        </p:txBody>
      </p:sp>
      <p:sp>
        <p:nvSpPr>
          <p:cNvPr id="54353" name="Line 81"/>
          <p:cNvSpPr>
            <a:spLocks noChangeShapeType="1"/>
          </p:cNvSpPr>
          <p:nvPr/>
        </p:nvSpPr>
        <p:spPr bwMode="auto">
          <a:xfrm>
            <a:off x="6643688" y="2576513"/>
            <a:ext cx="1454150" cy="0"/>
          </a:xfrm>
          <a:prstGeom prst="line">
            <a:avLst/>
          </a:prstGeom>
          <a:noFill/>
          <a:ln w="12700">
            <a:solidFill>
              <a:schemeClr val="tx1"/>
            </a:solidFill>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355" name="Line 83"/>
          <p:cNvSpPr>
            <a:spLocks noChangeShapeType="1"/>
          </p:cNvSpPr>
          <p:nvPr/>
        </p:nvSpPr>
        <p:spPr bwMode="auto">
          <a:xfrm>
            <a:off x="8097838" y="2576513"/>
            <a:ext cx="0" cy="2197100"/>
          </a:xfrm>
          <a:prstGeom prst="line">
            <a:avLst/>
          </a:prstGeom>
          <a:noFill/>
          <a:ln w="12700">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356" name="Rectangle 84"/>
          <p:cNvSpPr>
            <a:spLocks noChangeArrowheads="1"/>
          </p:cNvSpPr>
          <p:nvPr/>
        </p:nvSpPr>
        <p:spPr bwMode="auto">
          <a:xfrm>
            <a:off x="7002464" y="2189163"/>
            <a:ext cx="746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CC3300"/>
                </a:solidFill>
                <a:latin typeface="Times New Roman" panose="02020603050405020304" pitchFamily="18" charset="0"/>
              </a:rPr>
              <a:t>destroy</a:t>
            </a:r>
            <a:endParaRPr lang="en-GB">
              <a:solidFill>
                <a:srgbClr val="CC3300"/>
              </a:solidFill>
              <a:latin typeface="Times New Roman" panose="02020603050405020304" pitchFamily="18" charset="0"/>
            </a:endParaRPr>
          </a:p>
        </p:txBody>
      </p:sp>
    </p:spTree>
    <p:extLst>
      <p:ext uri="{BB962C8B-B14F-4D97-AF65-F5344CB8AC3E}">
        <p14:creationId xmlns:p14="http://schemas.microsoft.com/office/powerpoint/2010/main" val="125239114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Grp="1" noChangeArrowheads="1"/>
          </p:cNvSpPr>
          <p:nvPr>
            <p:ph type="title"/>
          </p:nvPr>
        </p:nvSpPr>
        <p:spPr/>
        <p:txBody>
          <a:bodyPr/>
          <a:lstStyle/>
          <a:p>
            <a:r>
              <a:rPr lang="en-GB"/>
              <a:t>Summary II</a:t>
            </a:r>
          </a:p>
        </p:txBody>
      </p:sp>
      <p:sp>
        <p:nvSpPr>
          <p:cNvPr id="30725" name="Rectangle 5"/>
          <p:cNvSpPr>
            <a:spLocks noGrp="1" noChangeArrowheads="1"/>
          </p:cNvSpPr>
          <p:nvPr>
            <p:ph type="body" idx="1"/>
          </p:nvPr>
        </p:nvSpPr>
        <p:spPr/>
        <p:txBody>
          <a:bodyPr>
            <a:normAutofit fontScale="92500" lnSpcReduction="10000"/>
          </a:bodyPr>
          <a:lstStyle/>
          <a:p>
            <a:r>
              <a:rPr lang="en-GB"/>
              <a:t>The thread is created when an object derived from the Thread class is created </a:t>
            </a:r>
          </a:p>
          <a:p>
            <a:r>
              <a:rPr lang="en-GB"/>
              <a:t>At this point, the thread is not executable </a:t>
            </a:r>
            <a:r>
              <a:rPr lang="en-GB">
                <a:latin typeface="Times New Roman" panose="02020603050405020304" pitchFamily="18" charset="0"/>
              </a:rPr>
              <a:t>—</a:t>
            </a:r>
            <a:r>
              <a:rPr lang="en-GB"/>
              <a:t> Java calls this the </a:t>
            </a:r>
            <a:r>
              <a:rPr lang="en-GB">
                <a:solidFill>
                  <a:srgbClr val="CC3300"/>
                </a:solidFill>
              </a:rPr>
              <a:t>new</a:t>
            </a:r>
            <a:r>
              <a:rPr lang="en-GB"/>
              <a:t> state </a:t>
            </a:r>
          </a:p>
          <a:p>
            <a:r>
              <a:rPr lang="en-GB"/>
              <a:t>Once the </a:t>
            </a:r>
            <a:r>
              <a:rPr lang="en-GB">
                <a:latin typeface="Courier New" panose="02070309020205020404" pitchFamily="49" charset="0"/>
              </a:rPr>
              <a:t>start</a:t>
            </a:r>
            <a:r>
              <a:rPr lang="en-GB"/>
              <a:t> method has been called, the thread becomes eligible for execution by the scheduler </a:t>
            </a:r>
          </a:p>
          <a:p>
            <a:r>
              <a:rPr lang="en-GB"/>
              <a:t>If the thread calls the </a:t>
            </a:r>
            <a:r>
              <a:rPr lang="en-GB">
                <a:latin typeface="Courier New" panose="02070309020205020404" pitchFamily="49" charset="0"/>
              </a:rPr>
              <a:t>wait</a:t>
            </a:r>
            <a:r>
              <a:rPr lang="en-GB"/>
              <a:t> method in an Object, or calls the </a:t>
            </a:r>
            <a:r>
              <a:rPr lang="en-GB">
                <a:latin typeface="Courier New" panose="02070309020205020404" pitchFamily="49" charset="0"/>
              </a:rPr>
              <a:t>join</a:t>
            </a:r>
            <a:r>
              <a:rPr lang="en-GB"/>
              <a:t> method in another thread object, the thread becomes </a:t>
            </a:r>
            <a:r>
              <a:rPr lang="en-GB">
                <a:solidFill>
                  <a:srgbClr val="CC3300"/>
                </a:solidFill>
              </a:rPr>
              <a:t>blocked</a:t>
            </a:r>
            <a:r>
              <a:rPr lang="en-GB"/>
              <a:t> and no longer eligible for execution</a:t>
            </a:r>
          </a:p>
          <a:p>
            <a:r>
              <a:rPr lang="en-GB"/>
              <a:t>It becomes executable as a result of an associated </a:t>
            </a:r>
            <a:r>
              <a:rPr lang="en-GB">
                <a:latin typeface="Courier New" panose="02070309020205020404" pitchFamily="49" charset="0"/>
              </a:rPr>
              <a:t>notify</a:t>
            </a:r>
            <a:r>
              <a:rPr lang="en-GB"/>
              <a:t> method being called by another thread, or if the thread with which it has requested a join, becomes </a:t>
            </a:r>
            <a:r>
              <a:rPr lang="en-US">
                <a:solidFill>
                  <a:srgbClr val="CC3300"/>
                </a:solidFill>
              </a:rPr>
              <a:t>d</a:t>
            </a:r>
            <a:r>
              <a:rPr lang="en-GB">
                <a:solidFill>
                  <a:srgbClr val="CC3300"/>
                </a:solidFill>
              </a:rPr>
              <a:t>ead</a:t>
            </a:r>
          </a:p>
          <a:p>
            <a:endParaRPr lang="en-GB"/>
          </a:p>
        </p:txBody>
      </p:sp>
    </p:spTree>
    <p:extLst>
      <p:ext uri="{BB962C8B-B14F-4D97-AF65-F5344CB8AC3E}">
        <p14:creationId xmlns:p14="http://schemas.microsoft.com/office/powerpoint/2010/main" val="34575667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smtClean="0"/>
              <a:t>Problems</a:t>
            </a:r>
          </a:p>
        </p:txBody>
      </p:sp>
      <p:sp>
        <p:nvSpPr>
          <p:cNvPr id="5123" name="Content Placeholder 2"/>
          <p:cNvSpPr>
            <a:spLocks noGrp="1"/>
          </p:cNvSpPr>
          <p:nvPr>
            <p:ph idx="1"/>
          </p:nvPr>
        </p:nvSpPr>
        <p:spPr/>
        <p:txBody>
          <a:bodyPr/>
          <a:lstStyle/>
          <a:p>
            <a:pPr eaLnBrk="1" hangingPunct="1"/>
            <a:r>
              <a:rPr lang="en-US" sz="2400"/>
              <a:t>Concurrency introduces the following hazards:</a:t>
            </a:r>
          </a:p>
          <a:p>
            <a:pPr lvl="1" eaLnBrk="1" hangingPunct="1"/>
            <a:r>
              <a:rPr lang="en-US" sz="2000">
                <a:solidFill>
                  <a:srgbClr val="FF0000"/>
                </a:solidFill>
              </a:rPr>
              <a:t>Race conditions</a:t>
            </a:r>
            <a:r>
              <a:rPr lang="en-US" sz="2000"/>
              <a:t>—if two or more processes try to write to the same data space, or one tries to write and one tries to read, it is indeterminate which happens first</a:t>
            </a:r>
            <a:br>
              <a:rPr lang="en-US" sz="2000"/>
            </a:br>
            <a:endParaRPr lang="en-US" sz="2000"/>
          </a:p>
          <a:p>
            <a:pPr lvl="1" eaLnBrk="1" hangingPunct="1"/>
            <a:r>
              <a:rPr lang="en-US" sz="2000">
                <a:solidFill>
                  <a:srgbClr val="FF0000"/>
                </a:solidFill>
              </a:rPr>
              <a:t>Deadlock</a:t>
            </a:r>
            <a:r>
              <a:rPr lang="en-US" sz="2000"/>
              <a:t>—two or more processes are each waiting for data from the other, or are waiting for the other to finish</a:t>
            </a:r>
            <a:br>
              <a:rPr lang="en-US" sz="2000"/>
            </a:br>
            <a:endParaRPr lang="en-US" sz="2000"/>
          </a:p>
          <a:p>
            <a:pPr lvl="1" eaLnBrk="1" hangingPunct="1"/>
            <a:r>
              <a:rPr lang="en-US" sz="2000">
                <a:solidFill>
                  <a:srgbClr val="FF0000"/>
                </a:solidFill>
              </a:rPr>
              <a:t>Livelock</a:t>
            </a:r>
            <a:r>
              <a:rPr lang="en-US" sz="2000"/>
              <a:t>—two or more processes each repeatedly change state in an attempt to avoid deadlock, but in so doing continue to block one another</a:t>
            </a:r>
            <a:br>
              <a:rPr lang="en-US" sz="2000"/>
            </a:br>
            <a:endParaRPr lang="en-US" sz="2000"/>
          </a:p>
          <a:p>
            <a:pPr lvl="1" eaLnBrk="1" hangingPunct="1"/>
            <a:r>
              <a:rPr lang="en-US" sz="2000">
                <a:solidFill>
                  <a:schemeClr val="tx2"/>
                </a:solidFill>
              </a:rPr>
              <a:t>Starvation</a:t>
            </a:r>
            <a:r>
              <a:rPr lang="en-US" sz="2000"/>
              <a:t>—a process never gets an opportunity to run, possibly because other processes have higher priority</a:t>
            </a:r>
          </a:p>
        </p:txBody>
      </p:sp>
      <p:sp>
        <p:nvSpPr>
          <p:cNvPr id="512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3957148E-F761-49D2-94AB-ED9153E4BF74}" type="slidenum">
              <a:rPr lang="en-US" sz="1400">
                <a:latin typeface="Arial" panose="020B0604020202020204" pitchFamily="34" charset="0"/>
              </a:rPr>
              <a:pPr/>
              <a:t>5</a:t>
            </a:fld>
            <a:endParaRPr lang="en-US" sz="1400">
              <a:latin typeface="Arial" panose="020B0604020202020204" pitchFamily="34" charset="0"/>
            </a:endParaRPr>
          </a:p>
        </p:txBody>
      </p:sp>
    </p:spTree>
    <p:extLst>
      <p:ext uri="{BB962C8B-B14F-4D97-AF65-F5344CB8AC3E}">
        <p14:creationId xmlns:p14="http://schemas.microsoft.com/office/powerpoint/2010/main" val="32726453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Summary III</a:t>
            </a:r>
          </a:p>
        </p:txBody>
      </p:sp>
      <p:sp>
        <p:nvSpPr>
          <p:cNvPr id="55299" name="Rectangle 3"/>
          <p:cNvSpPr>
            <a:spLocks noGrp="1" noChangeArrowheads="1"/>
          </p:cNvSpPr>
          <p:nvPr>
            <p:ph type="body" idx="1"/>
          </p:nvPr>
        </p:nvSpPr>
        <p:spPr/>
        <p:txBody>
          <a:bodyPr/>
          <a:lstStyle/>
          <a:p>
            <a:pPr algn="just"/>
            <a:r>
              <a:rPr lang="en-GB"/>
              <a:t>A thread enters the </a:t>
            </a:r>
            <a:r>
              <a:rPr lang="en-GB">
                <a:solidFill>
                  <a:srgbClr val="CC3300"/>
                </a:solidFill>
              </a:rPr>
              <a:t>dead</a:t>
            </a:r>
            <a:r>
              <a:rPr lang="en-GB"/>
              <a:t> state, either as a result of the run method exiting (normally or as a result of an unhandled exception) or because its destroy method has been called</a:t>
            </a:r>
          </a:p>
          <a:p>
            <a:pPr algn="just"/>
            <a:r>
              <a:rPr lang="en-GB"/>
              <a:t>In the latter case, the thread is abruptly move to the </a:t>
            </a:r>
            <a:r>
              <a:rPr lang="en-GB">
                <a:solidFill>
                  <a:srgbClr val="CC3300"/>
                </a:solidFill>
              </a:rPr>
              <a:t>dead</a:t>
            </a:r>
            <a:r>
              <a:rPr lang="en-GB"/>
              <a:t> state and does not have the opportunity to execute any finally clauses associated with its execution; it may leave other objects locked</a:t>
            </a:r>
            <a:endParaRPr lang="en-GB">
              <a:latin typeface="Times" panose="02020603050405020304" pitchFamily="18" charset="0"/>
            </a:endParaRPr>
          </a:p>
          <a:p>
            <a:endParaRPr lang="en-GB"/>
          </a:p>
        </p:txBody>
      </p:sp>
    </p:spTree>
    <p:extLst>
      <p:ext uri="{BB962C8B-B14F-4D97-AF65-F5344CB8AC3E}">
        <p14:creationId xmlns:p14="http://schemas.microsoft.com/office/powerpoint/2010/main" val="32799769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02CB0D85-C0D4-4CF7-B69F-A39271994B2C}" type="slidenum">
              <a:rPr lang="en-US" sz="1200">
                <a:latin typeface="Arial" panose="020B0604020202020204" pitchFamily="34" charset="0"/>
              </a:rPr>
              <a:pPr/>
              <a:t>51</a:t>
            </a:fld>
            <a:endParaRPr lang="en-US" sz="1200">
              <a:latin typeface="Arial" panose="020B0604020202020204" pitchFamily="34" charset="0"/>
            </a:endParaRPr>
          </a:p>
        </p:txBody>
      </p:sp>
      <p:sp>
        <p:nvSpPr>
          <p:cNvPr id="7171" name="Rectangle 6"/>
          <p:cNvSpPr>
            <a:spLocks noGrp="1" noChangeArrowheads="1"/>
          </p:cNvSpPr>
          <p:nvPr>
            <p:ph type="title"/>
          </p:nvPr>
        </p:nvSpPr>
        <p:spPr>
          <a:xfrm>
            <a:off x="1930400" y="228600"/>
            <a:ext cx="8432800" cy="914400"/>
          </a:xfrm>
        </p:spPr>
        <p:txBody>
          <a:bodyPr>
            <a:normAutofit fontScale="90000"/>
          </a:bodyPr>
          <a:lstStyle/>
          <a:p>
            <a:r>
              <a:rPr lang="en-US" smtClean="0"/>
              <a:t>Example: Rendering a Web page</a:t>
            </a:r>
          </a:p>
        </p:txBody>
      </p:sp>
      <p:sp>
        <p:nvSpPr>
          <p:cNvPr id="7172" name="Rectangle 7"/>
          <p:cNvSpPr>
            <a:spLocks noGrp="1" noChangeArrowheads="1"/>
          </p:cNvSpPr>
          <p:nvPr>
            <p:ph type="body" idx="1"/>
          </p:nvPr>
        </p:nvSpPr>
        <p:spPr>
          <a:xfrm>
            <a:off x="1981200" y="1600200"/>
            <a:ext cx="8382000" cy="4457700"/>
          </a:xfrm>
        </p:spPr>
        <p:txBody>
          <a:bodyPr/>
          <a:lstStyle/>
          <a:p>
            <a:r>
              <a:rPr lang="en-US" smtClean="0"/>
              <a:t>Page is a shared resource</a:t>
            </a:r>
          </a:p>
          <a:p>
            <a:r>
              <a:rPr lang="en-US" smtClean="0"/>
              <a:t>Multiple concurrent activities in the Web browser</a:t>
            </a:r>
          </a:p>
          <a:p>
            <a:pPr lvl="1"/>
            <a:r>
              <a:rPr lang="en-US" smtClean="0"/>
              <a:t>Thread for each image load</a:t>
            </a:r>
          </a:p>
          <a:p>
            <a:pPr lvl="1"/>
            <a:r>
              <a:rPr lang="en-US" smtClean="0"/>
              <a:t>Thread for text rendering</a:t>
            </a:r>
          </a:p>
          <a:p>
            <a:pPr lvl="1"/>
            <a:r>
              <a:rPr lang="en-US" smtClean="0"/>
              <a:t>Thread for user input (e.g., “Stop” button)</a:t>
            </a:r>
          </a:p>
          <a:p>
            <a:r>
              <a:rPr lang="en-US" smtClean="0"/>
              <a:t>Cannot all write to page simultaneously!</a:t>
            </a:r>
          </a:p>
          <a:p>
            <a:pPr lvl="1"/>
            <a:r>
              <a:rPr lang="en-US" smtClean="0"/>
              <a:t>Big challenge in concurrent programming: managing access to shared resources</a:t>
            </a:r>
          </a:p>
        </p:txBody>
      </p:sp>
    </p:spTree>
    <p:extLst>
      <p:ext uri="{BB962C8B-B14F-4D97-AF65-F5344CB8AC3E}">
        <p14:creationId xmlns:p14="http://schemas.microsoft.com/office/powerpoint/2010/main" val="2481345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6CE77385-DED0-4EBA-9C59-AAE19E2D3E61}" type="slidenum">
              <a:rPr lang="en-US" sz="1200">
                <a:latin typeface="Arial" panose="020B0604020202020204" pitchFamily="34" charset="0"/>
              </a:rPr>
              <a:pPr/>
              <a:t>52</a:t>
            </a:fld>
            <a:endParaRPr lang="en-US" sz="1200">
              <a:latin typeface="Arial" panose="020B0604020202020204" pitchFamily="34" charset="0"/>
            </a:endParaRPr>
          </a:p>
        </p:txBody>
      </p:sp>
      <p:sp>
        <p:nvSpPr>
          <p:cNvPr id="8195" name="Rectangle 4"/>
          <p:cNvSpPr>
            <a:spLocks noGrp="1" noChangeArrowheads="1"/>
          </p:cNvSpPr>
          <p:nvPr>
            <p:ph type="title"/>
          </p:nvPr>
        </p:nvSpPr>
        <p:spPr/>
        <p:txBody>
          <a:bodyPr/>
          <a:lstStyle/>
          <a:p>
            <a:r>
              <a:rPr lang="en-US" smtClean="0"/>
              <a:t>The Challenges of Concurrency</a:t>
            </a:r>
          </a:p>
        </p:txBody>
      </p:sp>
      <p:sp>
        <p:nvSpPr>
          <p:cNvPr id="8196" name="Rectangle 5"/>
          <p:cNvSpPr>
            <a:spLocks noGrp="1" noChangeArrowheads="1"/>
          </p:cNvSpPr>
          <p:nvPr>
            <p:ph type="body" idx="1"/>
          </p:nvPr>
        </p:nvSpPr>
        <p:spPr>
          <a:xfrm>
            <a:off x="1981200" y="1600200"/>
            <a:ext cx="8382000" cy="5029200"/>
          </a:xfrm>
        </p:spPr>
        <p:txBody>
          <a:bodyPr/>
          <a:lstStyle/>
          <a:p>
            <a:r>
              <a:rPr lang="en-US" smtClean="0"/>
              <a:t>Concurrent programs are harder to get right</a:t>
            </a:r>
          </a:p>
          <a:p>
            <a:pPr lvl="1"/>
            <a:r>
              <a:rPr lang="en-US" smtClean="0"/>
              <a:t>Folklore: need at least an order of magnitude in speedup for concurrent program to be worth the effort  </a:t>
            </a:r>
          </a:p>
          <a:p>
            <a:r>
              <a:rPr lang="en-US" smtClean="0"/>
              <a:t>Some problems are inherently sequential</a:t>
            </a:r>
          </a:p>
          <a:p>
            <a:pPr lvl="1"/>
            <a:r>
              <a:rPr lang="en-US" smtClean="0"/>
              <a:t>Theory – circuit evaluation is P-complete</a:t>
            </a:r>
          </a:p>
          <a:p>
            <a:pPr lvl="1"/>
            <a:r>
              <a:rPr lang="en-US" smtClean="0"/>
              <a:t>Practice – many problems need coordination and communication among sub-problems</a:t>
            </a:r>
          </a:p>
          <a:p>
            <a:r>
              <a:rPr lang="en-US" smtClean="0"/>
              <a:t>Specific issues</a:t>
            </a:r>
          </a:p>
          <a:p>
            <a:pPr lvl="1"/>
            <a:r>
              <a:rPr lang="en-US" smtClean="0">
                <a:solidFill>
                  <a:schemeClr val="hlink"/>
                </a:solidFill>
              </a:rPr>
              <a:t>Communication</a:t>
            </a:r>
            <a:r>
              <a:rPr lang="en-US" smtClean="0"/>
              <a:t> – send or receive information</a:t>
            </a:r>
          </a:p>
          <a:p>
            <a:pPr lvl="1"/>
            <a:r>
              <a:rPr lang="en-US" smtClean="0">
                <a:solidFill>
                  <a:schemeClr val="hlink"/>
                </a:solidFill>
              </a:rPr>
              <a:t>Synchronization</a:t>
            </a:r>
            <a:r>
              <a:rPr lang="en-US" smtClean="0"/>
              <a:t> – wait for another process to act</a:t>
            </a:r>
          </a:p>
          <a:p>
            <a:pPr lvl="1"/>
            <a:r>
              <a:rPr lang="en-US" smtClean="0">
                <a:solidFill>
                  <a:schemeClr val="hlink"/>
                </a:solidFill>
              </a:rPr>
              <a:t>Atomicity</a:t>
            </a:r>
            <a:r>
              <a:rPr lang="en-US" smtClean="0"/>
              <a:t> – do not stop in the middle and leave a mess</a:t>
            </a:r>
          </a:p>
        </p:txBody>
      </p:sp>
    </p:spTree>
    <p:extLst>
      <p:ext uri="{BB962C8B-B14F-4D97-AF65-F5344CB8AC3E}">
        <p14:creationId xmlns:p14="http://schemas.microsoft.com/office/powerpoint/2010/main" val="622682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B5D2E671-4F57-4ABB-A2FB-F23256AA3111}" type="slidenum">
              <a:rPr lang="en-US" sz="1200">
                <a:latin typeface="Arial" panose="020B0604020202020204" pitchFamily="34" charset="0"/>
              </a:rPr>
              <a:pPr/>
              <a:t>53</a:t>
            </a:fld>
            <a:endParaRPr lang="en-US" sz="1200">
              <a:latin typeface="Arial" panose="020B0604020202020204" pitchFamily="34" charset="0"/>
            </a:endParaRPr>
          </a:p>
        </p:txBody>
      </p:sp>
      <p:sp>
        <p:nvSpPr>
          <p:cNvPr id="9219" name="Rectangle 4"/>
          <p:cNvSpPr>
            <a:spLocks noGrp="1" noChangeArrowheads="1"/>
          </p:cNvSpPr>
          <p:nvPr>
            <p:ph type="title"/>
          </p:nvPr>
        </p:nvSpPr>
        <p:spPr>
          <a:xfrm>
            <a:off x="1930400" y="228600"/>
            <a:ext cx="8229600" cy="914400"/>
          </a:xfrm>
        </p:spPr>
        <p:txBody>
          <a:bodyPr>
            <a:normAutofit fontScale="90000"/>
          </a:bodyPr>
          <a:lstStyle/>
          <a:p>
            <a:r>
              <a:rPr lang="en-US" smtClean="0"/>
              <a:t>Language Support for Concurrency</a:t>
            </a:r>
          </a:p>
        </p:txBody>
      </p:sp>
      <p:sp>
        <p:nvSpPr>
          <p:cNvPr id="9220" name="Rectangle 5"/>
          <p:cNvSpPr>
            <a:spLocks noGrp="1" noChangeArrowheads="1"/>
          </p:cNvSpPr>
          <p:nvPr>
            <p:ph type="body" idx="1"/>
          </p:nvPr>
        </p:nvSpPr>
        <p:spPr>
          <a:xfrm>
            <a:off x="1981200" y="1600200"/>
            <a:ext cx="8178800" cy="5105400"/>
          </a:xfrm>
        </p:spPr>
        <p:txBody>
          <a:bodyPr/>
          <a:lstStyle/>
          <a:p>
            <a:r>
              <a:rPr lang="en-US" smtClean="0">
                <a:solidFill>
                  <a:schemeClr val="hlink"/>
                </a:solidFill>
              </a:rPr>
              <a:t>Threads</a:t>
            </a:r>
          </a:p>
          <a:p>
            <a:pPr lvl="1"/>
            <a:r>
              <a:rPr lang="en-US" smtClean="0"/>
              <a:t>Think of a thread as a system “object” containing the state of execution of a sequence of function calls</a:t>
            </a:r>
          </a:p>
          <a:p>
            <a:pPr lvl="1"/>
            <a:r>
              <a:rPr lang="en-US" smtClean="0"/>
              <a:t>Each thread needs a separate run-time stack </a:t>
            </a:r>
            <a:r>
              <a:rPr lang="en-US" smtClean="0">
                <a:solidFill>
                  <a:schemeClr val="hlink"/>
                </a:solidFill>
              </a:rPr>
              <a:t>(why?)</a:t>
            </a:r>
          </a:p>
          <a:p>
            <a:pPr lvl="1"/>
            <a:r>
              <a:rPr lang="en-US" smtClean="0"/>
              <a:t>Pass threads as arguments, return as function results</a:t>
            </a:r>
          </a:p>
          <a:p>
            <a:r>
              <a:rPr lang="en-US" smtClean="0"/>
              <a:t>Communication abstractions</a:t>
            </a:r>
          </a:p>
          <a:p>
            <a:pPr lvl="1"/>
            <a:r>
              <a:rPr lang="en-US" smtClean="0"/>
              <a:t>Synchronous communication</a:t>
            </a:r>
          </a:p>
          <a:p>
            <a:pPr lvl="1"/>
            <a:r>
              <a:rPr lang="en-US" smtClean="0"/>
              <a:t>Asynchronous buffers that preserve message order</a:t>
            </a:r>
          </a:p>
          <a:p>
            <a:r>
              <a:rPr lang="en-US" smtClean="0"/>
              <a:t>Concurrency control</a:t>
            </a:r>
          </a:p>
          <a:p>
            <a:pPr lvl="1"/>
            <a:r>
              <a:rPr lang="en-US" smtClean="0"/>
              <a:t>Locking and mutual exclusion</a:t>
            </a:r>
          </a:p>
          <a:p>
            <a:pPr lvl="1"/>
            <a:r>
              <a:rPr lang="en-US" smtClean="0"/>
              <a:t>Atomicity is more abstract, less commonly provided</a:t>
            </a:r>
          </a:p>
        </p:txBody>
      </p:sp>
    </p:spTree>
    <p:extLst>
      <p:ext uri="{BB962C8B-B14F-4D97-AF65-F5344CB8AC3E}">
        <p14:creationId xmlns:p14="http://schemas.microsoft.com/office/powerpoint/2010/main" val="183113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531FA4F7-A8DB-4DAF-BC7C-5FD162BC6533}" type="slidenum">
              <a:rPr lang="en-US" sz="1200">
                <a:latin typeface="Arial" panose="020B0604020202020204" pitchFamily="34" charset="0"/>
              </a:rPr>
              <a:pPr/>
              <a:t>54</a:t>
            </a:fld>
            <a:endParaRPr lang="en-US" sz="1200">
              <a:latin typeface="Arial" panose="020B0604020202020204" pitchFamily="34" charset="0"/>
            </a:endParaRPr>
          </a:p>
        </p:txBody>
      </p:sp>
      <p:sp>
        <p:nvSpPr>
          <p:cNvPr id="10243" name="Rectangle 3"/>
          <p:cNvSpPr>
            <a:spLocks noGrp="1" noChangeArrowheads="1"/>
          </p:cNvSpPr>
          <p:nvPr>
            <p:ph type="title"/>
          </p:nvPr>
        </p:nvSpPr>
        <p:spPr/>
        <p:txBody>
          <a:bodyPr/>
          <a:lstStyle/>
          <a:p>
            <a:r>
              <a:rPr lang="en-US" smtClean="0"/>
              <a:t>Inter-Process Communication</a:t>
            </a:r>
          </a:p>
        </p:txBody>
      </p:sp>
      <p:sp>
        <p:nvSpPr>
          <p:cNvPr id="10244" name="Rectangle 4"/>
          <p:cNvSpPr>
            <a:spLocks noGrp="1" noChangeArrowheads="1"/>
          </p:cNvSpPr>
          <p:nvPr>
            <p:ph type="body" idx="1"/>
          </p:nvPr>
        </p:nvSpPr>
        <p:spPr/>
        <p:txBody>
          <a:bodyPr/>
          <a:lstStyle/>
          <a:p>
            <a:r>
              <a:rPr lang="en-US" smtClean="0"/>
              <a:t>Processes may need to communicate</a:t>
            </a:r>
          </a:p>
          <a:p>
            <a:pPr lvl="1"/>
            <a:r>
              <a:rPr lang="en-US" smtClean="0"/>
              <a:t>Process requires exclusive access to some resources</a:t>
            </a:r>
          </a:p>
          <a:p>
            <a:pPr lvl="1"/>
            <a:r>
              <a:rPr lang="en-US" smtClean="0"/>
              <a:t>Process need to exchange data with another process</a:t>
            </a:r>
          </a:p>
          <a:p>
            <a:r>
              <a:rPr lang="en-US" smtClean="0"/>
              <a:t>Can communicate via:</a:t>
            </a:r>
          </a:p>
          <a:p>
            <a:pPr lvl="1"/>
            <a:r>
              <a:rPr lang="en-US" smtClean="0"/>
              <a:t>Shared variables</a:t>
            </a:r>
          </a:p>
          <a:p>
            <a:pPr lvl="1"/>
            <a:r>
              <a:rPr lang="en-US" smtClean="0"/>
              <a:t>Message passing</a:t>
            </a:r>
          </a:p>
          <a:p>
            <a:pPr lvl="1"/>
            <a:r>
              <a:rPr lang="en-US" smtClean="0"/>
              <a:t>Parameters</a:t>
            </a:r>
          </a:p>
        </p:txBody>
      </p:sp>
    </p:spTree>
    <p:extLst>
      <p:ext uri="{BB962C8B-B14F-4D97-AF65-F5344CB8AC3E}">
        <p14:creationId xmlns:p14="http://schemas.microsoft.com/office/powerpoint/2010/main" val="257855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34BDEADD-11C5-4B9C-BAC2-59A7CA5CCFC4}" type="slidenum">
              <a:rPr lang="en-US" sz="1200">
                <a:latin typeface="Arial" panose="020B0604020202020204" pitchFamily="34" charset="0"/>
              </a:rPr>
              <a:pPr/>
              <a:t>55</a:t>
            </a:fld>
            <a:endParaRPr lang="en-US" sz="1200">
              <a:latin typeface="Arial" panose="020B0604020202020204" pitchFamily="34" charset="0"/>
            </a:endParaRPr>
          </a:p>
        </p:txBody>
      </p:sp>
      <p:sp>
        <p:nvSpPr>
          <p:cNvPr id="11267" name="Rectangle 2"/>
          <p:cNvSpPr>
            <a:spLocks noGrp="1" noChangeArrowheads="1"/>
          </p:cNvSpPr>
          <p:nvPr>
            <p:ph type="title" idx="4294967295"/>
          </p:nvPr>
        </p:nvSpPr>
        <p:spPr/>
        <p:txBody>
          <a:bodyPr/>
          <a:lstStyle/>
          <a:p>
            <a:r>
              <a:rPr lang="en-US" smtClean="0"/>
              <a:t>Explicit vs. Implicit Concurrency</a:t>
            </a:r>
          </a:p>
        </p:txBody>
      </p:sp>
      <p:sp>
        <p:nvSpPr>
          <p:cNvPr id="11268" name="Rectangle 3"/>
          <p:cNvSpPr>
            <a:spLocks noGrp="1" noChangeArrowheads="1"/>
          </p:cNvSpPr>
          <p:nvPr>
            <p:ph type="body" idx="4294967295"/>
          </p:nvPr>
        </p:nvSpPr>
        <p:spPr>
          <a:xfrm>
            <a:off x="1981200" y="1600200"/>
            <a:ext cx="8001000" cy="4800600"/>
          </a:xfrm>
        </p:spPr>
        <p:txBody>
          <a:bodyPr/>
          <a:lstStyle/>
          <a:p>
            <a:r>
              <a:rPr lang="en-US" smtClean="0"/>
              <a:t>Explicit concurrency</a:t>
            </a:r>
          </a:p>
          <a:p>
            <a:pPr lvl="1"/>
            <a:r>
              <a:rPr lang="en-US" smtClean="0"/>
              <a:t>Fork or create threads / processes explicitly</a:t>
            </a:r>
          </a:p>
          <a:p>
            <a:pPr lvl="1"/>
            <a:r>
              <a:rPr lang="en-US" smtClean="0"/>
              <a:t>Explicit communication between processes</a:t>
            </a:r>
          </a:p>
          <a:p>
            <a:pPr lvl="2"/>
            <a:r>
              <a:rPr lang="en-US" smtClean="0"/>
              <a:t>Producer computes useful value</a:t>
            </a:r>
          </a:p>
          <a:p>
            <a:pPr lvl="2"/>
            <a:r>
              <a:rPr lang="en-US" smtClean="0"/>
              <a:t>Consumer requests or waits for producer</a:t>
            </a:r>
          </a:p>
          <a:p>
            <a:r>
              <a:rPr lang="en-US" smtClean="0"/>
              <a:t>Implicit concurrency</a:t>
            </a:r>
          </a:p>
          <a:p>
            <a:pPr lvl="1"/>
            <a:r>
              <a:rPr lang="en-US" smtClean="0"/>
              <a:t>Rely on compiler to identify potential parallelism</a:t>
            </a:r>
          </a:p>
          <a:p>
            <a:pPr lvl="1"/>
            <a:r>
              <a:rPr lang="en-US" smtClean="0"/>
              <a:t>Instruction-level and loop-level parallelism can be inferred, but inferring subroutine-level parallelism has had less success</a:t>
            </a:r>
          </a:p>
        </p:txBody>
      </p:sp>
    </p:spTree>
    <p:extLst>
      <p:ext uri="{BB962C8B-B14F-4D97-AF65-F5344CB8AC3E}">
        <p14:creationId xmlns:p14="http://schemas.microsoft.com/office/powerpoint/2010/main" val="960724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626909B7-ABE6-436F-84E5-BE62F05B6638}" type="slidenum">
              <a:rPr lang="en-US" sz="1200">
                <a:latin typeface="Arial" panose="020B0604020202020204" pitchFamily="34" charset="0"/>
              </a:rPr>
              <a:pPr/>
              <a:t>56</a:t>
            </a:fld>
            <a:endParaRPr lang="en-US" sz="1200">
              <a:latin typeface="Arial" panose="020B0604020202020204" pitchFamily="34" charset="0"/>
            </a:endParaRPr>
          </a:p>
        </p:txBody>
      </p:sp>
      <p:sp>
        <p:nvSpPr>
          <p:cNvPr id="12291" name="Rectangle 2"/>
          <p:cNvSpPr>
            <a:spLocks noGrp="1" noChangeArrowheads="1"/>
          </p:cNvSpPr>
          <p:nvPr>
            <p:ph type="title" idx="4294967295"/>
          </p:nvPr>
        </p:nvSpPr>
        <p:spPr/>
        <p:txBody>
          <a:bodyPr/>
          <a:lstStyle/>
          <a:p>
            <a:r>
              <a:rPr lang="en-US" smtClean="0"/>
              <a:t>cobegin / coend</a:t>
            </a:r>
          </a:p>
        </p:txBody>
      </p:sp>
      <p:sp>
        <p:nvSpPr>
          <p:cNvPr id="12292" name="Rectangle 3"/>
          <p:cNvSpPr>
            <a:spLocks noGrp="1" noChangeArrowheads="1"/>
          </p:cNvSpPr>
          <p:nvPr>
            <p:ph type="body" idx="4294967295"/>
          </p:nvPr>
        </p:nvSpPr>
        <p:spPr>
          <a:xfrm>
            <a:off x="1981200" y="1600200"/>
            <a:ext cx="8178800" cy="3505200"/>
          </a:xfrm>
        </p:spPr>
        <p:txBody>
          <a:bodyPr/>
          <a:lstStyle/>
          <a:p>
            <a:r>
              <a:rPr lang="en-US" smtClean="0"/>
              <a:t>Limited concurrency primitive</a:t>
            </a:r>
          </a:p>
          <a:p>
            <a:pPr lvl="2"/>
            <a:r>
              <a:rPr lang="en-US" smtClean="0"/>
              <a:t>Concurrent Pascal  [Per Brinch Hansen, 1970s]</a:t>
            </a:r>
          </a:p>
          <a:p>
            <a:pPr lvl="1">
              <a:buFontTx/>
              <a:buNone/>
            </a:pPr>
            <a:r>
              <a:rPr lang="en-US" sz="2000">
                <a:solidFill>
                  <a:schemeClr val="folHlink"/>
                </a:solidFill>
              </a:rPr>
              <a:t>x := 0;</a:t>
            </a:r>
          </a:p>
          <a:p>
            <a:pPr lvl="1">
              <a:buFontTx/>
              <a:buNone/>
            </a:pPr>
            <a:r>
              <a:rPr lang="en-US" sz="2000">
                <a:solidFill>
                  <a:schemeClr val="folHlink"/>
                </a:solidFill>
              </a:rPr>
              <a:t>cobegin</a:t>
            </a:r>
          </a:p>
          <a:p>
            <a:pPr lvl="1">
              <a:buFontTx/>
              <a:buNone/>
            </a:pPr>
            <a:r>
              <a:rPr lang="en-US" sz="2000">
                <a:solidFill>
                  <a:schemeClr val="folHlink"/>
                </a:solidFill>
              </a:rPr>
              <a:t>	begin x := 1; x := x+1 end;</a:t>
            </a:r>
          </a:p>
          <a:p>
            <a:pPr lvl="1">
              <a:buFontTx/>
              <a:buNone/>
            </a:pPr>
            <a:r>
              <a:rPr lang="en-US" sz="2000">
                <a:solidFill>
                  <a:schemeClr val="folHlink"/>
                </a:solidFill>
              </a:rPr>
              <a:t>    begin x := 2; x := x+1 end;</a:t>
            </a:r>
          </a:p>
          <a:p>
            <a:pPr lvl="1">
              <a:buFontTx/>
              <a:buNone/>
            </a:pPr>
            <a:r>
              <a:rPr lang="en-US" sz="2000">
                <a:solidFill>
                  <a:schemeClr val="folHlink"/>
                </a:solidFill>
              </a:rPr>
              <a:t>coend;</a:t>
            </a:r>
          </a:p>
          <a:p>
            <a:pPr lvl="1">
              <a:buFontTx/>
              <a:buNone/>
            </a:pPr>
            <a:r>
              <a:rPr lang="en-US" sz="2000">
                <a:solidFill>
                  <a:schemeClr val="folHlink"/>
                </a:solidFill>
              </a:rPr>
              <a:t>print(x);</a:t>
            </a:r>
          </a:p>
        </p:txBody>
      </p:sp>
      <p:sp>
        <p:nvSpPr>
          <p:cNvPr id="12293" name="AutoShape 4"/>
          <p:cNvSpPr>
            <a:spLocks/>
          </p:cNvSpPr>
          <p:nvPr/>
        </p:nvSpPr>
        <p:spPr bwMode="auto">
          <a:xfrm>
            <a:off x="6096000" y="3216275"/>
            <a:ext cx="76200" cy="685800"/>
          </a:xfrm>
          <a:prstGeom prst="rightBrace">
            <a:avLst>
              <a:gd name="adj1" fmla="val 75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endParaRPr lang="en-US">
              <a:solidFill>
                <a:schemeClr val="tx1"/>
              </a:solidFill>
            </a:endParaRPr>
          </a:p>
        </p:txBody>
      </p:sp>
      <p:sp>
        <p:nvSpPr>
          <p:cNvPr id="12294" name="Text Box 5"/>
          <p:cNvSpPr txBox="1">
            <a:spLocks noChangeArrowheads="1"/>
          </p:cNvSpPr>
          <p:nvPr/>
        </p:nvSpPr>
        <p:spPr bwMode="auto">
          <a:xfrm>
            <a:off x="6239521" y="3228073"/>
            <a:ext cx="228947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lnSpc>
                <a:spcPct val="90000"/>
              </a:lnSpc>
              <a:buFontTx/>
              <a:buNone/>
            </a:pPr>
            <a:r>
              <a:rPr lang="en-US" sz="2000">
                <a:solidFill>
                  <a:schemeClr val="tx1"/>
                </a:solidFill>
              </a:rPr>
              <a:t>execute sequential</a:t>
            </a:r>
          </a:p>
          <a:p>
            <a:pPr algn="ctr">
              <a:lnSpc>
                <a:spcPct val="90000"/>
              </a:lnSpc>
              <a:buFontTx/>
              <a:buNone/>
            </a:pPr>
            <a:r>
              <a:rPr lang="en-US" sz="2000">
                <a:solidFill>
                  <a:schemeClr val="tx1"/>
                </a:solidFill>
              </a:rPr>
              <a:t>blocks in parallel</a:t>
            </a:r>
          </a:p>
        </p:txBody>
      </p:sp>
      <p:sp>
        <p:nvSpPr>
          <p:cNvPr id="12295" name="Rectangle 6"/>
          <p:cNvSpPr>
            <a:spLocks noChangeArrowheads="1"/>
          </p:cNvSpPr>
          <p:nvPr/>
        </p:nvSpPr>
        <p:spPr bwMode="auto">
          <a:xfrm>
            <a:off x="2273300" y="4991100"/>
            <a:ext cx="1295400" cy="495300"/>
          </a:xfrm>
          <a:prstGeom prst="rect">
            <a:avLst/>
          </a:prstGeom>
          <a:solidFill>
            <a:schemeClr val="accent1"/>
          </a:solidFill>
          <a:ln w="9525">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Tx/>
              <a:buNone/>
            </a:pPr>
            <a:r>
              <a:rPr lang="en-US">
                <a:solidFill>
                  <a:schemeClr val="tx1"/>
                </a:solidFill>
              </a:rPr>
              <a:t>x := 0</a:t>
            </a:r>
          </a:p>
        </p:txBody>
      </p:sp>
      <p:sp>
        <p:nvSpPr>
          <p:cNvPr id="12296" name="Rectangle 7"/>
          <p:cNvSpPr>
            <a:spLocks noChangeArrowheads="1"/>
          </p:cNvSpPr>
          <p:nvPr/>
        </p:nvSpPr>
        <p:spPr bwMode="auto">
          <a:xfrm>
            <a:off x="4414838" y="5372100"/>
            <a:ext cx="1295400" cy="495300"/>
          </a:xfrm>
          <a:prstGeom prst="rect">
            <a:avLst/>
          </a:prstGeom>
          <a:solidFill>
            <a:schemeClr val="accent1"/>
          </a:solidFill>
          <a:ln w="9525">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Tx/>
              <a:buNone/>
            </a:pPr>
            <a:r>
              <a:rPr lang="en-US">
                <a:solidFill>
                  <a:schemeClr val="tx1"/>
                </a:solidFill>
              </a:rPr>
              <a:t>x := 2</a:t>
            </a:r>
          </a:p>
        </p:txBody>
      </p:sp>
      <p:sp>
        <p:nvSpPr>
          <p:cNvPr id="12297" name="Rectangle 8"/>
          <p:cNvSpPr>
            <a:spLocks noChangeArrowheads="1"/>
          </p:cNvSpPr>
          <p:nvPr/>
        </p:nvSpPr>
        <p:spPr bwMode="auto">
          <a:xfrm>
            <a:off x="4414838" y="4495800"/>
            <a:ext cx="1295400" cy="495300"/>
          </a:xfrm>
          <a:prstGeom prst="rect">
            <a:avLst/>
          </a:prstGeom>
          <a:solidFill>
            <a:schemeClr val="accent1"/>
          </a:solidFill>
          <a:ln w="9525">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Tx/>
              <a:buNone/>
            </a:pPr>
            <a:r>
              <a:rPr lang="en-US">
                <a:solidFill>
                  <a:schemeClr val="tx1"/>
                </a:solidFill>
              </a:rPr>
              <a:t>x := 1</a:t>
            </a:r>
          </a:p>
        </p:txBody>
      </p:sp>
      <p:sp>
        <p:nvSpPr>
          <p:cNvPr id="12298" name="Rectangle 9"/>
          <p:cNvSpPr>
            <a:spLocks noChangeArrowheads="1"/>
          </p:cNvSpPr>
          <p:nvPr/>
        </p:nvSpPr>
        <p:spPr bwMode="auto">
          <a:xfrm>
            <a:off x="8699500" y="4991100"/>
            <a:ext cx="1295400" cy="495300"/>
          </a:xfrm>
          <a:prstGeom prst="rect">
            <a:avLst/>
          </a:prstGeom>
          <a:solidFill>
            <a:schemeClr val="accent1"/>
          </a:solidFill>
          <a:ln w="9525">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Tx/>
              <a:buNone/>
            </a:pPr>
            <a:r>
              <a:rPr lang="en-US">
                <a:solidFill>
                  <a:schemeClr val="tx1"/>
                </a:solidFill>
              </a:rPr>
              <a:t>print(x)</a:t>
            </a:r>
          </a:p>
        </p:txBody>
      </p:sp>
      <p:sp>
        <p:nvSpPr>
          <p:cNvPr id="12299" name="Rectangle 10"/>
          <p:cNvSpPr>
            <a:spLocks noChangeArrowheads="1"/>
          </p:cNvSpPr>
          <p:nvPr/>
        </p:nvSpPr>
        <p:spPr bwMode="auto">
          <a:xfrm>
            <a:off x="6556375" y="4495800"/>
            <a:ext cx="1295400" cy="495300"/>
          </a:xfrm>
          <a:prstGeom prst="rect">
            <a:avLst/>
          </a:prstGeom>
          <a:solidFill>
            <a:schemeClr val="accent1"/>
          </a:solidFill>
          <a:ln w="9525">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Tx/>
              <a:buNone/>
            </a:pPr>
            <a:r>
              <a:rPr lang="en-US">
                <a:solidFill>
                  <a:schemeClr val="tx1"/>
                </a:solidFill>
              </a:rPr>
              <a:t>x := x+1</a:t>
            </a:r>
          </a:p>
        </p:txBody>
      </p:sp>
      <p:sp>
        <p:nvSpPr>
          <p:cNvPr id="12300" name="Rectangle 11"/>
          <p:cNvSpPr>
            <a:spLocks noChangeArrowheads="1"/>
          </p:cNvSpPr>
          <p:nvPr/>
        </p:nvSpPr>
        <p:spPr bwMode="auto">
          <a:xfrm>
            <a:off x="6556375" y="5372100"/>
            <a:ext cx="1295400" cy="495300"/>
          </a:xfrm>
          <a:prstGeom prst="rect">
            <a:avLst/>
          </a:prstGeom>
          <a:solidFill>
            <a:schemeClr val="accent1"/>
          </a:solidFill>
          <a:ln w="9525">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Tx/>
              <a:buNone/>
            </a:pPr>
            <a:r>
              <a:rPr lang="en-US">
                <a:solidFill>
                  <a:schemeClr val="tx1"/>
                </a:solidFill>
              </a:rPr>
              <a:t>x := x+1</a:t>
            </a:r>
          </a:p>
        </p:txBody>
      </p:sp>
      <p:sp>
        <p:nvSpPr>
          <p:cNvPr id="12301" name="Line 12"/>
          <p:cNvSpPr>
            <a:spLocks noChangeShapeType="1"/>
          </p:cNvSpPr>
          <p:nvPr/>
        </p:nvSpPr>
        <p:spPr bwMode="auto">
          <a:xfrm>
            <a:off x="3568700" y="5181600"/>
            <a:ext cx="846138" cy="4953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02" name="Line 13"/>
          <p:cNvSpPr>
            <a:spLocks noChangeShapeType="1"/>
          </p:cNvSpPr>
          <p:nvPr/>
        </p:nvSpPr>
        <p:spPr bwMode="auto">
          <a:xfrm flipV="1">
            <a:off x="7853364" y="5257800"/>
            <a:ext cx="846137" cy="4191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03" name="Line 14"/>
          <p:cNvSpPr>
            <a:spLocks noChangeShapeType="1"/>
          </p:cNvSpPr>
          <p:nvPr/>
        </p:nvSpPr>
        <p:spPr bwMode="auto">
          <a:xfrm flipV="1">
            <a:off x="5710239" y="5676900"/>
            <a:ext cx="84613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04" name="Line 15"/>
          <p:cNvSpPr>
            <a:spLocks noChangeShapeType="1"/>
          </p:cNvSpPr>
          <p:nvPr/>
        </p:nvSpPr>
        <p:spPr bwMode="auto">
          <a:xfrm>
            <a:off x="7853364" y="4800600"/>
            <a:ext cx="846137" cy="3048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05" name="Line 16"/>
          <p:cNvSpPr>
            <a:spLocks noChangeShapeType="1"/>
          </p:cNvSpPr>
          <p:nvPr/>
        </p:nvSpPr>
        <p:spPr bwMode="auto">
          <a:xfrm flipV="1">
            <a:off x="3568700" y="4686300"/>
            <a:ext cx="846138" cy="4953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06" name="Line 17"/>
          <p:cNvSpPr>
            <a:spLocks noChangeShapeType="1"/>
          </p:cNvSpPr>
          <p:nvPr/>
        </p:nvSpPr>
        <p:spPr bwMode="auto">
          <a:xfrm flipV="1">
            <a:off x="5710239" y="4686300"/>
            <a:ext cx="84613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07" name="Rectangle 18"/>
          <p:cNvSpPr>
            <a:spLocks noChangeArrowheads="1"/>
          </p:cNvSpPr>
          <p:nvPr/>
        </p:nvSpPr>
        <p:spPr bwMode="auto">
          <a:xfrm>
            <a:off x="2133600" y="6172200"/>
            <a:ext cx="70866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lvl="1">
              <a:buFont typeface="Monotype Sorts" pitchFamily="2" charset="2"/>
              <a:buNone/>
            </a:pPr>
            <a:r>
              <a:rPr kumimoji="1" lang="en-US"/>
              <a:t>Atomicity at level of assignment statement </a:t>
            </a:r>
          </a:p>
        </p:txBody>
      </p:sp>
      <p:pic>
        <p:nvPicPr>
          <p:cNvPr id="12308"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2050" y="528639"/>
            <a:ext cx="142875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Tree>
    <p:extLst>
      <p:ext uri="{BB962C8B-B14F-4D97-AF65-F5344CB8AC3E}">
        <p14:creationId xmlns:p14="http://schemas.microsoft.com/office/powerpoint/2010/main" val="431301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B8216976-5C7C-4BD7-9310-6BD8C4ADBCC1}" type="slidenum">
              <a:rPr lang="en-US" sz="1200">
                <a:latin typeface="Arial" panose="020B0604020202020204" pitchFamily="34" charset="0"/>
              </a:rPr>
              <a:pPr/>
              <a:t>57</a:t>
            </a:fld>
            <a:endParaRPr lang="en-US" sz="1200">
              <a:latin typeface="Arial" panose="020B0604020202020204" pitchFamily="34" charset="0"/>
            </a:endParaRPr>
          </a:p>
        </p:txBody>
      </p:sp>
      <p:sp>
        <p:nvSpPr>
          <p:cNvPr id="13315" name="Rectangle 2"/>
          <p:cNvSpPr>
            <a:spLocks noGrp="1" noChangeArrowheads="1"/>
          </p:cNvSpPr>
          <p:nvPr>
            <p:ph type="title" idx="4294967295"/>
          </p:nvPr>
        </p:nvSpPr>
        <p:spPr/>
        <p:txBody>
          <a:bodyPr/>
          <a:lstStyle/>
          <a:p>
            <a:r>
              <a:rPr lang="en-US" smtClean="0"/>
              <a:t>Properties of cobegin/coend</a:t>
            </a:r>
          </a:p>
        </p:txBody>
      </p:sp>
      <p:sp>
        <p:nvSpPr>
          <p:cNvPr id="13316" name="Rectangle 3"/>
          <p:cNvSpPr>
            <a:spLocks noGrp="1" noChangeArrowheads="1"/>
          </p:cNvSpPr>
          <p:nvPr>
            <p:ph type="body" idx="4294967295"/>
          </p:nvPr>
        </p:nvSpPr>
        <p:spPr>
          <a:xfrm>
            <a:off x="1981200" y="1600200"/>
            <a:ext cx="8178800" cy="4876800"/>
          </a:xfrm>
        </p:spPr>
        <p:txBody>
          <a:bodyPr/>
          <a:lstStyle/>
          <a:p>
            <a:r>
              <a:rPr lang="en-US" smtClean="0"/>
              <a:t>Simple way to create concurrent processes</a:t>
            </a:r>
          </a:p>
          <a:p>
            <a:r>
              <a:rPr lang="en-US" smtClean="0"/>
              <a:t>Communication by shared variables</a:t>
            </a:r>
          </a:p>
          <a:p>
            <a:r>
              <a:rPr lang="en-US" smtClean="0">
                <a:solidFill>
                  <a:srgbClr val="FF0000"/>
                </a:solidFill>
              </a:rPr>
              <a:t>No mutual exclusion</a:t>
            </a:r>
          </a:p>
          <a:p>
            <a:r>
              <a:rPr lang="en-US" smtClean="0">
                <a:solidFill>
                  <a:srgbClr val="FF0000"/>
                </a:solidFill>
              </a:rPr>
              <a:t>No atomicity</a:t>
            </a:r>
          </a:p>
          <a:p>
            <a:r>
              <a:rPr lang="en-US" smtClean="0">
                <a:solidFill>
                  <a:srgbClr val="FF0000"/>
                </a:solidFill>
              </a:rPr>
              <a:t>Number of processes fixed by program structure</a:t>
            </a:r>
          </a:p>
          <a:p>
            <a:r>
              <a:rPr lang="en-US" smtClean="0">
                <a:solidFill>
                  <a:srgbClr val="FF0000"/>
                </a:solidFill>
              </a:rPr>
              <a:t>Cannot abort processes</a:t>
            </a:r>
          </a:p>
          <a:p>
            <a:pPr lvl="1"/>
            <a:r>
              <a:rPr lang="en-US" smtClean="0"/>
              <a:t>All must complete before parent process can go on</a:t>
            </a:r>
          </a:p>
        </p:txBody>
      </p:sp>
    </p:spTree>
    <p:extLst>
      <p:ext uri="{BB962C8B-B14F-4D97-AF65-F5344CB8AC3E}">
        <p14:creationId xmlns:p14="http://schemas.microsoft.com/office/powerpoint/2010/main" val="2702794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14171E97-8547-4ACD-B1AD-7FF1E665DABF}" type="slidenum">
              <a:rPr lang="en-US" sz="1200">
                <a:latin typeface="Arial" panose="020B0604020202020204" pitchFamily="34" charset="0"/>
              </a:rPr>
              <a:pPr/>
              <a:t>58</a:t>
            </a:fld>
            <a:endParaRPr lang="en-US" sz="1200">
              <a:latin typeface="Arial" panose="020B0604020202020204" pitchFamily="34" charset="0"/>
            </a:endParaRPr>
          </a:p>
        </p:txBody>
      </p:sp>
      <p:sp>
        <p:nvSpPr>
          <p:cNvPr id="14339" name="Rectangle 3"/>
          <p:cNvSpPr>
            <a:spLocks noGrp="1" noChangeArrowheads="1"/>
          </p:cNvSpPr>
          <p:nvPr>
            <p:ph type="title"/>
          </p:nvPr>
        </p:nvSpPr>
        <p:spPr/>
        <p:txBody>
          <a:bodyPr/>
          <a:lstStyle/>
          <a:p>
            <a:r>
              <a:rPr lang="en-US" smtClean="0"/>
              <a:t>Race Conditions</a:t>
            </a:r>
          </a:p>
        </p:txBody>
      </p:sp>
      <p:sp>
        <p:nvSpPr>
          <p:cNvPr id="14340" name="Rectangle 4"/>
          <p:cNvSpPr>
            <a:spLocks noGrp="1" noChangeArrowheads="1"/>
          </p:cNvSpPr>
          <p:nvPr>
            <p:ph type="body" idx="1"/>
          </p:nvPr>
        </p:nvSpPr>
        <p:spPr>
          <a:xfrm>
            <a:off x="1981200" y="1600200"/>
            <a:ext cx="8178800" cy="4953000"/>
          </a:xfrm>
        </p:spPr>
        <p:txBody>
          <a:bodyPr/>
          <a:lstStyle/>
          <a:p>
            <a:r>
              <a:rPr lang="en-US" smtClean="0">
                <a:solidFill>
                  <a:schemeClr val="hlink"/>
                </a:solidFill>
              </a:rPr>
              <a:t>Race condition</a:t>
            </a:r>
            <a:r>
              <a:rPr lang="en-US" smtClean="0"/>
              <a:t> occurs when the value of a variable depends on the execution order of two or more concurrent processes </a:t>
            </a:r>
            <a:r>
              <a:rPr lang="en-US" smtClean="0">
                <a:solidFill>
                  <a:schemeClr val="hlink"/>
                </a:solidFill>
              </a:rPr>
              <a:t>(why is this bad?)</a:t>
            </a:r>
          </a:p>
          <a:p>
            <a:r>
              <a:rPr lang="en-US" smtClean="0"/>
              <a:t>Example</a:t>
            </a:r>
          </a:p>
          <a:p>
            <a:pPr lvl="1">
              <a:buFontTx/>
              <a:buNone/>
            </a:pPr>
            <a:r>
              <a:rPr lang="en-US" smtClean="0">
                <a:solidFill>
                  <a:schemeClr val="folHlink"/>
                </a:solidFill>
              </a:rPr>
              <a:t>procedure signup(person)</a:t>
            </a:r>
          </a:p>
          <a:p>
            <a:pPr lvl="1">
              <a:buFontTx/>
              <a:buNone/>
            </a:pPr>
            <a:r>
              <a:rPr lang="en-US" smtClean="0">
                <a:solidFill>
                  <a:schemeClr val="folHlink"/>
                </a:solidFill>
              </a:rPr>
              <a:t>	begin</a:t>
            </a:r>
          </a:p>
          <a:p>
            <a:pPr lvl="1">
              <a:buFontTx/>
              <a:buNone/>
            </a:pPr>
            <a:r>
              <a:rPr lang="en-US" smtClean="0">
                <a:solidFill>
                  <a:schemeClr val="folHlink"/>
                </a:solidFill>
              </a:rPr>
              <a:t>		number := number + 1;</a:t>
            </a:r>
          </a:p>
          <a:p>
            <a:pPr lvl="1">
              <a:buFontTx/>
              <a:buNone/>
            </a:pPr>
            <a:r>
              <a:rPr lang="en-US" smtClean="0">
                <a:solidFill>
                  <a:schemeClr val="folHlink"/>
                </a:solidFill>
              </a:rPr>
              <a:t>		list[number] := person;</a:t>
            </a:r>
          </a:p>
          <a:p>
            <a:pPr lvl="1">
              <a:buFontTx/>
              <a:buNone/>
            </a:pPr>
            <a:r>
              <a:rPr lang="en-US" smtClean="0">
                <a:solidFill>
                  <a:schemeClr val="folHlink"/>
                </a:solidFill>
              </a:rPr>
              <a:t>end;</a:t>
            </a:r>
          </a:p>
          <a:p>
            <a:pPr lvl="1">
              <a:buFontTx/>
              <a:buNone/>
            </a:pPr>
            <a:r>
              <a:rPr lang="en-US" smtClean="0">
                <a:solidFill>
                  <a:schemeClr val="folHlink"/>
                </a:solidFill>
              </a:rPr>
              <a:t>signup(joe) || signup(bill)</a:t>
            </a:r>
            <a:r>
              <a:rPr lang="en-US" smtClean="0"/>
              <a:t> </a:t>
            </a:r>
          </a:p>
        </p:txBody>
      </p:sp>
    </p:spTree>
    <p:extLst>
      <p:ext uri="{BB962C8B-B14F-4D97-AF65-F5344CB8AC3E}">
        <p14:creationId xmlns:p14="http://schemas.microsoft.com/office/powerpoint/2010/main" val="3801377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E41FDD23-9422-4F13-897E-789FF8B19AB6}" type="slidenum">
              <a:rPr lang="en-US" sz="1200">
                <a:latin typeface="Arial" panose="020B0604020202020204" pitchFamily="34" charset="0"/>
              </a:rPr>
              <a:pPr/>
              <a:t>59</a:t>
            </a:fld>
            <a:endParaRPr lang="en-US" sz="1200">
              <a:latin typeface="Arial" panose="020B0604020202020204" pitchFamily="34" charset="0"/>
            </a:endParaRPr>
          </a:p>
        </p:txBody>
      </p:sp>
      <p:sp>
        <p:nvSpPr>
          <p:cNvPr id="15363" name="Rectangle 4"/>
          <p:cNvSpPr>
            <a:spLocks noGrp="1" noChangeArrowheads="1"/>
          </p:cNvSpPr>
          <p:nvPr>
            <p:ph type="title"/>
          </p:nvPr>
        </p:nvSpPr>
        <p:spPr/>
        <p:txBody>
          <a:bodyPr/>
          <a:lstStyle/>
          <a:p>
            <a:r>
              <a:rPr lang="en-US" smtClean="0"/>
              <a:t>Critical Section</a:t>
            </a:r>
          </a:p>
        </p:txBody>
      </p:sp>
      <p:sp>
        <p:nvSpPr>
          <p:cNvPr id="15364" name="Rectangle 5"/>
          <p:cNvSpPr>
            <a:spLocks noGrp="1" noChangeArrowheads="1"/>
          </p:cNvSpPr>
          <p:nvPr>
            <p:ph type="body" idx="1"/>
          </p:nvPr>
        </p:nvSpPr>
        <p:spPr>
          <a:xfrm>
            <a:off x="1981200" y="1600200"/>
            <a:ext cx="7721600" cy="4457700"/>
          </a:xfrm>
        </p:spPr>
        <p:txBody>
          <a:bodyPr/>
          <a:lstStyle/>
          <a:p>
            <a:r>
              <a:rPr lang="en-US" smtClean="0"/>
              <a:t>Two concurrent processes may access a shared resource</a:t>
            </a:r>
          </a:p>
          <a:p>
            <a:r>
              <a:rPr lang="en-US" smtClean="0"/>
              <a:t>Inconsistent behavior if processes are interleaved</a:t>
            </a:r>
          </a:p>
          <a:p>
            <a:r>
              <a:rPr lang="en-US" smtClean="0"/>
              <a:t>Allow only one process in </a:t>
            </a:r>
            <a:r>
              <a:rPr lang="en-US" smtClean="0">
                <a:solidFill>
                  <a:schemeClr val="hlink"/>
                </a:solidFill>
              </a:rPr>
              <a:t>critical section</a:t>
            </a:r>
            <a:endParaRPr lang="en-US" smtClean="0"/>
          </a:p>
          <a:p>
            <a:r>
              <a:rPr lang="en-US" smtClean="0"/>
              <a:t>Issues</a:t>
            </a:r>
          </a:p>
          <a:p>
            <a:pPr lvl="1"/>
            <a:r>
              <a:rPr lang="en-US" smtClean="0"/>
              <a:t>How to select which process is allowed to access the critical section?</a:t>
            </a:r>
          </a:p>
          <a:p>
            <a:pPr lvl="1"/>
            <a:r>
              <a:rPr lang="en-US" smtClean="0"/>
              <a:t>What happens to the other process?</a:t>
            </a:r>
          </a:p>
        </p:txBody>
      </p:sp>
    </p:spTree>
    <p:extLst>
      <p:ext uri="{BB962C8B-B14F-4D97-AF65-F5344CB8AC3E}">
        <p14:creationId xmlns:p14="http://schemas.microsoft.com/office/powerpoint/2010/main" val="814964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mtClean="0"/>
              <a:t>Threads</a:t>
            </a:r>
          </a:p>
        </p:txBody>
      </p:sp>
      <p:sp>
        <p:nvSpPr>
          <p:cNvPr id="3" name="Content Placeholder 2"/>
          <p:cNvSpPr>
            <a:spLocks noGrp="1"/>
          </p:cNvSpPr>
          <p:nvPr>
            <p:ph idx="1"/>
          </p:nvPr>
        </p:nvSpPr>
        <p:spPr/>
        <p:txBody>
          <a:bodyPr/>
          <a:lstStyle/>
          <a:p>
            <a:pPr eaLnBrk="1" hangingPunct="1"/>
            <a:r>
              <a:rPr lang="en-US" smtClean="0"/>
              <a:t>There are two ways to create a Thread:</a:t>
            </a:r>
          </a:p>
          <a:p>
            <a:pPr lvl="1" eaLnBrk="1" hangingPunct="1"/>
            <a:r>
              <a:rPr lang="en-US" smtClean="0"/>
              <a:t>Define a class that </a:t>
            </a:r>
            <a:r>
              <a:rPr lang="en-US" smtClean="0">
                <a:solidFill>
                  <a:srgbClr val="2D00E7"/>
                </a:solidFill>
                <a:latin typeface="Trebuchet MS" panose="020B0603020202020204" pitchFamily="34" charset="0"/>
              </a:rPr>
              <a:t>extends Thread</a:t>
            </a:r>
          </a:p>
          <a:p>
            <a:pPr lvl="2" eaLnBrk="1" hangingPunct="1"/>
            <a:r>
              <a:rPr lang="en-US" smtClean="0"/>
              <a:t>Supply a </a:t>
            </a:r>
            <a:r>
              <a:rPr lang="en-US" smtClean="0">
                <a:solidFill>
                  <a:srgbClr val="2D00E7"/>
                </a:solidFill>
                <a:latin typeface="Trebuchet MS" panose="020B0603020202020204" pitchFamily="34" charset="0"/>
              </a:rPr>
              <a:t>public void run() </a:t>
            </a:r>
            <a:r>
              <a:rPr lang="en-US" smtClean="0"/>
              <a:t>method</a:t>
            </a:r>
          </a:p>
          <a:p>
            <a:pPr lvl="2" eaLnBrk="1" hangingPunct="1"/>
            <a:r>
              <a:rPr lang="en-US" smtClean="0"/>
              <a:t>Create an object </a:t>
            </a:r>
            <a:r>
              <a:rPr lang="en-US" smtClean="0">
                <a:solidFill>
                  <a:srgbClr val="2D00E7"/>
                </a:solidFill>
                <a:latin typeface="Trebuchet MS" panose="020B0603020202020204" pitchFamily="34" charset="0"/>
              </a:rPr>
              <a:t>o</a:t>
            </a:r>
            <a:r>
              <a:rPr lang="en-US" smtClean="0"/>
              <a:t> of that class</a:t>
            </a:r>
          </a:p>
          <a:p>
            <a:pPr lvl="2" eaLnBrk="1" hangingPunct="1"/>
            <a:r>
              <a:rPr lang="en-US" smtClean="0"/>
              <a:t>Tell the object to start: </a:t>
            </a:r>
            <a:r>
              <a:rPr lang="en-US" smtClean="0">
                <a:solidFill>
                  <a:srgbClr val="2D00E7"/>
                </a:solidFill>
                <a:latin typeface="Trebuchet MS" panose="020B0603020202020204" pitchFamily="34" charset="0"/>
              </a:rPr>
              <a:t>o.start();</a:t>
            </a:r>
          </a:p>
          <a:p>
            <a:pPr lvl="1" eaLnBrk="1" hangingPunct="1"/>
            <a:r>
              <a:rPr lang="en-US" smtClean="0"/>
              <a:t>Define a class that </a:t>
            </a:r>
            <a:r>
              <a:rPr lang="en-US" smtClean="0">
                <a:solidFill>
                  <a:srgbClr val="2D00E7"/>
                </a:solidFill>
                <a:latin typeface="Trebuchet MS" panose="020B0603020202020204" pitchFamily="34" charset="0"/>
              </a:rPr>
              <a:t>implements Runnable </a:t>
            </a:r>
            <a:r>
              <a:rPr lang="en-US" smtClean="0"/>
              <a:t>(hence it is free to extend some other class)</a:t>
            </a:r>
            <a:endParaRPr lang="en-US" smtClean="0">
              <a:solidFill>
                <a:srgbClr val="2D00E7"/>
              </a:solidFill>
              <a:latin typeface="Trebuchet MS" panose="020B0603020202020204" pitchFamily="34" charset="0"/>
            </a:endParaRPr>
          </a:p>
          <a:p>
            <a:pPr lvl="2" eaLnBrk="1" hangingPunct="1"/>
            <a:r>
              <a:rPr lang="en-US" smtClean="0"/>
              <a:t>Supply a </a:t>
            </a:r>
            <a:r>
              <a:rPr lang="en-US" smtClean="0">
                <a:solidFill>
                  <a:srgbClr val="2D00E7"/>
                </a:solidFill>
                <a:latin typeface="Trebuchet MS" panose="020B0603020202020204" pitchFamily="34" charset="0"/>
              </a:rPr>
              <a:t>public void run() </a:t>
            </a:r>
            <a:r>
              <a:rPr lang="en-US" smtClean="0"/>
              <a:t>method</a:t>
            </a:r>
          </a:p>
          <a:p>
            <a:pPr lvl="2" eaLnBrk="1" hangingPunct="1"/>
            <a:r>
              <a:rPr lang="en-US" smtClean="0"/>
              <a:t>Create an object </a:t>
            </a:r>
            <a:r>
              <a:rPr lang="en-US" smtClean="0">
                <a:solidFill>
                  <a:srgbClr val="2D00E7"/>
                </a:solidFill>
                <a:latin typeface="Trebuchet MS" panose="020B0603020202020204" pitchFamily="34" charset="0"/>
              </a:rPr>
              <a:t>o</a:t>
            </a:r>
            <a:r>
              <a:rPr lang="en-US" smtClean="0"/>
              <a:t> of that class</a:t>
            </a:r>
          </a:p>
          <a:p>
            <a:pPr lvl="2" eaLnBrk="1" hangingPunct="1"/>
            <a:r>
              <a:rPr lang="en-US" smtClean="0"/>
              <a:t>Create a Thread that “knows” </a:t>
            </a:r>
            <a:r>
              <a:rPr lang="en-US" smtClean="0">
                <a:solidFill>
                  <a:srgbClr val="2D00E7"/>
                </a:solidFill>
                <a:latin typeface="Trebuchet MS" panose="020B0603020202020204" pitchFamily="34" charset="0"/>
              </a:rPr>
              <a:t>o</a:t>
            </a:r>
            <a:r>
              <a:rPr lang="en-US" smtClean="0"/>
              <a:t>: </a:t>
            </a:r>
            <a:r>
              <a:rPr lang="en-US" smtClean="0">
                <a:solidFill>
                  <a:srgbClr val="2D00E7"/>
                </a:solidFill>
                <a:latin typeface="Trebuchet MS" panose="020B0603020202020204" pitchFamily="34" charset="0"/>
              </a:rPr>
              <a:t>Thread t = new Thread(o);</a:t>
            </a:r>
          </a:p>
          <a:p>
            <a:pPr lvl="2" eaLnBrk="1" hangingPunct="1"/>
            <a:r>
              <a:rPr lang="en-US" smtClean="0"/>
              <a:t>Tell the Thread to start: </a:t>
            </a:r>
            <a:r>
              <a:rPr lang="en-US" smtClean="0">
                <a:solidFill>
                  <a:srgbClr val="2D00E7"/>
                </a:solidFill>
                <a:latin typeface="Trebuchet MS" panose="020B0603020202020204" pitchFamily="34" charset="0"/>
              </a:rPr>
              <a:t>t.start();</a:t>
            </a:r>
          </a:p>
        </p:txBody>
      </p:sp>
      <p:sp>
        <p:nvSpPr>
          <p:cNvPr id="614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29DAAA0E-3E7D-4EEB-8039-CEB83C016E94}" type="slidenum">
              <a:rPr lang="en-US" sz="1400">
                <a:latin typeface="Arial" panose="020B0604020202020204" pitchFamily="34" charset="0"/>
              </a:rPr>
              <a:pPr/>
              <a:t>6</a:t>
            </a:fld>
            <a:endParaRPr lang="en-US" sz="1400">
              <a:latin typeface="Arial" panose="020B0604020202020204" pitchFamily="34" charset="0"/>
            </a:endParaRPr>
          </a:p>
        </p:txBody>
      </p:sp>
    </p:spTree>
    <p:extLst>
      <p:ext uri="{BB962C8B-B14F-4D97-AF65-F5344CB8AC3E}">
        <p14:creationId xmlns:p14="http://schemas.microsoft.com/office/powerpoint/2010/main" val="14717152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AE75FFE5-6629-4CDE-8C60-EEE14FEC99CD}" type="slidenum">
              <a:rPr lang="en-US" sz="1200">
                <a:latin typeface="Arial" panose="020B0604020202020204" pitchFamily="34" charset="0"/>
              </a:rPr>
              <a:pPr/>
              <a:t>60</a:t>
            </a:fld>
            <a:endParaRPr lang="en-US" sz="1200">
              <a:latin typeface="Arial" panose="020B0604020202020204" pitchFamily="34" charset="0"/>
            </a:endParaRPr>
          </a:p>
        </p:txBody>
      </p:sp>
      <p:sp>
        <p:nvSpPr>
          <p:cNvPr id="16387" name="Rectangle 4"/>
          <p:cNvSpPr>
            <a:spLocks noGrp="1" noChangeArrowheads="1"/>
          </p:cNvSpPr>
          <p:nvPr>
            <p:ph type="title" idx="4294967295"/>
          </p:nvPr>
        </p:nvSpPr>
        <p:spPr/>
        <p:txBody>
          <a:bodyPr/>
          <a:lstStyle/>
          <a:p>
            <a:r>
              <a:rPr lang="en-US" smtClean="0"/>
              <a:t>Locks and Waiting</a:t>
            </a:r>
          </a:p>
        </p:txBody>
      </p:sp>
      <p:sp>
        <p:nvSpPr>
          <p:cNvPr id="16388" name="Rectangle 5"/>
          <p:cNvSpPr>
            <a:spLocks noGrp="1" noChangeArrowheads="1"/>
          </p:cNvSpPr>
          <p:nvPr>
            <p:ph type="body" idx="4294967295"/>
          </p:nvPr>
        </p:nvSpPr>
        <p:spPr>
          <a:xfrm>
            <a:off x="2032000" y="1676400"/>
            <a:ext cx="7493000" cy="4686300"/>
          </a:xfrm>
        </p:spPr>
        <p:txBody>
          <a:bodyPr/>
          <a:lstStyle/>
          <a:p>
            <a:pPr>
              <a:buFont typeface="Monotype Sorts" pitchFamily="2" charset="2"/>
              <a:buNone/>
            </a:pPr>
            <a:r>
              <a:rPr lang="en-US" sz="2400">
                <a:solidFill>
                  <a:schemeClr val="folHlink"/>
                </a:solidFill>
              </a:rPr>
              <a:t>&lt;initialize concurrency control&gt;</a:t>
            </a:r>
          </a:p>
          <a:p>
            <a:pPr>
              <a:lnSpc>
                <a:spcPct val="60000"/>
              </a:lnSpc>
              <a:buFont typeface="Monotype Sorts" pitchFamily="2" charset="2"/>
              <a:buNone/>
            </a:pPr>
            <a:endParaRPr lang="en-US" sz="2400">
              <a:solidFill>
                <a:schemeClr val="folHlink"/>
              </a:solidFill>
            </a:endParaRPr>
          </a:p>
          <a:p>
            <a:pPr>
              <a:buFont typeface="Monotype Sorts" pitchFamily="2" charset="2"/>
              <a:buNone/>
            </a:pPr>
            <a:r>
              <a:rPr lang="en-US" sz="2400">
                <a:solidFill>
                  <a:schemeClr val="folHlink"/>
                </a:solidFill>
              </a:rPr>
              <a:t>Process 1: </a:t>
            </a:r>
          </a:p>
          <a:p>
            <a:pPr>
              <a:buFont typeface="Monotype Sorts" pitchFamily="2" charset="2"/>
              <a:buNone/>
            </a:pPr>
            <a:r>
              <a:rPr lang="en-US" sz="2400">
                <a:solidFill>
                  <a:schemeClr val="folHlink"/>
                </a:solidFill>
              </a:rPr>
              <a:t>		&lt;wait&gt; </a:t>
            </a:r>
          </a:p>
          <a:p>
            <a:pPr>
              <a:buFont typeface="Monotype Sorts" pitchFamily="2" charset="2"/>
              <a:buNone/>
            </a:pPr>
            <a:r>
              <a:rPr lang="en-US" sz="2400">
                <a:solidFill>
                  <a:schemeClr val="folHlink"/>
                </a:solidFill>
              </a:rPr>
              <a:t>		signup(joe);  // critical section</a:t>
            </a:r>
          </a:p>
          <a:p>
            <a:pPr>
              <a:buFont typeface="Monotype Sorts" pitchFamily="2" charset="2"/>
              <a:buNone/>
            </a:pPr>
            <a:r>
              <a:rPr lang="en-US" sz="2400">
                <a:solidFill>
                  <a:schemeClr val="folHlink"/>
                </a:solidFill>
              </a:rPr>
              <a:t>		&lt;signal&gt;</a:t>
            </a:r>
          </a:p>
          <a:p>
            <a:pPr>
              <a:lnSpc>
                <a:spcPct val="60000"/>
              </a:lnSpc>
              <a:buFont typeface="Monotype Sorts" pitchFamily="2" charset="2"/>
              <a:buNone/>
            </a:pPr>
            <a:r>
              <a:rPr lang="en-US" sz="2400">
                <a:solidFill>
                  <a:schemeClr val="folHlink"/>
                </a:solidFill>
              </a:rPr>
              <a:t>	</a:t>
            </a:r>
          </a:p>
          <a:p>
            <a:pPr>
              <a:buFont typeface="Monotype Sorts" pitchFamily="2" charset="2"/>
              <a:buNone/>
            </a:pPr>
            <a:r>
              <a:rPr lang="en-US" sz="2400">
                <a:solidFill>
                  <a:schemeClr val="folHlink"/>
                </a:solidFill>
              </a:rPr>
              <a:t>Process 2:</a:t>
            </a:r>
          </a:p>
          <a:p>
            <a:pPr>
              <a:buFont typeface="Monotype Sorts" pitchFamily="2" charset="2"/>
              <a:buNone/>
            </a:pPr>
            <a:r>
              <a:rPr lang="en-US" sz="2400">
                <a:solidFill>
                  <a:schemeClr val="folHlink"/>
                </a:solidFill>
              </a:rPr>
              <a:t>		&lt;wait&gt;					signup(bill);   // critical section</a:t>
            </a:r>
          </a:p>
          <a:p>
            <a:pPr>
              <a:buFont typeface="Monotype Sorts" pitchFamily="2" charset="2"/>
              <a:buNone/>
            </a:pPr>
            <a:r>
              <a:rPr lang="en-US" sz="2400">
                <a:solidFill>
                  <a:schemeClr val="folHlink"/>
                </a:solidFill>
              </a:rPr>
              <a:t>		&lt;signal&gt;</a:t>
            </a:r>
          </a:p>
        </p:txBody>
      </p:sp>
      <p:sp>
        <p:nvSpPr>
          <p:cNvPr id="16389" name="Text Box 7"/>
          <p:cNvSpPr txBox="1">
            <a:spLocks noChangeArrowheads="1"/>
          </p:cNvSpPr>
          <p:nvPr/>
        </p:nvSpPr>
        <p:spPr bwMode="auto">
          <a:xfrm>
            <a:off x="5181601" y="6019801"/>
            <a:ext cx="4943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2000">
                <a:solidFill>
                  <a:schemeClr val="hlink"/>
                </a:solidFill>
              </a:rPr>
              <a:t>Need atomic operations to implement wait</a:t>
            </a:r>
          </a:p>
        </p:txBody>
      </p:sp>
    </p:spTree>
    <p:extLst>
      <p:ext uri="{BB962C8B-B14F-4D97-AF65-F5344CB8AC3E}">
        <p14:creationId xmlns:p14="http://schemas.microsoft.com/office/powerpoint/2010/main" val="2626408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50596E5F-DF8B-4873-B13A-873C32B82008}" type="slidenum">
              <a:rPr lang="en-US" sz="1200">
                <a:latin typeface="Arial" panose="020B0604020202020204" pitchFamily="34" charset="0"/>
              </a:rPr>
              <a:pPr/>
              <a:t>61</a:t>
            </a:fld>
            <a:endParaRPr lang="en-US" sz="1200">
              <a:latin typeface="Arial" panose="020B0604020202020204" pitchFamily="34" charset="0"/>
            </a:endParaRPr>
          </a:p>
        </p:txBody>
      </p:sp>
      <p:sp>
        <p:nvSpPr>
          <p:cNvPr id="17411" name="Rectangle 2"/>
          <p:cNvSpPr>
            <a:spLocks noGrp="1" noChangeArrowheads="1"/>
          </p:cNvSpPr>
          <p:nvPr>
            <p:ph type="title"/>
          </p:nvPr>
        </p:nvSpPr>
        <p:spPr/>
        <p:txBody>
          <a:bodyPr/>
          <a:lstStyle/>
          <a:p>
            <a:r>
              <a:rPr lang="en-US" smtClean="0"/>
              <a:t>Deadlock</a:t>
            </a:r>
          </a:p>
        </p:txBody>
      </p:sp>
      <p:sp>
        <p:nvSpPr>
          <p:cNvPr id="17412" name="Rectangle 3"/>
          <p:cNvSpPr>
            <a:spLocks noGrp="1" noChangeArrowheads="1"/>
          </p:cNvSpPr>
          <p:nvPr>
            <p:ph type="body" idx="1"/>
          </p:nvPr>
        </p:nvSpPr>
        <p:spPr>
          <a:xfrm>
            <a:off x="1981200" y="1600200"/>
            <a:ext cx="8382000" cy="4457700"/>
          </a:xfrm>
        </p:spPr>
        <p:txBody>
          <a:bodyPr/>
          <a:lstStyle/>
          <a:p>
            <a:r>
              <a:rPr lang="en-US" smtClean="0">
                <a:solidFill>
                  <a:schemeClr val="hlink"/>
                </a:solidFill>
              </a:rPr>
              <a:t>Deadlock</a:t>
            </a:r>
            <a:r>
              <a:rPr lang="en-US" smtClean="0"/>
              <a:t> occurs when a process is waiting for an event that will never happen</a:t>
            </a:r>
          </a:p>
          <a:p>
            <a:r>
              <a:rPr lang="en-US" smtClean="0"/>
              <a:t>Necessary conditions for a deadlock to exist:</a:t>
            </a:r>
          </a:p>
          <a:p>
            <a:pPr lvl="1"/>
            <a:r>
              <a:rPr lang="en-US" smtClean="0"/>
              <a:t>Processes claim exclusive access to resources</a:t>
            </a:r>
          </a:p>
          <a:p>
            <a:pPr lvl="1"/>
            <a:r>
              <a:rPr lang="en-US" smtClean="0"/>
              <a:t>Processes hold some resources while waiting for others</a:t>
            </a:r>
          </a:p>
          <a:p>
            <a:pPr lvl="1"/>
            <a:r>
              <a:rPr lang="en-US" smtClean="0"/>
              <a:t>Resources may not be removed from waiting processes</a:t>
            </a:r>
          </a:p>
          <a:p>
            <a:pPr lvl="1"/>
            <a:r>
              <a:rPr lang="en-US" smtClean="0"/>
              <a:t>There exists a circular chain of processes in which each process holds a resource needed by the next process in the chain</a:t>
            </a:r>
          </a:p>
          <a:p>
            <a:r>
              <a:rPr lang="en-US" smtClean="0"/>
              <a:t>Example: “dining philosophers”</a:t>
            </a:r>
          </a:p>
        </p:txBody>
      </p:sp>
    </p:spTree>
    <p:extLst>
      <p:ext uri="{BB962C8B-B14F-4D97-AF65-F5344CB8AC3E}">
        <p14:creationId xmlns:p14="http://schemas.microsoft.com/office/powerpoint/2010/main" val="1748695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76762A20-D4F0-4698-A65D-9A5E1276F75D}" type="slidenum">
              <a:rPr lang="en-US" sz="1200">
                <a:latin typeface="Arial" panose="020B0604020202020204" pitchFamily="34" charset="0"/>
              </a:rPr>
              <a:pPr/>
              <a:t>62</a:t>
            </a:fld>
            <a:endParaRPr lang="en-US" sz="1200">
              <a:latin typeface="Arial" panose="020B0604020202020204" pitchFamily="34" charset="0"/>
            </a:endParaRPr>
          </a:p>
        </p:txBody>
      </p:sp>
      <p:sp>
        <p:nvSpPr>
          <p:cNvPr id="18435" name="Rectangle 4"/>
          <p:cNvSpPr>
            <a:spLocks noGrp="1" noChangeArrowheads="1"/>
          </p:cNvSpPr>
          <p:nvPr>
            <p:ph type="title"/>
          </p:nvPr>
        </p:nvSpPr>
        <p:spPr/>
        <p:txBody>
          <a:bodyPr/>
          <a:lstStyle/>
          <a:p>
            <a:r>
              <a:rPr lang="en-US" smtClean="0"/>
              <a:t>Implementing Mutual Exclusion</a:t>
            </a:r>
          </a:p>
        </p:txBody>
      </p:sp>
      <p:sp>
        <p:nvSpPr>
          <p:cNvPr id="18436" name="Rectangle 5"/>
          <p:cNvSpPr>
            <a:spLocks noGrp="1" noChangeArrowheads="1"/>
          </p:cNvSpPr>
          <p:nvPr>
            <p:ph type="body" idx="1"/>
          </p:nvPr>
        </p:nvSpPr>
        <p:spPr>
          <a:xfrm>
            <a:off x="1981200" y="1600200"/>
            <a:ext cx="8178800" cy="5029200"/>
          </a:xfrm>
        </p:spPr>
        <p:txBody>
          <a:bodyPr/>
          <a:lstStyle/>
          <a:p>
            <a:r>
              <a:rPr lang="en-US" smtClean="0"/>
              <a:t>Atomic test-and-set</a:t>
            </a:r>
          </a:p>
          <a:p>
            <a:pPr lvl="1"/>
            <a:r>
              <a:rPr lang="en-US" smtClean="0"/>
              <a:t>Instruction atomically reads and writes some location</a:t>
            </a:r>
          </a:p>
          <a:p>
            <a:pPr lvl="1"/>
            <a:r>
              <a:rPr lang="en-US" smtClean="0"/>
              <a:t>Common hardware instruction </a:t>
            </a:r>
          </a:p>
          <a:p>
            <a:pPr lvl="1"/>
            <a:r>
              <a:rPr lang="en-US" smtClean="0"/>
              <a:t>Combine with busy-waiting loop to implement mutex</a:t>
            </a:r>
          </a:p>
          <a:p>
            <a:r>
              <a:rPr lang="en-US" smtClean="0">
                <a:solidFill>
                  <a:schemeClr val="hlink"/>
                </a:solidFill>
              </a:rPr>
              <a:t>Semaphore</a:t>
            </a:r>
          </a:p>
          <a:p>
            <a:pPr lvl="1"/>
            <a:r>
              <a:rPr lang="en-US" smtClean="0"/>
              <a:t>Keep queue of waiting processes</a:t>
            </a:r>
          </a:p>
          <a:p>
            <a:pPr lvl="2"/>
            <a:r>
              <a:rPr lang="en-US" smtClean="0"/>
              <a:t>Avoid busy-waiting loop</a:t>
            </a:r>
          </a:p>
          <a:p>
            <a:pPr lvl="1"/>
            <a:r>
              <a:rPr lang="en-US" smtClean="0"/>
              <a:t>Scheduler has access to semaphore; process sleeps</a:t>
            </a:r>
          </a:p>
          <a:p>
            <a:pPr lvl="1"/>
            <a:r>
              <a:rPr lang="en-US" smtClean="0"/>
              <a:t>Disable interrupts during semaphore operations</a:t>
            </a:r>
          </a:p>
          <a:p>
            <a:pPr lvl="2"/>
            <a:r>
              <a:rPr lang="en-US" smtClean="0"/>
              <a:t>OK since operations are short</a:t>
            </a:r>
          </a:p>
        </p:txBody>
      </p:sp>
    </p:spTree>
    <p:extLst>
      <p:ext uri="{BB962C8B-B14F-4D97-AF65-F5344CB8AC3E}">
        <p14:creationId xmlns:p14="http://schemas.microsoft.com/office/powerpoint/2010/main" val="698509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8C7E2506-882C-45D3-8F3F-B4E51119D198}" type="slidenum">
              <a:rPr lang="en-US" sz="1200">
                <a:latin typeface="Arial" panose="020B0604020202020204" pitchFamily="34" charset="0"/>
              </a:rPr>
              <a:pPr/>
              <a:t>63</a:t>
            </a:fld>
            <a:endParaRPr lang="en-US" sz="1200">
              <a:latin typeface="Arial" panose="020B0604020202020204" pitchFamily="34" charset="0"/>
            </a:endParaRPr>
          </a:p>
        </p:txBody>
      </p:sp>
      <p:sp>
        <p:nvSpPr>
          <p:cNvPr id="19459" name="Rectangle 4"/>
          <p:cNvSpPr>
            <a:spLocks noGrp="1" noChangeArrowheads="1"/>
          </p:cNvSpPr>
          <p:nvPr>
            <p:ph type="title"/>
          </p:nvPr>
        </p:nvSpPr>
        <p:spPr/>
        <p:txBody>
          <a:bodyPr/>
          <a:lstStyle/>
          <a:p>
            <a:r>
              <a:rPr lang="en-US" smtClean="0"/>
              <a:t>Semaphores</a:t>
            </a:r>
          </a:p>
        </p:txBody>
      </p:sp>
      <p:sp>
        <p:nvSpPr>
          <p:cNvPr id="19460" name="Rectangle 5"/>
          <p:cNvSpPr>
            <a:spLocks noGrp="1" noChangeArrowheads="1"/>
          </p:cNvSpPr>
          <p:nvPr>
            <p:ph type="body" idx="1"/>
          </p:nvPr>
        </p:nvSpPr>
        <p:spPr>
          <a:xfrm>
            <a:off x="1981200" y="1600200"/>
            <a:ext cx="8534400" cy="4457700"/>
          </a:xfrm>
        </p:spPr>
        <p:txBody>
          <a:bodyPr/>
          <a:lstStyle/>
          <a:p>
            <a:r>
              <a:rPr lang="en-US" smtClean="0">
                <a:solidFill>
                  <a:schemeClr val="hlink"/>
                </a:solidFill>
              </a:rPr>
              <a:t>Semaphore</a:t>
            </a:r>
            <a:r>
              <a:rPr lang="en-US" smtClean="0"/>
              <a:t> is an integer variable and an associated process queue</a:t>
            </a:r>
          </a:p>
          <a:p>
            <a:r>
              <a:rPr lang="en-US" smtClean="0"/>
              <a:t>Operations:</a:t>
            </a:r>
          </a:p>
          <a:p>
            <a:pPr lvl="1"/>
            <a:r>
              <a:rPr lang="en-US" smtClean="0"/>
              <a:t>P(s)   if s &gt; 0 then s-- </a:t>
            </a:r>
          </a:p>
          <a:p>
            <a:pPr lvl="1">
              <a:buFontTx/>
              <a:buNone/>
            </a:pPr>
            <a:r>
              <a:rPr lang="en-US" smtClean="0"/>
              <a:t>                       else enqueue process</a:t>
            </a:r>
          </a:p>
          <a:p>
            <a:pPr lvl="1"/>
            <a:r>
              <a:rPr lang="en-US" smtClean="0"/>
              <a:t>V(s)   if a process is enqueued then dequeue it </a:t>
            </a:r>
          </a:p>
          <a:p>
            <a:pPr lvl="1">
              <a:buFontTx/>
              <a:buNone/>
            </a:pPr>
            <a:r>
              <a:rPr lang="en-US" smtClean="0"/>
              <a:t>                                               else s++</a:t>
            </a:r>
          </a:p>
          <a:p>
            <a:r>
              <a:rPr lang="en-US" smtClean="0"/>
              <a:t>Binary semaphore</a:t>
            </a:r>
          </a:p>
          <a:p>
            <a:r>
              <a:rPr lang="en-US" smtClean="0"/>
              <a:t>Counting semaphore</a:t>
            </a:r>
          </a:p>
        </p:txBody>
      </p:sp>
    </p:spTree>
    <p:extLst>
      <p:ext uri="{BB962C8B-B14F-4D97-AF65-F5344CB8AC3E}">
        <p14:creationId xmlns:p14="http://schemas.microsoft.com/office/powerpoint/2010/main" val="2735324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590E5D24-EFAF-4FA3-A269-C2501840315A}" type="slidenum">
              <a:rPr lang="en-US" sz="1200">
                <a:latin typeface="Arial" panose="020B0604020202020204" pitchFamily="34" charset="0"/>
              </a:rPr>
              <a:pPr/>
              <a:t>64</a:t>
            </a:fld>
            <a:endParaRPr lang="en-US" sz="1200">
              <a:latin typeface="Arial" panose="020B0604020202020204" pitchFamily="34" charset="0"/>
            </a:endParaRPr>
          </a:p>
        </p:txBody>
      </p:sp>
      <p:sp>
        <p:nvSpPr>
          <p:cNvPr id="20483" name="Rectangle 3"/>
          <p:cNvSpPr>
            <a:spLocks noGrp="1" noChangeArrowheads="1"/>
          </p:cNvSpPr>
          <p:nvPr>
            <p:ph type="title"/>
          </p:nvPr>
        </p:nvSpPr>
        <p:spPr/>
        <p:txBody>
          <a:bodyPr/>
          <a:lstStyle/>
          <a:p>
            <a:r>
              <a:rPr lang="en-US" smtClean="0"/>
              <a:t>Simple Producer-Consumer</a:t>
            </a:r>
          </a:p>
        </p:txBody>
      </p:sp>
      <p:sp>
        <p:nvSpPr>
          <p:cNvPr id="1957892" name="Rectangle 4"/>
          <p:cNvSpPr>
            <a:spLocks noChangeArrowheads="1"/>
          </p:cNvSpPr>
          <p:nvPr/>
        </p:nvSpPr>
        <p:spPr bwMode="auto">
          <a:xfrm>
            <a:off x="1828800" y="3276600"/>
            <a:ext cx="3810000" cy="3048000"/>
          </a:xfrm>
          <a:prstGeom prst="rect">
            <a:avLst/>
          </a:prstGeom>
          <a:solidFill>
            <a:srgbClr val="CDCDFF"/>
          </a:solidFill>
          <a:ln w="9525">
            <a:solidFill>
              <a:schemeClr val="tx1"/>
            </a:solidFill>
            <a:miter lim="800000"/>
            <a:headEnd/>
            <a:tailEnd/>
          </a:ln>
          <a:effectLst>
            <a:outerShdw dist="107763" dir="2700000" algn="ctr" rotWithShape="0">
              <a:srgbClr val="808080">
                <a:alpha val="50000"/>
              </a:srgbClr>
            </a:outerShdw>
          </a:effectLst>
        </p:spPr>
        <p:txBody>
          <a:bodyPr/>
          <a:lstStyle/>
          <a:p>
            <a:pPr marL="342900" indent="-342900">
              <a:defRPr/>
            </a:pPr>
            <a:r>
              <a:rPr kumimoji="1" lang="en-US" sz="1600"/>
              <a:t>procedure </a:t>
            </a:r>
            <a:r>
              <a:rPr kumimoji="1" lang="en-US" sz="1600" b="1"/>
              <a:t>Producer</a:t>
            </a:r>
            <a:r>
              <a:rPr kumimoji="1" lang="en-US" sz="1600"/>
              <a:t>;</a:t>
            </a:r>
          </a:p>
          <a:p>
            <a:pPr marL="342900" indent="-342900">
              <a:defRPr/>
            </a:pPr>
            <a:r>
              <a:rPr kumimoji="1" lang="en-US" sz="1600"/>
              <a:t>var tmp : string</a:t>
            </a:r>
          </a:p>
          <a:p>
            <a:pPr marL="342900" indent="-342900">
              <a:defRPr/>
            </a:pPr>
            <a:r>
              <a:rPr kumimoji="1" lang="en-US" sz="1600"/>
              <a:t>begin</a:t>
            </a:r>
          </a:p>
          <a:p>
            <a:pPr marL="342900" indent="-342900">
              <a:defRPr/>
            </a:pPr>
            <a:r>
              <a:rPr kumimoji="1" lang="en-US" sz="1600"/>
              <a:t>   while (true) do begin</a:t>
            </a:r>
          </a:p>
          <a:p>
            <a:pPr marL="342900" indent="-342900">
              <a:defRPr/>
            </a:pPr>
            <a:r>
              <a:rPr kumimoji="1" lang="en-US" sz="1600"/>
              <a:t>      produce(tmp);</a:t>
            </a:r>
          </a:p>
          <a:p>
            <a:pPr marL="342900" indent="-342900">
              <a:defRPr/>
            </a:pPr>
            <a:r>
              <a:rPr kumimoji="1" lang="en-US" sz="1600"/>
              <a:t>      P(empty);  { begin critical section }</a:t>
            </a:r>
          </a:p>
          <a:p>
            <a:pPr marL="342900" indent="-342900">
              <a:defRPr/>
            </a:pPr>
            <a:r>
              <a:rPr kumimoji="1" lang="en-US" sz="1600"/>
              <a:t>      </a:t>
            </a:r>
            <a:r>
              <a:rPr kumimoji="1" lang="en-US" sz="1600" b="1">
                <a:solidFill>
                  <a:schemeClr val="tx2"/>
                </a:solidFill>
              </a:rPr>
              <a:t>buffer := tmp;</a:t>
            </a:r>
          </a:p>
          <a:p>
            <a:pPr marL="342900" indent="-342900">
              <a:defRPr/>
            </a:pPr>
            <a:r>
              <a:rPr kumimoji="1" lang="en-US" sz="1600"/>
              <a:t>      V(full);   { end critical section }</a:t>
            </a:r>
          </a:p>
          <a:p>
            <a:pPr marL="342900" indent="-342900">
              <a:defRPr/>
            </a:pPr>
            <a:r>
              <a:rPr kumimoji="1" lang="en-US" sz="1600"/>
              <a:t>  end;</a:t>
            </a:r>
          </a:p>
          <a:p>
            <a:pPr marL="342900" indent="-342900">
              <a:defRPr/>
            </a:pPr>
            <a:r>
              <a:rPr kumimoji="1" lang="en-US" sz="1600"/>
              <a:t>end;</a:t>
            </a:r>
          </a:p>
        </p:txBody>
      </p:sp>
      <p:sp>
        <p:nvSpPr>
          <p:cNvPr id="1957893" name="Rectangle 5"/>
          <p:cNvSpPr>
            <a:spLocks noChangeArrowheads="1"/>
          </p:cNvSpPr>
          <p:nvPr/>
        </p:nvSpPr>
        <p:spPr bwMode="auto">
          <a:xfrm>
            <a:off x="6019800" y="3276600"/>
            <a:ext cx="3810000" cy="3048000"/>
          </a:xfrm>
          <a:prstGeom prst="rect">
            <a:avLst/>
          </a:prstGeom>
          <a:solidFill>
            <a:srgbClr val="CDCDFF"/>
          </a:solidFill>
          <a:ln w="9525">
            <a:solidFill>
              <a:schemeClr val="tx1"/>
            </a:solidFill>
            <a:miter lim="800000"/>
            <a:headEnd/>
            <a:tailEnd/>
          </a:ln>
          <a:effectLst>
            <a:outerShdw dist="107763" dir="2700000" algn="ctr" rotWithShape="0">
              <a:srgbClr val="808080">
                <a:alpha val="50000"/>
              </a:srgbClr>
            </a:outerShdw>
          </a:effectLst>
        </p:spPr>
        <p:txBody>
          <a:bodyPr/>
          <a:lstStyle/>
          <a:p>
            <a:pPr marL="342900" indent="-342900">
              <a:defRPr/>
            </a:pPr>
            <a:r>
              <a:rPr kumimoji="1" lang="en-US" sz="1600"/>
              <a:t>                        procedure </a:t>
            </a:r>
            <a:r>
              <a:rPr kumimoji="1" lang="en-US" sz="1600" b="1"/>
              <a:t>Consumer</a:t>
            </a:r>
            <a:r>
              <a:rPr kumimoji="1" lang="en-US" sz="1600"/>
              <a:t>;</a:t>
            </a:r>
          </a:p>
          <a:p>
            <a:pPr marL="342900" indent="-342900">
              <a:defRPr/>
            </a:pPr>
            <a:r>
              <a:rPr kumimoji="1" lang="en-US" sz="1600"/>
              <a:t>                        var tmp : string</a:t>
            </a:r>
          </a:p>
          <a:p>
            <a:pPr marL="342900" indent="-342900">
              <a:defRPr/>
            </a:pPr>
            <a:r>
              <a:rPr kumimoji="1" lang="en-US" sz="1600"/>
              <a:t>begin</a:t>
            </a:r>
          </a:p>
          <a:p>
            <a:pPr marL="342900" indent="-342900">
              <a:defRPr/>
            </a:pPr>
            <a:r>
              <a:rPr kumimoji="1" lang="en-US" sz="1600"/>
              <a:t>    while (true) do begin</a:t>
            </a:r>
          </a:p>
          <a:p>
            <a:pPr marL="342900" indent="-342900">
              <a:defRPr/>
            </a:pPr>
            <a:r>
              <a:rPr kumimoji="1" lang="en-US" sz="1600"/>
              <a:t>        P(full);   { begin critical section }</a:t>
            </a:r>
          </a:p>
          <a:p>
            <a:pPr marL="342900" indent="-342900">
              <a:defRPr/>
            </a:pPr>
            <a:r>
              <a:rPr kumimoji="1" lang="en-US" sz="1600"/>
              <a:t>        </a:t>
            </a:r>
            <a:r>
              <a:rPr kumimoji="1" lang="en-US" sz="1600" b="1">
                <a:solidFill>
                  <a:schemeClr val="tx2"/>
                </a:solidFill>
              </a:rPr>
              <a:t>tmp := buffer;</a:t>
            </a:r>
          </a:p>
          <a:p>
            <a:pPr marL="342900" indent="-342900">
              <a:defRPr/>
            </a:pPr>
            <a:r>
              <a:rPr kumimoji="1" lang="en-US" sz="1600"/>
              <a:t>        V(empty);  { end critical section }</a:t>
            </a:r>
          </a:p>
          <a:p>
            <a:pPr marL="342900" indent="-342900">
              <a:defRPr/>
            </a:pPr>
            <a:r>
              <a:rPr kumimoji="1" lang="en-US" sz="1600"/>
              <a:t>        consume(tmp);</a:t>
            </a:r>
          </a:p>
          <a:p>
            <a:pPr marL="342900" indent="-342900">
              <a:defRPr/>
            </a:pPr>
            <a:r>
              <a:rPr kumimoji="1" lang="en-US" sz="1600"/>
              <a:t>    end;</a:t>
            </a:r>
          </a:p>
          <a:p>
            <a:pPr marL="342900" indent="-342900">
              <a:defRPr/>
            </a:pPr>
            <a:r>
              <a:rPr kumimoji="1" lang="en-US" sz="1600"/>
              <a:t>end;</a:t>
            </a:r>
          </a:p>
        </p:txBody>
      </p:sp>
      <p:sp>
        <p:nvSpPr>
          <p:cNvPr id="1957890" name="Rectangle 2"/>
          <p:cNvSpPr>
            <a:spLocks noGrp="1" noChangeArrowheads="1"/>
          </p:cNvSpPr>
          <p:nvPr>
            <p:ph type="body" idx="4294967295"/>
          </p:nvPr>
        </p:nvSpPr>
        <p:spPr>
          <a:xfrm>
            <a:off x="4038600" y="1143000"/>
            <a:ext cx="3429000" cy="2743200"/>
          </a:xfrm>
          <a:solidFill>
            <a:schemeClr val="accent1"/>
          </a:solidFill>
          <a:ln>
            <a:solidFill>
              <a:schemeClr val="tx1"/>
            </a:solidFill>
          </a:ln>
          <a:effectLst>
            <a:outerShdw dist="107763" dir="2700000" algn="ctr" rotWithShape="0">
              <a:srgbClr val="808080">
                <a:alpha val="50000"/>
              </a:srgbClr>
            </a:outerShdw>
          </a:effectLst>
        </p:spPr>
        <p:txBody>
          <a:bodyPr>
            <a:normAutofit fontScale="92500" lnSpcReduction="20000"/>
          </a:bodyPr>
          <a:lstStyle/>
          <a:p>
            <a:pPr>
              <a:buFont typeface="Monotype Sorts" pitchFamily="2" charset="2"/>
              <a:buNone/>
              <a:defRPr/>
            </a:pPr>
            <a:r>
              <a:rPr lang="en-US" sz="1600"/>
              <a:t>program SimpleProducerConsumer;</a:t>
            </a:r>
          </a:p>
          <a:p>
            <a:pPr>
              <a:buFont typeface="Monotype Sorts" pitchFamily="2" charset="2"/>
              <a:buNone/>
              <a:defRPr/>
            </a:pPr>
            <a:r>
              <a:rPr lang="en-US" sz="1600"/>
              <a:t>var buffer : string;</a:t>
            </a:r>
          </a:p>
          <a:p>
            <a:pPr>
              <a:buFont typeface="Monotype Sorts" pitchFamily="2" charset="2"/>
              <a:buNone/>
              <a:defRPr/>
            </a:pPr>
            <a:r>
              <a:rPr lang="en-US" sz="1600"/>
              <a:t>    full : semaphore = 0;</a:t>
            </a:r>
          </a:p>
          <a:p>
            <a:pPr>
              <a:buFont typeface="Monotype Sorts" pitchFamily="2" charset="2"/>
              <a:buNone/>
              <a:defRPr/>
            </a:pPr>
            <a:r>
              <a:rPr lang="en-US" sz="1600"/>
              <a:t>    empty : semaphore = 1;</a:t>
            </a:r>
          </a:p>
          <a:p>
            <a:pPr>
              <a:buFont typeface="Monotype Sorts" pitchFamily="2" charset="2"/>
              <a:buNone/>
              <a:defRPr/>
            </a:pPr>
            <a:r>
              <a:rPr lang="en-US" sz="1600"/>
              <a:t>begin</a:t>
            </a:r>
          </a:p>
          <a:p>
            <a:pPr>
              <a:buFont typeface="Monotype Sorts" pitchFamily="2" charset="2"/>
              <a:buNone/>
              <a:defRPr/>
            </a:pPr>
            <a:r>
              <a:rPr lang="en-US" sz="1600"/>
              <a:t>    cobegin</a:t>
            </a:r>
          </a:p>
          <a:p>
            <a:pPr>
              <a:buFont typeface="Monotype Sorts" pitchFamily="2" charset="2"/>
              <a:buNone/>
              <a:defRPr/>
            </a:pPr>
            <a:r>
              <a:rPr lang="en-US" sz="1600"/>
              <a:t>        Producer; Consumer;</a:t>
            </a:r>
          </a:p>
          <a:p>
            <a:pPr>
              <a:buFont typeface="Monotype Sorts" pitchFamily="2" charset="2"/>
              <a:buNone/>
              <a:defRPr/>
            </a:pPr>
            <a:r>
              <a:rPr lang="en-US" sz="1600"/>
              <a:t>    coend;</a:t>
            </a:r>
          </a:p>
          <a:p>
            <a:pPr>
              <a:buFont typeface="Monotype Sorts" pitchFamily="2" charset="2"/>
              <a:buNone/>
              <a:defRPr/>
            </a:pPr>
            <a:r>
              <a:rPr lang="en-US" sz="1600"/>
              <a:t>end.</a:t>
            </a:r>
          </a:p>
        </p:txBody>
      </p:sp>
    </p:spTree>
    <p:extLst>
      <p:ext uri="{BB962C8B-B14F-4D97-AF65-F5344CB8AC3E}">
        <p14:creationId xmlns:p14="http://schemas.microsoft.com/office/powerpoint/2010/main" val="2227540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2ED0EC73-910D-4299-8348-F3659CA6C84D}" type="slidenum">
              <a:rPr lang="en-US" sz="1200">
                <a:latin typeface="Arial" panose="020B0604020202020204" pitchFamily="34" charset="0"/>
              </a:rPr>
              <a:pPr/>
              <a:t>65</a:t>
            </a:fld>
            <a:endParaRPr lang="en-US" sz="1200">
              <a:latin typeface="Arial" panose="020B0604020202020204" pitchFamily="34" charset="0"/>
            </a:endParaRPr>
          </a:p>
        </p:txBody>
      </p:sp>
      <p:sp>
        <p:nvSpPr>
          <p:cNvPr id="21507" name="Rectangle 2"/>
          <p:cNvSpPr>
            <a:spLocks noGrp="1" noChangeArrowheads="1"/>
          </p:cNvSpPr>
          <p:nvPr>
            <p:ph type="title"/>
          </p:nvPr>
        </p:nvSpPr>
        <p:spPr/>
        <p:txBody>
          <a:bodyPr/>
          <a:lstStyle/>
          <a:p>
            <a:r>
              <a:rPr lang="en-US" smtClean="0"/>
              <a:t>Producer-Consumer</a:t>
            </a:r>
          </a:p>
        </p:txBody>
      </p:sp>
      <p:sp>
        <p:nvSpPr>
          <p:cNvPr id="1977347" name="Rectangle 3"/>
          <p:cNvSpPr>
            <a:spLocks noChangeArrowheads="1"/>
          </p:cNvSpPr>
          <p:nvPr/>
        </p:nvSpPr>
        <p:spPr bwMode="auto">
          <a:xfrm>
            <a:off x="1752600" y="2667000"/>
            <a:ext cx="3810000" cy="3962400"/>
          </a:xfrm>
          <a:prstGeom prst="rect">
            <a:avLst/>
          </a:prstGeom>
          <a:solidFill>
            <a:srgbClr val="CDCDFF"/>
          </a:solidFill>
          <a:ln w="9525">
            <a:solidFill>
              <a:schemeClr val="tx1"/>
            </a:solidFill>
            <a:miter lim="800000"/>
            <a:headEnd/>
            <a:tailEnd/>
          </a:ln>
          <a:effectLst>
            <a:outerShdw dist="107763" dir="2700000" algn="ctr" rotWithShape="0">
              <a:srgbClr val="808080">
                <a:alpha val="50000"/>
              </a:srgbClr>
            </a:outerShdw>
          </a:effectLst>
        </p:spPr>
        <p:txBody>
          <a:bodyPr/>
          <a:lstStyle/>
          <a:p>
            <a:pPr marL="342900" indent="-342900">
              <a:defRPr/>
            </a:pPr>
            <a:r>
              <a:rPr kumimoji="1" lang="en-US" sz="1600"/>
              <a:t>procedure </a:t>
            </a:r>
            <a:r>
              <a:rPr kumimoji="1" lang="en-US" sz="1600" b="1"/>
              <a:t>Producer</a:t>
            </a:r>
            <a:r>
              <a:rPr kumimoji="1" lang="en-US" sz="1600"/>
              <a:t>;</a:t>
            </a:r>
          </a:p>
          <a:p>
            <a:pPr marL="342900" indent="-342900">
              <a:defRPr/>
            </a:pPr>
            <a:r>
              <a:rPr kumimoji="1" lang="en-US" sz="1600"/>
              <a:t>var tmp : string</a:t>
            </a:r>
          </a:p>
          <a:p>
            <a:pPr marL="342900" indent="-342900">
              <a:defRPr/>
            </a:pPr>
            <a:r>
              <a:rPr kumimoji="1" lang="en-US" sz="1600"/>
              <a:t>begin</a:t>
            </a:r>
          </a:p>
          <a:p>
            <a:pPr marL="342900" indent="-342900">
              <a:defRPr/>
            </a:pPr>
            <a:r>
              <a:rPr kumimoji="1" lang="en-US" sz="1600"/>
              <a:t>    while (true) do begin</a:t>
            </a:r>
          </a:p>
          <a:p>
            <a:pPr marL="342900" indent="-342900">
              <a:defRPr/>
            </a:pPr>
            <a:r>
              <a:rPr kumimoji="1" lang="en-US" sz="1600"/>
              <a:t>        produce(tmp);</a:t>
            </a:r>
          </a:p>
          <a:p>
            <a:pPr marL="342900" indent="-342900">
              <a:defRPr/>
            </a:pPr>
            <a:r>
              <a:rPr kumimoji="1" lang="en-US" sz="1600"/>
              <a:t>        P(nonfull);</a:t>
            </a:r>
          </a:p>
          <a:p>
            <a:pPr marL="342900" indent="-342900">
              <a:defRPr/>
            </a:pPr>
            <a:r>
              <a:rPr kumimoji="1" lang="en-US" sz="1600"/>
              <a:t>        P(lock);   { begin critical section }</a:t>
            </a:r>
          </a:p>
          <a:p>
            <a:pPr marL="342900" indent="-342900">
              <a:defRPr/>
            </a:pPr>
            <a:r>
              <a:rPr kumimoji="1" lang="en-US" sz="1600" b="1">
                <a:solidFill>
                  <a:schemeClr val="tx2"/>
                </a:solidFill>
              </a:rPr>
              <a:t>        inn := inn mod size + 1;</a:t>
            </a:r>
          </a:p>
          <a:p>
            <a:pPr marL="342900" indent="-342900">
              <a:defRPr/>
            </a:pPr>
            <a:r>
              <a:rPr kumimoji="1" lang="en-US" sz="1600" b="1">
                <a:solidFill>
                  <a:schemeClr val="tx2"/>
                </a:solidFill>
              </a:rPr>
              <a:t>        buffer[inn] := tmp;</a:t>
            </a:r>
          </a:p>
          <a:p>
            <a:pPr marL="342900" indent="-342900">
              <a:defRPr/>
            </a:pPr>
            <a:r>
              <a:rPr kumimoji="1" lang="en-US" sz="1600"/>
              <a:t>        V(lock);   { end critical section }</a:t>
            </a:r>
          </a:p>
          <a:p>
            <a:pPr marL="342900" indent="-342900">
              <a:defRPr/>
            </a:pPr>
            <a:r>
              <a:rPr kumimoji="1" lang="en-US" sz="1600"/>
              <a:t>        V(nonempty);</a:t>
            </a:r>
          </a:p>
          <a:p>
            <a:pPr marL="342900" indent="-342900">
              <a:defRPr/>
            </a:pPr>
            <a:r>
              <a:rPr kumimoji="1" lang="en-US" sz="1600"/>
              <a:t>    end;</a:t>
            </a:r>
          </a:p>
          <a:p>
            <a:pPr marL="342900" indent="-342900">
              <a:defRPr/>
            </a:pPr>
            <a:r>
              <a:rPr kumimoji="1" lang="en-US" sz="1600"/>
              <a:t>end;</a:t>
            </a:r>
          </a:p>
        </p:txBody>
      </p:sp>
      <p:sp>
        <p:nvSpPr>
          <p:cNvPr id="1977348" name="Rectangle 4"/>
          <p:cNvSpPr>
            <a:spLocks noChangeArrowheads="1"/>
          </p:cNvSpPr>
          <p:nvPr/>
        </p:nvSpPr>
        <p:spPr bwMode="auto">
          <a:xfrm>
            <a:off x="5943600" y="2667000"/>
            <a:ext cx="3962400" cy="3962400"/>
          </a:xfrm>
          <a:prstGeom prst="rect">
            <a:avLst/>
          </a:prstGeom>
          <a:solidFill>
            <a:srgbClr val="CDCDFF"/>
          </a:solidFill>
          <a:ln w="9525">
            <a:solidFill>
              <a:schemeClr val="tx1"/>
            </a:solidFill>
            <a:miter lim="800000"/>
            <a:headEnd/>
            <a:tailEnd/>
          </a:ln>
          <a:effectLst>
            <a:outerShdw dist="107763" dir="2700000" algn="ctr" rotWithShape="0">
              <a:srgbClr val="808080">
                <a:alpha val="50000"/>
              </a:srgbClr>
            </a:outerShdw>
          </a:effectLst>
        </p:spPr>
        <p:txBody>
          <a:bodyPr/>
          <a:lstStyle/>
          <a:p>
            <a:pPr marL="342900" indent="-342900">
              <a:defRPr/>
            </a:pPr>
            <a:r>
              <a:rPr kumimoji="1" lang="en-US" sz="1600"/>
              <a:t>                        procedure </a:t>
            </a:r>
            <a:r>
              <a:rPr kumimoji="1" lang="en-US" sz="1600" b="1"/>
              <a:t>Consumer</a:t>
            </a:r>
            <a:r>
              <a:rPr kumimoji="1" lang="en-US" sz="1600"/>
              <a:t>;</a:t>
            </a:r>
          </a:p>
          <a:p>
            <a:pPr marL="342900" indent="-342900">
              <a:defRPr/>
            </a:pPr>
            <a:r>
              <a:rPr kumimoji="1" lang="en-US" sz="1600"/>
              <a:t>                        var tmp : string</a:t>
            </a:r>
          </a:p>
          <a:p>
            <a:pPr marL="342900" indent="-342900">
              <a:defRPr/>
            </a:pPr>
            <a:r>
              <a:rPr kumimoji="1" lang="en-US" sz="1600"/>
              <a:t>                        begin</a:t>
            </a:r>
          </a:p>
          <a:p>
            <a:pPr marL="342900" indent="-342900">
              <a:defRPr/>
            </a:pPr>
            <a:r>
              <a:rPr kumimoji="1" lang="en-US" sz="1600"/>
              <a:t>   while (true) do begin</a:t>
            </a:r>
          </a:p>
          <a:p>
            <a:pPr marL="342900" indent="-342900">
              <a:defRPr/>
            </a:pPr>
            <a:r>
              <a:rPr kumimoji="1" lang="en-US" sz="1600"/>
              <a:t>        P(nonempty);</a:t>
            </a:r>
          </a:p>
          <a:p>
            <a:pPr marL="342900" indent="-342900">
              <a:defRPr/>
            </a:pPr>
            <a:r>
              <a:rPr kumimoji="1" lang="en-US" sz="1600"/>
              <a:t>        P(lock);   { begin critical section }</a:t>
            </a:r>
          </a:p>
          <a:p>
            <a:pPr marL="342900" indent="-342900">
              <a:defRPr/>
            </a:pPr>
            <a:r>
              <a:rPr kumimoji="1" lang="en-US" sz="1600"/>
              <a:t>        </a:t>
            </a:r>
            <a:r>
              <a:rPr kumimoji="1" lang="en-US" sz="1600" b="1">
                <a:solidFill>
                  <a:schemeClr val="tx2"/>
                </a:solidFill>
              </a:rPr>
              <a:t>out = out mod size + 1;</a:t>
            </a:r>
          </a:p>
          <a:p>
            <a:pPr marL="342900" indent="-342900">
              <a:defRPr/>
            </a:pPr>
            <a:r>
              <a:rPr kumimoji="1" lang="en-US" sz="1600" b="1">
                <a:solidFill>
                  <a:schemeClr val="tx2"/>
                </a:solidFill>
              </a:rPr>
              <a:t>        tmp := buffer[out];</a:t>
            </a:r>
          </a:p>
          <a:p>
            <a:pPr marL="342900" indent="-342900">
              <a:defRPr/>
            </a:pPr>
            <a:r>
              <a:rPr kumimoji="1" lang="en-US" sz="1600"/>
              <a:t>        V(lock);   { end critical section }</a:t>
            </a:r>
          </a:p>
          <a:p>
            <a:pPr marL="342900" indent="-342900">
              <a:defRPr/>
            </a:pPr>
            <a:r>
              <a:rPr kumimoji="1" lang="en-US" sz="1600"/>
              <a:t>        V(nonfull);</a:t>
            </a:r>
          </a:p>
          <a:p>
            <a:pPr marL="342900" indent="-342900">
              <a:defRPr/>
            </a:pPr>
            <a:r>
              <a:rPr kumimoji="1" lang="en-US" sz="1600"/>
              <a:t>        consume(tmp);</a:t>
            </a:r>
          </a:p>
          <a:p>
            <a:pPr marL="342900" indent="-342900">
              <a:defRPr/>
            </a:pPr>
            <a:r>
              <a:rPr kumimoji="1" lang="en-US" sz="1600"/>
              <a:t>    end;</a:t>
            </a:r>
          </a:p>
          <a:p>
            <a:pPr marL="342900" indent="-342900">
              <a:defRPr/>
            </a:pPr>
            <a:r>
              <a:rPr kumimoji="1" lang="en-US" sz="1600"/>
              <a:t>end;</a:t>
            </a:r>
          </a:p>
        </p:txBody>
      </p:sp>
      <p:sp>
        <p:nvSpPr>
          <p:cNvPr id="1977349" name="Rectangle 5"/>
          <p:cNvSpPr>
            <a:spLocks noGrp="1" noChangeArrowheads="1"/>
          </p:cNvSpPr>
          <p:nvPr>
            <p:ph type="body" idx="4294967295"/>
          </p:nvPr>
        </p:nvSpPr>
        <p:spPr>
          <a:xfrm>
            <a:off x="4038600" y="1143000"/>
            <a:ext cx="3429000" cy="2438400"/>
          </a:xfrm>
          <a:solidFill>
            <a:schemeClr val="accent1"/>
          </a:solidFill>
          <a:ln>
            <a:solidFill>
              <a:schemeClr val="tx1"/>
            </a:solidFill>
          </a:ln>
          <a:effectLst>
            <a:outerShdw dist="107763" dir="2700000" algn="ctr" rotWithShape="0">
              <a:srgbClr val="808080">
                <a:alpha val="50000"/>
              </a:srgbClr>
            </a:outerShdw>
          </a:effectLst>
        </p:spPr>
        <p:txBody>
          <a:bodyPr>
            <a:normAutofit fontScale="92500" lnSpcReduction="20000"/>
          </a:bodyPr>
          <a:lstStyle/>
          <a:p>
            <a:pPr>
              <a:buFont typeface="Monotype Sorts" pitchFamily="2" charset="2"/>
              <a:buNone/>
            </a:pPr>
            <a:r>
              <a:rPr lang="en-US" sz="1600"/>
              <a:t>program ProducerConsumer;</a:t>
            </a:r>
          </a:p>
          <a:p>
            <a:pPr>
              <a:buFont typeface="Monotype Sorts" pitchFamily="2" charset="2"/>
              <a:buNone/>
            </a:pPr>
            <a:r>
              <a:rPr lang="en-US" sz="1600"/>
              <a:t>const size = 5;</a:t>
            </a:r>
          </a:p>
          <a:p>
            <a:pPr>
              <a:buFont typeface="Monotype Sorts" pitchFamily="2" charset="2"/>
              <a:buNone/>
            </a:pPr>
            <a:r>
              <a:rPr lang="en-US" sz="1600"/>
              <a:t>var buffer : array[1..size] of string;</a:t>
            </a:r>
          </a:p>
          <a:p>
            <a:pPr>
              <a:buFont typeface="Monotype Sorts" pitchFamily="2" charset="2"/>
              <a:buNone/>
            </a:pPr>
            <a:r>
              <a:rPr lang="en-US" sz="1600"/>
              <a:t>    inn    : integer = 0;</a:t>
            </a:r>
          </a:p>
          <a:p>
            <a:pPr>
              <a:buFont typeface="Monotype Sorts" pitchFamily="2" charset="2"/>
              <a:buNone/>
            </a:pPr>
            <a:r>
              <a:rPr lang="en-US" sz="1600"/>
              <a:t>    out    : integer = 0;</a:t>
            </a:r>
          </a:p>
          <a:p>
            <a:pPr>
              <a:buFont typeface="Monotype Sorts" pitchFamily="2" charset="2"/>
              <a:buNone/>
            </a:pPr>
            <a:r>
              <a:rPr lang="en-US" sz="1600"/>
              <a:t>    lock   : semaphore = 1;</a:t>
            </a:r>
          </a:p>
          <a:p>
            <a:pPr>
              <a:buFont typeface="Monotype Sorts" pitchFamily="2" charset="2"/>
              <a:buNone/>
            </a:pPr>
            <a:r>
              <a:rPr lang="en-US" sz="1600"/>
              <a:t>    nonfull : semaphore = size;</a:t>
            </a:r>
          </a:p>
          <a:p>
            <a:pPr>
              <a:buFont typeface="Monotype Sorts" pitchFamily="2" charset="2"/>
              <a:buNone/>
            </a:pPr>
            <a:r>
              <a:rPr lang="en-US" sz="1600"/>
              <a:t>    nonempty : semaphore = 0;  …</a:t>
            </a:r>
          </a:p>
        </p:txBody>
      </p:sp>
    </p:spTree>
    <p:extLst>
      <p:ext uri="{BB962C8B-B14F-4D97-AF65-F5344CB8AC3E}">
        <p14:creationId xmlns:p14="http://schemas.microsoft.com/office/powerpoint/2010/main" val="4076287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1F6506F9-E997-4BEE-99B5-009B68D00F30}" type="slidenum">
              <a:rPr lang="en-US" sz="1200">
                <a:latin typeface="Arial" panose="020B0604020202020204" pitchFamily="34" charset="0"/>
              </a:rPr>
              <a:pPr/>
              <a:t>66</a:t>
            </a:fld>
            <a:endParaRPr lang="en-US" sz="1200">
              <a:latin typeface="Arial" panose="020B0604020202020204" pitchFamily="34" charset="0"/>
            </a:endParaRPr>
          </a:p>
        </p:txBody>
      </p:sp>
      <p:sp>
        <p:nvSpPr>
          <p:cNvPr id="22531" name="Rectangle 4"/>
          <p:cNvSpPr>
            <a:spLocks noGrp="1" noChangeArrowheads="1"/>
          </p:cNvSpPr>
          <p:nvPr>
            <p:ph type="title"/>
          </p:nvPr>
        </p:nvSpPr>
        <p:spPr/>
        <p:txBody>
          <a:bodyPr/>
          <a:lstStyle/>
          <a:p>
            <a:r>
              <a:rPr lang="en-US" smtClean="0"/>
              <a:t>Monitors</a:t>
            </a:r>
          </a:p>
        </p:txBody>
      </p:sp>
      <p:sp>
        <p:nvSpPr>
          <p:cNvPr id="22532" name="Rectangle 5"/>
          <p:cNvSpPr>
            <a:spLocks noGrp="1" noChangeArrowheads="1"/>
          </p:cNvSpPr>
          <p:nvPr>
            <p:ph type="body" idx="1"/>
          </p:nvPr>
        </p:nvSpPr>
        <p:spPr>
          <a:xfrm>
            <a:off x="1981200" y="1600200"/>
            <a:ext cx="7543800" cy="4457700"/>
          </a:xfrm>
        </p:spPr>
        <p:txBody>
          <a:bodyPr/>
          <a:lstStyle/>
          <a:p>
            <a:r>
              <a:rPr lang="en-US" smtClean="0">
                <a:solidFill>
                  <a:schemeClr val="hlink"/>
                </a:solidFill>
              </a:rPr>
              <a:t>Monitor</a:t>
            </a:r>
            <a:r>
              <a:rPr lang="en-US" smtClean="0"/>
              <a:t> encapsulates a shared resource (monitor = “synchronized object”)</a:t>
            </a:r>
          </a:p>
          <a:p>
            <a:pPr lvl="1"/>
            <a:r>
              <a:rPr lang="en-US" smtClean="0"/>
              <a:t>Private data </a:t>
            </a:r>
          </a:p>
          <a:p>
            <a:pPr lvl="1"/>
            <a:r>
              <a:rPr lang="en-US" smtClean="0"/>
              <a:t>Set of access procedures (methods)</a:t>
            </a:r>
          </a:p>
          <a:p>
            <a:pPr lvl="1"/>
            <a:r>
              <a:rPr lang="en-US" smtClean="0"/>
              <a:t>Locking is automatic</a:t>
            </a:r>
          </a:p>
          <a:p>
            <a:pPr lvl="2"/>
            <a:r>
              <a:rPr lang="en-US" smtClean="0"/>
              <a:t>At most one process may execute a monitor procedure at a time (this process is “in” the monitor)</a:t>
            </a:r>
          </a:p>
          <a:p>
            <a:pPr lvl="2"/>
            <a:r>
              <a:rPr lang="en-US" smtClean="0"/>
              <a:t>If one process is in the monitor, any other process that calls a monitor procedure will be delayed</a:t>
            </a:r>
          </a:p>
        </p:txBody>
      </p:sp>
    </p:spTree>
    <p:extLst>
      <p:ext uri="{BB962C8B-B14F-4D97-AF65-F5344CB8AC3E}">
        <p14:creationId xmlns:p14="http://schemas.microsoft.com/office/powerpoint/2010/main" val="2310688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B1472A00-2257-49A4-B0EA-D2F25AD46928}" type="slidenum">
              <a:rPr lang="en-US" sz="1200">
                <a:latin typeface="Arial" panose="020B0604020202020204" pitchFamily="34" charset="0"/>
              </a:rPr>
              <a:pPr/>
              <a:t>67</a:t>
            </a:fld>
            <a:endParaRPr lang="en-US" sz="1200">
              <a:latin typeface="Arial" panose="020B0604020202020204" pitchFamily="34" charset="0"/>
            </a:endParaRPr>
          </a:p>
        </p:txBody>
      </p:sp>
      <p:sp>
        <p:nvSpPr>
          <p:cNvPr id="23555" name="Rectangle 2"/>
          <p:cNvSpPr>
            <a:spLocks noGrp="1" noChangeArrowheads="1"/>
          </p:cNvSpPr>
          <p:nvPr>
            <p:ph type="title"/>
          </p:nvPr>
        </p:nvSpPr>
        <p:spPr/>
        <p:txBody>
          <a:bodyPr/>
          <a:lstStyle/>
          <a:p>
            <a:r>
              <a:rPr lang="en-US" smtClean="0"/>
              <a:t>Example of a Monitor</a:t>
            </a:r>
          </a:p>
        </p:txBody>
      </p:sp>
      <p:sp>
        <p:nvSpPr>
          <p:cNvPr id="1988611" name="Rectangle 3"/>
          <p:cNvSpPr>
            <a:spLocks noChangeArrowheads="1"/>
          </p:cNvSpPr>
          <p:nvPr/>
        </p:nvSpPr>
        <p:spPr bwMode="auto">
          <a:xfrm>
            <a:off x="1752600" y="3581400"/>
            <a:ext cx="3810000" cy="2971800"/>
          </a:xfrm>
          <a:prstGeom prst="rect">
            <a:avLst/>
          </a:prstGeom>
          <a:solidFill>
            <a:srgbClr val="CDCDFF"/>
          </a:solidFill>
          <a:ln w="9525">
            <a:solidFill>
              <a:schemeClr val="tx1"/>
            </a:solidFill>
            <a:miter lim="800000"/>
            <a:headEnd/>
            <a:tailEnd/>
          </a:ln>
          <a:effectLst>
            <a:outerShdw dist="107763" dir="2700000" algn="ctr" rotWithShape="0">
              <a:srgbClr val="808080">
                <a:alpha val="50000"/>
              </a:srgbClr>
            </a:outerShdw>
          </a:effectLst>
        </p:spPr>
        <p:txBody>
          <a:bodyPr/>
          <a:lstStyle>
            <a:lvl1pPr marL="342900" indent="-342900">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 typeface="Monotype Sorts" pitchFamily="2" charset="2"/>
              <a:buNone/>
            </a:pPr>
            <a:r>
              <a:rPr kumimoji="1" lang="en-US" sz="1600">
                <a:solidFill>
                  <a:schemeClr val="tx1"/>
                </a:solidFill>
              </a:rPr>
              <a:t>procedure </a:t>
            </a:r>
            <a:r>
              <a:rPr kumimoji="1" lang="en-US" sz="1600" b="1">
                <a:solidFill>
                  <a:schemeClr val="tx1"/>
                </a:solidFill>
              </a:rPr>
              <a:t>put</a:t>
            </a:r>
            <a:r>
              <a:rPr kumimoji="1" lang="en-US" sz="1600">
                <a:solidFill>
                  <a:schemeClr val="tx1"/>
                </a:solidFill>
              </a:rPr>
              <a:t>(s : string);</a:t>
            </a:r>
          </a:p>
          <a:p>
            <a:pPr>
              <a:buFont typeface="Monotype Sorts" pitchFamily="2" charset="2"/>
              <a:buNone/>
            </a:pPr>
            <a:endParaRPr kumimoji="1" lang="en-US" sz="1600">
              <a:solidFill>
                <a:schemeClr val="tx1"/>
              </a:solidFill>
            </a:endParaRPr>
          </a:p>
          <a:p>
            <a:pPr>
              <a:lnSpc>
                <a:spcPct val="50000"/>
              </a:lnSpc>
              <a:buFont typeface="Monotype Sorts" pitchFamily="2" charset="2"/>
              <a:buNone/>
            </a:pPr>
            <a:r>
              <a:rPr kumimoji="1" lang="en-US" sz="1600">
                <a:solidFill>
                  <a:schemeClr val="tx1"/>
                </a:solidFill>
              </a:rPr>
              <a:t>begin</a:t>
            </a:r>
          </a:p>
          <a:p>
            <a:pPr>
              <a:buFont typeface="Monotype Sorts" pitchFamily="2" charset="2"/>
              <a:buNone/>
            </a:pPr>
            <a:r>
              <a:rPr kumimoji="1" lang="en-US" sz="1600">
                <a:solidFill>
                  <a:schemeClr val="tx1"/>
                </a:solidFill>
              </a:rPr>
              <a:t>    if (count = size) then wait(nonfull);</a:t>
            </a:r>
          </a:p>
          <a:p>
            <a:pPr>
              <a:buFont typeface="Monotype Sorts" pitchFamily="2" charset="2"/>
              <a:buNone/>
            </a:pPr>
            <a:r>
              <a:rPr kumimoji="1" lang="en-US" sz="1600">
                <a:solidFill>
                  <a:schemeClr val="tx1"/>
                </a:solidFill>
              </a:rPr>
              <a:t>    in := in mod size + 1;</a:t>
            </a:r>
          </a:p>
          <a:p>
            <a:pPr>
              <a:buFont typeface="Monotype Sorts" pitchFamily="2" charset="2"/>
              <a:buNone/>
            </a:pPr>
            <a:r>
              <a:rPr kumimoji="1" lang="en-US" sz="1600">
                <a:solidFill>
                  <a:schemeClr val="tx1"/>
                </a:solidFill>
              </a:rPr>
              <a:t>    buffer[in] := tmp;</a:t>
            </a:r>
          </a:p>
          <a:p>
            <a:pPr>
              <a:buFont typeface="Monotype Sorts" pitchFamily="2" charset="2"/>
              <a:buNone/>
            </a:pPr>
            <a:r>
              <a:rPr kumimoji="1" lang="en-US" sz="1600">
                <a:solidFill>
                  <a:schemeClr val="tx1"/>
                </a:solidFill>
              </a:rPr>
              <a:t>    count := count + 1;</a:t>
            </a:r>
          </a:p>
          <a:p>
            <a:pPr>
              <a:buFont typeface="Monotype Sorts" pitchFamily="2" charset="2"/>
              <a:buNone/>
            </a:pPr>
            <a:r>
              <a:rPr kumimoji="1" lang="en-US" sz="1600">
                <a:solidFill>
                  <a:schemeClr val="tx1"/>
                </a:solidFill>
              </a:rPr>
              <a:t>    signal(nonempty);</a:t>
            </a:r>
          </a:p>
          <a:p>
            <a:pPr>
              <a:buFont typeface="Monotype Sorts" pitchFamily="2" charset="2"/>
              <a:buNone/>
            </a:pPr>
            <a:r>
              <a:rPr kumimoji="1" lang="en-US" sz="1600">
                <a:solidFill>
                  <a:schemeClr val="tx1"/>
                </a:solidFill>
              </a:rPr>
              <a:t>end;</a:t>
            </a:r>
          </a:p>
        </p:txBody>
      </p:sp>
      <p:sp>
        <p:nvSpPr>
          <p:cNvPr id="1988612" name="Rectangle 4"/>
          <p:cNvSpPr>
            <a:spLocks noChangeArrowheads="1"/>
          </p:cNvSpPr>
          <p:nvPr/>
        </p:nvSpPr>
        <p:spPr bwMode="auto">
          <a:xfrm>
            <a:off x="5943600" y="3505200"/>
            <a:ext cx="3962400" cy="3048000"/>
          </a:xfrm>
          <a:prstGeom prst="rect">
            <a:avLst/>
          </a:prstGeom>
          <a:solidFill>
            <a:srgbClr val="CDCDFF"/>
          </a:solidFill>
          <a:ln w="9525">
            <a:solidFill>
              <a:schemeClr val="tx1"/>
            </a:solidFill>
            <a:miter lim="800000"/>
            <a:headEnd/>
            <a:tailEnd/>
          </a:ln>
          <a:effectLst>
            <a:outerShdw dist="107763" dir="2700000" algn="ctr" rotWithShape="0">
              <a:srgbClr val="808080">
                <a:alpha val="50000"/>
              </a:srgbClr>
            </a:outerShdw>
          </a:effectLst>
        </p:spPr>
        <p:txBody>
          <a:bodyPr/>
          <a:lstStyle/>
          <a:p>
            <a:pPr marL="342900" indent="-342900">
              <a:defRPr/>
            </a:pPr>
            <a:r>
              <a:rPr kumimoji="1" lang="en-US" sz="1600"/>
              <a:t>                           function </a:t>
            </a:r>
            <a:r>
              <a:rPr kumimoji="1" lang="en-US" sz="1600" b="1"/>
              <a:t>get </a:t>
            </a:r>
            <a:r>
              <a:rPr kumimoji="1" lang="en-US" sz="1600"/>
              <a:t>: string;</a:t>
            </a:r>
          </a:p>
          <a:p>
            <a:pPr marL="342900" indent="-342900">
              <a:defRPr/>
            </a:pPr>
            <a:r>
              <a:rPr kumimoji="1" lang="en-US" sz="1600"/>
              <a:t>                           var tmp : string</a:t>
            </a:r>
          </a:p>
          <a:p>
            <a:pPr marL="342900" indent="-342900">
              <a:defRPr/>
            </a:pPr>
            <a:r>
              <a:rPr kumimoji="1" lang="en-US" sz="1600"/>
              <a:t>begin</a:t>
            </a:r>
          </a:p>
          <a:p>
            <a:pPr marL="342900" indent="-342900">
              <a:defRPr/>
            </a:pPr>
            <a:r>
              <a:rPr kumimoji="1" lang="en-US" sz="1600"/>
              <a:t>    if (count = 0) then wait(nonempty);</a:t>
            </a:r>
          </a:p>
          <a:p>
            <a:pPr marL="342900" indent="-342900">
              <a:defRPr/>
            </a:pPr>
            <a:r>
              <a:rPr kumimoji="1" lang="en-US" sz="1600"/>
              <a:t>    out = out mod size + 1;</a:t>
            </a:r>
          </a:p>
          <a:p>
            <a:pPr marL="342900" indent="-342900">
              <a:defRPr/>
            </a:pPr>
            <a:r>
              <a:rPr kumimoji="1" lang="en-US" sz="1600"/>
              <a:t>    tmp := buffer[out];</a:t>
            </a:r>
          </a:p>
          <a:p>
            <a:pPr marL="342900" indent="-342900">
              <a:defRPr/>
            </a:pPr>
            <a:r>
              <a:rPr kumimoji="1" lang="en-US" sz="1600"/>
              <a:t>    count := count - 1;</a:t>
            </a:r>
          </a:p>
          <a:p>
            <a:pPr marL="342900" indent="-342900">
              <a:defRPr/>
            </a:pPr>
            <a:r>
              <a:rPr kumimoji="1" lang="en-US" sz="1600"/>
              <a:t>    signal(nonfull);</a:t>
            </a:r>
          </a:p>
          <a:p>
            <a:pPr marL="342900" indent="-342900">
              <a:defRPr/>
            </a:pPr>
            <a:r>
              <a:rPr kumimoji="1" lang="en-US" sz="1600"/>
              <a:t>    get := tmp;</a:t>
            </a:r>
          </a:p>
          <a:p>
            <a:pPr marL="342900" indent="-342900">
              <a:defRPr/>
            </a:pPr>
            <a:r>
              <a:rPr kumimoji="1" lang="en-US" sz="1600"/>
              <a:t>end;</a:t>
            </a:r>
          </a:p>
        </p:txBody>
      </p:sp>
      <p:sp>
        <p:nvSpPr>
          <p:cNvPr id="1988613" name="Rectangle 5"/>
          <p:cNvSpPr>
            <a:spLocks noGrp="1" noChangeArrowheads="1"/>
          </p:cNvSpPr>
          <p:nvPr>
            <p:ph type="body" idx="4294967295"/>
          </p:nvPr>
        </p:nvSpPr>
        <p:spPr>
          <a:xfrm>
            <a:off x="4267200" y="1676400"/>
            <a:ext cx="3429000" cy="2438400"/>
          </a:xfrm>
          <a:solidFill>
            <a:schemeClr val="accent1"/>
          </a:solidFill>
          <a:ln>
            <a:solidFill>
              <a:schemeClr val="tx1"/>
            </a:solidFill>
          </a:ln>
          <a:effectLst>
            <a:outerShdw dist="107763" dir="2700000" algn="ctr" rotWithShape="0">
              <a:srgbClr val="808080">
                <a:alpha val="50000"/>
              </a:srgbClr>
            </a:outerShdw>
          </a:effectLst>
        </p:spPr>
        <p:txBody>
          <a:bodyPr>
            <a:normAutofit fontScale="92500" lnSpcReduction="20000"/>
          </a:bodyPr>
          <a:lstStyle/>
          <a:p>
            <a:pPr>
              <a:buFont typeface="Monotype Sorts" pitchFamily="2" charset="2"/>
              <a:buNone/>
            </a:pPr>
            <a:r>
              <a:rPr lang="en-US" sz="1600"/>
              <a:t>monitor Buffer;</a:t>
            </a:r>
          </a:p>
          <a:p>
            <a:pPr>
              <a:buFont typeface="Monotype Sorts" pitchFamily="2" charset="2"/>
              <a:buNone/>
            </a:pPr>
            <a:r>
              <a:rPr lang="en-US" sz="1600"/>
              <a:t>const size = 5;</a:t>
            </a:r>
          </a:p>
          <a:p>
            <a:pPr>
              <a:buFont typeface="Monotype Sorts" pitchFamily="2" charset="2"/>
              <a:buNone/>
            </a:pPr>
            <a:r>
              <a:rPr lang="en-US" sz="1600"/>
              <a:t>var buffer : array[1..size] of string;</a:t>
            </a:r>
          </a:p>
          <a:p>
            <a:pPr>
              <a:buFont typeface="Monotype Sorts" pitchFamily="2" charset="2"/>
              <a:buNone/>
            </a:pPr>
            <a:r>
              <a:rPr lang="en-US" sz="1600"/>
              <a:t>    in     : integer = 0;</a:t>
            </a:r>
          </a:p>
          <a:p>
            <a:pPr>
              <a:buFont typeface="Monotype Sorts" pitchFamily="2" charset="2"/>
              <a:buNone/>
            </a:pPr>
            <a:r>
              <a:rPr lang="en-US" sz="1600"/>
              <a:t>    out    : integer = 0;</a:t>
            </a:r>
          </a:p>
          <a:p>
            <a:pPr>
              <a:buFont typeface="Monotype Sorts" pitchFamily="2" charset="2"/>
              <a:buNone/>
            </a:pPr>
            <a:r>
              <a:rPr lang="en-US" sz="1600"/>
              <a:t>    count   : integer = 0;</a:t>
            </a:r>
          </a:p>
          <a:p>
            <a:pPr>
              <a:buFont typeface="Monotype Sorts" pitchFamily="2" charset="2"/>
              <a:buNone/>
            </a:pPr>
            <a:r>
              <a:rPr lang="en-US" sz="1600"/>
              <a:t>    nonfull : condition;</a:t>
            </a:r>
          </a:p>
          <a:p>
            <a:pPr>
              <a:buFont typeface="Monotype Sorts" pitchFamily="2" charset="2"/>
              <a:buNone/>
            </a:pPr>
            <a:r>
              <a:rPr lang="en-US" sz="1600"/>
              <a:t>    nonempty : condition;  …</a:t>
            </a:r>
          </a:p>
        </p:txBody>
      </p:sp>
    </p:spTree>
    <p:extLst>
      <p:ext uri="{BB962C8B-B14F-4D97-AF65-F5344CB8AC3E}">
        <p14:creationId xmlns:p14="http://schemas.microsoft.com/office/powerpoint/2010/main" val="29800559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523B7C95-81FB-4909-8678-390AB485CC04}" type="slidenum">
              <a:rPr lang="en-US" sz="1200">
                <a:latin typeface="Arial" panose="020B0604020202020204" pitchFamily="34" charset="0"/>
              </a:rPr>
              <a:pPr/>
              <a:t>68</a:t>
            </a:fld>
            <a:endParaRPr lang="en-US" sz="1200">
              <a:latin typeface="Arial" panose="020B0604020202020204" pitchFamily="34" charset="0"/>
            </a:endParaRPr>
          </a:p>
        </p:txBody>
      </p:sp>
      <p:sp>
        <p:nvSpPr>
          <p:cNvPr id="24579" name="Rectangle 2"/>
          <p:cNvSpPr>
            <a:spLocks noGrp="1" noChangeArrowheads="1"/>
          </p:cNvSpPr>
          <p:nvPr>
            <p:ph type="title" idx="4294967295"/>
          </p:nvPr>
        </p:nvSpPr>
        <p:spPr/>
        <p:txBody>
          <a:bodyPr/>
          <a:lstStyle/>
          <a:p>
            <a:r>
              <a:rPr lang="en-US" smtClean="0"/>
              <a:t>Java Threads</a:t>
            </a:r>
          </a:p>
        </p:txBody>
      </p:sp>
      <p:sp>
        <p:nvSpPr>
          <p:cNvPr id="24580" name="Rectangle 3"/>
          <p:cNvSpPr>
            <a:spLocks noGrp="1" noChangeArrowheads="1"/>
          </p:cNvSpPr>
          <p:nvPr>
            <p:ph type="body" idx="4294967295"/>
          </p:nvPr>
        </p:nvSpPr>
        <p:spPr>
          <a:xfrm>
            <a:off x="1981200" y="1600200"/>
            <a:ext cx="8178800" cy="4876800"/>
          </a:xfrm>
        </p:spPr>
        <p:txBody>
          <a:bodyPr/>
          <a:lstStyle/>
          <a:p>
            <a:r>
              <a:rPr lang="en-US" smtClean="0"/>
              <a:t>Thread</a:t>
            </a:r>
          </a:p>
          <a:p>
            <a:pPr lvl="1"/>
            <a:r>
              <a:rPr lang="en-US" smtClean="0"/>
              <a:t>Set of instructions to be executed one at a time, in a specified order</a:t>
            </a:r>
          </a:p>
          <a:p>
            <a:pPr lvl="1"/>
            <a:r>
              <a:rPr lang="en-US" smtClean="0"/>
              <a:t>Special Thread class is part of the core language</a:t>
            </a:r>
          </a:p>
          <a:p>
            <a:pPr lvl="2"/>
            <a:r>
              <a:rPr lang="en-US" smtClean="0"/>
              <a:t>In C/C++, threads are part of an “add-on” library</a:t>
            </a:r>
          </a:p>
          <a:p>
            <a:r>
              <a:rPr lang="en-US" smtClean="0"/>
              <a:t>Methods of class Thread</a:t>
            </a:r>
          </a:p>
          <a:p>
            <a:pPr lvl="1"/>
            <a:r>
              <a:rPr lang="en-US" smtClean="0"/>
              <a:t>start : method called to spawn a new thread</a:t>
            </a:r>
          </a:p>
          <a:p>
            <a:pPr lvl="2"/>
            <a:r>
              <a:rPr lang="en-US" smtClean="0"/>
              <a:t>Causes JVM to call run() method on object</a:t>
            </a:r>
          </a:p>
          <a:p>
            <a:pPr lvl="1"/>
            <a:r>
              <a:rPr lang="en-US" smtClean="0"/>
              <a:t>suspend : freeze execution (requires </a:t>
            </a:r>
            <a:r>
              <a:rPr lang="en-US" u="sng" smtClean="0"/>
              <a:t>context switch</a:t>
            </a:r>
            <a:r>
              <a:rPr lang="en-US" smtClean="0"/>
              <a:t>)</a:t>
            </a:r>
          </a:p>
          <a:p>
            <a:pPr lvl="1"/>
            <a:r>
              <a:rPr lang="en-US" smtClean="0"/>
              <a:t>interrupt : freeze and throw exception to thread</a:t>
            </a:r>
          </a:p>
          <a:p>
            <a:pPr lvl="1"/>
            <a:r>
              <a:rPr lang="en-US" smtClean="0"/>
              <a:t>stop : forcibly cause thread to halt</a:t>
            </a:r>
          </a:p>
        </p:txBody>
      </p:sp>
    </p:spTree>
    <p:extLst>
      <p:ext uri="{BB962C8B-B14F-4D97-AF65-F5344CB8AC3E}">
        <p14:creationId xmlns:p14="http://schemas.microsoft.com/office/powerpoint/2010/main" val="2601293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FA7EED41-8743-46D8-BAF9-46C026FF691E}" type="slidenum">
              <a:rPr lang="en-US" sz="1200">
                <a:latin typeface="Arial" panose="020B0604020202020204" pitchFamily="34" charset="0"/>
              </a:rPr>
              <a:pPr/>
              <a:t>69</a:t>
            </a:fld>
            <a:endParaRPr lang="en-US" sz="1200">
              <a:latin typeface="Arial" panose="020B0604020202020204" pitchFamily="34" charset="0"/>
            </a:endParaRPr>
          </a:p>
        </p:txBody>
      </p:sp>
      <p:sp>
        <p:nvSpPr>
          <p:cNvPr id="25603" name="Rectangle 2"/>
          <p:cNvSpPr>
            <a:spLocks noGrp="1" noChangeArrowheads="1"/>
          </p:cNvSpPr>
          <p:nvPr>
            <p:ph type="title" idx="4294967295"/>
          </p:nvPr>
        </p:nvSpPr>
        <p:spPr/>
        <p:txBody>
          <a:bodyPr/>
          <a:lstStyle/>
          <a:p>
            <a:r>
              <a:rPr lang="en-US" smtClean="0"/>
              <a:t>java.lang.Thread</a:t>
            </a:r>
          </a:p>
        </p:txBody>
      </p:sp>
      <p:pic>
        <p:nvPicPr>
          <p:cNvPr id="25604" name="Picture 4" descr="p"/>
          <p:cNvPicPr>
            <a:picLocks noChangeAspect="1" noChangeArrowheads="1"/>
          </p:cNvPicPr>
          <p:nvPr/>
        </p:nvPicPr>
        <p:blipFill>
          <a:blip r:embed="rId2">
            <a:extLst>
              <a:ext uri="{28A0092B-C50C-407E-A947-70E740481C1C}">
                <a14:useLocalDpi xmlns:a14="http://schemas.microsoft.com/office/drawing/2010/main" val="0"/>
              </a:ext>
            </a:extLst>
          </a:blip>
          <a:srcRect l="8081" t="30411" r="18939" b="11710"/>
          <a:stretch>
            <a:fillRect/>
          </a:stretch>
        </p:blipFill>
        <p:spPr bwMode="auto">
          <a:xfrm>
            <a:off x="2057400" y="1676401"/>
            <a:ext cx="7645400" cy="468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Text Box 5"/>
          <p:cNvSpPr txBox="1">
            <a:spLocks noChangeArrowheads="1"/>
          </p:cNvSpPr>
          <p:nvPr/>
        </p:nvSpPr>
        <p:spPr bwMode="auto">
          <a:xfrm>
            <a:off x="6324601" y="5105400"/>
            <a:ext cx="4276299" cy="81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r>
              <a:rPr lang="en-US" sz="1800">
                <a:solidFill>
                  <a:schemeClr val="hlink"/>
                </a:solidFill>
              </a:rPr>
              <a:t>Creates execution environment </a:t>
            </a:r>
          </a:p>
          <a:p>
            <a:pPr>
              <a:lnSpc>
                <a:spcPct val="80000"/>
              </a:lnSpc>
              <a:buFontTx/>
              <a:buNone/>
            </a:pPr>
            <a:r>
              <a:rPr lang="en-US" sz="1800">
                <a:solidFill>
                  <a:schemeClr val="hlink"/>
                </a:solidFill>
              </a:rPr>
              <a:t>for the thread</a:t>
            </a:r>
          </a:p>
          <a:p>
            <a:pPr>
              <a:lnSpc>
                <a:spcPct val="80000"/>
              </a:lnSpc>
              <a:buFontTx/>
              <a:buNone/>
            </a:pPr>
            <a:r>
              <a:rPr lang="en-US" sz="1800">
                <a:solidFill>
                  <a:schemeClr val="hlink"/>
                </a:solidFill>
              </a:rPr>
              <a:t>(sets up a separate run-time stack, etc.)</a:t>
            </a:r>
          </a:p>
        </p:txBody>
      </p:sp>
      <p:sp>
        <p:nvSpPr>
          <p:cNvPr id="25606" name="Line 6"/>
          <p:cNvSpPr>
            <a:spLocks noChangeShapeType="1"/>
          </p:cNvSpPr>
          <p:nvPr/>
        </p:nvSpPr>
        <p:spPr bwMode="auto">
          <a:xfrm flipH="1" flipV="1">
            <a:off x="5867400" y="4953000"/>
            <a:ext cx="381000" cy="381000"/>
          </a:xfrm>
          <a:prstGeom prst="line">
            <a:avLst/>
          </a:prstGeom>
          <a:noFill/>
          <a:ln w="28575">
            <a:solidFill>
              <a:schemeClr val="hlink"/>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1994759" name="Oval 7"/>
          <p:cNvSpPr>
            <a:spLocks noChangeArrowheads="1"/>
          </p:cNvSpPr>
          <p:nvPr/>
        </p:nvSpPr>
        <p:spPr bwMode="auto">
          <a:xfrm>
            <a:off x="4419600" y="4648200"/>
            <a:ext cx="762000" cy="457200"/>
          </a:xfrm>
          <a:prstGeom prst="ellipse">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endParaRPr lang="en-US"/>
          </a:p>
        </p:txBody>
      </p:sp>
      <p:sp>
        <p:nvSpPr>
          <p:cNvPr id="1994760" name="Text Box 8"/>
          <p:cNvSpPr txBox="1">
            <a:spLocks noChangeArrowheads="1"/>
          </p:cNvSpPr>
          <p:nvPr/>
        </p:nvSpPr>
        <p:spPr bwMode="auto">
          <a:xfrm>
            <a:off x="4633914" y="5181601"/>
            <a:ext cx="1292341" cy="590931"/>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r>
              <a:rPr lang="en-US" sz="1800">
                <a:solidFill>
                  <a:schemeClr val="hlink"/>
                </a:solidFill>
              </a:rPr>
              <a:t>What does</a:t>
            </a:r>
          </a:p>
          <a:p>
            <a:pPr>
              <a:lnSpc>
                <a:spcPct val="80000"/>
              </a:lnSpc>
              <a:buFontTx/>
              <a:buNone/>
            </a:pPr>
            <a:r>
              <a:rPr lang="en-US" sz="1800">
                <a:solidFill>
                  <a:schemeClr val="hlink"/>
                </a:solidFill>
              </a:rPr>
              <a:t>this mean?</a:t>
            </a:r>
          </a:p>
        </p:txBody>
      </p:sp>
      <p:sp>
        <p:nvSpPr>
          <p:cNvPr id="1994763" name="Oval 11"/>
          <p:cNvSpPr>
            <a:spLocks noChangeArrowheads="1"/>
          </p:cNvSpPr>
          <p:nvPr/>
        </p:nvSpPr>
        <p:spPr bwMode="auto">
          <a:xfrm>
            <a:off x="4038601" y="1600200"/>
            <a:ext cx="1876425" cy="457200"/>
          </a:xfrm>
          <a:prstGeom prst="ellipse">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endParaRPr lang="en-US"/>
          </a:p>
        </p:txBody>
      </p:sp>
    </p:spTree>
    <p:extLst>
      <p:ext uri="{BB962C8B-B14F-4D97-AF65-F5344CB8AC3E}">
        <p14:creationId xmlns:p14="http://schemas.microsoft.com/office/powerpoint/2010/main" val="30444424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47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9476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947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4759" grpId="0" animBg="1"/>
      <p:bldP spid="1994760" grpId="0" animBg="1"/>
      <p:bldP spid="199476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mtClean="0"/>
              <a:t>Mutable and immutable objects</a:t>
            </a:r>
          </a:p>
        </p:txBody>
      </p:sp>
      <p:sp>
        <p:nvSpPr>
          <p:cNvPr id="3" name="Content Placeholder 2"/>
          <p:cNvSpPr>
            <a:spLocks noGrp="1"/>
          </p:cNvSpPr>
          <p:nvPr>
            <p:ph idx="1"/>
          </p:nvPr>
        </p:nvSpPr>
        <p:spPr/>
        <p:txBody>
          <a:bodyPr/>
          <a:lstStyle/>
          <a:p>
            <a:pPr eaLnBrk="1" hangingPunct="1"/>
            <a:r>
              <a:rPr lang="en-US" sz="2400"/>
              <a:t>If an object is </a:t>
            </a:r>
            <a:r>
              <a:rPr lang="en-US" sz="2400">
                <a:solidFill>
                  <a:srgbClr val="FF0000"/>
                </a:solidFill>
              </a:rPr>
              <a:t>immutable</a:t>
            </a:r>
            <a:r>
              <a:rPr lang="en-US" sz="2400"/>
              <a:t> (cannot be changed), then any number of Threads may read this object (or different portions of this object) at any time</a:t>
            </a:r>
          </a:p>
          <a:p>
            <a:pPr lvl="1" eaLnBrk="1" hangingPunct="1"/>
            <a:r>
              <a:rPr lang="en-US" sz="2000"/>
              <a:t>Sun provides a number of immutable objects</a:t>
            </a:r>
          </a:p>
          <a:p>
            <a:pPr lvl="1" eaLnBrk="1" hangingPunct="1"/>
            <a:r>
              <a:rPr lang="en-US" sz="2000"/>
              <a:t>You can create an </a:t>
            </a:r>
            <a:r>
              <a:rPr lang="en-US" sz="2000" i="1"/>
              <a:t>ad hoc </a:t>
            </a:r>
            <a:r>
              <a:rPr lang="en-US" sz="2000"/>
              <a:t>immutable object by simply not providing any way to change it</a:t>
            </a:r>
          </a:p>
          <a:p>
            <a:pPr lvl="2" eaLnBrk="1" hangingPunct="1"/>
            <a:r>
              <a:rPr lang="en-US" sz="1800"/>
              <a:t>All fields must be </a:t>
            </a:r>
            <a:r>
              <a:rPr lang="en-US" sz="1800">
                <a:solidFill>
                  <a:srgbClr val="2D00E7"/>
                </a:solidFill>
                <a:latin typeface="Trebuchet MS" panose="020B0603020202020204" pitchFamily="34" charset="0"/>
              </a:rPr>
              <a:t>final</a:t>
            </a:r>
            <a:r>
              <a:rPr lang="en-US" sz="1800"/>
              <a:t> (</a:t>
            </a:r>
            <a:r>
              <a:rPr lang="en-US" sz="1800">
                <a:solidFill>
                  <a:srgbClr val="2D00E7"/>
                </a:solidFill>
                <a:latin typeface="Trebuchet MS" panose="020B0603020202020204" pitchFamily="34" charset="0"/>
              </a:rPr>
              <a:t>private </a:t>
            </a:r>
            <a:r>
              <a:rPr lang="en-US" sz="1800"/>
              <a:t>may not be enough)</a:t>
            </a:r>
            <a:endParaRPr lang="en-US" sz="1800">
              <a:solidFill>
                <a:srgbClr val="2D00E7"/>
              </a:solidFill>
              <a:latin typeface="Trebuchet MS" panose="020B0603020202020204" pitchFamily="34" charset="0"/>
            </a:endParaRPr>
          </a:p>
          <a:p>
            <a:pPr lvl="2" eaLnBrk="1" hangingPunct="1"/>
            <a:r>
              <a:rPr lang="en-US" sz="1800"/>
              <a:t>No methods may change any of the object’s data</a:t>
            </a:r>
          </a:p>
          <a:p>
            <a:pPr lvl="2" eaLnBrk="1" hangingPunct="1"/>
            <a:r>
              <a:rPr lang="en-US" sz="1800"/>
              <a:t>You must ensure no access to the object until after it is completely constructed</a:t>
            </a:r>
          </a:p>
          <a:p>
            <a:pPr eaLnBrk="1" hangingPunct="1"/>
            <a:r>
              <a:rPr lang="en-US" sz="2400"/>
              <a:t>If an object is </a:t>
            </a:r>
            <a:r>
              <a:rPr lang="en-US" sz="2400">
                <a:solidFill>
                  <a:schemeClr val="tx2"/>
                </a:solidFill>
              </a:rPr>
              <a:t>mutable</a:t>
            </a:r>
            <a:r>
              <a:rPr lang="en-US" sz="2400"/>
              <a:t> (can be changed), and accessible by more than one Thread, then </a:t>
            </a:r>
            <a:r>
              <a:rPr lang="en-US" sz="2400" i="1"/>
              <a:t>every</a:t>
            </a:r>
            <a:r>
              <a:rPr lang="en-US" sz="2400"/>
              <a:t> access (write </a:t>
            </a:r>
            <a:r>
              <a:rPr lang="en-US" sz="2400" i="1"/>
              <a:t>or</a:t>
            </a:r>
            <a:r>
              <a:rPr lang="en-US" sz="2400"/>
              <a:t> read) to it </a:t>
            </a:r>
            <a:r>
              <a:rPr lang="en-US" sz="2400" b="1" i="1"/>
              <a:t>must</a:t>
            </a:r>
            <a:r>
              <a:rPr lang="en-US" sz="2400"/>
              <a:t> be synchronized</a:t>
            </a:r>
          </a:p>
          <a:p>
            <a:pPr lvl="1" eaLnBrk="1" hangingPunct="1"/>
            <a:r>
              <a:rPr lang="en-US" sz="2000" b="1"/>
              <a:t>Don’t</a:t>
            </a:r>
            <a:r>
              <a:rPr lang="en-US" sz="2000"/>
              <a:t> try to find clever reasons to think you can avoid synchronization</a:t>
            </a:r>
          </a:p>
        </p:txBody>
      </p:sp>
      <p:sp>
        <p:nvSpPr>
          <p:cNvPr id="717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7343BEF8-3D79-4A5D-AD47-65C0BE0CD5D2}" type="slidenum">
              <a:rPr lang="en-US" sz="1400">
                <a:latin typeface="Arial" panose="020B0604020202020204" pitchFamily="34" charset="0"/>
              </a:rPr>
              <a:pPr/>
              <a:t>7</a:t>
            </a:fld>
            <a:endParaRPr lang="en-US" sz="1400">
              <a:latin typeface="Arial" panose="020B0604020202020204" pitchFamily="34" charset="0"/>
            </a:endParaRPr>
          </a:p>
        </p:txBody>
      </p:sp>
    </p:spTree>
    <p:extLst>
      <p:ext uri="{BB962C8B-B14F-4D97-AF65-F5344CB8AC3E}">
        <p14:creationId xmlns:p14="http://schemas.microsoft.com/office/powerpoint/2010/main" val="407997842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7CC6654A-4AC9-41C7-A874-D0C2409D7104}" type="slidenum">
              <a:rPr lang="en-US" sz="1200">
                <a:latin typeface="Arial" panose="020B0604020202020204" pitchFamily="34" charset="0"/>
              </a:rPr>
              <a:pPr/>
              <a:t>70</a:t>
            </a:fld>
            <a:endParaRPr lang="en-US" sz="1200">
              <a:latin typeface="Arial" panose="020B0604020202020204" pitchFamily="34" charset="0"/>
            </a:endParaRPr>
          </a:p>
        </p:txBody>
      </p:sp>
      <p:sp>
        <p:nvSpPr>
          <p:cNvPr id="26627" name="Rectangle 2"/>
          <p:cNvSpPr>
            <a:spLocks noGrp="1" noChangeArrowheads="1"/>
          </p:cNvSpPr>
          <p:nvPr>
            <p:ph type="title" idx="4294967295"/>
          </p:nvPr>
        </p:nvSpPr>
        <p:spPr/>
        <p:txBody>
          <a:bodyPr/>
          <a:lstStyle/>
          <a:p>
            <a:r>
              <a:rPr lang="en-US" smtClean="0"/>
              <a:t>Methods of Thread Class</a:t>
            </a:r>
          </a:p>
        </p:txBody>
      </p:sp>
      <p:pic>
        <p:nvPicPr>
          <p:cNvPr id="26628" name="Picture 4" descr="p"/>
          <p:cNvPicPr>
            <a:picLocks noChangeAspect="1" noChangeArrowheads="1"/>
          </p:cNvPicPr>
          <p:nvPr/>
        </p:nvPicPr>
        <p:blipFill>
          <a:blip r:embed="rId2">
            <a:extLst>
              <a:ext uri="{28A0092B-C50C-407E-A947-70E740481C1C}">
                <a14:useLocalDpi xmlns:a14="http://schemas.microsoft.com/office/drawing/2010/main" val="0"/>
              </a:ext>
            </a:extLst>
          </a:blip>
          <a:srcRect l="8333" t="31392" r="19698" b="12692"/>
          <a:stretch>
            <a:fillRect/>
          </a:stretch>
        </p:blipFill>
        <p:spPr bwMode="auto">
          <a:xfrm>
            <a:off x="1930400" y="1600201"/>
            <a:ext cx="8051800"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5012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91A91026-F18F-41EC-929F-6D473B38FB2B}" type="slidenum">
              <a:rPr lang="en-US" sz="1200">
                <a:latin typeface="Arial" panose="020B0604020202020204" pitchFamily="34" charset="0"/>
              </a:rPr>
              <a:pPr/>
              <a:t>71</a:t>
            </a:fld>
            <a:endParaRPr lang="en-US" sz="1200">
              <a:latin typeface="Arial" panose="020B0604020202020204" pitchFamily="34" charset="0"/>
            </a:endParaRPr>
          </a:p>
        </p:txBody>
      </p:sp>
      <p:sp>
        <p:nvSpPr>
          <p:cNvPr id="27651" name="Rectangle 2"/>
          <p:cNvSpPr>
            <a:spLocks noGrp="1" noChangeArrowheads="1"/>
          </p:cNvSpPr>
          <p:nvPr>
            <p:ph type="title" idx="4294967295"/>
          </p:nvPr>
        </p:nvSpPr>
        <p:spPr/>
        <p:txBody>
          <a:bodyPr/>
          <a:lstStyle/>
          <a:p>
            <a:r>
              <a:rPr lang="en-US" smtClean="0"/>
              <a:t>Runnable Interface</a:t>
            </a:r>
          </a:p>
        </p:txBody>
      </p:sp>
      <p:sp>
        <p:nvSpPr>
          <p:cNvPr id="27652" name="Rectangle 3"/>
          <p:cNvSpPr>
            <a:spLocks noGrp="1" noChangeArrowheads="1"/>
          </p:cNvSpPr>
          <p:nvPr>
            <p:ph type="body" idx="4294967295"/>
          </p:nvPr>
        </p:nvSpPr>
        <p:spPr>
          <a:xfrm>
            <a:off x="1981200" y="1600200"/>
            <a:ext cx="8534400" cy="5105400"/>
          </a:xfrm>
        </p:spPr>
        <p:txBody>
          <a:bodyPr/>
          <a:lstStyle/>
          <a:p>
            <a:r>
              <a:rPr lang="en-US" smtClean="0"/>
              <a:t>Thread class implements Runnable interface</a:t>
            </a:r>
          </a:p>
          <a:p>
            <a:r>
              <a:rPr lang="en-US" smtClean="0"/>
              <a:t>Single abstract (pure virtual) method </a:t>
            </a:r>
            <a:r>
              <a:rPr lang="en-US" smtClean="0">
                <a:solidFill>
                  <a:schemeClr val="folHlink"/>
                </a:solidFill>
              </a:rPr>
              <a:t>run()</a:t>
            </a:r>
          </a:p>
          <a:p>
            <a:pPr lvl="1">
              <a:buFontTx/>
              <a:buNone/>
            </a:pPr>
            <a:r>
              <a:rPr lang="en-US" smtClean="0">
                <a:solidFill>
                  <a:schemeClr val="folHlink"/>
                </a:solidFill>
              </a:rPr>
              <a:t>public interface Runnable {</a:t>
            </a:r>
          </a:p>
          <a:p>
            <a:pPr lvl="1">
              <a:buFontTx/>
              <a:buNone/>
            </a:pPr>
            <a:r>
              <a:rPr lang="en-US" smtClean="0">
                <a:solidFill>
                  <a:schemeClr val="folHlink"/>
                </a:solidFill>
              </a:rPr>
              <a:t>     public void run(); }</a:t>
            </a:r>
          </a:p>
          <a:p>
            <a:r>
              <a:rPr lang="en-US" smtClean="0"/>
              <a:t>Any implementation of Runnable must provide an implementation of the </a:t>
            </a:r>
            <a:r>
              <a:rPr lang="en-US" smtClean="0">
                <a:solidFill>
                  <a:schemeClr val="folHlink"/>
                </a:solidFill>
              </a:rPr>
              <a:t>run()</a:t>
            </a:r>
            <a:r>
              <a:rPr lang="en-US" smtClean="0"/>
              <a:t> method</a:t>
            </a:r>
          </a:p>
          <a:p>
            <a:pPr lvl="1">
              <a:buFontTx/>
              <a:buNone/>
            </a:pPr>
            <a:r>
              <a:rPr lang="en-US" smtClean="0">
                <a:solidFill>
                  <a:schemeClr val="folHlink"/>
                </a:solidFill>
              </a:rPr>
              <a:t>public class ConcurrentReader implements Runnable {</a:t>
            </a:r>
          </a:p>
          <a:p>
            <a:pPr lvl="1">
              <a:lnSpc>
                <a:spcPct val="50000"/>
              </a:lnSpc>
              <a:buFontTx/>
              <a:buNone/>
            </a:pPr>
            <a:r>
              <a:rPr lang="en-US" smtClean="0">
                <a:solidFill>
                  <a:schemeClr val="folHlink"/>
                </a:solidFill>
              </a:rPr>
              <a:t>     …</a:t>
            </a:r>
          </a:p>
          <a:p>
            <a:pPr lvl="1">
              <a:buFontTx/>
              <a:buNone/>
            </a:pPr>
            <a:r>
              <a:rPr lang="en-US" smtClean="0">
                <a:solidFill>
                  <a:schemeClr val="folHlink"/>
                </a:solidFill>
              </a:rPr>
              <a:t>     public void run() { …</a:t>
            </a:r>
          </a:p>
          <a:p>
            <a:pPr lvl="1">
              <a:buFontTx/>
              <a:buNone/>
            </a:pPr>
            <a:r>
              <a:rPr lang="en-US" smtClean="0">
                <a:solidFill>
                  <a:schemeClr val="folHlink"/>
                </a:solidFill>
              </a:rPr>
              <a:t>           … code here executes concurrently with caller … } </a:t>
            </a:r>
          </a:p>
          <a:p>
            <a:pPr lvl="1">
              <a:buFontTx/>
              <a:buNone/>
            </a:pPr>
            <a:r>
              <a:rPr lang="en-US" smtClean="0">
                <a:solidFill>
                  <a:schemeClr val="folHlink"/>
                </a:solidFill>
              </a:rPr>
              <a:t>}</a:t>
            </a:r>
          </a:p>
        </p:txBody>
      </p:sp>
    </p:spTree>
    <p:extLst>
      <p:ext uri="{BB962C8B-B14F-4D97-AF65-F5344CB8AC3E}">
        <p14:creationId xmlns:p14="http://schemas.microsoft.com/office/powerpoint/2010/main" val="22949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2C5EE657-09D4-490A-BECC-426ADA9337AD}" type="slidenum">
              <a:rPr lang="en-US" sz="1200">
                <a:latin typeface="Arial" panose="020B0604020202020204" pitchFamily="34" charset="0"/>
              </a:rPr>
              <a:pPr/>
              <a:t>72</a:t>
            </a:fld>
            <a:endParaRPr lang="en-US" sz="1200">
              <a:latin typeface="Arial" panose="020B0604020202020204" pitchFamily="34" charset="0"/>
            </a:endParaRPr>
          </a:p>
        </p:txBody>
      </p:sp>
      <p:sp>
        <p:nvSpPr>
          <p:cNvPr id="28675" name="Rectangle 2"/>
          <p:cNvSpPr>
            <a:spLocks noGrp="1" noChangeArrowheads="1"/>
          </p:cNvSpPr>
          <p:nvPr>
            <p:ph type="title" idx="4294967295"/>
          </p:nvPr>
        </p:nvSpPr>
        <p:spPr/>
        <p:txBody>
          <a:bodyPr/>
          <a:lstStyle/>
          <a:p>
            <a:r>
              <a:rPr lang="en-US" smtClean="0"/>
              <a:t>Two Ways to Start a Thread</a:t>
            </a:r>
          </a:p>
        </p:txBody>
      </p:sp>
      <p:sp>
        <p:nvSpPr>
          <p:cNvPr id="28676" name="Rectangle 3"/>
          <p:cNvSpPr>
            <a:spLocks noGrp="1" noChangeArrowheads="1"/>
          </p:cNvSpPr>
          <p:nvPr>
            <p:ph type="body" idx="4294967295"/>
          </p:nvPr>
        </p:nvSpPr>
        <p:spPr>
          <a:xfrm>
            <a:off x="1981200" y="1600200"/>
            <a:ext cx="8534400" cy="5105400"/>
          </a:xfrm>
        </p:spPr>
        <p:txBody>
          <a:bodyPr/>
          <a:lstStyle/>
          <a:p>
            <a:r>
              <a:rPr lang="en-US" smtClean="0"/>
              <a:t>Construct a thread with a runnable object</a:t>
            </a:r>
          </a:p>
          <a:p>
            <a:pPr lvl="1">
              <a:buFontTx/>
              <a:buNone/>
            </a:pPr>
            <a:r>
              <a:rPr lang="en-US" smtClean="0">
                <a:solidFill>
                  <a:schemeClr val="folHlink"/>
                </a:solidFill>
              </a:rPr>
              <a:t>ConcurrReader readerThread = new ConcurrReader();</a:t>
            </a:r>
          </a:p>
          <a:p>
            <a:pPr lvl="1">
              <a:buFontTx/>
              <a:buNone/>
            </a:pPr>
            <a:r>
              <a:rPr lang="en-US" smtClean="0">
                <a:solidFill>
                  <a:schemeClr val="folHlink"/>
                </a:solidFill>
              </a:rPr>
              <a:t>Thread t = new Thread(readerThread);</a:t>
            </a:r>
          </a:p>
          <a:p>
            <a:pPr lvl="1">
              <a:buFontTx/>
              <a:buNone/>
            </a:pPr>
            <a:r>
              <a:rPr lang="en-US" smtClean="0">
                <a:solidFill>
                  <a:schemeClr val="folHlink"/>
                </a:solidFill>
              </a:rPr>
              <a:t>t.start();</a:t>
            </a:r>
            <a:r>
              <a:rPr lang="en-US" smtClean="0"/>
              <a:t>   // calls ConcurrReader.run() automatically</a:t>
            </a:r>
          </a:p>
          <a:p>
            <a:pPr>
              <a:buFont typeface="Monotype Sorts" pitchFamily="2" charset="2"/>
              <a:buNone/>
            </a:pPr>
            <a:r>
              <a:rPr lang="en-US" smtClean="0"/>
              <a:t>    … OR …</a:t>
            </a:r>
          </a:p>
          <a:p>
            <a:r>
              <a:rPr lang="en-US" smtClean="0"/>
              <a:t>Instantiate a subclass of Thread</a:t>
            </a:r>
          </a:p>
          <a:p>
            <a:pPr lvl="1">
              <a:buFontTx/>
              <a:buNone/>
            </a:pPr>
            <a:r>
              <a:rPr lang="en-US" smtClean="0">
                <a:solidFill>
                  <a:schemeClr val="folHlink"/>
                </a:solidFill>
              </a:rPr>
              <a:t>class ConcurrWriter extends Thread { …</a:t>
            </a:r>
          </a:p>
          <a:p>
            <a:pPr lvl="1">
              <a:buFontTx/>
              <a:buNone/>
            </a:pPr>
            <a:r>
              <a:rPr lang="en-US" smtClean="0">
                <a:solidFill>
                  <a:schemeClr val="folHlink"/>
                </a:solidFill>
              </a:rPr>
              <a:t>     public void run() { … } }</a:t>
            </a:r>
          </a:p>
          <a:p>
            <a:pPr lvl="1">
              <a:buFontTx/>
              <a:buNone/>
            </a:pPr>
            <a:r>
              <a:rPr lang="en-US" smtClean="0">
                <a:solidFill>
                  <a:schemeClr val="folHlink"/>
                </a:solidFill>
              </a:rPr>
              <a:t>ConcurrWriter writerThread = new ConcurrWriter();</a:t>
            </a:r>
          </a:p>
          <a:p>
            <a:pPr lvl="1">
              <a:buFontTx/>
              <a:buNone/>
            </a:pPr>
            <a:r>
              <a:rPr lang="en-US" smtClean="0">
                <a:solidFill>
                  <a:schemeClr val="folHlink"/>
                </a:solidFill>
              </a:rPr>
              <a:t>writerThread.start();</a:t>
            </a:r>
            <a:r>
              <a:rPr lang="en-US" smtClean="0"/>
              <a:t>   // calls ConcurrWriter.run()</a:t>
            </a:r>
          </a:p>
        </p:txBody>
      </p:sp>
    </p:spTree>
    <p:extLst>
      <p:ext uri="{BB962C8B-B14F-4D97-AF65-F5344CB8AC3E}">
        <p14:creationId xmlns:p14="http://schemas.microsoft.com/office/powerpoint/2010/main" val="2475273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5296D47B-6213-4A7A-A7E0-B8462CFE6B09}" type="slidenum">
              <a:rPr lang="en-US" sz="1200">
                <a:latin typeface="Arial" panose="020B0604020202020204" pitchFamily="34" charset="0"/>
              </a:rPr>
              <a:pPr/>
              <a:t>73</a:t>
            </a:fld>
            <a:endParaRPr lang="en-US" sz="1200">
              <a:latin typeface="Arial" panose="020B0604020202020204" pitchFamily="34" charset="0"/>
            </a:endParaRPr>
          </a:p>
        </p:txBody>
      </p:sp>
      <p:sp>
        <p:nvSpPr>
          <p:cNvPr id="29699" name="Rectangle 2"/>
          <p:cNvSpPr>
            <a:spLocks noGrp="1" noChangeArrowheads="1"/>
          </p:cNvSpPr>
          <p:nvPr>
            <p:ph type="title" idx="4294967295"/>
          </p:nvPr>
        </p:nvSpPr>
        <p:spPr/>
        <p:txBody>
          <a:bodyPr/>
          <a:lstStyle/>
          <a:p>
            <a:r>
              <a:rPr lang="en-US" smtClean="0"/>
              <a:t>Why Two Ways?</a:t>
            </a:r>
          </a:p>
        </p:txBody>
      </p:sp>
      <p:sp>
        <p:nvSpPr>
          <p:cNvPr id="29700" name="Rectangle 3"/>
          <p:cNvSpPr>
            <a:spLocks noGrp="1" noChangeArrowheads="1"/>
          </p:cNvSpPr>
          <p:nvPr>
            <p:ph type="body" idx="4294967295"/>
          </p:nvPr>
        </p:nvSpPr>
        <p:spPr>
          <a:xfrm>
            <a:off x="1981200" y="1600200"/>
            <a:ext cx="8534400" cy="5105400"/>
          </a:xfrm>
        </p:spPr>
        <p:txBody>
          <a:bodyPr/>
          <a:lstStyle/>
          <a:p>
            <a:r>
              <a:rPr lang="en-US" smtClean="0"/>
              <a:t>Java only has single inheritance</a:t>
            </a:r>
          </a:p>
          <a:p>
            <a:r>
              <a:rPr lang="en-US" smtClean="0"/>
              <a:t>Can inherit from some class, but also implement Runnable interface so that can run as a thread</a:t>
            </a:r>
          </a:p>
          <a:p>
            <a:pPr lvl="1">
              <a:buFontTx/>
              <a:buNone/>
            </a:pPr>
            <a:r>
              <a:rPr lang="en-US" smtClean="0">
                <a:solidFill>
                  <a:schemeClr val="folHlink"/>
                </a:solidFill>
              </a:rPr>
              <a:t>class X extends Y implements Runnable { …</a:t>
            </a:r>
          </a:p>
          <a:p>
            <a:pPr lvl="1">
              <a:buFontTx/>
              <a:buNone/>
            </a:pPr>
            <a:r>
              <a:rPr lang="en-US" smtClean="0">
                <a:solidFill>
                  <a:schemeClr val="folHlink"/>
                </a:solidFill>
              </a:rPr>
              <a:t>     public </a:t>
            </a:r>
            <a:r>
              <a:rPr lang="en-US" b="1" smtClean="0">
                <a:solidFill>
                  <a:schemeClr val="folHlink"/>
                </a:solidFill>
              </a:rPr>
              <a:t>synchronized</a:t>
            </a:r>
            <a:r>
              <a:rPr lang="en-US" smtClean="0">
                <a:solidFill>
                  <a:schemeClr val="folHlink"/>
                </a:solidFill>
              </a:rPr>
              <a:t> void doSomething() { … } </a:t>
            </a:r>
          </a:p>
          <a:p>
            <a:pPr lvl="1">
              <a:buFontTx/>
              <a:buNone/>
            </a:pPr>
            <a:r>
              <a:rPr lang="en-US" smtClean="0">
                <a:solidFill>
                  <a:schemeClr val="folHlink"/>
                </a:solidFill>
              </a:rPr>
              <a:t>     public void run() { doSomething(); }</a:t>
            </a:r>
          </a:p>
          <a:p>
            <a:pPr lvl="1">
              <a:buFontTx/>
              <a:buNone/>
            </a:pPr>
            <a:r>
              <a:rPr lang="en-US" smtClean="0">
                <a:solidFill>
                  <a:schemeClr val="folHlink"/>
                </a:solidFill>
              </a:rPr>
              <a:t>}</a:t>
            </a:r>
          </a:p>
          <a:p>
            <a:pPr lvl="1">
              <a:buFontTx/>
              <a:buNone/>
            </a:pPr>
            <a:r>
              <a:rPr lang="en-US" smtClean="0">
                <a:solidFill>
                  <a:schemeClr val="folHlink"/>
                </a:solidFill>
              </a:rPr>
              <a:t>X obj = new X();</a:t>
            </a:r>
          </a:p>
          <a:p>
            <a:pPr lvl="1">
              <a:buFontTx/>
              <a:buNone/>
            </a:pPr>
            <a:r>
              <a:rPr lang="en-US" smtClean="0">
                <a:solidFill>
                  <a:schemeClr val="folHlink"/>
                </a:solidFill>
              </a:rPr>
              <a:t>obj.doSomething(); </a:t>
            </a:r>
            <a:r>
              <a:rPr lang="en-US" smtClean="0"/>
              <a:t>// runs sequentially in current thread</a:t>
            </a:r>
            <a:endParaRPr lang="en-US" smtClean="0">
              <a:solidFill>
                <a:schemeClr val="folHlink"/>
              </a:solidFill>
            </a:endParaRPr>
          </a:p>
          <a:p>
            <a:pPr lvl="1">
              <a:buFontTx/>
              <a:buNone/>
            </a:pPr>
            <a:r>
              <a:rPr lang="en-US" smtClean="0">
                <a:solidFill>
                  <a:schemeClr val="folHlink"/>
                </a:solidFill>
              </a:rPr>
              <a:t>Thread t = new Thread(new X()); </a:t>
            </a:r>
            <a:r>
              <a:rPr lang="en-US" smtClean="0"/>
              <a:t>// new thread</a:t>
            </a:r>
            <a:endParaRPr lang="en-US" smtClean="0">
              <a:solidFill>
                <a:schemeClr val="folHlink"/>
              </a:solidFill>
            </a:endParaRPr>
          </a:p>
          <a:p>
            <a:pPr lvl="1">
              <a:buFontTx/>
              <a:buNone/>
            </a:pPr>
            <a:r>
              <a:rPr lang="en-US" smtClean="0">
                <a:solidFill>
                  <a:schemeClr val="folHlink"/>
                </a:solidFill>
              </a:rPr>
              <a:t>t.start();</a:t>
            </a:r>
            <a:r>
              <a:rPr lang="en-US" smtClean="0"/>
              <a:t>   // calls run() which calls doSomething()</a:t>
            </a:r>
          </a:p>
        </p:txBody>
      </p:sp>
    </p:spTree>
    <p:extLst>
      <p:ext uri="{BB962C8B-B14F-4D97-AF65-F5344CB8AC3E}">
        <p14:creationId xmlns:p14="http://schemas.microsoft.com/office/powerpoint/2010/main" val="2970550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49149756-5CFA-477D-B10A-7CE9D2F7F037}" type="slidenum">
              <a:rPr lang="en-US" sz="1200">
                <a:latin typeface="Arial" panose="020B0604020202020204" pitchFamily="34" charset="0"/>
              </a:rPr>
              <a:pPr/>
              <a:t>74</a:t>
            </a:fld>
            <a:endParaRPr lang="en-US" sz="1200">
              <a:latin typeface="Arial" panose="020B0604020202020204" pitchFamily="34" charset="0"/>
            </a:endParaRPr>
          </a:p>
        </p:txBody>
      </p:sp>
      <p:sp>
        <p:nvSpPr>
          <p:cNvPr id="30723" name="Rectangle 2"/>
          <p:cNvSpPr>
            <a:spLocks noGrp="1" noChangeArrowheads="1"/>
          </p:cNvSpPr>
          <p:nvPr>
            <p:ph type="title" idx="4294967295"/>
          </p:nvPr>
        </p:nvSpPr>
        <p:spPr>
          <a:xfrm>
            <a:off x="1930400" y="228600"/>
            <a:ext cx="8051800" cy="914400"/>
          </a:xfrm>
        </p:spPr>
        <p:txBody>
          <a:bodyPr/>
          <a:lstStyle/>
          <a:p>
            <a:r>
              <a:rPr lang="en-US" smtClean="0"/>
              <a:t>Interesting “Feature”</a:t>
            </a:r>
          </a:p>
        </p:txBody>
      </p:sp>
      <p:sp>
        <p:nvSpPr>
          <p:cNvPr id="30724" name="Rectangle 3"/>
          <p:cNvSpPr>
            <a:spLocks noGrp="1" noChangeArrowheads="1"/>
          </p:cNvSpPr>
          <p:nvPr>
            <p:ph type="body" idx="4294967295"/>
          </p:nvPr>
        </p:nvSpPr>
        <p:spPr>
          <a:xfrm>
            <a:off x="1981200" y="1600201"/>
            <a:ext cx="8178800" cy="4816475"/>
          </a:xfrm>
        </p:spPr>
        <p:txBody>
          <a:bodyPr/>
          <a:lstStyle/>
          <a:p>
            <a:r>
              <a:rPr lang="en-US" smtClean="0"/>
              <a:t>Java language specification allows access to objects that have not been fully constructed</a:t>
            </a:r>
          </a:p>
          <a:p>
            <a:pPr lvl="1">
              <a:buFontTx/>
              <a:buNone/>
            </a:pPr>
            <a:r>
              <a:rPr lang="en-US" smtClean="0">
                <a:solidFill>
                  <a:schemeClr val="folHlink"/>
                </a:solidFill>
              </a:rPr>
              <a:t>class Broken { </a:t>
            </a:r>
          </a:p>
          <a:p>
            <a:pPr lvl="1">
              <a:buFontTx/>
              <a:buNone/>
            </a:pPr>
            <a:r>
              <a:rPr lang="en-US" smtClean="0">
                <a:solidFill>
                  <a:schemeClr val="folHlink"/>
                </a:solidFill>
              </a:rPr>
              <a:t>	private long x; </a:t>
            </a:r>
          </a:p>
          <a:p>
            <a:pPr lvl="1">
              <a:buFontTx/>
              <a:buNone/>
            </a:pPr>
            <a:r>
              <a:rPr lang="en-US" smtClean="0">
                <a:solidFill>
                  <a:schemeClr val="folHlink"/>
                </a:solidFill>
              </a:rPr>
              <a:t>	Broken() { </a:t>
            </a:r>
          </a:p>
          <a:p>
            <a:pPr lvl="1">
              <a:buFontTx/>
              <a:buNone/>
            </a:pPr>
            <a:r>
              <a:rPr lang="en-US" smtClean="0">
                <a:solidFill>
                  <a:schemeClr val="folHlink"/>
                </a:solidFill>
              </a:rPr>
              <a:t>		  new Thread() { </a:t>
            </a:r>
          </a:p>
          <a:p>
            <a:pPr lvl="1">
              <a:buFontTx/>
              <a:buNone/>
            </a:pPr>
            <a:r>
              <a:rPr lang="en-US" smtClean="0">
                <a:solidFill>
                  <a:schemeClr val="folHlink"/>
                </a:solidFill>
              </a:rPr>
              <a:t>			public void run() { x = -1; }</a:t>
            </a:r>
          </a:p>
          <a:p>
            <a:pPr lvl="1">
              <a:buFontTx/>
              <a:buNone/>
            </a:pPr>
            <a:r>
              <a:rPr lang="en-US" smtClean="0">
                <a:solidFill>
                  <a:schemeClr val="folHlink"/>
                </a:solidFill>
              </a:rPr>
              <a:t>		  }.start(); </a:t>
            </a:r>
          </a:p>
          <a:p>
            <a:pPr lvl="1">
              <a:buFontTx/>
              <a:buNone/>
            </a:pPr>
            <a:r>
              <a:rPr lang="en-US" smtClean="0">
                <a:solidFill>
                  <a:schemeClr val="folHlink"/>
                </a:solidFill>
              </a:rPr>
              <a:t>		  x = 0;  </a:t>
            </a:r>
          </a:p>
          <a:p>
            <a:pPr lvl="1">
              <a:buFontTx/>
              <a:buNone/>
            </a:pPr>
            <a:r>
              <a:rPr lang="en-US" smtClean="0">
                <a:solidFill>
                  <a:schemeClr val="folHlink"/>
                </a:solidFill>
              </a:rPr>
              <a:t>} } </a:t>
            </a:r>
          </a:p>
        </p:txBody>
      </p:sp>
      <p:sp>
        <p:nvSpPr>
          <p:cNvPr id="30725" name="Text Box 4"/>
          <p:cNvSpPr txBox="1">
            <a:spLocks noChangeArrowheads="1"/>
          </p:cNvSpPr>
          <p:nvPr/>
        </p:nvSpPr>
        <p:spPr bwMode="auto">
          <a:xfrm>
            <a:off x="2362201" y="6096001"/>
            <a:ext cx="6880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2000">
                <a:solidFill>
                  <a:schemeClr val="hlink"/>
                </a:solidFill>
              </a:rPr>
              <a:t>Thread created within constructor can access partial object</a:t>
            </a:r>
            <a:r>
              <a:rPr kumimoji="1" lang="en-US" sz="2000" b="1">
                <a:solidFill>
                  <a:schemeClr val="hlink"/>
                </a:solidFill>
              </a:rPr>
              <a:t> </a:t>
            </a:r>
          </a:p>
        </p:txBody>
      </p:sp>
      <p:sp>
        <p:nvSpPr>
          <p:cNvPr id="30726" name="Text Box 5"/>
          <p:cNvSpPr txBox="1">
            <a:spLocks noChangeArrowheads="1"/>
          </p:cNvSpPr>
          <p:nvPr/>
        </p:nvSpPr>
        <p:spPr bwMode="auto">
          <a:xfrm>
            <a:off x="6818314" y="1143000"/>
            <a:ext cx="3621087"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1600">
                <a:solidFill>
                  <a:schemeClr val="accent2"/>
                </a:solidFill>
              </a:rPr>
              <a:t>[Allen Holub, “Taming Java Threads”] </a:t>
            </a:r>
          </a:p>
        </p:txBody>
      </p:sp>
    </p:spTree>
    <p:extLst>
      <p:ext uri="{BB962C8B-B14F-4D97-AF65-F5344CB8AC3E}">
        <p14:creationId xmlns:p14="http://schemas.microsoft.com/office/powerpoint/2010/main" val="2828197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7ADAD10E-7772-4291-B75D-81251FD707A7}" type="slidenum">
              <a:rPr lang="en-US" sz="1200">
                <a:latin typeface="Arial" panose="020B0604020202020204" pitchFamily="34" charset="0"/>
              </a:rPr>
              <a:pPr/>
              <a:t>75</a:t>
            </a:fld>
            <a:endParaRPr lang="en-US" sz="1200">
              <a:latin typeface="Arial" panose="020B0604020202020204" pitchFamily="34" charset="0"/>
            </a:endParaRPr>
          </a:p>
        </p:txBody>
      </p:sp>
      <p:sp>
        <p:nvSpPr>
          <p:cNvPr id="31747" name="Rectangle 2050"/>
          <p:cNvSpPr>
            <a:spLocks noGrp="1" noChangeArrowheads="1"/>
          </p:cNvSpPr>
          <p:nvPr>
            <p:ph type="title"/>
          </p:nvPr>
        </p:nvSpPr>
        <p:spPr/>
        <p:txBody>
          <a:bodyPr/>
          <a:lstStyle/>
          <a:p>
            <a:r>
              <a:rPr lang="en-US" smtClean="0"/>
              <a:t>Interaction Between Threads</a:t>
            </a:r>
          </a:p>
        </p:txBody>
      </p:sp>
      <p:sp>
        <p:nvSpPr>
          <p:cNvPr id="31748" name="Rectangle 2051"/>
          <p:cNvSpPr>
            <a:spLocks noGrp="1" noChangeArrowheads="1"/>
          </p:cNvSpPr>
          <p:nvPr>
            <p:ph type="body" idx="1"/>
          </p:nvPr>
        </p:nvSpPr>
        <p:spPr>
          <a:xfrm>
            <a:off x="1981200" y="1600200"/>
            <a:ext cx="8534400" cy="5029200"/>
          </a:xfrm>
        </p:spPr>
        <p:txBody>
          <a:bodyPr/>
          <a:lstStyle/>
          <a:p>
            <a:r>
              <a:rPr lang="en-US" smtClean="0"/>
              <a:t>Shared variables and method calls</a:t>
            </a:r>
          </a:p>
          <a:p>
            <a:pPr lvl="1"/>
            <a:r>
              <a:rPr lang="en-US" smtClean="0"/>
              <a:t>Two threads may assign/read the same variable</a:t>
            </a:r>
          </a:p>
          <a:p>
            <a:pPr lvl="2"/>
            <a:r>
              <a:rPr lang="en-US" smtClean="0"/>
              <a:t>Programmer is responsible for avoiding race conditions by explicit synchronization!</a:t>
            </a:r>
          </a:p>
          <a:p>
            <a:pPr lvl="1"/>
            <a:r>
              <a:rPr lang="en-US" smtClean="0"/>
              <a:t>Two threads may call methods on the same object</a:t>
            </a:r>
          </a:p>
          <a:p>
            <a:r>
              <a:rPr lang="en-US" smtClean="0"/>
              <a:t>Synchronization primitives</a:t>
            </a:r>
          </a:p>
          <a:p>
            <a:pPr lvl="1"/>
            <a:r>
              <a:rPr lang="en-US" u="sng" smtClean="0"/>
              <a:t>All</a:t>
            </a:r>
            <a:r>
              <a:rPr lang="en-US" smtClean="0"/>
              <a:t> objects have an internal </a:t>
            </a:r>
            <a:r>
              <a:rPr lang="en-US" smtClean="0">
                <a:solidFill>
                  <a:schemeClr val="hlink"/>
                </a:solidFill>
              </a:rPr>
              <a:t>lock</a:t>
            </a:r>
            <a:r>
              <a:rPr lang="en-US" smtClean="0"/>
              <a:t> (inherited from Object)</a:t>
            </a:r>
          </a:p>
          <a:p>
            <a:pPr lvl="1"/>
            <a:r>
              <a:rPr lang="en-US" smtClean="0">
                <a:solidFill>
                  <a:schemeClr val="hlink"/>
                </a:solidFill>
              </a:rPr>
              <a:t>Synchronized method</a:t>
            </a:r>
            <a:r>
              <a:rPr lang="en-US" smtClean="0"/>
              <a:t> locks the object</a:t>
            </a:r>
          </a:p>
          <a:p>
            <a:pPr lvl="2"/>
            <a:r>
              <a:rPr lang="en-US" smtClean="0"/>
              <a:t>While it is active, no other thread can execute inside object </a:t>
            </a:r>
          </a:p>
          <a:p>
            <a:pPr lvl="1"/>
            <a:r>
              <a:rPr lang="en-US" smtClean="0"/>
              <a:t>Synchronization operations (inherited from Object)</a:t>
            </a:r>
          </a:p>
          <a:p>
            <a:pPr lvl="2"/>
            <a:r>
              <a:rPr lang="en-US" smtClean="0"/>
              <a:t>Wait: pause current thread until another thread calls Notify</a:t>
            </a:r>
          </a:p>
          <a:p>
            <a:pPr lvl="2"/>
            <a:r>
              <a:rPr lang="en-US" smtClean="0"/>
              <a:t>Notify: wake up waiting thread</a:t>
            </a:r>
          </a:p>
        </p:txBody>
      </p:sp>
    </p:spTree>
    <p:extLst>
      <p:ext uri="{BB962C8B-B14F-4D97-AF65-F5344CB8AC3E}">
        <p14:creationId xmlns:p14="http://schemas.microsoft.com/office/powerpoint/2010/main" val="922521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151ED390-385A-4FEA-B323-6388C065CF9B}" type="slidenum">
              <a:rPr lang="en-US" sz="1200">
                <a:latin typeface="Arial" panose="020B0604020202020204" pitchFamily="34" charset="0"/>
              </a:rPr>
              <a:pPr/>
              <a:t>76</a:t>
            </a:fld>
            <a:endParaRPr lang="en-US" sz="1200">
              <a:latin typeface="Arial" panose="020B0604020202020204" pitchFamily="34" charset="0"/>
            </a:endParaRPr>
          </a:p>
        </p:txBody>
      </p:sp>
      <p:sp>
        <p:nvSpPr>
          <p:cNvPr id="32771" name="Rectangle 2"/>
          <p:cNvSpPr>
            <a:spLocks noGrp="1" noChangeArrowheads="1"/>
          </p:cNvSpPr>
          <p:nvPr>
            <p:ph type="title" idx="4294967295"/>
          </p:nvPr>
        </p:nvSpPr>
        <p:spPr/>
        <p:txBody>
          <a:bodyPr/>
          <a:lstStyle/>
          <a:p>
            <a:r>
              <a:rPr lang="en-US" smtClean="0"/>
              <a:t>Synchronized Methods</a:t>
            </a:r>
          </a:p>
        </p:txBody>
      </p:sp>
      <p:sp>
        <p:nvSpPr>
          <p:cNvPr id="32772" name="Rectangle 3"/>
          <p:cNvSpPr>
            <a:spLocks noGrp="1" noChangeArrowheads="1"/>
          </p:cNvSpPr>
          <p:nvPr>
            <p:ph type="body" idx="4294967295"/>
          </p:nvPr>
        </p:nvSpPr>
        <p:spPr>
          <a:xfrm>
            <a:off x="1981200" y="1600200"/>
            <a:ext cx="8534400" cy="5029200"/>
          </a:xfrm>
        </p:spPr>
        <p:txBody>
          <a:bodyPr/>
          <a:lstStyle/>
          <a:p>
            <a:r>
              <a:rPr lang="en-US" smtClean="0"/>
              <a:t>Provide mutual exclusion</a:t>
            </a:r>
          </a:p>
          <a:p>
            <a:pPr lvl="1"/>
            <a:r>
              <a:rPr lang="en-US" smtClean="0"/>
              <a:t>If a thread calls a synchronized method, object is locked</a:t>
            </a:r>
          </a:p>
          <a:p>
            <a:pPr lvl="1"/>
            <a:r>
              <a:rPr lang="en-US" smtClean="0"/>
              <a:t>If another thread calls a synchronized method on the same object, this thread blocks until object is unlocked</a:t>
            </a:r>
          </a:p>
          <a:p>
            <a:pPr lvl="2"/>
            <a:r>
              <a:rPr lang="en-US" smtClean="0"/>
              <a:t>Unsynchronized methods can still be called!</a:t>
            </a:r>
          </a:p>
          <a:p>
            <a:pPr lvl="1"/>
            <a:endParaRPr lang="en-US" smtClean="0"/>
          </a:p>
          <a:p>
            <a:pPr lvl="1"/>
            <a:endParaRPr lang="en-US" smtClean="0"/>
          </a:p>
          <a:p>
            <a:pPr lvl="1">
              <a:buFontTx/>
              <a:buNone/>
            </a:pPr>
            <a:endParaRPr lang="en-US" smtClean="0"/>
          </a:p>
          <a:p>
            <a:r>
              <a:rPr lang="en-US" smtClean="0"/>
              <a:t>“synchronized” is </a:t>
            </a:r>
            <a:r>
              <a:rPr lang="en-US" u="sng" smtClean="0"/>
              <a:t>not</a:t>
            </a:r>
            <a:r>
              <a:rPr lang="en-US" smtClean="0"/>
              <a:t> part of method signature</a:t>
            </a:r>
          </a:p>
          <a:p>
            <a:pPr lvl="1"/>
            <a:r>
              <a:rPr lang="en-US" smtClean="0"/>
              <a:t>Subclass may replace a synchronized method with unsynchronized method</a:t>
            </a:r>
          </a:p>
        </p:txBody>
      </p:sp>
      <p:sp>
        <p:nvSpPr>
          <p:cNvPr id="32773" name="Line 4"/>
          <p:cNvSpPr>
            <a:spLocks noChangeShapeType="1"/>
          </p:cNvSpPr>
          <p:nvPr/>
        </p:nvSpPr>
        <p:spPr bwMode="auto">
          <a:xfrm>
            <a:off x="2438400" y="3900488"/>
            <a:ext cx="19050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74" name="Line 5"/>
          <p:cNvSpPr>
            <a:spLocks noChangeShapeType="1"/>
          </p:cNvSpPr>
          <p:nvPr/>
        </p:nvSpPr>
        <p:spPr bwMode="auto">
          <a:xfrm>
            <a:off x="4343400" y="3900488"/>
            <a:ext cx="1905000" cy="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75" name="Line 6"/>
          <p:cNvSpPr>
            <a:spLocks noChangeShapeType="1"/>
          </p:cNvSpPr>
          <p:nvPr/>
        </p:nvSpPr>
        <p:spPr bwMode="auto">
          <a:xfrm>
            <a:off x="6248400" y="3900488"/>
            <a:ext cx="31242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76" name="Line 7"/>
          <p:cNvSpPr>
            <a:spLocks noChangeShapeType="1"/>
          </p:cNvSpPr>
          <p:nvPr/>
        </p:nvSpPr>
        <p:spPr bwMode="auto">
          <a:xfrm>
            <a:off x="2438400" y="4738688"/>
            <a:ext cx="25146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77" name="Line 8"/>
          <p:cNvSpPr>
            <a:spLocks noChangeShapeType="1"/>
          </p:cNvSpPr>
          <p:nvPr/>
        </p:nvSpPr>
        <p:spPr bwMode="auto">
          <a:xfrm>
            <a:off x="6248400" y="4738688"/>
            <a:ext cx="1447800" cy="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78" name="Line 9"/>
          <p:cNvSpPr>
            <a:spLocks noChangeShapeType="1"/>
          </p:cNvSpPr>
          <p:nvPr/>
        </p:nvSpPr>
        <p:spPr bwMode="auto">
          <a:xfrm>
            <a:off x="7696200" y="4738688"/>
            <a:ext cx="16764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79" name="Line 10"/>
          <p:cNvSpPr>
            <a:spLocks noChangeShapeType="1"/>
          </p:cNvSpPr>
          <p:nvPr/>
        </p:nvSpPr>
        <p:spPr bwMode="auto">
          <a:xfrm>
            <a:off x="4953000" y="3962400"/>
            <a:ext cx="0" cy="838200"/>
          </a:xfrm>
          <a:prstGeom prst="line">
            <a:avLst/>
          </a:prstGeom>
          <a:noFill/>
          <a:ln w="38100">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80" name="Line 11"/>
          <p:cNvSpPr>
            <a:spLocks noChangeShapeType="1"/>
          </p:cNvSpPr>
          <p:nvPr/>
        </p:nvSpPr>
        <p:spPr bwMode="auto">
          <a:xfrm>
            <a:off x="6248400" y="3962400"/>
            <a:ext cx="0" cy="838200"/>
          </a:xfrm>
          <a:prstGeom prst="line">
            <a:avLst/>
          </a:prstGeom>
          <a:noFill/>
          <a:ln w="38100">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009922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B7866796-0BBD-46E4-BA95-5E55DCF53413}" type="slidenum">
              <a:rPr lang="en-US" sz="1200">
                <a:latin typeface="Arial" panose="020B0604020202020204" pitchFamily="34" charset="0"/>
              </a:rPr>
              <a:pPr/>
              <a:t>77</a:t>
            </a:fld>
            <a:endParaRPr lang="en-US" sz="1200">
              <a:latin typeface="Arial" panose="020B0604020202020204" pitchFamily="34" charset="0"/>
            </a:endParaRPr>
          </a:p>
        </p:txBody>
      </p:sp>
      <p:sp>
        <p:nvSpPr>
          <p:cNvPr id="33795" name="Rectangle 2"/>
          <p:cNvSpPr>
            <a:spLocks noGrp="1" noChangeArrowheads="1"/>
          </p:cNvSpPr>
          <p:nvPr>
            <p:ph type="title"/>
          </p:nvPr>
        </p:nvSpPr>
        <p:spPr/>
        <p:txBody>
          <a:bodyPr/>
          <a:lstStyle/>
          <a:p>
            <a:r>
              <a:rPr lang="en-US" smtClean="0"/>
              <a:t>Wait, Notify, NotifyAll</a:t>
            </a:r>
          </a:p>
        </p:txBody>
      </p:sp>
      <p:sp>
        <p:nvSpPr>
          <p:cNvPr id="33796" name="Rectangle 13"/>
          <p:cNvSpPr>
            <a:spLocks noGrp="1" noChangeArrowheads="1"/>
          </p:cNvSpPr>
          <p:nvPr>
            <p:ph type="body" idx="1"/>
          </p:nvPr>
        </p:nvSpPr>
        <p:spPr>
          <a:xfrm>
            <a:off x="1905000" y="3695700"/>
            <a:ext cx="8534400" cy="3009900"/>
          </a:xfrm>
        </p:spPr>
        <p:txBody>
          <a:bodyPr/>
          <a:lstStyle/>
          <a:p>
            <a:r>
              <a:rPr lang="en-US" sz="2400">
                <a:solidFill>
                  <a:schemeClr val="hlink"/>
                </a:solidFill>
              </a:rPr>
              <a:t>wait()</a:t>
            </a:r>
            <a:r>
              <a:rPr lang="en-US" sz="2400"/>
              <a:t> releases object lock, thread waits on internal queue</a:t>
            </a:r>
          </a:p>
          <a:p>
            <a:r>
              <a:rPr lang="en-US" sz="2400">
                <a:solidFill>
                  <a:schemeClr val="hlink"/>
                </a:solidFill>
              </a:rPr>
              <a:t>notify()</a:t>
            </a:r>
            <a:r>
              <a:rPr lang="en-US" sz="2400"/>
              <a:t> wakes the highest-priority thread closest to the front of the object’s internal queue</a:t>
            </a:r>
          </a:p>
          <a:p>
            <a:r>
              <a:rPr lang="en-US" sz="2400">
                <a:solidFill>
                  <a:schemeClr val="hlink"/>
                </a:solidFill>
              </a:rPr>
              <a:t>notifyAll()</a:t>
            </a:r>
            <a:r>
              <a:rPr lang="en-US" sz="2400"/>
              <a:t> wakes up all waiting threads</a:t>
            </a:r>
          </a:p>
          <a:p>
            <a:pPr lvl="1"/>
            <a:r>
              <a:rPr lang="en-US" sz="2000"/>
              <a:t>Threads non-deterministically compete for access to object </a:t>
            </a:r>
          </a:p>
          <a:p>
            <a:pPr lvl="1"/>
            <a:r>
              <a:rPr lang="en-US" sz="2000"/>
              <a:t>May not be fair (low-priority threads may never get access)</a:t>
            </a:r>
          </a:p>
          <a:p>
            <a:r>
              <a:rPr lang="en-US" sz="2400"/>
              <a:t>May only be called when object is locked </a:t>
            </a:r>
            <a:r>
              <a:rPr lang="en-US" sz="2400">
                <a:solidFill>
                  <a:schemeClr val="hlink"/>
                </a:solidFill>
              </a:rPr>
              <a:t>(when is that?)</a:t>
            </a:r>
          </a:p>
        </p:txBody>
      </p:sp>
      <p:pic>
        <p:nvPicPr>
          <p:cNvPr id="33797" name="Picture 12" descr="p"/>
          <p:cNvPicPr>
            <a:picLocks noChangeAspect="1" noChangeArrowheads="1"/>
          </p:cNvPicPr>
          <p:nvPr/>
        </p:nvPicPr>
        <p:blipFill>
          <a:blip r:embed="rId2">
            <a:extLst>
              <a:ext uri="{28A0092B-C50C-407E-A947-70E740481C1C}">
                <a14:useLocalDpi xmlns:a14="http://schemas.microsoft.com/office/drawing/2010/main" val="0"/>
              </a:ext>
            </a:extLst>
          </a:blip>
          <a:srcRect l="8333" t="31392" r="20454" b="44145"/>
          <a:stretch>
            <a:fillRect/>
          </a:stretch>
        </p:blipFill>
        <p:spPr bwMode="auto">
          <a:xfrm>
            <a:off x="1930400" y="1600200"/>
            <a:ext cx="7924800"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2847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6675D9C3-9406-4CED-A00B-6CD7F58A2C73}" type="slidenum">
              <a:rPr lang="en-US" sz="1200">
                <a:latin typeface="Arial" panose="020B0604020202020204" pitchFamily="34" charset="0"/>
              </a:rPr>
              <a:pPr/>
              <a:t>78</a:t>
            </a:fld>
            <a:endParaRPr lang="en-US" sz="1200">
              <a:latin typeface="Arial" panose="020B0604020202020204" pitchFamily="34" charset="0"/>
            </a:endParaRPr>
          </a:p>
        </p:txBody>
      </p:sp>
      <p:sp>
        <p:nvSpPr>
          <p:cNvPr id="34819" name="Rectangle 2050"/>
          <p:cNvSpPr>
            <a:spLocks noGrp="1" noChangeArrowheads="1"/>
          </p:cNvSpPr>
          <p:nvPr>
            <p:ph type="title"/>
          </p:nvPr>
        </p:nvSpPr>
        <p:spPr/>
        <p:txBody>
          <a:bodyPr/>
          <a:lstStyle/>
          <a:p>
            <a:r>
              <a:rPr lang="en-US" smtClean="0"/>
              <a:t>Using Synchronization</a:t>
            </a:r>
          </a:p>
        </p:txBody>
      </p:sp>
      <p:sp>
        <p:nvSpPr>
          <p:cNvPr id="34820" name="Rectangle 2051"/>
          <p:cNvSpPr>
            <a:spLocks noGrp="1" noChangeArrowheads="1"/>
          </p:cNvSpPr>
          <p:nvPr>
            <p:ph type="body" idx="1"/>
          </p:nvPr>
        </p:nvSpPr>
        <p:spPr>
          <a:xfrm>
            <a:off x="1981200" y="1600200"/>
            <a:ext cx="8534400" cy="5029200"/>
          </a:xfrm>
        </p:spPr>
        <p:txBody>
          <a:bodyPr/>
          <a:lstStyle/>
          <a:p>
            <a:pPr>
              <a:buFont typeface="Monotype Sorts" pitchFamily="2" charset="2"/>
              <a:buNone/>
            </a:pPr>
            <a:r>
              <a:rPr lang="en-US" sz="2400">
                <a:solidFill>
                  <a:schemeClr val="folHlink"/>
                </a:solidFill>
              </a:rPr>
              <a:t>public </a:t>
            </a:r>
            <a:r>
              <a:rPr lang="en-US" sz="2400" b="1">
                <a:solidFill>
                  <a:schemeClr val="folHlink"/>
                </a:solidFill>
              </a:rPr>
              <a:t>synchronized</a:t>
            </a:r>
            <a:r>
              <a:rPr lang="en-US" sz="2400">
                <a:solidFill>
                  <a:schemeClr val="folHlink"/>
                </a:solidFill>
              </a:rPr>
              <a:t> void consume() {</a:t>
            </a:r>
          </a:p>
          <a:p>
            <a:pPr>
              <a:buFont typeface="Monotype Sorts" pitchFamily="2" charset="2"/>
              <a:buNone/>
            </a:pPr>
            <a:r>
              <a:rPr lang="en-US" sz="2400">
                <a:solidFill>
                  <a:schemeClr val="folHlink"/>
                </a:solidFill>
              </a:rPr>
              <a:t>    while (!consumable()) {</a:t>
            </a:r>
          </a:p>
          <a:p>
            <a:pPr>
              <a:buFont typeface="Monotype Sorts" pitchFamily="2" charset="2"/>
              <a:buNone/>
            </a:pPr>
            <a:r>
              <a:rPr lang="en-US" sz="2400">
                <a:solidFill>
                  <a:schemeClr val="folHlink"/>
                </a:solidFill>
              </a:rPr>
              <a:t>         </a:t>
            </a:r>
            <a:r>
              <a:rPr lang="en-US" sz="2400" b="1">
                <a:solidFill>
                  <a:schemeClr val="folHlink"/>
                </a:solidFill>
              </a:rPr>
              <a:t>wait();</a:t>
            </a:r>
            <a:r>
              <a:rPr lang="en-US" sz="2400">
                <a:solidFill>
                  <a:schemeClr val="folHlink"/>
                </a:solidFill>
              </a:rPr>
              <a:t>  }    </a:t>
            </a:r>
            <a:r>
              <a:rPr lang="en-US" sz="2400">
                <a:solidFill>
                  <a:schemeClr val="bg2"/>
                </a:solidFill>
              </a:rPr>
              <a:t>// release lock and wait for resource</a:t>
            </a:r>
          </a:p>
          <a:p>
            <a:pPr>
              <a:buFont typeface="Monotype Sorts" pitchFamily="2" charset="2"/>
              <a:buNone/>
            </a:pPr>
            <a:r>
              <a:rPr lang="en-US" sz="2400">
                <a:solidFill>
                  <a:schemeClr val="bg2"/>
                </a:solidFill>
              </a:rPr>
              <a:t>    …   // have exclusive access to resource, can consume</a:t>
            </a:r>
          </a:p>
          <a:p>
            <a:pPr>
              <a:buFont typeface="Monotype Sorts" pitchFamily="2" charset="2"/>
              <a:buNone/>
            </a:pPr>
            <a:r>
              <a:rPr lang="en-US" sz="2400">
                <a:solidFill>
                  <a:schemeClr val="folHlink"/>
                </a:solidFill>
              </a:rPr>
              <a:t>}</a:t>
            </a:r>
          </a:p>
          <a:p>
            <a:pPr>
              <a:buFont typeface="Monotype Sorts" pitchFamily="2" charset="2"/>
              <a:buNone/>
            </a:pPr>
            <a:endParaRPr lang="en-US" sz="2400">
              <a:solidFill>
                <a:schemeClr val="folHlink"/>
              </a:solidFill>
            </a:endParaRPr>
          </a:p>
          <a:p>
            <a:pPr>
              <a:buFont typeface="Monotype Sorts" pitchFamily="2" charset="2"/>
              <a:buNone/>
            </a:pPr>
            <a:r>
              <a:rPr lang="en-US" sz="2400">
                <a:solidFill>
                  <a:schemeClr val="folHlink"/>
                </a:solidFill>
              </a:rPr>
              <a:t>public </a:t>
            </a:r>
            <a:r>
              <a:rPr lang="en-US" sz="2400" b="1">
                <a:solidFill>
                  <a:schemeClr val="folHlink"/>
                </a:solidFill>
              </a:rPr>
              <a:t>synchronized</a:t>
            </a:r>
            <a:r>
              <a:rPr lang="en-US" sz="2400">
                <a:solidFill>
                  <a:schemeClr val="folHlink"/>
                </a:solidFill>
              </a:rPr>
              <a:t> void produce() {</a:t>
            </a:r>
          </a:p>
          <a:p>
            <a:pPr>
              <a:buFont typeface="Monotype Sorts" pitchFamily="2" charset="2"/>
              <a:buNone/>
            </a:pPr>
            <a:r>
              <a:rPr lang="en-US" sz="2400">
                <a:solidFill>
                  <a:schemeClr val="folHlink"/>
                </a:solidFill>
              </a:rPr>
              <a:t>    …</a:t>
            </a:r>
            <a:r>
              <a:rPr lang="en-US" sz="2400">
                <a:solidFill>
                  <a:schemeClr val="bg2"/>
                </a:solidFill>
              </a:rPr>
              <a:t> // do something that makes consumable() true</a:t>
            </a:r>
          </a:p>
          <a:p>
            <a:pPr>
              <a:buFont typeface="Monotype Sorts" pitchFamily="2" charset="2"/>
              <a:buNone/>
            </a:pPr>
            <a:r>
              <a:rPr lang="en-US" sz="2400">
                <a:solidFill>
                  <a:schemeClr val="folHlink"/>
                </a:solidFill>
              </a:rPr>
              <a:t>    </a:t>
            </a:r>
            <a:r>
              <a:rPr lang="en-US" sz="2400" b="1">
                <a:solidFill>
                  <a:schemeClr val="folHlink"/>
                </a:solidFill>
              </a:rPr>
              <a:t>notifyAll();</a:t>
            </a:r>
            <a:r>
              <a:rPr lang="en-US" sz="2400">
                <a:solidFill>
                  <a:schemeClr val="folHlink"/>
                </a:solidFill>
              </a:rPr>
              <a:t>    </a:t>
            </a:r>
            <a:r>
              <a:rPr lang="en-US" sz="2400">
                <a:solidFill>
                  <a:schemeClr val="bg2"/>
                </a:solidFill>
              </a:rPr>
              <a:t>// tell all waiting threads to try consuming</a:t>
            </a:r>
          </a:p>
          <a:p>
            <a:pPr>
              <a:buFont typeface="Monotype Sorts" pitchFamily="2" charset="2"/>
              <a:buNone/>
            </a:pPr>
            <a:r>
              <a:rPr lang="en-US" sz="2400">
                <a:solidFill>
                  <a:schemeClr val="bg2"/>
                </a:solidFill>
              </a:rPr>
              <a:t>    //  can also call </a:t>
            </a:r>
            <a:r>
              <a:rPr lang="en-US" sz="2400" b="1">
                <a:solidFill>
                  <a:schemeClr val="bg2"/>
                </a:solidFill>
              </a:rPr>
              <a:t>notify()</a:t>
            </a:r>
            <a:r>
              <a:rPr lang="en-US" sz="2400">
                <a:solidFill>
                  <a:schemeClr val="bg2"/>
                </a:solidFill>
              </a:rPr>
              <a:t> and notify one thread at a time</a:t>
            </a:r>
          </a:p>
          <a:p>
            <a:pPr>
              <a:buFont typeface="Monotype Sorts" pitchFamily="2" charset="2"/>
              <a:buNone/>
            </a:pPr>
            <a:r>
              <a:rPr lang="en-US" sz="2400">
                <a:solidFill>
                  <a:schemeClr val="folHlink"/>
                </a:solidFill>
              </a:rPr>
              <a:t>}</a:t>
            </a:r>
          </a:p>
        </p:txBody>
      </p:sp>
    </p:spTree>
    <p:extLst>
      <p:ext uri="{BB962C8B-B14F-4D97-AF65-F5344CB8AC3E}">
        <p14:creationId xmlns:p14="http://schemas.microsoft.com/office/powerpoint/2010/main" val="732773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614B13F7-FACA-4E21-B818-C12A0265FBA6}" type="slidenum">
              <a:rPr lang="en-US" sz="1200">
                <a:latin typeface="Arial" panose="020B0604020202020204" pitchFamily="34" charset="0"/>
              </a:rPr>
              <a:pPr/>
              <a:t>79</a:t>
            </a:fld>
            <a:endParaRPr lang="en-US" sz="1200">
              <a:latin typeface="Arial" panose="020B0604020202020204" pitchFamily="34" charset="0"/>
            </a:endParaRPr>
          </a:p>
        </p:txBody>
      </p:sp>
      <p:sp>
        <p:nvSpPr>
          <p:cNvPr id="35843" name="Rectangle 2"/>
          <p:cNvSpPr>
            <a:spLocks noGrp="1" noChangeArrowheads="1"/>
          </p:cNvSpPr>
          <p:nvPr>
            <p:ph type="title"/>
          </p:nvPr>
        </p:nvSpPr>
        <p:spPr/>
        <p:txBody>
          <a:bodyPr/>
          <a:lstStyle/>
          <a:p>
            <a:r>
              <a:rPr lang="en-US" smtClean="0"/>
              <a:t>Example: Shared Queue</a:t>
            </a:r>
          </a:p>
        </p:txBody>
      </p:sp>
      <p:pic>
        <p:nvPicPr>
          <p:cNvPr id="35844" name="Picture 3" descr="p"/>
          <p:cNvPicPr>
            <a:picLocks noChangeAspect="1" noChangeArrowheads="1"/>
          </p:cNvPicPr>
          <p:nvPr/>
        </p:nvPicPr>
        <p:blipFill>
          <a:blip r:embed="rId2">
            <a:extLst>
              <a:ext uri="{28A0092B-C50C-407E-A947-70E740481C1C}">
                <a14:useLocalDpi xmlns:a14="http://schemas.microsoft.com/office/drawing/2010/main" val="0"/>
              </a:ext>
            </a:extLst>
          </a:blip>
          <a:srcRect l="8333" t="24525" r="11363" b="15634"/>
          <a:stretch>
            <a:fillRect/>
          </a:stretch>
        </p:blipFill>
        <p:spPr bwMode="auto">
          <a:xfrm>
            <a:off x="1854200" y="1579564"/>
            <a:ext cx="8509000" cy="489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3988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defRPr/>
            </a:pPr>
            <a:r>
              <a:rPr lang="en-US" dirty="0" smtClean="0"/>
              <a:t>The </a:t>
            </a:r>
            <a:r>
              <a:rPr lang="en-US" dirty="0" smtClean="0">
                <a:solidFill>
                  <a:schemeClr val="accent6"/>
                </a:solidFill>
                <a:latin typeface="Trebuchet MS" pitchFamily="34" charset="0"/>
              </a:rPr>
              <a:t>synchronized</a:t>
            </a:r>
            <a:r>
              <a:rPr lang="en-US" dirty="0" smtClean="0"/>
              <a:t> statement</a:t>
            </a:r>
          </a:p>
        </p:txBody>
      </p:sp>
      <p:sp>
        <p:nvSpPr>
          <p:cNvPr id="3" name="Content Placeholder 2"/>
          <p:cNvSpPr>
            <a:spLocks noGrp="1"/>
          </p:cNvSpPr>
          <p:nvPr>
            <p:ph idx="1"/>
          </p:nvPr>
        </p:nvSpPr>
        <p:spPr/>
        <p:txBody>
          <a:bodyPr/>
          <a:lstStyle/>
          <a:p>
            <a:pPr eaLnBrk="1" hangingPunct="1">
              <a:defRPr/>
            </a:pPr>
            <a:r>
              <a:rPr lang="en-US" sz="2400" dirty="0"/>
              <a:t>Synchronization is a way of providing exclusive access to data</a:t>
            </a:r>
          </a:p>
          <a:p>
            <a:pPr eaLnBrk="1" hangingPunct="1">
              <a:defRPr/>
            </a:pPr>
            <a:r>
              <a:rPr lang="en-US" sz="2400" dirty="0"/>
              <a:t>You can synchronize on any Object, of any type</a:t>
            </a:r>
          </a:p>
          <a:p>
            <a:pPr eaLnBrk="1" hangingPunct="1">
              <a:defRPr/>
            </a:pPr>
            <a:r>
              <a:rPr lang="en-US" sz="2400" dirty="0"/>
              <a:t>If two Threads try to execute code that is synchronized on the </a:t>
            </a:r>
            <a:r>
              <a:rPr lang="en-US" sz="2400" b="1" dirty="0"/>
              <a:t>same</a:t>
            </a:r>
            <a:r>
              <a:rPr lang="en-US" sz="2400" dirty="0"/>
              <a:t> object, only one of them can execute at a time; the other has to wait</a:t>
            </a:r>
          </a:p>
          <a:p>
            <a:pPr lvl="1" eaLnBrk="1" hangingPunct="1">
              <a:defRPr/>
            </a:pPr>
            <a:r>
              <a:rPr lang="en-US" sz="2000" dirty="0">
                <a:solidFill>
                  <a:schemeClr val="accent6"/>
                </a:solidFill>
                <a:latin typeface="Trebuchet MS" pitchFamily="34" charset="0"/>
              </a:rPr>
              <a:t>synchronized (</a:t>
            </a:r>
            <a:r>
              <a:rPr lang="en-US" sz="2000" dirty="0" err="1">
                <a:solidFill>
                  <a:schemeClr val="accent6"/>
                </a:solidFill>
                <a:latin typeface="Trebuchet MS" pitchFamily="34" charset="0"/>
              </a:rPr>
              <a:t>someObject</a:t>
            </a:r>
            <a:r>
              <a:rPr lang="en-US" sz="2000" dirty="0">
                <a:solidFill>
                  <a:schemeClr val="accent6"/>
                </a:solidFill>
                <a:latin typeface="Trebuchet MS" pitchFamily="34" charset="0"/>
              </a:rPr>
              <a:t>) { /* some code */ }</a:t>
            </a:r>
          </a:p>
          <a:p>
            <a:pPr lvl="1" eaLnBrk="1" hangingPunct="1">
              <a:defRPr/>
            </a:pPr>
            <a:r>
              <a:rPr lang="en-US" sz="2000" dirty="0"/>
              <a:t>This works whether the two Threads try to execute the same block of code, or different blocks of code that synchronize on the same object</a:t>
            </a:r>
          </a:p>
          <a:p>
            <a:pPr eaLnBrk="1" hangingPunct="1">
              <a:defRPr/>
            </a:pPr>
            <a:r>
              <a:rPr lang="en-US" sz="2400" dirty="0"/>
              <a:t>Often, the object you synchronize on bears some relationship to the data you wish to manipulate, but this is not at all necessary</a:t>
            </a:r>
          </a:p>
        </p:txBody>
      </p:sp>
      <p:sp>
        <p:nvSpPr>
          <p:cNvPr id="819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3B7D6832-30D0-4740-8F65-5B82B4130DF0}" type="slidenum">
              <a:rPr lang="en-US" sz="1400">
                <a:latin typeface="Arial" panose="020B0604020202020204" pitchFamily="34" charset="0"/>
              </a:rPr>
              <a:pPr/>
              <a:t>8</a:t>
            </a:fld>
            <a:endParaRPr lang="en-US" sz="1400">
              <a:latin typeface="Arial" panose="020B0604020202020204" pitchFamily="34" charset="0"/>
            </a:endParaRPr>
          </a:p>
        </p:txBody>
      </p:sp>
    </p:spTree>
    <p:extLst>
      <p:ext uri="{BB962C8B-B14F-4D97-AF65-F5344CB8AC3E}">
        <p14:creationId xmlns:p14="http://schemas.microsoft.com/office/powerpoint/2010/main" val="229726246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045D1FAC-BCA9-41C4-96DA-F225392F159C}" type="slidenum">
              <a:rPr lang="en-US" sz="1200">
                <a:latin typeface="Arial" panose="020B0604020202020204" pitchFamily="34" charset="0"/>
              </a:rPr>
              <a:pPr/>
              <a:t>80</a:t>
            </a:fld>
            <a:endParaRPr lang="en-US" sz="1200">
              <a:latin typeface="Arial" panose="020B0604020202020204" pitchFamily="34" charset="0"/>
            </a:endParaRPr>
          </a:p>
        </p:txBody>
      </p:sp>
      <p:sp>
        <p:nvSpPr>
          <p:cNvPr id="36867" name="Rectangle 2"/>
          <p:cNvSpPr>
            <a:spLocks noGrp="1" noChangeArrowheads="1"/>
          </p:cNvSpPr>
          <p:nvPr>
            <p:ph type="title" idx="4294967295"/>
          </p:nvPr>
        </p:nvSpPr>
        <p:spPr/>
        <p:txBody>
          <a:bodyPr/>
          <a:lstStyle/>
          <a:p>
            <a:r>
              <a:rPr lang="en-US" smtClean="0"/>
              <a:t>Example: Producer-Consumer</a:t>
            </a:r>
          </a:p>
        </p:txBody>
      </p:sp>
      <p:sp>
        <p:nvSpPr>
          <p:cNvPr id="36868" name="Rectangle 3"/>
          <p:cNvSpPr>
            <a:spLocks noGrp="1" noChangeArrowheads="1"/>
          </p:cNvSpPr>
          <p:nvPr>
            <p:ph type="body" idx="4294967295"/>
          </p:nvPr>
        </p:nvSpPr>
        <p:spPr>
          <a:xfrm>
            <a:off x="1981200" y="5334000"/>
            <a:ext cx="7543800" cy="1219200"/>
          </a:xfrm>
        </p:spPr>
        <p:txBody>
          <a:bodyPr/>
          <a:lstStyle/>
          <a:p>
            <a:r>
              <a:rPr lang="en-US" smtClean="0"/>
              <a:t>Method call is synchronous</a:t>
            </a:r>
          </a:p>
          <a:p>
            <a:r>
              <a:rPr lang="en-US" smtClean="0"/>
              <a:t>How do we do this in Java?</a:t>
            </a:r>
          </a:p>
        </p:txBody>
      </p:sp>
      <p:sp>
        <p:nvSpPr>
          <p:cNvPr id="36869" name="Rectangle 4"/>
          <p:cNvSpPr>
            <a:spLocks noChangeArrowheads="1"/>
          </p:cNvSpPr>
          <p:nvPr/>
        </p:nvSpPr>
        <p:spPr bwMode="auto">
          <a:xfrm>
            <a:off x="2209800" y="1752600"/>
            <a:ext cx="1828800" cy="762000"/>
          </a:xfrm>
          <a:prstGeom prst="rect">
            <a:avLst/>
          </a:prstGeom>
          <a:solidFill>
            <a:schemeClr val="accent1"/>
          </a:solidFill>
          <a:ln w="9525">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2800">
                <a:solidFill>
                  <a:schemeClr val="tx1"/>
                </a:solidFill>
              </a:rPr>
              <a:t>Producer</a:t>
            </a:r>
          </a:p>
        </p:txBody>
      </p:sp>
      <p:sp>
        <p:nvSpPr>
          <p:cNvPr id="36870" name="Rectangle 5"/>
          <p:cNvSpPr>
            <a:spLocks noChangeArrowheads="1"/>
          </p:cNvSpPr>
          <p:nvPr/>
        </p:nvSpPr>
        <p:spPr bwMode="auto">
          <a:xfrm>
            <a:off x="2209800" y="2895600"/>
            <a:ext cx="1828800" cy="762000"/>
          </a:xfrm>
          <a:prstGeom prst="rect">
            <a:avLst/>
          </a:prstGeom>
          <a:solidFill>
            <a:schemeClr val="accent1"/>
          </a:solidFill>
          <a:ln w="9525">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2800">
                <a:solidFill>
                  <a:schemeClr val="tx1"/>
                </a:solidFill>
              </a:rPr>
              <a:t>Producer</a:t>
            </a:r>
          </a:p>
        </p:txBody>
      </p:sp>
      <p:sp>
        <p:nvSpPr>
          <p:cNvPr id="36871" name="Rectangle 6"/>
          <p:cNvSpPr>
            <a:spLocks noChangeArrowheads="1"/>
          </p:cNvSpPr>
          <p:nvPr/>
        </p:nvSpPr>
        <p:spPr bwMode="auto">
          <a:xfrm>
            <a:off x="2209800" y="4038600"/>
            <a:ext cx="1828800" cy="762000"/>
          </a:xfrm>
          <a:prstGeom prst="rect">
            <a:avLst/>
          </a:prstGeom>
          <a:solidFill>
            <a:schemeClr val="accent1"/>
          </a:solidFill>
          <a:ln w="9525">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2800">
                <a:solidFill>
                  <a:schemeClr val="tx1"/>
                </a:solidFill>
              </a:rPr>
              <a:t>Producer</a:t>
            </a:r>
          </a:p>
        </p:txBody>
      </p:sp>
      <p:sp>
        <p:nvSpPr>
          <p:cNvPr id="36872" name="Rectangle 7"/>
          <p:cNvSpPr>
            <a:spLocks noChangeArrowheads="1"/>
          </p:cNvSpPr>
          <p:nvPr/>
        </p:nvSpPr>
        <p:spPr bwMode="auto">
          <a:xfrm>
            <a:off x="7696200" y="1752600"/>
            <a:ext cx="1828800" cy="762000"/>
          </a:xfrm>
          <a:prstGeom prst="rect">
            <a:avLst/>
          </a:prstGeom>
          <a:solidFill>
            <a:schemeClr val="accent1"/>
          </a:solidFill>
          <a:ln w="9525">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2800">
                <a:solidFill>
                  <a:schemeClr val="tx1"/>
                </a:solidFill>
              </a:rPr>
              <a:t>Consumer</a:t>
            </a:r>
          </a:p>
        </p:txBody>
      </p:sp>
      <p:sp>
        <p:nvSpPr>
          <p:cNvPr id="36873" name="Rectangle 8"/>
          <p:cNvSpPr>
            <a:spLocks noChangeArrowheads="1"/>
          </p:cNvSpPr>
          <p:nvPr/>
        </p:nvSpPr>
        <p:spPr bwMode="auto">
          <a:xfrm>
            <a:off x="4953000" y="2895600"/>
            <a:ext cx="1828800" cy="762000"/>
          </a:xfrm>
          <a:prstGeom prst="rect">
            <a:avLst/>
          </a:prstGeom>
          <a:solidFill>
            <a:schemeClr val="accent1"/>
          </a:solidFill>
          <a:ln w="9525">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2800">
                <a:solidFill>
                  <a:schemeClr val="tx1"/>
                </a:solidFill>
              </a:rPr>
              <a:t>Buffer</a:t>
            </a:r>
          </a:p>
        </p:txBody>
      </p:sp>
      <p:sp>
        <p:nvSpPr>
          <p:cNvPr id="36874" name="Rectangle 9"/>
          <p:cNvSpPr>
            <a:spLocks noChangeArrowheads="1"/>
          </p:cNvSpPr>
          <p:nvPr/>
        </p:nvSpPr>
        <p:spPr bwMode="auto">
          <a:xfrm>
            <a:off x="7696200" y="2895600"/>
            <a:ext cx="1828800" cy="762000"/>
          </a:xfrm>
          <a:prstGeom prst="rect">
            <a:avLst/>
          </a:prstGeom>
          <a:solidFill>
            <a:schemeClr val="accent1"/>
          </a:solidFill>
          <a:ln w="9525">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2800">
                <a:solidFill>
                  <a:schemeClr val="tx1"/>
                </a:solidFill>
              </a:rPr>
              <a:t>Consumer</a:t>
            </a:r>
          </a:p>
        </p:txBody>
      </p:sp>
      <p:sp>
        <p:nvSpPr>
          <p:cNvPr id="36875" name="Rectangle 10"/>
          <p:cNvSpPr>
            <a:spLocks noChangeArrowheads="1"/>
          </p:cNvSpPr>
          <p:nvPr/>
        </p:nvSpPr>
        <p:spPr bwMode="auto">
          <a:xfrm>
            <a:off x="7696200" y="4038600"/>
            <a:ext cx="1828800" cy="762000"/>
          </a:xfrm>
          <a:prstGeom prst="rect">
            <a:avLst/>
          </a:prstGeom>
          <a:solidFill>
            <a:schemeClr val="accent1"/>
          </a:solidFill>
          <a:ln w="9525">
            <a:solidFill>
              <a:schemeClr val="tx1"/>
            </a:solidFill>
            <a:miter lim="800000"/>
            <a:headEnd/>
            <a:tailEn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2800">
                <a:solidFill>
                  <a:schemeClr val="tx1"/>
                </a:solidFill>
              </a:rPr>
              <a:t>Consumer</a:t>
            </a:r>
          </a:p>
        </p:txBody>
      </p:sp>
      <p:sp>
        <p:nvSpPr>
          <p:cNvPr id="36876" name="Line 11"/>
          <p:cNvSpPr>
            <a:spLocks noChangeShapeType="1"/>
          </p:cNvSpPr>
          <p:nvPr/>
        </p:nvSpPr>
        <p:spPr bwMode="auto">
          <a:xfrm>
            <a:off x="4038600" y="2019300"/>
            <a:ext cx="914400" cy="99060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nchor="ctr"/>
          <a:lstStyle/>
          <a:p>
            <a:endParaRPr lang="en-US"/>
          </a:p>
        </p:txBody>
      </p:sp>
      <p:sp>
        <p:nvSpPr>
          <p:cNvPr id="36877" name="Line 12"/>
          <p:cNvSpPr>
            <a:spLocks noChangeShapeType="1"/>
          </p:cNvSpPr>
          <p:nvPr/>
        </p:nvSpPr>
        <p:spPr bwMode="auto">
          <a:xfrm flipV="1">
            <a:off x="4038600" y="3429000"/>
            <a:ext cx="914400" cy="99060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nchor="ctr"/>
          <a:lstStyle/>
          <a:p>
            <a:endParaRPr lang="en-US"/>
          </a:p>
        </p:txBody>
      </p:sp>
      <p:sp>
        <p:nvSpPr>
          <p:cNvPr id="36878" name="Line 13"/>
          <p:cNvSpPr>
            <a:spLocks noChangeShapeType="1"/>
          </p:cNvSpPr>
          <p:nvPr/>
        </p:nvSpPr>
        <p:spPr bwMode="auto">
          <a:xfrm flipV="1">
            <a:off x="6781800" y="2133600"/>
            <a:ext cx="914400" cy="99060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nchor="ctr"/>
          <a:lstStyle/>
          <a:p>
            <a:endParaRPr lang="en-US"/>
          </a:p>
        </p:txBody>
      </p:sp>
      <p:sp>
        <p:nvSpPr>
          <p:cNvPr id="36879" name="Line 14"/>
          <p:cNvSpPr>
            <a:spLocks noChangeShapeType="1"/>
          </p:cNvSpPr>
          <p:nvPr/>
        </p:nvSpPr>
        <p:spPr bwMode="auto">
          <a:xfrm>
            <a:off x="6781800" y="3505200"/>
            <a:ext cx="914400" cy="99060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nchor="ctr"/>
          <a:lstStyle/>
          <a:p>
            <a:endParaRPr lang="en-US"/>
          </a:p>
        </p:txBody>
      </p:sp>
      <p:sp>
        <p:nvSpPr>
          <p:cNvPr id="36880" name="Line 15"/>
          <p:cNvSpPr>
            <a:spLocks noChangeShapeType="1"/>
          </p:cNvSpPr>
          <p:nvPr/>
        </p:nvSpPr>
        <p:spPr bwMode="auto">
          <a:xfrm>
            <a:off x="4038600" y="3276600"/>
            <a:ext cx="914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36881" name="Line 16"/>
          <p:cNvSpPr>
            <a:spLocks noChangeShapeType="1"/>
          </p:cNvSpPr>
          <p:nvPr/>
        </p:nvSpPr>
        <p:spPr bwMode="auto">
          <a:xfrm>
            <a:off x="6781800" y="3276600"/>
            <a:ext cx="914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1236389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9327B480-020A-490B-AC6A-CB12332437AD}" type="slidenum">
              <a:rPr lang="en-US" sz="1200">
                <a:latin typeface="Arial" panose="020B0604020202020204" pitchFamily="34" charset="0"/>
              </a:rPr>
              <a:pPr/>
              <a:t>81</a:t>
            </a:fld>
            <a:endParaRPr lang="en-US" sz="1200">
              <a:latin typeface="Arial" panose="020B0604020202020204" pitchFamily="34" charset="0"/>
            </a:endParaRPr>
          </a:p>
        </p:txBody>
      </p:sp>
      <p:pic>
        <p:nvPicPr>
          <p:cNvPr id="37891" name="Picture 5" descr="Graphic Example of The Producer/Consumer Probl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600201"/>
            <a:ext cx="6629400" cy="501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Rectangle 6"/>
          <p:cNvSpPr>
            <a:spLocks noChangeArrowheads="1"/>
          </p:cNvSpPr>
          <p:nvPr/>
        </p:nvSpPr>
        <p:spPr bwMode="auto">
          <a:xfrm>
            <a:off x="7816850" y="1141414"/>
            <a:ext cx="2241550" cy="369887"/>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r>
              <a:rPr lang="en-US" sz="1800"/>
              <a:t>[from Jeffrey Smith]</a:t>
            </a:r>
          </a:p>
        </p:txBody>
      </p:sp>
      <p:sp>
        <p:nvSpPr>
          <p:cNvPr id="37893" name="Rectangle 2"/>
          <p:cNvSpPr>
            <a:spLocks noChangeArrowheads="1"/>
          </p:cNvSpPr>
          <p:nvPr/>
        </p:nvSpPr>
        <p:spPr bwMode="auto">
          <a:xfrm>
            <a:off x="1930400" y="2286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spcBef>
                <a:spcPct val="0"/>
              </a:spcBef>
              <a:buClrTx/>
              <a:buFontTx/>
              <a:buNone/>
            </a:pPr>
            <a:r>
              <a:rPr kumimoji="1" lang="en-US" sz="4000">
                <a:solidFill>
                  <a:schemeClr val="tx2"/>
                </a:solidFill>
              </a:rPr>
              <a:t>In Pictures</a:t>
            </a:r>
          </a:p>
        </p:txBody>
      </p:sp>
    </p:spTree>
    <p:extLst>
      <p:ext uri="{BB962C8B-B14F-4D97-AF65-F5344CB8AC3E}">
        <p14:creationId xmlns:p14="http://schemas.microsoft.com/office/powerpoint/2010/main" val="29235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7A2A0966-EEBA-4AB8-BE3A-5CCA89627C83}" type="slidenum">
              <a:rPr lang="en-US" sz="1200">
                <a:latin typeface="Arial" panose="020B0604020202020204" pitchFamily="34" charset="0"/>
              </a:rPr>
              <a:pPr/>
              <a:t>82</a:t>
            </a:fld>
            <a:endParaRPr lang="en-US" sz="1200">
              <a:latin typeface="Arial" panose="020B0604020202020204" pitchFamily="34" charset="0"/>
            </a:endParaRPr>
          </a:p>
        </p:txBody>
      </p:sp>
      <p:sp>
        <p:nvSpPr>
          <p:cNvPr id="38915" name="Rectangle 2"/>
          <p:cNvSpPr>
            <a:spLocks noGrp="1" noChangeArrowheads="1"/>
          </p:cNvSpPr>
          <p:nvPr>
            <p:ph type="title"/>
          </p:nvPr>
        </p:nvSpPr>
        <p:spPr/>
        <p:txBody>
          <a:bodyPr/>
          <a:lstStyle/>
          <a:p>
            <a:r>
              <a:rPr lang="en-US" smtClean="0"/>
              <a:t>Solving Producer-Consumer</a:t>
            </a:r>
          </a:p>
        </p:txBody>
      </p:sp>
      <p:sp>
        <p:nvSpPr>
          <p:cNvPr id="38916" name="Rectangle 3"/>
          <p:cNvSpPr>
            <a:spLocks noGrp="1" noChangeArrowheads="1"/>
          </p:cNvSpPr>
          <p:nvPr>
            <p:ph type="body" idx="1"/>
          </p:nvPr>
        </p:nvSpPr>
        <p:spPr>
          <a:xfrm>
            <a:off x="1981200" y="1600200"/>
            <a:ext cx="8305800" cy="4457700"/>
          </a:xfrm>
        </p:spPr>
        <p:txBody>
          <a:bodyPr/>
          <a:lstStyle/>
          <a:p>
            <a:r>
              <a:rPr lang="en-US" smtClean="0">
                <a:solidFill>
                  <a:schemeClr val="hlink"/>
                </a:solidFill>
              </a:rPr>
              <a:t>Cannot be solved with locks alone</a:t>
            </a:r>
          </a:p>
          <a:p>
            <a:r>
              <a:rPr lang="en-US" smtClean="0"/>
              <a:t>Consumer must wait until buffer is not empty</a:t>
            </a:r>
          </a:p>
          <a:p>
            <a:pPr lvl="1"/>
            <a:r>
              <a:rPr lang="en-US" smtClean="0"/>
              <a:t>While waiting, must sleep (use wait method) </a:t>
            </a:r>
          </a:p>
          <a:p>
            <a:pPr lvl="1"/>
            <a:r>
              <a:rPr lang="en-US" smtClean="0"/>
              <a:t>Need condition recheck loop</a:t>
            </a:r>
          </a:p>
          <a:p>
            <a:r>
              <a:rPr lang="en-US" smtClean="0"/>
              <a:t>Producer must inform waiting consumers when there is something in the buffer </a:t>
            </a:r>
          </a:p>
          <a:p>
            <a:pPr lvl="1"/>
            <a:r>
              <a:rPr lang="en-US" smtClean="0"/>
              <a:t>Must wake up at least one consumer (use notify method)</a:t>
            </a:r>
          </a:p>
        </p:txBody>
      </p:sp>
    </p:spTree>
    <p:extLst>
      <p:ext uri="{BB962C8B-B14F-4D97-AF65-F5344CB8AC3E}">
        <p14:creationId xmlns:p14="http://schemas.microsoft.com/office/powerpoint/2010/main" val="3280685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73BC4CD9-BB26-45F3-902D-2F89E2B416F4}" type="slidenum">
              <a:rPr lang="en-US" sz="1200">
                <a:latin typeface="Arial" panose="020B0604020202020204" pitchFamily="34" charset="0"/>
              </a:rPr>
              <a:pPr/>
              <a:t>83</a:t>
            </a:fld>
            <a:endParaRPr lang="en-US" sz="1200">
              <a:latin typeface="Arial" panose="020B0604020202020204" pitchFamily="34" charset="0"/>
            </a:endParaRPr>
          </a:p>
        </p:txBody>
      </p:sp>
      <p:sp>
        <p:nvSpPr>
          <p:cNvPr id="39939" name="Rectangle 2"/>
          <p:cNvSpPr>
            <a:spLocks noGrp="1" noChangeArrowheads="1"/>
          </p:cNvSpPr>
          <p:nvPr>
            <p:ph type="title" idx="4294967295"/>
          </p:nvPr>
        </p:nvSpPr>
        <p:spPr>
          <a:xfrm>
            <a:off x="1930400" y="228600"/>
            <a:ext cx="8229600" cy="914400"/>
          </a:xfrm>
        </p:spPr>
        <p:txBody>
          <a:bodyPr/>
          <a:lstStyle/>
          <a:p>
            <a:r>
              <a:rPr lang="en-US" smtClean="0"/>
              <a:t>Implementation in Stack&lt;T&gt;</a:t>
            </a:r>
          </a:p>
        </p:txBody>
      </p:sp>
      <p:sp>
        <p:nvSpPr>
          <p:cNvPr id="39940" name="Rectangle 3"/>
          <p:cNvSpPr>
            <a:spLocks noGrp="1" noChangeArrowheads="1"/>
          </p:cNvSpPr>
          <p:nvPr>
            <p:ph type="body" idx="4294967295"/>
          </p:nvPr>
        </p:nvSpPr>
        <p:spPr>
          <a:xfrm>
            <a:off x="1981200" y="1600200"/>
            <a:ext cx="8178800" cy="4953000"/>
          </a:xfrm>
        </p:spPr>
        <p:txBody>
          <a:bodyPr/>
          <a:lstStyle/>
          <a:p>
            <a:pPr lvl="1">
              <a:buFontTx/>
              <a:buNone/>
            </a:pPr>
            <a:r>
              <a:rPr lang="en-US" sz="2000">
                <a:solidFill>
                  <a:schemeClr val="folHlink"/>
                </a:solidFill>
              </a:rPr>
              <a:t>public synchronized void produce (T object) {</a:t>
            </a:r>
          </a:p>
          <a:p>
            <a:pPr lvl="1">
              <a:buFontTx/>
              <a:buNone/>
            </a:pPr>
            <a:r>
              <a:rPr lang="en-US" sz="2000">
                <a:solidFill>
                  <a:schemeClr val="folHlink"/>
                </a:solidFill>
              </a:rPr>
              <a:t>	stack.add(object); notify(); </a:t>
            </a:r>
          </a:p>
          <a:p>
            <a:pPr lvl="1">
              <a:buFontTx/>
              <a:buNone/>
            </a:pPr>
            <a:r>
              <a:rPr lang="en-US" sz="2000">
                <a:solidFill>
                  <a:schemeClr val="folHlink"/>
                </a:solidFill>
              </a:rPr>
              <a:t>} </a:t>
            </a:r>
          </a:p>
          <a:p>
            <a:pPr lvl="1">
              <a:buFontTx/>
              <a:buNone/>
            </a:pPr>
            <a:r>
              <a:rPr lang="en-US" sz="2000">
                <a:solidFill>
                  <a:schemeClr val="folHlink"/>
                </a:solidFill>
              </a:rPr>
              <a:t>public synchronized T consume () { </a:t>
            </a:r>
          </a:p>
          <a:p>
            <a:pPr lvl="1">
              <a:buFontTx/>
              <a:buNone/>
            </a:pPr>
            <a:r>
              <a:rPr lang="en-US" sz="2000">
                <a:solidFill>
                  <a:schemeClr val="folHlink"/>
                </a:solidFill>
              </a:rPr>
              <a:t>	while (stack.isEmpty()) { </a:t>
            </a:r>
          </a:p>
          <a:p>
            <a:pPr lvl="1">
              <a:buFontTx/>
              <a:buNone/>
            </a:pPr>
            <a:r>
              <a:rPr lang="en-US" sz="2000">
                <a:solidFill>
                  <a:schemeClr val="folHlink"/>
                </a:solidFill>
              </a:rPr>
              <a:t>		try { </a:t>
            </a:r>
          </a:p>
          <a:p>
            <a:pPr lvl="1">
              <a:buFontTx/>
              <a:buNone/>
            </a:pPr>
            <a:r>
              <a:rPr lang="en-US" sz="2000">
                <a:solidFill>
                  <a:schemeClr val="folHlink"/>
                </a:solidFill>
              </a:rPr>
              <a:t>			wait(); </a:t>
            </a:r>
          </a:p>
          <a:p>
            <a:pPr lvl="1">
              <a:buFontTx/>
              <a:buNone/>
            </a:pPr>
            <a:r>
              <a:rPr lang="en-US" sz="2000">
                <a:solidFill>
                  <a:schemeClr val="folHlink"/>
                </a:solidFill>
              </a:rPr>
              <a:t>		} catch (InterruptedException e) { } </a:t>
            </a:r>
          </a:p>
          <a:p>
            <a:pPr lvl="1">
              <a:buFontTx/>
              <a:buNone/>
            </a:pPr>
            <a:r>
              <a:rPr lang="en-US" sz="2000">
                <a:solidFill>
                  <a:schemeClr val="folHlink"/>
                </a:solidFill>
              </a:rPr>
              <a:t>	} </a:t>
            </a:r>
          </a:p>
          <a:p>
            <a:pPr lvl="1">
              <a:buFontTx/>
              <a:buNone/>
            </a:pPr>
            <a:r>
              <a:rPr lang="en-US" sz="2000">
                <a:solidFill>
                  <a:schemeClr val="folHlink"/>
                </a:solidFill>
              </a:rPr>
              <a:t>	int lastElement = stack.size() - 1; </a:t>
            </a:r>
          </a:p>
          <a:p>
            <a:pPr lvl="1">
              <a:buFontTx/>
              <a:buNone/>
            </a:pPr>
            <a:r>
              <a:rPr lang="en-US" sz="2000">
                <a:solidFill>
                  <a:schemeClr val="folHlink"/>
                </a:solidFill>
              </a:rPr>
              <a:t>	T object = stack.get(lastElement); </a:t>
            </a:r>
          </a:p>
          <a:p>
            <a:pPr lvl="1">
              <a:buFontTx/>
              <a:buNone/>
            </a:pPr>
            <a:r>
              <a:rPr lang="en-US" sz="2000">
                <a:solidFill>
                  <a:schemeClr val="folHlink"/>
                </a:solidFill>
              </a:rPr>
              <a:t>	stack.remove(lastElement); </a:t>
            </a:r>
          </a:p>
          <a:p>
            <a:pPr lvl="1">
              <a:buFontTx/>
              <a:buNone/>
            </a:pPr>
            <a:r>
              <a:rPr lang="en-US" sz="2000">
                <a:solidFill>
                  <a:schemeClr val="folHlink"/>
                </a:solidFill>
              </a:rPr>
              <a:t>	return object; } </a:t>
            </a:r>
          </a:p>
        </p:txBody>
      </p:sp>
      <p:sp>
        <p:nvSpPr>
          <p:cNvPr id="2017285" name="AutoShape 5"/>
          <p:cNvSpPr>
            <a:spLocks/>
          </p:cNvSpPr>
          <p:nvPr/>
        </p:nvSpPr>
        <p:spPr bwMode="auto">
          <a:xfrm>
            <a:off x="7017691" y="3691354"/>
            <a:ext cx="518818" cy="465892"/>
          </a:xfrm>
          <a:prstGeom prst="rightBrace">
            <a:avLst>
              <a:gd name="adj1" fmla="val 31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2017286" name="Text Box 6"/>
          <p:cNvSpPr txBox="1">
            <a:spLocks noChangeArrowheads="1"/>
          </p:cNvSpPr>
          <p:nvPr/>
        </p:nvSpPr>
        <p:spPr bwMode="auto">
          <a:xfrm>
            <a:off x="7429500" y="3717926"/>
            <a:ext cx="3086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2000">
                <a:solidFill>
                  <a:schemeClr val="tx1"/>
                </a:solidFill>
              </a:rPr>
              <a:t>Why is loop needed here?</a:t>
            </a:r>
          </a:p>
        </p:txBody>
      </p:sp>
    </p:spTree>
    <p:extLst>
      <p:ext uri="{BB962C8B-B14F-4D97-AF65-F5344CB8AC3E}">
        <p14:creationId xmlns:p14="http://schemas.microsoft.com/office/powerpoint/2010/main" val="4191961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1728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172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285" grpId="0" animBg="1"/>
      <p:bldP spid="201728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BA3FA47D-6569-4C92-8B42-7A834F342533}" type="slidenum">
              <a:rPr lang="en-US" sz="1200">
                <a:latin typeface="Arial" panose="020B0604020202020204" pitchFamily="34" charset="0"/>
              </a:rPr>
              <a:pPr/>
              <a:t>84</a:t>
            </a:fld>
            <a:endParaRPr lang="en-US" sz="1200">
              <a:latin typeface="Arial" panose="020B0604020202020204" pitchFamily="34" charset="0"/>
            </a:endParaRPr>
          </a:p>
        </p:txBody>
      </p:sp>
      <p:sp>
        <p:nvSpPr>
          <p:cNvPr id="40963" name="Rectangle 2"/>
          <p:cNvSpPr>
            <a:spLocks noGrp="1" noChangeArrowheads="1"/>
          </p:cNvSpPr>
          <p:nvPr>
            <p:ph type="title" idx="4294967295"/>
          </p:nvPr>
        </p:nvSpPr>
        <p:spPr/>
        <p:txBody>
          <a:bodyPr/>
          <a:lstStyle/>
          <a:p>
            <a:r>
              <a:rPr lang="en-US" smtClean="0"/>
              <a:t>Condition Rechecks</a:t>
            </a:r>
          </a:p>
        </p:txBody>
      </p:sp>
      <p:sp>
        <p:nvSpPr>
          <p:cNvPr id="40964" name="Rectangle 3"/>
          <p:cNvSpPr>
            <a:spLocks noGrp="1" noChangeArrowheads="1"/>
          </p:cNvSpPr>
          <p:nvPr>
            <p:ph type="body" idx="4294967295"/>
          </p:nvPr>
        </p:nvSpPr>
        <p:spPr>
          <a:xfrm>
            <a:off x="1981200" y="1600200"/>
            <a:ext cx="7721600" cy="5029200"/>
          </a:xfrm>
        </p:spPr>
        <p:txBody>
          <a:bodyPr/>
          <a:lstStyle/>
          <a:p>
            <a:r>
              <a:rPr lang="en-US" smtClean="0"/>
              <a:t>Want to wait until condition is true</a:t>
            </a:r>
          </a:p>
          <a:p>
            <a:pPr lvl="1">
              <a:buFontTx/>
              <a:buNone/>
            </a:pPr>
            <a:r>
              <a:rPr lang="en-US" sz="2000">
                <a:solidFill>
                  <a:schemeClr val="folHlink"/>
                </a:solidFill>
              </a:rPr>
              <a:t>public synchronized void lock() throws InterruptedException {</a:t>
            </a:r>
          </a:p>
          <a:p>
            <a:pPr lvl="1">
              <a:buFontTx/>
              <a:buNone/>
            </a:pPr>
            <a:r>
              <a:rPr lang="en-US" sz="2000">
                <a:solidFill>
                  <a:schemeClr val="folHlink"/>
                </a:solidFill>
              </a:rPr>
              <a:t>        if ( isLocked )  wait();</a:t>
            </a:r>
          </a:p>
          <a:p>
            <a:pPr lvl="1">
              <a:buFontTx/>
              <a:buNone/>
            </a:pPr>
            <a:r>
              <a:rPr lang="en-US" sz="2000">
                <a:solidFill>
                  <a:schemeClr val="folHlink"/>
                </a:solidFill>
              </a:rPr>
              <a:t>        isLocked = true; }</a:t>
            </a:r>
          </a:p>
          <a:p>
            <a:pPr lvl="1">
              <a:buFontTx/>
              <a:buNone/>
            </a:pPr>
            <a:r>
              <a:rPr lang="en-US" sz="2000">
                <a:solidFill>
                  <a:schemeClr val="folHlink"/>
                </a:solidFill>
              </a:rPr>
              <a:t>public synchronized void unLock() {</a:t>
            </a:r>
          </a:p>
          <a:p>
            <a:pPr lvl="1">
              <a:buFontTx/>
              <a:buNone/>
            </a:pPr>
            <a:r>
              <a:rPr lang="en-US" sz="2000">
                <a:solidFill>
                  <a:schemeClr val="folHlink"/>
                </a:solidFill>
              </a:rPr>
              <a:t>        isLocked = false;</a:t>
            </a:r>
          </a:p>
          <a:p>
            <a:pPr lvl="1">
              <a:buFontTx/>
              <a:buNone/>
            </a:pPr>
            <a:r>
              <a:rPr lang="en-US" sz="2000">
                <a:solidFill>
                  <a:schemeClr val="folHlink"/>
                </a:solidFill>
              </a:rPr>
              <a:t>        notify(); }</a:t>
            </a:r>
          </a:p>
          <a:p>
            <a:r>
              <a:rPr lang="en-US" smtClean="0"/>
              <a:t>Need a loop because another process may run instead</a:t>
            </a:r>
          </a:p>
          <a:p>
            <a:pPr lvl="1">
              <a:buFontTx/>
              <a:buNone/>
            </a:pPr>
            <a:r>
              <a:rPr lang="en-US" sz="2000">
                <a:solidFill>
                  <a:schemeClr val="folHlink"/>
                </a:solidFill>
              </a:rPr>
              <a:t>public synchronized void lock() throws InterruptedException {</a:t>
            </a:r>
          </a:p>
          <a:p>
            <a:pPr lvl="1">
              <a:buFontTx/>
              <a:buNone/>
            </a:pPr>
            <a:r>
              <a:rPr lang="en-US" sz="2000">
                <a:solidFill>
                  <a:schemeClr val="folHlink"/>
                </a:solidFill>
              </a:rPr>
              <a:t>		   while ( isLocked ) wait();</a:t>
            </a:r>
          </a:p>
          <a:p>
            <a:pPr lvl="1">
              <a:buFontTx/>
              <a:buNone/>
            </a:pPr>
            <a:r>
              <a:rPr lang="en-US" sz="2000">
                <a:solidFill>
                  <a:schemeClr val="folHlink"/>
                </a:solidFill>
              </a:rPr>
              <a:t>        isLocked = true; }</a:t>
            </a:r>
          </a:p>
        </p:txBody>
      </p:sp>
    </p:spTree>
    <p:extLst>
      <p:ext uri="{BB962C8B-B14F-4D97-AF65-F5344CB8AC3E}">
        <p14:creationId xmlns:p14="http://schemas.microsoft.com/office/powerpoint/2010/main" val="169613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CB57E966-1E4E-46B1-BBEC-BC8431B3E081}" type="slidenum">
              <a:rPr lang="en-US" sz="1200">
                <a:latin typeface="Arial" panose="020B0604020202020204" pitchFamily="34" charset="0"/>
              </a:rPr>
              <a:pPr/>
              <a:t>85</a:t>
            </a:fld>
            <a:endParaRPr lang="en-US" sz="1200">
              <a:latin typeface="Arial" panose="020B0604020202020204" pitchFamily="34" charset="0"/>
            </a:endParaRPr>
          </a:p>
        </p:txBody>
      </p:sp>
      <p:sp>
        <p:nvSpPr>
          <p:cNvPr id="41987" name="Rectangle 2"/>
          <p:cNvSpPr>
            <a:spLocks noGrp="1" noChangeArrowheads="1"/>
          </p:cNvSpPr>
          <p:nvPr>
            <p:ph type="title"/>
          </p:nvPr>
        </p:nvSpPr>
        <p:spPr/>
        <p:txBody>
          <a:bodyPr/>
          <a:lstStyle/>
          <a:p>
            <a:r>
              <a:rPr lang="en-US" smtClean="0"/>
              <a:t>Nested Monitor Lockout Problem</a:t>
            </a:r>
          </a:p>
        </p:txBody>
      </p:sp>
      <p:sp>
        <p:nvSpPr>
          <p:cNvPr id="41988" name="Rectangle 3"/>
          <p:cNvSpPr>
            <a:spLocks noGrp="1" noChangeArrowheads="1"/>
          </p:cNvSpPr>
          <p:nvPr>
            <p:ph type="body" idx="1"/>
          </p:nvPr>
        </p:nvSpPr>
        <p:spPr/>
        <p:txBody>
          <a:bodyPr/>
          <a:lstStyle/>
          <a:p>
            <a:r>
              <a:rPr lang="en-US" smtClean="0"/>
              <a:t>Wait and notify used within synchronized code</a:t>
            </a:r>
          </a:p>
          <a:p>
            <a:pPr lvl="1"/>
            <a:r>
              <a:rPr lang="en-US" smtClean="0"/>
              <a:t>Purpose: make sure that no other thread has called method of same object</a:t>
            </a:r>
          </a:p>
          <a:p>
            <a:r>
              <a:rPr lang="en-US" smtClean="0"/>
              <a:t>Wait causes the thread to give up its lock and sleep until notified</a:t>
            </a:r>
          </a:p>
          <a:p>
            <a:pPr lvl="1"/>
            <a:r>
              <a:rPr lang="en-US" smtClean="0"/>
              <a:t>Allow another thread to obtain lock and continue processing</a:t>
            </a:r>
          </a:p>
          <a:p>
            <a:r>
              <a:rPr lang="en-US" smtClean="0">
                <a:solidFill>
                  <a:schemeClr val="hlink"/>
                </a:solidFill>
              </a:rPr>
              <a:t>Calling a blocking method within a synchronized method can lead to deadlock</a:t>
            </a:r>
          </a:p>
        </p:txBody>
      </p:sp>
    </p:spTree>
    <p:extLst>
      <p:ext uri="{BB962C8B-B14F-4D97-AF65-F5344CB8AC3E}">
        <p14:creationId xmlns:p14="http://schemas.microsoft.com/office/powerpoint/2010/main" val="1288864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22E7DB14-3BF9-4940-8DF5-17BE91FB5E72}" type="slidenum">
              <a:rPr lang="en-US" sz="1200">
                <a:latin typeface="Arial" panose="020B0604020202020204" pitchFamily="34" charset="0"/>
              </a:rPr>
              <a:pPr/>
              <a:t>86</a:t>
            </a:fld>
            <a:endParaRPr lang="en-US" sz="1200">
              <a:latin typeface="Arial" panose="020B0604020202020204" pitchFamily="34" charset="0"/>
            </a:endParaRPr>
          </a:p>
        </p:txBody>
      </p:sp>
      <p:sp>
        <p:nvSpPr>
          <p:cNvPr id="43011" name="Rectangle 2"/>
          <p:cNvSpPr>
            <a:spLocks noGrp="1" noChangeArrowheads="1"/>
          </p:cNvSpPr>
          <p:nvPr>
            <p:ph type="title" idx="4294967295"/>
          </p:nvPr>
        </p:nvSpPr>
        <p:spPr/>
        <p:txBody>
          <a:bodyPr/>
          <a:lstStyle/>
          <a:p>
            <a:r>
              <a:rPr lang="en-US" smtClean="0"/>
              <a:t>Nested Monitor Lockout Example</a:t>
            </a:r>
          </a:p>
        </p:txBody>
      </p:sp>
      <p:sp>
        <p:nvSpPr>
          <p:cNvPr id="43012" name="Rectangle 3"/>
          <p:cNvSpPr>
            <a:spLocks noGrp="1" noChangeArrowheads="1"/>
          </p:cNvSpPr>
          <p:nvPr>
            <p:ph type="body" idx="4294967295"/>
          </p:nvPr>
        </p:nvSpPr>
        <p:spPr>
          <a:xfrm>
            <a:off x="1981200" y="1600200"/>
            <a:ext cx="8305800" cy="4800600"/>
          </a:xfrm>
        </p:spPr>
        <p:txBody>
          <a:bodyPr/>
          <a:lstStyle/>
          <a:p>
            <a:pPr lvl="1">
              <a:buFontTx/>
              <a:buNone/>
            </a:pPr>
            <a:r>
              <a:rPr lang="en-US" sz="2000">
                <a:solidFill>
                  <a:schemeClr val="folHlink"/>
                </a:solidFill>
              </a:rPr>
              <a:t>class Stack { </a:t>
            </a:r>
          </a:p>
          <a:p>
            <a:pPr lvl="1">
              <a:buFontTx/>
              <a:buNone/>
            </a:pPr>
            <a:r>
              <a:rPr lang="en-US" sz="2000">
                <a:solidFill>
                  <a:schemeClr val="folHlink"/>
                </a:solidFill>
              </a:rPr>
              <a:t>		LinkedList list = new LinkedList(); </a:t>
            </a:r>
          </a:p>
          <a:p>
            <a:pPr lvl="1">
              <a:buFontTx/>
              <a:buNone/>
            </a:pPr>
            <a:r>
              <a:rPr lang="en-US" sz="2000">
                <a:solidFill>
                  <a:schemeClr val="folHlink"/>
                </a:solidFill>
              </a:rPr>
              <a:t>		public synchronized void push(Object x) { 			synchronized(list) { </a:t>
            </a:r>
          </a:p>
          <a:p>
            <a:pPr lvl="1">
              <a:buFontTx/>
              <a:buNone/>
            </a:pPr>
            <a:r>
              <a:rPr lang="en-US" sz="2000">
                <a:solidFill>
                  <a:schemeClr val="folHlink"/>
                </a:solidFill>
              </a:rPr>
              <a:t>				list.addLast( x ); notify(); </a:t>
            </a:r>
          </a:p>
          <a:p>
            <a:pPr lvl="1">
              <a:buFontTx/>
              <a:buNone/>
            </a:pPr>
            <a:r>
              <a:rPr lang="en-US" sz="2000">
                <a:solidFill>
                  <a:schemeClr val="folHlink"/>
                </a:solidFill>
              </a:rPr>
              <a:t>		} } </a:t>
            </a:r>
          </a:p>
          <a:p>
            <a:pPr lvl="1">
              <a:buFontTx/>
              <a:buNone/>
            </a:pPr>
            <a:r>
              <a:rPr lang="en-US" sz="2000">
                <a:solidFill>
                  <a:schemeClr val="folHlink"/>
                </a:solidFill>
              </a:rPr>
              <a:t>		public synchronized Object pop() { 				synchronized(list) { </a:t>
            </a:r>
          </a:p>
          <a:p>
            <a:pPr lvl="1">
              <a:buFontTx/>
              <a:buNone/>
            </a:pPr>
            <a:r>
              <a:rPr lang="en-US" sz="2000">
                <a:solidFill>
                  <a:schemeClr val="folHlink"/>
                </a:solidFill>
              </a:rPr>
              <a:t>				if( list.size() &lt;= 0 ) wait(); </a:t>
            </a:r>
          </a:p>
          <a:p>
            <a:pPr lvl="1">
              <a:buFontTx/>
              <a:buNone/>
            </a:pPr>
            <a:r>
              <a:rPr lang="en-US" sz="2000">
                <a:solidFill>
                  <a:schemeClr val="folHlink"/>
                </a:solidFill>
              </a:rPr>
              <a:t>				return list.removeLast(); </a:t>
            </a:r>
          </a:p>
          <a:p>
            <a:pPr lvl="1">
              <a:buFontTx/>
              <a:buNone/>
            </a:pPr>
            <a:r>
              <a:rPr lang="en-US" sz="2000">
                <a:solidFill>
                  <a:schemeClr val="folHlink"/>
                </a:solidFill>
              </a:rPr>
              <a:t>		} } </a:t>
            </a:r>
          </a:p>
          <a:p>
            <a:pPr lvl="1">
              <a:buFontTx/>
              <a:buNone/>
            </a:pPr>
            <a:r>
              <a:rPr lang="en-US" sz="2000">
                <a:solidFill>
                  <a:schemeClr val="folHlink"/>
                </a:solidFill>
              </a:rPr>
              <a:t>} </a:t>
            </a:r>
          </a:p>
        </p:txBody>
      </p:sp>
      <p:sp>
        <p:nvSpPr>
          <p:cNvPr id="43013" name="Line 4"/>
          <p:cNvSpPr>
            <a:spLocks noChangeShapeType="1"/>
          </p:cNvSpPr>
          <p:nvPr/>
        </p:nvSpPr>
        <p:spPr bwMode="auto">
          <a:xfrm>
            <a:off x="8001000" y="4800600"/>
            <a:ext cx="304800" cy="685800"/>
          </a:xfrm>
          <a:prstGeom prst="line">
            <a:avLst/>
          </a:prstGeom>
          <a:noFill/>
          <a:ln w="9525">
            <a:solidFill>
              <a:schemeClr val="tx1"/>
            </a:solidFill>
            <a:round/>
            <a:headEnd type="triangle" w="lg" len="lg"/>
            <a:tailEnd/>
          </a:ln>
          <a:extLst>
            <a:ext uri="{909E8E84-426E-40DD-AFC4-6F175D3DCCD1}">
              <a14:hiddenFill xmlns:a14="http://schemas.microsoft.com/office/drawing/2010/main">
                <a:noFill/>
              </a14:hiddenFill>
            </a:ext>
          </a:extLst>
        </p:spPr>
        <p:txBody>
          <a:bodyPr anchor="ctr"/>
          <a:lstStyle/>
          <a:p>
            <a:endParaRPr lang="en-US"/>
          </a:p>
        </p:txBody>
      </p:sp>
      <p:sp>
        <p:nvSpPr>
          <p:cNvPr id="43014" name="Oval 5"/>
          <p:cNvSpPr>
            <a:spLocks noChangeArrowheads="1"/>
          </p:cNvSpPr>
          <p:nvPr/>
        </p:nvSpPr>
        <p:spPr bwMode="auto">
          <a:xfrm>
            <a:off x="7010400" y="4267200"/>
            <a:ext cx="9906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43015" name="Text Box 6"/>
          <p:cNvSpPr txBox="1">
            <a:spLocks noChangeArrowheads="1"/>
          </p:cNvSpPr>
          <p:nvPr/>
        </p:nvSpPr>
        <p:spPr bwMode="auto">
          <a:xfrm>
            <a:off x="3968927" y="5486400"/>
            <a:ext cx="579402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2000">
                <a:solidFill>
                  <a:schemeClr val="tx1"/>
                </a:solidFill>
              </a:rPr>
              <a:t>Releases lock on Stack object but not lock on list;</a:t>
            </a:r>
          </a:p>
          <a:p>
            <a:pPr algn="ctr">
              <a:buFont typeface="Monotype Sorts" pitchFamily="2" charset="2"/>
              <a:buNone/>
            </a:pPr>
            <a:r>
              <a:rPr kumimoji="1" lang="en-US" sz="2000">
                <a:solidFill>
                  <a:schemeClr val="tx1"/>
                </a:solidFill>
              </a:rPr>
              <a:t>a push from another thread will deadlock</a:t>
            </a:r>
          </a:p>
        </p:txBody>
      </p:sp>
      <p:sp>
        <p:nvSpPr>
          <p:cNvPr id="43016" name="AutoShape 7"/>
          <p:cNvSpPr>
            <a:spLocks/>
          </p:cNvSpPr>
          <p:nvPr/>
        </p:nvSpPr>
        <p:spPr bwMode="auto">
          <a:xfrm>
            <a:off x="7457429" y="3015229"/>
            <a:ext cx="518818" cy="446544"/>
          </a:xfrm>
          <a:prstGeom prst="rightBrace">
            <a:avLst>
              <a:gd name="adj1" fmla="val 1816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2000">
              <a:solidFill>
                <a:schemeClr val="tx1"/>
              </a:solidFill>
            </a:endParaRPr>
          </a:p>
        </p:txBody>
      </p:sp>
      <p:sp>
        <p:nvSpPr>
          <p:cNvPr id="43017" name="Text Box 8"/>
          <p:cNvSpPr txBox="1">
            <a:spLocks noChangeArrowheads="1"/>
          </p:cNvSpPr>
          <p:nvPr/>
        </p:nvSpPr>
        <p:spPr bwMode="auto">
          <a:xfrm>
            <a:off x="7839076" y="2924176"/>
            <a:ext cx="20494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r>
              <a:rPr kumimoji="1" lang="en-US" sz="1600">
                <a:solidFill>
                  <a:schemeClr val="tx1"/>
                </a:solidFill>
              </a:rPr>
              <a:t>Could be blocking method of List class</a:t>
            </a:r>
          </a:p>
        </p:txBody>
      </p:sp>
    </p:spTree>
    <p:extLst>
      <p:ext uri="{BB962C8B-B14F-4D97-AF65-F5344CB8AC3E}">
        <p14:creationId xmlns:p14="http://schemas.microsoft.com/office/powerpoint/2010/main" val="3224437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F3574A58-C996-4785-AA42-F0867DF55CEF}" type="slidenum">
              <a:rPr lang="en-US" sz="1200">
                <a:latin typeface="Arial" panose="020B0604020202020204" pitchFamily="34" charset="0"/>
              </a:rPr>
              <a:pPr/>
              <a:t>87</a:t>
            </a:fld>
            <a:endParaRPr lang="en-US" sz="1200">
              <a:latin typeface="Arial" panose="020B0604020202020204" pitchFamily="34" charset="0"/>
            </a:endParaRPr>
          </a:p>
        </p:txBody>
      </p:sp>
      <p:sp>
        <p:nvSpPr>
          <p:cNvPr id="44035" name="Rectangle 2"/>
          <p:cNvSpPr>
            <a:spLocks noGrp="1" noChangeArrowheads="1"/>
          </p:cNvSpPr>
          <p:nvPr>
            <p:ph type="title"/>
          </p:nvPr>
        </p:nvSpPr>
        <p:spPr>
          <a:xfrm>
            <a:off x="1930400" y="228600"/>
            <a:ext cx="8356600" cy="914400"/>
          </a:xfrm>
        </p:spPr>
        <p:txBody>
          <a:bodyPr>
            <a:normAutofit fontScale="90000"/>
          </a:bodyPr>
          <a:lstStyle/>
          <a:p>
            <a:r>
              <a:rPr lang="en-US" smtClean="0"/>
              <a:t>Preventing Nested Monitor Deadlock</a:t>
            </a:r>
          </a:p>
        </p:txBody>
      </p:sp>
      <p:sp>
        <p:nvSpPr>
          <p:cNvPr id="44036" name="Rectangle 3"/>
          <p:cNvSpPr>
            <a:spLocks noGrp="1" noChangeArrowheads="1"/>
          </p:cNvSpPr>
          <p:nvPr>
            <p:ph type="body" idx="1"/>
          </p:nvPr>
        </p:nvSpPr>
        <p:spPr/>
        <p:txBody>
          <a:bodyPr/>
          <a:lstStyle/>
          <a:p>
            <a:r>
              <a:rPr lang="en-US" smtClean="0"/>
              <a:t>No blocking calls in synchronized methods, OR</a:t>
            </a:r>
          </a:p>
          <a:p>
            <a:r>
              <a:rPr lang="en-US" smtClean="0"/>
              <a:t>Provide some nonsynchronized method of the blocking object </a:t>
            </a:r>
          </a:p>
          <a:p>
            <a:endParaRPr lang="en-US" smtClean="0"/>
          </a:p>
          <a:p>
            <a:r>
              <a:rPr lang="en-US" smtClean="0">
                <a:solidFill>
                  <a:schemeClr val="hlink"/>
                </a:solidFill>
              </a:rPr>
              <a:t>No simple solution that works for all programming situations</a:t>
            </a:r>
          </a:p>
        </p:txBody>
      </p:sp>
    </p:spTree>
    <p:extLst>
      <p:ext uri="{BB962C8B-B14F-4D97-AF65-F5344CB8AC3E}">
        <p14:creationId xmlns:p14="http://schemas.microsoft.com/office/powerpoint/2010/main" val="1701189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B8AEF016-C675-4E13-A13A-0135E98A0BE1}" type="slidenum">
              <a:rPr lang="en-US" sz="1200">
                <a:latin typeface="Arial" panose="020B0604020202020204" pitchFamily="34" charset="0"/>
              </a:rPr>
              <a:pPr/>
              <a:t>88</a:t>
            </a:fld>
            <a:endParaRPr lang="en-US" sz="1200">
              <a:latin typeface="Arial" panose="020B0604020202020204" pitchFamily="34" charset="0"/>
            </a:endParaRPr>
          </a:p>
        </p:txBody>
      </p:sp>
      <p:sp>
        <p:nvSpPr>
          <p:cNvPr id="45059" name="Rectangle 2050"/>
          <p:cNvSpPr>
            <a:spLocks noGrp="1" noChangeArrowheads="1"/>
          </p:cNvSpPr>
          <p:nvPr>
            <p:ph type="title"/>
          </p:nvPr>
        </p:nvSpPr>
        <p:spPr/>
        <p:txBody>
          <a:bodyPr/>
          <a:lstStyle/>
          <a:p>
            <a:r>
              <a:rPr lang="en-US" smtClean="0"/>
              <a:t>Synchronized Blocks</a:t>
            </a:r>
          </a:p>
        </p:txBody>
      </p:sp>
      <p:sp>
        <p:nvSpPr>
          <p:cNvPr id="45060" name="Rectangle 2051"/>
          <p:cNvSpPr>
            <a:spLocks noGrp="1" noChangeArrowheads="1"/>
          </p:cNvSpPr>
          <p:nvPr>
            <p:ph type="body" idx="1"/>
          </p:nvPr>
        </p:nvSpPr>
        <p:spPr>
          <a:xfrm>
            <a:off x="1981200" y="1600200"/>
            <a:ext cx="8534400" cy="5029200"/>
          </a:xfrm>
        </p:spPr>
        <p:txBody>
          <a:bodyPr/>
          <a:lstStyle/>
          <a:p>
            <a:r>
              <a:rPr lang="en-US" smtClean="0"/>
              <a:t>Any Java block can be synchronized</a:t>
            </a:r>
          </a:p>
          <a:p>
            <a:pPr lvl="1">
              <a:buFontTx/>
              <a:buNone/>
            </a:pPr>
            <a:r>
              <a:rPr lang="en-US" smtClean="0">
                <a:solidFill>
                  <a:schemeClr val="folHlink"/>
                </a:solidFill>
              </a:rPr>
              <a:t>synchronized(obj) {</a:t>
            </a:r>
          </a:p>
          <a:p>
            <a:pPr lvl="1">
              <a:buFontTx/>
              <a:buNone/>
            </a:pPr>
            <a:r>
              <a:rPr lang="en-US" smtClean="0"/>
              <a:t>   … mutual exclusion on obj holds inside this block …</a:t>
            </a:r>
          </a:p>
          <a:p>
            <a:pPr lvl="1">
              <a:buFontTx/>
              <a:buNone/>
            </a:pPr>
            <a:r>
              <a:rPr lang="en-US" smtClean="0">
                <a:solidFill>
                  <a:schemeClr val="folHlink"/>
                </a:solidFill>
              </a:rPr>
              <a:t>}</a:t>
            </a:r>
          </a:p>
          <a:p>
            <a:r>
              <a:rPr lang="en-US" smtClean="0"/>
              <a:t>Synchronized method declaration is just syntactic sugar for syncronizing the method’s scope</a:t>
            </a:r>
          </a:p>
          <a:p>
            <a:pPr lvl="1">
              <a:buFontTx/>
              <a:buNone/>
            </a:pPr>
            <a:r>
              <a:rPr lang="en-US" smtClean="0">
                <a:solidFill>
                  <a:schemeClr val="folHlink"/>
                </a:solidFill>
              </a:rPr>
              <a:t>public synchronized void consume() { </a:t>
            </a:r>
            <a:r>
              <a:rPr lang="en-US" smtClean="0"/>
              <a:t>… body …</a:t>
            </a:r>
            <a:r>
              <a:rPr lang="en-US" smtClean="0">
                <a:solidFill>
                  <a:schemeClr val="folHlink"/>
                </a:solidFill>
              </a:rPr>
              <a:t> }</a:t>
            </a:r>
          </a:p>
          <a:p>
            <a:pPr lvl="1">
              <a:buFontTx/>
              <a:buNone/>
            </a:pPr>
            <a:r>
              <a:rPr lang="en-US" smtClean="0"/>
              <a:t>is the same as</a:t>
            </a:r>
          </a:p>
          <a:p>
            <a:pPr lvl="1">
              <a:buFontTx/>
              <a:buNone/>
            </a:pPr>
            <a:r>
              <a:rPr lang="en-US" smtClean="0">
                <a:solidFill>
                  <a:schemeClr val="folHlink"/>
                </a:solidFill>
              </a:rPr>
              <a:t>public void consume() {</a:t>
            </a:r>
          </a:p>
          <a:p>
            <a:pPr lvl="1">
              <a:buFontTx/>
              <a:buNone/>
            </a:pPr>
            <a:r>
              <a:rPr lang="en-US" smtClean="0">
                <a:solidFill>
                  <a:schemeClr val="folHlink"/>
                </a:solidFill>
              </a:rPr>
              <a:t>        synchronized(this) { </a:t>
            </a:r>
            <a:r>
              <a:rPr lang="en-US" smtClean="0"/>
              <a:t>… body …</a:t>
            </a:r>
            <a:r>
              <a:rPr lang="en-US" smtClean="0">
                <a:solidFill>
                  <a:schemeClr val="folHlink"/>
                </a:solidFill>
              </a:rPr>
              <a:t> }</a:t>
            </a:r>
          </a:p>
          <a:p>
            <a:pPr lvl="1">
              <a:buFontTx/>
              <a:buNone/>
            </a:pPr>
            <a:r>
              <a:rPr lang="en-US" smtClean="0">
                <a:solidFill>
                  <a:schemeClr val="folHlink"/>
                </a:solidFill>
              </a:rPr>
              <a:t>   }</a:t>
            </a:r>
          </a:p>
        </p:txBody>
      </p:sp>
    </p:spTree>
    <p:extLst>
      <p:ext uri="{BB962C8B-B14F-4D97-AF65-F5344CB8AC3E}">
        <p14:creationId xmlns:p14="http://schemas.microsoft.com/office/powerpoint/2010/main" val="3616788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08B3EDB9-8618-4091-B8B4-E50D3C8BF749}" type="slidenum">
              <a:rPr lang="en-US" sz="1200">
                <a:latin typeface="Arial" panose="020B0604020202020204" pitchFamily="34" charset="0"/>
              </a:rPr>
              <a:pPr/>
              <a:t>89</a:t>
            </a:fld>
            <a:endParaRPr lang="en-US" sz="1200">
              <a:latin typeface="Arial" panose="020B0604020202020204" pitchFamily="34" charset="0"/>
            </a:endParaRPr>
          </a:p>
        </p:txBody>
      </p:sp>
      <p:sp>
        <p:nvSpPr>
          <p:cNvPr id="46083" name="Rectangle 2050"/>
          <p:cNvSpPr>
            <a:spLocks noGrp="1" noChangeArrowheads="1"/>
          </p:cNvSpPr>
          <p:nvPr>
            <p:ph type="title"/>
          </p:nvPr>
        </p:nvSpPr>
        <p:spPr/>
        <p:txBody>
          <a:bodyPr/>
          <a:lstStyle/>
          <a:p>
            <a:r>
              <a:rPr lang="en-US" smtClean="0"/>
              <a:t>Locks Are Recursive</a:t>
            </a:r>
          </a:p>
        </p:txBody>
      </p:sp>
      <p:sp>
        <p:nvSpPr>
          <p:cNvPr id="46084" name="Rectangle 2051"/>
          <p:cNvSpPr>
            <a:spLocks noGrp="1" noChangeArrowheads="1"/>
          </p:cNvSpPr>
          <p:nvPr>
            <p:ph type="body" idx="1"/>
          </p:nvPr>
        </p:nvSpPr>
        <p:spPr>
          <a:xfrm>
            <a:off x="1981200" y="1600200"/>
            <a:ext cx="8534400" cy="5029200"/>
          </a:xfrm>
        </p:spPr>
        <p:txBody>
          <a:bodyPr/>
          <a:lstStyle/>
          <a:p>
            <a:r>
              <a:rPr lang="en-US" smtClean="0"/>
              <a:t>A thread can request to lock an object it has already locked without causing deadlock</a:t>
            </a:r>
          </a:p>
          <a:p>
            <a:pPr lvl="1">
              <a:buFontTx/>
              <a:buNone/>
            </a:pPr>
            <a:r>
              <a:rPr lang="en-US" smtClean="0">
                <a:solidFill>
                  <a:schemeClr val="folHlink"/>
                </a:solidFill>
              </a:rPr>
              <a:t>public class Foo {</a:t>
            </a:r>
          </a:p>
          <a:p>
            <a:pPr lvl="1">
              <a:buFontTx/>
              <a:buNone/>
            </a:pPr>
            <a:r>
              <a:rPr lang="en-US" smtClean="0">
                <a:solidFill>
                  <a:schemeClr val="folHlink"/>
                </a:solidFill>
              </a:rPr>
              <a:t>     public void synchronized f() { … }</a:t>
            </a:r>
          </a:p>
          <a:p>
            <a:pPr lvl="1">
              <a:buFontTx/>
              <a:buNone/>
            </a:pPr>
            <a:r>
              <a:rPr lang="en-US" smtClean="0">
                <a:solidFill>
                  <a:schemeClr val="folHlink"/>
                </a:solidFill>
              </a:rPr>
              <a:t>     public void synchronized g() { … f(); … }</a:t>
            </a:r>
          </a:p>
          <a:p>
            <a:pPr lvl="1">
              <a:buFontTx/>
              <a:buNone/>
            </a:pPr>
            <a:r>
              <a:rPr lang="en-US" smtClean="0">
                <a:solidFill>
                  <a:schemeClr val="folHlink"/>
                </a:solidFill>
              </a:rPr>
              <a:t>}</a:t>
            </a:r>
          </a:p>
          <a:p>
            <a:pPr lvl="1">
              <a:buFontTx/>
              <a:buNone/>
            </a:pPr>
            <a:endParaRPr lang="en-US" smtClean="0">
              <a:solidFill>
                <a:schemeClr val="folHlink"/>
              </a:solidFill>
            </a:endParaRPr>
          </a:p>
          <a:p>
            <a:pPr lvl="1">
              <a:buFontTx/>
              <a:buNone/>
            </a:pPr>
            <a:r>
              <a:rPr lang="en-US" smtClean="0">
                <a:solidFill>
                  <a:schemeClr val="folHlink"/>
                </a:solidFill>
              </a:rPr>
              <a:t>Foo f = new Foo;</a:t>
            </a:r>
          </a:p>
          <a:p>
            <a:pPr lvl="1">
              <a:buFontTx/>
              <a:buNone/>
            </a:pPr>
            <a:r>
              <a:rPr lang="en-US" smtClean="0">
                <a:solidFill>
                  <a:schemeClr val="folHlink"/>
                </a:solidFill>
              </a:rPr>
              <a:t>synchronized(f) { … synchronized(f) { … } … }</a:t>
            </a:r>
          </a:p>
        </p:txBody>
      </p:sp>
    </p:spTree>
    <p:extLst>
      <p:ext uri="{BB962C8B-B14F-4D97-AF65-F5344CB8AC3E}">
        <p14:creationId xmlns:p14="http://schemas.microsoft.com/office/powerpoint/2010/main" val="2503471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solidFill>
                  <a:schemeClr val="accent6"/>
                </a:solidFill>
                <a:latin typeface="Trebuchet MS" pitchFamily="34" charset="0"/>
              </a:rPr>
              <a:t>synchronized</a:t>
            </a:r>
            <a:r>
              <a:rPr lang="en-US" dirty="0" smtClean="0"/>
              <a:t> methods</a:t>
            </a:r>
            <a:endParaRPr lang="en-US" dirty="0"/>
          </a:p>
        </p:txBody>
      </p:sp>
      <p:sp>
        <p:nvSpPr>
          <p:cNvPr id="3" name="Content Placeholder 2"/>
          <p:cNvSpPr>
            <a:spLocks noGrp="1"/>
          </p:cNvSpPr>
          <p:nvPr>
            <p:ph idx="1"/>
          </p:nvPr>
        </p:nvSpPr>
        <p:spPr/>
        <p:txBody>
          <a:bodyPr/>
          <a:lstStyle/>
          <a:p>
            <a:pPr eaLnBrk="1" hangingPunct="1"/>
            <a:r>
              <a:rPr lang="en-US" sz="2400"/>
              <a:t>Instance methods can be synchronized:</a:t>
            </a:r>
          </a:p>
          <a:p>
            <a:pPr lvl="1" eaLnBrk="1" hangingPunct="1"/>
            <a:r>
              <a:rPr lang="en-US" sz="2000">
                <a:solidFill>
                  <a:srgbClr val="2D00E7"/>
                </a:solidFill>
                <a:latin typeface="Trebuchet MS" panose="020B0603020202020204" pitchFamily="34" charset="0"/>
              </a:rPr>
              <a:t>synchronized public void myMethod( /* arguments */) {</a:t>
            </a:r>
            <a:br>
              <a:rPr lang="en-US" sz="2000">
                <a:solidFill>
                  <a:srgbClr val="2D00E7"/>
                </a:solidFill>
                <a:latin typeface="Trebuchet MS" panose="020B0603020202020204" pitchFamily="34" charset="0"/>
              </a:rPr>
            </a:br>
            <a:r>
              <a:rPr lang="en-US" sz="2000">
                <a:solidFill>
                  <a:srgbClr val="2D00E7"/>
                </a:solidFill>
                <a:latin typeface="Trebuchet MS" panose="020B0603020202020204" pitchFamily="34" charset="0"/>
              </a:rPr>
              <a:t>    /* some statements */</a:t>
            </a:r>
            <a:br>
              <a:rPr lang="en-US" sz="2000">
                <a:solidFill>
                  <a:srgbClr val="2D00E7"/>
                </a:solidFill>
                <a:latin typeface="Trebuchet MS" panose="020B0603020202020204" pitchFamily="34" charset="0"/>
              </a:rPr>
            </a:br>
            <a:r>
              <a:rPr lang="en-US" sz="2000">
                <a:solidFill>
                  <a:srgbClr val="2D00E7"/>
                </a:solidFill>
                <a:latin typeface="Trebuchet MS" panose="020B0603020202020204" pitchFamily="34" charset="0"/>
              </a:rPr>
              <a:t>}</a:t>
            </a:r>
          </a:p>
          <a:p>
            <a:pPr eaLnBrk="1" hangingPunct="1"/>
            <a:r>
              <a:rPr lang="en-US" sz="2400"/>
              <a:t>This is equivalent to</a:t>
            </a:r>
          </a:p>
          <a:p>
            <a:pPr lvl="1" eaLnBrk="1" hangingPunct="1"/>
            <a:r>
              <a:rPr lang="en-US" sz="2000">
                <a:solidFill>
                  <a:srgbClr val="2D00E7"/>
                </a:solidFill>
                <a:latin typeface="Trebuchet MS" panose="020B0603020202020204" pitchFamily="34" charset="0"/>
              </a:rPr>
              <a:t>public void myMethod( /* arguments */) {</a:t>
            </a:r>
            <a:br>
              <a:rPr lang="en-US" sz="2000">
                <a:solidFill>
                  <a:srgbClr val="2D00E7"/>
                </a:solidFill>
                <a:latin typeface="Trebuchet MS" panose="020B0603020202020204" pitchFamily="34" charset="0"/>
              </a:rPr>
            </a:br>
            <a:r>
              <a:rPr lang="en-US" sz="2000">
                <a:solidFill>
                  <a:srgbClr val="2D00E7"/>
                </a:solidFill>
                <a:latin typeface="Trebuchet MS" panose="020B0603020202020204" pitchFamily="34" charset="0"/>
              </a:rPr>
              <a:t>    synchronized(this) {</a:t>
            </a:r>
            <a:br>
              <a:rPr lang="en-US" sz="2000">
                <a:solidFill>
                  <a:srgbClr val="2D00E7"/>
                </a:solidFill>
                <a:latin typeface="Trebuchet MS" panose="020B0603020202020204" pitchFamily="34" charset="0"/>
              </a:rPr>
            </a:br>
            <a:r>
              <a:rPr lang="en-US" sz="2000">
                <a:solidFill>
                  <a:srgbClr val="2D00E7"/>
                </a:solidFill>
                <a:latin typeface="Trebuchet MS" panose="020B0603020202020204" pitchFamily="34" charset="0"/>
              </a:rPr>
              <a:t>        /* some statements */</a:t>
            </a:r>
            <a:br>
              <a:rPr lang="en-US" sz="2000">
                <a:solidFill>
                  <a:srgbClr val="2D00E7"/>
                </a:solidFill>
                <a:latin typeface="Trebuchet MS" panose="020B0603020202020204" pitchFamily="34" charset="0"/>
              </a:rPr>
            </a:br>
            <a:r>
              <a:rPr lang="en-US" sz="2000">
                <a:solidFill>
                  <a:srgbClr val="2D00E7"/>
                </a:solidFill>
                <a:latin typeface="Trebuchet MS" panose="020B0603020202020204" pitchFamily="34" charset="0"/>
              </a:rPr>
              <a:t>    }</a:t>
            </a:r>
            <a:br>
              <a:rPr lang="en-US" sz="2000">
                <a:solidFill>
                  <a:srgbClr val="2D00E7"/>
                </a:solidFill>
                <a:latin typeface="Trebuchet MS" panose="020B0603020202020204" pitchFamily="34" charset="0"/>
              </a:rPr>
            </a:br>
            <a:r>
              <a:rPr lang="en-US" sz="2000">
                <a:solidFill>
                  <a:srgbClr val="2D00E7"/>
                </a:solidFill>
                <a:latin typeface="Trebuchet MS" panose="020B0603020202020204" pitchFamily="34" charset="0"/>
              </a:rPr>
              <a:t>}</a:t>
            </a:r>
            <a:br>
              <a:rPr lang="en-US" sz="2000">
                <a:solidFill>
                  <a:srgbClr val="2D00E7"/>
                </a:solidFill>
                <a:latin typeface="Trebuchet MS" panose="020B0603020202020204" pitchFamily="34" charset="0"/>
              </a:rPr>
            </a:br>
            <a:endParaRPr lang="en-US" sz="2000">
              <a:solidFill>
                <a:srgbClr val="2D00E7"/>
              </a:solidFill>
              <a:latin typeface="Trebuchet MS" panose="020B0603020202020204" pitchFamily="34" charset="0"/>
            </a:endParaRPr>
          </a:p>
          <a:p>
            <a:pPr eaLnBrk="1" hangingPunct="1"/>
            <a:r>
              <a:rPr lang="en-US" sz="2400"/>
              <a:t>Static methods can also be synchronized</a:t>
            </a:r>
          </a:p>
          <a:p>
            <a:pPr lvl="1" eaLnBrk="1" hangingPunct="1"/>
            <a:r>
              <a:rPr lang="en-US" sz="2000"/>
              <a:t>They are synchronized on the </a:t>
            </a:r>
            <a:r>
              <a:rPr lang="en-US" sz="2000">
                <a:solidFill>
                  <a:srgbClr val="FF0000"/>
                </a:solidFill>
              </a:rPr>
              <a:t>class object </a:t>
            </a:r>
            <a:r>
              <a:rPr lang="en-US" sz="2000"/>
              <a:t>(a built-in object that represents the class)</a:t>
            </a:r>
          </a:p>
          <a:p>
            <a:pPr lvl="1" eaLnBrk="1" hangingPunct="1"/>
            <a:endParaRPr lang="en-US" sz="2000"/>
          </a:p>
        </p:txBody>
      </p:sp>
      <p:sp>
        <p:nvSpPr>
          <p:cNvPr id="922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7C990A24-6C31-4D12-BD7B-E3D6C5C8A986}" type="slidenum">
              <a:rPr lang="en-US" sz="1400">
                <a:latin typeface="Arial" panose="020B0604020202020204" pitchFamily="34" charset="0"/>
              </a:rPr>
              <a:pPr/>
              <a:t>9</a:t>
            </a:fld>
            <a:endParaRPr lang="en-US" sz="1400">
              <a:latin typeface="Arial" panose="020B0604020202020204" pitchFamily="34" charset="0"/>
            </a:endParaRPr>
          </a:p>
        </p:txBody>
      </p:sp>
    </p:spTree>
    <p:extLst>
      <p:ext uri="{BB962C8B-B14F-4D97-AF65-F5344CB8AC3E}">
        <p14:creationId xmlns:p14="http://schemas.microsoft.com/office/powerpoint/2010/main" val="61524023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9E5021CC-E0D0-49F9-9178-3A1B9C948D86}" type="slidenum">
              <a:rPr lang="en-US" sz="1200">
                <a:latin typeface="Arial" panose="020B0604020202020204" pitchFamily="34" charset="0"/>
              </a:rPr>
              <a:pPr/>
              <a:t>90</a:t>
            </a:fld>
            <a:endParaRPr lang="en-US" sz="1200">
              <a:latin typeface="Arial" panose="020B0604020202020204" pitchFamily="34" charset="0"/>
            </a:endParaRPr>
          </a:p>
        </p:txBody>
      </p:sp>
      <p:sp>
        <p:nvSpPr>
          <p:cNvPr id="47107" name="Rectangle 2"/>
          <p:cNvSpPr>
            <a:spLocks noGrp="1" noChangeArrowheads="1"/>
          </p:cNvSpPr>
          <p:nvPr>
            <p:ph type="title" idx="4294967295"/>
          </p:nvPr>
        </p:nvSpPr>
        <p:spPr/>
        <p:txBody>
          <a:bodyPr/>
          <a:lstStyle/>
          <a:p>
            <a:r>
              <a:rPr lang="en-US" smtClean="0"/>
              <a:t>Synchronizing with Join() </a:t>
            </a:r>
          </a:p>
        </p:txBody>
      </p:sp>
      <p:sp>
        <p:nvSpPr>
          <p:cNvPr id="47108" name="Rectangle 3"/>
          <p:cNvSpPr>
            <a:spLocks noGrp="1" noChangeArrowheads="1"/>
          </p:cNvSpPr>
          <p:nvPr>
            <p:ph type="body" idx="4294967295"/>
          </p:nvPr>
        </p:nvSpPr>
        <p:spPr>
          <a:xfrm>
            <a:off x="1981200" y="1600200"/>
            <a:ext cx="8178800" cy="4953000"/>
          </a:xfrm>
        </p:spPr>
        <p:txBody>
          <a:bodyPr/>
          <a:lstStyle/>
          <a:p>
            <a:r>
              <a:rPr lang="en-US" smtClean="0"/>
              <a:t>Join() waits for thread to terminate</a:t>
            </a:r>
          </a:p>
          <a:p>
            <a:pPr lvl="1">
              <a:buFontTx/>
              <a:buNone/>
            </a:pPr>
            <a:r>
              <a:rPr lang="en-US" smtClean="0">
                <a:solidFill>
                  <a:schemeClr val="folHlink"/>
                </a:solidFill>
              </a:rPr>
              <a:t>class Future extends Thread {</a:t>
            </a:r>
          </a:p>
          <a:p>
            <a:pPr lvl="1">
              <a:buFontTx/>
              <a:buNone/>
            </a:pPr>
            <a:r>
              <a:rPr lang="en-US" smtClean="0">
                <a:solidFill>
                  <a:schemeClr val="folHlink"/>
                </a:solidFill>
              </a:rPr>
              <a:t>		private int result;</a:t>
            </a:r>
          </a:p>
          <a:p>
            <a:pPr lvl="1">
              <a:buFontTx/>
              <a:buNone/>
            </a:pPr>
            <a:r>
              <a:rPr lang="en-US" smtClean="0">
                <a:solidFill>
                  <a:schemeClr val="folHlink"/>
                </a:solidFill>
              </a:rPr>
              <a:t>		public void run() {  result = f(…); }</a:t>
            </a:r>
          </a:p>
          <a:p>
            <a:pPr lvl="1">
              <a:buFontTx/>
              <a:buNone/>
            </a:pPr>
            <a:r>
              <a:rPr lang="en-US" smtClean="0">
                <a:solidFill>
                  <a:schemeClr val="folHlink"/>
                </a:solidFill>
              </a:rPr>
              <a:t>		public int getResult() { return result;}</a:t>
            </a:r>
          </a:p>
          <a:p>
            <a:pPr lvl="1">
              <a:buFontTx/>
              <a:buNone/>
            </a:pPr>
            <a:r>
              <a:rPr lang="en-US" smtClean="0">
                <a:solidFill>
                  <a:schemeClr val="folHlink"/>
                </a:solidFill>
              </a:rPr>
              <a:t>}</a:t>
            </a:r>
          </a:p>
          <a:p>
            <a:pPr lvl="1">
              <a:lnSpc>
                <a:spcPct val="70000"/>
              </a:lnSpc>
              <a:buFontTx/>
              <a:buNone/>
            </a:pPr>
            <a:r>
              <a:rPr lang="en-US" smtClean="0">
                <a:solidFill>
                  <a:schemeClr val="folHlink"/>
                </a:solidFill>
              </a:rPr>
              <a:t>…</a:t>
            </a:r>
          </a:p>
          <a:p>
            <a:pPr lvl="1">
              <a:buFontTx/>
              <a:buNone/>
            </a:pPr>
            <a:r>
              <a:rPr lang="en-US" smtClean="0">
                <a:solidFill>
                  <a:schemeClr val="folHlink"/>
                </a:solidFill>
              </a:rPr>
              <a:t>Future t = new future;</a:t>
            </a:r>
          </a:p>
          <a:p>
            <a:pPr lvl="1">
              <a:buFontTx/>
              <a:buNone/>
            </a:pPr>
            <a:r>
              <a:rPr lang="en-US" smtClean="0">
                <a:solidFill>
                  <a:schemeClr val="folHlink"/>
                </a:solidFill>
              </a:rPr>
              <a:t>t.start()                             </a:t>
            </a:r>
            <a:r>
              <a:rPr lang="en-US" smtClean="0"/>
              <a:t>// start new thread</a:t>
            </a:r>
          </a:p>
          <a:p>
            <a:pPr lvl="1">
              <a:lnSpc>
                <a:spcPct val="70000"/>
              </a:lnSpc>
              <a:buFontTx/>
              <a:buNone/>
            </a:pPr>
            <a:r>
              <a:rPr lang="en-US" smtClean="0">
                <a:solidFill>
                  <a:schemeClr val="folHlink"/>
                </a:solidFill>
              </a:rPr>
              <a:t>…</a:t>
            </a:r>
          </a:p>
          <a:p>
            <a:pPr lvl="1">
              <a:buFontTx/>
              <a:buNone/>
            </a:pPr>
            <a:r>
              <a:rPr lang="en-US" smtClean="0">
                <a:solidFill>
                  <a:schemeClr val="hlink"/>
                </a:solidFill>
              </a:rPr>
              <a:t>t.join();</a:t>
            </a:r>
            <a:r>
              <a:rPr lang="en-US" smtClean="0">
                <a:solidFill>
                  <a:schemeClr val="folHlink"/>
                </a:solidFill>
              </a:rPr>
              <a:t> x = t.getResult();</a:t>
            </a:r>
            <a:r>
              <a:rPr lang="en-US" smtClean="0"/>
              <a:t>   // wait and get result</a:t>
            </a:r>
          </a:p>
        </p:txBody>
      </p:sp>
    </p:spTree>
    <p:extLst>
      <p:ext uri="{BB962C8B-B14F-4D97-AF65-F5344CB8AC3E}">
        <p14:creationId xmlns:p14="http://schemas.microsoft.com/office/powerpoint/2010/main" val="2664090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D5ECB051-ABC3-47BB-A2B6-B334BCC1F30C}" type="slidenum">
              <a:rPr lang="en-US" sz="1200">
                <a:latin typeface="Arial" panose="020B0604020202020204" pitchFamily="34" charset="0"/>
              </a:rPr>
              <a:pPr/>
              <a:t>91</a:t>
            </a:fld>
            <a:endParaRPr lang="en-US" sz="1200">
              <a:latin typeface="Arial" panose="020B0604020202020204" pitchFamily="34" charset="0"/>
            </a:endParaRPr>
          </a:p>
        </p:txBody>
      </p:sp>
      <p:sp>
        <p:nvSpPr>
          <p:cNvPr id="48131" name="Rectangle 45"/>
          <p:cNvSpPr>
            <a:spLocks noChangeArrowheads="1"/>
          </p:cNvSpPr>
          <p:nvPr/>
        </p:nvSpPr>
        <p:spPr bwMode="auto">
          <a:xfrm>
            <a:off x="5902325" y="1881188"/>
            <a:ext cx="184150" cy="366712"/>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1800">
              <a:solidFill>
                <a:schemeClr val="tx1"/>
              </a:solidFill>
            </a:endParaRPr>
          </a:p>
        </p:txBody>
      </p:sp>
      <p:sp>
        <p:nvSpPr>
          <p:cNvPr id="48132" name="AutoShape 31"/>
          <p:cNvSpPr>
            <a:spLocks noChangeArrowheads="1"/>
          </p:cNvSpPr>
          <p:nvPr/>
        </p:nvSpPr>
        <p:spPr bwMode="auto">
          <a:xfrm>
            <a:off x="4619626" y="5876926"/>
            <a:ext cx="2200275" cy="498475"/>
          </a:xfrm>
          <a:prstGeom prst="octagon">
            <a:avLst>
              <a:gd name="adj" fmla="val 29287"/>
            </a:avLst>
          </a:prstGeom>
          <a:solidFill>
            <a:schemeClr val="accent1"/>
          </a:solidFill>
          <a:ln w="12700">
            <a:solidFill>
              <a:schemeClr val="tx1"/>
            </a:solidFill>
            <a:miter lim="800000"/>
            <a:headEnd type="none" w="sm" len="sm"/>
            <a:tailEnd type="none" w="lg" len="me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1800">
              <a:solidFill>
                <a:schemeClr val="tx1"/>
              </a:solidFill>
            </a:endParaRPr>
          </a:p>
        </p:txBody>
      </p:sp>
      <p:sp>
        <p:nvSpPr>
          <p:cNvPr id="48133" name="AutoShape 32"/>
          <p:cNvSpPr>
            <a:spLocks noChangeArrowheads="1"/>
          </p:cNvSpPr>
          <p:nvPr/>
        </p:nvSpPr>
        <p:spPr bwMode="auto">
          <a:xfrm>
            <a:off x="2190751" y="4849814"/>
            <a:ext cx="2200275" cy="498475"/>
          </a:xfrm>
          <a:prstGeom prst="octagon">
            <a:avLst>
              <a:gd name="adj" fmla="val 29287"/>
            </a:avLst>
          </a:prstGeom>
          <a:solidFill>
            <a:schemeClr val="accent1"/>
          </a:solidFill>
          <a:ln w="12700">
            <a:solidFill>
              <a:schemeClr val="tx1"/>
            </a:solidFill>
            <a:miter lim="800000"/>
            <a:headEnd type="none" w="sm" len="sm"/>
            <a:tailEnd type="none" w="lg" len="me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1800">
              <a:solidFill>
                <a:schemeClr val="tx1"/>
              </a:solidFill>
            </a:endParaRPr>
          </a:p>
        </p:txBody>
      </p:sp>
      <p:sp>
        <p:nvSpPr>
          <p:cNvPr id="48134" name="AutoShape 33"/>
          <p:cNvSpPr>
            <a:spLocks noChangeArrowheads="1"/>
          </p:cNvSpPr>
          <p:nvPr/>
        </p:nvSpPr>
        <p:spPr bwMode="auto">
          <a:xfrm>
            <a:off x="7016751" y="4870451"/>
            <a:ext cx="2200275" cy="498475"/>
          </a:xfrm>
          <a:prstGeom prst="octagon">
            <a:avLst>
              <a:gd name="adj" fmla="val 29287"/>
            </a:avLst>
          </a:prstGeom>
          <a:solidFill>
            <a:schemeClr val="accent1"/>
          </a:solidFill>
          <a:ln w="12700">
            <a:solidFill>
              <a:schemeClr val="tx1"/>
            </a:solidFill>
            <a:miter lim="800000"/>
            <a:headEnd type="none" w="sm" len="sm"/>
            <a:tailEnd type="none" w="lg" len="me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1800">
              <a:solidFill>
                <a:schemeClr val="tx1"/>
              </a:solidFill>
            </a:endParaRPr>
          </a:p>
        </p:txBody>
      </p:sp>
      <p:sp>
        <p:nvSpPr>
          <p:cNvPr id="48135" name="AutoShape 34"/>
          <p:cNvSpPr>
            <a:spLocks noChangeArrowheads="1"/>
          </p:cNvSpPr>
          <p:nvPr/>
        </p:nvSpPr>
        <p:spPr bwMode="auto">
          <a:xfrm>
            <a:off x="4546601" y="3798889"/>
            <a:ext cx="2200275" cy="498475"/>
          </a:xfrm>
          <a:prstGeom prst="octagon">
            <a:avLst>
              <a:gd name="adj" fmla="val 29287"/>
            </a:avLst>
          </a:prstGeom>
          <a:solidFill>
            <a:schemeClr val="accent1"/>
          </a:solidFill>
          <a:ln w="12700">
            <a:solidFill>
              <a:schemeClr val="tx1"/>
            </a:solidFill>
            <a:miter lim="800000"/>
            <a:headEnd type="none" w="sm" len="sm"/>
            <a:tailEnd type="none" w="lg" len="me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1800">
              <a:solidFill>
                <a:schemeClr val="tx1"/>
              </a:solidFill>
            </a:endParaRPr>
          </a:p>
        </p:txBody>
      </p:sp>
      <p:sp>
        <p:nvSpPr>
          <p:cNvPr id="48136" name="AutoShape 35"/>
          <p:cNvSpPr>
            <a:spLocks noChangeArrowheads="1"/>
          </p:cNvSpPr>
          <p:nvPr/>
        </p:nvSpPr>
        <p:spPr bwMode="auto">
          <a:xfrm>
            <a:off x="4546601" y="2776539"/>
            <a:ext cx="2200275" cy="496887"/>
          </a:xfrm>
          <a:prstGeom prst="octagon">
            <a:avLst>
              <a:gd name="adj" fmla="val 29287"/>
            </a:avLst>
          </a:prstGeom>
          <a:solidFill>
            <a:schemeClr val="accent1"/>
          </a:solidFill>
          <a:ln w="12700">
            <a:solidFill>
              <a:schemeClr val="tx1"/>
            </a:solidFill>
            <a:miter lim="800000"/>
            <a:headEnd type="none" w="sm" len="sm"/>
            <a:tailEnd type="none" w="lg" len="me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1800">
              <a:solidFill>
                <a:schemeClr val="tx1"/>
              </a:solidFill>
            </a:endParaRPr>
          </a:p>
        </p:txBody>
      </p:sp>
      <p:sp>
        <p:nvSpPr>
          <p:cNvPr id="48137" name="AutoShape 36"/>
          <p:cNvSpPr>
            <a:spLocks noChangeArrowheads="1"/>
          </p:cNvSpPr>
          <p:nvPr/>
        </p:nvSpPr>
        <p:spPr bwMode="auto">
          <a:xfrm>
            <a:off x="4429126" y="1752601"/>
            <a:ext cx="2200275" cy="498475"/>
          </a:xfrm>
          <a:prstGeom prst="octagon">
            <a:avLst>
              <a:gd name="adj" fmla="val 29287"/>
            </a:avLst>
          </a:prstGeom>
          <a:solidFill>
            <a:schemeClr val="accent1"/>
          </a:solidFill>
          <a:ln w="12700">
            <a:solidFill>
              <a:schemeClr val="tx1"/>
            </a:solidFill>
            <a:miter lim="800000"/>
            <a:headEnd type="none" w="sm" len="sm"/>
            <a:tailEnd type="none" w="lg" len="med"/>
          </a:ln>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1800">
              <a:solidFill>
                <a:schemeClr val="tx1"/>
              </a:solidFill>
            </a:endParaRPr>
          </a:p>
        </p:txBody>
      </p:sp>
      <p:sp>
        <p:nvSpPr>
          <p:cNvPr id="48138" name="Freeform 4"/>
          <p:cNvSpPr>
            <a:spLocks/>
          </p:cNvSpPr>
          <p:nvPr/>
        </p:nvSpPr>
        <p:spPr bwMode="auto">
          <a:xfrm>
            <a:off x="4830764" y="1752600"/>
            <a:ext cx="1587" cy="20638"/>
          </a:xfrm>
          <a:custGeom>
            <a:avLst/>
            <a:gdLst>
              <a:gd name="T0" fmla="*/ 0 w 1587"/>
              <a:gd name="T1" fmla="*/ 2147483647 h 16"/>
              <a:gd name="T2" fmla="*/ 0 w 1587"/>
              <a:gd name="T3" fmla="*/ 2147483647 h 16"/>
              <a:gd name="T4" fmla="*/ 0 w 1587"/>
              <a:gd name="T5" fmla="*/ 2147483647 h 16"/>
              <a:gd name="T6" fmla="*/ 0 w 1587"/>
              <a:gd name="T7" fmla="*/ 0 h 16"/>
              <a:gd name="T8" fmla="*/ 0 w 1587"/>
              <a:gd name="T9" fmla="*/ 0 h 16"/>
              <a:gd name="T10" fmla="*/ 0 w 1587"/>
              <a:gd name="T11" fmla="*/ 0 h 16"/>
              <a:gd name="T12" fmla="*/ 0 w 1587"/>
              <a:gd name="T13" fmla="*/ 2147483647 h 16"/>
              <a:gd name="T14" fmla="*/ 0 60000 65536"/>
              <a:gd name="T15" fmla="*/ 0 60000 65536"/>
              <a:gd name="T16" fmla="*/ 0 60000 65536"/>
              <a:gd name="T17" fmla="*/ 0 60000 65536"/>
              <a:gd name="T18" fmla="*/ 0 60000 65536"/>
              <a:gd name="T19" fmla="*/ 0 60000 65536"/>
              <a:gd name="T20" fmla="*/ 0 60000 65536"/>
              <a:gd name="T21" fmla="*/ 0 w 1587"/>
              <a:gd name="T22" fmla="*/ 0 h 16"/>
              <a:gd name="T23" fmla="*/ 1587 w 1587"/>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7" h="16">
                <a:moveTo>
                  <a:pt x="0" y="16"/>
                </a:moveTo>
                <a:lnTo>
                  <a:pt x="0" y="16"/>
                </a:lnTo>
                <a:lnTo>
                  <a:pt x="0" y="0"/>
                </a:lnTo>
                <a:lnTo>
                  <a:pt x="0" y="1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39" name="Rectangle 5"/>
          <p:cNvSpPr>
            <a:spLocks noChangeArrowheads="1"/>
          </p:cNvSpPr>
          <p:nvPr/>
        </p:nvSpPr>
        <p:spPr bwMode="auto">
          <a:xfrm>
            <a:off x="4908551" y="1817689"/>
            <a:ext cx="12557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spcBef>
                <a:spcPct val="0"/>
              </a:spcBef>
              <a:buClrTx/>
              <a:buFontTx/>
              <a:buNone/>
            </a:pPr>
            <a:r>
              <a:rPr lang="en-GB" sz="1800">
                <a:solidFill>
                  <a:srgbClr val="000000"/>
                </a:solidFill>
              </a:rPr>
              <a:t>Non-existing</a:t>
            </a:r>
            <a:endParaRPr lang="en-GB" sz="1800">
              <a:solidFill>
                <a:schemeClr val="tx1"/>
              </a:solidFill>
            </a:endParaRPr>
          </a:p>
        </p:txBody>
      </p:sp>
      <p:sp>
        <p:nvSpPr>
          <p:cNvPr id="48140" name="Freeform 6"/>
          <p:cNvSpPr>
            <a:spLocks/>
          </p:cNvSpPr>
          <p:nvPr/>
        </p:nvSpPr>
        <p:spPr bwMode="auto">
          <a:xfrm>
            <a:off x="4778375" y="2792414"/>
            <a:ext cx="1588" cy="22225"/>
          </a:xfrm>
          <a:custGeom>
            <a:avLst/>
            <a:gdLst>
              <a:gd name="T0" fmla="*/ 0 w 1588"/>
              <a:gd name="T1" fmla="*/ 2147483647 h 17"/>
              <a:gd name="T2" fmla="*/ 0 w 1588"/>
              <a:gd name="T3" fmla="*/ 2147483647 h 17"/>
              <a:gd name="T4" fmla="*/ 0 w 1588"/>
              <a:gd name="T5" fmla="*/ 2147483647 h 17"/>
              <a:gd name="T6" fmla="*/ 0 w 1588"/>
              <a:gd name="T7" fmla="*/ 0 h 17"/>
              <a:gd name="T8" fmla="*/ 0 w 1588"/>
              <a:gd name="T9" fmla="*/ 0 h 17"/>
              <a:gd name="T10" fmla="*/ 0 w 1588"/>
              <a:gd name="T11" fmla="*/ 0 h 17"/>
              <a:gd name="T12" fmla="*/ 0 w 1588"/>
              <a:gd name="T13" fmla="*/ 2147483647 h 17"/>
              <a:gd name="T14" fmla="*/ 0 60000 65536"/>
              <a:gd name="T15" fmla="*/ 0 60000 65536"/>
              <a:gd name="T16" fmla="*/ 0 60000 65536"/>
              <a:gd name="T17" fmla="*/ 0 60000 65536"/>
              <a:gd name="T18" fmla="*/ 0 60000 65536"/>
              <a:gd name="T19" fmla="*/ 0 60000 65536"/>
              <a:gd name="T20" fmla="*/ 0 60000 65536"/>
              <a:gd name="T21" fmla="*/ 0 w 1588"/>
              <a:gd name="T22" fmla="*/ 0 h 17"/>
              <a:gd name="T23" fmla="*/ 1588 w 1588"/>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7">
                <a:moveTo>
                  <a:pt x="0" y="17"/>
                </a:moveTo>
                <a:lnTo>
                  <a:pt x="0" y="17"/>
                </a:lnTo>
                <a:lnTo>
                  <a:pt x="0" y="0"/>
                </a:lnTo>
                <a:lnTo>
                  <a:pt x="0" y="17"/>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41" name="Freeform 7"/>
          <p:cNvSpPr>
            <a:spLocks/>
          </p:cNvSpPr>
          <p:nvPr/>
        </p:nvSpPr>
        <p:spPr bwMode="auto">
          <a:xfrm>
            <a:off x="7237414" y="4849814"/>
            <a:ext cx="1587" cy="20637"/>
          </a:xfrm>
          <a:custGeom>
            <a:avLst/>
            <a:gdLst>
              <a:gd name="T0" fmla="*/ 0 w 1587"/>
              <a:gd name="T1" fmla="*/ 2147483647 h 16"/>
              <a:gd name="T2" fmla="*/ 0 w 1587"/>
              <a:gd name="T3" fmla="*/ 2147483647 h 16"/>
              <a:gd name="T4" fmla="*/ 0 w 1587"/>
              <a:gd name="T5" fmla="*/ 2147483647 h 16"/>
              <a:gd name="T6" fmla="*/ 0 w 1587"/>
              <a:gd name="T7" fmla="*/ 0 h 16"/>
              <a:gd name="T8" fmla="*/ 0 w 1587"/>
              <a:gd name="T9" fmla="*/ 0 h 16"/>
              <a:gd name="T10" fmla="*/ 0 w 1587"/>
              <a:gd name="T11" fmla="*/ 0 h 16"/>
              <a:gd name="T12" fmla="*/ 0 w 1587"/>
              <a:gd name="T13" fmla="*/ 2147483647 h 16"/>
              <a:gd name="T14" fmla="*/ 0 60000 65536"/>
              <a:gd name="T15" fmla="*/ 0 60000 65536"/>
              <a:gd name="T16" fmla="*/ 0 60000 65536"/>
              <a:gd name="T17" fmla="*/ 0 60000 65536"/>
              <a:gd name="T18" fmla="*/ 0 60000 65536"/>
              <a:gd name="T19" fmla="*/ 0 60000 65536"/>
              <a:gd name="T20" fmla="*/ 0 60000 65536"/>
              <a:gd name="T21" fmla="*/ 0 w 1587"/>
              <a:gd name="T22" fmla="*/ 0 h 16"/>
              <a:gd name="T23" fmla="*/ 1587 w 1587"/>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7" h="16">
                <a:moveTo>
                  <a:pt x="0" y="16"/>
                </a:moveTo>
                <a:lnTo>
                  <a:pt x="0" y="16"/>
                </a:lnTo>
                <a:lnTo>
                  <a:pt x="0" y="0"/>
                </a:lnTo>
                <a:lnTo>
                  <a:pt x="0" y="1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42" name="Freeform 9"/>
          <p:cNvSpPr>
            <a:spLocks/>
          </p:cNvSpPr>
          <p:nvPr/>
        </p:nvSpPr>
        <p:spPr bwMode="auto">
          <a:xfrm>
            <a:off x="2552700" y="4849814"/>
            <a:ext cx="1588" cy="20637"/>
          </a:xfrm>
          <a:custGeom>
            <a:avLst/>
            <a:gdLst>
              <a:gd name="T0" fmla="*/ 0 w 1588"/>
              <a:gd name="T1" fmla="*/ 2147483647 h 16"/>
              <a:gd name="T2" fmla="*/ 0 w 1588"/>
              <a:gd name="T3" fmla="*/ 2147483647 h 16"/>
              <a:gd name="T4" fmla="*/ 0 w 1588"/>
              <a:gd name="T5" fmla="*/ 2147483647 h 16"/>
              <a:gd name="T6" fmla="*/ 0 w 1588"/>
              <a:gd name="T7" fmla="*/ 0 h 16"/>
              <a:gd name="T8" fmla="*/ 0 w 1588"/>
              <a:gd name="T9" fmla="*/ 0 h 16"/>
              <a:gd name="T10" fmla="*/ 0 w 1588"/>
              <a:gd name="T11" fmla="*/ 0 h 16"/>
              <a:gd name="T12" fmla="*/ 0 w 1588"/>
              <a:gd name="T13" fmla="*/ 2147483647 h 16"/>
              <a:gd name="T14" fmla="*/ 0 60000 65536"/>
              <a:gd name="T15" fmla="*/ 0 60000 65536"/>
              <a:gd name="T16" fmla="*/ 0 60000 65536"/>
              <a:gd name="T17" fmla="*/ 0 60000 65536"/>
              <a:gd name="T18" fmla="*/ 0 60000 65536"/>
              <a:gd name="T19" fmla="*/ 0 60000 65536"/>
              <a:gd name="T20" fmla="*/ 0 60000 65536"/>
              <a:gd name="T21" fmla="*/ 0 w 1588"/>
              <a:gd name="T22" fmla="*/ 0 h 16"/>
              <a:gd name="T23" fmla="*/ 1588 w 1588"/>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6">
                <a:moveTo>
                  <a:pt x="0" y="16"/>
                </a:moveTo>
                <a:lnTo>
                  <a:pt x="0" y="16"/>
                </a:lnTo>
                <a:lnTo>
                  <a:pt x="0" y="0"/>
                </a:lnTo>
                <a:lnTo>
                  <a:pt x="0" y="1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43" name="Rectangle 10"/>
          <p:cNvSpPr>
            <a:spLocks noChangeArrowheads="1"/>
          </p:cNvSpPr>
          <p:nvPr/>
        </p:nvSpPr>
        <p:spPr bwMode="auto">
          <a:xfrm>
            <a:off x="5295901" y="2879725"/>
            <a:ext cx="442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spcBef>
                <a:spcPct val="0"/>
              </a:spcBef>
              <a:buClrTx/>
              <a:buFontTx/>
              <a:buNone/>
            </a:pPr>
            <a:r>
              <a:rPr lang="en-GB" sz="1800">
                <a:solidFill>
                  <a:srgbClr val="000000"/>
                </a:solidFill>
              </a:rPr>
              <a:t>New</a:t>
            </a:r>
            <a:endParaRPr lang="en-GB" sz="1800">
              <a:solidFill>
                <a:schemeClr val="tx1"/>
              </a:solidFill>
            </a:endParaRPr>
          </a:p>
        </p:txBody>
      </p:sp>
      <p:sp>
        <p:nvSpPr>
          <p:cNvPr id="48144" name="Freeform 12"/>
          <p:cNvSpPr>
            <a:spLocks/>
          </p:cNvSpPr>
          <p:nvPr/>
        </p:nvSpPr>
        <p:spPr bwMode="auto">
          <a:xfrm>
            <a:off x="4856164" y="3832225"/>
            <a:ext cx="1587" cy="20638"/>
          </a:xfrm>
          <a:custGeom>
            <a:avLst/>
            <a:gdLst>
              <a:gd name="T0" fmla="*/ 0 w 1587"/>
              <a:gd name="T1" fmla="*/ 2147483647 h 16"/>
              <a:gd name="T2" fmla="*/ 0 w 1587"/>
              <a:gd name="T3" fmla="*/ 2147483647 h 16"/>
              <a:gd name="T4" fmla="*/ 0 w 1587"/>
              <a:gd name="T5" fmla="*/ 2147483647 h 16"/>
              <a:gd name="T6" fmla="*/ 0 w 1587"/>
              <a:gd name="T7" fmla="*/ 0 h 16"/>
              <a:gd name="T8" fmla="*/ 0 w 1587"/>
              <a:gd name="T9" fmla="*/ 0 h 16"/>
              <a:gd name="T10" fmla="*/ 0 w 1587"/>
              <a:gd name="T11" fmla="*/ 0 h 16"/>
              <a:gd name="T12" fmla="*/ 0 w 1587"/>
              <a:gd name="T13" fmla="*/ 2147483647 h 16"/>
              <a:gd name="T14" fmla="*/ 0 60000 65536"/>
              <a:gd name="T15" fmla="*/ 0 60000 65536"/>
              <a:gd name="T16" fmla="*/ 0 60000 65536"/>
              <a:gd name="T17" fmla="*/ 0 60000 65536"/>
              <a:gd name="T18" fmla="*/ 0 60000 65536"/>
              <a:gd name="T19" fmla="*/ 0 60000 65536"/>
              <a:gd name="T20" fmla="*/ 0 60000 65536"/>
              <a:gd name="T21" fmla="*/ 0 w 1587"/>
              <a:gd name="T22" fmla="*/ 0 h 16"/>
              <a:gd name="T23" fmla="*/ 1587 w 1587"/>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7" h="16">
                <a:moveTo>
                  <a:pt x="0" y="16"/>
                </a:moveTo>
                <a:lnTo>
                  <a:pt x="0" y="16"/>
                </a:lnTo>
                <a:lnTo>
                  <a:pt x="0" y="0"/>
                </a:lnTo>
                <a:lnTo>
                  <a:pt x="0" y="1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45" name="Freeform 13"/>
          <p:cNvSpPr>
            <a:spLocks/>
          </p:cNvSpPr>
          <p:nvPr/>
        </p:nvSpPr>
        <p:spPr bwMode="auto">
          <a:xfrm>
            <a:off x="6694488" y="4048126"/>
            <a:ext cx="25400" cy="22225"/>
          </a:xfrm>
          <a:custGeom>
            <a:avLst/>
            <a:gdLst>
              <a:gd name="T0" fmla="*/ 2147483647 w 16"/>
              <a:gd name="T1" fmla="*/ 0 h 16"/>
              <a:gd name="T2" fmla="*/ 2147483647 w 16"/>
              <a:gd name="T3" fmla="*/ 0 h 16"/>
              <a:gd name="T4" fmla="*/ 0 w 16"/>
              <a:gd name="T5" fmla="*/ 2147483647 h 16"/>
              <a:gd name="T6" fmla="*/ 0 w 16"/>
              <a:gd name="T7" fmla="*/ 2147483647 h 16"/>
              <a:gd name="T8" fmla="*/ 2147483647 w 16"/>
              <a:gd name="T9" fmla="*/ 0 h 16"/>
              <a:gd name="T10" fmla="*/ 0 60000 65536"/>
              <a:gd name="T11" fmla="*/ 0 60000 65536"/>
              <a:gd name="T12" fmla="*/ 0 60000 65536"/>
              <a:gd name="T13" fmla="*/ 0 60000 65536"/>
              <a:gd name="T14" fmla="*/ 0 60000 65536"/>
              <a:gd name="T15" fmla="*/ 0 w 16"/>
              <a:gd name="T16" fmla="*/ 0 h 16"/>
              <a:gd name="T17" fmla="*/ 16 w 16"/>
              <a:gd name="T18" fmla="*/ 16 h 16"/>
            </a:gdLst>
            <a:ahLst/>
            <a:cxnLst>
              <a:cxn ang="T10">
                <a:pos x="T0" y="T1"/>
              </a:cxn>
              <a:cxn ang="T11">
                <a:pos x="T2" y="T3"/>
              </a:cxn>
              <a:cxn ang="T12">
                <a:pos x="T4" y="T5"/>
              </a:cxn>
              <a:cxn ang="T13">
                <a:pos x="T6" y="T7"/>
              </a:cxn>
              <a:cxn ang="T14">
                <a:pos x="T8" y="T9"/>
              </a:cxn>
            </a:cxnLst>
            <a:rect l="T15" t="T16" r="T17" b="T18"/>
            <a:pathLst>
              <a:path w="16" h="16">
                <a:moveTo>
                  <a:pt x="16" y="0"/>
                </a:moveTo>
                <a:lnTo>
                  <a:pt x="16" y="0"/>
                </a:lnTo>
                <a:lnTo>
                  <a:pt x="0" y="16"/>
                </a:lnTo>
                <a:lnTo>
                  <a:pt x="16"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46" name="Rectangle 14"/>
          <p:cNvSpPr>
            <a:spLocks noChangeArrowheads="1"/>
          </p:cNvSpPr>
          <p:nvPr/>
        </p:nvSpPr>
        <p:spPr bwMode="auto">
          <a:xfrm>
            <a:off x="5076826" y="3897314"/>
            <a:ext cx="9429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spcBef>
                <a:spcPct val="0"/>
              </a:spcBef>
              <a:buClrTx/>
              <a:buFontTx/>
              <a:buNone/>
            </a:pPr>
            <a:r>
              <a:rPr lang="en-GB" sz="1800">
                <a:solidFill>
                  <a:srgbClr val="000000"/>
                </a:solidFill>
              </a:rPr>
              <a:t>Runnable</a:t>
            </a:r>
            <a:endParaRPr lang="en-GB" sz="1800">
              <a:solidFill>
                <a:schemeClr val="tx1"/>
              </a:solidFill>
            </a:endParaRPr>
          </a:p>
        </p:txBody>
      </p:sp>
      <p:sp>
        <p:nvSpPr>
          <p:cNvPr id="48147" name="Rectangle 15"/>
          <p:cNvSpPr>
            <a:spLocks noChangeArrowheads="1"/>
          </p:cNvSpPr>
          <p:nvPr/>
        </p:nvSpPr>
        <p:spPr bwMode="auto">
          <a:xfrm>
            <a:off x="2733676" y="4959350"/>
            <a:ext cx="7778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spcBef>
                <a:spcPct val="0"/>
              </a:spcBef>
              <a:buClrTx/>
              <a:buFontTx/>
              <a:buNone/>
            </a:pPr>
            <a:r>
              <a:rPr lang="en-GB" sz="1800">
                <a:solidFill>
                  <a:srgbClr val="000000"/>
                </a:solidFill>
              </a:rPr>
              <a:t>Blocked</a:t>
            </a:r>
            <a:endParaRPr lang="en-GB" sz="1800">
              <a:solidFill>
                <a:schemeClr val="tx1"/>
              </a:solidFill>
            </a:endParaRPr>
          </a:p>
        </p:txBody>
      </p:sp>
      <p:sp>
        <p:nvSpPr>
          <p:cNvPr id="48148" name="Rectangle 16"/>
          <p:cNvSpPr>
            <a:spLocks noChangeArrowheads="1"/>
          </p:cNvSpPr>
          <p:nvPr/>
        </p:nvSpPr>
        <p:spPr bwMode="auto">
          <a:xfrm>
            <a:off x="7145338" y="4979989"/>
            <a:ext cx="19224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spcBef>
                <a:spcPct val="0"/>
              </a:spcBef>
              <a:buClrTx/>
              <a:buFontTx/>
              <a:buNone/>
            </a:pPr>
            <a:r>
              <a:rPr lang="en-GB" sz="1800">
                <a:solidFill>
                  <a:srgbClr val="000000"/>
                </a:solidFill>
              </a:rPr>
              <a:t>Terminated (Dead)</a:t>
            </a:r>
            <a:endParaRPr lang="en-GB" sz="1800">
              <a:solidFill>
                <a:schemeClr val="tx1"/>
              </a:solidFill>
            </a:endParaRPr>
          </a:p>
        </p:txBody>
      </p:sp>
      <p:sp>
        <p:nvSpPr>
          <p:cNvPr id="48149" name="Rectangle 17"/>
          <p:cNvSpPr>
            <a:spLocks noChangeArrowheads="1"/>
          </p:cNvSpPr>
          <p:nvPr/>
        </p:nvSpPr>
        <p:spPr bwMode="auto">
          <a:xfrm>
            <a:off x="5840413" y="3289300"/>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spcBef>
                <a:spcPct val="0"/>
              </a:spcBef>
              <a:buClrTx/>
              <a:buFontTx/>
              <a:buNone/>
            </a:pPr>
            <a:r>
              <a:rPr lang="en-GB" sz="1800"/>
              <a:t>start</a:t>
            </a:r>
          </a:p>
        </p:txBody>
      </p:sp>
      <p:sp>
        <p:nvSpPr>
          <p:cNvPr id="48150" name="Rectangle 18"/>
          <p:cNvSpPr>
            <a:spLocks noChangeArrowheads="1"/>
          </p:cNvSpPr>
          <p:nvPr/>
        </p:nvSpPr>
        <p:spPr bwMode="auto">
          <a:xfrm>
            <a:off x="5840414" y="2251075"/>
            <a:ext cx="20399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spcBef>
                <a:spcPct val="0"/>
              </a:spcBef>
              <a:buClrTx/>
              <a:buFontTx/>
              <a:buNone/>
            </a:pPr>
            <a:r>
              <a:rPr lang="en-GB" sz="1800"/>
              <a:t>create thread object</a:t>
            </a:r>
          </a:p>
        </p:txBody>
      </p:sp>
      <p:sp>
        <p:nvSpPr>
          <p:cNvPr id="48151" name="Rectangle 19"/>
          <p:cNvSpPr>
            <a:spLocks noChangeArrowheads="1"/>
          </p:cNvSpPr>
          <p:nvPr/>
        </p:nvSpPr>
        <p:spPr bwMode="auto">
          <a:xfrm>
            <a:off x="6189928" y="4360863"/>
            <a:ext cx="125835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spcBef>
                <a:spcPct val="0"/>
              </a:spcBef>
              <a:buClrTx/>
              <a:buFontTx/>
              <a:buNone/>
            </a:pPr>
            <a:r>
              <a:rPr lang="en-GB" sz="1800"/>
              <a:t>run method </a:t>
            </a:r>
          </a:p>
          <a:p>
            <a:pPr algn="ctr">
              <a:spcBef>
                <a:spcPct val="0"/>
              </a:spcBef>
              <a:buClrTx/>
              <a:buFontTx/>
              <a:buNone/>
            </a:pPr>
            <a:r>
              <a:rPr lang="en-GB" sz="1800"/>
              <a:t>exits</a:t>
            </a:r>
          </a:p>
        </p:txBody>
      </p:sp>
      <p:sp>
        <p:nvSpPr>
          <p:cNvPr id="48152" name="Freeform 20"/>
          <p:cNvSpPr>
            <a:spLocks/>
          </p:cNvSpPr>
          <p:nvPr/>
        </p:nvSpPr>
        <p:spPr bwMode="auto">
          <a:xfrm>
            <a:off x="4908550" y="5889626"/>
            <a:ext cx="1588" cy="22225"/>
          </a:xfrm>
          <a:custGeom>
            <a:avLst/>
            <a:gdLst>
              <a:gd name="T0" fmla="*/ 0 w 1588"/>
              <a:gd name="T1" fmla="*/ 2147483647 h 17"/>
              <a:gd name="T2" fmla="*/ 0 w 1588"/>
              <a:gd name="T3" fmla="*/ 2147483647 h 17"/>
              <a:gd name="T4" fmla="*/ 0 w 1588"/>
              <a:gd name="T5" fmla="*/ 2147483647 h 17"/>
              <a:gd name="T6" fmla="*/ 0 w 1588"/>
              <a:gd name="T7" fmla="*/ 0 h 17"/>
              <a:gd name="T8" fmla="*/ 0 w 1588"/>
              <a:gd name="T9" fmla="*/ 0 h 17"/>
              <a:gd name="T10" fmla="*/ 0 w 1588"/>
              <a:gd name="T11" fmla="*/ 0 h 17"/>
              <a:gd name="T12" fmla="*/ 0 w 1588"/>
              <a:gd name="T13" fmla="*/ 2147483647 h 17"/>
              <a:gd name="T14" fmla="*/ 0 60000 65536"/>
              <a:gd name="T15" fmla="*/ 0 60000 65536"/>
              <a:gd name="T16" fmla="*/ 0 60000 65536"/>
              <a:gd name="T17" fmla="*/ 0 60000 65536"/>
              <a:gd name="T18" fmla="*/ 0 60000 65536"/>
              <a:gd name="T19" fmla="*/ 0 60000 65536"/>
              <a:gd name="T20" fmla="*/ 0 60000 65536"/>
              <a:gd name="T21" fmla="*/ 0 w 1588"/>
              <a:gd name="T22" fmla="*/ 0 h 17"/>
              <a:gd name="T23" fmla="*/ 1588 w 1588"/>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7">
                <a:moveTo>
                  <a:pt x="0" y="17"/>
                </a:moveTo>
                <a:lnTo>
                  <a:pt x="0" y="17"/>
                </a:lnTo>
                <a:lnTo>
                  <a:pt x="0" y="0"/>
                </a:lnTo>
                <a:lnTo>
                  <a:pt x="0" y="17"/>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53" name="Rectangle 21"/>
          <p:cNvSpPr>
            <a:spLocks noChangeArrowheads="1"/>
          </p:cNvSpPr>
          <p:nvPr/>
        </p:nvSpPr>
        <p:spPr bwMode="auto">
          <a:xfrm>
            <a:off x="5521325" y="2568575"/>
            <a:ext cx="25400" cy="158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1800">
              <a:solidFill>
                <a:schemeClr val="tx1"/>
              </a:solidFill>
            </a:endParaRPr>
          </a:p>
        </p:txBody>
      </p:sp>
      <p:sp>
        <p:nvSpPr>
          <p:cNvPr id="48154" name="Rectangle 22"/>
          <p:cNvSpPr>
            <a:spLocks noChangeArrowheads="1"/>
          </p:cNvSpPr>
          <p:nvPr/>
        </p:nvSpPr>
        <p:spPr bwMode="auto">
          <a:xfrm>
            <a:off x="6164263" y="3289300"/>
            <a:ext cx="25400" cy="158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1800">
              <a:solidFill>
                <a:schemeClr val="tx1"/>
              </a:solidFill>
            </a:endParaRPr>
          </a:p>
        </p:txBody>
      </p:sp>
      <p:sp>
        <p:nvSpPr>
          <p:cNvPr id="48155" name="Rectangle 23"/>
          <p:cNvSpPr>
            <a:spLocks noChangeArrowheads="1"/>
          </p:cNvSpPr>
          <p:nvPr/>
        </p:nvSpPr>
        <p:spPr bwMode="auto">
          <a:xfrm>
            <a:off x="5521325" y="3606800"/>
            <a:ext cx="25400" cy="158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1800">
              <a:solidFill>
                <a:schemeClr val="tx1"/>
              </a:solidFill>
            </a:endParaRPr>
          </a:p>
        </p:txBody>
      </p:sp>
      <p:sp>
        <p:nvSpPr>
          <p:cNvPr id="48156" name="Rectangle 24"/>
          <p:cNvSpPr>
            <a:spLocks noChangeArrowheads="1"/>
          </p:cNvSpPr>
          <p:nvPr/>
        </p:nvSpPr>
        <p:spPr bwMode="auto">
          <a:xfrm>
            <a:off x="8621714" y="5348289"/>
            <a:ext cx="1587" cy="2063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1800">
              <a:solidFill>
                <a:schemeClr val="tx1"/>
              </a:solidFill>
            </a:endParaRPr>
          </a:p>
        </p:txBody>
      </p:sp>
      <p:sp>
        <p:nvSpPr>
          <p:cNvPr id="48157" name="Rectangle 25"/>
          <p:cNvSpPr>
            <a:spLocks noChangeArrowheads="1"/>
          </p:cNvSpPr>
          <p:nvPr/>
        </p:nvSpPr>
        <p:spPr bwMode="auto">
          <a:xfrm>
            <a:off x="6064250" y="5861050"/>
            <a:ext cx="1588" cy="2063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ctr">
              <a:buFont typeface="Monotype Sorts" pitchFamily="2" charset="2"/>
              <a:buNone/>
            </a:pPr>
            <a:endParaRPr kumimoji="1" lang="en-US" sz="1800">
              <a:solidFill>
                <a:schemeClr val="tx1"/>
              </a:solidFill>
            </a:endParaRPr>
          </a:p>
        </p:txBody>
      </p:sp>
      <p:sp>
        <p:nvSpPr>
          <p:cNvPr id="48158" name="Rectangle 26"/>
          <p:cNvSpPr>
            <a:spLocks noChangeArrowheads="1"/>
          </p:cNvSpPr>
          <p:nvPr/>
        </p:nvSpPr>
        <p:spPr bwMode="auto">
          <a:xfrm>
            <a:off x="5037138" y="5976939"/>
            <a:ext cx="12636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spcBef>
                <a:spcPct val="0"/>
              </a:spcBef>
              <a:buClrTx/>
              <a:buFontTx/>
              <a:buNone/>
            </a:pPr>
            <a:r>
              <a:rPr lang="en-GB" sz="1800">
                <a:solidFill>
                  <a:srgbClr val="000000"/>
                </a:solidFill>
              </a:rPr>
              <a:t>Non-Existing</a:t>
            </a:r>
            <a:endParaRPr lang="en-GB" sz="1800">
              <a:solidFill>
                <a:schemeClr val="tx1"/>
              </a:solidFill>
            </a:endParaRPr>
          </a:p>
        </p:txBody>
      </p:sp>
      <p:sp>
        <p:nvSpPr>
          <p:cNvPr id="48159" name="Rectangle 27"/>
          <p:cNvSpPr>
            <a:spLocks noChangeArrowheads="1"/>
          </p:cNvSpPr>
          <p:nvPr/>
        </p:nvSpPr>
        <p:spPr bwMode="auto">
          <a:xfrm>
            <a:off x="7237413" y="5456238"/>
            <a:ext cx="179767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spcBef>
                <a:spcPct val="0"/>
              </a:spcBef>
              <a:buClrTx/>
              <a:buFontTx/>
              <a:buNone/>
            </a:pPr>
            <a:r>
              <a:rPr lang="en-GB" sz="1800"/>
              <a:t>garbage collected</a:t>
            </a:r>
          </a:p>
          <a:p>
            <a:pPr>
              <a:spcBef>
                <a:spcPct val="0"/>
              </a:spcBef>
              <a:buClrTx/>
              <a:buFontTx/>
              <a:buNone/>
            </a:pPr>
            <a:r>
              <a:rPr lang="en-GB" sz="1800"/>
              <a:t>and finalization</a:t>
            </a:r>
          </a:p>
        </p:txBody>
      </p:sp>
      <p:sp>
        <p:nvSpPr>
          <p:cNvPr id="48160" name="Rectangle 28"/>
          <p:cNvSpPr>
            <a:spLocks noChangeArrowheads="1"/>
          </p:cNvSpPr>
          <p:nvPr/>
        </p:nvSpPr>
        <p:spPr bwMode="auto">
          <a:xfrm>
            <a:off x="2474914" y="4438650"/>
            <a:ext cx="9286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spcBef>
                <a:spcPct val="0"/>
              </a:spcBef>
              <a:buClrTx/>
              <a:buFontTx/>
              <a:buNone/>
            </a:pPr>
            <a:r>
              <a:rPr lang="en-GB" sz="1800"/>
              <a:t>wait, join</a:t>
            </a:r>
          </a:p>
        </p:txBody>
      </p:sp>
      <p:sp>
        <p:nvSpPr>
          <p:cNvPr id="48161" name="Rectangle 29"/>
          <p:cNvSpPr>
            <a:spLocks noChangeArrowheads="1"/>
          </p:cNvSpPr>
          <p:nvPr/>
        </p:nvSpPr>
        <p:spPr bwMode="auto">
          <a:xfrm>
            <a:off x="4054476" y="4308476"/>
            <a:ext cx="1876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spcBef>
                <a:spcPct val="0"/>
              </a:spcBef>
              <a:buClrTx/>
              <a:buFontTx/>
              <a:buNone/>
            </a:pPr>
            <a:r>
              <a:rPr lang="en-GB" sz="1800"/>
              <a:t>notify, notifyAll</a:t>
            </a:r>
          </a:p>
          <a:p>
            <a:pPr>
              <a:spcBef>
                <a:spcPct val="0"/>
              </a:spcBef>
              <a:buClrTx/>
              <a:buFontTx/>
              <a:buNone/>
            </a:pPr>
            <a:r>
              <a:rPr lang="en-GB" sz="1800"/>
              <a:t>thread termination</a:t>
            </a:r>
          </a:p>
        </p:txBody>
      </p:sp>
      <p:sp>
        <p:nvSpPr>
          <p:cNvPr id="48162" name="Rectangle 30"/>
          <p:cNvSpPr>
            <a:spLocks noChangeArrowheads="1"/>
          </p:cNvSpPr>
          <p:nvPr/>
        </p:nvSpPr>
        <p:spPr bwMode="auto">
          <a:xfrm>
            <a:off x="7008814" y="3921125"/>
            <a:ext cx="7461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spcBef>
                <a:spcPct val="0"/>
              </a:spcBef>
              <a:buClrTx/>
              <a:buFontTx/>
              <a:buNone/>
            </a:pPr>
            <a:r>
              <a:rPr lang="en-GB" sz="1800"/>
              <a:t>destroy</a:t>
            </a:r>
          </a:p>
        </p:txBody>
      </p:sp>
      <p:sp>
        <p:nvSpPr>
          <p:cNvPr id="48163" name="Line 37"/>
          <p:cNvSpPr>
            <a:spLocks noChangeShapeType="1"/>
          </p:cNvSpPr>
          <p:nvPr/>
        </p:nvSpPr>
        <p:spPr bwMode="auto">
          <a:xfrm>
            <a:off x="5529263" y="2251076"/>
            <a:ext cx="0" cy="525463"/>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48164" name="Line 38"/>
          <p:cNvSpPr>
            <a:spLocks noChangeShapeType="1"/>
          </p:cNvSpPr>
          <p:nvPr/>
        </p:nvSpPr>
        <p:spPr bwMode="auto">
          <a:xfrm>
            <a:off x="5503863" y="3289300"/>
            <a:ext cx="0" cy="509588"/>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48165" name="Line 39"/>
          <p:cNvSpPr>
            <a:spLocks noChangeShapeType="1"/>
          </p:cNvSpPr>
          <p:nvPr/>
        </p:nvSpPr>
        <p:spPr bwMode="auto">
          <a:xfrm flipH="1">
            <a:off x="3248026" y="4070351"/>
            <a:ext cx="1298575" cy="779463"/>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166" name="Line 40"/>
          <p:cNvSpPr>
            <a:spLocks noChangeShapeType="1"/>
          </p:cNvSpPr>
          <p:nvPr/>
        </p:nvSpPr>
        <p:spPr bwMode="auto">
          <a:xfrm>
            <a:off x="6746876" y="4070350"/>
            <a:ext cx="1427163" cy="800100"/>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48167" name="Line 41"/>
          <p:cNvSpPr>
            <a:spLocks noChangeShapeType="1"/>
          </p:cNvSpPr>
          <p:nvPr/>
        </p:nvSpPr>
        <p:spPr bwMode="auto">
          <a:xfrm flipH="1">
            <a:off x="5840413" y="5368925"/>
            <a:ext cx="1733550" cy="508000"/>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48168" name="Line 42"/>
          <p:cNvSpPr>
            <a:spLocks noChangeShapeType="1"/>
          </p:cNvSpPr>
          <p:nvPr/>
        </p:nvSpPr>
        <p:spPr bwMode="auto">
          <a:xfrm>
            <a:off x="4376738" y="5124450"/>
            <a:ext cx="2640012" cy="0"/>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48169" name="Rectangle 43"/>
          <p:cNvSpPr>
            <a:spLocks noChangeArrowheads="1"/>
          </p:cNvSpPr>
          <p:nvPr/>
        </p:nvSpPr>
        <p:spPr bwMode="auto">
          <a:xfrm>
            <a:off x="5119689" y="5200650"/>
            <a:ext cx="7461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spcBef>
                <a:spcPct val="0"/>
              </a:spcBef>
              <a:buClrTx/>
              <a:buFontTx/>
              <a:buNone/>
            </a:pPr>
            <a:r>
              <a:rPr lang="en-GB" sz="1800"/>
              <a:t>destroy</a:t>
            </a:r>
          </a:p>
        </p:txBody>
      </p:sp>
      <p:sp>
        <p:nvSpPr>
          <p:cNvPr id="48170" name="Line 44"/>
          <p:cNvSpPr>
            <a:spLocks noChangeShapeType="1"/>
          </p:cNvSpPr>
          <p:nvPr/>
        </p:nvSpPr>
        <p:spPr bwMode="auto">
          <a:xfrm>
            <a:off x="6775450" y="3011488"/>
            <a:ext cx="1454150" cy="0"/>
          </a:xfrm>
          <a:prstGeom prst="line">
            <a:avLst/>
          </a:prstGeom>
          <a:noFill/>
          <a:ln w="12700">
            <a:solidFill>
              <a:schemeClr val="tx1"/>
            </a:solidFill>
            <a:round/>
            <a:headEnd type="none" w="sm" len="sm"/>
            <a:tailEnd type="none" w="lg" len="med"/>
          </a:ln>
          <a:extLst>
            <a:ext uri="{909E8E84-426E-40DD-AFC4-6F175D3DCCD1}">
              <a14:hiddenFill xmlns:a14="http://schemas.microsoft.com/office/drawing/2010/main">
                <a:noFill/>
              </a14:hiddenFill>
            </a:ext>
          </a:extLst>
        </p:spPr>
        <p:txBody>
          <a:bodyPr/>
          <a:lstStyle/>
          <a:p>
            <a:endParaRPr lang="en-US"/>
          </a:p>
        </p:txBody>
      </p:sp>
      <p:sp>
        <p:nvSpPr>
          <p:cNvPr id="48171" name="Line 45"/>
          <p:cNvSpPr>
            <a:spLocks noChangeShapeType="1"/>
          </p:cNvSpPr>
          <p:nvPr/>
        </p:nvSpPr>
        <p:spPr bwMode="auto">
          <a:xfrm>
            <a:off x="8229600" y="3011489"/>
            <a:ext cx="0" cy="1838325"/>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48172" name="Rectangle 46"/>
          <p:cNvSpPr>
            <a:spLocks noChangeArrowheads="1"/>
          </p:cNvSpPr>
          <p:nvPr/>
        </p:nvSpPr>
        <p:spPr bwMode="auto">
          <a:xfrm>
            <a:off x="7078664" y="2686050"/>
            <a:ext cx="7461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spcBef>
                <a:spcPct val="0"/>
              </a:spcBef>
              <a:buClrTx/>
              <a:buFontTx/>
              <a:buNone/>
            </a:pPr>
            <a:r>
              <a:rPr lang="en-GB" sz="1800"/>
              <a:t>destroy</a:t>
            </a:r>
          </a:p>
        </p:txBody>
      </p:sp>
      <p:sp>
        <p:nvSpPr>
          <p:cNvPr id="48173" name="Rectangle 46"/>
          <p:cNvSpPr>
            <a:spLocks noGrp="1" noChangeArrowheads="1"/>
          </p:cNvSpPr>
          <p:nvPr>
            <p:ph type="title"/>
          </p:nvPr>
        </p:nvSpPr>
        <p:spPr/>
        <p:txBody>
          <a:bodyPr/>
          <a:lstStyle/>
          <a:p>
            <a:r>
              <a:rPr lang="en-US" smtClean="0"/>
              <a:t>States of a Java Thread</a:t>
            </a:r>
          </a:p>
        </p:txBody>
      </p:sp>
      <p:sp>
        <p:nvSpPr>
          <p:cNvPr id="2001967" name="AutoShape 47"/>
          <p:cNvSpPr>
            <a:spLocks noChangeArrowheads="1"/>
          </p:cNvSpPr>
          <p:nvPr/>
        </p:nvSpPr>
        <p:spPr bwMode="auto">
          <a:xfrm>
            <a:off x="8001000" y="3810001"/>
            <a:ext cx="2514600" cy="855663"/>
          </a:xfrm>
          <a:prstGeom prst="wedgeRectCallout">
            <a:avLst>
              <a:gd name="adj1" fmla="val -56565"/>
              <a:gd name="adj2" fmla="val -19759"/>
            </a:avLst>
          </a:prstGeom>
          <a:solidFill>
            <a:srgbClr val="FFCCCC"/>
          </a:solidFill>
          <a:ln w="28575">
            <a:solidFill>
              <a:schemeClr val="tx1"/>
            </a:solidFill>
            <a:miter lim="800000"/>
            <a:headEnd/>
            <a:tailEnd/>
          </a:ln>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r>
              <a:rPr lang="en-US" sz="1600">
                <a:solidFill>
                  <a:schemeClr val="tx1"/>
                </a:solidFill>
              </a:rPr>
              <a:t>Thread may not execute any “finally” clauses, leave objects locked</a:t>
            </a:r>
          </a:p>
        </p:txBody>
      </p:sp>
    </p:spTree>
    <p:extLst>
      <p:ext uri="{BB962C8B-B14F-4D97-AF65-F5344CB8AC3E}">
        <p14:creationId xmlns:p14="http://schemas.microsoft.com/office/powerpoint/2010/main" val="1664992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019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1967"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FE370768-3D36-44FC-92B6-5F88B1055A86}" type="slidenum">
              <a:rPr lang="en-US" sz="1200">
                <a:latin typeface="Arial" panose="020B0604020202020204" pitchFamily="34" charset="0"/>
              </a:rPr>
              <a:pPr/>
              <a:t>92</a:t>
            </a:fld>
            <a:endParaRPr lang="en-US" sz="1200">
              <a:latin typeface="Arial" panose="020B0604020202020204" pitchFamily="34" charset="0"/>
            </a:endParaRPr>
          </a:p>
        </p:txBody>
      </p:sp>
      <p:sp>
        <p:nvSpPr>
          <p:cNvPr id="49155" name="Rectangle 4"/>
          <p:cNvSpPr>
            <a:spLocks noGrp="1" noChangeArrowheads="1"/>
          </p:cNvSpPr>
          <p:nvPr>
            <p:ph type="title"/>
          </p:nvPr>
        </p:nvSpPr>
        <p:spPr/>
        <p:txBody>
          <a:bodyPr/>
          <a:lstStyle/>
          <a:p>
            <a:r>
              <a:rPr lang="en-US" smtClean="0"/>
              <a:t>Concurrent Garbage Collection</a:t>
            </a:r>
          </a:p>
        </p:txBody>
      </p:sp>
      <p:sp>
        <p:nvSpPr>
          <p:cNvPr id="49156" name="Rectangle 5"/>
          <p:cNvSpPr>
            <a:spLocks noGrp="1" noChangeArrowheads="1"/>
          </p:cNvSpPr>
          <p:nvPr>
            <p:ph type="body" idx="1"/>
          </p:nvPr>
        </p:nvSpPr>
        <p:spPr/>
        <p:txBody>
          <a:bodyPr/>
          <a:lstStyle/>
          <a:p>
            <a:r>
              <a:rPr lang="en-US" smtClean="0"/>
              <a:t>Need to stop thread while mark-and-sweeping</a:t>
            </a:r>
          </a:p>
          <a:p>
            <a:pPr lvl="1"/>
            <a:r>
              <a:rPr lang="en-US" smtClean="0"/>
              <a:t>Do other threads need to be stopped?</a:t>
            </a:r>
          </a:p>
          <a:p>
            <a:r>
              <a:rPr lang="en-US" smtClean="0"/>
              <a:t>Problem: objects may change during collection</a:t>
            </a:r>
          </a:p>
          <a:p>
            <a:r>
              <a:rPr lang="en-US" smtClean="0"/>
              <a:t>Solution: prevent read/write to memory area</a:t>
            </a:r>
          </a:p>
          <a:p>
            <a:pPr lvl="1"/>
            <a:r>
              <a:rPr lang="en-US" smtClean="0"/>
              <a:t>Subtle!</a:t>
            </a:r>
          </a:p>
          <a:p>
            <a:pPr lvl="1"/>
            <a:r>
              <a:rPr lang="en-US" smtClean="0"/>
              <a:t>Generational GC distinguishes short-lived and long-lived objects</a:t>
            </a:r>
          </a:p>
          <a:p>
            <a:pPr lvl="1"/>
            <a:r>
              <a:rPr lang="en-US" smtClean="0"/>
              <a:t>Copying collectors allows reads from old area if writes are blocked…</a:t>
            </a:r>
          </a:p>
        </p:txBody>
      </p:sp>
    </p:spTree>
    <p:extLst>
      <p:ext uri="{BB962C8B-B14F-4D97-AF65-F5344CB8AC3E}">
        <p14:creationId xmlns:p14="http://schemas.microsoft.com/office/powerpoint/2010/main" val="1029027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675149F2-F1FE-47AC-A06F-0B380CDA5956}" type="slidenum">
              <a:rPr lang="en-US" sz="1200">
                <a:latin typeface="Arial" panose="020B0604020202020204" pitchFamily="34" charset="0"/>
              </a:rPr>
              <a:pPr/>
              <a:t>93</a:t>
            </a:fld>
            <a:endParaRPr lang="en-US" sz="1200">
              <a:latin typeface="Arial" panose="020B0604020202020204" pitchFamily="34" charset="0"/>
            </a:endParaRPr>
          </a:p>
        </p:txBody>
      </p:sp>
      <p:sp>
        <p:nvSpPr>
          <p:cNvPr id="50179" name="Rectangle 2"/>
          <p:cNvSpPr>
            <a:spLocks noGrp="1" noChangeArrowheads="1"/>
          </p:cNvSpPr>
          <p:nvPr>
            <p:ph type="title"/>
          </p:nvPr>
        </p:nvSpPr>
        <p:spPr/>
        <p:txBody>
          <a:bodyPr/>
          <a:lstStyle/>
          <a:p>
            <a:r>
              <a:rPr lang="en-US" smtClean="0"/>
              <a:t>Limitations of Java 1.4 Primitives</a:t>
            </a:r>
          </a:p>
        </p:txBody>
      </p:sp>
      <p:sp>
        <p:nvSpPr>
          <p:cNvPr id="50180" name="Rectangle 3"/>
          <p:cNvSpPr>
            <a:spLocks noGrp="1" noChangeArrowheads="1"/>
          </p:cNvSpPr>
          <p:nvPr>
            <p:ph type="body" idx="1"/>
          </p:nvPr>
        </p:nvSpPr>
        <p:spPr>
          <a:xfrm>
            <a:off x="1981200" y="1600200"/>
            <a:ext cx="8534400" cy="4457700"/>
          </a:xfrm>
        </p:spPr>
        <p:txBody>
          <a:bodyPr/>
          <a:lstStyle/>
          <a:p>
            <a:r>
              <a:rPr lang="en-US" smtClean="0"/>
              <a:t>Cannot back off an attempt to acquire a lock</a:t>
            </a:r>
          </a:p>
          <a:p>
            <a:pPr lvl="1"/>
            <a:r>
              <a:rPr lang="en-US" smtClean="0"/>
              <a:t>Can’t give up after waiting for a certain period of time or after an interrupt</a:t>
            </a:r>
          </a:p>
          <a:p>
            <a:r>
              <a:rPr lang="en-US" smtClean="0"/>
              <a:t>Cannot alter the semantics of a lock</a:t>
            </a:r>
          </a:p>
          <a:p>
            <a:pPr lvl="1"/>
            <a:r>
              <a:rPr lang="en-US" smtClean="0"/>
              <a:t>Reentrancy, read versus write protection, fairness, …</a:t>
            </a:r>
          </a:p>
          <a:p>
            <a:r>
              <a:rPr lang="en-US" smtClean="0"/>
              <a:t>No access control for synchronization</a:t>
            </a:r>
          </a:p>
          <a:p>
            <a:pPr lvl="1"/>
            <a:r>
              <a:rPr lang="en-US" smtClean="0"/>
              <a:t>Any method can do synchronized(obj) on any object</a:t>
            </a:r>
          </a:p>
          <a:p>
            <a:r>
              <a:rPr lang="en-US" smtClean="0"/>
              <a:t>Synchronization limited to block-structured locking</a:t>
            </a:r>
          </a:p>
          <a:p>
            <a:pPr lvl="1"/>
            <a:r>
              <a:rPr lang="en-US" smtClean="0"/>
              <a:t>Can’t acquire a lock in one method, release in another</a:t>
            </a:r>
          </a:p>
        </p:txBody>
      </p:sp>
    </p:spTree>
    <p:extLst>
      <p:ext uri="{BB962C8B-B14F-4D97-AF65-F5344CB8AC3E}">
        <p14:creationId xmlns:p14="http://schemas.microsoft.com/office/powerpoint/2010/main" val="57951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AFE2B8CF-EBB1-4535-AE7D-34CFE247384F}" type="slidenum">
              <a:rPr lang="en-US" sz="1200">
                <a:latin typeface="Arial" panose="020B0604020202020204" pitchFamily="34" charset="0"/>
              </a:rPr>
              <a:pPr/>
              <a:t>94</a:t>
            </a:fld>
            <a:endParaRPr lang="en-US" sz="1200">
              <a:latin typeface="Arial" panose="020B0604020202020204" pitchFamily="34" charset="0"/>
            </a:endParaRPr>
          </a:p>
        </p:txBody>
      </p:sp>
      <p:sp>
        <p:nvSpPr>
          <p:cNvPr id="51203" name="Rectangle 2"/>
          <p:cNvSpPr>
            <a:spLocks noGrp="1" noChangeArrowheads="1"/>
          </p:cNvSpPr>
          <p:nvPr>
            <p:ph type="title"/>
          </p:nvPr>
        </p:nvSpPr>
        <p:spPr/>
        <p:txBody>
          <a:bodyPr/>
          <a:lstStyle/>
          <a:p>
            <a:r>
              <a:rPr lang="en-US" smtClean="0"/>
              <a:t>POSIX Threads</a:t>
            </a:r>
          </a:p>
        </p:txBody>
      </p:sp>
      <p:sp>
        <p:nvSpPr>
          <p:cNvPr id="51204" name="Rectangle 3"/>
          <p:cNvSpPr>
            <a:spLocks noGrp="1" noChangeArrowheads="1"/>
          </p:cNvSpPr>
          <p:nvPr>
            <p:ph type="body" idx="1"/>
          </p:nvPr>
        </p:nvSpPr>
        <p:spPr>
          <a:xfrm>
            <a:off x="1981200" y="1600200"/>
            <a:ext cx="8458200" cy="5029200"/>
          </a:xfrm>
        </p:spPr>
        <p:txBody>
          <a:bodyPr/>
          <a:lstStyle/>
          <a:p>
            <a:r>
              <a:rPr lang="en-US" smtClean="0"/>
              <a:t>Pthreads library for C</a:t>
            </a:r>
          </a:p>
        </p:txBody>
      </p:sp>
      <p:pic>
        <p:nvPicPr>
          <p:cNvPr id="51205" name="Picture 4" descr="p"/>
          <p:cNvPicPr>
            <a:picLocks noChangeAspect="1" noChangeArrowheads="1"/>
          </p:cNvPicPr>
          <p:nvPr/>
        </p:nvPicPr>
        <p:blipFill>
          <a:blip r:embed="rId2">
            <a:extLst>
              <a:ext uri="{28A0092B-C50C-407E-A947-70E740481C1C}">
                <a14:useLocalDpi xmlns:a14="http://schemas.microsoft.com/office/drawing/2010/main" val="0"/>
              </a:ext>
            </a:extLst>
          </a:blip>
          <a:srcRect l="8081" t="38258" r="15335" b="24664"/>
          <a:stretch>
            <a:fillRect/>
          </a:stretch>
        </p:blipFill>
        <p:spPr bwMode="auto">
          <a:xfrm>
            <a:off x="1676400" y="2362200"/>
            <a:ext cx="87630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480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AD7000E1-810B-4063-99F3-88DCA2EC07BB}" type="slidenum">
              <a:rPr lang="en-US" sz="1200">
                <a:latin typeface="Arial" panose="020B0604020202020204" pitchFamily="34" charset="0"/>
              </a:rPr>
              <a:pPr/>
              <a:t>95</a:t>
            </a:fld>
            <a:endParaRPr lang="en-US" sz="1200">
              <a:latin typeface="Arial" panose="020B0604020202020204" pitchFamily="34" charset="0"/>
            </a:endParaRPr>
          </a:p>
        </p:txBody>
      </p:sp>
      <p:sp>
        <p:nvSpPr>
          <p:cNvPr id="52227" name="Rectangle 2"/>
          <p:cNvSpPr>
            <a:spLocks noGrp="1" noChangeArrowheads="1"/>
          </p:cNvSpPr>
          <p:nvPr>
            <p:ph type="title"/>
          </p:nvPr>
        </p:nvSpPr>
        <p:spPr/>
        <p:txBody>
          <a:bodyPr/>
          <a:lstStyle/>
          <a:p>
            <a:r>
              <a:rPr lang="en-US" smtClean="0"/>
              <a:t>Example of Using POSIX Threads</a:t>
            </a:r>
          </a:p>
        </p:txBody>
      </p:sp>
      <p:pic>
        <p:nvPicPr>
          <p:cNvPr id="52228" name="Picture 6" descr="p"/>
          <p:cNvPicPr>
            <a:picLocks noChangeAspect="1" noChangeArrowheads="1"/>
          </p:cNvPicPr>
          <p:nvPr/>
        </p:nvPicPr>
        <p:blipFill>
          <a:blip r:embed="rId2">
            <a:extLst>
              <a:ext uri="{28A0092B-C50C-407E-A947-70E740481C1C}">
                <a14:useLocalDpi xmlns:a14="http://schemas.microsoft.com/office/drawing/2010/main" val="0"/>
              </a:ext>
            </a:extLst>
          </a:blip>
          <a:srcRect l="8333" t="27467" r="18939" b="10730"/>
          <a:stretch>
            <a:fillRect/>
          </a:stretch>
        </p:blipFill>
        <p:spPr bwMode="auto">
          <a:xfrm>
            <a:off x="2133600" y="1524000"/>
            <a:ext cx="7772400" cy="510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6679" name="Oval 7"/>
          <p:cNvSpPr>
            <a:spLocks noChangeArrowheads="1"/>
          </p:cNvSpPr>
          <p:nvPr/>
        </p:nvSpPr>
        <p:spPr bwMode="auto">
          <a:xfrm>
            <a:off x="2895600" y="5105400"/>
            <a:ext cx="4800600" cy="381000"/>
          </a:xfrm>
          <a:prstGeom prst="ellipse">
            <a:avLst/>
          </a:prstGeom>
          <a:noFill/>
          <a:ln w="127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endParaRPr lang="en-US"/>
          </a:p>
        </p:txBody>
      </p:sp>
      <p:sp>
        <p:nvSpPr>
          <p:cNvPr id="2076680" name="Text Box 8"/>
          <p:cNvSpPr txBox="1">
            <a:spLocks noChangeArrowheads="1"/>
          </p:cNvSpPr>
          <p:nvPr/>
        </p:nvSpPr>
        <p:spPr bwMode="auto">
          <a:xfrm>
            <a:off x="7604126" y="4703764"/>
            <a:ext cx="1467325" cy="51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r>
              <a:rPr lang="en-US" sz="1600">
                <a:solidFill>
                  <a:schemeClr val="hlink"/>
                </a:solidFill>
              </a:rPr>
              <a:t>Create several</a:t>
            </a:r>
          </a:p>
          <a:p>
            <a:pPr>
              <a:lnSpc>
                <a:spcPct val="70000"/>
              </a:lnSpc>
              <a:buFontTx/>
              <a:buNone/>
            </a:pPr>
            <a:r>
              <a:rPr lang="en-US" sz="1600">
                <a:solidFill>
                  <a:schemeClr val="hlink"/>
                </a:solidFill>
              </a:rPr>
              <a:t>child threads</a:t>
            </a:r>
          </a:p>
        </p:txBody>
      </p:sp>
      <p:sp>
        <p:nvSpPr>
          <p:cNvPr id="2076681" name="Oval 9"/>
          <p:cNvSpPr>
            <a:spLocks noChangeArrowheads="1"/>
          </p:cNvSpPr>
          <p:nvPr/>
        </p:nvSpPr>
        <p:spPr bwMode="auto">
          <a:xfrm>
            <a:off x="2895600" y="5715000"/>
            <a:ext cx="3048000" cy="381000"/>
          </a:xfrm>
          <a:prstGeom prst="ellipse">
            <a:avLst/>
          </a:prstGeom>
          <a:noFill/>
          <a:ln w="127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endParaRPr lang="en-US"/>
          </a:p>
        </p:txBody>
      </p:sp>
      <p:sp>
        <p:nvSpPr>
          <p:cNvPr id="2076682" name="Text Box 10"/>
          <p:cNvSpPr txBox="1">
            <a:spLocks noChangeArrowheads="1"/>
          </p:cNvSpPr>
          <p:nvPr/>
        </p:nvSpPr>
        <p:spPr bwMode="auto">
          <a:xfrm>
            <a:off x="5935664" y="5715000"/>
            <a:ext cx="24463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r>
              <a:rPr lang="en-US" sz="1600">
                <a:solidFill>
                  <a:schemeClr val="hlink"/>
                </a:solidFill>
              </a:rPr>
              <a:t>Wait for children to finish</a:t>
            </a:r>
          </a:p>
        </p:txBody>
      </p:sp>
    </p:spTree>
    <p:extLst>
      <p:ext uri="{BB962C8B-B14F-4D97-AF65-F5344CB8AC3E}">
        <p14:creationId xmlns:p14="http://schemas.microsoft.com/office/powerpoint/2010/main" val="1932792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766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7668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7668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766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6679" grpId="0" animBg="1"/>
      <p:bldP spid="2076680" grpId="0"/>
      <p:bldP spid="2076681" grpId="0" animBg="1"/>
      <p:bldP spid="2076682"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4C942A80-E9B6-4B76-BBB0-21ADEFE120CE}" type="slidenum">
              <a:rPr lang="en-US" sz="1200">
                <a:latin typeface="Arial" panose="020B0604020202020204" pitchFamily="34" charset="0"/>
              </a:rPr>
              <a:pPr/>
              <a:t>96</a:t>
            </a:fld>
            <a:endParaRPr lang="en-US" sz="1200">
              <a:latin typeface="Arial" panose="020B0604020202020204" pitchFamily="34" charset="0"/>
            </a:endParaRPr>
          </a:p>
        </p:txBody>
      </p:sp>
      <p:sp>
        <p:nvSpPr>
          <p:cNvPr id="53251" name="Rectangle 2"/>
          <p:cNvSpPr>
            <a:spLocks noGrp="1" noChangeArrowheads="1"/>
          </p:cNvSpPr>
          <p:nvPr>
            <p:ph type="title"/>
          </p:nvPr>
        </p:nvSpPr>
        <p:spPr/>
        <p:txBody>
          <a:bodyPr/>
          <a:lstStyle/>
          <a:p>
            <a:r>
              <a:rPr lang="en-US" smtClean="0"/>
              <a:t>Thread Stacks</a:t>
            </a:r>
          </a:p>
        </p:txBody>
      </p:sp>
      <p:pic>
        <p:nvPicPr>
          <p:cNvPr id="53252" name="Picture 6" descr="p"/>
          <p:cNvPicPr>
            <a:picLocks noChangeAspect="1" noChangeArrowheads="1"/>
          </p:cNvPicPr>
          <p:nvPr/>
        </p:nvPicPr>
        <p:blipFill>
          <a:blip r:embed="rId2">
            <a:extLst>
              <a:ext uri="{28A0092B-C50C-407E-A947-70E740481C1C}">
                <a14:useLocalDpi xmlns:a14="http://schemas.microsoft.com/office/drawing/2010/main" val="0"/>
              </a:ext>
            </a:extLst>
          </a:blip>
          <a:srcRect l="12122" t="37277" r="11617" b="18578"/>
          <a:stretch>
            <a:fillRect/>
          </a:stretch>
        </p:blipFill>
        <p:spPr bwMode="auto">
          <a:xfrm>
            <a:off x="1676400" y="1600200"/>
            <a:ext cx="8509000" cy="380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9751" name="Picture 7" descr="p"/>
          <p:cNvPicPr>
            <a:picLocks noChangeAspect="1" noChangeArrowheads="1"/>
          </p:cNvPicPr>
          <p:nvPr/>
        </p:nvPicPr>
        <p:blipFill>
          <a:blip r:embed="rId3"/>
          <a:srcRect l="10101" t="52974" r="11111" b="19559"/>
          <a:stretch>
            <a:fillRect/>
          </a:stretch>
        </p:blipFill>
        <p:spPr bwMode="auto">
          <a:xfrm>
            <a:off x="4292600" y="4572001"/>
            <a:ext cx="6146800" cy="1655763"/>
          </a:xfrm>
          <a:prstGeom prst="rect">
            <a:avLst/>
          </a:prstGeom>
          <a:noFill/>
          <a:ln w="9525">
            <a:solidFill>
              <a:schemeClr val="tx1"/>
            </a:solidFill>
            <a:miter lim="800000"/>
            <a:headEnd/>
            <a:tailEnd/>
          </a:ln>
          <a:effectLst>
            <a:outerShdw dist="107763" dir="2700000" algn="ctr" rotWithShape="0">
              <a:srgbClr val="808080">
                <a:alpha val="50000"/>
              </a:srgbClr>
            </a:outerShdw>
          </a:effectLst>
        </p:spPr>
      </p:pic>
    </p:spTree>
    <p:extLst>
      <p:ext uri="{BB962C8B-B14F-4D97-AF65-F5344CB8AC3E}">
        <p14:creationId xmlns:p14="http://schemas.microsoft.com/office/powerpoint/2010/main" val="1183553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797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BA9EF71A-8282-47BC-B45A-1807FFD35C24}" type="slidenum">
              <a:rPr lang="en-US" sz="1200">
                <a:latin typeface="Arial" panose="020B0604020202020204" pitchFamily="34" charset="0"/>
              </a:rPr>
              <a:pPr/>
              <a:t>97</a:t>
            </a:fld>
            <a:endParaRPr lang="en-US" sz="1200">
              <a:latin typeface="Arial" panose="020B0604020202020204" pitchFamily="34" charset="0"/>
            </a:endParaRPr>
          </a:p>
        </p:txBody>
      </p:sp>
      <p:sp>
        <p:nvSpPr>
          <p:cNvPr id="54275" name="Rectangle 2"/>
          <p:cNvSpPr>
            <a:spLocks noGrp="1" noChangeArrowheads="1"/>
          </p:cNvSpPr>
          <p:nvPr>
            <p:ph type="title"/>
          </p:nvPr>
        </p:nvSpPr>
        <p:spPr>
          <a:xfrm>
            <a:off x="1930400" y="228600"/>
            <a:ext cx="8280400" cy="914400"/>
          </a:xfrm>
        </p:spPr>
        <p:txBody>
          <a:bodyPr>
            <a:normAutofit fontScale="90000"/>
          </a:bodyPr>
          <a:lstStyle/>
          <a:p>
            <a:r>
              <a:rPr lang="en-US" smtClean="0"/>
              <a:t>Java-Style Synchronization in C++</a:t>
            </a:r>
          </a:p>
        </p:txBody>
      </p:sp>
      <p:pic>
        <p:nvPicPr>
          <p:cNvPr id="54276" name="Picture 8" descr="p"/>
          <p:cNvPicPr>
            <a:picLocks noChangeAspect="1" noChangeArrowheads="1"/>
          </p:cNvPicPr>
          <p:nvPr/>
        </p:nvPicPr>
        <p:blipFill>
          <a:blip r:embed="rId2">
            <a:extLst>
              <a:ext uri="{28A0092B-C50C-407E-A947-70E740481C1C}">
                <a14:useLocalDpi xmlns:a14="http://schemas.microsoft.com/office/drawing/2010/main" val="0"/>
              </a:ext>
            </a:extLst>
          </a:blip>
          <a:srcRect l="8333" t="16676" r="9848" b="11711"/>
          <a:stretch>
            <a:fillRect/>
          </a:stretch>
        </p:blipFill>
        <p:spPr bwMode="auto">
          <a:xfrm>
            <a:off x="2514600" y="1574800"/>
            <a:ext cx="7543800" cy="509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3962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B9CA6466-5DEC-4FE6-83F2-CACB4097140F}" type="slidenum">
              <a:rPr lang="en-US" sz="1200">
                <a:latin typeface="Arial" panose="020B0604020202020204" pitchFamily="34" charset="0"/>
              </a:rPr>
              <a:pPr/>
              <a:t>98</a:t>
            </a:fld>
            <a:endParaRPr lang="en-US" sz="1200">
              <a:latin typeface="Arial" panose="020B0604020202020204" pitchFamily="34" charset="0"/>
            </a:endParaRPr>
          </a:p>
        </p:txBody>
      </p:sp>
      <p:sp>
        <p:nvSpPr>
          <p:cNvPr id="55299" name="Rectangle 2"/>
          <p:cNvSpPr>
            <a:spLocks noGrp="1" noChangeArrowheads="1"/>
          </p:cNvSpPr>
          <p:nvPr>
            <p:ph type="title"/>
          </p:nvPr>
        </p:nvSpPr>
        <p:spPr/>
        <p:txBody>
          <a:bodyPr/>
          <a:lstStyle/>
          <a:p>
            <a:r>
              <a:rPr lang="en-US" smtClean="0"/>
              <a:t>Using C++ Threads</a:t>
            </a:r>
          </a:p>
        </p:txBody>
      </p:sp>
      <p:pic>
        <p:nvPicPr>
          <p:cNvPr id="55300" name="Picture 4" descr="p"/>
          <p:cNvPicPr>
            <a:picLocks noChangeAspect="1" noChangeArrowheads="1"/>
          </p:cNvPicPr>
          <p:nvPr/>
        </p:nvPicPr>
        <p:blipFill>
          <a:blip r:embed="rId2">
            <a:extLst>
              <a:ext uri="{28A0092B-C50C-407E-A947-70E740481C1C}">
                <a14:useLocalDpi xmlns:a14="http://schemas.microsoft.com/office/drawing/2010/main" val="0"/>
              </a:ext>
            </a:extLst>
          </a:blip>
          <a:srcRect l="8333" t="28448" r="14900" b="12692"/>
          <a:stretch>
            <a:fillRect/>
          </a:stretch>
        </p:blipFill>
        <p:spPr bwMode="auto">
          <a:xfrm>
            <a:off x="1930400" y="1524000"/>
            <a:ext cx="8280400" cy="490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7886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sz="1200">
                <a:latin typeface="Arial" panose="020B0604020202020204" pitchFamily="34" charset="0"/>
              </a:rPr>
              <a:t>slide </a:t>
            </a:r>
            <a:fld id="{8715EC4C-F846-4C63-9A28-530FB17B9AF2}" type="slidenum">
              <a:rPr lang="en-US" sz="1200">
                <a:latin typeface="Arial" panose="020B0604020202020204" pitchFamily="34" charset="0"/>
              </a:rPr>
              <a:pPr/>
              <a:t>99</a:t>
            </a:fld>
            <a:endParaRPr lang="en-US" sz="1200">
              <a:latin typeface="Arial" panose="020B0604020202020204" pitchFamily="34" charset="0"/>
            </a:endParaRPr>
          </a:p>
        </p:txBody>
      </p:sp>
      <p:sp>
        <p:nvSpPr>
          <p:cNvPr id="56323" name="Rectangle 4"/>
          <p:cNvSpPr>
            <a:spLocks noGrp="1" noChangeArrowheads="1"/>
          </p:cNvSpPr>
          <p:nvPr>
            <p:ph type="title"/>
          </p:nvPr>
        </p:nvSpPr>
        <p:spPr/>
        <p:txBody>
          <a:bodyPr/>
          <a:lstStyle/>
          <a:p>
            <a:r>
              <a:rPr lang="en-US" smtClean="0"/>
              <a:t>Thread Safety of Classes</a:t>
            </a:r>
          </a:p>
        </p:txBody>
      </p:sp>
      <p:sp>
        <p:nvSpPr>
          <p:cNvPr id="56324" name="Rectangle 5"/>
          <p:cNvSpPr>
            <a:spLocks noGrp="1" noChangeArrowheads="1"/>
          </p:cNvSpPr>
          <p:nvPr>
            <p:ph type="body" idx="1"/>
          </p:nvPr>
        </p:nvSpPr>
        <p:spPr>
          <a:xfrm>
            <a:off x="1981200" y="1600200"/>
            <a:ext cx="8458200" cy="5029200"/>
          </a:xfrm>
        </p:spPr>
        <p:txBody>
          <a:bodyPr/>
          <a:lstStyle/>
          <a:p>
            <a:r>
              <a:rPr lang="en-US" smtClean="0"/>
              <a:t>Fields of an object or class must always be in a valid state, even when used concurrently by multiple threads</a:t>
            </a:r>
          </a:p>
          <a:p>
            <a:pPr lvl="1"/>
            <a:r>
              <a:rPr lang="en-US" smtClean="0"/>
              <a:t>What’s a “valid state”?  Serializability …</a:t>
            </a:r>
          </a:p>
          <a:p>
            <a:r>
              <a:rPr lang="en-US" smtClean="0"/>
              <a:t>Classes are designed so that each method preserves state invariants on entry and exit</a:t>
            </a:r>
          </a:p>
          <a:p>
            <a:pPr lvl="1"/>
            <a:r>
              <a:rPr lang="en-US" smtClean="0"/>
              <a:t>Example: priority queues represented as sorted lists</a:t>
            </a:r>
          </a:p>
          <a:p>
            <a:pPr lvl="1"/>
            <a:r>
              <a:rPr lang="en-US" smtClean="0"/>
              <a:t>If invariant fails in the middle of a method call, concurrent execution of another method call will observe an inconsistent state</a:t>
            </a:r>
          </a:p>
        </p:txBody>
      </p:sp>
    </p:spTree>
    <p:extLst>
      <p:ext uri="{BB962C8B-B14F-4D97-AF65-F5344CB8AC3E}">
        <p14:creationId xmlns:p14="http://schemas.microsoft.com/office/powerpoint/2010/main" val="1514684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C5E9E767291647B25E179C7D7A2EEB" ma:contentTypeVersion="5" ma:contentTypeDescription="Create a new document." ma:contentTypeScope="" ma:versionID="a1bdc774f16c821bcfc236c0c838f1a6">
  <xsd:schema xmlns:xsd="http://www.w3.org/2001/XMLSchema" xmlns:xs="http://www.w3.org/2001/XMLSchema" xmlns:p="http://schemas.microsoft.com/office/2006/metadata/properties" xmlns:ns2="bcf60191-8770-4faf-baf6-71eb0abfa3bd" xmlns:ns3="a97dc15d-ac22-4d06-8742-1efedeaab33d" targetNamespace="http://schemas.microsoft.com/office/2006/metadata/properties" ma:root="true" ma:fieldsID="3af41d8a5ca3a18742cf3bb64fa8d0de" ns2:_="" ns3:_="">
    <xsd:import namespace="bcf60191-8770-4faf-baf6-71eb0abfa3bd"/>
    <xsd:import namespace="a97dc15d-ac22-4d06-8742-1efedeaab33d"/>
    <xsd:element name="properties">
      <xsd:complexType>
        <xsd:sequence>
          <xsd:element name="documentManagement">
            <xsd:complexType>
              <xsd:all>
                <xsd:element ref="ns2:SharedWithUsers" minOccurs="0"/>
                <xsd:element ref="ns2:SharedWithDetails" minOccurs="0"/>
                <xsd:element ref="ns3:Acces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f60191-8770-4faf-baf6-71eb0abfa3b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97dc15d-ac22-4d06-8742-1efedeaab33d" elementFormDefault="qualified">
    <xsd:import namespace="http://schemas.microsoft.com/office/2006/documentManagement/types"/>
    <xsd:import namespace="http://schemas.microsoft.com/office/infopath/2007/PartnerControls"/>
    <xsd:element name="Access" ma:index="10" nillable="true" ma:displayName="Access" ma:internalName="Access">
      <xsd:simpleType>
        <xsd:restriction base="dms:Text"/>
      </xsd:simpleType>
    </xsd:element>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ccess xmlns="a97dc15d-ac22-4d06-8742-1efedeaab33d" xsi:nil="true"/>
  </documentManagement>
</p:properties>
</file>

<file path=customXml/itemProps1.xml><?xml version="1.0" encoding="utf-8"?>
<ds:datastoreItem xmlns:ds="http://schemas.openxmlformats.org/officeDocument/2006/customXml" ds:itemID="{EF8E3854-49C8-4394-A60F-C4D6D9685000}"/>
</file>

<file path=customXml/itemProps2.xml><?xml version="1.0" encoding="utf-8"?>
<ds:datastoreItem xmlns:ds="http://schemas.openxmlformats.org/officeDocument/2006/customXml" ds:itemID="{949E16AB-5591-48F2-B07A-A638552C9AFA}"/>
</file>

<file path=customXml/itemProps3.xml><?xml version="1.0" encoding="utf-8"?>
<ds:datastoreItem xmlns:ds="http://schemas.openxmlformats.org/officeDocument/2006/customXml" ds:itemID="{FB65B4EE-351E-4A0D-A3EF-796466DBBCE8}"/>
</file>

<file path=docProps/app.xml><?xml version="1.0" encoding="utf-8"?>
<Properties xmlns="http://schemas.openxmlformats.org/officeDocument/2006/extended-properties" xmlns:vt="http://schemas.openxmlformats.org/officeDocument/2006/docPropsVTypes">
  <TotalTime>28</TotalTime>
  <Words>14499</Words>
  <Application>Microsoft Office PowerPoint</Application>
  <PresentationFormat>Widescreen</PresentationFormat>
  <Paragraphs>2261</Paragraphs>
  <Slides>213</Slides>
  <Notes>55</Notes>
  <HiddenSlides>0</HiddenSlides>
  <MMClips>0</MMClips>
  <ScaleCrop>false</ScaleCrop>
  <HeadingPairs>
    <vt:vector size="8" baseType="variant">
      <vt:variant>
        <vt:lpstr>Fonts Used</vt:lpstr>
      </vt:variant>
      <vt:variant>
        <vt:i4>17</vt:i4>
      </vt:variant>
      <vt:variant>
        <vt:lpstr>Theme</vt:lpstr>
      </vt:variant>
      <vt:variant>
        <vt:i4>1</vt:i4>
      </vt:variant>
      <vt:variant>
        <vt:lpstr>Embedded OLE Servers</vt:lpstr>
      </vt:variant>
      <vt:variant>
        <vt:i4>2</vt:i4>
      </vt:variant>
      <vt:variant>
        <vt:lpstr>Slide Titles</vt:lpstr>
      </vt:variant>
      <vt:variant>
        <vt:i4>213</vt:i4>
      </vt:variant>
    </vt:vector>
  </HeadingPairs>
  <TitlesOfParts>
    <vt:vector size="233" baseType="lpstr">
      <vt:lpstr>Courier</vt:lpstr>
      <vt:lpstr>Monotype Sorts</vt:lpstr>
      <vt:lpstr>SimSun</vt:lpstr>
      <vt:lpstr>Algerian</vt:lpstr>
      <vt:lpstr>Arial</vt:lpstr>
      <vt:lpstr>Book Antiqua</vt:lpstr>
      <vt:lpstr>Calibri</vt:lpstr>
      <vt:lpstr>Calibri Light</vt:lpstr>
      <vt:lpstr>Consolas</vt:lpstr>
      <vt:lpstr>Courier New</vt:lpstr>
      <vt:lpstr>Segoe UI</vt:lpstr>
      <vt:lpstr>Symbol</vt:lpstr>
      <vt:lpstr>Tahoma</vt:lpstr>
      <vt:lpstr>Times</vt:lpstr>
      <vt:lpstr>Times New Roman</vt:lpstr>
      <vt:lpstr>Trebuchet MS</vt:lpstr>
      <vt:lpstr>Wingdings</vt:lpstr>
      <vt:lpstr>Office Theme</vt:lpstr>
      <vt:lpstr>Picture</vt:lpstr>
      <vt:lpstr>Microsoft Word Picture</vt:lpstr>
      <vt:lpstr>Java Concurrency &amp;  Multithreading programming</vt:lpstr>
      <vt:lpstr>Contents</vt:lpstr>
      <vt:lpstr>1. Java Concurrency </vt:lpstr>
      <vt:lpstr>Definitions</vt:lpstr>
      <vt:lpstr>Problems</vt:lpstr>
      <vt:lpstr>Threads</vt:lpstr>
      <vt:lpstr>Mutable and immutable objects</vt:lpstr>
      <vt:lpstr>The synchronized statement</vt:lpstr>
      <vt:lpstr>synchronized methods</vt:lpstr>
      <vt:lpstr>Locks</vt:lpstr>
      <vt:lpstr>Atomic actions</vt:lpstr>
      <vt:lpstr>Check-then-act</vt:lpstr>
      <vt:lpstr>Synchronization is on an object</vt:lpstr>
      <vt:lpstr>Local variables</vt:lpstr>
      <vt:lpstr>Thread deaths</vt:lpstr>
      <vt:lpstr>Communication between Threads</vt:lpstr>
      <vt:lpstr>Advice</vt:lpstr>
      <vt:lpstr>Debugging</vt:lpstr>
      <vt:lpstr>PowerPoint Presentation</vt:lpstr>
      <vt:lpstr>Concurrent Programming in Java</vt:lpstr>
      <vt:lpstr>Concurrency Models I</vt:lpstr>
      <vt:lpstr>Concurrency Models II</vt:lpstr>
      <vt:lpstr>Concurrency Models III</vt:lpstr>
      <vt:lpstr>Concurrency Models IV</vt:lpstr>
      <vt:lpstr>Concurrency Models V</vt:lpstr>
      <vt:lpstr>Concurrency in Java</vt:lpstr>
      <vt:lpstr>Threads in Java</vt:lpstr>
      <vt:lpstr>Communication in Java</vt:lpstr>
      <vt:lpstr>The Thread Class</vt:lpstr>
      <vt:lpstr>Thread Creation</vt:lpstr>
      <vt:lpstr>Thread Creation: Robot Example</vt:lpstr>
      <vt:lpstr>Classes for Robot</vt:lpstr>
      <vt:lpstr> Motor Controller extends  Thread I </vt:lpstr>
      <vt:lpstr>Motor Controller extends Thread II</vt:lpstr>
      <vt:lpstr>Motor Controller extends Thread III</vt:lpstr>
      <vt:lpstr>Motor Controller extends Thread IV</vt:lpstr>
      <vt:lpstr>Warning</vt:lpstr>
      <vt:lpstr>Motor Controller implements Runnable I</vt:lpstr>
      <vt:lpstr>Motor Controller implements Runnable II</vt:lpstr>
      <vt:lpstr>Motor Controller implements Runnable III</vt:lpstr>
      <vt:lpstr>Motor Controller implements Runnable IV</vt:lpstr>
      <vt:lpstr>Thread Identification</vt:lpstr>
      <vt:lpstr>A Thread Terminates:</vt:lpstr>
      <vt:lpstr>Daemon Threads</vt:lpstr>
      <vt:lpstr>Thread Revisited</vt:lpstr>
      <vt:lpstr>Joining</vt:lpstr>
      <vt:lpstr>Thread Revisited</vt:lpstr>
      <vt:lpstr>Summary I: Java Thread States</vt:lpstr>
      <vt:lpstr>Summary II</vt:lpstr>
      <vt:lpstr>Summary III</vt:lpstr>
      <vt:lpstr>Example: Rendering a Web page</vt:lpstr>
      <vt:lpstr>The Challenges of Concurrency</vt:lpstr>
      <vt:lpstr>Language Support for Concurrency</vt:lpstr>
      <vt:lpstr>Inter-Process Communication</vt:lpstr>
      <vt:lpstr>Explicit vs. Implicit Concurrency</vt:lpstr>
      <vt:lpstr>cobegin / coend</vt:lpstr>
      <vt:lpstr>Properties of cobegin/coend</vt:lpstr>
      <vt:lpstr>Race Conditions</vt:lpstr>
      <vt:lpstr>Critical Section</vt:lpstr>
      <vt:lpstr>Locks and Waiting</vt:lpstr>
      <vt:lpstr>Deadlock</vt:lpstr>
      <vt:lpstr>Implementing Mutual Exclusion</vt:lpstr>
      <vt:lpstr>Semaphores</vt:lpstr>
      <vt:lpstr>Simple Producer-Consumer</vt:lpstr>
      <vt:lpstr>Producer-Consumer</vt:lpstr>
      <vt:lpstr>Monitors</vt:lpstr>
      <vt:lpstr>Example of a Monitor</vt:lpstr>
      <vt:lpstr>Java Threads</vt:lpstr>
      <vt:lpstr>java.lang.Thread</vt:lpstr>
      <vt:lpstr>Methods of Thread Class</vt:lpstr>
      <vt:lpstr>Runnable Interface</vt:lpstr>
      <vt:lpstr>Two Ways to Start a Thread</vt:lpstr>
      <vt:lpstr>Why Two Ways?</vt:lpstr>
      <vt:lpstr>Interesting “Feature”</vt:lpstr>
      <vt:lpstr>Interaction Between Threads</vt:lpstr>
      <vt:lpstr>Synchronized Methods</vt:lpstr>
      <vt:lpstr>Wait, Notify, NotifyAll</vt:lpstr>
      <vt:lpstr>Using Synchronization</vt:lpstr>
      <vt:lpstr>Example: Shared Queue</vt:lpstr>
      <vt:lpstr>Example: Producer-Consumer</vt:lpstr>
      <vt:lpstr>PowerPoint Presentation</vt:lpstr>
      <vt:lpstr>Solving Producer-Consumer</vt:lpstr>
      <vt:lpstr>Implementation in Stack&lt;T&gt;</vt:lpstr>
      <vt:lpstr>Condition Rechecks</vt:lpstr>
      <vt:lpstr>Nested Monitor Lockout Problem</vt:lpstr>
      <vt:lpstr>Nested Monitor Lockout Example</vt:lpstr>
      <vt:lpstr>Preventing Nested Monitor Deadlock</vt:lpstr>
      <vt:lpstr>Synchronized Blocks</vt:lpstr>
      <vt:lpstr>Locks Are Recursive</vt:lpstr>
      <vt:lpstr>Synchronizing with Join() </vt:lpstr>
      <vt:lpstr>States of a Java Thread</vt:lpstr>
      <vt:lpstr>Concurrent Garbage Collection</vt:lpstr>
      <vt:lpstr>Limitations of Java 1.4 Primitives</vt:lpstr>
      <vt:lpstr>POSIX Threads</vt:lpstr>
      <vt:lpstr>Example of Using POSIX Threads</vt:lpstr>
      <vt:lpstr>Thread Stacks</vt:lpstr>
      <vt:lpstr>Java-Style Synchronization in C++</vt:lpstr>
      <vt:lpstr>Using C++ Threads</vt:lpstr>
      <vt:lpstr>Thread Safety of Classes</vt:lpstr>
      <vt:lpstr>Example: RGBColor Class</vt:lpstr>
      <vt:lpstr>Problems with RGBColor Class</vt:lpstr>
      <vt:lpstr>Making Classes Thread-Safe</vt:lpstr>
      <vt:lpstr>Thread-Safe Wrapper</vt:lpstr>
      <vt:lpstr>Comparison </vt:lpstr>
      <vt:lpstr>Why Not Synchronize Everything?</vt:lpstr>
      <vt:lpstr>Inheritance Anomaly</vt:lpstr>
      <vt:lpstr>Examples of Inheritance Anomaly</vt:lpstr>
      <vt:lpstr>Example: Buffer Class</vt:lpstr>
      <vt:lpstr>Problems in Derived Class </vt:lpstr>
      <vt:lpstr>util.concurrent</vt:lpstr>
      <vt:lpstr>Sync</vt:lpstr>
      <vt:lpstr>Channel</vt:lpstr>
      <vt:lpstr>Executor</vt:lpstr>
      <vt:lpstr>java.util.Collection</vt:lpstr>
      <vt:lpstr>Java Memory Model</vt:lpstr>
      <vt:lpstr>Memory Hierarchy</vt:lpstr>
      <vt:lpstr>Program and Locking Order</vt:lpstr>
      <vt:lpstr>Race Conditions </vt:lpstr>
      <vt:lpstr>Races in Action</vt:lpstr>
      <vt:lpstr>Memory Model Question</vt:lpstr>
      <vt:lpstr>Instruction Reordering</vt:lpstr>
      <vt:lpstr>Example Program with Data Race</vt:lpstr>
      <vt:lpstr>Sequential Reordering + Data Race</vt:lpstr>
      <vt:lpstr>Allowed Sequential Reordering</vt:lpstr>
      <vt:lpstr>Want To Prevent This</vt:lpstr>
      <vt:lpstr>Summary of Memory Model</vt:lpstr>
      <vt:lpstr>Example: Concurrent Hash Map</vt:lpstr>
      <vt:lpstr>ConcurrentHashMap</vt:lpstr>
      <vt:lpstr>ConcurrentHashMap Tricks</vt:lpstr>
      <vt:lpstr>Atomicity</vt:lpstr>
      <vt:lpstr>Limitations of Race-Freedom (1)</vt:lpstr>
      <vt:lpstr>Limitations of Race-Freedom (2)</vt:lpstr>
      <vt:lpstr>Atomicity</vt:lpstr>
      <vt:lpstr>AtomJava</vt:lpstr>
      <vt:lpstr>2. Multithreading programming </vt:lpstr>
      <vt:lpstr>Creating Threads</vt:lpstr>
      <vt:lpstr>Threads Basics</vt:lpstr>
      <vt:lpstr>Threads Basics</vt:lpstr>
      <vt:lpstr>Threads Basics</vt:lpstr>
      <vt:lpstr>Threads Basics</vt:lpstr>
      <vt:lpstr>Threads Basics</vt:lpstr>
      <vt:lpstr>Threads Basics - join</vt:lpstr>
      <vt:lpstr>Monitor in Java</vt:lpstr>
      <vt:lpstr>Monitor in Java</vt:lpstr>
      <vt:lpstr>An Example of Monitor</vt:lpstr>
      <vt:lpstr>An Example of Monitor</vt:lpstr>
      <vt:lpstr>An Example of Monitor</vt:lpstr>
      <vt:lpstr>An Example of Monitor</vt:lpstr>
      <vt:lpstr>Synchronized Blocks</vt:lpstr>
      <vt:lpstr>Synchronized Blocks</vt:lpstr>
      <vt:lpstr>Wait and notify</vt:lpstr>
      <vt:lpstr>An Example of Join/Notify</vt:lpstr>
      <vt:lpstr>An Example of Join/Notify</vt:lpstr>
      <vt:lpstr>PowerPoint Presentation</vt:lpstr>
      <vt:lpstr>Threads Concept</vt:lpstr>
      <vt:lpstr>Creating Tasks and Threads</vt:lpstr>
      <vt:lpstr>Example: Using the Runnable Interface to Create and Launch Threads</vt:lpstr>
      <vt:lpstr>Example: Three Threads   1/3</vt:lpstr>
      <vt:lpstr>Example: Three Threads   1/3</vt:lpstr>
      <vt:lpstr>Example: Three Threads   1/3</vt:lpstr>
      <vt:lpstr>The Thread Class </vt:lpstr>
      <vt:lpstr>The Static yield() Method</vt:lpstr>
      <vt:lpstr>The Static sleep(milliseconds) Method</vt:lpstr>
      <vt:lpstr>The join() Method</vt:lpstr>
      <vt:lpstr>Thread Life Cycle</vt:lpstr>
      <vt:lpstr>Thread Life Cycle</vt:lpstr>
      <vt:lpstr>isAlive(), interrupt(), and isInterrupted()</vt:lpstr>
      <vt:lpstr>The deprecated:  stop(), suspend(), and resume() Methods</vt:lpstr>
      <vt:lpstr>Thread Priority</vt:lpstr>
      <vt:lpstr>GUI Event Dispatcher Thread</vt:lpstr>
      <vt:lpstr>invokeLater and invokeAndWait</vt:lpstr>
      <vt:lpstr>Launch Application from Main Method</vt:lpstr>
      <vt:lpstr>Case Study: Clock with Audio (Optional) </vt:lpstr>
      <vt:lpstr>Run Audio on Separate Thread</vt:lpstr>
      <vt:lpstr>Thread Pools</vt:lpstr>
      <vt:lpstr>Creating Executors</vt:lpstr>
      <vt:lpstr>Thread Synchronization</vt:lpstr>
      <vt:lpstr>Example: Showing Resource Conflict</vt:lpstr>
      <vt:lpstr>Race Condition</vt:lpstr>
      <vt:lpstr>The synchronized keyword</vt:lpstr>
      <vt:lpstr>Synchronizing Instance Methods and Static Methods</vt:lpstr>
      <vt:lpstr>Synchronizing Instance Methods and Static Methods</vt:lpstr>
      <vt:lpstr> Synchronizing Statements </vt:lpstr>
      <vt:lpstr> Synchronizing Statements vs. Methods</vt:lpstr>
      <vt:lpstr> Synchronization Using Locks </vt:lpstr>
      <vt:lpstr> Fairness Policy </vt:lpstr>
      <vt:lpstr> Example: Using  Locks</vt:lpstr>
      <vt:lpstr> Cooperation Among Threads </vt:lpstr>
      <vt:lpstr> Cooperation Among Threads </vt:lpstr>
      <vt:lpstr>Example: Thread Cooperation </vt:lpstr>
      <vt:lpstr> Java’s Built-in Monitors (Optional)</vt:lpstr>
      <vt:lpstr> wait(), notify(), and notifyAll()</vt:lpstr>
      <vt:lpstr> Example: Using Monitor </vt:lpstr>
      <vt:lpstr>Case Study: Producer/Consumer (Optional)  </vt:lpstr>
      <vt:lpstr>Case Study: Producer/Consumer (Optional)  </vt:lpstr>
      <vt:lpstr>Blocking Queues (Optional) </vt:lpstr>
      <vt:lpstr>Concrete Blocking Queues</vt:lpstr>
      <vt:lpstr>Producer/Consumer Using Blocking Queues</vt:lpstr>
      <vt:lpstr>Semaphores (Optional)  </vt:lpstr>
      <vt:lpstr>Creating Semaphores</vt:lpstr>
      <vt:lpstr>Deadlock </vt:lpstr>
      <vt:lpstr>Preventing Deadlock </vt:lpstr>
      <vt:lpstr>Thread States</vt:lpstr>
      <vt:lpstr>Synchronized Collections </vt:lpstr>
      <vt:lpstr>Vector, Stack, and Hashtable </vt:lpstr>
      <vt:lpstr>Fail-Fast </vt:lpstr>
      <vt:lpstr>SwingWorker </vt:lpstr>
      <vt:lpstr>SwingWorker </vt:lpstr>
      <vt:lpstr>SwingWorker Demo</vt:lpstr>
      <vt:lpstr>TIP </vt:lpstr>
      <vt:lpstr>JProgressBar </vt:lpstr>
      <vt:lpstr>JProgressBar Methods</vt:lpstr>
      <vt:lpstr>Example:  JProgressBar Demo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Concurrency &amp;  Multithreading programming</dc:title>
  <dc:creator>kishore biswas</dc:creator>
  <cp:lastModifiedBy>kishore biswas</cp:lastModifiedBy>
  <cp:revision>9</cp:revision>
  <dcterms:created xsi:type="dcterms:W3CDTF">2017-07-13T04:44:22Z</dcterms:created>
  <dcterms:modified xsi:type="dcterms:W3CDTF">2017-07-13T08:43:06Z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0x01010058C5E9E767291647B25E179C7D7A2EEB</vt:lpwstr>
  </property>
</Properties>
</file>