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67.xml" ContentType="application/vnd.openxmlformats-officedocument.presentationml.slide+xml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66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3"/>
  </p:notesMasterIdLst>
  <p:sldIdLst>
    <p:sldId id="403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259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6" r:id="rId138"/>
    <p:sldId id="397" r:id="rId139"/>
    <p:sldId id="398" r:id="rId140"/>
    <p:sldId id="399" r:id="rId141"/>
    <p:sldId id="401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customXml" Target="../customXml/item2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customXml" Target="../customXml/item3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148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AD33-94D5-41CB-B70A-BE8D757D9ED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46BA-235F-4750-9098-38EBCB988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2D351-4CF4-4671-B64F-D09F82796B3B}" type="slidenum">
              <a:rPr lang="en-US"/>
              <a:pPr/>
              <a:t>55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8EC95-9215-4678-8225-90A44A33E869}" type="slidenum">
              <a:rPr lang="en-US"/>
              <a:pPr/>
              <a:t>64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4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0B2C9-E1FB-4BC2-AB7F-CC87520746A2}" type="slidenum">
              <a:rPr lang="en-US"/>
              <a:pPr/>
              <a:t>65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6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B1110-6488-46E4-A74B-39EBE420F63D}" type="slidenum">
              <a:rPr lang="en-US"/>
              <a:pPr/>
              <a:t>66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E8CFE-A3F2-4B58-ABA6-2CD1BB95B54B}" type="slidenum">
              <a:rPr lang="en-US"/>
              <a:pPr/>
              <a:t>67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5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4C2B3-A224-4FD1-8CA6-C82705DAB665}" type="slidenum">
              <a:rPr lang="en-US"/>
              <a:pPr/>
              <a:t>68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9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20EA8-3542-44B0-9F09-4C5C256700BF}" type="slidenum">
              <a:rPr lang="en-US"/>
              <a:pPr/>
              <a:t>69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6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50832-2244-4BF1-815E-4B78960F35B7}" type="slidenum">
              <a:rPr lang="en-US"/>
              <a:pPr/>
              <a:t>70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1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5BDFD-A61F-40F0-ADF6-BA7DAEA5ADF5}" type="slidenum">
              <a:rPr lang="en-US"/>
              <a:pPr/>
              <a:t>71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9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CDD73-1B85-4106-B670-4C02CA66F934}" type="slidenum">
              <a:rPr lang="en-US"/>
              <a:pPr/>
              <a:t>72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1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5AB3F-2E32-4EA6-9CEF-84AC3181629F}" type="slidenum">
              <a:rPr lang="en-US"/>
              <a:pPr/>
              <a:t>73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E5ACE-60FF-4DEA-90D6-87B4F0D977F5}" type="slidenum">
              <a:rPr lang="en-US"/>
              <a:pPr/>
              <a:t>56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AA808-ACB7-4B7D-8459-42CD8BBADD54}" type="slidenum">
              <a:rPr lang="en-US"/>
              <a:pPr/>
              <a:t>74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0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903C7-348E-4DF2-A5D1-49660E7B0066}" type="slidenum">
              <a:rPr lang="en-US"/>
              <a:pPr/>
              <a:t>75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FA13C-B1D8-4BB6-88D4-297E6C7EDEC6}" type="slidenum">
              <a:rPr lang="en-US"/>
              <a:pPr/>
              <a:t>76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BFAEE-87F4-4280-97D6-9E7BDB99DBB0}" type="slidenum">
              <a:rPr lang="en-US"/>
              <a:pPr/>
              <a:t>77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9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074F0-B4B1-4AC2-8B44-A41763A69FDE}" type="slidenum">
              <a:rPr lang="en-US"/>
              <a:pPr/>
              <a:t>78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7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B248E-2018-423F-8234-322941C8B7F3}" type="slidenum">
              <a:rPr lang="en-US"/>
              <a:pPr/>
              <a:t>79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1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7A48C-BF28-4C47-A4BD-B37D0FC3E7DA}" type="slidenum">
              <a:rPr lang="en-US"/>
              <a:pPr/>
              <a:t>80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6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D2E6D-17B9-4107-BF65-44DBFA7AE737}" type="slidenum">
              <a:rPr lang="en-US"/>
              <a:pPr/>
              <a:t>81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6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48DC-8827-415F-A724-78484216A877}" type="slidenum">
              <a:rPr lang="en-US"/>
              <a:pPr/>
              <a:t>82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3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43C68-1B12-41B0-8E16-B858C325C65B}" type="slidenum">
              <a:rPr lang="en-US"/>
              <a:pPr/>
              <a:t>83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37B0F-3B07-4591-AE79-B6837A5392C5}" type="slidenum">
              <a:rPr lang="en-US"/>
              <a:pPr/>
              <a:t>57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A3895-9FAB-4DE1-AE46-671DA772D61C}" type="slidenum">
              <a:rPr lang="en-US"/>
              <a:pPr/>
              <a:t>84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4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9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3639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88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5502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106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954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109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26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120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4956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125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4234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132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768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68F27-D3CD-404F-A35E-4B1D073B5C2C}" type="slidenum">
              <a:rPr lang="en-US"/>
              <a:pPr/>
              <a:t>58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579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133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7545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136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1989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702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ACAC2-7E59-42EF-B25A-245DD502B718}" type="slidenum">
              <a:rPr lang="en-US"/>
              <a:pPr/>
              <a:t>59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BB1BD-DBFA-4909-A4EE-81ED89E3BBC1}" type="slidenum">
              <a:rPr lang="en-US"/>
              <a:pPr/>
              <a:t>60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F6984-F63F-4EC5-BA79-0471C3753FAF}" type="slidenum">
              <a:rPr lang="en-US"/>
              <a:pPr/>
              <a:t>61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16C6B-7E33-48BB-9CC5-A5DFC29C1565}" type="slidenum">
              <a:rPr lang="en-US"/>
              <a:pPr/>
              <a:t>62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48391-4866-44D3-9CCE-34B020F27F8E}" type="slidenum">
              <a:rPr lang="en-US"/>
              <a:pPr/>
              <a:t>63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0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9652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624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6520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760D4CE-351B-4239-95C1-2B157F38FA79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60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885E9C0-8F94-4D18-8D09-548038E12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228717"/>
            <a:ext cx="3188443" cy="4605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60528"/>
            <a:ext cx="3188444" cy="3912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34755"/>
            <a:ext cx="3188443" cy="3497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415380"/>
            <a:ext cx="3188443" cy="3220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54234"/>
            <a:ext cx="3188443" cy="2943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3FFF-ED01-4EDB-B36A-38D9C8A15F4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B44F-224B-4A14-AFB5-A579910D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8/16/understanding-undefined-and-preventing-referenceerrors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dom/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tf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0363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Java  Basics</a:t>
            </a: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78629"/>
            <a:ext cx="9144000" cy="271684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DHTML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DOM, JavaScript syntax,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Maintainable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Testable JS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training, August,2017.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Kishore Biswas (Forrest/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柯修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PhD. Artificial Intelligence—Natural Language Processing.</a:t>
            </a:r>
          </a:p>
          <a:p>
            <a:r>
              <a:rPr lang="en-US" sz="1800" dirty="0" smtClean="0">
                <a:solidFill>
                  <a:srgbClr val="0070C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CanWay IT Training </a:t>
            </a:r>
            <a:r>
              <a:rPr lang="en-US" sz="1600" dirty="0" smtClean="0">
                <a:solidFill>
                  <a:srgbClr val="0070C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1800" dirty="0" smtClean="0">
                <a:solidFill>
                  <a:srgbClr val="0070C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70C0"/>
              </a:solidFill>
              <a:effectLst>
                <a:reflection blurRad="6350" stA="55000" endA="50" endPos="85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3" y="282026"/>
            <a:ext cx="1827360" cy="4706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DDBF-98CE-46F8-95EA-3A74B9D46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DOM Tree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676400" y="1541464"/>
          <a:ext cx="8915400" cy="470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7381646" imgH="3897782" progId="Visio.Drawing.6">
                  <p:embed/>
                </p:oleObj>
              </mc:Choice>
              <mc:Fallback>
                <p:oleObj name="Visio" r:id="rId3" imgW="7381646" imgH="389778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41464"/>
                        <a:ext cx="8915400" cy="470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0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JavaScript hold key-value pairs: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2" y="2093013"/>
            <a:ext cx="10363198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name : "SoftUni", age : 2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obj['site']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obj['name'] = "Software University";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"Software University", age: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site: "http://www.softuni.bg"}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obj.site;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{age: 10}</a:t>
            </a:r>
          </a:p>
        </p:txBody>
      </p:sp>
    </p:spTree>
    <p:extLst>
      <p:ext uri="{BB962C8B-B14F-4D97-AF65-F5344CB8AC3E}">
        <p14:creationId xmlns:p14="http://schemas.microsoft.com/office/powerpoint/2010/main" val="17001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7800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344340"/>
            <a:ext cx="5905500" cy="3207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 rot="20186168">
            <a:off x="3562225" y="2949869"/>
            <a:ext cx="3444750" cy="73564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884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925704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7800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is '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JavaScript?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58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5400" y="1793741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42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0360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JS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means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 has not been defined</a:t>
            </a:r>
            <a:r>
              <a:rPr lang="en-US" dirty="0">
                <a:solidFill>
                  <a:srgbClr val="FFFFFF"/>
                </a:solidFill>
              </a:rPr>
              <a:t> (no such variable exist in the current context)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US" dirty="0" smtClean="0"/>
              <a:t>is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dirty="0" smtClean="0"/>
              <a:t> means that an object exists and is empty (has no value)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7424" y="4368732"/>
            <a:ext cx="10213976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</a:p>
        </p:txBody>
      </p:sp>
    </p:spTree>
    <p:extLst>
      <p:ext uri="{BB962C8B-B14F-4D97-AF65-F5344CB8AC3E}">
        <p14:creationId xmlns:p14="http://schemas.microsoft.com/office/powerpoint/2010/main" val="3857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2" y="2046506"/>
            <a:ext cx="102107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new Number(5);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 {[[PrimitiveValue]]: 5}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6400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00" y="1018651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7267200" y="676221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50" y="27804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2939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832518"/>
            <a:ext cx="8938472" cy="94108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7001" y="2182899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81631" y="1104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700753" y="106430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2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grpSp>
        <p:nvGrpSpPr>
          <p:cNvPr id="6" name="Group 5"/>
          <p:cNvGrpSpPr/>
          <p:nvPr/>
        </p:nvGrpSpPr>
        <p:grpSpPr>
          <a:xfrm>
            <a:off x="8805318" y="4079876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307193" y="1139288"/>
              <a:ext cx="260178" cy="299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726316" y="1099200"/>
              <a:ext cx="260178" cy="299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65549" y="1473369"/>
              <a:ext cx="248119" cy="27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8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/>
            <a:r>
              <a:rPr lang="en-US" dirty="0" smtClean="0"/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6788" y="3936299"/>
            <a:ext cx="5163212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2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6108" y="5029200"/>
            <a:ext cx="103852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 = 200;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name : 'Peter', age : 19 };</a:t>
            </a: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08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1010789">
            <a:off x="6816796" y="2957133"/>
            <a:ext cx="1660519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28075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 by Paths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057400" y="3810001"/>
            <a:ext cx="7924800" cy="2803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&lt;p&gt;&lt;img</a:t>
            </a:r>
            <a:r>
              <a:rPr lang="en-US" sz="2400">
                <a:latin typeface="Arial" panose="020B0604020202020204" pitchFamily="34" charset="0"/>
              </a:rPr>
              <a:t> src=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"lightoff.gif"</a:t>
            </a:r>
            <a:r>
              <a:rPr lang="en-US" sz="2400">
                <a:latin typeface="Arial" panose="020B0604020202020204" pitchFamily="34" charset="0"/>
              </a:rPr>
              <a:t> alt=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"light off"</a:t>
            </a:r>
            <a:r>
              <a:rPr lang="en-US" sz="2400">
                <a:latin typeface="Arial" panose="020B0604020202020204" pitchFamily="34" charset="0"/>
              </a:rPr>
              <a:t> id=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"img1"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/&gt;&lt;/p&gt;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&lt;form</a:t>
            </a:r>
            <a:r>
              <a:rPr lang="en-US" sz="2400">
                <a:latin typeface="Arial" panose="020B0604020202020204" pitchFamily="34" charset="0"/>
              </a:rPr>
              <a:t> id=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"form1"</a:t>
            </a:r>
            <a:r>
              <a:rPr lang="en-US" sz="2400">
                <a:latin typeface="Arial" panose="020B0604020202020204" pitchFamily="34" charset="0"/>
              </a:rPr>
              <a:t> method=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get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latin typeface="Arial" panose="020B0604020202020204" pitchFamily="34" charset="0"/>
              </a:rPr>
              <a:t> action=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"nosuch"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&gt;&lt;p&gt;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&lt;input</a:t>
            </a:r>
            <a:r>
              <a:rPr lang="en-US" sz="2400">
                <a:latin typeface="Arial" panose="020B0604020202020204" pitchFamily="34" charset="0"/>
              </a:rPr>
              <a:t>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text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latin typeface="Arial" panose="020B0604020202020204" pitchFamily="34" charset="0"/>
              </a:rPr>
              <a:t> name=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"x"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/&gt;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&lt;input</a:t>
            </a:r>
            <a:r>
              <a:rPr lang="en-US" sz="2400">
                <a:latin typeface="Arial" panose="020B0604020202020204" pitchFamily="34" charset="0"/>
              </a:rPr>
              <a:t>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text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latin typeface="Arial" panose="020B0604020202020204" pitchFamily="34" charset="0"/>
              </a:rPr>
              <a:t> name=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"y"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/&gt;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&lt;input</a:t>
            </a:r>
            <a:r>
              <a:rPr lang="en-US" sz="2400">
                <a:latin typeface="Arial" panose="020B0604020202020204" pitchFamily="34" charset="0"/>
              </a:rPr>
              <a:t>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reset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/&gt;&lt;/p&gt;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&lt;/form&gt;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76400" y="1219201"/>
            <a:ext cx="8915400" cy="232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function</a:t>
            </a:r>
            <a:r>
              <a:rPr lang="en-US" sz="2400">
                <a:latin typeface="Arial" panose="020B0604020202020204" pitchFamily="34" charset="0"/>
              </a:rPr>
              <a:t>  execute() {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var</a:t>
            </a:r>
            <a:r>
              <a:rPr lang="en-US" sz="2400">
                <a:latin typeface="Arial" panose="020B0604020202020204" pitchFamily="34" charset="0"/>
              </a:rPr>
              <a:t> img =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document</a:t>
            </a:r>
            <a:r>
              <a:rPr lang="en-US" sz="2400">
                <a:latin typeface="Arial" panose="020B0604020202020204" pitchFamily="34" charset="0"/>
              </a:rPr>
              <a:t>.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images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[0]</a:t>
            </a:r>
            <a:r>
              <a:rPr lang="en-US" sz="2400">
                <a:latin typeface="Arial" panose="020B0604020202020204" pitchFamily="34" charset="0"/>
              </a:rPr>
              <a:t>; img.src=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"lighton.gif"</a:t>
            </a:r>
            <a:r>
              <a:rPr lang="en-US" sz="2400">
                <a:latin typeface="Arial" panose="020B0604020202020204" pitchFamily="34" charset="0"/>
              </a:rPr>
              <a:t>                   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var</a:t>
            </a:r>
            <a:r>
              <a:rPr lang="en-US" sz="2400">
                <a:latin typeface="Arial" panose="020B0604020202020204" pitchFamily="34" charset="0"/>
              </a:rPr>
              <a:t> inx =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document</a:t>
            </a:r>
            <a:r>
              <a:rPr lang="en-US" sz="2400">
                <a:latin typeface="Arial" panose="020B0604020202020204" pitchFamily="34" charset="0"/>
              </a:rPr>
              <a:t>.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forms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[0]</a:t>
            </a:r>
            <a:r>
              <a:rPr lang="en-US" sz="2400">
                <a:latin typeface="Arial" panose="020B0604020202020204" pitchFamily="34" charset="0"/>
              </a:rPr>
              <a:t>.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elements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[0]</a:t>
            </a:r>
            <a:r>
              <a:rPr lang="en-US" sz="2400">
                <a:latin typeface="Arial" panose="020B0604020202020204" pitchFamily="34" charset="0"/>
              </a:rPr>
              <a:t>; inx.value=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"xx"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var</a:t>
            </a:r>
            <a:r>
              <a:rPr lang="en-US" sz="2400">
                <a:latin typeface="Arial" panose="020B0604020202020204" pitchFamily="34" charset="0"/>
              </a:rPr>
              <a:t> iny =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document</a:t>
            </a:r>
            <a:r>
              <a:rPr lang="en-US" sz="2400">
                <a:latin typeface="Arial" panose="020B0604020202020204" pitchFamily="34" charset="0"/>
              </a:rPr>
              <a:t>.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forms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["form1"]</a:t>
            </a:r>
            <a:r>
              <a:rPr lang="en-US" sz="2400">
                <a:latin typeface="Arial" panose="020B0604020202020204" pitchFamily="34" charset="0"/>
              </a:rPr>
              <a:t>.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elements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["y"]</a:t>
            </a:r>
            <a:r>
              <a:rPr lang="en-US" sz="2400">
                <a:latin typeface="Arial" panose="020B0604020202020204" pitchFamily="34" charset="0"/>
              </a:rPr>
              <a:t>; iny.value=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"yy"</a:t>
            </a:r>
            <a:r>
              <a:rPr lang="en-US" sz="2400">
                <a:latin typeface="Arial" panose="020B0604020202020204" pitchFamily="34" charset="0"/>
              </a:rPr>
              <a:t>           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067800" y="61722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677400" y="31384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828800" y="1752600"/>
            <a:ext cx="4343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667000" y="3810000"/>
            <a:ext cx="64770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828800" y="2209800"/>
            <a:ext cx="56388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286000" y="4800600"/>
            <a:ext cx="4343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828800" y="2667000"/>
            <a:ext cx="6629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286000" y="5257800"/>
            <a:ext cx="42672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/>
      <p:bldP spid="12296" grpId="1" animBg="1"/>
      <p:bldP spid="12297" grpId="0" animBg="1"/>
      <p:bldP spid="12297" grpId="1" animBg="1"/>
      <p:bldP spid="12298" grpId="0" animBg="1"/>
      <p:bldP spid="12298" grpId="1" animBg="1"/>
      <p:bldP spid="12299" grpId="0" animBg="1"/>
      <p:bldP spid="12299" grpId="1" animBg="1"/>
      <p:bldP spid="12300" grpId="0" animBg="1"/>
      <p:bldP spid="12300" grpId="1" animBg="1"/>
      <p:bldP spid="12301" grpId="0" animBg="1"/>
      <p:bldP spid="12301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Letters </a:t>
            </a:r>
            <a:r>
              <a:rPr lang="en-US" dirty="0"/>
              <a:t>(Unicode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underscore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dollar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pPr lvl="1"/>
            <a:r>
              <a:rPr lang="en-US" dirty="0" smtClean="0"/>
              <a:t>Cannot start with a digit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Identifiers in </a:t>
            </a:r>
            <a:r>
              <a:rPr lang="en-US" dirty="0"/>
              <a:t>JavaScript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</a:p>
          <a:p>
            <a:r>
              <a:rPr lang="en-US" dirty="0" smtClean="0"/>
              <a:t>Identifiers should </a:t>
            </a:r>
            <a:r>
              <a:rPr lang="en-US" dirty="0"/>
              <a:t>have a descriptive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Latin letters</a:t>
            </a:r>
          </a:p>
          <a:p>
            <a:r>
              <a:rPr lang="en-US" dirty="0" smtClean="0"/>
              <a:t>Variable names: </a:t>
            </a: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</a:p>
          <a:p>
            <a:r>
              <a:rPr lang="en-US" dirty="0" smtClean="0"/>
              <a:t>Function names :use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13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9906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8824" y="5818496"/>
            <a:ext cx="106711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 = 5;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 = 2;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60414" y="1678322"/>
            <a:ext cx="10671176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 = 2;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N is capital, so it's not a JS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_2Pac = 2;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'Hello';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is more appropriate: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100;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numberOfClients = 100;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404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/>
              <a:t> operator is used to assign a value to a variable:</a:t>
            </a:r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4400" y="2369570"/>
            <a:ext cx="10282234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firstValue 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an already declared variable: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secondValue = firstValue;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cascade calling assigns 3 to firstValue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and then firstValue to thirdValue, so both 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have the value 3 as a result: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thirdValue = firstValue = 3;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Avoid this!</a:t>
            </a: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234" y="2069727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1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dirty="0" smtClean="0"/>
              <a:t>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Global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Stored as properties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Using </a:t>
            </a:r>
            <a:r>
              <a:rPr lang="en-US" noProof="1" smtClean="0"/>
              <a:t>global variables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very bad practice</a:t>
            </a:r>
            <a:r>
              <a:rPr lang="en-US" noProof="1" smtClean="0"/>
              <a:t>!</a:t>
            </a:r>
            <a:endParaRPr lang="bg-BG" noProof="1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6839" y="2457575"/>
            <a:ext cx="945356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 is local in the current scope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a is referenced here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66839" y="5464023"/>
            <a:ext cx="9453562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as window.a = 5;</a:t>
            </a:r>
          </a:p>
        </p:txBody>
      </p:sp>
    </p:spTree>
    <p:extLst>
      <p:ext uri="{BB962C8B-B14F-4D97-AF65-F5344CB8AC3E}">
        <p14:creationId xmlns:p14="http://schemas.microsoft.com/office/powerpoint/2010/main" val="5587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in JavaScript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Read more here: </a:t>
            </a:r>
            <a:r>
              <a:rPr lang="en-US" sz="2400" dirty="0">
                <a:hlinkClick r:id="rId2"/>
              </a:rPr>
              <a:t>http://javascriptweblog.wordpress.com/2010/08/16/understanding-undefined-and-preventing-referenceerrors/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9566" y="1981200"/>
            <a:ext cx="826746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console.log(asfd);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9566" y="2701802"/>
            <a:ext cx="826746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 console.log(p);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9566" y="3429000"/>
            <a:ext cx="826746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null; console.log(p);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9566" y="4191000"/>
            <a:ext cx="826746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localVar = 5; console.log(localVar);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9566" y="4911602"/>
            <a:ext cx="826746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globalVar = 5; console.log(globalVar);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33714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Unresolvable variables </a:t>
            </a:r>
            <a:r>
              <a:rPr lang="en-US" dirty="0" smtClean="0"/>
              <a:t>in JavaScript are different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Unresolvable Variables </a:t>
            </a:r>
            <a:r>
              <a:rPr lang="en-US" dirty="0" smtClean="0"/>
              <a:t>and Undefined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2" y="1981200"/>
            <a:ext cx="10515598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msg is not defined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719895"/>
            <a:ext cx="10515598" cy="3574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 local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greeting;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msg is a global variable with value 'hello'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undefined;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Different than "delete msg"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msg;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Delete a global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msg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4115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secondVar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 (instead of unresolvable):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Unresolvable Variables – Examples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9406" y="1905001"/>
            <a:ext cx="110346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firstVar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console.log(firstVar);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console.log(secondVar);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secondVar is not defined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9406" y="4217718"/>
            <a:ext cx="11034602" cy="1649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 is now undefined, it is resolvable</a:t>
            </a:r>
          </a:p>
        </p:txBody>
      </p:sp>
    </p:spTree>
    <p:extLst>
      <p:ext uri="{BB962C8B-B14F-4D97-AF65-F5344CB8AC3E}">
        <p14:creationId xmlns:p14="http://schemas.microsoft.com/office/powerpoint/2010/main" val="14816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70032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8006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Unresolvable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7800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recommended to enable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strict syntax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Converts global variables usage to runtime errors</a:t>
            </a:r>
          </a:p>
          <a:p>
            <a:pPr lvl="1"/>
            <a:r>
              <a:rPr lang="en-US" dirty="0" smtClean="0"/>
              <a:t>Disables some of the "bad" JavaScript features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1998" y="3352801"/>
            <a:ext cx="10591802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 strict";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 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Local variables will work in strict mode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 = 10;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Uncaught ReferenceError: x is not defined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code will not be executed, because of the error above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* 5);</a:t>
            </a:r>
          </a:p>
        </p:txBody>
      </p:sp>
    </p:spTree>
    <p:extLst>
      <p:ext uri="{BB962C8B-B14F-4D97-AF65-F5344CB8AC3E}">
        <p14:creationId xmlns:p14="http://schemas.microsoft.com/office/powerpoint/2010/main" val="25727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7800" y="47244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447800" y="55874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beonpage1blog.com/wp-content/uploads/2012/12/strict-rules-for-seo-252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27" y="1052259"/>
            <a:ext cx="2643928" cy="3147534"/>
          </a:xfrm>
          <a:prstGeom prst="round2DiagRect">
            <a:avLst>
              <a:gd name="adj1" fmla="val 11505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139289"/>
            <a:ext cx="2177955" cy="21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ustudio.net.au/wp-content/uploads/2013/03/seo-source-code-ti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55" y="2258704"/>
            <a:ext cx="2590800" cy="1943100"/>
          </a:xfrm>
          <a:prstGeom prst="round2DiagRect">
            <a:avLst>
              <a:gd name="adj1" fmla="val 0"/>
              <a:gd name="adj2" fmla="val 2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 by Tags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891089"/>
            <a:ext cx="7924800" cy="904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&lt;p&gt;This &lt;span&gt;example&lt;/span&gt; is lovely.&lt;/p&gt;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&lt;p&gt;But &lt;span&gt;this one&lt;/span&gt;is even more!&lt;/p&gt;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33600" y="1600201"/>
            <a:ext cx="8077200" cy="2803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function</a:t>
            </a:r>
            <a:r>
              <a:rPr lang="en-US" sz="2400">
                <a:latin typeface="Arial" panose="020B0604020202020204" pitchFamily="34" charset="0"/>
              </a:rPr>
              <a:t>  execute() {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var</a:t>
            </a:r>
            <a:r>
              <a:rPr lang="en-US" sz="2400">
                <a:latin typeface="Arial" panose="020B0604020202020204" pitchFamily="34" charset="0"/>
              </a:rPr>
              <a:t> spans = document.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getElementsByTagName</a:t>
            </a:r>
            <a:r>
              <a:rPr lang="en-US" sz="2400">
                <a:latin typeface="Arial" panose="020B0604020202020204" pitchFamily="34" charset="0"/>
              </a:rPr>
              <a:t>(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"span"</a:t>
            </a:r>
            <a:r>
              <a:rPr lang="en-US" sz="2400">
                <a:latin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spans[0]</a:t>
            </a:r>
            <a:r>
              <a:rPr lang="en-US" sz="2400">
                <a:latin typeface="Arial" panose="020B0604020202020204" pitchFamily="34" charset="0"/>
              </a:rPr>
              <a:t>.style.color=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"red"</a:t>
            </a:r>
            <a:r>
              <a:rPr lang="en-US" sz="240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spans[1]</a:t>
            </a:r>
            <a:r>
              <a:rPr lang="en-US" sz="2400">
                <a:latin typeface="Arial" panose="020B0604020202020204" pitchFamily="34" charset="0"/>
              </a:rPr>
              <a:t>.style.color=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"blue"</a:t>
            </a:r>
            <a:r>
              <a:rPr lang="en-US" sz="240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spans[1]</a:t>
            </a:r>
            <a:r>
              <a:rPr lang="en-US" sz="2400">
                <a:latin typeface="Arial" panose="020B0604020202020204" pitchFamily="34" charset="0"/>
              </a:rPr>
              <a:t>.style.fontVariant=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"small-caps"</a:t>
            </a:r>
            <a:r>
              <a:rPr lang="en-US" sz="240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296400" y="5348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296400" y="3976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286000" y="2057400"/>
            <a:ext cx="77724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286000" y="2514600"/>
            <a:ext cx="36576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505200" y="4876800"/>
            <a:ext cx="35052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86000" y="2971800"/>
            <a:ext cx="5562600" cy="9906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429000" y="5334000"/>
            <a:ext cx="33528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1" grpId="1" animBg="1"/>
      <p:bldP spid="16392" grpId="0" animBg="1"/>
      <p:bldP spid="16392" grpId="1" animBg="1"/>
      <p:bldP spid="16393" grpId="0" animBg="1"/>
      <p:bldP spid="16393" grpId="1" animBg="1"/>
      <p:bldP spid="16394" grpId="0" animBg="1"/>
      <p:bldP spid="16394" grpId="1" animBg="1"/>
      <p:bldP spid="16395" grpId="0" animBg="1"/>
      <p:bldP spid="16395" grpId="1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6032" y="4404743"/>
            <a:ext cx="8938472" cy="820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457200" y="5300767"/>
            <a:ext cx="11277600" cy="661839"/>
          </a:xfrm>
        </p:spPr>
        <p:txBody>
          <a:bodyPr/>
          <a:lstStyle/>
          <a:p>
            <a:r>
              <a:rPr lang="en-US" sz="3800" dirty="0"/>
              <a:t>Arithmetic, Logical, Comparison, Assignment, …</a:t>
            </a:r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730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</a:p>
          <a:p>
            <a:pPr lvl="1"/>
            <a:r>
              <a:rPr lang="en-US" dirty="0" smtClean="0"/>
              <a:t>E.g. 5.3 % 3 </a:t>
            </a:r>
            <a:r>
              <a:rPr lang="en-US" dirty="0" smtClean="0">
                <a:sym typeface="Wingdings" panose="05000000000000000000" pitchFamily="2" charset="2"/>
              </a:rPr>
              <a:t> 2.3</a:t>
            </a:r>
            <a:endParaRPr lang="en-US" dirty="0"/>
          </a:p>
          <a:p>
            <a:r>
              <a:rPr lang="en-US" dirty="0" smtClean="0"/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 increments / decrement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4814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||</a:t>
            </a:r>
            <a:r>
              <a:rPr lang="en-US" dirty="0"/>
              <a:t> </a:t>
            </a:r>
            <a:r>
              <a:rPr lang="en-US" dirty="0" smtClean="0"/>
              <a:t>operator </a:t>
            </a:r>
            <a:r>
              <a:rPr lang="en-US" dirty="0"/>
              <a:t>returns the first "true"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&amp;&amp;</a:t>
            </a:r>
            <a:r>
              <a:rPr lang="en-US" dirty="0"/>
              <a:t> </a:t>
            </a:r>
            <a:r>
              <a:rPr lang="en-US" dirty="0" smtClean="0"/>
              <a:t>operator </a:t>
            </a:r>
            <a:r>
              <a:rPr lang="en-US" dirty="0"/>
              <a:t>returns the first "false"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31618"/>
            <a:ext cx="114300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foo = false || 0 || '' || 4 || 'foo' || true;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console.log(foo);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Logs 4, because its the first true value in the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3965218"/>
            <a:ext cx="114300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foo = true &amp;&amp; 'foo' &amp;&amp; '' &amp;&amp; 4 &amp;&amp; 'foo' &amp;&amp; true;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console.log(foo);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Logs '' an empty string, because its the first false value</a:t>
            </a:r>
          </a:p>
        </p:txBody>
      </p:sp>
    </p:spTree>
    <p:extLst>
      <p:ext uri="{BB962C8B-B14F-4D97-AF65-F5344CB8AC3E}">
        <p14:creationId xmlns:p14="http://schemas.microsoft.com/office/powerpoint/2010/main" val="163666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Comparison operators are used to compare variables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/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/>
              <a:t> means "equal and of the same type"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844553" y="3820606"/>
            <a:ext cx="10433048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00" y="3248377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37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Variables</a:t>
            </a:r>
            <a:r>
              <a:rPr lang="en-US" dirty="0"/>
              <a:t>, with no value assigned, are </a:t>
            </a:r>
            <a:r>
              <a:rPr lang="en-US" dirty="0">
                <a:solidFill>
                  <a:srgbClr val="F8DC9E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2965" y="2971801"/>
            <a:ext cx="1043463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 +=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94" y="2438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2965" y="5486400"/>
            <a:ext cx="10434636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foo;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console.log(foo);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2904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657505"/>
            <a:ext cx="8938472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9240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07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</a:p>
          <a:p>
            <a:r>
              <a:rPr lang="en-US" dirty="0"/>
              <a:t>Member access </a:t>
            </a:r>
            <a:r>
              <a:rPr lang="en-US" dirty="0" smtClean="0"/>
              <a:t>operator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used to access object members</a:t>
            </a:r>
          </a:p>
          <a:p>
            <a:r>
              <a:rPr lang="en-US" dirty="0"/>
              <a:t>Square </a:t>
            </a:r>
            <a:r>
              <a:rPr lang="en-US" dirty="0" smtClean="0"/>
              <a:t>brackets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</a:t>
            </a:r>
            <a:r>
              <a:rPr lang="en-US" dirty="0" smtClean="0"/>
              <a:t>with arrays to access element by index</a:t>
            </a:r>
            <a:endParaRPr lang="en-US" dirty="0"/>
          </a:p>
          <a:p>
            <a:r>
              <a:rPr lang="en-US" dirty="0" smtClean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to override the default operator </a:t>
            </a:r>
            <a:r>
              <a:rPr lang="en-US" dirty="0" smtClean="0"/>
              <a:t>precedence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70163" y="4953001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8621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FFFFF"/>
                </a:solidFill>
              </a:rPr>
              <a:t>In JavaScript the value of </a:t>
            </a:r>
            <a:r>
              <a:rPr lang="en-US" b="1" dirty="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>
                <a:solidFill>
                  <a:srgbClr val="FFFFFF"/>
                </a:solidFill>
              </a:rPr>
              <a:t> depends on how the function is invoked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1783" y="1923218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782" y="1314192"/>
            <a:ext cx="10279618" cy="49269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{};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obj.name = "SoftUni";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2;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{name: "SoftUni", age: 2}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 &gt; b" : "b &gt;= 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console.log(typeof(a)); // number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console.log(typeof([])); // object</a:t>
            </a:r>
          </a:p>
        </p:txBody>
      </p:sp>
    </p:spTree>
    <p:extLst>
      <p:ext uri="{BB962C8B-B14F-4D97-AF65-F5344CB8AC3E}">
        <p14:creationId xmlns:p14="http://schemas.microsoft.com/office/powerpoint/2010/main" val="12608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1066802" y="3926920"/>
            <a:ext cx="100583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4138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 by ID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133600" y="4891088"/>
            <a:ext cx="7924800" cy="430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&lt;div</a:t>
            </a:r>
            <a:r>
              <a:rPr lang="en-US" sz="2400">
                <a:latin typeface="Arial" panose="020B0604020202020204" pitchFamily="34" charset="0"/>
              </a:rPr>
              <a:t> id=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"div1"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  <a:r>
              <a:rPr lang="en-US" sz="2400">
                <a:latin typeface="Arial" panose="020B0604020202020204" pitchFamily="34" charset="0"/>
              </a:rPr>
              <a:t> This text can be hidden!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&lt;/div&gt;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667000" y="1600201"/>
            <a:ext cx="6858000" cy="2803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function </a:t>
            </a:r>
            <a:r>
              <a:rPr lang="en-US" sz="2400">
                <a:latin typeface="Arial" panose="020B0604020202020204" pitchFamily="34" charset="0"/>
              </a:rPr>
              <a:t>execute() {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var</a:t>
            </a:r>
            <a:r>
              <a:rPr lang="en-US" sz="2400">
                <a:latin typeface="Arial" panose="020B0604020202020204" pitchFamily="34" charset="0"/>
              </a:rPr>
              <a:t> theDiv = document.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getElementById</a:t>
            </a:r>
            <a:r>
              <a:rPr lang="en-US" sz="2400">
                <a:latin typeface="Arial" panose="020B0604020202020204" pitchFamily="34" charset="0"/>
              </a:rPr>
              <a:t>(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"div1"</a:t>
            </a:r>
            <a:r>
              <a:rPr lang="en-US" sz="2400">
                <a:latin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sz="2400">
                <a:latin typeface="Arial" panose="020B0604020202020204" pitchFamily="34" charset="0"/>
              </a:rPr>
              <a:t>(theDiv.style.visibility==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"hidden"</a:t>
            </a:r>
            <a:r>
              <a:rPr lang="en-US" sz="240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 {theDiv.style.visibility=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"visible"</a:t>
            </a:r>
            <a:r>
              <a:rPr lang="en-US" sz="2400">
                <a:latin typeface="Arial" panose="020B0604020202020204" pitchFamily="34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sz="2400">
                <a:latin typeface="Arial" panose="020B0604020202020204" pitchFamily="34" charset="0"/>
              </a:rPr>
              <a:t> {theDiv.style.visibility=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"hidden"</a:t>
            </a:r>
            <a:r>
              <a:rPr lang="en-US" sz="2400">
                <a:latin typeface="Arial" panose="020B0604020202020204" pitchFamily="34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610600" y="3976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895600" y="2057400"/>
            <a:ext cx="64770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276600" y="5638800"/>
            <a:ext cx="5562600" cy="9588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This technique is more </a:t>
            </a:r>
            <a:r>
              <a:rPr lang="en-US" sz="2800" i="1"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w.r.t. document changes </a:t>
            </a:r>
            <a:r>
              <a:rPr lang="en-US" sz="2800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(why?)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144000" y="4891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1145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6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027877"/>
            <a:ext cx="8938472" cy="774883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7800" y="5784128"/>
            <a:ext cx="8938472" cy="692873"/>
          </a:xfrm>
        </p:spPr>
        <p:txBody>
          <a:bodyPr/>
          <a:lstStyle/>
          <a:p>
            <a:r>
              <a:rPr lang="en-US" dirty="0"/>
              <a:t>Implementing Conditional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100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23" y="741847"/>
            <a:ext cx="5381626" cy="3839780"/>
          </a:xfrm>
          <a:prstGeom prst="roundRect">
            <a:avLst>
              <a:gd name="adj" fmla="val 2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176" y="2160918"/>
            <a:ext cx="10588624" cy="23352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833544"/>
            <a:ext cx="8938472" cy="940056"/>
          </a:xfrm>
        </p:spPr>
        <p:txBody>
          <a:bodyPr>
            <a:normAutofit fontScale="90000"/>
          </a:bodyPr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6995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60600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704440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354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677359"/>
            <a:ext cx="8938472" cy="820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5555528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41" y="1447800"/>
            <a:ext cx="7686190" cy="2827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07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376364" y="2514600"/>
            <a:ext cx="952023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console.log('Thursday');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console.log('Friday');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console.log('Saturday');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1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94097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</a:t>
            </a:r>
            <a:r>
              <a:rPr lang="en-US" dirty="0" smtClean="0"/>
              <a:t>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The statement that corresponds to that case is </a:t>
            </a:r>
            <a:r>
              <a:rPr lang="en-US" dirty="0" smtClean="0"/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If no case is equal to the 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Otherwise the control is transferred to the end point of the switch </a:t>
            </a:r>
            <a:r>
              <a:rPr lang="en-US" dirty="0" smtClean="0"/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statement exits the switch-case 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96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869900"/>
            <a:ext cx="8938472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99" y="2182433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14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</a:t>
            </a:r>
            <a:r>
              <a:rPr lang="en-US" dirty="0" smtClean="0"/>
              <a:t>zero as string)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 (empty </a:t>
            </a:r>
            <a:r>
              <a:rPr lang="en-US" dirty="0" smtClean="0"/>
              <a:t>array)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(one)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one</a:t>
            </a:r>
            <a:r>
              <a:rPr lang="bg-BG" dirty="0" smtClean="0"/>
              <a:t> </a:t>
            </a:r>
            <a:r>
              <a:rPr lang="en-US" dirty="0" smtClean="0"/>
              <a:t>as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(the opposite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False-like Conditions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733800"/>
            <a:ext cx="3403600" cy="2552700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4" y="1307858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evaluated as truthy in conditions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 </a:t>
            </a:r>
            <a:r>
              <a:rPr lang="en-US" dirty="0" smtClean="0"/>
              <a:t>// Truthy!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 </a:t>
            </a:r>
            <a:r>
              <a:rPr lang="en-US" dirty="0" smtClean="0"/>
              <a:t>// Truthy!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/>
              <a:t>// Truthy!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 string" </a:t>
            </a:r>
            <a:r>
              <a:rPr lang="en-US" dirty="0"/>
              <a:t>// Truthy</a:t>
            </a:r>
            <a:r>
              <a:rPr lang="en-US" dirty="0" smtClean="0"/>
              <a:t>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 </a:t>
            </a:r>
            <a:r>
              <a:rPr lang="en-US" dirty="0"/>
              <a:t>// Truthy</a:t>
            </a:r>
            <a:r>
              <a:rPr lang="en-US" dirty="0" smtClean="0"/>
              <a:t>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Date() </a:t>
            </a:r>
            <a:r>
              <a:rPr lang="en-US" dirty="0"/>
              <a:t>// Truthy!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Truthy values in conditions</a:t>
            </a:r>
            <a:endParaRPr lang="en-US" dirty="0"/>
          </a:p>
        </p:txBody>
      </p:sp>
      <p:pic>
        <p:nvPicPr>
          <p:cNvPr id="1026" name="Picture 2" descr="C:\trueFal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219201"/>
            <a:ext cx="23812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at_gran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54506"/>
            <a:ext cx="3788310" cy="2697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130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evaluated as falsy in conditions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// </a:t>
            </a:r>
            <a:r>
              <a:rPr lang="en-US" dirty="0" smtClean="0"/>
              <a:t>Falsy.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  <a:r>
              <a:rPr lang="en-US" dirty="0"/>
              <a:t>// Falsy.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 </a:t>
            </a:r>
            <a:r>
              <a:rPr lang="en-US" dirty="0" smtClean="0"/>
              <a:t>// </a:t>
            </a:r>
            <a:r>
              <a:rPr lang="en-US" dirty="0"/>
              <a:t>Falsy.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// </a:t>
            </a:r>
            <a:r>
              <a:rPr lang="en-US" dirty="0"/>
              <a:t>Falsy.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dirty="0"/>
              <a:t>// Falsy.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US" dirty="0"/>
              <a:t>// Falsy.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Falsy values in conditions</a:t>
            </a:r>
            <a:endParaRPr lang="en-US" dirty="0"/>
          </a:p>
        </p:txBody>
      </p:sp>
      <p:pic>
        <p:nvPicPr>
          <p:cNvPr id="2050" name="Picture 2" descr="C:\kevin-whinnery-write-better-javascript-10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905000"/>
            <a:ext cx="5616333" cy="4343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Properties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sz="3200"/>
              <a:t>Elements of different types have different sets of properties and methods</a:t>
            </a:r>
          </a:p>
          <a:p>
            <a:pPr>
              <a:buClr>
                <a:schemeClr val="accent1"/>
              </a:buClr>
            </a:pPr>
            <a:r>
              <a:rPr lang="en-US"/>
              <a:t>See </a:t>
            </a:r>
            <a:r>
              <a:rPr lang="en-US">
                <a:hlinkClick r:id="rId2"/>
              </a:rPr>
              <a:t>www.w3schools.com/htmldom</a:t>
            </a:r>
            <a:r>
              <a:rPr lang="en-US"/>
              <a:t>/ for a detailed list of element properties and methods</a:t>
            </a:r>
          </a:p>
          <a:p>
            <a:pPr>
              <a:buClr>
                <a:schemeClr val="accent1"/>
              </a:buClr>
            </a:pPr>
            <a:r>
              <a:rPr lang="en-US" sz="3200"/>
              <a:t>Most elements have the</a:t>
            </a:r>
            <a:r>
              <a:rPr lang="en-US" sz="3200">
                <a:solidFill>
                  <a:srgbClr val="0000FF"/>
                </a:solidFill>
              </a:rPr>
              <a:t> style</a:t>
            </a:r>
            <a:r>
              <a:rPr lang="en-US" sz="3200"/>
              <a:t> member</a:t>
            </a:r>
          </a:p>
          <a:p>
            <a:pPr>
              <a:buClr>
                <a:schemeClr val="accent1"/>
              </a:buClr>
            </a:pPr>
            <a:r>
              <a:rPr lang="en-US" sz="3200">
                <a:solidFill>
                  <a:srgbClr val="0000FF"/>
                </a:solidFill>
              </a:rPr>
              <a:t>style </a:t>
            </a:r>
            <a:r>
              <a:rPr lang="en-US" sz="3200"/>
              <a:t>is an object that represents the style-sheet rules applied over the element</a:t>
            </a:r>
          </a:p>
        </p:txBody>
      </p:sp>
    </p:spTree>
    <p:extLst>
      <p:ext uri="{BB962C8B-B14F-4D97-AF65-F5344CB8AC3E}">
        <p14:creationId xmlns:p14="http://schemas.microsoft.com/office/powerpoint/2010/main" val="12169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rich of unexpected (for some people) behavior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Learn more at </a:t>
            </a:r>
            <a:r>
              <a:rPr lang="en-US" dirty="0" smtClean="0"/>
              <a:t>WTF JS: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wtfjs.com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/ Strange Behavior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1036" y="2171583"/>
            <a:ext cx="1074896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"0" == false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("0") console.log(true);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defRPr sz="1800"/>
            </a:pPr>
            <a:endParaRPr lang="en-US" sz="28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[] == false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([]) console.log(true);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defRPr sz="1800"/>
            </a:pPr>
            <a:endParaRPr lang="en-US" sz="28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null == false // false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!null // true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428208"/>
            <a:ext cx="1758082" cy="1758080"/>
          </a:xfrm>
          <a:prstGeom prst="rect">
            <a:avLst/>
          </a:prstGeom>
        </p:spPr>
      </p:pic>
      <p:pic>
        <p:nvPicPr>
          <p:cNvPr id="1028" name="Picture 4" descr="http://i694.photobucket.com/albums/vv305/sunnymoonxy/th_3fc826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52" y="2416000"/>
            <a:ext cx="1722732" cy="9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JavaScript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Number, String, Boolean, Undefined, Null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3000" dirty="0"/>
              <a:t>Local and Global variables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If-else statements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False-like Conditions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Falsy/Truthy 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4203" y="4772676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</a:p>
          </p:txBody>
        </p:sp>
      </p:grp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77954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239000" cy="838200"/>
          </a:xfrm>
        </p:spPr>
        <p:txBody>
          <a:bodyPr/>
          <a:lstStyle/>
          <a:p>
            <a:r>
              <a:rPr lang="en-US"/>
              <a:t>Event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76400" y="1143000"/>
            <a:ext cx="8915400" cy="565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&lt;html&gt;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&lt;head&gt;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&lt;title&gt;</a:t>
            </a:r>
            <a:r>
              <a:rPr lang="en-US" sz="2400">
                <a:latin typeface="Arial" panose="020B0604020202020204" pitchFamily="34" charset="0"/>
              </a:rPr>
              <a:t>Simple Events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&lt;/title&gt;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&lt;script</a:t>
            </a:r>
            <a:r>
              <a:rPr lang="en-US" sz="2400">
                <a:latin typeface="Arial" panose="020B0604020202020204" pitchFamily="34" charset="0"/>
              </a:rPr>
              <a:t>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"text/javascript"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  <a:r>
              <a:rPr lang="en-US" sz="24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function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focusInput()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{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var theInput = document.getElementsByTagName(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"input"</a:t>
            </a:r>
            <a:r>
              <a:rPr lang="en-US" sz="2400">
                <a:latin typeface="Arial" panose="020B0604020202020204" pitchFamily="34" charset="0"/>
              </a:rPr>
              <a:t>)[0]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theInput.style.background=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"yellow"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}</a:t>
            </a:r>
            <a:r>
              <a:rPr lang="en-US" sz="2400">
                <a:latin typeface="Arial" panose="020B0604020202020204" pitchFamily="34" charset="0"/>
              </a:rPr>
              <a:t>          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</a:t>
            </a:r>
            <a:r>
              <a:rPr lang="en-US" sz="2400">
                <a:solidFill>
                  <a:schemeClr val="hlink"/>
                </a:solidFill>
                <a:latin typeface="Arial" panose="020B0604020202020204" pitchFamily="34" charset="0"/>
              </a:rPr>
              <a:t> function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blurInput()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{</a:t>
            </a:r>
            <a:r>
              <a:rPr lang="en-US" sz="24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theInput = document.getElementsByTagName(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"input"</a:t>
            </a:r>
            <a:r>
              <a:rPr lang="en-US" sz="2400">
                <a:latin typeface="Arial" panose="020B0604020202020204" pitchFamily="34" charset="0"/>
              </a:rPr>
              <a:t>)[0]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theInput.style.background=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"white"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 }  </a:t>
            </a:r>
            <a:r>
              <a:rPr lang="en-US" sz="2400">
                <a:latin typeface="Arial" panose="020B0604020202020204" pitchFamily="34" charset="0"/>
              </a:rPr>
              <a:t>              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&lt;/script&gt;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&lt;/head&gt;</a:t>
            </a:r>
            <a:r>
              <a:rPr lang="en-US" sz="2400">
                <a:latin typeface="Arial" panose="020B0604020202020204" pitchFamily="34" charset="0"/>
              </a:rPr>
              <a:t>  </a:t>
            </a:r>
            <a:endParaRPr lang="en-US" sz="2400">
              <a:solidFill>
                <a:srgbClr val="7F0055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981200" y="3048000"/>
            <a:ext cx="8534400" cy="13716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981200" y="4495800"/>
            <a:ext cx="8077200" cy="13716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5" grpId="1" animBg="1"/>
      <p:bldP spid="20486" grpId="0" animBg="1"/>
      <p:bldP spid="2048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Example (cont)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90800" y="1676400"/>
            <a:ext cx="6858000" cy="4446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&lt;body&gt;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Arial" panose="020B0604020202020204" pitchFamily="34" charset="0"/>
              </a:rPr>
              <a:t>  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&lt;p&gt;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&lt;img</a:t>
            </a:r>
            <a:r>
              <a:rPr lang="en-US" sz="2400">
                <a:latin typeface="Arial" panose="020B0604020202020204" pitchFamily="34" charset="0"/>
              </a:rPr>
              <a:t> src=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"lighton.gif"</a:t>
            </a:r>
            <a:r>
              <a:rPr lang="en-US" sz="2400">
                <a:latin typeface="Arial" panose="020B0604020202020204" pitchFamily="34" charset="0"/>
              </a:rPr>
              <a:t> alt=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"light bulb"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            </a:t>
            </a:r>
            <a:r>
              <a:rPr lang="en-US" sz="2400">
                <a:latin typeface="Arial" panose="020B0604020202020204" pitchFamily="34" charset="0"/>
              </a:rPr>
              <a:t>    onmouseover=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"alert('Mouse Over')"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/&gt;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&lt;/p&gt;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Arial" panose="020B0604020202020204" pitchFamily="34" charset="0"/>
              </a:rPr>
              <a:t>  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&lt;p&gt;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&lt;input</a:t>
            </a:r>
            <a:r>
              <a:rPr lang="en-US" sz="2400">
                <a:latin typeface="Arial" panose="020B0604020202020204" pitchFamily="34" charset="0"/>
              </a:rPr>
              <a:t>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text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latin typeface="Arial" panose="020B0604020202020204" pitchFamily="34" charset="0"/>
              </a:rPr>
              <a:t> onfocus=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"focusInput()"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	     </a:t>
            </a:r>
            <a:r>
              <a:rPr lang="en-US" sz="2400">
                <a:latin typeface="Arial" panose="020B0604020202020204" pitchFamily="34" charset="0"/>
              </a:rPr>
              <a:t> onblur=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"blurInput()"</a:t>
            </a:r>
            <a:r>
              <a:rPr lang="en-US" sz="2400"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/&gt;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&lt;/p&gt;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&lt;/body&gt;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&lt;/html&gt;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962400" y="2895600"/>
            <a:ext cx="52578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943600" y="4114800"/>
            <a:ext cx="3200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962400" y="4495800"/>
            <a:ext cx="3200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09" grpId="1" animBg="1"/>
      <p:bldP spid="21510" grpId="0" animBg="1"/>
      <p:bldP spid="21510" grpId="1" animBg="1"/>
      <p:bldP spid="21511" grpId="0" animBg="1"/>
      <p:bldP spid="215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sz="3200" i="1">
                <a:solidFill>
                  <a:srgbClr val="0000FF"/>
                </a:solidFill>
              </a:rPr>
              <a:t>Events</a:t>
            </a:r>
            <a:r>
              <a:rPr lang="en-US" sz="3200"/>
              <a:t> usually occur due to users actions</a:t>
            </a:r>
          </a:p>
          <a:p>
            <a:pPr lvl="1">
              <a:buClr>
                <a:schemeClr val="accent1"/>
              </a:buClr>
            </a:pPr>
            <a:r>
              <a:rPr lang="en-US"/>
              <a:t>For example, pressing the keyboard, changing a text field, moving the mouse over an element, etc.</a:t>
            </a:r>
          </a:p>
          <a:p>
            <a:pPr>
              <a:buClr>
                <a:schemeClr val="accent1"/>
              </a:buClr>
            </a:pPr>
            <a:r>
              <a:rPr lang="en-US" sz="3200"/>
              <a:t>An event is represented by an </a:t>
            </a:r>
            <a:r>
              <a:rPr lang="en-US" sz="3200" i="1">
                <a:solidFill>
                  <a:srgbClr val="0000FF"/>
                </a:solidFill>
              </a:rPr>
              <a:t>event object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/>
              <a:t>that is created upon the event occurrence</a:t>
            </a:r>
          </a:p>
          <a:p>
            <a:pPr>
              <a:buClr>
                <a:schemeClr val="accent1"/>
              </a:buClr>
            </a:pPr>
            <a:r>
              <a:rPr lang="en-US" sz="3200"/>
              <a:t>Every event has an associated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 i="1">
                <a:solidFill>
                  <a:srgbClr val="0000FF"/>
                </a:solidFill>
              </a:rPr>
              <a:t>target element</a:t>
            </a:r>
          </a:p>
          <a:p>
            <a:pPr lvl="1">
              <a:buClr>
                <a:schemeClr val="accent1"/>
              </a:buClr>
            </a:pPr>
            <a:r>
              <a:rPr lang="en-US"/>
              <a:t>For example, the image over which the mouse clicks</a:t>
            </a:r>
          </a:p>
        </p:txBody>
      </p:sp>
    </p:spTree>
    <p:extLst>
      <p:ext uri="{BB962C8B-B14F-4D97-AF65-F5344CB8AC3E}">
        <p14:creationId xmlns:p14="http://schemas.microsoft.com/office/powerpoint/2010/main" val="102653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Model (cont)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Elements can have </a:t>
            </a:r>
            <a:r>
              <a:rPr lang="en-US" sz="3200">
                <a:solidFill>
                  <a:srgbClr val="CC0000"/>
                </a:solidFill>
              </a:rPr>
              <a:t>registered</a:t>
            </a:r>
            <a:r>
              <a:rPr lang="en-US" sz="3200"/>
              <a:t> </a:t>
            </a:r>
            <a:r>
              <a:rPr lang="en-US" sz="3200" i="1">
                <a:solidFill>
                  <a:srgbClr val="0000FF"/>
                </a:solidFill>
              </a:rPr>
              <a:t>event listeners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/>
              <a:t>which are associated with certain types of events</a:t>
            </a:r>
          </a:p>
          <a:p>
            <a:r>
              <a:rPr lang="en-US" sz="3200" i="1">
                <a:solidFill>
                  <a:srgbClr val="9900CC"/>
                </a:solidFill>
              </a:rPr>
              <a:t>When an event takes place, the listeners that are registered for this event are invoked</a:t>
            </a:r>
          </a:p>
          <a:p>
            <a:r>
              <a:rPr lang="en-US" sz="3200"/>
              <a:t>Typically, a listener is described by a scripting code (e.g., JavaScript)</a:t>
            </a:r>
          </a:p>
          <a:p>
            <a:pPr lvl="1"/>
            <a:r>
              <a:rPr lang="en-US" sz="2800"/>
              <a:t>This code is executed upon listener invocation</a:t>
            </a:r>
          </a:p>
        </p:txBody>
      </p:sp>
    </p:spTree>
    <p:extLst>
      <p:ext uri="{BB962C8B-B14F-4D97-AF65-F5344CB8AC3E}">
        <p14:creationId xmlns:p14="http://schemas.microsoft.com/office/powerpoint/2010/main" val="3841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1.DHTML and DOM</a:t>
            </a:r>
          </a:p>
          <a:p>
            <a:r>
              <a:rPr lang="fr-FR" dirty="0"/>
              <a:t>2</a:t>
            </a:r>
            <a:r>
              <a:rPr lang="fr-FR" dirty="0" smtClean="0"/>
              <a:t>.JavaScript </a:t>
            </a:r>
            <a:r>
              <a:rPr lang="fr-FR" dirty="0" err="1" smtClean="0"/>
              <a:t>syntax</a:t>
            </a:r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.Maintainable &amp; Testable 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Listener Registration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simplest (and most common) way to register a listener is by an attribute assignment:</a:t>
            </a:r>
          </a:p>
          <a:p>
            <a:pPr lvl="1" algn="ctr">
              <a:buFont typeface="Times New Roman" panose="02020603050405020304" pitchFamily="18" charset="0"/>
              <a:buNone/>
            </a:pPr>
            <a:r>
              <a:rPr lang="en-US" sz="2800">
                <a:solidFill>
                  <a:srgbClr val="0000FF"/>
                </a:solidFill>
              </a:rPr>
              <a:t>on</a:t>
            </a:r>
            <a:r>
              <a:rPr lang="en-US" sz="2800" i="1">
                <a:solidFill>
                  <a:srgbClr val="CC0000"/>
                </a:solidFill>
              </a:rPr>
              <a:t>type</a:t>
            </a:r>
            <a:r>
              <a:rPr lang="en-US" sz="2800" i="1"/>
              <a:t> </a:t>
            </a:r>
            <a:r>
              <a:rPr lang="en-US" sz="2800">
                <a:solidFill>
                  <a:srgbClr val="0000FF"/>
                </a:solidFill>
              </a:rPr>
              <a:t>= </a:t>
            </a:r>
            <a:r>
              <a:rPr lang="en-US" sz="2800">
                <a:solidFill>
                  <a:srgbClr val="009999"/>
                </a:solidFill>
              </a:rPr>
              <a:t>"</a:t>
            </a:r>
            <a:r>
              <a:rPr lang="en-US" sz="2800" i="1">
                <a:solidFill>
                  <a:srgbClr val="009999"/>
                </a:solidFill>
              </a:rPr>
              <a:t>JavaScript code</a:t>
            </a:r>
            <a:r>
              <a:rPr lang="en-US" sz="2800">
                <a:solidFill>
                  <a:srgbClr val="009999"/>
                </a:solidFill>
              </a:rPr>
              <a:t>"</a:t>
            </a:r>
          </a:p>
          <a:p>
            <a:r>
              <a:rPr lang="en-US"/>
              <a:t>For example:					</a:t>
            </a:r>
          </a:p>
          <a:p>
            <a:pPr lvl="1" algn="ctr">
              <a:buFont typeface="Times New Roman" panose="02020603050405020304" pitchFamily="18" charset="0"/>
              <a:buNone/>
            </a:pPr>
            <a:r>
              <a:rPr lang="en-US">
                <a:solidFill>
                  <a:srgbClr val="7F0055"/>
                </a:solidFill>
                <a:cs typeface="Courier New" panose="02070309020205020404" pitchFamily="49" charset="0"/>
              </a:rPr>
              <a:t>&lt;</a:t>
            </a:r>
            <a:r>
              <a:rPr lang="en-US" b="1">
                <a:solidFill>
                  <a:srgbClr val="7F0055"/>
                </a:solidFill>
                <a:cs typeface="Courier New" panose="02070309020205020404" pitchFamily="49" charset="0"/>
              </a:rPr>
              <a:t>img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src=</a:t>
            </a:r>
            <a:r>
              <a:rPr lang="en-US">
                <a:solidFill>
                  <a:srgbClr val="2A00FF"/>
                </a:solidFill>
                <a:cs typeface="Courier New" panose="02070309020205020404" pitchFamily="49" charset="0"/>
              </a:rPr>
              <a:t>"img.gif" </a:t>
            </a:r>
            <a:r>
              <a:rPr lang="en-US">
                <a:solidFill>
                  <a:srgbClr val="CC0000"/>
                </a:solidFill>
                <a:cs typeface="Courier New" panose="02070309020205020404" pitchFamily="49" charset="0"/>
              </a:rPr>
              <a:t>onmouseover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2A00FF"/>
                </a:solidFill>
                <a:cs typeface="Courier New" panose="02070309020205020404" pitchFamily="49" charset="0"/>
              </a:rPr>
              <a:t>"alert('!')"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7F0055"/>
                </a:solidFill>
                <a:cs typeface="Courier New" panose="02070309020205020404" pitchFamily="49" charset="0"/>
              </a:rPr>
              <a:t>/&gt;</a:t>
            </a:r>
          </a:p>
          <a:p>
            <a:r>
              <a:rPr lang="en-US"/>
              <a:t>The JavaScript code has access to the following objects:</a:t>
            </a:r>
          </a:p>
          <a:p>
            <a:pPr lvl="1"/>
            <a:r>
              <a:rPr lang="en-US" sz="2800">
                <a:solidFill>
                  <a:srgbClr val="CC0000"/>
                </a:solidFill>
                <a:cs typeface="Courier New" panose="02070309020205020404" pitchFamily="49" charset="0"/>
              </a:rPr>
              <a:t>this</a:t>
            </a:r>
            <a:r>
              <a:rPr lang="en-US"/>
              <a:t> -</a:t>
            </a:r>
            <a:r>
              <a:rPr lang="en-US" sz="2600"/>
              <a:t> the element (e.g., the image defined above)</a:t>
            </a:r>
          </a:p>
          <a:p>
            <a:pPr lvl="1"/>
            <a:r>
              <a:rPr lang="en-US" sz="2800">
                <a:solidFill>
                  <a:srgbClr val="CC0000"/>
                </a:solidFill>
                <a:cs typeface="Courier New" panose="02070309020205020404" pitchFamily="49" charset="0"/>
              </a:rPr>
              <a:t>event</a:t>
            </a:r>
            <a:r>
              <a:rPr lang="en-US"/>
              <a:t> - </a:t>
            </a:r>
            <a:r>
              <a:rPr lang="en-US" sz="2600"/>
              <a:t>the event object</a:t>
            </a:r>
          </a:p>
        </p:txBody>
      </p:sp>
    </p:spTree>
    <p:extLst>
      <p:ext uri="{BB962C8B-B14F-4D97-AF65-F5344CB8AC3E}">
        <p14:creationId xmlns:p14="http://schemas.microsoft.com/office/powerpoint/2010/main" val="8499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Event Types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438400" y="1600201"/>
            <a:ext cx="2133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pattFill prst="lgConfetti">
                  <a:fgClr>
                    <a:schemeClr val="bg1"/>
                  </a:fgClr>
                  <a:bgClr>
                    <a:schemeClr val="tx2"/>
                  </a:bgClr>
                </a:patt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unload</a:t>
            </a:r>
          </a:p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abort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00600" y="1600201"/>
            <a:ext cx="25146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pattFill prst="lgConfetti">
                  <a:fgClr>
                    <a:schemeClr val="bg1"/>
                  </a:fgClr>
                  <a:bgClr>
                    <a:schemeClr val="tx2"/>
                  </a:bgClr>
                </a:patt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</a:p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dblclick</a:t>
            </a:r>
          </a:p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mousedown</a:t>
            </a:r>
          </a:p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mousemove</a:t>
            </a:r>
          </a:p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mouseup </a:t>
            </a:r>
          </a:p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mouseover</a:t>
            </a:r>
            <a:endParaRPr lang="en-US" sz="2800" i="1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15200" y="1600201"/>
            <a:ext cx="2514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pattFill prst="lgConfetti">
                  <a:fgClr>
                    <a:schemeClr val="bg1"/>
                  </a:fgClr>
                  <a:bgClr>
                    <a:schemeClr val="tx2"/>
                  </a:bgClr>
                </a:patt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620000" y="3581401"/>
            <a:ext cx="19050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pattFill prst="lgConfetti">
                  <a:fgClr>
                    <a:schemeClr val="bg1"/>
                  </a:fgClr>
                  <a:bgClr>
                    <a:schemeClr val="tx2"/>
                  </a:bgClr>
                </a:patt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sv-SE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438400" y="3581401"/>
            <a:ext cx="2209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pattFill prst="lgConfetti">
                  <a:fgClr>
                    <a:schemeClr val="bg1"/>
                  </a:fgClr>
                  <a:bgClr>
                    <a:schemeClr val="tx2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sz="2800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</a:p>
        </p:txBody>
      </p:sp>
    </p:spTree>
    <p:extLst>
      <p:ext uri="{BB962C8B-B14F-4D97-AF65-F5344CB8AC3E}">
        <p14:creationId xmlns:p14="http://schemas.microsoft.com/office/powerpoint/2010/main" val="164811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239000" cy="8382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676400" y="1143000"/>
            <a:ext cx="8915400" cy="5176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&lt;html&gt;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&lt;head&gt;&lt;title&gt;</a:t>
            </a:r>
            <a:r>
              <a:rPr lang="en-US" sz="2400">
                <a:latin typeface="Arial" panose="020B0604020202020204" pitchFamily="34" charset="0"/>
              </a:rPr>
              <a:t>Event Object Example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&lt;/title&gt;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&lt;script</a:t>
            </a:r>
            <a:r>
              <a:rPr lang="en-US" sz="2400">
                <a:latin typeface="Arial" panose="020B0604020202020204" pitchFamily="34" charset="0"/>
              </a:rPr>
              <a:t>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"text/javascript"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  <a:r>
              <a:rPr lang="en-US" sz="2400">
                <a:latin typeface="Arial" panose="020B0604020202020204" pitchFamily="34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    function execute(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r>
              <a:rPr lang="en-US" sz="2400">
                <a:latin typeface="Arial" panose="020B0604020202020204" pitchFamily="34" charset="0"/>
              </a:rPr>
              <a:t>) {                  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       alert(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 x: "</a:t>
            </a:r>
            <a:r>
              <a:rPr lang="en-US" sz="2400">
                <a:latin typeface="Arial" panose="020B0604020202020204" pitchFamily="34" charset="0"/>
              </a:rPr>
              <a:t> +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r>
              <a:rPr lang="en-US" sz="2400">
                <a:latin typeface="Arial" panose="020B0604020202020204" pitchFamily="34" charset="0"/>
              </a:rPr>
              <a:t>.clientX + 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", y: " </a:t>
            </a:r>
            <a:r>
              <a:rPr lang="en-US" sz="2400">
                <a:latin typeface="Arial" panose="020B0604020202020204" pitchFamily="34" charset="0"/>
              </a:rPr>
              <a:t>+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r>
              <a:rPr lang="en-US" sz="2400">
                <a:latin typeface="Arial" panose="020B0604020202020204" pitchFamily="34" charset="0"/>
              </a:rPr>
              <a:t>.clientY +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	              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 mouse button: "</a:t>
            </a:r>
            <a:r>
              <a:rPr lang="en-US" sz="2400">
                <a:latin typeface="Arial" panose="020B0604020202020204" pitchFamily="34" charset="0"/>
              </a:rPr>
              <a:t> + 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r>
              <a:rPr lang="en-US" sz="2400">
                <a:latin typeface="Arial" panose="020B0604020202020204" pitchFamily="34" charset="0"/>
              </a:rPr>
              <a:t>.button); } 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&lt;/script&gt;&lt;/head&gt;</a:t>
            </a:r>
            <a:endParaRPr 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&lt;body</a:t>
            </a:r>
            <a:r>
              <a:rPr lang="en-US" sz="2400">
                <a:latin typeface="Arial" panose="020B0604020202020204" pitchFamily="34" charset="0"/>
              </a:rPr>
              <a:t> onmousedown=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"execute(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event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)"</a:t>
            </a:r>
            <a:r>
              <a:rPr lang="en-US" sz="2400">
                <a:latin typeface="Arial" panose="020B0604020202020204" pitchFamily="34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Arial" panose="020B0604020202020204" pitchFamily="34" charset="0"/>
              </a:rPr>
              <a:t>        style=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cursor: pointer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          position:absolute; width:100%; height:100%"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 </a:t>
            </a:r>
            <a:r>
              <a:rPr lang="en-US" sz="2400">
                <a:latin typeface="Arial" panose="020B0604020202020204" pitchFamily="34" charset="0"/>
              </a:rPr>
              <a:t>&lt;/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body</a:t>
            </a:r>
            <a:r>
              <a:rPr lang="en-US" sz="240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&lt;/html&gt;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981200" y="2514600"/>
            <a:ext cx="7848600" cy="1447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905000" y="4419600"/>
            <a:ext cx="8382000" cy="1447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5" grpId="1" animBg="1"/>
      <p:bldP spid="35846" grpId="0" animBg="1"/>
      <p:bldP spid="3584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</a:t>
            </a:r>
            <a:r>
              <a:rPr lang="en-US">
                <a:solidFill>
                  <a:srgbClr val="0000FF"/>
                </a:solidFill>
              </a:rPr>
              <a:t>form</a:t>
            </a:r>
            <a:r>
              <a:rPr lang="en-US"/>
              <a:t> element, </a:t>
            </a:r>
            <a:r>
              <a:rPr lang="en-US">
                <a:solidFill>
                  <a:srgbClr val="0000FF"/>
                </a:solidFill>
              </a:rPr>
              <a:t>onsubmit="</a:t>
            </a:r>
            <a:r>
              <a:rPr lang="en-US" i="1">
                <a:solidFill>
                  <a:srgbClr val="CC0000"/>
                </a:solidFill>
              </a:rPr>
              <a:t>code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/>
              <a:t> defines a listener with a special functionality</a:t>
            </a:r>
          </a:p>
          <a:p>
            <a:r>
              <a:rPr lang="en-US" sz="3200"/>
              <a:t>When the form is supposed to be submitted, </a:t>
            </a:r>
            <a:r>
              <a:rPr lang="en-US" sz="3200" i="1">
                <a:solidFill>
                  <a:srgbClr val="CC0000"/>
                </a:solidFill>
              </a:rPr>
              <a:t>code </a:t>
            </a:r>
            <a:r>
              <a:rPr lang="en-US" sz="3200"/>
              <a:t>is executed </a:t>
            </a:r>
            <a:r>
              <a:rPr lang="en-US" sz="3200" b="1">
                <a:solidFill>
                  <a:srgbClr val="0000FF"/>
                </a:solidFill>
              </a:rPr>
              <a:t>before</a:t>
            </a:r>
            <a:r>
              <a:rPr lang="en-US" sz="3200"/>
              <a:t> submission</a:t>
            </a:r>
          </a:p>
          <a:p>
            <a:r>
              <a:rPr lang="en-US"/>
              <a:t>The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 i="1">
                <a:solidFill>
                  <a:srgbClr val="CC0000"/>
                </a:solidFill>
              </a:rPr>
              <a:t>code</a:t>
            </a:r>
            <a:r>
              <a:rPr lang="en-US"/>
              <a:t> can return a </a:t>
            </a:r>
            <a:r>
              <a:rPr lang="en-US">
                <a:solidFill>
                  <a:srgbClr val="0000FF"/>
                </a:solidFill>
              </a:rPr>
              <a:t>Boolean</a:t>
            </a:r>
            <a:r>
              <a:rPr lang="en-US"/>
              <a:t> value</a:t>
            </a:r>
          </a:p>
          <a:p>
            <a:pPr lvl="1"/>
            <a:r>
              <a:rPr lang="en-US"/>
              <a:t>e.g., </a:t>
            </a:r>
            <a:r>
              <a:rPr lang="en-US">
                <a:solidFill>
                  <a:srgbClr val="0000FF"/>
                </a:solidFill>
              </a:rPr>
              <a:t>onsubmit="</a:t>
            </a:r>
            <a:r>
              <a:rPr lang="en-US">
                <a:solidFill>
                  <a:srgbClr val="CC0000"/>
                </a:solidFill>
              </a:rPr>
              <a:t>return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function()</a:t>
            </a:r>
            <a:r>
              <a:rPr lang="en-US">
                <a:solidFill>
                  <a:srgbClr val="0000FF"/>
                </a:solidFill>
              </a:rPr>
              <a:t>"</a:t>
            </a:r>
          </a:p>
          <a:p>
            <a:r>
              <a:rPr lang="en-US" sz="3200"/>
              <a:t>If </a:t>
            </a:r>
            <a:r>
              <a:rPr lang="en-US" sz="3200" i="1">
                <a:solidFill>
                  <a:srgbClr val="CC0000"/>
                </a:solidFill>
              </a:rPr>
              <a:t>code</a:t>
            </a:r>
            <a:r>
              <a:rPr lang="en-US" sz="3200"/>
              <a:t> returns </a:t>
            </a:r>
            <a:r>
              <a:rPr lang="en-US" sz="3200">
                <a:solidFill>
                  <a:srgbClr val="0000FF"/>
                </a:solidFill>
              </a:rPr>
              <a:t>false</a:t>
            </a:r>
            <a:r>
              <a:rPr lang="en-US" sz="3200"/>
              <a:t>, submission is cancelled!</a:t>
            </a:r>
          </a:p>
        </p:txBody>
      </p:sp>
    </p:spTree>
    <p:extLst>
      <p:ext uri="{BB962C8B-B14F-4D97-AF65-F5344CB8AC3E}">
        <p14:creationId xmlns:p14="http://schemas.microsoft.com/office/powerpoint/2010/main" val="15820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 - Simple Example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752600" y="1531938"/>
            <a:ext cx="8686800" cy="4811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&lt;html&gt; 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&lt;head&gt;&lt;title&gt;Form Validation&lt;/title&gt;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&lt;script type=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"text/javascript"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function validate() {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	  var 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theX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= document.forms[0].x.value;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var 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theY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= document.forms[0].y.value;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if(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theX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!= 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theY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 { alert(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"x != y!!"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); return 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false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else {  return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 true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&lt;/script&gt;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&lt;/head&gt;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14600" y="2895600"/>
            <a:ext cx="6781800" cy="2590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239000" y="4191000"/>
            <a:ext cx="17526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733800" y="4648200"/>
            <a:ext cx="1676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4" grpId="1" animBg="1"/>
      <p:bldP spid="30725" grpId="0" animBg="1"/>
      <p:bldP spid="30725" grpId="1" animBg="1"/>
      <p:bldP spid="30726" grpId="0" animBg="1"/>
      <p:bldP spid="3072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 - Simple Example (cont)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09800" y="1752601"/>
            <a:ext cx="7772400" cy="4811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&lt;body&gt;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&lt;form id=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"email-form"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action=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"myurl"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method=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get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onsubmit=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"return validate()"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     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&lt;p&gt;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x: &lt;input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text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name=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"x"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/&gt;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y: &lt;input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text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name=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"y"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/&gt;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&lt;input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submit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/&gt;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&lt;/p&gt;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&lt;/form&gt;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&lt;/body&gt;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&lt;/html&gt;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90800" y="2209800"/>
            <a:ext cx="7239000" cy="3505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00400" y="2667000"/>
            <a:ext cx="38862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8" grpId="1" animBg="1"/>
      <p:bldP spid="31749" grpId="0" animBg="1"/>
      <p:bldP spid="3174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 - Another Example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52600" y="1676401"/>
            <a:ext cx="8686800" cy="4926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&lt;head&gt;&lt;title&gt;Form Validation&lt;/title&gt;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&lt;script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"text/javascript"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function validateEmail(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form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 { 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var </a:t>
            </a: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</a:rPr>
              <a:t>emailRegExp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= 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/^\w+\@\w+\.\w+$/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;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var theEmail = 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form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.email.value;            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if(theEmail.match(</a:t>
            </a: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</a:rPr>
              <a:t>emailRegExp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)) { return 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true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alert(theEmail + 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" is not a valid email!"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return </a:t>
            </a:r>
            <a:r>
              <a:rPr lang="en-US" sz="2400">
                <a:solidFill>
                  <a:srgbClr val="9966FF"/>
                </a:solidFill>
                <a:latin typeface="Arial" panose="020B0604020202020204" pitchFamily="34" charset="0"/>
              </a:rPr>
              <a:t>false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;                     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}                   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&lt;/script&gt;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&lt;/head&gt;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743200" y="3048000"/>
            <a:ext cx="5486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3505200"/>
            <a:ext cx="5486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819400" y="3962400"/>
            <a:ext cx="67056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4343400"/>
            <a:ext cx="6705600" cy="9144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7" grpId="1" animBg="1"/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 - Another Example (cont)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057400" y="1905001"/>
            <a:ext cx="8077200" cy="4373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&lt;body&gt;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&lt;form id=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"email-form"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action=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"myurl"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method=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get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  onsubmit=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"return validateEmail()"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&lt;p&gt;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Name: &lt;input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text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name=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"Name:"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/&gt; &lt;br/&gt;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Email: &lt;input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text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name=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"email"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/&gt;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      &lt;input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submit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/&gt;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&lt;/p&gt;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&lt;/form&gt;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819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Submission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A form can be submitted without the special submission button</a:t>
            </a:r>
          </a:p>
          <a:p>
            <a:r>
              <a:rPr lang="en-US" sz="3200"/>
              <a:t>Use the function </a:t>
            </a:r>
            <a:r>
              <a:rPr lang="en-US" sz="3200">
                <a:solidFill>
                  <a:srgbClr val="0000FF"/>
                </a:solidFill>
              </a:rPr>
              <a:t>form.</a:t>
            </a:r>
            <a:r>
              <a:rPr lang="en-US" sz="3200">
                <a:solidFill>
                  <a:srgbClr val="CC0000"/>
                </a:solidFill>
              </a:rPr>
              <a:t>submit()</a:t>
            </a:r>
            <a:r>
              <a:rPr lang="en-US" sz="3200"/>
              <a:t> to submit a specific form from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39240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Mouse-Click Events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0"/>
            <a:ext cx="8154988" cy="4876800"/>
          </a:xfrm>
        </p:spPr>
        <p:txBody>
          <a:bodyPr/>
          <a:lstStyle/>
          <a:p>
            <a:r>
              <a:rPr lang="en-US"/>
              <a:t>To register a listener for the</a:t>
            </a:r>
            <a:r>
              <a:rPr lang="en-US">
                <a:solidFill>
                  <a:srgbClr val="0000FF"/>
                </a:solidFill>
              </a:rPr>
              <a:t> click</a:t>
            </a:r>
            <a:r>
              <a:rPr lang="en-US"/>
              <a:t> event, use can use the </a:t>
            </a:r>
            <a:r>
              <a:rPr lang="en-US">
                <a:solidFill>
                  <a:srgbClr val="0000FF"/>
                </a:solidFill>
              </a:rPr>
              <a:t>onclick </a:t>
            </a:r>
            <a:r>
              <a:rPr lang="en-US"/>
              <a:t>attribute of the element</a:t>
            </a:r>
          </a:p>
          <a:p>
            <a:pPr lvl="1"/>
            <a:r>
              <a:rPr lang="en-US"/>
              <a:t>Apply the style rule </a:t>
            </a:r>
            <a:r>
              <a:rPr lang="en-US">
                <a:solidFill>
                  <a:srgbClr val="0000FF"/>
                </a:solidFill>
              </a:rPr>
              <a:t>cursor:</a:t>
            </a:r>
            <a:r>
              <a:rPr lang="en-US">
                <a:solidFill>
                  <a:srgbClr val="CC0000"/>
                </a:solidFill>
              </a:rPr>
              <a:t>pointer</a:t>
            </a:r>
            <a:r>
              <a:rPr lang="en-US"/>
              <a:t> to the element in order to get the pointer effect</a:t>
            </a:r>
          </a:p>
          <a:p>
            <a:endParaRPr lang="en-US"/>
          </a:p>
          <a:p>
            <a:r>
              <a:rPr lang="en-US"/>
              <a:t>Alternatively, you can link to a JavaScript code: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&lt;a href="</a:t>
            </a:r>
            <a:r>
              <a:rPr lang="en-US">
                <a:solidFill>
                  <a:srgbClr val="CC0000"/>
                </a:solidFill>
              </a:rPr>
              <a:t>javascript:</a:t>
            </a:r>
            <a:r>
              <a:rPr lang="en-US" i="1">
                <a:solidFill>
                  <a:srgbClr val="CC0000"/>
                </a:solidFill>
              </a:rPr>
              <a:t>code</a:t>
            </a:r>
            <a:r>
              <a:rPr lang="en-US">
                <a:solidFill>
                  <a:srgbClr val="0000FF"/>
                </a:solidFill>
              </a:rPr>
              <a:t>"&gt;Click here&lt;/a&gt;</a:t>
            </a:r>
          </a:p>
        </p:txBody>
      </p:sp>
      <p:pic>
        <p:nvPicPr>
          <p:cNvPr id="86028" name="Picture 12" descr="han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8664" y="3124200"/>
            <a:ext cx="574675" cy="59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001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4"/>
      <p:bldP spid="86028" grpId="0" build="p" bldLvl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1.DHTML and DOM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Flow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0" y="1371601"/>
            <a:ext cx="4800600" cy="2182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&lt;script type=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"text/javascript"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function f1() { alert(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"1"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function f2() { alert(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"2"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function f3() { alert("</a:t>
            </a:r>
            <a:r>
              <a:rPr lang="en-US" sz="2400">
                <a:solidFill>
                  <a:srgbClr val="009999"/>
                </a:solidFill>
                <a:latin typeface="Arial" panose="020B0604020202020204" pitchFamily="34" charset="0"/>
              </a:rPr>
              <a:t>3"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&lt;/script&gt;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905000" y="3581401"/>
            <a:ext cx="8534400" cy="305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&lt;body&gt;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&lt;div onclick=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"f1()"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	&lt;p onclick=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"f2()"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     &lt;img src=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"lighton.gif"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alt=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"light"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onclick=</a:t>
            </a:r>
            <a:r>
              <a:rPr lang="en-US" sz="2400">
                <a:solidFill>
                  <a:srgbClr val="2A00FF"/>
                </a:solidFill>
                <a:latin typeface="Arial" panose="020B0604020202020204" pitchFamily="34" charset="0"/>
              </a:rPr>
              <a:t>"f3()"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/&gt;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    &lt;/p&gt;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  &lt;/div&gt;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&lt;/body&gt;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514600" y="4038600"/>
            <a:ext cx="7391400" cy="21336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819400" y="4495800"/>
            <a:ext cx="7086600" cy="12954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276600" y="4876800"/>
            <a:ext cx="66294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/>
      <p:bldP spid="36872" grpId="0" animBg="1"/>
      <p:bldP spid="368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Flow (cont)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we click on the image, which of the functions should be executed? 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Answer: </a:t>
            </a:r>
            <a:r>
              <a:rPr lang="en-US" sz="2800"/>
              <a:t>all of them!</a:t>
            </a:r>
          </a:p>
          <a:p>
            <a:r>
              <a:rPr lang="en-US"/>
              <a:t>In what order?</a:t>
            </a:r>
          </a:p>
          <a:p>
            <a:r>
              <a:rPr lang="en-US"/>
              <a:t>Two different models: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Microsoft </a:t>
            </a:r>
            <a:r>
              <a:rPr lang="en-US" sz="2800"/>
              <a:t>(impl. in </a:t>
            </a:r>
            <a:r>
              <a:rPr lang="en-US" sz="2800">
                <a:solidFill>
                  <a:srgbClr val="0000FF"/>
                </a:solidFill>
              </a:rPr>
              <a:t>IE</a:t>
            </a:r>
            <a:r>
              <a:rPr lang="en-US" sz="2800"/>
              <a:t>)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W3C </a:t>
            </a:r>
            <a:r>
              <a:rPr lang="en-US" sz="2800"/>
              <a:t>(impl. in </a:t>
            </a:r>
            <a:r>
              <a:rPr lang="en-US" sz="2800">
                <a:solidFill>
                  <a:srgbClr val="0000FF"/>
                </a:solidFill>
              </a:rPr>
              <a:t>Mozilla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Opera 7</a:t>
            </a:r>
            <a:r>
              <a:rPr lang="en-US" sz="2800"/>
              <a:t>,</a:t>
            </a:r>
            <a:r>
              <a:rPr lang="en-US" sz="2800">
                <a:solidFill>
                  <a:srgbClr val="0000FF"/>
                </a:solidFill>
              </a:rPr>
              <a:t> Konqueror</a:t>
            </a:r>
            <a:r>
              <a:rPr lang="en-US" sz="2800"/>
              <a:t>)</a:t>
            </a:r>
            <a:endParaRPr lang="en-US" sz="2800">
              <a:solidFill>
                <a:srgbClr val="0000FF"/>
              </a:solidFill>
            </a:endParaRPr>
          </a:p>
          <a:p>
            <a:pPr lvl="1">
              <a:buFont typeface="Times New Roman" panose="02020603050405020304" pitchFamily="18" charset="0"/>
              <a:buAutoNum type="arabicPeriod"/>
            </a:pPr>
            <a:endParaRPr lang="en-US" sz="2800" b="1">
              <a:solidFill>
                <a:srgbClr val="0000FF"/>
              </a:solidFill>
            </a:endParaRP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183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Event Bubbling</a:t>
            </a:r>
            <a:r>
              <a:rPr lang="en-US"/>
              <a:t>: events propagate through the elements in bottom-up order </a:t>
            </a:r>
          </a:p>
          <a:p>
            <a:pPr lvl="1"/>
            <a:r>
              <a:rPr lang="en-US"/>
              <a:t>i.e., from the most specific to the most general</a:t>
            </a:r>
          </a:p>
          <a:p>
            <a:r>
              <a:rPr lang="en-US"/>
              <a:t>Whenever an element is visited, its listeners are triggered </a:t>
            </a:r>
          </a:p>
          <a:p>
            <a:r>
              <a:rPr lang="en-US"/>
              <a:t>In our example: </a:t>
            </a:r>
            <a:r>
              <a:rPr lang="en-US">
                <a:solidFill>
                  <a:srgbClr val="0000FF"/>
                </a:solidFill>
              </a:rPr>
              <a:t>img </a:t>
            </a:r>
            <a:r>
              <a:rPr lang="en-US">
                <a:solidFill>
                  <a:srgbClr val="CC0000"/>
                </a:solidFill>
                <a:latin typeface="cmsy10" pitchFamily="34" charset="0"/>
              </a:rPr>
              <a:t>→</a:t>
            </a:r>
            <a:r>
              <a:rPr lang="en-US">
                <a:solidFill>
                  <a:srgbClr val="0000FF"/>
                </a:solidFill>
              </a:rPr>
              <a:t> p </a:t>
            </a:r>
            <a:r>
              <a:rPr lang="en-US">
                <a:solidFill>
                  <a:srgbClr val="CC0000"/>
                </a:solidFill>
                <a:latin typeface="cmsy10" pitchFamily="34" charset="0"/>
              </a:rPr>
              <a:t>→</a:t>
            </a:r>
            <a:r>
              <a:rPr lang="en-US">
                <a:solidFill>
                  <a:srgbClr val="0000FF"/>
                </a:solidFill>
              </a:rPr>
              <a:t> div</a:t>
            </a:r>
          </a:p>
        </p:txBody>
      </p:sp>
    </p:spTree>
    <p:extLst>
      <p:ext uri="{BB962C8B-B14F-4D97-AF65-F5344CB8AC3E}">
        <p14:creationId xmlns:p14="http://schemas.microsoft.com/office/powerpoint/2010/main" val="23108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W3C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In the W3C model, there are 2 traversals:</a:t>
            </a:r>
          </a:p>
          <a:p>
            <a:pPr lvl="1">
              <a:buFontTx/>
              <a:buAutoNum type="arabicPeriod"/>
            </a:pPr>
            <a:r>
              <a:rPr lang="en-US" sz="2800" b="1">
                <a:solidFill>
                  <a:srgbClr val="CC0000"/>
                </a:solidFill>
              </a:rPr>
              <a:t> </a:t>
            </a:r>
            <a:r>
              <a:rPr lang="en-US" sz="2800" b="1">
                <a:solidFill>
                  <a:srgbClr val="9966FF"/>
                </a:solidFill>
              </a:rPr>
              <a:t>Event capturing</a:t>
            </a:r>
            <a:r>
              <a:rPr lang="en-US" sz="2800">
                <a:solidFill>
                  <a:srgbClr val="9966FF"/>
                </a:solidFill>
              </a:rPr>
              <a:t>: </a:t>
            </a:r>
            <a:r>
              <a:rPr lang="en-US" sz="2800"/>
              <a:t>top-down</a:t>
            </a:r>
          </a:p>
          <a:p>
            <a:pPr lvl="2"/>
            <a:r>
              <a:rPr lang="en-US" sz="2400"/>
              <a:t>e.g., </a:t>
            </a:r>
            <a:r>
              <a:rPr lang="en-US" sz="2400">
                <a:solidFill>
                  <a:srgbClr val="0000FF"/>
                </a:solidFill>
              </a:rPr>
              <a:t>div </a:t>
            </a:r>
            <a:r>
              <a:rPr lang="en-US" sz="2400">
                <a:solidFill>
                  <a:srgbClr val="CC0000"/>
                </a:solidFill>
                <a:latin typeface="cmsy10" pitchFamily="34" charset="0"/>
              </a:rPr>
              <a:t>→</a:t>
            </a:r>
            <a:r>
              <a:rPr lang="en-US" sz="2400">
                <a:solidFill>
                  <a:srgbClr val="0000FF"/>
                </a:solidFill>
              </a:rPr>
              <a:t> p </a:t>
            </a:r>
            <a:r>
              <a:rPr lang="en-US" sz="2400">
                <a:solidFill>
                  <a:srgbClr val="CC0000"/>
                </a:solidFill>
                <a:latin typeface="cmsy10" pitchFamily="34" charset="0"/>
              </a:rPr>
              <a:t>→</a:t>
            </a:r>
            <a:r>
              <a:rPr lang="en-US" sz="2400">
                <a:solidFill>
                  <a:srgbClr val="0000FF"/>
                </a:solidFill>
              </a:rPr>
              <a:t> img</a:t>
            </a:r>
          </a:p>
          <a:p>
            <a:pPr lvl="1">
              <a:buFont typeface="Times New Roman" panose="02020603050405020304" pitchFamily="18" charset="0"/>
              <a:buAutoNum type="arabicPeriod"/>
            </a:pPr>
            <a:r>
              <a:rPr lang="en-US" sz="2800" b="1">
                <a:solidFill>
                  <a:srgbClr val="CC0000"/>
                </a:solidFill>
              </a:rPr>
              <a:t> </a:t>
            </a:r>
            <a:r>
              <a:rPr lang="en-US" sz="2800" b="1">
                <a:solidFill>
                  <a:srgbClr val="009999"/>
                </a:solidFill>
              </a:rPr>
              <a:t>Event bubbling</a:t>
            </a:r>
            <a:r>
              <a:rPr lang="en-US" sz="2800">
                <a:solidFill>
                  <a:srgbClr val="009999"/>
                </a:solidFill>
              </a:rPr>
              <a:t>:</a:t>
            </a:r>
            <a:r>
              <a:rPr lang="en-US" sz="2800"/>
              <a:t> bottom-up</a:t>
            </a:r>
          </a:p>
          <a:p>
            <a:pPr lvl="2"/>
            <a:r>
              <a:rPr lang="en-US" sz="2400"/>
              <a:t>e.g., </a:t>
            </a:r>
            <a:r>
              <a:rPr lang="en-US" sz="2400">
                <a:solidFill>
                  <a:srgbClr val="0000FF"/>
                </a:solidFill>
              </a:rPr>
              <a:t>img </a:t>
            </a:r>
            <a:r>
              <a:rPr lang="en-US" sz="2400">
                <a:solidFill>
                  <a:srgbClr val="CC0000"/>
                </a:solidFill>
                <a:latin typeface="cmsy10" pitchFamily="34" charset="0"/>
              </a:rPr>
              <a:t>→</a:t>
            </a:r>
            <a:r>
              <a:rPr lang="en-US" sz="2400">
                <a:solidFill>
                  <a:srgbClr val="0000FF"/>
                </a:solidFill>
              </a:rPr>
              <a:t>p </a:t>
            </a:r>
            <a:r>
              <a:rPr lang="en-US" sz="2400">
                <a:solidFill>
                  <a:srgbClr val="CC0000"/>
                </a:solidFill>
                <a:latin typeface="cmsy10" pitchFamily="34" charset="0"/>
              </a:rPr>
              <a:t>→</a:t>
            </a:r>
            <a:r>
              <a:rPr lang="en-US" sz="2400">
                <a:solidFill>
                  <a:srgbClr val="0000FF"/>
                </a:solidFill>
              </a:rPr>
              <a:t> div</a:t>
            </a:r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867400" y="4267200"/>
            <a:ext cx="4572000" cy="2286000"/>
            <a:chOff x="2736" y="2688"/>
            <a:chExt cx="2880" cy="144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736" y="2688"/>
              <a:ext cx="2880" cy="1440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/>
            <a:lstStyle/>
            <a:p>
              <a:pPr eaLnBrk="0" hangingPunct="0"/>
              <a:r>
                <a:rPr lang="en-US" sz="3200">
                  <a:solidFill>
                    <a:srgbClr val="FF505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Element 1</a:t>
              </a: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3360" y="3312"/>
              <a:ext cx="1920" cy="528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3200">
                  <a:solidFill>
                    <a:srgbClr val="FF505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Element 2</a:t>
              </a:r>
            </a:p>
          </p:txBody>
        </p:sp>
      </p:grp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8229600" y="4114800"/>
            <a:ext cx="609600" cy="13716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9966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9067800" y="4038600"/>
            <a:ext cx="685800" cy="1371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4"/>
      <p:bldP spid="39943" grpId="0" animBg="1"/>
      <p:bldP spid="399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Flow (cont)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listener can be registered in either the capturing or the bubbling phase</a:t>
            </a:r>
          </a:p>
          <a:p>
            <a:r>
              <a:rPr lang="en-US"/>
              <a:t>By default, listeners register in the bubbling phase</a:t>
            </a:r>
          </a:p>
          <a:p>
            <a:pPr lvl="1"/>
            <a:r>
              <a:rPr lang="en-US"/>
              <a:t>So, what will be the result of the example code?</a:t>
            </a:r>
          </a:p>
          <a:p>
            <a:r>
              <a:rPr lang="en-US"/>
              <a:t>An element may choose to stop the flow at any listener execution, by calling </a:t>
            </a:r>
            <a:r>
              <a:rPr lang="en-US">
                <a:solidFill>
                  <a:srgbClr val="0000FF"/>
                </a:solidFill>
              </a:rPr>
              <a:t>event.</a:t>
            </a:r>
            <a:r>
              <a:rPr lang="en-US">
                <a:solidFill>
                  <a:srgbClr val="CC0000"/>
                </a:solidFill>
              </a:rPr>
              <a:t>stopPropagation()</a:t>
            </a:r>
          </a:p>
          <a:p>
            <a:pPr lvl="1"/>
            <a:r>
              <a:rPr lang="en-US" sz="2800"/>
              <a:t>In IE: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0000FF"/>
                </a:solidFill>
              </a:rPr>
              <a:t>event.</a:t>
            </a:r>
            <a:r>
              <a:rPr lang="en-US" sz="2800">
                <a:solidFill>
                  <a:srgbClr val="CC0000"/>
                </a:solidFill>
              </a:rPr>
              <a:t>cancelBubble </a:t>
            </a:r>
            <a:r>
              <a:rPr lang="en-US" sz="2800">
                <a:solidFill>
                  <a:srgbClr val="0000FF"/>
                </a:solidFill>
              </a:rPr>
              <a:t>= true</a:t>
            </a:r>
            <a:r>
              <a:rPr lang="en-US" sz="2800">
                <a:solidFill>
                  <a:srgbClr val="CC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7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will happen if we replace </a:t>
            </a:r>
            <a:r>
              <a:rPr lang="en-US">
                <a:solidFill>
                  <a:srgbClr val="0000FF"/>
                </a:solidFill>
              </a:rPr>
              <a:t>f2 </a:t>
            </a:r>
            <a:r>
              <a:rPr lang="en-US"/>
              <a:t>with the following?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81200" y="3276601"/>
            <a:ext cx="8001000" cy="2182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function f2(e) {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alert(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"2"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);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if(e.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stopPropagation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 e.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stopPropagation()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    if(e.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cancelBubble</a:t>
            </a:r>
            <a:r>
              <a:rPr lang="en-US" sz="2400">
                <a:solidFill>
                  <a:srgbClr val="0066FF"/>
                </a:solidFill>
                <a:latin typeface="Arial" panose="020B0604020202020204" pitchFamily="34" charset="0"/>
              </a:rPr>
              <a:t>!= undefined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) e.</a:t>
            </a:r>
            <a:r>
              <a:rPr lang="en-US" sz="2400">
                <a:solidFill>
                  <a:srgbClr val="CC0000"/>
                </a:solidFill>
                <a:latin typeface="Arial" panose="020B0604020202020204" pitchFamily="34" charset="0"/>
              </a:rPr>
              <a:t>cancelBubble</a:t>
            </a: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=true;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rgbClr val="7F0055"/>
                </a:solidFill>
                <a:latin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358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Listener Registration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listener can be dynamically registered by using JavaScript code</a:t>
            </a:r>
          </a:p>
          <a:p>
            <a:r>
              <a:rPr lang="en-US" u="sng"/>
              <a:t>Microsoft:</a:t>
            </a:r>
          </a:p>
          <a:p>
            <a:pPr lvl="1" algn="ctr">
              <a:buFont typeface="Times New Roman" panose="02020603050405020304" pitchFamily="18" charset="0"/>
              <a:buNone/>
            </a:pPr>
            <a:r>
              <a:rPr lang="en-US" sz="2800" i="1">
                <a:solidFill>
                  <a:srgbClr val="0000FF"/>
                </a:solidFill>
              </a:rPr>
              <a:t>element</a:t>
            </a:r>
            <a:r>
              <a:rPr lang="en-US" sz="2800">
                <a:solidFill>
                  <a:srgbClr val="0000FF"/>
                </a:solidFill>
              </a:rPr>
              <a:t>.on</a:t>
            </a:r>
            <a:r>
              <a:rPr lang="en-US" sz="2800" i="1">
                <a:solidFill>
                  <a:srgbClr val="0000FF"/>
                </a:solidFill>
              </a:rPr>
              <a:t>type</a:t>
            </a:r>
            <a:r>
              <a:rPr lang="en-US" sz="2800"/>
              <a:t> =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 i="1">
                <a:solidFill>
                  <a:srgbClr val="0000FF"/>
                </a:solidFill>
              </a:rPr>
              <a:t>functionName</a:t>
            </a:r>
            <a:endParaRPr lang="en-US" sz="2800"/>
          </a:p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element.</a:t>
            </a:r>
            <a:r>
              <a:rPr lang="en-US">
                <a:solidFill>
                  <a:srgbClr val="0000FF"/>
                </a:solidFill>
                <a:cs typeface="Courier New" panose="02070309020205020404" pitchFamily="49" charset="0"/>
              </a:rPr>
              <a:t>attachEvent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("on</a:t>
            </a:r>
            <a:r>
              <a:rPr lang="en-US" i="1">
                <a:solidFill>
                  <a:srgbClr val="CC0000"/>
                </a:solidFill>
                <a:cs typeface="Courier New" panose="02070309020205020404" pitchFamily="49" charset="0"/>
              </a:rPr>
              <a:t>type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", </a:t>
            </a:r>
            <a:r>
              <a:rPr lang="en-US" i="1">
                <a:solidFill>
                  <a:srgbClr val="CC0000"/>
                </a:solidFill>
                <a:cs typeface="Courier New" panose="02070309020205020404" pitchFamily="49" charset="0"/>
              </a:rPr>
              <a:t>functionName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r>
              <a:rPr lang="en-US"/>
              <a:t>Note that the function is given as an </a:t>
            </a:r>
            <a:r>
              <a:rPr lang="en-US">
                <a:solidFill>
                  <a:srgbClr val="0000FF"/>
                </a:solidFill>
              </a:rPr>
              <a:t>object</a:t>
            </a:r>
          </a:p>
          <a:p>
            <a:r>
              <a:rPr lang="en-US"/>
              <a:t>The function is called without arguments</a:t>
            </a:r>
          </a:p>
          <a:p>
            <a:r>
              <a:rPr lang="en-US"/>
              <a:t>The event can be accessed using </a:t>
            </a:r>
            <a:r>
              <a:rPr lang="en-US">
                <a:solidFill>
                  <a:srgbClr val="0000FF"/>
                </a:solidFill>
              </a:rPr>
              <a:t>window.event</a:t>
            </a:r>
          </a:p>
        </p:txBody>
      </p:sp>
    </p:spTree>
    <p:extLst>
      <p:ext uri="{BB962C8B-B14F-4D97-AF65-F5344CB8AC3E}">
        <p14:creationId xmlns:p14="http://schemas.microsoft.com/office/powerpoint/2010/main" val="30951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Listener Registration (cont)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W3C:</a:t>
            </a:r>
          </a:p>
          <a:p>
            <a:pPr lvl="1" algn="ctr">
              <a:buFont typeface="Times New Roman" panose="02020603050405020304" pitchFamily="18" charset="0"/>
              <a:buNone/>
            </a:pPr>
            <a:r>
              <a:rPr lang="en-US" i="1">
                <a:solidFill>
                  <a:srgbClr val="0000FF"/>
                </a:solidFill>
              </a:rPr>
              <a:t>element</a:t>
            </a:r>
            <a:r>
              <a:rPr lang="en-US">
                <a:solidFill>
                  <a:srgbClr val="0000FF"/>
                </a:solidFill>
              </a:rPr>
              <a:t>.on</a:t>
            </a:r>
            <a:r>
              <a:rPr lang="en-US" i="1">
                <a:solidFill>
                  <a:srgbClr val="0000FF"/>
                </a:solidFill>
              </a:rPr>
              <a:t>type</a:t>
            </a:r>
            <a:r>
              <a:rPr lang="en-US">
                <a:solidFill>
                  <a:schemeClr val="tx1"/>
                </a:solidFill>
              </a:rPr>
              <a:t> =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i="1">
                <a:solidFill>
                  <a:srgbClr val="0000FF"/>
                </a:solidFill>
              </a:rPr>
              <a:t>functionName</a:t>
            </a:r>
          </a:p>
          <a:p>
            <a:pPr algn="ctr">
              <a:buFontTx/>
              <a:buNone/>
            </a:pPr>
            <a:r>
              <a:rPr lang="en-US" sz="2000" i="1">
                <a:cs typeface="Courier New" panose="02070309020205020404" pitchFamily="49" charset="0"/>
              </a:rPr>
              <a:t>element</a:t>
            </a:r>
            <a:r>
              <a:rPr lang="en-US" sz="2000"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rgbClr val="0000FF"/>
                </a:solidFill>
                <a:cs typeface="Courier New" panose="02070309020205020404" pitchFamily="49" charset="0"/>
              </a:rPr>
              <a:t>addEventListener</a:t>
            </a:r>
            <a:r>
              <a:rPr lang="en-US" sz="2000">
                <a:cs typeface="Courier New" panose="02070309020205020404" pitchFamily="49" charset="0"/>
              </a:rPr>
              <a:t>("</a:t>
            </a:r>
            <a:r>
              <a:rPr lang="en-US" sz="2000" i="1">
                <a:solidFill>
                  <a:srgbClr val="CC0000"/>
                </a:solidFill>
                <a:cs typeface="Courier New" panose="02070309020205020404" pitchFamily="49" charset="0"/>
              </a:rPr>
              <a:t>type</a:t>
            </a:r>
            <a:r>
              <a:rPr lang="en-US" sz="2000">
                <a:cs typeface="Courier New" panose="02070309020205020404" pitchFamily="49" charset="0"/>
              </a:rPr>
              <a:t>", </a:t>
            </a:r>
            <a:r>
              <a:rPr lang="en-US" sz="2000" i="1">
                <a:solidFill>
                  <a:srgbClr val="CC0000"/>
                </a:solidFill>
                <a:cs typeface="Courier New" panose="02070309020205020404" pitchFamily="49" charset="0"/>
              </a:rPr>
              <a:t>functionName</a:t>
            </a:r>
            <a:r>
              <a:rPr lang="en-US" sz="2000">
                <a:cs typeface="Courier New" panose="02070309020205020404" pitchFamily="49" charset="0"/>
              </a:rPr>
              <a:t>, </a:t>
            </a:r>
            <a:r>
              <a:rPr lang="en-US" sz="2000" i="1">
                <a:solidFill>
                  <a:srgbClr val="0000FF"/>
                </a:solidFill>
                <a:cs typeface="Courier New" panose="02070309020205020404" pitchFamily="49" charset="0"/>
              </a:rPr>
              <a:t>isCapture</a:t>
            </a:r>
            <a:r>
              <a:rPr lang="en-US" sz="2000">
                <a:cs typeface="Courier New" panose="02070309020205020404" pitchFamily="49" charset="0"/>
              </a:rPr>
              <a:t>)</a:t>
            </a:r>
          </a:p>
          <a:p>
            <a:r>
              <a:rPr lang="en-US"/>
              <a:t>The function is called with </a:t>
            </a:r>
            <a:r>
              <a:rPr lang="en-US" sz="2400">
                <a:solidFill>
                  <a:srgbClr val="0000FF"/>
                </a:solidFill>
                <a:cs typeface="Courier New" panose="02070309020205020404" pitchFamily="49" charset="0"/>
              </a:rPr>
              <a:t>event</a:t>
            </a:r>
            <a:r>
              <a:rPr lang="en-US"/>
              <a:t> as an argument</a:t>
            </a:r>
          </a:p>
          <a:p>
            <a:r>
              <a:rPr lang="en-US"/>
              <a:t>If </a:t>
            </a:r>
            <a:r>
              <a:rPr lang="en-US" sz="2400">
                <a:solidFill>
                  <a:srgbClr val="0000FF"/>
                </a:solidFill>
                <a:cs typeface="Courier New" panose="02070309020205020404" pitchFamily="49" charset="0"/>
              </a:rPr>
              <a:t>isCapture</a:t>
            </a:r>
            <a:r>
              <a:rPr lang="en-US"/>
              <a:t> is </a:t>
            </a:r>
            <a:r>
              <a:rPr lang="en-US" sz="2400">
                <a:solidFill>
                  <a:srgbClr val="0000FF"/>
                </a:solidFill>
                <a:cs typeface="Courier New" panose="02070309020205020404" pitchFamily="49" charset="0"/>
              </a:rPr>
              <a:t>true</a:t>
            </a:r>
            <a:r>
              <a:rPr lang="en-US"/>
              <a:t>, the listener is registered for the capturing phase</a:t>
            </a:r>
          </a:p>
        </p:txBody>
      </p:sp>
    </p:spTree>
    <p:extLst>
      <p:ext uri="{BB962C8B-B14F-4D97-AF65-F5344CB8AC3E}">
        <p14:creationId xmlns:p14="http://schemas.microsoft.com/office/powerpoint/2010/main" val="24415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Manipulating the Document Structure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Manipulation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In structure manipulation, we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add</a:t>
            </a:r>
            <a:r>
              <a:rPr lang="en-US" sz="2800"/>
              <a:t>/</a:t>
            </a:r>
            <a:r>
              <a:rPr lang="en-US" sz="2800">
                <a:solidFill>
                  <a:srgbClr val="0000FF"/>
                </a:solidFill>
              </a:rPr>
              <a:t>remove</a:t>
            </a:r>
            <a:r>
              <a:rPr lang="en-US" sz="2800"/>
              <a:t>/</a:t>
            </a:r>
            <a:r>
              <a:rPr lang="en-US" sz="2800">
                <a:solidFill>
                  <a:srgbClr val="0000FF"/>
                </a:solidFill>
              </a:rPr>
              <a:t>replace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/>
              <a:t>HTML elements</a:t>
            </a:r>
          </a:p>
          <a:p>
            <a:pPr lvl="1"/>
            <a:r>
              <a:rPr lang="en-US" sz="2800"/>
              <a:t>change the text under elements</a:t>
            </a:r>
          </a:p>
          <a:p>
            <a:r>
              <a:rPr lang="en-US" sz="3200"/>
              <a:t>Two approaches:</a:t>
            </a:r>
          </a:p>
          <a:p>
            <a:pPr lvl="1"/>
            <a:r>
              <a:rPr lang="en-US" sz="2800">
                <a:solidFill>
                  <a:srgbClr val="CC0000"/>
                </a:solidFill>
              </a:rPr>
              <a:t>DOM tree</a:t>
            </a:r>
            <a:r>
              <a:rPr lang="en-US" sz="2800"/>
              <a:t> manipulation (W3C specification)</a:t>
            </a:r>
          </a:p>
          <a:p>
            <a:pPr lvl="1"/>
            <a:r>
              <a:rPr lang="en-US" sz="2800"/>
              <a:t>Setting the</a:t>
            </a:r>
            <a:r>
              <a:rPr lang="en-US" sz="2800">
                <a:solidFill>
                  <a:srgbClr val="CC0000"/>
                </a:solidFill>
              </a:rPr>
              <a:t> innerHTML</a:t>
            </a:r>
            <a:r>
              <a:rPr lang="en-US" sz="2800"/>
              <a:t> attribute (not a specification) </a:t>
            </a:r>
          </a:p>
        </p:txBody>
      </p:sp>
    </p:spTree>
    <p:extLst>
      <p:ext uri="{BB962C8B-B14F-4D97-AF65-F5344CB8AC3E}">
        <p14:creationId xmlns:p14="http://schemas.microsoft.com/office/powerpoint/2010/main" val="8874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6" name="AutoShape 16"/>
          <p:cNvSpPr>
            <a:spLocks noChangeArrowheads="1"/>
          </p:cNvSpPr>
          <p:nvPr/>
        </p:nvSpPr>
        <p:spPr bwMode="auto">
          <a:xfrm>
            <a:off x="2057400" y="838200"/>
            <a:ext cx="8153400" cy="5181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Dynamic HTML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2514600" y="1981200"/>
            <a:ext cx="2438400" cy="144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</a:p>
          <a:p>
            <a:pPr algn="ctr"/>
            <a:endParaRPr lang="en-US" sz="32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7315200" y="1981200"/>
            <a:ext cx="2438400" cy="144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ctr"/>
            <a:endParaRPr lang="en-US" sz="320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rules</a:t>
            </a:r>
          </a:p>
        </p:txBody>
      </p:sp>
      <p:grpSp>
        <p:nvGrpSpPr>
          <p:cNvPr id="76818" name="Group 18"/>
          <p:cNvGrpSpPr>
            <a:grpSpLocks/>
          </p:cNvGrpSpPr>
          <p:nvPr/>
        </p:nvGrpSpPr>
        <p:grpSpPr bwMode="auto">
          <a:xfrm>
            <a:off x="4953000" y="2147888"/>
            <a:ext cx="2362200" cy="519112"/>
            <a:chOff x="2160" y="1401"/>
            <a:chExt cx="1488" cy="327"/>
          </a:xfrm>
        </p:grpSpPr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H="1">
              <a:off x="2160" y="1728"/>
              <a:ext cx="14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2352" y="1401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i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appearance</a:t>
              </a:r>
            </a:p>
          </p:txBody>
        </p:sp>
      </p:grpSp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4953000" y="4267200"/>
            <a:ext cx="2438400" cy="144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</a:p>
          <a:p>
            <a:pPr algn="ctr"/>
            <a:r>
              <a:rPr 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3200" i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V="1">
            <a:off x="7391400" y="3429000"/>
            <a:ext cx="1143000" cy="160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848600" y="41148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 flipV="1">
            <a:off x="3733800" y="3429000"/>
            <a:ext cx="1219200" cy="160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2590800" y="40386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</a:p>
        </p:txBody>
      </p:sp>
    </p:spTree>
    <p:extLst>
      <p:ext uri="{BB962C8B-B14F-4D97-AF65-F5344CB8AC3E}">
        <p14:creationId xmlns:p14="http://schemas.microsoft.com/office/powerpoint/2010/main" val="27814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Tree Manipulation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approach, we explicitly 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create</a:t>
            </a:r>
            <a:r>
              <a:rPr lang="en-US" sz="2800"/>
              <a:t> new nodes 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add </a:t>
            </a:r>
            <a:r>
              <a:rPr lang="en-US" sz="2800"/>
              <a:t>created nodes to the DOM tree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remove</a:t>
            </a:r>
            <a:r>
              <a:rPr lang="en-US" sz="2800"/>
              <a:t> old nodes</a:t>
            </a:r>
          </a:p>
          <a:p>
            <a:r>
              <a:rPr lang="en-US"/>
              <a:t>To create new nodes, use these methods of </a:t>
            </a:r>
            <a:r>
              <a:rPr lang="en-US">
                <a:solidFill>
                  <a:srgbClr val="0000FF"/>
                </a:solidFill>
              </a:rPr>
              <a:t>document</a:t>
            </a:r>
            <a:r>
              <a:rPr lang="en-US"/>
              <a:t>: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document</a:t>
            </a:r>
            <a:r>
              <a:rPr lang="en-US" sz="2800"/>
              <a:t>.</a:t>
            </a:r>
            <a:r>
              <a:rPr lang="en-US" sz="2800">
                <a:solidFill>
                  <a:srgbClr val="CC0000"/>
                </a:solidFill>
              </a:rPr>
              <a:t>createElement</a:t>
            </a:r>
            <a:r>
              <a:rPr lang="en-US" sz="2800">
                <a:solidFill>
                  <a:srgbClr val="0000FF"/>
                </a:solidFill>
              </a:rPr>
              <a:t>("</a:t>
            </a:r>
            <a:r>
              <a:rPr lang="en-US" sz="2800" i="1"/>
              <a:t>tag</a:t>
            </a:r>
            <a:r>
              <a:rPr lang="en-US" sz="2800">
                <a:solidFill>
                  <a:srgbClr val="0000FF"/>
                </a:solidFill>
              </a:rPr>
              <a:t>")</a:t>
            </a:r>
            <a:r>
              <a:rPr lang="en-US" sz="2800"/>
              <a:t> 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document</a:t>
            </a:r>
            <a:r>
              <a:rPr lang="en-US" sz="2800"/>
              <a:t>.</a:t>
            </a:r>
            <a:r>
              <a:rPr lang="en-US" sz="2800">
                <a:solidFill>
                  <a:srgbClr val="CC0000"/>
                </a:solidFill>
              </a:rPr>
              <a:t>createTextNode</a:t>
            </a:r>
            <a:r>
              <a:rPr lang="en-US" sz="2800">
                <a:solidFill>
                  <a:srgbClr val="0000FF"/>
                </a:solidFill>
              </a:rPr>
              <a:t>("</a:t>
            </a:r>
            <a:r>
              <a:rPr lang="en-US" sz="2800" i="1"/>
              <a:t>text</a:t>
            </a:r>
            <a:r>
              <a:rPr lang="en-US" sz="2800">
                <a:solidFill>
                  <a:srgbClr val="0000FF"/>
                </a:solidFill>
              </a:rPr>
              <a:t>") 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document.</a:t>
            </a:r>
            <a:r>
              <a:rPr lang="en-US" sz="2800">
                <a:solidFill>
                  <a:srgbClr val="CC0000"/>
                </a:solidFill>
              </a:rPr>
              <a:t>createAttribute</a:t>
            </a:r>
            <a:r>
              <a:rPr lang="en-US" sz="2800">
                <a:solidFill>
                  <a:srgbClr val="0000FF"/>
                </a:solidFill>
              </a:rPr>
              <a:t>("</a:t>
            </a:r>
            <a:r>
              <a:rPr lang="en-US" sz="2800" i="1"/>
              <a:t>attname</a:t>
            </a:r>
            <a:r>
              <a:rPr lang="en-US" sz="2800">
                <a:solidFill>
                  <a:srgbClr val="0000FF"/>
                </a:solidFill>
              </a:rPr>
              <a:t>")</a:t>
            </a: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1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Tree Manipulation (cont)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add and remove children of a specific element, use the following methods:</a:t>
            </a:r>
          </a:p>
          <a:p>
            <a:pPr lvl="1"/>
            <a:r>
              <a:rPr lang="en-US" i="1">
                <a:solidFill>
                  <a:srgbClr val="0000FF"/>
                </a:solidFill>
              </a:rPr>
              <a:t>element</a:t>
            </a:r>
            <a:r>
              <a:rPr lang="en-US">
                <a:solidFill>
                  <a:srgbClr val="0000FF"/>
                </a:solidFill>
              </a:rPr>
              <a:t>.</a:t>
            </a:r>
            <a:r>
              <a:rPr lang="en-US">
                <a:solidFill>
                  <a:srgbClr val="CC0000"/>
                </a:solidFill>
              </a:rPr>
              <a:t>appendChild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i="1">
                <a:solidFill>
                  <a:schemeClr val="tx1"/>
                </a:solidFill>
              </a:rPr>
              <a:t>newChild</a:t>
            </a:r>
            <a:r>
              <a:rPr lang="en-US">
                <a:solidFill>
                  <a:srgbClr val="0000FF"/>
                </a:solidFill>
              </a:rPr>
              <a:t>) </a:t>
            </a:r>
          </a:p>
          <a:p>
            <a:pPr lvl="1"/>
            <a:r>
              <a:rPr lang="en-US" i="1">
                <a:solidFill>
                  <a:srgbClr val="0000FF"/>
                </a:solidFill>
              </a:rPr>
              <a:t>element</a:t>
            </a:r>
            <a:r>
              <a:rPr lang="en-US">
                <a:solidFill>
                  <a:srgbClr val="0000FF"/>
                </a:solidFill>
              </a:rPr>
              <a:t>.</a:t>
            </a:r>
            <a:r>
              <a:rPr lang="en-US">
                <a:solidFill>
                  <a:srgbClr val="CC0000"/>
                </a:solidFill>
              </a:rPr>
              <a:t>insertBefore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i="1">
                <a:solidFill>
                  <a:schemeClr val="tx1"/>
                </a:solidFill>
              </a:rPr>
              <a:t>newChild</a:t>
            </a:r>
            <a:r>
              <a:rPr lang="en-US">
                <a:solidFill>
                  <a:srgbClr val="0000FF"/>
                </a:solidFill>
              </a:rPr>
              <a:t>, </a:t>
            </a:r>
            <a:r>
              <a:rPr lang="en-US" i="1">
                <a:solidFill>
                  <a:schemeClr val="tx1"/>
                </a:solidFill>
              </a:rPr>
              <a:t>child</a:t>
            </a:r>
            <a:r>
              <a:rPr lang="en-US">
                <a:solidFill>
                  <a:srgbClr val="0000FF"/>
                </a:solidFill>
              </a:rPr>
              <a:t>) </a:t>
            </a:r>
          </a:p>
          <a:p>
            <a:pPr lvl="1"/>
            <a:r>
              <a:rPr lang="en-US" i="1">
                <a:solidFill>
                  <a:srgbClr val="0000FF"/>
                </a:solidFill>
              </a:rPr>
              <a:t>element</a:t>
            </a:r>
            <a:r>
              <a:rPr lang="en-US">
                <a:solidFill>
                  <a:srgbClr val="0000FF"/>
                </a:solidFill>
              </a:rPr>
              <a:t>.</a:t>
            </a:r>
            <a:r>
              <a:rPr lang="en-US">
                <a:solidFill>
                  <a:srgbClr val="CC0000"/>
                </a:solidFill>
              </a:rPr>
              <a:t>removeChild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i="1">
                <a:solidFill>
                  <a:schemeClr val="tx1"/>
                </a:solidFill>
              </a:rPr>
              <a:t>child</a:t>
            </a:r>
            <a:r>
              <a:rPr lang="en-US">
                <a:solidFill>
                  <a:srgbClr val="0000FF"/>
                </a:solidFill>
              </a:rPr>
              <a:t>) </a:t>
            </a:r>
          </a:p>
          <a:p>
            <a:pPr lvl="1"/>
            <a:r>
              <a:rPr lang="en-US" i="1">
                <a:solidFill>
                  <a:srgbClr val="0000FF"/>
                </a:solidFill>
              </a:rPr>
              <a:t>element</a:t>
            </a:r>
            <a:r>
              <a:rPr lang="en-US">
                <a:solidFill>
                  <a:srgbClr val="0000FF"/>
                </a:solidFill>
              </a:rPr>
              <a:t>.</a:t>
            </a:r>
            <a:r>
              <a:rPr lang="en-US">
                <a:solidFill>
                  <a:srgbClr val="CC0000"/>
                </a:solidFill>
              </a:rPr>
              <a:t>replaceChild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i="1">
                <a:solidFill>
                  <a:schemeClr val="tx1"/>
                </a:solidFill>
              </a:rPr>
              <a:t>newChild</a:t>
            </a:r>
            <a:r>
              <a:rPr lang="en-US">
                <a:solidFill>
                  <a:srgbClr val="0000FF"/>
                </a:solidFill>
              </a:rPr>
              <a:t>, </a:t>
            </a:r>
            <a:r>
              <a:rPr lang="en-US" i="1">
                <a:solidFill>
                  <a:schemeClr val="tx1"/>
                </a:solidFill>
              </a:rPr>
              <a:t>oldChild</a:t>
            </a:r>
            <a:r>
              <a:rPr lang="en-US">
                <a:solidFill>
                  <a:srgbClr val="0000FF"/>
                </a:solidFill>
              </a:rPr>
              <a:t>)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09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981200" y="1600200"/>
            <a:ext cx="8305800" cy="448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747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"text/javascript"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&gt;...&lt;/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&gt;First Paragraph.&lt;/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747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"d1"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747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"p1"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&gt;Second paragraph.&lt;/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747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>
                <a:solidFill>
                  <a:srgbClr val="7D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747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"replace"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400">
                <a:solidFill>
                  <a:srgbClr val="0747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)"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US" sz="2400">
              <a:solidFill>
                <a:srgbClr val="A657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400">
              <a:solidFill>
                <a:srgbClr val="A657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286000" y="3124200"/>
            <a:ext cx="7772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362200" y="3810000"/>
            <a:ext cx="5257800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276600" y="1981200"/>
            <a:ext cx="57150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  <p:bldP spid="72709" grpId="1" animBg="1"/>
      <p:bldP spid="72710" grpId="0" animBg="1"/>
      <p:bldP spid="72710" grpId="1" animBg="1"/>
      <p:bldP spid="72711" grpId="0" animBg="1"/>
      <p:bldP spid="7271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(cont)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981200" y="1600200"/>
            <a:ext cx="8305800" cy="448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 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"d1"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 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"p1"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     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createElement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"h1"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text 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createTextNode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"This is a header."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appendChild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replaceChild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button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F4D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133600" y="3124200"/>
            <a:ext cx="56388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133600" y="3886200"/>
            <a:ext cx="3200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2133600" y="1981200"/>
            <a:ext cx="5562600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133600" y="3505200"/>
            <a:ext cx="79248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133600" y="4572000"/>
            <a:ext cx="32004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133600" y="5257800"/>
            <a:ext cx="32766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3734" grpId="0" animBg="1"/>
      <p:bldP spid="73735" grpId="0" animBg="1"/>
      <p:bldP spid="73736" grpId="0" animBg="1"/>
      <p:bldP spid="73737" grpId="0" animBg="1"/>
      <p:bldP spid="737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/>
              <a:t> Property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attribute </a:t>
            </a:r>
            <a:r>
              <a:rPr lang="en-US">
                <a:solidFill>
                  <a:srgbClr val="CC0000"/>
                </a:solidFill>
              </a:rPr>
              <a:t>innerHTML</a:t>
            </a:r>
            <a:r>
              <a:rPr lang="en-US"/>
              <a:t> attribute of an element is the HTML code embedded inside that element</a:t>
            </a:r>
          </a:p>
          <a:p>
            <a:r>
              <a:rPr lang="en-US"/>
              <a:t>Hence, you can replace existing content by setting this attribute:</a:t>
            </a:r>
          </a:p>
          <a:p>
            <a:pPr lvl="1"/>
            <a:r>
              <a:rPr lang="en-US" i="1">
                <a:solidFill>
                  <a:srgbClr val="0000FF"/>
                </a:solidFill>
              </a:rPr>
              <a:t>element</a:t>
            </a:r>
            <a:r>
              <a:rPr lang="en-US">
                <a:solidFill>
                  <a:srgbClr val="0000FF"/>
                </a:solidFill>
              </a:rPr>
              <a:t>.</a:t>
            </a:r>
            <a:r>
              <a:rPr lang="en-US">
                <a:solidFill>
                  <a:srgbClr val="CC0000"/>
                </a:solidFill>
              </a:rPr>
              <a:t>innerHTML = "</a:t>
            </a:r>
            <a:r>
              <a:rPr lang="en-US" i="1">
                <a:solidFill>
                  <a:schemeClr val="tx1"/>
                </a:solidFill>
              </a:rPr>
              <a:t>new HTML code</a:t>
            </a:r>
            <a:r>
              <a:rPr lang="en-US">
                <a:solidFill>
                  <a:srgbClr val="CC0000"/>
                </a:solidFill>
              </a:rPr>
              <a:t>" </a:t>
            </a:r>
          </a:p>
          <a:p>
            <a:r>
              <a:rPr lang="en-US"/>
              <a:t>Not recognized by W3C specifications, but supported by Web browsers</a:t>
            </a:r>
          </a:p>
        </p:txBody>
      </p:sp>
    </p:spTree>
    <p:extLst>
      <p:ext uri="{BB962C8B-B14F-4D97-AF65-F5344CB8AC3E}">
        <p14:creationId xmlns:p14="http://schemas.microsoft.com/office/powerpoint/2010/main" val="41805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Example with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86000" y="2143126"/>
            <a:ext cx="7772400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"d1"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innerHTML 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"&lt;h1&gt;This is a header&lt;</a:t>
            </a:r>
            <a:r>
              <a:rPr lang="en-US" sz="2400">
                <a:solidFill>
                  <a:srgbClr val="0F6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\/</a:t>
            </a:r>
            <a:r>
              <a:rPr lang="en-US" sz="24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h1&gt;"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button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15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en-US" sz="24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>
                <a:solidFill>
                  <a:srgbClr val="0F4D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>
              <a:solidFill>
                <a:srgbClr val="0015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124200" y="3276600"/>
            <a:ext cx="67056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200400" y="2514600"/>
            <a:ext cx="5562600" cy="4572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/>
              <a:t> Object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/>
              <a:t> Object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Built-in object called </a:t>
            </a:r>
            <a:r>
              <a:rPr lang="en-US">
                <a:solidFill>
                  <a:srgbClr val="0066FF"/>
                </a:solidFill>
              </a:rPr>
              <a:t>window</a:t>
            </a:r>
          </a:p>
          <a:p>
            <a:r>
              <a:rPr lang="en-US"/>
              <a:t>Represents the browser window of the </a:t>
            </a:r>
            <a:r>
              <a:rPr lang="en-US">
                <a:solidFill>
                  <a:srgbClr val="0066FF"/>
                </a:solidFill>
              </a:rPr>
              <a:t>document</a:t>
            </a:r>
            <a:r>
              <a:rPr lang="en-US"/>
              <a:t> </a:t>
            </a:r>
          </a:p>
          <a:p>
            <a:r>
              <a:rPr lang="en-US"/>
              <a:t>Several window objects may co-exist</a:t>
            </a:r>
          </a:p>
          <a:p>
            <a:pPr lvl="1"/>
            <a:r>
              <a:rPr lang="en-US"/>
              <a:t>Separate windows/tabs</a:t>
            </a:r>
          </a:p>
          <a:p>
            <a:pPr lvl="1"/>
            <a:r>
              <a:rPr lang="en-US"/>
              <a:t>Separate frames</a:t>
            </a:r>
          </a:p>
          <a:p>
            <a:r>
              <a:rPr lang="en-US"/>
              <a:t>Default object </a:t>
            </a:r>
            <a:r>
              <a:rPr lang="en-US">
                <a:latin typeface="Arial Black" panose="020B0A04020102020204" pitchFamily="34" charset="0"/>
              </a:rPr>
              <a:t>– </a:t>
            </a:r>
            <a:r>
              <a:rPr lang="en-US"/>
              <a:t>need not specify</a:t>
            </a:r>
            <a:r>
              <a:rPr lang="en-US">
                <a:latin typeface="Arial Black" panose="020B0A04020102020204" pitchFamily="34" charset="0"/>
              </a:rPr>
              <a:t> </a:t>
            </a:r>
            <a:r>
              <a:rPr lang="en-US">
                <a:solidFill>
                  <a:srgbClr val="0066FF"/>
                </a:solidFill>
              </a:rPr>
              <a:t>window </a:t>
            </a:r>
            <a:r>
              <a:rPr lang="en-US"/>
              <a:t>to access its properties and methods </a:t>
            </a:r>
          </a:p>
          <a:p>
            <a:pPr lvl="1"/>
            <a:r>
              <a:rPr lang="en-US">
                <a:solidFill>
                  <a:srgbClr val="0066FF"/>
                </a:solidFill>
              </a:rPr>
              <a:t>window.alert()</a:t>
            </a:r>
            <a:r>
              <a:rPr lang="en-US"/>
              <a:t> and </a:t>
            </a:r>
            <a:r>
              <a:rPr lang="en-US">
                <a:solidFill>
                  <a:srgbClr val="0066FF"/>
                </a:solidFill>
              </a:rPr>
              <a:t>alert()</a:t>
            </a:r>
            <a:r>
              <a:rPr lang="en-US"/>
              <a:t> are the same</a:t>
            </a:r>
          </a:p>
        </p:txBody>
      </p:sp>
    </p:spTree>
    <p:extLst>
      <p:ext uri="{BB962C8B-B14F-4D97-AF65-F5344CB8AC3E}">
        <p14:creationId xmlns:p14="http://schemas.microsoft.com/office/powerpoint/2010/main" val="1748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 Boxses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447800"/>
            <a:ext cx="5172075" cy="48768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alert(</a:t>
            </a:r>
            <a:r>
              <a:rPr lang="en-US">
                <a:solidFill>
                  <a:srgbClr val="0000FF"/>
                </a:solidFill>
              </a:rPr>
              <a:t>"warning!!!"</a:t>
            </a:r>
            <a:r>
              <a:rPr lang="en-US">
                <a:solidFill>
                  <a:srgbClr val="CC0000"/>
                </a:solidFill>
              </a:rPr>
              <a:t>); </a:t>
            </a:r>
          </a:p>
          <a:p>
            <a:r>
              <a:rPr lang="en-US">
                <a:solidFill>
                  <a:srgbClr val="CC0000"/>
                </a:solidFill>
              </a:rPr>
              <a:t>confirm(</a:t>
            </a:r>
            <a:r>
              <a:rPr lang="en-US">
                <a:solidFill>
                  <a:srgbClr val="0000FF"/>
                </a:solidFill>
              </a:rPr>
              <a:t>"are you sure?"</a:t>
            </a:r>
            <a:r>
              <a:rPr lang="en-US">
                <a:solidFill>
                  <a:srgbClr val="CC0000"/>
                </a:solidFill>
              </a:rPr>
              <a:t>); </a:t>
            </a:r>
          </a:p>
          <a:p>
            <a:pPr lvl="1"/>
            <a:r>
              <a:rPr lang="en-US" sz="2800"/>
              <a:t>returned value is </a:t>
            </a:r>
            <a:r>
              <a:rPr lang="en-US" sz="2800">
                <a:solidFill>
                  <a:srgbClr val="9900CC"/>
                </a:solidFill>
              </a:rPr>
              <a:t>Boolean</a:t>
            </a:r>
          </a:p>
          <a:p>
            <a:r>
              <a:rPr lang="en-US">
                <a:solidFill>
                  <a:srgbClr val="CC0000"/>
                </a:solidFill>
              </a:rPr>
              <a:t>prompt(</a:t>
            </a:r>
            <a:r>
              <a:rPr lang="en-US">
                <a:solidFill>
                  <a:srgbClr val="0000FF"/>
                </a:solidFill>
              </a:rPr>
              <a:t>"enter your name"</a:t>
            </a:r>
            <a:r>
              <a:rPr lang="en-US">
                <a:solidFill>
                  <a:srgbClr val="CC0000"/>
                </a:solidFill>
              </a:rPr>
              <a:t>);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sz="2800"/>
              <a:t>returned value is either a </a:t>
            </a:r>
            <a:r>
              <a:rPr lang="en-US" sz="2800">
                <a:solidFill>
                  <a:srgbClr val="9900CC"/>
                </a:solidFill>
              </a:rPr>
              <a:t>string</a:t>
            </a:r>
            <a:r>
              <a:rPr lang="en-US" sz="2800"/>
              <a:t> or a </a:t>
            </a:r>
            <a:r>
              <a:rPr lang="en-US" sz="2800">
                <a:solidFill>
                  <a:srgbClr val="9900CC"/>
                </a:solidFill>
              </a:rPr>
              <a:t>null object</a:t>
            </a:r>
            <a:endParaRPr lang="en-US" sz="2800">
              <a:solidFill>
                <a:srgbClr val="0000FF"/>
              </a:solidFill>
            </a:endParaRP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371601"/>
            <a:ext cx="3000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667001"/>
            <a:ext cx="3000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962401"/>
            <a:ext cx="30003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2286000" y="5715000"/>
            <a:ext cx="76200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lang="en-US" sz="32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Rendering stops until box closure!</a:t>
            </a:r>
          </a:p>
        </p:txBody>
      </p:sp>
    </p:spTree>
    <p:extLst>
      <p:ext uri="{BB962C8B-B14F-4D97-AF65-F5344CB8AC3E}">
        <p14:creationId xmlns:p14="http://schemas.microsoft.com/office/powerpoint/2010/main" val="16228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4"/>
      <p:bldP spid="9319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600200" y="1600201"/>
            <a:ext cx="8915400" cy="43465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type="text/javascript"</a:t>
            </a:r>
            <a:r>
              <a:rPr lang="en-US" sz="28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alert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"You are about to start"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document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"Started&lt;br/&gt;"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conf 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confirm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"Should I continue?"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name 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prompt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"Enrer your name"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document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"Your name is "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</a:t>
            </a:r>
            <a:r>
              <a:rPr lang="en-US" sz="2800">
                <a:solidFill>
                  <a:srgbClr val="0000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.&lt;br/&gt;"</a:t>
            </a:r>
            <a:r>
              <a:rPr lang="en-US" sz="2800">
                <a:solidFill>
                  <a:srgbClr val="808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800">
                <a:solidFill>
                  <a:srgbClr val="A6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057400" y="2362200"/>
            <a:ext cx="4800600" cy="5334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2057400" y="3505200"/>
            <a:ext cx="5867400" cy="5334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057400" y="3962400"/>
            <a:ext cx="1295400" cy="457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209800" y="4343400"/>
            <a:ext cx="5715000" cy="457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4" grpId="0" animBg="1"/>
      <p:bldP spid="942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DHTML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A combination of technologies used to create animated documents</a:t>
            </a:r>
          </a:p>
          <a:p>
            <a:r>
              <a:rPr lang="en-US" sz="3200"/>
              <a:t>Not a W3C standard!</a:t>
            </a:r>
          </a:p>
          <a:p>
            <a:pPr lvl="1"/>
            <a:r>
              <a:rPr lang="en-US" sz="2800"/>
              <a:t>Originally, a marketing term used by Netscape and Microsoft</a:t>
            </a:r>
          </a:p>
          <a:p>
            <a:r>
              <a:rPr lang="en-US" sz="3200"/>
              <a:t>Using</a:t>
            </a:r>
            <a:r>
              <a:rPr lang="en-US" sz="3200" i="1">
                <a:solidFill>
                  <a:srgbClr val="CC0000"/>
                </a:solidFill>
              </a:rPr>
              <a:t> scripts</a:t>
            </a:r>
            <a:r>
              <a:rPr lang="en-US" sz="3200"/>
              <a:t>, we manipulate </a:t>
            </a:r>
            <a:r>
              <a:rPr lang="en-US" sz="3200" i="1">
                <a:solidFill>
                  <a:srgbClr val="CC0000"/>
                </a:solidFill>
              </a:rPr>
              <a:t>HTML</a:t>
            </a:r>
            <a:r>
              <a:rPr lang="en-US" sz="3200"/>
              <a:t> content and </a:t>
            </a:r>
            <a:r>
              <a:rPr lang="en-US" sz="3200" i="1">
                <a:solidFill>
                  <a:srgbClr val="CC0000"/>
                </a:solidFill>
              </a:rPr>
              <a:t>style</a:t>
            </a:r>
            <a:r>
              <a:rPr lang="en-US" sz="3200"/>
              <a:t> properties in reaction to </a:t>
            </a:r>
            <a:r>
              <a:rPr lang="en-US" sz="3200" i="1">
                <a:solidFill>
                  <a:srgbClr val="CC0000"/>
                </a:solidFill>
              </a:rPr>
              <a:t>events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091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/>
              <a:t> Object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object </a:t>
            </a:r>
            <a:r>
              <a:rPr lang="en-US" sz="2400">
                <a:solidFill>
                  <a:srgbClr val="0000FF"/>
                </a:solidFill>
              </a:rPr>
              <a:t>window.location </a:t>
            </a:r>
            <a:r>
              <a:rPr lang="en-US" sz="2400"/>
              <a:t>represents the current URL of the window</a:t>
            </a:r>
          </a:p>
          <a:p>
            <a:r>
              <a:rPr lang="en-US" sz="2400"/>
              <a:t>For example: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location.</a:t>
            </a:r>
            <a:r>
              <a:rPr lang="en-US">
                <a:solidFill>
                  <a:srgbClr val="CC0000"/>
                </a:solidFill>
              </a:rPr>
              <a:t>href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- the current URL (can be changed!)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location.</a:t>
            </a:r>
            <a:r>
              <a:rPr lang="en-US">
                <a:solidFill>
                  <a:srgbClr val="CC0000"/>
                </a:solidFill>
              </a:rPr>
              <a:t>hostname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 </a:t>
            </a:r>
            <a:endParaRPr lang="en-US"/>
          </a:p>
          <a:p>
            <a:pPr lvl="1"/>
            <a:r>
              <a:rPr lang="en-US">
                <a:solidFill>
                  <a:srgbClr val="0000FF"/>
                </a:solidFill>
              </a:rPr>
              <a:t>location.</a:t>
            </a:r>
            <a:r>
              <a:rPr lang="en-US">
                <a:solidFill>
                  <a:srgbClr val="CC0000"/>
                </a:solidFill>
              </a:rPr>
              <a:t>pathname </a:t>
            </a:r>
          </a:p>
          <a:p>
            <a:r>
              <a:rPr lang="en-US" sz="2400"/>
              <a:t>Also has methods:</a:t>
            </a:r>
            <a:r>
              <a:rPr lang="en-US" sz="240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location.</a:t>
            </a:r>
            <a:r>
              <a:rPr lang="en-US">
                <a:solidFill>
                  <a:srgbClr val="CC0000"/>
                </a:solidFill>
              </a:rPr>
              <a:t>reload()</a:t>
            </a:r>
            <a:r>
              <a:rPr lang="en-US"/>
              <a:t>,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location.</a:t>
            </a:r>
            <a:r>
              <a:rPr lang="en-US">
                <a:solidFill>
                  <a:srgbClr val="CC0000"/>
                </a:solidFill>
              </a:rPr>
              <a:t>replace(‘</a:t>
            </a:r>
            <a:r>
              <a:rPr lang="en-US" i="1">
                <a:solidFill>
                  <a:srgbClr val="0066FF"/>
                </a:solidFill>
              </a:rPr>
              <a:t>URL</a:t>
            </a:r>
            <a:r>
              <a:rPr lang="en-US">
                <a:solidFill>
                  <a:srgbClr val="CC0000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44865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New Windows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>
                <a:solidFill>
                  <a:srgbClr val="0000FF"/>
                </a:solidFill>
              </a:rPr>
              <a:t>window.</a:t>
            </a:r>
            <a:r>
              <a:rPr lang="en-US" sz="3200">
                <a:solidFill>
                  <a:srgbClr val="CC0000"/>
                </a:solidFill>
              </a:rPr>
              <a:t>open</a:t>
            </a:r>
            <a:r>
              <a:rPr lang="en-US" sz="3200">
                <a:solidFill>
                  <a:srgbClr val="0000FF"/>
                </a:solidFill>
              </a:rPr>
              <a:t>("</a:t>
            </a:r>
            <a:r>
              <a:rPr lang="en-US" sz="3200" i="1">
                <a:solidFill>
                  <a:srgbClr val="0000FF"/>
                </a:solidFill>
              </a:rPr>
              <a:t>URL</a:t>
            </a:r>
            <a:r>
              <a:rPr lang="en-US" sz="3200">
                <a:solidFill>
                  <a:srgbClr val="0000FF"/>
                </a:solidFill>
              </a:rPr>
              <a:t>") - </a:t>
            </a:r>
            <a:r>
              <a:rPr lang="en-US" sz="3200"/>
              <a:t>opens</a:t>
            </a:r>
            <a:r>
              <a:rPr lang="en-US" sz="3200">
                <a:solidFill>
                  <a:srgbClr val="0000FF"/>
                </a:solidFill>
              </a:rPr>
              <a:t> URL</a:t>
            </a:r>
            <a:r>
              <a:rPr lang="en-US" sz="3200"/>
              <a:t> in a new window</a:t>
            </a:r>
          </a:p>
          <a:p>
            <a:pPr lvl="1"/>
            <a:r>
              <a:rPr lang="en-US" sz="2800"/>
              <a:t>you can specify other properties, like size, whether it is resizable, etc.</a:t>
            </a:r>
          </a:p>
          <a:p>
            <a:pPr lvl="1"/>
            <a:r>
              <a:rPr lang="en-US" sz="2800"/>
              <a:t>returns the new </a:t>
            </a:r>
            <a:r>
              <a:rPr lang="en-US" sz="2800">
                <a:solidFill>
                  <a:srgbClr val="0000FF"/>
                </a:solidFill>
              </a:rPr>
              <a:t>window</a:t>
            </a:r>
            <a:r>
              <a:rPr lang="en-US" sz="2800"/>
              <a:t> object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935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Window Frames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>
                <a:solidFill>
                  <a:srgbClr val="0000FF"/>
                </a:solidFill>
              </a:rPr>
              <a:t>window.</a:t>
            </a:r>
            <a:r>
              <a:rPr lang="en-US" sz="3200">
                <a:solidFill>
                  <a:srgbClr val="CC0000"/>
                </a:solidFill>
              </a:rPr>
              <a:t>top</a:t>
            </a:r>
            <a:r>
              <a:rPr lang="en-US" sz="3200">
                <a:solidFill>
                  <a:srgbClr val="0000FF"/>
                </a:solidFill>
              </a:rPr>
              <a:t> -</a:t>
            </a:r>
            <a:r>
              <a:rPr lang="en-US" sz="3200"/>
              <a:t> the topmost window</a:t>
            </a:r>
          </a:p>
          <a:p>
            <a:r>
              <a:rPr lang="en-US" sz="3200">
                <a:solidFill>
                  <a:srgbClr val="0000FF"/>
                </a:solidFill>
              </a:rPr>
              <a:t>window.</a:t>
            </a:r>
            <a:r>
              <a:rPr lang="en-US" sz="3200">
                <a:solidFill>
                  <a:srgbClr val="CC0000"/>
                </a:solidFill>
              </a:rPr>
              <a:t>frames</a:t>
            </a:r>
            <a:r>
              <a:rPr lang="en-US" sz="3200">
                <a:solidFill>
                  <a:srgbClr val="0000FF"/>
                </a:solidFill>
              </a:rPr>
              <a:t> - </a:t>
            </a:r>
            <a:r>
              <a:rPr lang="en-US" sz="3200"/>
              <a:t>a collection of the frames in the window</a:t>
            </a:r>
          </a:p>
          <a:p>
            <a:r>
              <a:rPr lang="en-US" sz="3200"/>
              <a:t>For example, in a specific frame, use </a:t>
            </a:r>
            <a:r>
              <a:rPr lang="en-US" sz="3200">
                <a:solidFill>
                  <a:srgbClr val="0000FF"/>
                </a:solidFill>
              </a:rPr>
              <a:t>window.</a:t>
            </a:r>
            <a:r>
              <a:rPr lang="en-US" sz="3200">
                <a:solidFill>
                  <a:srgbClr val="CC0000"/>
                </a:solidFill>
              </a:rPr>
              <a:t>top</a:t>
            </a:r>
            <a:r>
              <a:rPr lang="en-US" sz="3200">
                <a:solidFill>
                  <a:srgbClr val="0000FF"/>
                </a:solidFill>
              </a:rPr>
              <a:t>.</a:t>
            </a:r>
            <a:r>
              <a:rPr lang="en-US" sz="3200">
                <a:solidFill>
                  <a:srgbClr val="CC0000"/>
                </a:solidFill>
              </a:rPr>
              <a:t>frames</a:t>
            </a:r>
            <a:r>
              <a:rPr lang="en-US" sz="3200">
                <a:solidFill>
                  <a:srgbClr val="0000FF"/>
                </a:solidFill>
              </a:rPr>
              <a:t>[i] </a:t>
            </a:r>
            <a:r>
              <a:rPr lang="en-US" sz="3200"/>
              <a:t>to get to another frame</a:t>
            </a:r>
          </a:p>
        </p:txBody>
      </p:sp>
    </p:spTree>
    <p:extLst>
      <p:ext uri="{BB962C8B-B14F-4D97-AF65-F5344CB8AC3E}">
        <p14:creationId xmlns:p14="http://schemas.microsoft.com/office/powerpoint/2010/main" val="9313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/>
              <a:t> Object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The object </a:t>
            </a:r>
            <a:r>
              <a:rPr lang="en-US" sz="3200">
                <a:solidFill>
                  <a:srgbClr val="0000FF"/>
                </a:solidFill>
              </a:rPr>
              <a:t>window.navigator </a:t>
            </a:r>
            <a:r>
              <a:rPr lang="en-US" sz="3200"/>
              <a:t>contains information about the browser</a:t>
            </a:r>
          </a:p>
          <a:p>
            <a:r>
              <a:rPr lang="en-US" sz="3200"/>
              <a:t>For example: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navigator.</a:t>
            </a:r>
            <a:r>
              <a:rPr lang="en-US" sz="2800">
                <a:solidFill>
                  <a:srgbClr val="CC0000"/>
                </a:solidFill>
              </a:rPr>
              <a:t>appName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- the name of the browser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navigator.</a:t>
            </a:r>
            <a:r>
              <a:rPr lang="en-US" sz="2800">
                <a:solidFill>
                  <a:srgbClr val="CC0000"/>
                </a:solidFill>
              </a:rPr>
              <a:t>appVersion </a:t>
            </a:r>
            <a:r>
              <a:rPr lang="en-US" sz="2800"/>
              <a:t>- the version of the browser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navigator.</a:t>
            </a:r>
            <a:r>
              <a:rPr lang="en-US" sz="2800">
                <a:solidFill>
                  <a:srgbClr val="CC0000"/>
                </a:solidFill>
              </a:rPr>
              <a:t>cookieEnabled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navigator.</a:t>
            </a:r>
            <a:r>
              <a:rPr lang="en-US" sz="2800">
                <a:solidFill>
                  <a:srgbClr val="CC0000"/>
                </a:solidFill>
              </a:rPr>
              <a:t>platform </a:t>
            </a:r>
            <a:r>
              <a:rPr lang="en-US" sz="2800"/>
              <a:t>- the OS name</a:t>
            </a:r>
          </a:p>
        </p:txBody>
      </p:sp>
    </p:spTree>
    <p:extLst>
      <p:ext uri="{BB962C8B-B14F-4D97-AF65-F5344CB8AC3E}">
        <p14:creationId xmlns:p14="http://schemas.microsoft.com/office/powerpoint/2010/main" val="33973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/>
              <a:t> Object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object </a:t>
            </a:r>
            <a:r>
              <a:rPr lang="en-US">
                <a:solidFill>
                  <a:srgbClr val="0000FF"/>
                </a:solidFill>
              </a:rPr>
              <a:t>window.history </a:t>
            </a:r>
            <a:r>
              <a:rPr lang="en-US"/>
              <a:t>enables navigation according to the navigation history 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history.</a:t>
            </a:r>
            <a:r>
              <a:rPr lang="en-US" sz="2800">
                <a:solidFill>
                  <a:srgbClr val="CC0000"/>
                </a:solidFill>
              </a:rPr>
              <a:t>back()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- same as clicking the </a:t>
            </a:r>
            <a:r>
              <a:rPr lang="en-US" sz="2800">
                <a:solidFill>
                  <a:srgbClr val="9966FF"/>
                </a:solidFill>
              </a:rPr>
              <a:t>back</a:t>
            </a:r>
            <a:r>
              <a:rPr lang="en-US" sz="2800"/>
              <a:t> button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history.</a:t>
            </a:r>
            <a:r>
              <a:rPr lang="en-US" sz="2800">
                <a:solidFill>
                  <a:srgbClr val="CC0000"/>
                </a:solidFill>
              </a:rPr>
              <a:t>forward() </a:t>
            </a:r>
            <a:r>
              <a:rPr lang="en-US" sz="2800"/>
              <a:t>- same as clicking the </a:t>
            </a:r>
            <a:r>
              <a:rPr lang="en-US" sz="2800">
                <a:solidFill>
                  <a:srgbClr val="9966FF"/>
                </a:solidFill>
              </a:rPr>
              <a:t>forward</a:t>
            </a:r>
            <a:r>
              <a:rPr lang="en-US" sz="2800"/>
              <a:t> button</a:t>
            </a:r>
          </a:p>
          <a:p>
            <a:pPr lvl="1"/>
            <a:r>
              <a:rPr lang="en-US" sz="2800">
                <a:solidFill>
                  <a:srgbClr val="0000FF"/>
                </a:solidFill>
              </a:rPr>
              <a:t>history.</a:t>
            </a:r>
            <a:r>
              <a:rPr lang="en-US" sz="2800">
                <a:solidFill>
                  <a:srgbClr val="CC0000"/>
                </a:solidFill>
              </a:rPr>
              <a:t>go(</a:t>
            </a:r>
            <a:r>
              <a:rPr lang="en-US" sz="2800" i="1">
                <a:solidFill>
                  <a:srgbClr val="0066FF"/>
                </a:solidFill>
              </a:rPr>
              <a:t>i</a:t>
            </a:r>
            <a:r>
              <a:rPr lang="en-US" sz="2800">
                <a:solidFill>
                  <a:srgbClr val="CC0000"/>
                </a:solidFill>
              </a:rPr>
              <a:t>) </a:t>
            </a:r>
            <a:r>
              <a:rPr lang="en-US" sz="2800"/>
              <a:t>- go </a:t>
            </a:r>
            <a:r>
              <a:rPr lang="en-US" sz="2800">
                <a:solidFill>
                  <a:srgbClr val="9966FF"/>
                </a:solidFill>
              </a:rPr>
              <a:t>forward</a:t>
            </a:r>
            <a:r>
              <a:rPr lang="en-US" sz="2800"/>
              <a:t> </a:t>
            </a:r>
            <a:r>
              <a:rPr lang="en-US" sz="2800" i="1">
                <a:solidFill>
                  <a:srgbClr val="0066FF"/>
                </a:solidFill>
              </a:rPr>
              <a:t>i </a:t>
            </a:r>
            <a:r>
              <a:rPr lang="en-US" sz="2800"/>
              <a:t>times </a:t>
            </a:r>
          </a:p>
          <a:p>
            <a:pPr lvl="2"/>
            <a:r>
              <a:rPr lang="en-US" sz="2800"/>
              <a:t>If </a:t>
            </a:r>
            <a:r>
              <a:rPr lang="en-US" sz="2800" i="1">
                <a:solidFill>
                  <a:srgbClr val="0066FF"/>
                </a:solidFill>
              </a:rPr>
              <a:t>i </a:t>
            </a:r>
            <a:r>
              <a:rPr lang="en-US" sz="2800"/>
              <a:t>is negative, go back</a:t>
            </a:r>
            <a:r>
              <a:rPr lang="en-US" sz="2800" i="1">
                <a:solidFill>
                  <a:srgbClr val="0066FF"/>
                </a:solidFill>
              </a:rPr>
              <a:t> -i</a:t>
            </a:r>
            <a:r>
              <a:rPr lang="en-US" sz="2800"/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37293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and the DOM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9144000" cy="4876800"/>
          </a:xfrm>
        </p:spPr>
        <p:txBody>
          <a:bodyPr/>
          <a:lstStyle/>
          <a:p>
            <a:r>
              <a:rPr lang="en-US" sz="2400"/>
              <a:t>Originally, the Document Object Model (DOM) and Javascript were tightly bound</a:t>
            </a:r>
          </a:p>
          <a:p>
            <a:r>
              <a:rPr lang="en-US" sz="2400"/>
              <a:t>Each major browser line (IE and Netscape) had their own overlapping DOM implementation</a:t>
            </a:r>
          </a:p>
          <a:p>
            <a:r>
              <a:rPr lang="en-US" sz="2400"/>
              <a:t>There's also some jargon issues, eg. DHTML…</a:t>
            </a:r>
          </a:p>
          <a:p>
            <a:r>
              <a:rPr lang="en-US" sz="2400"/>
              <a:t>Now, the DOM is a separate standard, and can be manipulated by other languages (eg Java, server side javascript, python, etc)</a:t>
            </a:r>
          </a:p>
          <a:p>
            <a:r>
              <a:rPr lang="en-US" sz="2400"/>
              <a:t>Browsers still differ in what parts of the standard they support, but things are much better now</a:t>
            </a:r>
          </a:p>
        </p:txBody>
      </p:sp>
    </p:spTree>
    <p:extLst>
      <p:ext uri="{BB962C8B-B14F-4D97-AF65-F5344CB8AC3E}">
        <p14:creationId xmlns:p14="http://schemas.microsoft.com/office/powerpoint/2010/main" val="25782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DOM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981200"/>
            <a:ext cx="4495800" cy="4572000"/>
          </a:xfrm>
        </p:spPr>
        <p:txBody>
          <a:bodyPr/>
          <a:lstStyle/>
          <a:p>
            <a:r>
              <a:rPr lang="en-US"/>
              <a:t>Objects are in a hierarchy</a:t>
            </a:r>
          </a:p>
          <a:p>
            <a:r>
              <a:rPr lang="en-US"/>
              <a:t>The window is the parent for a given web page</a:t>
            </a:r>
          </a:p>
          <a:p>
            <a:r>
              <a:rPr lang="en-US"/>
              <a:t>Document is the child with the objects that are most commonly manipulated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077201" y="152401"/>
            <a:ext cx="193296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window</a:t>
            </a:r>
          </a:p>
          <a:p>
            <a:r>
              <a:rPr lang="en-US"/>
              <a:t>    * location</a:t>
            </a:r>
          </a:p>
          <a:p>
            <a:r>
              <a:rPr lang="en-US"/>
              <a:t>    * frames</a:t>
            </a:r>
          </a:p>
          <a:p>
            <a:r>
              <a:rPr lang="en-US"/>
              <a:t>    * history</a:t>
            </a:r>
          </a:p>
          <a:p>
            <a:r>
              <a:rPr lang="en-US"/>
              <a:t>    * navigator</a:t>
            </a:r>
          </a:p>
          <a:p>
            <a:r>
              <a:rPr lang="en-US"/>
              <a:t>    * event</a:t>
            </a:r>
          </a:p>
          <a:p>
            <a:r>
              <a:rPr lang="en-US"/>
              <a:t>    * screen</a:t>
            </a:r>
          </a:p>
          <a:p>
            <a:r>
              <a:rPr lang="en-US"/>
              <a:t>    * document</a:t>
            </a:r>
          </a:p>
          <a:p>
            <a:r>
              <a:rPr lang="en-US"/>
              <a:t>          o links</a:t>
            </a:r>
          </a:p>
          <a:p>
            <a:r>
              <a:rPr lang="en-US"/>
              <a:t>          o anchors</a:t>
            </a:r>
          </a:p>
          <a:p>
            <a:r>
              <a:rPr lang="en-US"/>
              <a:t>          o images</a:t>
            </a:r>
          </a:p>
          <a:p>
            <a:r>
              <a:rPr lang="en-US"/>
              <a:t>          o filters</a:t>
            </a:r>
          </a:p>
          <a:p>
            <a:r>
              <a:rPr lang="en-US"/>
              <a:t>          o forms</a:t>
            </a:r>
          </a:p>
          <a:p>
            <a:r>
              <a:rPr lang="en-US"/>
              <a:t>          o applets</a:t>
            </a:r>
          </a:p>
          <a:p>
            <a:r>
              <a:rPr lang="en-US"/>
              <a:t>          o embeds</a:t>
            </a:r>
          </a:p>
          <a:p>
            <a:r>
              <a:rPr lang="en-US"/>
              <a:t>          o plug-ins</a:t>
            </a:r>
          </a:p>
          <a:p>
            <a:r>
              <a:rPr lang="en-US"/>
              <a:t>          o frames</a:t>
            </a:r>
          </a:p>
          <a:p>
            <a:r>
              <a:rPr lang="en-US"/>
              <a:t>          o scripts</a:t>
            </a:r>
          </a:p>
          <a:p>
            <a:r>
              <a:rPr lang="en-US"/>
              <a:t>          o all</a:t>
            </a:r>
          </a:p>
          <a:p>
            <a:r>
              <a:rPr lang="en-US"/>
              <a:t>          o selection</a:t>
            </a:r>
          </a:p>
          <a:p>
            <a:r>
              <a:rPr lang="en-US"/>
              <a:t>          o stylesheets</a:t>
            </a:r>
          </a:p>
          <a:p>
            <a:r>
              <a:rPr lang="en-US"/>
              <a:t>          o body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59139" y="6567488"/>
            <a:ext cx="62747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00"/>
              <a:t>table from: http://www.webmonkey.com/webmonkey/97/32/index1a.html?tw=authoring</a:t>
            </a:r>
          </a:p>
        </p:txBody>
      </p:sp>
    </p:spTree>
    <p:extLst>
      <p:ext uri="{BB962C8B-B14F-4D97-AF65-F5344CB8AC3E}">
        <p14:creationId xmlns:p14="http://schemas.microsoft.com/office/powerpoint/2010/main" val="239751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Tree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981200"/>
            <a:ext cx="8839200" cy="1143000"/>
          </a:xfrm>
        </p:spPr>
        <p:txBody>
          <a:bodyPr/>
          <a:lstStyle/>
          <a:p>
            <a:r>
              <a:rPr lang="en-US"/>
              <a:t>The usual parent/child relationship between node</a:t>
            </a:r>
          </a:p>
          <a:p>
            <a:r>
              <a:rPr lang="en-US"/>
              <a:t>Like any other tree, you can walk this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6172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562601" y="6537326"/>
            <a:ext cx="49942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Times" panose="02020603050405020304" pitchFamily="18" charset="0"/>
              </a:rPr>
              <a:t>diagram from http://www.w3schools.com/htmldom/default.asp</a:t>
            </a:r>
          </a:p>
        </p:txBody>
      </p:sp>
    </p:spTree>
    <p:extLst>
      <p:ext uri="{BB962C8B-B14F-4D97-AF65-F5344CB8AC3E}">
        <p14:creationId xmlns:p14="http://schemas.microsoft.com/office/powerpoint/2010/main" val="3177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Objects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Objects can be referenced </a:t>
            </a:r>
          </a:p>
          <a:p>
            <a:pPr lvl="1">
              <a:lnSpc>
                <a:spcPct val="90000"/>
              </a:lnSpc>
            </a:pPr>
            <a:r>
              <a:rPr lang="en-US"/>
              <a:t>by their id or name (this is the easiest way, but you need to make sure a name is unique in the hierarchy)</a:t>
            </a:r>
          </a:p>
          <a:p>
            <a:pPr lvl="1">
              <a:lnSpc>
                <a:spcPct val="90000"/>
              </a:lnSpc>
            </a:pPr>
            <a:r>
              <a:rPr lang="en-US"/>
              <a:t>by their numerical position in the hierarchy, by walking the array that contains them</a:t>
            </a:r>
          </a:p>
          <a:p>
            <a:pPr lvl="1">
              <a:lnSpc>
                <a:spcPct val="90000"/>
              </a:lnSpc>
            </a:pPr>
            <a:r>
              <a:rPr lang="en-US"/>
              <a:t>by their relation to parent, child, or sibling (parentNode, previousSibling, nextSibling, firstChild, lastChild or the childNodes array</a:t>
            </a:r>
          </a:p>
        </p:txBody>
      </p:sp>
    </p:spTree>
    <p:extLst>
      <p:ext uri="{BB962C8B-B14F-4D97-AF65-F5344CB8AC3E}">
        <p14:creationId xmlns:p14="http://schemas.microsoft.com/office/powerpoint/2010/main" val="3177452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div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819400"/>
            <a:ext cx="77724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div is an element with an id of mydiv</a:t>
            </a:r>
          </a:p>
          <a:p>
            <a:pPr>
              <a:lnSpc>
                <a:spcPct val="90000"/>
              </a:lnSpc>
            </a:pPr>
            <a:r>
              <a:rPr lang="en-US"/>
              <a:t>It contains a text element, which can be referenced by childNodes[0] (childNode being an array of all childen of a node</a:t>
            </a:r>
          </a:p>
          <a:p>
            <a:pPr>
              <a:lnSpc>
                <a:spcPct val="90000"/>
              </a:lnSpc>
            </a:pPr>
            <a:r>
              <a:rPr lang="en-US"/>
              <a:t>So the text in the div is not a value of the div, but rather the value of the first (and only) childNode of the div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362201" y="1600201"/>
            <a:ext cx="49423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&lt;div id="mydiv"&gt;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This is some simple html to display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&lt;/div&gt;</a:t>
            </a:r>
            <a:endParaRPr 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 DOM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Zen Garden Example 1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09600"/>
          </a:xfrm>
        </p:spPr>
        <p:txBody>
          <a:bodyPr/>
          <a:lstStyle/>
          <a:p>
            <a:r>
              <a:rPr lang="en-US"/>
              <a:t>A loop of code to list the links….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0" y="2708275"/>
            <a:ext cx="934582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for (var i = 0; i &lt; document.links.length; i++)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{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document.write("&lt;b&gt;Link number " + i + " has these properties:&lt;/b&gt;&lt;br/&gt;");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document.write("&lt;i&gt;nodeName is&lt;/i&gt; " + document.links[i].nodeName + "&lt;br/&gt;");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document.write("&lt;i&gt;nodeType is&lt;/i&gt; " + document.links[i].nodeType + "&lt;br/&gt;");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document.write("&lt;i&gt;parentNode.nodeValue is&lt;/i&gt; "  </a:t>
            </a:r>
            <a:b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</a:br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     + document.links[i].parentNode.nodeValue + "&lt;br/&gt;");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document.write("&lt;i&gt;firstChild is&lt;/i&gt; " + document.links[i].firstChild  + "&lt;br/&gt;");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document.write("&lt;i&gt;firstChild.nodeValue is&lt;/i&gt; " </a:t>
            </a:r>
            <a:b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</a:br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     + document.links[i].firstChild.nodeValue + "&lt;br/&gt;");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document.write("&lt;i&gt;href is&lt;/i&gt; " + document.links[i].href  + "&lt;br/&gt;");   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}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409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Zen Garden Example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r>
              <a:rPr lang="en-US"/>
              <a:t>Same as example one, but with another loop to look for all span tags….</a:t>
            </a:r>
          </a:p>
        </p:txBody>
      </p:sp>
    </p:spTree>
    <p:extLst>
      <p:ext uri="{BB962C8B-B14F-4D97-AF65-F5344CB8AC3E}">
        <p14:creationId xmlns:p14="http://schemas.microsoft.com/office/powerpoint/2010/main" val="11823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Zen Garden Example 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 added a little javascript to the sample file from zen garden</a:t>
            </a:r>
          </a:p>
          <a:p>
            <a:pPr>
              <a:lnSpc>
                <a:spcPct val="90000"/>
              </a:lnSpc>
            </a:pPr>
            <a:r>
              <a:rPr lang="en-US"/>
              <a:t>This will search for a given tag using the getElementsByTagName() method</a:t>
            </a:r>
          </a:p>
          <a:p>
            <a:pPr>
              <a:lnSpc>
                <a:spcPct val="90000"/>
              </a:lnSpc>
            </a:pPr>
            <a:r>
              <a:rPr lang="en-US"/>
              <a:t>The result of this method is an array, and we can walk that array and then write out different properties and values for the elements found by getElementsByTagName()</a:t>
            </a:r>
          </a:p>
          <a:p>
            <a:pPr>
              <a:lnSpc>
                <a:spcPct val="90000"/>
              </a:lnSpc>
            </a:pPr>
            <a:r>
              <a:rPr lang="en-US"/>
              <a:t>There's also a getElementsById() method</a:t>
            </a:r>
          </a:p>
        </p:txBody>
      </p:sp>
    </p:spTree>
    <p:extLst>
      <p:ext uri="{BB962C8B-B14F-4D97-AF65-F5344CB8AC3E}">
        <p14:creationId xmlns:p14="http://schemas.microsoft.com/office/powerpoint/2010/main" val="22323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Zen Garden Example 2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1" y="2057401"/>
            <a:ext cx="89011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var look_for="span";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document.write("&lt;p&gt;Looking for " + look_for + " tags&lt;/p&gt;");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var x=document.getElementsByTagName(look_for);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for (var i = 0; i &lt; x.length; i++)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{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document.write("&lt;b&gt;Tag " + look_for + " number " + i + " has these properties:&lt;/b&gt;&lt;br/&gt;");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document.write("&lt;i&gt;nodeName is&lt;/i&gt; " + x[i].nodeName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document.write("&lt;i&gt;nodeValue is&lt;/i&gt; " + x[i].nodeValue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document.write("&lt;i&gt;nodeType is&lt;/i&gt; " + x[i].nodeType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document.write("&lt;i&gt;id is&lt;/i&gt; " + x[i].id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document.write("&lt;i&gt;name is&lt;/i&gt; " + x[i].name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document.write("&lt;i&gt;parentNode is&lt;/i&gt; " + x[i].parentNode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document.write("&lt;i&gt;parentNode.nodeValue is&lt;/i&gt; " + x[i].parentNode.nodeValue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document.write("&lt;i&gt;firstChild is&lt;/i&gt; " + x[i].firstChild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document.write("&lt;i&gt;firstChild.nodeValue is&lt;/i&gt; " + x[i].firstChild.nodeValue + "&lt;br/&gt;");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9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The DOM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only way is to read and try things out</a:t>
            </a:r>
          </a:p>
          <a:p>
            <a:r>
              <a:rPr lang="en-US"/>
              <a:t>Build a test document, with things you've learned</a:t>
            </a:r>
          </a:p>
          <a:p>
            <a:r>
              <a:rPr lang="en-US"/>
              <a:t>Gecko_test.html is an example  adapted from the mozilla site….</a:t>
            </a:r>
          </a:p>
        </p:txBody>
      </p:sp>
    </p:spTree>
    <p:extLst>
      <p:ext uri="{BB962C8B-B14F-4D97-AF65-F5344CB8AC3E}">
        <p14:creationId xmlns:p14="http://schemas.microsoft.com/office/powerpoint/2010/main" val="27406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Gecko Test version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762000"/>
          </a:xfrm>
        </p:spPr>
        <p:txBody>
          <a:bodyPr/>
          <a:lstStyle/>
          <a:p>
            <a:r>
              <a:rPr lang="en-US"/>
              <a:t>Notice the use of eval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905000" y="2819400"/>
            <a:ext cx="85579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function setBodyAttr(attr,value)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// eval causes a string to be executed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eval('document.body.' + attr + '="' + value + '"');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document.main_form.object_manipulated.value='document.body.'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      + attr + '="' + value + '"';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</a:rPr>
              <a:t>  }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772400" y="6430963"/>
            <a:ext cx="19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gecko_test01.html</a:t>
            </a:r>
          </a:p>
        </p:txBody>
      </p:sp>
    </p:spTree>
    <p:extLst>
      <p:ext uri="{BB962C8B-B14F-4D97-AF65-F5344CB8AC3E}">
        <p14:creationId xmlns:p14="http://schemas.microsoft.com/office/powerpoint/2010/main" val="4300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Gecko Test version 1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762000"/>
          </a:xfrm>
        </p:spPr>
        <p:txBody>
          <a:bodyPr/>
          <a:lstStyle/>
          <a:p>
            <a:r>
              <a:rPr lang="en-US"/>
              <a:t>And a select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667000" y="2895600"/>
            <a:ext cx="61013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&lt;select onChange="setBodyAttr('text',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this.options[this.selectedIndex].value);"&gt;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&lt;option value="blue"&gt;blue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&lt;option value="green"&gt;green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&lt;option value="black"&gt;black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&lt;option value="darkblue"&gt;darkblue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&lt;option value="white"&gt;white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…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&lt;/select&gt;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967663" y="6430963"/>
            <a:ext cx="19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gecko_test01.html</a:t>
            </a:r>
          </a:p>
        </p:txBody>
      </p:sp>
    </p:spTree>
    <p:extLst>
      <p:ext uri="{BB962C8B-B14F-4D97-AF65-F5344CB8AC3E}">
        <p14:creationId xmlns:p14="http://schemas.microsoft.com/office/powerpoint/2010/main" val="3922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Gecko Test version 1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What's wrong with this? (hint: I'm violating a basic rule of coding…)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967663" y="6430963"/>
            <a:ext cx="19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gecko_test01.html</a:t>
            </a:r>
          </a:p>
        </p:txBody>
      </p:sp>
    </p:spTree>
    <p:extLst>
      <p:ext uri="{BB962C8B-B14F-4D97-AF65-F5344CB8AC3E}">
        <p14:creationId xmlns:p14="http://schemas.microsoft.com/office/powerpoint/2010/main" val="13458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Gecko Test version 2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/>
          <a:lstStyle/>
          <a:p>
            <a:r>
              <a:rPr lang="en-US"/>
              <a:t>Setting a variable for the options in select (why backslashes at the EOLs?):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905001" y="3114675"/>
            <a:ext cx="762099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var select_string='&lt;option value="blue"&gt;blue&lt;/option&gt;\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&lt;option value="green"&gt;green&lt;/option&gt;\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&lt;option value="black"&gt;black&lt;/option&gt;\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&lt;option value="darkblue"&gt;darkblue&lt;/option&gt;\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&lt;option value="white"&gt;white&lt;/option&gt;\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&lt;option value="0xFF5555"&gt;0xFF5555&lt;/option&gt;';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967663" y="6430963"/>
            <a:ext cx="19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gecko_test02.html</a:t>
            </a:r>
          </a:p>
        </p:txBody>
      </p:sp>
    </p:spTree>
    <p:extLst>
      <p:ext uri="{BB962C8B-B14F-4D97-AF65-F5344CB8AC3E}">
        <p14:creationId xmlns:p14="http://schemas.microsoft.com/office/powerpoint/2010/main" val="2425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Gecko Test version 2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And now, I can call that list with a write</a:t>
            </a:r>
          </a:p>
          <a:p>
            <a:pPr>
              <a:lnSpc>
                <a:spcPct val="90000"/>
              </a:lnSpc>
            </a:pPr>
            <a:r>
              <a:rPr lang="en-US"/>
              <a:t>How could I further refine this?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676400" y="4114800"/>
            <a:ext cx="884729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&lt;select onchange=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"setBodyAttr('bgColor', this.options[this.selectedIndex].value);"&gt;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&lt;script type="application/x-javascript"&gt;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document.write(select_string);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&lt;/script&gt;&lt;/select&gt;&lt;/p&gt;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7964488" y="6426200"/>
            <a:ext cx="19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gecko_test02.html</a:t>
            </a:r>
          </a:p>
        </p:txBody>
      </p:sp>
    </p:spTree>
    <p:extLst>
      <p:ext uri="{BB962C8B-B14F-4D97-AF65-F5344CB8AC3E}">
        <p14:creationId xmlns:p14="http://schemas.microsoft.com/office/powerpoint/2010/main" val="38628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3200" b="1"/>
              <a:t>From W3C: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CC0000"/>
                </a:solidFill>
              </a:rPr>
              <a:t>“</a:t>
            </a:r>
            <a:r>
              <a:rPr lang="en-US">
                <a:solidFill>
                  <a:srgbClr val="0000FF"/>
                </a:solidFill>
              </a:rPr>
              <a:t>A platform- and language-neutral interface that allows programs and</a:t>
            </a:r>
            <a:r>
              <a:rPr lang="en-US">
                <a:solidFill>
                  <a:srgbClr val="0066FF"/>
                </a:solidFill>
              </a:rPr>
              <a:t> </a:t>
            </a:r>
            <a:r>
              <a:rPr lang="en-US">
                <a:solidFill>
                  <a:srgbClr val="CC0000"/>
                </a:solidFill>
              </a:rPr>
              <a:t>scripts</a:t>
            </a:r>
            <a:r>
              <a:rPr lang="en-US">
                <a:solidFill>
                  <a:srgbClr val="0066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to dynamically access and</a:t>
            </a:r>
            <a:r>
              <a:rPr lang="en-US">
                <a:solidFill>
                  <a:srgbClr val="0066FF"/>
                </a:solidFill>
              </a:rPr>
              <a:t> </a:t>
            </a:r>
            <a:r>
              <a:rPr lang="en-US">
                <a:solidFill>
                  <a:srgbClr val="CC0000"/>
                </a:solidFill>
              </a:rPr>
              <a:t>update</a:t>
            </a:r>
            <a:r>
              <a:rPr lang="en-US">
                <a:solidFill>
                  <a:srgbClr val="0066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the</a:t>
            </a:r>
            <a:r>
              <a:rPr lang="en-US">
                <a:solidFill>
                  <a:srgbClr val="0066FF"/>
                </a:solidFill>
              </a:rPr>
              <a:t> </a:t>
            </a:r>
            <a:r>
              <a:rPr lang="en-US">
                <a:solidFill>
                  <a:srgbClr val="CC0000"/>
                </a:solidFill>
              </a:rPr>
              <a:t>content</a:t>
            </a:r>
            <a:r>
              <a:rPr lang="en-US">
                <a:solidFill>
                  <a:srgbClr val="0066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and</a:t>
            </a:r>
            <a:r>
              <a:rPr lang="en-US">
                <a:solidFill>
                  <a:srgbClr val="0066FF"/>
                </a:solidFill>
              </a:rPr>
              <a:t> </a:t>
            </a:r>
            <a:r>
              <a:rPr lang="en-US">
                <a:solidFill>
                  <a:srgbClr val="CC0000"/>
                </a:solidFill>
              </a:rPr>
              <a:t>structure </a:t>
            </a:r>
            <a:r>
              <a:rPr lang="en-US">
                <a:solidFill>
                  <a:srgbClr val="0000FF"/>
                </a:solidFill>
              </a:rPr>
              <a:t>of HTML and XHTML documents.</a:t>
            </a:r>
            <a:r>
              <a:rPr lang="en-US" b="1">
                <a:solidFill>
                  <a:srgbClr val="CC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1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Objects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said, it's easiest to reference objects by id</a:t>
            </a:r>
          </a:p>
          <a:p>
            <a:r>
              <a:rPr lang="en-US"/>
              <a:t>To do this easily, use getElementById(), which returns the element with the given id</a:t>
            </a:r>
          </a:p>
          <a:p>
            <a:r>
              <a:rPr lang="en-US"/>
              <a:t>For example, if you want to find a div with the id of "my_cool_div", use</a:t>
            </a:r>
            <a:br>
              <a:rPr lang="en-US"/>
            </a:br>
            <a:r>
              <a:rPr lang="en-US"/>
              <a:t>getElementById("my_cool_div")</a:t>
            </a:r>
          </a:p>
          <a:p>
            <a:r>
              <a:rPr lang="en-US"/>
              <a:t>Keep in mind that it's the element itself that's returned, not any particular property</a:t>
            </a:r>
          </a:p>
        </p:txBody>
      </p:sp>
    </p:spTree>
    <p:extLst>
      <p:ext uri="{BB962C8B-B14F-4D97-AF65-F5344CB8AC3E}">
        <p14:creationId xmlns:p14="http://schemas.microsoft.com/office/powerpoint/2010/main" val="18374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divs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 properties can be dynamically manipulated</a:t>
            </a:r>
          </a:p>
          <a:p>
            <a:r>
              <a:rPr lang="en-US"/>
              <a:t>You can use this to make menus more dynamic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colors: The first version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85800"/>
          </a:xfrm>
        </p:spPr>
        <p:txBody>
          <a:bodyPr/>
          <a:lstStyle/>
          <a:p>
            <a:r>
              <a:rPr lang="en-US"/>
              <a:t>The basic div: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670926" y="6400801"/>
            <a:ext cx="2016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colors01.html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667000" y="2743200"/>
            <a:ext cx="657103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&lt;div id="item1" class="content"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onMouseOver="changeColor('item1', '#fdd');"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onMouseOut="changeColor('item1', '#cff');"&gt;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&lt;a href="http://www.unc.edu/"&gt;UNC&lt;/a&gt;&lt;br&gt;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&lt;/div&gt;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&lt;br&gt;</a:t>
            </a:r>
          </a:p>
        </p:txBody>
      </p:sp>
    </p:spTree>
    <p:extLst>
      <p:ext uri="{BB962C8B-B14F-4D97-AF65-F5344CB8AC3E}">
        <p14:creationId xmlns:p14="http://schemas.microsoft.com/office/powerpoint/2010/main" val="1518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colors: The First Version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990600"/>
          </a:xfrm>
        </p:spPr>
        <p:txBody>
          <a:bodyPr/>
          <a:lstStyle/>
          <a:p>
            <a:r>
              <a:rPr lang="en-US"/>
              <a:t>And a function (notice the alert):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981201" y="2701926"/>
            <a:ext cx="8634413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&lt;script&gt;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function changeColor(item, color)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{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document.getElementById(item).style.backgroundColor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=color;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//alert(document.getElementById(item).childNodes[1]);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document.getElementById(item).childNodes[1].style.backgroundColor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=color;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}</a:t>
            </a:r>
          </a:p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&lt;/script&gt;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8667751" y="6396039"/>
            <a:ext cx="2016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colors01.html</a:t>
            </a:r>
          </a:p>
        </p:txBody>
      </p:sp>
    </p:spTree>
    <p:extLst>
      <p:ext uri="{BB962C8B-B14F-4D97-AF65-F5344CB8AC3E}">
        <p14:creationId xmlns:p14="http://schemas.microsoft.com/office/powerpoint/2010/main" val="38449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Action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colors01.html</a:t>
            </a:r>
          </a:p>
          <a:p>
            <a:r>
              <a:rPr lang="en-US"/>
              <a:t>What's wrong with this? What would be better?</a:t>
            </a:r>
          </a:p>
        </p:txBody>
      </p:sp>
    </p:spTree>
    <p:extLst>
      <p:ext uri="{BB962C8B-B14F-4D97-AF65-F5344CB8AC3E}">
        <p14:creationId xmlns:p14="http://schemas.microsoft.com/office/powerpoint/2010/main" val="29442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990600"/>
          </a:xfrm>
        </p:spPr>
        <p:txBody>
          <a:bodyPr/>
          <a:lstStyle/>
          <a:p>
            <a:r>
              <a:rPr lang="en-US"/>
              <a:t>The div structure, sans link: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670926" y="6400801"/>
            <a:ext cx="2016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colors02.html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38401" y="2743200"/>
            <a:ext cx="770435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&lt;div id="item1" class="content"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onMouseOver="changeColor('item1', change_color);"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onMouseOut="changeColor('item1', start_color);"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onClick="document.location='http://www.unc.edu';"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UNC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201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2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990600"/>
          </a:xfrm>
        </p:spPr>
        <p:txBody>
          <a:bodyPr/>
          <a:lstStyle/>
          <a:p>
            <a:r>
              <a:rPr lang="en-US"/>
              <a:t>And the function, with some vars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670926" y="6400801"/>
            <a:ext cx="2016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colors02.html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835151" y="2590800"/>
            <a:ext cx="892263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&lt;script&gt;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function changeColor(item, color)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document.getElementById(item).style.backgroundColor=color;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}</a:t>
            </a:r>
          </a:p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var start_color="#cff";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var change_color="#fdd";</a:t>
            </a:r>
          </a:p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155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Much cleaner</a:t>
            </a:r>
          </a:p>
          <a:p>
            <a:pPr>
              <a:lnSpc>
                <a:spcPct val="90000"/>
              </a:lnSpc>
            </a:pPr>
            <a:r>
              <a:rPr lang="en-US"/>
              <a:t>div clickable means no issues with color of link, but sacrifices visited link color</a:t>
            </a:r>
            <a:br>
              <a:rPr lang="en-US"/>
            </a:br>
            <a:r>
              <a:rPr lang="en-US"/>
              <a:t>(how could that be fixed?)</a:t>
            </a:r>
          </a:p>
          <a:p>
            <a:pPr>
              <a:lnSpc>
                <a:spcPct val="90000"/>
              </a:lnSpc>
            </a:pPr>
            <a:r>
              <a:rPr lang="en-US"/>
              <a:t>Use of variables for colors mean it's much easier to change them</a:t>
            </a:r>
            <a:br>
              <a:rPr lang="en-US"/>
            </a:br>
            <a:r>
              <a:rPr lang="en-US"/>
              <a:t>(but this could be made much easier with php in the background…)</a:t>
            </a:r>
          </a:p>
        </p:txBody>
      </p:sp>
    </p:spTree>
    <p:extLst>
      <p:ext uri="{BB962C8B-B14F-4D97-AF65-F5344CB8AC3E}">
        <p14:creationId xmlns:p14="http://schemas.microsoft.com/office/powerpoint/2010/main" val="3535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innerHTML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innerHTML is a property of any document element that contains all of the html source and text within that element</a:t>
            </a:r>
          </a:p>
          <a:p>
            <a:pPr>
              <a:lnSpc>
                <a:spcPct val="90000"/>
              </a:lnSpc>
            </a:pPr>
            <a:r>
              <a:rPr lang="en-US"/>
              <a:t>This is not a standard property, but widely supported--it's the old school way to manipulate web pages</a:t>
            </a:r>
          </a:p>
          <a:p>
            <a:pPr>
              <a:lnSpc>
                <a:spcPct val="90000"/>
              </a:lnSpc>
            </a:pPr>
            <a:r>
              <a:rPr lang="en-US"/>
              <a:t>Much easier than building actual dom subtrees, so it's a good place to start</a:t>
            </a:r>
          </a:p>
          <a:p>
            <a:pPr>
              <a:lnSpc>
                <a:spcPct val="90000"/>
              </a:lnSpc>
            </a:pPr>
            <a:r>
              <a:rPr lang="en-US"/>
              <a:t>Very important--innerHTML treats everything as a string, not as DOM objects (that's one reason it's not part of the DOM standard)</a:t>
            </a:r>
          </a:p>
        </p:txBody>
      </p:sp>
    </p:spTree>
    <p:extLst>
      <p:ext uri="{BB962C8B-B14F-4D97-AF65-F5344CB8AC3E}">
        <p14:creationId xmlns:p14="http://schemas.microsoft.com/office/powerpoint/2010/main" val="6936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These….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reference any named element with getElementById()</a:t>
            </a:r>
          </a:p>
          <a:p>
            <a:r>
              <a:rPr lang="en-US"/>
              <a:t>You can read from or write to that element with innerHTML</a:t>
            </a:r>
          </a:p>
          <a:p>
            <a:r>
              <a:rPr lang="en-US"/>
              <a:t>For example:</a:t>
            </a:r>
            <a:br>
              <a:rPr lang="en-US"/>
            </a:br>
            <a:r>
              <a:rPr lang="en-US"/>
              <a:t>getElementById("mydiv").innerHTML</a:t>
            </a:r>
            <a:br>
              <a:rPr lang="en-US"/>
            </a:br>
            <a:r>
              <a:rPr lang="en-US"/>
              <a:t>     ="new text string";</a:t>
            </a:r>
          </a:p>
        </p:txBody>
      </p:sp>
    </p:spTree>
    <p:extLst>
      <p:ext uri="{BB962C8B-B14F-4D97-AF65-F5344CB8AC3E}">
        <p14:creationId xmlns:p14="http://schemas.microsoft.com/office/powerpoint/2010/main" val="5199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and JavaScript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4876800"/>
          </a:xfrm>
        </p:spPr>
        <p:txBody>
          <a:bodyPr/>
          <a:lstStyle/>
          <a:p>
            <a:r>
              <a:rPr lang="en-US" sz="3200"/>
              <a:t>Combined with </a:t>
            </a:r>
            <a:r>
              <a:rPr lang="en-US" sz="3200">
                <a:solidFill>
                  <a:srgbClr val="0000FF"/>
                </a:solidFill>
              </a:rPr>
              <a:t>JavaScript</a:t>
            </a:r>
            <a:r>
              <a:rPr lang="en-US" sz="3200"/>
              <a:t>, every element in the HTML document is represented by an </a:t>
            </a:r>
            <a:r>
              <a:rPr lang="en-US" sz="3200" i="1">
                <a:solidFill>
                  <a:srgbClr val="CC0000"/>
                </a:solidFill>
              </a:rPr>
              <a:t>object</a:t>
            </a:r>
          </a:p>
          <a:p>
            <a:r>
              <a:rPr lang="en-US" sz="3200"/>
              <a:t>Elements can be manipulated using the </a:t>
            </a:r>
            <a:r>
              <a:rPr lang="en-US" sz="3200">
                <a:solidFill>
                  <a:srgbClr val="0000FF"/>
                </a:solidFill>
              </a:rPr>
              <a:t>properties </a:t>
            </a:r>
            <a:r>
              <a:rPr lang="en-US" sz="3200"/>
              <a:t>and </a:t>
            </a:r>
            <a:r>
              <a:rPr lang="en-US" sz="3200">
                <a:solidFill>
                  <a:srgbClr val="0000FF"/>
                </a:solidFill>
              </a:rPr>
              <a:t>methods </a:t>
            </a:r>
            <a:r>
              <a:rPr lang="en-US" sz="3200"/>
              <a:t>of the corresponding objects</a:t>
            </a:r>
          </a:p>
          <a:p>
            <a:r>
              <a:rPr lang="en-US" sz="3200"/>
              <a:t>Changes in the element properties are immediately reflected by the browser</a:t>
            </a:r>
          </a:p>
          <a:p>
            <a:endParaRPr lang="en-US" sz="320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2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DOM example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362200" y="1752601"/>
            <a:ext cx="76352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&lt;div id="mydiv"&gt;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&lt;p&gt;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This some &lt;i&gt;simple&lt;/i&gt; html to display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&lt;/p&gt;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&lt;/div&gt;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&lt;form id="myform"&gt;</a:t>
            </a:r>
          </a:p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&lt;input type="button" value="Alert innerHTML of mydiv"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onclick="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alert(getElementById('mydiv').innerHTML)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" /&gt;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&lt;/form&gt;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315201" y="6497639"/>
            <a:ext cx="288495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simple_dom_example.html</a:t>
            </a:r>
          </a:p>
        </p:txBody>
      </p:sp>
    </p:spTree>
    <p:extLst>
      <p:ext uri="{BB962C8B-B14F-4D97-AF65-F5344CB8AC3E}">
        <p14:creationId xmlns:p14="http://schemas.microsoft.com/office/powerpoint/2010/main" val="16320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Visibility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9144000" cy="4267200"/>
          </a:xfrm>
        </p:spPr>
        <p:txBody>
          <a:bodyPr/>
          <a:lstStyle/>
          <a:p>
            <a:r>
              <a:rPr lang="en-US" sz="2400"/>
              <a:t>You can manipulate the visibility of objects, this from</a:t>
            </a:r>
            <a:br>
              <a:rPr lang="en-US" sz="2400"/>
            </a:br>
            <a:r>
              <a:rPr lang="en-US" sz="2400">
                <a:hlinkClick r:id="rId3"/>
              </a:rPr>
              <a:t>http://en.wikipedia.org/wiki/DHTML</a:t>
            </a:r>
            <a:endParaRPr lang="en-US" sz="2400"/>
          </a:p>
          <a:p>
            <a:r>
              <a:rPr lang="en-US" sz="2400"/>
              <a:t>The first part displays an element if it's hidden…</a:t>
            </a: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235826" y="6400800"/>
            <a:ext cx="343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ahoma" panose="020B0604030504040204" pitchFamily="34" charset="0"/>
              </a:rPr>
              <a:t>31_dhtml_example.html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981201" y="3081339"/>
            <a:ext cx="522771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function changeDisplayState (id)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trigger=document.getElementById("showhide");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target_element=document.getElementById(id);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if (target_element.style.display == 'none'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|| target_element.style.display == "")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target_element.style.display = 'block';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trigger.innerHTML = 'Hide example';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}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75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Visibility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9144000" cy="4267200"/>
          </a:xfrm>
        </p:spPr>
        <p:txBody>
          <a:bodyPr/>
          <a:lstStyle/>
          <a:p>
            <a:r>
              <a:rPr lang="en-US" sz="2400"/>
              <a:t>And the second hides the same element if it's visible</a:t>
            </a:r>
            <a:endParaRPr 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235826" y="6400800"/>
            <a:ext cx="343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ahoma" panose="020B0604030504040204" pitchFamily="34" charset="0"/>
              </a:rPr>
              <a:t>31_dhtml_example.html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905000" y="2743200"/>
            <a:ext cx="569753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else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target_element.style.display = 'none';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trigger.innerHTML = 'Show example';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}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}</a:t>
            </a:r>
            <a:endParaRPr 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Controlling the back end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/>
          <a:lstStyle/>
          <a:p>
            <a:r>
              <a:rPr lang="en-US" sz="2400"/>
              <a:t>And you can enable or disable functionality, for example, you can disable links dynamically…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451226" y="6477001"/>
            <a:ext cx="73050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latin typeface="Tahoma" panose="020B0604030504040204" pitchFamily="34" charset="0"/>
              </a:rPr>
              <a:t>source from </a:t>
            </a:r>
            <a:r>
              <a:rPr lang="en-US" sz="1900">
                <a:latin typeface="Arial" panose="020B0604020202020204" pitchFamily="34" charset="0"/>
              </a:rPr>
              <a:t>Mike Harrison via chugalug.org</a:t>
            </a:r>
            <a:r>
              <a:rPr lang="en-US" sz="1900">
                <a:latin typeface="Tahoma" panose="020B0604030504040204" pitchFamily="34" charset="0"/>
              </a:rPr>
              <a:t> 35_disable_links.html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05000" y="2819401"/>
            <a:ext cx="560833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function killAll()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var stuff = document.getElementsByTagName("A");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for (var i=0; i&lt;stuff.length; i++)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 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  stuff[i].onclick=function()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	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	 return false 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	 }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  }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} 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Controlling the back end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/>
          <a:lstStyle/>
          <a:p>
            <a:r>
              <a:rPr lang="en-US" sz="2400"/>
              <a:t>…and reenable them…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451226" y="6477001"/>
            <a:ext cx="73050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latin typeface="Tahoma" panose="020B0604030504040204" pitchFamily="34" charset="0"/>
              </a:rPr>
              <a:t>source from </a:t>
            </a:r>
            <a:r>
              <a:rPr lang="en-US" sz="1900">
                <a:latin typeface="Arial" panose="020B0604020202020204" pitchFamily="34" charset="0"/>
              </a:rPr>
              <a:t>Mike Harrison via chugalug.org</a:t>
            </a:r>
            <a:r>
              <a:rPr lang="en-US" sz="1900">
                <a:latin typeface="Tahoma" panose="020B0604030504040204" pitchFamily="34" charset="0"/>
              </a:rPr>
              <a:t> 35_disable_links.html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828800" y="2590801"/>
            <a:ext cx="560833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function resurrectAll()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var stuff = document.getElementsByTagName("A");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for (var i=0; i&lt;stuff.length; i++)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 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  stuff[i].onclick=function() 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	 {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	 return true ;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	 }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  }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25075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2.JavaScript syntaxes</a:t>
            </a:r>
            <a:br>
              <a:rPr lang="fr-FR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81201" y="657248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7601" y="2117700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72" y="297263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6746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educhoices.org/cimages/multimages/1/free_technology_courses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7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391" y="4419600"/>
            <a:ext cx="5305723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 rot="21359624">
            <a:off x="6395233" y="4609481"/>
            <a:ext cx="5003972" cy="1056509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635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prstDash val="solid"/>
                </a:ln>
                <a:solidFill>
                  <a:srgbClr val="FFFF0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JavaScript Syntax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3571" y="4228717"/>
            <a:ext cx="3126043" cy="460502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3571" y="4660528"/>
            <a:ext cx="3126044" cy="391252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3571" y="5055652"/>
            <a:ext cx="3126043" cy="349702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3571" y="5394506"/>
            <a:ext cx="3126043" cy="32200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1400" y="381000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264902" y="3727292"/>
            <a:ext cx="1201418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8431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JavaScript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Object, Number,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Falsy/Truthy conditions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26385"/>
            <a:ext cx="1997594" cy="1997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162451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11329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11328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92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Dates from the calendar: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1-Nov-2014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3-Sep-2006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581400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closeup of digits by mkbgeorgi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15461"/>
            <a:ext cx="2191896" cy="1459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11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HTML Elements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All HTML elements (objects) are accessed through the </a:t>
            </a:r>
            <a:r>
              <a:rPr lang="en-US" sz="3200">
                <a:solidFill>
                  <a:srgbClr val="0000FF"/>
                </a:solidFill>
              </a:rPr>
              <a:t>document </a:t>
            </a:r>
            <a:r>
              <a:rPr lang="en-US" sz="3200"/>
              <a:t>object</a:t>
            </a:r>
          </a:p>
          <a:p>
            <a:r>
              <a:rPr lang="en-US" sz="3200">
                <a:solidFill>
                  <a:srgbClr val="0000FF"/>
                </a:solidFill>
              </a:rPr>
              <a:t>document</a:t>
            </a:r>
            <a:r>
              <a:rPr lang="en-US" sz="3200"/>
              <a:t> itself is automatically created</a:t>
            </a:r>
          </a:p>
          <a:p>
            <a:r>
              <a:rPr lang="en-US" sz="3200"/>
              <a:t>Several ways to access a specific element</a:t>
            </a:r>
          </a:p>
          <a:p>
            <a:pPr lvl="1"/>
            <a:r>
              <a:rPr lang="en-US" sz="2800">
                <a:solidFill>
                  <a:srgbClr val="CC0000"/>
                </a:solidFill>
              </a:rPr>
              <a:t>paths</a:t>
            </a:r>
            <a:r>
              <a:rPr lang="en-US" sz="2800"/>
              <a:t> in the DOM tree</a:t>
            </a:r>
          </a:p>
          <a:p>
            <a:pPr lvl="1"/>
            <a:r>
              <a:rPr lang="en-US" sz="2800"/>
              <a:t>retrieval by </a:t>
            </a:r>
            <a:r>
              <a:rPr lang="en-US" sz="2800">
                <a:solidFill>
                  <a:srgbClr val="CC0000"/>
                </a:solidFill>
              </a:rPr>
              <a:t>tag</a:t>
            </a:r>
          </a:p>
          <a:p>
            <a:pPr lvl="1"/>
            <a:r>
              <a:rPr lang="en-US" sz="2800"/>
              <a:t>retrieval by </a:t>
            </a:r>
            <a:r>
              <a:rPr lang="en-US" sz="2800">
                <a:solidFill>
                  <a:srgbClr val="CC0000"/>
                </a:solidFill>
              </a:rPr>
              <a:t>ID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6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The variable types are not explicitly defined</a:t>
            </a:r>
          </a:p>
          <a:p>
            <a:pPr lvl="1"/>
            <a:r>
              <a:rPr lang="en-US" dirty="0" smtClean="0"/>
              <a:t>The type of a variable can be changed at runtime</a:t>
            </a:r>
          </a:p>
          <a:p>
            <a:r>
              <a:rPr lang="en-US" dirty="0" smtClean="0"/>
              <a:t>Variables in JS are declared with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91001"/>
            <a:ext cx="103632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'Svetlin Nakov';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76600" y="3429000"/>
            <a:ext cx="5218198" cy="1021172"/>
          </a:xfrm>
          <a:prstGeom prst="wedgeRoundRectCallout">
            <a:avLst>
              <a:gd name="adj1" fmla="val -41411"/>
              <a:gd name="adj2" fmla="val 714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DON’T DO THAT!</a:t>
            </a:r>
          </a:p>
        </p:txBody>
      </p:sp>
    </p:spTree>
    <p:extLst>
      <p:ext uri="{BB962C8B-B14F-4D97-AF65-F5344CB8AC3E}">
        <p14:creationId xmlns:p14="http://schemas.microsoft.com/office/powerpoint/2010/main" val="30039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/>
              <a:t>represent whole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 JavaScript integer numbers are in the range from</a:t>
            </a:r>
            <a:br>
              <a:rPr lang="en-US" sz="3200" dirty="0"/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9007199254740992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The underlying type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64-bit floating-point </a:t>
            </a:r>
            <a:r>
              <a:rPr lang="en-US" dirty="0"/>
              <a:t>number (IEEE-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7424" y="3886200"/>
            <a:ext cx="1021397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</p:spTree>
    <p:extLst>
      <p:ext uri="{BB962C8B-B14F-4D97-AF65-F5344CB8AC3E}">
        <p14:creationId xmlns:p14="http://schemas.microsoft.com/office/powerpoint/2010/main" val="28279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12382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types represent </a:t>
            </a:r>
            <a:r>
              <a:rPr lang="en-US" dirty="0"/>
              <a:t>real </a:t>
            </a:r>
            <a:r>
              <a:rPr lang="en-US" dirty="0" smtClean="0"/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3.75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In JavaScript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Stored in the IEEE-754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range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precision of 15-16 digits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smallest positive number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5.0e-324</a:t>
            </a:r>
          </a:p>
          <a:p>
            <a:pPr>
              <a:lnSpc>
                <a:spcPct val="110000"/>
              </a:lnSpc>
            </a:pPr>
            <a:r>
              <a:rPr lang="en-US" dirty="0"/>
              <a:t>Can behave abnormally in the </a:t>
            </a:r>
            <a:r>
              <a:rPr lang="en-US" dirty="0" smtClean="0"/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0.1 +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0.2 = 0.30000000000000004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Floating-Point Numbers</a:t>
            </a:r>
            <a:endParaRPr lang="bg-BG" sz="3800" dirty="0"/>
          </a:p>
        </p:txBody>
      </p:sp>
    </p:spTree>
    <p:extLst>
      <p:ext uri="{BB962C8B-B14F-4D97-AF65-F5344CB8AC3E}">
        <p14:creationId xmlns:p14="http://schemas.microsoft.com/office/powerpoint/2010/main" val="27706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Floating-Point Numbers – Example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2000" y="1246496"/>
            <a:ext cx="10515600" cy="3967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minValue = Number.MIN_VALUE,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5e-324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maxValue = Number.MAX_VALUE,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div0 = PI / 0,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divMinus0 = -PI / 0,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unknown = div0 / divMinus0,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 = 0.1,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 = 0.2,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0.3,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equal = (a+b == sum);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false!!!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console.log('a+b = '+ (a+b) + ', sum = ' + sum + 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== a+b? is ' + equal);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All numbers in JavaScript are stored internally as double-precision floating-point </a:t>
            </a:r>
            <a:r>
              <a:rPr lang="en-US" dirty="0" smtClean="0"/>
              <a:t>numbers (64-bit)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1224" y="4038601"/>
            <a:ext cx="10366376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19086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 (up to half values)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to integer number with rounding  (full integer values)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1676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2766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9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3912" y="4953000"/>
            <a:ext cx="10512424" cy="1649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= 8.75;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valueInt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9</a:t>
            </a:r>
          </a:p>
        </p:txBody>
      </p:sp>
    </p:spTree>
    <p:extLst>
      <p:ext uri="{BB962C8B-B14F-4D97-AF65-F5344CB8AC3E}">
        <p14:creationId xmlns:p14="http://schemas.microsoft.com/office/powerpoint/2010/main" val="34100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string to float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Parsing/Conversion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12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188" y="400579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'1234.5';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1235.5</a:t>
            </a:r>
          </a:p>
        </p:txBody>
      </p:sp>
    </p:spTree>
    <p:extLst>
      <p:ext uri="{BB962C8B-B14F-4D97-AF65-F5344CB8AC3E}">
        <p14:creationId xmlns:p14="http://schemas.microsoft.com/office/powerpoint/2010/main" val="26923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bg-BG" dirty="0"/>
          </a:p>
          <a:p>
            <a:r>
              <a:rPr lang="en-US" dirty="0"/>
              <a:t>Example of </a:t>
            </a:r>
            <a:r>
              <a:rPr lang="en-US" dirty="0" smtClean="0"/>
              <a:t>Boolean variables: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3623" y="3851978"/>
            <a:ext cx="1006157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pic>
        <p:nvPicPr>
          <p:cNvPr id="7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91" y="1441866"/>
            <a:ext cx="1663019" cy="1896882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55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 type r</a:t>
            </a:r>
            <a:r>
              <a:rPr lang="en-US" dirty="0" smtClean="0"/>
              <a:t>epresents </a:t>
            </a:r>
            <a:r>
              <a:rPr lang="en-US" dirty="0"/>
              <a:t>a sequence of characters</a:t>
            </a:r>
          </a:p>
          <a:p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 (joined together)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3624" y="3913497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'Welcome to JavaScript';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3624" y="5943601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'Soft' + ' ' + 'Uni';</a:t>
            </a:r>
          </a:p>
        </p:txBody>
      </p:sp>
    </p:spTree>
    <p:extLst>
      <p:ext uri="{BB962C8B-B14F-4D97-AF65-F5344CB8AC3E}">
        <p14:creationId xmlns:p14="http://schemas.microsoft.com/office/powerpoint/2010/main" val="26912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internally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2" y="3429000"/>
            <a:ext cx="10363198" cy="22283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'</a:t>
            </a:r>
            <a:r>
              <a:rPr lang="ar-A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Pronounced as "ha"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</a:p>
        </p:txBody>
      </p:sp>
    </p:spTree>
    <p:extLst>
      <p:ext uri="{BB962C8B-B14F-4D97-AF65-F5344CB8AC3E}">
        <p14:creationId xmlns:p14="http://schemas.microsoft.com/office/powerpoint/2010/main" val="39539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5E9E767291647B25E179C7D7A2EEB" ma:contentTypeVersion="5" ma:contentTypeDescription="Create a new document." ma:contentTypeScope="" ma:versionID="a1bdc774f16c821bcfc236c0c838f1a6">
  <xsd:schema xmlns:xsd="http://www.w3.org/2001/XMLSchema" xmlns:xs="http://www.w3.org/2001/XMLSchema" xmlns:p="http://schemas.microsoft.com/office/2006/metadata/properties" xmlns:ns2="bcf60191-8770-4faf-baf6-71eb0abfa3bd" xmlns:ns3="a97dc15d-ac22-4d06-8742-1efedeaab33d" targetNamespace="http://schemas.microsoft.com/office/2006/metadata/properties" ma:root="true" ma:fieldsID="3af41d8a5ca3a18742cf3bb64fa8d0de" ns2:_="" ns3:_="">
    <xsd:import namespace="bcf60191-8770-4faf-baf6-71eb0abfa3bd"/>
    <xsd:import namespace="a97dc15d-ac22-4d06-8742-1efedeaab3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Acces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60191-8770-4faf-baf6-71eb0abfa3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c15d-ac22-4d06-8742-1efedeaab33d" elementFormDefault="qualified">
    <xsd:import namespace="http://schemas.microsoft.com/office/2006/documentManagement/types"/>
    <xsd:import namespace="http://schemas.microsoft.com/office/infopath/2007/PartnerControls"/>
    <xsd:element name="Access" ma:index="10" nillable="true" ma:displayName="Access" ma:internalName="Access">
      <xsd:simpleType>
        <xsd:restriction base="dms:Text"/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 xmlns="a97dc15d-ac22-4d06-8742-1efedeaab33d" xsi:nil="true"/>
  </documentManagement>
</p:properties>
</file>

<file path=customXml/itemProps1.xml><?xml version="1.0" encoding="utf-8"?>
<ds:datastoreItem xmlns:ds="http://schemas.openxmlformats.org/officeDocument/2006/customXml" ds:itemID="{25238C9C-F2E9-4A39-A396-5E88C40264CB}"/>
</file>

<file path=customXml/itemProps2.xml><?xml version="1.0" encoding="utf-8"?>
<ds:datastoreItem xmlns:ds="http://schemas.openxmlformats.org/officeDocument/2006/customXml" ds:itemID="{6DD78EF7-CB7F-4069-900E-77A0D64E1BF2}"/>
</file>

<file path=customXml/itemProps3.xml><?xml version="1.0" encoding="utf-8"?>
<ds:datastoreItem xmlns:ds="http://schemas.openxmlformats.org/officeDocument/2006/customXml" ds:itemID="{6C7DCF95-F058-4CA1-9796-C4B3035CB53E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7006</Words>
  <Application>Microsoft Office PowerPoint</Application>
  <PresentationFormat>Widescreen</PresentationFormat>
  <Paragraphs>1273</Paragraphs>
  <Slides>141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58" baseType="lpstr">
      <vt:lpstr>cmsy10</vt:lpstr>
      <vt:lpstr>ＭＳ Ｐゴシック</vt:lpstr>
      <vt:lpstr>宋体</vt:lpstr>
      <vt:lpstr>Algerian</vt:lpstr>
      <vt:lpstr>Arial</vt:lpstr>
      <vt:lpstr>Arial Black</vt:lpstr>
      <vt:lpstr>Calibri</vt:lpstr>
      <vt:lpstr>Calibri Light</vt:lpstr>
      <vt:lpstr>Comic Sans MS</vt:lpstr>
      <vt:lpstr>Consolas</vt:lpstr>
      <vt:lpstr>Courier New</vt:lpstr>
      <vt:lpstr>Tahoma</vt:lpstr>
      <vt:lpstr>Times</vt:lpstr>
      <vt:lpstr>Times New Roman</vt:lpstr>
      <vt:lpstr>Wingdings</vt:lpstr>
      <vt:lpstr>Office Theme</vt:lpstr>
      <vt:lpstr>Visio</vt:lpstr>
      <vt:lpstr>Java  Basics</vt:lpstr>
      <vt:lpstr>Contents</vt:lpstr>
      <vt:lpstr>1.DHTML and DOM </vt:lpstr>
      <vt:lpstr>PowerPoint Presentation</vt:lpstr>
      <vt:lpstr>DHTML</vt:lpstr>
      <vt:lpstr>HTML DOM</vt:lpstr>
      <vt:lpstr>HTML DOM</vt:lpstr>
      <vt:lpstr>DOM and JavaScript</vt:lpstr>
      <vt:lpstr>Accessing HTML Elements </vt:lpstr>
      <vt:lpstr>HTML DOM Tree</vt:lpstr>
      <vt:lpstr>Accessing Elements by Paths</vt:lpstr>
      <vt:lpstr>Accessing Elements by Tags</vt:lpstr>
      <vt:lpstr>Accessing Elements by ID</vt:lpstr>
      <vt:lpstr>Element Properties</vt:lpstr>
      <vt:lpstr>Events</vt:lpstr>
      <vt:lpstr>Event Example</vt:lpstr>
      <vt:lpstr>Event Example (cont)</vt:lpstr>
      <vt:lpstr>Event Model</vt:lpstr>
      <vt:lpstr>Event Model (cont)</vt:lpstr>
      <vt:lpstr>Inline Listener Registration</vt:lpstr>
      <vt:lpstr>Some Event Types</vt:lpstr>
      <vt:lpstr>Another Example</vt:lpstr>
      <vt:lpstr>Form Validation</vt:lpstr>
      <vt:lpstr>Form Validation - Simple Example</vt:lpstr>
      <vt:lpstr>Form Validation - Simple Example (cont)</vt:lpstr>
      <vt:lpstr>Form Validation - Another Example</vt:lpstr>
      <vt:lpstr>Form Validation - Another Example (cont)</vt:lpstr>
      <vt:lpstr>Form Submission</vt:lpstr>
      <vt:lpstr>Mouse-Click Events</vt:lpstr>
      <vt:lpstr>Event Flow</vt:lpstr>
      <vt:lpstr>Event Flow (cont)</vt:lpstr>
      <vt:lpstr>Microsoft Model</vt:lpstr>
      <vt:lpstr>W3C Model</vt:lpstr>
      <vt:lpstr>Event Flow (cont)</vt:lpstr>
      <vt:lpstr>An Example</vt:lpstr>
      <vt:lpstr>Dynamic Listener Registration</vt:lpstr>
      <vt:lpstr>Dynamic Listener Registration (cont)</vt:lpstr>
      <vt:lpstr>Manipulating the Document Structure</vt:lpstr>
      <vt:lpstr>Structure Manipulation</vt:lpstr>
      <vt:lpstr>DOM Tree Manipulation</vt:lpstr>
      <vt:lpstr>DOM Tree Manipulation (cont)</vt:lpstr>
      <vt:lpstr>An Example</vt:lpstr>
      <vt:lpstr>An Example (cont)</vt:lpstr>
      <vt:lpstr>The innerHTML Property</vt:lpstr>
      <vt:lpstr>Previous Example with innerHTML</vt:lpstr>
      <vt:lpstr>The window Object</vt:lpstr>
      <vt:lpstr>The window Object</vt:lpstr>
      <vt:lpstr>Dialog Boxses</vt:lpstr>
      <vt:lpstr>An Example</vt:lpstr>
      <vt:lpstr>The location Object</vt:lpstr>
      <vt:lpstr>Opening New Windows</vt:lpstr>
      <vt:lpstr>Accessing Window Frames</vt:lpstr>
      <vt:lpstr>The navigator Object</vt:lpstr>
      <vt:lpstr>The history Object</vt:lpstr>
      <vt:lpstr>Javascript and the DOM</vt:lpstr>
      <vt:lpstr>Review: DOM Structure</vt:lpstr>
      <vt:lpstr>DOM Tree</vt:lpstr>
      <vt:lpstr>Referencing Objects</vt:lpstr>
      <vt:lpstr>A div example</vt:lpstr>
      <vt:lpstr>Zen Garden Example 1</vt:lpstr>
      <vt:lpstr>Zen Garden Example 2</vt:lpstr>
      <vt:lpstr>Zen Garden Example 2</vt:lpstr>
      <vt:lpstr>Zen Garden Example 2</vt:lpstr>
      <vt:lpstr>Learning The DOM</vt:lpstr>
      <vt:lpstr>Gecko Test version 1</vt:lpstr>
      <vt:lpstr>Gecko Test version 1</vt:lpstr>
      <vt:lpstr>Gecko Test version 1</vt:lpstr>
      <vt:lpstr>Gecko Test version 2</vt:lpstr>
      <vt:lpstr>Gecko Test version 2</vt:lpstr>
      <vt:lpstr>Manipulating Objects</vt:lpstr>
      <vt:lpstr>Using divs</vt:lpstr>
      <vt:lpstr>colors: The first version</vt:lpstr>
      <vt:lpstr>colors: The First Version</vt:lpstr>
      <vt:lpstr>In Action</vt:lpstr>
      <vt:lpstr>Version 2</vt:lpstr>
      <vt:lpstr>Version 2</vt:lpstr>
      <vt:lpstr>Version2</vt:lpstr>
      <vt:lpstr>innerHTML</vt:lpstr>
      <vt:lpstr>Using These….</vt:lpstr>
      <vt:lpstr>A Simple DOM example</vt:lpstr>
      <vt:lpstr>Manipulating Visibility</vt:lpstr>
      <vt:lpstr>Manipulating Visibility</vt:lpstr>
      <vt:lpstr>Controlling the back end</vt:lpstr>
      <vt:lpstr>Controlling the back end</vt:lpstr>
      <vt:lpstr>2.JavaScript syntaxes </vt:lpstr>
      <vt:lpstr>JavaScript Syntax</vt:lpstr>
      <vt:lpstr>Table of Contents</vt:lpstr>
      <vt:lpstr>Data Types in JavaScript</vt:lpstr>
      <vt:lpstr>What Is a Data Type?</vt:lpstr>
      <vt:lpstr>JavaScript Data Types</vt:lpstr>
      <vt:lpstr>Integer Numbers</vt:lpstr>
      <vt:lpstr>Floating-Point Numbers</vt:lpstr>
      <vt:lpstr>Floating-Point Numbers – Example</vt:lpstr>
      <vt:lpstr>Numbers in JavaScript</vt:lpstr>
      <vt:lpstr>Numbers Conversion</vt:lpstr>
      <vt:lpstr>Number Parsing/Conversion </vt:lpstr>
      <vt:lpstr>The Boolean Data Type</vt:lpstr>
      <vt:lpstr>The String Data Type</vt:lpstr>
      <vt:lpstr>Strings are Unicode</vt:lpstr>
      <vt:lpstr>Object Type</vt:lpstr>
      <vt:lpstr>Data Types in JavaScript</vt:lpstr>
      <vt:lpstr>Undefined and Null Values</vt:lpstr>
      <vt:lpstr>Undefined and Null Values</vt:lpstr>
      <vt:lpstr>Checking the Type of a Variable</vt:lpstr>
      <vt:lpstr>Undefined / Null / Typeof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Local and Global Variables</vt:lpstr>
      <vt:lpstr>Variables in JavaScript</vt:lpstr>
      <vt:lpstr>Unresolvable Variables and Undefined</vt:lpstr>
      <vt:lpstr>Unresolvable Variables – Examples</vt:lpstr>
      <vt:lpstr>Unresolvable Variables</vt:lpstr>
      <vt:lpstr>JavaScript Strict Syntax</vt:lpstr>
      <vt:lpstr>JavaScript Strict Syntax</vt:lpstr>
      <vt:lpstr>Operators in JavaScript</vt:lpstr>
      <vt:lpstr>Arithmetic Operators</vt:lpstr>
      <vt:lpstr>Logical Operators</vt:lpstr>
      <vt:lpstr>Comparison Operators</vt:lpstr>
      <vt:lpstr>Assignment Operators</vt:lpstr>
      <vt:lpstr>Operators in JavaScript</vt:lpstr>
      <vt:lpstr>Other Operators</vt:lpstr>
      <vt:lpstr>Other Operators (2)</vt:lpstr>
      <vt:lpstr>Other Operators (3)</vt:lpstr>
      <vt:lpstr>Expressions</vt:lpstr>
      <vt:lpstr>if and if-else</vt:lpstr>
      <vt:lpstr>Conditional Statements: if-else</vt:lpstr>
      <vt:lpstr>if and if-else</vt:lpstr>
      <vt:lpstr>switch-case</vt:lpstr>
      <vt:lpstr>The switch-case Statement</vt:lpstr>
      <vt:lpstr>How switch-case Works?</vt:lpstr>
      <vt:lpstr>The switch-case Statement</vt:lpstr>
      <vt:lpstr>False-like Conditions</vt:lpstr>
      <vt:lpstr>Truthy values in conditions</vt:lpstr>
      <vt:lpstr>Falsy values in conditions</vt:lpstr>
      <vt:lpstr>Unexpected / Strange Behavior in JavaScript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biswas</dc:creator>
  <cp:lastModifiedBy>kishore biswas</cp:lastModifiedBy>
  <cp:revision>10</cp:revision>
  <dcterms:created xsi:type="dcterms:W3CDTF">2017-07-13T07:23:43Z</dcterms:created>
  <dcterms:modified xsi:type="dcterms:W3CDTF">2017-07-13T08:47:41Z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0x01010058C5E9E767291647B25E179C7D7A2EEB</vt:lpwstr>
  </property>
</Properties>
</file>