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diagrams/data1.xml" ContentType="application/vnd.openxmlformats-officedocument.drawingml.diagramData+xml"/>
  <Override PartName="/ppt/presentation.xml" ContentType="application/vnd.openxmlformats-officedocument.presentationml.presentation.main+xml"/>
  <Override PartName="/ppt/slides/slide119.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164.xml" ContentType="application/vnd.openxmlformats-officedocument.presentationml.slide+xml"/>
  <Override PartName="/ppt/slides/slide163.xml" ContentType="application/vnd.openxmlformats-officedocument.presentationml.slide+xml"/>
  <Override PartName="/ppt/slides/slide162.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53.xml" ContentType="application/vnd.openxmlformats-officedocument.presentationml.slide+xml"/>
  <Override PartName="/ppt/slides/slide152.xml" ContentType="application/vnd.openxmlformats-officedocument.presentationml.slide+xml"/>
  <Override PartName="/ppt/slides/slide151.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18.xml" ContentType="application/vnd.openxmlformats-officedocument.presentationml.slide+xml"/>
  <Override PartName="/ppt/slides/slide76.xml" ContentType="application/vnd.openxmlformats-officedocument.presentationml.slide+xml"/>
  <Override PartName="/ppt/slides/slide7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7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64.xml" ContentType="application/vnd.openxmlformats-officedocument.presentationml.slide+xml"/>
  <Override PartName="/ppt/slides/slide37.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57.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7.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3"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259"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93" d="100"/>
          <a:sy n="93"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customXml" Target="../customXml/item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customXml" Target="../customXml/item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90693-9695-4674-BACA-295761054A42}" type="doc">
      <dgm:prSet loTypeId="urn:microsoft.com/office/officeart/2005/8/layout/radial6" loCatId="relationship" qsTypeId="urn:microsoft.com/office/officeart/2005/8/quickstyle/3d2" qsCatId="3D" csTypeId="urn:microsoft.com/office/officeart/2005/8/colors/colorful1#1" csCatId="colorful" phldr="1"/>
      <dgm:spPr/>
      <dgm:t>
        <a:bodyPr/>
        <a:lstStyle/>
        <a:p>
          <a:endParaRPr lang="en-US"/>
        </a:p>
      </dgm:t>
    </dgm:pt>
    <dgm:pt modelId="{0ECF01F7-E64F-408D-939F-DF3AEE8B591B}">
      <dgm:prSet phldrT="[Text]"/>
      <dgm:spPr/>
      <dgm:t>
        <a:bodyPr/>
        <a:lstStyle/>
        <a:p>
          <a:r>
            <a:rPr lang="en-US" smtClean="0"/>
            <a:t>Web page</a:t>
          </a:r>
          <a:endParaRPr lang="en-US"/>
        </a:p>
      </dgm:t>
    </dgm:pt>
    <dgm:pt modelId="{3AA89F3D-71F1-4748-BC2A-D876FB28822D}" type="parTrans" cxnId="{12A95555-1D10-4858-9709-2583E697B5A9}">
      <dgm:prSet/>
      <dgm:spPr/>
      <dgm:t>
        <a:bodyPr/>
        <a:lstStyle/>
        <a:p>
          <a:endParaRPr lang="en-US"/>
        </a:p>
      </dgm:t>
    </dgm:pt>
    <dgm:pt modelId="{0A9CB754-8264-4A10-B013-D599F93E856E}" type="sibTrans" cxnId="{12A95555-1D10-4858-9709-2583E697B5A9}">
      <dgm:prSet/>
      <dgm:spPr/>
      <dgm:t>
        <a:bodyPr/>
        <a:lstStyle/>
        <a:p>
          <a:endParaRPr lang="en-US"/>
        </a:p>
      </dgm:t>
    </dgm:pt>
    <dgm:pt modelId="{9951DA99-5CEE-46CA-BF59-96A654C24A16}">
      <dgm:prSet phldrT="[Text]"/>
      <dgm:spPr/>
      <dgm:t>
        <a:bodyPr/>
        <a:lstStyle/>
        <a:p>
          <a:r>
            <a:rPr lang="en-US" smtClean="0"/>
            <a:t>Content (HTML)</a:t>
          </a:r>
          <a:endParaRPr lang="en-US"/>
        </a:p>
      </dgm:t>
    </dgm:pt>
    <dgm:pt modelId="{8B4677BA-738B-44EF-A129-5DDE066D84A9}" type="parTrans" cxnId="{15F640DF-E2E7-4A2B-BE41-0C877C5C7C66}">
      <dgm:prSet/>
      <dgm:spPr/>
      <dgm:t>
        <a:bodyPr/>
        <a:lstStyle/>
        <a:p>
          <a:endParaRPr lang="en-US"/>
        </a:p>
      </dgm:t>
    </dgm:pt>
    <dgm:pt modelId="{F55BE5F4-CD38-4B41-9165-C80F5E001AC5}" type="sibTrans" cxnId="{15F640DF-E2E7-4A2B-BE41-0C877C5C7C66}">
      <dgm:prSet/>
      <dgm:spPr/>
      <dgm:t>
        <a:bodyPr/>
        <a:lstStyle/>
        <a:p>
          <a:endParaRPr lang="en-US"/>
        </a:p>
      </dgm:t>
    </dgm:pt>
    <dgm:pt modelId="{CBE23FA8-6C7C-40F9-B109-1939CE0D3749}">
      <dgm:prSet phldrT="[Text]"/>
      <dgm:spPr/>
      <dgm:t>
        <a:bodyPr/>
        <a:lstStyle/>
        <a:p>
          <a:r>
            <a:rPr lang="en-US" smtClean="0"/>
            <a:t>Behavior (JavaScript)</a:t>
          </a:r>
          <a:endParaRPr lang="en-US"/>
        </a:p>
      </dgm:t>
    </dgm:pt>
    <dgm:pt modelId="{69CB50FC-A1AC-477C-9578-E96792DDCA19}" type="parTrans" cxnId="{36BC61E8-5427-4FAA-9748-323D2E4D0E2A}">
      <dgm:prSet/>
      <dgm:spPr/>
      <dgm:t>
        <a:bodyPr/>
        <a:lstStyle/>
        <a:p>
          <a:endParaRPr lang="en-US"/>
        </a:p>
      </dgm:t>
    </dgm:pt>
    <dgm:pt modelId="{26762202-FFB5-4C66-95E0-71FEAE66BCE9}" type="sibTrans" cxnId="{36BC61E8-5427-4FAA-9748-323D2E4D0E2A}">
      <dgm:prSet/>
      <dgm:spPr/>
      <dgm:t>
        <a:bodyPr/>
        <a:lstStyle/>
        <a:p>
          <a:endParaRPr lang="en-US"/>
        </a:p>
      </dgm:t>
    </dgm:pt>
    <dgm:pt modelId="{6CFDCD86-5D36-4C3A-BE7F-4E49289F2102}">
      <dgm:prSet phldrT="[Text]"/>
      <dgm:spPr/>
      <dgm:t>
        <a:bodyPr/>
        <a:lstStyle/>
        <a:p>
          <a:r>
            <a:rPr lang="en-US" smtClean="0"/>
            <a:t>Presentation (CSS)</a:t>
          </a:r>
          <a:endParaRPr lang="en-US"/>
        </a:p>
      </dgm:t>
    </dgm:pt>
    <dgm:pt modelId="{4A854763-114E-4A3D-A111-D28DC602EEC2}" type="parTrans" cxnId="{3C27D71C-0DF1-48A3-97DF-F05E41F0F2A0}">
      <dgm:prSet/>
      <dgm:spPr/>
      <dgm:t>
        <a:bodyPr/>
        <a:lstStyle/>
        <a:p>
          <a:endParaRPr lang="en-US"/>
        </a:p>
      </dgm:t>
    </dgm:pt>
    <dgm:pt modelId="{3E7658DD-3F1D-43F5-B71F-013697E7ABD5}" type="sibTrans" cxnId="{3C27D71C-0DF1-48A3-97DF-F05E41F0F2A0}">
      <dgm:prSet/>
      <dgm:spPr/>
      <dgm:t>
        <a:bodyPr/>
        <a:lstStyle/>
        <a:p>
          <a:endParaRPr lang="en-US"/>
        </a:p>
      </dgm:t>
    </dgm:pt>
    <dgm:pt modelId="{F1B78E68-3D33-40F5-A6F0-02E66332F77B}" type="pres">
      <dgm:prSet presAssocID="{EEE90693-9695-4674-BACA-295761054A42}" presName="Name0" presStyleCnt="0">
        <dgm:presLayoutVars>
          <dgm:chMax val="1"/>
          <dgm:dir/>
          <dgm:animLvl val="ctr"/>
          <dgm:resizeHandles val="exact"/>
        </dgm:presLayoutVars>
      </dgm:prSet>
      <dgm:spPr/>
      <dgm:t>
        <a:bodyPr/>
        <a:lstStyle/>
        <a:p>
          <a:endParaRPr lang="en-US"/>
        </a:p>
      </dgm:t>
    </dgm:pt>
    <dgm:pt modelId="{D621BA65-17A4-4668-8C05-064236CF5AD5}" type="pres">
      <dgm:prSet presAssocID="{0ECF01F7-E64F-408D-939F-DF3AEE8B591B}" presName="centerShape" presStyleLbl="node0" presStyleIdx="0" presStyleCnt="1"/>
      <dgm:spPr/>
      <dgm:t>
        <a:bodyPr/>
        <a:lstStyle/>
        <a:p>
          <a:endParaRPr lang="en-US"/>
        </a:p>
      </dgm:t>
    </dgm:pt>
    <dgm:pt modelId="{BEF72065-C4E2-4B16-B890-7BF2A7676B51}" type="pres">
      <dgm:prSet presAssocID="{9951DA99-5CEE-46CA-BF59-96A654C24A16}" presName="node" presStyleLbl="node1" presStyleIdx="0" presStyleCnt="3">
        <dgm:presLayoutVars>
          <dgm:bulletEnabled val="1"/>
        </dgm:presLayoutVars>
      </dgm:prSet>
      <dgm:spPr/>
      <dgm:t>
        <a:bodyPr/>
        <a:lstStyle/>
        <a:p>
          <a:endParaRPr lang="en-US"/>
        </a:p>
      </dgm:t>
    </dgm:pt>
    <dgm:pt modelId="{60275F44-C5F3-4179-A473-EA98DFFA59DE}" type="pres">
      <dgm:prSet presAssocID="{9951DA99-5CEE-46CA-BF59-96A654C24A16}" presName="dummy" presStyleCnt="0"/>
      <dgm:spPr/>
    </dgm:pt>
    <dgm:pt modelId="{2707FEA4-7CC8-4371-BB4B-3ECA78F06548}" type="pres">
      <dgm:prSet presAssocID="{F55BE5F4-CD38-4B41-9165-C80F5E001AC5}" presName="sibTrans" presStyleLbl="sibTrans2D1" presStyleIdx="0" presStyleCnt="3"/>
      <dgm:spPr/>
      <dgm:t>
        <a:bodyPr/>
        <a:lstStyle/>
        <a:p>
          <a:endParaRPr lang="en-US"/>
        </a:p>
      </dgm:t>
    </dgm:pt>
    <dgm:pt modelId="{430EEEA9-E088-4E11-B7FD-006A7BAAC69F}" type="pres">
      <dgm:prSet presAssocID="{CBE23FA8-6C7C-40F9-B109-1939CE0D3749}" presName="node" presStyleLbl="node1" presStyleIdx="1" presStyleCnt="3">
        <dgm:presLayoutVars>
          <dgm:bulletEnabled val="1"/>
        </dgm:presLayoutVars>
      </dgm:prSet>
      <dgm:spPr/>
      <dgm:t>
        <a:bodyPr/>
        <a:lstStyle/>
        <a:p>
          <a:endParaRPr lang="en-US"/>
        </a:p>
      </dgm:t>
    </dgm:pt>
    <dgm:pt modelId="{FFFDB1F5-A94B-408A-94F2-3046D4DCF0D4}" type="pres">
      <dgm:prSet presAssocID="{CBE23FA8-6C7C-40F9-B109-1939CE0D3749}" presName="dummy" presStyleCnt="0"/>
      <dgm:spPr/>
    </dgm:pt>
    <dgm:pt modelId="{9DD0BF40-BBD6-4BF4-A001-C18A586CBCA4}" type="pres">
      <dgm:prSet presAssocID="{26762202-FFB5-4C66-95E0-71FEAE66BCE9}" presName="sibTrans" presStyleLbl="sibTrans2D1" presStyleIdx="1" presStyleCnt="3"/>
      <dgm:spPr/>
      <dgm:t>
        <a:bodyPr/>
        <a:lstStyle/>
        <a:p>
          <a:endParaRPr lang="en-US"/>
        </a:p>
      </dgm:t>
    </dgm:pt>
    <dgm:pt modelId="{8E337EA6-A1EA-46EF-B995-59AC175A1DB3}" type="pres">
      <dgm:prSet presAssocID="{6CFDCD86-5D36-4C3A-BE7F-4E49289F2102}" presName="node" presStyleLbl="node1" presStyleIdx="2" presStyleCnt="3" custRadScaleRad="101650" custRadScaleInc="1589">
        <dgm:presLayoutVars>
          <dgm:bulletEnabled val="1"/>
        </dgm:presLayoutVars>
      </dgm:prSet>
      <dgm:spPr/>
      <dgm:t>
        <a:bodyPr/>
        <a:lstStyle/>
        <a:p>
          <a:endParaRPr lang="en-US"/>
        </a:p>
      </dgm:t>
    </dgm:pt>
    <dgm:pt modelId="{5004D7A8-9AE0-47AE-8225-6E5211E74518}" type="pres">
      <dgm:prSet presAssocID="{6CFDCD86-5D36-4C3A-BE7F-4E49289F2102}" presName="dummy" presStyleCnt="0"/>
      <dgm:spPr/>
    </dgm:pt>
    <dgm:pt modelId="{8B1A2D2B-64D8-47BA-BC56-F93B2FD3F8BB}" type="pres">
      <dgm:prSet presAssocID="{3E7658DD-3F1D-43F5-B71F-013697E7ABD5}" presName="sibTrans" presStyleLbl="sibTrans2D1" presStyleIdx="2" presStyleCnt="3"/>
      <dgm:spPr/>
      <dgm:t>
        <a:bodyPr/>
        <a:lstStyle/>
        <a:p>
          <a:endParaRPr lang="en-US"/>
        </a:p>
      </dgm:t>
    </dgm:pt>
  </dgm:ptLst>
  <dgm:cxnLst>
    <dgm:cxn modelId="{3C27D71C-0DF1-48A3-97DF-F05E41F0F2A0}" srcId="{0ECF01F7-E64F-408D-939F-DF3AEE8B591B}" destId="{6CFDCD86-5D36-4C3A-BE7F-4E49289F2102}" srcOrd="2" destOrd="0" parTransId="{4A854763-114E-4A3D-A111-D28DC602EEC2}" sibTransId="{3E7658DD-3F1D-43F5-B71F-013697E7ABD5}"/>
    <dgm:cxn modelId="{15F640DF-E2E7-4A2B-BE41-0C877C5C7C66}" srcId="{0ECF01F7-E64F-408D-939F-DF3AEE8B591B}" destId="{9951DA99-5CEE-46CA-BF59-96A654C24A16}" srcOrd="0" destOrd="0" parTransId="{8B4677BA-738B-44EF-A129-5DDE066D84A9}" sibTransId="{F55BE5F4-CD38-4B41-9165-C80F5E001AC5}"/>
    <dgm:cxn modelId="{07C60187-5001-4F82-94F2-7FC76EAE6156}" type="presOf" srcId="{F55BE5F4-CD38-4B41-9165-C80F5E001AC5}" destId="{2707FEA4-7CC8-4371-BB4B-3ECA78F06548}" srcOrd="0" destOrd="0" presId="urn:microsoft.com/office/officeart/2005/8/layout/radial6"/>
    <dgm:cxn modelId="{36BC61E8-5427-4FAA-9748-323D2E4D0E2A}" srcId="{0ECF01F7-E64F-408D-939F-DF3AEE8B591B}" destId="{CBE23FA8-6C7C-40F9-B109-1939CE0D3749}" srcOrd="1" destOrd="0" parTransId="{69CB50FC-A1AC-477C-9578-E96792DDCA19}" sibTransId="{26762202-FFB5-4C66-95E0-71FEAE66BCE9}"/>
    <dgm:cxn modelId="{A7386A32-C0A8-4DBB-B514-31C98318D31D}" type="presOf" srcId="{0ECF01F7-E64F-408D-939F-DF3AEE8B591B}" destId="{D621BA65-17A4-4668-8C05-064236CF5AD5}" srcOrd="0" destOrd="0" presId="urn:microsoft.com/office/officeart/2005/8/layout/radial6"/>
    <dgm:cxn modelId="{12A95555-1D10-4858-9709-2583E697B5A9}" srcId="{EEE90693-9695-4674-BACA-295761054A42}" destId="{0ECF01F7-E64F-408D-939F-DF3AEE8B591B}" srcOrd="0" destOrd="0" parTransId="{3AA89F3D-71F1-4748-BC2A-D876FB28822D}" sibTransId="{0A9CB754-8264-4A10-B013-D599F93E856E}"/>
    <dgm:cxn modelId="{5E2BE645-FA5D-4DF1-8832-F1BC17141EB5}" type="presOf" srcId="{26762202-FFB5-4C66-95E0-71FEAE66BCE9}" destId="{9DD0BF40-BBD6-4BF4-A001-C18A586CBCA4}" srcOrd="0" destOrd="0" presId="urn:microsoft.com/office/officeart/2005/8/layout/radial6"/>
    <dgm:cxn modelId="{5D019D29-DB12-47A8-8ED6-93B760F27467}" type="presOf" srcId="{3E7658DD-3F1D-43F5-B71F-013697E7ABD5}" destId="{8B1A2D2B-64D8-47BA-BC56-F93B2FD3F8BB}" srcOrd="0" destOrd="0" presId="urn:microsoft.com/office/officeart/2005/8/layout/radial6"/>
    <dgm:cxn modelId="{13DFFB01-0258-4C5F-B28F-DDF1D5E73447}" type="presOf" srcId="{EEE90693-9695-4674-BACA-295761054A42}" destId="{F1B78E68-3D33-40F5-A6F0-02E66332F77B}" srcOrd="0" destOrd="0" presId="urn:microsoft.com/office/officeart/2005/8/layout/radial6"/>
    <dgm:cxn modelId="{EC82B9AC-FB79-4607-8A62-E24CF47B9D16}" type="presOf" srcId="{CBE23FA8-6C7C-40F9-B109-1939CE0D3749}" destId="{430EEEA9-E088-4E11-B7FD-006A7BAAC69F}" srcOrd="0" destOrd="0" presId="urn:microsoft.com/office/officeart/2005/8/layout/radial6"/>
    <dgm:cxn modelId="{5CDF3493-8F98-40DA-89AD-3EFFE9B9EACB}" type="presOf" srcId="{6CFDCD86-5D36-4C3A-BE7F-4E49289F2102}" destId="{8E337EA6-A1EA-46EF-B995-59AC175A1DB3}" srcOrd="0" destOrd="0" presId="urn:microsoft.com/office/officeart/2005/8/layout/radial6"/>
    <dgm:cxn modelId="{43321290-E73B-4D1B-BD37-AA1BA83638B7}" type="presOf" srcId="{9951DA99-5CEE-46CA-BF59-96A654C24A16}" destId="{BEF72065-C4E2-4B16-B890-7BF2A7676B51}" srcOrd="0" destOrd="0" presId="urn:microsoft.com/office/officeart/2005/8/layout/radial6"/>
    <dgm:cxn modelId="{F0BC1A8C-FEA3-4919-993D-F93E307624A5}" type="presParOf" srcId="{F1B78E68-3D33-40F5-A6F0-02E66332F77B}" destId="{D621BA65-17A4-4668-8C05-064236CF5AD5}" srcOrd="0" destOrd="0" presId="urn:microsoft.com/office/officeart/2005/8/layout/radial6"/>
    <dgm:cxn modelId="{71A191FC-6788-4D0B-BEB7-427EC11EC1C0}" type="presParOf" srcId="{F1B78E68-3D33-40F5-A6F0-02E66332F77B}" destId="{BEF72065-C4E2-4B16-B890-7BF2A7676B51}" srcOrd="1" destOrd="0" presId="urn:microsoft.com/office/officeart/2005/8/layout/radial6"/>
    <dgm:cxn modelId="{DF3685FC-8443-4A29-AC7C-71E80F565A67}" type="presParOf" srcId="{F1B78E68-3D33-40F5-A6F0-02E66332F77B}" destId="{60275F44-C5F3-4179-A473-EA98DFFA59DE}" srcOrd="2" destOrd="0" presId="urn:microsoft.com/office/officeart/2005/8/layout/radial6"/>
    <dgm:cxn modelId="{5D97B98F-0765-4A40-B841-B01AB1DA761A}" type="presParOf" srcId="{F1B78E68-3D33-40F5-A6F0-02E66332F77B}" destId="{2707FEA4-7CC8-4371-BB4B-3ECA78F06548}" srcOrd="3" destOrd="0" presId="urn:microsoft.com/office/officeart/2005/8/layout/radial6"/>
    <dgm:cxn modelId="{CE996706-D7D9-4483-8D1B-BF7A7058D7EF}" type="presParOf" srcId="{F1B78E68-3D33-40F5-A6F0-02E66332F77B}" destId="{430EEEA9-E088-4E11-B7FD-006A7BAAC69F}" srcOrd="4" destOrd="0" presId="urn:microsoft.com/office/officeart/2005/8/layout/radial6"/>
    <dgm:cxn modelId="{9DE41EE8-FCAE-444D-8B9E-383A8C828EF3}" type="presParOf" srcId="{F1B78E68-3D33-40F5-A6F0-02E66332F77B}" destId="{FFFDB1F5-A94B-408A-94F2-3046D4DCF0D4}" srcOrd="5" destOrd="0" presId="urn:microsoft.com/office/officeart/2005/8/layout/radial6"/>
    <dgm:cxn modelId="{D1AB95B4-0FCE-42F2-AA43-E437D4A5FEB2}" type="presParOf" srcId="{F1B78E68-3D33-40F5-A6F0-02E66332F77B}" destId="{9DD0BF40-BBD6-4BF4-A001-C18A586CBCA4}" srcOrd="6" destOrd="0" presId="urn:microsoft.com/office/officeart/2005/8/layout/radial6"/>
    <dgm:cxn modelId="{98E7772C-6503-47C7-A1EA-52E3C1F42CFC}" type="presParOf" srcId="{F1B78E68-3D33-40F5-A6F0-02E66332F77B}" destId="{8E337EA6-A1EA-46EF-B995-59AC175A1DB3}" srcOrd="7" destOrd="0" presId="urn:microsoft.com/office/officeart/2005/8/layout/radial6"/>
    <dgm:cxn modelId="{46ED128D-F3A8-49C5-91DA-AFA16E42CA17}" type="presParOf" srcId="{F1B78E68-3D33-40F5-A6F0-02E66332F77B}" destId="{5004D7A8-9AE0-47AE-8225-6E5211E74518}" srcOrd="8" destOrd="0" presId="urn:microsoft.com/office/officeart/2005/8/layout/radial6"/>
    <dgm:cxn modelId="{FC6B6C01-5DBB-434C-8EE1-AF09937E6FBD}" type="presParOf" srcId="{F1B78E68-3D33-40F5-A6F0-02E66332F77B}" destId="{8B1A2D2B-64D8-47BA-BC56-F93B2FD3F8BB}"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A2D2B-64D8-47BA-BC56-F93B2FD3F8BB}">
      <dsp:nvSpPr>
        <dsp:cNvPr id="0" name=""/>
        <dsp:cNvSpPr/>
      </dsp:nvSpPr>
      <dsp:spPr>
        <a:xfrm>
          <a:off x="1763592" y="434278"/>
          <a:ext cx="2895824" cy="2895824"/>
        </a:xfrm>
        <a:prstGeom prst="blockArc">
          <a:avLst>
            <a:gd name="adj1" fmla="val 9005414"/>
            <a:gd name="adj2" fmla="val 16265620"/>
            <a:gd name="adj3" fmla="val 464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DD0BF40-BBD6-4BF4-A001-C18A586CBCA4}">
      <dsp:nvSpPr>
        <dsp:cNvPr id="0" name=""/>
        <dsp:cNvSpPr/>
      </dsp:nvSpPr>
      <dsp:spPr>
        <a:xfrm>
          <a:off x="1777136" y="458363"/>
          <a:ext cx="2895824" cy="2895824"/>
        </a:xfrm>
        <a:prstGeom prst="blockArc">
          <a:avLst>
            <a:gd name="adj1" fmla="val 1733490"/>
            <a:gd name="adj2" fmla="val 9072580"/>
            <a:gd name="adj3" fmla="val 4640"/>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707FEA4-7CC8-4371-BB4B-3ECA78F06548}">
      <dsp:nvSpPr>
        <dsp:cNvPr id="0" name=""/>
        <dsp:cNvSpPr/>
      </dsp:nvSpPr>
      <dsp:spPr>
        <a:xfrm>
          <a:off x="1790587" y="434535"/>
          <a:ext cx="2895824" cy="2895824"/>
        </a:xfrm>
        <a:prstGeom prst="blockArc">
          <a:avLst>
            <a:gd name="adj1" fmla="val 16200000"/>
            <a:gd name="adj2" fmla="val 1800000"/>
            <a:gd name="adj3" fmla="val 464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621BA65-17A4-4668-8C05-064236CF5AD5}">
      <dsp:nvSpPr>
        <dsp:cNvPr id="0" name=""/>
        <dsp:cNvSpPr/>
      </dsp:nvSpPr>
      <dsp:spPr>
        <a:xfrm>
          <a:off x="2571982" y="1215930"/>
          <a:ext cx="1333034" cy="133303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Web page</a:t>
          </a:r>
          <a:endParaRPr lang="en-US" sz="3000" kern="1200"/>
        </a:p>
      </dsp:txBody>
      <dsp:txXfrm>
        <a:off x="2767200" y="1411148"/>
        <a:ext cx="942598" cy="942598"/>
      </dsp:txXfrm>
    </dsp:sp>
    <dsp:sp modelId="{BEF72065-C4E2-4B16-B890-7BF2A7676B51}">
      <dsp:nvSpPr>
        <dsp:cNvPr id="0" name=""/>
        <dsp:cNvSpPr/>
      </dsp:nvSpPr>
      <dsp:spPr>
        <a:xfrm>
          <a:off x="2771937" y="1565"/>
          <a:ext cx="933124" cy="933124"/>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smtClean="0"/>
            <a:t>Content (HTML)</a:t>
          </a:r>
          <a:endParaRPr lang="en-US" sz="900" kern="1200"/>
        </a:p>
      </dsp:txBody>
      <dsp:txXfrm>
        <a:off x="2908590" y="138218"/>
        <a:ext cx="659818" cy="659818"/>
      </dsp:txXfrm>
    </dsp:sp>
    <dsp:sp modelId="{430EEEA9-E088-4E11-B7FD-006A7BAAC69F}">
      <dsp:nvSpPr>
        <dsp:cNvPr id="0" name=""/>
        <dsp:cNvSpPr/>
      </dsp:nvSpPr>
      <dsp:spPr>
        <a:xfrm>
          <a:off x="3996774" y="2123045"/>
          <a:ext cx="933124" cy="933124"/>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smtClean="0"/>
            <a:t>Behavior (JavaScript)</a:t>
          </a:r>
          <a:endParaRPr lang="en-US" sz="900" kern="1200"/>
        </a:p>
      </dsp:txBody>
      <dsp:txXfrm>
        <a:off x="4133427" y="2259698"/>
        <a:ext cx="659818" cy="659818"/>
      </dsp:txXfrm>
    </dsp:sp>
    <dsp:sp modelId="{8E337EA6-A1EA-46EF-B995-59AC175A1DB3}">
      <dsp:nvSpPr>
        <dsp:cNvPr id="0" name=""/>
        <dsp:cNvSpPr/>
      </dsp:nvSpPr>
      <dsp:spPr>
        <a:xfrm>
          <a:off x="1518993" y="2120858"/>
          <a:ext cx="933124" cy="933124"/>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smtClean="0"/>
            <a:t>Presentation (CSS)</a:t>
          </a:r>
          <a:endParaRPr lang="en-US" sz="900" kern="1200"/>
        </a:p>
      </dsp:txBody>
      <dsp:txXfrm>
        <a:off x="1655646" y="2257511"/>
        <a:ext cx="659818" cy="65981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98E206-E438-4F21-987F-096E1EEAD1B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346861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8E206-E438-4F21-987F-096E1EEAD1B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101574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8E206-E438-4F21-987F-096E1EEAD1B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147389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and picture - Big font">
    <p:spTree>
      <p:nvGrpSpPr>
        <p:cNvPr id="1" name=""/>
        <p:cNvGrpSpPr/>
        <p:nvPr/>
      </p:nvGrpSpPr>
      <p:grpSpPr>
        <a:xfrm>
          <a:off x="0" y="0"/>
          <a:ext cx="0" cy="0"/>
          <a:chOff x="0" y="0"/>
          <a:chExt cx="0" cy="0"/>
        </a:xfrm>
      </p:grpSpPr>
      <p:sp>
        <p:nvSpPr>
          <p:cNvPr id="2" name="Title 1"/>
          <p:cNvSpPr>
            <a:spLocks noGrp="1"/>
          </p:cNvSpPr>
          <p:nvPr>
            <p:ph type="title"/>
          </p:nvPr>
        </p:nvSpPr>
        <p:spPr>
          <a:xfrm>
            <a:off x="203200" y="76200"/>
            <a:ext cx="117856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524001"/>
            <a:ext cx="5486400" cy="4678362"/>
          </a:xfrm>
        </p:spPr>
        <p:txBody>
          <a:bodyPr/>
          <a:lstStyle>
            <a:lvl1pPr>
              <a:defRPr sz="2400"/>
            </a:lvl1pPr>
            <a:lvl2pPr marL="742950" indent="-285750">
              <a:buFont typeface="Wingdings" pitchFamily="2" charset="2"/>
              <a:buChar char="§"/>
              <a:defRPr sz="2000"/>
            </a:lvl2pPr>
            <a:lvl3pPr>
              <a:defRPr sz="1800"/>
            </a:lvl3pPr>
            <a:lvl4pPr marL="1600200" indent="-228600">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val="289998387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2">
    <p:spTree>
      <p:nvGrpSpPr>
        <p:cNvPr id="1" name=""/>
        <p:cNvGrpSpPr/>
        <p:nvPr/>
      </p:nvGrpSpPr>
      <p:grpSpPr>
        <a:xfrm>
          <a:off x="0" y="0"/>
          <a:ext cx="0" cy="0"/>
          <a:chOff x="0" y="0"/>
          <a:chExt cx="0" cy="0"/>
        </a:xfrm>
      </p:grpSpPr>
      <p:sp>
        <p:nvSpPr>
          <p:cNvPr id="2" name="Title 1"/>
          <p:cNvSpPr>
            <a:spLocks noGrp="1"/>
          </p:cNvSpPr>
          <p:nvPr>
            <p:ph type="title"/>
          </p:nvPr>
        </p:nvSpPr>
        <p:spPr>
          <a:xfrm>
            <a:off x="203200" y="76200"/>
            <a:ext cx="117856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val="2398488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with headers - No bullet">
    <p:spTree>
      <p:nvGrpSpPr>
        <p:cNvPr id="1" name=""/>
        <p:cNvGrpSpPr/>
        <p:nvPr/>
      </p:nvGrpSpPr>
      <p:grpSpPr>
        <a:xfrm>
          <a:off x="0" y="0"/>
          <a:ext cx="0" cy="0"/>
          <a:chOff x="0" y="0"/>
          <a:chExt cx="0" cy="0"/>
        </a:xfrm>
      </p:grpSpPr>
      <p:sp>
        <p:nvSpPr>
          <p:cNvPr id="2" name="Title 1"/>
          <p:cNvSpPr>
            <a:spLocks noGrp="1"/>
          </p:cNvSpPr>
          <p:nvPr>
            <p:ph type="title"/>
          </p:nvPr>
        </p:nvSpPr>
        <p:spPr>
          <a:xfrm>
            <a:off x="203200" y="76200"/>
            <a:ext cx="117856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2092552"/>
            <a:ext cx="5181600" cy="4221163"/>
          </a:xfrm>
        </p:spPr>
        <p:txBody>
          <a:bodyPr/>
          <a:lstStyle>
            <a:lvl1pPr marL="0" indent="0">
              <a:buNone/>
              <a:defRPr sz="2000"/>
            </a:lvl1pPr>
            <a:lvl2pPr marL="457200" indent="0">
              <a:buFont typeface="Wingdings" pitchFamily="2" charset="2"/>
              <a:buNone/>
              <a:defRPr sz="1800"/>
            </a:lvl2pPr>
            <a:lvl3pPr marL="914400" indent="0">
              <a:buNone/>
              <a:defRPr sz="1600"/>
            </a:lvl3pPr>
            <a:lvl4pPr marL="1371600" indent="0">
              <a:buFont typeface="Wingdings" pitchFamily="2" charset="2"/>
              <a:buNone/>
              <a:defRPr sz="1400"/>
            </a:lvl4pPr>
            <a:lvl5pPr marL="1828800" indent="0">
              <a:buNone/>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6400800" y="2092551"/>
            <a:ext cx="5181600" cy="4221163"/>
          </a:xfrm>
        </p:spPr>
        <p:txBody>
          <a:bodyPr/>
          <a:lstStyle>
            <a:lvl1pPr marL="0" indent="0">
              <a:buNone/>
              <a:defRPr sz="2000"/>
            </a:lvl1pPr>
            <a:lvl2pPr marL="457200" indent="0">
              <a:buFont typeface="Wingdings" pitchFamily="2" charset="2"/>
              <a:buNone/>
              <a:defRPr sz="1800"/>
            </a:lvl2pPr>
            <a:lvl3pPr marL="914400" indent="0">
              <a:buNone/>
              <a:defRPr sz="1600"/>
            </a:lvl3pPr>
            <a:lvl4pPr marL="1371600" indent="0">
              <a:buFont typeface="Wingdings" pitchFamily="2" charset="2"/>
              <a:buNone/>
              <a:defRPr sz="1400"/>
            </a:lvl4pPr>
            <a:lvl5pPr marL="1828800" indent="0">
              <a:buNone/>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609600" y="1600200"/>
            <a:ext cx="5181600" cy="381000"/>
          </a:xfrm>
        </p:spPr>
        <p:style>
          <a:lnRef idx="3">
            <a:schemeClr val="lt1"/>
          </a:lnRef>
          <a:fillRef idx="1">
            <a:schemeClr val="accent6"/>
          </a:fillRef>
          <a:effectRef idx="1">
            <a:schemeClr val="accent6"/>
          </a:effectRef>
          <a:fontRef idx="none"/>
        </p:style>
        <p:txBody>
          <a:bodyPr>
            <a:normAutofit/>
          </a:bodyPr>
          <a:lstStyle>
            <a:lvl1pPr marL="0" indent="0">
              <a:buNone/>
              <a:defRPr sz="2000" b="1">
                <a:solidFill>
                  <a:schemeClr val="bg1"/>
                </a:solidFill>
              </a:defRPr>
            </a:lvl1pPr>
          </a:lstStyle>
          <a:p>
            <a:pPr lvl="0"/>
            <a:endParaRPr lang="en-US" dirty="0"/>
          </a:p>
        </p:txBody>
      </p:sp>
      <p:sp>
        <p:nvSpPr>
          <p:cNvPr id="9" name="Text Placeholder 7"/>
          <p:cNvSpPr>
            <a:spLocks noGrp="1"/>
          </p:cNvSpPr>
          <p:nvPr>
            <p:ph type="body" sz="quarter" idx="15"/>
          </p:nvPr>
        </p:nvSpPr>
        <p:spPr>
          <a:xfrm>
            <a:off x="6400800" y="1600200"/>
            <a:ext cx="5181600" cy="381000"/>
          </a:xfrm>
        </p:spPr>
        <p:style>
          <a:lnRef idx="3">
            <a:schemeClr val="lt1"/>
          </a:lnRef>
          <a:fillRef idx="1">
            <a:schemeClr val="accent3"/>
          </a:fillRef>
          <a:effectRef idx="1">
            <a:schemeClr val="accent3"/>
          </a:effectRef>
          <a:fontRef idx="none"/>
        </p:style>
        <p:txBody>
          <a:bodyPr>
            <a:normAutofit/>
          </a:bodyPr>
          <a:lstStyle>
            <a:lvl1pPr marL="0" indent="0">
              <a:buNone/>
              <a:defRPr sz="2000" b="1">
                <a:solidFill>
                  <a:schemeClr val="bg1"/>
                </a:solidFill>
              </a:defRPr>
            </a:lvl1pPr>
          </a:lstStyle>
          <a:p>
            <a:pPr lvl="0"/>
            <a:endParaRPr lang="en-US" dirty="0"/>
          </a:p>
        </p:txBody>
      </p:sp>
    </p:spTree>
    <p:extLst>
      <p:ext uri="{BB962C8B-B14F-4D97-AF65-F5344CB8AC3E}">
        <p14:creationId xmlns:p14="http://schemas.microsoft.com/office/powerpoint/2010/main" val="6247120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with headers ">
    <p:spTree>
      <p:nvGrpSpPr>
        <p:cNvPr id="1" name=""/>
        <p:cNvGrpSpPr/>
        <p:nvPr/>
      </p:nvGrpSpPr>
      <p:grpSpPr>
        <a:xfrm>
          <a:off x="0" y="0"/>
          <a:ext cx="0" cy="0"/>
          <a:chOff x="0" y="0"/>
          <a:chExt cx="0" cy="0"/>
        </a:xfrm>
      </p:grpSpPr>
      <p:sp>
        <p:nvSpPr>
          <p:cNvPr id="2" name="Title 1"/>
          <p:cNvSpPr>
            <a:spLocks noGrp="1"/>
          </p:cNvSpPr>
          <p:nvPr>
            <p:ph type="title"/>
          </p:nvPr>
        </p:nvSpPr>
        <p:spPr>
          <a:xfrm>
            <a:off x="203200" y="76200"/>
            <a:ext cx="117856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2046516"/>
            <a:ext cx="5181600" cy="4221163"/>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6400800" y="2046515"/>
            <a:ext cx="5181600" cy="4221163"/>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609600" y="1600200"/>
            <a:ext cx="5181600" cy="381000"/>
          </a:xfrm>
        </p:spPr>
        <p:style>
          <a:lnRef idx="3">
            <a:schemeClr val="lt1"/>
          </a:lnRef>
          <a:fillRef idx="1">
            <a:schemeClr val="accent6"/>
          </a:fillRef>
          <a:effectRef idx="1">
            <a:schemeClr val="accent6"/>
          </a:effectRef>
          <a:fontRef idx="none"/>
        </p:style>
        <p:txBody>
          <a:bodyPr>
            <a:normAutofit/>
          </a:bodyPr>
          <a:lstStyle>
            <a:lvl1pPr marL="0" indent="0">
              <a:buNone/>
              <a:defRPr sz="2000" b="1">
                <a:solidFill>
                  <a:schemeClr val="bg1"/>
                </a:solidFill>
              </a:defRPr>
            </a:lvl1pPr>
          </a:lstStyle>
          <a:p>
            <a:pPr lvl="0"/>
            <a:endParaRPr lang="en-US" dirty="0"/>
          </a:p>
        </p:txBody>
      </p:sp>
      <p:sp>
        <p:nvSpPr>
          <p:cNvPr id="9" name="Text Placeholder 7"/>
          <p:cNvSpPr>
            <a:spLocks noGrp="1"/>
          </p:cNvSpPr>
          <p:nvPr>
            <p:ph type="body" sz="quarter" idx="15"/>
          </p:nvPr>
        </p:nvSpPr>
        <p:spPr>
          <a:xfrm>
            <a:off x="6400800" y="1600200"/>
            <a:ext cx="5181600" cy="381000"/>
          </a:xfrm>
        </p:spPr>
        <p:style>
          <a:lnRef idx="3">
            <a:schemeClr val="lt1"/>
          </a:lnRef>
          <a:fillRef idx="1">
            <a:schemeClr val="accent3"/>
          </a:fillRef>
          <a:effectRef idx="1">
            <a:schemeClr val="accent3"/>
          </a:effectRef>
          <a:fontRef idx="none"/>
        </p:style>
        <p:txBody>
          <a:bodyPr>
            <a:normAutofit/>
          </a:bodyPr>
          <a:lstStyle>
            <a:lvl1pPr marL="0" indent="0">
              <a:buNone/>
              <a:defRPr sz="2000" b="1">
                <a:solidFill>
                  <a:schemeClr val="bg1"/>
                </a:solidFill>
              </a:defRPr>
            </a:lvl1pPr>
          </a:lstStyle>
          <a:p>
            <a:pPr lvl="0"/>
            <a:endParaRPr lang="en-US" dirty="0"/>
          </a:p>
        </p:txBody>
      </p:sp>
    </p:spTree>
    <p:extLst>
      <p:ext uri="{BB962C8B-B14F-4D97-AF65-F5344CB8AC3E}">
        <p14:creationId xmlns:p14="http://schemas.microsoft.com/office/powerpoint/2010/main" val="9905634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2060"/>
                </a:solidFill>
                <a:latin typeface="Algerian" panose="04020705040A02060702" pitchFamily="82"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E98E206-E438-4F21-987F-096E1EEAD1B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19754985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8E206-E438-4F21-987F-096E1EEAD1B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245244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98E206-E438-4F21-987F-096E1EEAD1B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148466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98E206-E438-4F21-987F-096E1EEAD1BB}"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193308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98E206-E438-4F21-987F-096E1EEAD1BB}"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285272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8E206-E438-4F21-987F-096E1EEAD1BB}"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14222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8E206-E438-4F21-987F-096E1EEAD1B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85253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8E206-E438-4F21-987F-096E1EEAD1B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D4926-CA63-4076-8DCE-55839DCE47E3}" type="slidenum">
              <a:rPr lang="en-US" smtClean="0"/>
              <a:t>‹#›</a:t>
            </a:fld>
            <a:endParaRPr lang="en-US"/>
          </a:p>
        </p:txBody>
      </p:sp>
    </p:spTree>
    <p:extLst>
      <p:ext uri="{BB962C8B-B14F-4D97-AF65-F5344CB8AC3E}">
        <p14:creationId xmlns:p14="http://schemas.microsoft.com/office/powerpoint/2010/main" val="28382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8E206-E438-4F21-987F-096E1EEAD1BB}" type="datetimeFigureOut">
              <a:rPr lang="en-US" smtClean="0"/>
              <a:t>7/13/2017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D4926-CA63-4076-8DCE-55839DCE47E3}" type="slidenum">
              <a:rPr lang="en-US" smtClean="0"/>
              <a:t>‹#›</a:t>
            </a:fld>
            <a:endParaRPr lang="en-US"/>
          </a:p>
        </p:txBody>
      </p:sp>
    </p:spTree>
    <p:extLst>
      <p:ext uri="{BB962C8B-B14F-4D97-AF65-F5344CB8AC3E}">
        <p14:creationId xmlns:p14="http://schemas.microsoft.com/office/powerpoint/2010/main" val="3356672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73.png"/><Relationship Id="rId7" Type="http://schemas.openxmlformats.org/officeDocument/2006/relationships/image" Target="../media/image75.png"/><Relationship Id="rId2" Type="http://schemas.openxmlformats.org/officeDocument/2006/relationships/image" Target="../media/image72.png"/><Relationship Id="rId1" Type="http://schemas.openxmlformats.org/officeDocument/2006/relationships/slideLayout" Target="../slideLayouts/slideLayout13.xml"/><Relationship Id="rId6" Type="http://schemas.microsoft.com/office/2007/relationships/hdphoto" Target="../media/hdphoto7.wdp"/><Relationship Id="rId5" Type="http://schemas.openxmlformats.org/officeDocument/2006/relationships/image" Target="../media/image74.png"/><Relationship Id="rId4" Type="http://schemas.microsoft.com/office/2007/relationships/hdphoto" Target="../media/hdphoto6.wdp"/></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3.xml"/><Relationship Id="rId5" Type="http://schemas.openxmlformats.org/officeDocument/2006/relationships/image" Target="../media/image83.png"/><Relationship Id="rId4" Type="http://schemas.openxmlformats.org/officeDocument/2006/relationships/image" Target="../media/image82.png"/></Relationships>
</file>

<file path=ppt/slides/_rels/slide11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hyperlink" Target="http://www.phpied.com/files/canvas/" TargetMode="External"/><Relationship Id="rId1" Type="http://schemas.openxmlformats.org/officeDocument/2006/relationships/slideLayout" Target="../slideLayouts/slideLayout2.xml"/><Relationship Id="rId4" Type="http://schemas.microsoft.com/office/2007/relationships/hdphoto" Target="../media/hdphoto9.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image" Target="../media/image95.gi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96.gi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www.w3schools.com/xpath/xpath_operators.asp" TargetMode="External"/><Relationship Id="rId2" Type="http://schemas.openxmlformats.org/officeDocument/2006/relationships/hyperlink" Target="http://www.w3schools.com/xpath/xpath_axes.asp" TargetMode="External"/><Relationship Id="rId1" Type="http://schemas.openxmlformats.org/officeDocument/2006/relationships/slideLayout" Target="../slideLayouts/slideLayout2.xml"/><Relationship Id="rId4" Type="http://schemas.openxmlformats.org/officeDocument/2006/relationships/hyperlink" Target="http://www.w3schools.com/xpath/xpath_functions.asp"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7"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61.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2.png"/><Relationship Id="rId1" Type="http://schemas.openxmlformats.org/officeDocument/2006/relationships/slideLayout" Target="../slideLayouts/slideLayout13.xml"/><Relationship Id="rId4" Type="http://schemas.openxmlformats.org/officeDocument/2006/relationships/image" Target="../media/image6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 Id="rId4" Type="http://schemas.microsoft.com/office/2007/relationships/hdphoto" Target="../media/hdphoto5.wdp"/></Relationships>
</file>

<file path=ppt/slides/_rels/slide9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40363"/>
          </a:xfrm>
        </p:spPr>
        <p:txBody>
          <a:bodyPr/>
          <a:lstStyle/>
          <a:p>
            <a:r>
              <a:rPr lang="en-US" dirty="0" smtClean="0">
                <a:latin typeface="Algerian" panose="04020705040A02060702" pitchFamily="82" charset="0"/>
                <a:cs typeface="Times New Roman" panose="02020603050405020304" pitchFamily="18" charset="0"/>
              </a:rPr>
              <a:t>Java  Basics</a:t>
            </a:r>
            <a:endParaRPr lang="en-US" dirty="0">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1447800" y="3178629"/>
            <a:ext cx="9144000" cy="2716845"/>
          </a:xfrm>
        </p:spPr>
        <p:txBody>
          <a:bodyPr>
            <a:normAutofit/>
          </a:bodyPr>
          <a:lstStyle/>
          <a:p>
            <a:r>
              <a:rPr lang="en-US" sz="3200" dirty="0" smtClean="0">
                <a:solidFill>
                  <a:srgbClr val="002060"/>
                </a:solidFill>
                <a:latin typeface="Times New Roman" panose="02020603050405020304" pitchFamily="18" charset="0"/>
                <a:cs typeface="Times New Roman" panose="02020603050405020304" pitchFamily="18" charset="0"/>
              </a:rPr>
              <a:t>JS OOP/Closure,  </a:t>
            </a:r>
            <a:r>
              <a:rPr lang="en-US" sz="3200" dirty="0">
                <a:solidFill>
                  <a:srgbClr val="002060"/>
                </a:solidFill>
                <a:latin typeface="Times New Roman" panose="02020603050405020304" pitchFamily="18" charset="0"/>
                <a:cs typeface="Times New Roman" panose="02020603050405020304" pitchFamily="18" charset="0"/>
              </a:rPr>
              <a:t>JS &amp; DOM / XPATH</a:t>
            </a:r>
          </a:p>
          <a:p>
            <a:r>
              <a:rPr lang="en-US" dirty="0" smtClean="0">
                <a:latin typeface="Times New Roman" panose="02020603050405020304" pitchFamily="18" charset="0"/>
                <a:cs typeface="Times New Roman" panose="02020603050405020304" pitchFamily="18" charset="0"/>
              </a:rPr>
              <a:t>Java </a:t>
            </a:r>
            <a:r>
              <a:rPr lang="en-US" dirty="0" smtClean="0">
                <a:latin typeface="Times New Roman" panose="02020603050405020304" pitchFamily="18" charset="0"/>
                <a:cs typeface="Times New Roman" panose="02020603050405020304" pitchFamily="18" charset="0"/>
              </a:rPr>
              <a:t>workshop training, August,2017.</a:t>
            </a:r>
          </a:p>
          <a:p>
            <a:endParaRPr lang="en-US" dirty="0" smtClean="0">
              <a:latin typeface="Times New Roman" panose="02020603050405020304" pitchFamily="18" charset="0"/>
              <a:cs typeface="Times New Roman" panose="02020603050405020304" pitchFamily="18" charset="0"/>
            </a:endParaRPr>
          </a:p>
          <a:p>
            <a:r>
              <a:rPr lang="en-US" sz="1800" b="1" dirty="0" smtClean="0">
                <a:solidFill>
                  <a:srgbClr val="0070C0"/>
                </a:solidFill>
                <a:latin typeface="Times New Roman" panose="02020603050405020304" pitchFamily="18" charset="0"/>
                <a:cs typeface="Times New Roman" panose="02020603050405020304" pitchFamily="18" charset="0"/>
              </a:rPr>
              <a:t>Dr. Kishore Biswas (Forrest/</a:t>
            </a:r>
            <a:r>
              <a:rPr lang="zh-CN" altLang="en-US" sz="1800" b="1" dirty="0" smtClean="0">
                <a:solidFill>
                  <a:srgbClr val="0070C0"/>
                </a:solidFill>
                <a:latin typeface="Times New Roman" panose="02020603050405020304" pitchFamily="18" charset="0"/>
                <a:cs typeface="Times New Roman" panose="02020603050405020304" pitchFamily="18" charset="0"/>
              </a:rPr>
              <a:t>柯修</a:t>
            </a:r>
            <a:r>
              <a:rPr lang="en-US" sz="1800" b="1" dirty="0" smtClean="0">
                <a:solidFill>
                  <a:srgbClr val="0070C0"/>
                </a:solidFill>
                <a:latin typeface="Times New Roman" panose="02020603050405020304" pitchFamily="18" charset="0"/>
                <a:cs typeface="Times New Roman" panose="02020603050405020304" pitchFamily="18" charset="0"/>
              </a:rPr>
              <a:t>)</a:t>
            </a:r>
          </a:p>
          <a:p>
            <a:r>
              <a:rPr lang="en-US" sz="1800" dirty="0" smtClean="0">
                <a:solidFill>
                  <a:srgbClr val="0070C0"/>
                </a:solidFill>
                <a:latin typeface="Times New Roman" panose="02020603050405020304" pitchFamily="18" charset="0"/>
                <a:cs typeface="Times New Roman" panose="02020603050405020304" pitchFamily="18" charset="0"/>
              </a:rPr>
              <a:t>PhD. Artificial Intelligence—Natural Language Processing.</a:t>
            </a:r>
          </a:p>
          <a:p>
            <a:r>
              <a:rPr lang="en-US" sz="18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CanWay IT Training </a:t>
            </a:r>
            <a:r>
              <a:rPr lang="en-US" sz="16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a:t>
            </a:r>
            <a:r>
              <a:rPr lang="en-US" sz="1800" dirty="0" smtClean="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rPr>
              <a:t>.</a:t>
            </a:r>
            <a:endParaRPr lang="en-US" sz="1800" dirty="0">
              <a:solidFill>
                <a:srgbClr val="0070C0"/>
              </a:solidFill>
              <a:effectLst>
                <a:reflection blurRad="6350" stA="55000" endA="50" endPos="85000" dist="29997" dir="5400000" sy="-100000" algn="bl" rotWithShape="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8433" y="282026"/>
            <a:ext cx="1827360" cy="47064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Slide Number Placeholder 5"/>
          <p:cNvSpPr>
            <a:spLocks noGrp="1"/>
          </p:cNvSpPr>
          <p:nvPr>
            <p:ph type="sldNum" sz="quarter" idx="12"/>
          </p:nvPr>
        </p:nvSpPr>
        <p:spPr/>
        <p:txBody>
          <a:bodyPr/>
          <a:lstStyle/>
          <a:p>
            <a:fld id="{83EDDDBF-98CE-46F8-95EA-3A74B9D46D9F}" type="slidenum">
              <a:rPr lang="en-US" smtClean="0"/>
              <a:t>1</a:t>
            </a:fld>
            <a:endParaRPr lang="en-US"/>
          </a:p>
        </p:txBody>
      </p:sp>
    </p:spTree>
    <p:extLst>
      <p:ext uri="{BB962C8B-B14F-4D97-AF65-F5344CB8AC3E}">
        <p14:creationId xmlns:p14="http://schemas.microsoft.com/office/powerpoint/2010/main" val="1696359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 up environment</a:t>
            </a:r>
            <a:endParaRPr lang="en-US"/>
          </a:p>
        </p:txBody>
      </p:sp>
      <p:sp>
        <p:nvSpPr>
          <p:cNvPr id="3" name="Content Placeholder 2"/>
          <p:cNvSpPr>
            <a:spLocks noGrp="1"/>
          </p:cNvSpPr>
          <p:nvPr>
            <p:ph idx="1"/>
          </p:nvPr>
        </p:nvSpPr>
        <p:spPr/>
        <p:txBody>
          <a:bodyPr>
            <a:normAutofit/>
          </a:bodyPr>
          <a:lstStyle/>
          <a:p>
            <a:r>
              <a:rPr lang="en-US" smtClean="0"/>
              <a:t>Development:</a:t>
            </a:r>
          </a:p>
          <a:p>
            <a:pPr lvl="1"/>
            <a:r>
              <a:rPr lang="en-US" smtClean="0"/>
              <a:t>A browser</a:t>
            </a:r>
          </a:p>
          <a:p>
            <a:pPr lvl="2"/>
            <a:r>
              <a:rPr lang="en-US" smtClean="0"/>
              <a:t>Firefox, IE, Chrome, Safari</a:t>
            </a:r>
          </a:p>
          <a:p>
            <a:pPr lvl="1"/>
            <a:r>
              <a:rPr lang="en-US" smtClean="0"/>
              <a:t>A browser plugin or text editor or IDE</a:t>
            </a:r>
          </a:p>
          <a:p>
            <a:pPr lvl="2"/>
            <a:r>
              <a:rPr lang="en-US" smtClean="0"/>
              <a:t>Browser’s Developer tools, Firebug</a:t>
            </a:r>
          </a:p>
          <a:p>
            <a:pPr lvl="2"/>
            <a:r>
              <a:rPr lang="en-US" smtClean="0"/>
              <a:t>Notepad</a:t>
            </a:r>
            <a:r>
              <a:rPr lang="en-US"/>
              <a:t>, Notepad</a:t>
            </a:r>
            <a:r>
              <a:rPr lang="en-US" smtClean="0"/>
              <a:t>++, Komodo Edit, Brackets</a:t>
            </a:r>
          </a:p>
          <a:p>
            <a:pPr lvl="2"/>
            <a:r>
              <a:rPr lang="en-US" smtClean="0"/>
              <a:t>Aptana</a:t>
            </a:r>
            <a:r>
              <a:rPr lang="en-US"/>
              <a:t>, Eclipse, NetBeans</a:t>
            </a:r>
            <a:endParaRPr lang="en-US" smtClean="0"/>
          </a:p>
          <a:p>
            <a:r>
              <a:rPr lang="en-US" smtClean="0"/>
              <a:t>Product:</a:t>
            </a:r>
          </a:p>
          <a:p>
            <a:pPr lvl="1"/>
            <a:r>
              <a:rPr lang="en-US" smtClean="0"/>
              <a:t>A browser</a:t>
            </a:r>
            <a:endParaRPr lang="en-US"/>
          </a:p>
        </p:txBody>
      </p:sp>
    </p:spTree>
    <p:extLst>
      <p:ext uri="{BB962C8B-B14F-4D97-AF65-F5344CB8AC3E}">
        <p14:creationId xmlns:p14="http://schemas.microsoft.com/office/powerpoint/2010/main" val="24376784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strike="sngStrike"/>
              <a:t>Prototype</a:t>
            </a:r>
          </a:p>
          <a:p>
            <a:pPr lvl="1"/>
            <a:r>
              <a:rPr lang="en-US" b="1">
                <a:solidFill>
                  <a:srgbClr val="0070C0"/>
                </a:solidFill>
              </a:rPr>
              <a:t>Inheritance</a:t>
            </a:r>
          </a:p>
          <a:p>
            <a:pPr lvl="1"/>
            <a:r>
              <a:rPr lang="en-US" smtClean="0">
                <a:solidFill>
                  <a:schemeClr val="bg1">
                    <a:lumMod val="65000"/>
                  </a:schemeClr>
                </a:solidFill>
              </a:rPr>
              <a:t>Browser </a:t>
            </a:r>
            <a:r>
              <a:rPr lang="en-US">
                <a:solidFill>
                  <a:schemeClr val="bg1">
                    <a:lumMod val="65000"/>
                  </a:schemeClr>
                </a:solidFill>
              </a:rPr>
              <a:t>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val="2776623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Prototype chaining reviewed</a:t>
            </a:r>
            <a:endParaRPr lang="en-US"/>
          </a:p>
        </p:txBody>
      </p:sp>
      <p:sp>
        <p:nvSpPr>
          <p:cNvPr id="3" name="Rectangle 2"/>
          <p:cNvSpPr/>
          <p:nvPr/>
        </p:nvSpPr>
        <p:spPr>
          <a:xfrm>
            <a:off x="2324100" y="2743200"/>
            <a:ext cx="3124200" cy="22098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t>Object</a:t>
            </a:r>
          </a:p>
        </p:txBody>
      </p:sp>
      <p:sp>
        <p:nvSpPr>
          <p:cNvPr id="4" name="Rectangle 3"/>
          <p:cNvSpPr/>
          <p:nvPr/>
        </p:nvSpPr>
        <p:spPr>
          <a:xfrm>
            <a:off x="2546196" y="3200400"/>
            <a:ext cx="1219200" cy="1524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t>Own properties and methods</a:t>
            </a:r>
          </a:p>
        </p:txBody>
      </p:sp>
      <p:sp>
        <p:nvSpPr>
          <p:cNvPr id="8" name="Rectangle 7"/>
          <p:cNvSpPr/>
          <p:nvPr/>
        </p:nvSpPr>
        <p:spPr>
          <a:xfrm>
            <a:off x="3993996" y="3200400"/>
            <a:ext cx="1219200" cy="1524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a:t>Prototype</a:t>
            </a:r>
          </a:p>
        </p:txBody>
      </p:sp>
      <p:grpSp>
        <p:nvGrpSpPr>
          <p:cNvPr id="5" name="Group 4"/>
          <p:cNvGrpSpPr/>
          <p:nvPr/>
        </p:nvGrpSpPr>
        <p:grpSpPr>
          <a:xfrm>
            <a:off x="6438900" y="3048000"/>
            <a:ext cx="3124200" cy="2209800"/>
            <a:chOff x="838200" y="3352800"/>
            <a:chExt cx="3124200" cy="2209800"/>
          </a:xfrm>
        </p:grpSpPr>
        <p:sp>
          <p:nvSpPr>
            <p:cNvPr id="10" name="Rectangle 9"/>
            <p:cNvSpPr/>
            <p:nvPr/>
          </p:nvSpPr>
          <p:spPr>
            <a:xfrm>
              <a:off x="838200" y="3352800"/>
              <a:ext cx="3124200" cy="22098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t>Object</a:t>
              </a:r>
            </a:p>
          </p:txBody>
        </p:sp>
        <p:sp>
          <p:nvSpPr>
            <p:cNvPr id="11" name="Rectangle 10"/>
            <p:cNvSpPr/>
            <p:nvPr/>
          </p:nvSpPr>
          <p:spPr>
            <a:xfrm>
              <a:off x="1066800" y="3810000"/>
              <a:ext cx="1219200" cy="1524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t>Own properties and methods</a:t>
              </a:r>
            </a:p>
          </p:txBody>
        </p:sp>
        <p:sp>
          <p:nvSpPr>
            <p:cNvPr id="12" name="Rectangle 11"/>
            <p:cNvSpPr/>
            <p:nvPr/>
          </p:nvSpPr>
          <p:spPr>
            <a:xfrm>
              <a:off x="2514600" y="3810000"/>
              <a:ext cx="1219200" cy="1524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a:t>Prototype</a:t>
              </a:r>
            </a:p>
          </p:txBody>
        </p:sp>
      </p:grpSp>
      <p:cxnSp>
        <p:nvCxnSpPr>
          <p:cNvPr id="13" name="Elbow Connector 12"/>
          <p:cNvCxnSpPr>
            <a:stCxn id="8" idx="3"/>
          </p:cNvCxnSpPr>
          <p:nvPr/>
        </p:nvCxnSpPr>
        <p:spPr>
          <a:xfrm>
            <a:off x="5213196" y="3962400"/>
            <a:ext cx="1225704" cy="190500"/>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Elbow Connector 14"/>
          <p:cNvCxnSpPr/>
          <p:nvPr/>
        </p:nvCxnSpPr>
        <p:spPr>
          <a:xfrm>
            <a:off x="9334500" y="4267201"/>
            <a:ext cx="1333500" cy="37170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715054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a:t>
            </a:r>
            <a:endParaRPr lang="en-US"/>
          </a:p>
        </p:txBody>
      </p:sp>
      <p:pic>
        <p:nvPicPr>
          <p:cNvPr id="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371600"/>
            <a:ext cx="3705226" cy="5085604"/>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7"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5334000" y="1219200"/>
            <a:ext cx="2164164" cy="221711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5" cstate="print">
            <a:extLst>
              <a:ext uri="{BEBA8EAE-BF5A-486C-A8C5-ECC9F3942E4B}">
                <a14:imgProps xmlns:a14="http://schemas.microsoft.com/office/drawing/2010/main">
                  <a14:imgLayer r:embed="rId6">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239000" y="2590800"/>
            <a:ext cx="3044390" cy="2031798"/>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8291872" y="4495800"/>
            <a:ext cx="2223728" cy="1846488"/>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7244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Inheritance (cont.)</a:t>
            </a:r>
            <a:endParaRPr lang="en-US"/>
          </a:p>
        </p:txBody>
      </p:sp>
      <p:grpSp>
        <p:nvGrpSpPr>
          <p:cNvPr id="29" name="Group 28"/>
          <p:cNvGrpSpPr/>
          <p:nvPr/>
        </p:nvGrpSpPr>
        <p:grpSpPr>
          <a:xfrm>
            <a:off x="1828800" y="1735707"/>
            <a:ext cx="2476500" cy="1824486"/>
            <a:chOff x="304800" y="4191000"/>
            <a:chExt cx="2476500" cy="2057400"/>
          </a:xfrm>
        </p:grpSpPr>
        <p:sp>
          <p:nvSpPr>
            <p:cNvPr id="3" name="Rectangle 2"/>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object</a:t>
              </a:r>
            </a:p>
          </p:txBody>
        </p:sp>
        <p:sp>
          <p:nvSpPr>
            <p:cNvPr id="4" name="Rectangle 3"/>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a:p>
              <a:r>
                <a:rPr lang="en-US" sz="1400"/>
                <a:t>side</a:t>
              </a:r>
            </a:p>
            <a:p>
              <a:r>
                <a:rPr lang="en-US" sz="1400"/>
                <a:t>height</a:t>
              </a:r>
            </a:p>
            <a:p>
              <a:endParaRPr lang="en-US" sz="1400"/>
            </a:p>
            <a:p>
              <a:r>
                <a:rPr lang="en-US" sz="1400"/>
                <a:t>getArea()</a:t>
              </a:r>
            </a:p>
          </p:txBody>
        </p:sp>
        <p:sp>
          <p:nvSpPr>
            <p:cNvPr id="8" name="Rectangle 7"/>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5" name="Group 4"/>
          <p:cNvGrpSpPr/>
          <p:nvPr/>
        </p:nvGrpSpPr>
        <p:grpSpPr>
          <a:xfrm>
            <a:off x="4876800" y="1752600"/>
            <a:ext cx="2476500" cy="1790700"/>
            <a:chOff x="838200" y="3352800"/>
            <a:chExt cx="2476500" cy="2019300"/>
          </a:xfrm>
        </p:grpSpPr>
        <p:sp>
          <p:nvSpPr>
            <p:cNvPr id="10" name="Rectangle 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TwoDShape object</a:t>
              </a:r>
            </a:p>
          </p:txBody>
        </p:sp>
        <p:sp>
          <p:nvSpPr>
            <p:cNvPr id="11" name="Rectangle 1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p:txBody>
        </p:sp>
        <p:sp>
          <p:nvSpPr>
            <p:cNvPr id="12" name="Rectangle 1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14" name="Group 13"/>
          <p:cNvGrpSpPr/>
          <p:nvPr/>
        </p:nvGrpSpPr>
        <p:grpSpPr>
          <a:xfrm>
            <a:off x="7924800" y="1752599"/>
            <a:ext cx="2476500" cy="1790700"/>
            <a:chOff x="838200" y="3352801"/>
            <a:chExt cx="2476500" cy="2019301"/>
          </a:xfrm>
        </p:grpSpPr>
        <p:sp>
          <p:nvSpPr>
            <p:cNvPr id="16" name="Rectangle 15"/>
            <p:cNvSpPr/>
            <p:nvPr/>
          </p:nvSpPr>
          <p:spPr>
            <a:xfrm>
              <a:off x="838200" y="3352801"/>
              <a:ext cx="2476500" cy="2019301"/>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object</a:t>
              </a:r>
            </a:p>
          </p:txBody>
        </p:sp>
        <p:sp>
          <p:nvSpPr>
            <p:cNvPr id="17" name="Rectangle 16"/>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a:p>
              <a:endParaRPr lang="en-US" sz="1400"/>
            </a:p>
            <a:p>
              <a:r>
                <a:rPr lang="en-US" sz="1400"/>
                <a:t>toString()</a:t>
              </a:r>
            </a:p>
          </p:txBody>
        </p:sp>
        <p:sp>
          <p:nvSpPr>
            <p:cNvPr id="18" name="Rectangle 17"/>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19" name="Group 18"/>
          <p:cNvGrpSpPr/>
          <p:nvPr/>
        </p:nvGrpSpPr>
        <p:grpSpPr>
          <a:xfrm>
            <a:off x="7924800" y="4457700"/>
            <a:ext cx="2476500" cy="1790700"/>
            <a:chOff x="838200" y="3352800"/>
            <a:chExt cx="2476500" cy="2019300"/>
          </a:xfrm>
        </p:grpSpPr>
        <p:sp>
          <p:nvSpPr>
            <p:cNvPr id="20" name="Rectangle 1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constructor object</a:t>
              </a:r>
            </a:p>
          </p:txBody>
        </p:sp>
        <p:sp>
          <p:nvSpPr>
            <p:cNvPr id="21" name="Rectangle 2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a:p>
              <a:endParaRPr lang="en-US" sz="1400"/>
            </a:p>
            <a:p>
              <a:r>
                <a:rPr lang="en-US" sz="1400"/>
                <a:t>toString()</a:t>
              </a:r>
            </a:p>
          </p:txBody>
        </p:sp>
        <p:sp>
          <p:nvSpPr>
            <p:cNvPr id="22" name="Rectangle 2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23" name="Group 22"/>
          <p:cNvGrpSpPr/>
          <p:nvPr/>
        </p:nvGrpSpPr>
        <p:grpSpPr>
          <a:xfrm>
            <a:off x="4876800" y="4457700"/>
            <a:ext cx="2476500" cy="1790700"/>
            <a:chOff x="838200" y="3352800"/>
            <a:chExt cx="2476500" cy="2019300"/>
          </a:xfrm>
        </p:grpSpPr>
        <p:sp>
          <p:nvSpPr>
            <p:cNvPr id="24" name="Rectangle 23"/>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TwoDShape constructor object</a:t>
              </a:r>
            </a:p>
          </p:txBody>
        </p:sp>
        <p:sp>
          <p:nvSpPr>
            <p:cNvPr id="25" name="Rectangle 24"/>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p:txBody>
        </p:sp>
        <p:sp>
          <p:nvSpPr>
            <p:cNvPr id="26" name="Rectangle 25"/>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7" name="Straight Connector 6"/>
          <p:cNvCxnSpPr>
            <a:stCxn id="18" idx="2"/>
            <a:endCxn id="22" idx="0"/>
          </p:cNvCxnSpPr>
          <p:nvPr/>
        </p:nvCxnSpPr>
        <p:spPr>
          <a:xfrm>
            <a:off x="9734550" y="3340580"/>
            <a:ext cx="0" cy="152256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a:stCxn id="12" idx="2"/>
            <a:endCxn id="26" idx="0"/>
          </p:cNvCxnSpPr>
          <p:nvPr/>
        </p:nvCxnSpPr>
        <p:spPr>
          <a:xfrm>
            <a:off x="6686550" y="3340580"/>
            <a:ext cx="0" cy="1522562"/>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30" name="Group 29"/>
          <p:cNvGrpSpPr/>
          <p:nvPr/>
        </p:nvGrpSpPr>
        <p:grpSpPr>
          <a:xfrm>
            <a:off x="1828800" y="4459857"/>
            <a:ext cx="2476500" cy="1824486"/>
            <a:chOff x="304800" y="4191000"/>
            <a:chExt cx="2476500" cy="2057400"/>
          </a:xfrm>
        </p:grpSpPr>
        <p:sp>
          <p:nvSpPr>
            <p:cNvPr id="31" name="Rectangle 30"/>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constructor object</a:t>
              </a:r>
            </a:p>
          </p:txBody>
        </p:sp>
        <p:sp>
          <p:nvSpPr>
            <p:cNvPr id="32" name="Rectangle 31"/>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a:p>
              <a:r>
                <a:rPr lang="en-US" sz="1400"/>
                <a:t>side</a:t>
              </a:r>
            </a:p>
            <a:p>
              <a:r>
                <a:rPr lang="en-US" sz="1400"/>
                <a:t>height</a:t>
              </a:r>
            </a:p>
            <a:p>
              <a:endParaRPr lang="en-US" sz="1400"/>
            </a:p>
            <a:p>
              <a:r>
                <a:rPr lang="en-US" sz="1400"/>
                <a:t>getArea()</a:t>
              </a:r>
            </a:p>
          </p:txBody>
        </p:sp>
        <p:sp>
          <p:nvSpPr>
            <p:cNvPr id="33" name="Rectangle 32"/>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34" name="Straight Connector 33"/>
          <p:cNvCxnSpPr>
            <a:stCxn id="8" idx="2"/>
            <a:endCxn id="33" idx="0"/>
          </p:cNvCxnSpPr>
          <p:nvPr/>
        </p:nvCxnSpPr>
        <p:spPr>
          <a:xfrm>
            <a:off x="3641802" y="3357472"/>
            <a:ext cx="0" cy="1507826"/>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5" name="Elbow Connector 14"/>
          <p:cNvCxnSpPr>
            <a:stCxn id="26" idx="3"/>
            <a:endCxn id="16" idx="1"/>
          </p:cNvCxnSpPr>
          <p:nvPr/>
        </p:nvCxnSpPr>
        <p:spPr>
          <a:xfrm flipV="1">
            <a:off x="7162800" y="2647949"/>
            <a:ext cx="762000" cy="2806462"/>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Elbow Connector 12"/>
          <p:cNvCxnSpPr>
            <a:stCxn id="33" idx="3"/>
            <a:endCxn id="10" idx="1"/>
          </p:cNvCxnSpPr>
          <p:nvPr/>
        </p:nvCxnSpPr>
        <p:spPr>
          <a:xfrm flipV="1">
            <a:off x="4121304" y="2647950"/>
            <a:ext cx="755496" cy="2825510"/>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75661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(cont.)</a:t>
            </a:r>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8024" y="1371600"/>
            <a:ext cx="3686176" cy="5221414"/>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4" name="Rectangle 3"/>
          <p:cNvSpPr/>
          <p:nvPr/>
        </p:nvSpPr>
        <p:spPr>
          <a:xfrm>
            <a:off x="6477000" y="3810000"/>
            <a:ext cx="2514600" cy="139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In this improved version, we did:</a:t>
            </a:r>
          </a:p>
          <a:p>
            <a:r>
              <a:rPr lang="en-US" sz="1200"/>
              <a:t>- Move shared members (that don’t change between instances) to the Prototype</a:t>
            </a:r>
          </a:p>
          <a:p>
            <a:r>
              <a:rPr lang="en-US" sz="1200"/>
              <a:t>- Take care of inheritance first before augmenting the prototype</a:t>
            </a:r>
          </a:p>
        </p:txBody>
      </p:sp>
    </p:spTree>
    <p:extLst>
      <p:ext uri="{BB962C8B-B14F-4D97-AF65-F5344CB8AC3E}">
        <p14:creationId xmlns:p14="http://schemas.microsoft.com/office/powerpoint/2010/main" val="1203746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Inheritance (cont.)</a:t>
            </a:r>
            <a:endParaRPr lang="en-US"/>
          </a:p>
        </p:txBody>
      </p:sp>
      <p:grpSp>
        <p:nvGrpSpPr>
          <p:cNvPr id="6" name="Group 5"/>
          <p:cNvGrpSpPr/>
          <p:nvPr/>
        </p:nvGrpSpPr>
        <p:grpSpPr>
          <a:xfrm>
            <a:off x="1828800" y="1752600"/>
            <a:ext cx="2476500" cy="1828800"/>
            <a:chOff x="304800" y="4191000"/>
            <a:chExt cx="2476500" cy="2057400"/>
          </a:xfrm>
        </p:grpSpPr>
        <p:sp>
          <p:nvSpPr>
            <p:cNvPr id="3" name="Rectangle 2"/>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object</a:t>
              </a:r>
            </a:p>
          </p:txBody>
        </p:sp>
        <p:sp>
          <p:nvSpPr>
            <p:cNvPr id="4" name="Rectangle 3"/>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side</a:t>
              </a:r>
            </a:p>
            <a:p>
              <a:r>
                <a:rPr lang="en-US" sz="1400"/>
                <a:t>height</a:t>
              </a:r>
            </a:p>
          </p:txBody>
        </p:sp>
        <p:sp>
          <p:nvSpPr>
            <p:cNvPr id="8" name="Rectangle 7"/>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solidFill>
                    <a:prstClr val="white"/>
                  </a:solidFill>
                </a:rPr>
                <a:t>Prototype</a:t>
              </a:r>
              <a:endParaRPr lang="en-US" sz="1400"/>
            </a:p>
          </p:txBody>
        </p:sp>
      </p:grpSp>
      <p:grpSp>
        <p:nvGrpSpPr>
          <p:cNvPr id="5" name="Group 4"/>
          <p:cNvGrpSpPr/>
          <p:nvPr/>
        </p:nvGrpSpPr>
        <p:grpSpPr>
          <a:xfrm>
            <a:off x="4876800" y="1787878"/>
            <a:ext cx="2476500" cy="1794933"/>
            <a:chOff x="838200" y="3352800"/>
            <a:chExt cx="2476500" cy="2019300"/>
          </a:xfrm>
        </p:grpSpPr>
        <p:sp>
          <p:nvSpPr>
            <p:cNvPr id="10" name="Rectangle 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TwoDShape object</a:t>
              </a:r>
            </a:p>
          </p:txBody>
        </p:sp>
        <p:sp>
          <p:nvSpPr>
            <p:cNvPr id="11" name="Rectangle 1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a:p>
              <a:endParaRPr lang="en-US" sz="1400"/>
            </a:p>
            <a:p>
              <a:r>
                <a:rPr lang="en-US" sz="1400"/>
                <a:t>getArea()</a:t>
              </a:r>
            </a:p>
          </p:txBody>
        </p:sp>
        <p:sp>
          <p:nvSpPr>
            <p:cNvPr id="12" name="Rectangle 1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13" name="Elbow Connector 12"/>
          <p:cNvCxnSpPr>
            <a:stCxn id="32" idx="3"/>
            <a:endCxn id="10" idx="1"/>
          </p:cNvCxnSpPr>
          <p:nvPr/>
        </p:nvCxnSpPr>
        <p:spPr>
          <a:xfrm flipV="1">
            <a:off x="4121304" y="2685344"/>
            <a:ext cx="755496" cy="2788116"/>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Elbow Connector 14"/>
          <p:cNvCxnSpPr>
            <a:stCxn id="26" idx="3"/>
            <a:endCxn id="16" idx="1"/>
          </p:cNvCxnSpPr>
          <p:nvPr/>
        </p:nvCxnSpPr>
        <p:spPr>
          <a:xfrm flipV="1">
            <a:off x="7162800" y="2685345"/>
            <a:ext cx="762000" cy="276906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grpSp>
        <p:nvGrpSpPr>
          <p:cNvPr id="14" name="Group 13"/>
          <p:cNvGrpSpPr/>
          <p:nvPr/>
        </p:nvGrpSpPr>
        <p:grpSpPr>
          <a:xfrm>
            <a:off x="7924800" y="1787878"/>
            <a:ext cx="2476500" cy="1794933"/>
            <a:chOff x="838200" y="3352800"/>
            <a:chExt cx="2476500" cy="2019300"/>
          </a:xfrm>
        </p:grpSpPr>
        <p:sp>
          <p:nvSpPr>
            <p:cNvPr id="16" name="Rectangle 15"/>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object</a:t>
              </a:r>
            </a:p>
          </p:txBody>
        </p:sp>
        <p:sp>
          <p:nvSpPr>
            <p:cNvPr id="17" name="Rectangle 16"/>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p:txBody>
        </p:sp>
        <p:sp>
          <p:nvSpPr>
            <p:cNvPr id="18" name="Rectangle 17"/>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a:t>name</a:t>
              </a:r>
            </a:p>
            <a:p>
              <a:endParaRPr lang="en-US" sz="1400"/>
            </a:p>
            <a:p>
              <a:r>
                <a:rPr lang="en-US" sz="1400"/>
                <a:t>toString()</a:t>
              </a:r>
            </a:p>
          </p:txBody>
        </p:sp>
      </p:grpSp>
      <p:grpSp>
        <p:nvGrpSpPr>
          <p:cNvPr id="19" name="Group 18"/>
          <p:cNvGrpSpPr/>
          <p:nvPr/>
        </p:nvGrpSpPr>
        <p:grpSpPr>
          <a:xfrm>
            <a:off x="7924800" y="4457700"/>
            <a:ext cx="2476500" cy="1790700"/>
            <a:chOff x="838200" y="3352800"/>
            <a:chExt cx="2476500" cy="2019300"/>
          </a:xfrm>
        </p:grpSpPr>
        <p:sp>
          <p:nvSpPr>
            <p:cNvPr id="20" name="Rectangle 1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constructor object</a:t>
              </a:r>
            </a:p>
          </p:txBody>
        </p:sp>
        <p:sp>
          <p:nvSpPr>
            <p:cNvPr id="21" name="Rectangle 2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p:txBody>
        </p:sp>
        <p:sp>
          <p:nvSpPr>
            <p:cNvPr id="22" name="Rectangle 2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a:t>name</a:t>
              </a:r>
            </a:p>
            <a:p>
              <a:endParaRPr lang="en-US" sz="1400"/>
            </a:p>
            <a:p>
              <a:r>
                <a:rPr lang="en-US" sz="1400"/>
                <a:t>toString()</a:t>
              </a:r>
            </a:p>
          </p:txBody>
        </p:sp>
      </p:grpSp>
      <p:grpSp>
        <p:nvGrpSpPr>
          <p:cNvPr id="23" name="Group 22"/>
          <p:cNvGrpSpPr/>
          <p:nvPr/>
        </p:nvGrpSpPr>
        <p:grpSpPr>
          <a:xfrm>
            <a:off x="4876800" y="4457700"/>
            <a:ext cx="2476500" cy="1790700"/>
            <a:chOff x="838200" y="3352800"/>
            <a:chExt cx="2476500" cy="2019300"/>
          </a:xfrm>
        </p:grpSpPr>
        <p:sp>
          <p:nvSpPr>
            <p:cNvPr id="24" name="Rectangle 23"/>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TwoDShape constructor object</a:t>
              </a:r>
            </a:p>
          </p:txBody>
        </p:sp>
        <p:sp>
          <p:nvSpPr>
            <p:cNvPr id="25" name="Rectangle 24"/>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a:p>
              <a:endParaRPr lang="en-US" sz="1400"/>
            </a:p>
            <a:p>
              <a:r>
                <a:rPr lang="en-US" sz="1400"/>
                <a:t>getArea()</a:t>
              </a:r>
            </a:p>
          </p:txBody>
        </p:sp>
        <p:sp>
          <p:nvSpPr>
            <p:cNvPr id="26" name="Rectangle 25"/>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27" name="Straight Connector 26"/>
          <p:cNvCxnSpPr>
            <a:stCxn id="18" idx="2"/>
            <a:endCxn id="22" idx="0"/>
          </p:cNvCxnSpPr>
          <p:nvPr/>
        </p:nvCxnSpPr>
        <p:spPr>
          <a:xfrm>
            <a:off x="9734550" y="3379610"/>
            <a:ext cx="0" cy="148353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a:stCxn id="12" idx="2"/>
            <a:endCxn id="26" idx="0"/>
          </p:cNvCxnSpPr>
          <p:nvPr/>
        </p:nvCxnSpPr>
        <p:spPr>
          <a:xfrm>
            <a:off x="6686550" y="3379610"/>
            <a:ext cx="0" cy="1483532"/>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29" name="Group 28"/>
          <p:cNvGrpSpPr/>
          <p:nvPr/>
        </p:nvGrpSpPr>
        <p:grpSpPr>
          <a:xfrm>
            <a:off x="1828800" y="4459857"/>
            <a:ext cx="2476500" cy="1824486"/>
            <a:chOff x="304800" y="4191000"/>
            <a:chExt cx="2476500" cy="2057400"/>
          </a:xfrm>
        </p:grpSpPr>
        <p:sp>
          <p:nvSpPr>
            <p:cNvPr id="30" name="Rectangle 29"/>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constructor object</a:t>
              </a:r>
            </a:p>
          </p:txBody>
        </p:sp>
        <p:sp>
          <p:nvSpPr>
            <p:cNvPr id="31" name="Rectangle 30"/>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side</a:t>
              </a:r>
            </a:p>
            <a:p>
              <a:r>
                <a:rPr lang="en-US" sz="1400"/>
                <a:t>height</a:t>
              </a:r>
            </a:p>
          </p:txBody>
        </p:sp>
        <p:sp>
          <p:nvSpPr>
            <p:cNvPr id="32" name="Rectangle 31"/>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33" name="Straight Connector 32"/>
          <p:cNvCxnSpPr>
            <a:stCxn id="8" idx="2"/>
            <a:endCxn id="32" idx="0"/>
          </p:cNvCxnSpPr>
          <p:nvPr/>
        </p:nvCxnSpPr>
        <p:spPr>
          <a:xfrm>
            <a:off x="3641802" y="3378200"/>
            <a:ext cx="0" cy="1487098"/>
          </a:xfrm>
          <a:prstGeom prst="line">
            <a:avLst/>
          </a:prstGeom>
          <a:ln>
            <a:prstDash val="dash"/>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213475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(cont.)</a:t>
            </a:r>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371600"/>
            <a:ext cx="3679356" cy="5217116"/>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4" name="Rectangle 3"/>
          <p:cNvSpPr/>
          <p:nvPr/>
        </p:nvSpPr>
        <p:spPr>
          <a:xfrm>
            <a:off x="6477000" y="2667000"/>
            <a:ext cx="33528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In this improved version, we did:</a:t>
            </a:r>
          </a:p>
          <a:p>
            <a:r>
              <a:rPr lang="en-US" sz="1200"/>
              <a:t>- Inherit the object contained in </a:t>
            </a:r>
            <a:r>
              <a:rPr lang="en-US" sz="1200">
                <a:solidFill>
                  <a:srgbClr val="FFFF00"/>
                </a:solidFill>
              </a:rPr>
              <a:t>Shape.prototype</a:t>
            </a:r>
            <a:r>
              <a:rPr lang="en-US" sz="1200"/>
              <a:t>, not the object created with new </a:t>
            </a:r>
            <a:r>
              <a:rPr lang="en-US" sz="1200">
                <a:solidFill>
                  <a:srgbClr val="FFFF00"/>
                </a:solidFill>
              </a:rPr>
              <a:t>Shape(</a:t>
            </a:r>
            <a:r>
              <a:rPr lang="en-US" sz="1200"/>
              <a:t>)</a:t>
            </a:r>
          </a:p>
          <a:p>
            <a:endParaRPr lang="en-US" sz="1200"/>
          </a:p>
          <a:p>
            <a:r>
              <a:rPr lang="en-US" sz="1200"/>
              <a:t>We gain a little more effciency by:</a:t>
            </a:r>
          </a:p>
          <a:p>
            <a:r>
              <a:rPr lang="en-US" sz="1200"/>
              <a:t>- Not creating a new object</a:t>
            </a:r>
          </a:p>
          <a:p>
            <a:pPr marL="171450" indent="-171450"/>
            <a:r>
              <a:rPr lang="en-US" sz="1200"/>
              <a:t>- Having less lookups during runtime when it </a:t>
            </a:r>
          </a:p>
          <a:p>
            <a:pPr marL="171450" indent="-171450"/>
            <a:r>
              <a:rPr lang="en-US" sz="1200"/>
              <a:t>comes to searching for </a:t>
            </a:r>
            <a:r>
              <a:rPr lang="en-US" sz="1200">
                <a:solidFill>
                  <a:srgbClr val="FFFF00"/>
                </a:solidFill>
              </a:rPr>
              <a:t>toString() </a:t>
            </a:r>
            <a:r>
              <a:rPr lang="en-US" sz="1200"/>
              <a:t>for example. </a:t>
            </a:r>
          </a:p>
          <a:p>
            <a:pPr marL="171450" indent="-171450">
              <a:buFontTx/>
              <a:buChar char="-"/>
            </a:pPr>
            <a:endParaRPr lang="en-US" sz="1200"/>
          </a:p>
          <a:p>
            <a:r>
              <a:rPr lang="en-US" sz="1200"/>
              <a:t>But we also has a side effect: </a:t>
            </a:r>
          </a:p>
          <a:p>
            <a:r>
              <a:rPr lang="en-US" sz="1200"/>
              <a:t>- Because all children and parents point to the same object, when a child modifes the prototype, the parents get the changes, and so do the siblings.</a:t>
            </a:r>
          </a:p>
        </p:txBody>
      </p:sp>
    </p:spTree>
    <p:extLst>
      <p:ext uri="{BB962C8B-B14F-4D97-AF65-F5344CB8AC3E}">
        <p14:creationId xmlns:p14="http://schemas.microsoft.com/office/powerpoint/2010/main" val="3221126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Inheritance (cont.)</a:t>
            </a:r>
            <a:endParaRPr lang="en-US"/>
          </a:p>
        </p:txBody>
      </p:sp>
      <p:grpSp>
        <p:nvGrpSpPr>
          <p:cNvPr id="7" name="Group 6"/>
          <p:cNvGrpSpPr/>
          <p:nvPr/>
        </p:nvGrpSpPr>
        <p:grpSpPr>
          <a:xfrm>
            <a:off x="1828800" y="1752600"/>
            <a:ext cx="2476500" cy="1788543"/>
            <a:chOff x="304800" y="4191000"/>
            <a:chExt cx="2476500" cy="2057400"/>
          </a:xfrm>
        </p:grpSpPr>
        <p:sp>
          <p:nvSpPr>
            <p:cNvPr id="3" name="Rectangle 2"/>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object</a:t>
              </a:r>
            </a:p>
          </p:txBody>
        </p:sp>
        <p:sp>
          <p:nvSpPr>
            <p:cNvPr id="4" name="Rectangle 3"/>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side</a:t>
              </a:r>
            </a:p>
            <a:p>
              <a:r>
                <a:rPr lang="en-US" sz="1400"/>
                <a:t>height</a:t>
              </a:r>
            </a:p>
          </p:txBody>
        </p:sp>
        <p:sp>
          <p:nvSpPr>
            <p:cNvPr id="8" name="Rectangle 7"/>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5" name="Group 4"/>
          <p:cNvGrpSpPr/>
          <p:nvPr/>
        </p:nvGrpSpPr>
        <p:grpSpPr>
          <a:xfrm>
            <a:off x="4878659" y="1787877"/>
            <a:ext cx="2476500" cy="1755423"/>
            <a:chOff x="838200" y="3352800"/>
            <a:chExt cx="2476500" cy="2019300"/>
          </a:xfrm>
        </p:grpSpPr>
        <p:sp>
          <p:nvSpPr>
            <p:cNvPr id="10" name="Rectangle 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TwoDShape object</a:t>
              </a:r>
            </a:p>
          </p:txBody>
        </p:sp>
        <p:sp>
          <p:nvSpPr>
            <p:cNvPr id="11" name="Rectangle 1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12" name="Rectangle 1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14" name="Group 13"/>
          <p:cNvGrpSpPr/>
          <p:nvPr/>
        </p:nvGrpSpPr>
        <p:grpSpPr>
          <a:xfrm>
            <a:off x="7924800" y="1787877"/>
            <a:ext cx="2476500" cy="1755423"/>
            <a:chOff x="838200" y="3352800"/>
            <a:chExt cx="2476500" cy="2019300"/>
          </a:xfrm>
        </p:grpSpPr>
        <p:sp>
          <p:nvSpPr>
            <p:cNvPr id="16" name="Rectangle 15"/>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object</a:t>
              </a:r>
            </a:p>
          </p:txBody>
        </p:sp>
        <p:sp>
          <p:nvSpPr>
            <p:cNvPr id="17" name="Rectangle 16"/>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18" name="Rectangle 17"/>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a:t>name</a:t>
              </a:r>
            </a:p>
            <a:p>
              <a:endParaRPr lang="en-US" sz="1400"/>
            </a:p>
            <a:p>
              <a:r>
                <a:rPr lang="en-US" sz="1400"/>
                <a:t>toString()</a:t>
              </a:r>
            </a:p>
            <a:p>
              <a:r>
                <a:rPr lang="en-US" sz="1400"/>
                <a:t>getArea()</a:t>
              </a:r>
            </a:p>
          </p:txBody>
        </p:sp>
      </p:grpSp>
      <p:grpSp>
        <p:nvGrpSpPr>
          <p:cNvPr id="23" name="Group 22"/>
          <p:cNvGrpSpPr/>
          <p:nvPr/>
        </p:nvGrpSpPr>
        <p:grpSpPr>
          <a:xfrm>
            <a:off x="7924800" y="4457700"/>
            <a:ext cx="2476500" cy="1790700"/>
            <a:chOff x="838200" y="3352800"/>
            <a:chExt cx="2476500" cy="2019300"/>
          </a:xfrm>
        </p:grpSpPr>
        <p:sp>
          <p:nvSpPr>
            <p:cNvPr id="24" name="Rectangle 23"/>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constructor object</a:t>
              </a:r>
            </a:p>
          </p:txBody>
        </p:sp>
        <p:sp>
          <p:nvSpPr>
            <p:cNvPr id="25" name="Rectangle 24"/>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26" name="Rectangle 25"/>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a:t>name</a:t>
              </a:r>
            </a:p>
            <a:p>
              <a:endParaRPr lang="en-US" sz="1400"/>
            </a:p>
            <a:p>
              <a:r>
                <a:rPr lang="en-US" sz="1400"/>
                <a:t>toString()</a:t>
              </a:r>
            </a:p>
            <a:p>
              <a:r>
                <a:rPr lang="en-US" sz="1400"/>
                <a:t>getArea()</a:t>
              </a:r>
            </a:p>
          </p:txBody>
        </p:sp>
      </p:grpSp>
      <p:grpSp>
        <p:nvGrpSpPr>
          <p:cNvPr id="27" name="Group 26"/>
          <p:cNvGrpSpPr/>
          <p:nvPr/>
        </p:nvGrpSpPr>
        <p:grpSpPr>
          <a:xfrm>
            <a:off x="4876800" y="4457700"/>
            <a:ext cx="2476500" cy="1790700"/>
            <a:chOff x="838200" y="3352800"/>
            <a:chExt cx="2476500" cy="2019300"/>
          </a:xfrm>
        </p:grpSpPr>
        <p:sp>
          <p:nvSpPr>
            <p:cNvPr id="28" name="Rectangle 27"/>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TwoDShape constructor object</a:t>
              </a:r>
            </a:p>
          </p:txBody>
        </p:sp>
        <p:sp>
          <p:nvSpPr>
            <p:cNvPr id="29" name="Rectangle 28"/>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30" name="Rectangle 29"/>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31" name="Straight Connector 30"/>
          <p:cNvCxnSpPr>
            <a:stCxn id="18" idx="2"/>
            <a:endCxn id="26" idx="0"/>
          </p:cNvCxnSpPr>
          <p:nvPr/>
        </p:nvCxnSpPr>
        <p:spPr>
          <a:xfrm>
            <a:off x="9734550" y="3344572"/>
            <a:ext cx="0" cy="1518570"/>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32" name="Straight Connector 31"/>
          <p:cNvCxnSpPr>
            <a:stCxn id="12" idx="2"/>
            <a:endCxn id="30" idx="0"/>
          </p:cNvCxnSpPr>
          <p:nvPr/>
        </p:nvCxnSpPr>
        <p:spPr>
          <a:xfrm flipH="1">
            <a:off x="6686551" y="3344572"/>
            <a:ext cx="1859" cy="1518570"/>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33" name="Group 32"/>
          <p:cNvGrpSpPr/>
          <p:nvPr/>
        </p:nvGrpSpPr>
        <p:grpSpPr>
          <a:xfrm>
            <a:off x="1828800" y="4459857"/>
            <a:ext cx="2476500" cy="1824486"/>
            <a:chOff x="304800" y="4191000"/>
            <a:chExt cx="2476500" cy="2057400"/>
          </a:xfrm>
        </p:grpSpPr>
        <p:sp>
          <p:nvSpPr>
            <p:cNvPr id="34" name="Rectangle 33"/>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constructor object</a:t>
              </a:r>
            </a:p>
          </p:txBody>
        </p:sp>
        <p:sp>
          <p:nvSpPr>
            <p:cNvPr id="35" name="Rectangle 34"/>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side</a:t>
              </a:r>
            </a:p>
            <a:p>
              <a:r>
                <a:rPr lang="en-US" sz="1400"/>
                <a:t>height</a:t>
              </a:r>
            </a:p>
          </p:txBody>
        </p:sp>
        <p:sp>
          <p:nvSpPr>
            <p:cNvPr id="36" name="Rectangle 35"/>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37" name="Straight Connector 36"/>
          <p:cNvCxnSpPr>
            <a:stCxn id="8" idx="2"/>
            <a:endCxn id="36" idx="0"/>
          </p:cNvCxnSpPr>
          <p:nvPr/>
        </p:nvCxnSpPr>
        <p:spPr>
          <a:xfrm>
            <a:off x="3641802" y="3342416"/>
            <a:ext cx="0" cy="1522883"/>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5" name="Elbow Connector 14"/>
          <p:cNvCxnSpPr>
            <a:stCxn id="30" idx="3"/>
            <a:endCxn id="18" idx="1"/>
          </p:cNvCxnSpPr>
          <p:nvPr/>
        </p:nvCxnSpPr>
        <p:spPr>
          <a:xfrm flipV="1">
            <a:off x="7162800" y="2764951"/>
            <a:ext cx="2095500" cy="2689460"/>
          </a:xfrm>
          <a:prstGeom prst="bentConnector3">
            <a:avLst>
              <a:gd name="adj1" fmla="val 50000"/>
            </a:avLst>
          </a:prstGeom>
          <a:ln>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3" name="Elbow Connector 12"/>
          <p:cNvCxnSpPr>
            <a:stCxn id="36" idx="3"/>
            <a:endCxn id="12" idx="1"/>
          </p:cNvCxnSpPr>
          <p:nvPr/>
        </p:nvCxnSpPr>
        <p:spPr>
          <a:xfrm flipV="1">
            <a:off x="4121305" y="2764952"/>
            <a:ext cx="2090855" cy="2708509"/>
          </a:xfrm>
          <a:prstGeom prst="bentConnector3">
            <a:avLst>
              <a:gd name="adj1" fmla="val 50000"/>
            </a:avLst>
          </a:prstGeom>
          <a:ln>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51431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(cont.)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3244" y="1373188"/>
            <a:ext cx="3601356" cy="5180012"/>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4" name="Rectangle 3"/>
          <p:cNvSpPr/>
          <p:nvPr/>
        </p:nvSpPr>
        <p:spPr>
          <a:xfrm>
            <a:off x="6629400" y="2209800"/>
            <a:ext cx="30480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The previous solution poses a problem: all prototypes point to the same object and the parents get children's properties. </a:t>
            </a:r>
          </a:p>
          <a:p>
            <a:endParaRPr lang="en-US" sz="1200"/>
          </a:p>
          <a:p>
            <a:r>
              <a:rPr lang="en-US" sz="1200"/>
              <a:t>We can solve this using an intermediary in the form of a temporary constructor function:</a:t>
            </a:r>
          </a:p>
          <a:p>
            <a:r>
              <a:rPr lang="en-US" sz="1200"/>
              <a:t>- Create an empty function </a:t>
            </a:r>
            <a:r>
              <a:rPr lang="en-US" sz="1200">
                <a:solidFill>
                  <a:srgbClr val="FFFF00"/>
                </a:solidFill>
              </a:rPr>
              <a:t>F() </a:t>
            </a:r>
          </a:p>
          <a:p>
            <a:r>
              <a:rPr lang="en-US" sz="1200"/>
              <a:t>- Set its prototype to the prototype of the parent constructor</a:t>
            </a:r>
          </a:p>
          <a:p>
            <a:r>
              <a:rPr lang="en-US" sz="1200"/>
              <a:t>- Set </a:t>
            </a:r>
            <a:r>
              <a:rPr lang="en-US" sz="1200">
                <a:solidFill>
                  <a:srgbClr val="FFFF00"/>
                </a:solidFill>
              </a:rPr>
              <a:t>new F() </a:t>
            </a:r>
            <a:r>
              <a:rPr lang="en-US" sz="1200"/>
              <a:t>to the prototype of the child constructor (</a:t>
            </a:r>
            <a:r>
              <a:rPr lang="en-US" sz="1200">
                <a:solidFill>
                  <a:srgbClr val="FFFF00"/>
                </a:solidFill>
              </a:rPr>
              <a:t>new F() </a:t>
            </a:r>
            <a:r>
              <a:rPr lang="en-US" sz="1200"/>
              <a:t>creates objects that have no properties of their own, but inherit everything from the parent's prototype)</a:t>
            </a:r>
          </a:p>
          <a:p>
            <a:endParaRPr lang="en-US" sz="1200"/>
          </a:p>
          <a:p>
            <a:r>
              <a:rPr lang="en-US" sz="1200"/>
              <a:t>This approach supports the idea that only properties and methods added to the prototype should be inherited, and own properties should not. </a:t>
            </a:r>
          </a:p>
        </p:txBody>
      </p:sp>
    </p:spTree>
    <p:extLst>
      <p:ext uri="{BB962C8B-B14F-4D97-AF65-F5344CB8AC3E}">
        <p14:creationId xmlns:p14="http://schemas.microsoft.com/office/powerpoint/2010/main" val="2091550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Inheritance (cont.)</a:t>
            </a:r>
            <a:endParaRPr lang="en-US"/>
          </a:p>
        </p:txBody>
      </p:sp>
      <p:grpSp>
        <p:nvGrpSpPr>
          <p:cNvPr id="7" name="Group 6"/>
          <p:cNvGrpSpPr/>
          <p:nvPr/>
        </p:nvGrpSpPr>
        <p:grpSpPr>
          <a:xfrm>
            <a:off x="1828800" y="1600200"/>
            <a:ext cx="2476500" cy="1455390"/>
            <a:chOff x="304800" y="4191000"/>
            <a:chExt cx="2476500" cy="2057400"/>
          </a:xfrm>
        </p:grpSpPr>
        <p:sp>
          <p:nvSpPr>
            <p:cNvPr id="3" name="Rectangle 2"/>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object</a:t>
              </a:r>
            </a:p>
          </p:txBody>
        </p:sp>
        <p:sp>
          <p:nvSpPr>
            <p:cNvPr id="4" name="Rectangle 3"/>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side</a:t>
              </a:r>
            </a:p>
            <a:p>
              <a:r>
                <a:rPr lang="en-US" sz="1400"/>
                <a:t>height</a:t>
              </a:r>
            </a:p>
          </p:txBody>
        </p:sp>
        <p:sp>
          <p:nvSpPr>
            <p:cNvPr id="8" name="Rectangle 7"/>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5" name="Group 4"/>
          <p:cNvGrpSpPr/>
          <p:nvPr/>
        </p:nvGrpSpPr>
        <p:grpSpPr>
          <a:xfrm>
            <a:off x="4878659" y="1632392"/>
            <a:ext cx="2476500" cy="1428440"/>
            <a:chOff x="838200" y="3352800"/>
            <a:chExt cx="2476500" cy="2019300"/>
          </a:xfrm>
        </p:grpSpPr>
        <p:sp>
          <p:nvSpPr>
            <p:cNvPr id="10" name="Rectangle 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F constructor object</a:t>
              </a:r>
            </a:p>
          </p:txBody>
        </p:sp>
        <p:sp>
          <p:nvSpPr>
            <p:cNvPr id="11" name="Rectangle 1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a:t>Always empty</a:t>
              </a:r>
            </a:p>
          </p:txBody>
        </p:sp>
        <p:sp>
          <p:nvSpPr>
            <p:cNvPr id="12" name="Rectangle 1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14" name="Group 13"/>
          <p:cNvGrpSpPr/>
          <p:nvPr/>
        </p:nvGrpSpPr>
        <p:grpSpPr>
          <a:xfrm>
            <a:off x="7924800" y="1632392"/>
            <a:ext cx="2476500" cy="1428440"/>
            <a:chOff x="838200" y="3352800"/>
            <a:chExt cx="2476500" cy="2019300"/>
          </a:xfrm>
        </p:grpSpPr>
        <p:sp>
          <p:nvSpPr>
            <p:cNvPr id="16" name="Rectangle 15"/>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F constructor object</a:t>
              </a:r>
            </a:p>
          </p:txBody>
        </p:sp>
        <p:sp>
          <p:nvSpPr>
            <p:cNvPr id="17" name="Rectangle 16"/>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a:t>Always empty</a:t>
              </a:r>
            </a:p>
          </p:txBody>
        </p:sp>
        <p:sp>
          <p:nvSpPr>
            <p:cNvPr id="18" name="Rectangle 17"/>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23" name="Group 22"/>
          <p:cNvGrpSpPr/>
          <p:nvPr/>
        </p:nvGrpSpPr>
        <p:grpSpPr>
          <a:xfrm>
            <a:off x="7924800" y="4910860"/>
            <a:ext cx="2476500" cy="1457144"/>
            <a:chOff x="838200" y="3352800"/>
            <a:chExt cx="2476500" cy="2019300"/>
          </a:xfrm>
        </p:grpSpPr>
        <p:sp>
          <p:nvSpPr>
            <p:cNvPr id="24" name="Rectangle 23"/>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constructor object</a:t>
              </a:r>
            </a:p>
          </p:txBody>
        </p:sp>
        <p:sp>
          <p:nvSpPr>
            <p:cNvPr id="25" name="Rectangle 24"/>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26" name="Rectangle 25"/>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a:t>name</a:t>
              </a:r>
            </a:p>
            <a:p>
              <a:endParaRPr lang="en-US" sz="1400"/>
            </a:p>
            <a:p>
              <a:r>
                <a:rPr lang="en-US" sz="1400"/>
                <a:t>toString()</a:t>
              </a:r>
            </a:p>
          </p:txBody>
        </p:sp>
      </p:grpSp>
      <p:grpSp>
        <p:nvGrpSpPr>
          <p:cNvPr id="27" name="Group 26"/>
          <p:cNvGrpSpPr/>
          <p:nvPr/>
        </p:nvGrpSpPr>
        <p:grpSpPr>
          <a:xfrm>
            <a:off x="4876800" y="4910860"/>
            <a:ext cx="2476500" cy="1457144"/>
            <a:chOff x="838200" y="3352800"/>
            <a:chExt cx="2476500" cy="2019300"/>
          </a:xfrm>
        </p:grpSpPr>
        <p:sp>
          <p:nvSpPr>
            <p:cNvPr id="28" name="Rectangle 27"/>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TwoDShape constructor object</a:t>
              </a:r>
            </a:p>
          </p:txBody>
        </p:sp>
        <p:sp>
          <p:nvSpPr>
            <p:cNvPr id="29" name="Rectangle 28"/>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30" name="Rectangle 29"/>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33" name="Group 32"/>
          <p:cNvGrpSpPr/>
          <p:nvPr/>
        </p:nvGrpSpPr>
        <p:grpSpPr>
          <a:xfrm>
            <a:off x="1828800" y="4916164"/>
            <a:ext cx="2476500" cy="1484636"/>
            <a:chOff x="304800" y="4191000"/>
            <a:chExt cx="2476500" cy="2057400"/>
          </a:xfrm>
        </p:grpSpPr>
        <p:sp>
          <p:nvSpPr>
            <p:cNvPr id="34" name="Rectangle 33"/>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constructor object</a:t>
              </a:r>
            </a:p>
          </p:txBody>
        </p:sp>
        <p:sp>
          <p:nvSpPr>
            <p:cNvPr id="35" name="Rectangle 34"/>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side</a:t>
              </a:r>
            </a:p>
            <a:p>
              <a:r>
                <a:rPr lang="en-US" sz="1400"/>
                <a:t>height</a:t>
              </a:r>
            </a:p>
          </p:txBody>
        </p:sp>
        <p:sp>
          <p:nvSpPr>
            <p:cNvPr id="36" name="Rectangle 35"/>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37" name="Straight Connector 36"/>
          <p:cNvCxnSpPr>
            <a:stCxn id="8" idx="2"/>
            <a:endCxn id="36" idx="0"/>
          </p:cNvCxnSpPr>
          <p:nvPr/>
        </p:nvCxnSpPr>
        <p:spPr>
          <a:xfrm>
            <a:off x="3641802" y="2893881"/>
            <a:ext cx="0" cy="2352203"/>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38" name="Group 37"/>
          <p:cNvGrpSpPr/>
          <p:nvPr/>
        </p:nvGrpSpPr>
        <p:grpSpPr>
          <a:xfrm>
            <a:off x="4876800" y="3429000"/>
            <a:ext cx="2478359" cy="1131970"/>
            <a:chOff x="304800" y="4191000"/>
            <a:chExt cx="2292504" cy="2057400"/>
          </a:xfrm>
        </p:grpSpPr>
        <p:sp>
          <p:nvSpPr>
            <p:cNvPr id="39" name="Rectangle 38"/>
            <p:cNvSpPr/>
            <p:nvPr/>
          </p:nvSpPr>
          <p:spPr>
            <a:xfrm>
              <a:off x="304800" y="4191000"/>
              <a:ext cx="2292504"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F object</a:t>
              </a:r>
            </a:p>
          </p:txBody>
        </p:sp>
        <p:sp>
          <p:nvSpPr>
            <p:cNvPr id="40" name="Rectangle 39"/>
            <p:cNvSpPr/>
            <p:nvPr/>
          </p:nvSpPr>
          <p:spPr>
            <a:xfrm>
              <a:off x="465563" y="4866561"/>
              <a:ext cx="853067" cy="11532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a:p>
              <a:r>
                <a:rPr lang="en-US" sz="1400"/>
                <a:t>getArea()</a:t>
              </a:r>
            </a:p>
          </p:txBody>
        </p:sp>
        <p:sp>
          <p:nvSpPr>
            <p:cNvPr id="41" name="Rectangle 40"/>
            <p:cNvSpPr/>
            <p:nvPr/>
          </p:nvSpPr>
          <p:spPr>
            <a:xfrm>
              <a:off x="1487759" y="4866561"/>
              <a:ext cx="959004" cy="11532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42" name="Group 41"/>
          <p:cNvGrpSpPr/>
          <p:nvPr/>
        </p:nvGrpSpPr>
        <p:grpSpPr>
          <a:xfrm>
            <a:off x="8070696" y="3429000"/>
            <a:ext cx="2292504" cy="1131970"/>
            <a:chOff x="304800" y="4191000"/>
            <a:chExt cx="2292504" cy="2057400"/>
          </a:xfrm>
        </p:grpSpPr>
        <p:sp>
          <p:nvSpPr>
            <p:cNvPr id="43" name="Rectangle 42"/>
            <p:cNvSpPr/>
            <p:nvPr/>
          </p:nvSpPr>
          <p:spPr>
            <a:xfrm>
              <a:off x="304800" y="4191000"/>
              <a:ext cx="2292504"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F object</a:t>
              </a:r>
            </a:p>
          </p:txBody>
        </p:sp>
        <p:sp>
          <p:nvSpPr>
            <p:cNvPr id="44" name="Rectangle 43"/>
            <p:cNvSpPr/>
            <p:nvPr/>
          </p:nvSpPr>
          <p:spPr>
            <a:xfrm>
              <a:off x="465563" y="4866561"/>
              <a:ext cx="853067" cy="11532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p:txBody>
        </p:sp>
        <p:sp>
          <p:nvSpPr>
            <p:cNvPr id="45" name="Rectangle 44"/>
            <p:cNvSpPr/>
            <p:nvPr/>
          </p:nvSpPr>
          <p:spPr>
            <a:xfrm>
              <a:off x="1487759" y="4866561"/>
              <a:ext cx="959004" cy="11532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32" name="Straight Connector 31"/>
          <p:cNvCxnSpPr>
            <a:stCxn id="12" idx="2"/>
            <a:endCxn id="41" idx="0"/>
          </p:cNvCxnSpPr>
          <p:nvPr/>
        </p:nvCxnSpPr>
        <p:spPr>
          <a:xfrm flipH="1">
            <a:off x="6674037" y="2899122"/>
            <a:ext cx="14372" cy="901569"/>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31" name="Straight Connector 30"/>
          <p:cNvCxnSpPr>
            <a:stCxn id="18" idx="2"/>
            <a:endCxn id="45" idx="0"/>
          </p:cNvCxnSpPr>
          <p:nvPr/>
        </p:nvCxnSpPr>
        <p:spPr>
          <a:xfrm flipH="1">
            <a:off x="9733158" y="2899122"/>
            <a:ext cx="1393" cy="901569"/>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5" name="Elbow Connector 14"/>
          <p:cNvCxnSpPr>
            <a:stCxn id="30" idx="3"/>
            <a:endCxn id="43" idx="1"/>
          </p:cNvCxnSpPr>
          <p:nvPr/>
        </p:nvCxnSpPr>
        <p:spPr>
          <a:xfrm flipV="1">
            <a:off x="7162800" y="3994986"/>
            <a:ext cx="907896" cy="1726927"/>
          </a:xfrm>
          <a:prstGeom prst="bentConnector3">
            <a:avLst>
              <a:gd name="adj1" fmla="val 50000"/>
            </a:avLst>
          </a:prstGeom>
          <a:ln>
            <a:prstDash val="solid"/>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46" name="Straight Connector 45"/>
          <p:cNvCxnSpPr>
            <a:stCxn id="45" idx="2"/>
            <a:endCxn id="26" idx="0"/>
          </p:cNvCxnSpPr>
          <p:nvPr/>
        </p:nvCxnSpPr>
        <p:spPr>
          <a:xfrm>
            <a:off x="9733158" y="4435197"/>
            <a:ext cx="1393" cy="805583"/>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7" name="Straight Connector 46"/>
          <p:cNvCxnSpPr>
            <a:stCxn id="41" idx="2"/>
            <a:endCxn id="30" idx="0"/>
          </p:cNvCxnSpPr>
          <p:nvPr/>
        </p:nvCxnSpPr>
        <p:spPr>
          <a:xfrm>
            <a:off x="6674038" y="4435197"/>
            <a:ext cx="12513" cy="805583"/>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3" name="Elbow Connector 12"/>
          <p:cNvCxnSpPr>
            <a:stCxn id="36" idx="3"/>
            <a:endCxn id="39" idx="1"/>
          </p:cNvCxnSpPr>
          <p:nvPr/>
        </p:nvCxnSpPr>
        <p:spPr>
          <a:xfrm flipV="1">
            <a:off x="4121305" y="3994986"/>
            <a:ext cx="755495" cy="1745977"/>
          </a:xfrm>
          <a:prstGeom prst="bentConnector3">
            <a:avLst>
              <a:gd name="adj1" fmla="val 50000"/>
            </a:avLst>
          </a:prstGeom>
          <a:ln>
            <a:prstDash val="solid"/>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49101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strike="sngStrike"/>
              <a:t>Set up environment</a:t>
            </a:r>
          </a:p>
          <a:p>
            <a:r>
              <a:rPr lang="en-US" b="1">
                <a:solidFill>
                  <a:srgbClr val="0070C0"/>
                </a:solidFill>
              </a:rPr>
              <a:t>Revisit OOP concepts</a:t>
            </a:r>
          </a:p>
          <a:p>
            <a:r>
              <a:rPr lang="en-US" smtClean="0">
                <a:solidFill>
                  <a:schemeClr val="bg1">
                    <a:lumMod val="65000"/>
                  </a:schemeClr>
                </a:solidFill>
              </a:rPr>
              <a:t>Look at JavaScript basics</a:t>
            </a:r>
          </a:p>
          <a:p>
            <a:r>
              <a:rPr lang="en-US">
                <a:solidFill>
                  <a:schemeClr val="bg1">
                    <a:lumMod val="65000"/>
                  </a:schemeClr>
                </a:solidFill>
              </a:rPr>
              <a:t>Delve into JavaScript’s core concepts and concerns</a:t>
            </a:r>
          </a:p>
          <a:p>
            <a:endParaRPr lang="en-US"/>
          </a:p>
        </p:txBody>
      </p:sp>
    </p:spTree>
    <p:extLst>
      <p:ext uri="{BB962C8B-B14F-4D97-AF65-F5344CB8AC3E}">
        <p14:creationId xmlns:p14="http://schemas.microsoft.com/office/powerpoint/2010/main" val="30005325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Uber </a:t>
            </a:r>
            <a:r>
              <a:rPr lang="en-US" smtClean="0"/>
              <a:t>– Access to the parent</a:t>
            </a:r>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600200"/>
            <a:ext cx="5487988" cy="4756346"/>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4" name="Rectangle 3"/>
          <p:cNvSpPr/>
          <p:nvPr/>
        </p:nvSpPr>
        <p:spPr>
          <a:xfrm>
            <a:off x="6781800" y="36576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In JavaScript, there is no special syntax for a child to access its parent’s methods (like </a:t>
            </a:r>
            <a:r>
              <a:rPr lang="en-US" sz="1200">
                <a:solidFill>
                  <a:srgbClr val="FFFF00"/>
                </a:solidFill>
              </a:rPr>
              <a:t>super</a:t>
            </a:r>
            <a:r>
              <a:rPr lang="en-US" sz="1200"/>
              <a:t> in Java), but it's easy to achieve the same functionality by, for example, creating an </a:t>
            </a:r>
            <a:r>
              <a:rPr lang="en-US" sz="1200">
                <a:solidFill>
                  <a:srgbClr val="FFFF00"/>
                </a:solidFill>
              </a:rPr>
              <a:t>uber</a:t>
            </a:r>
            <a:r>
              <a:rPr lang="en-US" sz="1200"/>
              <a:t> property that points to the parent's prototype object.</a:t>
            </a:r>
          </a:p>
          <a:p>
            <a:endParaRPr lang="en-US" sz="1200"/>
          </a:p>
          <a:p>
            <a:r>
              <a:rPr lang="en-US" sz="1200"/>
              <a:t>Actually, </a:t>
            </a:r>
            <a:r>
              <a:rPr lang="en-US" sz="1200">
                <a:solidFill>
                  <a:srgbClr val="FFFF00"/>
                </a:solidFill>
              </a:rPr>
              <a:t>uber</a:t>
            </a:r>
            <a:r>
              <a:rPr lang="en-US" sz="1200"/>
              <a:t> can be replaced by any other name, but should not be “</a:t>
            </a:r>
            <a:r>
              <a:rPr lang="en-US" sz="1200">
                <a:solidFill>
                  <a:srgbClr val="FFFF00"/>
                </a:solidFill>
              </a:rPr>
              <a:t>superclass</a:t>
            </a:r>
            <a:r>
              <a:rPr lang="en-US" sz="1200"/>
              <a:t>” or “</a:t>
            </a:r>
            <a:r>
              <a:rPr lang="en-US" sz="1200">
                <a:solidFill>
                  <a:srgbClr val="FFFF00"/>
                </a:solidFill>
              </a:rPr>
              <a:t>super</a:t>
            </a:r>
            <a:r>
              <a:rPr lang="en-US" sz="1200"/>
              <a:t>”. (The German word "</a:t>
            </a:r>
            <a:r>
              <a:rPr lang="en-US" sz="1200">
                <a:solidFill>
                  <a:srgbClr val="FFFF00"/>
                </a:solidFill>
              </a:rPr>
              <a:t>über</a:t>
            </a:r>
            <a:r>
              <a:rPr lang="en-US" sz="1200"/>
              <a:t>" suggested by Douglass Crockford, means more or less the same as "</a:t>
            </a:r>
            <a:r>
              <a:rPr lang="en-US" sz="1200">
                <a:solidFill>
                  <a:srgbClr val="FFFF00"/>
                </a:solidFill>
              </a:rPr>
              <a:t>super</a:t>
            </a:r>
            <a:r>
              <a:rPr lang="en-US" sz="1200"/>
              <a:t>“)</a:t>
            </a:r>
          </a:p>
        </p:txBody>
      </p:sp>
    </p:spTree>
    <p:extLst>
      <p:ext uri="{BB962C8B-B14F-4D97-AF65-F5344CB8AC3E}">
        <p14:creationId xmlns:p14="http://schemas.microsoft.com/office/powerpoint/2010/main" val="2274022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Inheritance </a:t>
            </a:r>
            <a:r>
              <a:rPr lang="en-US" smtClean="0"/>
              <a:t>patterns (</a:t>
            </a:r>
            <a:r>
              <a:rPr lang="en-US" smtClean="0">
                <a:solidFill>
                  <a:srgbClr val="FFFF00"/>
                </a:solidFill>
              </a:rPr>
              <a:t>IP</a:t>
            </a:r>
            <a:r>
              <a:rPr lang="en-US" smtClean="0"/>
              <a:t>) - Classification</a:t>
            </a:r>
            <a:endParaRPr lang="en-US"/>
          </a:p>
        </p:txBody>
      </p:sp>
      <p:sp>
        <p:nvSpPr>
          <p:cNvPr id="3" name="Content Placeholder 2"/>
          <p:cNvSpPr>
            <a:spLocks noGrp="1"/>
          </p:cNvSpPr>
          <p:nvPr>
            <p:ph idx="1"/>
          </p:nvPr>
        </p:nvSpPr>
        <p:spPr/>
        <p:txBody>
          <a:bodyPr>
            <a:normAutofit/>
          </a:bodyPr>
          <a:lstStyle/>
          <a:p>
            <a:r>
              <a:rPr lang="en-US" smtClean="0"/>
              <a:t>Patterns </a:t>
            </a:r>
            <a:r>
              <a:rPr lang="en-US"/>
              <a:t>that work </a:t>
            </a:r>
            <a:r>
              <a:rPr lang="en-US" smtClean="0"/>
              <a:t>with:</a:t>
            </a:r>
          </a:p>
          <a:p>
            <a:pPr lvl="1"/>
            <a:r>
              <a:rPr lang="en-US" smtClean="0"/>
              <a:t>Constructors </a:t>
            </a:r>
            <a:endParaRPr lang="en-US"/>
          </a:p>
          <a:p>
            <a:pPr lvl="1"/>
            <a:r>
              <a:rPr lang="en-US" smtClean="0"/>
              <a:t>Objects </a:t>
            </a:r>
            <a:endParaRPr lang="en-US"/>
          </a:p>
          <a:p>
            <a:r>
              <a:rPr lang="en-US" smtClean="0"/>
              <a:t>Patterns that:</a:t>
            </a:r>
            <a:endParaRPr lang="en-US"/>
          </a:p>
          <a:p>
            <a:pPr lvl="1"/>
            <a:r>
              <a:rPr lang="en-US"/>
              <a:t>Use the </a:t>
            </a:r>
            <a:r>
              <a:rPr lang="en-US" smtClean="0"/>
              <a:t>prototype chain</a:t>
            </a:r>
            <a:endParaRPr lang="en-US"/>
          </a:p>
          <a:p>
            <a:pPr lvl="1"/>
            <a:r>
              <a:rPr lang="en-US"/>
              <a:t>Copy properties </a:t>
            </a:r>
          </a:p>
          <a:p>
            <a:pPr lvl="1"/>
            <a:r>
              <a:rPr lang="en-US"/>
              <a:t>Do both (copy properties of the prototype</a:t>
            </a:r>
            <a:r>
              <a:rPr lang="en-US" smtClean="0"/>
              <a:t>)</a:t>
            </a:r>
            <a:endParaRPr lang="en-US"/>
          </a:p>
        </p:txBody>
      </p:sp>
    </p:spTree>
    <p:extLst>
      <p:ext uri="{BB962C8B-B14F-4D97-AF65-F5344CB8AC3E}">
        <p14:creationId xmlns:p14="http://schemas.microsoft.com/office/powerpoint/2010/main" val="5133548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patterns (cont.)</a:t>
            </a:r>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524000"/>
            <a:ext cx="4038600" cy="179070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524001"/>
            <a:ext cx="3219450" cy="17811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1" y="4343400"/>
            <a:ext cx="2486025" cy="175260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1" y="3733801"/>
            <a:ext cx="5724525" cy="28098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Rectangle 2"/>
          <p:cNvSpPr/>
          <p:nvPr/>
        </p:nvSpPr>
        <p:spPr>
          <a:xfrm>
            <a:off x="5410200" y="3092604"/>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1</a:t>
            </a:r>
          </a:p>
        </p:txBody>
      </p:sp>
      <p:sp>
        <p:nvSpPr>
          <p:cNvPr id="8" name="Rectangle 7"/>
          <p:cNvSpPr/>
          <p:nvPr/>
        </p:nvSpPr>
        <p:spPr>
          <a:xfrm>
            <a:off x="9318702" y="3092604"/>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2</a:t>
            </a:r>
          </a:p>
        </p:txBody>
      </p:sp>
      <p:sp>
        <p:nvSpPr>
          <p:cNvPr id="9" name="Rectangle 8"/>
          <p:cNvSpPr/>
          <p:nvPr/>
        </p:nvSpPr>
        <p:spPr>
          <a:xfrm>
            <a:off x="9625360" y="63246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4</a:t>
            </a:r>
          </a:p>
        </p:txBody>
      </p:sp>
      <p:sp>
        <p:nvSpPr>
          <p:cNvPr id="10" name="Rectangle 9"/>
          <p:cNvSpPr/>
          <p:nvPr/>
        </p:nvSpPr>
        <p:spPr>
          <a:xfrm>
            <a:off x="3635298" y="58674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3</a:t>
            </a:r>
          </a:p>
        </p:txBody>
      </p:sp>
    </p:spTree>
    <p:extLst>
      <p:ext uri="{BB962C8B-B14F-4D97-AF65-F5344CB8AC3E}">
        <p14:creationId xmlns:p14="http://schemas.microsoft.com/office/powerpoint/2010/main" val="1521179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1763" y="2335367"/>
            <a:ext cx="2124075" cy="19716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Inheritance </a:t>
            </a:r>
            <a:r>
              <a:rPr lang="en-US" smtClean="0"/>
              <a:t>patterns (cont.)</a:t>
            </a:r>
            <a:endParaRPr lang="en-US"/>
          </a:p>
        </p:txBody>
      </p:sp>
      <p:sp>
        <p:nvSpPr>
          <p:cNvPr id="3" name="Rectangle 2"/>
          <p:cNvSpPr/>
          <p:nvPr/>
        </p:nvSpPr>
        <p:spPr>
          <a:xfrm>
            <a:off x="4038600" y="4083204"/>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5</a:t>
            </a:r>
          </a:p>
        </p:txBody>
      </p:sp>
      <p:sp>
        <p:nvSpPr>
          <p:cNvPr id="9" name="Rectangle 8"/>
          <p:cNvSpPr/>
          <p:nvPr/>
        </p:nvSpPr>
        <p:spPr>
          <a:xfrm>
            <a:off x="3505200" y="5181600"/>
            <a:ext cx="5334000" cy="1219200"/>
          </a:xfrm>
          <a:prstGeom prst="rect">
            <a:avLst/>
          </a:prstGeom>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r>
              <a:rPr lang="en-US"/>
              <a:t>Quiz:</a:t>
            </a:r>
          </a:p>
          <a:p>
            <a:r>
              <a:rPr lang="en-US"/>
              <a:t>- Do you have any other ways?</a:t>
            </a:r>
          </a:p>
          <a:p>
            <a:r>
              <a:rPr lang="en-US"/>
              <a:t>- Compare the good and bad points of these ways.</a:t>
            </a:r>
          </a:p>
          <a:p>
            <a:r>
              <a:rPr lang="en-US"/>
              <a:t>- Can you implement multi-inheritance?</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168" y="2016279"/>
            <a:ext cx="3057525" cy="26098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8" name="Rectangle 7"/>
          <p:cNvSpPr/>
          <p:nvPr/>
        </p:nvSpPr>
        <p:spPr>
          <a:xfrm>
            <a:off x="8545551" y="4408449"/>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6</a:t>
            </a:r>
          </a:p>
        </p:txBody>
      </p:sp>
    </p:spTree>
    <p:extLst>
      <p:ext uri="{BB962C8B-B14F-4D97-AF65-F5344CB8AC3E}">
        <p14:creationId xmlns:p14="http://schemas.microsoft.com/office/powerpoint/2010/main" val="40036778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IP</a:t>
            </a:r>
            <a:r>
              <a:rPr lang="en-US" smtClean="0"/>
              <a:t> - Multi-inheritance</a:t>
            </a:r>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447801"/>
            <a:ext cx="5295900" cy="22383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772" y="2362200"/>
            <a:ext cx="4952228" cy="4238624"/>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Bent-Up Arrow 2"/>
          <p:cNvSpPr/>
          <p:nvPr/>
        </p:nvSpPr>
        <p:spPr>
          <a:xfrm rot="5400000">
            <a:off x="4805247" y="3684549"/>
            <a:ext cx="457200" cy="555702"/>
          </a:xfrm>
          <a:prstGeom prst="bentUp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43434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FFFF00"/>
                </a:solidFill>
              </a:rPr>
              <a:t>mixin</a:t>
            </a:r>
            <a:r>
              <a:rPr lang="en-US" sz="1200"/>
              <a:t> is a popular term in some languages such as Ruby. A mixin is similar to an object that provides some useful functionality but is not meant to be inherited and extended by sub-objects.</a:t>
            </a:r>
          </a:p>
          <a:p>
            <a:r>
              <a:rPr lang="en-US" sz="1200"/>
              <a:t>The </a:t>
            </a:r>
            <a:r>
              <a:rPr lang="en-US" sz="1200">
                <a:solidFill>
                  <a:srgbClr val="FFFF00"/>
                </a:solidFill>
              </a:rPr>
              <a:t>multi()</a:t>
            </a:r>
            <a:r>
              <a:rPr lang="en-US" sz="1200"/>
              <a:t> approach here implements the mixins idea. When you create a new object, you can pick and choose any other objects to mix into your new object. By passing them all to </a:t>
            </a:r>
            <a:r>
              <a:rPr lang="en-US" sz="1200">
                <a:solidFill>
                  <a:srgbClr val="FFFF00"/>
                </a:solidFill>
              </a:rPr>
              <a:t>multi(), </a:t>
            </a:r>
            <a:r>
              <a:rPr lang="en-US" sz="1200"/>
              <a:t>you get all their functionality without making them part of the inheritance tree.</a:t>
            </a:r>
          </a:p>
        </p:txBody>
      </p:sp>
      <p:sp>
        <p:nvSpPr>
          <p:cNvPr id="7" name="Rectangle 6"/>
          <p:cNvSpPr/>
          <p:nvPr/>
        </p:nvSpPr>
        <p:spPr>
          <a:xfrm>
            <a:off x="4549698" y="3462453"/>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7</a:t>
            </a:r>
          </a:p>
        </p:txBody>
      </p:sp>
    </p:spTree>
    <p:extLst>
      <p:ext uri="{BB962C8B-B14F-4D97-AF65-F5344CB8AC3E}">
        <p14:creationId xmlns:p14="http://schemas.microsoft.com/office/powerpoint/2010/main" val="3177502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1" y="1800226"/>
            <a:ext cx="4314825" cy="43719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solidFill>
                  <a:srgbClr val="FFFF00"/>
                </a:solidFill>
              </a:rPr>
              <a:t>IP</a:t>
            </a:r>
            <a:r>
              <a:rPr lang="en-US"/>
              <a:t> - Parasitic </a:t>
            </a:r>
            <a:r>
              <a:rPr lang="en-US" smtClean="0"/>
              <a:t>inheritance</a:t>
            </a:r>
            <a:endParaRPr lang="en-US"/>
          </a:p>
        </p:txBody>
      </p:sp>
      <p:sp>
        <p:nvSpPr>
          <p:cNvPr id="4" name="Rectangle 3"/>
          <p:cNvSpPr/>
          <p:nvPr/>
        </p:nvSpPr>
        <p:spPr>
          <a:xfrm>
            <a:off x="7010400" y="30480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FFFF00"/>
                </a:solidFill>
              </a:rPr>
              <a:t>Parasitic inheritance</a:t>
            </a:r>
            <a:r>
              <a:rPr lang="en-US" sz="1200"/>
              <a:t> means using a function that creates objects by:</a:t>
            </a:r>
          </a:p>
          <a:p>
            <a:r>
              <a:rPr lang="en-US" sz="1200"/>
              <a:t>- Taking all of the functionality of another object</a:t>
            </a:r>
          </a:p>
          <a:p>
            <a:r>
              <a:rPr lang="en-US" sz="1200"/>
              <a:t>- Augmenting it</a:t>
            </a:r>
          </a:p>
          <a:p>
            <a:r>
              <a:rPr lang="en-US" sz="1200"/>
              <a:t>- Returning it</a:t>
            </a:r>
          </a:p>
          <a:p>
            <a:endParaRPr lang="en-US" sz="1200"/>
          </a:p>
          <a:p>
            <a:r>
              <a:rPr lang="en-US" sz="1200"/>
              <a:t>As you can see, </a:t>
            </a:r>
            <a:r>
              <a:rPr lang="en-US" sz="1200">
                <a:solidFill>
                  <a:srgbClr val="FFFF00"/>
                </a:solidFill>
              </a:rPr>
              <a:t>triangle()</a:t>
            </a:r>
            <a:r>
              <a:rPr lang="en-US" sz="1200"/>
              <a:t> is a normal function, not a constructor, it doesn't require the </a:t>
            </a:r>
            <a:r>
              <a:rPr lang="en-US" sz="1200">
                <a:solidFill>
                  <a:srgbClr val="FFFF00"/>
                </a:solidFill>
              </a:rPr>
              <a:t>new</a:t>
            </a:r>
            <a:r>
              <a:rPr lang="en-US" sz="1200"/>
              <a:t> operator. But because it returns an object, calling it with </a:t>
            </a:r>
            <a:r>
              <a:rPr lang="en-US" sz="1200">
                <a:solidFill>
                  <a:srgbClr val="FFFF00"/>
                </a:solidFill>
              </a:rPr>
              <a:t>new</a:t>
            </a:r>
            <a:r>
              <a:rPr lang="en-US" sz="1200"/>
              <a:t> by mistake will work in exactly the same way.</a:t>
            </a:r>
          </a:p>
        </p:txBody>
      </p:sp>
      <p:sp>
        <p:nvSpPr>
          <p:cNvPr id="5" name="Rectangle 4"/>
          <p:cNvSpPr/>
          <p:nvPr/>
        </p:nvSpPr>
        <p:spPr>
          <a:xfrm>
            <a:off x="5780442" y="1800225"/>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8</a:t>
            </a:r>
          </a:p>
        </p:txBody>
      </p:sp>
    </p:spTree>
    <p:extLst>
      <p:ext uri="{BB962C8B-B14F-4D97-AF65-F5344CB8AC3E}">
        <p14:creationId xmlns:p14="http://schemas.microsoft.com/office/powerpoint/2010/main" val="4032409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828800"/>
            <a:ext cx="3829050" cy="43243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r>
              <a:rPr lang="en-US">
                <a:solidFill>
                  <a:srgbClr val="FFFF00"/>
                </a:solidFill>
              </a:rPr>
              <a:t>IP</a:t>
            </a:r>
            <a:r>
              <a:rPr lang="en-US"/>
              <a:t> - </a:t>
            </a:r>
            <a:r>
              <a:rPr lang="en-US" smtClean="0"/>
              <a:t>Constructor-borrowing</a:t>
            </a:r>
            <a:endParaRPr lang="en-US"/>
          </a:p>
        </p:txBody>
      </p:sp>
      <p:sp>
        <p:nvSpPr>
          <p:cNvPr id="4" name="Rectangle 3"/>
          <p:cNvSpPr/>
          <p:nvPr/>
        </p:nvSpPr>
        <p:spPr>
          <a:xfrm>
            <a:off x="6934200" y="2895600"/>
            <a:ext cx="30480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In this pattern, the parent's own properties are recreated as the child's own properties (as opposed to children's prototype properties as was the case in the prototype-chaining pattern). </a:t>
            </a:r>
          </a:p>
          <a:p>
            <a:r>
              <a:rPr lang="en-US" sz="1200" b="1"/>
              <a:t>- </a:t>
            </a:r>
            <a:r>
              <a:rPr lang="en-US" sz="1200" b="1">
                <a:solidFill>
                  <a:srgbClr val="FFFF00"/>
                </a:solidFill>
              </a:rPr>
              <a:t>Benefit:</a:t>
            </a:r>
            <a:r>
              <a:rPr lang="en-US" sz="1200" b="1"/>
              <a:t> </a:t>
            </a:r>
            <a:r>
              <a:rPr lang="en-US" sz="1200"/>
              <a:t>if a child inherits an array or other object, it's a completely new value (not a reference) and modifying it won't affect the parent.</a:t>
            </a:r>
          </a:p>
          <a:p>
            <a:r>
              <a:rPr lang="en-US" sz="1200"/>
              <a:t>- </a:t>
            </a:r>
            <a:r>
              <a:rPr lang="en-US" sz="1200" b="1">
                <a:solidFill>
                  <a:srgbClr val="FFFF00"/>
                </a:solidFill>
              </a:rPr>
              <a:t>Drawback:</a:t>
            </a:r>
            <a:r>
              <a:rPr lang="en-US" sz="1200" b="1"/>
              <a:t> </a:t>
            </a:r>
            <a:r>
              <a:rPr lang="en-US" sz="1200"/>
              <a:t>the parent's constructor gets called twice: once with </a:t>
            </a:r>
            <a:r>
              <a:rPr lang="en-US" sz="1200">
                <a:solidFill>
                  <a:srgbClr val="FFFF00"/>
                </a:solidFill>
              </a:rPr>
              <a:t>apply() </a:t>
            </a:r>
            <a:r>
              <a:rPr lang="en-US" sz="1200"/>
              <a:t>to inherit own properties and once with </a:t>
            </a:r>
            <a:r>
              <a:rPr lang="en-US" sz="1200">
                <a:solidFill>
                  <a:srgbClr val="FFFF00"/>
                </a:solidFill>
              </a:rPr>
              <a:t>new</a:t>
            </a:r>
            <a:r>
              <a:rPr lang="en-US" sz="1200"/>
              <a:t> to inherit the prototype. In fact the own properties of the parent will be inherited twice. </a:t>
            </a:r>
          </a:p>
        </p:txBody>
      </p:sp>
      <p:sp>
        <p:nvSpPr>
          <p:cNvPr id="5" name="Rectangle 4"/>
          <p:cNvSpPr/>
          <p:nvPr/>
        </p:nvSpPr>
        <p:spPr>
          <a:xfrm>
            <a:off x="5747274" y="1839558"/>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9a</a:t>
            </a:r>
          </a:p>
        </p:txBody>
      </p:sp>
    </p:spTree>
    <p:extLst>
      <p:ext uri="{BB962C8B-B14F-4D97-AF65-F5344CB8AC3E}">
        <p14:creationId xmlns:p14="http://schemas.microsoft.com/office/powerpoint/2010/main" val="4569290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905000"/>
            <a:ext cx="5886450" cy="411480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r>
              <a:rPr lang="en-US">
                <a:solidFill>
                  <a:srgbClr val="FFFF00"/>
                </a:solidFill>
              </a:rPr>
              <a:t>IP</a:t>
            </a:r>
            <a:r>
              <a:rPr lang="en-US"/>
              <a:t> - Constructor-borrowing </a:t>
            </a:r>
            <a:r>
              <a:rPr lang="en-US" smtClean="0"/>
              <a:t>(</a:t>
            </a:r>
            <a:r>
              <a:rPr lang="en-US"/>
              <a:t>cont.)</a:t>
            </a:r>
          </a:p>
        </p:txBody>
      </p:sp>
      <p:sp>
        <p:nvSpPr>
          <p:cNvPr id="4" name="Rectangle 3"/>
          <p:cNvSpPr/>
          <p:nvPr/>
        </p:nvSpPr>
        <p:spPr>
          <a:xfrm>
            <a:off x="6934200" y="3276600"/>
            <a:ext cx="304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We can avoid double inheritance by:</a:t>
            </a:r>
          </a:p>
          <a:p>
            <a:r>
              <a:rPr lang="en-US" sz="1200"/>
              <a:t>- Calling </a:t>
            </a:r>
            <a:r>
              <a:rPr lang="en-US" sz="1200">
                <a:solidFill>
                  <a:srgbClr val="FFFF00"/>
                </a:solidFill>
              </a:rPr>
              <a:t>apply() </a:t>
            </a:r>
            <a:r>
              <a:rPr lang="en-US" sz="1200"/>
              <a:t>on the parent constructor to get all own properties </a:t>
            </a:r>
          </a:p>
          <a:p>
            <a:r>
              <a:rPr lang="en-US" sz="1200"/>
              <a:t>- Then copying the prototype's properties using a simple iteration (e.g. </a:t>
            </a:r>
            <a:r>
              <a:rPr lang="en-US" sz="1200">
                <a:solidFill>
                  <a:srgbClr val="FFFF00"/>
                </a:solidFill>
              </a:rPr>
              <a:t>extend2()</a:t>
            </a:r>
            <a:r>
              <a:rPr lang="en-US" sz="1200"/>
              <a:t>)</a:t>
            </a:r>
          </a:p>
          <a:p>
            <a:endParaRPr lang="en-US" sz="1200"/>
          </a:p>
          <a:p>
            <a:r>
              <a:rPr lang="en-US" sz="1200" b="1">
                <a:solidFill>
                  <a:srgbClr val="FFFF00"/>
                </a:solidFill>
              </a:rPr>
              <a:t>Benefit:</a:t>
            </a:r>
            <a:r>
              <a:rPr lang="en-US" sz="1200" b="1"/>
              <a:t> </a:t>
            </a:r>
            <a:r>
              <a:rPr lang="en-US" sz="1200"/>
              <a:t>we can access </a:t>
            </a:r>
            <a:r>
              <a:rPr lang="en-US" sz="1200">
                <a:solidFill>
                  <a:srgbClr val="FFFF00"/>
                </a:solidFill>
              </a:rPr>
              <a:t>uber</a:t>
            </a:r>
            <a:r>
              <a:rPr lang="en-US" sz="1200"/>
              <a:t> if needed.</a:t>
            </a:r>
          </a:p>
        </p:txBody>
      </p:sp>
      <p:sp>
        <p:nvSpPr>
          <p:cNvPr id="5" name="Rectangle 4"/>
          <p:cNvSpPr/>
          <p:nvPr/>
        </p:nvSpPr>
        <p:spPr>
          <a:xfrm>
            <a:off x="7347474" y="19050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Way 9b</a:t>
            </a:r>
          </a:p>
        </p:txBody>
      </p:sp>
    </p:spTree>
    <p:extLst>
      <p:ext uri="{BB962C8B-B14F-4D97-AF65-F5344CB8AC3E}">
        <p14:creationId xmlns:p14="http://schemas.microsoft.com/office/powerpoint/2010/main" val="26082441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patterns (cont.)</a:t>
            </a:r>
            <a:endParaRPr lang="en-US"/>
          </a:p>
        </p:txBody>
      </p:sp>
      <p:sp>
        <p:nvSpPr>
          <p:cNvPr id="4" name="Rectangle 3"/>
          <p:cNvSpPr/>
          <p:nvPr/>
        </p:nvSpPr>
        <p:spPr>
          <a:xfrm>
            <a:off x="3810000" y="3048000"/>
            <a:ext cx="4343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 There are more patterns</a:t>
            </a:r>
          </a:p>
        </p:txBody>
      </p:sp>
    </p:spTree>
    <p:extLst>
      <p:ext uri="{BB962C8B-B14F-4D97-AF65-F5344CB8AC3E}">
        <p14:creationId xmlns:p14="http://schemas.microsoft.com/office/powerpoint/2010/main" val="15060050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Try a demo</a:t>
            </a:r>
            <a:endParaRPr lang="en-US"/>
          </a:p>
        </p:txBody>
      </p:sp>
      <p:sp>
        <p:nvSpPr>
          <p:cNvPr id="4" name="Content Placeholder 3"/>
          <p:cNvSpPr>
            <a:spLocks noGrp="1"/>
          </p:cNvSpPr>
          <p:nvPr>
            <p:ph idx="1"/>
          </p:nvPr>
        </p:nvSpPr>
        <p:spPr/>
        <p:txBody>
          <a:bodyPr>
            <a:normAutofit fontScale="77500" lnSpcReduction="20000"/>
          </a:bodyPr>
          <a:lstStyle/>
          <a:p>
            <a:r>
              <a:rPr lang="en-US" smtClean="0"/>
              <a:t>Visit here: </a:t>
            </a:r>
            <a:r>
              <a:rPr lang="en-US" smtClean="0">
                <a:hlinkClick r:id="rId2"/>
              </a:rPr>
              <a:t>http</a:t>
            </a:r>
            <a:r>
              <a:rPr lang="en-US">
                <a:hlinkClick r:id="rId2"/>
              </a:rPr>
              <a:t>://</a:t>
            </a:r>
            <a:r>
              <a:rPr lang="en-US" smtClean="0">
                <a:hlinkClick r:id="rId2"/>
              </a:rPr>
              <a:t>www.phpied.com/files/canvas/</a:t>
            </a:r>
            <a:endParaRPr lang="en-US" smtClean="0"/>
          </a:p>
          <a:p>
            <a:r>
              <a:rPr lang="en-US" smtClean="0"/>
              <a:t>Open a JavaScript console:</a:t>
            </a:r>
          </a:p>
          <a:p>
            <a:pPr lvl="1"/>
            <a:r>
              <a:rPr lang="en-US" smtClean="0"/>
              <a:t>Firebug </a:t>
            </a:r>
            <a:r>
              <a:rPr lang="en-US"/>
              <a:t>console </a:t>
            </a:r>
            <a:r>
              <a:rPr lang="en-US" smtClean="0"/>
              <a:t>in Firefox</a:t>
            </a:r>
          </a:p>
          <a:p>
            <a:pPr lvl="1"/>
            <a:r>
              <a:rPr lang="en-US" smtClean="0"/>
              <a:t>Developer console in Chrome</a:t>
            </a:r>
          </a:p>
          <a:p>
            <a:pPr lvl="1"/>
            <a:r>
              <a:rPr lang="en-US" smtClean="0"/>
              <a:t>…</a:t>
            </a:r>
          </a:p>
          <a:p>
            <a:r>
              <a:rPr lang="en-US" smtClean="0"/>
              <a:t>Try this:</a:t>
            </a:r>
          </a:p>
          <a:p>
            <a:pPr marL="400050" lvl="1" indent="0">
              <a:buNone/>
            </a:pPr>
            <a:r>
              <a:rPr lang="en-US" sz="2200">
                <a:solidFill>
                  <a:srgbClr val="0070C0"/>
                </a:solidFill>
              </a:rPr>
              <a:t> var p1 = new Point(100, 100);</a:t>
            </a:r>
          </a:p>
          <a:p>
            <a:pPr marL="400050" lvl="1" indent="0">
              <a:buNone/>
            </a:pPr>
            <a:r>
              <a:rPr lang="en-US" sz="2200">
                <a:solidFill>
                  <a:srgbClr val="0070C0"/>
                </a:solidFill>
              </a:rPr>
              <a:t> var p2 = new Point(300, 100);</a:t>
            </a:r>
          </a:p>
          <a:p>
            <a:pPr marL="400050" lvl="1" indent="0">
              <a:buNone/>
            </a:pPr>
            <a:r>
              <a:rPr lang="en-US" sz="2200">
                <a:solidFill>
                  <a:srgbClr val="0070C0"/>
                </a:solidFill>
              </a:rPr>
              <a:t> var p3 = new Point(200, 0);</a:t>
            </a:r>
          </a:p>
          <a:p>
            <a:pPr marL="400050" lvl="1" indent="0">
              <a:buNone/>
            </a:pPr>
            <a:r>
              <a:rPr lang="en-US" sz="2200">
                <a:solidFill>
                  <a:srgbClr val="0070C0"/>
                </a:solidFill>
              </a:rPr>
              <a:t> var t = new Triangle(p1, p2, p3);</a:t>
            </a:r>
          </a:p>
          <a:p>
            <a:pPr marL="400050" lvl="1" indent="0">
              <a:buNone/>
            </a:pPr>
            <a:r>
              <a:rPr lang="en-US" sz="2200">
                <a:solidFill>
                  <a:srgbClr val="0070C0"/>
                </a:solidFill>
              </a:rPr>
              <a:t> t.draw();</a:t>
            </a:r>
          </a:p>
          <a:p>
            <a:pPr marL="400050" lvl="1" indent="0">
              <a:buNone/>
            </a:pPr>
            <a:r>
              <a:rPr lang="en-US" sz="2200">
                <a:solidFill>
                  <a:srgbClr val="0070C0"/>
                </a:solidFill>
              </a:rPr>
              <a:t> var r = new Rectangle(new Point(200, 200), 50, 100);</a:t>
            </a:r>
          </a:p>
          <a:p>
            <a:pPr marL="400050" lvl="1" indent="0">
              <a:buNone/>
            </a:pPr>
            <a:r>
              <a:rPr lang="en-US" sz="2200">
                <a:solidFill>
                  <a:srgbClr val="0070C0"/>
                </a:solidFill>
              </a:rPr>
              <a:t> r.draw();</a:t>
            </a:r>
          </a:p>
          <a:p>
            <a:pPr marL="400050" lvl="1" indent="0">
              <a:buNone/>
            </a:pPr>
            <a:r>
              <a:rPr lang="en-US" sz="2200">
                <a:solidFill>
                  <a:srgbClr val="0070C0"/>
                </a:solidFill>
              </a:rPr>
              <a:t> var s = new Square(new Point(130, 130), 50);</a:t>
            </a:r>
          </a:p>
          <a:p>
            <a:pPr marL="400050" lvl="1" indent="0">
              <a:buNone/>
            </a:pPr>
            <a:r>
              <a:rPr lang="en-US" sz="2200">
                <a:solidFill>
                  <a:srgbClr val="0070C0"/>
                </a:solidFill>
              </a:rPr>
              <a:t> s.draw();</a:t>
            </a:r>
          </a:p>
          <a:p>
            <a:pPr marL="400050" lvl="1" indent="0">
              <a:buNone/>
            </a:pPr>
            <a:r>
              <a:rPr lang="en-US" sz="2200">
                <a:solidFill>
                  <a:srgbClr val="0070C0"/>
                </a:solidFill>
              </a:rPr>
              <a:t> new Square(p1, 200).draw();</a:t>
            </a: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467601" y="2590801"/>
            <a:ext cx="2352675" cy="317182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Right Arrow 2"/>
          <p:cNvSpPr/>
          <p:nvPr/>
        </p:nvSpPr>
        <p:spPr>
          <a:xfrm>
            <a:off x="5867400" y="3962400"/>
            <a:ext cx="1066800" cy="3048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43400" y="61722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You can also try </a:t>
            </a:r>
            <a:r>
              <a:rPr lang="en-US" sz="1200">
                <a:solidFill>
                  <a:srgbClr val="FFFF00"/>
                </a:solidFill>
              </a:rPr>
              <a:t>getArea(), getPerimeter()</a:t>
            </a:r>
          </a:p>
        </p:txBody>
      </p:sp>
    </p:spTree>
    <p:extLst>
      <p:ext uri="{BB962C8B-B14F-4D97-AF65-F5344CB8AC3E}">
        <p14:creationId xmlns:p14="http://schemas.microsoft.com/office/powerpoint/2010/main" val="25098290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OOP concepts revisited</a:t>
            </a:r>
            <a:endParaRPr lang="en-US" dirty="0"/>
          </a:p>
        </p:txBody>
      </p:sp>
      <p:sp>
        <p:nvSpPr>
          <p:cNvPr id="2" name="Content Placeholder 1"/>
          <p:cNvSpPr>
            <a:spLocks noGrp="1"/>
          </p:cNvSpPr>
          <p:nvPr>
            <p:ph idx="1"/>
          </p:nvPr>
        </p:nvSpPr>
        <p:spPr/>
        <p:txBody>
          <a:bodyPr/>
          <a:lstStyle/>
          <a:p>
            <a:r>
              <a:rPr lang="en-US"/>
              <a:t>Object, method, property </a:t>
            </a:r>
          </a:p>
          <a:p>
            <a:r>
              <a:rPr lang="en-US" smtClean="0"/>
              <a:t>Class/prototype</a:t>
            </a:r>
          </a:p>
          <a:p>
            <a:r>
              <a:rPr lang="en-US" smtClean="0"/>
              <a:t>Encapsulation (interface + visibility)</a:t>
            </a:r>
          </a:p>
          <a:p>
            <a:r>
              <a:rPr lang="en-US" smtClean="0"/>
              <a:t>Aggregation/composition</a:t>
            </a:r>
            <a:endParaRPr lang="en-US"/>
          </a:p>
          <a:p>
            <a:r>
              <a:rPr lang="en-US"/>
              <a:t>Reusability/inheritance </a:t>
            </a:r>
          </a:p>
          <a:p>
            <a:r>
              <a:rPr lang="en-US"/>
              <a:t>Polymorphism </a:t>
            </a:r>
          </a:p>
        </p:txBody>
      </p:sp>
    </p:spTree>
    <p:extLst>
      <p:ext uri="{BB962C8B-B14F-4D97-AF65-F5344CB8AC3E}">
        <p14:creationId xmlns:p14="http://schemas.microsoft.com/office/powerpoint/2010/main" val="1270007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Excercises</a:t>
            </a:r>
            <a:endParaRPr lang="en-US"/>
          </a:p>
        </p:txBody>
      </p:sp>
      <p:sp>
        <p:nvSpPr>
          <p:cNvPr id="3" name="Content Placeholder 2"/>
          <p:cNvSpPr>
            <a:spLocks noGrp="1"/>
          </p:cNvSpPr>
          <p:nvPr>
            <p:ph idx="1"/>
          </p:nvPr>
        </p:nvSpPr>
        <p:spPr/>
        <p:txBody>
          <a:bodyPr>
            <a:normAutofit/>
          </a:bodyPr>
          <a:lstStyle/>
          <a:p>
            <a:r>
              <a:rPr lang="en-US" smtClean="0"/>
              <a:t>Make a comparison table for the afore-mentioned inheritance patterns</a:t>
            </a:r>
          </a:p>
          <a:p>
            <a:r>
              <a:rPr lang="en-US"/>
              <a:t>Read the source code of the </a:t>
            </a:r>
            <a:r>
              <a:rPr lang="en-US" smtClean="0"/>
              <a:t>previous demo, and:</a:t>
            </a:r>
          </a:p>
          <a:p>
            <a:pPr lvl="1"/>
            <a:r>
              <a:rPr lang="en-US"/>
              <a:t>Draw some triangles, squares, and </a:t>
            </a:r>
            <a:r>
              <a:rPr lang="en-US" smtClean="0"/>
              <a:t>rectangles </a:t>
            </a:r>
            <a:endParaRPr lang="en-US"/>
          </a:p>
          <a:p>
            <a:pPr lvl="1"/>
            <a:r>
              <a:rPr lang="en-US"/>
              <a:t>Add constructors for more shapes, such as </a:t>
            </a:r>
            <a:r>
              <a:rPr lang="en-US">
                <a:solidFill>
                  <a:srgbClr val="0070C0"/>
                </a:solidFill>
              </a:rPr>
              <a:t>Trapezoid</a:t>
            </a:r>
            <a:r>
              <a:rPr lang="en-US"/>
              <a:t>, </a:t>
            </a:r>
            <a:r>
              <a:rPr lang="en-US">
                <a:solidFill>
                  <a:srgbClr val="0070C0"/>
                </a:solidFill>
              </a:rPr>
              <a:t>Rhombus</a:t>
            </a:r>
            <a:r>
              <a:rPr lang="en-US"/>
              <a:t>, </a:t>
            </a:r>
            <a:r>
              <a:rPr lang="en-US">
                <a:solidFill>
                  <a:srgbClr val="0070C0"/>
                </a:solidFill>
              </a:rPr>
              <a:t>Kite</a:t>
            </a:r>
            <a:r>
              <a:rPr lang="en-US"/>
              <a:t>, </a:t>
            </a:r>
            <a:r>
              <a:rPr lang="en-US" smtClean="0">
                <a:solidFill>
                  <a:srgbClr val="0070C0"/>
                </a:solidFill>
              </a:rPr>
              <a:t>Diamond</a:t>
            </a:r>
            <a:r>
              <a:rPr lang="en-US"/>
              <a:t>, </a:t>
            </a:r>
            <a:r>
              <a:rPr lang="en-US" smtClean="0">
                <a:solidFill>
                  <a:srgbClr val="0070C0"/>
                </a:solidFill>
              </a:rPr>
              <a:t>Pentagon</a:t>
            </a:r>
            <a:r>
              <a:rPr lang="en-US" smtClean="0"/>
              <a:t>, and </a:t>
            </a:r>
            <a:r>
              <a:rPr lang="en-US" smtClean="0">
                <a:solidFill>
                  <a:srgbClr val="0070C0"/>
                </a:solidFill>
              </a:rPr>
              <a:t>Circle</a:t>
            </a:r>
            <a:r>
              <a:rPr lang="en-US" smtClean="0"/>
              <a:t>. Remember to </a:t>
            </a:r>
            <a:r>
              <a:rPr lang="en-US"/>
              <a:t>overwrite the </a:t>
            </a:r>
            <a:r>
              <a:rPr lang="en-US">
                <a:solidFill>
                  <a:srgbClr val="0070C0"/>
                </a:solidFill>
              </a:rPr>
              <a:t>draw()</a:t>
            </a:r>
            <a:r>
              <a:rPr lang="en-US"/>
              <a:t> method </a:t>
            </a:r>
            <a:r>
              <a:rPr lang="en-US" smtClean="0"/>
              <a:t>of </a:t>
            </a:r>
            <a:r>
              <a:rPr lang="en-US"/>
              <a:t>the </a:t>
            </a:r>
            <a:r>
              <a:rPr lang="en-US" smtClean="0"/>
              <a:t>parent</a:t>
            </a:r>
            <a:r>
              <a:rPr lang="en-US"/>
              <a:t>.</a:t>
            </a:r>
          </a:p>
          <a:p>
            <a:pPr lvl="1"/>
            <a:r>
              <a:rPr lang="en-US"/>
              <a:t>Can you think of another way to approach the problem and use some other </a:t>
            </a:r>
            <a:r>
              <a:rPr lang="en-US" smtClean="0"/>
              <a:t>type </a:t>
            </a:r>
            <a:r>
              <a:rPr lang="en-US"/>
              <a:t>of inheritance? </a:t>
            </a:r>
          </a:p>
          <a:p>
            <a:pPr lvl="1"/>
            <a:r>
              <a:rPr lang="en-US"/>
              <a:t>Pick </a:t>
            </a:r>
            <a:r>
              <a:rPr lang="en-US" smtClean="0"/>
              <a:t>a method </a:t>
            </a:r>
            <a:r>
              <a:rPr lang="en-US"/>
              <a:t>that uses </a:t>
            </a:r>
            <a:r>
              <a:rPr lang="en-US">
                <a:solidFill>
                  <a:srgbClr val="0070C0"/>
                </a:solidFill>
              </a:rPr>
              <a:t>uber</a:t>
            </a:r>
            <a:r>
              <a:rPr lang="en-US"/>
              <a:t> as a way for a child to access its </a:t>
            </a:r>
            <a:r>
              <a:rPr lang="en-US" smtClean="0"/>
              <a:t>parent</a:t>
            </a:r>
            <a:r>
              <a:rPr lang="en-US"/>
              <a:t>. Add functionality where the parents can keep track of who their </a:t>
            </a:r>
            <a:r>
              <a:rPr lang="en-US" smtClean="0"/>
              <a:t>children </a:t>
            </a:r>
            <a:r>
              <a:rPr lang="en-US"/>
              <a:t>are. Perhaps by using a property that contains a children array?</a:t>
            </a:r>
          </a:p>
        </p:txBody>
      </p:sp>
    </p:spTree>
    <p:extLst>
      <p:ext uri="{BB962C8B-B14F-4D97-AF65-F5344CB8AC3E}">
        <p14:creationId xmlns:p14="http://schemas.microsoft.com/office/powerpoint/2010/main" val="4062445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strike="sngStrike"/>
              <a:t>Prototype</a:t>
            </a:r>
          </a:p>
          <a:p>
            <a:pPr lvl="1"/>
            <a:r>
              <a:rPr lang="en-US" strike="sngStrike"/>
              <a:t>Inheritance</a:t>
            </a:r>
          </a:p>
          <a:p>
            <a:pPr lvl="1"/>
            <a:r>
              <a:rPr lang="en-US" b="1">
                <a:solidFill>
                  <a:srgbClr val="0070C0"/>
                </a:solidFill>
              </a:rPr>
              <a:t>Browser 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val="3521635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Browser environment</a:t>
            </a:r>
            <a:endParaRPr lang="en-US"/>
          </a:p>
        </p:txBody>
      </p:sp>
      <p:sp>
        <p:nvSpPr>
          <p:cNvPr id="3" name="Rectangle 2"/>
          <p:cNvSpPr/>
          <p:nvPr/>
        </p:nvSpPr>
        <p:spPr>
          <a:xfrm>
            <a:off x="3810000" y="3048000"/>
            <a:ext cx="4343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 For self-reference</a:t>
            </a:r>
          </a:p>
        </p:txBody>
      </p:sp>
    </p:spTree>
    <p:extLst>
      <p:ext uri="{BB962C8B-B14F-4D97-AF65-F5344CB8AC3E}">
        <p14:creationId xmlns:p14="http://schemas.microsoft.com/office/powerpoint/2010/main" val="3518565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strike="sngStrike"/>
              <a:t>Prototype</a:t>
            </a:r>
          </a:p>
          <a:p>
            <a:pPr lvl="1"/>
            <a:r>
              <a:rPr lang="en-US" strike="sngStrike"/>
              <a:t>Inheritance</a:t>
            </a:r>
          </a:p>
          <a:p>
            <a:pPr lvl="1"/>
            <a:r>
              <a:rPr lang="en-US" strike="sngStrike"/>
              <a:t>Browser environment</a:t>
            </a:r>
          </a:p>
          <a:p>
            <a:pPr lvl="1"/>
            <a:r>
              <a:rPr lang="en-US" b="1">
                <a:solidFill>
                  <a:srgbClr val="0070C0"/>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val="1556887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Coding and design </a:t>
            </a:r>
            <a:r>
              <a:rPr lang="en-US" smtClean="0"/>
              <a:t>patterns</a:t>
            </a:r>
            <a:endParaRPr lang="en-US"/>
          </a:p>
        </p:txBody>
      </p:sp>
      <p:sp>
        <p:nvSpPr>
          <p:cNvPr id="3" name="Rectangle 2"/>
          <p:cNvSpPr/>
          <p:nvPr/>
        </p:nvSpPr>
        <p:spPr>
          <a:xfrm>
            <a:off x="3810000" y="3048000"/>
            <a:ext cx="4343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 For self-reference</a:t>
            </a:r>
          </a:p>
        </p:txBody>
      </p:sp>
    </p:spTree>
    <p:extLst>
      <p:ext uri="{BB962C8B-B14F-4D97-AF65-F5344CB8AC3E}">
        <p14:creationId xmlns:p14="http://schemas.microsoft.com/office/powerpoint/2010/main" val="3964807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strike="sngStrike"/>
              <a:t>Prototype</a:t>
            </a:r>
          </a:p>
          <a:p>
            <a:pPr lvl="1"/>
            <a:r>
              <a:rPr lang="en-US" strike="sngStrike"/>
              <a:t>Inheritance</a:t>
            </a:r>
          </a:p>
          <a:p>
            <a:pPr lvl="1"/>
            <a:r>
              <a:rPr lang="en-US" strike="sngStrike"/>
              <a:t>Browser environment</a:t>
            </a:r>
          </a:p>
          <a:p>
            <a:pPr lvl="1"/>
            <a:r>
              <a:rPr lang="en-US" strike="sngStrike"/>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val="3183755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 to our main 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strike="sngStrike" smtClean="0"/>
              <a:t>Set up environment</a:t>
            </a:r>
          </a:p>
          <a:p>
            <a:r>
              <a:rPr lang="en-US" strike="sngStrike" smtClean="0"/>
              <a:t>Revisit OOP concepts</a:t>
            </a:r>
          </a:p>
          <a:p>
            <a:r>
              <a:rPr lang="en-US" strike="sngStrike"/>
              <a:t>Look at JavaScript basics</a:t>
            </a:r>
          </a:p>
          <a:p>
            <a:r>
              <a:rPr lang="en-US" strike="sngStrike"/>
              <a:t>Delve into JavaScript’s core concepts and syntaxes</a:t>
            </a:r>
          </a:p>
          <a:p>
            <a:endParaRPr lang="en-US"/>
          </a:p>
        </p:txBody>
      </p:sp>
    </p:spTree>
    <p:extLst>
      <p:ext uri="{BB962C8B-B14F-4D97-AF65-F5344CB8AC3E}">
        <p14:creationId xmlns:p14="http://schemas.microsoft.com/office/powerpoint/2010/main" val="2463486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 for next time</a:t>
            </a:r>
            <a:endParaRPr lang="en-US"/>
          </a:p>
        </p:txBody>
      </p:sp>
      <p:sp>
        <p:nvSpPr>
          <p:cNvPr id="3" name="Content Placeholder 2"/>
          <p:cNvSpPr>
            <a:spLocks noGrp="1"/>
          </p:cNvSpPr>
          <p:nvPr>
            <p:ph idx="1"/>
          </p:nvPr>
        </p:nvSpPr>
        <p:spPr/>
        <p:txBody>
          <a:bodyPr>
            <a:normAutofit/>
          </a:bodyPr>
          <a:lstStyle/>
          <a:p>
            <a:r>
              <a:rPr lang="en-US" smtClean="0"/>
              <a:t>...</a:t>
            </a:r>
          </a:p>
          <a:p>
            <a:r>
              <a:rPr lang="en-US" strike="sngStrike" smtClean="0"/>
              <a:t>Delve into JavaScript’s core concepts and concerns</a:t>
            </a:r>
          </a:p>
          <a:p>
            <a:r>
              <a:rPr lang="en-US" smtClean="0"/>
              <a:t>jQuery, Jodo, …</a:t>
            </a:r>
          </a:p>
          <a:p>
            <a:r>
              <a:rPr lang="en-US" smtClean="0"/>
              <a:t>JSON</a:t>
            </a:r>
          </a:p>
          <a:p>
            <a:r>
              <a:rPr lang="en-US" smtClean="0"/>
              <a:t>JavaScript in real-world applications</a:t>
            </a:r>
          </a:p>
          <a:p>
            <a:r>
              <a:rPr lang="en-US" smtClean="0"/>
              <a:t>…</a:t>
            </a:r>
          </a:p>
          <a:p>
            <a:endParaRPr lang="en-US"/>
          </a:p>
        </p:txBody>
      </p:sp>
    </p:spTree>
    <p:extLst>
      <p:ext uri="{BB962C8B-B14F-4D97-AF65-F5344CB8AC3E}">
        <p14:creationId xmlns:p14="http://schemas.microsoft.com/office/powerpoint/2010/main" val="10933571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028701"/>
            <a:ext cx="7924800" cy="685800"/>
          </a:xfrm>
        </p:spPr>
        <p:txBody>
          <a:bodyPr>
            <a:normAutofit fontScale="90000"/>
          </a:bodyPr>
          <a:lstStyle/>
          <a:p>
            <a:r>
              <a:rPr lang="en-US" dirty="0" smtClean="0"/>
              <a:t>Scope</a:t>
            </a:r>
            <a:endParaRPr lang="en-US" dirty="0"/>
          </a:p>
        </p:txBody>
      </p:sp>
      <p:pic>
        <p:nvPicPr>
          <p:cNvPr id="5124" name="Picture 4" descr="http://cdn.wn.com/pd/7e/81/8cac1559458f5642cf55b0985f47_gran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310" y="2121902"/>
            <a:ext cx="5486400" cy="3704492"/>
          </a:xfrm>
          <a:prstGeom prst="roundRect">
            <a:avLst>
              <a:gd name="adj" fmla="val 2165"/>
            </a:avLst>
          </a:prstGeom>
          <a:noFill/>
          <a:ln w="19050">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0638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47625"/>
            <a:ext cx="7086600" cy="838200"/>
          </a:xfrm>
        </p:spPr>
        <p:txBody>
          <a:bodyPr/>
          <a:lstStyle/>
          <a:p>
            <a:r>
              <a:rPr lang="en-US" dirty="0" smtClean="0"/>
              <a:t>Scope</a:t>
            </a:r>
            <a:endParaRPr lang="en-US" dirty="0"/>
          </a:p>
        </p:txBody>
      </p:sp>
      <p:sp>
        <p:nvSpPr>
          <p:cNvPr id="5" name="Content Placeholder 4"/>
          <p:cNvSpPr>
            <a:spLocks noGrp="1"/>
          </p:cNvSpPr>
          <p:nvPr>
            <p:ph idx="1"/>
          </p:nvPr>
        </p:nvSpPr>
        <p:spPr>
          <a:xfrm>
            <a:off x="1752600" y="685801"/>
            <a:ext cx="8686800" cy="4478383"/>
          </a:xfrm>
        </p:spPr>
        <p:txBody>
          <a:bodyPr/>
          <a:lstStyle/>
          <a:p>
            <a:pPr>
              <a:lnSpc>
                <a:spcPct val="100000"/>
              </a:lnSpc>
            </a:pPr>
            <a:r>
              <a:rPr lang="en-US" dirty="0" smtClean="0"/>
              <a:t>Scope is a place where variables are defined and can be accessed</a:t>
            </a:r>
          </a:p>
          <a:p>
            <a:pPr>
              <a:lnSpc>
                <a:spcPct val="100000"/>
              </a:lnSpc>
            </a:pPr>
            <a:r>
              <a:rPr lang="en-US" dirty="0" smtClean="0"/>
              <a:t>JavaScript has only two types of scopes</a:t>
            </a:r>
          </a:p>
          <a:p>
            <a:pPr lvl="1">
              <a:lnSpc>
                <a:spcPct val="100000"/>
              </a:lnSpc>
            </a:pPr>
            <a:r>
              <a:rPr lang="en-US" dirty="0" smtClean="0">
                <a:solidFill>
                  <a:schemeClr val="accent5">
                    <a:lumMod val="20000"/>
                    <a:lumOff val="80000"/>
                  </a:schemeClr>
                </a:solidFill>
              </a:rPr>
              <a:t>Global</a:t>
            </a:r>
            <a:r>
              <a:rPr lang="en-US" dirty="0" smtClean="0"/>
              <a:t> scope and </a:t>
            </a:r>
            <a:r>
              <a:rPr lang="en-US" dirty="0" smtClean="0">
                <a:solidFill>
                  <a:schemeClr val="accent5">
                    <a:lumMod val="20000"/>
                    <a:lumOff val="80000"/>
                  </a:schemeClr>
                </a:solidFill>
              </a:rPr>
              <a:t>function</a:t>
            </a:r>
            <a:r>
              <a:rPr lang="en-US" dirty="0" smtClean="0"/>
              <a:t> scope</a:t>
            </a:r>
          </a:p>
          <a:p>
            <a:pPr lvl="2">
              <a:lnSpc>
                <a:spcPct val="100000"/>
              </a:lnSpc>
            </a:pPr>
            <a:r>
              <a:rPr lang="en-US" dirty="0" smtClean="0"/>
              <a:t>Global scope is the same for the whole web page</a:t>
            </a:r>
          </a:p>
          <a:p>
            <a:pPr lvl="2">
              <a:lnSpc>
                <a:spcPct val="100000"/>
              </a:lnSpc>
            </a:pPr>
            <a:r>
              <a:rPr lang="en-US" dirty="0" smtClean="0"/>
              <a:t>Function scope is different for every function</a:t>
            </a:r>
          </a:p>
          <a:p>
            <a:pPr lvl="1">
              <a:lnSpc>
                <a:spcPct val="100000"/>
              </a:lnSpc>
            </a:pPr>
            <a:r>
              <a:rPr lang="en-US" dirty="0" smtClean="0"/>
              <a:t>Everything outside of a function scope is inside of the global scope</a:t>
            </a:r>
            <a:endParaRPr lang="en-US" dirty="0"/>
          </a:p>
        </p:txBody>
      </p:sp>
      <p:sp>
        <p:nvSpPr>
          <p:cNvPr id="6" name="Text Placeholder 3"/>
          <p:cNvSpPr txBox="1">
            <a:spLocks/>
          </p:cNvSpPr>
          <p:nvPr/>
        </p:nvSpPr>
        <p:spPr>
          <a:xfrm>
            <a:off x="2171700" y="5242723"/>
            <a:ext cx="80772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if(true){</a:t>
            </a:r>
          </a:p>
          <a:p>
            <a:r>
              <a:rPr lang="en-US" dirty="0"/>
              <a:t>    var sum = 1+2;</a:t>
            </a:r>
          </a:p>
          <a:p>
            <a:r>
              <a:rPr lang="en-US" dirty="0"/>
              <a:t>}</a:t>
            </a:r>
          </a:p>
          <a:p>
            <a:r>
              <a:rPr lang="en-US" dirty="0"/>
              <a:t>console.log(sum);</a:t>
            </a:r>
          </a:p>
        </p:txBody>
      </p:sp>
    </p:spTree>
    <p:extLst>
      <p:ext uri="{BB962C8B-B14F-4D97-AF65-F5344CB8AC3E}">
        <p14:creationId xmlns:p14="http://schemas.microsoft.com/office/powerpoint/2010/main" val="1550083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OOP concepts summary</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190751" y="1857376"/>
            <a:ext cx="7808913" cy="4086225"/>
          </a:xfrm>
          <a:prstGeom prst="rect">
            <a:avLst/>
          </a:prstGeom>
          <a:ln w="28575">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816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47625"/>
            <a:ext cx="7086600" cy="838200"/>
          </a:xfrm>
        </p:spPr>
        <p:txBody>
          <a:bodyPr/>
          <a:lstStyle/>
          <a:p>
            <a:r>
              <a:rPr lang="en-US" dirty="0" smtClean="0"/>
              <a:t>Scope</a:t>
            </a:r>
            <a:endParaRPr lang="en-US" dirty="0"/>
          </a:p>
        </p:txBody>
      </p:sp>
      <p:sp>
        <p:nvSpPr>
          <p:cNvPr id="5" name="Content Placeholder 4"/>
          <p:cNvSpPr>
            <a:spLocks noGrp="1"/>
          </p:cNvSpPr>
          <p:nvPr>
            <p:ph idx="1"/>
          </p:nvPr>
        </p:nvSpPr>
        <p:spPr>
          <a:xfrm>
            <a:off x="1752600" y="685801"/>
            <a:ext cx="8686800" cy="4391025"/>
          </a:xfrm>
        </p:spPr>
        <p:txBody>
          <a:bodyPr/>
          <a:lstStyle/>
          <a:p>
            <a:pPr>
              <a:lnSpc>
                <a:spcPct val="100000"/>
              </a:lnSpc>
            </a:pPr>
            <a:r>
              <a:rPr lang="en-US" dirty="0" smtClean="0"/>
              <a:t>Scope is a place where variables are defined and can be accessed</a:t>
            </a:r>
          </a:p>
          <a:p>
            <a:pPr>
              <a:lnSpc>
                <a:spcPct val="100000"/>
              </a:lnSpc>
            </a:pPr>
            <a:r>
              <a:rPr lang="en-US" dirty="0" smtClean="0"/>
              <a:t>JavaScript has only two types of scopes</a:t>
            </a:r>
          </a:p>
          <a:p>
            <a:pPr lvl="1">
              <a:lnSpc>
                <a:spcPct val="100000"/>
              </a:lnSpc>
            </a:pPr>
            <a:r>
              <a:rPr lang="en-US" dirty="0" smtClean="0">
                <a:solidFill>
                  <a:schemeClr val="accent5">
                    <a:lumMod val="20000"/>
                    <a:lumOff val="80000"/>
                  </a:schemeClr>
                </a:solidFill>
              </a:rPr>
              <a:t>Global</a:t>
            </a:r>
            <a:r>
              <a:rPr lang="en-US" dirty="0" smtClean="0"/>
              <a:t> scope and </a:t>
            </a:r>
            <a:r>
              <a:rPr lang="en-US" dirty="0" smtClean="0">
                <a:solidFill>
                  <a:schemeClr val="accent5">
                    <a:lumMod val="20000"/>
                    <a:lumOff val="80000"/>
                  </a:schemeClr>
                </a:solidFill>
              </a:rPr>
              <a:t>function</a:t>
            </a:r>
            <a:r>
              <a:rPr lang="en-US" dirty="0" smtClean="0"/>
              <a:t> scope</a:t>
            </a:r>
          </a:p>
          <a:p>
            <a:pPr lvl="2">
              <a:lnSpc>
                <a:spcPct val="100000"/>
              </a:lnSpc>
            </a:pPr>
            <a:r>
              <a:rPr lang="en-US" dirty="0" smtClean="0"/>
              <a:t>Global scope is the same for the whole web page</a:t>
            </a:r>
          </a:p>
          <a:p>
            <a:pPr lvl="2">
              <a:lnSpc>
                <a:spcPct val="100000"/>
              </a:lnSpc>
            </a:pPr>
            <a:r>
              <a:rPr lang="en-US" dirty="0" smtClean="0"/>
              <a:t>Function scope is different for every function</a:t>
            </a:r>
          </a:p>
          <a:p>
            <a:pPr lvl="1">
              <a:lnSpc>
                <a:spcPct val="100000"/>
              </a:lnSpc>
            </a:pPr>
            <a:r>
              <a:rPr lang="en-US" dirty="0" smtClean="0"/>
              <a:t>Everything outside of a function scope is inside of the global scope</a:t>
            </a:r>
            <a:endParaRPr lang="en-US" dirty="0"/>
          </a:p>
        </p:txBody>
      </p:sp>
      <p:sp>
        <p:nvSpPr>
          <p:cNvPr id="6" name="Text Placeholder 3"/>
          <p:cNvSpPr txBox="1">
            <a:spLocks/>
          </p:cNvSpPr>
          <p:nvPr/>
        </p:nvSpPr>
        <p:spPr>
          <a:xfrm>
            <a:off x="2171700" y="5242723"/>
            <a:ext cx="80772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if(true){</a:t>
            </a:r>
          </a:p>
          <a:p>
            <a:r>
              <a:rPr lang="en-US" dirty="0"/>
              <a:t>    var sum = 1+2;</a:t>
            </a:r>
          </a:p>
          <a:p>
            <a:r>
              <a:rPr lang="en-US" dirty="0"/>
              <a:t>}</a:t>
            </a:r>
          </a:p>
          <a:p>
            <a:r>
              <a:rPr lang="en-US" dirty="0"/>
              <a:t>console.log(sum);</a:t>
            </a:r>
          </a:p>
        </p:txBody>
      </p:sp>
      <p:sp>
        <p:nvSpPr>
          <p:cNvPr id="7" name="AutoShape 7"/>
          <p:cNvSpPr>
            <a:spLocks noChangeArrowheads="1"/>
          </p:cNvSpPr>
          <p:nvPr/>
        </p:nvSpPr>
        <p:spPr bwMode="auto">
          <a:xfrm>
            <a:off x="5545017" y="5279882"/>
            <a:ext cx="4173414" cy="715089"/>
          </a:xfrm>
          <a:prstGeom prst="wedgeRoundRectCallout">
            <a:avLst>
              <a:gd name="adj1" fmla="val -68144"/>
              <a:gd name="adj2" fmla="val 19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rgbClr val="F7FFE7"/>
                </a:solidFill>
                <a:effectLst>
                  <a:outerShdw blurRad="38100" dist="38100" dir="2700000" algn="tl">
                    <a:srgbClr val="000000">
                      <a:alpha val="43137"/>
                    </a:srgbClr>
                  </a:outerShdw>
                </a:effectLst>
                <a:cs typeface="Consolas" pitchFamily="49" charset="0"/>
              </a:rPr>
              <a:t>The scope of the if is the global scope. sum is accessible from everywhere</a:t>
            </a:r>
          </a:p>
        </p:txBody>
      </p:sp>
      <p:sp>
        <p:nvSpPr>
          <p:cNvPr id="8" name="AutoShape 7"/>
          <p:cNvSpPr>
            <a:spLocks noChangeArrowheads="1"/>
          </p:cNvSpPr>
          <p:nvPr/>
        </p:nvSpPr>
        <p:spPr bwMode="auto">
          <a:xfrm>
            <a:off x="5545017" y="5271087"/>
            <a:ext cx="4173414" cy="715089"/>
          </a:xfrm>
          <a:prstGeom prst="wedgeRoundRectCallout">
            <a:avLst>
              <a:gd name="adj1" fmla="val -78257"/>
              <a:gd name="adj2" fmla="val 4993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rgbClr val="F7FFE7"/>
                </a:solidFill>
                <a:effectLst>
                  <a:outerShdw blurRad="38100" dist="38100" dir="2700000" algn="tl">
                    <a:srgbClr val="000000">
                      <a:alpha val="43137"/>
                    </a:srgbClr>
                  </a:outerShdw>
                </a:effectLst>
                <a:cs typeface="Consolas" pitchFamily="49" charset="0"/>
              </a:rPr>
              <a:t>The scope of the if is the global scope. sum is accessible from everywhere</a:t>
            </a:r>
          </a:p>
        </p:txBody>
      </p:sp>
    </p:spTree>
    <p:extLst>
      <p:ext uri="{BB962C8B-B14F-4D97-AF65-F5344CB8AC3E}">
        <p14:creationId xmlns:p14="http://schemas.microsoft.com/office/powerpoint/2010/main" val="143413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Scope</a:t>
            </a:r>
            <a:endParaRPr lang="en-US" dirty="0"/>
          </a:p>
        </p:txBody>
      </p:sp>
      <p:sp>
        <p:nvSpPr>
          <p:cNvPr id="3" name="Content Placeholder 2"/>
          <p:cNvSpPr>
            <a:spLocks noGrp="1"/>
          </p:cNvSpPr>
          <p:nvPr>
            <p:ph idx="1"/>
          </p:nvPr>
        </p:nvSpPr>
        <p:spPr>
          <a:xfrm>
            <a:off x="1752600" y="885828"/>
            <a:ext cx="8686800" cy="2585511"/>
          </a:xfrm>
        </p:spPr>
        <p:txBody>
          <a:bodyPr>
            <a:normAutofit fontScale="92500" lnSpcReduction="20000"/>
          </a:bodyPr>
          <a:lstStyle/>
          <a:p>
            <a:pPr>
              <a:lnSpc>
                <a:spcPct val="95000"/>
              </a:lnSpc>
              <a:spcBef>
                <a:spcPts val="400"/>
              </a:spcBef>
              <a:spcAft>
                <a:spcPts val="400"/>
              </a:spcAft>
            </a:pPr>
            <a:r>
              <a:rPr lang="en-US" sz="3000" dirty="0"/>
              <a:t>The global scope is the scope of the web page</a:t>
            </a:r>
          </a:p>
          <a:p>
            <a:pPr lvl="1">
              <a:lnSpc>
                <a:spcPct val="95000"/>
              </a:lnSpc>
              <a:spcBef>
                <a:spcPts val="400"/>
              </a:spcBef>
              <a:spcAft>
                <a:spcPts val="400"/>
              </a:spcAft>
            </a:pPr>
            <a:r>
              <a:rPr lang="en-US" sz="2800" dirty="0"/>
              <a:t>Or the Node.js app</a:t>
            </a:r>
          </a:p>
          <a:p>
            <a:pPr>
              <a:lnSpc>
                <a:spcPct val="95000"/>
              </a:lnSpc>
              <a:spcBef>
                <a:spcPts val="400"/>
              </a:spcBef>
              <a:spcAft>
                <a:spcPts val="400"/>
              </a:spcAft>
            </a:pPr>
            <a:r>
              <a:rPr lang="en-US" sz="3000" dirty="0"/>
              <a:t>Objects belong to the global scope if:</a:t>
            </a:r>
          </a:p>
          <a:p>
            <a:pPr lvl="1">
              <a:lnSpc>
                <a:spcPct val="95000"/>
              </a:lnSpc>
              <a:spcBef>
                <a:spcPts val="400"/>
              </a:spcBef>
              <a:spcAft>
                <a:spcPts val="400"/>
              </a:spcAft>
            </a:pPr>
            <a:r>
              <a:rPr lang="en-US" sz="2800" dirty="0"/>
              <a:t>They are define </a:t>
            </a:r>
            <a:r>
              <a:rPr lang="en-US" sz="2800" dirty="0">
                <a:solidFill>
                  <a:schemeClr val="accent5">
                    <a:lumMod val="20000"/>
                    <a:lumOff val="80000"/>
                  </a:schemeClr>
                </a:solidFill>
              </a:rPr>
              <a:t>outside of a function scope</a:t>
            </a:r>
          </a:p>
          <a:p>
            <a:pPr lvl="1">
              <a:lnSpc>
                <a:spcPct val="95000"/>
              </a:lnSpc>
              <a:spcBef>
                <a:spcPts val="400"/>
              </a:spcBef>
              <a:spcAft>
                <a:spcPts val="400"/>
              </a:spcAft>
            </a:pPr>
            <a:r>
              <a:rPr lang="en-US" sz="2800" dirty="0"/>
              <a:t>They are defined</a:t>
            </a:r>
            <a:r>
              <a:rPr lang="en-US" sz="2800" dirty="0">
                <a:solidFill>
                  <a:schemeClr val="accent5">
                    <a:lumMod val="20000"/>
                    <a:lumOff val="80000"/>
                  </a:schemeClr>
                </a:solidFill>
              </a:rPr>
              <a:t> without </a:t>
            </a:r>
            <a:r>
              <a:rPr lang="en-US" sz="2800" dirty="0" err="1">
                <a:solidFill>
                  <a:schemeClr val="accent5">
                    <a:lumMod val="20000"/>
                    <a:lumOff val="80000"/>
                  </a:schemeClr>
                </a:solidFill>
                <a:latin typeface="Consolas" panose="020B0609020204030204" pitchFamily="49" charset="0"/>
                <a:cs typeface="Consolas" panose="020B0609020204030204" pitchFamily="49" charset="0"/>
              </a:rPr>
              <a:t>var</a:t>
            </a:r>
            <a:endParaRPr lang="en-US" sz="2800" dirty="0">
              <a:solidFill>
                <a:schemeClr val="accent5">
                  <a:lumMod val="20000"/>
                  <a:lumOff val="80000"/>
                </a:schemeClr>
              </a:solidFill>
              <a:latin typeface="Consolas" panose="020B0609020204030204" pitchFamily="49" charset="0"/>
              <a:cs typeface="Consolas" panose="020B0609020204030204" pitchFamily="49" charset="0"/>
            </a:endParaRPr>
          </a:p>
          <a:p>
            <a:pPr lvl="2">
              <a:lnSpc>
                <a:spcPct val="95000"/>
              </a:lnSpc>
              <a:spcBef>
                <a:spcPts val="400"/>
              </a:spcBef>
              <a:spcAft>
                <a:spcPts val="400"/>
              </a:spcAft>
            </a:pPr>
            <a:r>
              <a:rPr lang="en-US" sz="2600" dirty="0"/>
              <a:t>Fixable with </a:t>
            </a:r>
            <a:r>
              <a:rPr lang="en-US" sz="2600" dirty="0">
                <a:solidFill>
                  <a:schemeClr val="accent5">
                    <a:lumMod val="20000"/>
                    <a:lumOff val="80000"/>
                  </a:schemeClr>
                </a:solidFill>
                <a:latin typeface="Consolas" panose="020B0609020204030204" pitchFamily="49" charset="0"/>
                <a:cs typeface="Consolas" panose="020B0609020204030204" pitchFamily="49" charset="0"/>
              </a:rPr>
              <a:t>'use strict'</a:t>
            </a:r>
          </a:p>
        </p:txBody>
      </p:sp>
      <p:sp>
        <p:nvSpPr>
          <p:cNvPr id="4" name="Text Placeholder 3"/>
          <p:cNvSpPr txBox="1">
            <a:spLocks/>
          </p:cNvSpPr>
          <p:nvPr/>
        </p:nvSpPr>
        <p:spPr>
          <a:xfrm>
            <a:off x="2033954" y="3958276"/>
            <a:ext cx="8352692" cy="277768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a:t>
            </a:r>
            <a:r>
              <a:rPr lang="en-US" sz="1800" dirty="0" err="1"/>
              <a:t>arrJoin</a:t>
            </a:r>
            <a:r>
              <a:rPr lang="en-US" sz="1800" dirty="0"/>
              <a:t>(</a:t>
            </a:r>
            <a:r>
              <a:rPr lang="en-US" sz="1800" dirty="0" err="1"/>
              <a:t>arr</a:t>
            </a:r>
            <a:r>
              <a:rPr lang="en-US" sz="1800" dirty="0"/>
              <a:t>, separator) {</a:t>
            </a:r>
          </a:p>
          <a:p>
            <a:r>
              <a:rPr lang="en-US" sz="1800" dirty="0"/>
              <a:t>  separator = separator || "";</a:t>
            </a:r>
          </a:p>
          <a:p>
            <a:r>
              <a:rPr lang="en-US" sz="1800" dirty="0"/>
              <a:t>  </a:t>
            </a:r>
            <a:r>
              <a:rPr lang="en-US" sz="1800" dirty="0" err="1"/>
              <a:t>arr</a:t>
            </a:r>
            <a:r>
              <a:rPr lang="en-US" sz="1800" dirty="0"/>
              <a:t> = </a:t>
            </a:r>
            <a:r>
              <a:rPr lang="en-US" sz="1800" dirty="0" err="1"/>
              <a:t>arr</a:t>
            </a:r>
            <a:r>
              <a:rPr lang="en-US" sz="1800" dirty="0"/>
              <a:t> || [];</a:t>
            </a:r>
          </a:p>
          <a:p>
            <a:r>
              <a:rPr lang="en-US" sz="1800" dirty="0"/>
              <a:t>  </a:t>
            </a:r>
            <a:r>
              <a:rPr lang="en-US" sz="1800" dirty="0" err="1"/>
              <a:t>arrString</a:t>
            </a:r>
            <a:r>
              <a:rPr lang="en-US" sz="1800" dirty="0"/>
              <a:t> = "";</a:t>
            </a:r>
          </a:p>
          <a:p>
            <a:r>
              <a:rPr lang="en-US" sz="1800" dirty="0"/>
              <a:t>  for (var i = 0; i &lt; </a:t>
            </a:r>
            <a:r>
              <a:rPr lang="en-US" sz="1800" dirty="0" err="1"/>
              <a:t>arr.length</a:t>
            </a:r>
            <a:r>
              <a:rPr lang="en-US" sz="1800" dirty="0"/>
              <a:t>; i += 1) {</a:t>
            </a:r>
          </a:p>
          <a:p>
            <a:r>
              <a:rPr lang="en-US" sz="1800" dirty="0"/>
              <a:t>    </a:t>
            </a:r>
            <a:r>
              <a:rPr lang="en-US" sz="1800" dirty="0" err="1"/>
              <a:t>arrString</a:t>
            </a:r>
            <a:r>
              <a:rPr lang="en-US" sz="1800" dirty="0"/>
              <a:t> += </a:t>
            </a:r>
            <a:r>
              <a:rPr lang="en-US" sz="1800" dirty="0" err="1"/>
              <a:t>arr</a:t>
            </a:r>
            <a:r>
              <a:rPr lang="en-US" sz="1800" dirty="0"/>
              <a:t>[i];</a:t>
            </a:r>
          </a:p>
          <a:p>
            <a:r>
              <a:rPr lang="en-US" sz="1800" dirty="0"/>
              <a:t>    if (i &lt; </a:t>
            </a:r>
            <a:r>
              <a:rPr lang="en-US" sz="1800" dirty="0" err="1"/>
              <a:t>arr.length</a:t>
            </a:r>
            <a:r>
              <a:rPr lang="en-US" sz="1800" dirty="0"/>
              <a:t> - 1) </a:t>
            </a:r>
            <a:r>
              <a:rPr lang="en-US" sz="1800" dirty="0" err="1"/>
              <a:t>arrString</a:t>
            </a:r>
            <a:r>
              <a:rPr lang="en-US" sz="1800" dirty="0"/>
              <a:t> += separator;</a:t>
            </a:r>
          </a:p>
          <a:p>
            <a:pPr>
              <a:lnSpc>
                <a:spcPct val="75000"/>
              </a:lnSpc>
            </a:pPr>
            <a:r>
              <a:rPr lang="en-US" sz="1800" dirty="0"/>
              <a:t>  }</a:t>
            </a:r>
          </a:p>
          <a:p>
            <a:r>
              <a:rPr lang="en-US" sz="1800" dirty="0"/>
              <a:t>  return </a:t>
            </a:r>
            <a:r>
              <a:rPr lang="en-US" sz="1800" dirty="0" err="1"/>
              <a:t>arrString</a:t>
            </a:r>
            <a:r>
              <a:rPr lang="en-US" sz="1800" dirty="0"/>
              <a:t>;</a:t>
            </a:r>
          </a:p>
          <a:p>
            <a:pPr>
              <a:lnSpc>
                <a:spcPct val="75000"/>
              </a:lnSpc>
            </a:pPr>
            <a:r>
              <a:rPr lang="en-US" sz="1800" dirty="0"/>
              <a:t>}</a:t>
            </a:r>
          </a:p>
        </p:txBody>
      </p:sp>
    </p:spTree>
    <p:extLst>
      <p:ext uri="{BB962C8B-B14F-4D97-AF65-F5344CB8AC3E}">
        <p14:creationId xmlns:p14="http://schemas.microsoft.com/office/powerpoint/2010/main" val="407085830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txBox="1">
            <a:spLocks/>
          </p:cNvSpPr>
          <p:nvPr/>
        </p:nvSpPr>
        <p:spPr>
          <a:xfrm>
            <a:off x="2033954" y="3958276"/>
            <a:ext cx="8352692" cy="277768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a:t>
            </a:r>
            <a:r>
              <a:rPr lang="en-US" sz="1800" dirty="0" err="1"/>
              <a:t>arrJoin</a:t>
            </a:r>
            <a:r>
              <a:rPr lang="en-US" sz="1800" dirty="0"/>
              <a:t>(</a:t>
            </a:r>
            <a:r>
              <a:rPr lang="en-US" sz="1800" dirty="0" err="1">
                <a:solidFill>
                  <a:schemeClr val="tx1">
                    <a:lumMod val="20000"/>
                    <a:lumOff val="80000"/>
                  </a:schemeClr>
                </a:solidFill>
              </a:rPr>
              <a:t>arr</a:t>
            </a:r>
            <a:r>
              <a:rPr lang="en-US" sz="1800" dirty="0"/>
              <a:t>, </a:t>
            </a:r>
            <a:r>
              <a:rPr lang="en-US" sz="1800" dirty="0">
                <a:solidFill>
                  <a:schemeClr val="tx1">
                    <a:lumMod val="20000"/>
                    <a:lumOff val="80000"/>
                  </a:schemeClr>
                </a:solidFill>
              </a:rPr>
              <a:t>separator</a:t>
            </a:r>
            <a:r>
              <a:rPr lang="en-US" sz="1800" dirty="0"/>
              <a:t>) {</a:t>
            </a:r>
          </a:p>
          <a:p>
            <a:r>
              <a:rPr lang="en-US" sz="1800" dirty="0"/>
              <a:t>  separator = separator || "";</a:t>
            </a:r>
          </a:p>
          <a:p>
            <a:r>
              <a:rPr lang="en-US" sz="1800" dirty="0"/>
              <a:t>  </a:t>
            </a:r>
            <a:r>
              <a:rPr lang="en-US" sz="1800" dirty="0" err="1"/>
              <a:t>arr</a:t>
            </a:r>
            <a:r>
              <a:rPr lang="en-US" sz="1800" dirty="0"/>
              <a:t> = </a:t>
            </a:r>
            <a:r>
              <a:rPr lang="en-US" sz="1800" dirty="0" err="1"/>
              <a:t>arr</a:t>
            </a:r>
            <a:r>
              <a:rPr lang="en-US" sz="1800" dirty="0"/>
              <a:t> || [];</a:t>
            </a:r>
          </a:p>
          <a:p>
            <a:r>
              <a:rPr lang="en-US" sz="1800" dirty="0"/>
              <a:t>  </a:t>
            </a:r>
            <a:r>
              <a:rPr lang="en-US" sz="1800" dirty="0" err="1"/>
              <a:t>arrString</a:t>
            </a:r>
            <a:r>
              <a:rPr lang="en-US" sz="1800" dirty="0"/>
              <a:t> = "";</a:t>
            </a:r>
          </a:p>
          <a:p>
            <a:r>
              <a:rPr lang="en-US" sz="1800" dirty="0"/>
              <a:t>  for (var </a:t>
            </a:r>
            <a:r>
              <a:rPr lang="en-US" sz="1800" dirty="0">
                <a:solidFill>
                  <a:schemeClr val="tx1">
                    <a:lumMod val="20000"/>
                    <a:lumOff val="80000"/>
                  </a:schemeClr>
                </a:solidFill>
              </a:rPr>
              <a:t>i</a:t>
            </a:r>
            <a:r>
              <a:rPr lang="en-US" sz="1800" dirty="0"/>
              <a:t> = 0; i &lt; </a:t>
            </a:r>
            <a:r>
              <a:rPr lang="en-US" sz="1800" dirty="0" err="1"/>
              <a:t>arr.length</a:t>
            </a:r>
            <a:r>
              <a:rPr lang="en-US" sz="1800" dirty="0"/>
              <a:t>; i += 1) {</a:t>
            </a:r>
          </a:p>
          <a:p>
            <a:r>
              <a:rPr lang="en-US" sz="1800" dirty="0"/>
              <a:t>    </a:t>
            </a:r>
            <a:r>
              <a:rPr lang="en-US" sz="1800" dirty="0" err="1"/>
              <a:t>arrString</a:t>
            </a:r>
            <a:r>
              <a:rPr lang="en-US" sz="1800" dirty="0"/>
              <a:t> += </a:t>
            </a:r>
            <a:r>
              <a:rPr lang="en-US" sz="1800" dirty="0" err="1"/>
              <a:t>arr</a:t>
            </a:r>
            <a:r>
              <a:rPr lang="en-US" sz="1800" dirty="0"/>
              <a:t>[i];</a:t>
            </a:r>
          </a:p>
          <a:p>
            <a:r>
              <a:rPr lang="en-US" sz="1800" dirty="0"/>
              <a:t>    if (i &lt; </a:t>
            </a:r>
            <a:r>
              <a:rPr lang="en-US" sz="1800" dirty="0" err="1"/>
              <a:t>arr.length</a:t>
            </a:r>
            <a:r>
              <a:rPr lang="en-US" sz="1800" dirty="0"/>
              <a:t> - 1) </a:t>
            </a:r>
            <a:r>
              <a:rPr lang="en-US" sz="1800" dirty="0" err="1"/>
              <a:t>arrString</a:t>
            </a:r>
            <a:r>
              <a:rPr lang="en-US" sz="1800" dirty="0"/>
              <a:t> += separator;</a:t>
            </a:r>
          </a:p>
          <a:p>
            <a:pPr>
              <a:lnSpc>
                <a:spcPct val="75000"/>
              </a:lnSpc>
            </a:pPr>
            <a:r>
              <a:rPr lang="en-US" sz="1800" dirty="0"/>
              <a:t>  }</a:t>
            </a:r>
          </a:p>
          <a:p>
            <a:r>
              <a:rPr lang="en-US" sz="1800" dirty="0"/>
              <a:t>  return </a:t>
            </a:r>
            <a:r>
              <a:rPr lang="en-US" sz="1800" dirty="0" err="1"/>
              <a:t>arrString</a:t>
            </a:r>
            <a:r>
              <a:rPr lang="en-US" sz="1800" dirty="0"/>
              <a:t>;</a:t>
            </a:r>
          </a:p>
          <a:p>
            <a:pPr>
              <a:lnSpc>
                <a:spcPct val="75000"/>
              </a:lnSpc>
            </a:pPr>
            <a:r>
              <a:rPr lang="en-US" sz="1800" dirty="0"/>
              <a:t>}</a:t>
            </a:r>
          </a:p>
        </p:txBody>
      </p:sp>
      <p:sp>
        <p:nvSpPr>
          <p:cNvPr id="2" name="Title 1"/>
          <p:cNvSpPr>
            <a:spLocks noGrp="1"/>
          </p:cNvSpPr>
          <p:nvPr>
            <p:ph type="title"/>
          </p:nvPr>
        </p:nvSpPr>
        <p:spPr/>
        <p:txBody>
          <a:bodyPr/>
          <a:lstStyle/>
          <a:p>
            <a:r>
              <a:rPr lang="en-US" dirty="0" smtClean="0"/>
              <a:t>Global Scope</a:t>
            </a:r>
            <a:endParaRPr lang="en-US" dirty="0"/>
          </a:p>
        </p:txBody>
      </p:sp>
      <p:sp>
        <p:nvSpPr>
          <p:cNvPr id="13" name="AutoShape 7"/>
          <p:cNvSpPr>
            <a:spLocks noChangeArrowheads="1"/>
          </p:cNvSpPr>
          <p:nvPr/>
        </p:nvSpPr>
        <p:spPr bwMode="auto">
          <a:xfrm>
            <a:off x="6623539" y="4182652"/>
            <a:ext cx="3209193" cy="715089"/>
          </a:xfrm>
          <a:prstGeom prst="wedgeRoundRectCallout">
            <a:avLst>
              <a:gd name="adj1" fmla="val -62081"/>
              <a:gd name="adj2" fmla="val -2403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arr</a:t>
            </a:r>
            <a:r>
              <a:rPr lang="en-US" b="1" noProof="1">
                <a:solidFill>
                  <a:srgbClr val="F7FFE7"/>
                </a:solidFill>
                <a:effectLst>
                  <a:outerShdw blurRad="38100" dist="38100" dir="2700000" algn="tl">
                    <a:srgbClr val="000000">
                      <a:alpha val="43137"/>
                    </a:srgbClr>
                  </a:outerShdw>
                </a:effectLst>
                <a:cs typeface="Consolas" pitchFamily="49" charset="0"/>
              </a:rPr>
              <a:t>, </a:t>
            </a:r>
            <a:r>
              <a:rPr lang="en-US" b="1" noProof="1">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separator</a:t>
            </a:r>
            <a:r>
              <a:rPr lang="en-US" b="1" noProof="1">
                <a:solidFill>
                  <a:srgbClr val="F7FFE7"/>
                </a:solidFill>
                <a:effectLst>
                  <a:outerShdw blurRad="38100" dist="38100" dir="2700000" algn="tl">
                    <a:srgbClr val="000000">
                      <a:alpha val="43137"/>
                    </a:srgbClr>
                  </a:outerShdw>
                </a:effectLst>
                <a:cs typeface="Consolas" pitchFamily="49" charset="0"/>
              </a:rPr>
              <a:t> and </a:t>
            </a:r>
            <a:r>
              <a:rPr lang="en-US" b="1" noProof="1">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i</a:t>
            </a:r>
            <a:r>
              <a:rPr lang="en-US" b="1" noProof="1">
                <a:solidFill>
                  <a:srgbClr val="F7FFE7"/>
                </a:solidFill>
                <a:effectLst>
                  <a:outerShdw blurRad="38100" dist="38100" dir="2700000" algn="tl">
                    <a:srgbClr val="000000">
                      <a:alpha val="43137"/>
                    </a:srgbClr>
                  </a:outerShdw>
                </a:effectLst>
                <a:cs typeface="Consolas" pitchFamily="49" charset="0"/>
              </a:rPr>
              <a:t> belong to the scope of printArr</a:t>
            </a:r>
            <a:endParaRPr lang="en-US" sz="1600" b="1" noProof="1">
              <a:solidFill>
                <a:srgbClr val="F7FFE7"/>
              </a:solidFill>
              <a:effectLst>
                <a:outerShdw blurRad="38100" dist="38100" dir="2700000" algn="tl">
                  <a:srgbClr val="000000">
                    <a:alpha val="43137"/>
                  </a:srgbClr>
                </a:outerShdw>
              </a:effectLst>
              <a:cs typeface="Consolas" pitchFamily="49" charset="0"/>
            </a:endParaRPr>
          </a:p>
        </p:txBody>
      </p:sp>
      <p:sp>
        <p:nvSpPr>
          <p:cNvPr id="7" name="Content Placeholder 2"/>
          <p:cNvSpPr>
            <a:spLocks noGrp="1"/>
          </p:cNvSpPr>
          <p:nvPr>
            <p:ph idx="1"/>
          </p:nvPr>
        </p:nvSpPr>
        <p:spPr>
          <a:xfrm>
            <a:off x="1752600" y="885828"/>
            <a:ext cx="8686800" cy="2585511"/>
          </a:xfrm>
        </p:spPr>
        <p:txBody>
          <a:bodyPr>
            <a:normAutofit fontScale="92500" lnSpcReduction="20000"/>
          </a:bodyPr>
          <a:lstStyle/>
          <a:p>
            <a:pPr>
              <a:lnSpc>
                <a:spcPct val="95000"/>
              </a:lnSpc>
              <a:spcBef>
                <a:spcPts val="400"/>
              </a:spcBef>
              <a:spcAft>
                <a:spcPts val="400"/>
              </a:spcAft>
              <a:buClr>
                <a:srgbClr val="46A6BD">
                  <a:lumMod val="40000"/>
                  <a:lumOff val="60000"/>
                </a:srgbClr>
              </a:buClr>
            </a:pPr>
            <a:r>
              <a:rPr lang="en-US" sz="3000" dirty="0"/>
              <a:t>The global scope is the scope of the web page</a:t>
            </a:r>
          </a:p>
          <a:p>
            <a:pPr lvl="1">
              <a:lnSpc>
                <a:spcPct val="95000"/>
              </a:lnSpc>
              <a:spcBef>
                <a:spcPts val="400"/>
              </a:spcBef>
              <a:spcAft>
                <a:spcPts val="400"/>
              </a:spcAft>
            </a:pPr>
            <a:r>
              <a:rPr lang="en-US" sz="2800" dirty="0">
                <a:solidFill>
                  <a:srgbClr val="CCFF66">
                    <a:lumMod val="40000"/>
                    <a:lumOff val="60000"/>
                  </a:srgbClr>
                </a:solidFill>
              </a:rPr>
              <a:t>Or the Node.js app</a:t>
            </a:r>
          </a:p>
          <a:p>
            <a:pPr>
              <a:lnSpc>
                <a:spcPct val="95000"/>
              </a:lnSpc>
              <a:spcBef>
                <a:spcPts val="400"/>
              </a:spcBef>
              <a:spcAft>
                <a:spcPts val="400"/>
              </a:spcAft>
              <a:buClr>
                <a:srgbClr val="46A6BD">
                  <a:lumMod val="40000"/>
                  <a:lumOff val="60000"/>
                </a:srgbClr>
              </a:buClr>
            </a:pPr>
            <a:r>
              <a:rPr lang="en-US" sz="3000" dirty="0"/>
              <a:t>Objects belong to the global scope if:</a:t>
            </a:r>
          </a:p>
          <a:p>
            <a:pPr lvl="1">
              <a:lnSpc>
                <a:spcPct val="95000"/>
              </a:lnSpc>
              <a:spcBef>
                <a:spcPts val="400"/>
              </a:spcBef>
              <a:spcAft>
                <a:spcPts val="400"/>
              </a:spcAft>
            </a:pPr>
            <a:r>
              <a:rPr lang="en-US" sz="2800" dirty="0">
                <a:solidFill>
                  <a:srgbClr val="CCFF66">
                    <a:lumMod val="40000"/>
                    <a:lumOff val="60000"/>
                  </a:srgbClr>
                </a:solidFill>
              </a:rPr>
              <a:t>They are define </a:t>
            </a:r>
            <a:r>
              <a:rPr lang="en-US" sz="2800" dirty="0">
                <a:solidFill>
                  <a:srgbClr val="46A6BD">
                    <a:lumMod val="20000"/>
                    <a:lumOff val="80000"/>
                  </a:srgbClr>
                </a:solidFill>
              </a:rPr>
              <a:t>outside of a function scope</a:t>
            </a:r>
          </a:p>
          <a:p>
            <a:pPr lvl="1">
              <a:lnSpc>
                <a:spcPct val="95000"/>
              </a:lnSpc>
              <a:spcBef>
                <a:spcPts val="400"/>
              </a:spcBef>
              <a:spcAft>
                <a:spcPts val="400"/>
              </a:spcAft>
            </a:pPr>
            <a:r>
              <a:rPr lang="en-US" sz="2800" dirty="0">
                <a:solidFill>
                  <a:srgbClr val="CCFF66">
                    <a:lumMod val="40000"/>
                    <a:lumOff val="60000"/>
                  </a:srgbClr>
                </a:solidFill>
              </a:rPr>
              <a:t>They are defined</a:t>
            </a:r>
            <a:r>
              <a:rPr lang="en-US" sz="2800" dirty="0">
                <a:solidFill>
                  <a:srgbClr val="46A6BD">
                    <a:lumMod val="20000"/>
                    <a:lumOff val="80000"/>
                  </a:srgbClr>
                </a:solidFill>
              </a:rPr>
              <a:t> without </a:t>
            </a:r>
            <a:r>
              <a:rPr lang="en-US" sz="2800" dirty="0">
                <a:solidFill>
                  <a:srgbClr val="46A6BD">
                    <a:lumMod val="20000"/>
                    <a:lumOff val="80000"/>
                  </a:srgbClr>
                </a:solidFill>
                <a:latin typeface="Consolas" panose="020B0609020204030204" pitchFamily="49" charset="0"/>
                <a:cs typeface="Consolas" panose="020B0609020204030204" pitchFamily="49" charset="0"/>
              </a:rPr>
              <a:t>var</a:t>
            </a:r>
          </a:p>
          <a:p>
            <a:pPr lvl="2">
              <a:lnSpc>
                <a:spcPct val="95000"/>
              </a:lnSpc>
              <a:spcBef>
                <a:spcPts val="400"/>
              </a:spcBef>
              <a:spcAft>
                <a:spcPts val="400"/>
              </a:spcAft>
            </a:pPr>
            <a:r>
              <a:rPr lang="en-US" sz="2600" dirty="0"/>
              <a:t>Fixable with </a:t>
            </a:r>
            <a:r>
              <a:rPr lang="en-US" sz="2600" dirty="0">
                <a:solidFill>
                  <a:srgbClr val="46A6BD">
                    <a:lumMod val="20000"/>
                    <a:lumOff val="80000"/>
                  </a:srgbClr>
                </a:solidFill>
                <a:latin typeface="Consolas" panose="020B0609020204030204" pitchFamily="49" charset="0"/>
                <a:cs typeface="Consolas" panose="020B0609020204030204" pitchFamily="49" charset="0"/>
              </a:rPr>
              <a:t>'use strict'</a:t>
            </a:r>
          </a:p>
        </p:txBody>
      </p:sp>
    </p:spTree>
    <p:extLst>
      <p:ext uri="{BB962C8B-B14F-4D97-AF65-F5344CB8AC3E}">
        <p14:creationId xmlns:p14="http://schemas.microsoft.com/office/powerpoint/2010/main" val="171340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txBox="1">
            <a:spLocks/>
          </p:cNvSpPr>
          <p:nvPr/>
        </p:nvSpPr>
        <p:spPr>
          <a:xfrm>
            <a:off x="2033954" y="3958276"/>
            <a:ext cx="8352692" cy="277768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a:t>
            </a:r>
            <a:r>
              <a:rPr lang="en-US" sz="1800" dirty="0" err="1">
                <a:solidFill>
                  <a:schemeClr val="tx1">
                    <a:lumMod val="20000"/>
                    <a:lumOff val="80000"/>
                  </a:schemeClr>
                </a:solidFill>
              </a:rPr>
              <a:t>arrJoin</a:t>
            </a:r>
            <a:r>
              <a:rPr lang="en-US" sz="1800" dirty="0"/>
              <a:t>(</a:t>
            </a:r>
            <a:r>
              <a:rPr lang="en-US" sz="1800" dirty="0" err="1"/>
              <a:t>arr</a:t>
            </a:r>
            <a:r>
              <a:rPr lang="en-US" sz="1800" dirty="0"/>
              <a:t>, separator) {</a:t>
            </a:r>
          </a:p>
          <a:p>
            <a:r>
              <a:rPr lang="en-US" sz="1800" dirty="0"/>
              <a:t>  separator = separator || "";</a:t>
            </a:r>
          </a:p>
          <a:p>
            <a:r>
              <a:rPr lang="en-US" sz="1800" dirty="0"/>
              <a:t>  </a:t>
            </a:r>
            <a:r>
              <a:rPr lang="en-US" sz="1800" dirty="0" err="1"/>
              <a:t>arr</a:t>
            </a:r>
            <a:r>
              <a:rPr lang="en-US" sz="1800" dirty="0"/>
              <a:t> = </a:t>
            </a:r>
            <a:r>
              <a:rPr lang="en-US" sz="1800" dirty="0" err="1"/>
              <a:t>arr</a:t>
            </a:r>
            <a:r>
              <a:rPr lang="en-US" sz="1800" dirty="0"/>
              <a:t> || [];</a:t>
            </a:r>
          </a:p>
          <a:p>
            <a:r>
              <a:rPr lang="en-US" sz="1800" dirty="0"/>
              <a:t>  </a:t>
            </a:r>
            <a:r>
              <a:rPr lang="en-US" sz="1800" dirty="0" err="1">
                <a:solidFill>
                  <a:schemeClr val="tx1">
                    <a:lumMod val="20000"/>
                    <a:lumOff val="80000"/>
                  </a:schemeClr>
                </a:solidFill>
              </a:rPr>
              <a:t>arrString</a:t>
            </a:r>
            <a:r>
              <a:rPr lang="en-US" sz="1800" dirty="0"/>
              <a:t> = "";</a:t>
            </a:r>
          </a:p>
          <a:p>
            <a:r>
              <a:rPr lang="en-US" sz="1800" dirty="0"/>
              <a:t>  for (var i = 0; i &lt; </a:t>
            </a:r>
            <a:r>
              <a:rPr lang="en-US" sz="1800" dirty="0" err="1"/>
              <a:t>arr.length</a:t>
            </a:r>
            <a:r>
              <a:rPr lang="en-US" sz="1800" dirty="0"/>
              <a:t>; i += 1) {</a:t>
            </a:r>
          </a:p>
          <a:p>
            <a:r>
              <a:rPr lang="en-US" sz="1800" dirty="0"/>
              <a:t>    </a:t>
            </a:r>
            <a:r>
              <a:rPr lang="en-US" sz="1800" dirty="0" err="1"/>
              <a:t>arrString</a:t>
            </a:r>
            <a:r>
              <a:rPr lang="en-US" sz="1800" dirty="0"/>
              <a:t> += </a:t>
            </a:r>
            <a:r>
              <a:rPr lang="en-US" sz="1800" dirty="0" err="1"/>
              <a:t>arr</a:t>
            </a:r>
            <a:r>
              <a:rPr lang="en-US" sz="1800" dirty="0"/>
              <a:t>[i];</a:t>
            </a:r>
          </a:p>
          <a:p>
            <a:r>
              <a:rPr lang="en-US" sz="1800" dirty="0"/>
              <a:t>    if (i &lt; </a:t>
            </a:r>
            <a:r>
              <a:rPr lang="en-US" sz="1800" dirty="0" err="1"/>
              <a:t>arr.length</a:t>
            </a:r>
            <a:r>
              <a:rPr lang="en-US" sz="1800" dirty="0"/>
              <a:t> - 1) </a:t>
            </a:r>
            <a:r>
              <a:rPr lang="en-US" sz="1800" dirty="0" err="1"/>
              <a:t>arrString</a:t>
            </a:r>
            <a:r>
              <a:rPr lang="en-US" sz="1800" dirty="0"/>
              <a:t> += separator;</a:t>
            </a:r>
          </a:p>
          <a:p>
            <a:pPr>
              <a:lnSpc>
                <a:spcPct val="75000"/>
              </a:lnSpc>
            </a:pPr>
            <a:r>
              <a:rPr lang="en-US" sz="1800" dirty="0"/>
              <a:t>  }</a:t>
            </a:r>
          </a:p>
          <a:p>
            <a:r>
              <a:rPr lang="en-US" sz="1800" dirty="0"/>
              <a:t>  return </a:t>
            </a:r>
            <a:r>
              <a:rPr lang="en-US" sz="1800" dirty="0" err="1"/>
              <a:t>arrString</a:t>
            </a:r>
            <a:r>
              <a:rPr lang="en-US" sz="1800" dirty="0"/>
              <a:t>;</a:t>
            </a:r>
          </a:p>
          <a:p>
            <a:pPr>
              <a:lnSpc>
                <a:spcPct val="75000"/>
              </a:lnSpc>
            </a:pPr>
            <a:r>
              <a:rPr lang="en-US" sz="1800" dirty="0"/>
              <a:t>}</a:t>
            </a:r>
          </a:p>
        </p:txBody>
      </p:sp>
      <p:sp>
        <p:nvSpPr>
          <p:cNvPr id="2" name="Title 1"/>
          <p:cNvSpPr>
            <a:spLocks noGrp="1"/>
          </p:cNvSpPr>
          <p:nvPr>
            <p:ph type="title"/>
          </p:nvPr>
        </p:nvSpPr>
        <p:spPr/>
        <p:txBody>
          <a:bodyPr/>
          <a:lstStyle/>
          <a:p>
            <a:r>
              <a:rPr lang="en-US" dirty="0" smtClean="0"/>
              <a:t>Global Scope</a:t>
            </a:r>
            <a:endParaRPr lang="en-US" dirty="0"/>
          </a:p>
        </p:txBody>
      </p:sp>
      <p:sp>
        <p:nvSpPr>
          <p:cNvPr id="14" name="AutoShape 7"/>
          <p:cNvSpPr>
            <a:spLocks noChangeArrowheads="1"/>
          </p:cNvSpPr>
          <p:nvPr/>
        </p:nvSpPr>
        <p:spPr bwMode="auto">
          <a:xfrm>
            <a:off x="5474678" y="5909715"/>
            <a:ext cx="2863362" cy="715089"/>
          </a:xfrm>
          <a:prstGeom prst="wedgeRoundRectCallout">
            <a:avLst>
              <a:gd name="adj1" fmla="val -69299"/>
              <a:gd name="adj2" fmla="val 670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arrString</a:t>
            </a:r>
            <a:r>
              <a:rPr lang="en-US" b="1" noProof="1">
                <a:solidFill>
                  <a:srgbClr val="F7FFE7"/>
                </a:solidFill>
                <a:effectLst>
                  <a:outerShdw blurRad="38100" dist="38100" dir="2700000" algn="tl">
                    <a:srgbClr val="000000">
                      <a:alpha val="43137"/>
                    </a:srgbClr>
                  </a:outerShdw>
                </a:effectLst>
                <a:cs typeface="Consolas" pitchFamily="49" charset="0"/>
              </a:rPr>
              <a:t> and </a:t>
            </a:r>
            <a:r>
              <a:rPr lang="en-US" b="1" noProof="1">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arrJoin</a:t>
            </a:r>
            <a:r>
              <a:rPr lang="en-US" b="1" noProof="1">
                <a:solidFill>
                  <a:srgbClr val="F7FFE7"/>
                </a:solidFill>
                <a:effectLst>
                  <a:outerShdw blurRad="38100" dist="38100" dir="2700000" algn="tl">
                    <a:srgbClr val="000000">
                      <a:alpha val="43137"/>
                    </a:srgbClr>
                  </a:outerShdw>
                </a:effectLst>
                <a:cs typeface="Consolas" pitchFamily="49" charset="0"/>
              </a:rPr>
              <a:t> belong to the global scope</a:t>
            </a:r>
          </a:p>
        </p:txBody>
      </p:sp>
      <p:sp>
        <p:nvSpPr>
          <p:cNvPr id="8" name="Content Placeholder 2"/>
          <p:cNvSpPr>
            <a:spLocks noGrp="1"/>
          </p:cNvSpPr>
          <p:nvPr>
            <p:ph idx="1"/>
          </p:nvPr>
        </p:nvSpPr>
        <p:spPr>
          <a:xfrm>
            <a:off x="1752600" y="885828"/>
            <a:ext cx="8686800" cy="2585511"/>
          </a:xfrm>
        </p:spPr>
        <p:txBody>
          <a:bodyPr>
            <a:normAutofit fontScale="92500" lnSpcReduction="20000"/>
          </a:bodyPr>
          <a:lstStyle/>
          <a:p>
            <a:pPr>
              <a:lnSpc>
                <a:spcPct val="95000"/>
              </a:lnSpc>
              <a:spcBef>
                <a:spcPts val="400"/>
              </a:spcBef>
              <a:spcAft>
                <a:spcPts val="400"/>
              </a:spcAft>
              <a:buClr>
                <a:srgbClr val="46A6BD">
                  <a:lumMod val="40000"/>
                  <a:lumOff val="60000"/>
                </a:srgbClr>
              </a:buClr>
            </a:pPr>
            <a:r>
              <a:rPr lang="en-US" sz="3000" dirty="0"/>
              <a:t>The global scope is the scope of the web page</a:t>
            </a:r>
          </a:p>
          <a:p>
            <a:pPr lvl="1">
              <a:lnSpc>
                <a:spcPct val="95000"/>
              </a:lnSpc>
              <a:spcBef>
                <a:spcPts val="400"/>
              </a:spcBef>
              <a:spcAft>
                <a:spcPts val="400"/>
              </a:spcAft>
            </a:pPr>
            <a:r>
              <a:rPr lang="en-US" sz="2800" dirty="0">
                <a:solidFill>
                  <a:srgbClr val="CCFF66">
                    <a:lumMod val="40000"/>
                    <a:lumOff val="60000"/>
                  </a:srgbClr>
                </a:solidFill>
              </a:rPr>
              <a:t>Or the Node.js app</a:t>
            </a:r>
          </a:p>
          <a:p>
            <a:pPr>
              <a:lnSpc>
                <a:spcPct val="95000"/>
              </a:lnSpc>
              <a:spcBef>
                <a:spcPts val="400"/>
              </a:spcBef>
              <a:spcAft>
                <a:spcPts val="400"/>
              </a:spcAft>
              <a:buClr>
                <a:srgbClr val="46A6BD">
                  <a:lumMod val="40000"/>
                  <a:lumOff val="60000"/>
                </a:srgbClr>
              </a:buClr>
            </a:pPr>
            <a:r>
              <a:rPr lang="en-US" sz="3000" dirty="0"/>
              <a:t>Objects belong to the global scope if:</a:t>
            </a:r>
          </a:p>
          <a:p>
            <a:pPr lvl="1">
              <a:lnSpc>
                <a:spcPct val="95000"/>
              </a:lnSpc>
              <a:spcBef>
                <a:spcPts val="400"/>
              </a:spcBef>
              <a:spcAft>
                <a:spcPts val="400"/>
              </a:spcAft>
            </a:pPr>
            <a:r>
              <a:rPr lang="en-US" sz="2800" dirty="0">
                <a:solidFill>
                  <a:srgbClr val="CCFF66">
                    <a:lumMod val="40000"/>
                    <a:lumOff val="60000"/>
                  </a:srgbClr>
                </a:solidFill>
              </a:rPr>
              <a:t>They are define </a:t>
            </a:r>
            <a:r>
              <a:rPr lang="en-US" sz="2800" dirty="0">
                <a:solidFill>
                  <a:srgbClr val="46A6BD">
                    <a:lumMod val="20000"/>
                    <a:lumOff val="80000"/>
                  </a:srgbClr>
                </a:solidFill>
              </a:rPr>
              <a:t>outside of a function scope</a:t>
            </a:r>
          </a:p>
          <a:p>
            <a:pPr lvl="1">
              <a:lnSpc>
                <a:spcPct val="95000"/>
              </a:lnSpc>
              <a:spcBef>
                <a:spcPts val="400"/>
              </a:spcBef>
              <a:spcAft>
                <a:spcPts val="400"/>
              </a:spcAft>
            </a:pPr>
            <a:r>
              <a:rPr lang="en-US" sz="2800" dirty="0">
                <a:solidFill>
                  <a:srgbClr val="CCFF66">
                    <a:lumMod val="40000"/>
                    <a:lumOff val="60000"/>
                  </a:srgbClr>
                </a:solidFill>
              </a:rPr>
              <a:t>They are defined</a:t>
            </a:r>
            <a:r>
              <a:rPr lang="en-US" sz="2800" dirty="0">
                <a:solidFill>
                  <a:srgbClr val="46A6BD">
                    <a:lumMod val="20000"/>
                    <a:lumOff val="80000"/>
                  </a:srgbClr>
                </a:solidFill>
              </a:rPr>
              <a:t> without </a:t>
            </a:r>
            <a:r>
              <a:rPr lang="en-US" sz="2800" dirty="0">
                <a:solidFill>
                  <a:srgbClr val="46A6BD">
                    <a:lumMod val="20000"/>
                    <a:lumOff val="80000"/>
                  </a:srgbClr>
                </a:solidFill>
                <a:latin typeface="Consolas" panose="020B0609020204030204" pitchFamily="49" charset="0"/>
                <a:cs typeface="Consolas" panose="020B0609020204030204" pitchFamily="49" charset="0"/>
              </a:rPr>
              <a:t>var</a:t>
            </a:r>
          </a:p>
          <a:p>
            <a:pPr lvl="2">
              <a:lnSpc>
                <a:spcPct val="95000"/>
              </a:lnSpc>
              <a:spcBef>
                <a:spcPts val="400"/>
              </a:spcBef>
              <a:spcAft>
                <a:spcPts val="400"/>
              </a:spcAft>
            </a:pPr>
            <a:r>
              <a:rPr lang="en-US" sz="2600" dirty="0"/>
              <a:t>Fixable with </a:t>
            </a:r>
            <a:r>
              <a:rPr lang="en-US" sz="2600" dirty="0">
                <a:solidFill>
                  <a:srgbClr val="46A6BD">
                    <a:lumMod val="20000"/>
                    <a:lumOff val="80000"/>
                  </a:srgbClr>
                </a:solidFill>
                <a:latin typeface="Consolas" panose="020B0609020204030204" pitchFamily="49" charset="0"/>
                <a:cs typeface="Consolas" panose="020B0609020204030204" pitchFamily="49" charset="0"/>
              </a:rPr>
              <a:t>'use strict'</a:t>
            </a:r>
          </a:p>
        </p:txBody>
      </p:sp>
      <p:sp>
        <p:nvSpPr>
          <p:cNvPr id="9" name="AutoShape 7"/>
          <p:cNvSpPr>
            <a:spLocks noChangeArrowheads="1"/>
          </p:cNvSpPr>
          <p:nvPr/>
        </p:nvSpPr>
        <p:spPr bwMode="auto">
          <a:xfrm>
            <a:off x="6623539" y="4182652"/>
            <a:ext cx="3209193" cy="715089"/>
          </a:xfrm>
          <a:prstGeom prst="wedgeRoundRectCallout">
            <a:avLst>
              <a:gd name="adj1" fmla="val -62081"/>
              <a:gd name="adj2" fmla="val -2403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arr</a:t>
            </a:r>
            <a:r>
              <a:rPr lang="en-US" b="1" noProof="1">
                <a:solidFill>
                  <a:srgbClr val="F7FFE7"/>
                </a:solidFill>
                <a:effectLst>
                  <a:outerShdw blurRad="38100" dist="38100" dir="2700000" algn="tl">
                    <a:srgbClr val="000000">
                      <a:alpha val="43137"/>
                    </a:srgbClr>
                  </a:outerShdw>
                </a:effectLst>
                <a:cs typeface="Consolas" pitchFamily="49" charset="0"/>
              </a:rPr>
              <a:t>, </a:t>
            </a:r>
            <a:r>
              <a:rPr lang="en-US" b="1" noProof="1">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separator</a:t>
            </a:r>
            <a:r>
              <a:rPr lang="en-US" b="1" noProof="1">
                <a:solidFill>
                  <a:srgbClr val="F7FFE7"/>
                </a:solidFill>
                <a:effectLst>
                  <a:outerShdw blurRad="38100" dist="38100" dir="2700000" algn="tl">
                    <a:srgbClr val="000000">
                      <a:alpha val="43137"/>
                    </a:srgbClr>
                  </a:outerShdw>
                </a:effectLst>
                <a:cs typeface="Consolas" pitchFamily="49" charset="0"/>
              </a:rPr>
              <a:t> and </a:t>
            </a:r>
            <a:r>
              <a:rPr lang="en-US" b="1" noProof="1">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i</a:t>
            </a:r>
            <a:r>
              <a:rPr lang="en-US" b="1" noProof="1">
                <a:solidFill>
                  <a:srgbClr val="F7FFE7"/>
                </a:solidFill>
                <a:effectLst>
                  <a:outerShdw blurRad="38100" dist="38100" dir="2700000" algn="tl">
                    <a:srgbClr val="000000">
                      <a:alpha val="43137"/>
                    </a:srgbClr>
                  </a:outerShdw>
                </a:effectLst>
                <a:cs typeface="Consolas" pitchFamily="49" charset="0"/>
              </a:rPr>
              <a:t> belong to the scope of printArr</a:t>
            </a:r>
            <a:endParaRPr lang="en-US" sz="1600" b="1" noProof="1">
              <a:solidFill>
                <a:srgbClr val="F7FFE7"/>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227020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Scope (2)</a:t>
            </a:r>
            <a:endParaRPr lang="en-US" dirty="0"/>
          </a:p>
        </p:txBody>
      </p:sp>
      <p:sp>
        <p:nvSpPr>
          <p:cNvPr id="3" name="Content Placeholder 2"/>
          <p:cNvSpPr>
            <a:spLocks noGrp="1"/>
          </p:cNvSpPr>
          <p:nvPr>
            <p:ph idx="1"/>
          </p:nvPr>
        </p:nvSpPr>
        <p:spPr>
          <a:xfrm>
            <a:off x="1752600" y="1612131"/>
            <a:ext cx="8686800" cy="3483744"/>
          </a:xfrm>
        </p:spPr>
        <p:txBody>
          <a:bodyPr/>
          <a:lstStyle/>
          <a:p>
            <a:r>
              <a:rPr lang="en-US" dirty="0" smtClean="0"/>
              <a:t>The global scope is one of the </a:t>
            </a:r>
            <a:r>
              <a:rPr lang="en-US" dirty="0" smtClean="0">
                <a:solidFill>
                  <a:schemeClr val="accent5">
                    <a:lumMod val="20000"/>
                    <a:lumOff val="80000"/>
                  </a:schemeClr>
                </a:solidFill>
              </a:rPr>
              <a:t>very worst parts </a:t>
            </a:r>
            <a:r>
              <a:rPr lang="en-US" dirty="0" smtClean="0"/>
              <a:t>of JavaScript</a:t>
            </a:r>
          </a:p>
          <a:p>
            <a:pPr lvl="1"/>
            <a:r>
              <a:rPr lang="en-US" dirty="0" smtClean="0"/>
              <a:t>Every object pollutes the global scope, making itself more visible</a:t>
            </a:r>
          </a:p>
          <a:p>
            <a:pPr lvl="1"/>
            <a:r>
              <a:rPr lang="en-US" dirty="0" smtClean="0"/>
              <a:t>If two objects with the same identifier appear, the first one will be overridden</a:t>
            </a:r>
            <a:endParaRPr lang="en-US" dirty="0"/>
          </a:p>
        </p:txBody>
      </p:sp>
    </p:spTree>
    <p:extLst>
      <p:ext uri="{BB962C8B-B14F-4D97-AF65-F5344CB8AC3E}">
        <p14:creationId xmlns:p14="http://schemas.microsoft.com/office/powerpoint/2010/main" val="315553622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33600" y="4880611"/>
            <a:ext cx="7924800" cy="685800"/>
          </a:xfrm>
        </p:spPr>
        <p:txBody>
          <a:bodyPr>
            <a:normAutofit fontScale="90000"/>
          </a:bodyPr>
          <a:lstStyle/>
          <a:p>
            <a:r>
              <a:rPr lang="en-US" dirty="0" smtClean="0"/>
              <a:t>Global Scope</a:t>
            </a:r>
            <a:endParaRPr lang="en-US" dirty="0"/>
          </a:p>
        </p:txBody>
      </p:sp>
      <p:sp>
        <p:nvSpPr>
          <p:cNvPr id="5" name="Subtitle 4"/>
          <p:cNvSpPr>
            <a:spLocks noGrp="1"/>
          </p:cNvSpPr>
          <p:nvPr>
            <p:ph type="subTitle" idx="1"/>
          </p:nvPr>
        </p:nvSpPr>
        <p:spPr>
          <a:xfrm>
            <a:off x="2133600" y="5606890"/>
            <a:ext cx="7924800" cy="569120"/>
          </a:xfrm>
        </p:spPr>
        <p:txBody>
          <a:bodyPr/>
          <a:lstStyle/>
          <a:p>
            <a:r>
              <a:rPr lang="en-US" dirty="0" smtClean="0"/>
              <a:t>Live Demo</a:t>
            </a:r>
            <a:endParaRPr lang="en-US" dirty="0"/>
          </a:p>
        </p:txBody>
      </p:sp>
      <p:pic>
        <p:nvPicPr>
          <p:cNvPr id="6146" name="Picture 2" descr="http://t0.gstatic.com/images?q=tbn:ANd9GcTELbFPD7zdhfDbnuf7OtppoIsuR5lTJKiZB3Zi1wcyb6Q5UL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060" y="1550987"/>
            <a:ext cx="6659880" cy="2935866"/>
          </a:xfrm>
          <a:prstGeom prst="roundRect">
            <a:avLst>
              <a:gd name="adj" fmla="val 3430"/>
            </a:avLst>
          </a:prstGeom>
          <a:noFill/>
          <a:ln w="19050">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53895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 Scope</a:t>
            </a:r>
            <a:endParaRPr lang="en-US" dirty="0"/>
          </a:p>
        </p:txBody>
      </p:sp>
      <p:sp>
        <p:nvSpPr>
          <p:cNvPr id="5" name="Content Placeholder 4"/>
          <p:cNvSpPr>
            <a:spLocks noGrp="1"/>
          </p:cNvSpPr>
          <p:nvPr>
            <p:ph idx="1"/>
          </p:nvPr>
        </p:nvSpPr>
        <p:spPr>
          <a:xfrm>
            <a:off x="1752600" y="759802"/>
            <a:ext cx="8686800" cy="3474748"/>
          </a:xfrm>
        </p:spPr>
        <p:txBody>
          <a:bodyPr/>
          <a:lstStyle/>
          <a:p>
            <a:pPr>
              <a:lnSpc>
                <a:spcPct val="100000"/>
              </a:lnSpc>
            </a:pPr>
            <a:r>
              <a:rPr lang="en-US" dirty="0" smtClean="0"/>
              <a:t>JavaScript does not have a block scope like other programming languages (C#, Java, C++)</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a:t>
            </a:r>
            <a:r>
              <a:rPr lang="en-US" dirty="0" smtClean="0"/>
              <a:t> 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t>
            </a:r>
            <a:r>
              <a:rPr lang="en-US" dirty="0" smtClean="0"/>
              <a:t> does not create a scope!</a:t>
            </a:r>
          </a:p>
          <a:p>
            <a:pPr>
              <a:lnSpc>
                <a:spcPct val="100000"/>
              </a:lnSpc>
            </a:pPr>
            <a:r>
              <a:rPr lang="en-US" dirty="0" smtClean="0"/>
              <a:t>Yet, JavaScript has a function scope</a:t>
            </a:r>
          </a:p>
          <a:p>
            <a:pPr lvl="1">
              <a:lnSpc>
                <a:spcPct val="100000"/>
              </a:lnSpc>
            </a:pPr>
            <a:r>
              <a:rPr lang="en-US" dirty="0" smtClean="0">
                <a:solidFill>
                  <a:schemeClr val="accent5">
                    <a:lumMod val="20000"/>
                    <a:lumOff val="80000"/>
                  </a:schemeClr>
                </a:solidFill>
              </a:rPr>
              <a:t>Function expressions</a:t>
            </a:r>
            <a:r>
              <a:rPr lang="en-US" dirty="0" smtClean="0"/>
              <a:t> create scope</a:t>
            </a:r>
          </a:p>
          <a:p>
            <a:pPr lvl="1">
              <a:lnSpc>
                <a:spcPct val="100000"/>
              </a:lnSpc>
            </a:pPr>
            <a:r>
              <a:rPr lang="en-US" dirty="0" smtClean="0">
                <a:solidFill>
                  <a:schemeClr val="accent5">
                    <a:lumMod val="20000"/>
                    <a:lumOff val="80000"/>
                  </a:schemeClr>
                </a:solidFill>
              </a:rPr>
              <a:t>Function declarations</a:t>
            </a:r>
            <a:r>
              <a:rPr lang="en-US" dirty="0" smtClean="0"/>
              <a:t> create scope</a:t>
            </a:r>
            <a:endParaRPr lang="en-US" dirty="0"/>
          </a:p>
        </p:txBody>
      </p:sp>
      <p:sp>
        <p:nvSpPr>
          <p:cNvPr id="6" name="Text Placeholder 3"/>
          <p:cNvSpPr txBox="1">
            <a:spLocks/>
          </p:cNvSpPr>
          <p:nvPr/>
        </p:nvSpPr>
        <p:spPr>
          <a:xfrm>
            <a:off x="2417885" y="4300479"/>
            <a:ext cx="6342187"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if(true)var result = 5;</a:t>
            </a:r>
          </a:p>
          <a:p>
            <a:r>
              <a:rPr lang="en-US" sz="1800" dirty="0"/>
              <a:t>console.log(result);//</a:t>
            </a:r>
            <a:r>
              <a:rPr lang="en-US" sz="1800" dirty="0">
                <a:solidFill>
                  <a:schemeClr val="tx1">
                    <a:lumMod val="20000"/>
                    <a:lumOff val="80000"/>
                  </a:schemeClr>
                </a:solidFill>
              </a:rPr>
              <a:t>logs 5</a:t>
            </a:r>
          </a:p>
        </p:txBody>
      </p:sp>
      <p:sp>
        <p:nvSpPr>
          <p:cNvPr id="7" name="Text Placeholder 3"/>
          <p:cNvSpPr txBox="1">
            <a:spLocks/>
          </p:cNvSpPr>
          <p:nvPr/>
        </p:nvSpPr>
        <p:spPr>
          <a:xfrm>
            <a:off x="2417886" y="5012738"/>
            <a:ext cx="6342187"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if(true) (function(){ var result = 5;})();</a:t>
            </a:r>
          </a:p>
          <a:p>
            <a:r>
              <a:rPr lang="en-US" sz="1800" dirty="0"/>
              <a:t>console.log(result);//</a:t>
            </a:r>
            <a:r>
              <a:rPr lang="en-US" sz="1800" dirty="0" err="1">
                <a:solidFill>
                  <a:schemeClr val="tx1">
                    <a:lumMod val="20000"/>
                    <a:lumOff val="80000"/>
                  </a:schemeClr>
                </a:solidFill>
              </a:rPr>
              <a:t>ReferenceError</a:t>
            </a:r>
            <a:endParaRPr lang="en-US" sz="1800" dirty="0">
              <a:solidFill>
                <a:schemeClr val="tx1">
                  <a:lumMod val="20000"/>
                  <a:lumOff val="80000"/>
                </a:schemeClr>
              </a:solidFill>
            </a:endParaRPr>
          </a:p>
        </p:txBody>
      </p:sp>
      <p:sp>
        <p:nvSpPr>
          <p:cNvPr id="8" name="Text Placeholder 3"/>
          <p:cNvSpPr txBox="1">
            <a:spLocks/>
          </p:cNvSpPr>
          <p:nvPr/>
        </p:nvSpPr>
        <p:spPr>
          <a:xfrm>
            <a:off x="2417886" y="5735336"/>
            <a:ext cx="6342187"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a:t>
            </a:r>
            <a:r>
              <a:rPr lang="en-US" sz="1800" dirty="0" err="1"/>
              <a:t>logResult</a:t>
            </a:r>
            <a:r>
              <a:rPr lang="en-US" sz="1800" dirty="0"/>
              <a:t>(){ </a:t>
            </a:r>
            <a:r>
              <a:rPr lang="en-US" sz="1800" dirty="0" err="1"/>
              <a:t>var</a:t>
            </a:r>
            <a:r>
              <a:rPr lang="en-US" sz="1800"/>
              <a:t> result </a:t>
            </a:r>
            <a:r>
              <a:rPr lang="en-US" sz="1800" dirty="0"/>
              <a:t>= 5; }</a:t>
            </a:r>
          </a:p>
          <a:p>
            <a:r>
              <a:rPr lang="en-US" sz="1800" dirty="0"/>
              <a:t>if(true) </a:t>
            </a:r>
            <a:r>
              <a:rPr lang="en-US" sz="1800" dirty="0" err="1"/>
              <a:t>logResult</a:t>
            </a:r>
            <a:r>
              <a:rPr lang="en-US" sz="1800" dirty="0"/>
              <a:t>();</a:t>
            </a:r>
          </a:p>
          <a:p>
            <a:r>
              <a:rPr lang="en-US" sz="1800" dirty="0"/>
              <a:t>console.log(result); //</a:t>
            </a:r>
            <a:r>
              <a:rPr lang="en-US" sz="1800" dirty="0" err="1">
                <a:solidFill>
                  <a:schemeClr val="tx1">
                    <a:lumMod val="20000"/>
                    <a:lumOff val="80000"/>
                  </a:schemeClr>
                </a:solidFill>
              </a:rPr>
              <a:t>ReferenceError</a:t>
            </a:r>
            <a:endParaRPr lang="en-US" sz="1800" dirty="0">
              <a:solidFill>
                <a:schemeClr val="tx1">
                  <a:lumMod val="20000"/>
                  <a:lumOff val="80000"/>
                </a:schemeClr>
              </a:solidFill>
            </a:endParaRPr>
          </a:p>
        </p:txBody>
      </p:sp>
    </p:spTree>
    <p:extLst>
      <p:ext uri="{BB962C8B-B14F-4D97-AF65-F5344CB8AC3E}">
        <p14:creationId xmlns:p14="http://schemas.microsoft.com/office/powerpoint/2010/main" val="13919993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33600" y="1291591"/>
            <a:ext cx="7924800" cy="685800"/>
          </a:xfrm>
        </p:spPr>
        <p:txBody>
          <a:bodyPr>
            <a:normAutofit fontScale="90000"/>
          </a:bodyPr>
          <a:lstStyle/>
          <a:p>
            <a:r>
              <a:rPr lang="en-US" dirty="0" smtClean="0"/>
              <a:t>Function Scope</a:t>
            </a:r>
            <a:endParaRPr lang="en-US" dirty="0"/>
          </a:p>
        </p:txBody>
      </p:sp>
      <p:sp>
        <p:nvSpPr>
          <p:cNvPr id="6" name="Subtitle 5"/>
          <p:cNvSpPr>
            <a:spLocks noGrp="1"/>
          </p:cNvSpPr>
          <p:nvPr>
            <p:ph type="subTitle" idx="1"/>
          </p:nvPr>
        </p:nvSpPr>
        <p:spPr>
          <a:xfrm>
            <a:off x="2133600" y="2017870"/>
            <a:ext cx="7924800" cy="569120"/>
          </a:xfrm>
        </p:spPr>
        <p:txBody>
          <a:bodyPr/>
          <a:lstStyle/>
          <a:p>
            <a:r>
              <a:rPr lang="en-US" dirty="0" smtClean="0"/>
              <a:t>Live Demo</a:t>
            </a:r>
            <a:endParaRPr lang="en-US" dirty="0"/>
          </a:p>
        </p:txBody>
      </p:sp>
      <p:pic>
        <p:nvPicPr>
          <p:cNvPr id="7170" name="Picture 2" descr="http://upload.wikimedia.org/wikipedia/commons/thumb/3/3b/Function_machine2.svg/220px-Function_machine2.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120" y="2958178"/>
            <a:ext cx="4937760" cy="3103348"/>
          </a:xfrm>
          <a:prstGeom prst="roundRect">
            <a:avLst>
              <a:gd name="adj" fmla="val 3456"/>
            </a:avLst>
          </a:prstGeom>
          <a:solidFill>
            <a:srgbClr val="F8F8F8"/>
          </a:solidFill>
        </p:spPr>
      </p:pic>
    </p:spTree>
    <p:extLst>
      <p:ext uri="{BB962C8B-B14F-4D97-AF65-F5344CB8AC3E}">
        <p14:creationId xmlns:p14="http://schemas.microsoft.com/office/powerpoint/2010/main" val="90085293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111036"/>
            <a:ext cx="7086600" cy="838200"/>
          </a:xfrm>
        </p:spPr>
        <p:txBody>
          <a:bodyPr>
            <a:normAutofit fontScale="90000"/>
          </a:bodyPr>
          <a:lstStyle/>
          <a:p>
            <a:r>
              <a:rPr lang="en-US" dirty="0" smtClean="0"/>
              <a:t>Resolving References </a:t>
            </a:r>
            <a:br>
              <a:rPr lang="en-US" dirty="0" smtClean="0"/>
            </a:br>
            <a:r>
              <a:rPr lang="en-US" dirty="0" smtClean="0"/>
              <a:t>through the Scope Chain</a:t>
            </a:r>
            <a:endParaRPr lang="en-US" dirty="0"/>
          </a:p>
        </p:txBody>
      </p:sp>
      <p:sp>
        <p:nvSpPr>
          <p:cNvPr id="5" name="Content Placeholder 4"/>
          <p:cNvSpPr>
            <a:spLocks noGrp="1"/>
          </p:cNvSpPr>
          <p:nvPr>
            <p:ph idx="1"/>
          </p:nvPr>
        </p:nvSpPr>
        <p:spPr>
          <a:xfrm>
            <a:off x="1752600" y="1010359"/>
            <a:ext cx="8686800" cy="2500685"/>
          </a:xfrm>
        </p:spPr>
        <p:txBody>
          <a:bodyPr>
            <a:spAutoFit/>
          </a:bodyPr>
          <a:lstStyle/>
          <a:p>
            <a:pPr>
              <a:lnSpc>
                <a:spcPct val="100000"/>
              </a:lnSpc>
            </a:pPr>
            <a:r>
              <a:rPr lang="en-US" dirty="0" smtClean="0"/>
              <a:t>JavaScript resolves the object references due to the simple rule "Closer is better":</a:t>
            </a:r>
          </a:p>
          <a:p>
            <a:pPr lvl="1">
              <a:lnSpc>
                <a:spcPct val="100000"/>
              </a:lnSpc>
            </a:pPr>
            <a:r>
              <a:rPr lang="en-US" dirty="0" smtClean="0"/>
              <a:t>if a function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outer()</a:t>
            </a:r>
            <a:r>
              <a:rPr lang="en-US" dirty="0" smtClean="0"/>
              <a:t> declares object x, and its nested function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inner()</a:t>
            </a:r>
            <a:r>
              <a:rPr lang="en-US" dirty="0" smtClean="0"/>
              <a:t> declares object x:</a:t>
            </a:r>
          </a:p>
          <a:p>
            <a:pPr lvl="2">
              <a:lnSpc>
                <a:spcPct val="100000"/>
              </a:lnSpc>
            </a:pPr>
            <a:r>
              <a:rPr lang="en-US" dirty="0" smtClean="0"/>
              <a:t>outer() holds a reference to the outer x</a:t>
            </a:r>
          </a:p>
          <a:p>
            <a:pPr lvl="2">
              <a:lnSpc>
                <a:spcPct val="100000"/>
              </a:lnSpc>
            </a:pPr>
            <a:r>
              <a:rPr lang="en-US" dirty="0" smtClean="0"/>
              <a:t>inner() holds a reference to the inner x</a:t>
            </a:r>
            <a:endParaRPr lang="en-US" dirty="0"/>
          </a:p>
        </p:txBody>
      </p:sp>
      <p:sp>
        <p:nvSpPr>
          <p:cNvPr id="6" name="Text Placeholder 3"/>
          <p:cNvSpPr txBox="1">
            <a:spLocks/>
          </p:cNvSpPr>
          <p:nvPr/>
        </p:nvSpPr>
        <p:spPr>
          <a:xfrm>
            <a:off x="2478270" y="4378120"/>
            <a:ext cx="6342187"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outer(){</a:t>
            </a:r>
            <a:br>
              <a:rPr lang="en-US" sz="1800" dirty="0"/>
            </a:br>
            <a:r>
              <a:rPr lang="en-US" sz="1800" dirty="0"/>
              <a:t>  var x = 'OUTER';</a:t>
            </a:r>
          </a:p>
          <a:p>
            <a:r>
              <a:rPr lang="en-US" sz="1800" dirty="0"/>
              <a:t>  function inner(){</a:t>
            </a:r>
          </a:p>
          <a:p>
            <a:r>
              <a:rPr lang="en-US" sz="1800" dirty="0"/>
              <a:t>    var x = 'INNER';</a:t>
            </a:r>
          </a:p>
          <a:p>
            <a:r>
              <a:rPr lang="en-US" sz="1800" dirty="0"/>
              <a:t>    return x;</a:t>
            </a:r>
          </a:p>
          <a:p>
            <a:pPr>
              <a:lnSpc>
                <a:spcPct val="50000"/>
              </a:lnSpc>
            </a:pPr>
            <a:r>
              <a:rPr lang="en-US" sz="1800" dirty="0"/>
              <a:t>  }</a:t>
            </a:r>
          </a:p>
          <a:p>
            <a:r>
              <a:rPr lang="en-US" sz="1800" dirty="0"/>
              <a:t>  inner();</a:t>
            </a:r>
          </a:p>
          <a:p>
            <a:r>
              <a:rPr lang="en-US" sz="1800" dirty="0"/>
              <a:t>  return { x: x, f: inner };</a:t>
            </a:r>
          </a:p>
          <a:p>
            <a:pPr>
              <a:lnSpc>
                <a:spcPct val="50000"/>
              </a:lnSpc>
            </a:pPr>
            <a:r>
              <a:rPr lang="en-US" sz="1800" dirty="0"/>
              <a:t>}</a:t>
            </a:r>
            <a:endParaRPr lang="en-US" sz="1800" dirty="0">
              <a:solidFill>
                <a:schemeClr val="tx1">
                  <a:lumMod val="20000"/>
                  <a:lumOff val="80000"/>
                </a:schemeClr>
              </a:solidFill>
            </a:endParaRPr>
          </a:p>
        </p:txBody>
      </p:sp>
    </p:spTree>
    <p:extLst>
      <p:ext uri="{BB962C8B-B14F-4D97-AF65-F5344CB8AC3E}">
        <p14:creationId xmlns:p14="http://schemas.microsoft.com/office/powerpoint/2010/main" val="209278329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33600" y="2107502"/>
            <a:ext cx="7924800" cy="1560386"/>
          </a:xfrm>
        </p:spPr>
        <p:txBody>
          <a:bodyPr>
            <a:normAutofit fontScale="90000"/>
          </a:bodyPr>
          <a:lstStyle/>
          <a:p>
            <a:r>
              <a:rPr lang="en-US" dirty="0"/>
              <a:t>Resolving References </a:t>
            </a:r>
            <a:br>
              <a:rPr lang="en-US" dirty="0"/>
            </a:br>
            <a:r>
              <a:rPr lang="en-US" dirty="0"/>
              <a:t>through the Scope Chain</a:t>
            </a:r>
          </a:p>
        </p:txBody>
      </p:sp>
      <p:sp>
        <p:nvSpPr>
          <p:cNvPr id="5" name="Subtitle 4"/>
          <p:cNvSpPr>
            <a:spLocks noGrp="1"/>
          </p:cNvSpPr>
          <p:nvPr>
            <p:ph type="subTitle" idx="1"/>
          </p:nvPr>
        </p:nvSpPr>
        <p:spPr>
          <a:xfrm>
            <a:off x="2133600" y="3667888"/>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3036271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OOP concepts summary (cont.)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190751" y="2324100"/>
            <a:ext cx="7808913" cy="2209800"/>
          </a:xfrm>
          <a:prstGeom prst="rect">
            <a:avLst/>
          </a:prstGeom>
          <a:ln w="28575">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7234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119330"/>
            <a:ext cx="7086600" cy="838200"/>
          </a:xfrm>
        </p:spPr>
        <p:txBody>
          <a:bodyPr>
            <a:normAutofit fontScale="90000"/>
          </a:bodyPr>
          <a:lstStyle/>
          <a:p>
            <a:r>
              <a:rPr lang="en-US" dirty="0" smtClean="0"/>
              <a:t>ECMAScript 6 Way of Working with Scopes</a:t>
            </a:r>
            <a:endParaRPr lang="en-US" dirty="0"/>
          </a:p>
        </p:txBody>
      </p:sp>
      <p:sp>
        <p:nvSpPr>
          <p:cNvPr id="5" name="Content Placeholder 4"/>
          <p:cNvSpPr>
            <a:spLocks noGrp="1"/>
          </p:cNvSpPr>
          <p:nvPr>
            <p:ph idx="1"/>
          </p:nvPr>
        </p:nvSpPr>
        <p:spPr>
          <a:xfrm>
            <a:off x="1752600" y="1069677"/>
            <a:ext cx="8686800" cy="5610045"/>
          </a:xfrm>
        </p:spPr>
        <p:txBody>
          <a:bodyPr/>
          <a:lstStyle/>
          <a:p>
            <a:pPr>
              <a:lnSpc>
                <a:spcPct val="100000"/>
              </a:lnSpc>
            </a:pPr>
            <a:r>
              <a:rPr lang="en-US" dirty="0" smtClean="0"/>
              <a:t>ECMAScript 6 introduces a new way to handle scopes:</a:t>
            </a:r>
          </a:p>
          <a:p>
            <a:pPr lvl="1">
              <a:lnSpc>
                <a:spcPct val="100000"/>
              </a:lnSpc>
            </a:pPr>
            <a:r>
              <a:rPr lang="en-US" dirty="0" smtClean="0"/>
              <a:t>The key word </a:t>
            </a:r>
            <a:r>
              <a:rPr lang="en-US" dirty="0"/>
              <a:t>'</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let</a:t>
            </a:r>
            <a:r>
              <a:rPr lang="en-US" dirty="0" smtClean="0"/>
              <a:t>'</a:t>
            </a:r>
          </a:p>
          <a:p>
            <a:pPr>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let</a:t>
            </a:r>
            <a:r>
              <a:rPr lang="en-US" dirty="0" smtClean="0"/>
              <a:t> is much like var</a:t>
            </a:r>
          </a:p>
          <a:p>
            <a:pPr lvl="1">
              <a:lnSpc>
                <a:spcPct val="100000"/>
              </a:lnSpc>
            </a:pPr>
            <a:r>
              <a:rPr lang="en-US" dirty="0" smtClean="0"/>
              <a:t>Creates a variable</a:t>
            </a:r>
          </a:p>
          <a:p>
            <a:pPr>
              <a:lnSpc>
                <a:spcPct val="100000"/>
              </a:lnSpc>
            </a:pPr>
            <a:r>
              <a:rPr lang="en-US" sz="3600" dirty="0">
                <a:solidFill>
                  <a:schemeClr val="accent5">
                    <a:lumMod val="20000"/>
                    <a:lumOff val="80000"/>
                  </a:schemeClr>
                </a:solidFill>
              </a:rPr>
              <a:t>But, </a:t>
            </a:r>
            <a:r>
              <a:rPr lang="en-US" sz="3600" dirty="0">
                <a:solidFill>
                  <a:schemeClr val="accent5">
                    <a:lumMod val="20000"/>
                    <a:lumOff val="80000"/>
                  </a:schemeClr>
                </a:solidFill>
                <a:latin typeface="Consolas" panose="020B0609020204030204" pitchFamily="49" charset="0"/>
                <a:cs typeface="Consolas" panose="020B0609020204030204" pitchFamily="49" charset="0"/>
              </a:rPr>
              <a:t>let</a:t>
            </a:r>
            <a:r>
              <a:rPr lang="en-US" sz="3600" dirty="0">
                <a:solidFill>
                  <a:schemeClr val="accent5">
                    <a:lumMod val="20000"/>
                    <a:lumOff val="80000"/>
                  </a:schemeClr>
                </a:solidFill>
              </a:rPr>
              <a:t> creates a block scope</a:t>
            </a:r>
          </a:p>
          <a:p>
            <a:pPr>
              <a:lnSpc>
                <a:spcPct val="100000"/>
              </a:lnSpc>
            </a:pPr>
            <a:r>
              <a:rPr lang="en-US" dirty="0"/>
              <a:t>Yet, still not </a:t>
            </a:r>
            <a:r>
              <a:rPr lang="en-US" dirty="0" smtClean="0"/>
              <a:t>supported</a:t>
            </a:r>
          </a:p>
          <a:p>
            <a:pPr lvl="1">
              <a:lnSpc>
                <a:spcPct val="100000"/>
              </a:lnSpc>
            </a:pPr>
            <a:r>
              <a:rPr lang="en-US" dirty="0" smtClean="0"/>
              <a:t>Can be used with Babel.js or Traceur</a:t>
            </a:r>
            <a:endParaRPr lang="en-US" dirty="0"/>
          </a:p>
        </p:txBody>
      </p:sp>
      <p:sp>
        <p:nvSpPr>
          <p:cNvPr id="6" name="Text Placeholder 3"/>
          <p:cNvSpPr txBox="1">
            <a:spLocks/>
          </p:cNvSpPr>
          <p:nvPr/>
        </p:nvSpPr>
        <p:spPr>
          <a:xfrm>
            <a:off x="5750944" y="2221516"/>
            <a:ext cx="4688457"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if(false){</a:t>
            </a:r>
          </a:p>
          <a:p>
            <a:r>
              <a:rPr lang="en-US" sz="1800" dirty="0"/>
              <a:t>  var x = 5;</a:t>
            </a:r>
          </a:p>
          <a:p>
            <a:r>
              <a:rPr lang="en-US" sz="1800" dirty="0"/>
              <a:t>  let y = 6;</a:t>
            </a:r>
          </a:p>
          <a:p>
            <a:r>
              <a:rPr lang="en-US" sz="1800" dirty="0"/>
              <a:t>}</a:t>
            </a:r>
          </a:p>
          <a:p>
            <a:r>
              <a:rPr lang="en-US" sz="1800" dirty="0"/>
              <a:t>console.log(x); //prints undefined</a:t>
            </a:r>
          </a:p>
          <a:p>
            <a:r>
              <a:rPr lang="en-US" sz="1800" dirty="0"/>
              <a:t>console.log(y); //throws error</a:t>
            </a:r>
            <a:endParaRPr lang="en-US" sz="1800" dirty="0">
              <a:solidFill>
                <a:schemeClr val="tx1">
                  <a:lumMod val="20000"/>
                  <a:lumOff val="80000"/>
                </a:schemeClr>
              </a:solidFill>
            </a:endParaRPr>
          </a:p>
        </p:txBody>
      </p:sp>
    </p:spTree>
    <p:extLst>
      <p:ext uri="{BB962C8B-B14F-4D97-AF65-F5344CB8AC3E}">
        <p14:creationId xmlns:p14="http://schemas.microsoft.com/office/powerpoint/2010/main" val="88296141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Block scope with let</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73907712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120391"/>
            <a:ext cx="7924800" cy="685800"/>
          </a:xfrm>
        </p:spPr>
        <p:txBody>
          <a:bodyPr>
            <a:normAutofit fontScale="90000"/>
          </a:bodyPr>
          <a:lstStyle/>
          <a:p>
            <a:r>
              <a:rPr lang="en-US" dirty="0" smtClean="0"/>
              <a:t>Closures</a:t>
            </a:r>
            <a:endParaRPr lang="en-US" dirty="0"/>
          </a:p>
        </p:txBody>
      </p:sp>
    </p:spTree>
    <p:extLst>
      <p:ext uri="{BB962C8B-B14F-4D97-AF65-F5344CB8AC3E}">
        <p14:creationId xmlns:p14="http://schemas.microsoft.com/office/powerpoint/2010/main" val="156256576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Closures</a:t>
            </a:r>
            <a:endParaRPr lang="en-US" dirty="0"/>
          </a:p>
        </p:txBody>
      </p:sp>
      <p:sp>
        <p:nvSpPr>
          <p:cNvPr id="5" name="Content Placeholder 4"/>
          <p:cNvSpPr>
            <a:spLocks noGrp="1"/>
          </p:cNvSpPr>
          <p:nvPr>
            <p:ph idx="1"/>
          </p:nvPr>
        </p:nvSpPr>
        <p:spPr>
          <a:xfrm>
            <a:off x="1752600" y="914401"/>
            <a:ext cx="8686800" cy="1704975"/>
          </a:xfrm>
        </p:spPr>
        <p:txBody>
          <a:bodyPr/>
          <a:lstStyle/>
          <a:p>
            <a:r>
              <a:rPr lang="en-US" dirty="0" smtClean="0"/>
              <a:t>Closures are a special kind of structure  </a:t>
            </a:r>
          </a:p>
          <a:p>
            <a:pPr lvl="1"/>
            <a:r>
              <a:rPr lang="en-US" dirty="0" smtClean="0"/>
              <a:t>They combine a function and the context of this function</a:t>
            </a:r>
            <a:endParaRPr lang="en-US" dirty="0"/>
          </a:p>
        </p:txBody>
      </p:sp>
      <p:sp>
        <p:nvSpPr>
          <p:cNvPr id="6" name="Text Placeholder 3"/>
          <p:cNvSpPr txBox="1">
            <a:spLocks/>
          </p:cNvSpPr>
          <p:nvPr/>
        </p:nvSpPr>
        <p:spPr>
          <a:xfrm>
            <a:off x="2034833" y="2772768"/>
            <a:ext cx="8352692"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outer(x){</a:t>
            </a:r>
          </a:p>
          <a:p>
            <a:r>
              <a:rPr lang="en-US" sz="1800" dirty="0"/>
              <a:t>  function </a:t>
            </a:r>
            <a:r>
              <a:rPr lang="en-US" sz="1800" dirty="0">
                <a:solidFill>
                  <a:schemeClr val="tx1">
                    <a:lumMod val="20000"/>
                    <a:lumOff val="80000"/>
                  </a:schemeClr>
                </a:solidFill>
              </a:rPr>
              <a:t>inner</a:t>
            </a:r>
            <a:r>
              <a:rPr lang="en-US" sz="1800" dirty="0"/>
              <a:t>(y){</a:t>
            </a:r>
          </a:p>
          <a:p>
            <a:r>
              <a:rPr lang="en-US" sz="1800" dirty="0"/>
              <a:t>    return x + " " + y;</a:t>
            </a:r>
          </a:p>
          <a:p>
            <a:r>
              <a:rPr lang="en-US" sz="1800" dirty="0"/>
              <a:t>  }</a:t>
            </a:r>
          </a:p>
          <a:p>
            <a:r>
              <a:rPr lang="en-US" sz="1800" dirty="0"/>
              <a:t>  return </a:t>
            </a:r>
            <a:r>
              <a:rPr lang="en-US" sz="1800" dirty="0">
                <a:solidFill>
                  <a:schemeClr val="tx1">
                    <a:lumMod val="20000"/>
                    <a:lumOff val="80000"/>
                  </a:schemeClr>
                </a:solidFill>
              </a:rPr>
              <a:t>inner</a:t>
            </a:r>
            <a:r>
              <a:rPr lang="en-US" sz="1800" dirty="0"/>
              <a:t>;</a:t>
            </a:r>
          </a:p>
          <a:p>
            <a:r>
              <a:rPr lang="en-US" sz="1800" dirty="0"/>
              <a:t>}</a:t>
            </a:r>
          </a:p>
        </p:txBody>
      </p:sp>
    </p:spTree>
    <p:extLst>
      <p:ext uri="{BB962C8B-B14F-4D97-AF65-F5344CB8AC3E}">
        <p14:creationId xmlns:p14="http://schemas.microsoft.com/office/powerpoint/2010/main" val="291258748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Closures</a:t>
            </a:r>
            <a:endParaRPr lang="en-US" dirty="0"/>
          </a:p>
        </p:txBody>
      </p:sp>
      <p:sp>
        <p:nvSpPr>
          <p:cNvPr id="5" name="Content Placeholder 4"/>
          <p:cNvSpPr>
            <a:spLocks noGrp="1"/>
          </p:cNvSpPr>
          <p:nvPr>
            <p:ph idx="1"/>
          </p:nvPr>
        </p:nvSpPr>
        <p:spPr/>
        <p:txBody>
          <a:bodyPr/>
          <a:lstStyle/>
          <a:p>
            <a:r>
              <a:rPr lang="en-US" dirty="0" smtClean="0"/>
              <a:t>Closures are a special kind of structure  </a:t>
            </a:r>
          </a:p>
          <a:p>
            <a:pPr lvl="1"/>
            <a:r>
              <a:rPr lang="en-US" dirty="0" smtClean="0"/>
              <a:t>They combine a function and the context of this function</a:t>
            </a:r>
          </a:p>
          <a:p>
            <a:pPr lvl="1"/>
            <a:endParaRPr lang="en-US" dirty="0"/>
          </a:p>
        </p:txBody>
      </p:sp>
      <p:sp>
        <p:nvSpPr>
          <p:cNvPr id="6" name="Text Placeholder 3"/>
          <p:cNvSpPr txBox="1">
            <a:spLocks/>
          </p:cNvSpPr>
          <p:nvPr/>
        </p:nvSpPr>
        <p:spPr>
          <a:xfrm>
            <a:off x="2034833" y="2772768"/>
            <a:ext cx="8352692"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outer(x){</a:t>
            </a:r>
          </a:p>
          <a:p>
            <a:r>
              <a:rPr lang="en-US" sz="1800" dirty="0"/>
              <a:t>  function </a:t>
            </a:r>
            <a:r>
              <a:rPr lang="en-US" sz="1800" dirty="0">
                <a:solidFill>
                  <a:schemeClr val="tx1">
                    <a:lumMod val="20000"/>
                    <a:lumOff val="80000"/>
                  </a:schemeClr>
                </a:solidFill>
              </a:rPr>
              <a:t>inner</a:t>
            </a:r>
            <a:r>
              <a:rPr lang="en-US" sz="1800" dirty="0"/>
              <a:t>(y){</a:t>
            </a:r>
          </a:p>
          <a:p>
            <a:r>
              <a:rPr lang="en-US" sz="1800" dirty="0"/>
              <a:t>    return x + " " + y;</a:t>
            </a:r>
          </a:p>
          <a:p>
            <a:r>
              <a:rPr lang="en-US" sz="1800" dirty="0"/>
              <a:t>  }</a:t>
            </a:r>
          </a:p>
          <a:p>
            <a:r>
              <a:rPr lang="en-US" sz="1800" dirty="0"/>
              <a:t>  return </a:t>
            </a:r>
            <a:r>
              <a:rPr lang="en-US" sz="1800" dirty="0">
                <a:solidFill>
                  <a:schemeClr val="tx1">
                    <a:lumMod val="20000"/>
                    <a:lumOff val="80000"/>
                  </a:schemeClr>
                </a:solidFill>
              </a:rPr>
              <a:t>inner</a:t>
            </a:r>
            <a:r>
              <a:rPr lang="en-US" sz="1800" dirty="0"/>
              <a:t>;</a:t>
            </a:r>
          </a:p>
          <a:p>
            <a:r>
              <a:rPr lang="en-US" sz="1800" dirty="0"/>
              <a:t>}</a:t>
            </a:r>
            <a:endParaRPr lang="en-US" sz="1800" dirty="0">
              <a:solidFill>
                <a:schemeClr val="tx1">
                  <a:lumMod val="20000"/>
                  <a:lumOff val="80000"/>
                </a:schemeClr>
              </a:solidFill>
            </a:endParaRPr>
          </a:p>
        </p:txBody>
      </p:sp>
      <p:sp>
        <p:nvSpPr>
          <p:cNvPr id="7" name="AutoShape 7"/>
          <p:cNvSpPr>
            <a:spLocks noChangeArrowheads="1"/>
          </p:cNvSpPr>
          <p:nvPr/>
        </p:nvSpPr>
        <p:spPr bwMode="auto">
          <a:xfrm>
            <a:off x="5196694" y="2919648"/>
            <a:ext cx="3209193" cy="715089"/>
          </a:xfrm>
          <a:prstGeom prst="wedgeRoundRectCallout">
            <a:avLst>
              <a:gd name="adj1" fmla="val -57391"/>
              <a:gd name="adj2" fmla="val -405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chemeClr val="accent5">
                    <a:lumMod val="20000"/>
                    <a:lumOff val="80000"/>
                  </a:schemeClr>
                </a:solidFill>
                <a:effectLst>
                  <a:outerShdw blurRad="38100" dist="38100" dir="2700000" algn="tl">
                    <a:srgbClr val="000000">
                      <a:alpha val="43137"/>
                    </a:srgbClr>
                  </a:outerShdw>
                </a:effectLst>
                <a:cs typeface="Consolas" pitchFamily="49" charset="0"/>
              </a:rPr>
              <a:t>inner()</a:t>
            </a:r>
            <a:r>
              <a:rPr lang="en-US" b="1" noProof="1">
                <a:solidFill>
                  <a:srgbClr val="F7FFE7"/>
                </a:solidFill>
                <a:effectLst>
                  <a:outerShdw blurRad="38100" dist="38100" dir="2700000" algn="tl">
                    <a:srgbClr val="000000">
                      <a:alpha val="43137"/>
                    </a:srgbClr>
                  </a:outerShdw>
                </a:effectLst>
                <a:cs typeface="Consolas" pitchFamily="49" charset="0"/>
              </a:rPr>
              <a:t> forms a closure. </a:t>
            </a:r>
            <a:br>
              <a:rPr lang="en-US" b="1" noProof="1">
                <a:solidFill>
                  <a:srgbClr val="F7FFE7"/>
                </a:solidFill>
                <a:effectLst>
                  <a:outerShdw blurRad="38100" dist="38100" dir="2700000" algn="tl">
                    <a:srgbClr val="000000">
                      <a:alpha val="43137"/>
                    </a:srgbClr>
                  </a:outerShdw>
                </a:effectLst>
                <a:cs typeface="Consolas" pitchFamily="49" charset="0"/>
              </a:rPr>
            </a:br>
            <a:r>
              <a:rPr lang="en-US" b="1" noProof="1">
                <a:solidFill>
                  <a:srgbClr val="F7FFE7"/>
                </a:solidFill>
                <a:effectLst>
                  <a:outerShdw blurRad="38100" dist="38100" dir="2700000" algn="tl">
                    <a:srgbClr val="000000">
                      <a:alpha val="43137"/>
                    </a:srgbClr>
                  </a:outerShdw>
                </a:effectLst>
                <a:cs typeface="Consolas" pitchFamily="49" charset="0"/>
              </a:rPr>
              <a:t>It holds a reference to </a:t>
            </a:r>
            <a:r>
              <a:rPr lang="en-US" b="1" noProof="1">
                <a:solidFill>
                  <a:schemeClr val="accent5">
                    <a:lumMod val="20000"/>
                    <a:lumOff val="80000"/>
                  </a:schemeClr>
                </a:solidFill>
                <a:effectLst>
                  <a:outerShdw blurRad="38100" dist="38100" dir="2700000" algn="tl">
                    <a:srgbClr val="000000">
                      <a:alpha val="43137"/>
                    </a:srgbClr>
                  </a:outerShdw>
                </a:effectLst>
                <a:cs typeface="Consolas" pitchFamily="49" charset="0"/>
              </a:rPr>
              <a:t>x</a:t>
            </a:r>
          </a:p>
        </p:txBody>
      </p:sp>
    </p:spTree>
    <p:extLst>
      <p:ext uri="{BB962C8B-B14F-4D97-AF65-F5344CB8AC3E}">
        <p14:creationId xmlns:p14="http://schemas.microsoft.com/office/powerpoint/2010/main" val="46749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Closures</a:t>
            </a:r>
            <a:endParaRPr lang="en-US" dirty="0"/>
          </a:p>
        </p:txBody>
      </p:sp>
      <p:sp>
        <p:nvSpPr>
          <p:cNvPr id="5" name="Content Placeholder 4"/>
          <p:cNvSpPr>
            <a:spLocks noGrp="1"/>
          </p:cNvSpPr>
          <p:nvPr>
            <p:ph idx="1"/>
          </p:nvPr>
        </p:nvSpPr>
        <p:spPr/>
        <p:txBody>
          <a:bodyPr/>
          <a:lstStyle/>
          <a:p>
            <a:r>
              <a:rPr lang="en-US" dirty="0" smtClean="0"/>
              <a:t>Closures are a special kind of structure  </a:t>
            </a:r>
          </a:p>
          <a:p>
            <a:pPr lvl="1"/>
            <a:r>
              <a:rPr lang="en-US" dirty="0" smtClean="0"/>
              <a:t>They combine a function and the context of this function</a:t>
            </a:r>
          </a:p>
          <a:p>
            <a:pPr lvl="1"/>
            <a:endParaRPr lang="en-US" dirty="0"/>
          </a:p>
        </p:txBody>
      </p:sp>
      <p:sp>
        <p:nvSpPr>
          <p:cNvPr id="6" name="Text Placeholder 3"/>
          <p:cNvSpPr txBox="1">
            <a:spLocks/>
          </p:cNvSpPr>
          <p:nvPr/>
        </p:nvSpPr>
        <p:spPr>
          <a:xfrm>
            <a:off x="2034833" y="2772768"/>
            <a:ext cx="8352692"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outer(x){</a:t>
            </a:r>
          </a:p>
          <a:p>
            <a:r>
              <a:rPr lang="en-US" sz="1800" dirty="0"/>
              <a:t>  function </a:t>
            </a:r>
            <a:r>
              <a:rPr lang="en-US" sz="1800" dirty="0">
                <a:solidFill>
                  <a:schemeClr val="tx1">
                    <a:lumMod val="20000"/>
                    <a:lumOff val="80000"/>
                  </a:schemeClr>
                </a:solidFill>
              </a:rPr>
              <a:t>inner</a:t>
            </a:r>
            <a:r>
              <a:rPr lang="en-US" sz="1800" dirty="0"/>
              <a:t>(y){</a:t>
            </a:r>
          </a:p>
          <a:p>
            <a:r>
              <a:rPr lang="en-US" sz="1800" dirty="0"/>
              <a:t>    return x + " " + y;</a:t>
            </a:r>
          </a:p>
          <a:p>
            <a:r>
              <a:rPr lang="en-US" sz="1800" dirty="0"/>
              <a:t>  }</a:t>
            </a:r>
          </a:p>
          <a:p>
            <a:r>
              <a:rPr lang="en-US" sz="1800" dirty="0"/>
              <a:t>  return </a:t>
            </a:r>
            <a:r>
              <a:rPr lang="en-US" sz="1800" dirty="0">
                <a:solidFill>
                  <a:schemeClr val="tx1">
                    <a:lumMod val="20000"/>
                    <a:lumOff val="80000"/>
                  </a:schemeClr>
                </a:solidFill>
              </a:rPr>
              <a:t>inner</a:t>
            </a:r>
            <a:r>
              <a:rPr lang="en-US" sz="1800" dirty="0"/>
              <a:t>;</a:t>
            </a:r>
          </a:p>
          <a:p>
            <a:r>
              <a:rPr lang="en-US" sz="1800" dirty="0"/>
              <a:t>}</a:t>
            </a:r>
            <a:endParaRPr lang="en-US" sz="1800" dirty="0">
              <a:solidFill>
                <a:schemeClr val="tx1">
                  <a:lumMod val="20000"/>
                  <a:lumOff val="80000"/>
                </a:schemeClr>
              </a:solidFill>
            </a:endParaRPr>
          </a:p>
        </p:txBody>
      </p:sp>
      <p:sp>
        <p:nvSpPr>
          <p:cNvPr id="7" name="AutoShape 7"/>
          <p:cNvSpPr>
            <a:spLocks noChangeArrowheads="1"/>
          </p:cNvSpPr>
          <p:nvPr/>
        </p:nvSpPr>
        <p:spPr bwMode="auto">
          <a:xfrm>
            <a:off x="5196694" y="2919648"/>
            <a:ext cx="3209193" cy="715089"/>
          </a:xfrm>
          <a:prstGeom prst="wedgeRoundRectCallout">
            <a:avLst>
              <a:gd name="adj1" fmla="val -57391"/>
              <a:gd name="adj2" fmla="val -405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chemeClr val="accent5">
                    <a:lumMod val="20000"/>
                    <a:lumOff val="80000"/>
                  </a:schemeClr>
                </a:solidFill>
                <a:effectLst>
                  <a:outerShdw blurRad="38100" dist="38100" dir="2700000" algn="tl">
                    <a:srgbClr val="000000">
                      <a:alpha val="43137"/>
                    </a:srgbClr>
                  </a:outerShdw>
                </a:effectLst>
                <a:cs typeface="Consolas" pitchFamily="49" charset="0"/>
              </a:rPr>
              <a:t>inner()</a:t>
            </a:r>
            <a:r>
              <a:rPr lang="en-US" b="1" noProof="1">
                <a:solidFill>
                  <a:srgbClr val="F7FFE7"/>
                </a:solidFill>
                <a:effectLst>
                  <a:outerShdw blurRad="38100" dist="38100" dir="2700000" algn="tl">
                    <a:srgbClr val="000000">
                      <a:alpha val="43137"/>
                    </a:srgbClr>
                  </a:outerShdw>
                </a:effectLst>
                <a:cs typeface="Consolas" pitchFamily="49" charset="0"/>
              </a:rPr>
              <a:t> forms a closure. </a:t>
            </a:r>
            <a:br>
              <a:rPr lang="en-US" b="1" noProof="1">
                <a:solidFill>
                  <a:srgbClr val="F7FFE7"/>
                </a:solidFill>
                <a:effectLst>
                  <a:outerShdw blurRad="38100" dist="38100" dir="2700000" algn="tl">
                    <a:srgbClr val="000000">
                      <a:alpha val="43137"/>
                    </a:srgbClr>
                  </a:outerShdw>
                </a:effectLst>
                <a:cs typeface="Consolas" pitchFamily="49" charset="0"/>
              </a:rPr>
            </a:br>
            <a:r>
              <a:rPr lang="en-US" b="1" noProof="1">
                <a:solidFill>
                  <a:srgbClr val="F7FFE7"/>
                </a:solidFill>
                <a:effectLst>
                  <a:outerShdw blurRad="38100" dist="38100" dir="2700000" algn="tl">
                    <a:srgbClr val="000000">
                      <a:alpha val="43137"/>
                    </a:srgbClr>
                  </a:outerShdw>
                </a:effectLst>
                <a:cs typeface="Consolas" pitchFamily="49" charset="0"/>
              </a:rPr>
              <a:t>It holds a reference to </a:t>
            </a:r>
            <a:r>
              <a:rPr lang="en-US" b="1" noProof="1">
                <a:solidFill>
                  <a:schemeClr val="accent5">
                    <a:lumMod val="20000"/>
                    <a:lumOff val="80000"/>
                  </a:schemeClr>
                </a:solidFill>
                <a:effectLst>
                  <a:outerShdw blurRad="38100" dist="38100" dir="2700000" algn="tl">
                    <a:srgbClr val="000000">
                      <a:alpha val="43137"/>
                    </a:srgbClr>
                  </a:outerShdw>
                </a:effectLst>
                <a:cs typeface="Consolas" pitchFamily="49" charset="0"/>
              </a:rPr>
              <a:t>x</a:t>
            </a:r>
          </a:p>
        </p:txBody>
      </p:sp>
      <p:sp>
        <p:nvSpPr>
          <p:cNvPr id="11" name="Text Placeholder 3"/>
          <p:cNvSpPr txBox="1">
            <a:spLocks/>
          </p:cNvSpPr>
          <p:nvPr/>
        </p:nvSpPr>
        <p:spPr>
          <a:xfrm>
            <a:off x="2034833" y="4710432"/>
            <a:ext cx="835269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err="1"/>
              <a:t>var</a:t>
            </a:r>
            <a:r>
              <a:rPr lang="en-US" sz="1800" dirty="0"/>
              <a:t> f1 = outer(5);</a:t>
            </a:r>
          </a:p>
          <a:p>
            <a:r>
              <a:rPr lang="en-US" sz="1800" dirty="0"/>
              <a:t>console.log(f1(7)); //</a:t>
            </a:r>
            <a:r>
              <a:rPr lang="en-US" sz="1800" dirty="0">
                <a:solidFill>
                  <a:schemeClr val="tx1">
                    <a:lumMod val="20000"/>
                    <a:lumOff val="80000"/>
                  </a:schemeClr>
                </a:solidFill>
              </a:rPr>
              <a:t>outputs 5 7</a:t>
            </a:r>
          </a:p>
        </p:txBody>
      </p:sp>
      <p:sp>
        <p:nvSpPr>
          <p:cNvPr id="12" name="AutoShape 7"/>
          <p:cNvSpPr>
            <a:spLocks noChangeArrowheads="1"/>
          </p:cNvSpPr>
          <p:nvPr/>
        </p:nvSpPr>
        <p:spPr bwMode="auto">
          <a:xfrm>
            <a:off x="6211180" y="3828254"/>
            <a:ext cx="2194707" cy="715089"/>
          </a:xfrm>
          <a:prstGeom prst="wedgeRoundRectCallout">
            <a:avLst>
              <a:gd name="adj1" fmla="val -38113"/>
              <a:gd name="adj2" fmla="val 79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rgbClr val="F7FFE7"/>
                </a:solidFill>
                <a:effectLst>
                  <a:outerShdw blurRad="38100" dist="38100" dir="2700000" algn="tl">
                    <a:srgbClr val="000000">
                      <a:alpha val="43137"/>
                    </a:srgbClr>
                  </a:outerShdw>
                </a:effectLst>
                <a:cs typeface="Consolas" pitchFamily="49" charset="0"/>
              </a:rPr>
              <a:t>In the context of f1, </a:t>
            </a:r>
            <a:r>
              <a:rPr lang="en-US" b="1" noProof="1">
                <a:solidFill>
                  <a:schemeClr val="accent5">
                    <a:lumMod val="20000"/>
                    <a:lumOff val="80000"/>
                  </a:schemeClr>
                </a:solidFill>
                <a:effectLst>
                  <a:outerShdw blurRad="38100" dist="38100" dir="2700000" algn="tl">
                    <a:srgbClr val="000000">
                      <a:alpha val="43137"/>
                    </a:srgbClr>
                  </a:outerShdw>
                </a:effectLst>
                <a:cs typeface="Consolas" pitchFamily="49" charset="0"/>
              </a:rPr>
              <a:t>x has value 5</a:t>
            </a:r>
          </a:p>
        </p:txBody>
      </p:sp>
    </p:spTree>
    <p:extLst>
      <p:ext uri="{BB962C8B-B14F-4D97-AF65-F5344CB8AC3E}">
        <p14:creationId xmlns:p14="http://schemas.microsoft.com/office/powerpoint/2010/main" val="327485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p:cNvSpPr txBox="1">
            <a:spLocks/>
          </p:cNvSpPr>
          <p:nvPr/>
        </p:nvSpPr>
        <p:spPr>
          <a:xfrm>
            <a:off x="2034833" y="2772768"/>
            <a:ext cx="8352692"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outer(x){</a:t>
            </a:r>
          </a:p>
          <a:p>
            <a:r>
              <a:rPr lang="en-US" sz="1800" dirty="0"/>
              <a:t>  function </a:t>
            </a:r>
            <a:r>
              <a:rPr lang="en-US" sz="1800" dirty="0">
                <a:solidFill>
                  <a:schemeClr val="tx1">
                    <a:lumMod val="20000"/>
                    <a:lumOff val="80000"/>
                  </a:schemeClr>
                </a:solidFill>
              </a:rPr>
              <a:t>inner</a:t>
            </a:r>
            <a:r>
              <a:rPr lang="en-US" sz="1800" dirty="0"/>
              <a:t>(y){</a:t>
            </a:r>
          </a:p>
          <a:p>
            <a:r>
              <a:rPr lang="en-US" sz="1800" dirty="0"/>
              <a:t>    return x + " " + y;</a:t>
            </a:r>
          </a:p>
          <a:p>
            <a:r>
              <a:rPr lang="en-US" sz="1800" dirty="0"/>
              <a:t>  }</a:t>
            </a:r>
          </a:p>
          <a:p>
            <a:r>
              <a:rPr lang="en-US" sz="1800" dirty="0"/>
              <a:t>  return </a:t>
            </a:r>
            <a:r>
              <a:rPr lang="en-US" sz="1800" dirty="0">
                <a:solidFill>
                  <a:schemeClr val="tx1">
                    <a:lumMod val="20000"/>
                    <a:lumOff val="80000"/>
                  </a:schemeClr>
                </a:solidFill>
              </a:rPr>
              <a:t>inner</a:t>
            </a:r>
            <a:r>
              <a:rPr lang="en-US" sz="1800" dirty="0"/>
              <a:t>;</a:t>
            </a:r>
          </a:p>
          <a:p>
            <a:r>
              <a:rPr lang="en-US" sz="1800" dirty="0"/>
              <a:t>}</a:t>
            </a:r>
            <a:endParaRPr lang="en-US" sz="1800" dirty="0">
              <a:solidFill>
                <a:schemeClr val="tx1">
                  <a:lumMod val="20000"/>
                  <a:lumOff val="80000"/>
                </a:schemeClr>
              </a:solidFill>
            </a:endParaRPr>
          </a:p>
        </p:txBody>
      </p:sp>
      <p:sp>
        <p:nvSpPr>
          <p:cNvPr id="4" name="Title 3"/>
          <p:cNvSpPr>
            <a:spLocks noGrp="1"/>
          </p:cNvSpPr>
          <p:nvPr>
            <p:ph type="title"/>
          </p:nvPr>
        </p:nvSpPr>
        <p:spPr/>
        <p:txBody>
          <a:bodyPr/>
          <a:lstStyle/>
          <a:p>
            <a:r>
              <a:rPr lang="en-US" dirty="0" smtClean="0"/>
              <a:t>Closures</a:t>
            </a:r>
            <a:endParaRPr lang="en-US" dirty="0"/>
          </a:p>
        </p:txBody>
      </p:sp>
      <p:sp>
        <p:nvSpPr>
          <p:cNvPr id="5" name="Content Placeholder 4"/>
          <p:cNvSpPr>
            <a:spLocks noGrp="1"/>
          </p:cNvSpPr>
          <p:nvPr>
            <p:ph idx="1"/>
          </p:nvPr>
        </p:nvSpPr>
        <p:spPr/>
        <p:txBody>
          <a:bodyPr/>
          <a:lstStyle/>
          <a:p>
            <a:r>
              <a:rPr lang="en-US" dirty="0" smtClean="0"/>
              <a:t>Closures are a special kind of structure  </a:t>
            </a:r>
          </a:p>
          <a:p>
            <a:pPr lvl="1"/>
            <a:r>
              <a:rPr lang="en-US" dirty="0" smtClean="0"/>
              <a:t>They combine a function and the context of this function</a:t>
            </a:r>
          </a:p>
          <a:p>
            <a:pPr lvl="1"/>
            <a:endParaRPr lang="en-US" dirty="0"/>
          </a:p>
        </p:txBody>
      </p:sp>
      <p:sp>
        <p:nvSpPr>
          <p:cNvPr id="6" name="Text Placeholder 3"/>
          <p:cNvSpPr txBox="1">
            <a:spLocks/>
          </p:cNvSpPr>
          <p:nvPr/>
        </p:nvSpPr>
        <p:spPr>
          <a:xfrm>
            <a:off x="2034833" y="5540100"/>
            <a:ext cx="835269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600"/>
              </a:spcBef>
            </a:pPr>
            <a:r>
              <a:rPr lang="en-US" sz="1800" dirty="0" err="1"/>
              <a:t>var</a:t>
            </a:r>
            <a:r>
              <a:rPr lang="en-US" sz="1800" dirty="0"/>
              <a:t> f2 = outer("Peter");</a:t>
            </a:r>
          </a:p>
          <a:p>
            <a:r>
              <a:rPr lang="en-US" sz="1800" dirty="0"/>
              <a:t>console.log(f2("</a:t>
            </a:r>
            <a:r>
              <a:rPr lang="en-US" sz="1800" dirty="0" err="1"/>
              <a:t>Petrov</a:t>
            </a:r>
            <a:r>
              <a:rPr lang="en-US" sz="1800" dirty="0"/>
              <a:t>"));  //</a:t>
            </a:r>
            <a:r>
              <a:rPr lang="en-US" sz="1800" dirty="0">
                <a:solidFill>
                  <a:schemeClr val="tx1">
                    <a:lumMod val="20000"/>
                    <a:lumOff val="80000"/>
                  </a:schemeClr>
                </a:solidFill>
              </a:rPr>
              <a:t>outputs Peter </a:t>
            </a:r>
            <a:r>
              <a:rPr lang="en-US" sz="1800" dirty="0" err="1">
                <a:solidFill>
                  <a:schemeClr val="tx1">
                    <a:lumMod val="20000"/>
                    <a:lumOff val="80000"/>
                  </a:schemeClr>
                </a:solidFill>
              </a:rPr>
              <a:t>Petrov</a:t>
            </a:r>
            <a:endParaRPr lang="en-US" sz="1800" dirty="0">
              <a:solidFill>
                <a:schemeClr val="tx1">
                  <a:lumMod val="20000"/>
                  <a:lumOff val="80000"/>
                </a:schemeClr>
              </a:solidFill>
            </a:endParaRPr>
          </a:p>
        </p:txBody>
      </p:sp>
      <p:sp>
        <p:nvSpPr>
          <p:cNvPr id="7" name="AutoShape 7"/>
          <p:cNvSpPr>
            <a:spLocks noChangeArrowheads="1"/>
          </p:cNvSpPr>
          <p:nvPr/>
        </p:nvSpPr>
        <p:spPr bwMode="auto">
          <a:xfrm>
            <a:off x="5196694" y="2919648"/>
            <a:ext cx="3209193" cy="715089"/>
          </a:xfrm>
          <a:prstGeom prst="wedgeRoundRectCallout">
            <a:avLst>
              <a:gd name="adj1" fmla="val -57391"/>
              <a:gd name="adj2" fmla="val -405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chemeClr val="accent5">
                    <a:lumMod val="20000"/>
                    <a:lumOff val="80000"/>
                  </a:schemeClr>
                </a:solidFill>
                <a:effectLst>
                  <a:outerShdw blurRad="38100" dist="38100" dir="2700000" algn="tl">
                    <a:srgbClr val="000000">
                      <a:alpha val="43137"/>
                    </a:srgbClr>
                  </a:outerShdw>
                </a:effectLst>
                <a:cs typeface="Consolas" pitchFamily="49" charset="0"/>
              </a:rPr>
              <a:t>inner()</a:t>
            </a:r>
            <a:r>
              <a:rPr lang="en-US" b="1" noProof="1">
                <a:solidFill>
                  <a:srgbClr val="F7FFE7"/>
                </a:solidFill>
                <a:effectLst>
                  <a:outerShdw blurRad="38100" dist="38100" dir="2700000" algn="tl">
                    <a:srgbClr val="000000">
                      <a:alpha val="43137"/>
                    </a:srgbClr>
                  </a:outerShdw>
                </a:effectLst>
                <a:cs typeface="Consolas" pitchFamily="49" charset="0"/>
              </a:rPr>
              <a:t> forms a closure. </a:t>
            </a:r>
            <a:br>
              <a:rPr lang="en-US" b="1" noProof="1">
                <a:solidFill>
                  <a:srgbClr val="F7FFE7"/>
                </a:solidFill>
                <a:effectLst>
                  <a:outerShdw blurRad="38100" dist="38100" dir="2700000" algn="tl">
                    <a:srgbClr val="000000">
                      <a:alpha val="43137"/>
                    </a:srgbClr>
                  </a:outerShdw>
                </a:effectLst>
                <a:cs typeface="Consolas" pitchFamily="49" charset="0"/>
              </a:rPr>
            </a:br>
            <a:r>
              <a:rPr lang="en-US" b="1" noProof="1">
                <a:solidFill>
                  <a:srgbClr val="F7FFE7"/>
                </a:solidFill>
                <a:effectLst>
                  <a:outerShdw blurRad="38100" dist="38100" dir="2700000" algn="tl">
                    <a:srgbClr val="000000">
                      <a:alpha val="43137"/>
                    </a:srgbClr>
                  </a:outerShdw>
                </a:effectLst>
                <a:cs typeface="Consolas" pitchFamily="49" charset="0"/>
              </a:rPr>
              <a:t>It holds a reference to </a:t>
            </a:r>
            <a:r>
              <a:rPr lang="en-US" b="1" noProof="1">
                <a:solidFill>
                  <a:schemeClr val="accent5">
                    <a:lumMod val="20000"/>
                    <a:lumOff val="80000"/>
                  </a:schemeClr>
                </a:solidFill>
                <a:effectLst>
                  <a:outerShdw blurRad="38100" dist="38100" dir="2700000" algn="tl">
                    <a:srgbClr val="000000">
                      <a:alpha val="43137"/>
                    </a:srgbClr>
                  </a:outerShdw>
                </a:effectLst>
                <a:cs typeface="Consolas" pitchFamily="49" charset="0"/>
              </a:rPr>
              <a:t>x</a:t>
            </a:r>
          </a:p>
        </p:txBody>
      </p:sp>
      <p:sp>
        <p:nvSpPr>
          <p:cNvPr id="11" name="Text Placeholder 3"/>
          <p:cNvSpPr txBox="1">
            <a:spLocks/>
          </p:cNvSpPr>
          <p:nvPr/>
        </p:nvSpPr>
        <p:spPr>
          <a:xfrm>
            <a:off x="2034833" y="4710432"/>
            <a:ext cx="835269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err="1"/>
              <a:t>var</a:t>
            </a:r>
            <a:r>
              <a:rPr lang="en-US" sz="1800" dirty="0"/>
              <a:t> f1 = outer(5);</a:t>
            </a:r>
          </a:p>
          <a:p>
            <a:r>
              <a:rPr lang="en-US" sz="1800" dirty="0"/>
              <a:t>console.log(f1(7)); //</a:t>
            </a:r>
            <a:r>
              <a:rPr lang="en-US" sz="1800" dirty="0">
                <a:solidFill>
                  <a:schemeClr val="tx1">
                    <a:lumMod val="20000"/>
                    <a:lumOff val="80000"/>
                  </a:schemeClr>
                </a:solidFill>
              </a:rPr>
              <a:t>outputs 5 7</a:t>
            </a:r>
          </a:p>
        </p:txBody>
      </p:sp>
      <p:sp>
        <p:nvSpPr>
          <p:cNvPr id="8" name="AutoShape 7"/>
          <p:cNvSpPr>
            <a:spLocks noChangeArrowheads="1"/>
          </p:cNvSpPr>
          <p:nvPr/>
        </p:nvSpPr>
        <p:spPr bwMode="auto">
          <a:xfrm>
            <a:off x="6211180" y="3828254"/>
            <a:ext cx="2194707" cy="715089"/>
          </a:xfrm>
          <a:prstGeom prst="wedgeRoundRectCallout">
            <a:avLst>
              <a:gd name="adj1" fmla="val -38113"/>
              <a:gd name="adj2" fmla="val 79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rgbClr val="F7FFE7"/>
                </a:solidFill>
                <a:effectLst>
                  <a:outerShdw blurRad="38100" dist="38100" dir="2700000" algn="tl">
                    <a:srgbClr val="000000">
                      <a:alpha val="43137"/>
                    </a:srgbClr>
                  </a:outerShdw>
                </a:effectLst>
                <a:cs typeface="Consolas" pitchFamily="49" charset="0"/>
              </a:rPr>
              <a:t>In the context of f1, x has value 5</a:t>
            </a:r>
          </a:p>
        </p:txBody>
      </p:sp>
      <p:sp>
        <p:nvSpPr>
          <p:cNvPr id="9" name="AutoShape 7"/>
          <p:cNvSpPr>
            <a:spLocks noChangeArrowheads="1"/>
          </p:cNvSpPr>
          <p:nvPr/>
        </p:nvSpPr>
        <p:spPr bwMode="auto">
          <a:xfrm>
            <a:off x="7041100" y="4901259"/>
            <a:ext cx="2350551" cy="715089"/>
          </a:xfrm>
          <a:prstGeom prst="wedgeRoundRectCallout">
            <a:avLst>
              <a:gd name="adj1" fmla="val -35509"/>
              <a:gd name="adj2" fmla="val 7453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b="1" noProof="1">
                <a:solidFill>
                  <a:srgbClr val="F7FFE7"/>
                </a:solidFill>
                <a:effectLst>
                  <a:outerShdw blurRad="38100" dist="38100" dir="2700000" algn="tl">
                    <a:srgbClr val="000000">
                      <a:alpha val="43137"/>
                    </a:srgbClr>
                  </a:outerShdw>
                </a:effectLst>
                <a:cs typeface="Consolas" pitchFamily="49" charset="0"/>
              </a:rPr>
              <a:t>In the context of f2, </a:t>
            </a:r>
            <a:r>
              <a:rPr lang="en-US" b="1" noProof="1">
                <a:solidFill>
                  <a:schemeClr val="accent5">
                    <a:lumMod val="20000"/>
                    <a:lumOff val="80000"/>
                  </a:schemeClr>
                </a:solidFill>
                <a:effectLst>
                  <a:outerShdw blurRad="38100" dist="38100" dir="2700000" algn="tl">
                    <a:srgbClr val="000000">
                      <a:alpha val="43137"/>
                    </a:srgbClr>
                  </a:outerShdw>
                </a:effectLst>
                <a:cs typeface="Consolas" pitchFamily="49" charset="0"/>
              </a:rPr>
              <a:t>x has value "Peter"</a:t>
            </a:r>
          </a:p>
        </p:txBody>
      </p:sp>
    </p:spTree>
    <p:extLst>
      <p:ext uri="{BB962C8B-B14F-4D97-AF65-F5344CB8AC3E}">
        <p14:creationId xmlns:p14="http://schemas.microsoft.com/office/powerpoint/2010/main" val="50282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051811"/>
            <a:ext cx="7924800" cy="685800"/>
          </a:xfrm>
        </p:spPr>
        <p:txBody>
          <a:bodyPr>
            <a:normAutofit fontScale="90000"/>
          </a:bodyPr>
          <a:lstStyle/>
          <a:p>
            <a:r>
              <a:rPr lang="en-US" dirty="0" smtClean="0"/>
              <a:t>Simple Closures</a:t>
            </a:r>
            <a:endParaRPr lang="en-US" dirty="0"/>
          </a:p>
        </p:txBody>
      </p:sp>
      <p:sp>
        <p:nvSpPr>
          <p:cNvPr id="3" name="Subtitle 2"/>
          <p:cNvSpPr>
            <a:spLocks noGrp="1"/>
          </p:cNvSpPr>
          <p:nvPr>
            <p:ph type="subTitle" idx="1"/>
          </p:nvPr>
        </p:nvSpPr>
        <p:spPr>
          <a:xfrm>
            <a:off x="2133600" y="3778090"/>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37542031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Closures Usage</a:t>
            </a:r>
            <a:endParaRPr lang="en-US" dirty="0"/>
          </a:p>
        </p:txBody>
      </p:sp>
      <p:sp>
        <p:nvSpPr>
          <p:cNvPr id="5" name="Content Placeholder 4"/>
          <p:cNvSpPr>
            <a:spLocks noGrp="1"/>
          </p:cNvSpPr>
          <p:nvPr>
            <p:ph idx="1"/>
          </p:nvPr>
        </p:nvSpPr>
        <p:spPr>
          <a:xfrm>
            <a:off x="1752600" y="857251"/>
            <a:ext cx="8686800" cy="1838325"/>
          </a:xfrm>
        </p:spPr>
        <p:txBody>
          <a:bodyPr/>
          <a:lstStyle/>
          <a:p>
            <a:pPr>
              <a:lnSpc>
                <a:spcPct val="100000"/>
              </a:lnSpc>
            </a:pPr>
            <a:r>
              <a:rPr lang="en-US" dirty="0" smtClean="0"/>
              <a:t>Closures can be used for data hiding</a:t>
            </a:r>
          </a:p>
          <a:p>
            <a:pPr lvl="1">
              <a:lnSpc>
                <a:spcPct val="100000"/>
              </a:lnSpc>
            </a:pPr>
            <a:r>
              <a:rPr lang="en-US" dirty="0" smtClean="0"/>
              <a:t>Make objects invisible </a:t>
            </a:r>
            <a:r>
              <a:rPr lang="en-US" dirty="0"/>
              <a:t>to the outside </a:t>
            </a:r>
            <a:endParaRPr lang="bg-BG" dirty="0" smtClean="0"/>
          </a:p>
          <a:p>
            <a:pPr lvl="2">
              <a:lnSpc>
                <a:spcPct val="100000"/>
              </a:lnSpc>
            </a:pPr>
            <a:r>
              <a:rPr lang="en-US" dirty="0" smtClean="0"/>
              <a:t>Make them private</a:t>
            </a:r>
            <a:endParaRPr lang="en-US" dirty="0"/>
          </a:p>
        </p:txBody>
      </p:sp>
      <p:sp>
        <p:nvSpPr>
          <p:cNvPr id="6" name="Text Placeholder 3"/>
          <p:cNvSpPr txBox="1">
            <a:spLocks/>
          </p:cNvSpPr>
          <p:nvPr/>
        </p:nvSpPr>
        <p:spPr>
          <a:xfrm>
            <a:off x="2051540" y="2601318"/>
            <a:ext cx="8352692" cy="412420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var school = (function() {</a:t>
            </a:r>
          </a:p>
          <a:p>
            <a:r>
              <a:rPr lang="en-US" sz="1800" dirty="0"/>
              <a:t>    var students = [];</a:t>
            </a:r>
          </a:p>
          <a:p>
            <a:r>
              <a:rPr lang="en-US" sz="1800" dirty="0"/>
              <a:t>    var teachers = [];</a:t>
            </a:r>
          </a:p>
          <a:p>
            <a:pPr>
              <a:spcBef>
                <a:spcPts val="600"/>
              </a:spcBef>
            </a:pPr>
            <a:r>
              <a:rPr lang="en-US" sz="1800" dirty="0"/>
              <a:t>    function </a:t>
            </a:r>
            <a:r>
              <a:rPr lang="en-US" sz="1800" dirty="0" err="1"/>
              <a:t>addStudent</a:t>
            </a:r>
            <a:r>
              <a:rPr lang="en-US" sz="1800" dirty="0"/>
              <a:t>(name, grade) {...}</a:t>
            </a:r>
          </a:p>
          <a:p>
            <a:r>
              <a:rPr lang="en-US" sz="1800" dirty="0"/>
              <a:t>    function </a:t>
            </a:r>
            <a:r>
              <a:rPr lang="en-US" sz="1800" dirty="0" err="1"/>
              <a:t>addTeacher</a:t>
            </a:r>
            <a:r>
              <a:rPr lang="en-US" sz="1800" dirty="0"/>
              <a:t>(name, </a:t>
            </a:r>
            <a:r>
              <a:rPr lang="en-US" sz="1800" dirty="0" err="1"/>
              <a:t>speciality</a:t>
            </a:r>
            <a:r>
              <a:rPr lang="en-US" sz="1800" dirty="0"/>
              <a:t>) {...}</a:t>
            </a:r>
          </a:p>
          <a:p>
            <a:r>
              <a:rPr lang="en-US" sz="1800" dirty="0"/>
              <a:t>    function </a:t>
            </a:r>
            <a:r>
              <a:rPr lang="en-US" sz="1800" dirty="0" err="1"/>
              <a:t>getTeachers</a:t>
            </a:r>
            <a:r>
              <a:rPr lang="en-US" sz="1800" dirty="0"/>
              <a:t>(</a:t>
            </a:r>
            <a:r>
              <a:rPr lang="en-US" sz="1800" dirty="0" err="1"/>
              <a:t>speciality</a:t>
            </a:r>
            <a:r>
              <a:rPr lang="en-US" sz="1800" dirty="0"/>
              <a:t>) {...}</a:t>
            </a:r>
          </a:p>
          <a:p>
            <a:r>
              <a:rPr lang="en-US" sz="1800" dirty="0"/>
              <a:t>    function </a:t>
            </a:r>
            <a:r>
              <a:rPr lang="en-US" sz="1800" dirty="0" err="1"/>
              <a:t>getStudents</a:t>
            </a:r>
            <a:r>
              <a:rPr lang="en-US" sz="1800" dirty="0"/>
              <a:t>(grade) {...}</a:t>
            </a:r>
          </a:p>
          <a:p>
            <a:pPr>
              <a:spcBef>
                <a:spcPts val="600"/>
              </a:spcBef>
            </a:pPr>
            <a:r>
              <a:rPr lang="en-US" sz="1800" dirty="0"/>
              <a:t>    return {</a:t>
            </a:r>
          </a:p>
          <a:p>
            <a:r>
              <a:rPr lang="en-US" sz="1800" dirty="0"/>
              <a:t>        </a:t>
            </a:r>
            <a:r>
              <a:rPr lang="en-US" sz="1800" dirty="0" err="1"/>
              <a:t>addStudent</a:t>
            </a:r>
            <a:r>
              <a:rPr lang="en-US" sz="1800" dirty="0"/>
              <a:t>: </a:t>
            </a:r>
            <a:r>
              <a:rPr lang="en-US" sz="1800" dirty="0" err="1"/>
              <a:t>addStudent</a:t>
            </a:r>
            <a:r>
              <a:rPr lang="en-US" sz="1800" dirty="0"/>
              <a:t>,</a:t>
            </a:r>
          </a:p>
          <a:p>
            <a:r>
              <a:rPr lang="en-US" sz="1800" dirty="0"/>
              <a:t>        </a:t>
            </a:r>
            <a:r>
              <a:rPr lang="en-US" sz="1800" dirty="0" err="1"/>
              <a:t>addTeacher</a:t>
            </a:r>
            <a:r>
              <a:rPr lang="en-US" sz="1800" dirty="0"/>
              <a:t>: </a:t>
            </a:r>
            <a:r>
              <a:rPr lang="en-US" sz="1800" dirty="0" err="1"/>
              <a:t>addTeacher</a:t>
            </a:r>
            <a:r>
              <a:rPr lang="en-US" sz="1800" dirty="0"/>
              <a:t>,</a:t>
            </a:r>
          </a:p>
          <a:p>
            <a:r>
              <a:rPr lang="en-US" sz="1800" dirty="0"/>
              <a:t>        </a:t>
            </a:r>
            <a:r>
              <a:rPr lang="en-US" sz="1800" dirty="0" err="1"/>
              <a:t>getTeachers</a:t>
            </a:r>
            <a:r>
              <a:rPr lang="en-US" sz="1800" dirty="0"/>
              <a:t>: </a:t>
            </a:r>
            <a:r>
              <a:rPr lang="en-US" sz="1800" dirty="0" err="1"/>
              <a:t>getTeachers</a:t>
            </a:r>
            <a:r>
              <a:rPr lang="en-US" sz="1800" dirty="0"/>
              <a:t>,</a:t>
            </a:r>
          </a:p>
          <a:p>
            <a:r>
              <a:rPr lang="en-US" sz="1800" dirty="0"/>
              <a:t>        </a:t>
            </a:r>
            <a:r>
              <a:rPr lang="en-US" sz="1800" dirty="0" err="1"/>
              <a:t>getStudents</a:t>
            </a:r>
            <a:r>
              <a:rPr lang="en-US" sz="1800" dirty="0"/>
              <a:t>: </a:t>
            </a:r>
            <a:r>
              <a:rPr lang="en-US" sz="1800" dirty="0" err="1"/>
              <a:t>getStudents</a:t>
            </a:r>
            <a:endParaRPr lang="en-US" sz="1800" dirty="0"/>
          </a:p>
          <a:p>
            <a:r>
              <a:rPr lang="en-US" sz="1800" dirty="0"/>
              <a:t>    };</a:t>
            </a:r>
          </a:p>
          <a:p>
            <a:r>
              <a:rPr lang="en-US" sz="1800" dirty="0"/>
              <a:t>})();</a:t>
            </a:r>
          </a:p>
        </p:txBody>
      </p:sp>
    </p:spTree>
    <p:extLst>
      <p:ext uri="{BB962C8B-B14F-4D97-AF65-F5344CB8AC3E}">
        <p14:creationId xmlns:p14="http://schemas.microsoft.com/office/powerpoint/2010/main" val="300384736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Closures Usage</a:t>
            </a:r>
            <a:endParaRPr lang="en-US" dirty="0"/>
          </a:p>
        </p:txBody>
      </p:sp>
      <p:sp>
        <p:nvSpPr>
          <p:cNvPr id="5" name="Content Placeholder 4"/>
          <p:cNvSpPr>
            <a:spLocks noGrp="1"/>
          </p:cNvSpPr>
          <p:nvPr>
            <p:ph idx="1"/>
          </p:nvPr>
        </p:nvSpPr>
        <p:spPr>
          <a:xfrm>
            <a:off x="1752600" y="857251"/>
            <a:ext cx="8686800" cy="1838325"/>
          </a:xfrm>
        </p:spPr>
        <p:txBody>
          <a:bodyPr/>
          <a:lstStyle/>
          <a:p>
            <a:pPr>
              <a:lnSpc>
                <a:spcPct val="100000"/>
              </a:lnSpc>
            </a:pPr>
            <a:r>
              <a:rPr lang="en-US" dirty="0" smtClean="0"/>
              <a:t>Closures can be used for data hiding</a:t>
            </a:r>
          </a:p>
          <a:p>
            <a:pPr lvl="1">
              <a:lnSpc>
                <a:spcPct val="100000"/>
              </a:lnSpc>
            </a:pPr>
            <a:r>
              <a:rPr lang="en-US" dirty="0" smtClean="0"/>
              <a:t>Make objects invisible to the outside</a:t>
            </a:r>
          </a:p>
          <a:p>
            <a:pPr lvl="2">
              <a:lnSpc>
                <a:spcPct val="100000"/>
              </a:lnSpc>
            </a:pPr>
            <a:r>
              <a:rPr lang="en-US" dirty="0" smtClean="0"/>
              <a:t>Make them private</a:t>
            </a:r>
            <a:endParaRPr lang="en-US" dirty="0"/>
          </a:p>
        </p:txBody>
      </p:sp>
      <p:sp>
        <p:nvSpPr>
          <p:cNvPr id="6" name="Text Placeholder 3"/>
          <p:cNvSpPr txBox="1">
            <a:spLocks/>
          </p:cNvSpPr>
          <p:nvPr/>
        </p:nvSpPr>
        <p:spPr>
          <a:xfrm>
            <a:off x="2051540" y="2601318"/>
            <a:ext cx="8352692" cy="412420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var school = (function() {</a:t>
            </a:r>
          </a:p>
          <a:p>
            <a:r>
              <a:rPr lang="en-US" sz="1800" dirty="0"/>
              <a:t>    var students = [];</a:t>
            </a:r>
          </a:p>
          <a:p>
            <a:r>
              <a:rPr lang="en-US" sz="1800" dirty="0"/>
              <a:t>    var teachers = [];</a:t>
            </a:r>
          </a:p>
          <a:p>
            <a:pPr>
              <a:spcBef>
                <a:spcPts val="600"/>
              </a:spcBef>
            </a:pPr>
            <a:r>
              <a:rPr lang="en-US" sz="1800" dirty="0"/>
              <a:t>    function </a:t>
            </a:r>
            <a:r>
              <a:rPr lang="en-US" sz="1800" dirty="0" err="1"/>
              <a:t>addStudent</a:t>
            </a:r>
            <a:r>
              <a:rPr lang="en-US" sz="1800" dirty="0"/>
              <a:t>(name, grade) {...}</a:t>
            </a:r>
          </a:p>
          <a:p>
            <a:r>
              <a:rPr lang="en-US" sz="1800" dirty="0"/>
              <a:t>    function </a:t>
            </a:r>
            <a:r>
              <a:rPr lang="en-US" sz="1800" dirty="0" err="1"/>
              <a:t>addTeacher</a:t>
            </a:r>
            <a:r>
              <a:rPr lang="en-US" sz="1800" dirty="0"/>
              <a:t>(name, </a:t>
            </a:r>
            <a:r>
              <a:rPr lang="en-US" sz="1800" dirty="0" err="1"/>
              <a:t>speciality</a:t>
            </a:r>
            <a:r>
              <a:rPr lang="en-US" sz="1800" dirty="0"/>
              <a:t>) {...}</a:t>
            </a:r>
          </a:p>
          <a:p>
            <a:r>
              <a:rPr lang="en-US" sz="1800" dirty="0"/>
              <a:t>    function </a:t>
            </a:r>
            <a:r>
              <a:rPr lang="en-US" sz="1800" dirty="0" err="1"/>
              <a:t>getTeachers</a:t>
            </a:r>
            <a:r>
              <a:rPr lang="en-US" sz="1800" dirty="0"/>
              <a:t>(</a:t>
            </a:r>
            <a:r>
              <a:rPr lang="en-US" sz="1800" dirty="0" err="1"/>
              <a:t>speciality</a:t>
            </a:r>
            <a:r>
              <a:rPr lang="en-US" sz="1800" dirty="0"/>
              <a:t>) {...}</a:t>
            </a:r>
          </a:p>
          <a:p>
            <a:r>
              <a:rPr lang="en-US" sz="1800" dirty="0"/>
              <a:t>    function </a:t>
            </a:r>
            <a:r>
              <a:rPr lang="en-US" sz="1800" dirty="0" err="1"/>
              <a:t>getStudents</a:t>
            </a:r>
            <a:r>
              <a:rPr lang="en-US" sz="1800" dirty="0"/>
              <a:t>(grade) {...}</a:t>
            </a:r>
          </a:p>
          <a:p>
            <a:pPr>
              <a:spcBef>
                <a:spcPts val="600"/>
              </a:spcBef>
            </a:pPr>
            <a:r>
              <a:rPr lang="en-US" sz="1800" dirty="0"/>
              <a:t>    return {</a:t>
            </a:r>
          </a:p>
          <a:p>
            <a:r>
              <a:rPr lang="en-US" sz="1800" dirty="0"/>
              <a:t>        </a:t>
            </a:r>
            <a:r>
              <a:rPr lang="en-US" sz="1800" dirty="0" err="1"/>
              <a:t>addStudent</a:t>
            </a:r>
            <a:r>
              <a:rPr lang="en-US" sz="1800" dirty="0"/>
              <a:t>: </a:t>
            </a:r>
            <a:r>
              <a:rPr lang="en-US" sz="1800" dirty="0" err="1"/>
              <a:t>addStudent</a:t>
            </a:r>
            <a:r>
              <a:rPr lang="en-US" sz="1800" dirty="0"/>
              <a:t>,</a:t>
            </a:r>
          </a:p>
          <a:p>
            <a:r>
              <a:rPr lang="en-US" sz="1800" dirty="0"/>
              <a:t>        </a:t>
            </a:r>
            <a:r>
              <a:rPr lang="en-US" sz="1800" dirty="0" err="1"/>
              <a:t>addTeacher</a:t>
            </a:r>
            <a:r>
              <a:rPr lang="en-US" sz="1800" dirty="0"/>
              <a:t>: </a:t>
            </a:r>
            <a:r>
              <a:rPr lang="en-US" sz="1800" dirty="0" err="1"/>
              <a:t>addTeacher</a:t>
            </a:r>
            <a:r>
              <a:rPr lang="en-US" sz="1800" dirty="0"/>
              <a:t>,</a:t>
            </a:r>
          </a:p>
          <a:p>
            <a:r>
              <a:rPr lang="en-US" sz="1800" dirty="0"/>
              <a:t>        </a:t>
            </a:r>
            <a:r>
              <a:rPr lang="en-US" sz="1800" dirty="0" err="1"/>
              <a:t>getTeachers</a:t>
            </a:r>
            <a:r>
              <a:rPr lang="en-US" sz="1800" dirty="0"/>
              <a:t>: </a:t>
            </a:r>
            <a:r>
              <a:rPr lang="en-US" sz="1800" dirty="0" err="1"/>
              <a:t>getTeachers</a:t>
            </a:r>
            <a:r>
              <a:rPr lang="en-US" sz="1800" dirty="0"/>
              <a:t>,</a:t>
            </a:r>
          </a:p>
          <a:p>
            <a:r>
              <a:rPr lang="en-US" sz="1800" dirty="0"/>
              <a:t>        </a:t>
            </a:r>
            <a:r>
              <a:rPr lang="en-US" sz="1800" dirty="0" err="1"/>
              <a:t>getStudents</a:t>
            </a:r>
            <a:r>
              <a:rPr lang="en-US" sz="1800" dirty="0"/>
              <a:t>: </a:t>
            </a:r>
            <a:r>
              <a:rPr lang="en-US" sz="1800" dirty="0" err="1"/>
              <a:t>getStudents</a:t>
            </a:r>
            <a:endParaRPr lang="en-US" sz="1800" dirty="0"/>
          </a:p>
          <a:p>
            <a:r>
              <a:rPr lang="en-US" sz="1800" dirty="0"/>
              <a:t>    };</a:t>
            </a:r>
          </a:p>
          <a:p>
            <a:r>
              <a:rPr lang="en-US" sz="1800" dirty="0"/>
              <a:t>})();</a:t>
            </a:r>
          </a:p>
        </p:txBody>
      </p:sp>
      <p:sp>
        <p:nvSpPr>
          <p:cNvPr id="7" name="AutoShape 7"/>
          <p:cNvSpPr>
            <a:spLocks noChangeArrowheads="1"/>
          </p:cNvSpPr>
          <p:nvPr/>
        </p:nvSpPr>
        <p:spPr bwMode="auto">
          <a:xfrm>
            <a:off x="6711169" y="4887230"/>
            <a:ext cx="2366157" cy="783193"/>
          </a:xfrm>
          <a:prstGeom prst="wedgeRoundRectCallout">
            <a:avLst>
              <a:gd name="adj1" fmla="val -65405"/>
              <a:gd name="adj2" fmla="val -805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buClr>
                <a:schemeClr val="accent5">
                  <a:lumMod val="40000"/>
                  <a:lumOff val="60000"/>
                </a:schemeClr>
              </a:buClr>
              <a:buSzPct val="70000"/>
            </a:pPr>
            <a:r>
              <a:rPr lang="en-US" sz="2000" b="1" noProof="1">
                <a:solidFill>
                  <a:srgbClr val="F7FFE7"/>
                </a:solidFill>
                <a:effectLst>
                  <a:outerShdw blurRad="38100" dist="38100" dir="2700000" algn="tl">
                    <a:srgbClr val="000000">
                      <a:alpha val="43137"/>
                    </a:srgbClr>
                  </a:outerShdw>
                </a:effectLst>
                <a:cs typeface="Consolas" pitchFamily="49" charset="0"/>
              </a:rPr>
              <a:t>This is actually called a </a:t>
            </a:r>
            <a:r>
              <a:rPr lang="en-US" sz="2000" b="1" noProof="1">
                <a:solidFill>
                  <a:schemeClr val="accent5">
                    <a:lumMod val="20000"/>
                    <a:lumOff val="80000"/>
                  </a:schemeClr>
                </a:solidFill>
                <a:effectLst>
                  <a:outerShdw blurRad="38100" dist="38100" dir="2700000" algn="tl">
                    <a:srgbClr val="000000">
                      <a:alpha val="43137"/>
                    </a:srgbClr>
                  </a:outerShdw>
                </a:effectLst>
                <a:cs typeface="Consolas" pitchFamily="49" charset="0"/>
              </a:rPr>
              <a:t>Module</a:t>
            </a:r>
            <a:endParaRPr lang="en-US" sz="2000" b="1" noProof="1">
              <a:solidFill>
                <a:srgbClr val="F7FFE7"/>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04826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strike="sngStrike" smtClean="0"/>
              <a:t>Set up environment</a:t>
            </a:r>
          </a:p>
          <a:p>
            <a:r>
              <a:rPr lang="en-US" strike="sngStrike"/>
              <a:t>Revisit OOP concepts</a:t>
            </a:r>
          </a:p>
          <a:p>
            <a:r>
              <a:rPr lang="en-US" b="1" smtClean="0">
                <a:solidFill>
                  <a:srgbClr val="0070C0"/>
                </a:solidFill>
              </a:rPr>
              <a:t>Look at JavaScript basics</a:t>
            </a:r>
          </a:p>
          <a:p>
            <a:r>
              <a:rPr lang="en-US">
                <a:solidFill>
                  <a:schemeClr val="bg1">
                    <a:lumMod val="65000"/>
                  </a:schemeClr>
                </a:solidFill>
              </a:rPr>
              <a:t>Delve into JavaScript’s core concepts and concerns</a:t>
            </a:r>
          </a:p>
          <a:p>
            <a:endParaRPr lang="en-US"/>
          </a:p>
        </p:txBody>
      </p:sp>
    </p:spTree>
    <p:extLst>
      <p:ext uri="{BB962C8B-B14F-4D97-AF65-F5344CB8AC3E}">
        <p14:creationId xmlns:p14="http://schemas.microsoft.com/office/powerpoint/2010/main" val="31083312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latin typeface="Algerian" panose="04020705040A02060702" pitchFamily="82" charset="0"/>
              </a:rPr>
              <a:t>2) JS &amp; DOM / XPATH</a:t>
            </a:r>
            <a:endParaRPr lang="en-US" sz="4400" dirty="0">
              <a:solidFill>
                <a:srgbClr val="C00000"/>
              </a:solidFill>
              <a:latin typeface="Algerian" panose="04020705040A02060702" pitchFamily="82"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710874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XPath</a:t>
            </a:r>
            <a:endParaRPr lang="en-US" dirty="0"/>
          </a:p>
        </p:txBody>
      </p:sp>
      <p:sp>
        <p:nvSpPr>
          <p:cNvPr id="5" name="Content Placeholder 4"/>
          <p:cNvSpPr>
            <a:spLocks noGrp="1"/>
          </p:cNvSpPr>
          <p:nvPr>
            <p:ph idx="1"/>
          </p:nvPr>
        </p:nvSpPr>
        <p:spPr/>
        <p:txBody>
          <a:bodyPr/>
          <a:lstStyle/>
          <a:p>
            <a:r>
              <a:rPr lang="en-US" dirty="0" err="1" smtClean="0"/>
              <a:t>Xpath</a:t>
            </a:r>
            <a:r>
              <a:rPr lang="en-US" dirty="0" smtClean="0"/>
              <a:t> – language to navigate and find information in XML document</a:t>
            </a:r>
          </a:p>
          <a:p>
            <a:pPr lvl="1"/>
            <a:r>
              <a:rPr lang="en-US" dirty="0" smtClean="0"/>
              <a:t>Uses path expressions to navigate XML documents</a:t>
            </a:r>
          </a:p>
          <a:p>
            <a:pPr lvl="1"/>
            <a:r>
              <a:rPr lang="en-US" dirty="0" smtClean="0"/>
              <a:t>Contains a library of standard functions </a:t>
            </a:r>
            <a:endParaRPr lang="en-US" dirty="0"/>
          </a:p>
        </p:txBody>
      </p:sp>
      <p:pic>
        <p:nvPicPr>
          <p:cNvPr id="6" name="Picture 5" descr="XPath"/>
          <p:cNvPicPr/>
          <p:nvPr/>
        </p:nvPicPr>
        <p:blipFill>
          <a:blip r:embed="rId2"/>
          <a:srcRect/>
          <a:stretch>
            <a:fillRect/>
          </a:stretch>
        </p:blipFill>
        <p:spPr bwMode="auto">
          <a:xfrm>
            <a:off x="2971800" y="4038600"/>
            <a:ext cx="2286000" cy="2286000"/>
          </a:xfrm>
          <a:prstGeom prst="rect">
            <a:avLst/>
          </a:prstGeom>
          <a:noFill/>
          <a:ln w="9525">
            <a:noFill/>
            <a:miter lim="800000"/>
            <a:headEnd/>
            <a:tailEnd/>
          </a:ln>
        </p:spPr>
      </p:pic>
    </p:spTree>
    <p:extLst>
      <p:ext uri="{BB962C8B-B14F-4D97-AF65-F5344CB8AC3E}">
        <p14:creationId xmlns:p14="http://schemas.microsoft.com/office/powerpoint/2010/main" val="242675317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Path Expressions/Functions</a:t>
            </a:r>
            <a:endParaRPr lang="en-US" dirty="0"/>
          </a:p>
        </p:txBody>
      </p:sp>
      <p:sp>
        <p:nvSpPr>
          <p:cNvPr id="3" name="Content Placeholder 2"/>
          <p:cNvSpPr>
            <a:spLocks noGrp="1"/>
          </p:cNvSpPr>
          <p:nvPr>
            <p:ph idx="1"/>
          </p:nvPr>
        </p:nvSpPr>
        <p:spPr/>
        <p:txBody>
          <a:bodyPr/>
          <a:lstStyle/>
          <a:p>
            <a:r>
              <a:rPr lang="en-US" dirty="0" err="1" smtClean="0"/>
              <a:t>Xpath</a:t>
            </a:r>
            <a:r>
              <a:rPr lang="en-US" dirty="0" smtClean="0"/>
              <a:t> uses path expressions</a:t>
            </a:r>
          </a:p>
          <a:p>
            <a:pPr lvl="1"/>
            <a:r>
              <a:rPr lang="en-US" dirty="0" smtClean="0"/>
              <a:t>Use path expressions to select nodes/node-sets in XML documents</a:t>
            </a:r>
          </a:p>
          <a:p>
            <a:pPr lvl="1"/>
            <a:r>
              <a:rPr lang="en-US" dirty="0" smtClean="0"/>
              <a:t>Path expressions – similar to computer file system</a:t>
            </a:r>
          </a:p>
          <a:p>
            <a:r>
              <a:rPr lang="en-US" dirty="0" err="1" smtClean="0"/>
              <a:t>Xpath</a:t>
            </a:r>
            <a:r>
              <a:rPr lang="en-US" dirty="0" smtClean="0"/>
              <a:t> includes more than 100 functions</a:t>
            </a:r>
          </a:p>
          <a:p>
            <a:pPr lvl="1"/>
            <a:r>
              <a:rPr lang="en-US" dirty="0" smtClean="0"/>
              <a:t>Functions for string and numeric values, date/time comparison, node/</a:t>
            </a:r>
            <a:r>
              <a:rPr lang="en-US" dirty="0" err="1" smtClean="0"/>
              <a:t>QName</a:t>
            </a:r>
            <a:r>
              <a:rPr lang="en-US" dirty="0" smtClean="0"/>
              <a:t> manipulation, Boolean values etc.</a:t>
            </a:r>
            <a:endParaRPr lang="en-US" dirty="0"/>
          </a:p>
        </p:txBody>
      </p:sp>
    </p:spTree>
    <p:extLst>
      <p:ext uri="{BB962C8B-B14F-4D97-AF65-F5344CB8AC3E}">
        <p14:creationId xmlns:p14="http://schemas.microsoft.com/office/powerpoint/2010/main" val="374433976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Nodes - terminology</a:t>
            </a:r>
            <a:endParaRPr lang="en-US" dirty="0"/>
          </a:p>
        </p:txBody>
      </p:sp>
      <p:sp>
        <p:nvSpPr>
          <p:cNvPr id="3" name="Content Placeholder 2"/>
          <p:cNvSpPr>
            <a:spLocks noGrp="1"/>
          </p:cNvSpPr>
          <p:nvPr>
            <p:ph idx="1"/>
          </p:nvPr>
        </p:nvSpPr>
        <p:spPr/>
        <p:txBody>
          <a:bodyPr>
            <a:normAutofit/>
          </a:bodyPr>
          <a:lstStyle/>
          <a:p>
            <a:r>
              <a:rPr lang="en-US" dirty="0" smtClean="0"/>
              <a:t>Seven kinds of nodes:</a:t>
            </a:r>
          </a:p>
          <a:p>
            <a:pPr lvl="1"/>
            <a:r>
              <a:rPr lang="en-US" dirty="0" smtClean="0"/>
              <a:t>Element</a:t>
            </a:r>
          </a:p>
          <a:p>
            <a:pPr lvl="1"/>
            <a:r>
              <a:rPr lang="en-US" dirty="0" smtClean="0"/>
              <a:t>Attribute</a:t>
            </a:r>
          </a:p>
          <a:p>
            <a:pPr lvl="1"/>
            <a:r>
              <a:rPr lang="en-US" dirty="0" smtClean="0"/>
              <a:t>Text</a:t>
            </a:r>
          </a:p>
          <a:p>
            <a:pPr lvl="1"/>
            <a:r>
              <a:rPr lang="en-US" dirty="0" smtClean="0"/>
              <a:t>Namespace</a:t>
            </a:r>
          </a:p>
          <a:p>
            <a:pPr lvl="1"/>
            <a:r>
              <a:rPr lang="en-US" dirty="0" smtClean="0"/>
              <a:t>Processing-instruction (PI)</a:t>
            </a:r>
          </a:p>
          <a:p>
            <a:pPr lvl="1"/>
            <a:r>
              <a:rPr lang="en-US" dirty="0" smtClean="0"/>
              <a:t>Comment</a:t>
            </a:r>
          </a:p>
          <a:p>
            <a:pPr lvl="1"/>
            <a:r>
              <a:rPr lang="en-US" dirty="0" smtClean="0"/>
              <a:t>Document nodes</a:t>
            </a:r>
          </a:p>
          <a:p>
            <a:r>
              <a:rPr lang="en-US" dirty="0" smtClean="0"/>
              <a:t>Atomic values – nodes without children or parent</a:t>
            </a:r>
          </a:p>
          <a:p>
            <a:r>
              <a:rPr lang="en-US" dirty="0" smtClean="0"/>
              <a:t>Items – atomic values or nodes</a:t>
            </a:r>
            <a:endParaRPr lang="en-US" dirty="0"/>
          </a:p>
        </p:txBody>
      </p:sp>
    </p:spTree>
    <p:extLst>
      <p:ext uri="{BB962C8B-B14F-4D97-AF65-F5344CB8AC3E}">
        <p14:creationId xmlns:p14="http://schemas.microsoft.com/office/powerpoint/2010/main" val="316002003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Nodes - relationship</a:t>
            </a:r>
            <a:endParaRPr lang="en-US" dirty="0"/>
          </a:p>
        </p:txBody>
      </p:sp>
      <p:sp>
        <p:nvSpPr>
          <p:cNvPr id="3" name="Content Placeholder 2"/>
          <p:cNvSpPr>
            <a:spLocks noGrp="1"/>
          </p:cNvSpPr>
          <p:nvPr>
            <p:ph idx="1"/>
          </p:nvPr>
        </p:nvSpPr>
        <p:spPr/>
        <p:txBody>
          <a:bodyPr/>
          <a:lstStyle/>
          <a:p>
            <a:r>
              <a:rPr lang="en-US" dirty="0" smtClean="0"/>
              <a:t>Types of relationship:</a:t>
            </a:r>
          </a:p>
          <a:p>
            <a:pPr lvl="1"/>
            <a:r>
              <a:rPr lang="en-US" dirty="0" smtClean="0"/>
              <a:t>Parent</a:t>
            </a:r>
          </a:p>
          <a:p>
            <a:pPr lvl="1"/>
            <a:r>
              <a:rPr lang="en-US" dirty="0" smtClean="0"/>
              <a:t>Children</a:t>
            </a:r>
          </a:p>
          <a:p>
            <a:pPr lvl="1"/>
            <a:r>
              <a:rPr lang="en-US" dirty="0" smtClean="0"/>
              <a:t>Siblings</a:t>
            </a:r>
          </a:p>
          <a:p>
            <a:pPr lvl="1"/>
            <a:r>
              <a:rPr lang="en-US" dirty="0" smtClean="0"/>
              <a:t>Ancestors</a:t>
            </a:r>
          </a:p>
          <a:p>
            <a:pPr lvl="1"/>
            <a:r>
              <a:rPr lang="en-US" dirty="0" smtClean="0"/>
              <a:t>Descendants</a:t>
            </a:r>
          </a:p>
        </p:txBody>
      </p:sp>
      <p:pic>
        <p:nvPicPr>
          <p:cNvPr id="1026" name="Picture 2" descr="http://www.w3schools.com/dom/navigate.gif"/>
          <p:cNvPicPr>
            <a:picLocks noChangeAspect="1" noChangeArrowheads="1"/>
          </p:cNvPicPr>
          <p:nvPr/>
        </p:nvPicPr>
        <p:blipFill>
          <a:blip r:embed="rId2"/>
          <a:srcRect/>
          <a:stretch>
            <a:fillRect/>
          </a:stretch>
        </p:blipFill>
        <p:spPr bwMode="auto">
          <a:xfrm>
            <a:off x="6172201" y="2362200"/>
            <a:ext cx="3605507" cy="3810000"/>
          </a:xfrm>
          <a:prstGeom prst="rect">
            <a:avLst/>
          </a:prstGeom>
          <a:noFill/>
        </p:spPr>
      </p:pic>
    </p:spTree>
    <p:extLst>
      <p:ext uri="{BB962C8B-B14F-4D97-AF65-F5344CB8AC3E}">
        <p14:creationId xmlns:p14="http://schemas.microsoft.com/office/powerpoint/2010/main" val="422485450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Syntax</a:t>
            </a:r>
            <a:endParaRPr lang="en-US" dirty="0"/>
          </a:p>
        </p:txBody>
      </p:sp>
      <p:sp>
        <p:nvSpPr>
          <p:cNvPr id="3" name="Content Placeholder 2"/>
          <p:cNvSpPr>
            <a:spLocks noGrp="1"/>
          </p:cNvSpPr>
          <p:nvPr>
            <p:ph idx="1"/>
          </p:nvPr>
        </p:nvSpPr>
        <p:spPr/>
        <p:txBody>
          <a:bodyPr/>
          <a:lstStyle/>
          <a:p>
            <a:r>
              <a:rPr lang="en-US" dirty="0" smtClean="0"/>
              <a:t>Selecting nodes</a:t>
            </a:r>
          </a:p>
          <a:p>
            <a:pPr>
              <a:buNone/>
            </a:pPr>
            <a:endParaRPr lang="en-US" dirty="0"/>
          </a:p>
        </p:txBody>
      </p:sp>
      <p:graphicFrame>
        <p:nvGraphicFramePr>
          <p:cNvPr id="4" name="Table 3"/>
          <p:cNvGraphicFramePr>
            <a:graphicFrameLocks noGrp="1"/>
          </p:cNvGraphicFramePr>
          <p:nvPr/>
        </p:nvGraphicFramePr>
        <p:xfrm>
          <a:off x="2438400" y="2438400"/>
          <a:ext cx="7620000" cy="3097530"/>
        </p:xfrm>
        <a:graphic>
          <a:graphicData uri="http://schemas.openxmlformats.org/drawingml/2006/table">
            <a:tbl>
              <a:tblPr firstRow="1" bandRow="1">
                <a:tableStyleId>{5C22544A-7EE6-4342-B048-85BDC9FD1C3A}</a:tableStyleId>
              </a:tblPr>
              <a:tblGrid>
                <a:gridCol w="1524000"/>
                <a:gridCol w="6096000"/>
              </a:tblGrid>
              <a:tr h="370840">
                <a:tc>
                  <a:txBody>
                    <a:bodyPr/>
                    <a:lstStyle/>
                    <a:p>
                      <a:pPr algn="ctr"/>
                      <a:r>
                        <a:rPr lang="en-US" sz="2000" dirty="0" smtClean="0">
                          <a:latin typeface="+mn-lt"/>
                        </a:rPr>
                        <a:t>Expression</a:t>
                      </a:r>
                      <a:endParaRPr lang="en-US" sz="2000" dirty="0">
                        <a:latin typeface="+mn-lt"/>
                      </a:endParaRPr>
                    </a:p>
                  </a:txBody>
                  <a:tcPr/>
                </a:tc>
                <a:tc>
                  <a:txBody>
                    <a:bodyPr/>
                    <a:lstStyle/>
                    <a:p>
                      <a:pPr algn="ctr"/>
                      <a:r>
                        <a:rPr lang="en-US" sz="2000" dirty="0" smtClean="0">
                          <a:latin typeface="+mn-lt"/>
                        </a:rPr>
                        <a:t>Description</a:t>
                      </a:r>
                      <a:endParaRPr lang="en-US" sz="2000" dirty="0">
                        <a:latin typeface="+mn-lt"/>
                      </a:endParaRPr>
                    </a:p>
                  </a:txBody>
                  <a:tcPr/>
                </a:tc>
              </a:tr>
              <a:tr h="370840">
                <a:tc>
                  <a:txBody>
                    <a:bodyPr/>
                    <a:lstStyle/>
                    <a:p>
                      <a:r>
                        <a:rPr lang="en-US" sz="2000" dirty="0" err="1" smtClean="0">
                          <a:latin typeface="+mn-lt"/>
                        </a:rPr>
                        <a:t>nodename</a:t>
                      </a:r>
                      <a:endParaRPr lang="en-US" sz="2000" dirty="0">
                        <a:latin typeface="+mn-lt"/>
                      </a:endParaRPr>
                    </a:p>
                  </a:txBody>
                  <a:tcPr/>
                </a:tc>
                <a:tc>
                  <a:txBody>
                    <a:bodyPr/>
                    <a:lstStyle/>
                    <a:p>
                      <a:pPr marL="0" marR="0">
                        <a:lnSpc>
                          <a:spcPct val="115000"/>
                        </a:lnSpc>
                        <a:spcBef>
                          <a:spcPts val="0"/>
                        </a:spcBef>
                        <a:spcAft>
                          <a:spcPts val="0"/>
                        </a:spcAft>
                      </a:pPr>
                      <a:r>
                        <a:rPr lang="en-US" sz="2000">
                          <a:latin typeface="+mn-lt"/>
                          <a:ea typeface="Times New Roman"/>
                          <a:cs typeface="Times New Roman"/>
                        </a:rPr>
                        <a:t>Selects all child nodes of the named node</a:t>
                      </a:r>
                      <a:endParaRPr lang="en-US" sz="2000">
                        <a:latin typeface="+mn-lt"/>
                        <a:ea typeface="Calibri"/>
                        <a:cs typeface="Times New Roman"/>
                      </a:endParaRPr>
                    </a:p>
                  </a:txBody>
                  <a:tcPr marL="9525" marR="9525" marT="9525" marB="9525"/>
                </a:tc>
              </a:tr>
              <a:tr h="370840">
                <a:tc>
                  <a:txBody>
                    <a:bodyPr/>
                    <a:lstStyle/>
                    <a:p>
                      <a:r>
                        <a:rPr lang="en-US" sz="2000" dirty="0" smtClean="0">
                          <a:latin typeface="+mn-lt"/>
                        </a:rPr>
                        <a:t>/</a:t>
                      </a:r>
                      <a:endParaRPr lang="en-US" sz="2000" dirty="0">
                        <a:latin typeface="+mn-lt"/>
                      </a:endParaRPr>
                    </a:p>
                  </a:txBody>
                  <a:tcPr/>
                </a:tc>
                <a:tc>
                  <a:txBody>
                    <a:bodyPr/>
                    <a:lstStyle/>
                    <a:p>
                      <a:pPr marL="0" marR="0">
                        <a:lnSpc>
                          <a:spcPct val="115000"/>
                        </a:lnSpc>
                        <a:spcBef>
                          <a:spcPts val="0"/>
                        </a:spcBef>
                        <a:spcAft>
                          <a:spcPts val="0"/>
                        </a:spcAft>
                      </a:pPr>
                      <a:r>
                        <a:rPr lang="en-US" sz="2000">
                          <a:latin typeface="+mn-lt"/>
                          <a:ea typeface="Times New Roman"/>
                          <a:cs typeface="Times New Roman"/>
                        </a:rPr>
                        <a:t>Selects from the root node</a:t>
                      </a:r>
                      <a:endParaRPr lang="en-US" sz="2000">
                        <a:latin typeface="+mn-lt"/>
                        <a:ea typeface="Calibri"/>
                        <a:cs typeface="Times New Roman"/>
                      </a:endParaRPr>
                    </a:p>
                  </a:txBody>
                  <a:tcPr marL="9525" marR="9525" marT="9525" marB="9525"/>
                </a:tc>
              </a:tr>
              <a:tr h="370840">
                <a:tc>
                  <a:txBody>
                    <a:bodyPr/>
                    <a:lstStyle/>
                    <a:p>
                      <a:r>
                        <a:rPr lang="en-US" sz="2000" dirty="0" smtClean="0">
                          <a:latin typeface="+mn-lt"/>
                        </a:rPr>
                        <a:t>//</a:t>
                      </a:r>
                      <a:endParaRPr lang="en-US" sz="2000" dirty="0">
                        <a:latin typeface="+mn-lt"/>
                      </a:endParaRPr>
                    </a:p>
                  </a:txBody>
                  <a:tcPr/>
                </a:tc>
                <a:tc>
                  <a:txBody>
                    <a:bodyPr/>
                    <a:lstStyle/>
                    <a:p>
                      <a:pPr marL="0" marR="0">
                        <a:lnSpc>
                          <a:spcPct val="115000"/>
                        </a:lnSpc>
                        <a:spcBef>
                          <a:spcPts val="0"/>
                        </a:spcBef>
                        <a:spcAft>
                          <a:spcPts val="0"/>
                        </a:spcAft>
                      </a:pPr>
                      <a:r>
                        <a:rPr lang="en-US" sz="2000">
                          <a:latin typeface="+mn-lt"/>
                          <a:ea typeface="Times New Roman"/>
                          <a:cs typeface="Times New Roman"/>
                        </a:rPr>
                        <a:t>Selects nodes in the document from the current node that match the selection no matter where they are </a:t>
                      </a:r>
                      <a:endParaRPr lang="en-US" sz="2000">
                        <a:latin typeface="+mn-lt"/>
                        <a:ea typeface="Calibri"/>
                        <a:cs typeface="Times New Roman"/>
                      </a:endParaRPr>
                    </a:p>
                  </a:txBody>
                  <a:tcPr marL="9525" marR="9525" marT="9525" marB="9525"/>
                </a:tc>
              </a:tr>
              <a:tr h="370840">
                <a:tc>
                  <a:txBody>
                    <a:bodyPr/>
                    <a:lstStyle/>
                    <a:p>
                      <a:r>
                        <a:rPr lang="en-US" sz="2000" dirty="0" smtClean="0">
                          <a:latin typeface="+mn-lt"/>
                        </a:rPr>
                        <a:t>.</a:t>
                      </a:r>
                      <a:endParaRPr lang="en-US" sz="2000" dirty="0">
                        <a:latin typeface="+mn-lt"/>
                      </a:endParaRPr>
                    </a:p>
                  </a:txBody>
                  <a:tcPr/>
                </a:tc>
                <a:tc>
                  <a:txBody>
                    <a:bodyPr/>
                    <a:lstStyle/>
                    <a:p>
                      <a:pPr marL="0" marR="0">
                        <a:lnSpc>
                          <a:spcPct val="115000"/>
                        </a:lnSpc>
                        <a:spcBef>
                          <a:spcPts val="0"/>
                        </a:spcBef>
                        <a:spcAft>
                          <a:spcPts val="0"/>
                        </a:spcAft>
                      </a:pPr>
                      <a:r>
                        <a:rPr lang="en-US" sz="2000" dirty="0">
                          <a:latin typeface="+mn-lt"/>
                          <a:ea typeface="Times New Roman"/>
                          <a:cs typeface="Times New Roman"/>
                        </a:rPr>
                        <a:t>Selects the current node</a:t>
                      </a:r>
                      <a:endParaRPr lang="en-US" sz="2000" dirty="0">
                        <a:latin typeface="+mn-lt"/>
                        <a:ea typeface="Calibri"/>
                        <a:cs typeface="Times New Roman"/>
                      </a:endParaRPr>
                    </a:p>
                  </a:txBody>
                  <a:tcPr marL="9525" marR="9525" marT="9525" marB="9525"/>
                </a:tc>
              </a:tr>
              <a:tr h="370840">
                <a:tc>
                  <a:txBody>
                    <a:bodyPr/>
                    <a:lstStyle/>
                    <a:p>
                      <a:r>
                        <a:rPr lang="en-US" sz="2000" dirty="0" smtClean="0">
                          <a:latin typeface="+mn-lt"/>
                        </a:rPr>
                        <a:t>..</a:t>
                      </a:r>
                      <a:endParaRPr lang="en-US" sz="2000" dirty="0">
                        <a:latin typeface="+mn-lt"/>
                      </a:endParaRPr>
                    </a:p>
                  </a:txBody>
                  <a:tcPr/>
                </a:tc>
                <a:tc>
                  <a:txBody>
                    <a:bodyPr/>
                    <a:lstStyle/>
                    <a:p>
                      <a:pPr marL="0" marR="0">
                        <a:lnSpc>
                          <a:spcPct val="115000"/>
                        </a:lnSpc>
                        <a:spcBef>
                          <a:spcPts val="0"/>
                        </a:spcBef>
                        <a:spcAft>
                          <a:spcPts val="0"/>
                        </a:spcAft>
                      </a:pPr>
                      <a:r>
                        <a:rPr lang="en-US" sz="2000">
                          <a:latin typeface="+mn-lt"/>
                          <a:ea typeface="Times New Roman"/>
                          <a:cs typeface="Times New Roman"/>
                        </a:rPr>
                        <a:t>Selects the parent of the current node</a:t>
                      </a:r>
                      <a:endParaRPr lang="en-US" sz="2000">
                        <a:latin typeface="+mn-lt"/>
                        <a:ea typeface="Calibri"/>
                        <a:cs typeface="Times New Roman"/>
                      </a:endParaRPr>
                    </a:p>
                  </a:txBody>
                  <a:tcPr marL="9525" marR="9525" marT="9525" marB="9525"/>
                </a:tc>
              </a:tr>
              <a:tr h="370840">
                <a:tc>
                  <a:txBody>
                    <a:bodyPr/>
                    <a:lstStyle/>
                    <a:p>
                      <a:r>
                        <a:rPr lang="en-US" sz="2000" dirty="0" smtClean="0">
                          <a:latin typeface="+mn-lt"/>
                        </a:rPr>
                        <a:t>@</a:t>
                      </a:r>
                      <a:endParaRPr lang="en-US" sz="2000" dirty="0">
                        <a:latin typeface="+mn-lt"/>
                      </a:endParaRPr>
                    </a:p>
                  </a:txBody>
                  <a:tcPr/>
                </a:tc>
                <a:tc>
                  <a:txBody>
                    <a:bodyPr/>
                    <a:lstStyle/>
                    <a:p>
                      <a:pPr marL="0" marR="0">
                        <a:lnSpc>
                          <a:spcPct val="115000"/>
                        </a:lnSpc>
                        <a:spcBef>
                          <a:spcPts val="0"/>
                        </a:spcBef>
                        <a:spcAft>
                          <a:spcPts val="0"/>
                        </a:spcAft>
                      </a:pPr>
                      <a:r>
                        <a:rPr lang="en-US" sz="2000" dirty="0">
                          <a:latin typeface="+mn-lt"/>
                          <a:ea typeface="Times New Roman"/>
                          <a:cs typeface="Times New Roman"/>
                        </a:rPr>
                        <a:t>Selects attributes</a:t>
                      </a:r>
                      <a:endParaRPr lang="en-US" sz="2000" dirty="0">
                        <a:latin typeface="+mn-lt"/>
                        <a:ea typeface="Calibri"/>
                        <a:cs typeface="Times New Roman"/>
                      </a:endParaRPr>
                    </a:p>
                  </a:txBody>
                  <a:tcPr marL="9525" marR="9525" marT="9525" marB="9525"/>
                </a:tc>
              </a:tr>
            </a:tbl>
          </a:graphicData>
        </a:graphic>
      </p:graphicFrame>
    </p:spTree>
    <p:extLst>
      <p:ext uri="{BB962C8B-B14F-4D97-AF65-F5344CB8AC3E}">
        <p14:creationId xmlns:p14="http://schemas.microsoft.com/office/powerpoint/2010/main" val="319580797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Syntax</a:t>
            </a:r>
            <a:endParaRPr lang="en-US" dirty="0"/>
          </a:p>
        </p:txBody>
      </p:sp>
      <p:sp>
        <p:nvSpPr>
          <p:cNvPr id="3" name="Content Placeholder 2"/>
          <p:cNvSpPr>
            <a:spLocks noGrp="1"/>
          </p:cNvSpPr>
          <p:nvPr>
            <p:ph idx="1"/>
          </p:nvPr>
        </p:nvSpPr>
        <p:spPr/>
        <p:txBody>
          <a:bodyPr/>
          <a:lstStyle/>
          <a:p>
            <a:r>
              <a:rPr lang="en-US" dirty="0" smtClean="0"/>
              <a:t>Predicates – used to find a specific node/node with a specific value</a:t>
            </a:r>
          </a:p>
          <a:p>
            <a:pPr>
              <a:buNone/>
            </a:pPr>
            <a:endParaRPr lang="en-US" dirty="0"/>
          </a:p>
        </p:txBody>
      </p:sp>
      <p:graphicFrame>
        <p:nvGraphicFramePr>
          <p:cNvPr id="4" name="Table 3"/>
          <p:cNvGraphicFramePr>
            <a:graphicFrameLocks noGrp="1"/>
          </p:cNvGraphicFramePr>
          <p:nvPr/>
        </p:nvGraphicFramePr>
        <p:xfrm>
          <a:off x="2438400" y="2743197"/>
          <a:ext cx="7620000" cy="3408426"/>
        </p:xfrm>
        <a:graphic>
          <a:graphicData uri="http://schemas.openxmlformats.org/drawingml/2006/table">
            <a:tbl>
              <a:tblPr firstRow="1" bandRow="1">
                <a:tableStyleId>{5C22544A-7EE6-4342-B048-85BDC9FD1C3A}</a:tableStyleId>
              </a:tblPr>
              <a:tblGrid>
                <a:gridCol w="2286000"/>
                <a:gridCol w="5334000"/>
              </a:tblGrid>
              <a:tr h="303741">
                <a:tc>
                  <a:txBody>
                    <a:bodyPr/>
                    <a:lstStyle/>
                    <a:p>
                      <a:pPr algn="ctr"/>
                      <a:r>
                        <a:rPr lang="en-US" sz="2100" dirty="0" smtClean="0">
                          <a:latin typeface="+mn-lt"/>
                        </a:rPr>
                        <a:t>Path Expression</a:t>
                      </a:r>
                      <a:endParaRPr lang="en-US" sz="2100" dirty="0">
                        <a:latin typeface="+mn-lt"/>
                      </a:endParaRPr>
                    </a:p>
                  </a:txBody>
                  <a:tcPr/>
                </a:tc>
                <a:tc>
                  <a:txBody>
                    <a:bodyPr/>
                    <a:lstStyle/>
                    <a:p>
                      <a:pPr algn="ctr"/>
                      <a:r>
                        <a:rPr lang="en-US" sz="2100" dirty="0" smtClean="0">
                          <a:latin typeface="+mn-lt"/>
                        </a:rPr>
                        <a:t>Results</a:t>
                      </a:r>
                      <a:endParaRPr lang="en-US" sz="2100" dirty="0">
                        <a:latin typeface="+mn-lt"/>
                      </a:endParaRPr>
                    </a:p>
                  </a:txBody>
                  <a:tcPr/>
                </a:tc>
              </a:tr>
              <a:tr h="467825">
                <a:tc>
                  <a:txBody>
                    <a:bodyPr/>
                    <a:lstStyle/>
                    <a:p>
                      <a:r>
                        <a:rPr lang="en-US" sz="2100" dirty="0" smtClean="0">
                          <a:latin typeface="+mn-lt"/>
                        </a:rPr>
                        <a:t>/</a:t>
                      </a:r>
                      <a:r>
                        <a:rPr lang="en-US" sz="2100" dirty="0" err="1" smtClean="0">
                          <a:latin typeface="+mn-lt"/>
                        </a:rPr>
                        <a:t>katalog</a:t>
                      </a:r>
                      <a:r>
                        <a:rPr lang="en-US" sz="2100" dirty="0" smtClean="0">
                          <a:latin typeface="+mn-lt"/>
                        </a:rPr>
                        <a:t>/</a:t>
                      </a:r>
                      <a:r>
                        <a:rPr lang="en-US" sz="2100" dirty="0" err="1" smtClean="0">
                          <a:latin typeface="+mn-lt"/>
                        </a:rPr>
                        <a:t>kereta</a:t>
                      </a:r>
                      <a:r>
                        <a:rPr lang="en-US" sz="2100" dirty="0" smtClean="0">
                          <a:latin typeface="+mn-lt"/>
                        </a:rPr>
                        <a:t> [1]</a:t>
                      </a:r>
                      <a:endParaRPr lang="en-US" sz="2100" dirty="0">
                        <a:latin typeface="+mn-lt"/>
                      </a:endParaRPr>
                    </a:p>
                  </a:txBody>
                  <a:tcPr/>
                </a:tc>
                <a:tc>
                  <a:txBody>
                    <a:bodyPr/>
                    <a:lstStyle/>
                    <a:p>
                      <a:pPr marL="0" marR="0">
                        <a:lnSpc>
                          <a:spcPct val="115000"/>
                        </a:lnSpc>
                        <a:spcBef>
                          <a:spcPts val="0"/>
                        </a:spcBef>
                        <a:spcAft>
                          <a:spcPts val="0"/>
                        </a:spcAft>
                      </a:pPr>
                      <a:r>
                        <a:rPr lang="en-US" sz="2100" dirty="0" smtClean="0">
                          <a:latin typeface="+mn-lt"/>
                          <a:ea typeface="Calibri"/>
                          <a:cs typeface="Times New Roman"/>
                        </a:rPr>
                        <a:t>Select the first “</a:t>
                      </a:r>
                      <a:r>
                        <a:rPr lang="en-US" sz="2100" dirty="0" err="1" smtClean="0">
                          <a:latin typeface="+mn-lt"/>
                          <a:ea typeface="Calibri"/>
                          <a:cs typeface="Times New Roman"/>
                        </a:rPr>
                        <a:t>kereta</a:t>
                      </a:r>
                      <a:r>
                        <a:rPr lang="en-US" sz="2100" dirty="0" smtClean="0">
                          <a:latin typeface="+mn-lt"/>
                          <a:ea typeface="Calibri"/>
                          <a:cs typeface="Times New Roman"/>
                        </a:rPr>
                        <a:t>” element that is</a:t>
                      </a:r>
                      <a:r>
                        <a:rPr lang="en-US" sz="2100" baseline="0" dirty="0" smtClean="0">
                          <a:latin typeface="+mn-lt"/>
                          <a:ea typeface="Calibri"/>
                          <a:cs typeface="Times New Roman"/>
                        </a:rPr>
                        <a:t> the child of “</a:t>
                      </a:r>
                      <a:r>
                        <a:rPr lang="en-US" sz="2100" baseline="0" dirty="0" err="1" smtClean="0">
                          <a:latin typeface="+mn-lt"/>
                          <a:ea typeface="Calibri"/>
                          <a:cs typeface="Times New Roman"/>
                        </a:rPr>
                        <a:t>katalog</a:t>
                      </a:r>
                      <a:r>
                        <a:rPr lang="en-US" sz="2100" baseline="0" dirty="0" smtClean="0">
                          <a:latin typeface="+mn-lt"/>
                          <a:ea typeface="Calibri"/>
                          <a:cs typeface="Times New Roman"/>
                        </a:rPr>
                        <a:t>” element (in IE, use </a:t>
                      </a:r>
                      <a:r>
                        <a:rPr lang="en-US" sz="2100" baseline="0" dirty="0" err="1" smtClean="0">
                          <a:latin typeface="+mn-lt"/>
                          <a:ea typeface="Calibri"/>
                          <a:cs typeface="Times New Roman"/>
                        </a:rPr>
                        <a:t>kereta</a:t>
                      </a:r>
                      <a:r>
                        <a:rPr lang="en-US" sz="2100" baseline="0" dirty="0" smtClean="0">
                          <a:latin typeface="+mn-lt"/>
                          <a:ea typeface="Calibri"/>
                          <a:cs typeface="Times New Roman"/>
                        </a:rPr>
                        <a:t>[0])</a:t>
                      </a:r>
                      <a:endParaRPr lang="en-US" sz="2100" dirty="0">
                        <a:latin typeface="+mn-lt"/>
                        <a:ea typeface="Calibri"/>
                        <a:cs typeface="Times New Roman"/>
                      </a:endParaRPr>
                    </a:p>
                  </a:txBody>
                  <a:tcPr marL="9525" marR="9525" marT="9525" marB="9525"/>
                </a:tc>
              </a:tr>
              <a:tr h="264999">
                <a:tc>
                  <a:txBody>
                    <a:bodyPr/>
                    <a:lstStyle/>
                    <a:p>
                      <a:r>
                        <a:rPr lang="en-US" sz="2100" dirty="0" smtClean="0">
                          <a:latin typeface="+mn-lt"/>
                        </a:rPr>
                        <a:t>/</a:t>
                      </a:r>
                      <a:r>
                        <a:rPr lang="en-US" sz="2100" dirty="0" err="1" smtClean="0">
                          <a:latin typeface="+mn-lt"/>
                        </a:rPr>
                        <a:t>katalog</a:t>
                      </a:r>
                      <a:r>
                        <a:rPr lang="en-US" sz="2100" dirty="0" smtClean="0">
                          <a:latin typeface="+mn-lt"/>
                        </a:rPr>
                        <a:t>/</a:t>
                      </a:r>
                      <a:r>
                        <a:rPr lang="en-US" sz="2100" dirty="0" err="1" smtClean="0">
                          <a:latin typeface="+mn-lt"/>
                        </a:rPr>
                        <a:t>kereta</a:t>
                      </a:r>
                      <a:r>
                        <a:rPr lang="en-US" sz="2100" dirty="0" smtClean="0">
                          <a:latin typeface="+mn-lt"/>
                        </a:rPr>
                        <a:t> [last()]</a:t>
                      </a:r>
                      <a:endParaRPr lang="en-US" sz="2100" dirty="0">
                        <a:latin typeface="+mn-lt"/>
                      </a:endParaRPr>
                    </a:p>
                  </a:txBody>
                  <a:tcPr/>
                </a:tc>
                <a:tc>
                  <a:txBody>
                    <a:bodyPr/>
                    <a:lstStyle/>
                    <a:p>
                      <a:pPr marL="0" marR="0">
                        <a:lnSpc>
                          <a:spcPct val="115000"/>
                        </a:lnSpc>
                        <a:spcBef>
                          <a:spcPts val="0"/>
                        </a:spcBef>
                        <a:spcAft>
                          <a:spcPts val="0"/>
                        </a:spcAft>
                      </a:pPr>
                      <a:r>
                        <a:rPr lang="en-US" sz="2100" dirty="0" smtClean="0">
                          <a:latin typeface="+mn-lt"/>
                          <a:ea typeface="Calibri"/>
                          <a:cs typeface="Times New Roman"/>
                        </a:rPr>
                        <a:t>Select the last “</a:t>
                      </a:r>
                      <a:r>
                        <a:rPr lang="en-US" sz="2100" dirty="0" err="1" smtClean="0">
                          <a:latin typeface="+mn-lt"/>
                          <a:ea typeface="Calibri"/>
                          <a:cs typeface="Times New Roman"/>
                        </a:rPr>
                        <a:t>kereta</a:t>
                      </a:r>
                      <a:r>
                        <a:rPr lang="en-US" sz="2100" dirty="0" smtClean="0">
                          <a:latin typeface="+mn-lt"/>
                          <a:ea typeface="Calibri"/>
                          <a:cs typeface="Times New Roman"/>
                        </a:rPr>
                        <a:t>” element</a:t>
                      </a:r>
                      <a:endParaRPr lang="en-US" sz="2100" dirty="0">
                        <a:latin typeface="+mn-lt"/>
                        <a:ea typeface="Calibri"/>
                        <a:cs typeface="Times New Roman"/>
                      </a:endParaRPr>
                    </a:p>
                  </a:txBody>
                  <a:tcPr marL="9525" marR="9525" marT="9525" marB="9525"/>
                </a:tc>
              </a:tr>
              <a:tr h="468845">
                <a:tc>
                  <a:txBody>
                    <a:bodyPr/>
                    <a:lstStyle/>
                    <a:p>
                      <a:r>
                        <a:rPr lang="en-US" sz="2100" dirty="0" smtClean="0">
                          <a:latin typeface="+mn-lt"/>
                        </a:rPr>
                        <a:t>/</a:t>
                      </a:r>
                      <a:r>
                        <a:rPr lang="en-US" sz="2100" dirty="0" err="1" smtClean="0">
                          <a:latin typeface="+mn-lt"/>
                        </a:rPr>
                        <a:t>katalog</a:t>
                      </a:r>
                      <a:r>
                        <a:rPr lang="en-US" sz="2100" dirty="0" smtClean="0">
                          <a:latin typeface="+mn-lt"/>
                        </a:rPr>
                        <a:t>/</a:t>
                      </a:r>
                      <a:r>
                        <a:rPr lang="en-US" sz="2100" dirty="0" err="1" smtClean="0">
                          <a:latin typeface="+mn-lt"/>
                        </a:rPr>
                        <a:t>kereta</a:t>
                      </a:r>
                      <a:r>
                        <a:rPr lang="en-US" sz="2100" dirty="0" smtClean="0">
                          <a:latin typeface="+mn-lt"/>
                        </a:rPr>
                        <a:t> [position()&lt;3]</a:t>
                      </a:r>
                      <a:endParaRPr lang="en-US" sz="2100" dirty="0">
                        <a:latin typeface="+mn-lt"/>
                      </a:endParaRPr>
                    </a:p>
                  </a:txBody>
                  <a:tcPr/>
                </a:tc>
                <a:tc>
                  <a:txBody>
                    <a:bodyPr/>
                    <a:lstStyle/>
                    <a:p>
                      <a:pPr marL="0" marR="0">
                        <a:lnSpc>
                          <a:spcPct val="115000"/>
                        </a:lnSpc>
                        <a:spcBef>
                          <a:spcPts val="0"/>
                        </a:spcBef>
                        <a:spcAft>
                          <a:spcPts val="0"/>
                        </a:spcAft>
                      </a:pPr>
                      <a:r>
                        <a:rPr lang="en-US" sz="2100" dirty="0" smtClean="0">
                          <a:latin typeface="+mn-lt"/>
                          <a:ea typeface="Calibri"/>
                          <a:cs typeface="Times New Roman"/>
                        </a:rPr>
                        <a:t>Select the</a:t>
                      </a:r>
                      <a:r>
                        <a:rPr lang="en-US" sz="2100" baseline="0" dirty="0" smtClean="0">
                          <a:latin typeface="+mn-lt"/>
                          <a:ea typeface="Calibri"/>
                          <a:cs typeface="Times New Roman"/>
                        </a:rPr>
                        <a:t> first two “</a:t>
                      </a:r>
                      <a:r>
                        <a:rPr lang="en-US" sz="2100" baseline="0" dirty="0" err="1" smtClean="0">
                          <a:latin typeface="+mn-lt"/>
                          <a:ea typeface="Calibri"/>
                          <a:cs typeface="Times New Roman"/>
                        </a:rPr>
                        <a:t>kereta</a:t>
                      </a:r>
                      <a:r>
                        <a:rPr lang="en-US" sz="2100" baseline="0" dirty="0" smtClean="0">
                          <a:latin typeface="+mn-lt"/>
                          <a:ea typeface="Calibri"/>
                          <a:cs typeface="Times New Roman"/>
                        </a:rPr>
                        <a:t>” elements that are the children of the “</a:t>
                      </a:r>
                      <a:r>
                        <a:rPr lang="en-US" sz="2100" baseline="0" dirty="0" err="1" smtClean="0">
                          <a:latin typeface="+mn-lt"/>
                          <a:ea typeface="Calibri"/>
                          <a:cs typeface="Times New Roman"/>
                        </a:rPr>
                        <a:t>katalog</a:t>
                      </a:r>
                      <a:r>
                        <a:rPr lang="en-US" sz="2100" baseline="0" dirty="0" smtClean="0">
                          <a:latin typeface="+mn-lt"/>
                          <a:ea typeface="Calibri"/>
                          <a:cs typeface="Times New Roman"/>
                        </a:rPr>
                        <a:t>” element</a:t>
                      </a:r>
                      <a:endParaRPr lang="en-US" sz="2100" dirty="0">
                        <a:latin typeface="+mn-lt"/>
                        <a:ea typeface="Calibri"/>
                        <a:cs typeface="Times New Roman"/>
                      </a:endParaRPr>
                    </a:p>
                  </a:txBody>
                  <a:tcPr marL="9525" marR="9525" marT="9525" marB="9525"/>
                </a:tc>
              </a:tr>
              <a:tr h="551993">
                <a:tc>
                  <a:txBody>
                    <a:bodyPr/>
                    <a:lstStyle/>
                    <a:p>
                      <a:r>
                        <a:rPr lang="en-US" sz="2100" dirty="0" smtClean="0">
                          <a:latin typeface="+mn-lt"/>
                        </a:rPr>
                        <a:t>/</a:t>
                      </a:r>
                      <a:r>
                        <a:rPr lang="en-US" sz="2100" dirty="0" err="1" smtClean="0">
                          <a:latin typeface="+mn-lt"/>
                        </a:rPr>
                        <a:t>katalog</a:t>
                      </a:r>
                      <a:r>
                        <a:rPr lang="en-US" sz="2100" dirty="0" smtClean="0">
                          <a:latin typeface="+mn-lt"/>
                        </a:rPr>
                        <a:t>/</a:t>
                      </a:r>
                      <a:r>
                        <a:rPr lang="en-US" sz="2100" dirty="0" err="1" smtClean="0">
                          <a:latin typeface="+mn-lt"/>
                        </a:rPr>
                        <a:t>kereta</a:t>
                      </a:r>
                      <a:r>
                        <a:rPr lang="en-US" sz="2100" dirty="0" smtClean="0">
                          <a:latin typeface="+mn-lt"/>
                        </a:rPr>
                        <a:t> [price&gt;50000]</a:t>
                      </a:r>
                      <a:endParaRPr lang="en-US" sz="2100" dirty="0">
                        <a:latin typeface="+mn-lt"/>
                      </a:endParaRPr>
                    </a:p>
                  </a:txBody>
                  <a:tcPr/>
                </a:tc>
                <a:tc>
                  <a:txBody>
                    <a:bodyPr/>
                    <a:lstStyle/>
                    <a:p>
                      <a:pPr marL="0" marR="0">
                        <a:lnSpc>
                          <a:spcPct val="115000"/>
                        </a:lnSpc>
                        <a:spcBef>
                          <a:spcPts val="0"/>
                        </a:spcBef>
                        <a:spcAft>
                          <a:spcPts val="0"/>
                        </a:spcAft>
                      </a:pPr>
                      <a:r>
                        <a:rPr lang="en-US" sz="2100" dirty="0" smtClean="0">
                          <a:latin typeface="+mn-lt"/>
                          <a:ea typeface="Calibri"/>
                          <a:cs typeface="Times New Roman"/>
                        </a:rPr>
                        <a:t>Select</a:t>
                      </a:r>
                      <a:r>
                        <a:rPr lang="en-US" sz="2100" baseline="0" dirty="0" smtClean="0">
                          <a:latin typeface="+mn-lt"/>
                          <a:ea typeface="Calibri"/>
                          <a:cs typeface="Times New Roman"/>
                        </a:rPr>
                        <a:t> all the “</a:t>
                      </a:r>
                      <a:r>
                        <a:rPr lang="en-US" sz="2100" baseline="0" dirty="0" err="1" smtClean="0">
                          <a:latin typeface="+mn-lt"/>
                          <a:ea typeface="Calibri"/>
                          <a:cs typeface="Times New Roman"/>
                        </a:rPr>
                        <a:t>kereta</a:t>
                      </a:r>
                      <a:r>
                        <a:rPr lang="en-US" sz="2100" baseline="0" dirty="0" smtClean="0">
                          <a:latin typeface="+mn-lt"/>
                          <a:ea typeface="Calibri"/>
                          <a:cs typeface="Times New Roman"/>
                        </a:rPr>
                        <a:t>” elements of the “</a:t>
                      </a:r>
                      <a:r>
                        <a:rPr lang="en-US" sz="2100" baseline="0" dirty="0" err="1" smtClean="0">
                          <a:latin typeface="+mn-lt"/>
                          <a:ea typeface="Calibri"/>
                          <a:cs typeface="Times New Roman"/>
                        </a:rPr>
                        <a:t>katalog</a:t>
                      </a:r>
                      <a:r>
                        <a:rPr lang="en-US" sz="2100" baseline="0" dirty="0" smtClean="0">
                          <a:latin typeface="+mn-lt"/>
                          <a:ea typeface="Calibri"/>
                          <a:cs typeface="Times New Roman"/>
                        </a:rPr>
                        <a:t>” element with price greater than 50000</a:t>
                      </a:r>
                      <a:endParaRPr lang="en-US" sz="2100" dirty="0">
                        <a:latin typeface="+mn-lt"/>
                        <a:ea typeface="Calibri"/>
                        <a:cs typeface="Times New Roman"/>
                      </a:endParaRPr>
                    </a:p>
                  </a:txBody>
                  <a:tcPr marL="9525" marR="9525" marT="9525" marB="9525"/>
                </a:tc>
              </a:tr>
            </a:tbl>
          </a:graphicData>
        </a:graphic>
      </p:graphicFrame>
    </p:spTree>
    <p:extLst>
      <p:ext uri="{BB962C8B-B14F-4D97-AF65-F5344CB8AC3E}">
        <p14:creationId xmlns:p14="http://schemas.microsoft.com/office/powerpoint/2010/main" val="191502408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Wildcards/| operator</a:t>
            </a:r>
            <a:endParaRPr lang="en-US" dirty="0"/>
          </a:p>
        </p:txBody>
      </p:sp>
      <p:sp>
        <p:nvSpPr>
          <p:cNvPr id="3" name="Content Placeholder 2"/>
          <p:cNvSpPr>
            <a:spLocks noGrp="1"/>
          </p:cNvSpPr>
          <p:nvPr>
            <p:ph idx="1"/>
          </p:nvPr>
        </p:nvSpPr>
        <p:spPr/>
        <p:txBody>
          <a:bodyPr/>
          <a:lstStyle/>
          <a:p>
            <a:r>
              <a:rPr lang="en-US" dirty="0" smtClean="0"/>
              <a:t>Wildcards to select unknown XML elements</a:t>
            </a:r>
          </a:p>
          <a:p>
            <a:pPr>
              <a:buNone/>
            </a:pPr>
            <a:endParaRPr lang="en-US" dirty="0" smtClean="0"/>
          </a:p>
          <a:p>
            <a:pPr>
              <a:buNone/>
            </a:pPr>
            <a:endParaRPr lang="en-US" dirty="0" smtClean="0"/>
          </a:p>
          <a:p>
            <a:pPr>
              <a:buNone/>
            </a:pPr>
            <a:endParaRPr lang="en-US" dirty="0" smtClean="0"/>
          </a:p>
          <a:p>
            <a:r>
              <a:rPr lang="en-US" dirty="0" smtClean="0"/>
              <a:t>Use ‘|’ to select several paths</a:t>
            </a:r>
            <a:endParaRPr lang="en-US" dirty="0"/>
          </a:p>
        </p:txBody>
      </p:sp>
      <p:graphicFrame>
        <p:nvGraphicFramePr>
          <p:cNvPr id="4" name="Table 3"/>
          <p:cNvGraphicFramePr>
            <a:graphicFrameLocks noGrp="1"/>
          </p:cNvGraphicFramePr>
          <p:nvPr/>
        </p:nvGraphicFramePr>
        <p:xfrm>
          <a:off x="2514600" y="2301240"/>
          <a:ext cx="5943600" cy="1584960"/>
        </p:xfrm>
        <a:graphic>
          <a:graphicData uri="http://schemas.openxmlformats.org/drawingml/2006/table">
            <a:tbl>
              <a:tblPr firstRow="1" bandRow="1">
                <a:tableStyleId>{5C22544A-7EE6-4342-B048-85BDC9FD1C3A}</a:tableStyleId>
              </a:tblPr>
              <a:tblGrid>
                <a:gridCol w="1560195"/>
                <a:gridCol w="4383405"/>
              </a:tblGrid>
              <a:tr h="350520">
                <a:tc>
                  <a:txBody>
                    <a:bodyPr/>
                    <a:lstStyle/>
                    <a:p>
                      <a:pPr algn="ctr"/>
                      <a:r>
                        <a:rPr lang="en-US" sz="2000" dirty="0" smtClean="0"/>
                        <a:t>Wildcard</a:t>
                      </a:r>
                      <a:endParaRPr lang="en-US" sz="2000" dirty="0"/>
                    </a:p>
                  </a:txBody>
                  <a:tcPr/>
                </a:tc>
                <a:tc>
                  <a:txBody>
                    <a:bodyPr/>
                    <a:lstStyle/>
                    <a:p>
                      <a:pPr algn="ctr"/>
                      <a:r>
                        <a:rPr lang="en-US" sz="2000" dirty="0" smtClean="0"/>
                        <a:t>Description</a:t>
                      </a:r>
                      <a:endParaRPr lang="en-US" sz="2000" dirty="0"/>
                    </a:p>
                  </a:txBody>
                  <a:tcPr/>
                </a:tc>
              </a:tr>
              <a:tr h="350520">
                <a:tc>
                  <a:txBody>
                    <a:bodyPr/>
                    <a:lstStyle/>
                    <a:p>
                      <a:r>
                        <a:rPr lang="en-US" sz="2000" dirty="0" smtClean="0"/>
                        <a:t>*</a:t>
                      </a:r>
                      <a:endParaRPr lang="en-US" sz="2000" dirty="0"/>
                    </a:p>
                  </a:txBody>
                  <a:tcPr/>
                </a:tc>
                <a:tc>
                  <a:txBody>
                    <a:bodyPr/>
                    <a:lstStyle/>
                    <a:p>
                      <a:r>
                        <a:rPr lang="en-US" sz="2000" dirty="0" smtClean="0"/>
                        <a:t>Matches any element node</a:t>
                      </a:r>
                      <a:endParaRPr lang="en-US" sz="2000" dirty="0"/>
                    </a:p>
                  </a:txBody>
                  <a:tcPr/>
                </a:tc>
              </a:tr>
              <a:tr h="350520">
                <a:tc>
                  <a:txBody>
                    <a:bodyPr/>
                    <a:lstStyle/>
                    <a:p>
                      <a:r>
                        <a:rPr lang="en-US" sz="2000" dirty="0" smtClean="0"/>
                        <a:t>@*</a:t>
                      </a:r>
                      <a:endParaRPr lang="en-US" sz="2000" dirty="0"/>
                    </a:p>
                  </a:txBody>
                  <a:tcPr/>
                </a:tc>
                <a:tc>
                  <a:txBody>
                    <a:bodyPr/>
                    <a:lstStyle/>
                    <a:p>
                      <a:r>
                        <a:rPr lang="en-US" sz="2000" dirty="0" smtClean="0"/>
                        <a:t>Matches any attribute node</a:t>
                      </a:r>
                      <a:endParaRPr lang="en-US" sz="2000" dirty="0"/>
                    </a:p>
                  </a:txBody>
                  <a:tcPr/>
                </a:tc>
              </a:tr>
              <a:tr h="350520">
                <a:tc>
                  <a:txBody>
                    <a:bodyPr/>
                    <a:lstStyle/>
                    <a:p>
                      <a:r>
                        <a:rPr lang="en-US" sz="2000" dirty="0" smtClean="0"/>
                        <a:t>node()</a:t>
                      </a:r>
                      <a:endParaRPr lang="en-US" sz="2000" dirty="0"/>
                    </a:p>
                  </a:txBody>
                  <a:tcPr/>
                </a:tc>
                <a:tc>
                  <a:txBody>
                    <a:bodyPr/>
                    <a:lstStyle/>
                    <a:p>
                      <a:r>
                        <a:rPr lang="en-US" sz="2000" dirty="0" smtClean="0"/>
                        <a:t>Matches any node of any kind</a:t>
                      </a:r>
                      <a:endParaRPr lang="en-US" sz="2000" dirty="0"/>
                    </a:p>
                  </a:txBody>
                  <a:tcPr/>
                </a:tc>
              </a:tr>
            </a:tbl>
          </a:graphicData>
        </a:graphic>
      </p:graphicFrame>
      <p:graphicFrame>
        <p:nvGraphicFramePr>
          <p:cNvPr id="5" name="Table 4"/>
          <p:cNvGraphicFramePr>
            <a:graphicFrameLocks noGrp="1"/>
          </p:cNvGraphicFramePr>
          <p:nvPr/>
        </p:nvGraphicFramePr>
        <p:xfrm>
          <a:off x="2514600" y="4691888"/>
          <a:ext cx="7620000" cy="1578102"/>
        </p:xfrm>
        <a:graphic>
          <a:graphicData uri="http://schemas.openxmlformats.org/drawingml/2006/table">
            <a:tbl>
              <a:tblPr firstRow="1" bandRow="1">
                <a:tableStyleId>{5C22544A-7EE6-4342-B048-85BDC9FD1C3A}</a:tableStyleId>
              </a:tblPr>
              <a:tblGrid>
                <a:gridCol w="2286000"/>
                <a:gridCol w="5334000"/>
              </a:tblGrid>
              <a:tr h="303741">
                <a:tc>
                  <a:txBody>
                    <a:bodyPr/>
                    <a:lstStyle/>
                    <a:p>
                      <a:pPr algn="ctr"/>
                      <a:r>
                        <a:rPr lang="en-US" sz="2100" dirty="0" smtClean="0">
                          <a:latin typeface="+mn-lt"/>
                        </a:rPr>
                        <a:t>Path Expression</a:t>
                      </a:r>
                      <a:endParaRPr lang="en-US" sz="2100" dirty="0">
                        <a:latin typeface="+mn-lt"/>
                      </a:endParaRPr>
                    </a:p>
                  </a:txBody>
                  <a:tcPr/>
                </a:tc>
                <a:tc>
                  <a:txBody>
                    <a:bodyPr/>
                    <a:lstStyle/>
                    <a:p>
                      <a:pPr algn="ctr"/>
                      <a:r>
                        <a:rPr lang="en-US" sz="2100" dirty="0" smtClean="0">
                          <a:latin typeface="+mn-lt"/>
                        </a:rPr>
                        <a:t>Results</a:t>
                      </a:r>
                      <a:endParaRPr lang="en-US" sz="2100" dirty="0">
                        <a:latin typeface="+mn-lt"/>
                      </a:endParaRPr>
                    </a:p>
                  </a:txBody>
                  <a:tcPr/>
                </a:tc>
              </a:tr>
              <a:tr h="467825">
                <a:tc>
                  <a:txBody>
                    <a:bodyPr/>
                    <a:lstStyle/>
                    <a:p>
                      <a:r>
                        <a:rPr lang="en-US" sz="2100" dirty="0" smtClean="0">
                          <a:latin typeface="+mn-lt"/>
                        </a:rPr>
                        <a:t>//</a:t>
                      </a:r>
                      <a:r>
                        <a:rPr lang="en-US" sz="2100" dirty="0" err="1" smtClean="0">
                          <a:latin typeface="+mn-lt"/>
                        </a:rPr>
                        <a:t>kereta</a:t>
                      </a:r>
                      <a:r>
                        <a:rPr lang="en-US" sz="2100" dirty="0" smtClean="0">
                          <a:latin typeface="+mn-lt"/>
                        </a:rPr>
                        <a:t>/model | //</a:t>
                      </a:r>
                      <a:r>
                        <a:rPr lang="en-US" sz="2100" dirty="0" err="1" smtClean="0">
                          <a:latin typeface="+mn-lt"/>
                        </a:rPr>
                        <a:t>kereta</a:t>
                      </a:r>
                      <a:r>
                        <a:rPr lang="en-US" sz="2100" dirty="0" smtClean="0">
                          <a:latin typeface="+mn-lt"/>
                        </a:rPr>
                        <a:t>/</a:t>
                      </a:r>
                      <a:r>
                        <a:rPr lang="en-US" sz="2100" dirty="0" err="1" smtClean="0">
                          <a:latin typeface="+mn-lt"/>
                        </a:rPr>
                        <a:t>harga</a:t>
                      </a:r>
                      <a:endParaRPr lang="en-US" sz="2100" dirty="0">
                        <a:latin typeface="+mn-lt"/>
                      </a:endParaRPr>
                    </a:p>
                  </a:txBody>
                  <a:tcPr/>
                </a:tc>
                <a:tc>
                  <a:txBody>
                    <a:bodyPr/>
                    <a:lstStyle/>
                    <a:p>
                      <a:pPr marL="0" marR="0">
                        <a:lnSpc>
                          <a:spcPct val="115000"/>
                        </a:lnSpc>
                        <a:spcBef>
                          <a:spcPts val="0"/>
                        </a:spcBef>
                        <a:spcAft>
                          <a:spcPts val="0"/>
                        </a:spcAft>
                      </a:pPr>
                      <a:r>
                        <a:rPr lang="en-US" sz="2100" dirty="0" smtClean="0">
                          <a:latin typeface="+mn-lt"/>
                          <a:ea typeface="Calibri"/>
                          <a:cs typeface="Times New Roman"/>
                        </a:rPr>
                        <a:t>Select all “model” AND</a:t>
                      </a:r>
                      <a:r>
                        <a:rPr lang="en-US" sz="2100" baseline="0" dirty="0" smtClean="0">
                          <a:latin typeface="+mn-lt"/>
                          <a:ea typeface="Calibri"/>
                          <a:cs typeface="Times New Roman"/>
                        </a:rPr>
                        <a:t> “</a:t>
                      </a:r>
                      <a:r>
                        <a:rPr lang="en-US" sz="2100" baseline="0" dirty="0" err="1" smtClean="0">
                          <a:latin typeface="+mn-lt"/>
                          <a:ea typeface="Calibri"/>
                          <a:cs typeface="Times New Roman"/>
                        </a:rPr>
                        <a:t>harga</a:t>
                      </a:r>
                      <a:r>
                        <a:rPr lang="en-US" sz="2100" baseline="0" dirty="0" smtClean="0">
                          <a:latin typeface="+mn-lt"/>
                          <a:ea typeface="Calibri"/>
                          <a:cs typeface="Times New Roman"/>
                        </a:rPr>
                        <a:t>” elements of all “</a:t>
                      </a:r>
                      <a:r>
                        <a:rPr lang="en-US" sz="2100" baseline="0" dirty="0" err="1" smtClean="0">
                          <a:latin typeface="+mn-lt"/>
                          <a:ea typeface="Calibri"/>
                          <a:cs typeface="Times New Roman"/>
                        </a:rPr>
                        <a:t>kereta</a:t>
                      </a:r>
                      <a:r>
                        <a:rPr lang="en-US" sz="2100" baseline="0" dirty="0" smtClean="0">
                          <a:latin typeface="+mn-lt"/>
                          <a:ea typeface="Calibri"/>
                          <a:cs typeface="Times New Roman"/>
                        </a:rPr>
                        <a:t>” elements</a:t>
                      </a:r>
                      <a:endParaRPr lang="en-US" sz="2100" dirty="0">
                        <a:latin typeface="+mn-lt"/>
                        <a:ea typeface="Calibri"/>
                        <a:cs typeface="Times New Roman"/>
                      </a:endParaRPr>
                    </a:p>
                  </a:txBody>
                  <a:tcPr marL="9525" marR="9525" marT="9525" marB="9525"/>
                </a:tc>
              </a:tr>
              <a:tr h="264999">
                <a:tc>
                  <a:txBody>
                    <a:bodyPr/>
                    <a:lstStyle/>
                    <a:p>
                      <a:r>
                        <a:rPr lang="en-US" sz="2100" dirty="0" smtClean="0">
                          <a:latin typeface="+mn-lt"/>
                        </a:rPr>
                        <a:t>//</a:t>
                      </a:r>
                      <a:r>
                        <a:rPr lang="en-US" sz="2100" dirty="0" err="1" smtClean="0">
                          <a:latin typeface="+mn-lt"/>
                        </a:rPr>
                        <a:t>tahun</a:t>
                      </a:r>
                      <a:r>
                        <a:rPr lang="en-US" sz="2100" baseline="0" dirty="0" smtClean="0">
                          <a:latin typeface="+mn-lt"/>
                        </a:rPr>
                        <a:t> | //cc</a:t>
                      </a:r>
                      <a:endParaRPr lang="en-US" sz="2100" dirty="0">
                        <a:latin typeface="+mn-lt"/>
                      </a:endParaRPr>
                    </a:p>
                  </a:txBody>
                  <a:tcPr/>
                </a:tc>
                <a:tc>
                  <a:txBody>
                    <a:bodyPr/>
                    <a:lstStyle/>
                    <a:p>
                      <a:pPr marL="0" marR="0">
                        <a:lnSpc>
                          <a:spcPct val="115000"/>
                        </a:lnSpc>
                        <a:spcBef>
                          <a:spcPts val="0"/>
                        </a:spcBef>
                        <a:spcAft>
                          <a:spcPts val="0"/>
                        </a:spcAft>
                      </a:pPr>
                      <a:r>
                        <a:rPr lang="en-US" sz="2100" dirty="0" smtClean="0">
                          <a:latin typeface="+mn-lt"/>
                          <a:ea typeface="Calibri"/>
                          <a:cs typeface="Times New Roman"/>
                        </a:rPr>
                        <a:t>Select all the “</a:t>
                      </a:r>
                      <a:r>
                        <a:rPr lang="en-US" sz="2100" dirty="0" err="1" smtClean="0">
                          <a:latin typeface="+mn-lt"/>
                          <a:ea typeface="Calibri"/>
                          <a:cs typeface="Times New Roman"/>
                        </a:rPr>
                        <a:t>tahun</a:t>
                      </a:r>
                      <a:r>
                        <a:rPr lang="en-US" sz="2100" dirty="0" smtClean="0">
                          <a:latin typeface="+mn-lt"/>
                          <a:ea typeface="Calibri"/>
                          <a:cs typeface="Times New Roman"/>
                        </a:rPr>
                        <a:t>” AND</a:t>
                      </a:r>
                      <a:r>
                        <a:rPr lang="en-US" sz="2100" baseline="0" dirty="0" smtClean="0">
                          <a:latin typeface="+mn-lt"/>
                          <a:ea typeface="Calibri"/>
                          <a:cs typeface="Times New Roman"/>
                        </a:rPr>
                        <a:t> “cc” elements</a:t>
                      </a:r>
                      <a:endParaRPr lang="en-US" sz="2100" dirty="0">
                        <a:latin typeface="+mn-lt"/>
                        <a:ea typeface="Calibri"/>
                        <a:cs typeface="Times New Roman"/>
                      </a:endParaRPr>
                    </a:p>
                  </a:txBody>
                  <a:tcPr marL="9525" marR="9525" marT="9525" marB="9525"/>
                </a:tc>
              </a:tr>
            </a:tbl>
          </a:graphicData>
        </a:graphic>
      </p:graphicFrame>
    </p:spTree>
    <p:extLst>
      <p:ext uri="{BB962C8B-B14F-4D97-AF65-F5344CB8AC3E}">
        <p14:creationId xmlns:p14="http://schemas.microsoft.com/office/powerpoint/2010/main" val="217070842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XPath</a:t>
            </a:r>
            <a:r>
              <a:rPr lang="en-US" dirty="0" smtClean="0"/>
              <a:t> References</a:t>
            </a:r>
            <a:endParaRPr lang="en-US" dirty="0"/>
          </a:p>
        </p:txBody>
      </p:sp>
      <p:sp>
        <p:nvSpPr>
          <p:cNvPr id="3" name="Content Placeholder 2"/>
          <p:cNvSpPr>
            <a:spLocks noGrp="1"/>
          </p:cNvSpPr>
          <p:nvPr>
            <p:ph idx="1"/>
          </p:nvPr>
        </p:nvSpPr>
        <p:spPr/>
        <p:txBody>
          <a:bodyPr>
            <a:normAutofit/>
          </a:bodyPr>
          <a:lstStyle/>
          <a:p>
            <a:r>
              <a:rPr lang="en-US" dirty="0" err="1"/>
              <a:t>XPath</a:t>
            </a:r>
            <a:r>
              <a:rPr lang="en-US" dirty="0"/>
              <a:t> Axes - </a:t>
            </a:r>
            <a:r>
              <a:rPr lang="en-US" dirty="0">
                <a:hlinkClick r:id="rId2"/>
              </a:rPr>
              <a:t>http://www.w3schools.com/xpath/xpath_axes.asp</a:t>
            </a:r>
            <a:r>
              <a:rPr lang="en-US" dirty="0"/>
              <a:t> </a:t>
            </a:r>
          </a:p>
          <a:p>
            <a:r>
              <a:rPr lang="en-US" dirty="0" err="1"/>
              <a:t>XPath</a:t>
            </a:r>
            <a:r>
              <a:rPr lang="en-US" dirty="0"/>
              <a:t> Operators - </a:t>
            </a:r>
            <a:r>
              <a:rPr lang="en-US" dirty="0">
                <a:hlinkClick r:id="rId3"/>
              </a:rPr>
              <a:t>http://www.w3schools.com/xpath/xpath_operators.asp</a:t>
            </a:r>
            <a:endParaRPr lang="en-US" dirty="0"/>
          </a:p>
          <a:p>
            <a:r>
              <a:rPr lang="en-US" dirty="0" err="1"/>
              <a:t>XPath</a:t>
            </a:r>
            <a:r>
              <a:rPr lang="en-US" dirty="0"/>
              <a:t> functions (with </a:t>
            </a:r>
            <a:r>
              <a:rPr lang="en-US" dirty="0" err="1"/>
              <a:t>XQuery</a:t>
            </a:r>
            <a:r>
              <a:rPr lang="en-US" dirty="0"/>
              <a:t>, XSLT) - </a:t>
            </a:r>
            <a:r>
              <a:rPr lang="en-US" dirty="0">
                <a:hlinkClick r:id="rId4"/>
              </a:rPr>
              <a:t>http://www.w3schools.com/xpath/xpath_functions.asp</a:t>
            </a:r>
            <a:endParaRPr lang="en-US" dirty="0"/>
          </a:p>
        </p:txBody>
      </p:sp>
    </p:spTree>
    <p:extLst>
      <p:ext uri="{BB962C8B-B14F-4D97-AF65-F5344CB8AC3E}">
        <p14:creationId xmlns:p14="http://schemas.microsoft.com/office/powerpoint/2010/main" val="242167739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Javascript</a:t>
            </a:r>
            <a:r>
              <a:rPr lang="en-US" dirty="0" smtClean="0"/>
              <a:t> – using “kereta.xml”</a:t>
            </a:r>
          </a:p>
          <a:p>
            <a:pPr lvl="1"/>
            <a:r>
              <a:rPr lang="en-US" dirty="0" smtClean="0"/>
              <a:t>Edit the “ex1.html” , “ex2.html” and “ex3.html” files</a:t>
            </a:r>
          </a:p>
          <a:p>
            <a:pPr lvl="1"/>
            <a:r>
              <a:rPr lang="en-US" dirty="0" smtClean="0"/>
              <a:t>Understand the usage of </a:t>
            </a:r>
            <a:r>
              <a:rPr lang="en-US" dirty="0" err="1" smtClean="0"/>
              <a:t>XPath</a:t>
            </a:r>
            <a:r>
              <a:rPr lang="en-US" dirty="0" smtClean="0"/>
              <a:t> and </a:t>
            </a:r>
            <a:r>
              <a:rPr lang="en-US" dirty="0" err="1" smtClean="0"/>
              <a:t>Javascript</a:t>
            </a:r>
            <a:endParaRPr lang="en-US" dirty="0"/>
          </a:p>
        </p:txBody>
      </p:sp>
    </p:spTree>
    <p:extLst>
      <p:ext uri="{BB962C8B-B14F-4D97-AF65-F5344CB8AC3E}">
        <p14:creationId xmlns:p14="http://schemas.microsoft.com/office/powerpoint/2010/main" val="1508749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basics</a:t>
            </a:r>
            <a:endParaRPr lang="en-US"/>
          </a:p>
        </p:txBody>
      </p:sp>
      <p:sp>
        <p:nvSpPr>
          <p:cNvPr id="3" name="Content Placeholder 2"/>
          <p:cNvSpPr>
            <a:spLocks noGrp="1"/>
          </p:cNvSpPr>
          <p:nvPr>
            <p:ph idx="1"/>
          </p:nvPr>
        </p:nvSpPr>
        <p:spPr/>
        <p:txBody>
          <a:bodyPr/>
          <a:lstStyle/>
          <a:p>
            <a:r>
              <a:rPr lang="en-US" smtClean="0"/>
              <a:t>Data types</a:t>
            </a:r>
          </a:p>
          <a:p>
            <a:r>
              <a:rPr lang="en-US" smtClean="0"/>
              <a:t>Variables</a:t>
            </a:r>
          </a:p>
          <a:p>
            <a:r>
              <a:rPr lang="en-US" smtClean="0"/>
              <a:t>Common operators</a:t>
            </a:r>
          </a:p>
          <a:p>
            <a:r>
              <a:rPr lang="en-US" smtClean="0"/>
              <a:t>Data structure - Array</a:t>
            </a:r>
          </a:p>
          <a:p>
            <a:r>
              <a:rPr lang="en-US" smtClean="0"/>
              <a:t>Flow control statements</a:t>
            </a:r>
          </a:p>
          <a:p>
            <a:r>
              <a:rPr lang="en-US" smtClean="0"/>
              <a:t>Comments</a:t>
            </a:r>
          </a:p>
          <a:p>
            <a:pPr lvl="1"/>
            <a:endParaRPr lang="en-US" smtClean="0"/>
          </a:p>
          <a:p>
            <a:endParaRPr lang="en-US"/>
          </a:p>
        </p:txBody>
      </p:sp>
    </p:spTree>
    <p:extLst>
      <p:ext uri="{BB962C8B-B14F-4D97-AF65-F5344CB8AC3E}">
        <p14:creationId xmlns:p14="http://schemas.microsoft.com/office/powerpoint/2010/main" val="17188325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a:t>
            </a:r>
            <a:endParaRPr lang="en-US" dirty="0"/>
          </a:p>
        </p:txBody>
      </p:sp>
      <p:sp>
        <p:nvSpPr>
          <p:cNvPr id="4" name="Text Placeholder 3"/>
          <p:cNvSpPr>
            <a:spLocks noGrp="1"/>
          </p:cNvSpPr>
          <p:nvPr>
            <p:ph type="body" idx="1"/>
          </p:nvPr>
        </p:nvSpPr>
        <p:spPr/>
        <p:txBody>
          <a:bodyPr/>
          <a:lstStyle/>
          <a:p>
            <a:r>
              <a:rPr lang="en-US" dirty="0" smtClean="0"/>
              <a:t>Extensible </a:t>
            </a:r>
            <a:r>
              <a:rPr lang="en-US" dirty="0" err="1" smtClean="0"/>
              <a:t>Stylesheet</a:t>
            </a:r>
            <a:r>
              <a:rPr lang="en-US" dirty="0" smtClean="0"/>
              <a:t> Language Transformation</a:t>
            </a:r>
            <a:endParaRPr lang="en-US" dirty="0"/>
          </a:p>
        </p:txBody>
      </p:sp>
    </p:spTree>
    <p:extLst>
      <p:ext uri="{BB962C8B-B14F-4D97-AF65-F5344CB8AC3E}">
        <p14:creationId xmlns:p14="http://schemas.microsoft.com/office/powerpoint/2010/main" val="3518355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XML</a:t>
            </a:r>
            <a:endParaRPr lang="en-US" dirty="0"/>
          </a:p>
        </p:txBody>
      </p:sp>
      <p:sp>
        <p:nvSpPr>
          <p:cNvPr id="3" name="Content Placeholder 2"/>
          <p:cNvSpPr>
            <a:spLocks noGrp="1"/>
          </p:cNvSpPr>
          <p:nvPr>
            <p:ph idx="1"/>
          </p:nvPr>
        </p:nvSpPr>
        <p:spPr/>
        <p:txBody>
          <a:bodyPr/>
          <a:lstStyle/>
          <a:p>
            <a:r>
              <a:rPr lang="en-US" dirty="0" smtClean="0"/>
              <a:t>XML documents don’t carry information about how to display data</a:t>
            </a:r>
          </a:p>
          <a:p>
            <a:r>
              <a:rPr lang="en-US" dirty="0" smtClean="0"/>
              <a:t>3 ways to display data:</a:t>
            </a:r>
          </a:p>
          <a:p>
            <a:pPr lvl="1"/>
            <a:r>
              <a:rPr lang="en-US" dirty="0" smtClean="0"/>
              <a:t>XSLT (Extensible </a:t>
            </a:r>
            <a:r>
              <a:rPr lang="en-US" dirty="0" err="1" smtClean="0"/>
              <a:t>Stylesheet</a:t>
            </a:r>
            <a:r>
              <a:rPr lang="en-US" dirty="0" smtClean="0"/>
              <a:t> Transformation Language)</a:t>
            </a:r>
          </a:p>
          <a:p>
            <a:pPr lvl="1"/>
            <a:r>
              <a:rPr lang="en-US" dirty="0" smtClean="0"/>
              <a:t>CSS (Cascading Style Sheet)</a:t>
            </a:r>
          </a:p>
          <a:p>
            <a:pPr lvl="1"/>
            <a:r>
              <a:rPr lang="en-US" dirty="0" smtClean="0"/>
              <a:t>JavaScript</a:t>
            </a:r>
            <a:endParaRPr lang="en-US" dirty="0"/>
          </a:p>
        </p:txBody>
      </p:sp>
    </p:spTree>
    <p:extLst>
      <p:ext uri="{BB962C8B-B14F-4D97-AF65-F5344CB8AC3E}">
        <p14:creationId xmlns:p14="http://schemas.microsoft.com/office/powerpoint/2010/main" val="361275636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a:t>
            </a:r>
            <a:endParaRPr lang="en-US" dirty="0"/>
          </a:p>
        </p:txBody>
      </p:sp>
      <p:sp>
        <p:nvSpPr>
          <p:cNvPr id="3" name="Content Placeholder 2"/>
          <p:cNvSpPr>
            <a:spLocks noGrp="1"/>
          </p:cNvSpPr>
          <p:nvPr>
            <p:ph idx="1"/>
          </p:nvPr>
        </p:nvSpPr>
        <p:spPr/>
        <p:txBody>
          <a:bodyPr/>
          <a:lstStyle/>
          <a:p>
            <a:r>
              <a:rPr lang="en-US" dirty="0" smtClean="0"/>
              <a:t>XSL – Extensible </a:t>
            </a:r>
            <a:r>
              <a:rPr lang="en-US" dirty="0" err="1" smtClean="0"/>
              <a:t>Stylesheet</a:t>
            </a:r>
            <a:r>
              <a:rPr lang="en-US" dirty="0" smtClean="0"/>
              <a:t> Language</a:t>
            </a:r>
          </a:p>
          <a:p>
            <a:pPr lvl="1"/>
            <a:r>
              <a:rPr lang="en-US" dirty="0" smtClean="0"/>
              <a:t>Style sheets for XML</a:t>
            </a:r>
          </a:p>
          <a:p>
            <a:pPr lvl="1"/>
            <a:r>
              <a:rPr lang="en-US" dirty="0" smtClean="0"/>
              <a:t>Describes how the XML document should be displayed</a:t>
            </a:r>
          </a:p>
          <a:p>
            <a:pPr lvl="1"/>
            <a:r>
              <a:rPr lang="en-US" dirty="0" smtClean="0"/>
              <a:t>Consisted of:</a:t>
            </a:r>
          </a:p>
          <a:p>
            <a:pPr lvl="2"/>
            <a:r>
              <a:rPr lang="en-US" dirty="0" smtClean="0"/>
              <a:t>XSLT – transforming XML documents</a:t>
            </a:r>
          </a:p>
          <a:p>
            <a:pPr lvl="2"/>
            <a:r>
              <a:rPr lang="en-US" dirty="0" err="1" smtClean="0"/>
              <a:t>XPath</a:t>
            </a:r>
            <a:r>
              <a:rPr lang="en-US" dirty="0" smtClean="0"/>
              <a:t> – navigating XML documents</a:t>
            </a:r>
          </a:p>
          <a:p>
            <a:pPr lvl="2"/>
            <a:r>
              <a:rPr lang="en-US" dirty="0" smtClean="0"/>
              <a:t>XSL-FO – formatting XML documents</a:t>
            </a:r>
          </a:p>
        </p:txBody>
      </p:sp>
    </p:spTree>
    <p:extLst>
      <p:ext uri="{BB962C8B-B14F-4D97-AF65-F5344CB8AC3E}">
        <p14:creationId xmlns:p14="http://schemas.microsoft.com/office/powerpoint/2010/main" val="337490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Transformation</a:t>
            </a:r>
            <a:endParaRPr lang="en-US" dirty="0"/>
          </a:p>
        </p:txBody>
      </p:sp>
      <p:sp>
        <p:nvSpPr>
          <p:cNvPr id="3" name="Content Placeholder 2"/>
          <p:cNvSpPr>
            <a:spLocks noGrp="1"/>
          </p:cNvSpPr>
          <p:nvPr>
            <p:ph idx="1"/>
          </p:nvPr>
        </p:nvSpPr>
        <p:spPr/>
        <p:txBody>
          <a:bodyPr/>
          <a:lstStyle/>
          <a:p>
            <a:r>
              <a:rPr lang="en-US" dirty="0" smtClean="0"/>
              <a:t>XSLT – XSL Transformation</a:t>
            </a:r>
          </a:p>
          <a:p>
            <a:pPr lvl="1"/>
            <a:r>
              <a:rPr lang="en-US" dirty="0" smtClean="0"/>
              <a:t>Transform XML documents to other formats (e.g. XHTML) – transform each XML element to XHTML element</a:t>
            </a:r>
          </a:p>
          <a:p>
            <a:pPr lvl="1"/>
            <a:r>
              <a:rPr lang="en-US" dirty="0" smtClean="0"/>
              <a:t>Supported by all major browsers</a:t>
            </a:r>
          </a:p>
          <a:p>
            <a:pPr lvl="1"/>
            <a:r>
              <a:rPr lang="en-US" dirty="0" smtClean="0"/>
              <a:t>Most important part of XSL</a:t>
            </a:r>
          </a:p>
          <a:p>
            <a:pPr lvl="1"/>
            <a:r>
              <a:rPr lang="en-US" dirty="0" smtClean="0"/>
              <a:t>Allows adding/removing elements and attributes to/from output file, rearranging/sorting elements, perform test etc.</a:t>
            </a:r>
          </a:p>
          <a:p>
            <a:pPr lvl="1"/>
            <a:endParaRPr lang="en-US" dirty="0"/>
          </a:p>
        </p:txBody>
      </p:sp>
    </p:spTree>
    <p:extLst>
      <p:ext uri="{BB962C8B-B14F-4D97-AF65-F5344CB8AC3E}">
        <p14:creationId xmlns:p14="http://schemas.microsoft.com/office/powerpoint/2010/main" val="266698090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 Transformation</a:t>
            </a:r>
            <a:endParaRPr lang="ms-MY" dirty="0"/>
          </a:p>
        </p:txBody>
      </p:sp>
      <p:sp>
        <p:nvSpPr>
          <p:cNvPr id="3" name="Content Placeholder 2"/>
          <p:cNvSpPr>
            <a:spLocks noGrp="1"/>
          </p:cNvSpPr>
          <p:nvPr>
            <p:ph idx="1"/>
          </p:nvPr>
        </p:nvSpPr>
        <p:spPr/>
        <p:txBody>
          <a:bodyPr/>
          <a:lstStyle/>
          <a:p>
            <a:r>
              <a:rPr lang="en-US" dirty="0" smtClean="0"/>
              <a:t>Example of a transformation – steps:</a:t>
            </a:r>
          </a:p>
          <a:p>
            <a:pPr marL="971550" lvl="1" indent="-514350">
              <a:buFont typeface="+mj-lt"/>
              <a:buAutoNum type="arabicPeriod"/>
            </a:pPr>
            <a:r>
              <a:rPr lang="en-US" dirty="0" smtClean="0"/>
              <a:t>Start with a raw XML document</a:t>
            </a:r>
            <a:endParaRPr lang="ms-MY" dirty="0" smtClean="0"/>
          </a:p>
          <a:p>
            <a:pPr marL="971550" lvl="1" indent="-514350">
              <a:buFont typeface="+mj-lt"/>
              <a:buAutoNum type="arabicPeriod"/>
            </a:pPr>
            <a:r>
              <a:rPr lang="en-US" dirty="0" smtClean="0"/>
              <a:t>Declare </a:t>
            </a:r>
            <a:r>
              <a:rPr lang="en-US" dirty="0" err="1" smtClean="0"/>
              <a:t>stylesheet</a:t>
            </a:r>
            <a:endParaRPr lang="en-US" dirty="0" smtClean="0"/>
          </a:p>
          <a:p>
            <a:pPr marL="971550" lvl="1" indent="-514350">
              <a:buFont typeface="+mj-lt"/>
              <a:buAutoNum type="arabicPeriod"/>
            </a:pPr>
            <a:r>
              <a:rPr lang="en-US" dirty="0" smtClean="0"/>
              <a:t>Create XSL style sheet</a:t>
            </a:r>
          </a:p>
          <a:p>
            <a:pPr marL="971550" lvl="1" indent="-514350">
              <a:buFont typeface="+mj-lt"/>
              <a:buAutoNum type="arabicPeriod"/>
            </a:pPr>
            <a:r>
              <a:rPr lang="en-US" dirty="0" smtClean="0"/>
              <a:t>Link style sheet to the XML document</a:t>
            </a:r>
          </a:p>
        </p:txBody>
      </p:sp>
    </p:spTree>
    <p:extLst>
      <p:ext uri="{BB962C8B-B14F-4D97-AF65-F5344CB8AC3E}">
        <p14:creationId xmlns:p14="http://schemas.microsoft.com/office/powerpoint/2010/main" val="302137287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304801"/>
            <a:ext cx="7848600" cy="6032421"/>
          </a:xfrm>
          <a:prstGeom prst="rect">
            <a:avLst/>
          </a:prstGeom>
          <a:noFill/>
        </p:spPr>
        <p:txBody>
          <a:bodyPr wrap="square" rtlCol="0">
            <a:spAutoFit/>
          </a:bodyPr>
          <a:lstStyle/>
          <a:p>
            <a:r>
              <a:rPr lang="en-US" sz="1600" dirty="0">
                <a:latin typeface="Courier New" pitchFamily="49" charset="0"/>
                <a:cs typeface="Courier New" pitchFamily="49" charset="0"/>
              </a:rPr>
              <a:t>&lt;?xml version="1.0" encoding="ISO-8859-1"?&gt;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xsl:stylesheet</a:t>
            </a:r>
            <a:r>
              <a:rPr lang="en-US" sz="1600" dirty="0">
                <a:latin typeface="Courier New" pitchFamily="49" charset="0"/>
                <a:cs typeface="Courier New" pitchFamily="49" charset="0"/>
              </a:rPr>
              <a:t> version="1.0"</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xmlns:xsl</a:t>
            </a:r>
            <a:r>
              <a:rPr lang="en-US" sz="1600" dirty="0">
                <a:latin typeface="Courier New" pitchFamily="49" charset="0"/>
                <a:cs typeface="Courier New" pitchFamily="49" charset="0"/>
              </a:rPr>
              <a:t>="http://www.w3.org/1999/XSL/Transform"&gt;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xsl:template</a:t>
            </a:r>
            <a:r>
              <a:rPr lang="en-US" sz="1600" dirty="0">
                <a:latin typeface="Courier New" pitchFamily="49" charset="0"/>
                <a:cs typeface="Courier New" pitchFamily="49" charset="0"/>
              </a:rPr>
              <a:t> match="/"&gt;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&lt;html&gt;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&lt;body&gt;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&lt;h2&gt;My CD Collection&lt;/h2&gt;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&lt;table border="1"&gt;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bgcolor</a:t>
            </a:r>
            <a:r>
              <a:rPr lang="en-US" sz="1600" dirty="0">
                <a:latin typeface="Courier New" pitchFamily="49" charset="0"/>
                <a:cs typeface="Courier New" pitchFamily="49" charset="0"/>
              </a:rPr>
              <a:t>="#9acd32"&gt;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th</a:t>
            </a:r>
            <a:r>
              <a:rPr lang="en-US" sz="1600" dirty="0">
                <a:latin typeface="Courier New" pitchFamily="49" charset="0"/>
                <a:cs typeface="Courier New" pitchFamily="49" charset="0"/>
              </a:rPr>
              <a:t>&gt;Title&lt;/</a:t>
            </a:r>
            <a:r>
              <a:rPr lang="en-US" sz="1600" dirty="0" err="1">
                <a:latin typeface="Courier New" pitchFamily="49" charset="0"/>
                <a:cs typeface="Courier New" pitchFamily="49" charset="0"/>
              </a:rPr>
              <a:t>th</a:t>
            </a:r>
            <a:r>
              <a:rPr lang="en-US" sz="1600" dirty="0">
                <a:latin typeface="Courier New" pitchFamily="49" charset="0"/>
                <a:cs typeface="Courier New" pitchFamily="49" charset="0"/>
              </a:rPr>
              <a:t>&gt;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th</a:t>
            </a:r>
            <a:r>
              <a:rPr lang="en-US" sz="1600" dirty="0">
                <a:latin typeface="Courier New" pitchFamily="49" charset="0"/>
                <a:cs typeface="Courier New" pitchFamily="49" charset="0"/>
              </a:rPr>
              <a:t>&gt;Artist&lt;/</a:t>
            </a:r>
            <a:r>
              <a:rPr lang="en-US" sz="1600" dirty="0" err="1">
                <a:latin typeface="Courier New" pitchFamily="49" charset="0"/>
                <a:cs typeface="Courier New" pitchFamily="49" charset="0"/>
              </a:rPr>
              <a:t>th</a:t>
            </a:r>
            <a:r>
              <a:rPr lang="en-US" sz="1600" dirty="0">
                <a:latin typeface="Courier New" pitchFamily="49" charset="0"/>
                <a:cs typeface="Courier New" pitchFamily="49" charset="0"/>
              </a:rPr>
              <a:t>&gt;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tr</a:t>
            </a:r>
            <a:r>
              <a:rPr lang="en-US" sz="1600" dirty="0">
                <a:latin typeface="Courier New" pitchFamily="49" charset="0"/>
                <a:cs typeface="Courier New" pitchFamily="49" charset="0"/>
              </a:rPr>
              <a:t>&gt;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xsl:for</a:t>
            </a:r>
            <a:r>
              <a:rPr lang="en-US" sz="1600" dirty="0">
                <a:latin typeface="Courier New" pitchFamily="49" charset="0"/>
                <a:cs typeface="Courier New" pitchFamily="49" charset="0"/>
              </a:rPr>
              <a:t>-each select="catalog/</a:t>
            </a:r>
            <a:r>
              <a:rPr lang="en-US" sz="1600" dirty="0" err="1">
                <a:latin typeface="Courier New" pitchFamily="49" charset="0"/>
                <a:cs typeface="Courier New" pitchFamily="49" charset="0"/>
              </a:rPr>
              <a:t>cd</a:t>
            </a:r>
            <a:r>
              <a:rPr lang="en-US" sz="1600" dirty="0">
                <a:latin typeface="Courier New" pitchFamily="49" charset="0"/>
                <a:cs typeface="Courier New" pitchFamily="49" charset="0"/>
              </a:rPr>
              <a:t>"&gt;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tr</a:t>
            </a:r>
            <a:r>
              <a:rPr lang="en-US" sz="1600" dirty="0">
                <a:latin typeface="Courier New" pitchFamily="49" charset="0"/>
                <a:cs typeface="Courier New" pitchFamily="49" charset="0"/>
              </a:rPr>
              <a:t>&gt;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&lt;td&gt;&lt;</a:t>
            </a:r>
            <a:r>
              <a:rPr lang="en-US" sz="1600" dirty="0" err="1">
                <a:latin typeface="Courier New" pitchFamily="49" charset="0"/>
                <a:cs typeface="Courier New" pitchFamily="49" charset="0"/>
              </a:rPr>
              <a:t>xsl:value</a:t>
            </a:r>
            <a:r>
              <a:rPr lang="en-US" sz="1600" dirty="0">
                <a:latin typeface="Courier New" pitchFamily="49" charset="0"/>
                <a:cs typeface="Courier New" pitchFamily="49" charset="0"/>
              </a:rPr>
              <a:t>-of select="title"/&gt;&lt;/td&gt;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&lt;td&gt;&lt;</a:t>
            </a:r>
            <a:r>
              <a:rPr lang="en-US" sz="1600" dirty="0" err="1">
                <a:latin typeface="Courier New" pitchFamily="49" charset="0"/>
                <a:cs typeface="Courier New" pitchFamily="49" charset="0"/>
              </a:rPr>
              <a:t>xsl:value</a:t>
            </a:r>
            <a:r>
              <a:rPr lang="en-US" sz="1600" dirty="0">
                <a:latin typeface="Courier New" pitchFamily="49" charset="0"/>
                <a:cs typeface="Courier New" pitchFamily="49" charset="0"/>
              </a:rPr>
              <a:t>-of select="artist"/&gt;&lt;/td&gt;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tr</a:t>
            </a:r>
            <a:r>
              <a:rPr lang="en-US" sz="1600" dirty="0">
                <a:latin typeface="Courier New" pitchFamily="49" charset="0"/>
                <a:cs typeface="Courier New" pitchFamily="49" charset="0"/>
              </a:rPr>
              <a:t>&gt;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xsl:for</a:t>
            </a:r>
            <a:r>
              <a:rPr lang="en-US" sz="1600" dirty="0">
                <a:latin typeface="Courier New" pitchFamily="49" charset="0"/>
                <a:cs typeface="Courier New" pitchFamily="49" charset="0"/>
              </a:rPr>
              <a:t>-each&gt;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&lt;/table&gt;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&lt;/body&gt;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&lt;/html&gt;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xsl:template</a:t>
            </a:r>
            <a:r>
              <a:rPr lang="en-US" sz="1600" dirty="0">
                <a:latin typeface="Courier New" pitchFamily="49" charset="0"/>
                <a:cs typeface="Courier New" pitchFamily="49" charset="0"/>
              </a:rPr>
              <a:t>&gt;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xsl:stylesheet</a:t>
            </a:r>
            <a:r>
              <a:rPr lang="en-US" sz="1600" dirty="0">
                <a:latin typeface="Courier New" pitchFamily="49" charset="0"/>
                <a:cs typeface="Courier New" pitchFamily="49" charset="0"/>
              </a:rPr>
              <a:t>&gt;</a:t>
            </a:r>
            <a:endParaRPr lang="ms-MY" sz="1600" dirty="0">
              <a:latin typeface="Courier New" pitchFamily="49" charset="0"/>
              <a:cs typeface="Courier New" pitchFamily="49" charset="0"/>
            </a:endParaRPr>
          </a:p>
          <a:p>
            <a:endParaRPr lang="ms-MY" dirty="0"/>
          </a:p>
        </p:txBody>
      </p:sp>
      <p:sp>
        <p:nvSpPr>
          <p:cNvPr id="5" name="TextBox 4"/>
          <p:cNvSpPr txBox="1"/>
          <p:nvPr/>
        </p:nvSpPr>
        <p:spPr>
          <a:xfrm>
            <a:off x="6324601" y="5105400"/>
            <a:ext cx="2983189" cy="707886"/>
          </a:xfrm>
          <a:prstGeom prst="rect">
            <a:avLst/>
          </a:prstGeom>
          <a:noFill/>
        </p:spPr>
        <p:txBody>
          <a:bodyPr wrap="none" rtlCol="0">
            <a:spAutoFit/>
          </a:bodyPr>
          <a:lstStyle/>
          <a:p>
            <a:r>
              <a:rPr lang="en-US" sz="4000" dirty="0"/>
              <a:t>XSLT example</a:t>
            </a:r>
            <a:endParaRPr lang="ms-MY" sz="4000" dirty="0"/>
          </a:p>
        </p:txBody>
      </p:sp>
    </p:spTree>
    <p:extLst>
      <p:ext uri="{BB962C8B-B14F-4D97-AF65-F5344CB8AC3E}">
        <p14:creationId xmlns:p14="http://schemas.microsoft.com/office/powerpoint/2010/main" val="34971968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Example</a:t>
            </a:r>
            <a:endParaRPr lang="en-US" dirty="0"/>
          </a:p>
        </p:txBody>
      </p:sp>
      <p:sp>
        <p:nvSpPr>
          <p:cNvPr id="3" name="Content Placeholder 2"/>
          <p:cNvSpPr>
            <a:spLocks noGrp="1"/>
          </p:cNvSpPr>
          <p:nvPr>
            <p:ph idx="1"/>
          </p:nvPr>
        </p:nvSpPr>
        <p:spPr/>
        <p:txBody>
          <a:bodyPr/>
          <a:lstStyle/>
          <a:p>
            <a:r>
              <a:rPr lang="en-US" dirty="0" smtClean="0"/>
              <a:t>Using “kereta.xml”</a:t>
            </a:r>
          </a:p>
          <a:p>
            <a:pPr lvl="1"/>
            <a:r>
              <a:rPr lang="en-US" dirty="0" smtClean="0"/>
              <a:t>Create/Edit the XSLT files to show various combination of sorting, filtering, formatting etc.</a:t>
            </a:r>
          </a:p>
          <a:p>
            <a:pPr lvl="1"/>
            <a:r>
              <a:rPr lang="en-US" dirty="0" smtClean="0"/>
              <a:t>Understand the usage of XSLT</a:t>
            </a:r>
            <a:endParaRPr lang="en-US" dirty="0"/>
          </a:p>
        </p:txBody>
      </p:sp>
    </p:spTree>
    <p:extLst>
      <p:ext uri="{BB962C8B-B14F-4D97-AF65-F5344CB8AC3E}">
        <p14:creationId xmlns:p14="http://schemas.microsoft.com/office/powerpoint/2010/main" val="2821826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Primitive:</a:t>
            </a:r>
          </a:p>
          <a:p>
            <a:pPr lvl="1"/>
            <a:r>
              <a:rPr lang="en-US" dirty="0" smtClean="0"/>
              <a:t>Number</a:t>
            </a:r>
          </a:p>
          <a:p>
            <a:pPr lvl="1"/>
            <a:r>
              <a:rPr lang="en-US" dirty="0" smtClean="0"/>
              <a:t>String</a:t>
            </a:r>
          </a:p>
          <a:p>
            <a:pPr lvl="1"/>
            <a:r>
              <a:rPr lang="en-US" dirty="0" smtClean="0"/>
              <a:t>Boolean</a:t>
            </a:r>
          </a:p>
          <a:p>
            <a:pPr lvl="1"/>
            <a:r>
              <a:rPr lang="en-US" dirty="0" smtClean="0"/>
              <a:t>Undefined (a variable that doesn’t exist or that hasn’t been initialized)</a:t>
            </a:r>
          </a:p>
          <a:p>
            <a:pPr lvl="1"/>
            <a:r>
              <a:rPr lang="en-US" dirty="0" smtClean="0"/>
              <a:t>Null (also considered an object)</a:t>
            </a:r>
          </a:p>
          <a:p>
            <a:r>
              <a:rPr lang="en-US" dirty="0" smtClean="0"/>
              <a:t>Non-primitive (objects)</a:t>
            </a:r>
            <a:endParaRPr lang="en-US" dirty="0"/>
          </a:p>
        </p:txBody>
      </p:sp>
    </p:spTree>
    <p:extLst>
      <p:ext uri="{BB962C8B-B14F-4D97-AF65-F5344CB8AC3E}">
        <p14:creationId xmlns:p14="http://schemas.microsoft.com/office/powerpoint/2010/main" val="572953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(cont.)</a:t>
            </a:r>
            <a:endParaRPr lang="en-US" dirty="0"/>
          </a:p>
        </p:txBody>
      </p:sp>
      <p:graphicFrame>
        <p:nvGraphicFramePr>
          <p:cNvPr id="4" name="Table 3"/>
          <p:cNvGraphicFramePr>
            <a:graphicFrameLocks noGrp="1"/>
          </p:cNvGraphicFramePr>
          <p:nvPr/>
        </p:nvGraphicFramePr>
        <p:xfrm>
          <a:off x="2438400" y="1965960"/>
          <a:ext cx="7315200" cy="4053840"/>
        </p:xfrm>
        <a:graphic>
          <a:graphicData uri="http://schemas.openxmlformats.org/drawingml/2006/table">
            <a:tbl>
              <a:tblPr firstRow="1" bandRow="1">
                <a:tableStyleId>{B301B821-A1FF-4177-AEE7-76D212191A09}</a:tableStyleId>
              </a:tblPr>
              <a:tblGrid>
                <a:gridCol w="1676400"/>
                <a:gridCol w="1676400"/>
                <a:gridCol w="1981200"/>
                <a:gridCol w="1981200"/>
              </a:tblGrid>
              <a:tr h="370840">
                <a:tc>
                  <a:txBody>
                    <a:bodyPr/>
                    <a:lstStyle/>
                    <a:p>
                      <a:r>
                        <a:rPr lang="en-US" dirty="0" smtClean="0"/>
                        <a:t>Group</a:t>
                      </a:r>
                      <a:endParaRPr lang="en-US" dirty="0"/>
                    </a:p>
                  </a:txBody>
                  <a:tcPr/>
                </a:tc>
                <a:tc>
                  <a:txBody>
                    <a:bodyPr/>
                    <a:lstStyle/>
                    <a:p>
                      <a:r>
                        <a:rPr lang="en-US" dirty="0" smtClean="0"/>
                        <a:t>Data type</a:t>
                      </a:r>
                      <a:endParaRPr lang="en-US" dirty="0"/>
                    </a:p>
                  </a:txBody>
                  <a:tcPr/>
                </a:tc>
                <a:tc>
                  <a:txBody>
                    <a:bodyPr/>
                    <a:lstStyle/>
                    <a:p>
                      <a:r>
                        <a:rPr lang="en-US" dirty="0" err="1" smtClean="0"/>
                        <a:t>typeof</a:t>
                      </a:r>
                      <a:r>
                        <a:rPr lang="en-US" dirty="0" smtClean="0"/>
                        <a:t>(variable)</a:t>
                      </a:r>
                      <a:endParaRPr lang="en-US" dirty="0"/>
                    </a:p>
                  </a:txBody>
                  <a:tcPr/>
                </a:tc>
                <a:tc>
                  <a:txBody>
                    <a:bodyPr/>
                    <a:lstStyle/>
                    <a:p>
                      <a:r>
                        <a:rPr lang="en-US" dirty="0" smtClean="0"/>
                        <a:t>Special values</a:t>
                      </a:r>
                      <a:endParaRPr lang="en-US" dirty="0"/>
                    </a:p>
                  </a:txBody>
                  <a:tcPr/>
                </a:tc>
              </a:tr>
              <a:tr h="370840">
                <a:tc rowSpan="5">
                  <a:txBody>
                    <a:bodyPr/>
                    <a:lstStyle/>
                    <a:p>
                      <a:r>
                        <a:rPr lang="en-US" dirty="0" smtClean="0"/>
                        <a:t>Primitive</a:t>
                      </a:r>
                      <a:endParaRPr lang="en-US" dirty="0"/>
                    </a:p>
                  </a:txBody>
                  <a:tcPr/>
                </a:tc>
                <a:tc>
                  <a:txBody>
                    <a:bodyPr/>
                    <a:lstStyle/>
                    <a:p>
                      <a:r>
                        <a:rPr lang="en-US" dirty="0" smtClean="0"/>
                        <a:t>Number</a:t>
                      </a:r>
                      <a:endParaRPr lang="en-US" dirty="0"/>
                    </a:p>
                  </a:txBody>
                  <a:tcPr/>
                </a:tc>
                <a:tc>
                  <a:txBody>
                    <a:bodyPr/>
                    <a:lstStyle/>
                    <a:p>
                      <a:r>
                        <a:rPr lang="en-US" dirty="0" smtClean="0"/>
                        <a:t>“number”</a:t>
                      </a:r>
                      <a:endParaRPr lang="en-US" dirty="0"/>
                    </a:p>
                  </a:txBody>
                  <a:tcPr/>
                </a:tc>
                <a:tc>
                  <a:txBody>
                    <a:bodyPr/>
                    <a:lstStyle/>
                    <a:p>
                      <a:r>
                        <a:rPr lang="en-US" dirty="0" smtClean="0"/>
                        <a:t>Infinitive</a:t>
                      </a:r>
                    </a:p>
                    <a:p>
                      <a:r>
                        <a:rPr lang="en-US" dirty="0" err="1" smtClean="0"/>
                        <a:t>NaN</a:t>
                      </a:r>
                      <a:endParaRPr lang="en-US" dirty="0"/>
                    </a:p>
                  </a:txBody>
                  <a:tcPr/>
                </a:tc>
              </a:tr>
              <a:tr h="370840">
                <a:tc vMerge="1">
                  <a:txBody>
                    <a:bodyPr/>
                    <a:lstStyle/>
                    <a:p>
                      <a:endParaRPr lang="en-US" dirty="0"/>
                    </a:p>
                  </a:txBody>
                  <a:tcPr/>
                </a:tc>
                <a:tc>
                  <a:txBody>
                    <a:bodyPr/>
                    <a:lstStyle/>
                    <a:p>
                      <a:r>
                        <a:rPr lang="en-US" dirty="0" smtClean="0"/>
                        <a:t>String</a:t>
                      </a:r>
                      <a:endParaRPr lang="en-US" dirty="0"/>
                    </a:p>
                  </a:txBody>
                  <a:tcPr/>
                </a:tc>
                <a:tc>
                  <a:txBody>
                    <a:bodyPr/>
                    <a:lstStyle/>
                    <a:p>
                      <a:r>
                        <a:rPr lang="en-US" dirty="0" smtClean="0"/>
                        <a:t>“string”</a:t>
                      </a:r>
                      <a:endParaRPr lang="en-US" dirty="0"/>
                    </a:p>
                  </a:txBody>
                  <a:tcPr/>
                </a:tc>
                <a:tc>
                  <a:txBody>
                    <a:bodyPr/>
                    <a:lstStyle/>
                    <a:p>
                      <a:r>
                        <a:rPr lang="en-US" dirty="0" smtClean="0"/>
                        <a:t>\       \\       \’</a:t>
                      </a:r>
                    </a:p>
                    <a:p>
                      <a:r>
                        <a:rPr lang="en-US" dirty="0" smtClean="0"/>
                        <a:t>\”     \n      \r</a:t>
                      </a:r>
                    </a:p>
                    <a:p>
                      <a:r>
                        <a:rPr lang="en-US" dirty="0" smtClean="0"/>
                        <a:t>\t     \u      \b</a:t>
                      </a:r>
                    </a:p>
                    <a:p>
                      <a:r>
                        <a:rPr lang="en-US" dirty="0" smtClean="0"/>
                        <a:t>\v    \f</a:t>
                      </a:r>
                      <a:endParaRPr lang="en-US" dirty="0"/>
                    </a:p>
                  </a:txBody>
                  <a:tcPr/>
                </a:tc>
              </a:tr>
              <a:tr h="370840">
                <a:tc vMerge="1">
                  <a:txBody>
                    <a:bodyPr/>
                    <a:lstStyle/>
                    <a:p>
                      <a:endParaRPr lang="en-US" dirty="0"/>
                    </a:p>
                  </a:txBody>
                  <a:tcPr/>
                </a:tc>
                <a:tc>
                  <a:txBody>
                    <a:bodyPr/>
                    <a:lstStyle/>
                    <a:p>
                      <a:r>
                        <a:rPr lang="en-US" dirty="0" smtClean="0"/>
                        <a:t>Boolean</a:t>
                      </a:r>
                      <a:endParaRPr lang="en-US" dirty="0"/>
                    </a:p>
                  </a:txBody>
                  <a:tcPr/>
                </a:tc>
                <a:tc>
                  <a:txBody>
                    <a:bodyPr/>
                    <a:lstStyle/>
                    <a:p>
                      <a:r>
                        <a:rPr lang="en-US" dirty="0" smtClean="0"/>
                        <a:t>“</a:t>
                      </a:r>
                      <a:r>
                        <a:rPr lang="en-US" dirty="0" err="1" smtClean="0"/>
                        <a:t>boolean</a:t>
                      </a:r>
                      <a:r>
                        <a:rPr lang="en-US" dirty="0" smtClean="0"/>
                        <a:t>”</a:t>
                      </a:r>
                      <a:endParaRPr lang="en-US" dirty="0"/>
                    </a:p>
                  </a:txBody>
                  <a:tcPr/>
                </a:tc>
                <a:tc>
                  <a:txBody>
                    <a:bodyPr/>
                    <a:lstStyle/>
                    <a:p>
                      <a:r>
                        <a:rPr lang="en-US" dirty="0" smtClean="0"/>
                        <a:t>true/false</a:t>
                      </a:r>
                      <a:endParaRPr lang="en-US" dirty="0"/>
                    </a:p>
                  </a:txBody>
                  <a:tcPr/>
                </a:tc>
              </a:tr>
              <a:tr h="370840">
                <a:tc vMerge="1">
                  <a:txBody>
                    <a:bodyPr/>
                    <a:lstStyle/>
                    <a:p>
                      <a:endParaRPr lang="en-US" dirty="0"/>
                    </a:p>
                  </a:txBody>
                  <a:tcPr/>
                </a:tc>
                <a:tc>
                  <a:txBody>
                    <a:bodyPr/>
                    <a:lstStyle/>
                    <a:p>
                      <a:r>
                        <a:rPr lang="en-US" dirty="0" smtClean="0"/>
                        <a:t>Undefined</a:t>
                      </a:r>
                      <a:endParaRPr lang="en-US" dirty="0"/>
                    </a:p>
                  </a:txBody>
                  <a:tcPr/>
                </a:tc>
                <a:tc>
                  <a:txBody>
                    <a:bodyPr/>
                    <a:lstStyle/>
                    <a:p>
                      <a:r>
                        <a:rPr lang="en-US" dirty="0" smtClean="0"/>
                        <a:t>“undefined”</a:t>
                      </a:r>
                      <a:endParaRPr lang="en-US" dirty="0"/>
                    </a:p>
                  </a:txBody>
                  <a:tcPr/>
                </a:tc>
                <a:tc>
                  <a:txBody>
                    <a:bodyPr/>
                    <a:lstStyle/>
                    <a:p>
                      <a:endParaRPr lang="en-US" dirty="0"/>
                    </a:p>
                  </a:txBody>
                  <a:tcPr/>
                </a:tc>
              </a:tr>
              <a:tr h="370840">
                <a:tc vMerge="1">
                  <a:txBody>
                    <a:bodyPr/>
                    <a:lstStyle/>
                    <a:p>
                      <a:endParaRPr lang="en-US" dirty="0"/>
                    </a:p>
                  </a:txBody>
                  <a:tcPr/>
                </a:tc>
                <a:tc>
                  <a:txBody>
                    <a:bodyPr/>
                    <a:lstStyle/>
                    <a:p>
                      <a:r>
                        <a:rPr lang="en-US" dirty="0" smtClean="0"/>
                        <a:t>Null</a:t>
                      </a:r>
                      <a:endParaRPr lang="en-US" dirty="0"/>
                    </a:p>
                  </a:txBody>
                  <a:tcPr/>
                </a:tc>
                <a:tc>
                  <a:txBody>
                    <a:bodyPr/>
                    <a:lstStyle/>
                    <a:p>
                      <a:r>
                        <a:rPr lang="en-US" dirty="0" smtClean="0"/>
                        <a:t>“object”</a:t>
                      </a:r>
                      <a:endParaRPr lang="en-US" dirty="0"/>
                    </a:p>
                  </a:txBody>
                  <a:tcPr/>
                </a:tc>
                <a:tc>
                  <a:txBody>
                    <a:bodyPr/>
                    <a:lstStyle/>
                    <a:p>
                      <a:endParaRPr lang="en-US"/>
                    </a:p>
                  </a:txBody>
                  <a:tcPr/>
                </a:tc>
              </a:tr>
              <a:tr h="370840">
                <a:tc rowSpan="2">
                  <a:txBody>
                    <a:bodyPr/>
                    <a:lstStyle/>
                    <a:p>
                      <a:r>
                        <a:rPr lang="en-US" dirty="0" smtClean="0"/>
                        <a:t>Non-primitive</a:t>
                      </a:r>
                      <a:endParaRPr lang="en-US" dirty="0"/>
                    </a:p>
                  </a:txBody>
                  <a:tcPr/>
                </a:tc>
                <a:tc>
                  <a:txBody>
                    <a:bodyPr/>
                    <a:lstStyle/>
                    <a:p>
                      <a:r>
                        <a:rPr lang="en-US" dirty="0" smtClean="0"/>
                        <a:t>Function</a:t>
                      </a:r>
                      <a:endParaRPr lang="en-US" dirty="0"/>
                    </a:p>
                  </a:txBody>
                  <a:tcPr/>
                </a:tc>
                <a:tc>
                  <a:txBody>
                    <a:bodyPr/>
                    <a:lstStyle/>
                    <a:p>
                      <a:r>
                        <a:rPr lang="en-US" dirty="0" smtClean="0"/>
                        <a:t>“function”</a:t>
                      </a:r>
                      <a:endParaRPr lang="en-US" dirty="0"/>
                    </a:p>
                  </a:txBody>
                  <a:tcPr/>
                </a:tc>
                <a:tc>
                  <a:txBody>
                    <a:bodyPr/>
                    <a:lstStyle/>
                    <a:p>
                      <a:endParaRPr lang="en-US"/>
                    </a:p>
                  </a:txBody>
                  <a:tcPr/>
                </a:tc>
              </a:tr>
              <a:tr h="370840">
                <a:tc vMerge="1">
                  <a:txBody>
                    <a:bodyPr/>
                    <a:lstStyle/>
                    <a:p>
                      <a:endParaRPr lang="en-US" dirty="0"/>
                    </a:p>
                  </a:txBody>
                  <a:tcPr/>
                </a:tc>
                <a:tc>
                  <a:txBody>
                    <a:bodyPr/>
                    <a:lstStyle/>
                    <a:p>
                      <a:r>
                        <a:rPr lang="en-US" dirty="0" smtClean="0"/>
                        <a:t>Other object</a:t>
                      </a:r>
                      <a:endParaRPr lang="en-US" dirty="0"/>
                    </a:p>
                  </a:txBody>
                  <a:tcPr/>
                </a:tc>
                <a:tc>
                  <a:txBody>
                    <a:bodyPr/>
                    <a:lstStyle/>
                    <a:p>
                      <a:r>
                        <a:rPr lang="en-US" dirty="0" smtClean="0"/>
                        <a:t>“object”</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964634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on numbers</a:t>
            </a:r>
            <a:endParaRPr lang="en-US"/>
          </a:p>
        </p:txBody>
      </p:sp>
      <p:sp>
        <p:nvSpPr>
          <p:cNvPr id="3" name="Content Placeholder 2"/>
          <p:cNvSpPr>
            <a:spLocks noGrp="1"/>
          </p:cNvSpPr>
          <p:nvPr>
            <p:ph idx="1"/>
          </p:nvPr>
        </p:nvSpPr>
        <p:spPr/>
        <p:txBody>
          <a:bodyPr/>
          <a:lstStyle/>
          <a:p>
            <a:r>
              <a:rPr lang="en-US" smtClean="0"/>
              <a:t>Number format:</a:t>
            </a:r>
          </a:p>
          <a:p>
            <a:pPr marL="800100" lvl="2" indent="0">
              <a:buNone/>
            </a:pPr>
            <a:r>
              <a:rPr lang="en-US" smtClean="0">
                <a:solidFill>
                  <a:srgbClr val="0070C0"/>
                </a:solidFill>
              </a:rPr>
              <a:t>10</a:t>
            </a:r>
          </a:p>
          <a:p>
            <a:pPr marL="800100" lvl="2" indent="0">
              <a:buNone/>
            </a:pPr>
            <a:r>
              <a:rPr lang="en-US" smtClean="0">
                <a:solidFill>
                  <a:srgbClr val="0070C0"/>
                </a:solidFill>
              </a:rPr>
              <a:t>012</a:t>
            </a:r>
          </a:p>
          <a:p>
            <a:pPr marL="800100" lvl="2" indent="0">
              <a:buNone/>
            </a:pPr>
            <a:r>
              <a:rPr lang="en-US" smtClean="0">
                <a:solidFill>
                  <a:srgbClr val="0070C0"/>
                </a:solidFill>
              </a:rPr>
              <a:t>0xA, 0xa</a:t>
            </a:r>
          </a:p>
          <a:p>
            <a:pPr marL="800100" lvl="2" indent="0">
              <a:buNone/>
            </a:pPr>
            <a:r>
              <a:rPr lang="en-US" smtClean="0">
                <a:solidFill>
                  <a:srgbClr val="0070C0"/>
                </a:solidFill>
              </a:rPr>
              <a:t>1e1, 1E1, 1e+1, 1E+1</a:t>
            </a:r>
          </a:p>
          <a:p>
            <a:pPr marL="800100" lvl="2" indent="0">
              <a:buNone/>
            </a:pPr>
            <a:r>
              <a:rPr lang="en-US" smtClean="0">
                <a:solidFill>
                  <a:srgbClr val="0070C0"/>
                </a:solidFill>
              </a:rPr>
              <a:t>10.0</a:t>
            </a:r>
          </a:p>
          <a:p>
            <a:pPr marL="800100" lvl="2" indent="0">
              <a:buNone/>
            </a:pPr>
            <a:r>
              <a:rPr lang="en-US" smtClean="0">
                <a:solidFill>
                  <a:srgbClr val="0070C0"/>
                </a:solidFill>
              </a:rPr>
              <a:t>Infinity</a:t>
            </a:r>
          </a:p>
          <a:p>
            <a:pPr marL="800100" lvl="2" indent="0">
              <a:buNone/>
            </a:pPr>
            <a:r>
              <a:rPr lang="en-US" smtClean="0">
                <a:solidFill>
                  <a:srgbClr val="0070C0"/>
                </a:solidFill>
              </a:rPr>
              <a:t>NaN</a:t>
            </a:r>
          </a:p>
          <a:p>
            <a:pPr marL="0" indent="0">
              <a:buNone/>
            </a:pPr>
            <a:endParaRPr lang="en-US"/>
          </a:p>
          <a:p>
            <a:pPr marL="0" indent="0">
              <a:buNone/>
            </a:pPr>
            <a:endParaRPr lang="en-US"/>
          </a:p>
          <a:p>
            <a:endParaRPr lang="en-US"/>
          </a:p>
        </p:txBody>
      </p:sp>
    </p:spTree>
    <p:extLst>
      <p:ext uri="{BB962C8B-B14F-4D97-AF65-F5344CB8AC3E}">
        <p14:creationId xmlns:p14="http://schemas.microsoft.com/office/powerpoint/2010/main" val="1230391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1) JS OOP/Closure</a:t>
            </a:r>
          </a:p>
          <a:p>
            <a:r>
              <a:rPr lang="en-US" dirty="0" smtClean="0"/>
              <a:t>2) JS &amp; DOM / XPATH</a:t>
            </a:r>
            <a:endParaRPr lang="en-US" dirty="0"/>
          </a:p>
        </p:txBody>
      </p:sp>
    </p:spTree>
    <p:extLst>
      <p:ext uri="{BB962C8B-B14F-4D97-AF65-F5344CB8AC3E}">
        <p14:creationId xmlns:p14="http://schemas.microsoft.com/office/powerpoint/2010/main" val="1682453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on strings</a:t>
            </a:r>
            <a:endParaRPr lang="en-US"/>
          </a:p>
        </p:txBody>
      </p:sp>
      <p:sp>
        <p:nvSpPr>
          <p:cNvPr id="3" name="Content Placeholder 2"/>
          <p:cNvSpPr>
            <a:spLocks noGrp="1"/>
          </p:cNvSpPr>
          <p:nvPr>
            <p:ph idx="1"/>
          </p:nvPr>
        </p:nvSpPr>
        <p:spPr/>
        <p:txBody>
          <a:bodyPr>
            <a:normAutofit/>
          </a:bodyPr>
          <a:lstStyle/>
          <a:p>
            <a:r>
              <a:rPr lang="en-US" smtClean="0"/>
              <a:t>String format:</a:t>
            </a:r>
          </a:p>
          <a:p>
            <a:pPr marL="800100" lvl="2" indent="0">
              <a:buNone/>
            </a:pPr>
            <a:r>
              <a:rPr lang="en-US" smtClean="0">
                <a:solidFill>
                  <a:srgbClr val="0070C0"/>
                </a:solidFill>
              </a:rPr>
              <a:t>var s1 = “10”;</a:t>
            </a:r>
          </a:p>
          <a:p>
            <a:pPr marL="800100" lvl="2" indent="0">
              <a:buNone/>
            </a:pPr>
            <a:r>
              <a:rPr lang="en-US">
                <a:solidFill>
                  <a:srgbClr val="0070C0"/>
                </a:solidFill>
              </a:rPr>
              <a:t>var s1 = </a:t>
            </a:r>
            <a:r>
              <a:rPr lang="en-US" smtClean="0">
                <a:solidFill>
                  <a:srgbClr val="0070C0"/>
                </a:solidFill>
              </a:rPr>
              <a:t>‘10’;</a:t>
            </a:r>
          </a:p>
          <a:p>
            <a:r>
              <a:rPr lang="en-US" smtClean="0"/>
              <a:t>String operations:</a:t>
            </a:r>
            <a:endParaRPr lang="en-US"/>
          </a:p>
          <a:p>
            <a:pPr marL="800100" lvl="2" indent="0">
              <a:buNone/>
            </a:pPr>
            <a:r>
              <a:rPr lang="en-US" smtClean="0">
                <a:solidFill>
                  <a:srgbClr val="0070C0"/>
                </a:solidFill>
              </a:rPr>
              <a:t>1 + ‘2’ </a:t>
            </a:r>
            <a:r>
              <a:rPr lang="en-US" smtClean="0">
                <a:solidFill>
                  <a:srgbClr val="0070C0"/>
                </a:solidFill>
                <a:sym typeface="Wingdings" pitchFamily="2" charset="2"/>
              </a:rPr>
              <a:t></a:t>
            </a:r>
            <a:r>
              <a:rPr lang="en-US" smtClean="0">
                <a:solidFill>
                  <a:srgbClr val="0070C0"/>
                </a:solidFill>
              </a:rPr>
              <a:t> ‘12’</a:t>
            </a:r>
            <a:endParaRPr lang="en-US">
              <a:solidFill>
                <a:srgbClr val="0070C0"/>
              </a:solidFill>
            </a:endParaRPr>
          </a:p>
          <a:p>
            <a:pPr marL="800100" lvl="2" indent="0">
              <a:buNone/>
            </a:pPr>
            <a:r>
              <a:rPr lang="en-US" smtClean="0">
                <a:solidFill>
                  <a:srgbClr val="0070C0"/>
                </a:solidFill>
              </a:rPr>
              <a:t>‘1’ + 2 </a:t>
            </a:r>
            <a:r>
              <a:rPr lang="en-US" smtClean="0">
                <a:solidFill>
                  <a:srgbClr val="0070C0"/>
                </a:solidFill>
                <a:sym typeface="Wingdings" pitchFamily="2" charset="2"/>
              </a:rPr>
              <a:t> ‘12’</a:t>
            </a:r>
          </a:p>
          <a:p>
            <a:pPr marL="800100" lvl="2" indent="0">
              <a:buNone/>
            </a:pPr>
            <a:r>
              <a:rPr lang="en-US" smtClean="0">
                <a:solidFill>
                  <a:srgbClr val="0070C0"/>
                </a:solidFill>
                <a:sym typeface="Wingdings" pitchFamily="2" charset="2"/>
              </a:rPr>
              <a:t>1 * ‘2’  2</a:t>
            </a:r>
          </a:p>
          <a:p>
            <a:pPr marL="800100" lvl="2" indent="0">
              <a:buNone/>
            </a:pPr>
            <a:r>
              <a:rPr lang="en-US" smtClean="0">
                <a:solidFill>
                  <a:srgbClr val="0070C0"/>
                </a:solidFill>
                <a:sym typeface="Wingdings" pitchFamily="2" charset="2"/>
              </a:rPr>
              <a:t>‘1’ * 2  2</a:t>
            </a:r>
          </a:p>
          <a:p>
            <a:pPr marL="800100" lvl="2" indent="0">
              <a:buNone/>
            </a:pPr>
            <a:r>
              <a:rPr lang="en-US" smtClean="0">
                <a:solidFill>
                  <a:srgbClr val="0070C0"/>
                </a:solidFill>
                <a:sym typeface="Wingdings" pitchFamily="2" charset="2"/>
              </a:rPr>
              <a:t>1 * ‘2a’  NaN </a:t>
            </a:r>
          </a:p>
          <a:p>
            <a:pPr marL="800100" lvl="2" indent="0">
              <a:buNone/>
            </a:pPr>
            <a:r>
              <a:rPr lang="en-US" smtClean="0">
                <a:solidFill>
                  <a:srgbClr val="0070C0"/>
                </a:solidFill>
                <a:sym typeface="Wingdings" pitchFamily="2" charset="2"/>
              </a:rPr>
              <a:t>‘1’ </a:t>
            </a:r>
            <a:r>
              <a:rPr lang="en-US">
                <a:solidFill>
                  <a:srgbClr val="0070C0"/>
                </a:solidFill>
                <a:sym typeface="Wingdings" pitchFamily="2" charset="2"/>
              </a:rPr>
              <a:t>* ‘abc’  NaN</a:t>
            </a:r>
            <a:endParaRPr lang="en-US"/>
          </a:p>
          <a:p>
            <a:pPr marL="0" indent="0">
              <a:buNone/>
            </a:pPr>
            <a:endParaRPr lang="en-US"/>
          </a:p>
          <a:p>
            <a:endParaRPr lang="en-US"/>
          </a:p>
        </p:txBody>
      </p:sp>
    </p:spTree>
    <p:extLst>
      <p:ext uri="{BB962C8B-B14F-4D97-AF65-F5344CB8AC3E}">
        <p14:creationId xmlns:p14="http://schemas.microsoft.com/office/powerpoint/2010/main" val="22040025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on booleans</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r>
              <a:rPr lang="en-US" smtClean="0"/>
              <a:t>Boolean format:</a:t>
            </a:r>
          </a:p>
          <a:p>
            <a:pPr marL="800100" lvl="2" indent="0">
              <a:buNone/>
            </a:pPr>
            <a:r>
              <a:rPr lang="en-US" smtClean="0">
                <a:solidFill>
                  <a:srgbClr val="0070C0"/>
                </a:solidFill>
              </a:rPr>
              <a:t>var b1 = true, b2 </a:t>
            </a:r>
            <a:r>
              <a:rPr lang="en-US">
                <a:solidFill>
                  <a:srgbClr val="0070C0"/>
                </a:solidFill>
              </a:rPr>
              <a:t>= </a:t>
            </a:r>
            <a:r>
              <a:rPr lang="en-US" smtClean="0">
                <a:solidFill>
                  <a:srgbClr val="0070C0"/>
                </a:solidFill>
              </a:rPr>
              <a:t>false;</a:t>
            </a:r>
          </a:p>
          <a:p>
            <a:r>
              <a:rPr lang="en-US"/>
              <a:t>Most values convert to </a:t>
            </a:r>
            <a:r>
              <a:rPr lang="en-US" smtClean="0">
                <a:solidFill>
                  <a:srgbClr val="0070C0"/>
                </a:solidFill>
              </a:rPr>
              <a:t>true</a:t>
            </a:r>
            <a:r>
              <a:rPr lang="en-US" smtClean="0"/>
              <a:t>, except for these </a:t>
            </a:r>
            <a:r>
              <a:rPr lang="en-US" i="1" smtClean="0"/>
              <a:t>falsy</a:t>
            </a:r>
            <a:r>
              <a:rPr lang="en-US" smtClean="0"/>
              <a:t> values:</a:t>
            </a:r>
          </a:p>
          <a:p>
            <a:pPr lvl="1"/>
            <a:r>
              <a:rPr lang="en-US"/>
              <a:t>The empty string </a:t>
            </a:r>
            <a:r>
              <a:rPr lang="en-US" smtClean="0">
                <a:solidFill>
                  <a:srgbClr val="0070C0"/>
                </a:solidFill>
              </a:rPr>
              <a:t>“”</a:t>
            </a:r>
            <a:r>
              <a:rPr lang="en-US" smtClean="0"/>
              <a:t> (not the string </a:t>
            </a:r>
            <a:r>
              <a:rPr lang="en-US" smtClean="0">
                <a:solidFill>
                  <a:srgbClr val="0070C0"/>
                </a:solidFill>
              </a:rPr>
              <a:t>“ ”</a:t>
            </a:r>
            <a:r>
              <a:rPr lang="en-US" smtClean="0"/>
              <a:t>)</a:t>
            </a:r>
            <a:endParaRPr lang="en-US"/>
          </a:p>
          <a:p>
            <a:pPr lvl="1"/>
            <a:r>
              <a:rPr lang="en-US" smtClean="0">
                <a:solidFill>
                  <a:srgbClr val="0070C0"/>
                </a:solidFill>
              </a:rPr>
              <a:t>null</a:t>
            </a:r>
          </a:p>
          <a:p>
            <a:pPr lvl="1"/>
            <a:r>
              <a:rPr lang="en-US">
                <a:solidFill>
                  <a:srgbClr val="0070C0"/>
                </a:solidFill>
              </a:rPr>
              <a:t>undefined</a:t>
            </a:r>
          </a:p>
          <a:p>
            <a:pPr lvl="1"/>
            <a:r>
              <a:rPr lang="en-US"/>
              <a:t>The number </a:t>
            </a:r>
            <a:r>
              <a:rPr lang="en-US">
                <a:solidFill>
                  <a:srgbClr val="0070C0"/>
                </a:solidFill>
              </a:rPr>
              <a:t>0</a:t>
            </a:r>
            <a:r>
              <a:rPr lang="en-US"/>
              <a:t> </a:t>
            </a:r>
            <a:r>
              <a:rPr lang="en-US" smtClean="0"/>
              <a:t>(not the string </a:t>
            </a:r>
            <a:r>
              <a:rPr lang="en-US" smtClean="0">
                <a:solidFill>
                  <a:srgbClr val="0070C0"/>
                </a:solidFill>
              </a:rPr>
              <a:t>‘0’</a:t>
            </a:r>
            <a:r>
              <a:rPr lang="en-US" smtClean="0"/>
              <a:t>)</a:t>
            </a:r>
            <a:endParaRPr lang="en-US"/>
          </a:p>
          <a:p>
            <a:pPr lvl="1"/>
            <a:r>
              <a:rPr lang="en-US"/>
              <a:t>The number </a:t>
            </a:r>
            <a:r>
              <a:rPr lang="en-US">
                <a:solidFill>
                  <a:srgbClr val="0070C0"/>
                </a:solidFill>
              </a:rPr>
              <a:t>NaN </a:t>
            </a:r>
          </a:p>
          <a:p>
            <a:pPr lvl="1"/>
            <a:r>
              <a:rPr lang="en-US"/>
              <a:t>The boolean </a:t>
            </a:r>
            <a:r>
              <a:rPr lang="en-US" smtClean="0">
                <a:solidFill>
                  <a:srgbClr val="0070C0"/>
                </a:solidFill>
              </a:rPr>
              <a:t>false</a:t>
            </a:r>
          </a:p>
          <a:p>
            <a:r>
              <a:rPr lang="en-US" smtClean="0"/>
              <a:t>Use </a:t>
            </a:r>
            <a:r>
              <a:rPr lang="en-US"/>
              <a:t>double negation </a:t>
            </a:r>
            <a:r>
              <a:rPr lang="en-US" smtClean="0"/>
              <a:t>to </a:t>
            </a:r>
            <a:r>
              <a:rPr lang="en-US"/>
              <a:t>convert </a:t>
            </a:r>
            <a:r>
              <a:rPr lang="en-US" smtClean="0"/>
              <a:t>a value </a:t>
            </a:r>
            <a:r>
              <a:rPr lang="en-US"/>
              <a:t>to its boolean </a:t>
            </a:r>
            <a:r>
              <a:rPr lang="en-US" smtClean="0"/>
              <a:t>equivalent, </a:t>
            </a:r>
            <a:r>
              <a:rPr lang="en-US" b="1" smtClean="0"/>
              <a:t>e.g.</a:t>
            </a:r>
            <a:r>
              <a:rPr lang="en-US" smtClean="0"/>
              <a:t> </a:t>
            </a:r>
            <a:r>
              <a:rPr lang="en-US" smtClean="0">
                <a:solidFill>
                  <a:srgbClr val="0070C0"/>
                </a:solidFill>
              </a:rPr>
              <a:t>!!”one”</a:t>
            </a:r>
            <a:endParaRPr lang="en-US">
              <a:solidFill>
                <a:srgbClr val="0070C0"/>
              </a:solidFill>
            </a:endParaRPr>
          </a:p>
        </p:txBody>
      </p:sp>
    </p:spTree>
    <p:extLst>
      <p:ext uri="{BB962C8B-B14F-4D97-AF65-F5344CB8AC3E}">
        <p14:creationId xmlns:p14="http://schemas.microsoft.com/office/powerpoint/2010/main" val="31390817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on </a:t>
            </a:r>
            <a:r>
              <a:rPr lang="en-US">
                <a:solidFill>
                  <a:srgbClr val="FFFF00"/>
                </a:solidFill>
              </a:rPr>
              <a:t>null</a:t>
            </a:r>
            <a:r>
              <a:rPr lang="en-US"/>
              <a:t> and </a:t>
            </a:r>
            <a:r>
              <a:rPr lang="en-US">
                <a:solidFill>
                  <a:srgbClr val="FFFF00"/>
                </a:solidFill>
              </a:rPr>
              <a:t>undefined</a:t>
            </a:r>
            <a:endParaRPr lang="en-US"/>
          </a:p>
        </p:txBody>
      </p:sp>
      <p:sp>
        <p:nvSpPr>
          <p:cNvPr id="3" name="Content Placeholder 2"/>
          <p:cNvSpPr>
            <a:spLocks noGrp="1"/>
          </p:cNvSpPr>
          <p:nvPr>
            <p:ph idx="1"/>
          </p:nvPr>
        </p:nvSpPr>
        <p:spPr/>
        <p:txBody>
          <a:bodyPr>
            <a:normAutofit/>
          </a:bodyPr>
          <a:lstStyle/>
          <a:p>
            <a:r>
              <a:rPr lang="en-US" smtClean="0"/>
              <a:t>Number + </a:t>
            </a:r>
            <a:r>
              <a:rPr lang="en-US" smtClean="0">
                <a:solidFill>
                  <a:srgbClr val="0070C0"/>
                </a:solidFill>
              </a:rPr>
              <a:t>null </a:t>
            </a:r>
            <a:r>
              <a:rPr lang="en-US" smtClean="0">
                <a:sym typeface="Wingdings" pitchFamily="2" charset="2"/>
              </a:rPr>
              <a:t> Number + </a:t>
            </a:r>
            <a:r>
              <a:rPr lang="en-US" smtClean="0">
                <a:solidFill>
                  <a:srgbClr val="0070C0"/>
                </a:solidFill>
                <a:sym typeface="Wingdings" pitchFamily="2" charset="2"/>
              </a:rPr>
              <a:t>0</a:t>
            </a:r>
          </a:p>
          <a:p>
            <a:r>
              <a:rPr lang="en-US" smtClean="0">
                <a:sym typeface="Wingdings" pitchFamily="2" charset="2"/>
              </a:rPr>
              <a:t>Number + </a:t>
            </a:r>
            <a:r>
              <a:rPr lang="en-US" smtClean="0">
                <a:solidFill>
                  <a:srgbClr val="0070C0"/>
                </a:solidFill>
                <a:sym typeface="Wingdings" pitchFamily="2" charset="2"/>
              </a:rPr>
              <a:t>undefined </a:t>
            </a:r>
            <a:r>
              <a:rPr lang="en-US" smtClean="0">
                <a:sym typeface="Wingdings" pitchFamily="2" charset="2"/>
              </a:rPr>
              <a:t> </a:t>
            </a:r>
            <a:r>
              <a:rPr lang="en-US" smtClean="0">
                <a:solidFill>
                  <a:srgbClr val="0070C0"/>
                </a:solidFill>
                <a:sym typeface="Wingdings" pitchFamily="2" charset="2"/>
              </a:rPr>
              <a:t>NaN</a:t>
            </a:r>
          </a:p>
          <a:p>
            <a:r>
              <a:rPr lang="en-US" smtClean="0">
                <a:sym typeface="Wingdings" pitchFamily="2" charset="2"/>
              </a:rPr>
              <a:t>!!</a:t>
            </a:r>
            <a:r>
              <a:rPr lang="en-US" smtClean="0">
                <a:solidFill>
                  <a:srgbClr val="0070C0"/>
                </a:solidFill>
                <a:sym typeface="Wingdings" pitchFamily="2" charset="2"/>
              </a:rPr>
              <a:t>null </a:t>
            </a:r>
            <a:r>
              <a:rPr lang="en-US" smtClean="0">
                <a:sym typeface="Wingdings" pitchFamily="2" charset="2"/>
              </a:rPr>
              <a:t> </a:t>
            </a:r>
            <a:r>
              <a:rPr lang="en-US" smtClean="0">
                <a:solidFill>
                  <a:srgbClr val="0070C0"/>
                </a:solidFill>
                <a:sym typeface="Wingdings" pitchFamily="2" charset="2"/>
              </a:rPr>
              <a:t>false</a:t>
            </a:r>
          </a:p>
          <a:p>
            <a:r>
              <a:rPr lang="en-US" smtClean="0">
                <a:sym typeface="Wingdings" pitchFamily="2" charset="2"/>
              </a:rPr>
              <a:t>!!</a:t>
            </a:r>
            <a:r>
              <a:rPr lang="en-US" smtClean="0">
                <a:solidFill>
                  <a:srgbClr val="0070C0"/>
                </a:solidFill>
                <a:sym typeface="Wingdings" pitchFamily="2" charset="2"/>
              </a:rPr>
              <a:t>undefined </a:t>
            </a:r>
            <a:r>
              <a:rPr lang="en-US" smtClean="0">
                <a:sym typeface="Wingdings" pitchFamily="2" charset="2"/>
              </a:rPr>
              <a:t> </a:t>
            </a:r>
            <a:r>
              <a:rPr lang="en-US" smtClean="0">
                <a:solidFill>
                  <a:srgbClr val="0070C0"/>
                </a:solidFill>
                <a:sym typeface="Wingdings" pitchFamily="2" charset="2"/>
              </a:rPr>
              <a:t>false</a:t>
            </a:r>
          </a:p>
          <a:p>
            <a:r>
              <a:rPr lang="en-US" smtClean="0">
                <a:sym typeface="Wingdings" pitchFamily="2" charset="2"/>
              </a:rPr>
              <a:t>String + </a:t>
            </a:r>
            <a:r>
              <a:rPr lang="en-US" smtClean="0">
                <a:solidFill>
                  <a:srgbClr val="0070C0"/>
                </a:solidFill>
                <a:sym typeface="Wingdings" pitchFamily="2" charset="2"/>
              </a:rPr>
              <a:t>null </a:t>
            </a:r>
            <a:r>
              <a:rPr lang="en-US" smtClean="0">
                <a:sym typeface="Wingdings" pitchFamily="2" charset="2"/>
              </a:rPr>
              <a:t> String + </a:t>
            </a:r>
            <a:r>
              <a:rPr lang="en-US" smtClean="0">
                <a:solidFill>
                  <a:srgbClr val="0070C0"/>
                </a:solidFill>
                <a:sym typeface="Wingdings" pitchFamily="2" charset="2"/>
              </a:rPr>
              <a:t>“null”</a:t>
            </a:r>
          </a:p>
          <a:p>
            <a:r>
              <a:rPr lang="en-US" smtClean="0">
                <a:sym typeface="Wingdings" pitchFamily="2" charset="2"/>
              </a:rPr>
              <a:t>String + </a:t>
            </a:r>
            <a:r>
              <a:rPr lang="en-US" smtClean="0">
                <a:solidFill>
                  <a:srgbClr val="0070C0"/>
                </a:solidFill>
                <a:sym typeface="Wingdings" pitchFamily="2" charset="2"/>
              </a:rPr>
              <a:t>undefined </a:t>
            </a:r>
            <a:r>
              <a:rPr lang="en-US" smtClean="0">
                <a:sym typeface="Wingdings" pitchFamily="2" charset="2"/>
              </a:rPr>
              <a:t> </a:t>
            </a:r>
            <a:r>
              <a:rPr lang="en-US">
                <a:sym typeface="Wingdings" pitchFamily="2" charset="2"/>
              </a:rPr>
              <a:t>String + </a:t>
            </a:r>
            <a:r>
              <a:rPr lang="en-US" smtClean="0">
                <a:solidFill>
                  <a:srgbClr val="0070C0"/>
                </a:solidFill>
                <a:sym typeface="Wingdings" pitchFamily="2" charset="2"/>
              </a:rPr>
              <a:t>“undefined”</a:t>
            </a:r>
            <a:endParaRPr lang="en-US">
              <a:solidFill>
                <a:srgbClr val="0070C0"/>
              </a:solidFill>
            </a:endParaRPr>
          </a:p>
        </p:txBody>
      </p:sp>
    </p:spTree>
    <p:extLst>
      <p:ext uri="{BB962C8B-B14F-4D97-AF65-F5344CB8AC3E}">
        <p14:creationId xmlns:p14="http://schemas.microsoft.com/office/powerpoint/2010/main" val="2589934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Variables</a:t>
            </a:r>
            <a:endParaRPr lang="en-US"/>
          </a:p>
        </p:txBody>
      </p:sp>
      <p:sp>
        <p:nvSpPr>
          <p:cNvPr id="3" name="Content Placeholder 2"/>
          <p:cNvSpPr>
            <a:spLocks noGrp="1"/>
          </p:cNvSpPr>
          <p:nvPr>
            <p:ph idx="1"/>
          </p:nvPr>
        </p:nvSpPr>
        <p:spPr/>
        <p:txBody>
          <a:bodyPr/>
          <a:lstStyle/>
          <a:p>
            <a:r>
              <a:rPr lang="en-US" smtClean="0"/>
              <a:t>Declaration &amp; assignment</a:t>
            </a:r>
          </a:p>
          <a:p>
            <a:pPr marL="800100" lvl="2" indent="0">
              <a:buNone/>
            </a:pPr>
            <a:r>
              <a:rPr lang="en-US" smtClean="0">
                <a:solidFill>
                  <a:srgbClr val="0070C0"/>
                </a:solidFill>
              </a:rPr>
              <a:t>var a;</a:t>
            </a:r>
          </a:p>
          <a:p>
            <a:pPr marL="800100" lvl="2" indent="0">
              <a:buNone/>
            </a:pPr>
            <a:r>
              <a:rPr lang="en-US">
                <a:solidFill>
                  <a:srgbClr val="0070C0"/>
                </a:solidFill>
              </a:rPr>
              <a:t>var </a:t>
            </a:r>
            <a:r>
              <a:rPr lang="en-US" smtClean="0">
                <a:solidFill>
                  <a:srgbClr val="0070C0"/>
                </a:solidFill>
              </a:rPr>
              <a:t>a, b, c;</a:t>
            </a:r>
            <a:endParaRPr lang="en-US">
              <a:solidFill>
                <a:srgbClr val="0070C0"/>
              </a:solidFill>
            </a:endParaRPr>
          </a:p>
          <a:p>
            <a:pPr marL="800100" lvl="2" indent="0">
              <a:buNone/>
            </a:pPr>
            <a:r>
              <a:rPr lang="en-US">
                <a:solidFill>
                  <a:srgbClr val="0070C0"/>
                </a:solidFill>
              </a:rPr>
              <a:t>var </a:t>
            </a:r>
            <a:r>
              <a:rPr lang="en-US" smtClean="0">
                <a:solidFill>
                  <a:srgbClr val="0070C0"/>
                </a:solidFill>
              </a:rPr>
              <a:t>a = 5;</a:t>
            </a:r>
          </a:p>
          <a:p>
            <a:pPr marL="800100" lvl="2" indent="0">
              <a:buNone/>
            </a:pPr>
            <a:r>
              <a:rPr lang="en-US">
                <a:solidFill>
                  <a:srgbClr val="0070C0"/>
                </a:solidFill>
              </a:rPr>
              <a:t>var a = </a:t>
            </a:r>
            <a:r>
              <a:rPr lang="en-US" smtClean="0">
                <a:solidFill>
                  <a:srgbClr val="0070C0"/>
                </a:solidFill>
              </a:rPr>
              <a:t>5, b = “abc”;</a:t>
            </a:r>
            <a:endParaRPr lang="en-US">
              <a:solidFill>
                <a:srgbClr val="0070C0"/>
              </a:solidFill>
            </a:endParaRPr>
          </a:p>
          <a:p>
            <a:r>
              <a:rPr lang="en-US" smtClean="0"/>
              <a:t>Variables are case-sensitive</a:t>
            </a:r>
          </a:p>
          <a:p>
            <a:pPr marL="800100" lvl="2" indent="0">
              <a:buNone/>
            </a:pPr>
            <a:r>
              <a:rPr lang="en-US">
                <a:solidFill>
                  <a:srgbClr val="0070C0"/>
                </a:solidFill>
              </a:rPr>
              <a:t>var a = 5, </a:t>
            </a:r>
            <a:r>
              <a:rPr lang="en-US" smtClean="0">
                <a:solidFill>
                  <a:srgbClr val="0070C0"/>
                </a:solidFill>
              </a:rPr>
              <a:t>A </a:t>
            </a:r>
            <a:r>
              <a:rPr lang="en-US">
                <a:solidFill>
                  <a:srgbClr val="0070C0"/>
                </a:solidFill>
              </a:rPr>
              <a:t>= “abc</a:t>
            </a:r>
            <a:r>
              <a:rPr lang="en-US" smtClean="0">
                <a:solidFill>
                  <a:srgbClr val="0070C0"/>
                </a:solidFill>
              </a:rPr>
              <a:t>”;</a:t>
            </a:r>
            <a:endParaRPr lang="en-US">
              <a:solidFill>
                <a:srgbClr val="0070C0"/>
              </a:solidFill>
            </a:endParaRPr>
          </a:p>
        </p:txBody>
      </p:sp>
    </p:spTree>
    <p:extLst>
      <p:ext uri="{BB962C8B-B14F-4D97-AF65-F5344CB8AC3E}">
        <p14:creationId xmlns:p14="http://schemas.microsoft.com/office/powerpoint/2010/main" val="13446609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operators</a:t>
            </a:r>
            <a:endParaRPr lang="en-US"/>
          </a:p>
        </p:txBody>
      </p:sp>
      <p:sp>
        <p:nvSpPr>
          <p:cNvPr id="3" name="Content Placeholder 2"/>
          <p:cNvSpPr>
            <a:spLocks noGrp="1"/>
          </p:cNvSpPr>
          <p:nvPr>
            <p:ph idx="1"/>
          </p:nvPr>
        </p:nvSpPr>
        <p:spPr/>
        <p:txBody>
          <a:bodyPr>
            <a:normAutofit fontScale="85000" lnSpcReduction="20000"/>
          </a:bodyPr>
          <a:lstStyle/>
          <a:p>
            <a:r>
              <a:rPr lang="en-US" smtClean="0"/>
              <a:t>Arithmetic operators: </a:t>
            </a:r>
          </a:p>
          <a:p>
            <a:pPr marL="0" indent="0">
              <a:buNone/>
            </a:pPr>
            <a:r>
              <a:rPr lang="en-US" smtClean="0">
                <a:solidFill>
                  <a:srgbClr val="0070C0"/>
                </a:solidFill>
              </a:rPr>
              <a:t>	+  -  *  /  %  ++  --</a:t>
            </a:r>
            <a:endParaRPr lang="en-US">
              <a:solidFill>
                <a:srgbClr val="0070C0"/>
              </a:solidFill>
            </a:endParaRPr>
          </a:p>
          <a:p>
            <a:r>
              <a:rPr lang="en-US" smtClean="0">
                <a:solidFill>
                  <a:srgbClr val="0070C0"/>
                </a:solidFill>
              </a:rPr>
              <a:t>typeof</a:t>
            </a:r>
            <a:r>
              <a:rPr lang="en-US" smtClean="0"/>
              <a:t> operator</a:t>
            </a:r>
          </a:p>
          <a:p>
            <a:r>
              <a:rPr lang="en-US" smtClean="0"/>
              <a:t>String operator: </a:t>
            </a:r>
            <a:r>
              <a:rPr lang="en-US" smtClean="0">
                <a:solidFill>
                  <a:srgbClr val="0070C0"/>
                </a:solidFill>
              </a:rPr>
              <a:t>+</a:t>
            </a:r>
          </a:p>
          <a:p>
            <a:r>
              <a:rPr lang="en-US" smtClean="0"/>
              <a:t>Logical operators (</a:t>
            </a:r>
            <a:r>
              <a:rPr lang="en-US" i="1" smtClean="0"/>
              <a:t>lazy evaluation</a:t>
            </a:r>
            <a:r>
              <a:rPr lang="en-US" smtClean="0"/>
              <a:t>):</a:t>
            </a:r>
          </a:p>
          <a:p>
            <a:pPr marL="800100" lvl="2" indent="0">
              <a:buNone/>
            </a:pPr>
            <a:r>
              <a:rPr lang="en-US" smtClean="0">
                <a:solidFill>
                  <a:srgbClr val="0070C0"/>
                </a:solidFill>
              </a:rPr>
              <a:t>!  &amp;&amp;  ||</a:t>
            </a:r>
          </a:p>
          <a:p>
            <a:r>
              <a:rPr lang="en-US" smtClean="0"/>
              <a:t>Comparison operators:</a:t>
            </a:r>
          </a:p>
          <a:p>
            <a:pPr marL="800100" lvl="2" indent="0">
              <a:buNone/>
            </a:pPr>
            <a:r>
              <a:rPr lang="en-US" smtClean="0">
                <a:solidFill>
                  <a:srgbClr val="0070C0"/>
                </a:solidFill>
              </a:rPr>
              <a:t>==  ===  !=  !==  &gt;  &gt;=  &lt;  &lt;=</a:t>
            </a:r>
          </a:p>
          <a:p>
            <a:r>
              <a:rPr lang="en-US" smtClean="0"/>
              <a:t>Ternary operator:</a:t>
            </a:r>
            <a:r>
              <a:rPr lang="en-US" smtClean="0">
                <a:solidFill>
                  <a:srgbClr val="0070C0"/>
                </a:solidFill>
              </a:rPr>
              <a:t> ?</a:t>
            </a:r>
          </a:p>
          <a:p>
            <a:endParaRPr lang="en-US" smtClean="0"/>
          </a:p>
          <a:p>
            <a:pPr marL="0" indent="0">
              <a:buNone/>
            </a:pPr>
            <a:r>
              <a:rPr lang="en-US" sz="2200"/>
              <a:t>* </a:t>
            </a:r>
            <a:r>
              <a:rPr lang="en-US" sz="2000"/>
              <a:t>Use parentheses instead of relying on operator precedence. This makes your code easier to read and understand.</a:t>
            </a:r>
          </a:p>
          <a:p>
            <a:pPr marL="0" indent="0">
              <a:buNone/>
            </a:pPr>
            <a:r>
              <a:rPr lang="en-US" sz="2000"/>
              <a:t>* Note: </a:t>
            </a:r>
            <a:r>
              <a:rPr lang="en-US" sz="2000">
                <a:solidFill>
                  <a:srgbClr val="0070C0"/>
                </a:solidFill>
              </a:rPr>
              <a:t>NaN == NaN </a:t>
            </a:r>
            <a:r>
              <a:rPr lang="en-US" sz="2000">
                <a:solidFill>
                  <a:srgbClr val="0070C0"/>
                </a:solidFill>
                <a:sym typeface="Wingdings" pitchFamily="2" charset="2"/>
              </a:rPr>
              <a:t> false</a:t>
            </a:r>
            <a:r>
              <a:rPr lang="en-US" sz="2000"/>
              <a:t>  </a:t>
            </a:r>
          </a:p>
          <a:p>
            <a:endParaRPr lang="en-US"/>
          </a:p>
        </p:txBody>
      </p:sp>
    </p:spTree>
    <p:extLst>
      <p:ext uri="{BB962C8B-B14F-4D97-AF65-F5344CB8AC3E}">
        <p14:creationId xmlns:p14="http://schemas.microsoft.com/office/powerpoint/2010/main" val="12298241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structure - Array</a:t>
            </a:r>
            <a:endParaRPr lang="en-US" dirty="0"/>
          </a:p>
        </p:txBody>
      </p:sp>
      <p:sp>
        <p:nvSpPr>
          <p:cNvPr id="3" name="Content Placeholder 2"/>
          <p:cNvSpPr>
            <a:spLocks noGrp="1"/>
          </p:cNvSpPr>
          <p:nvPr>
            <p:ph idx="1"/>
          </p:nvPr>
        </p:nvSpPr>
        <p:spPr/>
        <p:txBody>
          <a:bodyPr>
            <a:normAutofit lnSpcReduction="10000"/>
          </a:bodyPr>
          <a:lstStyle/>
          <a:p>
            <a:r>
              <a:rPr lang="en-US" smtClean="0"/>
              <a:t>An array:</a:t>
            </a:r>
          </a:p>
          <a:p>
            <a:pPr lvl="1"/>
            <a:r>
              <a:rPr lang="en-US" smtClean="0"/>
              <a:t>Can contain elements of different data types</a:t>
            </a:r>
          </a:p>
          <a:p>
            <a:pPr lvl="1"/>
            <a:r>
              <a:rPr lang="en-US" smtClean="0"/>
              <a:t>Is 0-based</a:t>
            </a:r>
          </a:p>
          <a:p>
            <a:pPr lvl="1"/>
            <a:r>
              <a:rPr lang="en-US" smtClean="0"/>
              <a:t>Allows access to its non-existent elements</a:t>
            </a:r>
          </a:p>
          <a:p>
            <a:r>
              <a:rPr lang="en-US" smtClean="0"/>
              <a:t>Sample:</a:t>
            </a:r>
          </a:p>
          <a:p>
            <a:pPr marL="800100" lvl="2" indent="0">
              <a:buNone/>
            </a:pPr>
            <a:r>
              <a:rPr lang="en-US" smtClean="0">
                <a:solidFill>
                  <a:srgbClr val="0070C0"/>
                </a:solidFill>
              </a:rPr>
              <a:t>var a = [], b = [1, 2, 3];</a:t>
            </a:r>
          </a:p>
          <a:p>
            <a:pPr marL="800100" lvl="2" indent="0">
              <a:buNone/>
            </a:pPr>
            <a:r>
              <a:rPr lang="en-US" smtClean="0">
                <a:solidFill>
                  <a:srgbClr val="0070C0"/>
                </a:solidFill>
              </a:rPr>
              <a:t>typeof(a[2]) -&gt; </a:t>
            </a:r>
            <a:r>
              <a:rPr lang="en-US">
                <a:solidFill>
                  <a:srgbClr val="FF0000"/>
                </a:solidFill>
                <a:sym typeface="Wingdings" pitchFamily="2" charset="2"/>
              </a:rPr>
              <a:t>undefined</a:t>
            </a:r>
            <a:endParaRPr lang="en-US" smtClean="0">
              <a:solidFill>
                <a:srgbClr val="0070C0"/>
              </a:solidFill>
            </a:endParaRPr>
          </a:p>
          <a:p>
            <a:pPr marL="800100" lvl="2" indent="0">
              <a:buNone/>
            </a:pPr>
            <a:r>
              <a:rPr lang="en-US" smtClean="0">
                <a:solidFill>
                  <a:srgbClr val="0070C0"/>
                </a:solidFill>
              </a:rPr>
              <a:t>a[2] = 1 </a:t>
            </a:r>
            <a:r>
              <a:rPr lang="en-US" smtClean="0">
                <a:solidFill>
                  <a:srgbClr val="0070C0"/>
                </a:solidFill>
                <a:sym typeface="Wingdings" pitchFamily="2" charset="2"/>
              </a:rPr>
              <a:t> [undefined, undefined, </a:t>
            </a:r>
            <a:r>
              <a:rPr lang="en-US" smtClean="0">
                <a:solidFill>
                  <a:srgbClr val="FF0000"/>
                </a:solidFill>
                <a:sym typeface="Wingdings" pitchFamily="2" charset="2"/>
              </a:rPr>
              <a:t>1</a:t>
            </a:r>
            <a:r>
              <a:rPr lang="en-US" smtClean="0">
                <a:solidFill>
                  <a:srgbClr val="0070C0"/>
                </a:solidFill>
                <a:sym typeface="Wingdings" pitchFamily="2" charset="2"/>
              </a:rPr>
              <a:t>]</a:t>
            </a:r>
          </a:p>
          <a:p>
            <a:pPr marL="800100" lvl="2" indent="0">
              <a:buNone/>
            </a:pPr>
            <a:r>
              <a:rPr lang="en-US" smtClean="0">
                <a:solidFill>
                  <a:srgbClr val="0070C0"/>
                </a:solidFill>
                <a:sym typeface="Wingdings" pitchFamily="2" charset="2"/>
              </a:rPr>
              <a:t>a[0] = ‘a’  [</a:t>
            </a:r>
            <a:r>
              <a:rPr lang="en-US" smtClean="0">
                <a:solidFill>
                  <a:srgbClr val="FF0000"/>
                </a:solidFill>
                <a:sym typeface="Wingdings" pitchFamily="2" charset="2"/>
              </a:rPr>
              <a:t>‘a’</a:t>
            </a:r>
            <a:r>
              <a:rPr lang="en-US" smtClean="0">
                <a:solidFill>
                  <a:srgbClr val="0070C0"/>
                </a:solidFill>
                <a:sym typeface="Wingdings" pitchFamily="2" charset="2"/>
              </a:rPr>
              <a:t>, </a:t>
            </a:r>
            <a:r>
              <a:rPr lang="en-US">
                <a:solidFill>
                  <a:srgbClr val="0070C0"/>
                </a:solidFill>
                <a:sym typeface="Wingdings" pitchFamily="2" charset="2"/>
              </a:rPr>
              <a:t>undefined, 1</a:t>
            </a:r>
            <a:r>
              <a:rPr lang="en-US" smtClean="0">
                <a:solidFill>
                  <a:srgbClr val="0070C0"/>
                </a:solidFill>
                <a:sym typeface="Wingdings" pitchFamily="2" charset="2"/>
              </a:rPr>
              <a:t>]</a:t>
            </a:r>
          </a:p>
          <a:p>
            <a:pPr marL="800100" lvl="2" indent="0">
              <a:buNone/>
            </a:pPr>
            <a:r>
              <a:rPr lang="en-US" smtClean="0">
                <a:solidFill>
                  <a:srgbClr val="0070C0"/>
                </a:solidFill>
                <a:sym typeface="Wingdings" pitchFamily="2" charset="2"/>
              </a:rPr>
              <a:t>delete a[2]  </a:t>
            </a:r>
            <a:r>
              <a:rPr lang="en-US">
                <a:solidFill>
                  <a:srgbClr val="0070C0"/>
                </a:solidFill>
                <a:sym typeface="Wingdings" pitchFamily="2" charset="2"/>
              </a:rPr>
              <a:t>[‘a’, undefined, </a:t>
            </a:r>
            <a:r>
              <a:rPr lang="en-US">
                <a:solidFill>
                  <a:srgbClr val="FF0000"/>
                </a:solidFill>
                <a:sym typeface="Wingdings" pitchFamily="2" charset="2"/>
              </a:rPr>
              <a:t>undefined</a:t>
            </a:r>
            <a:r>
              <a:rPr lang="en-US" smtClean="0">
                <a:solidFill>
                  <a:srgbClr val="0070C0"/>
                </a:solidFill>
                <a:sym typeface="Wingdings" pitchFamily="2" charset="2"/>
              </a:rPr>
              <a:t>]</a:t>
            </a:r>
          </a:p>
          <a:p>
            <a:pPr marL="800100" lvl="2" indent="0">
              <a:buNone/>
            </a:pPr>
            <a:r>
              <a:rPr lang="en-US" smtClean="0">
                <a:solidFill>
                  <a:srgbClr val="0070C0"/>
                </a:solidFill>
                <a:sym typeface="Wingdings" pitchFamily="2" charset="2"/>
              </a:rPr>
              <a:t>a[1] = b  </a:t>
            </a:r>
            <a:r>
              <a:rPr lang="en-US">
                <a:solidFill>
                  <a:srgbClr val="0070C0"/>
                </a:solidFill>
                <a:sym typeface="Wingdings" pitchFamily="2" charset="2"/>
              </a:rPr>
              <a:t>[‘a’, </a:t>
            </a:r>
            <a:r>
              <a:rPr lang="en-US" smtClean="0">
                <a:solidFill>
                  <a:srgbClr val="FF0000"/>
                </a:solidFill>
                <a:sym typeface="Wingdings" pitchFamily="2" charset="2"/>
              </a:rPr>
              <a:t>[1, 2, 3]</a:t>
            </a:r>
            <a:r>
              <a:rPr lang="en-US" smtClean="0">
                <a:solidFill>
                  <a:srgbClr val="0070C0"/>
                </a:solidFill>
                <a:sym typeface="Wingdings" pitchFamily="2" charset="2"/>
              </a:rPr>
              <a:t>, </a:t>
            </a:r>
            <a:r>
              <a:rPr lang="en-US">
                <a:solidFill>
                  <a:srgbClr val="0070C0"/>
                </a:solidFill>
                <a:sym typeface="Wingdings" pitchFamily="2" charset="2"/>
              </a:rPr>
              <a:t>undefined</a:t>
            </a:r>
            <a:r>
              <a:rPr lang="en-US" smtClean="0">
                <a:solidFill>
                  <a:srgbClr val="0070C0"/>
                </a:solidFill>
                <a:sym typeface="Wingdings" pitchFamily="2" charset="2"/>
              </a:rPr>
              <a:t>]</a:t>
            </a:r>
          </a:p>
          <a:p>
            <a:pPr marL="800100" lvl="2" indent="0">
              <a:buNone/>
            </a:pPr>
            <a:r>
              <a:rPr lang="en-US" smtClean="0">
                <a:solidFill>
                  <a:srgbClr val="0070C0"/>
                </a:solidFill>
              </a:rPr>
              <a:t>a[1][1] </a:t>
            </a:r>
            <a:r>
              <a:rPr lang="en-US" smtClean="0">
                <a:solidFill>
                  <a:srgbClr val="0070C0"/>
                </a:solidFill>
                <a:sym typeface="Wingdings" pitchFamily="2" charset="2"/>
              </a:rPr>
              <a:t> 2</a:t>
            </a:r>
            <a:endParaRPr lang="en-US">
              <a:solidFill>
                <a:srgbClr val="0070C0"/>
              </a:solidFill>
            </a:endParaRPr>
          </a:p>
        </p:txBody>
      </p:sp>
      <p:pic>
        <p:nvPicPr>
          <p:cNvPr id="1026" name="Picture 2"/>
          <p:cNvPicPr>
            <a:picLocks noChangeAspect="1" noChangeArrowheads="1"/>
          </p:cNvPicPr>
          <p:nvPr/>
        </p:nvPicPr>
        <p:blipFill>
          <a:blip r:embed="rId2" cstate="print">
            <a:duotone>
              <a:prstClr val="black"/>
              <a:schemeClr val="accent6">
                <a:lumMod val="20000"/>
                <a:lumOff val="80000"/>
                <a:tint val="45000"/>
                <a:satMod val="400000"/>
              </a:schemeClr>
            </a:duotone>
          </a:blip>
          <a:srcRect/>
          <a:stretch>
            <a:fillRect/>
          </a:stretch>
        </p:blipFill>
        <p:spPr bwMode="auto">
          <a:xfrm>
            <a:off x="8077200" y="4038601"/>
            <a:ext cx="1295400" cy="1457325"/>
          </a:xfrm>
          <a:prstGeom prst="rect">
            <a:avLst/>
          </a:prstGeom>
          <a:ln w="28575">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5537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Flow control </a:t>
            </a:r>
            <a:r>
              <a:rPr lang="en-US" smtClean="0"/>
              <a:t>statements</a:t>
            </a:r>
            <a:endParaRPr lang="en-US"/>
          </a:p>
        </p:txBody>
      </p:sp>
      <p:sp>
        <p:nvSpPr>
          <p:cNvPr id="3" name="Content Placeholder 2"/>
          <p:cNvSpPr>
            <a:spLocks noGrp="1"/>
          </p:cNvSpPr>
          <p:nvPr>
            <p:ph idx="1"/>
          </p:nvPr>
        </p:nvSpPr>
        <p:spPr/>
        <p:txBody>
          <a:bodyPr/>
          <a:lstStyle/>
          <a:p>
            <a:r>
              <a:rPr lang="en-US">
                <a:solidFill>
                  <a:srgbClr val="0070C0"/>
                </a:solidFill>
              </a:rPr>
              <a:t>if</a:t>
            </a:r>
            <a:r>
              <a:rPr lang="en-US"/>
              <a:t> </a:t>
            </a:r>
            <a:r>
              <a:rPr lang="en-US" smtClean="0"/>
              <a:t>condition</a:t>
            </a:r>
            <a:endParaRPr lang="en-US"/>
          </a:p>
          <a:p>
            <a:r>
              <a:rPr lang="en-US">
                <a:solidFill>
                  <a:srgbClr val="0070C0"/>
                </a:solidFill>
              </a:rPr>
              <a:t>switch</a:t>
            </a:r>
            <a:r>
              <a:rPr lang="en-US"/>
              <a:t> </a:t>
            </a:r>
            <a:r>
              <a:rPr lang="en-US" smtClean="0"/>
              <a:t>statement</a:t>
            </a:r>
            <a:endParaRPr lang="en-US"/>
          </a:p>
          <a:p>
            <a:r>
              <a:rPr lang="en-US">
                <a:solidFill>
                  <a:srgbClr val="0070C0"/>
                </a:solidFill>
              </a:rPr>
              <a:t>while, do-while, for</a:t>
            </a:r>
            <a:r>
              <a:rPr lang="en-US"/>
              <a:t>, and </a:t>
            </a:r>
            <a:r>
              <a:rPr lang="en-US">
                <a:solidFill>
                  <a:srgbClr val="0070C0"/>
                </a:solidFill>
              </a:rPr>
              <a:t>for-in</a:t>
            </a:r>
            <a:r>
              <a:rPr lang="en-US"/>
              <a:t> </a:t>
            </a:r>
            <a:r>
              <a:rPr lang="en-US" smtClean="0"/>
              <a:t>loops</a:t>
            </a:r>
            <a:endParaRPr lang="en-US"/>
          </a:p>
        </p:txBody>
      </p:sp>
    </p:spTree>
    <p:extLst>
      <p:ext uri="{BB962C8B-B14F-4D97-AF65-F5344CB8AC3E}">
        <p14:creationId xmlns:p14="http://schemas.microsoft.com/office/powerpoint/2010/main" val="32797453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if</a:t>
            </a:r>
            <a:r>
              <a:rPr lang="en-US" smtClean="0"/>
              <a:t> condition</a:t>
            </a:r>
            <a:endParaRPr lang="en-US"/>
          </a:p>
        </p:txBody>
      </p:sp>
      <p:sp>
        <p:nvSpPr>
          <p:cNvPr id="3" name="Content Placeholder 2"/>
          <p:cNvSpPr>
            <a:spLocks noGrp="1"/>
          </p:cNvSpPr>
          <p:nvPr>
            <p:ph idx="1"/>
          </p:nvPr>
        </p:nvSpPr>
        <p:spPr/>
        <p:txBody>
          <a:bodyPr>
            <a:normAutofit fontScale="92500" lnSpcReduction="10000"/>
          </a:bodyPr>
          <a:lstStyle/>
          <a:p>
            <a:r>
              <a:rPr lang="en-US" smtClean="0"/>
              <a:t>    if </a:t>
            </a:r>
            <a:r>
              <a:rPr lang="en-US"/>
              <a:t>(</a:t>
            </a:r>
            <a:r>
              <a:rPr lang="en-US" i="1"/>
              <a:t>condition</a:t>
            </a:r>
            <a:r>
              <a:rPr lang="en-US"/>
              <a:t>) {</a:t>
            </a:r>
            <a:br>
              <a:rPr lang="en-US"/>
            </a:br>
            <a:r>
              <a:rPr lang="en-US"/>
              <a:t>        </a:t>
            </a:r>
            <a:r>
              <a:rPr lang="en-US" i="1"/>
              <a:t>statements</a:t>
            </a:r>
            <a:r>
              <a:rPr lang="en-US"/>
              <a:t/>
            </a:r>
            <a:br>
              <a:rPr lang="en-US"/>
            </a:br>
            <a:r>
              <a:rPr lang="en-US"/>
              <a:t>    }</a:t>
            </a:r>
            <a:br>
              <a:rPr lang="en-US"/>
            </a:br>
            <a:r>
              <a:rPr lang="en-US"/>
              <a:t>    </a:t>
            </a:r>
            <a:br>
              <a:rPr lang="en-US"/>
            </a:br>
            <a:r>
              <a:rPr lang="en-US"/>
              <a:t>   </a:t>
            </a:r>
            <a:r>
              <a:rPr lang="en-US">
                <a:solidFill>
                  <a:srgbClr val="0070C0"/>
                </a:solidFill>
              </a:rPr>
              <a:t> if (</a:t>
            </a:r>
            <a:r>
              <a:rPr lang="en-US" i="1">
                <a:solidFill>
                  <a:srgbClr val="0070C0"/>
                </a:solidFill>
              </a:rPr>
              <a:t>condition</a:t>
            </a:r>
            <a:r>
              <a:rPr lang="en-US">
                <a:solidFill>
                  <a:srgbClr val="0070C0"/>
                </a:solidFill>
              </a:rPr>
              <a:t>) {</a:t>
            </a:r>
            <a:br>
              <a:rPr lang="en-US">
                <a:solidFill>
                  <a:srgbClr val="0070C0"/>
                </a:solidFill>
              </a:rPr>
            </a:br>
            <a:r>
              <a:rPr lang="en-US">
                <a:solidFill>
                  <a:srgbClr val="0070C0"/>
                </a:solidFill>
              </a:rPr>
              <a:t>        </a:t>
            </a:r>
            <a:r>
              <a:rPr lang="en-US" i="1">
                <a:solidFill>
                  <a:srgbClr val="0070C0"/>
                </a:solidFill>
              </a:rPr>
              <a:t>statements</a:t>
            </a:r>
            <a:r>
              <a:rPr lang="en-US">
                <a:solidFill>
                  <a:srgbClr val="0070C0"/>
                </a:solidFill>
              </a:rPr>
              <a:t/>
            </a:r>
            <a:br>
              <a:rPr lang="en-US">
                <a:solidFill>
                  <a:srgbClr val="0070C0"/>
                </a:solidFill>
              </a:rPr>
            </a:br>
            <a:r>
              <a:rPr lang="en-US">
                <a:solidFill>
                  <a:srgbClr val="0070C0"/>
                </a:solidFill>
              </a:rPr>
              <a:t>    } else {</a:t>
            </a:r>
            <a:br>
              <a:rPr lang="en-US">
                <a:solidFill>
                  <a:srgbClr val="0070C0"/>
                </a:solidFill>
              </a:rPr>
            </a:br>
            <a:r>
              <a:rPr lang="en-US">
                <a:solidFill>
                  <a:srgbClr val="0070C0"/>
                </a:solidFill>
              </a:rPr>
              <a:t>        </a:t>
            </a:r>
            <a:r>
              <a:rPr lang="en-US" i="1">
                <a:solidFill>
                  <a:srgbClr val="0070C0"/>
                </a:solidFill>
              </a:rPr>
              <a:t>statements</a:t>
            </a:r>
            <a:r>
              <a:rPr lang="en-US">
                <a:solidFill>
                  <a:srgbClr val="0070C0"/>
                </a:solidFill>
              </a:rPr>
              <a:t/>
            </a:r>
            <a:br>
              <a:rPr lang="en-US">
                <a:solidFill>
                  <a:srgbClr val="0070C0"/>
                </a:solidFill>
              </a:rPr>
            </a:br>
            <a:r>
              <a:rPr lang="en-US">
                <a:solidFill>
                  <a:srgbClr val="0070C0"/>
                </a:solidFill>
              </a:rPr>
              <a:t>    }</a:t>
            </a:r>
            <a:br>
              <a:rPr lang="en-US">
                <a:solidFill>
                  <a:srgbClr val="0070C0"/>
                </a:solidFill>
              </a:rPr>
            </a:br>
            <a:r>
              <a:rPr lang="en-US"/>
              <a:t>    </a:t>
            </a:r>
            <a:br>
              <a:rPr lang="en-US"/>
            </a:br>
            <a:r>
              <a:rPr lang="en-US"/>
              <a:t>    if (</a:t>
            </a:r>
            <a:r>
              <a:rPr lang="en-US" i="1"/>
              <a:t>condition</a:t>
            </a:r>
            <a:r>
              <a:rPr lang="en-US"/>
              <a:t>) {</a:t>
            </a:r>
            <a:br>
              <a:rPr lang="en-US"/>
            </a:br>
            <a:r>
              <a:rPr lang="en-US"/>
              <a:t>        </a:t>
            </a:r>
            <a:r>
              <a:rPr lang="en-US" i="1"/>
              <a:t>statements</a:t>
            </a:r>
            <a:r>
              <a:rPr lang="en-US"/>
              <a:t/>
            </a:r>
            <a:br>
              <a:rPr lang="en-US"/>
            </a:br>
            <a:r>
              <a:rPr lang="en-US"/>
              <a:t>    } else if (</a:t>
            </a:r>
            <a:r>
              <a:rPr lang="en-US" i="1"/>
              <a:t>condition</a:t>
            </a:r>
            <a:r>
              <a:rPr lang="en-US"/>
              <a:t>) {</a:t>
            </a:r>
            <a:br>
              <a:rPr lang="en-US"/>
            </a:br>
            <a:r>
              <a:rPr lang="en-US"/>
              <a:t>        </a:t>
            </a:r>
            <a:r>
              <a:rPr lang="en-US" i="1"/>
              <a:t>statements</a:t>
            </a:r>
            <a:r>
              <a:rPr lang="en-US"/>
              <a:t/>
            </a:r>
            <a:br>
              <a:rPr lang="en-US"/>
            </a:br>
            <a:r>
              <a:rPr lang="en-US"/>
              <a:t>    } else {</a:t>
            </a:r>
            <a:br>
              <a:rPr lang="en-US"/>
            </a:br>
            <a:r>
              <a:rPr lang="en-US"/>
              <a:t>        </a:t>
            </a:r>
            <a:r>
              <a:rPr lang="en-US" i="1"/>
              <a:t>statements</a:t>
            </a:r>
            <a:r>
              <a:rPr lang="en-US"/>
              <a:t/>
            </a:r>
            <a:br>
              <a:rPr lang="en-US"/>
            </a:br>
            <a:r>
              <a:rPr lang="en-US"/>
              <a:t>    }</a:t>
            </a:r>
          </a:p>
        </p:txBody>
      </p:sp>
      <p:sp>
        <p:nvSpPr>
          <p:cNvPr id="4" name="Content Placeholder 3"/>
          <p:cNvSpPr>
            <a:spLocks noGrp="1"/>
          </p:cNvSpPr>
          <p:nvPr>
            <p:ph idx="13"/>
          </p:nvPr>
        </p:nvSpPr>
        <p:spPr/>
        <p:txBody>
          <a:bodyPr>
            <a:normAutofit fontScale="92500" lnSpcReduction="10000"/>
          </a:bodyPr>
          <a:lstStyle/>
          <a:p>
            <a:r>
              <a:rPr lang="en-US" smtClean="0"/>
              <a:t>    </a:t>
            </a:r>
            <a:r>
              <a:rPr lang="en-US"/>
              <a:t>if </a:t>
            </a:r>
            <a:r>
              <a:rPr lang="en-US" smtClean="0"/>
              <a:t>(</a:t>
            </a:r>
            <a:r>
              <a:rPr lang="en-US" i="1" smtClean="0"/>
              <a:t>you.age &gt;= 20</a:t>
            </a:r>
            <a:r>
              <a:rPr lang="en-US" smtClean="0"/>
              <a:t>) </a:t>
            </a:r>
            <a:r>
              <a:rPr lang="en-US"/>
              <a:t>{</a:t>
            </a:r>
            <a:br>
              <a:rPr lang="en-US"/>
            </a:br>
            <a:r>
              <a:rPr lang="en-US"/>
              <a:t>        </a:t>
            </a:r>
            <a:r>
              <a:rPr lang="en-US" i="1" smtClean="0"/>
              <a:t>you.canDrinkBeer = true;</a:t>
            </a:r>
            <a:r>
              <a:rPr lang="en-US"/>
              <a:t/>
            </a:r>
            <a:br>
              <a:rPr lang="en-US"/>
            </a:br>
            <a:r>
              <a:rPr lang="en-US"/>
              <a:t>    }</a:t>
            </a:r>
            <a:br>
              <a:rPr lang="en-US"/>
            </a:br>
            <a:r>
              <a:rPr lang="en-US"/>
              <a:t>    </a:t>
            </a:r>
            <a:br>
              <a:rPr lang="en-US"/>
            </a:br>
            <a:r>
              <a:rPr lang="en-US"/>
              <a:t>   </a:t>
            </a:r>
            <a:r>
              <a:rPr lang="en-US">
                <a:solidFill>
                  <a:srgbClr val="0070C0"/>
                </a:solidFill>
              </a:rPr>
              <a:t> if </a:t>
            </a:r>
            <a:r>
              <a:rPr lang="en-US" smtClean="0">
                <a:solidFill>
                  <a:srgbClr val="0070C0"/>
                </a:solidFill>
              </a:rPr>
              <a:t>(</a:t>
            </a:r>
            <a:r>
              <a:rPr lang="en-US" i="1" smtClean="0">
                <a:solidFill>
                  <a:srgbClr val="0070C0"/>
                </a:solidFill>
              </a:rPr>
              <a:t>you.age &gt;= 20</a:t>
            </a:r>
            <a:r>
              <a:rPr lang="en-US" smtClean="0">
                <a:solidFill>
                  <a:srgbClr val="0070C0"/>
                </a:solidFill>
              </a:rPr>
              <a:t>) </a:t>
            </a:r>
            <a:r>
              <a:rPr lang="en-US">
                <a:solidFill>
                  <a:srgbClr val="0070C0"/>
                </a:solidFill>
              </a:rPr>
              <a:t>{</a:t>
            </a:r>
            <a:br>
              <a:rPr lang="en-US">
                <a:solidFill>
                  <a:srgbClr val="0070C0"/>
                </a:solidFill>
              </a:rPr>
            </a:br>
            <a:r>
              <a:rPr lang="en-US">
                <a:solidFill>
                  <a:srgbClr val="0070C0"/>
                </a:solidFill>
              </a:rPr>
              <a:t>        </a:t>
            </a:r>
            <a:r>
              <a:rPr lang="en-US" i="1">
                <a:solidFill>
                  <a:srgbClr val="0070C0"/>
                </a:solidFill>
              </a:rPr>
              <a:t>you.canDrinkBeer = true;</a:t>
            </a:r>
            <a:r>
              <a:rPr lang="en-US">
                <a:solidFill>
                  <a:srgbClr val="0070C0"/>
                </a:solidFill>
              </a:rPr>
              <a:t/>
            </a:r>
            <a:br>
              <a:rPr lang="en-US">
                <a:solidFill>
                  <a:srgbClr val="0070C0"/>
                </a:solidFill>
              </a:rPr>
            </a:br>
            <a:r>
              <a:rPr lang="en-US">
                <a:solidFill>
                  <a:srgbClr val="0070C0"/>
                </a:solidFill>
              </a:rPr>
              <a:t>    } else {</a:t>
            </a:r>
            <a:br>
              <a:rPr lang="en-US">
                <a:solidFill>
                  <a:srgbClr val="0070C0"/>
                </a:solidFill>
              </a:rPr>
            </a:br>
            <a:r>
              <a:rPr lang="en-US">
                <a:solidFill>
                  <a:srgbClr val="0070C0"/>
                </a:solidFill>
              </a:rPr>
              <a:t>        </a:t>
            </a:r>
            <a:r>
              <a:rPr lang="en-US" i="1" smtClean="0">
                <a:solidFill>
                  <a:srgbClr val="0070C0"/>
                </a:solidFill>
              </a:rPr>
              <a:t>you.hasToDrinkMilk = true;</a:t>
            </a:r>
            <a:r>
              <a:rPr lang="en-US">
                <a:solidFill>
                  <a:srgbClr val="0070C0"/>
                </a:solidFill>
              </a:rPr>
              <a:t/>
            </a:r>
            <a:br>
              <a:rPr lang="en-US">
                <a:solidFill>
                  <a:srgbClr val="0070C0"/>
                </a:solidFill>
              </a:rPr>
            </a:br>
            <a:r>
              <a:rPr lang="en-US">
                <a:solidFill>
                  <a:srgbClr val="0070C0"/>
                </a:solidFill>
              </a:rPr>
              <a:t>    }</a:t>
            </a:r>
            <a:br>
              <a:rPr lang="en-US">
                <a:solidFill>
                  <a:srgbClr val="0070C0"/>
                </a:solidFill>
              </a:rPr>
            </a:br>
            <a:r>
              <a:rPr lang="en-US"/>
              <a:t>    </a:t>
            </a:r>
            <a:br>
              <a:rPr lang="en-US"/>
            </a:br>
            <a:r>
              <a:rPr lang="en-US"/>
              <a:t>    if </a:t>
            </a:r>
            <a:r>
              <a:rPr lang="en-US" smtClean="0"/>
              <a:t>(</a:t>
            </a:r>
            <a:r>
              <a:rPr lang="en-US" i="1" smtClean="0"/>
              <a:t>mike.isHuman()</a:t>
            </a:r>
            <a:r>
              <a:rPr lang="en-US" smtClean="0"/>
              <a:t>) </a:t>
            </a:r>
            <a:r>
              <a:rPr lang="en-US"/>
              <a:t>{</a:t>
            </a:r>
            <a:br>
              <a:rPr lang="en-US"/>
            </a:br>
            <a:r>
              <a:rPr lang="en-US"/>
              <a:t>        </a:t>
            </a:r>
            <a:r>
              <a:rPr lang="en-US" i="1" smtClean="0"/>
              <a:t>alert(“Mike, you will die.”);</a:t>
            </a:r>
            <a:r>
              <a:rPr lang="en-US"/>
              <a:t/>
            </a:r>
            <a:br>
              <a:rPr lang="en-US"/>
            </a:br>
            <a:r>
              <a:rPr lang="en-US"/>
              <a:t>    } else if </a:t>
            </a:r>
            <a:r>
              <a:rPr lang="en-US" smtClean="0"/>
              <a:t>(</a:t>
            </a:r>
            <a:r>
              <a:rPr lang="en-US" i="1" smtClean="0"/>
              <a:t>mike.isGod()</a:t>
            </a:r>
            <a:r>
              <a:rPr lang="en-US" smtClean="0"/>
              <a:t>) </a:t>
            </a:r>
            <a:r>
              <a:rPr lang="en-US"/>
              <a:t>{</a:t>
            </a:r>
            <a:br>
              <a:rPr lang="en-US"/>
            </a:br>
            <a:r>
              <a:rPr lang="en-US"/>
              <a:t>        </a:t>
            </a:r>
            <a:r>
              <a:rPr lang="en-US" i="1" smtClean="0"/>
              <a:t>a</a:t>
            </a:r>
            <a:r>
              <a:rPr lang="en-US" i="1"/>
              <a:t>lert(“Mike, you </a:t>
            </a:r>
            <a:r>
              <a:rPr lang="en-US" i="1" smtClean="0"/>
              <a:t>don’t exist.”);</a:t>
            </a:r>
            <a:r>
              <a:rPr lang="en-US"/>
              <a:t/>
            </a:r>
            <a:br>
              <a:rPr lang="en-US"/>
            </a:br>
            <a:r>
              <a:rPr lang="en-US"/>
              <a:t>    } else {</a:t>
            </a:r>
            <a:br>
              <a:rPr lang="en-US"/>
            </a:br>
            <a:r>
              <a:rPr lang="en-US"/>
              <a:t>        </a:t>
            </a:r>
            <a:r>
              <a:rPr lang="en-US" i="1"/>
              <a:t> alert(“Mike, </a:t>
            </a:r>
            <a:r>
              <a:rPr lang="en-US" i="1" smtClean="0"/>
              <a:t>who are you?”);</a:t>
            </a:r>
            <a:r>
              <a:rPr lang="en-US"/>
              <a:t/>
            </a:r>
            <a:br>
              <a:rPr lang="en-US"/>
            </a:br>
            <a:r>
              <a:rPr lang="en-US"/>
              <a:t>    }</a:t>
            </a:r>
          </a:p>
        </p:txBody>
      </p:sp>
      <p:sp>
        <p:nvSpPr>
          <p:cNvPr id="5" name="Text Placeholder 4"/>
          <p:cNvSpPr>
            <a:spLocks noGrp="1"/>
          </p:cNvSpPr>
          <p:nvPr>
            <p:ph type="body" sz="quarter" idx="14"/>
          </p:nvPr>
        </p:nvSpPr>
        <p:spPr/>
        <p:txBody>
          <a:bodyPr>
            <a:normAutofit/>
          </a:bodyPr>
          <a:lstStyle/>
          <a:p>
            <a:r>
              <a:rPr lang="en-US" smtClean="0"/>
              <a:t>Syntax</a:t>
            </a:r>
            <a:endParaRPr lang="en-US"/>
          </a:p>
        </p:txBody>
      </p:sp>
      <p:sp>
        <p:nvSpPr>
          <p:cNvPr id="6" name="Text Placeholder 5"/>
          <p:cNvSpPr>
            <a:spLocks noGrp="1"/>
          </p:cNvSpPr>
          <p:nvPr>
            <p:ph type="body" sz="quarter" idx="15"/>
          </p:nvPr>
        </p:nvSpPr>
        <p:spPr/>
        <p:txBody>
          <a:bodyPr>
            <a:normAutofit/>
          </a:bodyPr>
          <a:lstStyle/>
          <a:p>
            <a:r>
              <a:rPr lang="en-US" smtClean="0"/>
              <a:t>Example</a:t>
            </a:r>
            <a:endParaRPr lang="en-US"/>
          </a:p>
        </p:txBody>
      </p:sp>
    </p:spTree>
    <p:extLst>
      <p:ext uri="{BB962C8B-B14F-4D97-AF65-F5344CB8AC3E}">
        <p14:creationId xmlns:p14="http://schemas.microsoft.com/office/powerpoint/2010/main" val="3835805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if</a:t>
            </a:r>
            <a:r>
              <a:rPr lang="en-US" smtClean="0"/>
              <a:t> condition (cont.)</a:t>
            </a:r>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1" y="1676401"/>
            <a:ext cx="4257675" cy="19907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4343400"/>
            <a:ext cx="4533900" cy="20193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Rectangle 2"/>
          <p:cNvSpPr/>
          <p:nvPr/>
        </p:nvSpPr>
        <p:spPr>
          <a:xfrm>
            <a:off x="6400800" y="24384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In between the </a:t>
            </a:r>
            <a:r>
              <a:rPr lang="en-US" sz="1200">
                <a:solidFill>
                  <a:srgbClr val="FFFF00"/>
                </a:solidFill>
              </a:rPr>
              <a:t>if</a:t>
            </a:r>
            <a:r>
              <a:rPr lang="en-US" sz="1200"/>
              <a:t> and the </a:t>
            </a:r>
            <a:r>
              <a:rPr lang="en-US" sz="1200">
                <a:solidFill>
                  <a:srgbClr val="FFFF00"/>
                </a:solidFill>
              </a:rPr>
              <a:t>else</a:t>
            </a:r>
            <a:r>
              <a:rPr lang="en-US" sz="1200"/>
              <a:t>, there can also be an unlimited number of </a:t>
            </a:r>
            <a:r>
              <a:rPr lang="en-US" sz="1200">
                <a:solidFill>
                  <a:srgbClr val="FFFF00"/>
                </a:solidFill>
              </a:rPr>
              <a:t>else if</a:t>
            </a:r>
            <a:r>
              <a:rPr lang="en-US" sz="1200"/>
              <a:t> conditions</a:t>
            </a:r>
          </a:p>
        </p:txBody>
      </p:sp>
      <p:sp>
        <p:nvSpPr>
          <p:cNvPr id="6" name="Rectangle 5"/>
          <p:cNvSpPr/>
          <p:nvPr/>
        </p:nvSpPr>
        <p:spPr>
          <a:xfrm>
            <a:off x="3276600" y="5029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You can also nest conditions by putting new conditions within any of the blocks</a:t>
            </a:r>
          </a:p>
        </p:txBody>
      </p:sp>
    </p:spTree>
    <p:extLst>
      <p:ext uri="{BB962C8B-B14F-4D97-AF65-F5344CB8AC3E}">
        <p14:creationId xmlns:p14="http://schemas.microsoft.com/office/powerpoint/2010/main" val="865809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if</a:t>
            </a:r>
            <a:r>
              <a:rPr lang="en-US" smtClean="0"/>
              <a:t> condition (cont.)</a:t>
            </a:r>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447800"/>
            <a:ext cx="4476750" cy="35814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Rectangle 2"/>
          <p:cNvSpPr/>
          <p:nvPr/>
        </p:nvSpPr>
        <p:spPr>
          <a:xfrm>
            <a:off x="5867400" y="18288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 recommended way to check if a variable exists</a:t>
            </a: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1" y="4114800"/>
            <a:ext cx="2867025" cy="173355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6019801"/>
            <a:ext cx="5734050" cy="48577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4" name="Bent-Up Arrow 3"/>
          <p:cNvSpPr/>
          <p:nvPr/>
        </p:nvSpPr>
        <p:spPr>
          <a:xfrm rot="10800000">
            <a:off x="6716486" y="5442858"/>
            <a:ext cx="609600" cy="533400"/>
          </a:xfrm>
          <a:prstGeom prst="bentUp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53000" y="5769428"/>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Alternative </a:t>
            </a:r>
            <a:r>
              <a:rPr lang="en-US" sz="1200">
                <a:solidFill>
                  <a:srgbClr val="FFFF00"/>
                </a:solidFill>
              </a:rPr>
              <a:t>if</a:t>
            </a:r>
            <a:r>
              <a:rPr lang="en-US" sz="1200"/>
              <a:t> syntax</a:t>
            </a:r>
          </a:p>
        </p:txBody>
      </p:sp>
    </p:spTree>
    <p:extLst>
      <p:ext uri="{BB962C8B-B14F-4D97-AF65-F5344CB8AC3E}">
        <p14:creationId xmlns:p14="http://schemas.microsoft.com/office/powerpoint/2010/main" val="208130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solidFill>
                  <a:srgbClr val="C00000"/>
                </a:solidFill>
                <a:latin typeface="Algerian" panose="04020705040A02060702" pitchFamily="82" charset="0"/>
              </a:rPr>
              <a:t>1) JS OOP/Closure</a:t>
            </a:r>
            <a:endParaRPr lang="en-US" sz="4400" dirty="0">
              <a:solidFill>
                <a:srgbClr val="C00000"/>
              </a:solidFill>
              <a:latin typeface="Algerian" panose="04020705040A02060702" pitchFamily="82"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3869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switch</a:t>
            </a:r>
            <a:r>
              <a:rPr lang="en-US" smtClean="0"/>
              <a:t> statement</a:t>
            </a:r>
            <a:endParaRPr lang="en-US"/>
          </a:p>
        </p:txBody>
      </p:sp>
      <p:sp>
        <p:nvSpPr>
          <p:cNvPr id="3" name="Content Placeholder 2"/>
          <p:cNvSpPr>
            <a:spLocks noGrp="1"/>
          </p:cNvSpPr>
          <p:nvPr>
            <p:ph idx="1"/>
          </p:nvPr>
        </p:nvSpPr>
        <p:spPr/>
        <p:txBody>
          <a:bodyPr>
            <a:normAutofit/>
          </a:bodyPr>
          <a:lstStyle/>
          <a:p>
            <a:r>
              <a:rPr lang="en-US" smtClean="0"/>
              <a:t> switch </a:t>
            </a:r>
            <a:r>
              <a:rPr lang="en-US"/>
              <a:t>(</a:t>
            </a:r>
            <a:r>
              <a:rPr lang="en-US" i="1"/>
              <a:t>expression</a:t>
            </a:r>
            <a:r>
              <a:rPr lang="en-US"/>
              <a:t>) {</a:t>
            </a:r>
            <a:br>
              <a:rPr lang="en-US"/>
            </a:br>
            <a:r>
              <a:rPr lang="en-US"/>
              <a:t>    case </a:t>
            </a:r>
            <a:r>
              <a:rPr lang="en-US" i="1"/>
              <a:t>expression</a:t>
            </a:r>
            <a:r>
              <a:rPr lang="en-US"/>
              <a:t>:</a:t>
            </a:r>
            <a:br>
              <a:rPr lang="en-US"/>
            </a:br>
            <a:r>
              <a:rPr lang="en-US"/>
              <a:t>        </a:t>
            </a:r>
            <a:r>
              <a:rPr lang="en-US" i="1" smtClean="0"/>
              <a:t>statements</a:t>
            </a:r>
          </a:p>
          <a:p>
            <a:r>
              <a:rPr lang="en-US" smtClean="0"/>
              <a:t>    case </a:t>
            </a:r>
            <a:r>
              <a:rPr lang="en-US" i="1" smtClean="0"/>
              <a:t>expression</a:t>
            </a:r>
            <a:r>
              <a:rPr lang="en-US" smtClean="0"/>
              <a:t>:</a:t>
            </a:r>
            <a:br>
              <a:rPr lang="en-US" smtClean="0"/>
            </a:br>
            <a:r>
              <a:rPr lang="en-US" smtClean="0"/>
              <a:t>        </a:t>
            </a:r>
            <a:r>
              <a:rPr lang="en-US" i="1" smtClean="0"/>
              <a:t>statements</a:t>
            </a:r>
          </a:p>
          <a:p>
            <a:r>
              <a:rPr lang="en-US" i="1" smtClean="0"/>
              <a:t>    …</a:t>
            </a:r>
            <a:r>
              <a:rPr lang="en-US"/>
              <a:t/>
            </a:r>
            <a:br>
              <a:rPr lang="en-US"/>
            </a:br>
            <a:r>
              <a:rPr lang="en-US"/>
              <a:t>    default:</a:t>
            </a:r>
            <a:br>
              <a:rPr lang="en-US"/>
            </a:br>
            <a:r>
              <a:rPr lang="en-US"/>
              <a:t>        </a:t>
            </a:r>
            <a:r>
              <a:rPr lang="en-US" i="1" smtClean="0"/>
              <a:t>statements</a:t>
            </a:r>
            <a:r>
              <a:rPr lang="en-US"/>
              <a:t/>
            </a:r>
            <a:br>
              <a:rPr lang="en-US"/>
            </a:br>
            <a:r>
              <a:rPr lang="en-US"/>
              <a:t> </a:t>
            </a:r>
            <a:r>
              <a:rPr lang="en-US" smtClean="0"/>
              <a:t>}</a:t>
            </a:r>
            <a:endParaRPr lang="en-US"/>
          </a:p>
        </p:txBody>
      </p:sp>
      <p:sp>
        <p:nvSpPr>
          <p:cNvPr id="4" name="Content Placeholder 3"/>
          <p:cNvSpPr>
            <a:spLocks noGrp="1"/>
          </p:cNvSpPr>
          <p:nvPr>
            <p:ph idx="13"/>
          </p:nvPr>
        </p:nvSpPr>
        <p:spPr/>
        <p:txBody>
          <a:bodyPr>
            <a:normAutofit fontScale="77500" lnSpcReduction="20000"/>
          </a:bodyPr>
          <a:lstStyle/>
          <a:p>
            <a:r>
              <a:rPr lang="en-US" smtClean="0"/>
              <a:t>  var </a:t>
            </a:r>
            <a:r>
              <a:rPr lang="en-US"/>
              <a:t>a = '1';</a:t>
            </a:r>
          </a:p>
          <a:p>
            <a:r>
              <a:rPr lang="en-US"/>
              <a:t> </a:t>
            </a:r>
            <a:r>
              <a:rPr lang="en-US" smtClean="0"/>
              <a:t> var </a:t>
            </a:r>
            <a:r>
              <a:rPr lang="en-US"/>
              <a:t>result = '';</a:t>
            </a:r>
          </a:p>
          <a:p>
            <a:r>
              <a:rPr lang="en-US" smtClean="0"/>
              <a:t>  switch </a:t>
            </a:r>
            <a:r>
              <a:rPr lang="en-US"/>
              <a:t>(a) {</a:t>
            </a:r>
          </a:p>
          <a:p>
            <a:r>
              <a:rPr lang="en-US" smtClean="0"/>
              <a:t>     case </a:t>
            </a:r>
            <a:r>
              <a:rPr lang="en-US"/>
              <a:t>1:</a:t>
            </a:r>
          </a:p>
          <a:p>
            <a:r>
              <a:rPr lang="en-US"/>
              <a:t>    </a:t>
            </a:r>
            <a:r>
              <a:rPr lang="en-US" smtClean="0"/>
              <a:t>    result </a:t>
            </a:r>
            <a:r>
              <a:rPr lang="en-US"/>
              <a:t>= 'Number 1';</a:t>
            </a:r>
          </a:p>
          <a:p>
            <a:r>
              <a:rPr lang="en-US"/>
              <a:t>    </a:t>
            </a:r>
            <a:r>
              <a:rPr lang="en-US" smtClean="0"/>
              <a:t>    break</a:t>
            </a:r>
            <a:r>
              <a:rPr lang="en-US"/>
              <a:t>;</a:t>
            </a:r>
          </a:p>
          <a:p>
            <a:r>
              <a:rPr lang="en-US" smtClean="0"/>
              <a:t>     </a:t>
            </a:r>
            <a:r>
              <a:rPr lang="en-US"/>
              <a:t>case '1':</a:t>
            </a:r>
          </a:p>
          <a:p>
            <a:r>
              <a:rPr lang="en-US"/>
              <a:t>    </a:t>
            </a:r>
            <a:r>
              <a:rPr lang="en-US" smtClean="0"/>
              <a:t>    result </a:t>
            </a:r>
            <a:r>
              <a:rPr lang="en-US"/>
              <a:t>= 'String 1';</a:t>
            </a:r>
          </a:p>
          <a:p>
            <a:r>
              <a:rPr lang="en-US"/>
              <a:t>    </a:t>
            </a:r>
            <a:r>
              <a:rPr lang="en-US" smtClean="0"/>
              <a:t>    break</a:t>
            </a:r>
            <a:r>
              <a:rPr lang="en-US"/>
              <a:t>;</a:t>
            </a:r>
          </a:p>
          <a:p>
            <a:r>
              <a:rPr lang="en-US"/>
              <a:t>  </a:t>
            </a:r>
            <a:r>
              <a:rPr lang="en-US" smtClean="0"/>
              <a:t>   default</a:t>
            </a:r>
            <a:r>
              <a:rPr lang="en-US"/>
              <a:t>:</a:t>
            </a:r>
          </a:p>
          <a:p>
            <a:r>
              <a:rPr lang="en-US"/>
              <a:t>    </a:t>
            </a:r>
            <a:r>
              <a:rPr lang="en-US" smtClean="0"/>
              <a:t>    result </a:t>
            </a:r>
            <a:r>
              <a:rPr lang="en-US"/>
              <a:t>= 'I don\'t know';</a:t>
            </a:r>
          </a:p>
          <a:p>
            <a:r>
              <a:rPr lang="en-US"/>
              <a:t>    </a:t>
            </a:r>
            <a:r>
              <a:rPr lang="en-US" smtClean="0"/>
              <a:t>    break</a:t>
            </a:r>
            <a:r>
              <a:rPr lang="en-US"/>
              <a:t>;</a:t>
            </a:r>
          </a:p>
          <a:p>
            <a:r>
              <a:rPr lang="en-US" smtClean="0"/>
              <a:t>  }</a:t>
            </a:r>
            <a:endParaRPr lang="en-US"/>
          </a:p>
          <a:p>
            <a:r>
              <a:rPr lang="en-US" smtClean="0"/>
              <a:t>  result</a:t>
            </a:r>
            <a:r>
              <a:rPr lang="en-US"/>
              <a:t>;</a:t>
            </a:r>
          </a:p>
        </p:txBody>
      </p:sp>
      <p:sp>
        <p:nvSpPr>
          <p:cNvPr id="5" name="Text Placeholder 4"/>
          <p:cNvSpPr>
            <a:spLocks noGrp="1"/>
          </p:cNvSpPr>
          <p:nvPr>
            <p:ph type="body" sz="quarter" idx="14"/>
          </p:nvPr>
        </p:nvSpPr>
        <p:spPr/>
        <p:txBody>
          <a:bodyPr>
            <a:normAutofit/>
          </a:bodyPr>
          <a:lstStyle/>
          <a:p>
            <a:r>
              <a:rPr lang="en-US" smtClean="0"/>
              <a:t>Syntax</a:t>
            </a:r>
            <a:endParaRPr lang="en-US"/>
          </a:p>
        </p:txBody>
      </p:sp>
      <p:sp>
        <p:nvSpPr>
          <p:cNvPr id="6" name="Text Placeholder 5"/>
          <p:cNvSpPr>
            <a:spLocks noGrp="1"/>
          </p:cNvSpPr>
          <p:nvPr>
            <p:ph type="body" sz="quarter" idx="15"/>
          </p:nvPr>
        </p:nvSpPr>
        <p:spPr/>
        <p:txBody>
          <a:bodyPr>
            <a:normAutofit/>
          </a:bodyPr>
          <a:lstStyle/>
          <a:p>
            <a:r>
              <a:rPr lang="en-US" smtClean="0"/>
              <a:t>Example</a:t>
            </a:r>
            <a:endParaRPr lang="en-US"/>
          </a:p>
        </p:txBody>
      </p:sp>
    </p:spTree>
    <p:extLst>
      <p:ext uri="{BB962C8B-B14F-4D97-AF65-F5344CB8AC3E}">
        <p14:creationId xmlns:p14="http://schemas.microsoft.com/office/powerpoint/2010/main" val="1817402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switch</a:t>
            </a:r>
            <a:r>
              <a:rPr lang="en-US" smtClean="0"/>
              <a:t> statement (cont.)</a:t>
            </a:r>
            <a:endParaRPr lang="en-US"/>
          </a:p>
        </p:txBody>
      </p:sp>
      <p:sp>
        <p:nvSpPr>
          <p:cNvPr id="3" name="Content Placeholder 2"/>
          <p:cNvSpPr>
            <a:spLocks noGrp="1"/>
          </p:cNvSpPr>
          <p:nvPr>
            <p:ph idx="1"/>
          </p:nvPr>
        </p:nvSpPr>
        <p:spPr/>
        <p:txBody>
          <a:bodyPr>
            <a:normAutofit/>
          </a:bodyPr>
          <a:lstStyle/>
          <a:p>
            <a:r>
              <a:rPr lang="en-US" smtClean="0"/>
              <a:t>Instead of using an </a:t>
            </a:r>
            <a:r>
              <a:rPr lang="en-US">
                <a:solidFill>
                  <a:srgbClr val="0070C0"/>
                </a:solidFill>
              </a:rPr>
              <a:t>if</a:t>
            </a:r>
            <a:r>
              <a:rPr lang="en-US"/>
              <a:t> </a:t>
            </a:r>
            <a:r>
              <a:rPr lang="en-US" smtClean="0"/>
              <a:t>condition with too </a:t>
            </a:r>
            <a:r>
              <a:rPr lang="en-US"/>
              <a:t>many </a:t>
            </a:r>
            <a:r>
              <a:rPr lang="en-US">
                <a:solidFill>
                  <a:srgbClr val="0070C0"/>
                </a:solidFill>
              </a:rPr>
              <a:t>else if</a:t>
            </a:r>
            <a:r>
              <a:rPr lang="en-US"/>
              <a:t> parts, </a:t>
            </a:r>
            <a:r>
              <a:rPr lang="en-US" smtClean="0"/>
              <a:t>use a </a:t>
            </a:r>
            <a:r>
              <a:rPr lang="en-US" smtClean="0">
                <a:solidFill>
                  <a:srgbClr val="0070C0"/>
                </a:solidFill>
              </a:rPr>
              <a:t>switch</a:t>
            </a:r>
            <a:r>
              <a:rPr lang="en-US"/>
              <a:t> </a:t>
            </a:r>
            <a:endParaRPr lang="en-US" smtClean="0"/>
          </a:p>
          <a:p>
            <a:r>
              <a:rPr lang="en-US"/>
              <a:t>Indent the </a:t>
            </a:r>
            <a:r>
              <a:rPr lang="en-US">
                <a:solidFill>
                  <a:srgbClr val="0070C0"/>
                </a:solidFill>
              </a:rPr>
              <a:t>case</a:t>
            </a:r>
            <a:r>
              <a:rPr lang="en-US"/>
              <a:t> line, and then further indent the code that </a:t>
            </a:r>
            <a:r>
              <a:rPr lang="en-US" smtClean="0"/>
              <a:t>follows it</a:t>
            </a:r>
            <a:endParaRPr lang="en-US"/>
          </a:p>
          <a:p>
            <a:r>
              <a:rPr lang="en-US"/>
              <a:t>Don't forget to </a:t>
            </a:r>
            <a:r>
              <a:rPr lang="en-US" smtClean="0">
                <a:solidFill>
                  <a:srgbClr val="0070C0"/>
                </a:solidFill>
              </a:rPr>
              <a:t>break</a:t>
            </a:r>
            <a:r>
              <a:rPr lang="en-US" smtClean="0"/>
              <a:t> </a:t>
            </a:r>
            <a:endParaRPr lang="en-US"/>
          </a:p>
          <a:p>
            <a:r>
              <a:rPr lang="en-US"/>
              <a:t>Use the </a:t>
            </a:r>
            <a:r>
              <a:rPr lang="en-US">
                <a:solidFill>
                  <a:srgbClr val="0070C0"/>
                </a:solidFill>
              </a:rPr>
              <a:t>default</a:t>
            </a:r>
            <a:r>
              <a:rPr lang="en-US"/>
              <a:t> </a:t>
            </a:r>
            <a:r>
              <a:rPr lang="en-US" smtClean="0"/>
              <a:t>case</a:t>
            </a:r>
            <a:endParaRPr lang="en-US"/>
          </a:p>
        </p:txBody>
      </p:sp>
      <p:sp>
        <p:nvSpPr>
          <p:cNvPr id="4" name="Content Placeholder 3"/>
          <p:cNvSpPr>
            <a:spLocks noGrp="1"/>
          </p:cNvSpPr>
          <p:nvPr>
            <p:ph idx="13"/>
          </p:nvPr>
        </p:nvSpPr>
        <p:spPr/>
        <p:txBody>
          <a:bodyPr>
            <a:normAutofit fontScale="92500" lnSpcReduction="10000"/>
          </a:bodyPr>
          <a:lstStyle/>
          <a:p>
            <a:r>
              <a:rPr lang="en-US" smtClean="0"/>
              <a:t>You can omit </a:t>
            </a:r>
            <a:r>
              <a:rPr lang="en-US" smtClean="0">
                <a:solidFill>
                  <a:srgbClr val="0070C0"/>
                </a:solidFill>
              </a:rPr>
              <a:t>break </a:t>
            </a:r>
            <a:r>
              <a:rPr lang="en-US" smtClean="0"/>
              <a:t>to let your statements fall through to a </a:t>
            </a:r>
            <a:r>
              <a:rPr lang="en-US" smtClean="0">
                <a:solidFill>
                  <a:srgbClr val="0070C0"/>
                </a:solidFill>
              </a:rPr>
              <a:t>break</a:t>
            </a:r>
            <a:r>
              <a:rPr lang="en-US" smtClean="0"/>
              <a:t>:</a:t>
            </a:r>
          </a:p>
          <a:p>
            <a:pPr marL="400050" lvl="1" indent="0">
              <a:buNone/>
            </a:pPr>
            <a:r>
              <a:rPr lang="en-US" smtClean="0"/>
              <a:t>switch(month){</a:t>
            </a:r>
          </a:p>
          <a:p>
            <a:pPr marL="400050" lvl="1" indent="0">
              <a:buNone/>
            </a:pPr>
            <a:r>
              <a:rPr lang="en-US" smtClean="0"/>
              <a:t>   case 1:</a:t>
            </a:r>
          </a:p>
          <a:p>
            <a:pPr marL="400050" lvl="1" indent="0">
              <a:buNone/>
            </a:pPr>
            <a:r>
              <a:rPr lang="en-US" smtClean="0"/>
              <a:t>   case 3:</a:t>
            </a:r>
          </a:p>
          <a:p>
            <a:pPr marL="400050" lvl="1" indent="0">
              <a:buNone/>
            </a:pPr>
            <a:r>
              <a:rPr lang="en-US" smtClean="0"/>
              <a:t>      alert(month + ‘ is 1 or 3</a:t>
            </a:r>
            <a:r>
              <a:rPr lang="en-US"/>
              <a:t>'</a:t>
            </a:r>
            <a:r>
              <a:rPr lang="en-US" smtClean="0"/>
              <a:t>);</a:t>
            </a:r>
          </a:p>
          <a:p>
            <a:pPr marL="400050" lvl="1" indent="0">
              <a:buNone/>
            </a:pPr>
            <a:r>
              <a:rPr lang="en-US" smtClean="0"/>
              <a:t>      break;</a:t>
            </a:r>
          </a:p>
          <a:p>
            <a:pPr marL="400050" lvl="1" indent="0">
              <a:buNone/>
            </a:pPr>
            <a:r>
              <a:rPr lang="en-US" smtClean="0"/>
              <a:t>   case 5:</a:t>
            </a:r>
          </a:p>
          <a:p>
            <a:pPr marL="400050" lvl="1" indent="0">
              <a:buNone/>
            </a:pPr>
            <a:r>
              <a:rPr lang="en-US" smtClean="0"/>
              <a:t>      alert(</a:t>
            </a:r>
            <a:r>
              <a:rPr lang="en-US"/>
              <a:t>'</a:t>
            </a:r>
            <a:r>
              <a:rPr lang="en-US" smtClean="0"/>
              <a:t>5</a:t>
            </a:r>
            <a:r>
              <a:rPr lang="en-US"/>
              <a:t>'</a:t>
            </a:r>
            <a:r>
              <a:rPr lang="en-US" smtClean="0"/>
              <a:t>);</a:t>
            </a:r>
          </a:p>
          <a:p>
            <a:pPr marL="400050" lvl="1" indent="0">
              <a:buNone/>
            </a:pPr>
            <a:r>
              <a:rPr lang="en-US" smtClean="0"/>
              <a:t>   case 7:</a:t>
            </a:r>
          </a:p>
          <a:p>
            <a:pPr marL="400050" lvl="1" indent="0">
              <a:buNone/>
            </a:pPr>
            <a:r>
              <a:rPr lang="en-US" smtClean="0"/>
              <a:t>      alert(</a:t>
            </a:r>
            <a:r>
              <a:rPr lang="en-US"/>
              <a:t>'</a:t>
            </a:r>
            <a:r>
              <a:rPr lang="en-US" smtClean="0"/>
              <a:t>5 or 7</a:t>
            </a:r>
            <a:r>
              <a:rPr lang="en-US"/>
              <a:t>'</a:t>
            </a:r>
            <a:r>
              <a:rPr lang="en-US" smtClean="0"/>
              <a:t>);</a:t>
            </a:r>
          </a:p>
          <a:p>
            <a:pPr marL="400050" lvl="1" indent="0">
              <a:buNone/>
            </a:pPr>
            <a:r>
              <a:rPr lang="en-US" smtClean="0"/>
              <a:t>   default:</a:t>
            </a:r>
          </a:p>
          <a:p>
            <a:pPr marL="400050" lvl="1" indent="0">
              <a:buNone/>
            </a:pPr>
            <a:r>
              <a:rPr lang="en-US" smtClean="0"/>
              <a:t>      alert(</a:t>
            </a:r>
            <a:r>
              <a:rPr lang="en-US"/>
              <a:t>'</a:t>
            </a:r>
            <a:r>
              <a:rPr lang="en-US" smtClean="0"/>
              <a:t>default');</a:t>
            </a:r>
          </a:p>
          <a:p>
            <a:pPr marL="400050" lvl="1" indent="0">
              <a:buNone/>
            </a:pPr>
            <a:r>
              <a:rPr lang="en-US" smtClean="0"/>
              <a:t>      break;</a:t>
            </a:r>
          </a:p>
          <a:p>
            <a:pPr marL="400050" lvl="1" indent="0">
              <a:buNone/>
            </a:pPr>
            <a:r>
              <a:rPr lang="en-US" smtClean="0"/>
              <a:t>}</a:t>
            </a:r>
            <a:endParaRPr lang="en-US"/>
          </a:p>
        </p:txBody>
      </p:sp>
      <p:sp>
        <p:nvSpPr>
          <p:cNvPr id="5" name="Text Placeholder 4"/>
          <p:cNvSpPr>
            <a:spLocks noGrp="1"/>
          </p:cNvSpPr>
          <p:nvPr>
            <p:ph type="body" sz="quarter" idx="14"/>
          </p:nvPr>
        </p:nvSpPr>
        <p:spPr/>
        <p:txBody>
          <a:bodyPr>
            <a:normAutofit/>
          </a:bodyPr>
          <a:lstStyle/>
          <a:p>
            <a:r>
              <a:rPr lang="en-US" smtClean="0"/>
              <a:t>Tips</a:t>
            </a:r>
            <a:endParaRPr lang="en-US"/>
          </a:p>
        </p:txBody>
      </p:sp>
      <p:sp>
        <p:nvSpPr>
          <p:cNvPr id="6" name="Text Placeholder 5"/>
          <p:cNvSpPr>
            <a:spLocks noGrp="1"/>
          </p:cNvSpPr>
          <p:nvPr>
            <p:ph type="body" sz="quarter" idx="15"/>
          </p:nvPr>
        </p:nvSpPr>
        <p:spPr/>
        <p:txBody>
          <a:bodyPr>
            <a:normAutofit/>
          </a:bodyPr>
          <a:lstStyle/>
          <a:p>
            <a:r>
              <a:rPr lang="en-US" smtClean="0"/>
              <a:t>Example</a:t>
            </a:r>
            <a:endParaRPr lang="en-US"/>
          </a:p>
        </p:txBody>
      </p:sp>
    </p:spTree>
    <p:extLst>
      <p:ext uri="{BB962C8B-B14F-4D97-AF65-F5344CB8AC3E}">
        <p14:creationId xmlns:p14="http://schemas.microsoft.com/office/powerpoint/2010/main" val="89890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while</a:t>
            </a:r>
            <a:r>
              <a:rPr lang="en-US" smtClean="0"/>
              <a:t> loop</a:t>
            </a:r>
            <a:endParaRPr lang="en-US"/>
          </a:p>
        </p:txBody>
      </p:sp>
      <p:sp>
        <p:nvSpPr>
          <p:cNvPr id="3" name="Content Placeholder 2"/>
          <p:cNvSpPr>
            <a:spLocks noGrp="1"/>
          </p:cNvSpPr>
          <p:nvPr>
            <p:ph idx="1"/>
          </p:nvPr>
        </p:nvSpPr>
        <p:spPr/>
        <p:txBody>
          <a:bodyPr>
            <a:normAutofit/>
          </a:bodyPr>
          <a:lstStyle/>
          <a:p>
            <a:r>
              <a:rPr lang="en-US" smtClean="0"/>
              <a:t>    while </a:t>
            </a:r>
            <a:r>
              <a:rPr lang="en-US"/>
              <a:t>(</a:t>
            </a:r>
            <a:r>
              <a:rPr lang="en-US" i="1"/>
              <a:t>condition</a:t>
            </a:r>
            <a:r>
              <a:rPr lang="en-US"/>
              <a:t>) {</a:t>
            </a:r>
            <a:br>
              <a:rPr lang="en-US"/>
            </a:br>
            <a:r>
              <a:rPr lang="en-US"/>
              <a:t>        </a:t>
            </a:r>
            <a:r>
              <a:rPr lang="en-US" i="1"/>
              <a:t>statements</a:t>
            </a:r>
            <a:r>
              <a:rPr lang="en-US"/>
              <a:t/>
            </a:r>
            <a:br>
              <a:rPr lang="en-US"/>
            </a:br>
            <a:r>
              <a:rPr lang="en-US"/>
              <a:t>    }</a:t>
            </a:r>
          </a:p>
        </p:txBody>
      </p:sp>
      <p:sp>
        <p:nvSpPr>
          <p:cNvPr id="4" name="Content Placeholder 3"/>
          <p:cNvSpPr>
            <a:spLocks noGrp="1"/>
          </p:cNvSpPr>
          <p:nvPr>
            <p:ph idx="13"/>
          </p:nvPr>
        </p:nvSpPr>
        <p:spPr/>
        <p:txBody>
          <a:bodyPr/>
          <a:lstStyle/>
          <a:p>
            <a:r>
              <a:rPr lang="en-US" smtClean="0"/>
              <a:t>   var </a:t>
            </a:r>
            <a:r>
              <a:rPr lang="en-US"/>
              <a:t>you = {age: 0};</a:t>
            </a:r>
          </a:p>
          <a:p>
            <a:r>
              <a:rPr lang="en-US" smtClean="0"/>
              <a:t>   while </a:t>
            </a:r>
            <a:r>
              <a:rPr lang="en-US"/>
              <a:t>(you.age &lt; 10</a:t>
            </a:r>
            <a:r>
              <a:rPr lang="en-US" smtClean="0"/>
              <a:t>){</a:t>
            </a:r>
          </a:p>
          <a:p>
            <a:r>
              <a:rPr lang="en-US" smtClean="0"/>
              <a:t>      you.age</a:t>
            </a:r>
            <a:r>
              <a:rPr lang="en-US"/>
              <a:t>++;</a:t>
            </a:r>
          </a:p>
          <a:p>
            <a:r>
              <a:rPr lang="en-US" smtClean="0"/>
              <a:t>   }</a:t>
            </a:r>
            <a:endParaRPr lang="en-US"/>
          </a:p>
          <a:p>
            <a:r>
              <a:rPr lang="en-US" smtClean="0"/>
              <a:t>   alert</a:t>
            </a:r>
            <a:r>
              <a:rPr lang="en-US"/>
              <a:t>("Oh, I grew " + you.age </a:t>
            </a:r>
            <a:r>
              <a:rPr lang="en-US" smtClean="0"/>
              <a:t>+</a:t>
            </a:r>
          </a:p>
          <a:p>
            <a:r>
              <a:rPr lang="en-US"/>
              <a:t> </a:t>
            </a:r>
            <a:r>
              <a:rPr lang="en-US" smtClean="0"/>
              <a:t>     " </a:t>
            </a:r>
            <a:r>
              <a:rPr lang="en-US"/>
              <a:t>years old in a second.");</a:t>
            </a:r>
          </a:p>
        </p:txBody>
      </p:sp>
      <p:sp>
        <p:nvSpPr>
          <p:cNvPr id="5" name="Text Placeholder 4"/>
          <p:cNvSpPr>
            <a:spLocks noGrp="1"/>
          </p:cNvSpPr>
          <p:nvPr>
            <p:ph type="body" sz="quarter" idx="14"/>
          </p:nvPr>
        </p:nvSpPr>
        <p:spPr/>
        <p:txBody>
          <a:bodyPr>
            <a:normAutofit/>
          </a:bodyPr>
          <a:lstStyle/>
          <a:p>
            <a:r>
              <a:rPr lang="en-US" smtClean="0"/>
              <a:t>Syntax</a:t>
            </a:r>
            <a:endParaRPr lang="en-US"/>
          </a:p>
        </p:txBody>
      </p:sp>
      <p:sp>
        <p:nvSpPr>
          <p:cNvPr id="6" name="Text Placeholder 5"/>
          <p:cNvSpPr>
            <a:spLocks noGrp="1"/>
          </p:cNvSpPr>
          <p:nvPr>
            <p:ph type="body" sz="quarter" idx="15"/>
          </p:nvPr>
        </p:nvSpPr>
        <p:spPr/>
        <p:txBody>
          <a:bodyPr>
            <a:normAutofit/>
          </a:bodyPr>
          <a:lstStyle/>
          <a:p>
            <a:r>
              <a:rPr lang="en-US" smtClean="0"/>
              <a:t>Example</a:t>
            </a:r>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505200"/>
            <a:ext cx="2371726" cy="2158192"/>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65938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do-while</a:t>
            </a:r>
            <a:r>
              <a:rPr lang="en-US" smtClean="0"/>
              <a:t> loop</a:t>
            </a:r>
            <a:endParaRPr lang="en-US"/>
          </a:p>
        </p:txBody>
      </p:sp>
      <p:sp>
        <p:nvSpPr>
          <p:cNvPr id="3" name="Content Placeholder 2"/>
          <p:cNvSpPr>
            <a:spLocks noGrp="1"/>
          </p:cNvSpPr>
          <p:nvPr>
            <p:ph idx="1"/>
          </p:nvPr>
        </p:nvSpPr>
        <p:spPr/>
        <p:txBody>
          <a:bodyPr>
            <a:normAutofit/>
          </a:bodyPr>
          <a:lstStyle/>
          <a:p>
            <a:r>
              <a:rPr lang="en-US" smtClean="0"/>
              <a:t>    do </a:t>
            </a:r>
            <a:r>
              <a:rPr lang="en-US"/>
              <a:t>{</a:t>
            </a:r>
            <a:br>
              <a:rPr lang="en-US"/>
            </a:br>
            <a:r>
              <a:rPr lang="en-US"/>
              <a:t>        </a:t>
            </a:r>
            <a:r>
              <a:rPr lang="en-US" i="1"/>
              <a:t>statements</a:t>
            </a:r>
            <a:r>
              <a:rPr lang="en-US"/>
              <a:t/>
            </a:r>
            <a:br>
              <a:rPr lang="en-US"/>
            </a:br>
            <a:r>
              <a:rPr lang="en-US"/>
              <a:t>    </a:t>
            </a:r>
            <a:r>
              <a:rPr lang="en-US" smtClean="0"/>
              <a:t>} </a:t>
            </a:r>
            <a:r>
              <a:rPr lang="en-US"/>
              <a:t>while (</a:t>
            </a:r>
            <a:r>
              <a:rPr lang="en-US" i="1"/>
              <a:t>condition</a:t>
            </a:r>
            <a:r>
              <a:rPr lang="en-US" smtClean="0"/>
              <a:t>);</a:t>
            </a:r>
            <a:endParaRPr lang="en-US"/>
          </a:p>
        </p:txBody>
      </p:sp>
      <p:sp>
        <p:nvSpPr>
          <p:cNvPr id="4" name="Content Placeholder 3"/>
          <p:cNvSpPr>
            <a:spLocks noGrp="1"/>
          </p:cNvSpPr>
          <p:nvPr>
            <p:ph idx="13"/>
          </p:nvPr>
        </p:nvSpPr>
        <p:spPr/>
        <p:txBody>
          <a:bodyPr/>
          <a:lstStyle/>
          <a:p>
            <a:r>
              <a:rPr lang="en-US" smtClean="0"/>
              <a:t>   var </a:t>
            </a:r>
            <a:r>
              <a:rPr lang="en-US"/>
              <a:t>you = {age: 0};</a:t>
            </a:r>
          </a:p>
          <a:p>
            <a:r>
              <a:rPr lang="en-US" smtClean="0"/>
              <a:t>   do {</a:t>
            </a:r>
          </a:p>
          <a:p>
            <a:r>
              <a:rPr lang="en-US" smtClean="0"/>
              <a:t>      you.age</a:t>
            </a:r>
            <a:r>
              <a:rPr lang="en-US"/>
              <a:t>++;</a:t>
            </a:r>
          </a:p>
          <a:p>
            <a:r>
              <a:rPr lang="en-US" smtClean="0"/>
              <a:t>   } while </a:t>
            </a:r>
            <a:r>
              <a:rPr lang="en-US"/>
              <a:t>(you.age &lt; 10</a:t>
            </a:r>
            <a:r>
              <a:rPr lang="en-US" smtClean="0"/>
              <a:t>);</a:t>
            </a:r>
            <a:endParaRPr lang="en-US"/>
          </a:p>
          <a:p>
            <a:r>
              <a:rPr lang="en-US" smtClean="0"/>
              <a:t>   alert</a:t>
            </a:r>
            <a:r>
              <a:rPr lang="en-US"/>
              <a:t>("Oh, I grew " + you.age </a:t>
            </a:r>
            <a:r>
              <a:rPr lang="en-US" smtClean="0"/>
              <a:t>+</a:t>
            </a:r>
          </a:p>
          <a:p>
            <a:r>
              <a:rPr lang="en-US"/>
              <a:t> </a:t>
            </a:r>
            <a:r>
              <a:rPr lang="en-US" smtClean="0"/>
              <a:t>     " </a:t>
            </a:r>
            <a:r>
              <a:rPr lang="en-US"/>
              <a:t>years old in a second.");</a:t>
            </a:r>
          </a:p>
        </p:txBody>
      </p:sp>
      <p:sp>
        <p:nvSpPr>
          <p:cNvPr id="5" name="Text Placeholder 4"/>
          <p:cNvSpPr>
            <a:spLocks noGrp="1"/>
          </p:cNvSpPr>
          <p:nvPr>
            <p:ph type="body" sz="quarter" idx="14"/>
          </p:nvPr>
        </p:nvSpPr>
        <p:spPr/>
        <p:txBody>
          <a:bodyPr>
            <a:normAutofit/>
          </a:bodyPr>
          <a:lstStyle/>
          <a:p>
            <a:r>
              <a:rPr lang="en-US" smtClean="0"/>
              <a:t>Syntax</a:t>
            </a:r>
            <a:endParaRPr lang="en-US"/>
          </a:p>
        </p:txBody>
      </p:sp>
      <p:sp>
        <p:nvSpPr>
          <p:cNvPr id="6" name="Text Placeholder 5"/>
          <p:cNvSpPr>
            <a:spLocks noGrp="1"/>
          </p:cNvSpPr>
          <p:nvPr>
            <p:ph type="body" sz="quarter" idx="15"/>
          </p:nvPr>
        </p:nvSpPr>
        <p:spPr/>
        <p:txBody>
          <a:bodyPr>
            <a:normAutofit/>
          </a:bodyPr>
          <a:lstStyle/>
          <a:p>
            <a:r>
              <a:rPr lang="en-US" smtClean="0"/>
              <a:t>Example</a:t>
            </a:r>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429000"/>
            <a:ext cx="2590800" cy="2291238"/>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01613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for</a:t>
            </a:r>
            <a:r>
              <a:rPr lang="en-US" smtClean="0"/>
              <a:t> loop</a:t>
            </a:r>
            <a:endParaRPr lang="en-US"/>
          </a:p>
        </p:txBody>
      </p:sp>
      <p:sp>
        <p:nvSpPr>
          <p:cNvPr id="3" name="Content Placeholder 2"/>
          <p:cNvSpPr>
            <a:spLocks noGrp="1"/>
          </p:cNvSpPr>
          <p:nvPr>
            <p:ph idx="1"/>
          </p:nvPr>
        </p:nvSpPr>
        <p:spPr/>
        <p:txBody>
          <a:bodyPr>
            <a:normAutofit/>
          </a:bodyPr>
          <a:lstStyle/>
          <a:p>
            <a:r>
              <a:rPr lang="en-US" smtClean="0"/>
              <a:t>   </a:t>
            </a:r>
            <a:r>
              <a:rPr lang="en-US"/>
              <a:t> for (</a:t>
            </a:r>
            <a:r>
              <a:rPr lang="en-US" i="1" smtClean="0"/>
              <a:t>init</a:t>
            </a:r>
            <a:r>
              <a:rPr lang="en-US" smtClean="0"/>
              <a:t>;</a:t>
            </a:r>
            <a:r>
              <a:rPr lang="en-US"/>
              <a:t> </a:t>
            </a:r>
            <a:r>
              <a:rPr lang="en-US" i="1"/>
              <a:t>condition</a:t>
            </a:r>
            <a:r>
              <a:rPr lang="en-US"/>
              <a:t>; </a:t>
            </a:r>
            <a:r>
              <a:rPr lang="en-US" i="1"/>
              <a:t>update</a:t>
            </a:r>
            <a:r>
              <a:rPr lang="en-US"/>
              <a:t>) {</a:t>
            </a:r>
            <a:br>
              <a:rPr lang="en-US"/>
            </a:br>
            <a:r>
              <a:rPr lang="en-US"/>
              <a:t>        </a:t>
            </a:r>
            <a:r>
              <a:rPr lang="en-US" i="1"/>
              <a:t>statements</a:t>
            </a:r>
            <a:r>
              <a:rPr lang="en-US"/>
              <a:t/>
            </a:r>
            <a:br>
              <a:rPr lang="en-US"/>
            </a:br>
            <a:r>
              <a:rPr lang="en-US"/>
              <a:t>    }</a:t>
            </a:r>
          </a:p>
        </p:txBody>
      </p:sp>
      <p:sp>
        <p:nvSpPr>
          <p:cNvPr id="4" name="Content Placeholder 3"/>
          <p:cNvSpPr>
            <a:spLocks noGrp="1"/>
          </p:cNvSpPr>
          <p:nvPr>
            <p:ph idx="13"/>
          </p:nvPr>
        </p:nvSpPr>
        <p:spPr/>
        <p:txBody>
          <a:bodyPr/>
          <a:lstStyle/>
          <a:p>
            <a:r>
              <a:rPr lang="en-US" smtClean="0"/>
              <a:t>   var </a:t>
            </a:r>
            <a:r>
              <a:rPr lang="en-US"/>
              <a:t>punishment = '';</a:t>
            </a:r>
          </a:p>
          <a:p>
            <a:r>
              <a:rPr lang="en-US" smtClean="0"/>
              <a:t>   for </a:t>
            </a:r>
            <a:r>
              <a:rPr lang="en-US"/>
              <a:t>(var i = 0; i &lt; 100; i++) {</a:t>
            </a:r>
          </a:p>
          <a:p>
            <a:r>
              <a:rPr lang="en-US" smtClean="0"/>
              <a:t>       punishment </a:t>
            </a:r>
            <a:r>
              <a:rPr lang="en-US"/>
              <a:t>+= 'I will never do this again, ';</a:t>
            </a:r>
          </a:p>
          <a:p>
            <a:r>
              <a:rPr lang="en-US" smtClean="0"/>
              <a:t>   }</a:t>
            </a:r>
            <a:endParaRPr lang="en-US"/>
          </a:p>
          <a:p>
            <a:r>
              <a:rPr lang="en-US" smtClean="0"/>
              <a:t>   alert(punishment</a:t>
            </a:r>
            <a:r>
              <a:rPr lang="en-US"/>
              <a:t>);</a:t>
            </a:r>
          </a:p>
        </p:txBody>
      </p:sp>
      <p:sp>
        <p:nvSpPr>
          <p:cNvPr id="5" name="Text Placeholder 4"/>
          <p:cNvSpPr>
            <a:spLocks noGrp="1"/>
          </p:cNvSpPr>
          <p:nvPr>
            <p:ph type="body" sz="quarter" idx="14"/>
          </p:nvPr>
        </p:nvSpPr>
        <p:spPr/>
        <p:txBody>
          <a:bodyPr>
            <a:normAutofit/>
          </a:bodyPr>
          <a:lstStyle/>
          <a:p>
            <a:r>
              <a:rPr lang="en-US" smtClean="0"/>
              <a:t>Syntax</a:t>
            </a:r>
            <a:endParaRPr lang="en-US"/>
          </a:p>
        </p:txBody>
      </p:sp>
      <p:sp>
        <p:nvSpPr>
          <p:cNvPr id="6" name="Text Placeholder 5"/>
          <p:cNvSpPr>
            <a:spLocks noGrp="1"/>
          </p:cNvSpPr>
          <p:nvPr>
            <p:ph type="body" sz="quarter" idx="15"/>
          </p:nvPr>
        </p:nvSpPr>
        <p:spPr/>
        <p:txBody>
          <a:bodyPr>
            <a:normAutofit/>
          </a:bodyPr>
          <a:lstStyle/>
          <a:p>
            <a:r>
              <a:rPr lang="en-US" smtClean="0"/>
              <a:t>Example</a:t>
            </a:r>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2512" y="3581400"/>
            <a:ext cx="3240088" cy="19812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563313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for-in</a:t>
            </a:r>
            <a:r>
              <a:rPr lang="en-US" smtClean="0"/>
              <a:t> loop</a:t>
            </a:r>
            <a:endParaRPr lang="en-US"/>
          </a:p>
        </p:txBody>
      </p:sp>
      <p:sp>
        <p:nvSpPr>
          <p:cNvPr id="3" name="Content Placeholder 2"/>
          <p:cNvSpPr>
            <a:spLocks noGrp="1"/>
          </p:cNvSpPr>
          <p:nvPr>
            <p:ph idx="1"/>
          </p:nvPr>
        </p:nvSpPr>
        <p:spPr/>
        <p:txBody>
          <a:bodyPr>
            <a:normAutofit/>
          </a:bodyPr>
          <a:lstStyle/>
          <a:p>
            <a:r>
              <a:rPr lang="en-US" smtClean="0"/>
              <a:t>   </a:t>
            </a:r>
            <a:r>
              <a:rPr lang="en-US"/>
              <a:t> for (</a:t>
            </a:r>
            <a:r>
              <a:rPr lang="en-US" i="1"/>
              <a:t>variable</a:t>
            </a:r>
            <a:r>
              <a:rPr lang="en-US"/>
              <a:t> in </a:t>
            </a:r>
            <a:r>
              <a:rPr lang="en-US" i="1"/>
              <a:t>object</a:t>
            </a:r>
            <a:r>
              <a:rPr lang="en-US"/>
              <a:t>) {</a:t>
            </a:r>
            <a:br>
              <a:rPr lang="en-US"/>
            </a:br>
            <a:r>
              <a:rPr lang="en-US"/>
              <a:t>        if (</a:t>
            </a:r>
            <a:r>
              <a:rPr lang="en-US" i="1"/>
              <a:t>filter</a:t>
            </a:r>
            <a:r>
              <a:rPr lang="en-US"/>
              <a:t>) {</a:t>
            </a:r>
            <a:br>
              <a:rPr lang="en-US"/>
            </a:br>
            <a:r>
              <a:rPr lang="en-US"/>
              <a:t>            </a:t>
            </a:r>
            <a:r>
              <a:rPr lang="en-US" i="1"/>
              <a:t>statements</a:t>
            </a:r>
            <a:r>
              <a:rPr lang="en-US"/>
              <a:t/>
            </a:r>
            <a:br>
              <a:rPr lang="en-US"/>
            </a:br>
            <a:r>
              <a:rPr lang="en-US"/>
              <a:t>        } </a:t>
            </a:r>
            <a:br>
              <a:rPr lang="en-US"/>
            </a:br>
            <a:r>
              <a:rPr lang="en-US"/>
              <a:t>    </a:t>
            </a:r>
            <a:r>
              <a:rPr lang="en-US" smtClean="0"/>
              <a:t>}</a:t>
            </a:r>
          </a:p>
          <a:p>
            <a:endParaRPr lang="en-US"/>
          </a:p>
          <a:p>
            <a:r>
              <a:rPr lang="en-US" smtClean="0">
                <a:solidFill>
                  <a:srgbClr val="0070C0"/>
                </a:solidFill>
              </a:rPr>
              <a:t>   for </a:t>
            </a:r>
            <a:r>
              <a:rPr lang="en-US">
                <a:solidFill>
                  <a:srgbClr val="0070C0"/>
                </a:solidFill>
              </a:rPr>
              <a:t>(</a:t>
            </a:r>
            <a:r>
              <a:rPr lang="en-US" i="1">
                <a:solidFill>
                  <a:srgbClr val="0070C0"/>
                </a:solidFill>
              </a:rPr>
              <a:t>variable</a:t>
            </a:r>
            <a:r>
              <a:rPr lang="en-US">
                <a:solidFill>
                  <a:srgbClr val="0070C0"/>
                </a:solidFill>
              </a:rPr>
              <a:t> in </a:t>
            </a:r>
            <a:r>
              <a:rPr lang="en-US" i="1">
                <a:solidFill>
                  <a:srgbClr val="0070C0"/>
                </a:solidFill>
              </a:rPr>
              <a:t>object</a:t>
            </a:r>
            <a:r>
              <a:rPr lang="en-US">
                <a:solidFill>
                  <a:srgbClr val="0070C0"/>
                </a:solidFill>
              </a:rPr>
              <a:t>) {</a:t>
            </a:r>
            <a:br>
              <a:rPr lang="en-US">
                <a:solidFill>
                  <a:srgbClr val="0070C0"/>
                </a:solidFill>
              </a:rPr>
            </a:br>
            <a:r>
              <a:rPr lang="en-US">
                <a:solidFill>
                  <a:srgbClr val="0070C0"/>
                </a:solidFill>
              </a:rPr>
              <a:t>        if (</a:t>
            </a:r>
            <a:r>
              <a:rPr lang="en-US" i="1" smtClean="0">
                <a:solidFill>
                  <a:srgbClr val="0070C0"/>
                </a:solidFill>
              </a:rPr>
              <a:t>object</a:t>
            </a:r>
            <a:r>
              <a:rPr lang="en-US" smtClean="0">
                <a:solidFill>
                  <a:srgbClr val="0070C0"/>
                </a:solidFill>
              </a:rPr>
              <a:t>.hasOwnProperty(</a:t>
            </a:r>
            <a:r>
              <a:rPr lang="en-US" i="1" smtClean="0">
                <a:solidFill>
                  <a:srgbClr val="0070C0"/>
                </a:solidFill>
              </a:rPr>
              <a:t>v</a:t>
            </a:r>
            <a:r>
              <a:rPr lang="en-US" smtClean="0">
                <a:solidFill>
                  <a:srgbClr val="0070C0"/>
                </a:solidFill>
              </a:rPr>
              <a:t>))</a:t>
            </a:r>
            <a:r>
              <a:rPr lang="en-US">
                <a:solidFill>
                  <a:srgbClr val="0070C0"/>
                </a:solidFill>
              </a:rPr>
              <a:t> {</a:t>
            </a:r>
            <a:br>
              <a:rPr lang="en-US">
                <a:solidFill>
                  <a:srgbClr val="0070C0"/>
                </a:solidFill>
              </a:rPr>
            </a:br>
            <a:r>
              <a:rPr lang="en-US">
                <a:solidFill>
                  <a:srgbClr val="0070C0"/>
                </a:solidFill>
              </a:rPr>
              <a:t>            </a:t>
            </a:r>
            <a:r>
              <a:rPr lang="en-US" i="1">
                <a:solidFill>
                  <a:srgbClr val="0070C0"/>
                </a:solidFill>
              </a:rPr>
              <a:t>statements</a:t>
            </a:r>
            <a:r>
              <a:rPr lang="en-US">
                <a:solidFill>
                  <a:srgbClr val="0070C0"/>
                </a:solidFill>
              </a:rPr>
              <a:t/>
            </a:r>
            <a:br>
              <a:rPr lang="en-US">
                <a:solidFill>
                  <a:srgbClr val="0070C0"/>
                </a:solidFill>
              </a:rPr>
            </a:br>
            <a:r>
              <a:rPr lang="en-US">
                <a:solidFill>
                  <a:srgbClr val="0070C0"/>
                </a:solidFill>
              </a:rPr>
              <a:t>        } </a:t>
            </a:r>
            <a:br>
              <a:rPr lang="en-US">
                <a:solidFill>
                  <a:srgbClr val="0070C0"/>
                </a:solidFill>
              </a:rPr>
            </a:br>
            <a:r>
              <a:rPr lang="en-US">
                <a:solidFill>
                  <a:srgbClr val="0070C0"/>
                </a:solidFill>
              </a:rPr>
              <a:t>    }</a:t>
            </a:r>
          </a:p>
        </p:txBody>
      </p:sp>
      <p:sp>
        <p:nvSpPr>
          <p:cNvPr id="4" name="Content Placeholder 3"/>
          <p:cNvSpPr>
            <a:spLocks noGrp="1"/>
          </p:cNvSpPr>
          <p:nvPr>
            <p:ph idx="13"/>
          </p:nvPr>
        </p:nvSpPr>
        <p:spPr/>
        <p:txBody>
          <a:bodyPr>
            <a:normAutofit fontScale="32500" lnSpcReduction="20000"/>
          </a:bodyPr>
          <a:lstStyle/>
          <a:p>
            <a:r>
              <a:rPr lang="en-US" b="1" smtClean="0">
                <a:solidFill>
                  <a:srgbClr val="0070C0"/>
                </a:solidFill>
              </a:rPr>
              <a:t>Example 1:</a:t>
            </a:r>
          </a:p>
          <a:p>
            <a:r>
              <a:rPr lang="en-US"/>
              <a:t> </a:t>
            </a:r>
            <a:r>
              <a:rPr lang="en-US" smtClean="0"/>
              <a:t>  var </a:t>
            </a:r>
            <a:r>
              <a:rPr lang="en-US"/>
              <a:t>a = ['a','b','c','x','y','z'];</a:t>
            </a:r>
          </a:p>
          <a:p>
            <a:r>
              <a:rPr lang="en-US" smtClean="0"/>
              <a:t>   var </a:t>
            </a:r>
            <a:r>
              <a:rPr lang="en-US"/>
              <a:t>result = '\n';</a:t>
            </a:r>
          </a:p>
          <a:p>
            <a:r>
              <a:rPr lang="en-US" smtClean="0"/>
              <a:t>   for </a:t>
            </a:r>
            <a:r>
              <a:rPr lang="en-US"/>
              <a:t>(var i in a) {</a:t>
            </a:r>
          </a:p>
          <a:p>
            <a:r>
              <a:rPr lang="en-US" smtClean="0"/>
              <a:t>      result </a:t>
            </a:r>
            <a:r>
              <a:rPr lang="en-US"/>
              <a:t>+= 'index: ' + i + </a:t>
            </a:r>
            <a:r>
              <a:rPr lang="en-US" smtClean="0"/>
              <a:t>', </a:t>
            </a:r>
            <a:r>
              <a:rPr lang="en-US"/>
              <a:t>value: </a:t>
            </a:r>
            <a:r>
              <a:rPr lang="en-US" smtClean="0"/>
              <a:t>'</a:t>
            </a:r>
          </a:p>
          <a:p>
            <a:r>
              <a:rPr lang="en-US" smtClean="0"/>
              <a:t>         + </a:t>
            </a:r>
            <a:r>
              <a:rPr lang="en-US"/>
              <a:t>a[i] + '\n';</a:t>
            </a:r>
          </a:p>
          <a:p>
            <a:r>
              <a:rPr lang="en-US" smtClean="0"/>
              <a:t>   }</a:t>
            </a:r>
            <a:endParaRPr lang="en-US"/>
          </a:p>
          <a:p>
            <a:r>
              <a:rPr lang="en-US" smtClean="0"/>
              <a:t>   alert(result);</a:t>
            </a:r>
          </a:p>
          <a:p>
            <a:endParaRPr lang="en-US" smtClean="0"/>
          </a:p>
          <a:p>
            <a:r>
              <a:rPr lang="en-US" b="1">
                <a:solidFill>
                  <a:srgbClr val="0070C0"/>
                </a:solidFill>
              </a:rPr>
              <a:t>Example </a:t>
            </a:r>
            <a:r>
              <a:rPr lang="en-US" b="1" smtClean="0">
                <a:solidFill>
                  <a:srgbClr val="0070C0"/>
                </a:solidFill>
              </a:rPr>
              <a:t>2:</a:t>
            </a:r>
          </a:p>
          <a:p>
            <a:r>
              <a:rPr lang="en-US" smtClean="0"/>
              <a:t>   </a:t>
            </a:r>
            <a:r>
              <a:rPr lang="en-US"/>
              <a:t>var result = '\n';</a:t>
            </a:r>
          </a:p>
          <a:p>
            <a:r>
              <a:rPr lang="en-US" smtClean="0"/>
              <a:t>   var </a:t>
            </a:r>
            <a:r>
              <a:rPr lang="en-US"/>
              <a:t>mike = {</a:t>
            </a:r>
          </a:p>
          <a:p>
            <a:r>
              <a:rPr lang="en-US" smtClean="0"/>
              <a:t>      name </a:t>
            </a:r>
            <a:r>
              <a:rPr lang="en-US"/>
              <a:t>: 'Mike',</a:t>
            </a:r>
          </a:p>
          <a:p>
            <a:r>
              <a:rPr lang="en-US" smtClean="0"/>
              <a:t>      age </a:t>
            </a:r>
            <a:r>
              <a:rPr lang="en-US"/>
              <a:t>: 20</a:t>
            </a:r>
          </a:p>
          <a:p>
            <a:r>
              <a:rPr lang="en-US" smtClean="0"/>
              <a:t>   };</a:t>
            </a:r>
            <a:endParaRPr lang="en-US"/>
          </a:p>
          <a:p>
            <a:r>
              <a:rPr lang="en-US" smtClean="0"/>
              <a:t>   for </a:t>
            </a:r>
            <a:r>
              <a:rPr lang="en-US"/>
              <a:t>(var p in mike</a:t>
            </a:r>
            <a:r>
              <a:rPr lang="en-US" smtClean="0"/>
              <a:t>){</a:t>
            </a:r>
          </a:p>
          <a:p>
            <a:r>
              <a:rPr lang="en-US"/>
              <a:t>      if (mike.hasOwnProperty(p</a:t>
            </a:r>
            <a:r>
              <a:rPr lang="en-US" smtClean="0"/>
              <a:t>)) {</a:t>
            </a:r>
            <a:endParaRPr lang="en-US"/>
          </a:p>
          <a:p>
            <a:r>
              <a:rPr lang="en-US" smtClean="0"/>
              <a:t>         result </a:t>
            </a:r>
            <a:r>
              <a:rPr lang="en-US"/>
              <a:t>+=  p + ' = ' + mike[p] + '\n</a:t>
            </a:r>
            <a:r>
              <a:rPr lang="en-US" smtClean="0"/>
              <a:t>';</a:t>
            </a:r>
          </a:p>
          <a:p>
            <a:r>
              <a:rPr lang="en-US"/>
              <a:t> </a:t>
            </a:r>
            <a:r>
              <a:rPr lang="en-US" smtClean="0"/>
              <a:t>     }</a:t>
            </a:r>
            <a:endParaRPr lang="en-US"/>
          </a:p>
          <a:p>
            <a:r>
              <a:rPr lang="en-US" smtClean="0"/>
              <a:t>   }</a:t>
            </a:r>
            <a:endParaRPr lang="en-US"/>
          </a:p>
          <a:p>
            <a:r>
              <a:rPr lang="en-US" smtClean="0"/>
              <a:t>   alert(result</a:t>
            </a:r>
            <a:r>
              <a:rPr lang="en-US"/>
              <a:t>);</a:t>
            </a:r>
          </a:p>
        </p:txBody>
      </p:sp>
      <p:sp>
        <p:nvSpPr>
          <p:cNvPr id="5" name="Text Placeholder 4"/>
          <p:cNvSpPr>
            <a:spLocks noGrp="1"/>
          </p:cNvSpPr>
          <p:nvPr>
            <p:ph type="body" sz="quarter" idx="14"/>
          </p:nvPr>
        </p:nvSpPr>
        <p:spPr/>
        <p:txBody>
          <a:bodyPr>
            <a:normAutofit/>
          </a:bodyPr>
          <a:lstStyle/>
          <a:p>
            <a:r>
              <a:rPr lang="en-US" smtClean="0"/>
              <a:t>Syntax</a:t>
            </a:r>
            <a:endParaRPr lang="en-US"/>
          </a:p>
        </p:txBody>
      </p:sp>
      <p:sp>
        <p:nvSpPr>
          <p:cNvPr id="6" name="Text Placeholder 5"/>
          <p:cNvSpPr>
            <a:spLocks noGrp="1"/>
          </p:cNvSpPr>
          <p:nvPr>
            <p:ph type="body" sz="quarter" idx="15"/>
          </p:nvPr>
        </p:nvSpPr>
        <p:spPr/>
        <p:txBody>
          <a:bodyPr>
            <a:normAutofit/>
          </a:bodyPr>
          <a:lstStyle/>
          <a:p>
            <a:r>
              <a:rPr lang="en-US" smtClean="0"/>
              <a:t>Example</a:t>
            </a:r>
            <a:endParaRPr lang="en-US"/>
          </a:p>
        </p:txBody>
      </p:sp>
    </p:spTree>
    <p:extLst>
      <p:ext uri="{BB962C8B-B14F-4D97-AF65-F5344CB8AC3E}">
        <p14:creationId xmlns:p14="http://schemas.microsoft.com/office/powerpoint/2010/main" val="2586007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Comments</a:t>
            </a:r>
            <a:endParaRPr lang="en-US"/>
          </a:p>
        </p:txBody>
      </p:sp>
      <p:sp>
        <p:nvSpPr>
          <p:cNvPr id="3" name="Content Placeholder 2"/>
          <p:cNvSpPr>
            <a:spLocks noGrp="1"/>
          </p:cNvSpPr>
          <p:nvPr>
            <p:ph idx="1"/>
          </p:nvPr>
        </p:nvSpPr>
        <p:spPr/>
        <p:txBody>
          <a:bodyPr>
            <a:normAutofit fontScale="92500" lnSpcReduction="20000"/>
          </a:bodyPr>
          <a:lstStyle/>
          <a:p>
            <a:r>
              <a:rPr lang="en-US"/>
              <a:t>Single line </a:t>
            </a:r>
            <a:r>
              <a:rPr lang="en-US" smtClean="0"/>
              <a:t>comments (start </a:t>
            </a:r>
            <a:r>
              <a:rPr lang="en-US"/>
              <a:t>with </a:t>
            </a:r>
            <a:r>
              <a:rPr lang="en-US">
                <a:solidFill>
                  <a:srgbClr val="0070C0"/>
                </a:solidFill>
              </a:rPr>
              <a:t>//</a:t>
            </a:r>
            <a:r>
              <a:rPr lang="en-US"/>
              <a:t> and end at </a:t>
            </a:r>
            <a:r>
              <a:rPr lang="en-US" smtClean="0"/>
              <a:t>EOL)</a:t>
            </a:r>
          </a:p>
          <a:p>
            <a:pPr marL="800100" lvl="2" indent="0">
              <a:buNone/>
            </a:pPr>
            <a:r>
              <a:rPr lang="en-US">
                <a:solidFill>
                  <a:srgbClr val="C00000"/>
                </a:solidFill>
              </a:rPr>
              <a:t>// beginning of line</a:t>
            </a:r>
          </a:p>
          <a:p>
            <a:pPr marL="800100" lvl="2" indent="0">
              <a:buNone/>
            </a:pPr>
            <a:r>
              <a:rPr lang="en-US"/>
              <a:t>var a = 1; </a:t>
            </a:r>
            <a:r>
              <a:rPr lang="en-US">
                <a:solidFill>
                  <a:srgbClr val="C00000"/>
                </a:solidFill>
              </a:rPr>
              <a:t>// anywhere on the </a:t>
            </a:r>
            <a:r>
              <a:rPr lang="en-US" smtClean="0">
                <a:solidFill>
                  <a:srgbClr val="C00000"/>
                </a:solidFill>
              </a:rPr>
              <a:t>line</a:t>
            </a:r>
            <a:endParaRPr lang="en-US">
              <a:solidFill>
                <a:srgbClr val="C00000"/>
              </a:solidFill>
            </a:endParaRPr>
          </a:p>
          <a:p>
            <a:r>
              <a:rPr lang="en-US"/>
              <a:t>Multi-line </a:t>
            </a:r>
            <a:r>
              <a:rPr lang="en-US" smtClean="0"/>
              <a:t>comments (start </a:t>
            </a:r>
            <a:r>
              <a:rPr lang="en-US"/>
              <a:t>with </a:t>
            </a:r>
            <a:r>
              <a:rPr lang="en-US">
                <a:solidFill>
                  <a:srgbClr val="0070C0"/>
                </a:solidFill>
              </a:rPr>
              <a:t>/*</a:t>
            </a:r>
            <a:r>
              <a:rPr lang="en-US"/>
              <a:t> and end with </a:t>
            </a:r>
            <a:r>
              <a:rPr lang="en-US">
                <a:solidFill>
                  <a:srgbClr val="0070C0"/>
                </a:solidFill>
              </a:rPr>
              <a:t>*/</a:t>
            </a:r>
            <a:r>
              <a:rPr lang="en-US"/>
              <a:t> on the same line or any </a:t>
            </a:r>
            <a:r>
              <a:rPr lang="en-US" smtClean="0"/>
              <a:t>subsequent line) </a:t>
            </a:r>
          </a:p>
          <a:p>
            <a:pPr marL="800100" lvl="2" indent="0">
              <a:buNone/>
            </a:pPr>
            <a:r>
              <a:rPr lang="en-US" smtClean="0">
                <a:solidFill>
                  <a:srgbClr val="C00000"/>
                </a:solidFill>
              </a:rPr>
              <a:t>/* </a:t>
            </a:r>
            <a:r>
              <a:rPr lang="en-US">
                <a:solidFill>
                  <a:srgbClr val="C00000"/>
                </a:solidFill>
              </a:rPr>
              <a:t>multi-line comment on a single line */ </a:t>
            </a:r>
          </a:p>
          <a:p>
            <a:pPr marL="800100" lvl="2" indent="0">
              <a:buNone/>
            </a:pPr>
            <a:r>
              <a:rPr lang="en-US">
                <a:solidFill>
                  <a:srgbClr val="C00000"/>
                </a:solidFill>
              </a:rPr>
              <a:t>/* </a:t>
            </a:r>
          </a:p>
          <a:p>
            <a:pPr marL="800100" lvl="2" indent="0">
              <a:buNone/>
            </a:pPr>
            <a:r>
              <a:rPr lang="en-US">
                <a:solidFill>
                  <a:srgbClr val="C00000"/>
                </a:solidFill>
              </a:rPr>
              <a:t>    comment</a:t>
            </a:r>
          </a:p>
          <a:p>
            <a:pPr marL="800100" lvl="2" indent="0">
              <a:buNone/>
            </a:pPr>
            <a:r>
              <a:rPr lang="en-US">
                <a:solidFill>
                  <a:srgbClr val="C00000"/>
                </a:solidFill>
              </a:rPr>
              <a:t>    that spans</a:t>
            </a:r>
          </a:p>
          <a:p>
            <a:pPr marL="800100" lvl="2" indent="0">
              <a:buNone/>
            </a:pPr>
            <a:r>
              <a:rPr lang="en-US">
                <a:solidFill>
                  <a:srgbClr val="C00000"/>
                </a:solidFill>
              </a:rPr>
              <a:t>    several lines</a:t>
            </a:r>
          </a:p>
          <a:p>
            <a:pPr marL="800100" lvl="2" indent="0">
              <a:buNone/>
            </a:pPr>
            <a:r>
              <a:rPr lang="en-US">
                <a:solidFill>
                  <a:srgbClr val="C00000"/>
                </a:solidFill>
              </a:rPr>
              <a:t> </a:t>
            </a:r>
            <a:r>
              <a:rPr lang="en-US" smtClean="0">
                <a:solidFill>
                  <a:srgbClr val="C00000"/>
                </a:solidFill>
              </a:rPr>
              <a:t>*/</a:t>
            </a:r>
          </a:p>
          <a:p>
            <a:pPr marL="800100" lvl="2" indent="0">
              <a:buNone/>
            </a:pPr>
            <a:endParaRPr lang="en-US" smtClean="0">
              <a:solidFill>
                <a:srgbClr val="0070C0"/>
              </a:solidFill>
            </a:endParaRPr>
          </a:p>
          <a:p>
            <a:pPr marL="800100" lvl="2" indent="0">
              <a:buNone/>
            </a:pPr>
            <a:endParaRPr lang="en-US" smtClean="0">
              <a:solidFill>
                <a:srgbClr val="0070C0"/>
              </a:solidFill>
            </a:endParaRPr>
          </a:p>
          <a:p>
            <a:pPr marL="0" indent="0">
              <a:buNone/>
            </a:pPr>
            <a:r>
              <a:rPr lang="en-US" smtClean="0">
                <a:solidFill>
                  <a:srgbClr val="0070C0"/>
                </a:solidFill>
              </a:rPr>
              <a:t>* </a:t>
            </a:r>
            <a:r>
              <a:rPr lang="en-US" i="1" smtClean="0">
                <a:solidFill>
                  <a:srgbClr val="0070C0"/>
                </a:solidFill>
              </a:rPr>
              <a:t>Commented code will </a:t>
            </a:r>
            <a:r>
              <a:rPr lang="en-US" i="1">
                <a:solidFill>
                  <a:srgbClr val="0070C0"/>
                </a:solidFill>
              </a:rPr>
              <a:t>be </a:t>
            </a:r>
            <a:r>
              <a:rPr lang="en-US" i="1" smtClean="0">
                <a:solidFill>
                  <a:srgbClr val="0070C0"/>
                </a:solidFill>
              </a:rPr>
              <a:t>ignored</a:t>
            </a:r>
            <a:endParaRPr lang="en-US" i="1">
              <a:solidFill>
                <a:srgbClr val="0070C0"/>
              </a:solidFill>
            </a:endParaRPr>
          </a:p>
        </p:txBody>
      </p:sp>
    </p:spTree>
    <p:extLst>
      <p:ext uri="{BB962C8B-B14F-4D97-AF65-F5344CB8AC3E}">
        <p14:creationId xmlns:p14="http://schemas.microsoft.com/office/powerpoint/2010/main" val="20413790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US"/>
          </a:p>
        </p:txBody>
      </p:sp>
      <p:sp>
        <p:nvSpPr>
          <p:cNvPr id="3" name="Content Placeholder 2"/>
          <p:cNvSpPr>
            <a:spLocks noGrp="1"/>
          </p:cNvSpPr>
          <p:nvPr>
            <p:ph idx="1"/>
          </p:nvPr>
        </p:nvSpPr>
        <p:spPr/>
        <p:txBody>
          <a:bodyPr>
            <a:normAutofit fontScale="70000" lnSpcReduction="20000"/>
          </a:bodyPr>
          <a:lstStyle/>
          <a:p>
            <a:r>
              <a:rPr lang="en-US"/>
              <a:t>What is the result of executing each of these lines in the console? Why?</a:t>
            </a:r>
          </a:p>
          <a:p>
            <a:pPr lvl="1"/>
            <a:r>
              <a:rPr lang="en-US">
                <a:solidFill>
                  <a:srgbClr val="0070C0"/>
                </a:solidFill>
              </a:rPr>
              <a:t>var a; typeof a; </a:t>
            </a:r>
          </a:p>
          <a:p>
            <a:pPr lvl="1"/>
            <a:r>
              <a:rPr lang="en-US">
                <a:solidFill>
                  <a:srgbClr val="0070C0"/>
                </a:solidFill>
              </a:rPr>
              <a:t>var s = '1s'; s++; </a:t>
            </a:r>
          </a:p>
          <a:p>
            <a:pPr lvl="1"/>
            <a:r>
              <a:rPr lang="en-US">
                <a:solidFill>
                  <a:srgbClr val="0070C0"/>
                </a:solidFill>
              </a:rPr>
              <a:t>!!"false" </a:t>
            </a:r>
          </a:p>
          <a:p>
            <a:pPr lvl="1"/>
            <a:r>
              <a:rPr lang="en-US">
                <a:solidFill>
                  <a:srgbClr val="0070C0"/>
                </a:solidFill>
              </a:rPr>
              <a:t>!!undefined </a:t>
            </a:r>
          </a:p>
          <a:p>
            <a:pPr lvl="1"/>
            <a:r>
              <a:rPr lang="en-US">
                <a:solidFill>
                  <a:srgbClr val="0070C0"/>
                </a:solidFill>
              </a:rPr>
              <a:t>typeof -Infinity </a:t>
            </a:r>
          </a:p>
          <a:p>
            <a:pPr lvl="1"/>
            <a:r>
              <a:rPr lang="en-US">
                <a:solidFill>
                  <a:srgbClr val="0070C0"/>
                </a:solidFill>
              </a:rPr>
              <a:t>10 % "0" </a:t>
            </a:r>
          </a:p>
          <a:p>
            <a:pPr lvl="1"/>
            <a:r>
              <a:rPr lang="en-US">
                <a:solidFill>
                  <a:srgbClr val="0070C0"/>
                </a:solidFill>
              </a:rPr>
              <a:t>undefined == null </a:t>
            </a:r>
          </a:p>
          <a:p>
            <a:pPr lvl="1"/>
            <a:r>
              <a:rPr lang="en-US">
                <a:solidFill>
                  <a:srgbClr val="0070C0"/>
                </a:solidFill>
              </a:rPr>
              <a:t>false === "" </a:t>
            </a:r>
          </a:p>
          <a:p>
            <a:pPr lvl="1"/>
            <a:r>
              <a:rPr lang="en-US">
                <a:solidFill>
                  <a:srgbClr val="0070C0"/>
                </a:solidFill>
              </a:rPr>
              <a:t>typeof "2E+2" </a:t>
            </a:r>
          </a:p>
          <a:p>
            <a:pPr lvl="1"/>
            <a:r>
              <a:rPr lang="en-US">
                <a:solidFill>
                  <a:srgbClr val="0070C0"/>
                </a:solidFill>
              </a:rPr>
              <a:t>a = 3e+3; a++;</a:t>
            </a:r>
          </a:p>
          <a:p>
            <a:r>
              <a:rPr lang="en-US"/>
              <a:t>What is the value of v after the following?</a:t>
            </a:r>
          </a:p>
          <a:p>
            <a:pPr marL="800100" lvl="2" indent="0">
              <a:buNone/>
            </a:pPr>
            <a:r>
              <a:rPr lang="en-US" smtClean="0">
                <a:solidFill>
                  <a:srgbClr val="0070C0"/>
                </a:solidFill>
              </a:rPr>
              <a:t>var </a:t>
            </a:r>
            <a:r>
              <a:rPr lang="en-US">
                <a:solidFill>
                  <a:srgbClr val="0070C0"/>
                </a:solidFill>
              </a:rPr>
              <a:t>v = v || 10;</a:t>
            </a:r>
          </a:p>
          <a:p>
            <a:pPr marL="0" indent="0">
              <a:buNone/>
            </a:pPr>
            <a:r>
              <a:rPr lang="en-US"/>
              <a:t> </a:t>
            </a:r>
            <a:r>
              <a:rPr lang="en-US" smtClean="0"/>
              <a:t>     Experiment </a:t>
            </a:r>
            <a:r>
              <a:rPr lang="en-US"/>
              <a:t>by </a:t>
            </a:r>
            <a:r>
              <a:rPr lang="en-US" smtClean="0"/>
              <a:t>first </a:t>
            </a:r>
            <a:r>
              <a:rPr lang="en-US"/>
              <a:t>setting v to 100, 0, null, or unset it (delete v).</a:t>
            </a:r>
          </a:p>
          <a:p>
            <a:r>
              <a:rPr lang="en-US"/>
              <a:t>Write a script that prints out the multiplication table. Hint: use a loop nested </a:t>
            </a:r>
            <a:r>
              <a:rPr lang="en-US" smtClean="0"/>
              <a:t>inside </a:t>
            </a:r>
            <a:r>
              <a:rPr lang="en-US"/>
              <a:t>another loop. </a:t>
            </a:r>
          </a:p>
        </p:txBody>
      </p:sp>
    </p:spTree>
    <p:extLst>
      <p:ext uri="{BB962C8B-B14F-4D97-AF65-F5344CB8AC3E}">
        <p14:creationId xmlns:p14="http://schemas.microsoft.com/office/powerpoint/2010/main" val="20532691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strike="sngStrike" smtClean="0"/>
              <a:t>Set up environment</a:t>
            </a:r>
          </a:p>
          <a:p>
            <a:r>
              <a:rPr lang="en-US" strike="sngStrike" smtClean="0"/>
              <a:t>Revisit OOP concepts</a:t>
            </a:r>
          </a:p>
          <a:p>
            <a:r>
              <a:rPr lang="en-US" strike="sngStrike"/>
              <a:t>Look at JavaScript basics</a:t>
            </a:r>
          </a:p>
          <a:p>
            <a:r>
              <a:rPr lang="en-US" b="1">
                <a:solidFill>
                  <a:srgbClr val="0070C0"/>
                </a:solidFill>
              </a:rPr>
              <a:t>Delve into JavaScript’s core concepts and concerns</a:t>
            </a:r>
          </a:p>
          <a:p>
            <a:endParaRPr lang="en-US"/>
          </a:p>
        </p:txBody>
      </p:sp>
    </p:spTree>
    <p:extLst>
      <p:ext uri="{BB962C8B-B14F-4D97-AF65-F5344CB8AC3E}">
        <p14:creationId xmlns:p14="http://schemas.microsoft.com/office/powerpoint/2010/main" val="2826856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Core concepts and concerns</a:t>
            </a:r>
            <a:endParaRPr lang="en-US"/>
          </a:p>
        </p:txBody>
      </p:sp>
      <p:sp>
        <p:nvSpPr>
          <p:cNvPr id="3" name="Content Placeholder 2"/>
          <p:cNvSpPr>
            <a:spLocks noGrp="1"/>
          </p:cNvSpPr>
          <p:nvPr>
            <p:ph idx="1"/>
          </p:nvPr>
        </p:nvSpPr>
        <p:spPr/>
        <p:txBody>
          <a:bodyPr/>
          <a:lstStyle/>
          <a:p>
            <a:r>
              <a:rPr lang="en-US" smtClean="0"/>
              <a:t>Concepts:</a:t>
            </a:r>
          </a:p>
          <a:p>
            <a:pPr lvl="1"/>
            <a:r>
              <a:rPr lang="en-US" smtClean="0"/>
              <a:t>Function</a:t>
            </a:r>
          </a:p>
          <a:p>
            <a:pPr lvl="1"/>
            <a:r>
              <a:rPr lang="en-US" smtClean="0"/>
              <a:t>Object</a:t>
            </a:r>
          </a:p>
          <a:p>
            <a:pPr lvl="1"/>
            <a:r>
              <a:rPr lang="en-US" smtClean="0"/>
              <a:t>Prototype</a:t>
            </a:r>
          </a:p>
          <a:p>
            <a:pPr lvl="1"/>
            <a:r>
              <a:rPr lang="en-US" smtClean="0"/>
              <a:t>Inheritance</a:t>
            </a:r>
          </a:p>
          <a:p>
            <a:r>
              <a:rPr lang="en-US" smtClean="0"/>
              <a:t>Concerns:</a:t>
            </a:r>
          </a:p>
          <a:p>
            <a:pPr lvl="1"/>
            <a:r>
              <a:rPr lang="en-US" smtClean="0"/>
              <a:t>Browser environment</a:t>
            </a:r>
          </a:p>
          <a:p>
            <a:pPr lvl="1"/>
            <a:r>
              <a:rPr lang="en-US" smtClean="0"/>
              <a:t>Coding and design patterns</a:t>
            </a:r>
            <a:endParaRPr lang="en-US"/>
          </a:p>
        </p:txBody>
      </p:sp>
    </p:spTree>
    <p:extLst>
      <p:ext uri="{BB962C8B-B14F-4D97-AF65-F5344CB8AC3E}">
        <p14:creationId xmlns:p14="http://schemas.microsoft.com/office/powerpoint/2010/main" val="3060066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b="1" smtClean="0">
                <a:solidFill>
                  <a:srgbClr val="0070C0"/>
                </a:solidFill>
              </a:rPr>
              <a:t>Define JavaScript</a:t>
            </a:r>
          </a:p>
          <a:p>
            <a:r>
              <a:rPr lang="en-US" smtClean="0">
                <a:solidFill>
                  <a:schemeClr val="bg1">
                    <a:lumMod val="65000"/>
                  </a:schemeClr>
                </a:solidFill>
              </a:rPr>
              <a:t>Set up environment</a:t>
            </a:r>
          </a:p>
          <a:p>
            <a:r>
              <a:rPr lang="en-US" smtClean="0">
                <a:solidFill>
                  <a:schemeClr val="bg1">
                    <a:lumMod val="65000"/>
                  </a:schemeClr>
                </a:solidFill>
              </a:rPr>
              <a:t>Revisit OOP concepts</a:t>
            </a:r>
          </a:p>
          <a:p>
            <a:r>
              <a:rPr lang="en-US" smtClean="0">
                <a:solidFill>
                  <a:schemeClr val="bg1">
                    <a:lumMod val="65000"/>
                  </a:schemeClr>
                </a:solidFill>
              </a:rPr>
              <a:t>Look at JavaScript basics</a:t>
            </a:r>
          </a:p>
          <a:p>
            <a:r>
              <a:rPr lang="en-US">
                <a:solidFill>
                  <a:schemeClr val="bg1">
                    <a:lumMod val="65000"/>
                  </a:schemeClr>
                </a:solidFill>
              </a:rPr>
              <a:t>Delve into JavaScript’s core concepts and concerns</a:t>
            </a:r>
          </a:p>
          <a:p>
            <a:endParaRPr lang="en-US" smtClean="0"/>
          </a:p>
          <a:p>
            <a:endParaRPr lang="en-US" smtClean="0"/>
          </a:p>
          <a:p>
            <a:endParaRPr lang="en-US"/>
          </a:p>
        </p:txBody>
      </p:sp>
    </p:spTree>
    <p:extLst>
      <p:ext uri="{BB962C8B-B14F-4D97-AF65-F5344CB8AC3E}">
        <p14:creationId xmlns:p14="http://schemas.microsoft.com/office/powerpoint/2010/main" val="36699332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 revised</a:t>
            </a:r>
            <a:endParaRPr lang="en-US"/>
          </a:p>
        </p:txBody>
      </p:sp>
      <p:sp>
        <p:nvSpPr>
          <p:cNvPr id="3" name="Content Placeholder 2"/>
          <p:cNvSpPr>
            <a:spLocks noGrp="1"/>
          </p:cNvSpPr>
          <p:nvPr>
            <p:ph idx="1"/>
          </p:nvPr>
        </p:nvSpPr>
        <p:spPr/>
        <p:txBody>
          <a:bodyPr>
            <a:normAutofit/>
          </a:bodyPr>
          <a:lstStyle/>
          <a:p>
            <a:r>
              <a:rPr lang="en-US" b="1" smtClean="0">
                <a:solidFill>
                  <a:srgbClr val="0070C0"/>
                </a:solidFill>
              </a:rPr>
              <a:t>…</a:t>
            </a:r>
          </a:p>
          <a:p>
            <a:r>
              <a:rPr lang="en-US" b="1" smtClean="0">
                <a:solidFill>
                  <a:srgbClr val="0070C0"/>
                </a:solidFill>
              </a:rPr>
              <a:t>Delve into JavaScript’s core concepts and concerns</a:t>
            </a:r>
          </a:p>
          <a:p>
            <a:pPr lvl="1"/>
            <a:r>
              <a:rPr lang="en-US" smtClean="0"/>
              <a:t>Function</a:t>
            </a:r>
            <a:endParaRPr lang="en-US"/>
          </a:p>
          <a:p>
            <a:pPr lvl="1"/>
            <a:r>
              <a:rPr lang="en-US"/>
              <a:t>Object</a:t>
            </a:r>
          </a:p>
          <a:p>
            <a:pPr lvl="1"/>
            <a:r>
              <a:rPr lang="en-US"/>
              <a:t>Prototype</a:t>
            </a:r>
          </a:p>
          <a:p>
            <a:pPr lvl="1"/>
            <a:r>
              <a:rPr lang="en-US"/>
              <a:t>Inheritance</a:t>
            </a:r>
          </a:p>
          <a:p>
            <a:pPr lvl="1"/>
            <a:r>
              <a:rPr lang="en-US" smtClean="0"/>
              <a:t>Browser </a:t>
            </a:r>
            <a:r>
              <a:rPr lang="en-US"/>
              <a:t>environment</a:t>
            </a:r>
          </a:p>
          <a:p>
            <a:pPr lvl="1"/>
            <a:r>
              <a:rPr lang="en-US"/>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val="3199293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 continued</a:t>
            </a:r>
            <a:endParaRPr lang="en-US"/>
          </a:p>
        </p:txBody>
      </p:sp>
      <p:sp>
        <p:nvSpPr>
          <p:cNvPr id="3" name="Content Placeholder 2"/>
          <p:cNvSpPr>
            <a:spLocks noGrp="1"/>
          </p:cNvSpPr>
          <p:nvPr>
            <p:ph idx="1"/>
          </p:nvPr>
        </p:nvSpPr>
        <p:spPr/>
        <p:txBody>
          <a:bodyPr>
            <a:normAutofit/>
          </a:bodyPr>
          <a:lstStyle/>
          <a:p>
            <a:r>
              <a:rPr lang="en-US" b="1" smtClean="0">
                <a:solidFill>
                  <a:srgbClr val="0070C0"/>
                </a:solidFill>
              </a:rPr>
              <a:t>…</a:t>
            </a:r>
          </a:p>
          <a:p>
            <a:r>
              <a:rPr lang="en-US" b="1" smtClean="0">
                <a:solidFill>
                  <a:srgbClr val="0070C0"/>
                </a:solidFill>
              </a:rPr>
              <a:t>Delve into JavaScript’s core concepts and concerns</a:t>
            </a:r>
          </a:p>
          <a:p>
            <a:pPr lvl="1"/>
            <a:r>
              <a:rPr lang="en-US" b="1" smtClean="0">
                <a:solidFill>
                  <a:srgbClr val="0070C0"/>
                </a:solidFill>
              </a:rPr>
              <a:t>Function</a:t>
            </a:r>
            <a:endParaRPr lang="en-US" b="1">
              <a:solidFill>
                <a:srgbClr val="0070C0"/>
              </a:solidFill>
            </a:endParaRPr>
          </a:p>
          <a:p>
            <a:pPr lvl="1"/>
            <a:r>
              <a:rPr lang="en-US">
                <a:solidFill>
                  <a:schemeClr val="bg1">
                    <a:lumMod val="65000"/>
                  </a:schemeClr>
                </a:solidFill>
              </a:rPr>
              <a:t>Object</a:t>
            </a:r>
          </a:p>
          <a:p>
            <a:pPr lvl="1"/>
            <a:r>
              <a:rPr lang="en-US">
                <a:solidFill>
                  <a:schemeClr val="bg1">
                    <a:lumMod val="65000"/>
                  </a:schemeClr>
                </a:solidFill>
              </a:rPr>
              <a:t>Prototype</a:t>
            </a:r>
          </a:p>
          <a:p>
            <a:pPr lvl="1"/>
            <a:r>
              <a:rPr lang="en-US">
                <a:solidFill>
                  <a:schemeClr val="bg1">
                    <a:lumMod val="65000"/>
                  </a:schemeClr>
                </a:solidFill>
              </a:rPr>
              <a:t>Inheritance</a:t>
            </a:r>
          </a:p>
          <a:p>
            <a:pPr lvl="1"/>
            <a:r>
              <a:rPr lang="en-US" smtClean="0">
                <a:solidFill>
                  <a:schemeClr val="bg1">
                    <a:lumMod val="65000"/>
                  </a:schemeClr>
                </a:solidFill>
              </a:rPr>
              <a:t>Browser </a:t>
            </a:r>
            <a:r>
              <a:rPr lang="en-US">
                <a:solidFill>
                  <a:schemeClr val="bg1">
                    <a:lumMod val="65000"/>
                  </a:schemeClr>
                </a:solidFill>
              </a:rPr>
              <a:t>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val="2392334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How to define and use a function </a:t>
            </a:r>
          </a:p>
          <a:p>
            <a:r>
              <a:rPr lang="en-US" dirty="0" smtClean="0"/>
              <a:t>Passing parameters to a function </a:t>
            </a:r>
          </a:p>
          <a:p>
            <a:r>
              <a:rPr lang="en-US" dirty="0" smtClean="0"/>
              <a:t>Pre-defined functions that are available to you "for free"</a:t>
            </a:r>
          </a:p>
          <a:p>
            <a:r>
              <a:rPr lang="en-US" dirty="0" smtClean="0"/>
              <a:t>The scope of variables in JavaScript </a:t>
            </a:r>
          </a:p>
          <a:p>
            <a:r>
              <a:rPr lang="en-US" dirty="0" smtClean="0"/>
              <a:t>The concept that functions are just data, albeit a special type </a:t>
            </a:r>
            <a:r>
              <a:rPr lang="en-US" smtClean="0"/>
              <a:t>of data</a:t>
            </a:r>
          </a:p>
          <a:p>
            <a:r>
              <a:rPr lang="en-US" smtClean="0"/>
              <a:t>Functions in advance</a:t>
            </a:r>
            <a:endParaRPr lang="en-US" dirty="0"/>
          </a:p>
        </p:txBody>
      </p:sp>
    </p:spTree>
    <p:extLst>
      <p:ext uri="{BB962C8B-B14F-4D97-AF65-F5344CB8AC3E}">
        <p14:creationId xmlns:p14="http://schemas.microsoft.com/office/powerpoint/2010/main" val="4204062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and use a function</a:t>
            </a:r>
            <a:endParaRPr lang="en-US" dirty="0"/>
          </a:p>
        </p:txBody>
      </p:sp>
      <p:sp>
        <p:nvSpPr>
          <p:cNvPr id="3" name="Content Placeholder 2"/>
          <p:cNvSpPr>
            <a:spLocks noGrp="1"/>
          </p:cNvSpPr>
          <p:nvPr>
            <p:ph idx="1"/>
          </p:nvPr>
        </p:nvSpPr>
        <p:spPr/>
        <p:txBody>
          <a:bodyPr>
            <a:normAutofit/>
          </a:bodyPr>
          <a:lstStyle/>
          <a:p>
            <a:r>
              <a:rPr lang="en-US" b="1" dirty="0" smtClean="0">
                <a:solidFill>
                  <a:srgbClr val="0070C0"/>
                </a:solidFill>
              </a:rPr>
              <a:t>Define a function:</a:t>
            </a:r>
          </a:p>
          <a:p>
            <a:pPr marL="536575" lvl="1">
              <a:buNone/>
            </a:pPr>
            <a:r>
              <a:rPr lang="en-US" dirty="0" smtClean="0">
                <a:solidFill>
                  <a:srgbClr val="C00000"/>
                </a:solidFill>
              </a:rPr>
              <a:t>// Way 1</a:t>
            </a:r>
          </a:p>
          <a:p>
            <a:pPr marL="536575" lvl="1">
              <a:buNone/>
            </a:pPr>
            <a:r>
              <a:rPr lang="en-US" smtClean="0"/>
              <a:t>function </a:t>
            </a:r>
            <a:r>
              <a:rPr lang="en-US" i="1" smtClean="0"/>
              <a:t>funcName</a:t>
            </a:r>
            <a:r>
              <a:rPr lang="en-US" smtClean="0"/>
              <a:t>(</a:t>
            </a:r>
            <a:r>
              <a:rPr lang="en-US" i="1" smtClean="0"/>
              <a:t>parameters</a:t>
            </a:r>
            <a:r>
              <a:rPr lang="en-US" smtClean="0"/>
              <a:t>){</a:t>
            </a:r>
            <a:endParaRPr lang="en-US" dirty="0" smtClean="0"/>
          </a:p>
          <a:p>
            <a:pPr marL="536575" lvl="1">
              <a:buNone/>
            </a:pPr>
            <a:r>
              <a:rPr lang="en-US" smtClean="0"/>
              <a:t>	</a:t>
            </a:r>
            <a:r>
              <a:rPr lang="en-US" i="1" smtClean="0"/>
              <a:t>statements</a:t>
            </a:r>
            <a:endParaRPr lang="en-US" i="1" dirty="0" smtClean="0"/>
          </a:p>
          <a:p>
            <a:pPr marL="536575" lvl="1">
              <a:buNone/>
            </a:pPr>
            <a:r>
              <a:rPr lang="en-US" dirty="0" smtClean="0"/>
              <a:t>}</a:t>
            </a:r>
          </a:p>
          <a:p>
            <a:pPr marL="536575" lvl="1">
              <a:buNone/>
            </a:pPr>
            <a:r>
              <a:rPr lang="en-US" dirty="0" smtClean="0">
                <a:solidFill>
                  <a:srgbClr val="C00000"/>
                </a:solidFill>
              </a:rPr>
              <a:t>// </a:t>
            </a:r>
            <a:r>
              <a:rPr lang="en-US" smtClean="0">
                <a:solidFill>
                  <a:srgbClr val="C00000"/>
                </a:solidFill>
              </a:rPr>
              <a:t>Way 2</a:t>
            </a:r>
          </a:p>
          <a:p>
            <a:pPr marL="536575" lvl="1">
              <a:buNone/>
            </a:pPr>
            <a:r>
              <a:rPr lang="en-US" smtClean="0"/>
              <a:t>var </a:t>
            </a:r>
            <a:r>
              <a:rPr lang="en-US" i="1" smtClean="0"/>
              <a:t>funcName</a:t>
            </a:r>
            <a:r>
              <a:rPr lang="en-US" smtClean="0"/>
              <a:t> = function (</a:t>
            </a:r>
            <a:r>
              <a:rPr lang="en-US" i="1" smtClean="0"/>
              <a:t>params</a:t>
            </a:r>
            <a:r>
              <a:rPr lang="en-US" smtClean="0"/>
              <a:t>){</a:t>
            </a:r>
          </a:p>
          <a:p>
            <a:pPr marL="536575" lvl="1">
              <a:buNone/>
            </a:pPr>
            <a:r>
              <a:rPr lang="en-US" smtClean="0"/>
              <a:t>	</a:t>
            </a:r>
            <a:r>
              <a:rPr lang="en-US" i="1"/>
              <a:t>statements</a:t>
            </a:r>
          </a:p>
          <a:p>
            <a:pPr marL="536575" lvl="1">
              <a:buNone/>
            </a:pPr>
            <a:r>
              <a:rPr lang="en-US" smtClean="0"/>
              <a:t>};</a:t>
            </a:r>
            <a:endParaRPr lang="en-US" dirty="0" smtClean="0"/>
          </a:p>
          <a:p>
            <a:r>
              <a:rPr lang="en-US" b="1" dirty="0" smtClean="0">
                <a:solidFill>
                  <a:srgbClr val="0070C0"/>
                </a:solidFill>
              </a:rPr>
              <a:t>Use it:</a:t>
            </a:r>
          </a:p>
          <a:p>
            <a:pPr lvl="1">
              <a:buNone/>
            </a:pPr>
            <a:r>
              <a:rPr lang="en-US" smtClean="0"/>
              <a:t>funcName(arguments);</a:t>
            </a:r>
            <a:endParaRPr lang="en-US" dirty="0" smtClean="0"/>
          </a:p>
        </p:txBody>
      </p:sp>
      <p:sp>
        <p:nvSpPr>
          <p:cNvPr id="4" name="Content Placeholder 3"/>
          <p:cNvSpPr>
            <a:spLocks noGrp="1"/>
          </p:cNvSpPr>
          <p:nvPr>
            <p:ph idx="13"/>
          </p:nvPr>
        </p:nvSpPr>
        <p:spPr/>
        <p:txBody>
          <a:bodyPr/>
          <a:lstStyle/>
          <a:p>
            <a:r>
              <a:rPr lang="en-US" b="1">
                <a:solidFill>
                  <a:srgbClr val="0070C0"/>
                </a:solidFill>
              </a:rPr>
              <a:t>Define a function:</a:t>
            </a:r>
          </a:p>
          <a:p>
            <a:pPr lvl="1">
              <a:buNone/>
            </a:pPr>
            <a:r>
              <a:rPr lang="en-US">
                <a:solidFill>
                  <a:srgbClr val="C00000"/>
                </a:solidFill>
              </a:rPr>
              <a:t>// Way 1</a:t>
            </a:r>
          </a:p>
          <a:p>
            <a:pPr lvl="1">
              <a:buNone/>
            </a:pPr>
            <a:r>
              <a:rPr lang="en-US"/>
              <a:t>function greet(name){</a:t>
            </a:r>
          </a:p>
          <a:p>
            <a:pPr lvl="1">
              <a:buNone/>
            </a:pPr>
            <a:r>
              <a:rPr lang="en-US"/>
              <a:t>	alert(“Hello” + name);</a:t>
            </a:r>
          </a:p>
          <a:p>
            <a:pPr lvl="1">
              <a:buNone/>
            </a:pPr>
            <a:r>
              <a:rPr lang="en-US"/>
              <a:t>}</a:t>
            </a:r>
          </a:p>
          <a:p>
            <a:pPr lvl="1">
              <a:buNone/>
            </a:pPr>
            <a:r>
              <a:rPr lang="en-US">
                <a:solidFill>
                  <a:srgbClr val="C00000"/>
                </a:solidFill>
              </a:rPr>
              <a:t>// Way 2</a:t>
            </a:r>
          </a:p>
          <a:p>
            <a:pPr lvl="1">
              <a:buNone/>
            </a:pPr>
            <a:r>
              <a:rPr lang="en-US"/>
              <a:t>var greet = function (name){</a:t>
            </a:r>
          </a:p>
          <a:p>
            <a:pPr lvl="1">
              <a:buNone/>
            </a:pPr>
            <a:r>
              <a:rPr lang="en-US"/>
              <a:t>	alert(“Hello” + name);</a:t>
            </a:r>
          </a:p>
          <a:p>
            <a:pPr lvl="1">
              <a:buNone/>
            </a:pPr>
            <a:r>
              <a:rPr lang="en-US"/>
              <a:t>};</a:t>
            </a:r>
          </a:p>
          <a:p>
            <a:r>
              <a:rPr lang="en-US" b="1">
                <a:solidFill>
                  <a:srgbClr val="0070C0"/>
                </a:solidFill>
              </a:rPr>
              <a:t>Use it:</a:t>
            </a:r>
          </a:p>
          <a:p>
            <a:pPr lvl="1">
              <a:buNone/>
            </a:pPr>
            <a:r>
              <a:rPr lang="en-US"/>
              <a:t>greet(“Mike”);</a:t>
            </a:r>
            <a:endParaRPr lang="en-US" dirty="0"/>
          </a:p>
        </p:txBody>
      </p:sp>
      <p:sp>
        <p:nvSpPr>
          <p:cNvPr id="5" name="Text Placeholder 4"/>
          <p:cNvSpPr>
            <a:spLocks noGrp="1"/>
          </p:cNvSpPr>
          <p:nvPr>
            <p:ph type="body" sz="quarter" idx="14"/>
          </p:nvPr>
        </p:nvSpPr>
        <p:spPr/>
        <p:txBody>
          <a:bodyPr>
            <a:normAutofit/>
          </a:bodyPr>
          <a:lstStyle/>
          <a:p>
            <a:r>
              <a:rPr lang="en-US" smtClean="0"/>
              <a:t>Syntax</a:t>
            </a:r>
            <a:endParaRPr lang="en-US"/>
          </a:p>
        </p:txBody>
      </p:sp>
      <p:sp>
        <p:nvSpPr>
          <p:cNvPr id="6" name="Text Placeholder 5"/>
          <p:cNvSpPr>
            <a:spLocks noGrp="1"/>
          </p:cNvSpPr>
          <p:nvPr>
            <p:ph type="body" sz="quarter" idx="15"/>
          </p:nvPr>
        </p:nvSpPr>
        <p:spPr/>
        <p:txBody>
          <a:bodyPr>
            <a:normAutofit/>
          </a:bodyPr>
          <a:lstStyle/>
          <a:p>
            <a:r>
              <a:rPr lang="en-US" smtClean="0"/>
              <a:t>Example</a:t>
            </a:r>
            <a:endParaRPr lang="en-US"/>
          </a:p>
        </p:txBody>
      </p:sp>
    </p:spTree>
    <p:extLst>
      <p:ext uri="{BB962C8B-B14F-4D97-AF65-F5344CB8AC3E}">
        <p14:creationId xmlns:p14="http://schemas.microsoft.com/office/powerpoint/2010/main" val="1146727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parameters</a:t>
            </a:r>
            <a:endParaRPr lang="en-US" dirty="0"/>
          </a:p>
        </p:txBody>
      </p:sp>
      <p:sp>
        <p:nvSpPr>
          <p:cNvPr id="3" name="Content Placeholder 2"/>
          <p:cNvSpPr>
            <a:spLocks noGrp="1"/>
          </p:cNvSpPr>
          <p:nvPr>
            <p:ph idx="1"/>
          </p:nvPr>
        </p:nvSpPr>
        <p:spPr/>
        <p:txBody>
          <a:bodyPr>
            <a:normAutofit/>
          </a:bodyPr>
          <a:lstStyle/>
          <a:p>
            <a:r>
              <a:rPr lang="en-US" dirty="0" smtClean="0"/>
              <a:t>Any skipped parameter will be assigned the value </a:t>
            </a:r>
            <a:r>
              <a:rPr lang="en-US" dirty="0" smtClean="0">
                <a:solidFill>
                  <a:srgbClr val="0070C0"/>
                </a:solidFill>
              </a:rPr>
              <a:t>undefined</a:t>
            </a:r>
            <a:r>
              <a:rPr lang="en-US" dirty="0" smtClean="0"/>
              <a:t> </a:t>
            </a:r>
          </a:p>
          <a:p>
            <a:r>
              <a:rPr lang="en-US" dirty="0" smtClean="0"/>
              <a:t>If you pass more parameters than the function expects, the extra parameters will be silently ignored</a:t>
            </a:r>
          </a:p>
          <a:p>
            <a:r>
              <a:rPr lang="en-US" smtClean="0"/>
              <a:t>All arguments </a:t>
            </a:r>
            <a:r>
              <a:rPr lang="en-US" dirty="0" smtClean="0"/>
              <a:t>passed to a function is accessible within that function via the </a:t>
            </a:r>
            <a:r>
              <a:rPr lang="en-US" smtClean="0">
                <a:solidFill>
                  <a:srgbClr val="0070C0"/>
                </a:solidFill>
              </a:rPr>
              <a:t>arguments</a:t>
            </a:r>
            <a:r>
              <a:rPr lang="en-US" smtClean="0"/>
              <a:t> array</a:t>
            </a:r>
          </a:p>
          <a:p>
            <a:r>
              <a:rPr lang="en-US" smtClean="0"/>
              <a:t>An argument passed to a function will become available as a local variable</a:t>
            </a:r>
          </a:p>
          <a:p>
            <a:endParaRPr lang="en-US" dirty="0"/>
          </a:p>
        </p:txBody>
      </p:sp>
    </p:spTree>
    <p:extLst>
      <p:ext uri="{BB962C8B-B14F-4D97-AF65-F5344CB8AC3E}">
        <p14:creationId xmlns:p14="http://schemas.microsoft.com/office/powerpoint/2010/main" val="1672449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functions</a:t>
            </a:r>
            <a:endParaRPr lang="en-US" dirty="0"/>
          </a:p>
        </p:txBody>
      </p:sp>
      <p:sp>
        <p:nvSpPr>
          <p:cNvPr id="3" name="Content Placeholder 2"/>
          <p:cNvSpPr>
            <a:spLocks noGrp="1"/>
          </p:cNvSpPr>
          <p:nvPr>
            <p:ph idx="1"/>
          </p:nvPr>
        </p:nvSpPr>
        <p:spPr/>
        <p:txBody>
          <a:bodyPr>
            <a:normAutofit/>
          </a:bodyPr>
          <a:lstStyle/>
          <a:p>
            <a:r>
              <a:rPr lang="en-US" dirty="0" err="1" smtClean="0"/>
              <a:t>parseInt</a:t>
            </a:r>
            <a:r>
              <a:rPr lang="en-US" dirty="0" smtClean="0"/>
              <a:t>()</a:t>
            </a:r>
          </a:p>
          <a:p>
            <a:r>
              <a:rPr lang="en-US" dirty="0" err="1" smtClean="0"/>
              <a:t>parseFloat</a:t>
            </a:r>
            <a:r>
              <a:rPr lang="en-US" dirty="0" smtClean="0"/>
              <a:t>()</a:t>
            </a:r>
          </a:p>
          <a:p>
            <a:r>
              <a:rPr lang="en-US" dirty="0" err="1" smtClean="0"/>
              <a:t>isNaN</a:t>
            </a:r>
            <a:r>
              <a:rPr lang="en-US" dirty="0" smtClean="0"/>
              <a:t>()</a:t>
            </a:r>
          </a:p>
          <a:p>
            <a:r>
              <a:rPr lang="en-US" dirty="0" err="1" smtClean="0"/>
              <a:t>isFinite</a:t>
            </a:r>
            <a:r>
              <a:rPr lang="en-US" dirty="0" smtClean="0"/>
              <a:t>()</a:t>
            </a:r>
          </a:p>
          <a:p>
            <a:r>
              <a:rPr lang="en-US" dirty="0" err="1" smtClean="0"/>
              <a:t>encodeURI</a:t>
            </a:r>
            <a:r>
              <a:rPr lang="en-US" dirty="0" smtClean="0"/>
              <a:t>()/</a:t>
            </a:r>
            <a:r>
              <a:rPr lang="en-US" dirty="0" err="1" smtClean="0"/>
              <a:t>encodeURIComponent</a:t>
            </a:r>
            <a:r>
              <a:rPr lang="en-US" dirty="0" smtClean="0"/>
              <a:t>()</a:t>
            </a:r>
          </a:p>
          <a:p>
            <a:r>
              <a:rPr lang="en-US" dirty="0" err="1" smtClean="0"/>
              <a:t>decodeURI</a:t>
            </a:r>
            <a:r>
              <a:rPr lang="en-US" dirty="0" smtClean="0"/>
              <a:t>() /</a:t>
            </a:r>
            <a:r>
              <a:rPr lang="en-US" dirty="0" err="1" smtClean="0"/>
              <a:t>decodeURIComponent</a:t>
            </a:r>
            <a:r>
              <a:rPr lang="en-US" dirty="0" smtClean="0"/>
              <a:t>()</a:t>
            </a:r>
          </a:p>
          <a:p>
            <a:r>
              <a:rPr lang="en-US" dirty="0" err="1" smtClean="0"/>
              <a:t>eval</a:t>
            </a:r>
            <a:r>
              <a:rPr lang="en-US" dirty="0" smtClean="0"/>
              <a:t>()</a:t>
            </a:r>
            <a:endParaRPr lang="en-US" dirty="0"/>
          </a:p>
        </p:txBody>
      </p:sp>
    </p:spTree>
    <p:extLst>
      <p:ext uri="{BB962C8B-B14F-4D97-AF65-F5344CB8AC3E}">
        <p14:creationId xmlns:p14="http://schemas.microsoft.com/office/powerpoint/2010/main" val="8587798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 scopes</a:t>
            </a:r>
            <a:endParaRPr lang="en-US" dirty="0"/>
          </a:p>
        </p:txBody>
      </p:sp>
      <p:sp>
        <p:nvSpPr>
          <p:cNvPr id="3" name="Content Placeholder 2"/>
          <p:cNvSpPr>
            <a:spLocks noGrp="1"/>
          </p:cNvSpPr>
          <p:nvPr>
            <p:ph idx="1"/>
          </p:nvPr>
        </p:nvSpPr>
        <p:spPr/>
        <p:txBody>
          <a:bodyPr/>
          <a:lstStyle/>
          <a:p>
            <a:r>
              <a:rPr lang="en-US" dirty="0" smtClean="0"/>
              <a:t>Global scope</a:t>
            </a:r>
          </a:p>
          <a:p>
            <a:pPr lvl="1"/>
            <a:r>
              <a:rPr lang="en-US" dirty="0" smtClean="0"/>
              <a:t>Can be declared in 2 ways:</a:t>
            </a:r>
          </a:p>
          <a:p>
            <a:pPr lvl="2"/>
            <a:r>
              <a:rPr lang="en-US" dirty="0" smtClean="0"/>
              <a:t>Declared using </a:t>
            </a:r>
            <a:r>
              <a:rPr lang="en-US" dirty="0" err="1" smtClean="0">
                <a:solidFill>
                  <a:srgbClr val="0070C0"/>
                </a:solidFill>
              </a:rPr>
              <a:t>var</a:t>
            </a:r>
            <a:r>
              <a:rPr lang="en-US" dirty="0" smtClean="0"/>
              <a:t> outside of any function</a:t>
            </a:r>
          </a:p>
          <a:p>
            <a:pPr lvl="2"/>
            <a:r>
              <a:rPr lang="en-US" dirty="0" smtClean="0"/>
              <a:t>Declared anywhere without the </a:t>
            </a:r>
            <a:r>
              <a:rPr lang="en-US" dirty="0" err="1" smtClean="0">
                <a:solidFill>
                  <a:srgbClr val="0070C0"/>
                </a:solidFill>
              </a:rPr>
              <a:t>var</a:t>
            </a:r>
            <a:r>
              <a:rPr lang="en-US" dirty="0" smtClean="0"/>
              <a:t> statement</a:t>
            </a:r>
          </a:p>
          <a:p>
            <a:r>
              <a:rPr lang="en-US" dirty="0" smtClean="0"/>
              <a:t>Local scope</a:t>
            </a:r>
          </a:p>
          <a:p>
            <a:pPr lvl="1"/>
            <a:r>
              <a:rPr lang="en-US" dirty="0" smtClean="0"/>
              <a:t>Declared using </a:t>
            </a:r>
            <a:r>
              <a:rPr lang="en-US" dirty="0" err="1" smtClean="0">
                <a:solidFill>
                  <a:srgbClr val="0070C0"/>
                </a:solidFill>
              </a:rPr>
              <a:t>var</a:t>
            </a:r>
            <a:r>
              <a:rPr lang="en-US" dirty="0" smtClean="0"/>
              <a:t> inside a function</a:t>
            </a:r>
          </a:p>
          <a:p>
            <a:pPr lvl="1"/>
            <a:r>
              <a:rPr lang="en-US" dirty="0" smtClean="0"/>
              <a:t>Function scope, not block scope</a:t>
            </a:r>
          </a:p>
          <a:p>
            <a:pPr lvl="1"/>
            <a:r>
              <a:rPr lang="en-US" dirty="0" smtClean="0"/>
              <a:t>Local variable overwrites any global variable with the same name</a:t>
            </a:r>
            <a:endParaRPr lang="en-US" dirty="0"/>
          </a:p>
        </p:txBody>
      </p:sp>
    </p:spTree>
    <p:extLst>
      <p:ext uri="{BB962C8B-B14F-4D97-AF65-F5344CB8AC3E}">
        <p14:creationId xmlns:p14="http://schemas.microsoft.com/office/powerpoint/2010/main" val="39633594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is a special data type</a:t>
            </a:r>
            <a:endParaRPr lang="en-US" dirty="0"/>
          </a:p>
        </p:txBody>
      </p:sp>
      <p:sp>
        <p:nvSpPr>
          <p:cNvPr id="3" name="Content Placeholder 2"/>
          <p:cNvSpPr>
            <a:spLocks noGrp="1"/>
          </p:cNvSpPr>
          <p:nvPr>
            <p:ph idx="1"/>
          </p:nvPr>
        </p:nvSpPr>
        <p:spPr/>
        <p:txBody>
          <a:bodyPr>
            <a:normAutofit/>
          </a:bodyPr>
          <a:lstStyle/>
          <a:p>
            <a:r>
              <a:rPr lang="en-US" dirty="0" smtClean="0"/>
              <a:t>Function literal notation proves that functions are data:</a:t>
            </a:r>
          </a:p>
          <a:p>
            <a:pPr lvl="2">
              <a:buNone/>
            </a:pPr>
            <a:r>
              <a:rPr lang="en-US" dirty="0" err="1" smtClean="0">
                <a:solidFill>
                  <a:srgbClr val="0070C0"/>
                </a:solidFill>
              </a:rPr>
              <a:t>var</a:t>
            </a:r>
            <a:r>
              <a:rPr lang="en-US" dirty="0" smtClean="0">
                <a:solidFill>
                  <a:srgbClr val="0070C0"/>
                </a:solidFill>
              </a:rPr>
              <a:t> greet = function (name){</a:t>
            </a:r>
          </a:p>
          <a:p>
            <a:pPr lvl="2">
              <a:buNone/>
            </a:pPr>
            <a:r>
              <a:rPr lang="en-US" dirty="0" smtClean="0">
                <a:solidFill>
                  <a:srgbClr val="0070C0"/>
                </a:solidFill>
              </a:rPr>
              <a:t>	alert(“Hello” + name);</a:t>
            </a:r>
          </a:p>
          <a:p>
            <a:pPr lvl="2">
              <a:buNone/>
            </a:pPr>
            <a:r>
              <a:rPr lang="en-US" dirty="0" smtClean="0">
                <a:solidFill>
                  <a:srgbClr val="0070C0"/>
                </a:solidFill>
              </a:rPr>
              <a:t>};</a:t>
            </a:r>
          </a:p>
          <a:p>
            <a:pPr lvl="2">
              <a:buNone/>
            </a:pPr>
            <a:r>
              <a:rPr lang="en-US" dirty="0" smtClean="0">
                <a:solidFill>
                  <a:srgbClr val="0070C0"/>
                </a:solidFill>
              </a:rPr>
              <a:t>alert(greet);</a:t>
            </a:r>
          </a:p>
          <a:p>
            <a:pPr lvl="2">
              <a:buNone/>
            </a:pPr>
            <a:r>
              <a:rPr lang="en-US" dirty="0" smtClean="0">
                <a:solidFill>
                  <a:srgbClr val="0070C0"/>
                </a:solidFill>
              </a:rPr>
              <a:t>delete greet;</a:t>
            </a:r>
          </a:p>
          <a:p>
            <a:r>
              <a:rPr lang="en-US" dirty="0" smtClean="0"/>
              <a:t>Functions are a special kind of data in that:</a:t>
            </a:r>
          </a:p>
          <a:p>
            <a:pPr lvl="1"/>
            <a:r>
              <a:rPr lang="en-US" dirty="0" smtClean="0"/>
              <a:t>They contain code</a:t>
            </a:r>
          </a:p>
          <a:p>
            <a:pPr lvl="1"/>
            <a:r>
              <a:rPr lang="en-US" dirty="0" smtClean="0"/>
              <a:t>They are executable</a:t>
            </a:r>
            <a:endParaRPr lang="en-US" dirty="0"/>
          </a:p>
        </p:txBody>
      </p:sp>
    </p:spTree>
    <p:extLst>
      <p:ext uri="{BB962C8B-B14F-4D97-AF65-F5344CB8AC3E}">
        <p14:creationId xmlns:p14="http://schemas.microsoft.com/office/powerpoint/2010/main" val="1030547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Functions in advance</a:t>
            </a:r>
            <a:endParaRPr lang="en-US" dirty="0"/>
          </a:p>
        </p:txBody>
      </p:sp>
      <p:sp>
        <p:nvSpPr>
          <p:cNvPr id="3" name="Content Placeholder 2"/>
          <p:cNvSpPr>
            <a:spLocks noGrp="1"/>
          </p:cNvSpPr>
          <p:nvPr>
            <p:ph idx="1"/>
          </p:nvPr>
        </p:nvSpPr>
        <p:spPr/>
        <p:txBody>
          <a:bodyPr>
            <a:normAutofit/>
          </a:bodyPr>
          <a:lstStyle/>
          <a:p>
            <a:r>
              <a:rPr lang="en-US" smtClean="0"/>
              <a:t>Function features</a:t>
            </a:r>
          </a:p>
          <a:p>
            <a:r>
              <a:rPr lang="en-US" smtClean="0"/>
              <a:t>Anonymous </a:t>
            </a:r>
            <a:r>
              <a:rPr lang="en-US" dirty="0" smtClean="0"/>
              <a:t>functions </a:t>
            </a:r>
          </a:p>
          <a:p>
            <a:pPr lvl="1"/>
            <a:r>
              <a:rPr lang="en-US" dirty="0" smtClean="0"/>
              <a:t>Callbacks </a:t>
            </a:r>
          </a:p>
          <a:p>
            <a:pPr lvl="1"/>
            <a:r>
              <a:rPr lang="en-US" dirty="0" smtClean="0"/>
              <a:t>Self-invoking functions </a:t>
            </a:r>
          </a:p>
          <a:p>
            <a:r>
              <a:rPr lang="en-US" dirty="0" smtClean="0"/>
              <a:t>Inner functions (functions defined inside functions) </a:t>
            </a:r>
          </a:p>
          <a:p>
            <a:r>
              <a:rPr lang="en-US" dirty="0" smtClean="0"/>
              <a:t>Functions that return functions </a:t>
            </a:r>
          </a:p>
          <a:p>
            <a:r>
              <a:rPr lang="en-US" dirty="0" smtClean="0"/>
              <a:t>Functions that redefine themselves </a:t>
            </a:r>
          </a:p>
          <a:p>
            <a:r>
              <a:rPr lang="en-US" dirty="0" smtClean="0"/>
              <a:t>Closures</a:t>
            </a:r>
            <a:endParaRPr lang="en-US" dirty="0"/>
          </a:p>
        </p:txBody>
      </p:sp>
    </p:spTree>
    <p:extLst>
      <p:ext uri="{BB962C8B-B14F-4D97-AF65-F5344CB8AC3E}">
        <p14:creationId xmlns:p14="http://schemas.microsoft.com/office/powerpoint/2010/main" val="109943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 features</a:t>
            </a:r>
            <a:endParaRPr lang="en-US" dirty="0"/>
          </a:p>
        </p:txBody>
      </p:sp>
      <p:sp>
        <p:nvSpPr>
          <p:cNvPr id="3" name="Content Placeholder 2"/>
          <p:cNvSpPr>
            <a:spLocks noGrp="1"/>
          </p:cNvSpPr>
          <p:nvPr>
            <p:ph idx="1"/>
          </p:nvPr>
        </p:nvSpPr>
        <p:spPr/>
        <p:txBody>
          <a:bodyPr>
            <a:normAutofit/>
          </a:bodyPr>
          <a:lstStyle/>
          <a:p>
            <a:r>
              <a:rPr lang="en-US" smtClean="0"/>
              <a:t>Non-blocking</a:t>
            </a:r>
          </a:p>
          <a:p>
            <a:r>
              <a:rPr lang="en-US" smtClean="0"/>
              <a:t>Simulate concurrency and asynchrony:</a:t>
            </a:r>
          </a:p>
          <a:p>
            <a:pPr lvl="1"/>
            <a:r>
              <a:rPr lang="en-US" smtClean="0"/>
              <a:t>setTimeout()</a:t>
            </a:r>
          </a:p>
          <a:p>
            <a:pPr lvl="1"/>
            <a:r>
              <a:rPr lang="en-US" smtClean="0"/>
              <a:t>setInterval()</a:t>
            </a:r>
          </a:p>
          <a:p>
            <a:pPr lvl="1"/>
            <a:r>
              <a:rPr lang="en-US" smtClean="0"/>
              <a:t>Ajax calls</a:t>
            </a:r>
          </a:p>
          <a:p>
            <a:pPr lvl="1"/>
            <a:r>
              <a:rPr lang="en-US" smtClean="0"/>
              <a:t>WebWorker</a:t>
            </a:r>
          </a:p>
          <a:p>
            <a:r>
              <a:rPr lang="en-US" smtClean="0"/>
              <a:t>Tips</a:t>
            </a:r>
          </a:p>
          <a:p>
            <a:pPr lvl="1"/>
            <a:r>
              <a:rPr lang="en-US" smtClean="0"/>
              <a:t>Make functions as small as possible</a:t>
            </a:r>
          </a:p>
          <a:p>
            <a:pPr lvl="1"/>
            <a:r>
              <a:rPr lang="en-US" smtClean="0"/>
              <a:t>Apply concurrency and asynchrony properly</a:t>
            </a:r>
            <a:endParaRPr lang="en-US" dirty="0" smtClean="0"/>
          </a:p>
        </p:txBody>
      </p:sp>
    </p:spTree>
    <p:extLst>
      <p:ext uri="{BB962C8B-B14F-4D97-AF65-F5344CB8AC3E}">
        <p14:creationId xmlns:p14="http://schemas.microsoft.com/office/powerpoint/2010/main" val="2272456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 to JavaScript</a:t>
            </a:r>
            <a:endParaRPr lang="en-US"/>
          </a:p>
        </p:txBody>
      </p:sp>
      <p:sp>
        <p:nvSpPr>
          <p:cNvPr id="3" name="Content Placeholder 2"/>
          <p:cNvSpPr>
            <a:spLocks noGrp="1"/>
          </p:cNvSpPr>
          <p:nvPr>
            <p:ph idx="1"/>
          </p:nvPr>
        </p:nvSpPr>
        <p:spPr/>
        <p:txBody>
          <a:bodyPr>
            <a:normAutofit/>
          </a:bodyPr>
          <a:lstStyle/>
          <a:p>
            <a:r>
              <a:rPr lang="en-US"/>
              <a:t>A lightweight language used to </a:t>
            </a:r>
            <a:r>
              <a:rPr lang="en-US" smtClean="0"/>
              <a:t>save </a:t>
            </a:r>
            <a:r>
              <a:rPr lang="en-US"/>
              <a:t>server round-trips for simple tasks such as form validation</a:t>
            </a:r>
          </a:p>
          <a:p>
            <a:r>
              <a:rPr lang="en-US" smtClean="0"/>
              <a:t>Always run inside a host environment (i.e. browser)</a:t>
            </a:r>
          </a:p>
          <a:p>
            <a:r>
              <a:rPr lang="en-US" smtClean="0"/>
              <a:t>Provide behaviors for a web page</a:t>
            </a:r>
          </a:p>
          <a:p>
            <a:r>
              <a:rPr lang="en-US"/>
              <a:t>JavaScript started inside web pages, but today it's </a:t>
            </a:r>
            <a:r>
              <a:rPr lang="en-US" smtClean="0"/>
              <a:t>practically everywhere</a:t>
            </a:r>
            <a:endParaRPr lang="en-US"/>
          </a:p>
          <a:p>
            <a:endParaRPr lang="en-US" smtClean="0"/>
          </a:p>
        </p:txBody>
      </p:sp>
      <p:graphicFrame>
        <p:nvGraphicFramePr>
          <p:cNvPr id="4" name="Content Placeholder 4"/>
          <p:cNvGraphicFramePr>
            <a:graphicFrameLocks/>
          </p:cNvGraphicFramePr>
          <p:nvPr>
            <p:extLst/>
          </p:nvPr>
        </p:nvGraphicFramePr>
        <p:xfrm>
          <a:off x="5181600" y="2057401"/>
          <a:ext cx="6477000" cy="3518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807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idx="1"/>
          </p:nvPr>
        </p:nvSpPr>
        <p:spPr/>
        <p:txBody>
          <a:bodyPr>
            <a:normAutofit/>
          </a:bodyPr>
          <a:lstStyle/>
          <a:p>
            <a:r>
              <a:rPr lang="en-US" dirty="0" smtClean="0"/>
              <a:t>Passed as a parameter to another function like callback functions</a:t>
            </a:r>
          </a:p>
          <a:p>
            <a:pPr lvl="2">
              <a:buNone/>
            </a:pPr>
            <a:r>
              <a:rPr lang="en-US" dirty="0" smtClean="0">
                <a:solidFill>
                  <a:srgbClr val="0070C0"/>
                </a:solidFill>
              </a:rPr>
              <a:t>function </a:t>
            </a:r>
            <a:r>
              <a:rPr lang="en-US" dirty="0" err="1" smtClean="0">
                <a:solidFill>
                  <a:srgbClr val="0070C0"/>
                </a:solidFill>
              </a:rPr>
              <a:t>invokeAndAdd</a:t>
            </a:r>
            <a:r>
              <a:rPr lang="en-US" dirty="0" smtClean="0">
                <a:solidFill>
                  <a:srgbClr val="0070C0"/>
                </a:solidFill>
              </a:rPr>
              <a:t>(a, b){</a:t>
            </a:r>
          </a:p>
          <a:p>
            <a:pPr lvl="2">
              <a:buNone/>
            </a:pPr>
            <a:r>
              <a:rPr lang="en-US" smtClean="0">
                <a:solidFill>
                  <a:srgbClr val="0070C0"/>
                </a:solidFill>
              </a:rPr>
              <a:t>   return a() + b();</a:t>
            </a:r>
          </a:p>
          <a:p>
            <a:pPr lvl="2">
              <a:buNone/>
            </a:pPr>
            <a:r>
              <a:rPr lang="en-US" smtClean="0">
                <a:solidFill>
                  <a:srgbClr val="0070C0"/>
                </a:solidFill>
              </a:rPr>
              <a:t>}</a:t>
            </a:r>
            <a:endParaRPr lang="en-US" dirty="0" smtClean="0">
              <a:solidFill>
                <a:srgbClr val="0070C0"/>
              </a:solidFill>
            </a:endParaRPr>
          </a:p>
          <a:p>
            <a:pPr lvl="2">
              <a:buNone/>
            </a:pPr>
            <a:r>
              <a:rPr lang="en-US" dirty="0" err="1" smtClean="0">
                <a:solidFill>
                  <a:srgbClr val="0070C0"/>
                </a:solidFill>
              </a:rPr>
              <a:t>invokeAndAdd</a:t>
            </a:r>
            <a:r>
              <a:rPr lang="en-US" dirty="0" smtClean="0">
                <a:solidFill>
                  <a:srgbClr val="0070C0"/>
                </a:solidFill>
              </a:rPr>
              <a:t>(</a:t>
            </a:r>
          </a:p>
          <a:p>
            <a:pPr lvl="2">
              <a:buNone/>
            </a:pPr>
            <a:r>
              <a:rPr lang="en-US" smtClean="0">
                <a:solidFill>
                  <a:srgbClr val="0070C0"/>
                </a:solidFill>
              </a:rPr>
              <a:t>	</a:t>
            </a:r>
            <a:r>
              <a:rPr lang="en-US" dirty="0" smtClean="0">
                <a:solidFill>
                  <a:schemeClr val="accent6">
                    <a:lumMod val="75000"/>
                  </a:schemeClr>
                </a:solidFill>
              </a:rPr>
              <a:t>function(){return 1;}</a:t>
            </a:r>
            <a:r>
              <a:rPr lang="en-US" dirty="0" smtClean="0">
                <a:solidFill>
                  <a:srgbClr val="0070C0"/>
                </a:solidFill>
              </a:rPr>
              <a:t>, </a:t>
            </a:r>
          </a:p>
          <a:p>
            <a:pPr lvl="2">
              <a:buNone/>
            </a:pPr>
            <a:r>
              <a:rPr lang="en-US" dirty="0" smtClean="0">
                <a:solidFill>
                  <a:srgbClr val="0070C0"/>
                </a:solidFill>
              </a:rPr>
              <a:t>	</a:t>
            </a:r>
            <a:r>
              <a:rPr lang="en-US" dirty="0" smtClean="0">
                <a:solidFill>
                  <a:schemeClr val="accent6">
                    <a:lumMod val="75000"/>
                  </a:schemeClr>
                </a:solidFill>
              </a:rPr>
              <a:t>function(){return 2;}</a:t>
            </a:r>
          </a:p>
          <a:p>
            <a:pPr lvl="2">
              <a:buNone/>
            </a:pPr>
            <a:r>
              <a:rPr lang="en-US" smtClean="0">
                <a:solidFill>
                  <a:srgbClr val="0070C0"/>
                </a:solidFill>
              </a:rPr>
              <a:t>);</a:t>
            </a:r>
            <a:endParaRPr lang="en-US" dirty="0" smtClean="0">
              <a:solidFill>
                <a:srgbClr val="0070C0"/>
              </a:solidFill>
            </a:endParaRPr>
          </a:p>
        </p:txBody>
      </p:sp>
    </p:spTree>
    <p:extLst>
      <p:ext uri="{BB962C8B-B14F-4D97-AF65-F5344CB8AC3E}">
        <p14:creationId xmlns:p14="http://schemas.microsoft.com/office/powerpoint/2010/main" val="14020685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 (cont.)</a:t>
            </a:r>
            <a:endParaRPr lang="en-US" dirty="0"/>
          </a:p>
        </p:txBody>
      </p:sp>
      <p:sp>
        <p:nvSpPr>
          <p:cNvPr id="3" name="Content Placeholder 2"/>
          <p:cNvSpPr>
            <a:spLocks noGrp="1"/>
          </p:cNvSpPr>
          <p:nvPr>
            <p:ph idx="1"/>
          </p:nvPr>
        </p:nvSpPr>
        <p:spPr/>
        <p:txBody>
          <a:bodyPr>
            <a:normAutofit/>
          </a:bodyPr>
          <a:lstStyle/>
          <a:p>
            <a:r>
              <a:rPr lang="en-US" dirty="0" smtClean="0"/>
              <a:t>Defined and executed right away (self-invoking functions)</a:t>
            </a:r>
          </a:p>
          <a:p>
            <a:pPr lvl="2">
              <a:buNone/>
            </a:pPr>
            <a:r>
              <a:rPr lang="en-US" dirty="0" smtClean="0">
                <a:solidFill>
                  <a:schemeClr val="accent6">
                    <a:lumMod val="75000"/>
                  </a:schemeClr>
                </a:solidFill>
              </a:rPr>
              <a:t>(</a:t>
            </a:r>
            <a:r>
              <a:rPr lang="en-US" dirty="0" smtClean="0">
                <a:solidFill>
                  <a:srgbClr val="0070C0"/>
                </a:solidFill>
              </a:rPr>
              <a:t>function (name){</a:t>
            </a:r>
          </a:p>
          <a:p>
            <a:pPr lvl="2">
              <a:buNone/>
            </a:pPr>
            <a:r>
              <a:rPr lang="en-US" dirty="0" smtClean="0">
                <a:solidFill>
                  <a:srgbClr val="0070C0"/>
                </a:solidFill>
              </a:rPr>
              <a:t>	alert(“Hello “ + name);</a:t>
            </a:r>
          </a:p>
          <a:p>
            <a:pPr lvl="2">
              <a:buNone/>
            </a:pPr>
            <a:r>
              <a:rPr lang="en-US" dirty="0" smtClean="0">
                <a:solidFill>
                  <a:srgbClr val="0070C0"/>
                </a:solidFill>
              </a:rPr>
              <a:t>}</a:t>
            </a:r>
            <a:r>
              <a:rPr lang="en-US" dirty="0" smtClean="0">
                <a:solidFill>
                  <a:schemeClr val="accent6">
                    <a:lumMod val="75000"/>
                  </a:schemeClr>
                </a:solidFill>
              </a:rPr>
              <a:t>)</a:t>
            </a:r>
            <a:r>
              <a:rPr lang="en-US" dirty="0" smtClean="0"/>
              <a:t> </a:t>
            </a:r>
            <a:r>
              <a:rPr lang="en-US" dirty="0" smtClean="0">
                <a:solidFill>
                  <a:srgbClr val="0070C0"/>
                </a:solidFill>
              </a:rPr>
              <a:t>(“</a:t>
            </a:r>
            <a:r>
              <a:rPr lang="en-US" smtClean="0">
                <a:solidFill>
                  <a:srgbClr val="0070C0"/>
                </a:solidFill>
              </a:rPr>
              <a:t>Mike”);</a:t>
            </a:r>
          </a:p>
          <a:p>
            <a:pPr lvl="1">
              <a:buNone/>
            </a:pPr>
            <a:endParaRPr lang="en-US" dirty="0" smtClean="0"/>
          </a:p>
          <a:p>
            <a:pPr>
              <a:buNone/>
            </a:pPr>
            <a:r>
              <a:rPr lang="en-US" i="1" dirty="0" smtClean="0">
                <a:solidFill>
                  <a:srgbClr val="0070C0"/>
                </a:solidFill>
              </a:rPr>
              <a:t>* Best suited for one-off or initialization tasks</a:t>
            </a:r>
            <a:r>
              <a:rPr lang="en-US" dirty="0" smtClean="0"/>
              <a:t> </a:t>
            </a:r>
          </a:p>
          <a:p>
            <a:pPr>
              <a:buNone/>
            </a:pPr>
            <a:endParaRPr lang="en-US" dirty="0"/>
          </a:p>
        </p:txBody>
      </p:sp>
    </p:spTree>
    <p:extLst>
      <p:ext uri="{BB962C8B-B14F-4D97-AF65-F5344CB8AC3E}">
        <p14:creationId xmlns:p14="http://schemas.microsoft.com/office/powerpoint/2010/main" val="251898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Way 1:</a:t>
            </a:r>
          </a:p>
          <a:p>
            <a:pPr lvl="1">
              <a:buNone/>
            </a:pPr>
            <a:r>
              <a:rPr lang="en-US" dirty="0" smtClean="0">
                <a:solidFill>
                  <a:srgbClr val="0070C0"/>
                </a:solidFill>
              </a:rPr>
              <a:t>function a(</a:t>
            </a:r>
            <a:r>
              <a:rPr lang="en-US" dirty="0" err="1" smtClean="0">
                <a:solidFill>
                  <a:srgbClr val="0070C0"/>
                </a:solidFill>
              </a:rPr>
              <a:t>param</a:t>
            </a:r>
            <a:r>
              <a:rPr lang="en-US" dirty="0" smtClean="0">
                <a:solidFill>
                  <a:srgbClr val="0070C0"/>
                </a:solidFill>
              </a:rPr>
              <a:t>) {</a:t>
            </a:r>
          </a:p>
          <a:p>
            <a:pPr lvl="1">
              <a:buNone/>
            </a:pPr>
            <a:r>
              <a:rPr lang="en-US" smtClean="0">
                <a:solidFill>
                  <a:srgbClr val="0070C0"/>
                </a:solidFill>
              </a:rPr>
              <a:t>   </a:t>
            </a:r>
            <a:r>
              <a:rPr lang="en-US" dirty="0" smtClean="0">
                <a:solidFill>
                  <a:schemeClr val="accent6">
                    <a:lumMod val="75000"/>
                  </a:schemeClr>
                </a:solidFill>
              </a:rPr>
              <a:t>function b(</a:t>
            </a:r>
            <a:r>
              <a:rPr lang="en-US" dirty="0" err="1" smtClean="0">
                <a:solidFill>
                  <a:schemeClr val="accent6">
                    <a:lumMod val="75000"/>
                  </a:schemeClr>
                </a:solidFill>
              </a:rPr>
              <a:t>theinput</a:t>
            </a:r>
            <a:r>
              <a:rPr lang="en-US" dirty="0" smtClean="0">
                <a:solidFill>
                  <a:schemeClr val="accent6">
                    <a:lumMod val="75000"/>
                  </a:schemeClr>
                </a:solidFill>
              </a:rPr>
              <a:t>) {</a:t>
            </a:r>
          </a:p>
          <a:p>
            <a:pPr lvl="1">
              <a:buNone/>
            </a:pPr>
            <a:r>
              <a:rPr lang="en-US" smtClean="0">
                <a:solidFill>
                  <a:schemeClr val="accent6">
                    <a:lumMod val="75000"/>
                  </a:schemeClr>
                </a:solidFill>
              </a:rPr>
              <a:t>      </a:t>
            </a:r>
            <a:r>
              <a:rPr lang="en-US" dirty="0" smtClean="0">
                <a:solidFill>
                  <a:schemeClr val="accent6">
                    <a:lumMod val="75000"/>
                  </a:schemeClr>
                </a:solidFill>
              </a:rPr>
              <a:t>return </a:t>
            </a:r>
            <a:r>
              <a:rPr lang="en-US" dirty="0" err="1" smtClean="0">
                <a:solidFill>
                  <a:schemeClr val="accent6">
                    <a:lumMod val="75000"/>
                  </a:schemeClr>
                </a:solidFill>
              </a:rPr>
              <a:t>theinput</a:t>
            </a:r>
            <a:r>
              <a:rPr lang="en-US" dirty="0" smtClean="0">
                <a:solidFill>
                  <a:schemeClr val="accent6">
                    <a:lumMod val="75000"/>
                  </a:schemeClr>
                </a:solidFill>
              </a:rPr>
              <a:t> * 2;</a:t>
            </a:r>
          </a:p>
          <a:p>
            <a:pPr lvl="1">
              <a:buNone/>
            </a:pPr>
            <a:r>
              <a:rPr lang="en-US" smtClean="0">
                <a:solidFill>
                  <a:schemeClr val="accent6">
                    <a:lumMod val="75000"/>
                  </a:schemeClr>
                </a:solidFill>
              </a:rPr>
              <a:t>   };</a:t>
            </a:r>
            <a:endParaRPr lang="en-US" dirty="0" smtClean="0">
              <a:solidFill>
                <a:schemeClr val="accent6">
                  <a:lumMod val="75000"/>
                </a:schemeClr>
              </a:solidFill>
            </a:endParaRPr>
          </a:p>
          <a:p>
            <a:pPr lvl="1">
              <a:buNone/>
            </a:pPr>
            <a:r>
              <a:rPr lang="en-US" smtClean="0">
                <a:solidFill>
                  <a:srgbClr val="0070C0"/>
                </a:solidFill>
              </a:rPr>
              <a:t>   return </a:t>
            </a:r>
            <a:r>
              <a:rPr lang="en-US" dirty="0" smtClean="0">
                <a:solidFill>
                  <a:srgbClr val="0070C0"/>
                </a:solidFill>
              </a:rPr>
              <a:t>'The result is ' + b(</a:t>
            </a:r>
            <a:r>
              <a:rPr lang="en-US" dirty="0" err="1" smtClean="0">
                <a:solidFill>
                  <a:srgbClr val="0070C0"/>
                </a:solidFill>
              </a:rPr>
              <a:t>param</a:t>
            </a:r>
            <a:r>
              <a:rPr lang="en-US" dirty="0" smtClean="0">
                <a:solidFill>
                  <a:srgbClr val="0070C0"/>
                </a:solidFill>
              </a:rPr>
              <a:t>);</a:t>
            </a:r>
          </a:p>
          <a:p>
            <a:pPr lvl="1">
              <a:buNone/>
            </a:pPr>
            <a:r>
              <a:rPr lang="en-US" dirty="0" smtClean="0">
                <a:solidFill>
                  <a:srgbClr val="0070C0"/>
                </a:solidFill>
              </a:rPr>
              <a:t>};</a:t>
            </a:r>
          </a:p>
          <a:p>
            <a:r>
              <a:rPr lang="en-US" dirty="0" smtClean="0"/>
              <a:t>Way 2:</a:t>
            </a:r>
          </a:p>
          <a:p>
            <a:pPr lvl="1">
              <a:buNone/>
            </a:pPr>
            <a:r>
              <a:rPr lang="en-US" dirty="0" err="1" smtClean="0">
                <a:solidFill>
                  <a:srgbClr val="0070C0"/>
                </a:solidFill>
              </a:rPr>
              <a:t>var</a:t>
            </a:r>
            <a:r>
              <a:rPr lang="en-US" dirty="0" smtClean="0">
                <a:solidFill>
                  <a:srgbClr val="0070C0"/>
                </a:solidFill>
              </a:rPr>
              <a:t> a = function(</a:t>
            </a:r>
            <a:r>
              <a:rPr lang="en-US" dirty="0" err="1" smtClean="0">
                <a:solidFill>
                  <a:srgbClr val="0070C0"/>
                </a:solidFill>
              </a:rPr>
              <a:t>param</a:t>
            </a:r>
            <a:r>
              <a:rPr lang="en-US" dirty="0" smtClean="0">
                <a:solidFill>
                  <a:srgbClr val="0070C0"/>
                </a:solidFill>
              </a:rPr>
              <a:t>) {</a:t>
            </a:r>
          </a:p>
          <a:p>
            <a:pPr lvl="1">
              <a:buNone/>
            </a:pPr>
            <a:r>
              <a:rPr lang="en-US" smtClean="0">
                <a:solidFill>
                  <a:srgbClr val="0070C0"/>
                </a:solidFill>
              </a:rPr>
              <a:t>   </a:t>
            </a:r>
            <a:r>
              <a:rPr lang="en-US" smtClean="0">
                <a:solidFill>
                  <a:schemeClr val="accent6">
                    <a:lumMod val="75000"/>
                  </a:schemeClr>
                </a:solidFill>
              </a:rPr>
              <a:t>var </a:t>
            </a:r>
            <a:r>
              <a:rPr lang="en-US" dirty="0" smtClean="0">
                <a:solidFill>
                  <a:schemeClr val="accent6">
                    <a:lumMod val="75000"/>
                  </a:schemeClr>
                </a:solidFill>
              </a:rPr>
              <a:t>b = function(</a:t>
            </a:r>
            <a:r>
              <a:rPr lang="en-US" dirty="0" err="1" smtClean="0">
                <a:solidFill>
                  <a:schemeClr val="accent6">
                    <a:lumMod val="75000"/>
                  </a:schemeClr>
                </a:solidFill>
              </a:rPr>
              <a:t>theinput</a:t>
            </a:r>
            <a:r>
              <a:rPr lang="en-US" dirty="0" smtClean="0">
                <a:solidFill>
                  <a:schemeClr val="accent6">
                    <a:lumMod val="75000"/>
                  </a:schemeClr>
                </a:solidFill>
              </a:rPr>
              <a:t>) {</a:t>
            </a:r>
          </a:p>
          <a:p>
            <a:pPr lvl="1">
              <a:buNone/>
            </a:pPr>
            <a:r>
              <a:rPr lang="en-US" smtClean="0">
                <a:solidFill>
                  <a:schemeClr val="accent6">
                    <a:lumMod val="75000"/>
                  </a:schemeClr>
                </a:solidFill>
              </a:rPr>
              <a:t>      return </a:t>
            </a:r>
            <a:r>
              <a:rPr lang="en-US" dirty="0" err="1" smtClean="0">
                <a:solidFill>
                  <a:schemeClr val="accent6">
                    <a:lumMod val="75000"/>
                  </a:schemeClr>
                </a:solidFill>
              </a:rPr>
              <a:t>theinput</a:t>
            </a:r>
            <a:r>
              <a:rPr lang="en-US" dirty="0" smtClean="0">
                <a:solidFill>
                  <a:schemeClr val="accent6">
                    <a:lumMod val="75000"/>
                  </a:schemeClr>
                </a:solidFill>
              </a:rPr>
              <a:t> * 2;</a:t>
            </a:r>
          </a:p>
          <a:p>
            <a:pPr lvl="1">
              <a:buNone/>
            </a:pPr>
            <a:r>
              <a:rPr lang="en-US" smtClean="0">
                <a:solidFill>
                  <a:schemeClr val="accent6">
                    <a:lumMod val="75000"/>
                  </a:schemeClr>
                </a:solidFill>
              </a:rPr>
              <a:t>   };</a:t>
            </a:r>
            <a:endParaRPr lang="en-US" dirty="0" smtClean="0">
              <a:solidFill>
                <a:schemeClr val="accent6">
                  <a:lumMod val="75000"/>
                </a:schemeClr>
              </a:solidFill>
            </a:endParaRPr>
          </a:p>
          <a:p>
            <a:pPr lvl="1">
              <a:buNone/>
            </a:pPr>
            <a:r>
              <a:rPr lang="en-US" smtClean="0">
                <a:solidFill>
                  <a:srgbClr val="0070C0"/>
                </a:solidFill>
              </a:rPr>
              <a:t>   return </a:t>
            </a:r>
            <a:r>
              <a:rPr lang="en-US" dirty="0" smtClean="0">
                <a:solidFill>
                  <a:srgbClr val="0070C0"/>
                </a:solidFill>
              </a:rPr>
              <a:t>'The result is ' + b(</a:t>
            </a:r>
            <a:r>
              <a:rPr lang="en-US" dirty="0" err="1" smtClean="0">
                <a:solidFill>
                  <a:srgbClr val="0070C0"/>
                </a:solidFill>
              </a:rPr>
              <a:t>param</a:t>
            </a:r>
            <a:r>
              <a:rPr lang="en-US" dirty="0" smtClean="0">
                <a:solidFill>
                  <a:srgbClr val="0070C0"/>
                </a:solidFill>
              </a:rPr>
              <a:t>);</a:t>
            </a:r>
          </a:p>
          <a:p>
            <a:pPr lvl="1">
              <a:buNone/>
            </a:pPr>
            <a:r>
              <a:rPr lang="en-US" dirty="0" smtClean="0">
                <a:solidFill>
                  <a:srgbClr val="0070C0"/>
                </a:solidFill>
              </a:rPr>
              <a:t>};</a:t>
            </a:r>
          </a:p>
          <a:p>
            <a:pPr>
              <a:buNone/>
            </a:pPr>
            <a:endParaRPr lang="en-US" dirty="0"/>
          </a:p>
        </p:txBody>
      </p:sp>
    </p:spTree>
    <p:extLst>
      <p:ext uri="{BB962C8B-B14F-4D97-AF65-F5344CB8AC3E}">
        <p14:creationId xmlns:p14="http://schemas.microsoft.com/office/powerpoint/2010/main" val="42623990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that return functions</a:t>
            </a:r>
            <a:endParaRPr lang="en-US" dirty="0"/>
          </a:p>
        </p:txBody>
      </p:sp>
      <p:sp>
        <p:nvSpPr>
          <p:cNvPr id="3" name="Content Placeholder 2"/>
          <p:cNvSpPr>
            <a:spLocks noGrp="1"/>
          </p:cNvSpPr>
          <p:nvPr>
            <p:ph idx="1"/>
          </p:nvPr>
        </p:nvSpPr>
        <p:spPr/>
        <p:txBody>
          <a:bodyPr>
            <a:normAutofit/>
          </a:bodyPr>
          <a:lstStyle/>
          <a:p>
            <a:r>
              <a:rPr lang="en-US" dirty="0" smtClean="0"/>
              <a:t>Define:	</a:t>
            </a:r>
          </a:p>
          <a:p>
            <a:pPr lvl="2">
              <a:buNone/>
            </a:pPr>
            <a:r>
              <a:rPr lang="en-US" dirty="0" smtClean="0">
                <a:solidFill>
                  <a:srgbClr val="0070C0"/>
                </a:solidFill>
              </a:rPr>
              <a:t>function a() {</a:t>
            </a:r>
          </a:p>
          <a:p>
            <a:pPr lvl="2">
              <a:buNone/>
            </a:pPr>
            <a:r>
              <a:rPr lang="en-US" smtClean="0">
                <a:solidFill>
                  <a:srgbClr val="0070C0"/>
                </a:solidFill>
              </a:rPr>
              <a:t>   alert</a:t>
            </a:r>
            <a:r>
              <a:rPr lang="en-US" dirty="0" smtClean="0">
                <a:solidFill>
                  <a:srgbClr val="0070C0"/>
                </a:solidFill>
              </a:rPr>
              <a:t>('A!'); </a:t>
            </a:r>
          </a:p>
          <a:p>
            <a:pPr lvl="2">
              <a:buNone/>
            </a:pPr>
            <a:r>
              <a:rPr lang="en-US" smtClean="0">
                <a:solidFill>
                  <a:srgbClr val="0070C0"/>
                </a:solidFill>
              </a:rPr>
              <a:t>   </a:t>
            </a:r>
            <a:r>
              <a:rPr lang="en-US" smtClean="0">
                <a:solidFill>
                  <a:schemeClr val="accent6">
                    <a:lumMod val="75000"/>
                  </a:schemeClr>
                </a:solidFill>
              </a:rPr>
              <a:t>return </a:t>
            </a:r>
            <a:r>
              <a:rPr lang="en-US" dirty="0" smtClean="0">
                <a:solidFill>
                  <a:schemeClr val="accent6">
                    <a:lumMod val="75000"/>
                  </a:schemeClr>
                </a:solidFill>
              </a:rPr>
              <a:t>function(){</a:t>
            </a:r>
          </a:p>
          <a:p>
            <a:pPr lvl="2">
              <a:buNone/>
            </a:pPr>
            <a:r>
              <a:rPr lang="en-US" smtClean="0">
                <a:solidFill>
                  <a:schemeClr val="accent6">
                    <a:lumMod val="75000"/>
                  </a:schemeClr>
                </a:solidFill>
              </a:rPr>
              <a:t>      alert</a:t>
            </a:r>
            <a:r>
              <a:rPr lang="en-US" dirty="0" smtClean="0">
                <a:solidFill>
                  <a:schemeClr val="accent6">
                    <a:lumMod val="75000"/>
                  </a:schemeClr>
                </a:solidFill>
              </a:rPr>
              <a:t>('B!'); </a:t>
            </a:r>
          </a:p>
          <a:p>
            <a:pPr lvl="2">
              <a:buNone/>
            </a:pPr>
            <a:r>
              <a:rPr lang="en-US" smtClean="0">
                <a:solidFill>
                  <a:schemeClr val="accent6">
                    <a:lumMod val="75000"/>
                  </a:schemeClr>
                </a:solidFill>
              </a:rPr>
              <a:t>   };</a:t>
            </a:r>
            <a:endParaRPr lang="en-US" dirty="0" smtClean="0">
              <a:solidFill>
                <a:schemeClr val="accent6">
                  <a:lumMod val="75000"/>
                </a:schemeClr>
              </a:solidFill>
            </a:endParaRPr>
          </a:p>
          <a:p>
            <a:pPr lvl="2">
              <a:buNone/>
            </a:pPr>
            <a:r>
              <a:rPr lang="en-US" dirty="0" smtClean="0">
                <a:solidFill>
                  <a:srgbClr val="0070C0"/>
                </a:solidFill>
              </a:rPr>
              <a:t>}</a:t>
            </a:r>
          </a:p>
          <a:p>
            <a:r>
              <a:rPr lang="en-US" dirty="0" smtClean="0"/>
              <a:t>Use:</a:t>
            </a:r>
          </a:p>
          <a:p>
            <a:pPr lvl="2">
              <a:buNone/>
            </a:pPr>
            <a:r>
              <a:rPr lang="en-US" dirty="0" smtClean="0">
                <a:solidFill>
                  <a:srgbClr val="0070C0"/>
                </a:solidFill>
              </a:rPr>
              <a:t>a()(); </a:t>
            </a:r>
            <a:r>
              <a:rPr lang="en-US" dirty="0" smtClean="0">
                <a:solidFill>
                  <a:srgbClr val="C00000"/>
                </a:solidFill>
              </a:rPr>
              <a:t>// way 1</a:t>
            </a:r>
          </a:p>
          <a:p>
            <a:pPr lvl="2">
              <a:buNone/>
            </a:pPr>
            <a:r>
              <a:rPr lang="en-US" dirty="0" err="1" smtClean="0">
                <a:solidFill>
                  <a:srgbClr val="0070C0"/>
                </a:solidFill>
              </a:rPr>
              <a:t>var</a:t>
            </a:r>
            <a:r>
              <a:rPr lang="en-US" dirty="0" smtClean="0">
                <a:solidFill>
                  <a:srgbClr val="0070C0"/>
                </a:solidFill>
              </a:rPr>
              <a:t> b = a(); b(); </a:t>
            </a:r>
            <a:r>
              <a:rPr lang="en-US" dirty="0" smtClean="0">
                <a:solidFill>
                  <a:srgbClr val="C00000"/>
                </a:solidFill>
              </a:rPr>
              <a:t>// way 2</a:t>
            </a:r>
            <a:endParaRPr lang="en-US" dirty="0">
              <a:solidFill>
                <a:srgbClr val="C00000"/>
              </a:solidFill>
            </a:endParaRPr>
          </a:p>
        </p:txBody>
      </p:sp>
    </p:spTree>
    <p:extLst>
      <p:ext uri="{BB962C8B-B14F-4D97-AF65-F5344CB8AC3E}">
        <p14:creationId xmlns:p14="http://schemas.microsoft.com/office/powerpoint/2010/main" val="2061372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that redefine themselves</a:t>
            </a:r>
            <a:endParaRPr lang="en-US" dirty="0"/>
          </a:p>
        </p:txBody>
      </p:sp>
      <p:sp>
        <p:nvSpPr>
          <p:cNvPr id="3" name="Content Placeholder 2"/>
          <p:cNvSpPr>
            <a:spLocks noGrp="1"/>
          </p:cNvSpPr>
          <p:nvPr>
            <p:ph idx="1"/>
          </p:nvPr>
        </p:nvSpPr>
        <p:spPr/>
        <p:txBody>
          <a:bodyPr>
            <a:normAutofit/>
          </a:bodyPr>
          <a:lstStyle/>
          <a:p>
            <a:pPr marL="342900" lvl="1" indent="-342900"/>
            <a:r>
              <a:rPr lang="en-US" dirty="0" smtClean="0"/>
              <a:t>Redefine from the outside:</a:t>
            </a:r>
          </a:p>
          <a:p>
            <a:pPr marL="1200150" lvl="3" indent="-342900">
              <a:buNone/>
            </a:pPr>
            <a:r>
              <a:rPr lang="en-US" dirty="0" smtClean="0">
                <a:solidFill>
                  <a:schemeClr val="accent2">
                    <a:lumMod val="75000"/>
                  </a:schemeClr>
                </a:solidFill>
              </a:rPr>
              <a:t>// use the previously-defined function a()</a:t>
            </a:r>
          </a:p>
          <a:p>
            <a:pPr marL="1200150" lvl="3" indent="-342900">
              <a:buNone/>
            </a:pPr>
            <a:r>
              <a:rPr lang="en-US" dirty="0" smtClean="0">
                <a:solidFill>
                  <a:srgbClr val="0070C0"/>
                </a:solidFill>
              </a:rPr>
              <a:t>a = a();</a:t>
            </a:r>
          </a:p>
          <a:p>
            <a:pPr marL="342900" lvl="1" indent="-342900"/>
            <a:r>
              <a:rPr lang="en-US" dirty="0" smtClean="0"/>
              <a:t>Redefine from the inside:</a:t>
            </a:r>
          </a:p>
          <a:p>
            <a:pPr marL="1200150" lvl="3" indent="-342900">
              <a:buNone/>
            </a:pPr>
            <a:r>
              <a:rPr lang="en-US" dirty="0" smtClean="0">
                <a:solidFill>
                  <a:srgbClr val="0070C0"/>
                </a:solidFill>
              </a:rPr>
              <a:t>function a() {</a:t>
            </a:r>
          </a:p>
          <a:p>
            <a:pPr marL="1200150" lvl="3" indent="-342900">
              <a:buNone/>
            </a:pPr>
            <a:r>
              <a:rPr lang="en-US" smtClean="0">
                <a:solidFill>
                  <a:srgbClr val="0070C0"/>
                </a:solidFill>
              </a:rPr>
              <a:t>   alert</a:t>
            </a:r>
            <a:r>
              <a:rPr lang="en-US" dirty="0" smtClean="0">
                <a:solidFill>
                  <a:srgbClr val="0070C0"/>
                </a:solidFill>
              </a:rPr>
              <a:t>('A!');</a:t>
            </a:r>
          </a:p>
          <a:p>
            <a:pPr marL="1200150" lvl="3" indent="-342900">
              <a:buNone/>
            </a:pPr>
            <a:r>
              <a:rPr lang="en-US" smtClean="0"/>
              <a:t>   </a:t>
            </a:r>
            <a:r>
              <a:rPr lang="en-US" smtClean="0">
                <a:solidFill>
                  <a:schemeClr val="accent6">
                    <a:lumMod val="75000"/>
                  </a:schemeClr>
                </a:solidFill>
              </a:rPr>
              <a:t>a </a:t>
            </a:r>
            <a:r>
              <a:rPr lang="en-US" dirty="0" smtClean="0">
                <a:solidFill>
                  <a:schemeClr val="accent6">
                    <a:lumMod val="75000"/>
                  </a:schemeClr>
                </a:solidFill>
              </a:rPr>
              <a:t>= function(){</a:t>
            </a:r>
          </a:p>
          <a:p>
            <a:pPr marL="1200150" lvl="3" indent="-342900">
              <a:buNone/>
            </a:pPr>
            <a:r>
              <a:rPr lang="en-US" smtClean="0">
                <a:solidFill>
                  <a:schemeClr val="accent6">
                    <a:lumMod val="75000"/>
                  </a:schemeClr>
                </a:solidFill>
              </a:rPr>
              <a:t>      alert</a:t>
            </a:r>
            <a:r>
              <a:rPr lang="en-US" dirty="0" smtClean="0">
                <a:solidFill>
                  <a:schemeClr val="accent6">
                    <a:lumMod val="75000"/>
                  </a:schemeClr>
                </a:solidFill>
              </a:rPr>
              <a:t>('B!');</a:t>
            </a:r>
          </a:p>
          <a:p>
            <a:pPr marL="1200150" lvl="3" indent="-342900">
              <a:buNone/>
            </a:pPr>
            <a:r>
              <a:rPr lang="en-US" smtClean="0">
                <a:solidFill>
                  <a:schemeClr val="accent6">
                    <a:lumMod val="75000"/>
                  </a:schemeClr>
                </a:solidFill>
              </a:rPr>
              <a:t>   };</a:t>
            </a:r>
            <a:endParaRPr lang="en-US" dirty="0" smtClean="0">
              <a:solidFill>
                <a:schemeClr val="accent6">
                  <a:lumMod val="75000"/>
                </a:schemeClr>
              </a:solidFill>
            </a:endParaRPr>
          </a:p>
          <a:p>
            <a:pPr marL="1200150" lvl="3" indent="-342900">
              <a:buNone/>
            </a:pPr>
            <a:r>
              <a:rPr lang="en-US" dirty="0" smtClean="0">
                <a:solidFill>
                  <a:srgbClr val="0070C0"/>
                </a:solidFill>
              </a:rPr>
              <a:t>}</a:t>
            </a:r>
          </a:p>
          <a:p>
            <a:endParaRPr lang="en-US" dirty="0"/>
          </a:p>
        </p:txBody>
      </p:sp>
    </p:spTree>
    <p:extLst>
      <p:ext uri="{BB962C8B-B14F-4D97-AF65-F5344CB8AC3E}">
        <p14:creationId xmlns:p14="http://schemas.microsoft.com/office/powerpoint/2010/main" val="23891053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Lexical </a:t>
            </a:r>
            <a:r>
              <a:rPr lang="en-US" dirty="0" smtClean="0"/>
              <a:t>scope:</a:t>
            </a:r>
          </a:p>
          <a:p>
            <a:pPr lvl="1"/>
            <a:r>
              <a:rPr lang="en-US" smtClean="0"/>
              <a:t>Functions create their scope </a:t>
            </a:r>
            <a:r>
              <a:rPr lang="en-US" dirty="0" smtClean="0"/>
              <a:t>when they are defined, not when they </a:t>
            </a:r>
            <a:r>
              <a:rPr lang="en-US" smtClean="0"/>
              <a:t>are executed</a:t>
            </a:r>
          </a:p>
          <a:p>
            <a:pPr lvl="1"/>
            <a:r>
              <a:rPr lang="en-US" smtClean="0"/>
              <a:t>Functions remember the environment where they were defined</a:t>
            </a:r>
            <a:endParaRPr lang="en-US" dirty="0" smtClean="0"/>
          </a:p>
          <a:p>
            <a:r>
              <a:rPr lang="en-US" smtClean="0"/>
              <a:t>Scope chain:</a:t>
            </a:r>
          </a:p>
          <a:p>
            <a:pPr lvl="1"/>
            <a:r>
              <a:rPr lang="en-US" smtClean="0"/>
              <a:t>Global scope is the root of the chain</a:t>
            </a:r>
          </a:p>
          <a:p>
            <a:pPr lvl="1"/>
            <a:r>
              <a:rPr lang="en-US" smtClean="0"/>
              <a:t>Scope of a function not defined inside any function includes:</a:t>
            </a:r>
          </a:p>
          <a:p>
            <a:pPr lvl="2"/>
            <a:r>
              <a:rPr lang="en-US" smtClean="0"/>
              <a:t>Global scope</a:t>
            </a:r>
          </a:p>
          <a:p>
            <a:pPr lvl="2"/>
            <a:r>
              <a:rPr lang="en-US" smtClean="0"/>
              <a:t>Its local scope</a:t>
            </a:r>
          </a:p>
          <a:p>
            <a:pPr lvl="1"/>
            <a:r>
              <a:rPr lang="en-US" smtClean="0"/>
              <a:t>Scope of a function defined inside another function includes:</a:t>
            </a:r>
          </a:p>
          <a:p>
            <a:pPr lvl="2"/>
            <a:r>
              <a:rPr lang="en-US" smtClean="0"/>
              <a:t>Its local scope</a:t>
            </a:r>
          </a:p>
          <a:p>
            <a:pPr lvl="2"/>
            <a:r>
              <a:rPr lang="en-US" smtClean="0"/>
              <a:t>Its parents’ scope</a:t>
            </a:r>
          </a:p>
          <a:p>
            <a:pPr lvl="1"/>
            <a:r>
              <a:rPr lang="en-US" smtClean="0"/>
              <a:t>The chain can be as long (deep) as you want</a:t>
            </a:r>
          </a:p>
          <a:p>
            <a:endParaRPr lang="en-US" dirty="0"/>
          </a:p>
        </p:txBody>
      </p:sp>
    </p:spTree>
    <p:extLst>
      <p:ext uri="{BB962C8B-B14F-4D97-AF65-F5344CB8AC3E}">
        <p14:creationId xmlns:p14="http://schemas.microsoft.com/office/powerpoint/2010/main" val="631211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Closure (cont.)</a:t>
            </a:r>
            <a:endParaRPr lang="en-US"/>
          </a:p>
        </p:txBody>
      </p:sp>
      <p:sp>
        <p:nvSpPr>
          <p:cNvPr id="6" name="Content Placeholder 5"/>
          <p:cNvSpPr>
            <a:spLocks noGrp="1"/>
          </p:cNvSpPr>
          <p:nvPr>
            <p:ph idx="1"/>
          </p:nvPr>
        </p:nvSpPr>
        <p:spPr/>
        <p:txBody>
          <a:bodyPr/>
          <a:lstStyle/>
          <a:p>
            <a:r>
              <a:rPr lang="en-US" smtClean="0"/>
              <a:t>In our example:</a:t>
            </a:r>
          </a:p>
          <a:p>
            <a:pPr lvl="1"/>
            <a:r>
              <a:rPr lang="en-US" smtClean="0"/>
              <a:t>G: Global scope</a:t>
            </a:r>
          </a:p>
          <a:p>
            <a:pPr lvl="1"/>
            <a:r>
              <a:rPr lang="en-US" smtClean="0"/>
              <a:t>F: a function</a:t>
            </a:r>
          </a:p>
          <a:p>
            <a:pPr lvl="1"/>
            <a:r>
              <a:rPr lang="en-US" smtClean="0"/>
              <a:t>a: a global variable</a:t>
            </a:r>
          </a:p>
          <a:p>
            <a:pPr lvl="1"/>
            <a:r>
              <a:rPr lang="en-US" smtClean="0"/>
              <a:t>b: a local variable of F</a:t>
            </a:r>
          </a:p>
          <a:p>
            <a:pPr lvl="1"/>
            <a:r>
              <a:rPr lang="en-US" smtClean="0"/>
              <a:t>N: an inner function of F</a:t>
            </a:r>
          </a:p>
          <a:p>
            <a:pPr lvl="1"/>
            <a:r>
              <a:rPr lang="en-US" smtClean="0"/>
              <a:t>c: a local variable of N</a:t>
            </a:r>
          </a:p>
          <a:p>
            <a:r>
              <a:rPr lang="en-US" smtClean="0"/>
              <a:t>Closure happens when somehow N breaks out of F and ends up in the global space</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6270776" y="1676400"/>
            <a:ext cx="4031948" cy="4495800"/>
          </a:xfrm>
          <a:prstGeom prst="rect">
            <a:avLst/>
          </a:prstGeom>
          <a:ln w="28575">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330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Closure (cont.)</a:t>
            </a:r>
            <a:endParaRPr lang="en-US"/>
          </a:p>
        </p:txBody>
      </p:sp>
      <p:sp>
        <p:nvSpPr>
          <p:cNvPr id="6" name="Content Placeholder 5"/>
          <p:cNvSpPr>
            <a:spLocks noGrp="1"/>
          </p:cNvSpPr>
          <p:nvPr>
            <p:ph idx="1"/>
          </p:nvPr>
        </p:nvSpPr>
        <p:spPr/>
        <p:txBody>
          <a:bodyPr>
            <a:normAutofit/>
          </a:bodyPr>
          <a:lstStyle/>
          <a:p>
            <a:r>
              <a:rPr lang="en-US" smtClean="0">
                <a:solidFill>
                  <a:srgbClr val="0070C0"/>
                </a:solidFill>
              </a:rPr>
              <a:t>N</a:t>
            </a:r>
            <a:r>
              <a:rPr lang="en-US" smtClean="0"/>
              <a:t> is now in the same global space as </a:t>
            </a:r>
            <a:r>
              <a:rPr lang="en-US" smtClean="0">
                <a:solidFill>
                  <a:srgbClr val="0070C0"/>
                </a:solidFill>
              </a:rPr>
              <a:t>a</a:t>
            </a:r>
            <a:r>
              <a:rPr lang="en-US" smtClean="0"/>
              <a:t>. However, since functions remember the environment in which they were defined, </a:t>
            </a:r>
            <a:r>
              <a:rPr lang="en-US" smtClean="0">
                <a:solidFill>
                  <a:srgbClr val="0070C0"/>
                </a:solidFill>
              </a:rPr>
              <a:t>N</a:t>
            </a:r>
            <a:r>
              <a:rPr lang="en-US" smtClean="0"/>
              <a:t> will still have access to the </a:t>
            </a:r>
            <a:r>
              <a:rPr lang="en-US" smtClean="0">
                <a:solidFill>
                  <a:srgbClr val="0070C0"/>
                </a:solidFill>
              </a:rPr>
              <a:t>F</a:t>
            </a:r>
            <a:r>
              <a:rPr lang="en-US" smtClean="0"/>
              <a:t>-space, and hence can access </a:t>
            </a:r>
            <a:r>
              <a:rPr lang="en-US" smtClean="0">
                <a:solidFill>
                  <a:srgbClr val="0070C0"/>
                </a:solidFill>
              </a:rPr>
              <a:t>b</a:t>
            </a:r>
            <a:r>
              <a:rPr lang="en-US" smtClean="0"/>
              <a:t>, while </a:t>
            </a:r>
            <a:r>
              <a:rPr lang="en-US" smtClean="0">
                <a:solidFill>
                  <a:srgbClr val="0070C0"/>
                </a:solidFill>
              </a:rPr>
              <a:t>a</a:t>
            </a:r>
            <a:r>
              <a:rPr lang="en-US" smtClean="0"/>
              <a:t> can not.</a:t>
            </a:r>
          </a:p>
          <a:p>
            <a:r>
              <a:rPr lang="en-US" smtClean="0"/>
              <a:t>A closure is created when a function keeps a link to its parent's scope even after the parent has returned.</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6584932" y="1981200"/>
            <a:ext cx="3625868" cy="4124324"/>
          </a:xfrm>
          <a:prstGeom prst="rect">
            <a:avLst/>
          </a:prstGeom>
          <a:ln w="28575">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3720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Closure (cont.)</a:t>
            </a:r>
            <a:endParaRPr lang="en-US"/>
          </a:p>
        </p:txBody>
      </p:sp>
      <p:grpSp>
        <p:nvGrpSpPr>
          <p:cNvPr id="20" name="Group 19"/>
          <p:cNvGrpSpPr/>
          <p:nvPr/>
        </p:nvGrpSpPr>
        <p:grpSpPr>
          <a:xfrm>
            <a:off x="1676400" y="2069124"/>
            <a:ext cx="2609850" cy="4560277"/>
            <a:chOff x="152400" y="2069123"/>
            <a:chExt cx="2609850" cy="4560277"/>
          </a:xfrm>
        </p:grpSpPr>
        <p:pic>
          <p:nvPicPr>
            <p:cNvPr id="3074" name="Picture 2"/>
            <p:cNvPicPr>
              <a:picLocks noChangeAspect="1" noChangeArrowheads="1"/>
            </p:cNvPicPr>
            <p:nvPr/>
          </p:nvPicPr>
          <p:blipFill>
            <a:blip r:embed="rId2" cstate="print"/>
            <a:srcRect/>
            <a:stretch>
              <a:fillRect/>
            </a:stretch>
          </p:blipFill>
          <p:spPr bwMode="auto">
            <a:xfrm>
              <a:off x="152400" y="2069123"/>
              <a:ext cx="2609850" cy="1881554"/>
            </a:xfrm>
            <a:prstGeom prst="rect">
              <a:avLst/>
            </a:prstGeom>
            <a:ln w="28575">
              <a:solidFill>
                <a:srgbClr val="0070C0"/>
              </a:solid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3" cstate="print">
              <a:duotone>
                <a:prstClr val="black"/>
                <a:schemeClr val="accent6">
                  <a:lumMod val="20000"/>
                  <a:lumOff val="80000"/>
                  <a:tint val="45000"/>
                  <a:satMod val="400000"/>
                </a:schemeClr>
              </a:duotone>
            </a:blip>
            <a:srcRect/>
            <a:stretch>
              <a:fillRect/>
            </a:stretch>
          </p:blipFill>
          <p:spPr bwMode="auto">
            <a:xfrm>
              <a:off x="357094" y="4557346"/>
              <a:ext cx="2174875" cy="1169377"/>
            </a:xfrm>
            <a:prstGeom prst="rect">
              <a:avLst/>
            </a:prstGeom>
            <a:ln w="28575">
              <a:solidFill>
                <a:srgbClr val="0070C0"/>
              </a:solidFill>
            </a:ln>
            <a:effectLst>
              <a:outerShdw blurRad="292100" dist="139700" dir="2700000" algn="tl" rotWithShape="0">
                <a:srgbClr val="333333">
                  <a:alpha val="65000"/>
                </a:srgbClr>
              </a:outerShdw>
            </a:effectLst>
          </p:spPr>
        </p:pic>
        <p:sp>
          <p:nvSpPr>
            <p:cNvPr id="11" name="Down Arrow 10"/>
            <p:cNvSpPr/>
            <p:nvPr/>
          </p:nvSpPr>
          <p:spPr>
            <a:xfrm>
              <a:off x="1314246" y="4038600"/>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8600" y="60198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FF00"/>
                  </a:solidFill>
                </a:rPr>
                <a:t>#1</a:t>
              </a:r>
              <a:r>
                <a:rPr lang="en-US" sz="1200"/>
                <a:t>: A global function can access f()’s private space</a:t>
              </a:r>
            </a:p>
          </p:txBody>
        </p:sp>
      </p:grpSp>
      <p:grpSp>
        <p:nvGrpSpPr>
          <p:cNvPr id="21" name="Group 20"/>
          <p:cNvGrpSpPr/>
          <p:nvPr/>
        </p:nvGrpSpPr>
        <p:grpSpPr>
          <a:xfrm>
            <a:off x="4876800" y="1928446"/>
            <a:ext cx="2362200" cy="4700954"/>
            <a:chOff x="3352800" y="1928446"/>
            <a:chExt cx="2362200" cy="4700954"/>
          </a:xfrm>
        </p:grpSpPr>
        <p:pic>
          <p:nvPicPr>
            <p:cNvPr id="3076" name="Picture 4"/>
            <p:cNvPicPr>
              <a:picLocks noChangeAspect="1" noChangeArrowheads="1"/>
            </p:cNvPicPr>
            <p:nvPr/>
          </p:nvPicPr>
          <p:blipFill>
            <a:blip r:embed="rId4" cstate="print"/>
            <a:srcRect/>
            <a:stretch>
              <a:fillRect/>
            </a:stretch>
          </p:blipFill>
          <p:spPr bwMode="auto">
            <a:xfrm>
              <a:off x="3408581" y="1928446"/>
              <a:ext cx="2260164" cy="2145323"/>
            </a:xfrm>
            <a:prstGeom prst="rect">
              <a:avLst/>
            </a:prstGeom>
            <a:ln w="28575">
              <a:solidFill>
                <a:srgbClr val="0070C0"/>
              </a:solidFill>
            </a:ln>
            <a:effectLst>
              <a:outerShdw blurRad="292100" dist="139700" dir="2700000" algn="tl" rotWithShape="0">
                <a:srgbClr val="333333">
                  <a:alpha val="65000"/>
                </a:srgbClr>
              </a:outerShdw>
            </a:effectLst>
          </p:spPr>
        </p:pic>
        <p:pic>
          <p:nvPicPr>
            <p:cNvPr id="3077" name="Picture 5"/>
            <p:cNvPicPr>
              <a:picLocks noChangeAspect="1" noChangeArrowheads="1"/>
            </p:cNvPicPr>
            <p:nvPr/>
          </p:nvPicPr>
          <p:blipFill>
            <a:blip r:embed="rId5" cstate="print">
              <a:duotone>
                <a:prstClr val="black"/>
                <a:schemeClr val="accent6">
                  <a:lumMod val="20000"/>
                  <a:lumOff val="80000"/>
                  <a:tint val="45000"/>
                  <a:satMod val="400000"/>
                </a:schemeClr>
              </a:duotone>
            </a:blip>
            <a:srcRect/>
            <a:stretch>
              <a:fillRect/>
            </a:stretch>
          </p:blipFill>
          <p:spPr bwMode="auto">
            <a:xfrm>
              <a:off x="3817969" y="4680438"/>
              <a:ext cx="1279338" cy="1186962"/>
            </a:xfrm>
            <a:prstGeom prst="rect">
              <a:avLst/>
            </a:prstGeom>
            <a:ln w="28575">
              <a:solidFill>
                <a:srgbClr val="0070C0"/>
              </a:solidFill>
            </a:ln>
            <a:effectLst>
              <a:outerShdw blurRad="292100" dist="139700" dir="2700000" algn="tl" rotWithShape="0">
                <a:srgbClr val="333333">
                  <a:alpha val="65000"/>
                </a:srgbClr>
              </a:outerShdw>
            </a:effectLst>
          </p:spPr>
        </p:pic>
        <p:sp>
          <p:nvSpPr>
            <p:cNvPr id="12" name="Down Arrow 11"/>
            <p:cNvSpPr/>
            <p:nvPr/>
          </p:nvSpPr>
          <p:spPr>
            <a:xfrm>
              <a:off x="4295589" y="4179277"/>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52800" y="60198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FF00"/>
                  </a:solidFill>
                </a:rPr>
                <a:t>#2</a:t>
              </a:r>
              <a:r>
                <a:rPr lang="en-US" sz="1200"/>
                <a:t>: The global function in </a:t>
              </a:r>
              <a:r>
                <a:rPr lang="en-US" sz="1200">
                  <a:solidFill>
                    <a:srgbClr val="FFFF00"/>
                  </a:solidFill>
                </a:rPr>
                <a:t>#1</a:t>
              </a:r>
              <a:r>
                <a:rPr lang="en-US" sz="1200"/>
                <a:t> can be defined inside </a:t>
              </a:r>
              <a:r>
                <a:rPr lang="en-US" sz="1200">
                  <a:solidFill>
                    <a:srgbClr val="FFFF00"/>
                  </a:solidFill>
                </a:rPr>
                <a:t>f()</a:t>
              </a:r>
              <a:r>
                <a:rPr lang="en-US" sz="1200"/>
                <a:t>, too</a:t>
              </a:r>
            </a:p>
          </p:txBody>
        </p:sp>
      </p:grpSp>
      <p:grpSp>
        <p:nvGrpSpPr>
          <p:cNvPr id="22" name="Group 21"/>
          <p:cNvGrpSpPr/>
          <p:nvPr/>
        </p:nvGrpSpPr>
        <p:grpSpPr>
          <a:xfrm>
            <a:off x="7704668" y="2069124"/>
            <a:ext cx="2754840" cy="4560277"/>
            <a:chOff x="6180668" y="2069123"/>
            <a:chExt cx="2754840" cy="4560277"/>
          </a:xfrm>
        </p:grpSpPr>
        <p:pic>
          <p:nvPicPr>
            <p:cNvPr id="3078" name="Picture 6"/>
            <p:cNvPicPr>
              <a:picLocks noChangeAspect="1" noChangeArrowheads="1"/>
            </p:cNvPicPr>
            <p:nvPr/>
          </p:nvPicPr>
          <p:blipFill>
            <a:blip r:embed="rId6" cstate="print"/>
            <a:srcRect/>
            <a:stretch>
              <a:fillRect/>
            </a:stretch>
          </p:blipFill>
          <p:spPr bwMode="auto">
            <a:xfrm>
              <a:off x="6180668" y="2069123"/>
              <a:ext cx="2754840" cy="1960685"/>
            </a:xfrm>
            <a:prstGeom prst="rect">
              <a:avLst/>
            </a:prstGeom>
            <a:ln w="28575">
              <a:solidFill>
                <a:srgbClr val="0070C0"/>
              </a:solidFill>
            </a:ln>
            <a:effectLst>
              <a:outerShdw blurRad="292100" dist="139700" dir="2700000" algn="tl" rotWithShape="0">
                <a:srgbClr val="333333">
                  <a:alpha val="65000"/>
                </a:srgbClr>
              </a:outerShdw>
            </a:effectLst>
          </p:spPr>
        </p:pic>
        <p:pic>
          <p:nvPicPr>
            <p:cNvPr id="3079" name="Picture 7"/>
            <p:cNvPicPr>
              <a:picLocks noChangeAspect="1" noChangeArrowheads="1"/>
            </p:cNvPicPr>
            <p:nvPr/>
          </p:nvPicPr>
          <p:blipFill>
            <a:blip r:embed="rId7" cstate="print">
              <a:duotone>
                <a:prstClr val="black"/>
                <a:schemeClr val="accent6">
                  <a:lumMod val="20000"/>
                  <a:lumOff val="80000"/>
                  <a:tint val="45000"/>
                  <a:satMod val="400000"/>
                </a:schemeClr>
              </a:duotone>
            </a:blip>
            <a:srcRect/>
            <a:stretch>
              <a:fillRect/>
            </a:stretch>
          </p:blipFill>
          <p:spPr bwMode="auto">
            <a:xfrm>
              <a:off x="6317131" y="4627685"/>
              <a:ext cx="2498973" cy="1099038"/>
            </a:xfrm>
            <a:prstGeom prst="rect">
              <a:avLst/>
            </a:prstGeom>
            <a:ln w="28575">
              <a:solidFill>
                <a:srgbClr val="0070C0"/>
              </a:solidFill>
            </a:ln>
            <a:effectLst>
              <a:outerShdw blurRad="292100" dist="139700" dir="2700000" algn="tl" rotWithShape="0">
                <a:srgbClr val="333333">
                  <a:alpha val="65000"/>
                </a:srgbClr>
              </a:outerShdw>
            </a:effectLst>
          </p:spPr>
        </p:pic>
        <p:sp>
          <p:nvSpPr>
            <p:cNvPr id="13" name="Down Arrow 12"/>
            <p:cNvSpPr/>
            <p:nvPr/>
          </p:nvSpPr>
          <p:spPr>
            <a:xfrm>
              <a:off x="7477063" y="4108938"/>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00800" y="60198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FF00"/>
                  </a:solidFill>
                </a:rPr>
                <a:t>#3</a:t>
              </a:r>
              <a:r>
                <a:rPr lang="en-US" sz="1200"/>
                <a:t>: A function binds to its scope, not to the current variables and their values found in the scope.</a:t>
              </a:r>
            </a:p>
          </p:txBody>
        </p:sp>
      </p:grpSp>
    </p:spTree>
    <p:extLst>
      <p:ext uri="{BB962C8B-B14F-4D97-AF65-F5344CB8AC3E}">
        <p14:creationId xmlns:p14="http://schemas.microsoft.com/office/powerpoint/2010/main" val="15557598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closure</a:t>
            </a:r>
            <a:endParaRPr lang="en-US"/>
          </a:p>
        </p:txBody>
      </p:sp>
      <p:grpSp>
        <p:nvGrpSpPr>
          <p:cNvPr id="13" name="Group 12"/>
          <p:cNvGrpSpPr/>
          <p:nvPr/>
        </p:nvGrpSpPr>
        <p:grpSpPr>
          <a:xfrm>
            <a:off x="2362200" y="1447800"/>
            <a:ext cx="2743200" cy="5181600"/>
            <a:chOff x="838200" y="1447800"/>
            <a:chExt cx="2743200" cy="5181600"/>
          </a:xfrm>
        </p:grpSpPr>
        <p:pic>
          <p:nvPicPr>
            <p:cNvPr id="4098" name="Picture 2"/>
            <p:cNvPicPr>
              <a:picLocks noChangeAspect="1" noChangeArrowheads="1"/>
            </p:cNvPicPr>
            <p:nvPr/>
          </p:nvPicPr>
          <p:blipFill>
            <a:blip r:embed="rId2" cstate="print"/>
            <a:srcRect/>
            <a:stretch>
              <a:fillRect/>
            </a:stretch>
          </p:blipFill>
          <p:spPr bwMode="auto">
            <a:xfrm>
              <a:off x="838200" y="1447800"/>
              <a:ext cx="2743200" cy="2386304"/>
            </a:xfrm>
            <a:prstGeom prst="rect">
              <a:avLst/>
            </a:prstGeom>
            <a:ln w="28575">
              <a:solidFill>
                <a:srgbClr val="0070C0"/>
              </a:solid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cstate="print">
              <a:duotone>
                <a:prstClr val="black"/>
                <a:schemeClr val="accent6">
                  <a:lumMod val="20000"/>
                  <a:lumOff val="80000"/>
                  <a:tint val="45000"/>
                  <a:satMod val="400000"/>
                </a:schemeClr>
              </a:duotone>
            </a:blip>
            <a:srcRect/>
            <a:stretch>
              <a:fillRect/>
            </a:stretch>
          </p:blipFill>
          <p:spPr bwMode="auto">
            <a:xfrm>
              <a:off x="1219200" y="4343400"/>
              <a:ext cx="1868455" cy="1658516"/>
            </a:xfrm>
            <a:prstGeom prst="rect">
              <a:avLst/>
            </a:prstGeom>
            <a:ln w="28575">
              <a:solidFill>
                <a:srgbClr val="0070C0"/>
              </a:solidFill>
            </a:ln>
            <a:effectLst>
              <a:outerShdw blurRad="292100" dist="139700" dir="2700000" algn="tl" rotWithShape="0">
                <a:srgbClr val="333333">
                  <a:alpha val="65000"/>
                </a:srgbClr>
              </a:outerShdw>
            </a:effectLst>
          </p:spPr>
        </p:pic>
        <p:sp>
          <p:nvSpPr>
            <p:cNvPr id="5" name="Rectangle 4"/>
            <p:cNvSpPr/>
            <p:nvPr/>
          </p:nvSpPr>
          <p:spPr>
            <a:xfrm>
              <a:off x="940038" y="62484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FF00"/>
                  </a:solidFill>
                </a:rPr>
                <a:t>#1</a:t>
              </a:r>
              <a:r>
                <a:rPr lang="en-US" sz="1200"/>
                <a:t>: getter/setter functions</a:t>
              </a:r>
            </a:p>
          </p:txBody>
        </p:sp>
        <p:sp>
          <p:nvSpPr>
            <p:cNvPr id="11" name="Down Arrow 10"/>
            <p:cNvSpPr/>
            <p:nvPr/>
          </p:nvSpPr>
          <p:spPr>
            <a:xfrm>
              <a:off x="2057400" y="3886200"/>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6248400" y="1614196"/>
            <a:ext cx="3603948" cy="5015204"/>
            <a:chOff x="5235252" y="1614196"/>
            <a:chExt cx="3603948" cy="5015204"/>
          </a:xfrm>
        </p:grpSpPr>
        <p:pic>
          <p:nvPicPr>
            <p:cNvPr id="8" name="Picture 4"/>
            <p:cNvPicPr>
              <a:picLocks noChangeAspect="1" noChangeArrowheads="1"/>
            </p:cNvPicPr>
            <p:nvPr/>
          </p:nvPicPr>
          <p:blipFill>
            <a:blip r:embed="rId4" cstate="print"/>
            <a:srcRect/>
            <a:stretch>
              <a:fillRect/>
            </a:stretch>
          </p:blipFill>
          <p:spPr bwMode="auto">
            <a:xfrm>
              <a:off x="5885284" y="1614196"/>
              <a:ext cx="2218353" cy="1497563"/>
            </a:xfrm>
            <a:prstGeom prst="rect">
              <a:avLst/>
            </a:prstGeom>
            <a:ln w="28575">
              <a:solidFill>
                <a:srgbClr val="0070C0"/>
              </a:solidFill>
            </a:ln>
            <a:effectLst>
              <a:outerShdw blurRad="292100" dist="139700" dir="2700000" algn="tl" rotWithShape="0">
                <a:srgbClr val="333333">
                  <a:alpha val="65000"/>
                </a:srgbClr>
              </a:outerShdw>
            </a:effectLst>
          </p:spPr>
        </p:pic>
        <p:pic>
          <p:nvPicPr>
            <p:cNvPr id="9" name="Picture 5"/>
            <p:cNvPicPr>
              <a:picLocks noChangeAspect="1" noChangeArrowheads="1"/>
            </p:cNvPicPr>
            <p:nvPr/>
          </p:nvPicPr>
          <p:blipFill>
            <a:blip r:embed="rId5" cstate="print">
              <a:duotone>
                <a:prstClr val="black"/>
                <a:schemeClr val="accent6">
                  <a:lumMod val="20000"/>
                  <a:lumOff val="80000"/>
                  <a:tint val="45000"/>
                  <a:satMod val="400000"/>
                </a:schemeClr>
              </a:duotone>
            </a:blip>
            <a:srcRect/>
            <a:stretch>
              <a:fillRect/>
            </a:stretch>
          </p:blipFill>
          <p:spPr bwMode="auto">
            <a:xfrm>
              <a:off x="5235252" y="3733800"/>
              <a:ext cx="3603948" cy="2213944"/>
            </a:xfrm>
            <a:prstGeom prst="rect">
              <a:avLst/>
            </a:prstGeom>
            <a:ln w="28575">
              <a:solidFill>
                <a:srgbClr val="0070C0"/>
              </a:solidFill>
            </a:ln>
            <a:effectLst>
              <a:outerShdw blurRad="292100" dist="139700" dir="2700000" algn="tl" rotWithShape="0">
                <a:srgbClr val="333333">
                  <a:alpha val="65000"/>
                </a:srgbClr>
              </a:outerShdw>
            </a:effectLst>
          </p:spPr>
        </p:pic>
        <p:sp>
          <p:nvSpPr>
            <p:cNvPr id="10" name="Down Arrow 9"/>
            <p:cNvSpPr/>
            <p:nvPr/>
          </p:nvSpPr>
          <p:spPr>
            <a:xfrm>
              <a:off x="6934200" y="3200400"/>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62484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FF00"/>
                  </a:solidFill>
                </a:rPr>
                <a:t>#2</a:t>
              </a:r>
              <a:r>
                <a:rPr lang="en-US" sz="1200"/>
                <a:t>: Iterator functionality</a:t>
              </a:r>
            </a:p>
          </p:txBody>
        </p:sp>
      </p:grpSp>
    </p:spTree>
    <p:extLst>
      <p:ext uri="{BB962C8B-B14F-4D97-AF65-F5344CB8AC3E}">
        <p14:creationId xmlns:p14="http://schemas.microsoft.com/office/powerpoint/2010/main" val="38700261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 to JavaScript (cont.)</a:t>
            </a:r>
            <a:endParaRPr lang="en-US"/>
          </a:p>
        </p:txBody>
      </p:sp>
      <p:sp>
        <p:nvSpPr>
          <p:cNvPr id="3" name="Content Placeholder 2"/>
          <p:cNvSpPr>
            <a:spLocks noGrp="1"/>
          </p:cNvSpPr>
          <p:nvPr>
            <p:ph idx="1"/>
          </p:nvPr>
        </p:nvSpPr>
        <p:spPr/>
        <p:txBody>
          <a:bodyPr>
            <a:normAutofit fontScale="92500" lnSpcReduction="20000"/>
          </a:bodyPr>
          <a:lstStyle/>
          <a:p>
            <a:r>
              <a:rPr lang="en-US"/>
              <a:t>Applications:</a:t>
            </a:r>
          </a:p>
          <a:p>
            <a:pPr lvl="1"/>
            <a:r>
              <a:rPr lang="en-US"/>
              <a:t>Create rich and powerful web </a:t>
            </a:r>
            <a:r>
              <a:rPr lang="en-US" smtClean="0"/>
              <a:t>apps (</a:t>
            </a:r>
            <a:r>
              <a:rPr lang="en-US"/>
              <a:t>i.e. Gmail)</a:t>
            </a:r>
          </a:p>
          <a:p>
            <a:pPr lvl="1"/>
            <a:r>
              <a:rPr lang="en-US"/>
              <a:t>Write server-side code such as ASP scripts or, for example, code that is run </a:t>
            </a:r>
            <a:r>
              <a:rPr lang="en-US" smtClean="0"/>
              <a:t>using </a:t>
            </a:r>
            <a:r>
              <a:rPr lang="en-US"/>
              <a:t>Rhino (a JavaScript engine written in Java) </a:t>
            </a:r>
            <a:endParaRPr lang="en-US" smtClean="0"/>
          </a:p>
          <a:p>
            <a:pPr lvl="1"/>
            <a:r>
              <a:rPr lang="en-US" smtClean="0"/>
              <a:t>Create </a:t>
            </a:r>
            <a:r>
              <a:rPr lang="en-US"/>
              <a:t>rich media </a:t>
            </a:r>
            <a:r>
              <a:rPr lang="en-US" smtClean="0"/>
              <a:t>apps (</a:t>
            </a:r>
            <a:r>
              <a:rPr lang="en-US"/>
              <a:t>Flash, Flex) using ActionScript</a:t>
            </a:r>
          </a:p>
          <a:p>
            <a:pPr lvl="1"/>
            <a:r>
              <a:rPr lang="en-US"/>
              <a:t>Write scripts that automate administrative tasks on your Windows desktop, </a:t>
            </a:r>
            <a:r>
              <a:rPr lang="en-US" smtClean="0"/>
              <a:t>using </a:t>
            </a:r>
            <a:r>
              <a:rPr lang="en-US"/>
              <a:t>Windows Scripting </a:t>
            </a:r>
            <a:r>
              <a:rPr lang="en-US" smtClean="0"/>
              <a:t>Hosts</a:t>
            </a:r>
          </a:p>
          <a:p>
            <a:pPr lvl="1"/>
            <a:r>
              <a:rPr lang="en-US"/>
              <a:t>Write extensions/plugins for a plethora of desktop application such as </a:t>
            </a:r>
            <a:r>
              <a:rPr lang="en-US" smtClean="0"/>
              <a:t>Firefox</a:t>
            </a:r>
            <a:r>
              <a:rPr lang="en-US"/>
              <a:t>, Dreamweaver, and Fiddler</a:t>
            </a:r>
          </a:p>
          <a:p>
            <a:pPr lvl="1"/>
            <a:r>
              <a:rPr lang="en-US"/>
              <a:t>Create web </a:t>
            </a:r>
            <a:r>
              <a:rPr lang="en-US" smtClean="0"/>
              <a:t>apps that </a:t>
            </a:r>
            <a:r>
              <a:rPr lang="en-US"/>
              <a:t>store information in an off-line database on the </a:t>
            </a:r>
            <a:r>
              <a:rPr lang="en-US" smtClean="0"/>
              <a:t>user's </a:t>
            </a:r>
            <a:r>
              <a:rPr lang="en-US"/>
              <a:t>desktop, using Google Gears </a:t>
            </a:r>
          </a:p>
          <a:p>
            <a:pPr lvl="1"/>
            <a:r>
              <a:rPr lang="en-US"/>
              <a:t>Create Yahoo! Widgets, Mac Dashboard widgets, or Adobe Air </a:t>
            </a:r>
            <a:r>
              <a:rPr lang="en-US" smtClean="0"/>
              <a:t>apps that </a:t>
            </a:r>
            <a:r>
              <a:rPr lang="en-US"/>
              <a:t>run on your desktop </a:t>
            </a:r>
            <a:endParaRPr lang="en-US" smtClean="0"/>
          </a:p>
          <a:p>
            <a:pPr lvl="1"/>
            <a:r>
              <a:rPr lang="en-US" smtClean="0"/>
              <a:t>etc.</a:t>
            </a:r>
          </a:p>
          <a:p>
            <a:endParaRPr lang="en-US"/>
          </a:p>
        </p:txBody>
      </p:sp>
    </p:spTree>
    <p:extLst>
      <p:ext uri="{BB962C8B-B14F-4D97-AF65-F5344CB8AC3E}">
        <p14:creationId xmlns:p14="http://schemas.microsoft.com/office/powerpoint/2010/main" val="4128242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US"/>
          </a:p>
        </p:txBody>
      </p:sp>
      <p:sp>
        <p:nvSpPr>
          <p:cNvPr id="3" name="Content Placeholder 2"/>
          <p:cNvSpPr>
            <a:spLocks noGrp="1"/>
          </p:cNvSpPr>
          <p:nvPr>
            <p:ph idx="1"/>
          </p:nvPr>
        </p:nvSpPr>
        <p:spPr/>
        <p:txBody>
          <a:bodyPr>
            <a:normAutofit lnSpcReduction="10000"/>
          </a:bodyPr>
          <a:lstStyle/>
          <a:p>
            <a:r>
              <a:rPr lang="en-US"/>
              <a:t>Write function </a:t>
            </a:r>
            <a:r>
              <a:rPr lang="en-US" b="1"/>
              <a:t>getRGB() </a:t>
            </a:r>
            <a:r>
              <a:rPr lang="en-US"/>
              <a:t>that converts a hexadecimal color like "#0000FF</a:t>
            </a:r>
            <a:r>
              <a:rPr lang="en-US" smtClean="0"/>
              <a:t>“, </a:t>
            </a:r>
            <a:r>
              <a:rPr lang="en-US"/>
              <a:t>into its RGB representation </a:t>
            </a:r>
            <a:r>
              <a:rPr lang="en-US" smtClean="0"/>
              <a:t> "</a:t>
            </a:r>
            <a:r>
              <a:rPr lang="en-US"/>
              <a:t>rgb(0, 0, 255</a:t>
            </a:r>
            <a:r>
              <a:rPr lang="en-US" smtClean="0"/>
              <a:t>)". Test it with this:</a:t>
            </a:r>
          </a:p>
          <a:p>
            <a:pPr marL="800100" lvl="2" indent="0">
              <a:buNone/>
            </a:pPr>
            <a:r>
              <a:rPr lang="en-US" smtClean="0"/>
              <a:t>&gt;&gt;&gt; </a:t>
            </a:r>
            <a:r>
              <a:rPr lang="en-US" smtClean="0">
                <a:solidFill>
                  <a:srgbClr val="0070C0"/>
                </a:solidFill>
              </a:rPr>
              <a:t>var a = getRGB("#00FF00"); </a:t>
            </a:r>
          </a:p>
          <a:p>
            <a:pPr marL="800100" lvl="2" indent="0">
              <a:buNone/>
            </a:pPr>
            <a:r>
              <a:rPr lang="en-US" smtClean="0"/>
              <a:t>&gt;&gt;&gt; </a:t>
            </a:r>
            <a:r>
              <a:rPr lang="en-US">
                <a:solidFill>
                  <a:srgbClr val="0070C0"/>
                </a:solidFill>
              </a:rPr>
              <a:t>a; </a:t>
            </a:r>
          </a:p>
          <a:p>
            <a:pPr marL="800100" lvl="2" indent="0">
              <a:buNone/>
            </a:pPr>
            <a:r>
              <a:rPr lang="en-US" b="1"/>
              <a:t>"</a:t>
            </a:r>
            <a:r>
              <a:rPr lang="en-US" b="1" smtClean="0"/>
              <a:t>rgb(0</a:t>
            </a:r>
            <a:r>
              <a:rPr lang="en-US" b="1"/>
              <a:t>, 255, 0)"</a:t>
            </a:r>
          </a:p>
          <a:p>
            <a:r>
              <a:rPr lang="en-US"/>
              <a:t>What does each of these lines print in the console? </a:t>
            </a:r>
          </a:p>
          <a:p>
            <a:pPr marL="800100" lvl="2" indent="0">
              <a:buNone/>
            </a:pPr>
            <a:r>
              <a:rPr lang="en-US" smtClean="0"/>
              <a:t>&gt;&gt;&gt; </a:t>
            </a:r>
            <a:r>
              <a:rPr lang="en-US" smtClean="0">
                <a:solidFill>
                  <a:srgbClr val="0070C0"/>
                </a:solidFill>
              </a:rPr>
              <a:t>parseInt(1e1</a:t>
            </a:r>
            <a:r>
              <a:rPr lang="en-US">
                <a:solidFill>
                  <a:srgbClr val="0070C0"/>
                </a:solidFill>
              </a:rPr>
              <a:t>)</a:t>
            </a:r>
          </a:p>
          <a:p>
            <a:pPr marL="800100" lvl="2" indent="0">
              <a:buNone/>
            </a:pPr>
            <a:r>
              <a:rPr lang="en-US" smtClean="0"/>
              <a:t>&gt;&gt;&gt; </a:t>
            </a:r>
            <a:r>
              <a:rPr lang="en-US" smtClean="0">
                <a:solidFill>
                  <a:srgbClr val="0070C0"/>
                </a:solidFill>
              </a:rPr>
              <a:t>parseInt</a:t>
            </a:r>
            <a:r>
              <a:rPr lang="en-US">
                <a:solidFill>
                  <a:srgbClr val="0070C0"/>
                </a:solidFill>
              </a:rPr>
              <a:t>('1e1')</a:t>
            </a:r>
          </a:p>
          <a:p>
            <a:pPr marL="800100" lvl="2" indent="0">
              <a:buNone/>
            </a:pPr>
            <a:r>
              <a:rPr lang="en-US" smtClean="0"/>
              <a:t>&gt;&gt;&gt; </a:t>
            </a:r>
            <a:r>
              <a:rPr lang="en-US" smtClean="0">
                <a:solidFill>
                  <a:srgbClr val="0070C0"/>
                </a:solidFill>
              </a:rPr>
              <a:t>parseFloat</a:t>
            </a:r>
            <a:r>
              <a:rPr lang="en-US">
                <a:solidFill>
                  <a:srgbClr val="0070C0"/>
                </a:solidFill>
              </a:rPr>
              <a:t>('1e1')</a:t>
            </a:r>
          </a:p>
          <a:p>
            <a:pPr marL="800100" lvl="2" indent="0">
              <a:buNone/>
            </a:pPr>
            <a:r>
              <a:rPr lang="en-US" smtClean="0"/>
              <a:t>&gt;&gt;&gt; </a:t>
            </a:r>
            <a:r>
              <a:rPr lang="en-US" smtClean="0">
                <a:solidFill>
                  <a:srgbClr val="0070C0"/>
                </a:solidFill>
              </a:rPr>
              <a:t>isFinite(0/10</a:t>
            </a:r>
            <a:r>
              <a:rPr lang="en-US">
                <a:solidFill>
                  <a:srgbClr val="0070C0"/>
                </a:solidFill>
              </a:rPr>
              <a:t>)</a:t>
            </a:r>
          </a:p>
          <a:p>
            <a:pPr marL="800100" lvl="2" indent="0">
              <a:buNone/>
            </a:pPr>
            <a:r>
              <a:rPr lang="en-US" smtClean="0"/>
              <a:t>&gt;&gt;&gt; </a:t>
            </a:r>
            <a:r>
              <a:rPr lang="en-US" smtClean="0">
                <a:solidFill>
                  <a:srgbClr val="0070C0"/>
                </a:solidFill>
              </a:rPr>
              <a:t>isFinite(20/0</a:t>
            </a:r>
            <a:r>
              <a:rPr lang="en-US">
                <a:solidFill>
                  <a:srgbClr val="0070C0"/>
                </a:solidFill>
              </a:rPr>
              <a:t>)</a:t>
            </a:r>
          </a:p>
          <a:p>
            <a:pPr marL="800100" lvl="2" indent="0">
              <a:buNone/>
            </a:pPr>
            <a:r>
              <a:rPr lang="en-US"/>
              <a:t>&gt;&gt;&gt; </a:t>
            </a:r>
            <a:r>
              <a:rPr lang="en-US">
                <a:solidFill>
                  <a:srgbClr val="0070C0"/>
                </a:solidFill>
              </a:rPr>
              <a:t>isNaN(parseInt(NaN));</a:t>
            </a:r>
          </a:p>
        </p:txBody>
      </p:sp>
    </p:spTree>
    <p:extLst>
      <p:ext uri="{BB962C8B-B14F-4D97-AF65-F5344CB8AC3E}">
        <p14:creationId xmlns:p14="http://schemas.microsoft.com/office/powerpoint/2010/main" val="19245192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 (cont.)</a:t>
            </a:r>
            <a:endParaRPr lang="en-US"/>
          </a:p>
        </p:txBody>
      </p:sp>
      <p:sp>
        <p:nvSpPr>
          <p:cNvPr id="3" name="Content Placeholder 2"/>
          <p:cNvSpPr>
            <a:spLocks noGrp="1"/>
          </p:cNvSpPr>
          <p:nvPr>
            <p:ph idx="1"/>
          </p:nvPr>
        </p:nvSpPr>
        <p:spPr/>
        <p:txBody>
          <a:bodyPr>
            <a:normAutofit fontScale="92500" lnSpcReduction="20000"/>
          </a:bodyPr>
          <a:lstStyle/>
          <a:p>
            <a:r>
              <a:rPr lang="en-US" smtClean="0"/>
              <a:t>What </a:t>
            </a:r>
            <a:r>
              <a:rPr lang="en-US"/>
              <a:t>does this following code alert()?</a:t>
            </a:r>
          </a:p>
          <a:p>
            <a:pPr marL="800100" lvl="2" indent="0">
              <a:buNone/>
            </a:pPr>
            <a:r>
              <a:rPr lang="en-US">
                <a:solidFill>
                  <a:srgbClr val="0070C0"/>
                </a:solidFill>
              </a:rPr>
              <a:t>var a = 1;</a:t>
            </a:r>
          </a:p>
          <a:p>
            <a:pPr marL="800100" lvl="2" indent="0">
              <a:buNone/>
            </a:pPr>
            <a:r>
              <a:rPr lang="en-US">
                <a:solidFill>
                  <a:srgbClr val="0070C0"/>
                </a:solidFill>
              </a:rPr>
              <a:t>function f() {</a:t>
            </a:r>
          </a:p>
          <a:p>
            <a:pPr marL="800100" lvl="2" indent="0">
              <a:buNone/>
            </a:pPr>
            <a:r>
              <a:rPr lang="en-US">
                <a:solidFill>
                  <a:srgbClr val="0070C0"/>
                </a:solidFill>
              </a:rPr>
              <a:t>   var a = 2;</a:t>
            </a:r>
          </a:p>
          <a:p>
            <a:pPr marL="800100" lvl="2" indent="0">
              <a:buNone/>
            </a:pPr>
            <a:r>
              <a:rPr lang="en-US">
                <a:solidFill>
                  <a:srgbClr val="0070C0"/>
                </a:solidFill>
              </a:rPr>
              <a:t>   function n() </a:t>
            </a:r>
            <a:r>
              <a:rPr lang="en-US" smtClean="0">
                <a:solidFill>
                  <a:srgbClr val="0070C0"/>
                </a:solidFill>
              </a:rPr>
              <a:t> {alert(a);}</a:t>
            </a:r>
            <a:endParaRPr lang="en-US">
              <a:solidFill>
                <a:srgbClr val="0070C0"/>
              </a:solidFill>
            </a:endParaRPr>
          </a:p>
          <a:p>
            <a:pPr marL="800100" lvl="2" indent="0">
              <a:buNone/>
            </a:pPr>
            <a:r>
              <a:rPr lang="en-US">
                <a:solidFill>
                  <a:srgbClr val="0070C0"/>
                </a:solidFill>
              </a:rPr>
              <a:t>   n();</a:t>
            </a:r>
          </a:p>
          <a:p>
            <a:pPr marL="800100" lvl="2" indent="0">
              <a:buNone/>
            </a:pPr>
            <a:r>
              <a:rPr lang="en-US">
                <a:solidFill>
                  <a:srgbClr val="0070C0"/>
                </a:solidFill>
              </a:rPr>
              <a:t>}</a:t>
            </a:r>
          </a:p>
          <a:p>
            <a:pPr marL="800100" lvl="2" indent="0">
              <a:buNone/>
            </a:pPr>
            <a:r>
              <a:rPr lang="en-US">
                <a:solidFill>
                  <a:srgbClr val="0070C0"/>
                </a:solidFill>
              </a:rPr>
              <a:t>f(); </a:t>
            </a:r>
          </a:p>
          <a:p>
            <a:r>
              <a:rPr lang="en-US" smtClean="0"/>
              <a:t>All </a:t>
            </a:r>
            <a:r>
              <a:rPr lang="en-US"/>
              <a:t>these examples alert "Boo!". Can you explain why? </a:t>
            </a:r>
          </a:p>
          <a:p>
            <a:pPr marL="800100" lvl="2" indent="0">
              <a:buNone/>
            </a:pPr>
            <a:r>
              <a:rPr lang="en-US" b="1" smtClean="0"/>
              <a:t>1. </a:t>
            </a:r>
            <a:r>
              <a:rPr lang="en-US" smtClean="0">
                <a:solidFill>
                  <a:srgbClr val="0070C0"/>
                </a:solidFill>
              </a:rPr>
              <a:t>var f = alert; </a:t>
            </a:r>
          </a:p>
          <a:p>
            <a:pPr marL="800100" lvl="2" indent="0">
              <a:buNone/>
            </a:pPr>
            <a:r>
              <a:rPr lang="en-US" smtClean="0">
                <a:solidFill>
                  <a:srgbClr val="0070C0"/>
                </a:solidFill>
              </a:rPr>
              <a:t>    eval('f("Boo!")');</a:t>
            </a:r>
          </a:p>
          <a:p>
            <a:pPr marL="800100" lvl="2" indent="0">
              <a:buNone/>
            </a:pPr>
            <a:r>
              <a:rPr lang="en-US" b="1" smtClean="0"/>
              <a:t>2. </a:t>
            </a:r>
            <a:r>
              <a:rPr lang="en-US" smtClean="0">
                <a:solidFill>
                  <a:srgbClr val="0070C0"/>
                </a:solidFill>
              </a:rPr>
              <a:t>var e;</a:t>
            </a:r>
          </a:p>
          <a:p>
            <a:pPr marL="800100" lvl="2" indent="0">
              <a:buNone/>
            </a:pPr>
            <a:r>
              <a:rPr lang="en-US" smtClean="0">
                <a:solidFill>
                  <a:srgbClr val="0070C0"/>
                </a:solidFill>
              </a:rPr>
              <a:t>    var f = alert;</a:t>
            </a:r>
          </a:p>
          <a:p>
            <a:pPr marL="800100" lvl="2" indent="0">
              <a:buNone/>
            </a:pPr>
            <a:r>
              <a:rPr lang="en-US" smtClean="0">
                <a:solidFill>
                  <a:srgbClr val="0070C0"/>
                </a:solidFill>
              </a:rPr>
              <a:t>    eval('e=f')('Boo!'); </a:t>
            </a:r>
          </a:p>
          <a:p>
            <a:pPr marL="800100" lvl="2" indent="0">
              <a:buNone/>
            </a:pPr>
            <a:r>
              <a:rPr lang="en-US" b="1" smtClean="0"/>
              <a:t>3. </a:t>
            </a:r>
            <a:r>
              <a:rPr lang="en-US" smtClean="0">
                <a:solidFill>
                  <a:srgbClr val="0070C0"/>
                </a:solidFill>
              </a:rPr>
              <a:t>(function() {return alert;}) () ('Boo!');</a:t>
            </a:r>
            <a:endParaRPr lang="en-US">
              <a:solidFill>
                <a:srgbClr val="0070C0"/>
              </a:solidFill>
            </a:endParaRPr>
          </a:p>
        </p:txBody>
      </p:sp>
    </p:spTree>
    <p:extLst>
      <p:ext uri="{BB962C8B-B14F-4D97-AF65-F5344CB8AC3E}">
        <p14:creationId xmlns:p14="http://schemas.microsoft.com/office/powerpoint/2010/main" val="24001054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b="1">
                <a:solidFill>
                  <a:srgbClr val="0070C0"/>
                </a:solidFill>
              </a:rPr>
              <a:t>Object</a:t>
            </a:r>
          </a:p>
          <a:p>
            <a:pPr lvl="1"/>
            <a:r>
              <a:rPr lang="en-US">
                <a:solidFill>
                  <a:schemeClr val="bg1">
                    <a:lumMod val="65000"/>
                  </a:schemeClr>
                </a:solidFill>
              </a:rPr>
              <a:t>Prototype</a:t>
            </a:r>
          </a:p>
          <a:p>
            <a:pPr lvl="1"/>
            <a:r>
              <a:rPr lang="en-US">
                <a:solidFill>
                  <a:schemeClr val="bg1">
                    <a:lumMod val="65000"/>
                  </a:schemeClr>
                </a:solidFill>
              </a:rPr>
              <a:t>Inheritance</a:t>
            </a:r>
          </a:p>
          <a:p>
            <a:pPr lvl="1"/>
            <a:r>
              <a:rPr lang="en-US" smtClean="0">
                <a:solidFill>
                  <a:schemeClr val="bg1">
                    <a:lumMod val="65000"/>
                  </a:schemeClr>
                </a:solidFill>
              </a:rPr>
              <a:t>Browser </a:t>
            </a:r>
            <a:r>
              <a:rPr lang="en-US">
                <a:solidFill>
                  <a:schemeClr val="bg1">
                    <a:lumMod val="65000"/>
                  </a:schemeClr>
                </a:solidFill>
              </a:rPr>
              <a:t>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val="4252465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a:t>
            </a:r>
            <a:endParaRPr lang="en-US"/>
          </a:p>
        </p:txBody>
      </p:sp>
      <p:sp>
        <p:nvSpPr>
          <p:cNvPr id="3" name="Content Placeholder 2"/>
          <p:cNvSpPr>
            <a:spLocks noGrp="1"/>
          </p:cNvSpPr>
          <p:nvPr>
            <p:ph idx="1"/>
          </p:nvPr>
        </p:nvSpPr>
        <p:spPr/>
        <p:txBody>
          <a:bodyPr>
            <a:normAutofit/>
          </a:bodyPr>
          <a:lstStyle/>
          <a:p>
            <a:r>
              <a:rPr lang="en-US" smtClean="0"/>
              <a:t>Objects vs. arrays</a:t>
            </a:r>
          </a:p>
          <a:p>
            <a:r>
              <a:rPr lang="en-US" smtClean="0"/>
              <a:t>What to do with objects:</a:t>
            </a:r>
          </a:p>
          <a:p>
            <a:pPr lvl="1"/>
            <a:r>
              <a:rPr lang="en-US" smtClean="0"/>
              <a:t>Create, use, pass and compare them</a:t>
            </a:r>
          </a:p>
          <a:p>
            <a:pPr lvl="1"/>
            <a:r>
              <a:rPr lang="en-US" smtClean="0"/>
              <a:t>Alter their properties/methods</a:t>
            </a:r>
          </a:p>
          <a:p>
            <a:r>
              <a:rPr lang="en-US" smtClean="0"/>
              <a:t>The </a:t>
            </a:r>
            <a:r>
              <a:rPr lang="en-US" smtClean="0">
                <a:solidFill>
                  <a:srgbClr val="0070C0"/>
                </a:solidFill>
              </a:rPr>
              <a:t>this</a:t>
            </a:r>
            <a:r>
              <a:rPr lang="en-US" smtClean="0"/>
              <a:t> value and the global object</a:t>
            </a:r>
          </a:p>
          <a:p>
            <a:r>
              <a:rPr lang="en-US" smtClean="0"/>
              <a:t>Constructor functions and the </a:t>
            </a:r>
            <a:r>
              <a:rPr lang="en-US" smtClean="0">
                <a:solidFill>
                  <a:srgbClr val="0070C0"/>
                </a:solidFill>
              </a:rPr>
              <a:t>constructor</a:t>
            </a:r>
            <a:r>
              <a:rPr lang="en-US" smtClean="0"/>
              <a:t> property</a:t>
            </a:r>
          </a:p>
          <a:p>
            <a:r>
              <a:rPr lang="en-US" smtClean="0"/>
              <a:t>Built-in objects and what </a:t>
            </a:r>
            <a:r>
              <a:rPr lang="en-US"/>
              <a:t>they can do </a:t>
            </a:r>
            <a:r>
              <a:rPr lang="en-US" smtClean="0"/>
              <a:t>for you</a:t>
            </a:r>
            <a:endParaRPr lang="en-US"/>
          </a:p>
        </p:txBody>
      </p:sp>
    </p:spTree>
    <p:extLst>
      <p:ext uri="{BB962C8B-B14F-4D97-AF65-F5344CB8AC3E}">
        <p14:creationId xmlns:p14="http://schemas.microsoft.com/office/powerpoint/2010/main" val="19951105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Objects vs. arrays</a:t>
            </a:r>
            <a:endParaRPr lang="en-US"/>
          </a:p>
        </p:txBody>
      </p:sp>
      <p:graphicFrame>
        <p:nvGraphicFramePr>
          <p:cNvPr id="4" name="Table 3"/>
          <p:cNvGraphicFramePr>
            <a:graphicFrameLocks noGrp="1"/>
          </p:cNvGraphicFramePr>
          <p:nvPr>
            <p:extLst/>
          </p:nvPr>
        </p:nvGraphicFramePr>
        <p:xfrm>
          <a:off x="1981200" y="1991360"/>
          <a:ext cx="8229600" cy="3581400"/>
        </p:xfrm>
        <a:graphic>
          <a:graphicData uri="http://schemas.openxmlformats.org/drawingml/2006/table">
            <a:tbl>
              <a:tblPr firstRow="1" bandRow="1">
                <a:effectLst>
                  <a:outerShdw blurRad="50800" dist="38100" dir="2700000" algn="tl" rotWithShape="0">
                    <a:prstClr val="black">
                      <a:alpha val="40000"/>
                    </a:prstClr>
                  </a:outerShdw>
                </a:effectLst>
                <a:tableStyleId>{69012ECD-51FC-41F1-AA8D-1B2483CD663E}</a:tableStyleId>
              </a:tblPr>
              <a:tblGrid>
                <a:gridCol w="2057400"/>
                <a:gridCol w="3124200"/>
                <a:gridCol w="3048000"/>
              </a:tblGrid>
              <a:tr h="370840">
                <a:tc>
                  <a:txBody>
                    <a:bodyPr/>
                    <a:lstStyle/>
                    <a:p>
                      <a:endParaRPr lang="en-US"/>
                    </a:p>
                  </a:txBody>
                  <a:tcPr/>
                </a:tc>
                <a:tc>
                  <a:txBody>
                    <a:bodyPr/>
                    <a:lstStyle/>
                    <a:p>
                      <a:r>
                        <a:rPr lang="en-US" smtClean="0"/>
                        <a:t>Object</a:t>
                      </a:r>
                      <a:endParaRPr lang="en-US"/>
                    </a:p>
                  </a:txBody>
                  <a:tcPr/>
                </a:tc>
                <a:tc>
                  <a:txBody>
                    <a:bodyPr/>
                    <a:lstStyle/>
                    <a:p>
                      <a:r>
                        <a:rPr lang="en-US" smtClean="0"/>
                        <a:t>Array</a:t>
                      </a:r>
                      <a:endParaRPr lang="en-US"/>
                    </a:p>
                  </a:txBody>
                  <a:tcPr/>
                </a:tc>
              </a:tr>
              <a:tr h="370840">
                <a:tc>
                  <a:txBody>
                    <a:bodyPr/>
                    <a:lstStyle/>
                    <a:p>
                      <a:r>
                        <a:rPr lang="en-US" b="1" smtClean="0"/>
                        <a:t>Concept</a:t>
                      </a:r>
                      <a:endParaRPr lang="en-US" b="1"/>
                    </a:p>
                  </a:txBody>
                  <a:tcPr/>
                </a:tc>
                <a:tc>
                  <a:txBody>
                    <a:bodyPr/>
                    <a:lstStyle/>
                    <a:p>
                      <a:r>
                        <a:rPr lang="en-US" smtClean="0"/>
                        <a:t>A list of values with custom-defined keys</a:t>
                      </a:r>
                      <a:endParaRPr lang="en-US"/>
                    </a:p>
                  </a:txBody>
                  <a:tcPr/>
                </a:tc>
                <a:tc>
                  <a:txBody>
                    <a:bodyPr/>
                    <a:lstStyle/>
                    <a:p>
                      <a:r>
                        <a:rPr lang="en-US" smtClean="0"/>
                        <a:t>A list of indexed values</a:t>
                      </a:r>
                      <a:endParaRPr lang="en-US"/>
                    </a:p>
                  </a:txBody>
                  <a:tcPr/>
                </a:tc>
              </a:tr>
              <a:tr h="370840">
                <a:tc>
                  <a:txBody>
                    <a:bodyPr/>
                    <a:lstStyle/>
                    <a:p>
                      <a:r>
                        <a:rPr lang="en-US" b="1" smtClean="0"/>
                        <a:t>Terminology</a:t>
                      </a:r>
                      <a:endParaRPr lang="en-US" b="1"/>
                    </a:p>
                  </a:txBody>
                  <a:tcPr/>
                </a:tc>
                <a:tc>
                  <a:txBody>
                    <a:bodyPr/>
                    <a:lstStyle/>
                    <a:p>
                      <a:r>
                        <a:rPr lang="en-US" smtClean="0"/>
                        <a:t>- Property</a:t>
                      </a:r>
                    </a:p>
                  </a:txBody>
                  <a:tcPr/>
                </a:tc>
                <a:tc>
                  <a:txBody>
                    <a:bodyPr/>
                    <a:lstStyle/>
                    <a:p>
                      <a:pPr>
                        <a:buFontTx/>
                        <a:buChar char="-"/>
                      </a:pPr>
                      <a:r>
                        <a:rPr lang="en-US" smtClean="0"/>
                        <a:t> Element</a:t>
                      </a:r>
                    </a:p>
                  </a:txBody>
                  <a:tcPr/>
                </a:tc>
              </a:tr>
              <a:tr h="370840">
                <a:tc>
                  <a:txBody>
                    <a:bodyPr/>
                    <a:lstStyle/>
                    <a:p>
                      <a:endParaRPr lang="en-US"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Method (property that contains a function)</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We seldom use array elements to contain functions</a:t>
                      </a:r>
                    </a:p>
                  </a:txBody>
                  <a:tcPr/>
                </a:tc>
              </a:tr>
              <a:tr h="370840">
                <a:tc>
                  <a:txBody>
                    <a:bodyPr/>
                    <a:lstStyle/>
                    <a:p>
                      <a:r>
                        <a:rPr lang="en-US" b="1" smtClean="0"/>
                        <a:t>Literal notation</a:t>
                      </a:r>
                      <a:endParaRPr lang="en-US"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solidFill>
                            <a:srgbClr val="FF0000"/>
                          </a:solidFill>
                        </a:rPr>
                        <a:t>{</a:t>
                      </a:r>
                      <a:r>
                        <a:rPr lang="en-US" smtClean="0">
                          <a:solidFill>
                            <a:srgbClr val="0070C0"/>
                          </a:solidFill>
                        </a:rPr>
                        <a:t>key</a:t>
                      </a:r>
                      <a:r>
                        <a:rPr lang="en-US" b="1" smtClean="0">
                          <a:solidFill>
                            <a:srgbClr val="FF0000"/>
                          </a:solidFill>
                        </a:rPr>
                        <a:t>:</a:t>
                      </a:r>
                      <a:r>
                        <a:rPr lang="en-US" b="1" smtClean="0"/>
                        <a:t> </a:t>
                      </a:r>
                      <a:r>
                        <a:rPr lang="en-US" smtClean="0">
                          <a:solidFill>
                            <a:srgbClr val="0070C0"/>
                          </a:solidFill>
                        </a:rPr>
                        <a:t>value</a:t>
                      </a:r>
                      <a:r>
                        <a:rPr lang="en-US" b="1" smtClean="0">
                          <a:solidFill>
                            <a:srgbClr val="FF0000"/>
                          </a:solidFill>
                        </a:rPr>
                        <a:t>,</a:t>
                      </a:r>
                      <a:r>
                        <a:rPr lang="en-US" smtClean="0"/>
                        <a:t> </a:t>
                      </a:r>
                      <a:r>
                        <a:rPr lang="en-US" smtClean="0">
                          <a:solidFill>
                            <a:srgbClr val="0070C0"/>
                          </a:solidFill>
                        </a:rPr>
                        <a:t>key</a:t>
                      </a:r>
                      <a:r>
                        <a:rPr lang="en-US" b="1" smtClean="0">
                          <a:solidFill>
                            <a:srgbClr val="FF0000"/>
                          </a:solidFill>
                        </a:rPr>
                        <a:t>:</a:t>
                      </a:r>
                      <a:r>
                        <a:rPr lang="en-US" b="1" smtClean="0"/>
                        <a:t> </a:t>
                      </a:r>
                      <a:r>
                        <a:rPr lang="en-US" smtClean="0">
                          <a:solidFill>
                            <a:srgbClr val="0070C0"/>
                          </a:solidFill>
                        </a:rPr>
                        <a:t>value</a:t>
                      </a:r>
                      <a:r>
                        <a:rPr lang="en-US" b="1" smtClean="0">
                          <a:solidFill>
                            <a:srgbClr val="FF0000"/>
                          </a:solidFill>
                        </a:rPr>
                        <a:t>,</a:t>
                      </a:r>
                      <a:r>
                        <a:rPr lang="en-US" smtClean="0"/>
                        <a:t> etc.</a:t>
                      </a:r>
                      <a:r>
                        <a:rPr lang="en-US" b="1" smtClean="0">
                          <a:solidFill>
                            <a:srgbClr val="FF0000"/>
                          </a:solidFill>
                        </a:rPr>
                        <a:t>}</a:t>
                      </a:r>
                      <a:endParaRPr lang="en-US" b="1">
                        <a:solidFill>
                          <a:srgbClr val="FF0000"/>
                        </a:solidFill>
                      </a:endParaRPr>
                    </a:p>
                  </a:txBody>
                  <a:tcPr/>
                </a:tc>
                <a:tc>
                  <a:txBody>
                    <a:bodyPr/>
                    <a:lstStyle/>
                    <a:p>
                      <a:r>
                        <a:rPr lang="en-US" smtClean="0">
                          <a:solidFill>
                            <a:srgbClr val="FF0000"/>
                          </a:solidFill>
                        </a:rPr>
                        <a:t>[</a:t>
                      </a:r>
                      <a:r>
                        <a:rPr lang="en-US" smtClean="0">
                          <a:solidFill>
                            <a:srgbClr val="0070C0"/>
                          </a:solidFill>
                        </a:rPr>
                        <a:t>value</a:t>
                      </a:r>
                      <a:r>
                        <a:rPr lang="en-US" smtClean="0">
                          <a:solidFill>
                            <a:srgbClr val="FF0000"/>
                          </a:solidFill>
                        </a:rPr>
                        <a:t>,</a:t>
                      </a:r>
                      <a:r>
                        <a:rPr lang="en-US" smtClean="0"/>
                        <a:t> </a:t>
                      </a:r>
                      <a:r>
                        <a:rPr lang="en-US" smtClean="0">
                          <a:solidFill>
                            <a:srgbClr val="0070C0"/>
                          </a:solidFill>
                        </a:rPr>
                        <a:t>value</a:t>
                      </a:r>
                      <a:r>
                        <a:rPr lang="en-US" smtClean="0">
                          <a:solidFill>
                            <a:srgbClr val="FF0000"/>
                          </a:solidFill>
                        </a:rPr>
                        <a:t>,</a:t>
                      </a:r>
                      <a:r>
                        <a:rPr lang="en-US" smtClean="0"/>
                        <a:t> etc.</a:t>
                      </a:r>
                      <a:r>
                        <a:rPr lang="en-US" smtClean="0">
                          <a:solidFill>
                            <a:srgbClr val="FF0000"/>
                          </a:solidFill>
                        </a:rPr>
                        <a:t>]</a:t>
                      </a:r>
                      <a:endParaRPr lang="en-US">
                        <a:solidFill>
                          <a:srgbClr val="FF0000"/>
                        </a:solidFill>
                      </a:endParaRPr>
                    </a:p>
                  </a:txBody>
                  <a:tcPr/>
                </a:tc>
              </a:tr>
              <a:tr h="370840">
                <a:tc>
                  <a:txBody>
                    <a:bodyPr/>
                    <a:lstStyle/>
                    <a:p>
                      <a:r>
                        <a:rPr lang="en-US" b="1" smtClean="0"/>
                        <a:t>Accessing element</a:t>
                      </a:r>
                      <a:endParaRPr lang="en-US" b="1"/>
                    </a:p>
                  </a:txBody>
                  <a:tcPr/>
                </a:tc>
                <a:tc>
                  <a:txBody>
                    <a:bodyPr/>
                    <a:lstStyle/>
                    <a:p>
                      <a:r>
                        <a:rPr lang="en-US" smtClean="0"/>
                        <a:t>- Use dot notation</a:t>
                      </a:r>
                    </a:p>
                    <a:p>
                      <a:r>
                        <a:rPr lang="en-US" b="1" i="0" smtClean="0"/>
                        <a:t>E.g.</a:t>
                      </a:r>
                      <a:r>
                        <a:rPr lang="en-US" i="1" smtClean="0"/>
                        <a:t> hero.occupation</a:t>
                      </a:r>
                    </a:p>
                    <a:p>
                      <a:r>
                        <a:rPr lang="en-US" smtClean="0"/>
                        <a:t>- Use square</a:t>
                      </a:r>
                      <a:r>
                        <a:rPr lang="en-US" baseline="0" smtClean="0"/>
                        <a:t> bracket notation</a:t>
                      </a:r>
                    </a:p>
                    <a:p>
                      <a:r>
                        <a:rPr lang="en-US" b="1" i="0" baseline="0" smtClean="0"/>
                        <a:t>E.g.</a:t>
                      </a:r>
                      <a:r>
                        <a:rPr lang="en-US" i="1" baseline="0" smtClean="0"/>
                        <a:t> hero[‘occupation’]</a:t>
                      </a:r>
                      <a:endParaRPr lang="en-US" i="1" smtClean="0"/>
                    </a:p>
                  </a:txBody>
                  <a:tcPr/>
                </a:tc>
                <a:tc>
                  <a:txBody>
                    <a:bodyPr/>
                    <a:lstStyle/>
                    <a:p>
                      <a:r>
                        <a:rPr lang="en-US" smtClean="0"/>
                        <a:t>- Use square</a:t>
                      </a:r>
                      <a:r>
                        <a:rPr lang="en-US" baseline="0" smtClean="0"/>
                        <a:t> bracket notation</a:t>
                      </a:r>
                    </a:p>
                    <a:p>
                      <a:r>
                        <a:rPr lang="en-US" b="1" i="0" baseline="0" smtClean="0"/>
                        <a:t>E.g.</a:t>
                      </a:r>
                      <a:r>
                        <a:rPr lang="en-US" i="1" baseline="0" smtClean="0"/>
                        <a:t> hero[‘occupation’]</a:t>
                      </a:r>
                      <a:endParaRPr lang="en-US" i="1"/>
                    </a:p>
                  </a:txBody>
                  <a:tcPr/>
                </a:tc>
              </a:tr>
            </a:tbl>
          </a:graphicData>
        </a:graphic>
      </p:graphicFrame>
    </p:spTree>
    <p:extLst>
      <p:ext uri="{BB962C8B-B14F-4D97-AF65-F5344CB8AC3E}">
        <p14:creationId xmlns:p14="http://schemas.microsoft.com/office/powerpoint/2010/main" val="5681864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Create objects</a:t>
            </a:r>
            <a:endParaRPr lang="en-US"/>
          </a:p>
        </p:txBody>
      </p:sp>
      <p:pic>
        <p:nvPicPr>
          <p:cNvPr id="5122" name="Picture 2"/>
          <p:cNvPicPr>
            <a:picLocks noChangeAspect="1" noChangeArrowheads="1"/>
          </p:cNvPicPr>
          <p:nvPr/>
        </p:nvPicPr>
        <p:blipFill>
          <a:blip r:embed="rId2" cstate="print"/>
          <a:srcRect/>
          <a:stretch>
            <a:fillRect/>
          </a:stretch>
        </p:blipFill>
        <p:spPr bwMode="auto">
          <a:xfrm>
            <a:off x="2083063" y="1905000"/>
            <a:ext cx="8121124" cy="4244752"/>
          </a:xfrm>
          <a:prstGeom prst="rect">
            <a:avLst/>
          </a:prstGeom>
          <a:ln w="28575">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78318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objects (cont.)</a:t>
            </a:r>
            <a:endParaRPr lang="en-US"/>
          </a:p>
        </p:txBody>
      </p:sp>
      <p:grpSp>
        <p:nvGrpSpPr>
          <p:cNvPr id="8" name="Group 7"/>
          <p:cNvGrpSpPr/>
          <p:nvPr/>
        </p:nvGrpSpPr>
        <p:grpSpPr>
          <a:xfrm>
            <a:off x="2057400" y="1752600"/>
            <a:ext cx="3733800" cy="2514600"/>
            <a:chOff x="457200" y="1524000"/>
            <a:chExt cx="3733800" cy="2514600"/>
          </a:xfrm>
        </p:grpSpPr>
        <p:pic>
          <p:nvPicPr>
            <p:cNvPr id="7170" name="Picture 2"/>
            <p:cNvPicPr>
              <a:picLocks noChangeAspect="1" noChangeArrowheads="1"/>
            </p:cNvPicPr>
            <p:nvPr/>
          </p:nvPicPr>
          <p:blipFill>
            <a:blip r:embed="rId2" cstate="print"/>
            <a:srcRect/>
            <a:stretch>
              <a:fillRect/>
            </a:stretch>
          </p:blipFill>
          <p:spPr bwMode="auto">
            <a:xfrm>
              <a:off x="457200" y="1524000"/>
              <a:ext cx="3733800" cy="2038350"/>
            </a:xfrm>
            <a:prstGeom prst="rect">
              <a:avLst/>
            </a:prstGeom>
            <a:ln w="28575">
              <a:solidFill>
                <a:srgbClr val="0070C0"/>
              </a:solidFill>
            </a:ln>
            <a:effectLst>
              <a:outerShdw blurRad="292100" dist="139700" dir="2700000" algn="tl" rotWithShape="0">
                <a:srgbClr val="333333">
                  <a:alpha val="65000"/>
                </a:srgbClr>
              </a:outerShdw>
            </a:effectLst>
          </p:spPr>
        </p:pic>
        <p:sp>
          <p:nvSpPr>
            <p:cNvPr id="5" name="Rectangle 4"/>
            <p:cNvSpPr/>
            <p:nvPr/>
          </p:nvSpPr>
          <p:spPr>
            <a:xfrm>
              <a:off x="762000" y="3657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Object can contain normal data and functions</a:t>
              </a:r>
            </a:p>
          </p:txBody>
        </p:sp>
      </p:grpSp>
      <p:grpSp>
        <p:nvGrpSpPr>
          <p:cNvPr id="7" name="Group 6"/>
          <p:cNvGrpSpPr/>
          <p:nvPr/>
        </p:nvGrpSpPr>
        <p:grpSpPr>
          <a:xfrm>
            <a:off x="6553200" y="3276600"/>
            <a:ext cx="3486150" cy="3124200"/>
            <a:chOff x="4648200" y="2590800"/>
            <a:chExt cx="3486150" cy="3124200"/>
          </a:xfrm>
        </p:grpSpPr>
        <p:pic>
          <p:nvPicPr>
            <p:cNvPr id="7171" name="Picture 3"/>
            <p:cNvPicPr>
              <a:picLocks noChangeAspect="1" noChangeArrowheads="1"/>
            </p:cNvPicPr>
            <p:nvPr/>
          </p:nvPicPr>
          <p:blipFill>
            <a:blip r:embed="rId3" cstate="print"/>
            <a:srcRect/>
            <a:stretch>
              <a:fillRect/>
            </a:stretch>
          </p:blipFill>
          <p:spPr bwMode="auto">
            <a:xfrm>
              <a:off x="4648200" y="2590800"/>
              <a:ext cx="3486150" cy="2676525"/>
            </a:xfrm>
            <a:prstGeom prst="rect">
              <a:avLst/>
            </a:prstGeom>
            <a:ln w="28575">
              <a:solidFill>
                <a:srgbClr val="0070C0"/>
              </a:solidFill>
            </a:ln>
            <a:effectLst>
              <a:outerShdw blurRad="292100" dist="139700" dir="2700000" algn="tl" rotWithShape="0">
                <a:srgbClr val="333333">
                  <a:alpha val="65000"/>
                </a:srgbClr>
              </a:outerShdw>
            </a:effectLst>
          </p:spPr>
        </p:pic>
        <p:sp>
          <p:nvSpPr>
            <p:cNvPr id="6" name="Rectangle 5"/>
            <p:cNvSpPr/>
            <p:nvPr/>
          </p:nvSpPr>
          <p:spPr>
            <a:xfrm>
              <a:off x="4876800" y="53340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Object can contain other objects</a:t>
              </a:r>
            </a:p>
          </p:txBody>
        </p:sp>
      </p:grpSp>
    </p:spTree>
    <p:extLst>
      <p:ext uri="{BB962C8B-B14F-4D97-AF65-F5344CB8AC3E}">
        <p14:creationId xmlns:p14="http://schemas.microsoft.com/office/powerpoint/2010/main" val="1419568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Create objects – Small note</a:t>
            </a:r>
            <a:endParaRPr lang="en-US"/>
          </a:p>
        </p:txBody>
      </p:sp>
      <p:pic>
        <p:nvPicPr>
          <p:cNvPr id="6146" name="Picture 2"/>
          <p:cNvPicPr>
            <a:picLocks noChangeAspect="1" noChangeArrowheads="1"/>
          </p:cNvPicPr>
          <p:nvPr/>
        </p:nvPicPr>
        <p:blipFill>
          <a:blip r:embed="rId2" cstate="print"/>
          <a:srcRect/>
          <a:stretch>
            <a:fillRect/>
          </a:stretch>
        </p:blipFill>
        <p:spPr bwMode="auto">
          <a:xfrm>
            <a:off x="2819400" y="1382712"/>
            <a:ext cx="6553842" cy="5246688"/>
          </a:xfrm>
          <a:prstGeom prst="rect">
            <a:avLst/>
          </a:prstGeom>
          <a:ln w="28575">
            <a:solidFill>
              <a:srgbClr val="0070C0"/>
            </a:solidFill>
          </a:ln>
          <a:effectLst>
            <a:outerShdw blurRad="292100" dist="139700" dir="2700000" algn="tl" rotWithShape="0">
              <a:srgbClr val="333333">
                <a:alpha val="65000"/>
              </a:srgbClr>
            </a:outerShdw>
          </a:effectLst>
        </p:spPr>
      </p:pic>
      <p:grpSp>
        <p:nvGrpSpPr>
          <p:cNvPr id="8" name="Group 7"/>
          <p:cNvGrpSpPr/>
          <p:nvPr/>
        </p:nvGrpSpPr>
        <p:grpSpPr>
          <a:xfrm>
            <a:off x="5791200" y="5257801"/>
            <a:ext cx="4148138" cy="1276071"/>
            <a:chOff x="4267200" y="5257800"/>
            <a:chExt cx="4148138" cy="1276071"/>
          </a:xfrm>
        </p:grpSpPr>
        <p:pic>
          <p:nvPicPr>
            <p:cNvPr id="2051" name="Picture 3"/>
            <p:cNvPicPr>
              <a:picLocks noChangeAspect="1" noChangeArrowheads="1"/>
            </p:cNvPicPr>
            <p:nvPr/>
          </p:nvPicPr>
          <p:blipFill>
            <a:blip r:embed="rId3" cstate="print">
              <a:duotone>
                <a:prstClr val="black"/>
                <a:schemeClr val="accent6">
                  <a:lumMod val="20000"/>
                  <a:lumOff val="80000"/>
                  <a:tint val="45000"/>
                  <a:satMod val="400000"/>
                </a:schemeClr>
              </a:duotone>
            </a:blip>
            <a:srcRect/>
            <a:stretch>
              <a:fillRect/>
            </a:stretch>
          </p:blipFill>
          <p:spPr bwMode="auto">
            <a:xfrm>
              <a:off x="4267200" y="5562600"/>
              <a:ext cx="4148138" cy="971271"/>
            </a:xfrm>
            <a:prstGeom prst="rect">
              <a:avLst/>
            </a:prstGeom>
            <a:ln w="28575">
              <a:solidFill>
                <a:srgbClr val="0070C0"/>
              </a:solidFill>
            </a:ln>
            <a:effectLst>
              <a:outerShdw blurRad="292100" dist="139700" dir="2700000" algn="tl" rotWithShape="0">
                <a:srgbClr val="333333">
                  <a:alpha val="65000"/>
                </a:srgbClr>
              </a:outerShdw>
            </a:effectLst>
          </p:spPr>
        </p:pic>
        <p:sp>
          <p:nvSpPr>
            <p:cNvPr id="7" name="Rectangle 6"/>
            <p:cNvSpPr/>
            <p:nvPr/>
          </p:nvSpPr>
          <p:spPr>
            <a:xfrm>
              <a:off x="4876800" y="5257800"/>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NOTE</a:t>
              </a:r>
              <a:r>
                <a:rPr lang="en-US" sz="1200"/>
                <a:t>: Keys are always </a:t>
              </a:r>
              <a:r>
                <a:rPr lang="en-US" sz="1200" b="1">
                  <a:solidFill>
                    <a:srgbClr val="FFFF00"/>
                  </a:solidFill>
                </a:rPr>
                <a:t>strings</a:t>
              </a:r>
            </a:p>
          </p:txBody>
        </p:sp>
      </p:grpSp>
    </p:spTree>
    <p:extLst>
      <p:ext uri="{BB962C8B-B14F-4D97-AF65-F5344CB8AC3E}">
        <p14:creationId xmlns:p14="http://schemas.microsoft.com/office/powerpoint/2010/main" val="30199819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objects</a:t>
            </a:r>
            <a:endParaRPr lang="en-US"/>
          </a:p>
        </p:txBody>
      </p:sp>
      <p:pic>
        <p:nvPicPr>
          <p:cNvPr id="8195" name="Picture 3"/>
          <p:cNvPicPr>
            <a:picLocks noChangeAspect="1" noChangeArrowheads="1"/>
          </p:cNvPicPr>
          <p:nvPr/>
        </p:nvPicPr>
        <p:blipFill>
          <a:blip r:embed="rId2" cstate="print"/>
          <a:srcRect/>
          <a:stretch>
            <a:fillRect/>
          </a:stretch>
        </p:blipFill>
        <p:spPr bwMode="auto">
          <a:xfrm>
            <a:off x="2057400" y="1581150"/>
            <a:ext cx="3124200" cy="1466850"/>
          </a:xfrm>
          <a:prstGeom prst="rect">
            <a:avLst/>
          </a:prstGeom>
          <a:ln w="28575">
            <a:solidFill>
              <a:srgbClr val="0070C0"/>
            </a:solidFill>
          </a:ln>
          <a:effectLst>
            <a:outerShdw blurRad="292100" dist="139700" dir="2700000" algn="tl" rotWithShape="0">
              <a:srgbClr val="333333">
                <a:alpha val="65000"/>
              </a:srgbClr>
            </a:outerShdw>
          </a:effectLst>
        </p:spPr>
      </p:pic>
      <p:pic>
        <p:nvPicPr>
          <p:cNvPr id="8194" name="Picture 2"/>
          <p:cNvPicPr>
            <a:picLocks noChangeAspect="1" noChangeArrowheads="1"/>
          </p:cNvPicPr>
          <p:nvPr/>
        </p:nvPicPr>
        <p:blipFill>
          <a:blip r:embed="rId3" cstate="print"/>
          <a:srcRect/>
          <a:stretch>
            <a:fillRect/>
          </a:stretch>
        </p:blipFill>
        <p:spPr bwMode="auto">
          <a:xfrm>
            <a:off x="4764088" y="2743200"/>
            <a:ext cx="5370512" cy="3772684"/>
          </a:xfrm>
          <a:prstGeom prst="rect">
            <a:avLst/>
          </a:prstGeom>
          <a:ln w="28575">
            <a:solidFill>
              <a:srgbClr val="0070C0"/>
            </a:solidFill>
          </a:ln>
          <a:effectLst>
            <a:outerShdw blurRad="292100" dist="139700" dir="2700000" algn="tl" rotWithShape="0">
              <a:srgbClr val="333333">
                <a:alpha val="65000"/>
              </a:srgbClr>
            </a:outerShdw>
          </a:effectLst>
        </p:spPr>
      </p:pic>
      <p:sp>
        <p:nvSpPr>
          <p:cNvPr id="5" name="Bent-Up Arrow 4"/>
          <p:cNvSpPr/>
          <p:nvPr/>
        </p:nvSpPr>
        <p:spPr>
          <a:xfrm rot="5400000">
            <a:off x="4152900" y="3086100"/>
            <a:ext cx="457200" cy="533400"/>
          </a:xfrm>
          <a:prstGeom prst="bentUp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944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objects (cont.)</a:t>
            </a:r>
            <a:endParaRPr lang="en-US"/>
          </a:p>
        </p:txBody>
      </p:sp>
      <p:pic>
        <p:nvPicPr>
          <p:cNvPr id="9219" name="Picture 3"/>
          <p:cNvPicPr>
            <a:picLocks noChangeAspect="1" noChangeArrowheads="1"/>
          </p:cNvPicPr>
          <p:nvPr/>
        </p:nvPicPr>
        <p:blipFill>
          <a:blip r:embed="rId2" cstate="print"/>
          <a:srcRect/>
          <a:stretch>
            <a:fillRect/>
          </a:stretch>
        </p:blipFill>
        <p:spPr bwMode="auto">
          <a:xfrm>
            <a:off x="5899790" y="1524000"/>
            <a:ext cx="4221470" cy="4912528"/>
          </a:xfrm>
          <a:prstGeom prst="rect">
            <a:avLst/>
          </a:prstGeom>
          <a:ln w="28575">
            <a:solidFill>
              <a:srgbClr val="0070C0"/>
            </a:solidFill>
          </a:ln>
          <a:effectLst>
            <a:outerShdw blurRad="292100" dist="139700" dir="2700000" algn="tl" rotWithShape="0">
              <a:srgbClr val="333333">
                <a:alpha val="65000"/>
              </a:srgbClr>
            </a:outerShdw>
          </a:effectLst>
        </p:spPr>
      </p:pic>
      <p:pic>
        <p:nvPicPr>
          <p:cNvPr id="9" name="Picture 3"/>
          <p:cNvPicPr>
            <a:picLocks noChangeAspect="1" noChangeArrowheads="1"/>
          </p:cNvPicPr>
          <p:nvPr/>
        </p:nvPicPr>
        <p:blipFill>
          <a:blip r:embed="rId3" cstate="print"/>
          <a:srcRect/>
          <a:stretch>
            <a:fillRect/>
          </a:stretch>
        </p:blipFill>
        <p:spPr bwMode="auto">
          <a:xfrm>
            <a:off x="2076450" y="1601502"/>
            <a:ext cx="2876550" cy="2208498"/>
          </a:xfrm>
          <a:prstGeom prst="rect">
            <a:avLst/>
          </a:prstGeom>
          <a:ln w="28575">
            <a:solidFill>
              <a:srgbClr val="0070C0"/>
            </a:solidFill>
          </a:ln>
          <a:effectLst>
            <a:outerShdw blurRad="292100" dist="139700" dir="2700000" algn="tl" rotWithShape="0">
              <a:srgbClr val="333333">
                <a:alpha val="65000"/>
              </a:srgbClr>
            </a:outerShdw>
          </a:effectLst>
        </p:spPr>
      </p:pic>
      <p:pic>
        <p:nvPicPr>
          <p:cNvPr id="9220" name="Picture 4"/>
          <p:cNvPicPr>
            <a:picLocks noChangeAspect="1" noChangeArrowheads="1"/>
          </p:cNvPicPr>
          <p:nvPr/>
        </p:nvPicPr>
        <p:blipFill>
          <a:blip r:embed="rId4" cstate="print"/>
          <a:srcRect/>
          <a:stretch>
            <a:fillRect/>
          </a:stretch>
        </p:blipFill>
        <p:spPr bwMode="auto">
          <a:xfrm>
            <a:off x="2057400" y="4495800"/>
            <a:ext cx="2867026" cy="924846"/>
          </a:xfrm>
          <a:prstGeom prst="rect">
            <a:avLst/>
          </a:prstGeom>
          <a:ln w="28575">
            <a:solidFill>
              <a:srgbClr val="0070C0"/>
            </a:solidFill>
          </a:ln>
          <a:effectLst>
            <a:outerShdw blurRad="292100" dist="139700" dir="2700000" algn="tl" rotWithShape="0">
              <a:srgbClr val="333333">
                <a:alpha val="65000"/>
              </a:srgbClr>
            </a:outerShdw>
          </a:effectLst>
        </p:spPr>
      </p:pic>
      <p:sp>
        <p:nvSpPr>
          <p:cNvPr id="12" name="Right Arrow 11"/>
          <p:cNvSpPr/>
          <p:nvPr/>
        </p:nvSpPr>
        <p:spPr>
          <a:xfrm>
            <a:off x="5029200" y="2590800"/>
            <a:ext cx="762000" cy="2286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3352800" y="3886200"/>
            <a:ext cx="228600" cy="533400"/>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13935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 to JavaScript (cont.)</a:t>
            </a:r>
            <a:endParaRPr lang="en-US"/>
          </a:p>
        </p:txBody>
      </p:sp>
      <p:sp>
        <p:nvSpPr>
          <p:cNvPr id="3" name="Content Placeholder 2"/>
          <p:cNvSpPr>
            <a:spLocks noGrp="1"/>
          </p:cNvSpPr>
          <p:nvPr>
            <p:ph idx="1"/>
          </p:nvPr>
        </p:nvSpPr>
        <p:spPr/>
        <p:txBody>
          <a:bodyPr>
            <a:normAutofit fontScale="92500" lnSpcReduction="10000"/>
          </a:bodyPr>
          <a:lstStyle/>
          <a:p>
            <a:r>
              <a:rPr lang="en-US" smtClean="0"/>
              <a:t>Built-in features:</a:t>
            </a:r>
          </a:p>
          <a:p>
            <a:pPr lvl="1"/>
            <a:r>
              <a:rPr lang="en-US" smtClean="0"/>
              <a:t>Lightweight</a:t>
            </a:r>
          </a:p>
          <a:p>
            <a:pPr lvl="1"/>
            <a:r>
              <a:rPr lang="en-US" smtClean="0"/>
              <a:t>Imperative </a:t>
            </a:r>
            <a:r>
              <a:rPr lang="en-US"/>
              <a:t>and </a:t>
            </a:r>
            <a:r>
              <a:rPr lang="en-US" smtClean="0"/>
              <a:t>structured</a:t>
            </a:r>
          </a:p>
          <a:p>
            <a:pPr lvl="1"/>
            <a:r>
              <a:rPr lang="en-US" smtClean="0"/>
              <a:t>Dynamic</a:t>
            </a:r>
          </a:p>
          <a:p>
            <a:pPr lvl="2"/>
            <a:r>
              <a:rPr lang="en-US" smtClean="0"/>
              <a:t>Dynamic typing, object-based, run-time evaluation</a:t>
            </a:r>
          </a:p>
          <a:p>
            <a:pPr lvl="1"/>
            <a:r>
              <a:rPr lang="en-US" smtClean="0"/>
              <a:t>Functional</a:t>
            </a:r>
          </a:p>
          <a:p>
            <a:pPr lvl="2"/>
            <a:r>
              <a:rPr lang="en-US" smtClean="0"/>
              <a:t>1</a:t>
            </a:r>
            <a:r>
              <a:rPr lang="en-US" baseline="30000" smtClean="0"/>
              <a:t>st</a:t>
            </a:r>
            <a:r>
              <a:rPr lang="en-US" smtClean="0"/>
              <a:t>-class function, inner function and closure</a:t>
            </a:r>
          </a:p>
          <a:p>
            <a:pPr lvl="1"/>
            <a:r>
              <a:rPr lang="en-US" smtClean="0"/>
              <a:t>Prototype-based</a:t>
            </a:r>
          </a:p>
          <a:p>
            <a:pPr lvl="2"/>
            <a:r>
              <a:rPr lang="en-US" smtClean="0"/>
              <a:t>Prototype, function as constructor object, function as method</a:t>
            </a:r>
          </a:p>
          <a:p>
            <a:pPr lvl="1"/>
            <a:r>
              <a:rPr lang="en-US" smtClean="0"/>
              <a:t>Others</a:t>
            </a:r>
          </a:p>
          <a:p>
            <a:pPr lvl="2"/>
            <a:r>
              <a:rPr lang="en-US" smtClean="0"/>
              <a:t>Syntactic sugars, RegEx, implicit objects, etc.</a:t>
            </a:r>
          </a:p>
          <a:p>
            <a:r>
              <a:rPr lang="en-US" smtClean="0"/>
              <a:t>Vendor-specific extensions</a:t>
            </a:r>
            <a:endParaRPr lang="en-US"/>
          </a:p>
        </p:txBody>
      </p:sp>
    </p:spTree>
    <p:extLst>
      <p:ext uri="{BB962C8B-B14F-4D97-AF65-F5344CB8AC3E}">
        <p14:creationId xmlns:p14="http://schemas.microsoft.com/office/powerpoint/2010/main" val="28250359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objects (cont.)</a:t>
            </a:r>
            <a:endParaRPr lang="en-US"/>
          </a:p>
        </p:txBody>
      </p:sp>
      <p:sp>
        <p:nvSpPr>
          <p:cNvPr id="12" name="Right Arrow 11"/>
          <p:cNvSpPr/>
          <p:nvPr/>
        </p:nvSpPr>
        <p:spPr>
          <a:xfrm>
            <a:off x="6858000" y="2362200"/>
            <a:ext cx="762000" cy="2286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4495800" y="3505200"/>
            <a:ext cx="228600" cy="533400"/>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p:cNvPicPr>
            <a:picLocks noChangeAspect="1" noChangeArrowheads="1"/>
          </p:cNvPicPr>
          <p:nvPr/>
        </p:nvPicPr>
        <p:blipFill>
          <a:blip r:embed="rId2" cstate="print"/>
          <a:srcRect/>
          <a:stretch>
            <a:fillRect/>
          </a:stretch>
        </p:blipFill>
        <p:spPr bwMode="auto">
          <a:xfrm>
            <a:off x="2318316" y="1676400"/>
            <a:ext cx="4463484" cy="1733550"/>
          </a:xfrm>
          <a:prstGeom prst="rect">
            <a:avLst/>
          </a:prstGeom>
          <a:ln w="28575">
            <a:solidFill>
              <a:srgbClr val="0070C0"/>
            </a:solidFill>
          </a:ln>
          <a:effectLst>
            <a:outerShdw blurRad="292100" dist="139700" dir="2700000" algn="tl" rotWithShape="0">
              <a:srgbClr val="333333">
                <a:alpha val="65000"/>
              </a:srgbClr>
            </a:outerShdw>
          </a:effectLst>
        </p:spPr>
      </p:pic>
      <p:pic>
        <p:nvPicPr>
          <p:cNvPr id="10243" name="Picture 3"/>
          <p:cNvPicPr>
            <a:picLocks noChangeAspect="1" noChangeArrowheads="1"/>
          </p:cNvPicPr>
          <p:nvPr/>
        </p:nvPicPr>
        <p:blipFill>
          <a:blip r:embed="rId3" cstate="print"/>
          <a:srcRect/>
          <a:stretch>
            <a:fillRect/>
          </a:stretch>
        </p:blipFill>
        <p:spPr bwMode="auto">
          <a:xfrm>
            <a:off x="7705726" y="2057401"/>
            <a:ext cx="2276475" cy="885825"/>
          </a:xfrm>
          <a:prstGeom prst="rect">
            <a:avLst/>
          </a:prstGeom>
          <a:ln w="28575">
            <a:solidFill>
              <a:srgbClr val="0070C0"/>
            </a:solidFill>
          </a:ln>
          <a:effectLst>
            <a:outerShdw blurRad="292100" dist="139700" dir="2700000" algn="tl" rotWithShape="0">
              <a:srgbClr val="333333">
                <a:alpha val="65000"/>
              </a:srgbClr>
            </a:outerShdw>
          </a:effectLst>
        </p:spPr>
      </p:pic>
      <p:pic>
        <p:nvPicPr>
          <p:cNvPr id="10244" name="Picture 4"/>
          <p:cNvPicPr>
            <a:picLocks noChangeAspect="1" noChangeArrowheads="1"/>
          </p:cNvPicPr>
          <p:nvPr/>
        </p:nvPicPr>
        <p:blipFill>
          <a:blip r:embed="rId4" cstate="print"/>
          <a:srcRect/>
          <a:stretch>
            <a:fillRect/>
          </a:stretch>
        </p:blipFill>
        <p:spPr bwMode="auto">
          <a:xfrm>
            <a:off x="3276601" y="4114800"/>
            <a:ext cx="2714625" cy="857250"/>
          </a:xfrm>
          <a:prstGeom prst="rect">
            <a:avLst/>
          </a:prstGeom>
          <a:ln w="28575">
            <a:solidFill>
              <a:srgbClr val="0070C0"/>
            </a:solidFill>
          </a:ln>
          <a:effectLst>
            <a:outerShdw blurRad="292100" dist="139700" dir="2700000" algn="tl" rotWithShape="0">
              <a:srgbClr val="333333">
                <a:alpha val="65000"/>
              </a:srgbClr>
            </a:outerShdw>
          </a:effectLst>
        </p:spPr>
      </p:pic>
      <p:pic>
        <p:nvPicPr>
          <p:cNvPr id="10245" name="Picture 5"/>
          <p:cNvPicPr>
            <a:picLocks noChangeAspect="1" noChangeArrowheads="1"/>
          </p:cNvPicPr>
          <p:nvPr/>
        </p:nvPicPr>
        <p:blipFill>
          <a:blip r:embed="rId5" cstate="print">
            <a:duotone>
              <a:prstClr val="black"/>
              <a:schemeClr val="accent2">
                <a:lumMod val="40000"/>
                <a:lumOff val="60000"/>
                <a:tint val="45000"/>
                <a:satMod val="400000"/>
              </a:schemeClr>
            </a:duotone>
          </a:blip>
          <a:srcRect/>
          <a:stretch>
            <a:fillRect/>
          </a:stretch>
        </p:blipFill>
        <p:spPr bwMode="auto">
          <a:xfrm>
            <a:off x="2362201" y="5294575"/>
            <a:ext cx="7713662" cy="1240900"/>
          </a:xfrm>
          <a:prstGeom prst="rect">
            <a:avLst/>
          </a:prstGeom>
          <a:ln w="28575">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54087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Copy or pass objects</a:t>
            </a:r>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1" y="1600200"/>
            <a:ext cx="3495675" cy="27813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4" name="Rectangle 3"/>
          <p:cNvSpPr/>
          <p:nvPr/>
        </p:nvSpPr>
        <p:spPr>
          <a:xfrm>
            <a:off x="4495800" y="4495800"/>
            <a:ext cx="2743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When you copy an object or pass it to a function, you only pass a reference to </a:t>
            </a:r>
          </a:p>
          <a:p>
            <a:pPr algn="ctr"/>
            <a:r>
              <a:rPr lang="en-US" sz="1200"/>
              <a:t>that object. </a:t>
            </a:r>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1576" y="5219700"/>
            <a:ext cx="4640224" cy="13335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69251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Compare objects</a:t>
            </a:r>
            <a:endParaRPr lang="en-US"/>
          </a:p>
        </p:txBody>
      </p:sp>
      <p:sp>
        <p:nvSpPr>
          <p:cNvPr id="4" name="Rectangle 3"/>
          <p:cNvSpPr/>
          <p:nvPr/>
        </p:nvSpPr>
        <p:spPr>
          <a:xfrm>
            <a:off x="4267200" y="5334000"/>
            <a:ext cx="4267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When you compare objects, you'll get </a:t>
            </a:r>
            <a:r>
              <a:rPr lang="en-US" sz="1200">
                <a:solidFill>
                  <a:srgbClr val="FFFF00"/>
                </a:solidFill>
              </a:rPr>
              <a:t>true</a:t>
            </a:r>
            <a:r>
              <a:rPr lang="en-US" sz="1200"/>
              <a:t> only if you compare 2 references to the same object. There is no stuff like </a:t>
            </a:r>
            <a:r>
              <a:rPr lang="en-US" sz="1200">
                <a:solidFill>
                  <a:srgbClr val="FFFF00"/>
                </a:solidFill>
              </a:rPr>
              <a:t>equals() </a:t>
            </a:r>
            <a:r>
              <a:rPr lang="en-US" sz="1200"/>
              <a:t>to override. So, comparing 2 distinct objects that have the exact same methods and properties will also return </a:t>
            </a:r>
            <a:r>
              <a:rPr lang="en-US" sz="1200">
                <a:solidFill>
                  <a:srgbClr val="FFFF00"/>
                </a:solidFill>
              </a:rPr>
              <a:t>false</a:t>
            </a:r>
            <a:r>
              <a:rPr lang="en-US" sz="1200"/>
              <a:t>.</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1" y="2057400"/>
            <a:ext cx="3990975" cy="28956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7100" y="2438401"/>
            <a:ext cx="2552700" cy="21431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2260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 properties/methods</a:t>
            </a:r>
            <a:endParaRPr lang="en-US"/>
          </a:p>
        </p:txBody>
      </p:sp>
      <p:pic>
        <p:nvPicPr>
          <p:cNvPr id="11266" name="Picture 2"/>
          <p:cNvPicPr>
            <a:picLocks noChangeAspect="1" noChangeArrowheads="1"/>
          </p:cNvPicPr>
          <p:nvPr/>
        </p:nvPicPr>
        <p:blipFill>
          <a:blip r:embed="rId2" cstate="print"/>
          <a:srcRect/>
          <a:stretch>
            <a:fillRect/>
          </a:stretch>
        </p:blipFill>
        <p:spPr bwMode="auto">
          <a:xfrm>
            <a:off x="3841431" y="1373186"/>
            <a:ext cx="4507552" cy="5332414"/>
          </a:xfrm>
          <a:prstGeom prst="rect">
            <a:avLst/>
          </a:prstGeom>
          <a:ln w="28575">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2446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this</a:t>
            </a:r>
            <a:r>
              <a:rPr lang="en-US" smtClean="0"/>
              <a:t> value</a:t>
            </a:r>
            <a:endParaRPr lang="en-US"/>
          </a:p>
        </p:txBody>
      </p:sp>
      <p:pic>
        <p:nvPicPr>
          <p:cNvPr id="12290" name="Picture 2"/>
          <p:cNvPicPr>
            <a:picLocks noChangeAspect="1" noChangeArrowheads="1"/>
          </p:cNvPicPr>
          <p:nvPr/>
        </p:nvPicPr>
        <p:blipFill>
          <a:blip r:embed="rId2" cstate="print"/>
          <a:srcRect/>
          <a:stretch>
            <a:fillRect/>
          </a:stretch>
        </p:blipFill>
        <p:spPr bwMode="auto">
          <a:xfrm>
            <a:off x="4267201" y="2209800"/>
            <a:ext cx="3438525" cy="2914650"/>
          </a:xfrm>
          <a:prstGeom prst="rect">
            <a:avLst/>
          </a:prstGeom>
          <a:ln w="28575">
            <a:solidFill>
              <a:srgbClr val="0070C0"/>
            </a:solidFill>
          </a:ln>
          <a:effectLst>
            <a:outerShdw blurRad="292100" dist="139700" dir="2700000" algn="tl" rotWithShape="0">
              <a:srgbClr val="333333">
                <a:alpha val="65000"/>
              </a:srgbClr>
            </a:outerShdw>
          </a:effectLst>
        </p:spPr>
      </p:pic>
      <p:sp>
        <p:nvSpPr>
          <p:cNvPr id="4" name="Rectangle 3"/>
          <p:cNvSpPr/>
          <p:nvPr/>
        </p:nvSpPr>
        <p:spPr>
          <a:xfrm>
            <a:off x="7086600" y="3733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This object, or the current object</a:t>
            </a:r>
          </a:p>
        </p:txBody>
      </p:sp>
      <p:cxnSp>
        <p:nvCxnSpPr>
          <p:cNvPr id="6" name="Straight Arrow Connector 5"/>
          <p:cNvCxnSpPr>
            <a:stCxn id="4" idx="1"/>
          </p:cNvCxnSpPr>
          <p:nvPr/>
        </p:nvCxnSpPr>
        <p:spPr>
          <a:xfrm rot="10800000">
            <a:off x="6553200" y="3581400"/>
            <a:ext cx="5334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28183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this</a:t>
            </a:r>
            <a:r>
              <a:rPr lang="en-US" smtClean="0"/>
              <a:t> and the global object</a:t>
            </a:r>
            <a:endParaRPr lang="en-US"/>
          </a:p>
        </p:txBody>
      </p:sp>
      <p:pic>
        <p:nvPicPr>
          <p:cNvPr id="14338" name="Picture 2"/>
          <p:cNvPicPr>
            <a:picLocks noChangeAspect="1" noChangeArrowheads="1"/>
          </p:cNvPicPr>
          <p:nvPr/>
        </p:nvPicPr>
        <p:blipFill>
          <a:blip r:embed="rId2" cstate="print"/>
          <a:srcRect/>
          <a:stretch>
            <a:fillRect/>
          </a:stretch>
        </p:blipFill>
        <p:spPr bwMode="auto">
          <a:xfrm>
            <a:off x="2514600" y="1424828"/>
            <a:ext cx="6775666" cy="1577682"/>
          </a:xfrm>
          <a:prstGeom prst="rect">
            <a:avLst/>
          </a:prstGeom>
          <a:ln w="28575">
            <a:solidFill>
              <a:srgbClr val="0070C0"/>
            </a:solidFill>
          </a:ln>
          <a:effectLst>
            <a:outerShdw blurRad="292100" dist="139700" dir="2700000" algn="tl" rotWithShape="0">
              <a:srgbClr val="333333">
                <a:alpha val="65000"/>
              </a:srgbClr>
            </a:outerShdw>
          </a:effectLst>
        </p:spPr>
      </p:pic>
      <p:pic>
        <p:nvPicPr>
          <p:cNvPr id="14340" name="Picture 4"/>
          <p:cNvPicPr>
            <a:picLocks noChangeAspect="1" noChangeArrowheads="1"/>
          </p:cNvPicPr>
          <p:nvPr/>
        </p:nvPicPr>
        <p:blipFill>
          <a:blip r:embed="rId3" cstate="print"/>
          <a:srcRect/>
          <a:stretch>
            <a:fillRect/>
          </a:stretch>
        </p:blipFill>
        <p:spPr bwMode="auto">
          <a:xfrm>
            <a:off x="1981200" y="3497194"/>
            <a:ext cx="3928150" cy="1836806"/>
          </a:xfrm>
          <a:prstGeom prst="rect">
            <a:avLst/>
          </a:prstGeom>
          <a:ln w="28575">
            <a:solidFill>
              <a:srgbClr val="0070C0"/>
            </a:solidFill>
          </a:ln>
          <a:effectLst>
            <a:outerShdw blurRad="292100" dist="139700" dir="2700000" algn="tl" rotWithShape="0">
              <a:srgbClr val="333333">
                <a:alpha val="65000"/>
              </a:srgbClr>
            </a:outerShdw>
          </a:effectLst>
        </p:spPr>
      </p:pic>
      <p:pic>
        <p:nvPicPr>
          <p:cNvPr id="14341" name="Picture 5"/>
          <p:cNvPicPr>
            <a:picLocks noChangeAspect="1" noChangeArrowheads="1"/>
          </p:cNvPicPr>
          <p:nvPr/>
        </p:nvPicPr>
        <p:blipFill>
          <a:blip r:embed="rId4" cstate="print"/>
          <a:srcRect/>
          <a:stretch>
            <a:fillRect/>
          </a:stretch>
        </p:blipFill>
        <p:spPr bwMode="auto">
          <a:xfrm>
            <a:off x="7329716" y="3276600"/>
            <a:ext cx="2957284" cy="2923138"/>
          </a:xfrm>
          <a:prstGeom prst="rect">
            <a:avLst/>
          </a:prstGeom>
          <a:ln w="28575">
            <a:solidFill>
              <a:srgbClr val="0070C0"/>
            </a:solidFill>
          </a:ln>
          <a:effectLst>
            <a:outerShdw blurRad="292100" dist="139700" dir="2700000" algn="tl" rotWithShape="0">
              <a:srgbClr val="333333">
                <a:alpha val="65000"/>
              </a:srgbClr>
            </a:outerShdw>
          </a:effectLst>
        </p:spPr>
      </p:pic>
      <p:sp>
        <p:nvSpPr>
          <p:cNvPr id="7" name="Rectangle 6"/>
          <p:cNvSpPr/>
          <p:nvPr/>
        </p:nvSpPr>
        <p:spPr>
          <a:xfrm>
            <a:off x="9220200" y="38100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Without </a:t>
            </a:r>
            <a:r>
              <a:rPr lang="en-US" sz="1200">
                <a:solidFill>
                  <a:srgbClr val="FFFF00"/>
                </a:solidFill>
              </a:rPr>
              <a:t>new</a:t>
            </a:r>
            <a:r>
              <a:rPr lang="en-US" sz="1200">
                <a:solidFill>
                  <a:schemeClr val="bg1"/>
                </a:solidFill>
              </a:rPr>
              <a:t>. In this case, </a:t>
            </a:r>
            <a:r>
              <a:rPr lang="en-US" sz="1200">
                <a:solidFill>
                  <a:srgbClr val="FFFF00"/>
                </a:solidFill>
              </a:rPr>
              <a:t>this</a:t>
            </a:r>
            <a:r>
              <a:rPr lang="en-US" sz="1200">
                <a:solidFill>
                  <a:schemeClr val="bg1"/>
                </a:solidFill>
              </a:rPr>
              <a:t> refers to the global object.</a:t>
            </a:r>
          </a:p>
        </p:txBody>
      </p:sp>
      <p:cxnSp>
        <p:nvCxnSpPr>
          <p:cNvPr id="8" name="Straight Arrow Connector 7"/>
          <p:cNvCxnSpPr>
            <a:stCxn id="7" idx="1"/>
          </p:cNvCxnSpPr>
          <p:nvPr/>
        </p:nvCxnSpPr>
        <p:spPr>
          <a:xfrm rot="10800000">
            <a:off x="8534400" y="3505200"/>
            <a:ext cx="685800" cy="7239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Oval 11"/>
          <p:cNvSpPr/>
          <p:nvPr/>
        </p:nvSpPr>
        <p:spPr>
          <a:xfrm>
            <a:off x="7772400" y="5486400"/>
            <a:ext cx="685800" cy="3048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19800" y="5715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Global object</a:t>
            </a:r>
            <a:endParaRPr lang="en-US" sz="1200">
              <a:solidFill>
                <a:srgbClr val="FFFF00"/>
              </a:solidFill>
            </a:endParaRPr>
          </a:p>
        </p:txBody>
      </p:sp>
      <p:cxnSp>
        <p:nvCxnSpPr>
          <p:cNvPr id="14" name="Straight Arrow Connector 13"/>
          <p:cNvCxnSpPr>
            <a:stCxn id="13" idx="3"/>
            <a:endCxn id="12" idx="3"/>
          </p:cNvCxnSpPr>
          <p:nvPr/>
        </p:nvCxnSpPr>
        <p:spPr>
          <a:xfrm flipV="1">
            <a:off x="7162801" y="5746564"/>
            <a:ext cx="710033" cy="827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1981200" y="5638800"/>
            <a:ext cx="365760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200"/>
              <a:t>The host environment provides a global object and all global variables are actually properties of the global object.</a:t>
            </a:r>
          </a:p>
          <a:p>
            <a:r>
              <a:rPr lang="en-US" sz="1200">
                <a:solidFill>
                  <a:schemeClr val="bg1"/>
                </a:solidFill>
              </a:rPr>
              <a:t>If your host environment is the web browser, the global object is called </a:t>
            </a:r>
            <a:r>
              <a:rPr lang="en-US" sz="1200">
                <a:solidFill>
                  <a:srgbClr val="FFFF00"/>
                </a:solidFill>
              </a:rPr>
              <a:t>window.</a:t>
            </a:r>
          </a:p>
        </p:txBody>
      </p:sp>
      <p:sp>
        <p:nvSpPr>
          <p:cNvPr id="22" name="Oval 21"/>
          <p:cNvSpPr/>
          <p:nvPr/>
        </p:nvSpPr>
        <p:spPr>
          <a:xfrm>
            <a:off x="3302238" y="3479562"/>
            <a:ext cx="457200" cy="5334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3886200" y="3048000"/>
            <a:ext cx="228600" cy="381000"/>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Up Arrow 23"/>
          <p:cNvSpPr/>
          <p:nvPr/>
        </p:nvSpPr>
        <p:spPr>
          <a:xfrm rot="10800000" flipH="1">
            <a:off x="9329870" y="2692638"/>
            <a:ext cx="457200" cy="533400"/>
          </a:xfrm>
          <a:prstGeom prst="bentUp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470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Constructor function</a:t>
            </a:r>
            <a:endParaRPr lang="en-US"/>
          </a:p>
        </p:txBody>
      </p:sp>
      <p:pic>
        <p:nvPicPr>
          <p:cNvPr id="3" name="Picture 3"/>
          <p:cNvPicPr>
            <a:picLocks noChangeAspect="1" noChangeArrowheads="1"/>
          </p:cNvPicPr>
          <p:nvPr/>
        </p:nvPicPr>
        <p:blipFill>
          <a:blip r:embed="rId2" cstate="print"/>
          <a:srcRect/>
          <a:stretch>
            <a:fillRect/>
          </a:stretch>
        </p:blipFill>
        <p:spPr bwMode="auto">
          <a:xfrm>
            <a:off x="2076450" y="2743200"/>
            <a:ext cx="3124200" cy="1466850"/>
          </a:xfrm>
          <a:prstGeom prst="rect">
            <a:avLst/>
          </a:prstGeom>
          <a:ln w="28575">
            <a:solidFill>
              <a:srgbClr val="0070C0"/>
            </a:solidFill>
          </a:ln>
          <a:effectLst>
            <a:outerShdw blurRad="292100" dist="139700" dir="2700000" algn="tl" rotWithShape="0">
              <a:srgbClr val="333333">
                <a:alpha val="65000"/>
              </a:srgbClr>
            </a:outerShdw>
          </a:effectLst>
        </p:spPr>
      </p:pic>
      <p:pic>
        <p:nvPicPr>
          <p:cNvPr id="13314" name="Picture 2"/>
          <p:cNvPicPr>
            <a:picLocks noChangeAspect="1" noChangeArrowheads="1"/>
          </p:cNvPicPr>
          <p:nvPr/>
        </p:nvPicPr>
        <p:blipFill>
          <a:blip r:embed="rId3" cstate="print"/>
          <a:srcRect/>
          <a:stretch>
            <a:fillRect/>
          </a:stretch>
        </p:blipFill>
        <p:spPr bwMode="auto">
          <a:xfrm>
            <a:off x="5886450" y="2286001"/>
            <a:ext cx="4095750" cy="2466975"/>
          </a:xfrm>
          <a:prstGeom prst="rect">
            <a:avLst/>
          </a:prstGeom>
          <a:ln w="28575">
            <a:solidFill>
              <a:srgbClr val="0070C0"/>
            </a:solidFill>
          </a:ln>
          <a:effectLst>
            <a:outerShdw blurRad="292100" dist="139700" dir="2700000" algn="tl" rotWithShape="0">
              <a:srgbClr val="333333">
                <a:alpha val="65000"/>
              </a:srgbClr>
            </a:outerShdw>
          </a:effectLst>
        </p:spPr>
      </p:pic>
      <p:sp>
        <p:nvSpPr>
          <p:cNvPr id="5" name="Rectangle 4"/>
          <p:cNvSpPr/>
          <p:nvPr/>
        </p:nvSpPr>
        <p:spPr>
          <a:xfrm>
            <a:off x="2990850" y="4343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FF00"/>
                </a:solidFill>
              </a:rPr>
              <a:t>#1</a:t>
            </a:r>
            <a:r>
              <a:rPr lang="en-US" sz="1200"/>
              <a:t>: Object literal notation</a:t>
            </a:r>
          </a:p>
        </p:txBody>
      </p:sp>
      <p:sp>
        <p:nvSpPr>
          <p:cNvPr id="6" name="Rectangle 5"/>
          <p:cNvSpPr/>
          <p:nvPr/>
        </p:nvSpPr>
        <p:spPr>
          <a:xfrm>
            <a:off x="7181850" y="4876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FF00"/>
                </a:solidFill>
              </a:rPr>
              <a:t>#2</a:t>
            </a:r>
            <a:r>
              <a:rPr lang="en-US" sz="1200"/>
              <a:t>: Constructor function</a:t>
            </a:r>
          </a:p>
        </p:txBody>
      </p:sp>
    </p:spTree>
    <p:extLst>
      <p:ext uri="{BB962C8B-B14F-4D97-AF65-F5344CB8AC3E}">
        <p14:creationId xmlns:p14="http://schemas.microsoft.com/office/powerpoint/2010/main" val="10168666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 that returns objects</a:t>
            </a:r>
            <a:endParaRPr lang="en-US"/>
          </a:p>
        </p:txBody>
      </p:sp>
      <p:pic>
        <p:nvPicPr>
          <p:cNvPr id="16386" name="Picture 2"/>
          <p:cNvPicPr>
            <a:picLocks noChangeAspect="1" noChangeArrowheads="1"/>
          </p:cNvPicPr>
          <p:nvPr/>
        </p:nvPicPr>
        <p:blipFill>
          <a:blip r:embed="rId2" cstate="print"/>
          <a:srcRect/>
          <a:stretch>
            <a:fillRect/>
          </a:stretch>
        </p:blipFill>
        <p:spPr bwMode="auto">
          <a:xfrm>
            <a:off x="3276601" y="1524000"/>
            <a:ext cx="5799136" cy="4376206"/>
          </a:xfrm>
          <a:prstGeom prst="rect">
            <a:avLst/>
          </a:prstGeom>
          <a:ln w="28575">
            <a:solidFill>
              <a:srgbClr val="0070C0"/>
            </a:solidFill>
          </a:ln>
          <a:effectLst>
            <a:outerShdw blurRad="292100" dist="139700" dir="2700000" algn="tl" rotWithShape="0">
              <a:srgbClr val="333333">
                <a:alpha val="65000"/>
              </a:srgbClr>
            </a:outerShdw>
          </a:effectLst>
        </p:spPr>
      </p:pic>
      <p:sp>
        <p:nvSpPr>
          <p:cNvPr id="4" name="Rectangle 3"/>
          <p:cNvSpPr/>
          <p:nvPr/>
        </p:nvSpPr>
        <p:spPr>
          <a:xfrm>
            <a:off x="3555762" y="6019800"/>
            <a:ext cx="525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If you don’t return anything or try to return something that is not an object, the constructor will proceed with its usual behavior and </a:t>
            </a:r>
            <a:r>
              <a:rPr lang="en-US" sz="1200">
                <a:solidFill>
                  <a:srgbClr val="FFFF00"/>
                </a:solidFill>
              </a:rPr>
              <a:t>return this</a:t>
            </a:r>
            <a:r>
              <a:rPr lang="en-US" sz="1200">
                <a:solidFill>
                  <a:schemeClr val="bg1"/>
                </a:solidFill>
              </a:rPr>
              <a:t>.</a:t>
            </a:r>
          </a:p>
        </p:txBody>
      </p:sp>
    </p:spTree>
    <p:extLst>
      <p:ext uri="{BB962C8B-B14F-4D97-AF65-F5344CB8AC3E}">
        <p14:creationId xmlns:p14="http://schemas.microsoft.com/office/powerpoint/2010/main" val="19195904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constructor</a:t>
            </a:r>
            <a:r>
              <a:rPr lang="en-US" smtClean="0"/>
              <a:t> property</a:t>
            </a:r>
            <a:endParaRPr lang="en-US"/>
          </a:p>
        </p:txBody>
      </p:sp>
      <p:grpSp>
        <p:nvGrpSpPr>
          <p:cNvPr id="15" name="Group 14"/>
          <p:cNvGrpSpPr/>
          <p:nvPr/>
        </p:nvGrpSpPr>
        <p:grpSpPr>
          <a:xfrm>
            <a:off x="1981200" y="1524000"/>
            <a:ext cx="8274474" cy="2081416"/>
            <a:chOff x="228600" y="1828800"/>
            <a:chExt cx="8731674" cy="2196423"/>
          </a:xfrm>
        </p:grpSpPr>
        <p:pic>
          <p:nvPicPr>
            <p:cNvPr id="15362" name="Picture 2"/>
            <p:cNvPicPr>
              <a:picLocks noChangeAspect="1" noChangeArrowheads="1"/>
            </p:cNvPicPr>
            <p:nvPr/>
          </p:nvPicPr>
          <p:blipFill>
            <a:blip r:embed="rId2" cstate="print"/>
            <a:srcRect/>
            <a:stretch>
              <a:fillRect/>
            </a:stretch>
          </p:blipFill>
          <p:spPr bwMode="auto">
            <a:xfrm>
              <a:off x="4724400" y="1828800"/>
              <a:ext cx="2154908" cy="778790"/>
            </a:xfrm>
            <a:prstGeom prst="rect">
              <a:avLst/>
            </a:prstGeom>
            <a:ln w="28575">
              <a:solidFill>
                <a:srgbClr val="0070C0"/>
              </a:solidFill>
            </a:ln>
            <a:effectLst>
              <a:outerShdw blurRad="292100" dist="139700" dir="2700000" algn="tl" rotWithShape="0">
                <a:srgbClr val="333333">
                  <a:alpha val="65000"/>
                </a:srgbClr>
              </a:outerShdw>
            </a:effectLst>
          </p:spPr>
        </p:pic>
        <p:pic>
          <p:nvPicPr>
            <p:cNvPr id="15363" name="Picture 3"/>
            <p:cNvPicPr>
              <a:picLocks noChangeAspect="1" noChangeArrowheads="1"/>
            </p:cNvPicPr>
            <p:nvPr/>
          </p:nvPicPr>
          <p:blipFill>
            <a:blip r:embed="rId3" cstate="print"/>
            <a:srcRect/>
            <a:stretch>
              <a:fillRect/>
            </a:stretch>
          </p:blipFill>
          <p:spPr bwMode="auto">
            <a:xfrm>
              <a:off x="4419600" y="3139071"/>
              <a:ext cx="4540674" cy="886152"/>
            </a:xfrm>
            <a:prstGeom prst="rect">
              <a:avLst/>
            </a:prstGeom>
            <a:ln w="28575">
              <a:solidFill>
                <a:srgbClr val="0070C0"/>
              </a:solid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4" cstate="print"/>
            <a:srcRect r="47143"/>
            <a:stretch>
              <a:fillRect/>
            </a:stretch>
          </p:blipFill>
          <p:spPr bwMode="auto">
            <a:xfrm>
              <a:off x="228600" y="1927518"/>
              <a:ext cx="3581400" cy="1577682"/>
            </a:xfrm>
            <a:prstGeom prst="rect">
              <a:avLst/>
            </a:prstGeom>
            <a:ln w="28575">
              <a:solidFill>
                <a:srgbClr val="0070C0"/>
              </a:solidFill>
            </a:ln>
            <a:effectLst>
              <a:outerShdw blurRad="292100" dist="139700" dir="2700000" algn="tl" rotWithShape="0">
                <a:srgbClr val="333333">
                  <a:alpha val="65000"/>
                </a:srgbClr>
              </a:outerShdw>
            </a:effectLst>
          </p:spPr>
        </p:pic>
        <p:sp>
          <p:nvSpPr>
            <p:cNvPr id="7" name="Right Arrow 6"/>
            <p:cNvSpPr/>
            <p:nvPr/>
          </p:nvSpPr>
          <p:spPr>
            <a:xfrm>
              <a:off x="3886200" y="2133600"/>
              <a:ext cx="762000" cy="2286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886200" y="3200400"/>
              <a:ext cx="474292" cy="2286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62600" y="1887908"/>
              <a:ext cx="1295400" cy="3048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77000" y="3124200"/>
              <a:ext cx="1143000" cy="3048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981200" y="4572000"/>
            <a:ext cx="4876800" cy="1666776"/>
            <a:chOff x="838200" y="4821025"/>
            <a:chExt cx="4876800" cy="1666776"/>
          </a:xfrm>
        </p:grpSpPr>
        <p:pic>
          <p:nvPicPr>
            <p:cNvPr id="15364" name="Picture 4"/>
            <p:cNvPicPr>
              <a:picLocks noChangeAspect="1" noChangeArrowheads="1"/>
            </p:cNvPicPr>
            <p:nvPr/>
          </p:nvPicPr>
          <p:blipFill>
            <a:blip r:embed="rId5" cstate="print"/>
            <a:srcRect/>
            <a:stretch>
              <a:fillRect/>
            </a:stretch>
          </p:blipFill>
          <p:spPr bwMode="auto">
            <a:xfrm>
              <a:off x="838200" y="4821025"/>
              <a:ext cx="2628900" cy="1666776"/>
            </a:xfrm>
            <a:prstGeom prst="rect">
              <a:avLst/>
            </a:prstGeom>
            <a:ln w="28575">
              <a:solidFill>
                <a:srgbClr val="0070C0"/>
              </a:solidFill>
            </a:ln>
            <a:effectLst>
              <a:outerShdw blurRad="292100" dist="139700" dir="2700000" algn="tl" rotWithShape="0">
                <a:srgbClr val="333333">
                  <a:alpha val="65000"/>
                </a:srgbClr>
              </a:outerShdw>
            </a:effectLst>
          </p:spPr>
        </p:pic>
        <p:sp>
          <p:nvSpPr>
            <p:cNvPr id="11" name="Oval 10"/>
            <p:cNvSpPr/>
            <p:nvPr/>
          </p:nvSpPr>
          <p:spPr>
            <a:xfrm>
              <a:off x="914400" y="5410200"/>
              <a:ext cx="838200" cy="3048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81400" y="5257800"/>
              <a:ext cx="2133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If an object was created using the object literal notation, its constructor  is the built-in </a:t>
              </a:r>
              <a:r>
                <a:rPr lang="en-US" sz="1200">
                  <a:solidFill>
                    <a:srgbClr val="FFFF00"/>
                  </a:solidFill>
                </a:rPr>
                <a:t>Object()</a:t>
              </a:r>
              <a:r>
                <a:rPr lang="en-US" sz="1200"/>
                <a:t> constructor function</a:t>
              </a:r>
              <a:endParaRPr lang="en-US" sz="1200">
                <a:solidFill>
                  <a:schemeClr val="bg1"/>
                </a:solidFill>
              </a:endParaRPr>
            </a:p>
          </p:txBody>
        </p:sp>
      </p:grpSp>
      <p:sp>
        <p:nvSpPr>
          <p:cNvPr id="18" name="Rectangle 17"/>
          <p:cNvSpPr/>
          <p:nvPr/>
        </p:nvSpPr>
        <p:spPr>
          <a:xfrm>
            <a:off x="8001000" y="6105004"/>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Use the </a:t>
            </a:r>
            <a:r>
              <a:rPr lang="en-US" sz="1200">
                <a:solidFill>
                  <a:srgbClr val="FFFF00"/>
                </a:solidFill>
              </a:rPr>
              <a:t>instanceof</a:t>
            </a:r>
            <a:r>
              <a:rPr lang="en-US" sz="1200"/>
              <a:t> operator to test if an object was created with a specific </a:t>
            </a:r>
          </a:p>
          <a:p>
            <a:pPr algn="ctr"/>
            <a:r>
              <a:rPr lang="en-US" sz="1200"/>
              <a:t>constructor function</a:t>
            </a:r>
            <a:endParaRPr lang="en-US" sz="1200">
              <a:solidFill>
                <a:schemeClr val="bg1"/>
              </a:solidFill>
            </a:endParaRPr>
          </a:p>
        </p:txBody>
      </p:sp>
      <p:pic>
        <p:nvPicPr>
          <p:cNvPr id="7170" name="Picture 2"/>
          <p:cNvPicPr>
            <a:picLocks noChangeAspect="1" noChangeArrowheads="1"/>
          </p:cNvPicPr>
          <p:nvPr/>
        </p:nvPicPr>
        <p:blipFill>
          <a:blip r:embed="rId6" cstate="print">
            <a:extLst>
              <a:ext uri="{BEBA8EAE-BF5A-486C-A8C5-ECC9F3942E4B}">
                <a14:imgProps xmlns:a14="http://schemas.microsoft.com/office/drawing/2010/main">
                  <a14:imgLayer r:embed="rId7">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8382000" y="4038600"/>
            <a:ext cx="1769418" cy="1970204"/>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482804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Built-in objects</a:t>
            </a:r>
            <a:endParaRPr lang="en-US"/>
          </a:p>
        </p:txBody>
      </p:sp>
      <p:sp>
        <p:nvSpPr>
          <p:cNvPr id="3" name="Content Placeholder 2"/>
          <p:cNvSpPr>
            <a:spLocks noGrp="1"/>
          </p:cNvSpPr>
          <p:nvPr>
            <p:ph idx="1"/>
          </p:nvPr>
        </p:nvSpPr>
        <p:spPr/>
        <p:txBody>
          <a:bodyPr>
            <a:normAutofit/>
          </a:bodyPr>
          <a:lstStyle/>
          <a:p>
            <a:r>
              <a:rPr lang="en-US" smtClean="0"/>
              <a:t>Data wrapper objects</a:t>
            </a:r>
          </a:p>
          <a:p>
            <a:pPr lvl="1"/>
            <a:r>
              <a:rPr lang="en-US" smtClean="0">
                <a:solidFill>
                  <a:srgbClr val="0070C0"/>
                </a:solidFill>
              </a:rPr>
              <a:t>Object, Array, Function</a:t>
            </a:r>
          </a:p>
          <a:p>
            <a:pPr lvl="1"/>
            <a:r>
              <a:rPr lang="en-US" smtClean="0">
                <a:solidFill>
                  <a:srgbClr val="0070C0"/>
                </a:solidFill>
              </a:rPr>
              <a:t>Boolean, Number, String</a:t>
            </a:r>
          </a:p>
          <a:p>
            <a:r>
              <a:rPr lang="en-US" smtClean="0"/>
              <a:t>Utility objects</a:t>
            </a:r>
          </a:p>
          <a:p>
            <a:pPr lvl="1"/>
            <a:r>
              <a:rPr lang="en-US" smtClean="0">
                <a:solidFill>
                  <a:srgbClr val="0070C0"/>
                </a:solidFill>
              </a:rPr>
              <a:t>Math </a:t>
            </a:r>
            <a:r>
              <a:rPr lang="en-US" smtClean="0"/>
              <a:t>(built-in global object)</a:t>
            </a:r>
          </a:p>
          <a:p>
            <a:pPr lvl="1"/>
            <a:r>
              <a:rPr lang="en-US" smtClean="0">
                <a:solidFill>
                  <a:srgbClr val="0070C0"/>
                </a:solidFill>
              </a:rPr>
              <a:t>Date, RegExp</a:t>
            </a:r>
          </a:p>
          <a:p>
            <a:r>
              <a:rPr lang="en-US" smtClean="0"/>
              <a:t>Error object</a:t>
            </a:r>
          </a:p>
          <a:p>
            <a:pPr lvl="1"/>
            <a:r>
              <a:rPr lang="en-US" smtClean="0">
                <a:solidFill>
                  <a:srgbClr val="0070C0"/>
                </a:solidFill>
              </a:rPr>
              <a:t>Error</a:t>
            </a:r>
            <a:r>
              <a:rPr lang="en-US" smtClean="0"/>
              <a:t> (the parent error)</a:t>
            </a:r>
          </a:p>
          <a:p>
            <a:pPr lvl="1"/>
            <a:r>
              <a:rPr lang="en-US" smtClean="0">
                <a:solidFill>
                  <a:srgbClr val="0070C0"/>
                </a:solidFill>
              </a:rPr>
              <a:t>EvalError, RangeError, ReferenceError, SyntaxError, TypeError, URIError</a:t>
            </a:r>
            <a:endParaRPr lang="en-US">
              <a:solidFill>
                <a:srgbClr val="0070C0"/>
              </a:solidFill>
            </a:endParaRPr>
          </a:p>
        </p:txBody>
      </p:sp>
    </p:spTree>
    <p:extLst>
      <p:ext uri="{BB962C8B-B14F-4D97-AF65-F5344CB8AC3E}">
        <p14:creationId xmlns:p14="http://schemas.microsoft.com/office/powerpoint/2010/main" val="5506539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 to JavaScript (cont.)</a:t>
            </a:r>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4" y="1600200"/>
            <a:ext cx="7799387" cy="48006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56789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US"/>
          </a:p>
        </p:txBody>
      </p:sp>
      <p:sp>
        <p:nvSpPr>
          <p:cNvPr id="3" name="Content Placeholder 2"/>
          <p:cNvSpPr>
            <a:spLocks noGrp="1"/>
          </p:cNvSpPr>
          <p:nvPr>
            <p:ph idx="1"/>
          </p:nvPr>
        </p:nvSpPr>
        <p:spPr/>
        <p:txBody>
          <a:bodyPr>
            <a:normAutofit fontScale="92500" lnSpcReduction="20000"/>
          </a:bodyPr>
          <a:lstStyle/>
          <a:p>
            <a:r>
              <a:rPr lang="en-US" smtClean="0"/>
              <a:t>Look </a:t>
            </a:r>
            <a:r>
              <a:rPr lang="en-US"/>
              <a:t>at this code:</a:t>
            </a:r>
          </a:p>
          <a:p>
            <a:pPr marL="400050" lvl="1" indent="0">
              <a:buNone/>
            </a:pPr>
            <a:r>
              <a:rPr lang="en-US">
                <a:solidFill>
                  <a:srgbClr val="0070C0"/>
                </a:solidFill>
              </a:rPr>
              <a:t>  function F() {</a:t>
            </a:r>
          </a:p>
          <a:p>
            <a:pPr marL="400050" lvl="1" indent="0">
              <a:buNone/>
            </a:pPr>
            <a:r>
              <a:rPr lang="en-US">
                <a:solidFill>
                  <a:srgbClr val="0070C0"/>
                </a:solidFill>
              </a:rPr>
              <a:t>   </a:t>
            </a:r>
            <a:r>
              <a:rPr lang="en-US" smtClean="0">
                <a:solidFill>
                  <a:srgbClr val="0070C0"/>
                </a:solidFill>
              </a:rPr>
              <a:t>  function </a:t>
            </a:r>
            <a:r>
              <a:rPr lang="en-US">
                <a:solidFill>
                  <a:srgbClr val="0070C0"/>
                </a:solidFill>
              </a:rPr>
              <a:t>C() { </a:t>
            </a:r>
            <a:r>
              <a:rPr lang="en-US" smtClean="0">
                <a:solidFill>
                  <a:srgbClr val="0070C0"/>
                </a:solidFill>
              </a:rPr>
              <a:t>return </a:t>
            </a:r>
            <a:r>
              <a:rPr lang="en-US">
                <a:solidFill>
                  <a:srgbClr val="0070C0"/>
                </a:solidFill>
              </a:rPr>
              <a:t>this</a:t>
            </a:r>
            <a:r>
              <a:rPr lang="en-US" smtClean="0">
                <a:solidFill>
                  <a:srgbClr val="0070C0"/>
                </a:solidFill>
              </a:rPr>
              <a:t>; </a:t>
            </a:r>
            <a:r>
              <a:rPr lang="en-US">
                <a:solidFill>
                  <a:srgbClr val="0070C0"/>
                </a:solidFill>
              </a:rPr>
              <a:t>} </a:t>
            </a:r>
          </a:p>
          <a:p>
            <a:pPr marL="400050" lvl="1" indent="0">
              <a:buNone/>
            </a:pPr>
            <a:r>
              <a:rPr lang="en-US">
                <a:solidFill>
                  <a:srgbClr val="0070C0"/>
                </a:solidFill>
              </a:rPr>
              <a:t>   </a:t>
            </a:r>
            <a:r>
              <a:rPr lang="en-US" smtClean="0">
                <a:solidFill>
                  <a:srgbClr val="0070C0"/>
                </a:solidFill>
              </a:rPr>
              <a:t>  return </a:t>
            </a:r>
            <a:r>
              <a:rPr lang="en-US">
                <a:solidFill>
                  <a:srgbClr val="0070C0"/>
                </a:solidFill>
              </a:rPr>
              <a:t>C();</a:t>
            </a:r>
          </a:p>
          <a:p>
            <a:pPr marL="400050" lvl="1" indent="0">
              <a:buNone/>
            </a:pPr>
            <a:r>
              <a:rPr lang="en-US">
                <a:solidFill>
                  <a:srgbClr val="0070C0"/>
                </a:solidFill>
              </a:rPr>
              <a:t>  } </a:t>
            </a:r>
          </a:p>
          <a:p>
            <a:pPr marL="400050" lvl="1" indent="0">
              <a:buNone/>
            </a:pPr>
            <a:r>
              <a:rPr lang="en-US">
                <a:solidFill>
                  <a:srgbClr val="0070C0"/>
                </a:solidFill>
              </a:rPr>
              <a:t>  var o = new F(); </a:t>
            </a:r>
          </a:p>
          <a:p>
            <a:pPr marL="358775" indent="0">
              <a:buNone/>
            </a:pPr>
            <a:r>
              <a:rPr lang="en-US" smtClean="0"/>
              <a:t>The </a:t>
            </a:r>
            <a:r>
              <a:rPr lang="en-US"/>
              <a:t>value of </a:t>
            </a:r>
            <a:r>
              <a:rPr lang="en-US">
                <a:solidFill>
                  <a:srgbClr val="0070C0"/>
                </a:solidFill>
              </a:rPr>
              <a:t>this </a:t>
            </a:r>
            <a:r>
              <a:rPr lang="en-US"/>
              <a:t>refers to the global object or the object </a:t>
            </a:r>
            <a:r>
              <a:rPr lang="en-US">
                <a:solidFill>
                  <a:srgbClr val="0070C0"/>
                </a:solidFill>
              </a:rPr>
              <a:t>o</a:t>
            </a:r>
            <a:r>
              <a:rPr lang="en-US"/>
              <a:t>?</a:t>
            </a:r>
          </a:p>
          <a:p>
            <a:r>
              <a:rPr lang="en-US" smtClean="0"/>
              <a:t>What's </a:t>
            </a:r>
            <a:r>
              <a:rPr lang="en-US"/>
              <a:t>the result of executing this piece of code?</a:t>
            </a:r>
          </a:p>
          <a:p>
            <a:pPr marL="400050" lvl="1" indent="0">
              <a:buNone/>
            </a:pPr>
            <a:r>
              <a:rPr lang="en-US">
                <a:solidFill>
                  <a:srgbClr val="0070C0"/>
                </a:solidFill>
              </a:rPr>
              <a:t>  function C(){ </a:t>
            </a:r>
          </a:p>
          <a:p>
            <a:pPr marL="400050" lvl="1" indent="0">
              <a:buNone/>
            </a:pPr>
            <a:r>
              <a:rPr lang="en-US">
                <a:solidFill>
                  <a:srgbClr val="0070C0"/>
                </a:solidFill>
              </a:rPr>
              <a:t>   </a:t>
            </a:r>
            <a:r>
              <a:rPr lang="en-US" smtClean="0">
                <a:solidFill>
                  <a:srgbClr val="0070C0"/>
                </a:solidFill>
              </a:rPr>
              <a:t>  this.a </a:t>
            </a:r>
            <a:r>
              <a:rPr lang="en-US">
                <a:solidFill>
                  <a:srgbClr val="0070C0"/>
                </a:solidFill>
              </a:rPr>
              <a:t>= 1;</a:t>
            </a:r>
          </a:p>
          <a:p>
            <a:pPr marL="400050" lvl="1" indent="0">
              <a:buNone/>
            </a:pPr>
            <a:r>
              <a:rPr lang="en-US">
                <a:solidFill>
                  <a:srgbClr val="0070C0"/>
                </a:solidFill>
              </a:rPr>
              <a:t>   </a:t>
            </a:r>
            <a:r>
              <a:rPr lang="en-US" smtClean="0">
                <a:solidFill>
                  <a:srgbClr val="0070C0"/>
                </a:solidFill>
              </a:rPr>
              <a:t>  return </a:t>
            </a:r>
            <a:r>
              <a:rPr lang="en-US">
                <a:solidFill>
                  <a:srgbClr val="0070C0"/>
                </a:solidFill>
              </a:rPr>
              <a:t>false; </a:t>
            </a:r>
          </a:p>
          <a:p>
            <a:pPr marL="400050" lvl="1" indent="0">
              <a:buNone/>
            </a:pPr>
            <a:r>
              <a:rPr lang="en-US">
                <a:solidFill>
                  <a:srgbClr val="0070C0"/>
                </a:solidFill>
              </a:rPr>
              <a:t>  }</a:t>
            </a:r>
          </a:p>
          <a:p>
            <a:pPr marL="400050" lvl="1" indent="0">
              <a:buNone/>
            </a:pPr>
            <a:r>
              <a:rPr lang="en-US">
                <a:solidFill>
                  <a:srgbClr val="0070C0"/>
                </a:solidFill>
              </a:rPr>
              <a:t>  console.log(typeof new C</a:t>
            </a:r>
            <a:r>
              <a:rPr lang="en-US" smtClean="0">
                <a:solidFill>
                  <a:srgbClr val="0070C0"/>
                </a:solidFill>
              </a:rPr>
              <a:t>());</a:t>
            </a:r>
            <a:endParaRPr lang="en-US">
              <a:solidFill>
                <a:srgbClr val="0070C0"/>
              </a:solidFill>
            </a:endParaRPr>
          </a:p>
        </p:txBody>
      </p:sp>
    </p:spTree>
    <p:extLst>
      <p:ext uri="{BB962C8B-B14F-4D97-AF65-F5344CB8AC3E}">
        <p14:creationId xmlns:p14="http://schemas.microsoft.com/office/powerpoint/2010/main" val="1523259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 (cont.)</a:t>
            </a:r>
            <a:endParaRPr lang="en-US"/>
          </a:p>
        </p:txBody>
      </p:sp>
      <p:sp>
        <p:nvSpPr>
          <p:cNvPr id="3" name="Content Placeholder 2"/>
          <p:cNvSpPr>
            <a:spLocks noGrp="1"/>
          </p:cNvSpPr>
          <p:nvPr>
            <p:ph idx="1"/>
          </p:nvPr>
        </p:nvSpPr>
        <p:spPr/>
        <p:txBody>
          <a:bodyPr>
            <a:normAutofit lnSpcReduction="10000"/>
          </a:bodyPr>
          <a:lstStyle/>
          <a:p>
            <a:r>
              <a:rPr lang="en-US" smtClean="0"/>
              <a:t>What's </a:t>
            </a:r>
            <a:r>
              <a:rPr lang="en-US"/>
              <a:t>the result of executing the following piece of code?</a:t>
            </a:r>
          </a:p>
          <a:p>
            <a:pPr marL="400050" lvl="1" indent="0">
              <a:buNone/>
            </a:pPr>
            <a:r>
              <a:rPr lang="en-US">
                <a:solidFill>
                  <a:srgbClr val="0070C0"/>
                </a:solidFill>
              </a:rPr>
              <a:t>  </a:t>
            </a:r>
            <a:r>
              <a:rPr lang="en-US" b="1"/>
              <a:t>&gt;&gt;&gt; </a:t>
            </a:r>
            <a:r>
              <a:rPr lang="en-US">
                <a:solidFill>
                  <a:srgbClr val="0070C0"/>
                </a:solidFill>
              </a:rPr>
              <a:t>c = [1,2,[1,2]]; </a:t>
            </a:r>
          </a:p>
          <a:p>
            <a:pPr marL="400050" lvl="1" indent="0">
              <a:buNone/>
            </a:pPr>
            <a:r>
              <a:rPr lang="en-US">
                <a:solidFill>
                  <a:srgbClr val="0070C0"/>
                </a:solidFill>
              </a:rPr>
              <a:t>  </a:t>
            </a:r>
            <a:r>
              <a:rPr lang="en-US" sz="2700" b="1"/>
              <a:t>&gt;&gt;&gt; </a:t>
            </a:r>
            <a:r>
              <a:rPr lang="en-US">
                <a:solidFill>
                  <a:srgbClr val="0070C0"/>
                </a:solidFill>
              </a:rPr>
              <a:t>c.sort();</a:t>
            </a:r>
          </a:p>
          <a:p>
            <a:pPr marL="400050" lvl="1" indent="0">
              <a:buNone/>
            </a:pPr>
            <a:r>
              <a:rPr lang="en-US">
                <a:solidFill>
                  <a:srgbClr val="0070C0"/>
                </a:solidFill>
              </a:rPr>
              <a:t>  </a:t>
            </a:r>
            <a:r>
              <a:rPr lang="en-US" sz="2700" b="1"/>
              <a:t>&gt;&gt;&gt; </a:t>
            </a:r>
            <a:r>
              <a:rPr lang="en-US">
                <a:solidFill>
                  <a:srgbClr val="0070C0"/>
                </a:solidFill>
              </a:rPr>
              <a:t>c.join('--'); </a:t>
            </a:r>
          </a:p>
          <a:p>
            <a:pPr marL="400050" lvl="1" indent="0">
              <a:buNone/>
            </a:pPr>
            <a:r>
              <a:rPr lang="en-US">
                <a:solidFill>
                  <a:srgbClr val="0070C0"/>
                </a:solidFill>
              </a:rPr>
              <a:t>  </a:t>
            </a:r>
            <a:r>
              <a:rPr lang="en-US" sz="2700" b="1"/>
              <a:t>&gt;&gt;&gt; </a:t>
            </a:r>
            <a:r>
              <a:rPr lang="en-US">
                <a:solidFill>
                  <a:srgbClr val="0070C0"/>
                </a:solidFill>
              </a:rPr>
              <a:t>console.log(c); </a:t>
            </a:r>
            <a:endParaRPr lang="en-US" smtClean="0">
              <a:solidFill>
                <a:srgbClr val="0070C0"/>
              </a:solidFill>
            </a:endParaRPr>
          </a:p>
          <a:p>
            <a:pPr marL="457200" indent="-457200"/>
            <a:r>
              <a:rPr lang="en-US"/>
              <a:t>Imagine </a:t>
            </a:r>
            <a:r>
              <a:rPr lang="en-US" b="1"/>
              <a:t>Math</a:t>
            </a:r>
            <a:r>
              <a:rPr lang="en-US"/>
              <a:t> didn't exist. Create a </a:t>
            </a:r>
            <a:r>
              <a:rPr lang="en-US" b="1"/>
              <a:t>MyMath</a:t>
            </a:r>
            <a:r>
              <a:rPr lang="en-US"/>
              <a:t> object that </a:t>
            </a:r>
            <a:r>
              <a:rPr lang="en-US" smtClean="0"/>
              <a:t>provides these methods</a:t>
            </a:r>
            <a:r>
              <a:rPr lang="en-US"/>
              <a:t>: </a:t>
            </a:r>
          </a:p>
          <a:p>
            <a:pPr marL="857250" lvl="1" indent="-457200"/>
            <a:r>
              <a:rPr lang="en-US" b="1"/>
              <a:t>MyMath.rand(min, max, </a:t>
            </a:r>
            <a:r>
              <a:rPr lang="en-US" b="1" smtClean="0"/>
              <a:t>inclusive)</a:t>
            </a:r>
            <a:r>
              <a:rPr lang="en-US" smtClean="0"/>
              <a:t> - generates </a:t>
            </a:r>
            <a:r>
              <a:rPr lang="en-US"/>
              <a:t>a random number </a:t>
            </a:r>
            <a:r>
              <a:rPr lang="en-US" smtClean="0"/>
              <a:t>between </a:t>
            </a:r>
            <a:r>
              <a:rPr lang="en-US" i="1"/>
              <a:t>min</a:t>
            </a:r>
            <a:r>
              <a:rPr lang="en-US"/>
              <a:t> and </a:t>
            </a:r>
            <a:r>
              <a:rPr lang="en-US" i="1"/>
              <a:t>max</a:t>
            </a:r>
            <a:r>
              <a:rPr lang="en-US"/>
              <a:t>, inclusive if </a:t>
            </a:r>
            <a:r>
              <a:rPr lang="en-US" i="1"/>
              <a:t>inclusive</a:t>
            </a:r>
            <a:r>
              <a:rPr lang="en-US"/>
              <a:t> is true (default)</a:t>
            </a:r>
          </a:p>
          <a:p>
            <a:pPr marL="857250" lvl="1" indent="-457200"/>
            <a:r>
              <a:rPr lang="en-US" b="1"/>
              <a:t>MyMath.min(array)</a:t>
            </a:r>
            <a:r>
              <a:rPr lang="en-US"/>
              <a:t>—returns the smallest number in a given array</a:t>
            </a:r>
          </a:p>
          <a:p>
            <a:pPr marL="857250" lvl="1" indent="-457200"/>
            <a:r>
              <a:rPr lang="en-US" b="1"/>
              <a:t>MyMath.max(array)</a:t>
            </a:r>
            <a:r>
              <a:rPr lang="en-US"/>
              <a:t>—returns the largest number in a given array </a:t>
            </a:r>
          </a:p>
        </p:txBody>
      </p:sp>
    </p:spTree>
    <p:extLst>
      <p:ext uri="{BB962C8B-B14F-4D97-AF65-F5344CB8AC3E}">
        <p14:creationId xmlns:p14="http://schemas.microsoft.com/office/powerpoint/2010/main" val="1338323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b="1">
                <a:solidFill>
                  <a:srgbClr val="0070C0"/>
                </a:solidFill>
              </a:rPr>
              <a:t>Prototype</a:t>
            </a:r>
          </a:p>
          <a:p>
            <a:pPr lvl="1"/>
            <a:r>
              <a:rPr lang="en-US">
                <a:solidFill>
                  <a:schemeClr val="bg1">
                    <a:lumMod val="65000"/>
                  </a:schemeClr>
                </a:solidFill>
              </a:rPr>
              <a:t>Inheritance</a:t>
            </a:r>
          </a:p>
          <a:p>
            <a:pPr lvl="1"/>
            <a:r>
              <a:rPr lang="en-US" smtClean="0">
                <a:solidFill>
                  <a:schemeClr val="bg1">
                    <a:lumMod val="65000"/>
                  </a:schemeClr>
                </a:solidFill>
              </a:rPr>
              <a:t>Browser </a:t>
            </a:r>
            <a:r>
              <a:rPr lang="en-US">
                <a:solidFill>
                  <a:schemeClr val="bg1">
                    <a:lumMod val="65000"/>
                  </a:schemeClr>
                </a:solidFill>
              </a:rPr>
              <a:t>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val="2818323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a:t>
            </a:r>
            <a:endParaRPr lang="en-US"/>
          </a:p>
        </p:txBody>
      </p:sp>
      <p:sp>
        <p:nvSpPr>
          <p:cNvPr id="3" name="Content Placeholder 2"/>
          <p:cNvSpPr>
            <a:spLocks noGrp="1"/>
          </p:cNvSpPr>
          <p:nvPr>
            <p:ph idx="1"/>
          </p:nvPr>
        </p:nvSpPr>
        <p:spPr/>
        <p:txBody>
          <a:bodyPr>
            <a:normAutofit fontScale="92500" lnSpcReduction="10000"/>
          </a:bodyPr>
          <a:lstStyle/>
          <a:p>
            <a:r>
              <a:rPr lang="en-US" smtClean="0"/>
              <a:t>Every function has a </a:t>
            </a:r>
            <a:r>
              <a:rPr lang="en-US" smtClean="0">
                <a:solidFill>
                  <a:srgbClr val="0070C0"/>
                </a:solidFill>
              </a:rPr>
              <a:t>prototype</a:t>
            </a:r>
            <a:r>
              <a:rPr lang="en-US" smtClean="0"/>
              <a:t> property which we can add properties to and use them as own properties</a:t>
            </a:r>
          </a:p>
          <a:p>
            <a:r>
              <a:rPr lang="en-US" smtClean="0"/>
              <a:t>Own </a:t>
            </a:r>
            <a:r>
              <a:rPr lang="en-US"/>
              <a:t>and </a:t>
            </a:r>
            <a:r>
              <a:rPr lang="en-US" smtClean="0"/>
              <a:t>prototypal properties are different</a:t>
            </a:r>
          </a:p>
          <a:p>
            <a:r>
              <a:rPr lang="en-US" smtClean="0"/>
              <a:t>Special stuffs: </a:t>
            </a:r>
          </a:p>
          <a:p>
            <a:pPr lvl="1"/>
            <a:r>
              <a:rPr lang="en-US" sz="3000">
                <a:solidFill>
                  <a:srgbClr val="0070C0"/>
                </a:solidFill>
              </a:rPr>
              <a:t>isPrototypeOf()</a:t>
            </a:r>
          </a:p>
          <a:p>
            <a:pPr lvl="1"/>
            <a:r>
              <a:rPr lang="en-US" sz="3000">
                <a:solidFill>
                  <a:srgbClr val="0070C0"/>
                </a:solidFill>
              </a:rPr>
              <a:t>hasOwnProperty()</a:t>
            </a:r>
          </a:p>
          <a:p>
            <a:pPr lvl="1"/>
            <a:r>
              <a:rPr lang="en-US" sz="3000">
                <a:solidFill>
                  <a:srgbClr val="0070C0"/>
                </a:solidFill>
              </a:rPr>
              <a:t>propertyIsEnumerable()</a:t>
            </a:r>
            <a:r>
              <a:rPr lang="en-US" sz="3000"/>
              <a:t> </a:t>
            </a:r>
          </a:p>
          <a:p>
            <a:pPr lvl="1"/>
            <a:r>
              <a:rPr lang="en-US" sz="3000">
                <a:solidFill>
                  <a:srgbClr val="0070C0"/>
                </a:solidFill>
              </a:rPr>
              <a:t>__proto__</a:t>
            </a:r>
            <a:endParaRPr lang="en-US" sz="3000"/>
          </a:p>
          <a:p>
            <a:r>
              <a:rPr lang="en-US" smtClean="0"/>
              <a:t>We can enhance built-in objects, such as arrays or strings, via the </a:t>
            </a:r>
            <a:r>
              <a:rPr lang="en-US">
                <a:solidFill>
                  <a:srgbClr val="0070C0"/>
                </a:solidFill>
              </a:rPr>
              <a:t>prototype</a:t>
            </a:r>
            <a:r>
              <a:rPr lang="en-US"/>
              <a:t> property </a:t>
            </a:r>
          </a:p>
        </p:txBody>
      </p:sp>
    </p:spTree>
    <p:extLst>
      <p:ext uri="{BB962C8B-B14F-4D97-AF65-F5344CB8AC3E}">
        <p14:creationId xmlns:p14="http://schemas.microsoft.com/office/powerpoint/2010/main" val="2702317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 object reviewed</a:t>
            </a:r>
            <a:endParaRPr lang="en-US"/>
          </a:p>
        </p:txBody>
      </p:sp>
      <p:sp>
        <p:nvSpPr>
          <p:cNvPr id="3" name="Content Placeholder 2"/>
          <p:cNvSpPr>
            <a:spLocks noGrp="1"/>
          </p:cNvSpPr>
          <p:nvPr>
            <p:ph idx="1"/>
          </p:nvPr>
        </p:nvSpPr>
        <p:spPr/>
        <p:txBody>
          <a:bodyPr>
            <a:normAutofit lnSpcReduction="10000"/>
          </a:bodyPr>
          <a:lstStyle/>
          <a:p>
            <a:r>
              <a:rPr lang="en-US" smtClean="0"/>
              <a:t>Property:</a:t>
            </a:r>
          </a:p>
          <a:p>
            <a:pPr lvl="1"/>
            <a:r>
              <a:rPr lang="en-US" smtClean="0">
                <a:solidFill>
                  <a:srgbClr val="0070C0"/>
                </a:solidFill>
              </a:rPr>
              <a:t>constructor</a:t>
            </a:r>
          </a:p>
          <a:p>
            <a:pPr lvl="1"/>
            <a:r>
              <a:rPr lang="en-US" smtClean="0">
                <a:solidFill>
                  <a:srgbClr val="0070C0"/>
                </a:solidFill>
              </a:rPr>
              <a:t>length</a:t>
            </a:r>
          </a:p>
          <a:p>
            <a:pPr lvl="1"/>
            <a:r>
              <a:rPr lang="en-US" smtClean="0">
                <a:solidFill>
                  <a:srgbClr val="0070C0"/>
                </a:solidFill>
              </a:rPr>
              <a:t>caller</a:t>
            </a:r>
          </a:p>
          <a:p>
            <a:pPr lvl="1"/>
            <a:r>
              <a:rPr lang="en-US" smtClean="0">
                <a:solidFill>
                  <a:srgbClr val="0070C0"/>
                </a:solidFill>
              </a:rPr>
              <a:t>prototype</a:t>
            </a:r>
          </a:p>
          <a:p>
            <a:pPr lvl="1"/>
            <a:r>
              <a:rPr lang="en-US" smtClean="0">
                <a:solidFill>
                  <a:srgbClr val="0070C0"/>
                </a:solidFill>
              </a:rPr>
              <a:t>arguments</a:t>
            </a:r>
            <a:r>
              <a:rPr lang="en-US" smtClean="0"/>
              <a:t> (with </a:t>
            </a:r>
            <a:r>
              <a:rPr lang="en-US" smtClean="0">
                <a:solidFill>
                  <a:srgbClr val="0070C0"/>
                </a:solidFill>
              </a:rPr>
              <a:t>callee</a:t>
            </a:r>
            <a:r>
              <a:rPr lang="en-US" smtClean="0"/>
              <a:t> property)</a:t>
            </a:r>
          </a:p>
          <a:p>
            <a:r>
              <a:rPr lang="en-US" smtClean="0"/>
              <a:t>Local variable:</a:t>
            </a:r>
          </a:p>
          <a:p>
            <a:pPr lvl="1"/>
            <a:r>
              <a:rPr lang="en-US" smtClean="0">
                <a:solidFill>
                  <a:srgbClr val="0070C0"/>
                </a:solidFill>
              </a:rPr>
              <a:t>this</a:t>
            </a:r>
          </a:p>
          <a:p>
            <a:r>
              <a:rPr lang="en-US" smtClean="0"/>
              <a:t>Method:</a:t>
            </a:r>
          </a:p>
          <a:p>
            <a:pPr lvl="1"/>
            <a:r>
              <a:rPr lang="en-US" smtClean="0">
                <a:solidFill>
                  <a:srgbClr val="0070C0"/>
                </a:solidFill>
              </a:rPr>
              <a:t>call()</a:t>
            </a:r>
          </a:p>
          <a:p>
            <a:pPr lvl="1"/>
            <a:r>
              <a:rPr lang="en-US" smtClean="0">
                <a:solidFill>
                  <a:srgbClr val="0070C0"/>
                </a:solidFill>
              </a:rPr>
              <a:t>apply()</a:t>
            </a:r>
          </a:p>
          <a:p>
            <a:pPr lvl="1"/>
            <a:endParaRPr lang="en-US"/>
          </a:p>
        </p:txBody>
      </p:sp>
    </p:spTree>
    <p:extLst>
      <p:ext uri="{BB962C8B-B14F-4D97-AF65-F5344CB8AC3E}">
        <p14:creationId xmlns:p14="http://schemas.microsoft.com/office/powerpoint/2010/main" val="830983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smtClean="0">
                <a:solidFill>
                  <a:srgbClr val="FFFF00"/>
                </a:solidFill>
              </a:rPr>
              <a:t>prototype</a:t>
            </a:r>
            <a:r>
              <a:rPr lang="en-US" smtClean="0"/>
              <a:t> property</a:t>
            </a:r>
            <a:endParaRPr lang="en-US"/>
          </a:p>
        </p:txBody>
      </p:sp>
      <p:sp>
        <p:nvSpPr>
          <p:cNvPr id="3" name="Content Placeholder 2"/>
          <p:cNvSpPr>
            <a:spLocks noGrp="1"/>
          </p:cNvSpPr>
          <p:nvPr>
            <p:ph idx="1"/>
          </p:nvPr>
        </p:nvSpPr>
        <p:spPr/>
        <p:txBody>
          <a:bodyPr>
            <a:normAutofit/>
          </a:bodyPr>
          <a:lstStyle/>
          <a:p>
            <a:r>
              <a:rPr lang="en-US" smtClean="0"/>
              <a:t>It is only useful when the function is used as a constructor</a:t>
            </a:r>
          </a:p>
          <a:p>
            <a:r>
              <a:rPr lang="en-US" smtClean="0"/>
              <a:t>All objects created with that function keep a reference to the </a:t>
            </a:r>
            <a:r>
              <a:rPr lang="en-US" smtClean="0">
                <a:solidFill>
                  <a:srgbClr val="0070C0"/>
                </a:solidFill>
              </a:rPr>
              <a:t>prototype</a:t>
            </a:r>
            <a:r>
              <a:rPr lang="en-US" smtClean="0"/>
              <a:t> property and can use its properties as their own </a:t>
            </a:r>
          </a:p>
          <a:p>
            <a:r>
              <a:rPr lang="en-US"/>
              <a:t>The </a:t>
            </a:r>
            <a:r>
              <a:rPr lang="en-US">
                <a:solidFill>
                  <a:srgbClr val="0070C0"/>
                </a:solidFill>
              </a:rPr>
              <a:t>prototype</a:t>
            </a:r>
            <a:r>
              <a:rPr lang="en-US"/>
              <a:t> property contains an </a:t>
            </a:r>
            <a:r>
              <a:rPr lang="en-US" smtClean="0"/>
              <a:t>object</a:t>
            </a:r>
          </a:p>
          <a:p>
            <a:r>
              <a:rPr lang="en-US" smtClean="0"/>
              <a:t>We </a:t>
            </a:r>
            <a:r>
              <a:rPr lang="en-US"/>
              <a:t>can add properties to </a:t>
            </a:r>
            <a:r>
              <a:rPr lang="en-US" smtClean="0"/>
              <a:t>that object and </a:t>
            </a:r>
            <a:r>
              <a:rPr lang="en-US"/>
              <a:t>use them as own properties</a:t>
            </a:r>
          </a:p>
          <a:p>
            <a:endParaRPr lang="en-US"/>
          </a:p>
        </p:txBody>
      </p:sp>
    </p:spTree>
    <p:extLst>
      <p:ext uri="{BB962C8B-B14F-4D97-AF65-F5344CB8AC3E}">
        <p14:creationId xmlns:p14="http://schemas.microsoft.com/office/powerpoint/2010/main" val="2657614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smtClean="0">
                <a:solidFill>
                  <a:srgbClr val="FFFF00"/>
                </a:solidFill>
              </a:rPr>
              <a:t>prototype</a:t>
            </a:r>
            <a:r>
              <a:rPr lang="en-US" smtClean="0"/>
              <a:t> property (cont.)</a:t>
            </a:r>
            <a:endParaRPr lang="en-US"/>
          </a:p>
        </p:txBody>
      </p:sp>
      <p:pic>
        <p:nvPicPr>
          <p:cNvPr id="17410" name="Picture 2" descr="C:\Users\stian\AppData\Local\Temp\SNAGHTML4b05fd3.PNG"/>
          <p:cNvPicPr>
            <a:picLocks noChangeAspect="1" noChangeArrowheads="1"/>
          </p:cNvPicPr>
          <p:nvPr/>
        </p:nvPicPr>
        <p:blipFill>
          <a:blip r:embed="rId2" cstate="print"/>
          <a:srcRect/>
          <a:stretch>
            <a:fillRect/>
          </a:stretch>
        </p:blipFill>
        <p:spPr bwMode="auto">
          <a:xfrm>
            <a:off x="4143376" y="1541010"/>
            <a:ext cx="3629024" cy="5012190"/>
          </a:xfrm>
          <a:prstGeom prst="rect">
            <a:avLst/>
          </a:prstGeom>
          <a:ln w="28575">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0383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Add members using prototype</a:t>
            </a:r>
            <a:endParaRPr lang="en-US"/>
          </a:p>
        </p:txBody>
      </p:sp>
      <p:pic>
        <p:nvPicPr>
          <p:cNvPr id="72706" name="Picture 2"/>
          <p:cNvPicPr>
            <a:picLocks noChangeAspect="1" noChangeArrowheads="1"/>
          </p:cNvPicPr>
          <p:nvPr/>
        </p:nvPicPr>
        <p:blipFill>
          <a:blip r:embed="rId2" cstate="print"/>
          <a:srcRect/>
          <a:stretch>
            <a:fillRect/>
          </a:stretch>
        </p:blipFill>
        <p:spPr bwMode="auto">
          <a:xfrm>
            <a:off x="3494756" y="1601388"/>
            <a:ext cx="5192044" cy="1675213"/>
          </a:xfrm>
          <a:prstGeom prst="rect">
            <a:avLst/>
          </a:prstGeom>
          <a:ln w="28575">
            <a:solidFill>
              <a:srgbClr val="0070C0"/>
            </a:solidFill>
          </a:ln>
          <a:effectLst>
            <a:outerShdw blurRad="292100" dist="139700" dir="2700000" algn="tl" rotWithShape="0">
              <a:srgbClr val="333333">
                <a:alpha val="65000"/>
              </a:srgbClr>
            </a:outerShdw>
          </a:effectLst>
        </p:spPr>
      </p:pic>
      <p:pic>
        <p:nvPicPr>
          <p:cNvPr id="72707" name="Picture 3"/>
          <p:cNvPicPr>
            <a:picLocks noChangeAspect="1" noChangeArrowheads="1"/>
          </p:cNvPicPr>
          <p:nvPr/>
        </p:nvPicPr>
        <p:blipFill>
          <a:blip r:embed="rId3" cstate="print"/>
          <a:srcRect/>
          <a:stretch>
            <a:fillRect/>
          </a:stretch>
        </p:blipFill>
        <p:spPr bwMode="auto">
          <a:xfrm>
            <a:off x="1828801" y="3630442"/>
            <a:ext cx="6056455" cy="1246358"/>
          </a:xfrm>
          <a:prstGeom prst="rect">
            <a:avLst/>
          </a:prstGeom>
          <a:ln w="28575">
            <a:solidFill>
              <a:srgbClr val="0070C0"/>
            </a:solidFill>
          </a:ln>
          <a:effectLst>
            <a:outerShdw blurRad="292100" dist="139700" dir="2700000" algn="tl" rotWithShape="0">
              <a:srgbClr val="333333">
                <a:alpha val="65000"/>
              </a:srgbClr>
            </a:outerShdw>
          </a:effectLst>
        </p:spPr>
      </p:pic>
      <p:pic>
        <p:nvPicPr>
          <p:cNvPr id="72708" name="Picture 4"/>
          <p:cNvPicPr>
            <a:picLocks noChangeAspect="1" noChangeArrowheads="1"/>
          </p:cNvPicPr>
          <p:nvPr/>
        </p:nvPicPr>
        <p:blipFill>
          <a:blip r:embed="rId4" cstate="print"/>
          <a:srcRect/>
          <a:stretch>
            <a:fillRect/>
          </a:stretch>
        </p:blipFill>
        <p:spPr bwMode="auto">
          <a:xfrm>
            <a:off x="4191001" y="5181601"/>
            <a:ext cx="6177071" cy="1420581"/>
          </a:xfrm>
          <a:prstGeom prst="rect">
            <a:avLst/>
          </a:prstGeom>
          <a:ln w="28575">
            <a:solidFill>
              <a:srgbClr val="0070C0"/>
            </a:solidFill>
          </a:ln>
          <a:effectLst>
            <a:outerShdw blurRad="292100" dist="139700" dir="2700000" algn="tl" rotWithShape="0">
              <a:srgbClr val="333333">
                <a:alpha val="65000"/>
              </a:srgbClr>
            </a:outerShdw>
          </a:effectLst>
        </p:spPr>
      </p:pic>
      <p:sp>
        <p:nvSpPr>
          <p:cNvPr id="9" name="Rectangle 8"/>
          <p:cNvSpPr/>
          <p:nvPr/>
        </p:nvSpPr>
        <p:spPr>
          <a:xfrm>
            <a:off x="7950928" y="3782842"/>
            <a:ext cx="241227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Way 1 – Add to the existing</a:t>
            </a:r>
          </a:p>
        </p:txBody>
      </p:sp>
      <p:sp>
        <p:nvSpPr>
          <p:cNvPr id="10" name="Rectangle 9"/>
          <p:cNvSpPr/>
          <p:nvPr/>
        </p:nvSpPr>
        <p:spPr>
          <a:xfrm>
            <a:off x="2438401" y="5638800"/>
            <a:ext cx="169381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Way 2 - Replace</a:t>
            </a:r>
          </a:p>
        </p:txBody>
      </p:sp>
    </p:spTree>
    <p:extLst>
      <p:ext uri="{BB962C8B-B14F-4D97-AF65-F5344CB8AC3E}">
        <p14:creationId xmlns:p14="http://schemas.microsoft.com/office/powerpoint/2010/main" val="318290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Add members using prototype (cont.)</a:t>
            </a:r>
            <a:endParaRPr lang="en-US"/>
          </a:p>
        </p:txBody>
      </p:sp>
      <p:pic>
        <p:nvPicPr>
          <p:cNvPr id="73730" name="Picture 2"/>
          <p:cNvPicPr>
            <a:picLocks noChangeAspect="1" noChangeArrowheads="1"/>
          </p:cNvPicPr>
          <p:nvPr/>
        </p:nvPicPr>
        <p:blipFill>
          <a:blip r:embed="rId2" cstate="print"/>
          <a:srcRect/>
          <a:stretch>
            <a:fillRect/>
          </a:stretch>
        </p:blipFill>
        <p:spPr bwMode="auto">
          <a:xfrm>
            <a:off x="3124200" y="1525586"/>
            <a:ext cx="5077496" cy="4875214"/>
          </a:xfrm>
          <a:prstGeom prst="rect">
            <a:avLst/>
          </a:prstGeom>
          <a:ln w="28575">
            <a:solidFill>
              <a:srgbClr val="0070C0"/>
            </a:solidFill>
          </a:ln>
          <a:effectLst>
            <a:outerShdw blurRad="292100" dist="139700" dir="2700000" algn="tl" rotWithShape="0">
              <a:srgbClr val="333333">
                <a:alpha val="65000"/>
              </a:srgbClr>
            </a:outerShdw>
          </a:effectLst>
        </p:spPr>
      </p:pic>
      <p:sp>
        <p:nvSpPr>
          <p:cNvPr id="8" name="Rectangle 7"/>
          <p:cNvSpPr/>
          <p:nvPr/>
        </p:nvSpPr>
        <p:spPr>
          <a:xfrm>
            <a:off x="6172200" y="4419600"/>
            <a:ext cx="396240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a:solidFill>
                  <a:srgbClr val="FFFF00"/>
                </a:solidFill>
              </a:rPr>
              <a:t>The prototype is "live“:</a:t>
            </a:r>
            <a:r>
              <a:rPr lang="en-US" sz="1200"/>
              <a:t> Objects are passed by reference in JavaScript, and therefore the prototype is not copied with every new object instance. It means that you can modify the prototype at any time and all objects (even those created before the modification) will inherit the changes.</a:t>
            </a:r>
          </a:p>
        </p:txBody>
      </p:sp>
    </p:spTree>
    <p:extLst>
      <p:ext uri="{BB962C8B-B14F-4D97-AF65-F5344CB8AC3E}">
        <p14:creationId xmlns:p14="http://schemas.microsoft.com/office/powerpoint/2010/main" val="28345506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Add members using prototype (cont.)</a:t>
            </a:r>
            <a:endParaRPr 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1" y="1295400"/>
            <a:ext cx="5343525" cy="54673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r="41448"/>
          <a:stretch/>
        </p:blipFill>
        <p:spPr bwMode="auto">
          <a:xfrm>
            <a:off x="6400800" y="2133601"/>
            <a:ext cx="2849880" cy="69532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8" name="Rectangle 7"/>
          <p:cNvSpPr/>
          <p:nvPr/>
        </p:nvSpPr>
        <p:spPr>
          <a:xfrm>
            <a:off x="7543800" y="3200401"/>
            <a:ext cx="2895600" cy="7731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a:solidFill>
                  <a:srgbClr val="FFFF00"/>
                </a:solidFill>
              </a:rPr>
              <a:t>The prototype is “replaceable“: </a:t>
            </a:r>
            <a:r>
              <a:rPr lang="en-US" sz="1200">
                <a:solidFill>
                  <a:schemeClr val="bg1"/>
                </a:solidFill>
              </a:rPr>
              <a:t>Each instance holds a reference to the prototype when created, not always the current prototype of the constructor function</a:t>
            </a:r>
          </a:p>
        </p:txBody>
      </p:sp>
      <p:pic>
        <p:nvPicPr>
          <p:cNvPr id="1031" name="Picture 7"/>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r="43219"/>
          <a:stretch/>
        </p:blipFill>
        <p:spPr bwMode="auto">
          <a:xfrm>
            <a:off x="6396990" y="4362450"/>
            <a:ext cx="2823210" cy="12763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cxnSp>
        <p:nvCxnSpPr>
          <p:cNvPr id="3" name="Straight Arrow Connector 2"/>
          <p:cNvCxnSpPr/>
          <p:nvPr/>
        </p:nvCxnSpPr>
        <p:spPr>
          <a:xfrm>
            <a:off x="4648200" y="2057400"/>
            <a:ext cx="16764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a:off x="4495800" y="4191000"/>
            <a:ext cx="18288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V="1">
            <a:off x="5410200" y="5715000"/>
            <a:ext cx="1447800"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Rectangle 12"/>
          <p:cNvSpPr/>
          <p:nvPr/>
        </p:nvSpPr>
        <p:spPr>
          <a:xfrm>
            <a:off x="6248400" y="6096000"/>
            <a:ext cx="3505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Oh, </a:t>
            </a:r>
            <a:r>
              <a:rPr lang="en-US" sz="1200">
                <a:solidFill>
                  <a:srgbClr val="FFFF00"/>
                </a:solidFill>
              </a:rPr>
              <a:t>phoneGadget</a:t>
            </a:r>
            <a:r>
              <a:rPr lang="en-US" sz="1200">
                <a:solidFill>
                  <a:schemeClr val="bg1"/>
                </a:solidFill>
              </a:rPr>
              <a:t> still references the old prototype</a:t>
            </a:r>
          </a:p>
        </p:txBody>
      </p:sp>
      <p:sp>
        <p:nvSpPr>
          <p:cNvPr id="10" name="Rectangle 9"/>
          <p:cNvSpPr/>
          <p:nvPr/>
        </p:nvSpPr>
        <p:spPr>
          <a:xfrm>
            <a:off x="1947748" y="4876800"/>
            <a:ext cx="2548053" cy="1447800"/>
          </a:xfrm>
          <a:prstGeom prst="rect">
            <a:avLst/>
          </a:prstGeom>
          <a:noFill/>
          <a:ln w="28575"/>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1947748" y="2732049"/>
            <a:ext cx="3767253" cy="1066800"/>
          </a:xfrm>
          <a:prstGeom prst="rect">
            <a:avLst/>
          </a:prstGeom>
          <a:noFill/>
          <a:ln w="28575"/>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84880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b="1" smtClean="0">
                <a:solidFill>
                  <a:srgbClr val="0070C0"/>
                </a:solidFill>
              </a:rPr>
              <a:t>Set up environment</a:t>
            </a:r>
          </a:p>
          <a:p>
            <a:r>
              <a:rPr lang="en-US" smtClean="0">
                <a:solidFill>
                  <a:schemeClr val="bg1">
                    <a:lumMod val="65000"/>
                  </a:schemeClr>
                </a:solidFill>
              </a:rPr>
              <a:t>Revisit OOP concepts</a:t>
            </a:r>
          </a:p>
          <a:p>
            <a:r>
              <a:rPr lang="en-US" smtClean="0">
                <a:solidFill>
                  <a:schemeClr val="bg1">
                    <a:lumMod val="65000"/>
                  </a:schemeClr>
                </a:solidFill>
              </a:rPr>
              <a:t>Look at JavaScript basics</a:t>
            </a:r>
          </a:p>
          <a:p>
            <a:r>
              <a:rPr lang="en-US">
                <a:solidFill>
                  <a:schemeClr val="bg1">
                    <a:lumMod val="65000"/>
                  </a:schemeClr>
                </a:solidFill>
              </a:rPr>
              <a:t>Delve into JavaScript’s core concepts and concerns</a:t>
            </a:r>
          </a:p>
          <a:p>
            <a:endParaRPr lang="en-US" smtClean="0"/>
          </a:p>
          <a:p>
            <a:endParaRPr lang="en-US" smtClean="0"/>
          </a:p>
          <a:p>
            <a:endParaRPr lang="en-US"/>
          </a:p>
        </p:txBody>
      </p:sp>
    </p:spTree>
    <p:extLst>
      <p:ext uri="{BB962C8B-B14F-4D97-AF65-F5344CB8AC3E}">
        <p14:creationId xmlns:p14="http://schemas.microsoft.com/office/powerpoint/2010/main" val="3480876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Add members using prototype (cont.)</a:t>
            </a:r>
            <a:endParaRPr lang="en-US"/>
          </a:p>
        </p:txBody>
      </p:sp>
      <p:pic>
        <p:nvPicPr>
          <p:cNvPr id="2051" name="Picture 3"/>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1" r="-113"/>
          <a:stretch/>
        </p:blipFill>
        <p:spPr bwMode="auto">
          <a:xfrm>
            <a:off x="2727830" y="4171950"/>
            <a:ext cx="5196971" cy="12382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5264" y="2266951"/>
            <a:ext cx="6789737" cy="13620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cxnSp>
        <p:nvCxnSpPr>
          <p:cNvPr id="6" name="Straight Arrow Connector 5"/>
          <p:cNvCxnSpPr/>
          <p:nvPr/>
        </p:nvCxnSpPr>
        <p:spPr>
          <a:xfrm>
            <a:off x="3573463" y="3333750"/>
            <a:ext cx="0"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4564063" y="3528897"/>
            <a:ext cx="4191000"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Oval 8"/>
          <p:cNvSpPr/>
          <p:nvPr/>
        </p:nvSpPr>
        <p:spPr>
          <a:xfrm>
            <a:off x="3146502" y="4767147"/>
            <a:ext cx="609600" cy="685800"/>
          </a:xfrm>
          <a:prstGeom prst="ellipse">
            <a:avLst/>
          </a:prstGeom>
          <a:no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12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Own vs. prototypal properties</a:t>
            </a:r>
            <a:endParaRPr lang="en-US"/>
          </a:p>
        </p:txBody>
      </p:sp>
      <p:sp>
        <p:nvSpPr>
          <p:cNvPr id="9" name="Rectangle 8"/>
          <p:cNvSpPr/>
          <p:nvPr/>
        </p:nvSpPr>
        <p:spPr>
          <a:xfrm>
            <a:off x="3924300" y="5029200"/>
            <a:ext cx="44577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bg1"/>
                </a:solidFill>
              </a:rPr>
              <a:t>Note:  </a:t>
            </a:r>
          </a:p>
          <a:p>
            <a:pPr marL="171450" indent="-171450">
              <a:buFontTx/>
              <a:buChar char="-"/>
            </a:pPr>
            <a:r>
              <a:rPr lang="en-US" sz="1200">
                <a:solidFill>
                  <a:schemeClr val="bg1"/>
                </a:solidFill>
              </a:rPr>
              <a:t>Own properties take precedence over prototypal properties having the same name.</a:t>
            </a:r>
          </a:p>
          <a:p>
            <a:pPr marL="171450" indent="-171450">
              <a:buFontTx/>
              <a:buChar char="-"/>
            </a:pPr>
            <a:r>
              <a:rPr lang="en-US" sz="1200"/>
              <a:t>When we modify a prototypal property, we actually create a new own property with the same name.</a:t>
            </a:r>
          </a:p>
          <a:p>
            <a:pPr marL="171450" indent="-171450">
              <a:buFontTx/>
              <a:buChar char="-"/>
            </a:pPr>
            <a:r>
              <a:rPr lang="en-US" sz="1200">
                <a:solidFill>
                  <a:schemeClr val="bg1"/>
                </a:solidFill>
              </a:rPr>
              <a:t>We can delete own properties of an object.</a:t>
            </a:r>
          </a:p>
          <a:p>
            <a:pPr marL="171450" indent="-171450">
              <a:buFontTx/>
              <a:buChar char="-"/>
            </a:pPr>
            <a:r>
              <a:rPr lang="en-US" sz="1200">
                <a:solidFill>
                  <a:schemeClr val="bg1"/>
                </a:solidFill>
              </a:rPr>
              <a:t>In the constructor function, own properties are added using </a:t>
            </a:r>
            <a:r>
              <a:rPr lang="en-US" sz="1200">
                <a:solidFill>
                  <a:srgbClr val="FFFF00"/>
                </a:solidFill>
              </a:rPr>
              <a:t>this</a:t>
            </a:r>
            <a:r>
              <a:rPr lang="en-US" sz="1200">
                <a:solidFill>
                  <a:schemeClr val="bg1"/>
                </a:solidFill>
              </a:rPr>
              <a:t>.</a:t>
            </a:r>
          </a:p>
        </p:txBody>
      </p:sp>
      <p:sp>
        <p:nvSpPr>
          <p:cNvPr id="3" name="Rectangle 2"/>
          <p:cNvSpPr/>
          <p:nvPr/>
        </p:nvSpPr>
        <p:spPr>
          <a:xfrm>
            <a:off x="2324100" y="2057400"/>
            <a:ext cx="3124200" cy="22098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t>Object</a:t>
            </a:r>
          </a:p>
        </p:txBody>
      </p:sp>
      <p:sp>
        <p:nvSpPr>
          <p:cNvPr id="4" name="Rectangle 3"/>
          <p:cNvSpPr/>
          <p:nvPr/>
        </p:nvSpPr>
        <p:spPr>
          <a:xfrm>
            <a:off x="2546196" y="2514600"/>
            <a:ext cx="1219200" cy="1524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t>Own properties and methods</a:t>
            </a:r>
          </a:p>
        </p:txBody>
      </p:sp>
      <p:sp>
        <p:nvSpPr>
          <p:cNvPr id="8" name="Rectangle 7"/>
          <p:cNvSpPr/>
          <p:nvPr/>
        </p:nvSpPr>
        <p:spPr>
          <a:xfrm>
            <a:off x="3993996" y="2514600"/>
            <a:ext cx="1219200" cy="1524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a:t>Prototype</a:t>
            </a:r>
          </a:p>
        </p:txBody>
      </p:sp>
      <p:grpSp>
        <p:nvGrpSpPr>
          <p:cNvPr id="5" name="Group 4"/>
          <p:cNvGrpSpPr/>
          <p:nvPr/>
        </p:nvGrpSpPr>
        <p:grpSpPr>
          <a:xfrm>
            <a:off x="6438900" y="2362200"/>
            <a:ext cx="3124200" cy="2209800"/>
            <a:chOff x="838200" y="3352800"/>
            <a:chExt cx="3124200" cy="2209800"/>
          </a:xfrm>
        </p:grpSpPr>
        <p:sp>
          <p:nvSpPr>
            <p:cNvPr id="10" name="Rectangle 9"/>
            <p:cNvSpPr/>
            <p:nvPr/>
          </p:nvSpPr>
          <p:spPr>
            <a:xfrm>
              <a:off x="838200" y="3352800"/>
              <a:ext cx="3124200" cy="22098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t>Object</a:t>
              </a:r>
            </a:p>
          </p:txBody>
        </p:sp>
        <p:sp>
          <p:nvSpPr>
            <p:cNvPr id="11" name="Rectangle 10"/>
            <p:cNvSpPr/>
            <p:nvPr/>
          </p:nvSpPr>
          <p:spPr>
            <a:xfrm>
              <a:off x="1066800" y="3810000"/>
              <a:ext cx="1219200" cy="1524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t>Own properties and methods</a:t>
              </a:r>
            </a:p>
          </p:txBody>
        </p:sp>
        <p:sp>
          <p:nvSpPr>
            <p:cNvPr id="12" name="Rectangle 11"/>
            <p:cNvSpPr/>
            <p:nvPr/>
          </p:nvSpPr>
          <p:spPr>
            <a:xfrm>
              <a:off x="2514600" y="3810000"/>
              <a:ext cx="1219200" cy="1524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a:t>Prototype</a:t>
              </a:r>
            </a:p>
          </p:txBody>
        </p:sp>
      </p:grpSp>
      <p:cxnSp>
        <p:nvCxnSpPr>
          <p:cNvPr id="13" name="Elbow Connector 12"/>
          <p:cNvCxnSpPr>
            <a:stCxn id="8" idx="3"/>
            <a:endCxn id="10" idx="1"/>
          </p:cNvCxnSpPr>
          <p:nvPr/>
        </p:nvCxnSpPr>
        <p:spPr>
          <a:xfrm>
            <a:off x="5213196" y="3276600"/>
            <a:ext cx="1225704" cy="190500"/>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Elbow Connector 14"/>
          <p:cNvCxnSpPr/>
          <p:nvPr/>
        </p:nvCxnSpPr>
        <p:spPr>
          <a:xfrm>
            <a:off x="9334500" y="3581401"/>
            <a:ext cx="1333500" cy="37170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36070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Own vs. prototypal properties (cont.)</a:t>
            </a:r>
            <a:endParaRPr lang="en-US"/>
          </a:p>
        </p:txBody>
      </p:sp>
      <p:pic>
        <p:nvPicPr>
          <p:cNvPr id="74754" name="Picture 2"/>
          <p:cNvPicPr>
            <a:picLocks noChangeAspect="1" noChangeArrowheads="1"/>
          </p:cNvPicPr>
          <p:nvPr/>
        </p:nvPicPr>
        <p:blipFill>
          <a:blip r:embed="rId2" cstate="print"/>
          <a:srcRect/>
          <a:stretch>
            <a:fillRect/>
          </a:stretch>
        </p:blipFill>
        <p:spPr bwMode="auto">
          <a:xfrm>
            <a:off x="2362201" y="3962401"/>
            <a:ext cx="7558753" cy="1078759"/>
          </a:xfrm>
          <a:prstGeom prst="rect">
            <a:avLst/>
          </a:prstGeom>
          <a:ln w="28575">
            <a:solidFill>
              <a:srgbClr val="0070C0"/>
            </a:solidFill>
          </a:ln>
          <a:effectLst>
            <a:outerShdw blurRad="292100" dist="139700" dir="2700000" algn="tl" rotWithShape="0">
              <a:srgbClr val="333333">
                <a:alpha val="65000"/>
              </a:srgbClr>
            </a:outerShdw>
          </a:effectLst>
        </p:spPr>
      </p:pic>
      <p:pic>
        <p:nvPicPr>
          <p:cNvPr id="74755" name="Picture 3"/>
          <p:cNvPicPr>
            <a:picLocks noChangeAspect="1" noChangeArrowheads="1"/>
          </p:cNvPicPr>
          <p:nvPr/>
        </p:nvPicPr>
        <p:blipFill>
          <a:blip r:embed="rId3" cstate="print"/>
          <a:srcRect/>
          <a:stretch>
            <a:fillRect/>
          </a:stretch>
        </p:blipFill>
        <p:spPr bwMode="auto">
          <a:xfrm>
            <a:off x="2438400" y="1752600"/>
            <a:ext cx="7465788" cy="933396"/>
          </a:xfrm>
          <a:prstGeom prst="rect">
            <a:avLst/>
          </a:prstGeom>
          <a:ln w="28575">
            <a:solidFill>
              <a:srgbClr val="0070C0"/>
            </a:solidFill>
          </a:ln>
          <a:effectLst>
            <a:outerShdw blurRad="292100" dist="139700" dir="2700000" algn="tl" rotWithShape="0">
              <a:srgbClr val="333333">
                <a:alpha val="65000"/>
              </a:srgbClr>
            </a:outerShdw>
          </a:effectLst>
        </p:spPr>
      </p:pic>
      <p:sp>
        <p:nvSpPr>
          <p:cNvPr id="6" name="Rectangle 5"/>
          <p:cNvSpPr/>
          <p:nvPr/>
        </p:nvSpPr>
        <p:spPr>
          <a:xfrm>
            <a:off x="5105400" y="2438400"/>
            <a:ext cx="4495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When seeing </a:t>
            </a:r>
            <a:r>
              <a:rPr lang="en-US" sz="1200">
                <a:solidFill>
                  <a:srgbClr val="FFFF00"/>
                </a:solidFill>
              </a:rPr>
              <a:t>newtoy.rating</a:t>
            </a:r>
            <a:r>
              <a:rPr lang="en-US" sz="1200"/>
              <a:t>, the JavaScript engine will examine all of the properties of </a:t>
            </a:r>
            <a:r>
              <a:rPr lang="en-US" sz="1200">
                <a:solidFill>
                  <a:srgbClr val="FFFF00"/>
                </a:solidFill>
              </a:rPr>
              <a:t>newtoy</a:t>
            </a:r>
            <a:r>
              <a:rPr lang="en-US" sz="1200"/>
              <a:t> and will not find the one called </a:t>
            </a:r>
            <a:r>
              <a:rPr lang="en-US" sz="1200">
                <a:solidFill>
                  <a:srgbClr val="FFFF00"/>
                </a:solidFill>
              </a:rPr>
              <a:t>rating</a:t>
            </a:r>
            <a:r>
              <a:rPr lang="en-US" sz="1200"/>
              <a:t>. Then the engine will identify the prototype of the constructor function used to create this object (</a:t>
            </a:r>
            <a:r>
              <a:rPr lang="en-US" sz="1200">
                <a:solidFill>
                  <a:srgbClr val="FFFF00"/>
                </a:solidFill>
              </a:rPr>
              <a:t>newtoy.constructor.prototype</a:t>
            </a:r>
            <a:r>
              <a:rPr lang="en-US" sz="1200"/>
              <a:t>). If the property is found in the prototype, this property is used.</a:t>
            </a:r>
          </a:p>
        </p:txBody>
      </p:sp>
      <p:sp>
        <p:nvSpPr>
          <p:cNvPr id="7" name="Rectangle 6"/>
          <p:cNvSpPr/>
          <p:nvPr/>
        </p:nvSpPr>
        <p:spPr>
          <a:xfrm>
            <a:off x="5105400" y="4800600"/>
            <a:ext cx="449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When seeing </a:t>
            </a:r>
            <a:r>
              <a:rPr lang="en-US" sz="1200">
                <a:solidFill>
                  <a:srgbClr val="FFFF00"/>
                </a:solidFill>
              </a:rPr>
              <a:t>newtoy.rating</a:t>
            </a:r>
            <a:r>
              <a:rPr lang="en-US" sz="1200"/>
              <a:t>, the JavaScript engine will directly examine all of the properties of the prototype property and will find the one called </a:t>
            </a:r>
            <a:r>
              <a:rPr lang="en-US" sz="1200">
                <a:solidFill>
                  <a:srgbClr val="FFFF00"/>
                </a:solidFill>
              </a:rPr>
              <a:t>rating </a:t>
            </a:r>
            <a:r>
              <a:rPr lang="en-US" sz="1200">
                <a:solidFill>
                  <a:schemeClr val="bg1"/>
                </a:solidFill>
              </a:rPr>
              <a:t>and use it</a:t>
            </a:r>
            <a:r>
              <a:rPr lang="en-US" sz="1200"/>
              <a:t>.</a:t>
            </a:r>
          </a:p>
        </p:txBody>
      </p:sp>
      <p:sp>
        <p:nvSpPr>
          <p:cNvPr id="8" name="Rectangle 7"/>
          <p:cNvSpPr/>
          <p:nvPr/>
        </p:nvSpPr>
        <p:spPr>
          <a:xfrm>
            <a:off x="2819400" y="6019800"/>
            <a:ext cx="4038600" cy="533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a:solidFill>
                  <a:schemeClr val="bg1"/>
                </a:solidFill>
              </a:rPr>
              <a:t>The end results are the same. However, using </a:t>
            </a:r>
            <a:r>
              <a:rPr lang="en-US" sz="1200">
                <a:solidFill>
                  <a:srgbClr val="FFFF00"/>
                </a:solidFill>
              </a:rPr>
              <a:t>this</a:t>
            </a:r>
            <a:r>
              <a:rPr lang="en-US" sz="1200">
                <a:solidFill>
                  <a:schemeClr val="bg1"/>
                </a:solidFill>
              </a:rPr>
              <a:t> is simpler, and using </a:t>
            </a:r>
            <a:r>
              <a:rPr lang="en-US" sz="1200">
                <a:solidFill>
                  <a:srgbClr val="FFFF00"/>
                </a:solidFill>
              </a:rPr>
              <a:t>prototype</a:t>
            </a:r>
            <a:r>
              <a:rPr lang="en-US" sz="1200">
                <a:solidFill>
                  <a:schemeClr val="bg1"/>
                </a:solidFill>
              </a:rPr>
              <a:t> is faster for prototypal properties.</a:t>
            </a:r>
          </a:p>
        </p:txBody>
      </p:sp>
    </p:spTree>
    <p:extLst>
      <p:ext uri="{BB962C8B-B14F-4D97-AF65-F5344CB8AC3E}">
        <p14:creationId xmlns:p14="http://schemas.microsoft.com/office/powerpoint/2010/main" val="8637244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Own vs. prototypal properties (cont.)</a:t>
            </a:r>
            <a:endParaRPr lang="en-US"/>
          </a:p>
        </p:txBody>
      </p:sp>
      <p:sp>
        <p:nvSpPr>
          <p:cNvPr id="8" name="Rectangle 7"/>
          <p:cNvSpPr/>
          <p:nvPr/>
        </p:nvSpPr>
        <p:spPr>
          <a:xfrm>
            <a:off x="3962400" y="5562600"/>
            <a:ext cx="403860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a:solidFill>
                  <a:schemeClr val="bg1"/>
                </a:solidFill>
              </a:rPr>
              <a:t>Actually, a new own property has been created and it hides any proptotypal properties having the same name</a:t>
            </a:r>
          </a:p>
        </p:txBody>
      </p:sp>
      <p:grpSp>
        <p:nvGrpSpPr>
          <p:cNvPr id="6" name="Group 5"/>
          <p:cNvGrpSpPr/>
          <p:nvPr/>
        </p:nvGrpSpPr>
        <p:grpSpPr>
          <a:xfrm>
            <a:off x="2659064" y="2047876"/>
            <a:ext cx="6789737" cy="2981325"/>
            <a:chOff x="914400" y="1752600"/>
            <a:chExt cx="6789737" cy="2981325"/>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52600"/>
              <a:ext cx="6789737" cy="11144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995362" y="3505200"/>
              <a:ext cx="5172075" cy="12287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cxnSp>
          <p:nvCxnSpPr>
            <p:cNvPr id="9" name="Straight Arrow Connector 8"/>
            <p:cNvCxnSpPr/>
            <p:nvPr/>
          </p:nvCxnSpPr>
          <p:spPr>
            <a:xfrm>
              <a:off x="1143000" y="2416098"/>
              <a:ext cx="0" cy="1066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Oval 9"/>
            <p:cNvSpPr/>
            <p:nvPr/>
          </p:nvSpPr>
          <p:spPr>
            <a:xfrm>
              <a:off x="936702" y="4081347"/>
              <a:ext cx="533400" cy="262053"/>
            </a:xfrm>
            <a:prstGeom prst="ellipse">
              <a:avLst/>
            </a:prstGeom>
            <a:no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36702" y="2002742"/>
              <a:ext cx="3330498" cy="207818"/>
            </a:xfrm>
            <a:prstGeom prst="rect">
              <a:avLst/>
            </a:prstGeom>
            <a:no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Connector 11"/>
            <p:cNvCxnSpPr/>
            <p:nvPr/>
          </p:nvCxnSpPr>
          <p:spPr>
            <a:xfrm>
              <a:off x="3314700" y="2633547"/>
              <a:ext cx="34671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1447800" y="2819400"/>
              <a:ext cx="2514600" cy="0"/>
            </a:xfrm>
            <a:prstGeom prst="line">
              <a:avLst/>
            </a:prstGeom>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2308048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Own vs. prototypal properties (cont.)</a:t>
            </a:r>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828800"/>
            <a:ext cx="4229100" cy="43243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grpSp>
        <p:nvGrpSpPr>
          <p:cNvPr id="3" name="Group 2"/>
          <p:cNvGrpSpPr/>
          <p:nvPr/>
        </p:nvGrpSpPr>
        <p:grpSpPr>
          <a:xfrm>
            <a:off x="6934200" y="1524000"/>
            <a:ext cx="3048000" cy="1524000"/>
            <a:chOff x="5334000" y="1600200"/>
            <a:chExt cx="3048000" cy="1524000"/>
          </a:xfrm>
        </p:grpSpPr>
        <p:sp>
          <p:nvSpPr>
            <p:cNvPr id="4" name="Rectangle 3"/>
            <p:cNvSpPr/>
            <p:nvPr/>
          </p:nvSpPr>
          <p:spPr>
            <a:xfrm>
              <a:off x="5334000" y="1600200"/>
              <a:ext cx="3048000" cy="15240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phone</a:t>
              </a:r>
            </a:p>
          </p:txBody>
        </p:sp>
        <p:sp>
          <p:nvSpPr>
            <p:cNvPr id="5" name="Rectangle 4"/>
            <p:cNvSpPr/>
            <p:nvPr/>
          </p:nvSpPr>
          <p:spPr>
            <a:xfrm>
              <a:off x="5556096" y="1905000"/>
              <a:ext cx="1219200" cy="1066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100"/>
                <a:t>name = “Phone”</a:t>
              </a:r>
            </a:p>
            <a:p>
              <a:r>
                <a:rPr lang="en-US" sz="1100"/>
                <a:t>color = “black”</a:t>
              </a:r>
            </a:p>
            <a:p>
              <a:endParaRPr lang="en-US" sz="1100"/>
            </a:p>
            <a:p>
              <a:r>
                <a:rPr lang="en-US" sz="1100"/>
                <a:t>whatAreYou()</a:t>
              </a:r>
            </a:p>
            <a:p>
              <a:endParaRPr lang="en-US" sz="1100"/>
            </a:p>
            <a:p>
              <a:r>
                <a:rPr lang="en-US" sz="1100"/>
                <a:t>price = 200</a:t>
              </a:r>
            </a:p>
          </p:txBody>
        </p:sp>
        <p:sp>
          <p:nvSpPr>
            <p:cNvPr id="6" name="Rectangle 5"/>
            <p:cNvSpPr/>
            <p:nvPr/>
          </p:nvSpPr>
          <p:spPr>
            <a:xfrm>
              <a:off x="7003896" y="1905000"/>
              <a:ext cx="1219200" cy="1066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100"/>
                <a:t>price = 100</a:t>
              </a:r>
            </a:p>
            <a:p>
              <a:endParaRPr lang="en-US" sz="1100"/>
            </a:p>
            <a:p>
              <a:r>
                <a:rPr lang="en-US" sz="1100"/>
                <a:t>getInfo()</a:t>
              </a:r>
            </a:p>
          </p:txBody>
        </p:sp>
      </p:grpSp>
      <p:grpSp>
        <p:nvGrpSpPr>
          <p:cNvPr id="8" name="Group 7"/>
          <p:cNvGrpSpPr/>
          <p:nvPr/>
        </p:nvGrpSpPr>
        <p:grpSpPr>
          <a:xfrm>
            <a:off x="6934200" y="3276600"/>
            <a:ext cx="3048000" cy="1524000"/>
            <a:chOff x="5334000" y="1600200"/>
            <a:chExt cx="3048000" cy="1524000"/>
          </a:xfrm>
        </p:grpSpPr>
        <p:sp>
          <p:nvSpPr>
            <p:cNvPr id="9" name="Rectangle 8"/>
            <p:cNvSpPr/>
            <p:nvPr/>
          </p:nvSpPr>
          <p:spPr>
            <a:xfrm>
              <a:off x="5334000" y="1600200"/>
              <a:ext cx="3048000" cy="15240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phone2</a:t>
              </a:r>
            </a:p>
          </p:txBody>
        </p:sp>
        <p:sp>
          <p:nvSpPr>
            <p:cNvPr id="10" name="Rectangle 9"/>
            <p:cNvSpPr/>
            <p:nvPr/>
          </p:nvSpPr>
          <p:spPr>
            <a:xfrm>
              <a:off x="5556096" y="1905000"/>
              <a:ext cx="1219200" cy="1066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100"/>
                <a:t>name = “Phone 2”</a:t>
              </a:r>
            </a:p>
            <a:p>
              <a:r>
                <a:rPr lang="en-US" sz="1100"/>
                <a:t>color = “blue”</a:t>
              </a:r>
            </a:p>
            <a:p>
              <a:endParaRPr lang="en-US" sz="1100"/>
            </a:p>
            <a:p>
              <a:r>
                <a:rPr lang="en-US" sz="1100"/>
                <a:t>whatAreYou()</a:t>
              </a:r>
            </a:p>
          </p:txBody>
        </p:sp>
        <p:sp>
          <p:nvSpPr>
            <p:cNvPr id="11" name="Rectangle 10"/>
            <p:cNvSpPr/>
            <p:nvPr/>
          </p:nvSpPr>
          <p:spPr>
            <a:xfrm>
              <a:off x="7003896" y="1905000"/>
              <a:ext cx="1219200" cy="1066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100"/>
                <a:t>price = 100</a:t>
              </a:r>
            </a:p>
            <a:p>
              <a:endParaRPr lang="en-US" sz="1100"/>
            </a:p>
            <a:p>
              <a:r>
                <a:rPr lang="en-US" sz="1100"/>
                <a:t>getInfo()</a:t>
              </a:r>
            </a:p>
          </p:txBody>
        </p:sp>
      </p:grpSp>
      <p:grpSp>
        <p:nvGrpSpPr>
          <p:cNvPr id="12" name="Group 11"/>
          <p:cNvGrpSpPr/>
          <p:nvPr/>
        </p:nvGrpSpPr>
        <p:grpSpPr>
          <a:xfrm>
            <a:off x="6934200" y="5105400"/>
            <a:ext cx="3048000" cy="1524000"/>
            <a:chOff x="5334000" y="1600200"/>
            <a:chExt cx="3048000" cy="1524000"/>
          </a:xfrm>
        </p:grpSpPr>
        <p:sp>
          <p:nvSpPr>
            <p:cNvPr id="13" name="Rectangle 12"/>
            <p:cNvSpPr/>
            <p:nvPr/>
          </p:nvSpPr>
          <p:spPr>
            <a:xfrm>
              <a:off x="5334000" y="1600200"/>
              <a:ext cx="3048000" cy="15240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phone3</a:t>
              </a:r>
            </a:p>
          </p:txBody>
        </p:sp>
        <p:sp>
          <p:nvSpPr>
            <p:cNvPr id="14" name="Rectangle 13"/>
            <p:cNvSpPr/>
            <p:nvPr/>
          </p:nvSpPr>
          <p:spPr>
            <a:xfrm>
              <a:off x="5556096" y="1905000"/>
              <a:ext cx="1219200" cy="1066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100"/>
                <a:t>name = “Phone 3”</a:t>
              </a:r>
            </a:p>
            <a:p>
              <a:r>
                <a:rPr lang="en-US" sz="1100"/>
                <a:t>color = “red”</a:t>
              </a:r>
            </a:p>
            <a:p>
              <a:endParaRPr lang="en-US" sz="1100"/>
            </a:p>
            <a:p>
              <a:r>
                <a:rPr lang="en-US" sz="1100"/>
                <a:t>whatAreYou()</a:t>
              </a:r>
            </a:p>
          </p:txBody>
        </p:sp>
        <p:sp>
          <p:nvSpPr>
            <p:cNvPr id="15" name="Rectangle 14"/>
            <p:cNvSpPr/>
            <p:nvPr/>
          </p:nvSpPr>
          <p:spPr>
            <a:xfrm>
              <a:off x="7003896" y="1905000"/>
              <a:ext cx="1219200" cy="1066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100"/>
                <a:t>price2 = 100</a:t>
              </a:r>
            </a:p>
            <a:p>
              <a:endParaRPr lang="en-US" sz="1100"/>
            </a:p>
            <a:p>
              <a:r>
                <a:rPr lang="en-US" sz="1100"/>
                <a:t>getInfo2()</a:t>
              </a:r>
            </a:p>
          </p:txBody>
        </p:sp>
      </p:grpSp>
    </p:spTree>
    <p:extLst>
      <p:ext uri="{BB962C8B-B14F-4D97-AF65-F5344CB8AC3E}">
        <p14:creationId xmlns:p14="http://schemas.microsoft.com/office/powerpoint/2010/main" val="2064996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Enumerate properties</a:t>
            </a:r>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4776" y="2124076"/>
            <a:ext cx="4391025" cy="305752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4" name="Rectangle 3"/>
          <p:cNvSpPr/>
          <p:nvPr/>
        </p:nvSpPr>
        <p:spPr>
          <a:xfrm>
            <a:off x="4343400" y="5257800"/>
            <a:ext cx="3505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FF00"/>
                </a:solidFill>
              </a:rPr>
              <a:t>Just remind!</a:t>
            </a:r>
            <a:r>
              <a:rPr lang="en-US" sz="1200"/>
              <a:t> Each JavaScript object is similar to a HashTable-like structure. So, enumerating its properties is just like looping through a HashTable.</a:t>
            </a:r>
          </a:p>
        </p:txBody>
      </p:sp>
    </p:spTree>
    <p:extLst>
      <p:ext uri="{BB962C8B-B14F-4D97-AF65-F5344CB8AC3E}">
        <p14:creationId xmlns:p14="http://schemas.microsoft.com/office/powerpoint/2010/main" val="608806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Special stuffs</a:t>
            </a:r>
            <a:endParaRPr lang="en-US"/>
          </a:p>
        </p:txBody>
      </p:sp>
      <p:sp>
        <p:nvSpPr>
          <p:cNvPr id="3" name="Content Placeholder 2"/>
          <p:cNvSpPr>
            <a:spLocks noGrp="1"/>
          </p:cNvSpPr>
          <p:nvPr>
            <p:ph idx="1"/>
          </p:nvPr>
        </p:nvSpPr>
        <p:spPr/>
        <p:txBody>
          <a:bodyPr>
            <a:normAutofit lnSpcReduction="10000"/>
          </a:bodyPr>
          <a:lstStyle/>
          <a:p>
            <a:r>
              <a:rPr lang="en-US">
                <a:solidFill>
                  <a:srgbClr val="0070C0"/>
                </a:solidFill>
              </a:rPr>
              <a:t>isPrototypeOf</a:t>
            </a:r>
            <a:r>
              <a:rPr lang="en-US" smtClean="0">
                <a:solidFill>
                  <a:srgbClr val="0070C0"/>
                </a:solidFill>
              </a:rPr>
              <a:t>()</a:t>
            </a:r>
          </a:p>
          <a:p>
            <a:pPr lvl="1"/>
            <a:r>
              <a:rPr lang="en-US" i="1"/>
              <a:t>monkey.isPrototypeOf(george</a:t>
            </a:r>
            <a:r>
              <a:rPr lang="en-US" i="1" smtClean="0"/>
              <a:t>)</a:t>
            </a:r>
            <a:r>
              <a:rPr lang="en-US" smtClean="0"/>
              <a:t> returns true to mean “</a:t>
            </a:r>
            <a:r>
              <a:rPr lang="en-US" i="1" smtClean="0"/>
              <a:t>object monkey is used as the prototype of object george</a:t>
            </a:r>
            <a:r>
              <a:rPr lang="en-US" smtClean="0"/>
              <a:t>”</a:t>
            </a:r>
            <a:endParaRPr lang="en-US"/>
          </a:p>
          <a:p>
            <a:r>
              <a:rPr lang="en-US" smtClean="0">
                <a:solidFill>
                  <a:srgbClr val="0070C0"/>
                </a:solidFill>
              </a:rPr>
              <a:t>hasOwnProperty()</a:t>
            </a:r>
          </a:p>
          <a:p>
            <a:pPr lvl="1"/>
            <a:r>
              <a:rPr lang="en-US" i="1" smtClean="0"/>
              <a:t>monkey.hasOwnProperty(“name”)</a:t>
            </a:r>
            <a:r>
              <a:rPr lang="en-US" smtClean="0"/>
              <a:t> returns true if object monkey has an own property called </a:t>
            </a:r>
            <a:r>
              <a:rPr lang="en-US" smtClean="0">
                <a:solidFill>
                  <a:srgbClr val="0070C0"/>
                </a:solidFill>
              </a:rPr>
              <a:t>name</a:t>
            </a:r>
          </a:p>
          <a:p>
            <a:r>
              <a:rPr lang="en-US" smtClean="0">
                <a:solidFill>
                  <a:srgbClr val="0070C0"/>
                </a:solidFill>
              </a:rPr>
              <a:t>propertyIsEnumerable</a:t>
            </a:r>
            <a:r>
              <a:rPr lang="en-US">
                <a:solidFill>
                  <a:srgbClr val="0070C0"/>
                </a:solidFill>
              </a:rPr>
              <a:t>()</a:t>
            </a:r>
            <a:r>
              <a:rPr lang="en-US"/>
              <a:t> </a:t>
            </a:r>
            <a:endParaRPr lang="en-US" smtClean="0"/>
          </a:p>
          <a:p>
            <a:pPr lvl="1"/>
            <a:r>
              <a:rPr lang="en-US" i="1" smtClean="0"/>
              <a:t>monkey.propertyIsEnumerable</a:t>
            </a:r>
            <a:r>
              <a:rPr lang="en-US" i="1"/>
              <a:t>('name</a:t>
            </a:r>
            <a:r>
              <a:rPr lang="en-US" i="1" smtClean="0"/>
              <a:t>') </a:t>
            </a:r>
            <a:r>
              <a:rPr lang="en-US" smtClean="0"/>
              <a:t>returns true if object monkey has an own property called </a:t>
            </a:r>
            <a:r>
              <a:rPr lang="en-US" smtClean="0">
                <a:solidFill>
                  <a:srgbClr val="0070C0"/>
                </a:solidFill>
              </a:rPr>
              <a:t>name</a:t>
            </a:r>
            <a:r>
              <a:rPr lang="en-US" smtClean="0"/>
              <a:t> and that property is not built-in</a:t>
            </a:r>
            <a:endParaRPr lang="en-US"/>
          </a:p>
          <a:p>
            <a:r>
              <a:rPr lang="en-US">
                <a:solidFill>
                  <a:srgbClr val="0070C0"/>
                </a:solidFill>
              </a:rPr>
              <a:t>__proto</a:t>
            </a:r>
            <a:r>
              <a:rPr lang="en-US" smtClean="0">
                <a:solidFill>
                  <a:srgbClr val="0070C0"/>
                </a:solidFill>
              </a:rPr>
              <a:t>__</a:t>
            </a:r>
          </a:p>
          <a:p>
            <a:pPr lvl="1"/>
            <a:r>
              <a:rPr lang="en-US"/>
              <a:t>T</a:t>
            </a:r>
            <a:r>
              <a:rPr lang="en-US" smtClean="0"/>
              <a:t>he </a:t>
            </a:r>
            <a:r>
              <a:rPr lang="en-US"/>
              <a:t>secret link every object keeps to its prototype </a:t>
            </a:r>
            <a:r>
              <a:rPr lang="en-US" smtClean="0"/>
              <a:t>(Firefox only)</a:t>
            </a:r>
            <a:endParaRPr lang="en-US"/>
          </a:p>
          <a:p>
            <a:endParaRPr lang="en-US"/>
          </a:p>
        </p:txBody>
      </p:sp>
    </p:spTree>
    <p:extLst>
      <p:ext uri="{BB962C8B-B14F-4D97-AF65-F5344CB8AC3E}">
        <p14:creationId xmlns:p14="http://schemas.microsoft.com/office/powerpoint/2010/main" val="74178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Enhance built-in objects</a:t>
            </a:r>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1" y="1828801"/>
            <a:ext cx="5667375" cy="19526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4552950"/>
            <a:ext cx="4095750" cy="184785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Down Arrow 2"/>
          <p:cNvSpPr/>
          <p:nvPr/>
        </p:nvSpPr>
        <p:spPr>
          <a:xfrm>
            <a:off x="4307794" y="3886200"/>
            <a:ext cx="264207" cy="533400"/>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86600" y="4572000"/>
            <a:ext cx="2819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 Although it’s possible to enhance built-in objects, don’t abuse it. Remember that what you consider a missing feature today and decide to augment a prototype for, might be a built-in method tomorrow.</a:t>
            </a:r>
          </a:p>
          <a:p>
            <a:r>
              <a:rPr lang="en-US" sz="1200"/>
              <a:t>- If you decide to augment the prototype of built-in objects with a new property, do check for existence of the new property frst.</a:t>
            </a:r>
          </a:p>
        </p:txBody>
      </p:sp>
    </p:spTree>
    <p:extLst>
      <p:ext uri="{BB962C8B-B14F-4D97-AF65-F5344CB8AC3E}">
        <p14:creationId xmlns:p14="http://schemas.microsoft.com/office/powerpoint/2010/main" val="597170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Exercises</a:t>
            </a:r>
            <a:endParaRPr lang="en-US"/>
          </a:p>
        </p:txBody>
      </p:sp>
      <p:sp>
        <p:nvSpPr>
          <p:cNvPr id="3" name="Content Placeholder 2"/>
          <p:cNvSpPr>
            <a:spLocks noGrp="1"/>
          </p:cNvSpPr>
          <p:nvPr>
            <p:ph idx="1"/>
          </p:nvPr>
        </p:nvSpPr>
        <p:spPr/>
        <p:txBody>
          <a:bodyPr>
            <a:normAutofit/>
          </a:bodyPr>
          <a:lstStyle/>
          <a:p>
            <a:r>
              <a:rPr lang="en-US" smtClean="0"/>
              <a:t>Create </a:t>
            </a:r>
            <a:r>
              <a:rPr lang="en-US"/>
              <a:t>an object called </a:t>
            </a:r>
            <a:r>
              <a:rPr lang="en-US" b="1">
                <a:solidFill>
                  <a:srgbClr val="0070C0"/>
                </a:solidFill>
              </a:rPr>
              <a:t>shape </a:t>
            </a:r>
            <a:r>
              <a:rPr lang="en-US"/>
              <a:t>that has a </a:t>
            </a:r>
            <a:r>
              <a:rPr lang="en-US" b="1">
                <a:solidFill>
                  <a:srgbClr val="0070C0"/>
                </a:solidFill>
              </a:rPr>
              <a:t>type </a:t>
            </a:r>
            <a:r>
              <a:rPr lang="en-US"/>
              <a:t>property and a </a:t>
            </a:r>
            <a:r>
              <a:rPr lang="en-US" b="1" smtClean="0">
                <a:solidFill>
                  <a:srgbClr val="0070C0"/>
                </a:solidFill>
              </a:rPr>
              <a:t>getType</a:t>
            </a:r>
            <a:r>
              <a:rPr lang="en-US" b="1">
                <a:solidFill>
                  <a:srgbClr val="0070C0"/>
                </a:solidFill>
              </a:rPr>
              <a:t>() </a:t>
            </a:r>
            <a:r>
              <a:rPr lang="en-US"/>
              <a:t>method. </a:t>
            </a:r>
          </a:p>
          <a:p>
            <a:r>
              <a:rPr lang="en-US" smtClean="0"/>
              <a:t>Define </a:t>
            </a:r>
            <a:r>
              <a:rPr lang="en-US"/>
              <a:t>a </a:t>
            </a:r>
            <a:r>
              <a:rPr lang="en-US" b="1">
                <a:solidFill>
                  <a:srgbClr val="0070C0"/>
                </a:solidFill>
              </a:rPr>
              <a:t>Triangle()</a:t>
            </a:r>
            <a:r>
              <a:rPr lang="en-US"/>
              <a:t> constructor function whose prototype is </a:t>
            </a:r>
            <a:r>
              <a:rPr lang="en-US" b="1" smtClean="0">
                <a:solidFill>
                  <a:srgbClr val="0070C0"/>
                </a:solidFill>
              </a:rPr>
              <a:t>shape</a:t>
            </a:r>
            <a:r>
              <a:rPr lang="en-US" smtClean="0"/>
              <a:t>. Objects created </a:t>
            </a:r>
            <a:r>
              <a:rPr lang="en-US"/>
              <a:t>with </a:t>
            </a:r>
            <a:r>
              <a:rPr lang="en-US" b="1">
                <a:solidFill>
                  <a:srgbClr val="0070C0"/>
                </a:solidFill>
              </a:rPr>
              <a:t>Triangle()</a:t>
            </a:r>
            <a:r>
              <a:rPr lang="en-US"/>
              <a:t> should have three own properties—</a:t>
            </a:r>
            <a:r>
              <a:rPr lang="en-US" b="1">
                <a:solidFill>
                  <a:srgbClr val="0070C0"/>
                </a:solidFill>
              </a:rPr>
              <a:t>a</a:t>
            </a:r>
            <a:r>
              <a:rPr lang="en-US"/>
              <a:t>, </a:t>
            </a:r>
            <a:r>
              <a:rPr lang="en-US" b="1">
                <a:solidFill>
                  <a:srgbClr val="0070C0"/>
                </a:solidFill>
              </a:rPr>
              <a:t>b</a:t>
            </a:r>
            <a:r>
              <a:rPr lang="en-US"/>
              <a:t>, </a:t>
            </a:r>
            <a:r>
              <a:rPr lang="en-US" b="1">
                <a:solidFill>
                  <a:srgbClr val="0070C0"/>
                </a:solidFill>
              </a:rPr>
              <a:t>c</a:t>
            </a:r>
            <a:r>
              <a:rPr lang="en-US"/>
              <a:t> </a:t>
            </a:r>
          </a:p>
          <a:p>
            <a:r>
              <a:rPr lang="en-US" smtClean="0"/>
              <a:t>Add </a:t>
            </a:r>
            <a:r>
              <a:rPr lang="en-US"/>
              <a:t>a new method to the prototype called </a:t>
            </a:r>
            <a:r>
              <a:rPr lang="en-US" b="1">
                <a:solidFill>
                  <a:srgbClr val="0070C0"/>
                </a:solidFill>
              </a:rPr>
              <a:t>getPerimeter()</a:t>
            </a:r>
            <a:r>
              <a:rPr lang="en-US"/>
              <a:t>.</a:t>
            </a:r>
          </a:p>
        </p:txBody>
      </p:sp>
    </p:spTree>
    <p:extLst>
      <p:ext uri="{BB962C8B-B14F-4D97-AF65-F5344CB8AC3E}">
        <p14:creationId xmlns:p14="http://schemas.microsoft.com/office/powerpoint/2010/main" val="1022927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Exercises (cont.)</a:t>
            </a:r>
            <a:endParaRPr lang="en-US"/>
          </a:p>
        </p:txBody>
      </p:sp>
      <p:sp>
        <p:nvSpPr>
          <p:cNvPr id="3" name="Content Placeholder 2"/>
          <p:cNvSpPr>
            <a:spLocks noGrp="1"/>
          </p:cNvSpPr>
          <p:nvPr>
            <p:ph idx="1"/>
          </p:nvPr>
        </p:nvSpPr>
        <p:spPr/>
        <p:txBody>
          <a:bodyPr>
            <a:normAutofit fontScale="85000" lnSpcReduction="20000"/>
          </a:bodyPr>
          <a:lstStyle/>
          <a:p>
            <a:r>
              <a:rPr lang="en-US" smtClean="0"/>
              <a:t>Test </a:t>
            </a:r>
            <a:r>
              <a:rPr lang="en-US"/>
              <a:t>your implementation with this code:</a:t>
            </a:r>
          </a:p>
          <a:p>
            <a:pPr marL="400050" lvl="1" indent="0">
              <a:buNone/>
            </a:pPr>
            <a:r>
              <a:rPr lang="en-US">
                <a:solidFill>
                  <a:srgbClr val="0070C0"/>
                </a:solidFill>
              </a:rPr>
              <a:t>  &gt;&gt;&gt; var t = new Triangle(1, 2, 3);</a:t>
            </a:r>
          </a:p>
          <a:p>
            <a:pPr marL="400050" lvl="1" indent="0">
              <a:buNone/>
            </a:pPr>
            <a:r>
              <a:rPr lang="en-US">
                <a:solidFill>
                  <a:srgbClr val="0070C0"/>
                </a:solidFill>
              </a:rPr>
              <a:t>  &gt;&gt;&gt; t.constructor</a:t>
            </a:r>
          </a:p>
          <a:p>
            <a:pPr marL="400050" lvl="1" indent="0">
              <a:buNone/>
            </a:pPr>
            <a:r>
              <a:rPr lang="en-US">
                <a:solidFill>
                  <a:srgbClr val="0070C0"/>
                </a:solidFill>
              </a:rPr>
              <a:t>        Triangle(a,b,c) Triangle(a, b, c)</a:t>
            </a:r>
          </a:p>
          <a:p>
            <a:pPr marL="400050" lvl="1" indent="0">
              <a:buNone/>
            </a:pPr>
            <a:r>
              <a:rPr lang="en-US">
                <a:solidFill>
                  <a:srgbClr val="0070C0"/>
                </a:solidFill>
              </a:rPr>
              <a:t>  &gt;&gt;&gt; shape.isPrototypeOf(t)</a:t>
            </a:r>
          </a:p>
          <a:p>
            <a:pPr marL="400050" lvl="1" indent="0">
              <a:buNone/>
            </a:pPr>
            <a:r>
              <a:rPr lang="en-US">
                <a:solidFill>
                  <a:srgbClr val="0070C0"/>
                </a:solidFill>
              </a:rPr>
              <a:t>         true true</a:t>
            </a:r>
          </a:p>
          <a:p>
            <a:pPr marL="400050" lvl="1" indent="0">
              <a:buNone/>
            </a:pPr>
            <a:r>
              <a:rPr lang="en-US">
                <a:solidFill>
                  <a:srgbClr val="0070C0"/>
                </a:solidFill>
              </a:rPr>
              <a:t>  &gt;&gt;&gt; t.getPerimeter()</a:t>
            </a:r>
          </a:p>
          <a:p>
            <a:pPr marL="400050" lvl="1" indent="0">
              <a:buNone/>
            </a:pPr>
            <a:r>
              <a:rPr lang="en-US">
                <a:solidFill>
                  <a:srgbClr val="0070C0"/>
                </a:solidFill>
              </a:rPr>
              <a:t>        6 6</a:t>
            </a:r>
          </a:p>
          <a:p>
            <a:pPr marL="400050" lvl="1" indent="0">
              <a:buNone/>
            </a:pPr>
            <a:r>
              <a:rPr lang="en-US">
                <a:solidFill>
                  <a:srgbClr val="0070C0"/>
                </a:solidFill>
              </a:rPr>
              <a:t>  &gt;&gt;&gt; t.getType()</a:t>
            </a:r>
          </a:p>
          <a:p>
            <a:pPr marL="400050" lvl="1" indent="0">
              <a:buNone/>
            </a:pPr>
            <a:r>
              <a:rPr lang="en-US">
                <a:solidFill>
                  <a:srgbClr val="0070C0"/>
                </a:solidFill>
              </a:rPr>
              <a:t>        "triangle" "triangle"</a:t>
            </a:r>
          </a:p>
          <a:p>
            <a:r>
              <a:rPr lang="en-US" smtClean="0"/>
              <a:t>Loop </a:t>
            </a:r>
            <a:r>
              <a:rPr lang="en-US"/>
              <a:t>over t showing only own properties and methods (none of the </a:t>
            </a:r>
            <a:r>
              <a:rPr lang="en-US" smtClean="0"/>
              <a:t>prototype's</a:t>
            </a:r>
            <a:r>
              <a:rPr lang="en-US"/>
              <a:t>).</a:t>
            </a:r>
          </a:p>
          <a:p>
            <a:r>
              <a:rPr lang="en-US" smtClean="0"/>
              <a:t>Make </a:t>
            </a:r>
            <a:r>
              <a:rPr lang="en-US"/>
              <a:t>this code work:</a:t>
            </a:r>
          </a:p>
          <a:p>
            <a:pPr marL="400050" lvl="1" indent="0">
              <a:buNone/>
            </a:pPr>
            <a:r>
              <a:rPr lang="en-US">
                <a:solidFill>
                  <a:srgbClr val="0070C0"/>
                </a:solidFill>
              </a:rPr>
              <a:t>  &gt;&gt;&gt; [1,2,3,4,5,6,7,8,9].shuffle()</a:t>
            </a:r>
          </a:p>
          <a:p>
            <a:pPr marL="400050" lvl="1" indent="0">
              <a:buNone/>
            </a:pPr>
            <a:r>
              <a:rPr lang="en-US">
                <a:solidFill>
                  <a:srgbClr val="0070C0"/>
                </a:solidFill>
              </a:rPr>
              <a:t>        </a:t>
            </a:r>
            <a:r>
              <a:rPr lang="en-US" smtClean="0">
                <a:solidFill>
                  <a:srgbClr val="0070C0"/>
                </a:solidFill>
              </a:rPr>
              <a:t>[</a:t>
            </a:r>
            <a:r>
              <a:rPr lang="en-US">
                <a:solidFill>
                  <a:srgbClr val="0070C0"/>
                </a:solidFill>
              </a:rPr>
              <a:t>2, 4, 1, 8, 9, 6, 5, 3, 7]</a:t>
            </a:r>
          </a:p>
        </p:txBody>
      </p:sp>
    </p:spTree>
    <p:extLst>
      <p:ext uri="{BB962C8B-B14F-4D97-AF65-F5344CB8AC3E}">
        <p14:creationId xmlns:p14="http://schemas.microsoft.com/office/powerpoint/2010/main" val="2358831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5E9E767291647B25E179C7D7A2EEB" ma:contentTypeVersion="5" ma:contentTypeDescription="Create a new document." ma:contentTypeScope="" ma:versionID="a1bdc774f16c821bcfc236c0c838f1a6">
  <xsd:schema xmlns:xsd="http://www.w3.org/2001/XMLSchema" xmlns:xs="http://www.w3.org/2001/XMLSchema" xmlns:p="http://schemas.microsoft.com/office/2006/metadata/properties" xmlns:ns2="bcf60191-8770-4faf-baf6-71eb0abfa3bd" xmlns:ns3="a97dc15d-ac22-4d06-8742-1efedeaab33d" targetNamespace="http://schemas.microsoft.com/office/2006/metadata/properties" ma:root="true" ma:fieldsID="3af41d8a5ca3a18742cf3bb64fa8d0de" ns2:_="" ns3:_="">
    <xsd:import namespace="bcf60191-8770-4faf-baf6-71eb0abfa3bd"/>
    <xsd:import namespace="a97dc15d-ac22-4d06-8742-1efedeaab33d"/>
    <xsd:element name="properties">
      <xsd:complexType>
        <xsd:sequence>
          <xsd:element name="documentManagement">
            <xsd:complexType>
              <xsd:all>
                <xsd:element ref="ns2:SharedWithUsers" minOccurs="0"/>
                <xsd:element ref="ns2:SharedWithDetails" minOccurs="0"/>
                <xsd:element ref="ns3:Acces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f60191-8770-4faf-baf6-71eb0abfa3b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7dc15d-ac22-4d06-8742-1efedeaab33d" elementFormDefault="qualified">
    <xsd:import namespace="http://schemas.microsoft.com/office/2006/documentManagement/types"/>
    <xsd:import namespace="http://schemas.microsoft.com/office/infopath/2007/PartnerControls"/>
    <xsd:element name="Access" ma:index="10" nillable="true" ma:displayName="Access" ma:internalName="Access">
      <xsd:simpleType>
        <xsd:restriction base="dms:Text"/>
      </xsd:simpleType>
    </xsd:element>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cess xmlns="a97dc15d-ac22-4d06-8742-1efedeaab33d" xsi:nil="true"/>
  </documentManagement>
</p:properties>
</file>

<file path=customXml/itemProps1.xml><?xml version="1.0" encoding="utf-8"?>
<ds:datastoreItem xmlns:ds="http://schemas.openxmlformats.org/officeDocument/2006/customXml" ds:itemID="{DD18CCFC-D29D-4D4A-9BA5-722FC5DDAA5E}"/>
</file>

<file path=customXml/itemProps2.xml><?xml version="1.0" encoding="utf-8"?>
<ds:datastoreItem xmlns:ds="http://schemas.openxmlformats.org/officeDocument/2006/customXml" ds:itemID="{83F0532A-BA35-4B8D-8F04-880D74104481}"/>
</file>

<file path=customXml/itemProps3.xml><?xml version="1.0" encoding="utf-8"?>
<ds:datastoreItem xmlns:ds="http://schemas.openxmlformats.org/officeDocument/2006/customXml" ds:itemID="{595BFA5D-53BA-4688-B930-6C263B0CB2A7}"/>
</file>

<file path=docProps/app.xml><?xml version="1.0" encoding="utf-8"?>
<Properties xmlns="http://schemas.openxmlformats.org/officeDocument/2006/extended-properties" xmlns:vt="http://schemas.openxmlformats.org/officeDocument/2006/docPropsVTypes">
  <TotalTime>11</TotalTime>
  <Words>7313</Words>
  <Application>Microsoft Office PowerPoint</Application>
  <PresentationFormat>Widescreen</PresentationFormat>
  <Paragraphs>1420</Paragraphs>
  <Slides>166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166</vt:i4>
      </vt:variant>
    </vt:vector>
  </HeadingPairs>
  <TitlesOfParts>
    <vt:vector size="177" baseType="lpstr">
      <vt:lpstr>宋体</vt:lpstr>
      <vt:lpstr>Algerian</vt:lpstr>
      <vt:lpstr>Arial</vt:lpstr>
      <vt:lpstr>Calibri</vt:lpstr>
      <vt:lpstr>Calibri Light</vt:lpstr>
      <vt:lpstr>Consolas</vt:lpstr>
      <vt:lpstr>Courier New</vt:lpstr>
      <vt:lpstr>Times New Roman</vt:lpstr>
      <vt:lpstr>Wingdings</vt:lpstr>
      <vt:lpstr>Wingdings 2</vt:lpstr>
      <vt:lpstr>Office Theme</vt:lpstr>
      <vt:lpstr>Java  Basics</vt:lpstr>
      <vt:lpstr>Contents</vt:lpstr>
      <vt:lpstr>1) JS OOP/Closure</vt:lpstr>
      <vt:lpstr>TO-DO list</vt:lpstr>
      <vt:lpstr>Intro to JavaScript</vt:lpstr>
      <vt:lpstr>Intro to JavaScript (cont.)</vt:lpstr>
      <vt:lpstr>Intro to JavaScript (cont.)</vt:lpstr>
      <vt:lpstr>Intro to JavaScript (cont.)</vt:lpstr>
      <vt:lpstr>TO-DO list</vt:lpstr>
      <vt:lpstr>Set up environment</vt:lpstr>
      <vt:lpstr>TO-DO list</vt:lpstr>
      <vt:lpstr>OOP concepts revisited</vt:lpstr>
      <vt:lpstr>OOP concepts summary</vt:lpstr>
      <vt:lpstr>OOP concepts summary (cont.)</vt:lpstr>
      <vt:lpstr>TO-DO list</vt:lpstr>
      <vt:lpstr>JavaScript basics</vt:lpstr>
      <vt:lpstr>Data types</vt:lpstr>
      <vt:lpstr>Data type (cont.)</vt:lpstr>
      <vt:lpstr>Notes on numbers</vt:lpstr>
      <vt:lpstr>Notes on strings</vt:lpstr>
      <vt:lpstr>Notes on booleans</vt:lpstr>
      <vt:lpstr>Notes on null and undefined</vt:lpstr>
      <vt:lpstr>Variables</vt:lpstr>
      <vt:lpstr>Common operators</vt:lpstr>
      <vt:lpstr>Data structure - Array</vt:lpstr>
      <vt:lpstr>Flow control statements</vt:lpstr>
      <vt:lpstr>if condition</vt:lpstr>
      <vt:lpstr>if condition (cont.)</vt:lpstr>
      <vt:lpstr>if condition (cont.)</vt:lpstr>
      <vt:lpstr>switch statement</vt:lpstr>
      <vt:lpstr>switch statement (cont.)</vt:lpstr>
      <vt:lpstr>while loop</vt:lpstr>
      <vt:lpstr>do-while loop</vt:lpstr>
      <vt:lpstr>for loop</vt:lpstr>
      <vt:lpstr>for-in loop</vt:lpstr>
      <vt:lpstr>Comments</vt:lpstr>
      <vt:lpstr>Quiz</vt:lpstr>
      <vt:lpstr>TO-DO list</vt:lpstr>
      <vt:lpstr>Core concepts and concerns</vt:lpstr>
      <vt:lpstr>TO-DO list revised</vt:lpstr>
      <vt:lpstr>TO-DO list continued</vt:lpstr>
      <vt:lpstr>Function</vt:lpstr>
      <vt:lpstr>Define and use a function</vt:lpstr>
      <vt:lpstr>Function parameters</vt:lpstr>
      <vt:lpstr>Pre-defined functions</vt:lpstr>
      <vt:lpstr>Variable scopes</vt:lpstr>
      <vt:lpstr>Function is a special data type</vt:lpstr>
      <vt:lpstr>Functions in advance</vt:lpstr>
      <vt:lpstr>Function features</vt:lpstr>
      <vt:lpstr>Anonymous functions</vt:lpstr>
      <vt:lpstr>Anonymous functions (cont.)</vt:lpstr>
      <vt:lpstr>Inner functions</vt:lpstr>
      <vt:lpstr>Functions that return functions</vt:lpstr>
      <vt:lpstr>Functions that redefine themselves</vt:lpstr>
      <vt:lpstr>Closure</vt:lpstr>
      <vt:lpstr>Closure (cont.)</vt:lpstr>
      <vt:lpstr>Closure (cont.)</vt:lpstr>
      <vt:lpstr>Closure (cont.)</vt:lpstr>
      <vt:lpstr>Using closure</vt:lpstr>
      <vt:lpstr>Quiz</vt:lpstr>
      <vt:lpstr>Quiz (cont.)</vt:lpstr>
      <vt:lpstr>TO-DO list</vt:lpstr>
      <vt:lpstr>Object</vt:lpstr>
      <vt:lpstr>Objects vs. arrays</vt:lpstr>
      <vt:lpstr>Create objects</vt:lpstr>
      <vt:lpstr>Create objects (cont.)</vt:lpstr>
      <vt:lpstr>Create objects – Small note</vt:lpstr>
      <vt:lpstr>Use objects</vt:lpstr>
      <vt:lpstr>Use objects (cont.)</vt:lpstr>
      <vt:lpstr>Use objects (cont.)</vt:lpstr>
      <vt:lpstr>Copy or pass objects</vt:lpstr>
      <vt:lpstr>Compare objects</vt:lpstr>
      <vt:lpstr>Alter properties/methods</vt:lpstr>
      <vt:lpstr>this value</vt:lpstr>
      <vt:lpstr>this and the global object</vt:lpstr>
      <vt:lpstr>Constructor function</vt:lpstr>
      <vt:lpstr>Function that returns objects</vt:lpstr>
      <vt:lpstr>constructor property</vt:lpstr>
      <vt:lpstr>Built-in objects</vt:lpstr>
      <vt:lpstr>Quiz</vt:lpstr>
      <vt:lpstr>Quiz (cont.)</vt:lpstr>
      <vt:lpstr>TO-DO list</vt:lpstr>
      <vt:lpstr>Prototype</vt:lpstr>
      <vt:lpstr>Function object reviewed</vt:lpstr>
      <vt:lpstr>The prototype property</vt:lpstr>
      <vt:lpstr>The prototype property (cont.)</vt:lpstr>
      <vt:lpstr>Add members using prototype</vt:lpstr>
      <vt:lpstr>Add members using prototype (cont.)</vt:lpstr>
      <vt:lpstr>Add members using prototype (cont.)</vt:lpstr>
      <vt:lpstr>Add members using prototype (cont.)</vt:lpstr>
      <vt:lpstr>Own vs. prototypal properties</vt:lpstr>
      <vt:lpstr>Own vs. prototypal properties (cont.)</vt:lpstr>
      <vt:lpstr>Own vs. prototypal properties (cont.)</vt:lpstr>
      <vt:lpstr>Own vs. prototypal properties (cont.)</vt:lpstr>
      <vt:lpstr>Enumerate properties</vt:lpstr>
      <vt:lpstr>Special stuffs</vt:lpstr>
      <vt:lpstr>Enhance built-in objects</vt:lpstr>
      <vt:lpstr>Exercises</vt:lpstr>
      <vt:lpstr>Exercises (cont.)</vt:lpstr>
      <vt:lpstr>TO-DO list</vt:lpstr>
      <vt:lpstr>Prototype chaining reviewed</vt:lpstr>
      <vt:lpstr>Inheritance</vt:lpstr>
      <vt:lpstr>Inheritance (cont.)</vt:lpstr>
      <vt:lpstr>Inheritance (cont.)</vt:lpstr>
      <vt:lpstr>Inheritance (cont.)</vt:lpstr>
      <vt:lpstr>Inheritance (cont.)</vt:lpstr>
      <vt:lpstr>Inheritance (cont.)</vt:lpstr>
      <vt:lpstr>Inheritance (cont.)</vt:lpstr>
      <vt:lpstr>Inheritance (cont.)</vt:lpstr>
      <vt:lpstr>Uber – Access to the parent</vt:lpstr>
      <vt:lpstr>Inheritance patterns (IP) - Classification</vt:lpstr>
      <vt:lpstr>Inheritance patterns (cont.)</vt:lpstr>
      <vt:lpstr>Inheritance patterns (cont.)</vt:lpstr>
      <vt:lpstr>IP - Multi-inheritance</vt:lpstr>
      <vt:lpstr>IP - Parasitic inheritance</vt:lpstr>
      <vt:lpstr>IP - Constructor-borrowing</vt:lpstr>
      <vt:lpstr>IP - Constructor-borrowing (cont.)</vt:lpstr>
      <vt:lpstr>Inheritance patterns (cont.)</vt:lpstr>
      <vt:lpstr>Try a demo</vt:lpstr>
      <vt:lpstr>Excercises</vt:lpstr>
      <vt:lpstr>TO-DO list</vt:lpstr>
      <vt:lpstr>Browser environment</vt:lpstr>
      <vt:lpstr>TO-DO list</vt:lpstr>
      <vt:lpstr>Coding and design patterns</vt:lpstr>
      <vt:lpstr>TO-DO list</vt:lpstr>
      <vt:lpstr>Back to our main TO-DO list</vt:lpstr>
      <vt:lpstr>TO-DO list for next time</vt:lpstr>
      <vt:lpstr>Scope</vt:lpstr>
      <vt:lpstr>Scope</vt:lpstr>
      <vt:lpstr>Scope</vt:lpstr>
      <vt:lpstr>Global Scope</vt:lpstr>
      <vt:lpstr>Global Scope</vt:lpstr>
      <vt:lpstr>Global Scope</vt:lpstr>
      <vt:lpstr>Global Scope (2)</vt:lpstr>
      <vt:lpstr>Global Scope</vt:lpstr>
      <vt:lpstr>Function Scope</vt:lpstr>
      <vt:lpstr>Function Scope</vt:lpstr>
      <vt:lpstr>Resolving References  through the Scope Chain</vt:lpstr>
      <vt:lpstr>Resolving References  through the Scope Chain</vt:lpstr>
      <vt:lpstr>ECMAScript 6 Way of Working with Scopes</vt:lpstr>
      <vt:lpstr>Block scope with let</vt:lpstr>
      <vt:lpstr>Closures</vt:lpstr>
      <vt:lpstr>Closures</vt:lpstr>
      <vt:lpstr>Closures</vt:lpstr>
      <vt:lpstr>Closures</vt:lpstr>
      <vt:lpstr>Closures</vt:lpstr>
      <vt:lpstr>Simple Closures</vt:lpstr>
      <vt:lpstr>Closures Usage</vt:lpstr>
      <vt:lpstr>Closures Usage</vt:lpstr>
      <vt:lpstr>2) JS &amp; DOM / XPATH</vt:lpstr>
      <vt:lpstr>XPath</vt:lpstr>
      <vt:lpstr>Xpath Path Expressions/Functions</vt:lpstr>
      <vt:lpstr>XPath Nodes - terminology</vt:lpstr>
      <vt:lpstr>XPath Nodes - relationship</vt:lpstr>
      <vt:lpstr>XPath Syntax</vt:lpstr>
      <vt:lpstr>XPath Syntax</vt:lpstr>
      <vt:lpstr>XPath Wildcards/| operator</vt:lpstr>
      <vt:lpstr>More XPath References</vt:lpstr>
      <vt:lpstr>XPath Example</vt:lpstr>
      <vt:lpstr>XSLT</vt:lpstr>
      <vt:lpstr>Displaying XML</vt:lpstr>
      <vt:lpstr>XSL</vt:lpstr>
      <vt:lpstr>XSL Transformation</vt:lpstr>
      <vt:lpstr>XSLT - Transformation</vt:lpstr>
      <vt:lpstr>PowerPoint Presentation</vt:lpstr>
      <vt:lpstr>XSLT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biswas</dc:creator>
  <cp:lastModifiedBy>kishore biswas</cp:lastModifiedBy>
  <cp:revision>9</cp:revision>
  <dcterms:created xsi:type="dcterms:W3CDTF">2017-07-13T07:06:53Z</dcterms:created>
  <dcterms:modified xsi:type="dcterms:W3CDTF">2017-07-13T08:49:06Z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0x01010058C5E9E767291647B25E179C7D7A2EEB</vt:lpwstr>
  </property>
</Properties>
</file>