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1" r:id="rId6"/>
    <p:sldId id="282" r:id="rId7"/>
    <p:sldId id="271" r:id="rId8"/>
    <p:sldId id="283" r:id="rId9"/>
    <p:sldId id="285" r:id="rId10"/>
    <p:sldId id="287" r:id="rId11"/>
    <p:sldId id="284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1678" autoAdjust="0"/>
  </p:normalViewPr>
  <p:slideViewPr>
    <p:cSldViewPr snapToGrid="0">
      <p:cViewPr varScale="1">
        <p:scale>
          <a:sx n="65" d="100"/>
          <a:sy n="65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0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7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5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6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81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3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=""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=""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=""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=""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=""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=""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=""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=""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=""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=""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=""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=""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=""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=""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=""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=""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=""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=""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=""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=""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=""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=""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4/20/2021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arxiv.org/abs/1612.00005v1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arxiv.org/abs/1912.0216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g.uber.com/ppl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3.svg"/><Relationship Id="rId9" Type="http://schemas.openxmlformats.org/officeDocument/2006/relationships/hyperlink" Target="https://www.youtube.com/watch?v=q3Q_LTetx9o&amp;t=2540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=""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3500" dirty="0" smtClean="0"/>
              <a:t>PPLM – </a:t>
            </a:r>
            <a:br>
              <a:rPr lang="en-US" sz="3500" dirty="0" smtClean="0"/>
            </a:br>
            <a:r>
              <a:rPr lang="en-US" sz="3500" dirty="0" smtClean="0"/>
              <a:t>Pluggable Playable Language Model</a:t>
            </a:r>
            <a:endParaRPr lang="en-US" sz="35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DS8008 - Natural Language Processing</a:t>
            </a:r>
          </a:p>
          <a:p>
            <a:r>
              <a:rPr lang="en-US" sz="2800" dirty="0" smtClean="0"/>
              <a:t>Subramanian Kaushik Gurumoorthy (2021)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=""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Controllable Language </a:t>
            </a:r>
            <a:r>
              <a:rPr lang="en-IN" dirty="0" smtClean="0"/>
              <a:t>Generation</a:t>
            </a:r>
            <a:endParaRPr lang="en-US" dirty="0"/>
          </a:p>
        </p:txBody>
      </p:sp>
      <p:sp>
        <p:nvSpPr>
          <p:cNvPr id="7" name="AutoShape 2" descr="Image result for transformer based langiage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745673" y="4190714"/>
            <a:ext cx="9894997" cy="2308324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change  the topic or sentiment of above text generation 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206" y="4467713"/>
            <a:ext cx="5471483" cy="1016261"/>
            <a:chOff x="5144665" y="2261763"/>
            <a:chExt cx="6655916" cy="1477328"/>
          </a:xfrm>
        </p:grpSpPr>
        <p:sp>
          <p:nvSpPr>
            <p:cNvPr id="10" name="Rounded Rectangle 9"/>
            <p:cNvSpPr/>
            <p:nvPr/>
          </p:nvSpPr>
          <p:spPr>
            <a:xfrm>
              <a:off x="6976190" y="2336873"/>
              <a:ext cx="1917380" cy="114278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GPT -2 - Medium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10" idx="1"/>
            </p:cNvCxnSpPr>
            <p:nvPr/>
          </p:nvCxnSpPr>
          <p:spPr>
            <a:xfrm flipV="1">
              <a:off x="6453434" y="2908265"/>
              <a:ext cx="522755" cy="5751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4665" y="2605677"/>
              <a:ext cx="1207382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The Food </a:t>
              </a:r>
            </a:p>
            <a:p>
              <a:r>
                <a:rPr lang="en-IN" dirty="0" smtClean="0"/>
                <a:t>is awful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29419" y="2261763"/>
              <a:ext cx="237116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The Food is awful.</a:t>
              </a:r>
            </a:p>
            <a:p>
              <a:r>
                <a:rPr lang="en-IN" dirty="0" smtClean="0"/>
                <a:t>The staff are rude </a:t>
              </a:r>
            </a:p>
            <a:p>
              <a:r>
                <a:rPr lang="en-IN" dirty="0" smtClean="0"/>
                <a:t>and lazy. The food is</a:t>
              </a:r>
            </a:p>
            <a:p>
              <a:r>
                <a:rPr lang="en-IN" dirty="0" smtClean="0"/>
                <a:t> disgusting – even by </a:t>
              </a:r>
            </a:p>
            <a:p>
              <a:r>
                <a:rPr lang="en-IN" dirty="0" smtClean="0"/>
                <a:t>my standards</a:t>
              </a:r>
              <a:endParaRPr lang="en-IN" dirty="0"/>
            </a:p>
          </p:txBody>
        </p:sp>
        <p:cxnSp>
          <p:nvCxnSpPr>
            <p:cNvPr id="14" name="Straight Arrow Connector 13"/>
            <p:cNvCxnSpPr>
              <a:stCxn id="10" idx="3"/>
            </p:cNvCxnSpPr>
            <p:nvPr/>
          </p:nvCxnSpPr>
          <p:spPr>
            <a:xfrm flipV="1">
              <a:off x="8893570" y="2902515"/>
              <a:ext cx="522755" cy="575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745673" y="2159389"/>
            <a:ext cx="9894997" cy="2031325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Training </a:t>
            </a:r>
            <a:r>
              <a:rPr lang="en-IN" dirty="0" smtClean="0"/>
              <a:t>large conditional model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Fine tune a pre-trained model to produce text with specific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Changing text generated in post processing manner against a target 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IN" dirty="0"/>
              <a:t>A</a:t>
            </a:r>
            <a:r>
              <a:rPr lang="en-IN" dirty="0" smtClean="0"/>
              <a:t>ll </a:t>
            </a:r>
            <a:r>
              <a:rPr lang="en-IN" dirty="0"/>
              <a:t>these approaches required effort to retrain the model or a trade off in text generated quality or using </a:t>
            </a:r>
            <a:r>
              <a:rPr lang="en-IN" dirty="0" smtClean="0"/>
              <a:t>existing </a:t>
            </a:r>
            <a:r>
              <a:rPr lang="en-IN" dirty="0"/>
              <a:t>unconditional language models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7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=""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PPLM to rescue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0691" y="2336873"/>
            <a:ext cx="5697070" cy="412073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PPLM = GPT2  (p(x)) + Attribute model </a:t>
            </a:r>
            <a:r>
              <a:rPr lang="en-US" sz="2000" b="1" dirty="0"/>
              <a:t>p(a|x)</a:t>
            </a:r>
          </a:p>
          <a:p>
            <a:r>
              <a:rPr lang="en-US" sz="2000" dirty="0" smtClean="0"/>
              <a:t>Pre </a:t>
            </a:r>
            <a:r>
              <a:rPr lang="en-US" sz="2000" dirty="0"/>
              <a:t>trained language model p(x)</a:t>
            </a:r>
          </a:p>
          <a:p>
            <a:r>
              <a:rPr lang="en-US" sz="2000" dirty="0"/>
              <a:t>Use an additional attribute model which would update the weights as per the </a:t>
            </a:r>
            <a:r>
              <a:rPr lang="en-US" sz="2000" dirty="0" smtClean="0"/>
              <a:t>desired target </a:t>
            </a:r>
            <a:r>
              <a:rPr lang="en-US" sz="2000" dirty="0"/>
              <a:t>attribute p(a|x</a:t>
            </a:r>
            <a:r>
              <a:rPr lang="en-US" sz="2000" dirty="0" smtClean="0"/>
              <a:t>) i.e. topics and Sentiments</a:t>
            </a:r>
            <a:endParaRPr lang="en-US" sz="2000" dirty="0"/>
          </a:p>
          <a:p>
            <a:r>
              <a:rPr lang="en-US" sz="2000" dirty="0"/>
              <a:t>Target – Conditional language model p(x|a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Sampling using </a:t>
            </a:r>
            <a:r>
              <a:rPr lang="en-US" sz="2000" dirty="0"/>
              <a:t>approximate metropolis-adjusted langevin </a:t>
            </a:r>
            <a:r>
              <a:rPr lang="en-US" sz="2000" dirty="0" smtClean="0"/>
              <a:t>approach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AutoShape 2" descr="Image result for transformer based langiage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5980" y="2330983"/>
            <a:ext cx="4181475" cy="41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=""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PPLM – “U” Turn your car</a:t>
            </a:r>
            <a:endParaRPr lang="en-US" dirty="0"/>
          </a:p>
        </p:txBody>
      </p:sp>
      <p:sp>
        <p:nvSpPr>
          <p:cNvPr id="7" name="AutoShape 2" descr="Image result for transformer based langiage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2284515" y="2286613"/>
            <a:ext cx="9056995" cy="43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=""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PPLM – How to ensure fluency ?</a:t>
            </a:r>
            <a:endParaRPr lang="en-US" dirty="0"/>
          </a:p>
        </p:txBody>
      </p:sp>
      <p:sp>
        <p:nvSpPr>
          <p:cNvPr id="7" name="AutoShape 2" descr="Image result for transformer based langiage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48116" y="2381115"/>
            <a:ext cx="4698358" cy="397543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 fontScale="92500"/>
          </a:bodyPr>
          <a:lstStyle/>
          <a:p>
            <a:r>
              <a:rPr lang="en-IN" sz="2100" dirty="0"/>
              <a:t>Only considering the attribute model, we would end up in unrealistic examples </a:t>
            </a:r>
            <a:r>
              <a:rPr lang="en-IN" sz="2100" b="1" dirty="0"/>
              <a:t>“great great great great”</a:t>
            </a:r>
          </a:p>
          <a:p>
            <a:r>
              <a:rPr lang="en-IN" sz="2100" dirty="0" smtClean="0"/>
              <a:t>How </a:t>
            </a:r>
            <a:r>
              <a:rPr lang="en-IN" sz="2100" dirty="0"/>
              <a:t>?</a:t>
            </a:r>
          </a:p>
          <a:p>
            <a:pPr lvl="1"/>
            <a:r>
              <a:rPr lang="en-IN" sz="2100" dirty="0"/>
              <a:t>Minimizing KL divergence between controlled and uncontrolled LM</a:t>
            </a:r>
          </a:p>
          <a:p>
            <a:pPr lvl="1"/>
            <a:r>
              <a:rPr lang="en-IN" sz="2100" dirty="0"/>
              <a:t>Performing post norm </a:t>
            </a:r>
            <a:r>
              <a:rPr lang="en-IN" sz="2100" dirty="0" smtClean="0"/>
              <a:t>fusion </a:t>
            </a:r>
            <a:r>
              <a:rPr lang="en-IN" sz="2100" dirty="0"/>
              <a:t>between the modified and unmodified next word </a:t>
            </a:r>
            <a:r>
              <a:rPr lang="en-IN" sz="2100" dirty="0" smtClean="0"/>
              <a:t>distributions</a:t>
            </a:r>
          </a:p>
          <a:p>
            <a:r>
              <a:rPr lang="en-US" sz="2100" dirty="0" smtClean="0"/>
              <a:t>Why we do it ?</a:t>
            </a:r>
          </a:p>
          <a:p>
            <a:pPr lvl="1"/>
            <a:r>
              <a:rPr lang="en-US" sz="2100" dirty="0" smtClean="0"/>
              <a:t>Increase p (a|x)</a:t>
            </a:r>
            <a:endParaRPr lang="en-IN" sz="2100" dirty="0"/>
          </a:p>
          <a:p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423" y="2381114"/>
            <a:ext cx="5394384" cy="397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=""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7" name="AutoShape 2" descr="Image result for transformer based langiage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60375" y="2138108"/>
            <a:ext cx="38452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Topic – Politics– Sentiment -Positive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09" y="2507440"/>
            <a:ext cx="10791825" cy="37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=""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parameters – The Gears</a:t>
            </a:r>
            <a:endParaRPr lang="en-US" dirty="0"/>
          </a:p>
        </p:txBody>
      </p:sp>
      <p:sp>
        <p:nvSpPr>
          <p:cNvPr id="7" name="AutoShape 2" descr="Image result for transformer based langiage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718730" y="2053889"/>
            <a:ext cx="10473269" cy="4804111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100" dirty="0" err="1" smtClean="0"/>
              <a:t>bag_of_words</a:t>
            </a:r>
            <a:r>
              <a:rPr lang="en-IN" sz="2100" dirty="0" smtClean="0"/>
              <a:t> </a:t>
            </a:r>
            <a:r>
              <a:rPr lang="en-IN" sz="2100" dirty="0">
                <a:sym typeface="Wingdings" panose="05000000000000000000" pitchFamily="2" charset="2"/>
              </a:rPr>
              <a:t> </a:t>
            </a:r>
            <a:r>
              <a:rPr lang="en-IN" sz="2100" dirty="0" smtClean="0">
                <a:sym typeface="Wingdings" panose="05000000000000000000" pitchFamily="2" charset="2"/>
              </a:rPr>
              <a:t>    (</a:t>
            </a:r>
            <a:r>
              <a:rPr lang="en-IN" sz="2100" dirty="0" smtClean="0">
                <a:sym typeface="Wingdings" panose="05000000000000000000" pitchFamily="2" charset="2"/>
              </a:rPr>
              <a:t>science, politics, religion, legal, military, space, </a:t>
            </a:r>
            <a:r>
              <a:rPr lang="en-IN" sz="2100" dirty="0">
                <a:sym typeface="Wingdings" panose="05000000000000000000" pitchFamily="2" charset="2"/>
              </a:rPr>
              <a:t>technology</a:t>
            </a:r>
            <a:r>
              <a:rPr lang="en-IN" sz="2100" dirty="0" smtClean="0">
                <a:sym typeface="Wingdings" panose="05000000000000000000" pitchFamily="2" charset="2"/>
              </a:rPr>
              <a:t>)</a:t>
            </a:r>
          </a:p>
          <a:p>
            <a:endParaRPr lang="en-IN" sz="21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100" dirty="0" smtClean="0"/>
              <a:t>           length      </a:t>
            </a:r>
            <a:r>
              <a:rPr lang="en-IN" sz="2100" dirty="0" smtClean="0">
                <a:sym typeface="Wingdings" panose="05000000000000000000" pitchFamily="2" charset="2"/>
              </a:rPr>
              <a:t> </a:t>
            </a:r>
            <a:r>
              <a:rPr lang="en-IN" sz="2100" dirty="0" smtClean="0">
                <a:sym typeface="Wingdings" panose="05000000000000000000" pitchFamily="2" charset="2"/>
              </a:rPr>
              <a:t>Length of generated text</a:t>
            </a:r>
          </a:p>
          <a:p>
            <a:pPr marL="0" indent="0">
              <a:buNone/>
            </a:pPr>
            <a:endParaRPr lang="en-IN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100" dirty="0" smtClean="0"/>
              <a:t>       </a:t>
            </a:r>
            <a:r>
              <a:rPr lang="en-IN" sz="2100" dirty="0" err="1" smtClean="0"/>
              <a:t>gm_scale</a:t>
            </a:r>
            <a:r>
              <a:rPr lang="en-IN" sz="2100" dirty="0" smtClean="0"/>
              <a:t>       </a:t>
            </a:r>
            <a:r>
              <a:rPr lang="en-IN" sz="2100" dirty="0" smtClean="0">
                <a:sym typeface="Wingdings" panose="05000000000000000000" pitchFamily="2" charset="2"/>
              </a:rPr>
              <a:t>Fluency  </a:t>
            </a:r>
            <a:r>
              <a:rPr lang="en-IN" sz="2100" dirty="0">
                <a:sym typeface="Wingdings" panose="05000000000000000000" pitchFamily="2" charset="2"/>
              </a:rPr>
              <a:t>factor</a:t>
            </a:r>
          </a:p>
          <a:p>
            <a:pPr marL="0" indent="0">
              <a:buNone/>
            </a:pPr>
            <a:endParaRPr lang="en-IN" sz="2100" dirty="0" smtClean="0"/>
          </a:p>
          <a:p>
            <a:pPr marL="0" indent="0">
              <a:buNone/>
            </a:pPr>
            <a:r>
              <a:rPr lang="en-IN" sz="2100" dirty="0"/>
              <a:t> </a:t>
            </a:r>
            <a:r>
              <a:rPr lang="en-IN" sz="2100" dirty="0" smtClean="0"/>
              <a:t>        </a:t>
            </a:r>
            <a:r>
              <a:rPr lang="en-IN" sz="2100" dirty="0" err="1" smtClean="0"/>
              <a:t>kl_scale</a:t>
            </a:r>
            <a:r>
              <a:rPr lang="en-IN" sz="2100" dirty="0" smtClean="0"/>
              <a:t>       </a:t>
            </a:r>
            <a:r>
              <a:rPr lang="en-IN" sz="2100" dirty="0">
                <a:sym typeface="Wingdings" panose="05000000000000000000" pitchFamily="2" charset="2"/>
              </a:rPr>
              <a:t>Fluency  </a:t>
            </a:r>
            <a:r>
              <a:rPr lang="en-IN" sz="2100" dirty="0" smtClean="0">
                <a:sym typeface="Wingdings" panose="05000000000000000000" pitchFamily="2" charset="2"/>
              </a:rPr>
              <a:t>factor</a:t>
            </a:r>
            <a:endParaRPr lang="en-IN" sz="21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100" dirty="0" smtClean="0"/>
              <a:t>     </a:t>
            </a:r>
          </a:p>
          <a:p>
            <a:pPr marL="0" indent="0">
              <a:buNone/>
            </a:pPr>
            <a:r>
              <a:rPr lang="en-IN" sz="2100" dirty="0"/>
              <a:t> </a:t>
            </a:r>
            <a:r>
              <a:rPr lang="en-IN" sz="2100" dirty="0" smtClean="0"/>
              <a:t>     </a:t>
            </a:r>
            <a:r>
              <a:rPr lang="en-IN" sz="2100" dirty="0" err="1" smtClean="0"/>
              <a:t>class_label</a:t>
            </a:r>
            <a:r>
              <a:rPr lang="en-IN" sz="2100" dirty="0" smtClean="0"/>
              <a:t> </a:t>
            </a:r>
            <a:r>
              <a:rPr lang="en-IN" sz="2100" dirty="0" smtClean="0">
                <a:sym typeface="Wingdings" panose="05000000000000000000" pitchFamily="2" charset="2"/>
              </a:rPr>
              <a:t>     </a:t>
            </a:r>
            <a:r>
              <a:rPr lang="en-IN" sz="2100" dirty="0">
                <a:sym typeface="Wingdings" panose="05000000000000000000" pitchFamily="2" charset="2"/>
              </a:rPr>
              <a:t>3- Negative , 2 </a:t>
            </a:r>
            <a:r>
              <a:rPr lang="en-IN" sz="2100" dirty="0" smtClean="0">
                <a:sym typeface="Wingdings" panose="05000000000000000000" pitchFamily="2" charset="2"/>
              </a:rPr>
              <a:t>– </a:t>
            </a:r>
            <a:r>
              <a:rPr lang="en-IN" sz="2100" dirty="0" smtClean="0">
                <a:sym typeface="Wingdings" panose="05000000000000000000" pitchFamily="2" charset="2"/>
              </a:rPr>
              <a:t>Positive</a:t>
            </a:r>
          </a:p>
          <a:p>
            <a:pPr marL="0" indent="0">
              <a:buNone/>
            </a:pPr>
            <a:endParaRPr lang="en-IN" sz="21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100" dirty="0" smtClean="0"/>
              <a:t>          </a:t>
            </a:r>
            <a:r>
              <a:rPr lang="en-IN" sz="2100" dirty="0" err="1" smtClean="0"/>
              <a:t>Stepsize</a:t>
            </a:r>
            <a:r>
              <a:rPr lang="en-IN" sz="2100" dirty="0" smtClean="0"/>
              <a:t>  </a:t>
            </a:r>
            <a:r>
              <a:rPr lang="en-IN" sz="2100" dirty="0">
                <a:sym typeface="Wingdings" panose="05000000000000000000" pitchFamily="2" charset="2"/>
              </a:rPr>
              <a:t> </a:t>
            </a:r>
            <a:r>
              <a:rPr lang="en-IN" sz="2100" dirty="0" smtClean="0">
                <a:sym typeface="Wingdings" panose="05000000000000000000" pitchFamily="2" charset="2"/>
              </a:rPr>
              <a:t>   </a:t>
            </a:r>
            <a:r>
              <a:rPr lang="en-IN" sz="2100" dirty="0" smtClean="0"/>
              <a:t>To </a:t>
            </a:r>
            <a:r>
              <a:rPr lang="en-IN" sz="2100" dirty="0"/>
              <a:t>intensify topic </a:t>
            </a:r>
            <a:r>
              <a:rPr lang="en-IN" sz="2100" dirty="0" smtClean="0"/>
              <a:t>control </a:t>
            </a:r>
            <a:r>
              <a:rPr lang="en-IN" sz="2100" dirty="0" smtClean="0"/>
              <a:t>&amp; decrease value </a:t>
            </a:r>
            <a:r>
              <a:rPr lang="en-IN" sz="2100" dirty="0"/>
              <a:t>to soften the control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569107" y="2053889"/>
            <a:ext cx="294967" cy="471948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3583854" y="2882871"/>
            <a:ext cx="294967" cy="471948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3613348" y="3650945"/>
            <a:ext cx="294967" cy="471948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3716592" y="6126838"/>
            <a:ext cx="294967" cy="471948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3716591" y="5358764"/>
            <a:ext cx="294967" cy="471948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3701842" y="4499581"/>
            <a:ext cx="294967" cy="471948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=""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AutoShape 2" descr="Image result for transformer based langiage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9438" y="2277878"/>
            <a:ext cx="9882291" cy="4034431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IN" dirty="0"/>
              <a:t>PPLM can be thought of as a generic machine for flipping </a:t>
            </a:r>
            <a:r>
              <a:rPr lang="en-IN" i="1" dirty="0"/>
              <a:t>literary critic</a:t>
            </a:r>
            <a:r>
              <a:rPr lang="en-IN" dirty="0"/>
              <a:t> models </a:t>
            </a:r>
            <a:r>
              <a:rPr lang="en-IN" i="1" dirty="0"/>
              <a:t>p(a|x)</a:t>
            </a:r>
            <a:r>
              <a:rPr lang="en-IN" dirty="0"/>
              <a:t> that can judge the worthiness of text they read into </a:t>
            </a:r>
            <a:r>
              <a:rPr lang="en-IN" i="1" dirty="0"/>
              <a:t>author</a:t>
            </a:r>
            <a:r>
              <a:rPr lang="en-IN" dirty="0"/>
              <a:t> models</a:t>
            </a:r>
            <a:r>
              <a:rPr lang="en-IN" i="1" dirty="0"/>
              <a:t> p(x|a)</a:t>
            </a:r>
            <a:r>
              <a:rPr lang="en-IN" dirty="0"/>
              <a:t> that can write something similarly </a:t>
            </a:r>
            <a:r>
              <a:rPr lang="en-IN" dirty="0" smtClean="0"/>
              <a:t>worthy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simple Plug and play approach to controlled text generation without fine tuning the LM or training a controlled LM from scratch</a:t>
            </a:r>
          </a:p>
          <a:p>
            <a:endParaRPr lang="en-US" dirty="0"/>
          </a:p>
          <a:p>
            <a:r>
              <a:rPr lang="en-US" dirty="0" smtClean="0"/>
              <a:t>Two tiny attribute models BOW for topic and a sentiment discriminator to steer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0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=""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AutoShape 2" descr="Image result for transformer based langiage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9438" y="2277879"/>
            <a:ext cx="9882291" cy="4078676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700" b="1" dirty="0" smtClean="0"/>
              <a:t>References </a:t>
            </a:r>
          </a:p>
          <a:p>
            <a:r>
              <a:rPr lang="en-IN" dirty="0" smtClean="0">
                <a:hlinkClick r:id="rId6"/>
              </a:rPr>
              <a:t>Controlling </a:t>
            </a:r>
            <a:r>
              <a:rPr lang="en-IN" dirty="0">
                <a:hlinkClick r:id="rId6"/>
              </a:rPr>
              <a:t>Text Generation with Plug and Play Language Models | Uber Engineering </a:t>
            </a:r>
            <a:r>
              <a:rPr lang="en-IN" dirty="0" smtClean="0">
                <a:hlinkClick r:id="rId6"/>
              </a:rPr>
              <a:t>Blog</a:t>
            </a:r>
            <a:endParaRPr lang="en-US" dirty="0"/>
          </a:p>
          <a:p>
            <a:r>
              <a:rPr lang="en-IN" dirty="0">
                <a:hlinkClick r:id="rId7"/>
              </a:rPr>
              <a:t>[1912.02164] Plug and Play Language Models: A Simple Approach to Controlled Text Generation (arxiv.org</a:t>
            </a:r>
            <a:r>
              <a:rPr lang="en-IN" dirty="0" smtClean="0">
                <a:hlinkClick r:id="rId7"/>
              </a:rPr>
              <a:t>)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700" b="1" dirty="0" smtClean="0"/>
              <a:t>Authors </a:t>
            </a:r>
            <a:endParaRPr lang="en-US" sz="2700" b="1" dirty="0" smtClean="0"/>
          </a:p>
          <a:p>
            <a:pPr marL="0" indent="0">
              <a:buNone/>
            </a:pPr>
            <a:r>
              <a:rPr lang="en-US" dirty="0" smtClean="0"/>
              <a:t>Sumanth </a:t>
            </a:r>
            <a:r>
              <a:rPr lang="en-US" dirty="0"/>
              <a:t>Dathathri, Andrea Madotto, Janice Lan, Jane Hung, Eric Frank, Piero Molino, Jason Yosinski, Rosanne Liu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700" b="1" dirty="0" smtClean="0"/>
              <a:t>Useful </a:t>
            </a:r>
            <a:r>
              <a:rPr lang="en-US" sz="2700" b="1" dirty="0" smtClean="0"/>
              <a:t>links</a:t>
            </a:r>
            <a:endParaRPr lang="en-US" sz="2700" b="1" dirty="0"/>
          </a:p>
          <a:p>
            <a:r>
              <a:rPr lang="en-IN" u="sng" dirty="0">
                <a:hlinkClick r:id="rId8"/>
              </a:rPr>
              <a:t>"Plug &amp; Play Generative Networks: Conditional Iterative Generation of Images in Latent </a:t>
            </a:r>
            <a:r>
              <a:rPr lang="en-IN" u="sng" dirty="0" smtClean="0">
                <a:hlinkClick r:id="rId8"/>
              </a:rPr>
              <a:t>Space“</a:t>
            </a:r>
            <a:endParaRPr lang="en-IN" u="sng" dirty="0" smtClean="0"/>
          </a:p>
          <a:p>
            <a:r>
              <a:rPr lang="en-IN" dirty="0">
                <a:hlinkClick r:id="rId9"/>
              </a:rPr>
              <a:t>(527) Plug and Play Language Models: A Simple Approach to Controlled Text Generation | AISC </a:t>
            </a:r>
            <a:r>
              <a:rPr lang="en-IN" dirty="0" smtClean="0">
                <a:hlinkClick r:id="rId9"/>
              </a:rPr>
              <a:t>– YouTube</a:t>
            </a:r>
            <a:endParaRPr lang="en-IN" dirty="0" smtClean="0"/>
          </a:p>
          <a:p>
            <a:pPr marL="0" indent="0">
              <a:buNone/>
            </a:pPr>
            <a:endParaRPr lang="en-IN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IN" u="sn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6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>GPT2,PPLM,RNN,LSTM</MediaServiceKeyPoints>
  </documentManagement>
</p:properties>
</file>

<file path=customXml/itemProps1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1206</Words>
  <Application>Microsoft Office PowerPoint</Application>
  <PresentationFormat>Widescreen</PresentationFormat>
  <Paragraphs>147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Trebuchet MS</vt:lpstr>
      <vt:lpstr>Wingdings</vt:lpstr>
      <vt:lpstr>Berlin</vt:lpstr>
      <vt:lpstr>PPLM –  Pluggable Playable Language Model</vt:lpstr>
      <vt:lpstr>Controllable Language Generation</vt:lpstr>
      <vt:lpstr>PPLM to rescue</vt:lpstr>
      <vt:lpstr>PPLM – “U” Turn your car</vt:lpstr>
      <vt:lpstr>PPLM – How to ensure fluency ?</vt:lpstr>
      <vt:lpstr>Results </vt:lpstr>
      <vt:lpstr>Hyper parameters – The Gears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PPLM - Pluggable Playable Language Model</dc:title>
  <dc:creator/>
  <cp:lastModifiedBy/>
  <cp:revision>1</cp:revision>
  <dcterms:created xsi:type="dcterms:W3CDTF">2021-04-17T15:17:16Z</dcterms:created>
  <dcterms:modified xsi:type="dcterms:W3CDTF">2021-04-21T03:11:55Z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