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892" r:id="rId2"/>
    <p:sldId id="1945" r:id="rId3"/>
    <p:sldId id="1946" r:id="rId4"/>
    <p:sldId id="1947" r:id="rId5"/>
    <p:sldId id="1948" r:id="rId6"/>
    <p:sldId id="194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391" y="1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54A7C-D989-9020-CB0F-A2F8FBD1CD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089003-5F53-91DA-6CC6-384D72712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12F781-F5D6-7EEC-9D03-000CCE327FCA}"/>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48066DBB-68A9-7216-B24A-57A5F2BE47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9A2FE9-69D4-3310-C032-B3711AD476A2}"/>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104929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E8DBE-0DAC-F16F-9F3B-FC37D2A742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6B4087-9182-9ED5-6E51-32625B7DE8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5A80AE-B2C7-C209-E839-B4A4ACB6E2E9}"/>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7A70ED6F-79AC-9664-6293-FC0672CAE5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0D9953-E878-DE14-3B97-62F53F90675B}"/>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83607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32BBDD-BAF6-1D64-075E-959F84FED1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FA938D-BAF4-2369-F283-D2DFD6DC2D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22E613-3F16-D160-FE84-DF8F22070493}"/>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8FD92931-B8DA-1D1E-B88B-EFD63105F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0FBC6-BDA5-4FBA-37B1-FB6FFA9D2BE6}"/>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345672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29344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5287023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E24DF-7DE0-2354-CCB0-97C14AF5D5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AC7113-FD97-CA95-40E5-A6C33DA850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B02013-D9C9-F720-B0F6-E66B2C8642B0}"/>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2AAE02E2-1FAA-F545-D43B-8EC0BF801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959EB9-C33A-F2EF-AD0A-542B99D5FA79}"/>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313553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1A0DB-71A4-FFE3-AF5A-B48D0D494B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3E70C8-2C91-59C0-88E6-3B20FAFB0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FB9A7C-C604-4EF4-4E52-817F72B77589}"/>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C2AA8400-3BA0-C1CE-DF1A-D462890D8C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82A26-29F0-62A8-C083-3ED5AAF3256F}"/>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2105592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A42BF-3E37-DD70-9F2B-45E435AC9E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251A05-9198-B94C-E688-CE6C6D9D27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3CBB595-7C35-FFB1-6D49-2DF6856331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EA401A-C4C6-0788-6A5E-0FDBA31F770E}"/>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6" name="页脚占位符 5">
            <a:extLst>
              <a:ext uri="{FF2B5EF4-FFF2-40B4-BE49-F238E27FC236}">
                <a16:creationId xmlns:a16="http://schemas.microsoft.com/office/drawing/2014/main" id="{5DCF7D79-50F2-4F18-AE4D-513E45168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ABFF6C-F3DE-3AD8-CF79-23C9F2F45E0B}"/>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401324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0FDD9-1012-1E7A-7CF6-C945746BDE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A21F2D-6B0A-55A3-C01A-C2886AB15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5877D3-FF88-9AE3-00FE-9B526748711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4C064A-66DA-0248-64E7-982BE1A3E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9F2083-89F2-91CF-D298-0DD6C91550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DFB0BD-23DB-456E-915F-07B1C421C874}"/>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8" name="页脚占位符 7">
            <a:extLst>
              <a:ext uri="{FF2B5EF4-FFF2-40B4-BE49-F238E27FC236}">
                <a16:creationId xmlns:a16="http://schemas.microsoft.com/office/drawing/2014/main" id="{40B97DEE-9D0E-67DB-A80A-B6EAC8E8BB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E780B5-3593-CBD7-F032-45BF5485250D}"/>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184153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4B526-76E4-47FC-EB30-BC35D5F601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C041EF-4B94-0EBF-ED87-3086CBD97EB8}"/>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4" name="页脚占位符 3">
            <a:extLst>
              <a:ext uri="{FF2B5EF4-FFF2-40B4-BE49-F238E27FC236}">
                <a16:creationId xmlns:a16="http://schemas.microsoft.com/office/drawing/2014/main" id="{E5AC43D0-306B-E6FD-F509-0279707BA7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32C9E0-212F-4BB3-AB88-8BA7A4A9F500}"/>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254469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1E93F5-CF36-6AA6-2D87-D4DB4EF0B62F}"/>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3" name="页脚占位符 2">
            <a:extLst>
              <a:ext uri="{FF2B5EF4-FFF2-40B4-BE49-F238E27FC236}">
                <a16:creationId xmlns:a16="http://schemas.microsoft.com/office/drawing/2014/main" id="{5CD2F746-3EF4-1374-AA2A-DF3C2AC34DB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862E0A-83F4-5172-EC69-8675DE0FB6E7}"/>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292840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B5526-8FA7-C65B-C1B8-A93D64DA6C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E2A58D-7EA4-6C53-3FC4-BDE3CF872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C10853-9D18-C5CA-4AEA-82073A8BF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EA2DFE-03C2-3159-C224-572C0D7808ED}"/>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6" name="页脚占位符 5">
            <a:extLst>
              <a:ext uri="{FF2B5EF4-FFF2-40B4-BE49-F238E27FC236}">
                <a16:creationId xmlns:a16="http://schemas.microsoft.com/office/drawing/2014/main" id="{D3F5B263-5BF6-A889-2A87-E8A1A62E9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2D4B20-D7DA-E55E-674A-D0C4F823E32D}"/>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403504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266C4-FA8C-1D68-19B8-5E46EEEB31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982D11-26E9-BEC3-96FB-0446BC6C7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1E23A7-F636-2364-AC46-66BD3ACE3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E320A1-1EAC-B321-B5F4-71884F531FE1}"/>
              </a:ext>
            </a:extLst>
          </p:cNvPr>
          <p:cNvSpPr>
            <a:spLocks noGrp="1"/>
          </p:cNvSpPr>
          <p:nvPr>
            <p:ph type="dt" sz="half" idx="10"/>
          </p:nvPr>
        </p:nvSpPr>
        <p:spPr/>
        <p:txBody>
          <a:bodyPr/>
          <a:lstStyle/>
          <a:p>
            <a:fld id="{038CEDEE-768C-4F97-86CC-BEDA47B6E2F5}" type="datetimeFigureOut">
              <a:rPr lang="zh-CN" altLang="en-US" smtClean="0"/>
              <a:t>2025/5/11</a:t>
            </a:fld>
            <a:endParaRPr lang="zh-CN" altLang="en-US"/>
          </a:p>
        </p:txBody>
      </p:sp>
      <p:sp>
        <p:nvSpPr>
          <p:cNvPr id="6" name="页脚占位符 5">
            <a:extLst>
              <a:ext uri="{FF2B5EF4-FFF2-40B4-BE49-F238E27FC236}">
                <a16:creationId xmlns:a16="http://schemas.microsoft.com/office/drawing/2014/main" id="{23791811-AD33-7027-9839-0186720A58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06C95A-248C-B281-9F27-B9B1F758F50E}"/>
              </a:ext>
            </a:extLst>
          </p:cNvPr>
          <p:cNvSpPr>
            <a:spLocks noGrp="1"/>
          </p:cNvSpPr>
          <p:nvPr>
            <p:ph type="sldNum" sz="quarter" idx="12"/>
          </p:nvPr>
        </p:nvSpPr>
        <p:spPr/>
        <p:txBody>
          <a:body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14922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F6E143-675E-B709-2900-81979F101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5FD62E-0D8B-08BE-877D-9A35D9414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E7FDC-608E-9608-252A-882A97FA0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CEDEE-768C-4F97-86CC-BEDA47B6E2F5}" type="datetimeFigureOut">
              <a:rPr lang="zh-CN" altLang="en-US" smtClean="0"/>
              <a:t>2025/5/11</a:t>
            </a:fld>
            <a:endParaRPr lang="zh-CN" altLang="en-US"/>
          </a:p>
        </p:txBody>
      </p:sp>
      <p:sp>
        <p:nvSpPr>
          <p:cNvPr id="5" name="页脚占位符 4">
            <a:extLst>
              <a:ext uri="{FF2B5EF4-FFF2-40B4-BE49-F238E27FC236}">
                <a16:creationId xmlns:a16="http://schemas.microsoft.com/office/drawing/2014/main" id="{63F92F9D-6139-90C9-27C2-5FA25A049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19AC29-48F4-D755-D105-082D06938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C9215-D6A8-45FF-91D5-9B714B9F8566}" type="slidenum">
              <a:rPr lang="zh-CN" altLang="en-US" smtClean="0"/>
              <a:t>‹#›</a:t>
            </a:fld>
            <a:endParaRPr lang="zh-CN" altLang="en-US"/>
          </a:p>
        </p:txBody>
      </p:sp>
    </p:spTree>
    <p:extLst>
      <p:ext uri="{BB962C8B-B14F-4D97-AF65-F5344CB8AC3E}">
        <p14:creationId xmlns:p14="http://schemas.microsoft.com/office/powerpoint/2010/main" val="228437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AD5F6C2-C400-E1E0-0644-CDDAB3B1467A}"/>
              </a:ext>
            </a:extLst>
          </p:cNvPr>
          <p:cNvSpPr>
            <a:spLocks noGrp="1"/>
          </p:cNvSpPr>
          <p:nvPr>
            <p:ph type="body" sz="quarter" idx="10"/>
          </p:nvPr>
        </p:nvSpPr>
        <p:spPr>
          <a:xfrm>
            <a:off x="4543425" y="1790700"/>
            <a:ext cx="6343697" cy="657226"/>
          </a:xfrm>
        </p:spPr>
        <p:txBody>
          <a:bodyPr/>
          <a:lstStyle/>
          <a:p>
            <a:pPr marL="0" indent="0">
              <a:buNone/>
            </a:pPr>
            <a:r>
              <a:rPr lang="zh-CN" altLang="en-US" sz="1600" dirty="0">
                <a:solidFill>
                  <a:srgbClr val="FF0000"/>
                </a:solidFill>
              </a:rPr>
              <a:t>前端发送的请求，是如何请求到后端服务的？</a:t>
            </a:r>
          </a:p>
        </p:txBody>
      </p:sp>
      <p:pic>
        <p:nvPicPr>
          <p:cNvPr id="12" name="图片 11">
            <a:extLst>
              <a:ext uri="{FF2B5EF4-FFF2-40B4-BE49-F238E27FC236}">
                <a16:creationId xmlns:a16="http://schemas.microsoft.com/office/drawing/2014/main" id="{8EA7BC3D-8AB4-35DC-2272-56923ABC70D7}"/>
              </a:ext>
            </a:extLst>
          </p:cNvPr>
          <p:cNvPicPr>
            <a:picLocks noChangeAspect="1"/>
          </p:cNvPicPr>
          <p:nvPr/>
        </p:nvPicPr>
        <p:blipFill>
          <a:blip r:embed="rId2"/>
          <a:stretch>
            <a:fillRect/>
          </a:stretch>
        </p:blipFill>
        <p:spPr>
          <a:xfrm>
            <a:off x="1050572" y="5305426"/>
            <a:ext cx="3213265" cy="1060505"/>
          </a:xfrm>
          <a:prstGeom prst="rect">
            <a:avLst/>
          </a:prstGeom>
          <a:ln w="3175">
            <a:solidFill>
              <a:schemeClr val="tx1"/>
            </a:solidFill>
            <a:prstDash val="lgDash"/>
          </a:ln>
        </p:spPr>
      </p:pic>
      <p:pic>
        <p:nvPicPr>
          <p:cNvPr id="14" name="图片 13">
            <a:extLst>
              <a:ext uri="{FF2B5EF4-FFF2-40B4-BE49-F238E27FC236}">
                <a16:creationId xmlns:a16="http://schemas.microsoft.com/office/drawing/2014/main" id="{A7D63822-4151-E563-C5A5-B4414D79B3D7}"/>
              </a:ext>
            </a:extLst>
          </p:cNvPr>
          <p:cNvPicPr>
            <a:picLocks noChangeAspect="1"/>
          </p:cNvPicPr>
          <p:nvPr/>
        </p:nvPicPr>
        <p:blipFill>
          <a:blip r:embed="rId3"/>
          <a:stretch>
            <a:fillRect/>
          </a:stretch>
        </p:blipFill>
        <p:spPr>
          <a:xfrm>
            <a:off x="4660525" y="3654342"/>
            <a:ext cx="7302875" cy="2711589"/>
          </a:xfrm>
          <a:prstGeom prst="rect">
            <a:avLst/>
          </a:prstGeom>
          <a:ln w="3175">
            <a:solidFill>
              <a:schemeClr val="tx1"/>
            </a:solidFill>
            <a:prstDash val="lgDash"/>
          </a:ln>
        </p:spPr>
      </p:pic>
      <p:sp>
        <p:nvSpPr>
          <p:cNvPr id="2" name="文本框 1">
            <a:extLst>
              <a:ext uri="{FF2B5EF4-FFF2-40B4-BE49-F238E27FC236}">
                <a16:creationId xmlns:a16="http://schemas.microsoft.com/office/drawing/2014/main" id="{D8AB44DD-E32A-3E08-FCA8-123B895F7B19}"/>
              </a:ext>
            </a:extLst>
          </p:cNvPr>
          <p:cNvSpPr txBox="1"/>
          <p:nvPr/>
        </p:nvSpPr>
        <p:spPr>
          <a:xfrm>
            <a:off x="4603375" y="2638425"/>
            <a:ext cx="4637167" cy="338554"/>
          </a:xfrm>
          <a:prstGeom prst="rect">
            <a:avLst/>
          </a:prstGeom>
          <a:noFill/>
        </p:spPr>
        <p:txBody>
          <a:bodyPr wrap="none" rtlCol="0">
            <a:spAutoFit/>
          </a:bodyPr>
          <a:lstStyle/>
          <a:p>
            <a:pPr fontAlgn="auto">
              <a:spcBef>
                <a:spcPts val="0"/>
              </a:spcBef>
              <a:spcAft>
                <a:spcPts val="0"/>
              </a:spcAft>
            </a:pPr>
            <a:r>
              <a:rPr lang="zh-CN" altLang="en-US" sz="1600">
                <a:solidFill>
                  <a:schemeClr val="accent1">
                    <a:lumMod val="75000"/>
                  </a:schemeClr>
                </a:solidFill>
                <a:ea typeface="阿里巴巴普惠体" panose="00020600040101010101"/>
              </a:rPr>
              <a:t>前端请求地址：</a:t>
            </a:r>
            <a:r>
              <a:rPr lang="en-US" altLang="zh-CN" sz="1600">
                <a:solidFill>
                  <a:schemeClr val="accent1">
                    <a:lumMod val="75000"/>
                  </a:schemeClr>
                </a:solidFill>
                <a:ea typeface="阿里巴巴普惠体" panose="00020600040101010101"/>
              </a:rPr>
              <a:t>http://localhost/api/employee/login</a:t>
            </a:r>
            <a:endParaRPr lang="zh-CN" altLang="en-US" sz="1600" dirty="0">
              <a:solidFill>
                <a:schemeClr val="accent1">
                  <a:lumMod val="75000"/>
                </a:schemeClr>
              </a:solidFill>
              <a:ea typeface="阿里巴巴普惠体" panose="00020600040101010101"/>
            </a:endParaRPr>
          </a:p>
        </p:txBody>
      </p:sp>
      <p:sp>
        <p:nvSpPr>
          <p:cNvPr id="3" name="文本框 2">
            <a:extLst>
              <a:ext uri="{FF2B5EF4-FFF2-40B4-BE49-F238E27FC236}">
                <a16:creationId xmlns:a16="http://schemas.microsoft.com/office/drawing/2014/main" id="{AFEEF3CB-CEDF-03D4-75C3-9A4E5EB41417}"/>
              </a:ext>
            </a:extLst>
          </p:cNvPr>
          <p:cNvSpPr txBox="1"/>
          <p:nvPr/>
        </p:nvSpPr>
        <p:spPr>
          <a:xfrm>
            <a:off x="4616024" y="3111415"/>
            <a:ext cx="5379358" cy="338554"/>
          </a:xfrm>
          <a:prstGeom prst="rect">
            <a:avLst/>
          </a:prstGeom>
          <a:noFill/>
        </p:spPr>
        <p:txBody>
          <a:bodyPr wrap="none" rtlCol="0">
            <a:spAutoFit/>
          </a:bodyPr>
          <a:lstStyle/>
          <a:p>
            <a:pPr fontAlgn="auto">
              <a:spcBef>
                <a:spcPts val="0"/>
              </a:spcBef>
              <a:spcAft>
                <a:spcPts val="0"/>
              </a:spcAft>
            </a:pPr>
            <a:r>
              <a:rPr lang="zh-CN" altLang="en-US" sz="1600" dirty="0">
                <a:solidFill>
                  <a:schemeClr val="accent1">
                    <a:lumMod val="75000"/>
                  </a:schemeClr>
                </a:solidFill>
                <a:ea typeface="阿里巴巴普惠体" panose="00020600040101010101"/>
              </a:rPr>
              <a:t>后端接口地址：</a:t>
            </a:r>
            <a:r>
              <a:rPr lang="en-US" altLang="zh-CN" sz="1600" dirty="0">
                <a:solidFill>
                  <a:schemeClr val="accent1">
                    <a:lumMod val="75000"/>
                  </a:schemeClr>
                </a:solidFill>
                <a:ea typeface="阿里巴巴普惠体" panose="00020600040101010101"/>
              </a:rPr>
              <a:t>http://localhost:8080/admin/employee/login</a:t>
            </a:r>
            <a:endParaRPr lang="zh-CN" altLang="en-US" sz="1600" dirty="0">
              <a:solidFill>
                <a:schemeClr val="accent1">
                  <a:lumMod val="75000"/>
                </a:schemeClr>
              </a:solidFill>
              <a:ea typeface="阿里巴巴普惠体" panose="00020600040101010101"/>
            </a:endParaRPr>
          </a:p>
        </p:txBody>
      </p:sp>
    </p:spTree>
    <p:extLst>
      <p:ext uri="{BB962C8B-B14F-4D97-AF65-F5344CB8AC3E}">
        <p14:creationId xmlns:p14="http://schemas.microsoft.com/office/powerpoint/2010/main" val="30014527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BB6551-2E7F-6081-6B28-31180242FDEC}"/>
              </a:ext>
            </a:extLst>
          </p:cNvPr>
          <p:cNvSpPr>
            <a:spLocks noGrp="1"/>
          </p:cNvSpPr>
          <p:nvPr>
            <p:ph type="title"/>
          </p:nvPr>
        </p:nvSpPr>
        <p:spPr/>
        <p:txBody>
          <a:bodyPr/>
          <a:lstStyle/>
          <a:p>
            <a:r>
              <a:rPr lang="zh-CN" altLang="en-US"/>
              <a:t>后端环境搭建 </a:t>
            </a:r>
            <a:r>
              <a:rPr lang="en-US" altLang="zh-CN"/>
              <a:t>– </a:t>
            </a:r>
            <a:r>
              <a:rPr lang="zh-CN" altLang="en-US"/>
              <a:t>前后端联调</a:t>
            </a:r>
          </a:p>
        </p:txBody>
      </p:sp>
      <p:sp>
        <p:nvSpPr>
          <p:cNvPr id="8" name="文本框 7">
            <a:extLst>
              <a:ext uri="{FF2B5EF4-FFF2-40B4-BE49-F238E27FC236}">
                <a16:creationId xmlns:a16="http://schemas.microsoft.com/office/drawing/2014/main" id="{5F4CCF84-6106-E6CC-111B-4E944A4A2C07}"/>
              </a:ext>
            </a:extLst>
          </p:cNvPr>
          <p:cNvSpPr txBox="1"/>
          <p:nvPr/>
        </p:nvSpPr>
        <p:spPr>
          <a:xfrm>
            <a:off x="710565" y="1675765"/>
            <a:ext cx="10601960" cy="418191"/>
          </a:xfrm>
          <a:prstGeom prst="rect">
            <a:avLst/>
          </a:prstGeom>
          <a:noFill/>
        </p:spPr>
        <p:txBody>
          <a:bodyPr wrap="square">
            <a:spAutoFit/>
          </a:bodyPr>
          <a:lstStyle/>
          <a:p>
            <a:pPr fontAlgn="auto">
              <a:lnSpc>
                <a:spcPct val="150000"/>
              </a:lnSpc>
              <a:spcBef>
                <a:spcPts val="0"/>
              </a:spcBef>
              <a:spcAft>
                <a:spcPts val="0"/>
              </a:spcAft>
            </a:pP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反向代理，就是将前端发送的动态请求由 </a:t>
            </a: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转发到后端服务器</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30" name="箭头: 右 29">
            <a:extLst>
              <a:ext uri="{FF2B5EF4-FFF2-40B4-BE49-F238E27FC236}">
                <a16:creationId xmlns:a16="http://schemas.microsoft.com/office/drawing/2014/main" id="{4A48C14D-8E39-5C99-64D3-9D666DEC4902}"/>
              </a:ext>
            </a:extLst>
          </p:cNvPr>
          <p:cNvSpPr/>
          <p:nvPr/>
        </p:nvSpPr>
        <p:spPr>
          <a:xfrm>
            <a:off x="1705340" y="5857627"/>
            <a:ext cx="3114309" cy="400298"/>
          </a:xfrm>
          <a:prstGeom prst="rightArrow">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FF0000"/>
                </a:solidFill>
              </a:rPr>
              <a:t>http://localhost/api/employee/login</a:t>
            </a:r>
            <a:endParaRPr lang="zh-CN" altLang="en-US" sz="1200">
              <a:solidFill>
                <a:srgbClr val="FF0000"/>
              </a:solidFill>
            </a:endParaRPr>
          </a:p>
        </p:txBody>
      </p:sp>
      <p:grpSp>
        <p:nvGrpSpPr>
          <p:cNvPr id="31" name="组合 30">
            <a:extLst>
              <a:ext uri="{FF2B5EF4-FFF2-40B4-BE49-F238E27FC236}">
                <a16:creationId xmlns:a16="http://schemas.microsoft.com/office/drawing/2014/main" id="{7BB9880F-2FD4-34E4-4F60-E1B128A08B5F}"/>
              </a:ext>
            </a:extLst>
          </p:cNvPr>
          <p:cNvGrpSpPr/>
          <p:nvPr/>
        </p:nvGrpSpPr>
        <p:grpSpPr>
          <a:xfrm>
            <a:off x="818051" y="5627064"/>
            <a:ext cx="780070" cy="786974"/>
            <a:chOff x="1288572" y="3466291"/>
            <a:chExt cx="1076475" cy="1086002"/>
          </a:xfrm>
        </p:grpSpPr>
        <p:pic>
          <p:nvPicPr>
            <p:cNvPr id="32" name="图片 31">
              <a:extLst>
                <a:ext uri="{FF2B5EF4-FFF2-40B4-BE49-F238E27FC236}">
                  <a16:creationId xmlns:a16="http://schemas.microsoft.com/office/drawing/2014/main" id="{AD474DE4-A23F-0B17-C094-9E7CB5C3F6A8}"/>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33" name="图片 32">
              <a:extLst>
                <a:ext uri="{FF2B5EF4-FFF2-40B4-BE49-F238E27FC236}">
                  <a16:creationId xmlns:a16="http://schemas.microsoft.com/office/drawing/2014/main" id="{CF2389AF-6F8E-2B52-6DAA-DC82A0FE8BC0}"/>
                </a:ext>
              </a:extLst>
            </p:cNvPr>
            <p:cNvPicPr>
              <a:picLocks noChangeAspect="1"/>
            </p:cNvPicPr>
            <p:nvPr/>
          </p:nvPicPr>
          <p:blipFill>
            <a:blip r:embed="rId3"/>
            <a:stretch>
              <a:fillRect/>
            </a:stretch>
          </p:blipFill>
          <p:spPr>
            <a:xfrm>
              <a:off x="1602940" y="3784462"/>
              <a:ext cx="447737" cy="447737"/>
            </a:xfrm>
            <a:prstGeom prst="rect">
              <a:avLst/>
            </a:prstGeom>
          </p:spPr>
        </p:pic>
      </p:grpSp>
      <p:pic>
        <p:nvPicPr>
          <p:cNvPr id="3" name="图片 2">
            <a:extLst>
              <a:ext uri="{FF2B5EF4-FFF2-40B4-BE49-F238E27FC236}">
                <a16:creationId xmlns:a16="http://schemas.microsoft.com/office/drawing/2014/main" id="{5DB4D9CB-DCA8-B8C6-8E72-2AB609AA661E}"/>
              </a:ext>
            </a:extLst>
          </p:cNvPr>
          <p:cNvPicPr>
            <a:picLocks noChangeAspect="1"/>
          </p:cNvPicPr>
          <p:nvPr/>
        </p:nvPicPr>
        <p:blipFill>
          <a:blip r:embed="rId4"/>
          <a:stretch>
            <a:fillRect/>
          </a:stretch>
        </p:blipFill>
        <p:spPr>
          <a:xfrm>
            <a:off x="4926868" y="5870441"/>
            <a:ext cx="1174810" cy="374669"/>
          </a:xfrm>
          <a:prstGeom prst="rect">
            <a:avLst/>
          </a:prstGeom>
        </p:spPr>
      </p:pic>
      <p:pic>
        <p:nvPicPr>
          <p:cNvPr id="6" name="图片 5">
            <a:extLst>
              <a:ext uri="{FF2B5EF4-FFF2-40B4-BE49-F238E27FC236}">
                <a16:creationId xmlns:a16="http://schemas.microsoft.com/office/drawing/2014/main" id="{6BA7926A-C2BC-0747-7BD6-8E0912A0BCAC}"/>
              </a:ext>
            </a:extLst>
          </p:cNvPr>
          <p:cNvPicPr>
            <a:picLocks noChangeAspect="1"/>
          </p:cNvPicPr>
          <p:nvPr/>
        </p:nvPicPr>
        <p:blipFill>
          <a:blip r:embed="rId5"/>
          <a:stretch>
            <a:fillRect/>
          </a:stretch>
        </p:blipFill>
        <p:spPr>
          <a:xfrm>
            <a:off x="9988513" y="5511828"/>
            <a:ext cx="1416123" cy="1016052"/>
          </a:xfrm>
          <a:prstGeom prst="rect">
            <a:avLst/>
          </a:prstGeom>
        </p:spPr>
      </p:pic>
      <p:sp>
        <p:nvSpPr>
          <p:cNvPr id="7" name="箭头: 右 6">
            <a:extLst>
              <a:ext uri="{FF2B5EF4-FFF2-40B4-BE49-F238E27FC236}">
                <a16:creationId xmlns:a16="http://schemas.microsoft.com/office/drawing/2014/main" id="{018F9ADB-B6B3-69F9-03FE-3923439F8E2F}"/>
              </a:ext>
            </a:extLst>
          </p:cNvPr>
          <p:cNvSpPr/>
          <p:nvPr/>
        </p:nvSpPr>
        <p:spPr>
          <a:xfrm>
            <a:off x="6272398" y="5844812"/>
            <a:ext cx="3566927" cy="400298"/>
          </a:xfrm>
          <a:prstGeom prst="rightArrow">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FF0000"/>
                </a:solidFill>
              </a:rPr>
              <a:t>http://localhost:8080/admin/employee/login</a:t>
            </a:r>
            <a:endParaRPr lang="zh-CN" altLang="en-US" sz="1200">
              <a:solidFill>
                <a:srgbClr val="FF0000"/>
              </a:solidFill>
            </a:endParaRPr>
          </a:p>
        </p:txBody>
      </p:sp>
      <p:pic>
        <p:nvPicPr>
          <p:cNvPr id="12" name="图片 11">
            <a:extLst>
              <a:ext uri="{FF2B5EF4-FFF2-40B4-BE49-F238E27FC236}">
                <a16:creationId xmlns:a16="http://schemas.microsoft.com/office/drawing/2014/main" id="{F671178C-72B7-81E1-F158-A0F7748AB646}"/>
              </a:ext>
            </a:extLst>
          </p:cNvPr>
          <p:cNvPicPr>
            <a:picLocks noChangeAspect="1"/>
          </p:cNvPicPr>
          <p:nvPr/>
        </p:nvPicPr>
        <p:blipFill>
          <a:blip r:embed="rId6"/>
          <a:stretch>
            <a:fillRect/>
          </a:stretch>
        </p:blipFill>
        <p:spPr>
          <a:xfrm>
            <a:off x="856151" y="2324519"/>
            <a:ext cx="6878149" cy="2247203"/>
          </a:xfrm>
          <a:prstGeom prst="rect">
            <a:avLst/>
          </a:prstGeom>
          <a:ln w="3175">
            <a:solidFill>
              <a:schemeClr val="tx1"/>
            </a:solidFill>
            <a:prstDash val="lgDash"/>
          </a:ln>
          <a:effectLst>
            <a:outerShdw blurRad="50800" dist="38100" dir="8100000" algn="tr" rotWithShape="0">
              <a:prstClr val="black">
                <a:alpha val="40000"/>
              </a:prstClr>
            </a:outerShdw>
          </a:effectLst>
        </p:spPr>
      </p:pic>
      <p:cxnSp>
        <p:nvCxnSpPr>
          <p:cNvPr id="15" name="连接符: 曲线 14">
            <a:extLst>
              <a:ext uri="{FF2B5EF4-FFF2-40B4-BE49-F238E27FC236}">
                <a16:creationId xmlns:a16="http://schemas.microsoft.com/office/drawing/2014/main" id="{F8D114ED-DBD9-5305-4846-11A3B037A957}"/>
              </a:ext>
            </a:extLst>
          </p:cNvPr>
          <p:cNvCxnSpPr>
            <a:stCxn id="32" idx="0"/>
            <a:endCxn id="6" idx="0"/>
          </p:cNvCxnSpPr>
          <p:nvPr/>
        </p:nvCxnSpPr>
        <p:spPr>
          <a:xfrm rot="5400000" flipH="1" flipV="1">
            <a:off x="5894712" y="825202"/>
            <a:ext cx="115236" cy="9488489"/>
          </a:xfrm>
          <a:prstGeom prst="curvedConnector3">
            <a:avLst>
              <a:gd name="adj1" fmla="val 298376"/>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DE307087-66C1-4DBF-8283-54BF4E1C03D5}"/>
              </a:ext>
            </a:extLst>
          </p:cNvPr>
          <p:cNvPicPr>
            <a:picLocks noChangeAspect="1"/>
          </p:cNvPicPr>
          <p:nvPr/>
        </p:nvPicPr>
        <p:blipFill>
          <a:blip r:embed="rId7"/>
          <a:stretch>
            <a:fillRect/>
          </a:stretch>
        </p:blipFill>
        <p:spPr>
          <a:xfrm>
            <a:off x="5216685" y="4887649"/>
            <a:ext cx="576632" cy="861104"/>
          </a:xfrm>
          <a:prstGeom prst="rect">
            <a:avLst/>
          </a:prstGeom>
        </p:spPr>
      </p:pic>
      <p:sp>
        <p:nvSpPr>
          <p:cNvPr id="18" name="矩形 17">
            <a:extLst>
              <a:ext uri="{FF2B5EF4-FFF2-40B4-BE49-F238E27FC236}">
                <a16:creationId xmlns:a16="http://schemas.microsoft.com/office/drawing/2014/main" id="{0CA473EA-EE1A-9145-05C1-96C8AB7BD5BB}"/>
              </a:ext>
            </a:extLst>
          </p:cNvPr>
          <p:cNvSpPr/>
          <p:nvPr/>
        </p:nvSpPr>
        <p:spPr>
          <a:xfrm>
            <a:off x="2342546" y="1778698"/>
            <a:ext cx="5048854" cy="299587"/>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8995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3982BBE-C099-41EE-D6BA-0600298A725D}"/>
              </a:ext>
            </a:extLst>
          </p:cNvPr>
          <p:cNvPicPr>
            <a:picLocks noChangeAspect="1"/>
          </p:cNvPicPr>
          <p:nvPr/>
        </p:nvPicPr>
        <p:blipFill>
          <a:blip r:embed="rId2"/>
          <a:stretch>
            <a:fillRect/>
          </a:stretch>
        </p:blipFill>
        <p:spPr>
          <a:xfrm>
            <a:off x="4365264" y="2399237"/>
            <a:ext cx="4409524" cy="4169489"/>
          </a:xfrm>
          <a:prstGeom prst="rect">
            <a:avLst/>
          </a:prstGeom>
        </p:spPr>
      </p:pic>
      <p:sp>
        <p:nvSpPr>
          <p:cNvPr id="4" name="标题 3">
            <a:extLst>
              <a:ext uri="{FF2B5EF4-FFF2-40B4-BE49-F238E27FC236}">
                <a16:creationId xmlns:a16="http://schemas.microsoft.com/office/drawing/2014/main" id="{75BB6551-2E7F-6081-6B28-31180242FDEC}"/>
              </a:ext>
            </a:extLst>
          </p:cNvPr>
          <p:cNvSpPr>
            <a:spLocks noGrp="1"/>
          </p:cNvSpPr>
          <p:nvPr>
            <p:ph type="title"/>
          </p:nvPr>
        </p:nvSpPr>
        <p:spPr/>
        <p:txBody>
          <a:bodyPr/>
          <a:lstStyle/>
          <a:p>
            <a:r>
              <a:rPr lang="zh-CN" altLang="en-US"/>
              <a:t>后端环境搭建 </a:t>
            </a:r>
            <a:r>
              <a:rPr lang="en-US" altLang="zh-CN"/>
              <a:t>– </a:t>
            </a:r>
            <a:r>
              <a:rPr lang="zh-CN" altLang="en-US"/>
              <a:t>前后端联调</a:t>
            </a:r>
          </a:p>
        </p:txBody>
      </p:sp>
      <p:sp>
        <p:nvSpPr>
          <p:cNvPr id="8" name="文本框 7">
            <a:extLst>
              <a:ext uri="{FF2B5EF4-FFF2-40B4-BE49-F238E27FC236}">
                <a16:creationId xmlns:a16="http://schemas.microsoft.com/office/drawing/2014/main" id="{5F4CCF84-6106-E6CC-111B-4E944A4A2C07}"/>
              </a:ext>
            </a:extLst>
          </p:cNvPr>
          <p:cNvSpPr txBox="1"/>
          <p:nvPr/>
        </p:nvSpPr>
        <p:spPr>
          <a:xfrm>
            <a:off x="710565" y="1675765"/>
            <a:ext cx="10601960" cy="1864741"/>
          </a:xfrm>
          <a:prstGeom prst="rect">
            <a:avLst/>
          </a:prstGeom>
          <a:noFill/>
        </p:spPr>
        <p:txBody>
          <a:bodyPr wrap="square">
            <a:spAutoFit/>
          </a:bodyPr>
          <a:lstStyle/>
          <a:p>
            <a:pPr fontAlgn="auto">
              <a:lnSpc>
                <a:spcPct val="150000"/>
              </a:lnSpc>
              <a:spcBef>
                <a:spcPts val="0"/>
              </a:spcBef>
              <a:spcAft>
                <a:spcPts val="0"/>
              </a:spcAft>
            </a:pP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反向代理的好处：</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200000"/>
              </a:lnSpc>
              <a:spcBef>
                <a:spcPts val="0"/>
              </a:spcBef>
              <a:spcAft>
                <a:spcPts val="0"/>
              </a:spcAft>
              <a:buFont typeface="Arial" panose="020B0604020202020204" pitchFamily="34" charset="0"/>
              <a:buChar char="•"/>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提高访问速度</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a:lnSpc>
                <a:spcPct val="200000"/>
              </a:lnSpc>
              <a:buFont typeface="Arial" panose="020B0604020202020204" pitchFamily="34" charset="0"/>
              <a:buChar char="•"/>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进行负载均衡</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200000"/>
              </a:lnSpc>
              <a:spcBef>
                <a:spcPts val="0"/>
              </a:spcBef>
              <a:spcAft>
                <a:spcPts val="0"/>
              </a:spcAft>
              <a:buFont typeface="Arial" panose="020B0604020202020204" pitchFamily="34" charset="0"/>
              <a:buChar char="•"/>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保证后端服务安全</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9" name="矩形: 圆角 8">
            <a:extLst>
              <a:ext uri="{FF2B5EF4-FFF2-40B4-BE49-F238E27FC236}">
                <a16:creationId xmlns:a16="http://schemas.microsoft.com/office/drawing/2014/main" id="{50C63BAA-C6CB-58A7-76E3-47430A9B7894}"/>
              </a:ext>
            </a:extLst>
          </p:cNvPr>
          <p:cNvSpPr/>
          <p:nvPr/>
        </p:nvSpPr>
        <p:spPr>
          <a:xfrm>
            <a:off x="5743575" y="2276475"/>
            <a:ext cx="3314700" cy="4476750"/>
          </a:xfrm>
          <a:prstGeom prst="roundRect">
            <a:avLst>
              <a:gd name="adj" fmla="val 2357"/>
            </a:avLst>
          </a:prstGeom>
          <a:noFill/>
          <a:ln w="3175">
            <a:solidFill>
              <a:schemeClr val="tx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prstDash val="lgDash"/>
              </a:ln>
              <a:noFill/>
            </a:endParaRPr>
          </a:p>
        </p:txBody>
      </p:sp>
      <p:sp>
        <p:nvSpPr>
          <p:cNvPr id="11" name="矩形: 圆角 10">
            <a:extLst>
              <a:ext uri="{FF2B5EF4-FFF2-40B4-BE49-F238E27FC236}">
                <a16:creationId xmlns:a16="http://schemas.microsoft.com/office/drawing/2014/main" id="{90C1518F-09E2-26C5-5D80-062FF2EBEEDD}"/>
              </a:ext>
            </a:extLst>
          </p:cNvPr>
          <p:cNvSpPr/>
          <p:nvPr/>
        </p:nvSpPr>
        <p:spPr>
          <a:xfrm>
            <a:off x="7686675" y="2400300"/>
            <a:ext cx="1181100" cy="4210050"/>
          </a:xfrm>
          <a:prstGeom prst="roundRect">
            <a:avLst>
              <a:gd name="adj" fmla="val 4591"/>
            </a:avLst>
          </a:prstGeom>
          <a:noFill/>
          <a:ln w="31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prstDash val="lgDash"/>
              </a:ln>
              <a:noFill/>
            </a:endParaRPr>
          </a:p>
        </p:txBody>
      </p:sp>
      <p:grpSp>
        <p:nvGrpSpPr>
          <p:cNvPr id="39" name="组合 38">
            <a:extLst>
              <a:ext uri="{FF2B5EF4-FFF2-40B4-BE49-F238E27FC236}">
                <a16:creationId xmlns:a16="http://schemas.microsoft.com/office/drawing/2014/main" id="{3854AC04-184A-57A4-EA2F-9490D02DF38E}"/>
              </a:ext>
            </a:extLst>
          </p:cNvPr>
          <p:cNvGrpSpPr/>
          <p:nvPr/>
        </p:nvGrpSpPr>
        <p:grpSpPr>
          <a:xfrm>
            <a:off x="4603804" y="1970263"/>
            <a:ext cx="3676650" cy="2312088"/>
            <a:chOff x="5181600" y="1447800"/>
            <a:chExt cx="3676650" cy="2933700"/>
          </a:xfrm>
        </p:grpSpPr>
        <p:cxnSp>
          <p:nvCxnSpPr>
            <p:cNvPr id="34" name="直接连接符 33">
              <a:extLst>
                <a:ext uri="{FF2B5EF4-FFF2-40B4-BE49-F238E27FC236}">
                  <a16:creationId xmlns:a16="http://schemas.microsoft.com/office/drawing/2014/main" id="{799D93A2-000B-30E0-FD65-315BD9FDDC91}"/>
                </a:ext>
              </a:extLst>
            </p:cNvPr>
            <p:cNvCxnSpPr/>
            <p:nvPr/>
          </p:nvCxnSpPr>
          <p:spPr>
            <a:xfrm flipV="1">
              <a:off x="5181600" y="1447800"/>
              <a:ext cx="0" cy="29337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F2AD31F-F8B0-AA70-1D95-6650148E947C}"/>
                </a:ext>
              </a:extLst>
            </p:cNvPr>
            <p:cNvCxnSpPr/>
            <p:nvPr/>
          </p:nvCxnSpPr>
          <p:spPr>
            <a:xfrm>
              <a:off x="5181600" y="1447800"/>
              <a:ext cx="36766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9A1EF7E-D960-99DE-8A91-5D5DC3FB2418}"/>
                </a:ext>
              </a:extLst>
            </p:cNvPr>
            <p:cNvCxnSpPr/>
            <p:nvPr/>
          </p:nvCxnSpPr>
          <p:spPr>
            <a:xfrm>
              <a:off x="8858250" y="1447800"/>
              <a:ext cx="0" cy="685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图片 40">
            <a:extLst>
              <a:ext uri="{FF2B5EF4-FFF2-40B4-BE49-F238E27FC236}">
                <a16:creationId xmlns:a16="http://schemas.microsoft.com/office/drawing/2014/main" id="{A29E89CD-D1C3-4737-8093-348188AB07F3}"/>
              </a:ext>
            </a:extLst>
          </p:cNvPr>
          <p:cNvPicPr>
            <a:picLocks noChangeAspect="1"/>
          </p:cNvPicPr>
          <p:nvPr/>
        </p:nvPicPr>
        <p:blipFill>
          <a:blip r:embed="rId3"/>
          <a:stretch>
            <a:fillRect/>
          </a:stretch>
        </p:blipFill>
        <p:spPr>
          <a:xfrm>
            <a:off x="4246546" y="3065079"/>
            <a:ext cx="650908" cy="650908"/>
          </a:xfrm>
          <a:prstGeom prst="rect">
            <a:avLst/>
          </a:prstGeom>
        </p:spPr>
      </p:pic>
      <p:sp>
        <p:nvSpPr>
          <p:cNvPr id="3" name="文本框 2">
            <a:extLst>
              <a:ext uri="{FF2B5EF4-FFF2-40B4-BE49-F238E27FC236}">
                <a16:creationId xmlns:a16="http://schemas.microsoft.com/office/drawing/2014/main" id="{F98A02F3-8E7A-B2AD-F8F3-3C98BF6206A8}"/>
              </a:ext>
            </a:extLst>
          </p:cNvPr>
          <p:cNvSpPr txBox="1"/>
          <p:nvPr/>
        </p:nvSpPr>
        <p:spPr>
          <a:xfrm>
            <a:off x="754983" y="5855768"/>
            <a:ext cx="4245642" cy="584775"/>
          </a:xfrm>
          <a:prstGeom prst="rect">
            <a:avLst/>
          </a:prstGeom>
          <a:noFill/>
        </p:spPr>
        <p:txBody>
          <a:bodyPr wrap="square">
            <a:spAutoFit/>
          </a:bodyPr>
          <a:lstStyle/>
          <a:p>
            <a:r>
              <a:rPr lang="zh-CN" altLang="en-US" sz="1600" b="0" i="0">
                <a:solidFill>
                  <a:srgbClr val="333333"/>
                </a:solidFill>
                <a:effectLst/>
                <a:latin typeface="tahoma" panose="020B0604030504040204" pitchFamily="34" charset="0"/>
                <a:ea typeface="阿里巴巴普惠体" panose="00020600040101010101"/>
              </a:rPr>
              <a:t>所谓</a:t>
            </a:r>
            <a:r>
              <a:rPr lang="zh-CN" altLang="en-US" sz="1600" b="0" i="0">
                <a:solidFill>
                  <a:srgbClr val="FF0000"/>
                </a:solidFill>
                <a:effectLst/>
                <a:latin typeface="tahoma" panose="020B0604030504040204" pitchFamily="34" charset="0"/>
                <a:ea typeface="阿里巴巴普惠体" panose="00020600040101010101"/>
              </a:rPr>
              <a:t>负载均衡</a:t>
            </a:r>
            <a:r>
              <a:rPr lang="en-US" altLang="zh-CN" sz="1600" b="0" i="0">
                <a:solidFill>
                  <a:srgbClr val="333333"/>
                </a:solidFill>
                <a:effectLst/>
                <a:latin typeface="tahoma" panose="020B0604030504040204" pitchFamily="34" charset="0"/>
                <a:ea typeface="阿里巴巴普惠体" panose="00020600040101010101"/>
              </a:rPr>
              <a:t>,</a:t>
            </a:r>
            <a:r>
              <a:rPr lang="zh-CN" altLang="en-US" sz="1600" b="0" i="0">
                <a:solidFill>
                  <a:srgbClr val="333333"/>
                </a:solidFill>
                <a:effectLst/>
                <a:latin typeface="tahoma" panose="020B0604030504040204" pitchFamily="34" charset="0"/>
                <a:ea typeface="阿里巴巴普惠体" panose="00020600040101010101"/>
              </a:rPr>
              <a:t>就是把大量的请求按照我们指定的方式均衡的分配给集群中的每台服务器</a:t>
            </a:r>
            <a:endParaRPr lang="zh-CN" altLang="en-US" sz="1600">
              <a:ea typeface="阿里巴巴普惠体" panose="00020600040101010101"/>
            </a:endParaRPr>
          </a:p>
        </p:txBody>
      </p:sp>
      <p:sp>
        <p:nvSpPr>
          <p:cNvPr id="6" name="椭圆 5">
            <a:extLst>
              <a:ext uri="{FF2B5EF4-FFF2-40B4-BE49-F238E27FC236}">
                <a16:creationId xmlns:a16="http://schemas.microsoft.com/office/drawing/2014/main" id="{AB95F62E-268D-5CD8-92E7-6A528FBAC1F9}"/>
              </a:ext>
            </a:extLst>
          </p:cNvPr>
          <p:cNvSpPr/>
          <p:nvPr/>
        </p:nvSpPr>
        <p:spPr>
          <a:xfrm>
            <a:off x="6533984" y="4307172"/>
            <a:ext cx="120761" cy="1207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69F4EEE-6723-4C79-AF3F-085A6191C9F7}"/>
              </a:ext>
            </a:extLst>
          </p:cNvPr>
          <p:cNvSpPr/>
          <p:nvPr/>
        </p:nvSpPr>
        <p:spPr>
          <a:xfrm>
            <a:off x="6533984" y="4327275"/>
            <a:ext cx="113802" cy="1207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B538F58E-C65D-4C16-79C9-2689BF12B8A6}"/>
              </a:ext>
            </a:extLst>
          </p:cNvPr>
          <p:cNvSpPr/>
          <p:nvPr/>
        </p:nvSpPr>
        <p:spPr>
          <a:xfrm flipH="1">
            <a:off x="6557770" y="4307171"/>
            <a:ext cx="120761" cy="1207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88087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63" presetClass="path" presetSubtype="0" repeatCount="indefinite" accel="50000" decel="50000" fill="hold" grpId="1" nodeType="withEffect">
                                  <p:stCondLst>
                                    <p:cond delay="0"/>
                                  </p:stCondLst>
                                  <p:childTnLst>
                                    <p:animMotion origin="layout" path="M 4.58333E-6 4.44444E-6 L 0.09205 -0.00579 " pathEditMode="relative" rAng="0" ptsTypes="AA">
                                      <p:cBhvr>
                                        <p:cTn id="28" dur="2000" fill="hold"/>
                                        <p:tgtEl>
                                          <p:spTgt spid="6"/>
                                        </p:tgtEl>
                                        <p:attrNameLst>
                                          <p:attrName>ppt_x</p:attrName>
                                          <p:attrName>ppt_y</p:attrName>
                                        </p:attrNameLst>
                                      </p:cBhvr>
                                      <p:rCtr x="4596" y="-301"/>
                                    </p:animMotion>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56" presetClass="path" presetSubtype="0" repeatCount="indefinite" accel="50000" decel="50000" fill="hold" grpId="2" nodeType="withEffect">
                                  <p:stCondLst>
                                    <p:cond delay="0"/>
                                  </p:stCondLst>
                                  <p:childTnLst>
                                    <p:animMotion origin="layout" path="M 5E-6 -4.81481E-6 L 0.09688 -0.19282 " pathEditMode="relative" rAng="0" ptsTypes="AA">
                                      <p:cBhvr>
                                        <p:cTn id="32" dur="2000" fill="hold"/>
                                        <p:tgtEl>
                                          <p:spTgt spid="7"/>
                                        </p:tgtEl>
                                        <p:attrNameLst>
                                          <p:attrName>ppt_x</p:attrName>
                                          <p:attrName>ppt_y</p:attrName>
                                        </p:attrNameLst>
                                      </p:cBhvr>
                                      <p:rCtr x="4844" y="-9653"/>
                                    </p:animMotion>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49" presetClass="path" presetSubtype="0" repeatCount="indefinite" accel="50000" decel="50000" fill="hold" grpId="1" nodeType="withEffect">
                                  <p:stCondLst>
                                    <p:cond delay="0"/>
                                  </p:stCondLst>
                                  <p:childTnLst>
                                    <p:animMotion origin="layout" path="M 1.45833E-6 4.44444E-6 L 0.09648 0.20486 " pathEditMode="relative" rAng="0" ptsTypes="AA">
                                      <p:cBhvr>
                                        <p:cTn id="36" dur="2000" fill="hold"/>
                                        <p:tgtEl>
                                          <p:spTgt spid="10"/>
                                        </p:tgtEl>
                                        <p:attrNameLst>
                                          <p:attrName>ppt_x</p:attrName>
                                          <p:attrName>ppt_y</p:attrName>
                                        </p:attrNameLst>
                                      </p:cBhvr>
                                      <p:rCtr x="4818" y="10231"/>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wipe(left)">
                                      <p:cBhvr>
                                        <p:cTn id="41" dur="500"/>
                                        <p:tgtEl>
                                          <p:spTgt spid="8">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inVertic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arn(inVertical)">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 grpId="0"/>
      <p:bldP spid="6" grpId="0" animBg="1"/>
      <p:bldP spid="6" grpId="1" animBg="1"/>
      <p:bldP spid="7" grpId="0" animBg="1"/>
      <p:bldP spid="7" grpId="1" animBg="1"/>
      <p:bldP spid="7" grpId="2" animBg="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BB6551-2E7F-6081-6B28-31180242FDEC}"/>
              </a:ext>
            </a:extLst>
          </p:cNvPr>
          <p:cNvSpPr>
            <a:spLocks noGrp="1"/>
          </p:cNvSpPr>
          <p:nvPr>
            <p:ph type="title"/>
          </p:nvPr>
        </p:nvSpPr>
        <p:spPr/>
        <p:txBody>
          <a:bodyPr/>
          <a:lstStyle/>
          <a:p>
            <a:r>
              <a:rPr lang="zh-CN" altLang="en-US"/>
              <a:t>后端环境搭建 </a:t>
            </a:r>
            <a:r>
              <a:rPr lang="en-US" altLang="zh-CN"/>
              <a:t>– </a:t>
            </a:r>
            <a:r>
              <a:rPr lang="zh-CN" altLang="en-US"/>
              <a:t>前后端联调</a:t>
            </a:r>
          </a:p>
        </p:txBody>
      </p:sp>
      <p:sp>
        <p:nvSpPr>
          <p:cNvPr id="8" name="文本框 7">
            <a:extLst>
              <a:ext uri="{FF2B5EF4-FFF2-40B4-BE49-F238E27FC236}">
                <a16:creationId xmlns:a16="http://schemas.microsoft.com/office/drawing/2014/main" id="{5F4CCF84-6106-E6CC-111B-4E944A4A2C07}"/>
              </a:ext>
            </a:extLst>
          </p:cNvPr>
          <p:cNvSpPr txBox="1"/>
          <p:nvPr/>
        </p:nvSpPr>
        <p:spPr>
          <a:xfrm>
            <a:off x="710565" y="1675765"/>
            <a:ext cx="10601960" cy="418191"/>
          </a:xfrm>
          <a:prstGeom prst="rect">
            <a:avLst/>
          </a:prstGeom>
          <a:noFill/>
        </p:spPr>
        <p:txBody>
          <a:bodyPr wrap="square">
            <a:spAutoFit/>
          </a:bodyPr>
          <a:lstStyle/>
          <a:p>
            <a:pPr fontAlgn="auto">
              <a:lnSpc>
                <a:spcPct val="150000"/>
              </a:lnSpc>
              <a:spcBef>
                <a:spcPts val="0"/>
              </a:spcBef>
              <a:spcAft>
                <a:spcPts val="0"/>
              </a:spcAft>
            </a:pP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反向代理的配置方式：</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3" name="文本框 2">
            <a:extLst>
              <a:ext uri="{FF2B5EF4-FFF2-40B4-BE49-F238E27FC236}">
                <a16:creationId xmlns:a16="http://schemas.microsoft.com/office/drawing/2014/main" id="{FD86DF4F-3D8F-E86C-DAE3-8572447C4F69}"/>
              </a:ext>
            </a:extLst>
          </p:cNvPr>
          <p:cNvSpPr txBox="1"/>
          <p:nvPr/>
        </p:nvSpPr>
        <p:spPr>
          <a:xfrm>
            <a:off x="807243" y="2404586"/>
            <a:ext cx="8832967" cy="2610326"/>
          </a:xfrm>
          <a:prstGeom prst="roundRect">
            <a:avLst>
              <a:gd name="adj" fmla="val 2803"/>
            </a:avLst>
          </a:prstGeom>
          <a:solidFill>
            <a:srgbClr val="FFFFE4"/>
          </a:solidFill>
          <a:ln w="3175">
            <a:solidFill>
              <a:schemeClr val="tx1"/>
            </a:solidFill>
            <a:prstDash val="lgDash"/>
          </a:ln>
        </p:spPr>
        <p:txBody>
          <a:bodyPr wrap="square">
            <a:spAutoFit/>
          </a:bodyPr>
          <a:lstStyle/>
          <a:p>
            <a:r>
              <a:rPr lang="en-US" altLang="zh-CN"/>
              <a:t>server{</a:t>
            </a:r>
          </a:p>
          <a:p>
            <a:r>
              <a:rPr lang="en-US" altLang="zh-CN"/>
              <a:t>	listen 80;</a:t>
            </a:r>
          </a:p>
          <a:p>
            <a:r>
              <a:rPr lang="en-US" altLang="zh-CN"/>
              <a:t>	server_name localhost;</a:t>
            </a:r>
          </a:p>
          <a:p>
            <a:r>
              <a:rPr lang="en-US" altLang="zh-CN"/>
              <a:t>	</a:t>
            </a:r>
            <a:endParaRPr lang="zh-CN" altLang="en-US"/>
          </a:p>
          <a:p>
            <a:r>
              <a:rPr lang="en-US" altLang="zh-CN"/>
              <a:t>	</a:t>
            </a:r>
            <a:r>
              <a:rPr lang="zh-CN" altLang="en-US"/>
              <a:t>location /api/ {</a:t>
            </a:r>
            <a:endParaRPr lang="en-US" altLang="zh-CN"/>
          </a:p>
          <a:p>
            <a:r>
              <a:rPr lang="en-US" altLang="zh-CN"/>
              <a:t>            		</a:t>
            </a:r>
            <a:r>
              <a:rPr lang="zh-CN" altLang="en-US"/>
              <a:t>proxy_pass   http://localhost:8080/admin/;  </a:t>
            </a:r>
            <a:r>
              <a:rPr lang="en-US" altLang="zh-CN"/>
              <a:t>#</a:t>
            </a:r>
            <a:r>
              <a:rPr lang="zh-CN" altLang="en-US"/>
              <a:t>反向代理</a:t>
            </a:r>
          </a:p>
          <a:p>
            <a:r>
              <a:rPr lang="en-US" altLang="zh-CN"/>
              <a:t>	</a:t>
            </a:r>
            <a:r>
              <a:rPr lang="zh-CN" altLang="en-US"/>
              <a:t>}</a:t>
            </a:r>
          </a:p>
          <a:p>
            <a:endParaRPr lang="en-US" altLang="zh-CN"/>
          </a:p>
          <a:p>
            <a:r>
              <a:rPr lang="en-US" altLang="zh-CN"/>
              <a:t>}</a:t>
            </a:r>
            <a:endParaRPr lang="zh-CN" altLang="en-US"/>
          </a:p>
        </p:txBody>
      </p:sp>
      <p:sp>
        <p:nvSpPr>
          <p:cNvPr id="6" name="矩形: 对角圆角 5">
            <a:extLst>
              <a:ext uri="{FF2B5EF4-FFF2-40B4-BE49-F238E27FC236}">
                <a16:creationId xmlns:a16="http://schemas.microsoft.com/office/drawing/2014/main" id="{2D12ADA9-324D-2ADA-482D-5F65AC5CED78}"/>
              </a:ext>
            </a:extLst>
          </p:cNvPr>
          <p:cNvSpPr/>
          <p:nvPr/>
        </p:nvSpPr>
        <p:spPr>
          <a:xfrm>
            <a:off x="8345721" y="4684784"/>
            <a:ext cx="1304014" cy="339653"/>
          </a:xfrm>
          <a:prstGeom prst="round2DiagRect">
            <a:avLst>
              <a:gd name="adj1" fmla="val 2574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00">
                <a:latin typeface="阿里巴巴普惠体" panose="00020600040101010101" pitchFamily="18" charset="-122"/>
                <a:ea typeface="阿里巴巴普惠体" panose="00020600040101010101" pitchFamily="18" charset="-122"/>
                <a:cs typeface="阿里巴巴普惠体" panose="00020600040101010101" pitchFamily="18" charset="-122"/>
              </a:rPr>
              <a:t>nginx.conf</a:t>
            </a:r>
            <a:endParaRPr lang="zh-CN" altLang="en-US" sz="13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箭头: 右 6">
            <a:extLst>
              <a:ext uri="{FF2B5EF4-FFF2-40B4-BE49-F238E27FC236}">
                <a16:creationId xmlns:a16="http://schemas.microsoft.com/office/drawing/2014/main" id="{3B3827BC-7AF3-4ADD-75B2-DFAEA99E214D}"/>
              </a:ext>
            </a:extLst>
          </p:cNvPr>
          <p:cNvSpPr/>
          <p:nvPr/>
        </p:nvSpPr>
        <p:spPr>
          <a:xfrm>
            <a:off x="1705340" y="5857627"/>
            <a:ext cx="3114309" cy="400298"/>
          </a:xfrm>
          <a:prstGeom prst="rightArrow">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rPr>
              <a:t>http://localhost</a:t>
            </a:r>
            <a:r>
              <a:rPr lang="en-US" altLang="zh-CN" sz="1200">
                <a:solidFill>
                  <a:srgbClr val="FF0000"/>
                </a:solidFill>
              </a:rPr>
              <a:t>/api/</a:t>
            </a:r>
            <a:r>
              <a:rPr lang="en-US" altLang="zh-CN" sz="1200">
                <a:solidFill>
                  <a:srgbClr val="A144A5"/>
                </a:solidFill>
              </a:rPr>
              <a:t>employee/login</a:t>
            </a:r>
            <a:endParaRPr lang="zh-CN" altLang="en-US" sz="1200">
              <a:solidFill>
                <a:srgbClr val="A144A5"/>
              </a:solidFill>
            </a:endParaRPr>
          </a:p>
        </p:txBody>
      </p:sp>
      <p:grpSp>
        <p:nvGrpSpPr>
          <p:cNvPr id="10" name="组合 9">
            <a:extLst>
              <a:ext uri="{FF2B5EF4-FFF2-40B4-BE49-F238E27FC236}">
                <a16:creationId xmlns:a16="http://schemas.microsoft.com/office/drawing/2014/main" id="{785387AB-EA7F-8BEA-9F30-115FDC6DF8C4}"/>
              </a:ext>
            </a:extLst>
          </p:cNvPr>
          <p:cNvGrpSpPr/>
          <p:nvPr/>
        </p:nvGrpSpPr>
        <p:grpSpPr>
          <a:xfrm>
            <a:off x="818051" y="5627064"/>
            <a:ext cx="780070" cy="786974"/>
            <a:chOff x="1288572" y="3466291"/>
            <a:chExt cx="1076475" cy="1086002"/>
          </a:xfrm>
        </p:grpSpPr>
        <p:pic>
          <p:nvPicPr>
            <p:cNvPr id="12" name="图片 11">
              <a:extLst>
                <a:ext uri="{FF2B5EF4-FFF2-40B4-BE49-F238E27FC236}">
                  <a16:creationId xmlns:a16="http://schemas.microsoft.com/office/drawing/2014/main" id="{4EDB9B73-5D3C-085A-4864-CB8D12A430B9}"/>
                </a:ext>
              </a:extLst>
            </p:cNvPr>
            <p:cNvPicPr>
              <a:picLocks noChangeAspect="1"/>
            </p:cNvPicPr>
            <p:nvPr/>
          </p:nvPicPr>
          <p:blipFill>
            <a:blip r:embed="rId2"/>
            <a:stretch>
              <a:fillRect/>
            </a:stretch>
          </p:blipFill>
          <p:spPr>
            <a:xfrm>
              <a:off x="1288572" y="3466291"/>
              <a:ext cx="1076475" cy="1086002"/>
            </a:xfrm>
            <a:prstGeom prst="rect">
              <a:avLst/>
            </a:prstGeom>
          </p:spPr>
        </p:pic>
        <p:pic>
          <p:nvPicPr>
            <p:cNvPr id="13" name="图片 12">
              <a:extLst>
                <a:ext uri="{FF2B5EF4-FFF2-40B4-BE49-F238E27FC236}">
                  <a16:creationId xmlns:a16="http://schemas.microsoft.com/office/drawing/2014/main" id="{3FB456FD-6F3C-B486-A54C-63D949A8556B}"/>
                </a:ext>
              </a:extLst>
            </p:cNvPr>
            <p:cNvPicPr>
              <a:picLocks noChangeAspect="1"/>
            </p:cNvPicPr>
            <p:nvPr/>
          </p:nvPicPr>
          <p:blipFill>
            <a:blip r:embed="rId3"/>
            <a:stretch>
              <a:fillRect/>
            </a:stretch>
          </p:blipFill>
          <p:spPr>
            <a:xfrm>
              <a:off x="1602940" y="3784462"/>
              <a:ext cx="447737" cy="447737"/>
            </a:xfrm>
            <a:prstGeom prst="rect">
              <a:avLst/>
            </a:prstGeom>
          </p:spPr>
        </p:pic>
      </p:grpSp>
      <p:pic>
        <p:nvPicPr>
          <p:cNvPr id="14" name="图片 13">
            <a:extLst>
              <a:ext uri="{FF2B5EF4-FFF2-40B4-BE49-F238E27FC236}">
                <a16:creationId xmlns:a16="http://schemas.microsoft.com/office/drawing/2014/main" id="{6E0ED06A-D69E-F056-7F18-507941B67778}"/>
              </a:ext>
            </a:extLst>
          </p:cNvPr>
          <p:cNvPicPr>
            <a:picLocks noChangeAspect="1"/>
          </p:cNvPicPr>
          <p:nvPr/>
        </p:nvPicPr>
        <p:blipFill>
          <a:blip r:embed="rId4"/>
          <a:stretch>
            <a:fillRect/>
          </a:stretch>
        </p:blipFill>
        <p:spPr>
          <a:xfrm>
            <a:off x="4926868" y="5870441"/>
            <a:ext cx="1174810" cy="374669"/>
          </a:xfrm>
          <a:prstGeom prst="rect">
            <a:avLst/>
          </a:prstGeom>
        </p:spPr>
      </p:pic>
      <p:pic>
        <p:nvPicPr>
          <p:cNvPr id="15" name="图片 14">
            <a:extLst>
              <a:ext uri="{FF2B5EF4-FFF2-40B4-BE49-F238E27FC236}">
                <a16:creationId xmlns:a16="http://schemas.microsoft.com/office/drawing/2014/main" id="{C702AEFF-EC1F-98AE-64FA-B85A358864EA}"/>
              </a:ext>
            </a:extLst>
          </p:cNvPr>
          <p:cNvPicPr>
            <a:picLocks noChangeAspect="1"/>
          </p:cNvPicPr>
          <p:nvPr/>
        </p:nvPicPr>
        <p:blipFill>
          <a:blip r:embed="rId5"/>
          <a:stretch>
            <a:fillRect/>
          </a:stretch>
        </p:blipFill>
        <p:spPr>
          <a:xfrm>
            <a:off x="9988513" y="5511828"/>
            <a:ext cx="1416123" cy="1016052"/>
          </a:xfrm>
          <a:prstGeom prst="rect">
            <a:avLst/>
          </a:prstGeom>
        </p:spPr>
      </p:pic>
      <p:sp>
        <p:nvSpPr>
          <p:cNvPr id="16" name="箭头: 右 15">
            <a:extLst>
              <a:ext uri="{FF2B5EF4-FFF2-40B4-BE49-F238E27FC236}">
                <a16:creationId xmlns:a16="http://schemas.microsoft.com/office/drawing/2014/main" id="{77D063CA-3FC1-7E87-77EB-399ED49C6D60}"/>
              </a:ext>
            </a:extLst>
          </p:cNvPr>
          <p:cNvSpPr/>
          <p:nvPr/>
        </p:nvSpPr>
        <p:spPr>
          <a:xfrm>
            <a:off x="6272398" y="5844812"/>
            <a:ext cx="3566927" cy="400298"/>
          </a:xfrm>
          <a:prstGeom prst="rightArrow">
            <a:avLst/>
          </a:prstGeo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solidFill>
                  <a:srgbClr val="FF0000"/>
                </a:solidFill>
              </a:rPr>
              <a:t>http://localhost:8080/admin/</a:t>
            </a:r>
            <a:r>
              <a:rPr lang="en-US" altLang="zh-CN" sz="1200">
                <a:solidFill>
                  <a:srgbClr val="A144A5"/>
                </a:solidFill>
              </a:rPr>
              <a:t>employee/login</a:t>
            </a:r>
            <a:endParaRPr lang="zh-CN" altLang="en-US" sz="1200">
              <a:solidFill>
                <a:srgbClr val="A144A5"/>
              </a:solidFill>
            </a:endParaRPr>
          </a:p>
        </p:txBody>
      </p:sp>
      <p:sp>
        <p:nvSpPr>
          <p:cNvPr id="26" name="矩形 25">
            <a:extLst>
              <a:ext uri="{FF2B5EF4-FFF2-40B4-BE49-F238E27FC236}">
                <a16:creationId xmlns:a16="http://schemas.microsoft.com/office/drawing/2014/main" id="{DEEBD44C-3D44-6B89-5135-0F608A20823E}"/>
              </a:ext>
            </a:extLst>
          </p:cNvPr>
          <p:cNvSpPr/>
          <p:nvPr/>
        </p:nvSpPr>
        <p:spPr>
          <a:xfrm>
            <a:off x="2647041" y="3864409"/>
            <a:ext cx="4172860" cy="28205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A309C48C-CC27-1E28-28CF-6387B345A0B5}"/>
              </a:ext>
            </a:extLst>
          </p:cNvPr>
          <p:cNvSpPr/>
          <p:nvPr/>
        </p:nvSpPr>
        <p:spPr>
          <a:xfrm>
            <a:off x="2608940" y="3534729"/>
            <a:ext cx="496210" cy="301105"/>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47BB141C-DC50-2328-F1A6-16137E17FEA5}"/>
              </a:ext>
            </a:extLst>
          </p:cNvPr>
          <p:cNvGrpSpPr/>
          <p:nvPr/>
        </p:nvGrpSpPr>
        <p:grpSpPr>
          <a:xfrm>
            <a:off x="3524250" y="5353050"/>
            <a:ext cx="5076825" cy="491762"/>
            <a:chOff x="3524250" y="5353050"/>
            <a:chExt cx="5076825" cy="491762"/>
          </a:xfrm>
        </p:grpSpPr>
        <p:cxnSp>
          <p:nvCxnSpPr>
            <p:cNvPr id="43" name="直接连接符 42">
              <a:extLst>
                <a:ext uri="{FF2B5EF4-FFF2-40B4-BE49-F238E27FC236}">
                  <a16:creationId xmlns:a16="http://schemas.microsoft.com/office/drawing/2014/main" id="{8566CB7B-DF5D-47B6-D0A4-33DFA460612E}"/>
                </a:ext>
              </a:extLst>
            </p:cNvPr>
            <p:cNvCxnSpPr/>
            <p:nvPr/>
          </p:nvCxnSpPr>
          <p:spPr>
            <a:xfrm flipV="1">
              <a:off x="3524250" y="5353050"/>
              <a:ext cx="0" cy="49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9EC7DE7-A49B-041D-B720-DA624AB6CFA8}"/>
                </a:ext>
              </a:extLst>
            </p:cNvPr>
            <p:cNvCxnSpPr/>
            <p:nvPr/>
          </p:nvCxnSpPr>
          <p:spPr>
            <a:xfrm>
              <a:off x="3524250" y="5353050"/>
              <a:ext cx="507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7013CAA-4EA5-4481-B69F-66BD59A0EB06}"/>
                </a:ext>
              </a:extLst>
            </p:cNvPr>
            <p:cNvCxnSpPr/>
            <p:nvPr/>
          </p:nvCxnSpPr>
          <p:spPr>
            <a:xfrm>
              <a:off x="8601075" y="5353050"/>
              <a:ext cx="0" cy="4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9317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BB6551-2E7F-6081-6B28-31180242FDEC}"/>
              </a:ext>
            </a:extLst>
          </p:cNvPr>
          <p:cNvSpPr>
            <a:spLocks noGrp="1"/>
          </p:cNvSpPr>
          <p:nvPr>
            <p:ph type="title"/>
          </p:nvPr>
        </p:nvSpPr>
        <p:spPr/>
        <p:txBody>
          <a:bodyPr/>
          <a:lstStyle/>
          <a:p>
            <a:r>
              <a:rPr lang="zh-CN" altLang="en-US"/>
              <a:t>后端环境搭建 </a:t>
            </a:r>
            <a:r>
              <a:rPr lang="en-US" altLang="zh-CN"/>
              <a:t>– </a:t>
            </a:r>
            <a:r>
              <a:rPr lang="zh-CN" altLang="en-US"/>
              <a:t>前后端联调</a:t>
            </a:r>
          </a:p>
        </p:txBody>
      </p:sp>
      <p:sp>
        <p:nvSpPr>
          <p:cNvPr id="8" name="文本框 7">
            <a:extLst>
              <a:ext uri="{FF2B5EF4-FFF2-40B4-BE49-F238E27FC236}">
                <a16:creationId xmlns:a16="http://schemas.microsoft.com/office/drawing/2014/main" id="{5F4CCF84-6106-E6CC-111B-4E944A4A2C07}"/>
              </a:ext>
            </a:extLst>
          </p:cNvPr>
          <p:cNvSpPr txBox="1"/>
          <p:nvPr/>
        </p:nvSpPr>
        <p:spPr>
          <a:xfrm>
            <a:off x="710565" y="1675765"/>
            <a:ext cx="10601960" cy="418191"/>
          </a:xfrm>
          <a:prstGeom prst="rect">
            <a:avLst/>
          </a:prstGeom>
          <a:noFill/>
        </p:spPr>
        <p:txBody>
          <a:bodyPr wrap="square">
            <a:spAutoFit/>
          </a:bodyPr>
          <a:lstStyle/>
          <a:p>
            <a:pPr fontAlgn="auto">
              <a:lnSpc>
                <a:spcPct val="150000"/>
              </a:lnSpc>
              <a:spcBef>
                <a:spcPts val="0"/>
              </a:spcBef>
              <a:spcAft>
                <a:spcPts val="0"/>
              </a:spcAft>
            </a:pP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负载均衡的配置方式：</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3" name="文本框 2">
            <a:extLst>
              <a:ext uri="{FF2B5EF4-FFF2-40B4-BE49-F238E27FC236}">
                <a16:creationId xmlns:a16="http://schemas.microsoft.com/office/drawing/2014/main" id="{FD86DF4F-3D8F-E86C-DAE3-8572447C4F69}"/>
              </a:ext>
            </a:extLst>
          </p:cNvPr>
          <p:cNvSpPr txBox="1"/>
          <p:nvPr/>
        </p:nvSpPr>
        <p:spPr>
          <a:xfrm>
            <a:off x="807243" y="2404586"/>
            <a:ext cx="8832967" cy="4008715"/>
          </a:xfrm>
          <a:prstGeom prst="roundRect">
            <a:avLst>
              <a:gd name="adj" fmla="val 2803"/>
            </a:avLst>
          </a:prstGeom>
          <a:solidFill>
            <a:srgbClr val="FFFFE4"/>
          </a:solidFill>
          <a:ln w="3175">
            <a:solidFill>
              <a:schemeClr val="tx1"/>
            </a:solidFill>
            <a:prstDash val="lgDash"/>
          </a:ln>
        </p:spPr>
        <p:txBody>
          <a:bodyPr wrap="square">
            <a:spAutoFit/>
          </a:bodyPr>
          <a:lstStyle/>
          <a:p>
            <a:r>
              <a:rPr lang="en-US" altLang="zh-CN"/>
              <a:t>upstream webservers{</a:t>
            </a:r>
          </a:p>
          <a:p>
            <a:r>
              <a:rPr lang="en-US" altLang="zh-CN"/>
              <a:t>	server 192.168.100.128:8080;</a:t>
            </a:r>
          </a:p>
          <a:p>
            <a:r>
              <a:rPr lang="en-US" altLang="zh-CN"/>
              <a:t>	server 192.168.100.129:8080;</a:t>
            </a:r>
          </a:p>
          <a:p>
            <a:r>
              <a:rPr lang="en-US" altLang="zh-CN"/>
              <a:t>}</a:t>
            </a:r>
          </a:p>
          <a:p>
            <a:endParaRPr lang="en-US" altLang="zh-CN"/>
          </a:p>
          <a:p>
            <a:r>
              <a:rPr lang="en-US" altLang="zh-CN"/>
              <a:t>server{</a:t>
            </a:r>
          </a:p>
          <a:p>
            <a:r>
              <a:rPr lang="en-US" altLang="zh-CN"/>
              <a:t>	listen 80;</a:t>
            </a:r>
          </a:p>
          <a:p>
            <a:r>
              <a:rPr lang="en-US" altLang="zh-CN"/>
              <a:t>	server_name localhost;</a:t>
            </a:r>
          </a:p>
          <a:p>
            <a:r>
              <a:rPr lang="en-US" altLang="zh-CN"/>
              <a:t>	</a:t>
            </a:r>
            <a:endParaRPr lang="zh-CN" altLang="en-US"/>
          </a:p>
          <a:p>
            <a:r>
              <a:rPr lang="en-US" altLang="zh-CN"/>
              <a:t>	</a:t>
            </a:r>
            <a:r>
              <a:rPr lang="zh-CN" altLang="en-US"/>
              <a:t>location /api/ {</a:t>
            </a:r>
            <a:endParaRPr lang="en-US" altLang="zh-CN"/>
          </a:p>
          <a:p>
            <a:r>
              <a:rPr lang="en-US" altLang="zh-CN"/>
              <a:t>            		</a:t>
            </a:r>
            <a:r>
              <a:rPr lang="zh-CN" altLang="en-US"/>
              <a:t>proxy_pass   http://</a:t>
            </a:r>
            <a:r>
              <a:rPr lang="en-US" altLang="zh-CN"/>
              <a:t>webservers</a:t>
            </a:r>
            <a:r>
              <a:rPr lang="zh-CN" altLang="en-US"/>
              <a:t>/admin/;  </a:t>
            </a:r>
            <a:r>
              <a:rPr lang="en-US" altLang="zh-CN"/>
              <a:t>#</a:t>
            </a:r>
            <a:r>
              <a:rPr lang="zh-CN" altLang="en-US"/>
              <a:t>负载均衡</a:t>
            </a:r>
          </a:p>
          <a:p>
            <a:r>
              <a:rPr lang="en-US" altLang="zh-CN"/>
              <a:t>	</a:t>
            </a:r>
            <a:r>
              <a:rPr lang="zh-CN" altLang="en-US"/>
              <a:t>}</a:t>
            </a:r>
          </a:p>
          <a:p>
            <a:endParaRPr lang="en-US" altLang="zh-CN"/>
          </a:p>
          <a:p>
            <a:r>
              <a:rPr lang="en-US" altLang="zh-CN"/>
              <a:t>}</a:t>
            </a:r>
            <a:endParaRPr lang="zh-CN" altLang="en-US"/>
          </a:p>
        </p:txBody>
      </p:sp>
      <p:sp>
        <p:nvSpPr>
          <p:cNvPr id="6" name="矩形: 对角圆角 5">
            <a:extLst>
              <a:ext uri="{FF2B5EF4-FFF2-40B4-BE49-F238E27FC236}">
                <a16:creationId xmlns:a16="http://schemas.microsoft.com/office/drawing/2014/main" id="{2D12ADA9-324D-2ADA-482D-5F65AC5CED78}"/>
              </a:ext>
            </a:extLst>
          </p:cNvPr>
          <p:cNvSpPr/>
          <p:nvPr/>
        </p:nvSpPr>
        <p:spPr>
          <a:xfrm>
            <a:off x="8345721" y="6083173"/>
            <a:ext cx="1304014" cy="339653"/>
          </a:xfrm>
          <a:prstGeom prst="round2DiagRect">
            <a:avLst>
              <a:gd name="adj1" fmla="val 25741"/>
              <a:gd name="adj2"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00">
                <a:latin typeface="阿里巴巴普惠体" panose="00020600040101010101" pitchFamily="18" charset="-122"/>
                <a:ea typeface="阿里巴巴普惠体" panose="00020600040101010101" pitchFamily="18" charset="-122"/>
                <a:cs typeface="阿里巴巴普惠体" panose="00020600040101010101" pitchFamily="18" charset="-122"/>
              </a:rPr>
              <a:t>nginx.conf</a:t>
            </a:r>
            <a:endParaRPr lang="zh-CN" altLang="en-US" sz="13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DEEBD44C-3D44-6B89-5135-0F608A20823E}"/>
              </a:ext>
            </a:extLst>
          </p:cNvPr>
          <p:cNvSpPr/>
          <p:nvPr/>
        </p:nvSpPr>
        <p:spPr>
          <a:xfrm>
            <a:off x="4581525" y="5214550"/>
            <a:ext cx="1066800" cy="367100"/>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A309C48C-CC27-1E28-28CF-6387B345A0B5}"/>
              </a:ext>
            </a:extLst>
          </p:cNvPr>
          <p:cNvSpPr/>
          <p:nvPr/>
        </p:nvSpPr>
        <p:spPr>
          <a:xfrm>
            <a:off x="1846939" y="2457137"/>
            <a:ext cx="1077236" cy="352738"/>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80814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5BB6551-2E7F-6081-6B28-31180242FDEC}"/>
              </a:ext>
            </a:extLst>
          </p:cNvPr>
          <p:cNvSpPr>
            <a:spLocks noGrp="1"/>
          </p:cNvSpPr>
          <p:nvPr>
            <p:ph type="title"/>
          </p:nvPr>
        </p:nvSpPr>
        <p:spPr/>
        <p:txBody>
          <a:bodyPr/>
          <a:lstStyle/>
          <a:p>
            <a:r>
              <a:rPr lang="zh-CN" altLang="en-US"/>
              <a:t>后端环境搭建 </a:t>
            </a:r>
            <a:r>
              <a:rPr lang="en-US" altLang="zh-CN"/>
              <a:t>– </a:t>
            </a:r>
            <a:r>
              <a:rPr lang="zh-CN" altLang="en-US"/>
              <a:t>前后端联调</a:t>
            </a:r>
          </a:p>
        </p:txBody>
      </p:sp>
      <p:sp>
        <p:nvSpPr>
          <p:cNvPr id="8" name="文本框 7">
            <a:extLst>
              <a:ext uri="{FF2B5EF4-FFF2-40B4-BE49-F238E27FC236}">
                <a16:creationId xmlns:a16="http://schemas.microsoft.com/office/drawing/2014/main" id="{5F4CCF84-6106-E6CC-111B-4E944A4A2C07}"/>
              </a:ext>
            </a:extLst>
          </p:cNvPr>
          <p:cNvSpPr txBox="1"/>
          <p:nvPr/>
        </p:nvSpPr>
        <p:spPr>
          <a:xfrm>
            <a:off x="710565" y="1675765"/>
            <a:ext cx="10601960" cy="418191"/>
          </a:xfrm>
          <a:prstGeom prst="rect">
            <a:avLst/>
          </a:prstGeom>
          <a:noFill/>
        </p:spPr>
        <p:txBody>
          <a:bodyPr wrap="square">
            <a:spAutoFit/>
          </a:bodyPr>
          <a:lstStyle/>
          <a:p>
            <a:pPr fontAlgn="auto">
              <a:lnSpc>
                <a:spcPct val="150000"/>
              </a:lnSpc>
              <a:spcBef>
                <a:spcPts val="0"/>
              </a:spcBef>
              <a:spcAft>
                <a:spcPts val="0"/>
              </a:spcAft>
            </a:pPr>
            <a:r>
              <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rPr>
              <a:t>nginx </a:t>
            </a: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rPr>
              <a:t>负载均衡策略：</a:t>
            </a:r>
            <a:endParaRPr lang="en-US" altLang="zh-CN" sz="160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B2FFF168-0F7E-04C2-57F6-B6DAE4E40BFF}"/>
              </a:ext>
            </a:extLst>
          </p:cNvPr>
          <p:cNvGraphicFramePr/>
          <p:nvPr>
            <p:custDataLst>
              <p:tags r:id="rId1"/>
            </p:custDataLst>
          </p:nvPr>
        </p:nvGraphicFramePr>
        <p:xfrm>
          <a:off x="829945" y="2418715"/>
          <a:ext cx="7805172" cy="2651760"/>
        </p:xfrm>
        <a:graphic>
          <a:graphicData uri="http://schemas.openxmlformats.org/drawingml/2006/table">
            <a:tbl>
              <a:tblPr firstRow="1" bandRow="1">
                <a:effectLst>
                  <a:outerShdw blurRad="50800" dist="38100" dir="8100000" algn="tr" rotWithShape="0">
                    <a:prstClr val="black">
                      <a:alpha val="40000"/>
                    </a:prstClr>
                  </a:outerShdw>
                </a:effectLst>
                <a:tableStyleId>{21E4AEA4-8DFA-4A89-87EB-49C32662AFE0}</a:tableStyleId>
              </a:tblPr>
              <a:tblGrid>
                <a:gridCol w="1645487">
                  <a:extLst>
                    <a:ext uri="{9D8B030D-6E8A-4147-A177-3AD203B41FA5}">
                      <a16:colId xmlns:a16="http://schemas.microsoft.com/office/drawing/2014/main" val="20000"/>
                    </a:ext>
                  </a:extLst>
                </a:gridCol>
                <a:gridCol w="6159685">
                  <a:extLst>
                    <a:ext uri="{9D8B030D-6E8A-4147-A177-3AD203B41FA5}">
                      <a16:colId xmlns:a16="http://schemas.microsoft.com/office/drawing/2014/main" val="20001"/>
                    </a:ext>
                  </a:extLst>
                </a:gridCol>
              </a:tblGrid>
              <a:tr h="0">
                <a:tc>
                  <a:txBody>
                    <a:bodyPr/>
                    <a:lstStyle/>
                    <a:p>
                      <a:pPr>
                        <a:buNone/>
                      </a:pPr>
                      <a:r>
                        <a:rPr lang="zh-CN" altLang="en-US" sz="1800"/>
                        <a:t>名称</a:t>
                      </a:r>
                      <a:endParaRPr lang="zh-CN" altLang="en-US" sz="1800">
                        <a:latin typeface="阿里巴巴普惠体" panose="00020600040101010101" pitchFamily="18" charset="-122"/>
                        <a:ea typeface="阿里巴巴普惠体" panose="00020600040101010101" pitchFamily="18" charset="-122"/>
                      </a:endParaRPr>
                    </a:p>
                  </a:txBody>
                  <a:tcPr/>
                </a:tc>
                <a:tc>
                  <a:txBody>
                    <a:bodyPr/>
                    <a:lstStyle/>
                    <a:p>
                      <a:pPr>
                        <a:buNone/>
                      </a:pPr>
                      <a:r>
                        <a:rPr lang="zh-CN" altLang="en-US" sz="1800"/>
                        <a:t>说明</a:t>
                      </a:r>
                      <a:endParaRPr lang="zh-CN" altLang="en-US" sz="1800">
                        <a:latin typeface="阿里巴巴普惠体" panose="00020600040101010101" pitchFamily="18" charset="-122"/>
                        <a:ea typeface="阿里巴巴普惠体" panose="00020600040101010101" pitchFamily="18" charset="-122"/>
                      </a:endParaRPr>
                    </a:p>
                  </a:txBody>
                  <a:tcPr/>
                </a:tc>
                <a:extLst>
                  <a:ext uri="{0D108BD9-81ED-4DB2-BD59-A6C34878D82A}">
                    <a16:rowId xmlns:a16="http://schemas.microsoft.com/office/drawing/2014/main" val="10000"/>
                  </a:ext>
                </a:extLst>
              </a:tr>
              <a:tr h="381000">
                <a:tc>
                  <a:txBody>
                    <a:bodyPr/>
                    <a:lstStyle/>
                    <a:p>
                      <a:pPr>
                        <a:buNone/>
                      </a:pPr>
                      <a:r>
                        <a:rPr lang="zh-CN" altLang="en-US" sz="1600" kern="1200">
                          <a:solidFill>
                            <a:schemeClr val="tx1">
                              <a:lumMod val="65000"/>
                              <a:lumOff val="35000"/>
                            </a:schemeClr>
                          </a:solidFill>
                          <a:latin typeface="+mn-lt"/>
                          <a:ea typeface="阿里巴巴普惠体" panose="00020600040101010101" pitchFamily="18" charset="-122"/>
                          <a:cs typeface="+mn-cs"/>
                        </a:rPr>
                        <a:t>轮询</a:t>
                      </a:r>
                    </a:p>
                  </a:txBody>
                  <a:tcPr/>
                </a:tc>
                <a:tc>
                  <a:txBody>
                    <a:bodyPr/>
                    <a:lstStyle/>
                    <a:p>
                      <a:pPr>
                        <a:buNone/>
                      </a:pPr>
                      <a:r>
                        <a:rPr lang="zh-CN" altLang="en-US" sz="1600">
                          <a:solidFill>
                            <a:schemeClr val="tx1">
                              <a:lumMod val="65000"/>
                              <a:lumOff val="35000"/>
                            </a:schemeClr>
                          </a:solidFill>
                          <a:ea typeface="阿里巴巴普惠体" panose="00020600040101010101"/>
                        </a:rPr>
                        <a:t>默认方式</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endParaRPr>
                    </a:p>
                  </a:txBody>
                  <a:tcPr/>
                </a:tc>
                <a:extLst>
                  <a:ext uri="{0D108BD9-81ED-4DB2-BD59-A6C34878D82A}">
                    <a16:rowId xmlns:a16="http://schemas.microsoft.com/office/drawing/2014/main" val="10001"/>
                  </a:ext>
                </a:extLst>
              </a:tr>
              <a:tr h="381000">
                <a:tc>
                  <a:txBody>
                    <a:bodyPr/>
                    <a:lstStyle/>
                    <a:p>
                      <a:pPr>
                        <a:buNone/>
                      </a:pPr>
                      <a:r>
                        <a:rPr lang="en-US" altLang="zh-CN" sz="1600" kern="1200">
                          <a:solidFill>
                            <a:schemeClr val="tx1">
                              <a:lumMod val="65000"/>
                              <a:lumOff val="35000"/>
                            </a:schemeClr>
                          </a:solidFill>
                          <a:latin typeface="+mn-lt"/>
                          <a:ea typeface="阿里巴巴普惠体" panose="00020600040101010101" pitchFamily="18" charset="-122"/>
                          <a:cs typeface="+mn-cs"/>
                        </a:rPr>
                        <a:t>weight</a:t>
                      </a:r>
                    </a:p>
                  </a:txBody>
                  <a:tcPr/>
                </a:tc>
                <a:tc>
                  <a:txBody>
                    <a:bodyPr/>
                    <a:lstStyle/>
                    <a:p>
                      <a:pPr>
                        <a:buNone/>
                      </a:pPr>
                      <a:r>
                        <a:rPr lang="zh-CN" altLang="en-US" sz="1600">
                          <a:solidFill>
                            <a:schemeClr val="tx1">
                              <a:lumMod val="65000"/>
                              <a:lumOff val="35000"/>
                            </a:schemeClr>
                          </a:solidFill>
                          <a:ea typeface="阿里巴巴普惠体" panose="00020600040101010101"/>
                        </a:rPr>
                        <a:t>权重方式，默认为</a:t>
                      </a:r>
                      <a:r>
                        <a:rPr lang="en-US" altLang="zh-CN" sz="1600">
                          <a:solidFill>
                            <a:schemeClr val="tx1">
                              <a:lumMod val="65000"/>
                              <a:lumOff val="35000"/>
                            </a:schemeClr>
                          </a:solidFill>
                          <a:ea typeface="阿里巴巴普惠体" panose="00020600040101010101"/>
                        </a:rPr>
                        <a:t>1</a:t>
                      </a:r>
                      <a:r>
                        <a:rPr lang="zh-CN" altLang="en-US" sz="1600">
                          <a:solidFill>
                            <a:schemeClr val="tx1">
                              <a:lumMod val="65000"/>
                              <a:lumOff val="35000"/>
                            </a:schemeClr>
                          </a:solidFill>
                          <a:ea typeface="阿里巴巴普惠体" panose="00020600040101010101"/>
                        </a:rPr>
                        <a:t>，权重越高，被分配的客户端请求就越多</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endParaRPr>
                    </a:p>
                  </a:txBody>
                  <a:tcPr/>
                </a:tc>
                <a:extLst>
                  <a:ext uri="{0D108BD9-81ED-4DB2-BD59-A6C34878D82A}">
                    <a16:rowId xmlns:a16="http://schemas.microsoft.com/office/drawing/2014/main" val="10002"/>
                  </a:ext>
                </a:extLst>
              </a:tr>
              <a:tr h="381000">
                <a:tc>
                  <a:txBody>
                    <a:bodyPr/>
                    <a:lstStyle/>
                    <a:p>
                      <a:pPr>
                        <a:buNone/>
                      </a:pPr>
                      <a:r>
                        <a:rPr lang="en-US" altLang="zh-CN" sz="1600" kern="1200">
                          <a:solidFill>
                            <a:schemeClr val="tx1">
                              <a:lumMod val="65000"/>
                              <a:lumOff val="35000"/>
                            </a:schemeClr>
                          </a:solidFill>
                          <a:latin typeface="+mn-lt"/>
                          <a:ea typeface="阿里巴巴普惠体" panose="00020600040101010101" pitchFamily="18" charset="-122"/>
                          <a:cs typeface="+mn-cs"/>
                        </a:rPr>
                        <a:t>ip_hash</a:t>
                      </a:r>
                    </a:p>
                  </a:txBody>
                  <a:tcPr/>
                </a:tc>
                <a:tc>
                  <a:txBody>
                    <a:bodyPr/>
                    <a:lstStyle/>
                    <a:p>
                      <a:pPr>
                        <a:buNone/>
                      </a:pPr>
                      <a:r>
                        <a:rPr lang="zh-CN" altLang="en-US" sz="1600">
                          <a:solidFill>
                            <a:schemeClr val="tx1">
                              <a:lumMod val="65000"/>
                              <a:lumOff val="35000"/>
                            </a:schemeClr>
                          </a:solidFill>
                          <a:ea typeface="阿里巴巴普惠体" panose="00020600040101010101"/>
                        </a:rPr>
                        <a:t>依据</a:t>
                      </a:r>
                      <a:r>
                        <a:rPr lang="en-US" altLang="zh-CN" sz="1600">
                          <a:solidFill>
                            <a:schemeClr val="tx1">
                              <a:lumMod val="65000"/>
                              <a:lumOff val="35000"/>
                            </a:schemeClr>
                          </a:solidFill>
                          <a:ea typeface="阿里巴巴普惠体" panose="00020600040101010101"/>
                        </a:rPr>
                        <a:t>ip</a:t>
                      </a:r>
                      <a:r>
                        <a:rPr lang="zh-CN" altLang="en-US" sz="1600">
                          <a:solidFill>
                            <a:schemeClr val="tx1">
                              <a:lumMod val="65000"/>
                              <a:lumOff val="35000"/>
                            </a:schemeClr>
                          </a:solidFill>
                          <a:ea typeface="阿里巴巴普惠体" panose="00020600040101010101"/>
                        </a:rPr>
                        <a:t>分配方式，这样每个访客可以固定访问一个后端服务</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cs typeface="阿里巴巴普惠体" panose="00020600040101010101" pitchFamily="18" charset="-122"/>
                      </a:endParaRPr>
                    </a:p>
                  </a:txBody>
                  <a:tcPr/>
                </a:tc>
                <a:extLst>
                  <a:ext uri="{0D108BD9-81ED-4DB2-BD59-A6C34878D82A}">
                    <a16:rowId xmlns:a16="http://schemas.microsoft.com/office/drawing/2014/main" val="10003"/>
                  </a:ext>
                </a:extLst>
              </a:tr>
              <a:tr h="381000">
                <a:tc>
                  <a:txBody>
                    <a:bodyPr/>
                    <a:lstStyle/>
                    <a:p>
                      <a:pPr>
                        <a:buNone/>
                      </a:pPr>
                      <a:r>
                        <a:rPr lang="en-US" altLang="zh-CN" sz="1600" kern="1200">
                          <a:solidFill>
                            <a:schemeClr val="tx1">
                              <a:lumMod val="65000"/>
                              <a:lumOff val="35000"/>
                            </a:schemeClr>
                          </a:solidFill>
                          <a:latin typeface="+mn-lt"/>
                          <a:ea typeface="阿里巴巴普惠体" panose="00020600040101010101" pitchFamily="18" charset="-122"/>
                          <a:cs typeface="+mn-cs"/>
                        </a:rPr>
                        <a:t>least_conn</a:t>
                      </a:r>
                    </a:p>
                  </a:txBody>
                  <a:tcPr/>
                </a:tc>
                <a:tc>
                  <a:txBody>
                    <a:bodyPr/>
                    <a:lstStyle/>
                    <a:p>
                      <a:pPr>
                        <a:buNone/>
                      </a:pPr>
                      <a:r>
                        <a:rPr lang="zh-CN" altLang="en-US" sz="1600">
                          <a:solidFill>
                            <a:schemeClr val="tx1">
                              <a:lumMod val="65000"/>
                              <a:lumOff val="35000"/>
                            </a:schemeClr>
                          </a:solidFill>
                          <a:ea typeface="阿里巴巴普惠体" panose="00020600040101010101"/>
                        </a:rPr>
                        <a:t>依据最少连接方式，把请求优先分配给连接数少的后端服务</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endParaRPr>
                    </a:p>
                  </a:txBody>
                  <a:tcPr/>
                </a:tc>
                <a:extLst>
                  <a:ext uri="{0D108BD9-81ED-4DB2-BD59-A6C34878D82A}">
                    <a16:rowId xmlns:a16="http://schemas.microsoft.com/office/drawing/2014/main" val="10004"/>
                  </a:ext>
                </a:extLst>
              </a:tr>
              <a:tr h="381000">
                <a:tc>
                  <a:txBody>
                    <a:bodyPr/>
                    <a:lstStyle/>
                    <a:p>
                      <a:pPr>
                        <a:buNone/>
                      </a:pPr>
                      <a:r>
                        <a:rPr lang="en-US" altLang="zh-CN" sz="1600" kern="1200">
                          <a:solidFill>
                            <a:schemeClr val="tx1">
                              <a:lumMod val="65000"/>
                              <a:lumOff val="35000"/>
                            </a:schemeClr>
                          </a:solidFill>
                          <a:latin typeface="+mn-lt"/>
                          <a:ea typeface="阿里巴巴普惠体" panose="00020600040101010101" pitchFamily="18" charset="-122"/>
                          <a:cs typeface="+mn-cs"/>
                        </a:rPr>
                        <a:t>url_hash</a:t>
                      </a:r>
                    </a:p>
                  </a:txBody>
                  <a:tcPr/>
                </a:tc>
                <a:tc>
                  <a:txBody>
                    <a:bodyPr/>
                    <a:lstStyle/>
                    <a:p>
                      <a:pPr>
                        <a:buNone/>
                      </a:pPr>
                      <a:r>
                        <a:rPr lang="zh-CN" altLang="en-US" sz="1600">
                          <a:solidFill>
                            <a:schemeClr val="tx1">
                              <a:lumMod val="65000"/>
                              <a:lumOff val="35000"/>
                            </a:schemeClr>
                          </a:solidFill>
                          <a:ea typeface="阿里巴巴普惠体" panose="00020600040101010101"/>
                        </a:rPr>
                        <a:t>依据</a:t>
                      </a:r>
                      <a:r>
                        <a:rPr lang="en-US" altLang="zh-CN" sz="1600">
                          <a:solidFill>
                            <a:schemeClr val="tx1">
                              <a:lumMod val="65000"/>
                              <a:lumOff val="35000"/>
                            </a:schemeClr>
                          </a:solidFill>
                          <a:ea typeface="阿里巴巴普惠体" panose="00020600040101010101"/>
                        </a:rPr>
                        <a:t>url</a:t>
                      </a:r>
                      <a:r>
                        <a:rPr lang="zh-CN" altLang="en-US" sz="1600">
                          <a:solidFill>
                            <a:schemeClr val="tx1">
                              <a:lumMod val="65000"/>
                              <a:lumOff val="35000"/>
                            </a:schemeClr>
                          </a:solidFill>
                          <a:ea typeface="阿里巴巴普惠体" panose="00020600040101010101"/>
                        </a:rPr>
                        <a:t>分配方式，这样相同的</a:t>
                      </a:r>
                      <a:r>
                        <a:rPr lang="en-US" altLang="zh-CN" sz="1600">
                          <a:solidFill>
                            <a:schemeClr val="tx1">
                              <a:lumMod val="65000"/>
                              <a:lumOff val="35000"/>
                            </a:schemeClr>
                          </a:solidFill>
                          <a:ea typeface="阿里巴巴普惠体" panose="00020600040101010101"/>
                        </a:rPr>
                        <a:t>url</a:t>
                      </a:r>
                      <a:r>
                        <a:rPr lang="zh-CN" altLang="en-US" sz="1600">
                          <a:solidFill>
                            <a:schemeClr val="tx1">
                              <a:lumMod val="65000"/>
                              <a:lumOff val="35000"/>
                            </a:schemeClr>
                          </a:solidFill>
                          <a:ea typeface="阿里巴巴普惠体" panose="00020600040101010101"/>
                        </a:rPr>
                        <a:t>会被分配到同一个后端服务</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cs typeface="阿里巴巴普惠体" panose="00020600040101010101" pitchFamily="18" charset="-122"/>
                      </a:endParaRPr>
                    </a:p>
                  </a:txBody>
                  <a:tcPr/>
                </a:tc>
                <a:extLst>
                  <a:ext uri="{0D108BD9-81ED-4DB2-BD59-A6C34878D82A}">
                    <a16:rowId xmlns:a16="http://schemas.microsoft.com/office/drawing/2014/main" val="10005"/>
                  </a:ext>
                </a:extLst>
              </a:tr>
              <a:tr h="381000">
                <a:tc>
                  <a:txBody>
                    <a:bodyPr/>
                    <a:lstStyle/>
                    <a:p>
                      <a:pPr>
                        <a:buNone/>
                      </a:pPr>
                      <a:r>
                        <a:rPr lang="en-US" altLang="zh-CN" sz="1600" kern="1200">
                          <a:solidFill>
                            <a:schemeClr val="tx1">
                              <a:lumMod val="65000"/>
                              <a:lumOff val="35000"/>
                            </a:schemeClr>
                          </a:solidFill>
                          <a:latin typeface="+mn-lt"/>
                          <a:ea typeface="阿里巴巴普惠体" panose="00020600040101010101" pitchFamily="18" charset="-122"/>
                          <a:cs typeface="+mn-cs"/>
                        </a:rPr>
                        <a:t>fair</a:t>
                      </a:r>
                    </a:p>
                  </a:txBody>
                  <a:tcPr/>
                </a:tc>
                <a:tc>
                  <a:txBody>
                    <a:bodyPr/>
                    <a:lstStyle/>
                    <a:p>
                      <a:pPr>
                        <a:buNone/>
                      </a:pPr>
                      <a:r>
                        <a:rPr lang="zh-CN" altLang="en-US" sz="1600">
                          <a:solidFill>
                            <a:schemeClr val="tx1">
                              <a:lumMod val="65000"/>
                              <a:lumOff val="35000"/>
                            </a:schemeClr>
                          </a:solidFill>
                          <a:ea typeface="阿里巴巴普惠体" panose="00020600040101010101"/>
                        </a:rPr>
                        <a:t>依据响应时间方式，响应时间短的服务将会被优先分配</a:t>
                      </a:r>
                      <a:endParaRPr lang="zh-CN" altLang="en-US" sz="1600">
                        <a:solidFill>
                          <a:schemeClr val="tx1">
                            <a:lumMod val="65000"/>
                            <a:lumOff val="35000"/>
                          </a:schemeClr>
                        </a:solidFill>
                        <a:latin typeface="阿里巴巴普惠体" panose="00020600040101010101" pitchFamily="18" charset="-122"/>
                        <a:ea typeface="阿里巴巴普惠体" panose="00020600040101010101"/>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439770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fb16057-781d-4014-ae7b-9e0faa0c54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宽屏</PresentationFormat>
  <Paragraphs>60</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Alibaba PuHuiTi Medium</vt:lpstr>
      <vt:lpstr>阿里巴巴普惠体</vt:lpstr>
      <vt:lpstr>等线</vt:lpstr>
      <vt:lpstr>等线 Light</vt:lpstr>
      <vt:lpstr>Arial</vt:lpstr>
      <vt:lpstr>tahoma</vt:lpstr>
      <vt:lpstr>Office 主题​​</vt:lpstr>
      <vt:lpstr>PowerPoint 演示文稿</vt:lpstr>
      <vt:lpstr>后端环境搭建 – 前后端联调</vt:lpstr>
      <vt:lpstr>后端环境搭建 – 前后端联调</vt:lpstr>
      <vt:lpstr>后端环境搭建 – 前后端联调</vt:lpstr>
      <vt:lpstr>后端环境搭建 – 前后端联调</vt:lpstr>
      <vt:lpstr>后端环境搭建 – 前后端联调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思康 郭</dc:creator>
  <cp:lastModifiedBy>思康 郭</cp:lastModifiedBy>
  <cp:revision>1</cp:revision>
  <dcterms:created xsi:type="dcterms:W3CDTF">2025-05-11T13:32:00Z</dcterms:created>
  <dcterms:modified xsi:type="dcterms:W3CDTF">2025-05-11T13:32:16Z</dcterms:modified>
</cp:coreProperties>
</file>