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2"/>
    <p:restoredTop sz="96327"/>
  </p:normalViewPr>
  <p:slideViewPr>
    <p:cSldViewPr snapToGrid="0" snapToObjects="1">
      <p:cViewPr varScale="1">
        <p:scale>
          <a:sx n="156" d="100"/>
          <a:sy n="156" d="100"/>
        </p:scale>
        <p:origin x="18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7/6/20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4E81-5B4C-C543-BECB-2C5500E8AB94}"/>
              </a:ext>
            </a:extLst>
          </p:cNvPr>
          <p:cNvSpPr>
            <a:spLocks noGrp="1"/>
          </p:cNvSpPr>
          <p:nvPr>
            <p:ph type="ctrTitle"/>
          </p:nvPr>
        </p:nvSpPr>
        <p:spPr/>
        <p:txBody>
          <a:bodyPr/>
          <a:lstStyle/>
          <a:p>
            <a:r>
              <a:rPr lang="en-US" dirty="0"/>
              <a:t>BIRCH Algorithm implementation</a:t>
            </a:r>
          </a:p>
        </p:txBody>
      </p:sp>
      <p:sp>
        <p:nvSpPr>
          <p:cNvPr id="3" name="Subtitle 2">
            <a:extLst>
              <a:ext uri="{FF2B5EF4-FFF2-40B4-BE49-F238E27FC236}">
                <a16:creationId xmlns:a16="http://schemas.microsoft.com/office/drawing/2014/main" id="{21B123FE-196D-8E4E-846E-95FA0D14837B}"/>
              </a:ext>
            </a:extLst>
          </p:cNvPr>
          <p:cNvSpPr>
            <a:spLocks noGrp="1"/>
          </p:cNvSpPr>
          <p:nvPr>
            <p:ph type="subTitle" idx="1"/>
          </p:nvPr>
        </p:nvSpPr>
        <p:spPr/>
        <p:txBody>
          <a:bodyPr/>
          <a:lstStyle/>
          <a:p>
            <a:r>
              <a:rPr lang="en-US" dirty="0"/>
              <a:t>												Ranjan </a:t>
            </a:r>
            <a:r>
              <a:rPr lang="en-US" dirty="0" err="1"/>
              <a:t>gsk</a:t>
            </a:r>
            <a:endParaRPr lang="en-US" dirty="0"/>
          </a:p>
          <a:p>
            <a:r>
              <a:rPr lang="en-US" dirty="0"/>
              <a:t>												2016AAPS0245H</a:t>
            </a:r>
          </a:p>
        </p:txBody>
      </p:sp>
    </p:spTree>
    <p:extLst>
      <p:ext uri="{BB962C8B-B14F-4D97-AF65-F5344CB8AC3E}">
        <p14:creationId xmlns:p14="http://schemas.microsoft.com/office/powerpoint/2010/main" val="30970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FD21-7832-DB40-AE51-837C7C566E7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21D7D8F-6A9C-6B4A-B5D6-42AE97EFE849}"/>
              </a:ext>
            </a:extLst>
          </p:cNvPr>
          <p:cNvSpPr>
            <a:spLocks noGrp="1"/>
          </p:cNvSpPr>
          <p:nvPr>
            <p:ph idx="1"/>
          </p:nvPr>
        </p:nvSpPr>
        <p:spPr/>
        <p:txBody>
          <a:bodyPr/>
          <a:lstStyle/>
          <a:p>
            <a:r>
              <a:rPr lang="en-IN" dirty="0"/>
              <a:t>BIRCH stands for </a:t>
            </a:r>
            <a:r>
              <a:rPr lang="en-IN" b="1" i="1" dirty="0"/>
              <a:t>Balanced Iterative Reducing and Clustering Using Hierarchies</a:t>
            </a:r>
            <a:r>
              <a:rPr lang="en-IN" dirty="0"/>
              <a:t>, which uses hierarchical methods to cluster and reduce data. BIRCH only needs to scan the data set in a single pass to perform clustering. The BIRCH algorithm uses a tree structure to create a cluster. It is generally called the Clustering Feature Tree (CF Tree). Each node of this tree is composed of several Clustering features (CF). Each node including leaf nodes has several CFs, and the CFs of internal nodes have pointers to child nodes, and all leaf nodes are linked by a doubly linked list.</a:t>
            </a:r>
            <a:endParaRPr lang="en-US" dirty="0"/>
          </a:p>
        </p:txBody>
      </p:sp>
    </p:spTree>
    <p:extLst>
      <p:ext uri="{BB962C8B-B14F-4D97-AF65-F5344CB8AC3E}">
        <p14:creationId xmlns:p14="http://schemas.microsoft.com/office/powerpoint/2010/main" val="20702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65E1-AAF9-0846-B9D6-250FA18C300E}"/>
              </a:ext>
            </a:extLst>
          </p:cNvPr>
          <p:cNvSpPr>
            <a:spLocks noGrp="1"/>
          </p:cNvSpPr>
          <p:nvPr>
            <p:ph type="title"/>
          </p:nvPr>
        </p:nvSpPr>
        <p:spPr/>
        <p:txBody>
          <a:bodyPr/>
          <a:lstStyle/>
          <a:p>
            <a:r>
              <a:rPr lang="en-US" dirty="0"/>
              <a:t>Clustering feature</a:t>
            </a:r>
          </a:p>
        </p:txBody>
      </p:sp>
      <p:sp>
        <p:nvSpPr>
          <p:cNvPr id="3" name="Content Placeholder 2">
            <a:extLst>
              <a:ext uri="{FF2B5EF4-FFF2-40B4-BE49-F238E27FC236}">
                <a16:creationId xmlns:a16="http://schemas.microsoft.com/office/drawing/2014/main" id="{5B1842F2-4489-EB4F-8B5F-35A1C244E795}"/>
              </a:ext>
            </a:extLst>
          </p:cNvPr>
          <p:cNvSpPr>
            <a:spLocks noGrp="1"/>
          </p:cNvSpPr>
          <p:nvPr>
            <p:ph idx="1"/>
          </p:nvPr>
        </p:nvSpPr>
        <p:spPr/>
        <p:txBody>
          <a:bodyPr/>
          <a:lstStyle/>
          <a:p>
            <a:pPr marL="0" indent="0">
              <a:buNone/>
            </a:pPr>
            <a:r>
              <a:rPr lang="en-IN" dirty="0"/>
              <a:t>Each CF is a triplet, which can be represented by (N, LS, SS).</a:t>
            </a:r>
          </a:p>
          <a:p>
            <a:r>
              <a:rPr lang="en-IN" dirty="0"/>
              <a:t>Where N represents the number of sample points in the CF, which is easy to understand</a:t>
            </a:r>
          </a:p>
          <a:p>
            <a:r>
              <a:rPr lang="en-IN" dirty="0"/>
              <a:t>LS represents the vector sum of the feature dimensions of the sample points in the CF</a:t>
            </a:r>
          </a:p>
          <a:p>
            <a:r>
              <a:rPr lang="en-IN" dirty="0"/>
              <a:t>SS represents the square of the feature dimensions of the sample points in the CF.</a:t>
            </a:r>
          </a:p>
          <a:p>
            <a:endParaRPr lang="en-US" dirty="0"/>
          </a:p>
        </p:txBody>
      </p:sp>
    </p:spTree>
    <p:extLst>
      <p:ext uri="{BB962C8B-B14F-4D97-AF65-F5344CB8AC3E}">
        <p14:creationId xmlns:p14="http://schemas.microsoft.com/office/powerpoint/2010/main" val="358762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098A-CFB1-5445-B9CD-9C11401A532A}"/>
              </a:ext>
            </a:extLst>
          </p:cNvPr>
          <p:cNvSpPr>
            <a:spLocks noGrp="1"/>
          </p:cNvSpPr>
          <p:nvPr>
            <p:ph type="title"/>
          </p:nvPr>
        </p:nvSpPr>
        <p:spPr/>
        <p:txBody>
          <a:bodyPr/>
          <a:lstStyle/>
          <a:p>
            <a:r>
              <a:rPr lang="en-US" dirty="0"/>
              <a:t>Advantages of Birch</a:t>
            </a:r>
          </a:p>
        </p:txBody>
      </p:sp>
      <p:sp>
        <p:nvSpPr>
          <p:cNvPr id="3" name="Content Placeholder 2">
            <a:extLst>
              <a:ext uri="{FF2B5EF4-FFF2-40B4-BE49-F238E27FC236}">
                <a16:creationId xmlns:a16="http://schemas.microsoft.com/office/drawing/2014/main" id="{E74C38A7-CD20-8A44-9973-DA38C456B7AC}"/>
              </a:ext>
            </a:extLst>
          </p:cNvPr>
          <p:cNvSpPr>
            <a:spLocks noGrp="1"/>
          </p:cNvSpPr>
          <p:nvPr>
            <p:ph idx="1"/>
          </p:nvPr>
        </p:nvSpPr>
        <p:spPr/>
        <p:txBody>
          <a:bodyPr/>
          <a:lstStyle/>
          <a:p>
            <a:r>
              <a:rPr lang="en-IN" dirty="0"/>
              <a:t>Save memory, all samples are on disk, CF Tree only stores CF nodes and corresponding pointers.</a:t>
            </a:r>
          </a:p>
          <a:p>
            <a:r>
              <a:rPr lang="en-IN" b="1" dirty="0"/>
              <a:t>The clustering speed is fast</a:t>
            </a:r>
            <a:r>
              <a:rPr lang="en-IN" dirty="0"/>
              <a:t>, and it only takes one scan of the training set to build the CF Tree, and the addition, deletion, and modification of the CF Tree are very fast.</a:t>
            </a:r>
          </a:p>
          <a:p>
            <a:r>
              <a:rPr lang="en-IN" dirty="0"/>
              <a:t>Noise points can be identified, and preliminary classification pre-processing can be performed on the data set.</a:t>
            </a:r>
          </a:p>
          <a:p>
            <a:pPr marL="0" indent="0">
              <a:buNone/>
            </a:pPr>
            <a:endParaRPr lang="en-US" dirty="0"/>
          </a:p>
        </p:txBody>
      </p:sp>
    </p:spTree>
    <p:extLst>
      <p:ext uri="{BB962C8B-B14F-4D97-AF65-F5344CB8AC3E}">
        <p14:creationId xmlns:p14="http://schemas.microsoft.com/office/powerpoint/2010/main" val="345317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B4B5-02DB-F646-9CE8-7409B6014E46}"/>
              </a:ext>
            </a:extLst>
          </p:cNvPr>
          <p:cNvSpPr>
            <a:spLocks noGrp="1"/>
          </p:cNvSpPr>
          <p:nvPr>
            <p:ph type="title"/>
          </p:nvPr>
        </p:nvSpPr>
        <p:spPr/>
        <p:txBody>
          <a:bodyPr/>
          <a:lstStyle/>
          <a:p>
            <a:r>
              <a:rPr lang="en-US" dirty="0"/>
              <a:t>Disadvantages of Birch</a:t>
            </a:r>
          </a:p>
        </p:txBody>
      </p:sp>
      <p:sp>
        <p:nvSpPr>
          <p:cNvPr id="3" name="Content Placeholder 2">
            <a:extLst>
              <a:ext uri="{FF2B5EF4-FFF2-40B4-BE49-F238E27FC236}">
                <a16:creationId xmlns:a16="http://schemas.microsoft.com/office/drawing/2014/main" id="{EBB55933-19FF-F249-A9F1-16A2B99901FC}"/>
              </a:ext>
            </a:extLst>
          </p:cNvPr>
          <p:cNvSpPr>
            <a:spLocks noGrp="1"/>
          </p:cNvSpPr>
          <p:nvPr>
            <p:ph idx="1"/>
          </p:nvPr>
        </p:nvSpPr>
        <p:spPr/>
        <p:txBody>
          <a:bodyPr/>
          <a:lstStyle/>
          <a:p>
            <a:r>
              <a:rPr lang="en-IN" dirty="0"/>
              <a:t>Since CF Tree has a limit on the number of CFs per node, the clustering result may be different from the real category distribution.</a:t>
            </a:r>
          </a:p>
          <a:p>
            <a:r>
              <a:rPr lang="en-IN" dirty="0"/>
              <a:t>The data clustering effect is not good on high-dimensional features. At this time, you can choose Mini Batch K-Means.</a:t>
            </a:r>
          </a:p>
          <a:p>
            <a:r>
              <a:rPr lang="en-IN" dirty="0"/>
              <a:t>If the distribution cluster of the data set is not similar to a hyper-sphere or is not convex, the clustering effect is not good.</a:t>
            </a:r>
            <a:br>
              <a:rPr lang="en-IN" dirty="0"/>
            </a:br>
            <a:endParaRPr lang="en-US" dirty="0"/>
          </a:p>
        </p:txBody>
      </p:sp>
    </p:spTree>
    <p:extLst>
      <p:ext uri="{BB962C8B-B14F-4D97-AF65-F5344CB8AC3E}">
        <p14:creationId xmlns:p14="http://schemas.microsoft.com/office/powerpoint/2010/main" val="342726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644C-F35A-A040-B19B-40A25BCB79A3}"/>
              </a:ext>
            </a:extLst>
          </p:cNvPr>
          <p:cNvSpPr>
            <a:spLocks noGrp="1"/>
          </p:cNvSpPr>
          <p:nvPr>
            <p:ph type="title"/>
          </p:nvPr>
        </p:nvSpPr>
        <p:spPr/>
        <p:txBody>
          <a:bodyPr/>
          <a:lstStyle/>
          <a:p>
            <a:r>
              <a:rPr lang="en-US" dirty="0"/>
              <a:t>Clustering Plots for the given datasets</a:t>
            </a:r>
          </a:p>
        </p:txBody>
      </p:sp>
      <p:pic>
        <p:nvPicPr>
          <p:cNvPr id="4" name="Content Placeholder 3">
            <a:extLst>
              <a:ext uri="{FF2B5EF4-FFF2-40B4-BE49-F238E27FC236}">
                <a16:creationId xmlns:a16="http://schemas.microsoft.com/office/drawing/2014/main" id="{270507B1-7806-E543-9484-4FDA10E2D448}"/>
              </a:ext>
            </a:extLst>
          </p:cNvPr>
          <p:cNvPicPr>
            <a:picLocks noGrp="1" noChangeAspect="1"/>
          </p:cNvPicPr>
          <p:nvPr>
            <p:ph idx="1"/>
          </p:nvPr>
        </p:nvPicPr>
        <p:blipFill>
          <a:blip r:embed="rId2"/>
          <a:stretch>
            <a:fillRect/>
          </a:stretch>
        </p:blipFill>
        <p:spPr>
          <a:xfrm>
            <a:off x="735467" y="2264569"/>
            <a:ext cx="2743200" cy="1828800"/>
          </a:xfrm>
          <a:prstGeom prst="rect">
            <a:avLst/>
          </a:prstGeom>
        </p:spPr>
      </p:pic>
      <p:pic>
        <p:nvPicPr>
          <p:cNvPr id="5" name="Picture 4">
            <a:extLst>
              <a:ext uri="{FF2B5EF4-FFF2-40B4-BE49-F238E27FC236}">
                <a16:creationId xmlns:a16="http://schemas.microsoft.com/office/drawing/2014/main" id="{592D6383-2DDF-3940-A1A3-993CB1D08E61}"/>
              </a:ext>
            </a:extLst>
          </p:cNvPr>
          <p:cNvPicPr>
            <a:picLocks noChangeAspect="1"/>
          </p:cNvPicPr>
          <p:nvPr/>
        </p:nvPicPr>
        <p:blipFill>
          <a:blip r:embed="rId3"/>
          <a:stretch>
            <a:fillRect/>
          </a:stretch>
        </p:blipFill>
        <p:spPr>
          <a:xfrm>
            <a:off x="4087586" y="2264569"/>
            <a:ext cx="2743200" cy="1828800"/>
          </a:xfrm>
          <a:prstGeom prst="rect">
            <a:avLst/>
          </a:prstGeom>
        </p:spPr>
      </p:pic>
      <p:pic>
        <p:nvPicPr>
          <p:cNvPr id="6" name="Picture 5">
            <a:extLst>
              <a:ext uri="{FF2B5EF4-FFF2-40B4-BE49-F238E27FC236}">
                <a16:creationId xmlns:a16="http://schemas.microsoft.com/office/drawing/2014/main" id="{40BD95BA-01DA-1D45-A415-4549E312F699}"/>
              </a:ext>
            </a:extLst>
          </p:cNvPr>
          <p:cNvPicPr>
            <a:picLocks noChangeAspect="1"/>
          </p:cNvPicPr>
          <p:nvPr/>
        </p:nvPicPr>
        <p:blipFill>
          <a:blip r:embed="rId4"/>
          <a:stretch>
            <a:fillRect/>
          </a:stretch>
        </p:blipFill>
        <p:spPr>
          <a:xfrm>
            <a:off x="7341735" y="2258549"/>
            <a:ext cx="2743200" cy="1828800"/>
          </a:xfrm>
          <a:prstGeom prst="rect">
            <a:avLst/>
          </a:prstGeom>
        </p:spPr>
      </p:pic>
      <p:pic>
        <p:nvPicPr>
          <p:cNvPr id="7" name="Picture 6">
            <a:extLst>
              <a:ext uri="{FF2B5EF4-FFF2-40B4-BE49-F238E27FC236}">
                <a16:creationId xmlns:a16="http://schemas.microsoft.com/office/drawing/2014/main" id="{AC57D7E9-771D-A445-A53C-EF7B7B88E1CA}"/>
              </a:ext>
            </a:extLst>
          </p:cNvPr>
          <p:cNvPicPr>
            <a:picLocks noChangeAspect="1"/>
          </p:cNvPicPr>
          <p:nvPr/>
        </p:nvPicPr>
        <p:blipFill>
          <a:blip r:embed="rId5"/>
          <a:stretch>
            <a:fillRect/>
          </a:stretch>
        </p:blipFill>
        <p:spPr>
          <a:xfrm>
            <a:off x="2715986" y="4504690"/>
            <a:ext cx="2743200" cy="1828800"/>
          </a:xfrm>
          <a:prstGeom prst="rect">
            <a:avLst/>
          </a:prstGeom>
        </p:spPr>
      </p:pic>
      <p:pic>
        <p:nvPicPr>
          <p:cNvPr id="8" name="Picture 7">
            <a:extLst>
              <a:ext uri="{FF2B5EF4-FFF2-40B4-BE49-F238E27FC236}">
                <a16:creationId xmlns:a16="http://schemas.microsoft.com/office/drawing/2014/main" id="{8A5068D0-2E4F-A849-B42A-0F12265603ED}"/>
              </a:ext>
            </a:extLst>
          </p:cNvPr>
          <p:cNvPicPr>
            <a:picLocks noChangeAspect="1"/>
          </p:cNvPicPr>
          <p:nvPr/>
        </p:nvPicPr>
        <p:blipFill>
          <a:blip r:embed="rId6"/>
          <a:stretch>
            <a:fillRect/>
          </a:stretch>
        </p:blipFill>
        <p:spPr>
          <a:xfrm>
            <a:off x="6096000" y="4492650"/>
            <a:ext cx="2743200" cy="1828800"/>
          </a:xfrm>
          <a:prstGeom prst="rect">
            <a:avLst/>
          </a:prstGeom>
        </p:spPr>
      </p:pic>
    </p:spTree>
    <p:extLst>
      <p:ext uri="{BB962C8B-B14F-4D97-AF65-F5344CB8AC3E}">
        <p14:creationId xmlns:p14="http://schemas.microsoft.com/office/powerpoint/2010/main" val="699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D627-65E0-244A-97CE-5F93737A6A6C}"/>
              </a:ext>
            </a:extLst>
          </p:cNvPr>
          <p:cNvSpPr>
            <a:spLocks noGrp="1"/>
          </p:cNvSpPr>
          <p:nvPr>
            <p:ph type="title"/>
          </p:nvPr>
        </p:nvSpPr>
        <p:spPr>
          <a:xfrm>
            <a:off x="1454376" y="2750128"/>
            <a:ext cx="9404723" cy="1400530"/>
          </a:xfrm>
        </p:spPr>
        <p:txBody>
          <a:bodyPr/>
          <a:lstStyle/>
          <a:p>
            <a:r>
              <a:rPr lang="en-US" dirty="0"/>
              <a:t>Thank you</a:t>
            </a:r>
          </a:p>
        </p:txBody>
      </p:sp>
      <p:sp>
        <p:nvSpPr>
          <p:cNvPr id="3" name="Content Placeholder 2">
            <a:extLst>
              <a:ext uri="{FF2B5EF4-FFF2-40B4-BE49-F238E27FC236}">
                <a16:creationId xmlns:a16="http://schemas.microsoft.com/office/drawing/2014/main" id="{12689988-23B1-CD4E-8CEB-A9DE82CEA4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84037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TotalTime>
  <Words>372</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BIRCH Algorithm implementation</vt:lpstr>
      <vt:lpstr>Introduction</vt:lpstr>
      <vt:lpstr>Clustering feature</vt:lpstr>
      <vt:lpstr>Advantages of Birch</vt:lpstr>
      <vt:lpstr>Disadvantages of Birch</vt:lpstr>
      <vt:lpstr>Clustering Plots for the given datasets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BIRCH Algorithm implementation</dc:title>
  <dc:creator>Ranjan GSK</dc:creator>
  <cp:lastModifiedBy>Ranjan GSK</cp:lastModifiedBy>
  <cp:revision>2</cp:revision>
  <dcterms:created xsi:type="dcterms:W3CDTF">2020-07-06T18:04:16Z</dcterms:created>
  <dcterms:modified xsi:type="dcterms:W3CDTF">2020-07-06T18:15:15Z</dcterms:modified>
</cp:coreProperties>
</file>