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1" r:id="rId34"/>
    <p:sldId id="292" r:id="rId35"/>
    <p:sldId id="288" r:id="rId36"/>
    <p:sldId id="289" r:id="rId37"/>
    <p:sldId id="293" r:id="rId38"/>
    <p:sldId id="296" r:id="rId39"/>
    <p:sldId id="294" r:id="rId40"/>
    <p:sldId id="295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5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C6684-74BE-4AC9-840F-A197D40428F2}" type="datetimeFigureOut">
              <a:rPr lang="pt-BR" smtClean="0"/>
              <a:pPr/>
              <a:t>26/4/2010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8A24-20B1-47F7-9C95-47EBECC118E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C6684-74BE-4AC9-840F-A197D40428F2}" type="datetimeFigureOut">
              <a:rPr lang="pt-BR" smtClean="0"/>
              <a:pPr/>
              <a:t>26/4/2010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8A24-20B1-47F7-9C95-47EBECC118E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C6684-74BE-4AC9-840F-A197D40428F2}" type="datetimeFigureOut">
              <a:rPr lang="pt-BR" smtClean="0"/>
              <a:pPr/>
              <a:t>26/4/2010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8A24-20B1-47F7-9C95-47EBECC118E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C6684-74BE-4AC9-840F-A197D40428F2}" type="datetimeFigureOut">
              <a:rPr lang="pt-BR" smtClean="0"/>
              <a:pPr/>
              <a:t>26/4/2010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8A24-20B1-47F7-9C95-47EBECC118E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C6684-74BE-4AC9-840F-A197D40428F2}" type="datetimeFigureOut">
              <a:rPr lang="pt-BR" smtClean="0"/>
              <a:pPr/>
              <a:t>26/4/2010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8A24-20B1-47F7-9C95-47EBECC118E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C6684-74BE-4AC9-840F-A197D40428F2}" type="datetimeFigureOut">
              <a:rPr lang="pt-BR" smtClean="0"/>
              <a:pPr/>
              <a:t>26/4/2010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8A24-20B1-47F7-9C95-47EBECC118E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C6684-74BE-4AC9-840F-A197D40428F2}" type="datetimeFigureOut">
              <a:rPr lang="pt-BR" smtClean="0"/>
              <a:pPr/>
              <a:t>26/4/2010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8A24-20B1-47F7-9C95-47EBECC118E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C6684-74BE-4AC9-840F-A197D40428F2}" type="datetimeFigureOut">
              <a:rPr lang="pt-BR" smtClean="0"/>
              <a:pPr/>
              <a:t>26/4/2010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8A24-20B1-47F7-9C95-47EBECC118E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C6684-74BE-4AC9-840F-A197D40428F2}" type="datetimeFigureOut">
              <a:rPr lang="pt-BR" smtClean="0"/>
              <a:pPr/>
              <a:t>26/4/2010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8A24-20B1-47F7-9C95-47EBECC118E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C6684-74BE-4AC9-840F-A197D40428F2}" type="datetimeFigureOut">
              <a:rPr lang="pt-BR" smtClean="0"/>
              <a:pPr/>
              <a:t>26/4/2010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8A24-20B1-47F7-9C95-47EBECC118E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C6684-74BE-4AC9-840F-A197D40428F2}" type="datetimeFigureOut">
              <a:rPr lang="pt-BR" smtClean="0"/>
              <a:pPr/>
              <a:t>26/4/2010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8A24-20B1-47F7-9C95-47EBECC118E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C6684-74BE-4AC9-840F-A197D40428F2}" type="datetimeFigureOut">
              <a:rPr lang="pt-BR" smtClean="0"/>
              <a:pPr/>
              <a:t>26/4/2010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F8A24-20B1-47F7-9C95-47EBECC118E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Z:\Biometria\fprint.wmv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Z:\Biometria\Gattaca.wmv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Z:\Biometria\Minority%20Report.wmv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Z:\Biometria\Demolidor.wmv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Z:\Biometria\audi.wmv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Z:\Biometria\escola.wmv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Z:\Biometria\pegn.wmv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Biometria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Autor: Guilherme Soares Lima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Biometria – Impressão Digital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Compreendendo as estruturas anatômicas.</a:t>
            </a:r>
          </a:p>
          <a:p>
            <a:r>
              <a:rPr lang="pt-BR" dirty="0" smtClean="0"/>
              <a:t>Aquisição da imagem: sensores </a:t>
            </a:r>
            <a:r>
              <a:rPr lang="pt-BR" dirty="0"/>
              <a:t>óticos, capacitivos, termais ou </a:t>
            </a:r>
            <a:r>
              <a:rPr lang="pt-BR" dirty="0" smtClean="0"/>
              <a:t>ultrassônicos.</a:t>
            </a:r>
          </a:p>
          <a:p>
            <a:r>
              <a:rPr lang="pt-BR" i="1" dirty="0" err="1" smtClean="0"/>
              <a:t>Template</a:t>
            </a:r>
            <a:r>
              <a:rPr lang="pt-BR" dirty="0" smtClean="0"/>
              <a:t>.</a:t>
            </a:r>
          </a:p>
          <a:p>
            <a:r>
              <a:rPr lang="pt-BR" dirty="0" smtClean="0"/>
              <a:t>Minúcias ou </a:t>
            </a:r>
            <a:r>
              <a:rPr lang="pt-BR" i="1" dirty="0" err="1" smtClean="0"/>
              <a:t>Minutiae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Biometria – Impressão Digital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Minúcias: Núcleos e Deltas.</a:t>
            </a:r>
            <a:endParaRPr lang="pt-BR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500306"/>
            <a:ext cx="8316779" cy="3357586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6072198" y="6000768"/>
            <a:ext cx="2205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Fonte: COSTA, 2001.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714487"/>
            <a:ext cx="6514238" cy="471490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Biometria – Impressão Digital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sistema de Henry: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6143636" y="6286520"/>
            <a:ext cx="2205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Fonte: COSTA, 2001.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1785926"/>
            <a:ext cx="3571900" cy="428628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Biometria – </a:t>
            </a:r>
            <a:r>
              <a:rPr lang="pt-BR" smtClean="0"/>
              <a:t>Impressão Digital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 de Dispositivo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6143636" y="6286520"/>
            <a:ext cx="2493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Fonte: ALECRIM, 2005.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Biometria – Impressão Digital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biblioteca FPRINT</a:t>
            </a:r>
            <a:endParaRPr lang="pt-B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fprint.wmv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785794"/>
            <a:ext cx="9144000" cy="5166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52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Biometria - Retina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estrutura anatômica.</a:t>
            </a:r>
          </a:p>
          <a:p>
            <a:r>
              <a:rPr lang="pt-BR" dirty="0" smtClean="0"/>
              <a:t>Vantagens.</a:t>
            </a:r>
          </a:p>
          <a:p>
            <a:r>
              <a:rPr lang="pt-BR" dirty="0" smtClean="0"/>
              <a:t>Desvantagens.</a:t>
            </a:r>
          </a:p>
          <a:p>
            <a:r>
              <a:rPr lang="pt-BR" dirty="0" smtClean="0"/>
              <a:t>Como funciona.</a:t>
            </a:r>
          </a:p>
          <a:p>
            <a:pPr lvl="1"/>
            <a:r>
              <a:rPr lang="pt-BR" dirty="0" smtClean="0"/>
              <a:t>Feixe de luz de baixa intensidade.</a:t>
            </a:r>
            <a:endParaRPr lang="pt-B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Biometria - Retina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Imagem de uma retina:</a:t>
            </a:r>
            <a:endParaRPr lang="pt-BR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2285992"/>
            <a:ext cx="3929090" cy="35560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5" name="Retângulo 4"/>
          <p:cNvSpPr/>
          <p:nvPr/>
        </p:nvSpPr>
        <p:spPr>
          <a:xfrm>
            <a:off x="3643306" y="6215082"/>
            <a:ext cx="53578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Fonte: http://www.ece.uah.edu/biometric, 2010.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Biometria - Íris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estrutura anatômica.</a:t>
            </a:r>
          </a:p>
          <a:p>
            <a:r>
              <a:rPr lang="pt-BR" dirty="0" smtClean="0"/>
              <a:t>Vantagens.</a:t>
            </a:r>
          </a:p>
          <a:p>
            <a:r>
              <a:rPr lang="pt-BR" dirty="0" smtClean="0"/>
              <a:t>Desvantagens.</a:t>
            </a:r>
          </a:p>
          <a:p>
            <a:r>
              <a:rPr lang="pt-BR" dirty="0" smtClean="0"/>
              <a:t>Como funciona.</a:t>
            </a:r>
          </a:p>
          <a:p>
            <a:pPr lvl="1"/>
            <a:r>
              <a:rPr lang="pt-BR" dirty="0" smtClean="0"/>
              <a:t>Fasores</a:t>
            </a:r>
            <a:endParaRPr lang="pt-B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Biometria - Íris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Figuras da íris</a:t>
            </a:r>
            <a:endParaRPr lang="pt-BR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2143116"/>
            <a:ext cx="4214842" cy="242825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4357694"/>
            <a:ext cx="7000924" cy="17190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6" name="Retângulo 5"/>
          <p:cNvSpPr/>
          <p:nvPr/>
        </p:nvSpPr>
        <p:spPr>
          <a:xfrm>
            <a:off x="6429388" y="6072206"/>
            <a:ext cx="1953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Fonte: NSTC, 2010.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Biometria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Etmologia</a:t>
            </a:r>
            <a:endParaRPr lang="pt-BR" dirty="0" smtClean="0"/>
          </a:p>
          <a:p>
            <a:r>
              <a:rPr lang="pt-BR" dirty="0" smtClean="0"/>
              <a:t>Definição</a:t>
            </a:r>
          </a:p>
          <a:p>
            <a:pPr lvl="1"/>
            <a:r>
              <a:rPr lang="pt-BR" dirty="0"/>
              <a:t>“Conjunto de técnicas e métodos para se identificar pessoas, perante sistemas eletrônicos digitais, através da manipulação de dados que representam marcas pessoais produzidas e armazenadas em determinada parte da superfície do corpo humano” (REZENDE, 2007</a:t>
            </a:r>
            <a:r>
              <a:rPr lang="pt-BR" dirty="0" smtClean="0"/>
              <a:t>).</a:t>
            </a:r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Biometria – Geometria da Mão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estrutura anatômica.</a:t>
            </a:r>
          </a:p>
          <a:p>
            <a:r>
              <a:rPr lang="pt-BR" dirty="0" smtClean="0"/>
              <a:t>Vantagens.</a:t>
            </a:r>
          </a:p>
          <a:p>
            <a:r>
              <a:rPr lang="pt-BR" dirty="0" smtClean="0"/>
              <a:t>Desvantagens.</a:t>
            </a:r>
          </a:p>
          <a:p>
            <a:r>
              <a:rPr lang="pt-BR" dirty="0" smtClean="0"/>
              <a:t>Como funciona.</a:t>
            </a:r>
            <a:endParaRPr lang="pt-B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Biometria – Geometria da Mão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Figuras do Processamento</a:t>
            </a:r>
            <a:endParaRPr lang="pt-BR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928934"/>
            <a:ext cx="4286280" cy="235930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2285992"/>
            <a:ext cx="4663314" cy="335758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6" name="Retângulo 5"/>
          <p:cNvSpPr/>
          <p:nvPr/>
        </p:nvSpPr>
        <p:spPr>
          <a:xfrm>
            <a:off x="6786578" y="5643578"/>
            <a:ext cx="216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Fonte: BOREKI</a:t>
            </a:r>
            <a:r>
              <a:rPr lang="pt-BR" dirty="0"/>
              <a:t>, 2010.</a:t>
            </a:r>
          </a:p>
        </p:txBody>
      </p:sp>
      <p:sp>
        <p:nvSpPr>
          <p:cNvPr id="7" name="Retângulo 6"/>
          <p:cNvSpPr/>
          <p:nvPr/>
        </p:nvSpPr>
        <p:spPr>
          <a:xfrm>
            <a:off x="2357422" y="5429264"/>
            <a:ext cx="216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Fonte: BOREKI</a:t>
            </a:r>
            <a:r>
              <a:rPr lang="pt-BR" dirty="0"/>
              <a:t>, 2010.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Biometria – Geometria da Mão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Aparelho</a:t>
            </a:r>
            <a:endParaRPr lang="pt-BR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2214554"/>
            <a:ext cx="3714776" cy="371477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8" name="Retângulo 7"/>
          <p:cNvSpPr/>
          <p:nvPr/>
        </p:nvSpPr>
        <p:spPr>
          <a:xfrm>
            <a:off x="4929190" y="5857892"/>
            <a:ext cx="2314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Fonte: ALECRIM, 2005.</a:t>
            </a:r>
            <a:endParaRPr lang="pt-B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Biometria - Face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Estrutura Anatômica.</a:t>
            </a:r>
          </a:p>
          <a:p>
            <a:r>
              <a:rPr lang="pt-BR" dirty="0" smtClean="0"/>
              <a:t>Tipos de tecnologia.</a:t>
            </a:r>
          </a:p>
          <a:p>
            <a:pPr lvl="1"/>
            <a:r>
              <a:rPr lang="pt-BR" dirty="0" smtClean="0"/>
              <a:t>Geométrica.</a:t>
            </a:r>
          </a:p>
          <a:p>
            <a:pPr lvl="1"/>
            <a:r>
              <a:rPr lang="pt-BR" dirty="0" err="1" smtClean="0"/>
              <a:t>Fotônica</a:t>
            </a:r>
            <a:r>
              <a:rPr lang="pt-BR" dirty="0" smtClean="0"/>
              <a:t>.</a:t>
            </a:r>
          </a:p>
          <a:p>
            <a:r>
              <a:rPr lang="pt-BR" dirty="0" smtClean="0"/>
              <a:t>Vantagens</a:t>
            </a:r>
          </a:p>
          <a:p>
            <a:r>
              <a:rPr lang="pt-BR" dirty="0" smtClean="0"/>
              <a:t>Desvantagens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Biometria - Face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Algoritmo PCA (Principal </a:t>
            </a:r>
            <a:r>
              <a:rPr lang="pt-BR" dirty="0" err="1" smtClean="0"/>
              <a:t>Components</a:t>
            </a:r>
            <a:r>
              <a:rPr lang="pt-BR" dirty="0" smtClean="0"/>
              <a:t> </a:t>
            </a:r>
            <a:r>
              <a:rPr lang="pt-BR" dirty="0" err="1" smtClean="0"/>
              <a:t>Analisys</a:t>
            </a:r>
            <a:r>
              <a:rPr lang="pt-BR" dirty="0" smtClean="0"/>
              <a:t>).</a:t>
            </a:r>
          </a:p>
          <a:p>
            <a:endParaRPr lang="pt-BR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2285992"/>
            <a:ext cx="3992466" cy="378621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5" name="Retângulo 4"/>
          <p:cNvSpPr/>
          <p:nvPr/>
        </p:nvSpPr>
        <p:spPr>
          <a:xfrm>
            <a:off x="5572132" y="6000768"/>
            <a:ext cx="1953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Fonte: NSTC, </a:t>
            </a:r>
            <a:r>
              <a:rPr lang="pt-BR" dirty="0" smtClean="0"/>
              <a:t>2010.</a:t>
            </a:r>
            <a:endParaRPr lang="pt-BR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Biometria - Face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Algoritmo LDA (Linear </a:t>
            </a:r>
            <a:r>
              <a:rPr lang="pt-BR" dirty="0" err="1" smtClean="0"/>
              <a:t>Discriminant</a:t>
            </a:r>
            <a:r>
              <a:rPr lang="pt-BR" dirty="0" smtClean="0"/>
              <a:t> </a:t>
            </a:r>
            <a:r>
              <a:rPr lang="pt-BR" dirty="0" err="1" smtClean="0"/>
              <a:t>Analisys</a:t>
            </a:r>
            <a:r>
              <a:rPr lang="pt-BR" dirty="0" smtClean="0"/>
              <a:t>).</a:t>
            </a:r>
          </a:p>
          <a:p>
            <a:pPr lvl="1"/>
            <a:r>
              <a:rPr lang="pt-BR" dirty="0" smtClean="0"/>
              <a:t>Taxas de variação (derivadas).</a:t>
            </a:r>
          </a:p>
          <a:p>
            <a:pPr lvl="1"/>
            <a:r>
              <a:rPr lang="pt-BR" dirty="0" smtClean="0"/>
              <a:t>Cadastro de expressões faciais, como sorriso, um piscar de olhos, para evitar a falsificação.</a:t>
            </a:r>
            <a:endParaRPr lang="pt-BR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Biometria - Face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Algoritmo </a:t>
            </a:r>
            <a:r>
              <a:rPr lang="pt-BR" dirty="0" err="1"/>
              <a:t>Elastic</a:t>
            </a:r>
            <a:r>
              <a:rPr lang="pt-BR" dirty="0"/>
              <a:t> </a:t>
            </a:r>
            <a:r>
              <a:rPr lang="pt-BR" dirty="0" err="1"/>
              <a:t>Bunch</a:t>
            </a:r>
            <a:r>
              <a:rPr lang="pt-BR" dirty="0"/>
              <a:t> </a:t>
            </a:r>
            <a:r>
              <a:rPr lang="pt-BR" dirty="0" err="1"/>
              <a:t>Graph</a:t>
            </a:r>
            <a:r>
              <a:rPr lang="pt-BR" dirty="0"/>
              <a:t> </a:t>
            </a:r>
            <a:r>
              <a:rPr lang="pt-BR" dirty="0" err="1"/>
              <a:t>Matching</a:t>
            </a:r>
            <a:r>
              <a:rPr lang="pt-BR" dirty="0"/>
              <a:t> (EBGM</a:t>
            </a:r>
            <a:r>
              <a:rPr lang="pt-BR" dirty="0" smtClean="0"/>
              <a:t>).</a:t>
            </a:r>
            <a:endParaRPr lang="pt-BR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714620"/>
            <a:ext cx="7833807" cy="278608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5" name="Retângulo 4"/>
          <p:cNvSpPr/>
          <p:nvPr/>
        </p:nvSpPr>
        <p:spPr>
          <a:xfrm>
            <a:off x="6143636" y="5643578"/>
            <a:ext cx="1953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Fonte: NSTC, </a:t>
            </a:r>
            <a:r>
              <a:rPr lang="pt-BR" dirty="0" smtClean="0"/>
              <a:t>2010.</a:t>
            </a:r>
            <a:endParaRPr lang="pt-BR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Biometria - Voz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Vantagens.</a:t>
            </a:r>
          </a:p>
          <a:p>
            <a:r>
              <a:rPr lang="pt-BR" dirty="0" smtClean="0"/>
              <a:t>Desvantagens.</a:t>
            </a:r>
          </a:p>
          <a:p>
            <a:r>
              <a:rPr lang="pt-BR" dirty="0" smtClean="0"/>
              <a:t>Tipos de tecnologia.</a:t>
            </a:r>
          </a:p>
          <a:p>
            <a:pPr lvl="1"/>
            <a:r>
              <a:rPr lang="pt-BR" i="1" dirty="0" err="1"/>
              <a:t>Hidden</a:t>
            </a:r>
            <a:r>
              <a:rPr lang="pt-BR" i="1" dirty="0"/>
              <a:t> </a:t>
            </a:r>
            <a:r>
              <a:rPr lang="pt-BR" i="1" dirty="0" err="1"/>
              <a:t>Markov</a:t>
            </a:r>
            <a:r>
              <a:rPr lang="pt-BR" i="1" dirty="0"/>
              <a:t> </a:t>
            </a:r>
            <a:r>
              <a:rPr lang="pt-BR" i="1" dirty="0" err="1" smtClean="0"/>
              <a:t>Model</a:t>
            </a:r>
            <a:r>
              <a:rPr lang="pt-BR" i="1" dirty="0" smtClean="0"/>
              <a:t>.</a:t>
            </a:r>
          </a:p>
          <a:p>
            <a:pPr lvl="1"/>
            <a:r>
              <a:rPr lang="pt-BR" i="1" dirty="0" err="1"/>
              <a:t>Gaussian</a:t>
            </a:r>
            <a:r>
              <a:rPr lang="pt-BR" i="1" dirty="0"/>
              <a:t> </a:t>
            </a:r>
            <a:r>
              <a:rPr lang="pt-BR" i="1" dirty="0" err="1"/>
              <a:t>Mixture</a:t>
            </a:r>
            <a:r>
              <a:rPr lang="pt-BR" i="1" dirty="0"/>
              <a:t> </a:t>
            </a:r>
            <a:r>
              <a:rPr lang="pt-BR" i="1" dirty="0" err="1" smtClean="0"/>
              <a:t>Model</a:t>
            </a:r>
            <a:r>
              <a:rPr lang="pt-BR" i="1" dirty="0" smtClean="0"/>
              <a:t>.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Biometria - Voz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Amostra de Voz</a:t>
            </a:r>
            <a:endParaRPr lang="pt-BR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2143116"/>
            <a:ext cx="6707497" cy="371477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5" name="Retângulo 4"/>
          <p:cNvSpPr/>
          <p:nvPr/>
        </p:nvSpPr>
        <p:spPr>
          <a:xfrm>
            <a:off x="6286512" y="5786454"/>
            <a:ext cx="1953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Fonte: NSTC, </a:t>
            </a:r>
            <a:r>
              <a:rPr lang="pt-BR" dirty="0" smtClean="0"/>
              <a:t>2010.</a:t>
            </a:r>
            <a:endParaRPr lang="pt-BR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Biometria – Assinatura Dinâmica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que é.</a:t>
            </a:r>
          </a:p>
          <a:p>
            <a:r>
              <a:rPr lang="pt-BR" dirty="0" smtClean="0"/>
              <a:t>Vantagens.</a:t>
            </a:r>
          </a:p>
          <a:p>
            <a:r>
              <a:rPr lang="pt-BR" dirty="0" smtClean="0"/>
              <a:t>Desvantagens.</a:t>
            </a:r>
          </a:p>
          <a:p>
            <a:r>
              <a:rPr lang="pt-BR" dirty="0" smtClean="0"/>
              <a:t>Como funciona.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Biometria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Histórico</a:t>
            </a:r>
          </a:p>
          <a:p>
            <a:pPr lvl="1"/>
            <a:r>
              <a:rPr lang="pt-BR" dirty="0"/>
              <a:t>500 a.C., na civilização da </a:t>
            </a:r>
            <a:r>
              <a:rPr lang="pt-BR" dirty="0" smtClean="0"/>
              <a:t>Babilônia.</a:t>
            </a:r>
          </a:p>
          <a:p>
            <a:pPr lvl="1"/>
            <a:r>
              <a:rPr lang="pt-BR" dirty="0"/>
              <a:t>800 d.C., na China, durante a dinastia </a:t>
            </a:r>
            <a:r>
              <a:rPr lang="pt-BR" dirty="0" err="1" smtClean="0"/>
              <a:t>Tang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1686, na Espanha, estudos de Marcelo </a:t>
            </a:r>
            <a:r>
              <a:rPr lang="pt-BR" dirty="0" err="1" smtClean="0"/>
              <a:t>Malpighi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1892, na Inglaterra, estudos de Francis </a:t>
            </a:r>
            <a:r>
              <a:rPr lang="pt-BR" dirty="0" err="1" smtClean="0"/>
              <a:t>Galton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1896, na Índia, criação do sistema Henry.</a:t>
            </a:r>
            <a:endParaRPr lang="pt-BR" dirty="0"/>
          </a:p>
          <a:p>
            <a:pPr lvl="1"/>
            <a:r>
              <a:rPr lang="pt-BR" dirty="0" smtClean="0"/>
              <a:t>1965, automatização dos Sistemas Biométricos.</a:t>
            </a:r>
            <a:endParaRPr lang="pt-BR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Biometria – Vasos Sanguíneos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Estrutura Anatômica.</a:t>
            </a:r>
          </a:p>
          <a:p>
            <a:r>
              <a:rPr lang="pt-BR" dirty="0" smtClean="0"/>
              <a:t>Vantagens.</a:t>
            </a:r>
          </a:p>
          <a:p>
            <a:r>
              <a:rPr lang="pt-BR" dirty="0" smtClean="0"/>
              <a:t>Desvantagens.</a:t>
            </a:r>
          </a:p>
          <a:p>
            <a:r>
              <a:rPr lang="pt-BR" dirty="0" smtClean="0"/>
              <a:t>Como funciona.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1785926"/>
            <a:ext cx="5214974" cy="433012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Biometria – Vasos Sanguíneos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Figura do padrão dos vasos.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5715008" y="6072206"/>
            <a:ext cx="1953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Fonte: NSTC, </a:t>
            </a:r>
            <a:r>
              <a:rPr lang="pt-BR" dirty="0" smtClean="0"/>
              <a:t>2010.</a:t>
            </a:r>
            <a:endParaRPr lang="pt-BR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Biometria – Fraude e Arte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Gattaca</a:t>
            </a:r>
            <a:r>
              <a:rPr lang="pt-BR" dirty="0" smtClean="0"/>
              <a:t>.</a:t>
            </a:r>
          </a:p>
          <a:p>
            <a:r>
              <a:rPr lang="pt-BR" dirty="0" err="1" smtClean="0"/>
              <a:t>Minority</a:t>
            </a:r>
            <a:r>
              <a:rPr lang="pt-BR" dirty="0" smtClean="0"/>
              <a:t> </a:t>
            </a:r>
            <a:r>
              <a:rPr lang="pt-BR" dirty="0" err="1" smtClean="0"/>
              <a:t>Report</a:t>
            </a:r>
            <a:r>
              <a:rPr lang="pt-BR" dirty="0" smtClean="0"/>
              <a:t>.</a:t>
            </a:r>
          </a:p>
          <a:p>
            <a:r>
              <a:rPr lang="pt-BR" dirty="0" smtClean="0"/>
              <a:t>Demolidor.</a:t>
            </a:r>
          </a:p>
          <a:p>
            <a:r>
              <a:rPr lang="pt-BR" dirty="0" smtClean="0"/>
              <a:t>Anjos e Demônios.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Gattaca</a:t>
            </a:r>
            <a:endParaRPr lang="pt-BR" dirty="0"/>
          </a:p>
        </p:txBody>
      </p:sp>
      <p:pic>
        <p:nvPicPr>
          <p:cNvPr id="4" name="Gattaca.wmv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1691640"/>
            <a:ext cx="9144000" cy="5166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645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Minority</a:t>
            </a:r>
            <a:r>
              <a:rPr lang="pt-BR" dirty="0" smtClean="0"/>
              <a:t> </a:t>
            </a:r>
            <a:r>
              <a:rPr lang="pt-BR" dirty="0" err="1" smtClean="0"/>
              <a:t>Report</a:t>
            </a:r>
            <a:endParaRPr lang="pt-BR" dirty="0"/>
          </a:p>
        </p:txBody>
      </p:sp>
      <p:pic>
        <p:nvPicPr>
          <p:cNvPr id="4" name="Minority Report.wmv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1691640"/>
            <a:ext cx="9144000" cy="5166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597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Demolidor</a:t>
            </a:r>
            <a:endParaRPr lang="pt-BR" dirty="0"/>
          </a:p>
        </p:txBody>
      </p:sp>
      <p:pic>
        <p:nvPicPr>
          <p:cNvPr id="4" name="Demolidor.wmv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1691640"/>
            <a:ext cx="9144000" cy="5166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903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Biometria – Fraude e Arte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Fraudes na vida real.</a:t>
            </a:r>
          </a:p>
          <a:p>
            <a:pPr lvl="1"/>
            <a:r>
              <a:rPr lang="pt-BR" dirty="0" smtClean="0"/>
              <a:t>Caso do DETRAN.</a:t>
            </a:r>
          </a:p>
          <a:p>
            <a:pPr lvl="1"/>
            <a:r>
              <a:rPr lang="pt-BR" dirty="0" smtClean="0"/>
              <a:t>Caso dos Caixas Eletrônicos do BB.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Biometria - Exemplos de Aplicações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Fechaduras</a:t>
            </a:r>
          </a:p>
          <a:p>
            <a:r>
              <a:rPr lang="pt-BR" dirty="0" err="1" smtClean="0"/>
              <a:t>Pendrives</a:t>
            </a:r>
            <a:endParaRPr lang="pt-BR" dirty="0" smtClean="0"/>
          </a:p>
          <a:p>
            <a:r>
              <a:rPr lang="pt-BR" dirty="0" smtClean="0"/>
              <a:t>Controle de Acesso</a:t>
            </a:r>
          </a:p>
          <a:p>
            <a:r>
              <a:rPr lang="pt-BR" dirty="0" smtClean="0"/>
              <a:t>Sistema de presença</a:t>
            </a:r>
          </a:p>
          <a:p>
            <a:r>
              <a:rPr lang="pt-BR" dirty="0" smtClean="0"/>
              <a:t>Ponto</a:t>
            </a:r>
            <a:endParaRPr lang="pt-BR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Biometria – Exemplos de Aplicações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Audi A8 – </a:t>
            </a:r>
            <a:r>
              <a:rPr lang="pt-BR" i="1" dirty="0" err="1"/>
              <a:t>OneTouch</a:t>
            </a:r>
            <a:r>
              <a:rPr lang="pt-BR" i="1" dirty="0"/>
              <a:t> </a:t>
            </a:r>
            <a:r>
              <a:rPr lang="pt-BR" i="1" dirty="0" err="1"/>
              <a:t>Fingerprint</a:t>
            </a:r>
            <a:r>
              <a:rPr lang="pt-BR" i="1" dirty="0"/>
              <a:t> </a:t>
            </a:r>
            <a:r>
              <a:rPr lang="pt-BR" i="1" dirty="0" err="1"/>
              <a:t>Start</a:t>
            </a:r>
            <a:r>
              <a:rPr lang="pt-BR" dirty="0" err="1"/>
              <a:t>®</a:t>
            </a:r>
            <a:endParaRPr lang="pt-BR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Biometria – Exemplos de Aplicações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audi.wmv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1691640"/>
            <a:ext cx="9144000" cy="5166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1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processo Biométrico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Amostra</a:t>
            </a:r>
          </a:p>
          <a:p>
            <a:r>
              <a:rPr lang="pt-BR" dirty="0" err="1" smtClean="0"/>
              <a:t>Template</a:t>
            </a:r>
            <a:r>
              <a:rPr lang="pt-BR" dirty="0" smtClean="0"/>
              <a:t> ou Modelo</a:t>
            </a:r>
          </a:p>
          <a:p>
            <a:r>
              <a:rPr lang="pt-BR" dirty="0" smtClean="0"/>
              <a:t>Armazenagem</a:t>
            </a:r>
          </a:p>
          <a:p>
            <a:r>
              <a:rPr lang="pt-BR" dirty="0" smtClean="0"/>
              <a:t>Comparação</a:t>
            </a:r>
            <a:endParaRPr lang="pt-BR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Biometria – Exemplo de Aplicações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Colégio Agostiniano, em </a:t>
            </a:r>
            <a:r>
              <a:rPr lang="pt-BR" dirty="0" err="1" smtClean="0"/>
              <a:t>Goiânia-GO</a:t>
            </a:r>
            <a:r>
              <a:rPr lang="pt-BR" dirty="0" smtClean="0"/>
              <a:t>. Controle de acesso e sistema de presença.</a:t>
            </a:r>
            <a:endParaRPr lang="pt-BR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Biometria – Exemplos de Aplicações</a:t>
            </a:r>
            <a:endParaRPr lang="pt-BR" dirty="0"/>
          </a:p>
        </p:txBody>
      </p:sp>
      <p:pic>
        <p:nvPicPr>
          <p:cNvPr id="4" name="escola.wmv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-1" y="1691638"/>
            <a:ext cx="9144001" cy="51663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01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Biometria – Oportunidade de Negócio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Pequenas Empresas Grandes Negócios</a:t>
            </a:r>
            <a:endParaRPr lang="pt-BR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Biometria – Oportunidades de Negócio</a:t>
            </a:r>
            <a:endParaRPr lang="pt-BR" dirty="0"/>
          </a:p>
        </p:txBody>
      </p:sp>
      <p:pic>
        <p:nvPicPr>
          <p:cNvPr id="4" name="pegn.wmv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1691640"/>
            <a:ext cx="9144000" cy="5166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973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Custo da Biometria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Fechadura R$ 800,00</a:t>
            </a:r>
          </a:p>
          <a:p>
            <a:r>
              <a:rPr lang="pt-BR" dirty="0" err="1" smtClean="0"/>
              <a:t>Pendrive</a:t>
            </a:r>
            <a:r>
              <a:rPr lang="pt-BR" dirty="0" smtClean="0"/>
              <a:t> R$ 100,00</a:t>
            </a:r>
          </a:p>
          <a:p>
            <a:r>
              <a:rPr lang="pt-BR" dirty="0" smtClean="0"/>
              <a:t>Leitor de Impressão digital R$ 300,00</a:t>
            </a:r>
          </a:p>
          <a:p>
            <a:r>
              <a:rPr lang="pt-BR" dirty="0" err="1" smtClean="0"/>
              <a:t>Kitbio</a:t>
            </a:r>
            <a:r>
              <a:rPr lang="pt-BR" dirty="0" smtClean="0"/>
              <a:t> usado pelo protótipo do Sistema Eleitoral em 2008: 100 milhões.</a:t>
            </a:r>
            <a:endParaRPr lang="pt-BR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Considerações Finais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Biometria ainda é caro.</a:t>
            </a:r>
          </a:p>
          <a:p>
            <a:r>
              <a:rPr lang="pt-BR" dirty="0" smtClean="0"/>
              <a:t>Mas está caindo o preço.</a:t>
            </a:r>
          </a:p>
          <a:p>
            <a:r>
              <a:rPr lang="pt-BR" dirty="0" smtClean="0"/>
              <a:t>É adequada para algumas aplicações, outras nem tanto.</a:t>
            </a:r>
            <a:endParaRPr lang="pt-BR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Bibliografia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pt-BR" dirty="0"/>
              <a:t>ALECRIM, Emerson. </a:t>
            </a:r>
            <a:r>
              <a:rPr lang="pt-BR" b="1" dirty="0"/>
              <a:t>Introdução à Biometria.</a:t>
            </a:r>
            <a:r>
              <a:rPr lang="pt-BR" dirty="0"/>
              <a:t> 11 dez. 2005. Disponível em: &lt;http://www.infowester.com/biometria.php&gt; Acesso em: 5 </a:t>
            </a:r>
            <a:r>
              <a:rPr lang="pt-BR" dirty="0" err="1"/>
              <a:t>abr</a:t>
            </a:r>
            <a:r>
              <a:rPr lang="pt-BR" dirty="0"/>
              <a:t>. 2010.</a:t>
            </a:r>
          </a:p>
          <a:p>
            <a:r>
              <a:rPr lang="pt-BR" dirty="0"/>
              <a:t>ALVES, Filipe Ferreira. </a:t>
            </a:r>
            <a:r>
              <a:rPr lang="pt-BR" b="1" dirty="0"/>
              <a:t>Desenvolvimento de aplicação biométrica para reconhecimento de impressão digital através de um dispositivo móvel.</a:t>
            </a:r>
            <a:r>
              <a:rPr lang="pt-BR" dirty="0"/>
              <a:t> Monografia. Universidade Federal da Bahia: Salvador, 2007. Disponível em: &lt;http://www.wie.im.ufba.br/pub/Gaudi/Projeto </a:t>
            </a:r>
            <a:r>
              <a:rPr lang="pt-BR" dirty="0" err="1"/>
              <a:t>BiometricaFapesb</a:t>
            </a:r>
            <a:r>
              <a:rPr lang="pt-BR" dirty="0"/>
              <a:t>/</a:t>
            </a:r>
            <a:r>
              <a:rPr lang="pt-BR" dirty="0" err="1"/>
              <a:t>Monografia_FilipeAlves.pdf</a:t>
            </a:r>
            <a:r>
              <a:rPr lang="pt-BR" dirty="0"/>
              <a:t>&gt; Acesso em: 6 </a:t>
            </a:r>
            <a:r>
              <a:rPr lang="pt-BR" dirty="0" err="1"/>
              <a:t>abr</a:t>
            </a:r>
            <a:r>
              <a:rPr lang="pt-BR" dirty="0"/>
              <a:t>. 2010.</a:t>
            </a:r>
          </a:p>
          <a:p>
            <a:r>
              <a:rPr lang="pt-BR" dirty="0"/>
              <a:t>BOREKI, Guilherme. </a:t>
            </a:r>
            <a:r>
              <a:rPr lang="pt-BR" b="1" dirty="0"/>
              <a:t>Sistema de controle de acesso por </a:t>
            </a:r>
            <a:r>
              <a:rPr lang="pt-BR" b="1" dirty="0" err="1"/>
              <a:t>ibutton</a:t>
            </a:r>
            <a:r>
              <a:rPr lang="pt-BR" b="1" dirty="0"/>
              <a:t> com</a:t>
            </a:r>
            <a:endParaRPr lang="pt-BR" dirty="0"/>
          </a:p>
          <a:p>
            <a:r>
              <a:rPr lang="pt-BR" b="1" dirty="0"/>
              <a:t>verificação biométrica por geometria da mão.</a:t>
            </a:r>
            <a:r>
              <a:rPr lang="pt-BR" dirty="0"/>
              <a:t> UNICENP – Centro Universitário Positivo</a:t>
            </a:r>
          </a:p>
          <a:p>
            <a:r>
              <a:rPr lang="pt-BR" dirty="0"/>
              <a:t>Departamento de Engenharia da Computação. Disponível em: &lt;http://www.boreki.eng.br /</a:t>
            </a:r>
            <a:r>
              <a:rPr lang="pt-BR" dirty="0" err="1"/>
              <a:t>academic</a:t>
            </a:r>
            <a:r>
              <a:rPr lang="pt-BR" dirty="0"/>
              <a:t>/</a:t>
            </a:r>
            <a:r>
              <a:rPr lang="pt-BR" dirty="0" err="1"/>
              <a:t>pfinal</a:t>
            </a:r>
            <a:r>
              <a:rPr lang="pt-BR" dirty="0"/>
              <a:t>/</a:t>
            </a:r>
            <a:r>
              <a:rPr lang="pt-BR" dirty="0" err="1"/>
              <a:t>doc</a:t>
            </a:r>
            <a:r>
              <a:rPr lang="pt-BR" dirty="0"/>
              <a:t>/</a:t>
            </a:r>
            <a:r>
              <a:rPr lang="pt-BR" dirty="0" err="1"/>
              <a:t>artigo.pdf</a:t>
            </a:r>
            <a:r>
              <a:rPr lang="pt-BR" dirty="0"/>
              <a:t>&gt;. Acesso em: 11 </a:t>
            </a:r>
            <a:r>
              <a:rPr lang="pt-BR" dirty="0" err="1"/>
              <a:t>abr</a:t>
            </a:r>
            <a:r>
              <a:rPr lang="pt-BR" dirty="0"/>
              <a:t>. 2010.</a:t>
            </a:r>
          </a:p>
          <a:p>
            <a:r>
              <a:rPr lang="pt-BR" dirty="0"/>
              <a:t>BRUNAZO FILHO, Amílcar. </a:t>
            </a:r>
            <a:r>
              <a:rPr lang="pt-BR" b="1" dirty="0"/>
              <a:t>Urnas eletrônicas com biometria</a:t>
            </a:r>
            <a:r>
              <a:rPr lang="pt-BR" dirty="0"/>
              <a:t>. Jus </a:t>
            </a:r>
            <a:r>
              <a:rPr lang="pt-BR" dirty="0" err="1"/>
              <a:t>Navigandi</a:t>
            </a:r>
            <a:r>
              <a:rPr lang="pt-BR" dirty="0"/>
              <a:t>, Teresina, ano 12, n. 1825, 30 </a:t>
            </a:r>
            <a:r>
              <a:rPr lang="pt-BR" dirty="0" err="1"/>
              <a:t>jun</a:t>
            </a:r>
            <a:r>
              <a:rPr lang="pt-BR" dirty="0"/>
              <a:t>. 2008. Disponível em: &lt;http://jus2.uol.com.br/doutrina/ texto.asp?id=11444&gt;. Acesso em: 06 </a:t>
            </a:r>
            <a:r>
              <a:rPr lang="pt-BR" dirty="0" err="1"/>
              <a:t>abr</a:t>
            </a:r>
            <a:r>
              <a:rPr lang="pt-BR" dirty="0"/>
              <a:t>. 2010.</a:t>
            </a:r>
          </a:p>
          <a:p>
            <a:r>
              <a:rPr lang="pt-BR" dirty="0"/>
              <a:t>COSTA, </a:t>
            </a:r>
            <a:r>
              <a:rPr lang="pt-BR" dirty="0" err="1"/>
              <a:t>Silvia</a:t>
            </a:r>
            <a:r>
              <a:rPr lang="pt-BR" dirty="0"/>
              <a:t> Maria </a:t>
            </a:r>
            <a:r>
              <a:rPr lang="pt-BR" dirty="0" err="1"/>
              <a:t>Farani</a:t>
            </a:r>
            <a:r>
              <a:rPr lang="pt-BR" dirty="0"/>
              <a:t>. </a:t>
            </a:r>
            <a:r>
              <a:rPr lang="pt-BR" b="1" dirty="0"/>
              <a:t>Classificação e Verificação de Impressões Digitais</a:t>
            </a:r>
            <a:r>
              <a:rPr lang="pt-BR" dirty="0"/>
              <a:t>. Dissertação de Mestrado em Engenharia Elétrica. Universidade Federal de São Paulo: São Paulo, 2001. Disponível em: &lt;</a:t>
            </a:r>
            <a:r>
              <a:rPr lang="pt-BR" dirty="0" err="1"/>
              <a:t>www.ceperj.rj.gov.br</a:t>
            </a:r>
            <a:r>
              <a:rPr lang="pt-BR" dirty="0"/>
              <a:t>/concursos/detran2009/</a:t>
            </a:r>
            <a:r>
              <a:rPr lang="pt-BR" dirty="0" err="1"/>
              <a:t>classificacao.pdf</a:t>
            </a:r>
            <a:r>
              <a:rPr lang="pt-BR" dirty="0"/>
              <a:t>&gt;. Acesso em: 6 </a:t>
            </a:r>
            <a:r>
              <a:rPr lang="pt-BR" dirty="0" err="1"/>
              <a:t>abr</a:t>
            </a:r>
            <a:r>
              <a:rPr lang="pt-BR" dirty="0"/>
              <a:t>. 2010.</a:t>
            </a:r>
          </a:p>
          <a:p>
            <a:r>
              <a:rPr lang="pt-BR" dirty="0"/>
              <a:t>DANTAS, George Felipe de Lima. </a:t>
            </a:r>
            <a:r>
              <a:rPr lang="pt-BR" b="1" dirty="0"/>
              <a:t>Identificação Biométrica</a:t>
            </a:r>
            <a:r>
              <a:rPr lang="pt-BR" dirty="0"/>
              <a:t>: Sistemas Biométricos de Identificação pela Imagem Facial. Dez. 2002. Disponível em: &lt;http://www.policiaeseguranca .</a:t>
            </a:r>
            <a:r>
              <a:rPr lang="pt-BR" dirty="0" err="1"/>
              <a:t>com.br</a:t>
            </a:r>
            <a:r>
              <a:rPr lang="pt-BR" dirty="0"/>
              <a:t>/</a:t>
            </a:r>
            <a:r>
              <a:rPr lang="pt-BR" dirty="0" err="1"/>
              <a:t>biometrica.htm</a:t>
            </a:r>
            <a:r>
              <a:rPr lang="pt-BR" dirty="0"/>
              <a:t>&gt;. Acesso em: 6 </a:t>
            </a:r>
            <a:r>
              <a:rPr lang="pt-BR" dirty="0" err="1"/>
              <a:t>abr</a:t>
            </a:r>
            <a:r>
              <a:rPr lang="pt-BR" dirty="0"/>
              <a:t>. 2010</a:t>
            </a:r>
            <a:r>
              <a:rPr lang="pt-BR" dirty="0" smtClean="0"/>
              <a:t>.</a:t>
            </a:r>
            <a:endParaRPr lang="pt-BR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Bibliografia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pt-BR" dirty="0"/>
              <a:t>DUARTE, Ângelo; </a:t>
            </a:r>
            <a:r>
              <a:rPr lang="pt-BR" dirty="0" err="1"/>
              <a:t>et</a:t>
            </a:r>
            <a:r>
              <a:rPr lang="pt-BR" dirty="0"/>
              <a:t>. </a:t>
            </a:r>
            <a:r>
              <a:rPr lang="pt-BR" dirty="0" err="1"/>
              <a:t>al</a:t>
            </a:r>
            <a:r>
              <a:rPr lang="pt-BR" dirty="0"/>
              <a:t>. </a:t>
            </a:r>
            <a:r>
              <a:rPr lang="pt-BR" b="1" dirty="0"/>
              <a:t>Desenvolvimento de algoritmos para análise de imagens de impressões digitais </a:t>
            </a:r>
            <a:r>
              <a:rPr lang="pt-BR" b="1" dirty="0" err="1"/>
              <a:t>rotacionadas</a:t>
            </a:r>
            <a:r>
              <a:rPr lang="pt-BR" b="1" dirty="0"/>
              <a:t> utilizando grafos</a:t>
            </a:r>
            <a:r>
              <a:rPr lang="pt-BR" dirty="0"/>
              <a:t>. </a:t>
            </a:r>
            <a:r>
              <a:rPr lang="pt-BR" dirty="0" err="1"/>
              <a:t>CienteFico</a:t>
            </a:r>
            <a:r>
              <a:rPr lang="pt-BR" dirty="0"/>
              <a:t>. Ano IV, v. I, Salvador, </a:t>
            </a:r>
            <a:r>
              <a:rPr lang="pt-BR" dirty="0" err="1"/>
              <a:t>jan-jun</a:t>
            </a:r>
            <a:r>
              <a:rPr lang="pt-BR" dirty="0"/>
              <a:t> 2004. Disponível em: &lt;http://www.frb.br/ciente/Impressa/Info/I.1.Duarte,A. Desenvolvimento%20de%20Algoritmos....</a:t>
            </a:r>
            <a:r>
              <a:rPr lang="pt-BR" dirty="0" err="1"/>
              <a:t>pdf</a:t>
            </a:r>
            <a:r>
              <a:rPr lang="pt-BR" dirty="0"/>
              <a:t>&gt;. Acesso em: 11 </a:t>
            </a:r>
            <a:r>
              <a:rPr lang="pt-BR" dirty="0" err="1"/>
              <a:t>abr</a:t>
            </a:r>
            <a:r>
              <a:rPr lang="pt-BR" dirty="0"/>
              <a:t>. 2010.</a:t>
            </a:r>
          </a:p>
          <a:p>
            <a:r>
              <a:rPr lang="pt-BR" dirty="0"/>
              <a:t>FARIA, </a:t>
            </a:r>
            <a:r>
              <a:rPr lang="pt-BR" dirty="0" err="1"/>
              <a:t>Alessandro</a:t>
            </a:r>
            <a:r>
              <a:rPr lang="pt-BR" dirty="0"/>
              <a:t> de Oliveira. </a:t>
            </a:r>
            <a:r>
              <a:rPr lang="pt-BR" b="1" dirty="0"/>
              <a:t>Biometria: Reconhecimento Facial </a:t>
            </a:r>
            <a:r>
              <a:rPr lang="pt-BR" b="1" dirty="0" err="1"/>
              <a:t>OpenSource</a:t>
            </a:r>
            <a:r>
              <a:rPr lang="pt-BR" b="1" dirty="0"/>
              <a:t>!</a:t>
            </a:r>
            <a:r>
              <a:rPr lang="pt-BR" dirty="0"/>
              <a:t> 12 </a:t>
            </a:r>
            <a:r>
              <a:rPr lang="pt-BR" dirty="0" err="1"/>
              <a:t>mai.</a:t>
            </a:r>
            <a:r>
              <a:rPr lang="pt-BR" dirty="0"/>
              <a:t> 2008. Disponível em: &lt;http://www.vivaolinux.com.br/artigo/Biometria-Reconhecimento-Facial-OpenSource/&gt;. Acesso em 12 </a:t>
            </a:r>
            <a:r>
              <a:rPr lang="pt-BR" dirty="0" err="1"/>
              <a:t>abr</a:t>
            </a:r>
            <a:r>
              <a:rPr lang="pt-BR" dirty="0"/>
              <a:t>. 2010.</a:t>
            </a:r>
          </a:p>
          <a:p>
            <a:r>
              <a:rPr lang="pt-BR" b="1" dirty="0"/>
              <a:t>FPRINT.</a:t>
            </a:r>
            <a:r>
              <a:rPr lang="pt-BR" dirty="0"/>
              <a:t> Disponível em: &lt;http://www.reactivated.net/fprint/wiki/Main_Page&gt;. Acesso em: 6 </a:t>
            </a:r>
            <a:r>
              <a:rPr lang="pt-BR" dirty="0" err="1"/>
              <a:t>abr</a:t>
            </a:r>
            <a:r>
              <a:rPr lang="pt-BR" dirty="0"/>
              <a:t>. 2010.</a:t>
            </a:r>
          </a:p>
          <a:p>
            <a:r>
              <a:rPr lang="pt-BR" dirty="0"/>
              <a:t>HARRIS, Tom. </a:t>
            </a:r>
            <a:r>
              <a:rPr lang="pt-BR" b="1" dirty="0"/>
              <a:t>Como funcionam os leitores de impressões digitais.</a:t>
            </a:r>
            <a:r>
              <a:rPr lang="pt-BR" dirty="0"/>
              <a:t> </a:t>
            </a:r>
            <a:r>
              <a:rPr lang="pt-BR" i="1" dirty="0"/>
              <a:t>Site </a:t>
            </a:r>
            <a:r>
              <a:rPr lang="pt-BR" i="1" dirty="0" err="1"/>
              <a:t>How</a:t>
            </a:r>
            <a:r>
              <a:rPr lang="pt-BR" i="1" dirty="0"/>
              <a:t> </a:t>
            </a:r>
            <a:r>
              <a:rPr lang="pt-BR" i="1" dirty="0" err="1"/>
              <a:t>Stuff</a:t>
            </a:r>
            <a:r>
              <a:rPr lang="pt-BR" i="1" dirty="0"/>
              <a:t> Works</a:t>
            </a:r>
            <a:r>
              <a:rPr lang="pt-BR" dirty="0"/>
              <a:t>. Disponível em: &lt;http://informatica.hsw.uol.com.br/leitores-de-impressoes-digitais.htm&gt;. Acesso em: 6 </a:t>
            </a:r>
            <a:r>
              <a:rPr lang="pt-BR" dirty="0" err="1"/>
              <a:t>abr</a:t>
            </a:r>
            <a:r>
              <a:rPr lang="pt-BR" dirty="0"/>
              <a:t>. 2010.</a:t>
            </a:r>
          </a:p>
          <a:p>
            <a:r>
              <a:rPr lang="pt-BR" dirty="0"/>
              <a:t>HUBPAGES. </a:t>
            </a:r>
            <a:r>
              <a:rPr lang="pt-BR" b="1" dirty="0" err="1"/>
              <a:t>Biometric</a:t>
            </a:r>
            <a:r>
              <a:rPr lang="pt-BR" b="1" dirty="0"/>
              <a:t> </a:t>
            </a:r>
            <a:r>
              <a:rPr lang="pt-BR" b="1" dirty="0" err="1"/>
              <a:t>Identification</a:t>
            </a:r>
            <a:r>
              <a:rPr lang="pt-BR" b="1" dirty="0"/>
              <a:t>.</a:t>
            </a:r>
            <a:r>
              <a:rPr lang="pt-BR" dirty="0"/>
              <a:t> Disponível em: &lt;http://hubpages.com/hub/Biometric -</a:t>
            </a:r>
            <a:r>
              <a:rPr lang="pt-BR" dirty="0" err="1"/>
              <a:t>Identification</a:t>
            </a:r>
            <a:r>
              <a:rPr lang="pt-BR" dirty="0"/>
              <a:t>&gt;. Acesso em: 6 </a:t>
            </a:r>
            <a:r>
              <a:rPr lang="pt-BR" dirty="0" err="1"/>
              <a:t>abr</a:t>
            </a:r>
            <a:r>
              <a:rPr lang="pt-BR" dirty="0"/>
              <a:t>. 2010.</a:t>
            </a:r>
          </a:p>
          <a:p>
            <a:r>
              <a:rPr lang="pt-BR" b="1" dirty="0"/>
              <a:t>IBIUBI. </a:t>
            </a:r>
            <a:r>
              <a:rPr lang="pt-BR" dirty="0"/>
              <a:t>Disponível em: &lt;http://www.ibiubi.com.br/produtos/fechadura-biom%C3%A9trica-armazena-at%C3%A9-99-impress%C3%B5es-digitais+eletr%C3%B4nicos-%C3%A1udio-e-v%C3%ADdeo+seguran%C3%A7a-para-casa+fechaduras-e-travas/IUID2022455/&gt;. Acesso em 11 </a:t>
            </a:r>
            <a:r>
              <a:rPr lang="pt-BR" dirty="0" err="1"/>
              <a:t>abr</a:t>
            </a:r>
            <a:r>
              <a:rPr lang="pt-BR" dirty="0"/>
              <a:t>. 2010.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Bibliografia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dirty="0"/>
              <a:t>KAZIENKO, J. F.. </a:t>
            </a:r>
            <a:r>
              <a:rPr lang="pt-BR" b="1" dirty="0"/>
              <a:t>Assinatura Digital de Documentos Eletrônicos Através da Impressão Digital</a:t>
            </a:r>
            <a:r>
              <a:rPr lang="pt-BR" dirty="0"/>
              <a:t>. </a:t>
            </a:r>
            <a:r>
              <a:rPr lang="pt-BR" dirty="0" err="1"/>
              <a:t>In</a:t>
            </a:r>
            <a:r>
              <a:rPr lang="pt-BR" dirty="0"/>
              <a:t>: I Concurso de Monografias, Dissertações e Teses em Computação e Áreas Afins do IV Congresso Brasileiro de Computação, 2004. Anais do IV </a:t>
            </a:r>
            <a:r>
              <a:rPr lang="pt-BR" dirty="0" err="1"/>
              <a:t>CBComp</a:t>
            </a:r>
            <a:r>
              <a:rPr lang="pt-BR" dirty="0"/>
              <a:t>. CD-ROM. Itajaí : TEC ART Editora </a:t>
            </a:r>
            <a:r>
              <a:rPr lang="pt-BR" dirty="0" err="1"/>
              <a:t>Ltda</a:t>
            </a:r>
            <a:r>
              <a:rPr lang="pt-BR" dirty="0"/>
              <a:t>, 2004. Disponível em: &lt;http://www.ic.uff.br/~kazienko/ </a:t>
            </a:r>
            <a:r>
              <a:rPr lang="pt-BR" dirty="0" err="1"/>
              <a:t>dissert_kazienko.pdf</a:t>
            </a:r>
            <a:r>
              <a:rPr lang="pt-BR" dirty="0"/>
              <a:t>&gt;. Acesso em: 6 </a:t>
            </a:r>
            <a:r>
              <a:rPr lang="pt-BR" dirty="0" err="1"/>
              <a:t>abr</a:t>
            </a:r>
            <a:r>
              <a:rPr lang="pt-BR" dirty="0"/>
              <a:t>. 2010.</a:t>
            </a:r>
          </a:p>
          <a:p>
            <a:r>
              <a:rPr lang="pt-BR" b="1" dirty="0"/>
              <a:t>MERCADO LIVRE.</a:t>
            </a:r>
            <a:r>
              <a:rPr lang="pt-BR" dirty="0"/>
              <a:t> Disponível em: &lt;http://www.mercadolivre.com.br&gt;. Acesso em: 11 </a:t>
            </a:r>
            <a:r>
              <a:rPr lang="pt-BR" dirty="0" err="1"/>
              <a:t>abr</a:t>
            </a:r>
            <a:r>
              <a:rPr lang="pt-BR" dirty="0"/>
              <a:t>. 2010.</a:t>
            </a:r>
          </a:p>
          <a:p>
            <a:r>
              <a:rPr lang="pt-BR" dirty="0"/>
              <a:t>MUNIZ, Diógenes. </a:t>
            </a:r>
            <a:r>
              <a:rPr lang="pt-BR" b="1" dirty="0"/>
              <a:t>Entenda o que é e como Funciona a Biometria.</a:t>
            </a:r>
            <a:r>
              <a:rPr lang="pt-BR" dirty="0"/>
              <a:t> 21 </a:t>
            </a:r>
            <a:r>
              <a:rPr lang="pt-BR" dirty="0" err="1"/>
              <a:t>jan</a:t>
            </a:r>
            <a:r>
              <a:rPr lang="pt-BR" dirty="0"/>
              <a:t>. 2007. Disponível em: &lt;http://www1.folha.uol.com.br/folha/</a:t>
            </a:r>
            <a:r>
              <a:rPr lang="pt-BR" dirty="0" err="1"/>
              <a:t>informatica</a:t>
            </a:r>
            <a:r>
              <a:rPr lang="pt-BR" dirty="0"/>
              <a:t>/ult124u21496.shtml&gt; Acesso em: 5 </a:t>
            </a:r>
            <a:r>
              <a:rPr lang="pt-BR" dirty="0" err="1"/>
              <a:t>abr</a:t>
            </a:r>
            <a:r>
              <a:rPr lang="pt-BR" dirty="0"/>
              <a:t>. 2010.</a:t>
            </a:r>
          </a:p>
          <a:p>
            <a:r>
              <a:rPr lang="pt-BR" dirty="0"/>
              <a:t>NOGUEIRA, </a:t>
            </a:r>
            <a:r>
              <a:rPr lang="pt-BR" dirty="0" err="1"/>
              <a:t>Thiago</a:t>
            </a:r>
            <a:r>
              <a:rPr lang="pt-BR" dirty="0"/>
              <a:t>. </a:t>
            </a:r>
            <a:r>
              <a:rPr lang="pt-BR" b="1" dirty="0"/>
              <a:t>Mais 10 autoescolas investigadas por fraude na biometria</a:t>
            </a:r>
            <a:r>
              <a:rPr lang="pt-BR" dirty="0"/>
              <a:t>. 6 mar. 2010. Disponível em: &lt;http://www.clicfolha.com.br/noticia.php?id=8635&amp;titulo=mais+10+ autoescolas+investigadas+por+fraude+na+biometria&gt;. Acesso em: 11 </a:t>
            </a:r>
            <a:r>
              <a:rPr lang="pt-BR" dirty="0" err="1"/>
              <a:t>abr</a:t>
            </a:r>
            <a:r>
              <a:rPr lang="pt-BR" dirty="0"/>
              <a:t>. 2010.</a:t>
            </a:r>
          </a:p>
          <a:p>
            <a:r>
              <a:rPr lang="pt-BR" dirty="0"/>
              <a:t>NSTC. </a:t>
            </a:r>
            <a:r>
              <a:rPr lang="pt-BR" b="1" dirty="0" err="1"/>
              <a:t>Biometrics</a:t>
            </a:r>
            <a:r>
              <a:rPr lang="pt-BR" b="1" dirty="0"/>
              <a:t> “</a:t>
            </a:r>
            <a:r>
              <a:rPr lang="pt-BR" b="1" dirty="0" err="1"/>
              <a:t>Foundation</a:t>
            </a:r>
            <a:r>
              <a:rPr lang="pt-BR" b="1" dirty="0"/>
              <a:t> </a:t>
            </a:r>
            <a:r>
              <a:rPr lang="pt-BR" b="1" dirty="0" err="1"/>
              <a:t>Documents</a:t>
            </a:r>
            <a:r>
              <a:rPr lang="pt-BR" b="1" dirty="0"/>
              <a:t>”</a:t>
            </a:r>
            <a:r>
              <a:rPr lang="pt-BR" dirty="0"/>
              <a:t>.NSTC </a:t>
            </a:r>
            <a:r>
              <a:rPr lang="pt-BR" dirty="0" err="1"/>
              <a:t>Subcommittee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Biometrics</a:t>
            </a:r>
            <a:r>
              <a:rPr lang="pt-BR" dirty="0"/>
              <a:t>. Disponível em: &lt;http://www.biometrics.gov/Documents/biofoundationdocs.pdf&gt;. Acesso em: 6 </a:t>
            </a:r>
            <a:r>
              <a:rPr lang="pt-BR" dirty="0" err="1"/>
              <a:t>abr</a:t>
            </a:r>
            <a:r>
              <a:rPr lang="pt-BR" dirty="0"/>
              <a:t>. 2010.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Bibliografia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dirty="0"/>
              <a:t>OLIVEIRA, </a:t>
            </a:r>
            <a:r>
              <a:rPr lang="pt-BR" dirty="0" err="1"/>
              <a:t>Kelly</a:t>
            </a:r>
            <a:r>
              <a:rPr lang="pt-BR" dirty="0"/>
              <a:t>. </a:t>
            </a:r>
            <a:r>
              <a:rPr lang="pt-BR" b="1" dirty="0"/>
              <a:t>Banco do Brasil cria serviço que permite sacar sem cartão</a:t>
            </a:r>
            <a:r>
              <a:rPr lang="pt-BR" dirty="0"/>
              <a:t>. Agência Brasil. 5 mar. 2010. Disponível em: &lt;http://www.memesgestao.com.br/jportal/portal.jsf? post=22479&gt;. Acesso em: 11 </a:t>
            </a:r>
            <a:r>
              <a:rPr lang="pt-BR" dirty="0" err="1"/>
              <a:t>abr</a:t>
            </a:r>
            <a:r>
              <a:rPr lang="pt-BR" dirty="0"/>
              <a:t>. 2010.</a:t>
            </a:r>
          </a:p>
          <a:p>
            <a:r>
              <a:rPr lang="pt-BR" b="1" dirty="0"/>
              <a:t>RETICA.</a:t>
            </a:r>
            <a:r>
              <a:rPr lang="pt-BR" dirty="0"/>
              <a:t> Disponível em: &lt;http://www.retica.com/Collateral/Documents/English-US/Eagle_ </a:t>
            </a:r>
            <a:r>
              <a:rPr lang="pt-BR" dirty="0" err="1"/>
              <a:t>Eyes.pdf</a:t>
            </a:r>
            <a:r>
              <a:rPr lang="pt-BR" dirty="0"/>
              <a:t>&gt;. Acesso em 6 </a:t>
            </a:r>
            <a:r>
              <a:rPr lang="pt-BR" dirty="0" err="1"/>
              <a:t>abr</a:t>
            </a:r>
            <a:r>
              <a:rPr lang="pt-BR" dirty="0"/>
              <a:t>. 2010.</a:t>
            </a:r>
          </a:p>
          <a:p>
            <a:r>
              <a:rPr lang="pt-BR" dirty="0"/>
              <a:t>REZENDE, Pedro </a:t>
            </a:r>
            <a:r>
              <a:rPr lang="pt-BR" dirty="0" err="1"/>
              <a:t>Antonio</a:t>
            </a:r>
            <a:r>
              <a:rPr lang="pt-BR" dirty="0"/>
              <a:t> Dourado de. </a:t>
            </a:r>
            <a:r>
              <a:rPr lang="pt-BR" b="1" dirty="0"/>
              <a:t>Porquê Biometria e para quê?</a:t>
            </a:r>
            <a:r>
              <a:rPr lang="pt-BR" dirty="0"/>
              <a:t> Brasília: Jornal da Comunidade, Brasília, 20 </a:t>
            </a:r>
            <a:r>
              <a:rPr lang="pt-BR" dirty="0" err="1"/>
              <a:t>fev</a:t>
            </a:r>
            <a:r>
              <a:rPr lang="pt-BR" dirty="0"/>
              <a:t>. 2007. Entrevista concedida a Carlos Antônio de Oliveira. Disponível em: &lt;http://www.cic.unb.br/~rezende/trabs/entrevistaJCBSB2.html&gt;. Acesso em 5 </a:t>
            </a:r>
            <a:r>
              <a:rPr lang="pt-BR" dirty="0" err="1"/>
              <a:t>abr</a:t>
            </a:r>
            <a:r>
              <a:rPr lang="pt-BR" dirty="0"/>
              <a:t>. 2010.</a:t>
            </a:r>
          </a:p>
          <a:p>
            <a:r>
              <a:rPr lang="pt-BR" dirty="0"/>
              <a:t>SHAUÍ, </a:t>
            </a:r>
            <a:r>
              <a:rPr lang="pt-BR" dirty="0" err="1"/>
              <a:t>Karina</a:t>
            </a:r>
            <a:r>
              <a:rPr lang="pt-BR" dirty="0"/>
              <a:t> Ferraz. </a:t>
            </a:r>
            <a:r>
              <a:rPr lang="pt-BR" b="1" dirty="0"/>
              <a:t>Reconhecimento da Íris por sistemas de Biometria em mortos.</a:t>
            </a:r>
            <a:r>
              <a:rPr lang="pt-BR" dirty="0"/>
              <a:t> Entrevista concedida a Guilherme Soares Lima.</a:t>
            </a:r>
          </a:p>
          <a:p>
            <a:r>
              <a:rPr lang="pt-BR" dirty="0"/>
              <a:t>WIKIPEDIA. </a:t>
            </a:r>
            <a:r>
              <a:rPr lang="pt-BR" b="1" dirty="0"/>
              <a:t>Biometria.</a:t>
            </a:r>
            <a:r>
              <a:rPr lang="pt-BR" dirty="0"/>
              <a:t> Disponível em: &lt;http://pt.wikipedia.org/wiki/Biometria&gt; Acesso em: 5 </a:t>
            </a:r>
            <a:r>
              <a:rPr lang="pt-BR" dirty="0" err="1"/>
              <a:t>abr</a:t>
            </a:r>
            <a:r>
              <a:rPr lang="pt-BR" dirty="0"/>
              <a:t>. 2010.</a:t>
            </a:r>
          </a:p>
          <a:p>
            <a:r>
              <a:rPr lang="pt-BR" dirty="0"/>
              <a:t>WIKIPEDIA. </a:t>
            </a:r>
            <a:r>
              <a:rPr lang="pt-BR" b="1" dirty="0" err="1"/>
              <a:t>Iris</a:t>
            </a:r>
            <a:r>
              <a:rPr lang="pt-BR" b="1" dirty="0"/>
              <a:t> </a:t>
            </a:r>
            <a:r>
              <a:rPr lang="pt-BR" b="1" dirty="0" err="1"/>
              <a:t>recognition</a:t>
            </a:r>
            <a:r>
              <a:rPr lang="pt-BR" b="1" dirty="0"/>
              <a:t>.</a:t>
            </a:r>
            <a:r>
              <a:rPr lang="pt-BR" dirty="0"/>
              <a:t> Disponível em: &lt;http://en.wikipedia.org/wiki/Iris_ </a:t>
            </a:r>
            <a:r>
              <a:rPr lang="pt-BR" dirty="0" err="1"/>
              <a:t>recognition</a:t>
            </a:r>
            <a:r>
              <a:rPr lang="pt-BR" dirty="0"/>
              <a:t>&gt;. Acesso em: 6 </a:t>
            </a:r>
            <a:r>
              <a:rPr lang="pt-BR" dirty="0" err="1"/>
              <a:t>abr</a:t>
            </a:r>
            <a:r>
              <a:rPr lang="pt-BR" dirty="0"/>
              <a:t>. 2010.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Biometria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matemática e a biometria.</a:t>
            </a:r>
          </a:p>
          <a:p>
            <a:pPr lvl="1"/>
            <a:r>
              <a:rPr lang="pt-BR" dirty="0" smtClean="0"/>
              <a:t>Cálculo.</a:t>
            </a:r>
          </a:p>
          <a:p>
            <a:pPr lvl="1"/>
            <a:r>
              <a:rPr lang="pt-BR" dirty="0" smtClean="0"/>
              <a:t>Estatística.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Tecnologia de Biometria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pt-BR" dirty="0"/>
              <a:t>Vasos Sanguíneos;</a:t>
            </a:r>
          </a:p>
          <a:p>
            <a:pPr lvl="0"/>
            <a:r>
              <a:rPr lang="pt-BR" dirty="0"/>
              <a:t>Impressão digital;</a:t>
            </a:r>
          </a:p>
          <a:p>
            <a:pPr lvl="0"/>
            <a:r>
              <a:rPr lang="pt-BR" dirty="0"/>
              <a:t>Face;</a:t>
            </a:r>
          </a:p>
          <a:p>
            <a:pPr lvl="0"/>
            <a:r>
              <a:rPr lang="pt-BR" dirty="0"/>
              <a:t>Íris;</a:t>
            </a:r>
          </a:p>
          <a:p>
            <a:pPr lvl="0"/>
            <a:r>
              <a:rPr lang="pt-BR" dirty="0"/>
              <a:t>Retina;</a:t>
            </a:r>
          </a:p>
          <a:p>
            <a:pPr lvl="0"/>
            <a:r>
              <a:rPr lang="pt-BR" dirty="0"/>
              <a:t>Voz;</a:t>
            </a:r>
          </a:p>
          <a:p>
            <a:pPr lvl="0"/>
            <a:r>
              <a:rPr lang="pt-BR" dirty="0"/>
              <a:t>Geometria da mão;</a:t>
            </a:r>
          </a:p>
          <a:p>
            <a:pPr lvl="0"/>
            <a:r>
              <a:rPr lang="pt-BR" dirty="0"/>
              <a:t>Assinatura dinâmica.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Biometria - Reconhecimento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Verificação (1-1)</a:t>
            </a:r>
          </a:p>
          <a:p>
            <a:r>
              <a:rPr lang="pt-BR" dirty="0" smtClean="0"/>
              <a:t>Identificação (1-n)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Biometria – Impressão Digital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Aplicações</a:t>
            </a:r>
          </a:p>
          <a:p>
            <a:r>
              <a:rPr lang="pt-BR" dirty="0" smtClean="0"/>
              <a:t>Vantagens</a:t>
            </a:r>
          </a:p>
          <a:p>
            <a:r>
              <a:rPr lang="pt-BR" dirty="0" smtClean="0"/>
              <a:t>Desvantagens</a:t>
            </a:r>
          </a:p>
          <a:p>
            <a:r>
              <a:rPr lang="pt-BR" dirty="0" smtClean="0"/>
              <a:t>Como funciona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Biometria – Impressão Digital</a:t>
            </a:r>
            <a:endParaRPr lang="pt-B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734685" y="1600200"/>
            <a:ext cx="3674630" cy="45259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5072066" y="6286520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Fonte: FERREIRA, 2007.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3286116" y="1214422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Diagrama de um AFIS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1513</Words>
  <Application>Microsoft Office PowerPoint</Application>
  <PresentationFormat>Apresentação na tela (4:3)</PresentationFormat>
  <Paragraphs>193</Paragraphs>
  <Slides>49</Slides>
  <Notes>0</Notes>
  <HiddenSlides>0</HiddenSlides>
  <MMClips>7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49</vt:i4>
      </vt:variant>
    </vt:vector>
  </HeadingPairs>
  <TitlesOfParts>
    <vt:vector size="50" baseType="lpstr">
      <vt:lpstr>Tema do Office</vt:lpstr>
      <vt:lpstr>Biometria</vt:lpstr>
      <vt:lpstr>Biometria</vt:lpstr>
      <vt:lpstr>Biometria</vt:lpstr>
      <vt:lpstr>O processo Biométrico</vt:lpstr>
      <vt:lpstr>Biometria</vt:lpstr>
      <vt:lpstr>Tipos de Tecnologia de Biometria</vt:lpstr>
      <vt:lpstr>Biometria - Reconhecimento</vt:lpstr>
      <vt:lpstr>Biometria – Impressão Digital</vt:lpstr>
      <vt:lpstr>Biometria – Impressão Digital</vt:lpstr>
      <vt:lpstr>Biometria – Impressão Digital</vt:lpstr>
      <vt:lpstr>Biometria – Impressão Digital</vt:lpstr>
      <vt:lpstr>Biometria – Impressão Digital</vt:lpstr>
      <vt:lpstr>Biometria – Impressão Digital</vt:lpstr>
      <vt:lpstr>Biometria – Impressão Digital</vt:lpstr>
      <vt:lpstr>Slide 15</vt:lpstr>
      <vt:lpstr>Biometria - Retina</vt:lpstr>
      <vt:lpstr>Biometria - Retina</vt:lpstr>
      <vt:lpstr>Biometria - Íris</vt:lpstr>
      <vt:lpstr>Biometria - Íris</vt:lpstr>
      <vt:lpstr>Biometria – Geometria da Mão</vt:lpstr>
      <vt:lpstr>Biometria – Geometria da Mão</vt:lpstr>
      <vt:lpstr>Biometria – Geometria da Mão</vt:lpstr>
      <vt:lpstr>Biometria - Face</vt:lpstr>
      <vt:lpstr>Biometria - Face</vt:lpstr>
      <vt:lpstr>Biometria - Face</vt:lpstr>
      <vt:lpstr>Biometria - Face</vt:lpstr>
      <vt:lpstr>Biometria - Voz</vt:lpstr>
      <vt:lpstr>Biometria - Voz</vt:lpstr>
      <vt:lpstr>Biometria – Assinatura Dinâmica</vt:lpstr>
      <vt:lpstr>Biometria – Vasos Sanguíneos</vt:lpstr>
      <vt:lpstr>Biometria – Vasos Sanguíneos</vt:lpstr>
      <vt:lpstr>Biometria – Fraude e Arte</vt:lpstr>
      <vt:lpstr>Gattaca</vt:lpstr>
      <vt:lpstr>Minority Report</vt:lpstr>
      <vt:lpstr>Demolidor</vt:lpstr>
      <vt:lpstr>Biometria – Fraude e Arte</vt:lpstr>
      <vt:lpstr>Biometria - Exemplos de Aplicações</vt:lpstr>
      <vt:lpstr>Biometria – Exemplos de Aplicações</vt:lpstr>
      <vt:lpstr>Biometria – Exemplos de Aplicações</vt:lpstr>
      <vt:lpstr>Biometria – Exemplo de Aplicações</vt:lpstr>
      <vt:lpstr>Biometria – Exemplos de Aplicações</vt:lpstr>
      <vt:lpstr>Biometria – Oportunidade de Negócio</vt:lpstr>
      <vt:lpstr>Biometria – Oportunidades de Negócio</vt:lpstr>
      <vt:lpstr>Custo da Biometria</vt:lpstr>
      <vt:lpstr>Considerações Finais</vt:lpstr>
      <vt:lpstr>Bibliografia</vt:lpstr>
      <vt:lpstr>Bibliografia</vt:lpstr>
      <vt:lpstr>Bibliografia</vt:lpstr>
      <vt:lpstr>Bibliografia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Biometria</dc:title>
  <dc:creator>Cliente</dc:creator>
  <cp:lastModifiedBy>Cliente</cp:lastModifiedBy>
  <cp:revision>23</cp:revision>
  <dcterms:created xsi:type="dcterms:W3CDTF">2010-04-12T13:24:36Z</dcterms:created>
  <dcterms:modified xsi:type="dcterms:W3CDTF">2010-04-26T16:49:31Z</dcterms:modified>
</cp:coreProperties>
</file>