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4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  <p:sldMasterId id="2147483729" r:id="rId5"/>
    <p:sldMasterId id="2147483761" r:id="rId6"/>
    <p:sldMasterId id="2147483770" r:id="rId7"/>
    <p:sldMasterId id="2147483779" r:id="rId8"/>
    <p:sldMasterId id="2147483788" r:id="rId9"/>
    <p:sldMasterId id="2147483801" r:id="rId10"/>
    <p:sldMasterId id="2147483808" r:id="rId11"/>
    <p:sldMasterId id="2147483816" r:id="rId12"/>
    <p:sldMasterId id="2147483825" r:id="rId13"/>
    <p:sldMasterId id="2147483834" r:id="rId14"/>
    <p:sldMasterId id="2147483842" r:id="rId15"/>
    <p:sldMasterId id="2147483851" r:id="rId16"/>
    <p:sldMasterId id="2147483859" r:id="rId17"/>
    <p:sldMasterId id="2147483867" r:id="rId18"/>
  </p:sldMasterIdLst>
  <p:notesMasterIdLst>
    <p:notesMasterId r:id="rId34"/>
  </p:notesMasterIdLst>
  <p:handoutMasterIdLst>
    <p:handoutMasterId r:id="rId35"/>
  </p:handoutMasterIdLst>
  <p:sldIdLst>
    <p:sldId id="1392" r:id="rId19"/>
    <p:sldId id="1460" r:id="rId20"/>
    <p:sldId id="1461" r:id="rId21"/>
    <p:sldId id="1462" r:id="rId22"/>
    <p:sldId id="1463" r:id="rId23"/>
    <p:sldId id="1464" r:id="rId24"/>
    <p:sldId id="1472" r:id="rId25"/>
    <p:sldId id="1466" r:id="rId26"/>
    <p:sldId id="1473" r:id="rId27"/>
    <p:sldId id="1467" r:id="rId28"/>
    <p:sldId id="1468" r:id="rId29"/>
    <p:sldId id="1469" r:id="rId30"/>
    <p:sldId id="1470" r:id="rId31"/>
    <p:sldId id="1471" r:id="rId32"/>
    <p:sldId id="1465" r:id="rId33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9900"/>
    <a:srgbClr val="FFC000"/>
    <a:srgbClr val="CCFF33"/>
    <a:srgbClr val="99FF33"/>
    <a:srgbClr val="66FF66"/>
    <a:srgbClr val="FF3300"/>
    <a:srgbClr val="FFFFFF"/>
    <a:srgbClr val="C0C0C0"/>
    <a:srgbClr val="EDC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3217" autoAdjust="0"/>
    <p:restoredTop sz="89855" autoAdjust="0"/>
  </p:normalViewPr>
  <p:slideViewPr>
    <p:cSldViewPr snapToGrid="0">
      <p:cViewPr>
        <p:scale>
          <a:sx n="94" d="100"/>
          <a:sy n="94" d="100"/>
        </p:scale>
        <p:origin x="-1080" y="-264"/>
      </p:cViewPr>
      <p:guideLst>
        <p:guide orient="horz" pos="4143"/>
        <p:guide orient="horz" pos="3430"/>
        <p:guide orient="horz" pos="1161"/>
        <p:guide orient="horz" pos="1535"/>
        <p:guide orient="horz" pos="2447"/>
        <p:guide orient="horz" pos="2928"/>
        <p:guide orient="horz"/>
        <p:guide pos="944"/>
        <p:guide pos="2878"/>
        <p:guide pos="3969"/>
        <p:guide pos="5396"/>
        <p:guide pos="4125"/>
        <p:guide pos="4622"/>
        <p:guide pos="3541"/>
        <p:guide pos="4785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724" y="-10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9" Type="http://schemas.openxmlformats.org/officeDocument/2006/relationships/slideMaster" Target="slideMasters/slideMaster6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3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Master" Target="slideMasters/slideMaster7.xml"/><Relationship Id="rId11" Type="http://schemas.openxmlformats.org/officeDocument/2006/relationships/slideMaster" Target="slideMasters/slideMaster8.xml"/><Relationship Id="rId12" Type="http://schemas.openxmlformats.org/officeDocument/2006/relationships/slideMaster" Target="slideMasters/slideMaster9.xml"/><Relationship Id="rId13" Type="http://schemas.openxmlformats.org/officeDocument/2006/relationships/slideMaster" Target="slideMasters/slideMaster10.xml"/><Relationship Id="rId14" Type="http://schemas.openxmlformats.org/officeDocument/2006/relationships/slideMaster" Target="slideMasters/slideMaster11.xml"/><Relationship Id="rId15" Type="http://schemas.openxmlformats.org/officeDocument/2006/relationships/slideMaster" Target="slideMasters/slideMaster12.xml"/><Relationship Id="rId16" Type="http://schemas.openxmlformats.org/officeDocument/2006/relationships/slideMaster" Target="slideMasters/slideMaster13.xml"/><Relationship Id="rId17" Type="http://schemas.openxmlformats.org/officeDocument/2006/relationships/slideMaster" Target="slideMasters/slideMaster14.xml"/><Relationship Id="rId18" Type="http://schemas.openxmlformats.org/officeDocument/2006/relationships/slideMaster" Target="slideMasters/slideMaster15.xml"/><Relationship Id="rId19" Type="http://schemas.openxmlformats.org/officeDocument/2006/relationships/slide" Target="slides/slide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E943E5-5FFD-4D88-8736-BA2AAB810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79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6" tIns="45512" rIns="91026" bIns="4551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980A9EE-42AA-4B8F-B6A9-5A5B0EC72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6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2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ephemeral</a:t>
            </a:r>
            <a:r>
              <a:rPr lang="en-US" baseline="0" dirty="0" smtClean="0"/>
              <a:t> disks can be designated as boot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8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 components run in VMs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Very few run in </a:t>
            </a:r>
            <a:r>
              <a:rPr lang="en-US" dirty="0" err="1" smtClean="0"/>
              <a:t>userworlds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App-level high</a:t>
            </a:r>
            <a:r>
              <a:rPr lang="en-US" baseline="0" dirty="0" smtClean="0"/>
              <a:t> availability code (master/slave/slave with leader election) for most components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Main entry point into the system for users and administrators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Java daemon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Dropwizard</a:t>
            </a:r>
            <a:r>
              <a:rPr lang="en-US" baseline="0" dirty="0" smtClean="0"/>
              <a:t> for mapping data structures to SQL data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Task based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Support for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/sync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SQL database embedded into the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Infrequent writes, frequent reads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Synchronous DB writes planned for availability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Largest expected size for DB is ~100MB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2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Hierarchical distributed scheduler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Except for the leaf scheduler all scheduler components run inside a VM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Automatically</a:t>
            </a:r>
            <a:r>
              <a:rPr lang="en-US" baseline="0" dirty="0" smtClean="0"/>
              <a:t> configured fault domains according to shared storage on ESX servers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leaf scheduler per fault domain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App-level HA through master/slave/slave with leader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8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Purpose built distributed telemetry system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Support for accounting/</a:t>
            </a:r>
            <a:r>
              <a:rPr lang="en-US" dirty="0" err="1" smtClean="0"/>
              <a:t>servicability</a:t>
            </a:r>
            <a:r>
              <a:rPr lang="en-US" dirty="0" smtClean="0"/>
              <a:t>/debugging</a:t>
            </a:r>
            <a:r>
              <a:rPr lang="en-US" baseline="0" dirty="0" smtClean="0"/>
              <a:t> telemetry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High frequency/high volume and low frequency/low volume data stream support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Purpose built distributed metric database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Emphasize on low resource utilization (CPU/Memory/IO) during normal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Similar to Amazon AWS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VMs are created by attaching</a:t>
            </a:r>
            <a:r>
              <a:rPr lang="en-US" baseline="0" dirty="0" smtClean="0"/>
              <a:t> base images to VMs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Purpose built, distributed image store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80A9EE-42AA-4B8F-B6A9-5A5B0EC7248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9.jpe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jpe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jpe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.jpe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9.jpe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9.jpe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</a:rPr>
              <a:t>© </a:t>
            </a:r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2013 </a:t>
            </a:r>
            <a:r>
              <a:rPr lang="en-US" sz="600" dirty="0">
                <a:solidFill>
                  <a:schemeClr val="bg2">
                    <a:lumMod val="75000"/>
                  </a:schemeClr>
                </a:solidFill>
              </a:rPr>
              <a:t>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011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783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  <a:latin typeface="Arial" charset="0"/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latin typeface="Arial" charset="0"/>
              </a:rPr>
              <a:t>Confidential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9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642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653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597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589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866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90500" y="190500"/>
            <a:ext cx="8764588" cy="1236663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5" name="Picture 7" descr="Overlay-ContentSlid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90500"/>
            <a:ext cx="88280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wavemaker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4825" y="6359525"/>
            <a:ext cx="1689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3"/>
          <p:cNvCxnSpPr/>
          <p:nvPr userDrawn="1"/>
        </p:nvCxnSpPr>
        <p:spPr>
          <a:xfrm>
            <a:off x="779463" y="1349375"/>
            <a:ext cx="75834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 cmpd="sng"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4213" y="1554480"/>
            <a:ext cx="8043227" cy="4734560"/>
          </a:xfrm>
        </p:spPr>
        <p:txBody>
          <a:bodyPr/>
          <a:lstStyle/>
          <a:p>
            <a:r>
              <a:rPr lang="en-US" dirty="0" smtClean="0"/>
              <a:t>2 Day, 3 hours per day</a:t>
            </a:r>
          </a:p>
          <a:p>
            <a:r>
              <a:rPr lang="en-US" dirty="0" smtClean="0"/>
              <a:t>5 minute break</a:t>
            </a:r>
          </a:p>
          <a:p>
            <a:r>
              <a:rPr lang="en-US" dirty="0" smtClean="0"/>
              <a:t>Instructor-led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Into the </a:t>
            </a:r>
            <a:r>
              <a:rPr lang="en-US" dirty="0" err="1" smtClean="0"/>
              <a:t>GotoMeeting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Live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33663" y="6288088"/>
            <a:ext cx="3211512" cy="365125"/>
          </a:xfrm>
        </p:spPr>
        <p:txBody>
          <a:bodyPr anchor="ctr"/>
          <a:lstStyle>
            <a:lvl1pPr algn="ctr"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0" y="6288088"/>
            <a:ext cx="225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Aft>
                <a:spcPct val="40000"/>
              </a:spcAft>
              <a:defRPr sz="1200" dirty="0" smtClean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7"/>
          <p:cNvSpPr/>
          <p:nvPr/>
        </p:nvSpPr>
        <p:spPr>
          <a:xfrm>
            <a:off x="190500" y="190500"/>
            <a:ext cx="8764588" cy="1236663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7" descr="Overlay-ContentSlides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500" y="190500"/>
            <a:ext cx="88280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wavemaker_logo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54825" y="6359525"/>
            <a:ext cx="1689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3"/>
          <p:cNvCxnSpPr/>
          <p:nvPr userDrawn="1"/>
        </p:nvCxnSpPr>
        <p:spPr>
          <a:xfrm>
            <a:off x="779463" y="1349375"/>
            <a:ext cx="75834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 w="3175" cmpd="sng">
            <a:noFill/>
          </a:ln>
        </p:spPr>
        <p:txBody>
          <a:bodyPr/>
          <a:lstStyle/>
          <a:p>
            <a:r>
              <a:rPr lang="en-US" dirty="0" err="1" smtClean="0"/>
              <a:t>ClicktoeditMastertitlestyle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 userDrawn="1">
            <p:ph idx="1"/>
          </p:nvPr>
        </p:nvSpPr>
        <p:spPr>
          <a:xfrm>
            <a:off x="684213" y="1554480"/>
            <a:ext cx="8043227" cy="473456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2 Day, 3 hours per day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5 minute break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Instructor-led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Questions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Into the </a:t>
            </a:r>
            <a:r>
              <a:rPr lang="en-US" dirty="0" err="1" smtClean="0">
                <a:latin typeface="Trebuchet MS" pitchFamily="34" charset="0"/>
              </a:rPr>
              <a:t>GotoMeeting</a:t>
            </a:r>
            <a:r>
              <a:rPr lang="en-US" dirty="0" smtClean="0">
                <a:latin typeface="Trebuchet MS" pitchFamily="34" charset="0"/>
              </a:rPr>
              <a:t> console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Live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3663" y="6288088"/>
            <a:ext cx="3211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smtClean="0">
                <a:solidFill>
                  <a:srgbClr val="0095D3"/>
                </a:solidFill>
              </a:rPr>
              <a:t>#esxcloud - VMware Confidential</a:t>
            </a:r>
            <a:endParaRPr lang="en-US" dirty="0">
              <a:solidFill>
                <a:srgbClr val="0095D3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80999" y="6288088"/>
            <a:ext cx="225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 algn="ctr">
              <a:spcAft>
                <a:spcPct val="40000"/>
              </a:spcAft>
            </a:pPr>
            <a:endParaRPr lang="en-US" dirty="0">
              <a:solidFill>
                <a:srgbClr val="0095D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7"/>
          <p:cNvSpPr/>
          <p:nvPr/>
        </p:nvSpPr>
        <p:spPr>
          <a:xfrm>
            <a:off x="190500" y="190500"/>
            <a:ext cx="8764588" cy="1236663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7" descr="Overlay-ContentSlides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500" y="190500"/>
            <a:ext cx="88280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wavemaker_logo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54825" y="6359525"/>
            <a:ext cx="1689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3"/>
          <p:cNvCxnSpPr/>
          <p:nvPr userDrawn="1"/>
        </p:nvCxnSpPr>
        <p:spPr>
          <a:xfrm>
            <a:off x="779463" y="1349375"/>
            <a:ext cx="75834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 w="3175" cmpd="sng">
            <a:noFill/>
          </a:ln>
        </p:spPr>
        <p:txBody>
          <a:bodyPr/>
          <a:lstStyle/>
          <a:p>
            <a:r>
              <a:rPr lang="en-US" dirty="0" err="1" smtClean="0"/>
              <a:t>ClicktoeditMastertitlestyle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 userDrawn="1">
            <p:ph idx="1"/>
          </p:nvPr>
        </p:nvSpPr>
        <p:spPr>
          <a:xfrm>
            <a:off x="684213" y="1554480"/>
            <a:ext cx="8043227" cy="473456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2 Day, 3 hours per day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5 minute break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Instructor-led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Questions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Into the </a:t>
            </a:r>
            <a:r>
              <a:rPr lang="en-US" dirty="0" err="1" smtClean="0">
                <a:latin typeface="Trebuchet MS" pitchFamily="34" charset="0"/>
              </a:rPr>
              <a:t>GotoMeeting</a:t>
            </a:r>
            <a:r>
              <a:rPr lang="en-US" dirty="0" smtClean="0">
                <a:latin typeface="Trebuchet MS" pitchFamily="34" charset="0"/>
              </a:rPr>
              <a:t> console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Live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3663" y="6288088"/>
            <a:ext cx="3211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smtClean="0">
                <a:solidFill>
                  <a:srgbClr val="0095D3"/>
                </a:solidFill>
              </a:rPr>
              <a:t>#esxcloud - VMware Confidential</a:t>
            </a:r>
            <a:endParaRPr lang="en-US" dirty="0">
              <a:solidFill>
                <a:srgbClr val="0095D3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80999" y="6288088"/>
            <a:ext cx="225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 algn="ctr">
              <a:spcAft>
                <a:spcPct val="40000"/>
              </a:spcAft>
            </a:pPr>
            <a:endParaRPr lang="en-US" dirty="0">
              <a:solidFill>
                <a:srgbClr val="0095D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7"/>
          <p:cNvSpPr/>
          <p:nvPr/>
        </p:nvSpPr>
        <p:spPr>
          <a:xfrm>
            <a:off x="190500" y="190500"/>
            <a:ext cx="8764588" cy="1236663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7" descr="Overlay-ContentSlides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500" y="190500"/>
            <a:ext cx="88280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wavemaker_logo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54825" y="6359525"/>
            <a:ext cx="1689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3"/>
          <p:cNvCxnSpPr/>
          <p:nvPr userDrawn="1"/>
        </p:nvCxnSpPr>
        <p:spPr>
          <a:xfrm>
            <a:off x="779463" y="1349375"/>
            <a:ext cx="75834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 w="3175" cmpd="sng">
            <a:noFill/>
          </a:ln>
        </p:spPr>
        <p:txBody>
          <a:bodyPr/>
          <a:lstStyle/>
          <a:p>
            <a:r>
              <a:rPr lang="en-US" dirty="0" err="1" smtClean="0"/>
              <a:t>ClicktoeditMastertitlestyle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 userDrawn="1">
            <p:ph idx="1"/>
          </p:nvPr>
        </p:nvSpPr>
        <p:spPr>
          <a:xfrm>
            <a:off x="684213" y="1554480"/>
            <a:ext cx="8043227" cy="473456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2 Day, 3 hours per day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5 minute break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Instructor-led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Questions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Into the </a:t>
            </a:r>
            <a:r>
              <a:rPr lang="en-US" dirty="0" err="1" smtClean="0">
                <a:latin typeface="Trebuchet MS" pitchFamily="34" charset="0"/>
              </a:rPr>
              <a:t>GotoMeeting</a:t>
            </a:r>
            <a:r>
              <a:rPr lang="en-US" dirty="0" smtClean="0">
                <a:latin typeface="Trebuchet MS" pitchFamily="34" charset="0"/>
              </a:rPr>
              <a:t> console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latin typeface="Trebuchet MS" pitchFamily="34" charset="0"/>
              </a:rPr>
              <a:t>Live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3663" y="6288088"/>
            <a:ext cx="3211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smtClean="0">
                <a:solidFill>
                  <a:srgbClr val="0095D3"/>
                </a:solidFill>
              </a:rPr>
              <a:t>#esxcloud - VMware Confidential</a:t>
            </a:r>
            <a:endParaRPr lang="en-US" dirty="0">
              <a:solidFill>
                <a:srgbClr val="0095D3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80999" y="6288088"/>
            <a:ext cx="225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 algn="ctr">
              <a:spcAft>
                <a:spcPct val="40000"/>
              </a:spcAft>
            </a:pPr>
            <a:endParaRPr lang="en-US" dirty="0">
              <a:solidFill>
                <a:srgbClr val="0095D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9ECFDF-C1E2-4C35-BE86-AA7794A2E54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4B6EB2-B7FC-4473-AE43-43453BA3911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A1DEB-ACF9-4433-8D21-1283386B265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23900"/>
            <a:ext cx="4038600" cy="504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723900"/>
            <a:ext cx="4038600" cy="504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3B0D0-7027-4520-9A65-267CDA2D048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D8BE0-BAE9-4459-9670-18D8319B551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DCAAB4-69A7-41D2-901C-CEB56D77F40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8B396E-BED7-41EF-BD16-C83292F1421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B25E10-E7F1-485A-8CEE-30D7F1394ED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ADBE1-DEEE-4404-BDF2-64459C3CDDD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97C04A-AA57-476A-AB6D-3B75992A4D7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5770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5770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B3B921-CDDD-4D80-97E2-818BE5748FC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20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723900"/>
            <a:ext cx="8229600" cy="50466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4000" y="5889625"/>
            <a:ext cx="7454900" cy="311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#esxcloud - VMware Confidential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28600" y="6346825"/>
            <a:ext cx="673100" cy="323850"/>
          </a:xfrm>
        </p:spPr>
        <p:txBody>
          <a:bodyPr/>
          <a:lstStyle>
            <a:lvl1pPr>
              <a:defRPr/>
            </a:lvl1pPr>
          </a:lstStyle>
          <a:p>
            <a:fld id="{60227D8F-0CE2-434B-9D43-4DA068C21C5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  <a:latin typeface="Arial" charset="0"/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5177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68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7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85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2940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821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39339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2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62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66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883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59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7"/>
          <p:cNvSpPr/>
          <p:nvPr/>
        </p:nvSpPr>
        <p:spPr>
          <a:xfrm>
            <a:off x="190500" y="190500"/>
            <a:ext cx="8764588" cy="1236663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7" descr="Overlay-ContentSlides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0500" y="190500"/>
            <a:ext cx="88280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wavemaker_logo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54825" y="6359525"/>
            <a:ext cx="1689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3"/>
          <p:cNvCxnSpPr/>
          <p:nvPr/>
        </p:nvCxnSpPr>
        <p:spPr>
          <a:xfrm>
            <a:off x="779463" y="1349375"/>
            <a:ext cx="75834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 w="3175" cmpd="sng">
            <a:noFill/>
          </a:ln>
        </p:spPr>
        <p:txBody>
          <a:bodyPr/>
          <a:lstStyle/>
          <a:p>
            <a:r>
              <a:rPr lang="en-US" dirty="0" err="1" smtClean="0"/>
              <a:t>ClicktoeditMastertitlestyle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4213" y="1554480"/>
            <a:ext cx="8043227" cy="4734560"/>
          </a:xfrm>
        </p:spPr>
        <p:txBody>
          <a:bodyPr/>
          <a:lstStyle/>
          <a:p>
            <a:pPr lvl="0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smtClean="0">
                <a:latin typeface="Trebuchet MS" pitchFamily="34" charset="0"/>
              </a:rPr>
              <a:t>Click to edit Master text styles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smtClean="0">
                <a:latin typeface="Trebuchet MS" pitchFamily="34" charset="0"/>
              </a:rPr>
              <a:t>Second level</a:t>
            </a:r>
          </a:p>
          <a:p>
            <a:pPr lvl="2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smtClean="0">
                <a:latin typeface="Trebuchet MS" pitchFamily="34" charset="0"/>
              </a:rPr>
              <a:t>Third level</a:t>
            </a:r>
          </a:p>
          <a:p>
            <a:pPr lvl="3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smtClean="0">
                <a:latin typeface="Trebuchet MS" pitchFamily="34" charset="0"/>
              </a:rPr>
              <a:t>Fourth level</a:t>
            </a:r>
          </a:p>
          <a:p>
            <a:pPr lvl="4">
              <a:spcBef>
                <a:spcPts val="5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</a:pPr>
            <a:r>
              <a:rPr lang="en-US" smtClean="0">
                <a:latin typeface="Trebuchet MS" pitchFamily="34" charset="0"/>
              </a:rPr>
              <a:t>Fifth level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3663" y="6288088"/>
            <a:ext cx="3211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smtClean="0">
                <a:solidFill>
                  <a:srgbClr val="0095D3"/>
                </a:solidFill>
              </a:rPr>
              <a:t>#esxcloud - VMware Confidential</a:t>
            </a:r>
            <a:endParaRPr lang="en-US">
              <a:solidFill>
                <a:srgbClr val="0095D3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80999" y="6288088"/>
            <a:ext cx="225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5D3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692693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gray">
          <a:xfrm>
            <a:off x="6524625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gray">
          <a:xfrm>
            <a:off x="6524625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90500" y="190500"/>
            <a:ext cx="8764588" cy="1236663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Picture 7" descr="Overlay-ContentSlid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90500"/>
            <a:ext cx="88280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wavemaker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4825" y="6359525"/>
            <a:ext cx="1689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3"/>
          <p:cNvCxnSpPr/>
          <p:nvPr userDrawn="1"/>
        </p:nvCxnSpPr>
        <p:spPr>
          <a:xfrm>
            <a:off x="779463" y="1349375"/>
            <a:ext cx="75834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 cmpd="sng"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4213" y="1554480"/>
            <a:ext cx="8043227" cy="4734560"/>
          </a:xfrm>
        </p:spPr>
        <p:txBody>
          <a:bodyPr/>
          <a:lstStyle/>
          <a:p>
            <a:r>
              <a:rPr lang="en-US" dirty="0" smtClean="0"/>
              <a:t>2 Day, 3 hours per day</a:t>
            </a:r>
          </a:p>
          <a:p>
            <a:r>
              <a:rPr lang="en-US" dirty="0" smtClean="0"/>
              <a:t>5 minute break</a:t>
            </a:r>
          </a:p>
          <a:p>
            <a:r>
              <a:rPr lang="en-US" dirty="0" smtClean="0"/>
              <a:t>Instructor-led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Into the </a:t>
            </a:r>
            <a:r>
              <a:rPr lang="en-US" dirty="0" err="1" smtClean="0"/>
              <a:t>GotoMeeting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Live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33663" y="6288088"/>
            <a:ext cx="3211512" cy="365125"/>
          </a:xfrm>
        </p:spPr>
        <p:txBody>
          <a:bodyPr anchor="ctr"/>
          <a:lstStyle>
            <a:lvl1pPr algn="ctr">
              <a:defRPr sz="120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95D3"/>
                </a:solidFill>
              </a:rPr>
              <a:t>#esxcloud - VMware Confidential</a:t>
            </a:r>
            <a:endParaRPr lang="en-US" dirty="0">
              <a:solidFill>
                <a:srgbClr val="0095D3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0" y="6288088"/>
            <a:ext cx="225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Aft>
                <a:spcPct val="40000"/>
              </a:spcAft>
              <a:defRPr sz="1200" dirty="0" smtClean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95D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804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43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90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6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54158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804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 bwMode="gray">
          <a:xfrm>
            <a:off x="6524625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  <a:cs typeface="Arial" charset="0"/>
              </a:rPr>
              <a:t>© 2009 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7C691-8759-459A-9C34-4933A6B03C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81DB-EEFA-427A-92A1-676D43E582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2D943-3FDE-41B0-9B41-F2E3A2A7A1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73CE-9F53-4C3D-8EBB-22EAD63E4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20C23-2651-4744-948B-C21F7C9C1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595313"/>
            <a:ext cx="4291013" cy="403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38213" y="1295400"/>
            <a:ext cx="7748587" cy="45720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5BA6-FD52-4C14-974B-F88427778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>
              <a:defRPr sz="2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331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3675" y="893763"/>
            <a:ext cx="8186738" cy="4803775"/>
          </a:xfrm>
          <a:prstGeom prst="rect">
            <a:avLst/>
          </a:prstGeom>
        </p:spPr>
        <p:txBody>
          <a:bodyPr/>
          <a:lstStyle>
            <a:lvl1pPr marL="342900" indent="-226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solidFill>
                  <a:srgbClr val="474847"/>
                </a:solidFill>
              </a:defRPr>
            </a:lvl1pPr>
            <a:lvl2pPr marL="742950" indent="-226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474847"/>
                </a:solidFill>
              </a:defRPr>
            </a:lvl2pPr>
            <a:lvl3pPr marL="1143000" indent="-226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474847"/>
                </a:solidFill>
              </a:defRPr>
            </a:lvl3pPr>
            <a:lvl4pPr marL="1600200" indent="-226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0">
                <a:solidFill>
                  <a:srgbClr val="474847"/>
                </a:solidFill>
              </a:defRPr>
            </a:lvl4pPr>
            <a:lvl5pPr marL="2057400" indent="-2268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0">
                <a:solidFill>
                  <a:srgbClr val="4748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61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3345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898989"/>
                </a:solidFill>
              </a:defRPr>
            </a:lvl1pPr>
            <a:lvl2pPr>
              <a:defRPr sz="2000">
                <a:solidFill>
                  <a:srgbClr val="898989"/>
                </a:solidFill>
              </a:defRPr>
            </a:lvl2pPr>
            <a:lvl3pPr>
              <a:defRPr sz="2000">
                <a:solidFill>
                  <a:srgbClr val="898989"/>
                </a:solidFill>
              </a:defRPr>
            </a:lvl3pPr>
            <a:lvl4pPr>
              <a:defRPr sz="2000">
                <a:solidFill>
                  <a:srgbClr val="898989"/>
                </a:solidFill>
              </a:defRPr>
            </a:lvl4pPr>
            <a:lvl5pPr>
              <a:defRPr sz="2000">
                <a:solidFill>
                  <a:srgbClr val="89898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2619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4099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3861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4099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73861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2700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53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6346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#esxcloud - VMware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16A342-4F24-0441-8432-08AA18AEB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7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  <a:latin typeface="Arial" charset="0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latin typeface="Arial" charset="0"/>
              </a:rPr>
              <a:t>Confidential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850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887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3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theme" Target="../theme/theme10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0.xml"/><Relationship Id="rId7" Type="http://schemas.openxmlformats.org/officeDocument/2006/relationships/theme" Target="../theme/theme1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theme" Target="../theme/theme12.xml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theme" Target="../theme/theme13.xml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theme" Target="../theme/theme14.xml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theme" Target="../theme/theme15.xml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2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3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theme" Target="../theme/theme4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theme" Target="../theme/theme5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6.xml"/><Relationship Id="rId14" Type="http://schemas.openxmlformats.org/officeDocument/2006/relationships/image" Target="../media/image6.jpe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theme" Target="../theme/theme7.xml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theme" Target="../theme/theme8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theme" Target="../theme/theme9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171450"/>
            <a:ext cx="8491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2263" y="64341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92488A-0E79-4A24-BE53-116B71A83F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46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7" r:id="rId2"/>
    <p:sldLayoutId id="2147483748" r:id="rId3"/>
    <p:sldLayoutId id="2147483754" r:id="rId4"/>
    <p:sldLayoutId id="2147483755" r:id="rId5"/>
    <p:sldLayoutId id="2147483749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171450"/>
            <a:ext cx="8474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8B5A80-75FA-406F-B2A7-8A378D19B7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/>
              <a:ea typeface="ＭＳ Ｐゴシック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/>
              <a:ea typeface="ＭＳ Ｐゴシック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419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ct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1CE4501C-3233-4646-A03B-800690E5B0F6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3333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333333"/>
              </a:solidFill>
              <a:latin typeface="Arial"/>
              <a:ea typeface="ＭＳ Ｐゴシック"/>
              <a:cs typeface="Arial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129730" y="6418798"/>
            <a:ext cx="28845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VMware—Confidential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MWare PPT corp banner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0658"/>
            <a:ext cx="9144000" cy="707342"/>
          </a:xfrm>
          <a:prstGeom prst="rect">
            <a:avLst/>
          </a:prstGeom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150" y="205624"/>
            <a:ext cx="8229600" cy="4293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49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  <a:latin typeface="Arial" charset="0"/>
              </a:rPr>
              <a:t>#esxcloud - VMware Confidential</a:t>
            </a:r>
            <a:endParaRPr lang="en-US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46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  <a:latin typeface="Arial" charset="0"/>
              </a:rPr>
              <a:t>#esxcloud - VMware Confidential</a:t>
            </a:r>
            <a:endParaRPr lang="en-US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269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171450"/>
            <a:ext cx="8474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#esxcloud - VMware Confidential</a:t>
            </a: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8B5A80-75FA-406F-B2A7-8A378D19B7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0" r:id="rId2"/>
    <p:sldLayoutId id="2147483751" r:id="rId3"/>
    <p:sldLayoutId id="2147483757" r:id="rId4"/>
    <p:sldLayoutId id="2147483758" r:id="rId5"/>
    <p:sldLayoutId id="2147483752" r:id="rId6"/>
    <p:sldLayoutId id="2147483760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9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#esxcloud - VMware Confidential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392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23900"/>
            <a:ext cx="8229600" cy="5046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311306" name="Picture 10" descr="springsource_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83513" y="5892800"/>
            <a:ext cx="1074737" cy="349250"/>
          </a:xfrm>
          <a:prstGeom prst="rect">
            <a:avLst/>
          </a:prstGeom>
          <a:noFill/>
        </p:spPr>
      </p:pic>
      <p:sp>
        <p:nvSpPr>
          <p:cNvPr id="3113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" y="5889625"/>
            <a:ext cx="74549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algn="ctr"/>
            <a:r>
              <a:rPr lang="en-US" smtClean="0">
                <a:solidFill>
                  <a:srgbClr val="000000"/>
                </a:solidFill>
                <a:ea typeface="+mn-ea"/>
              </a:rPr>
              <a:t>#esxcloud - VMware Confidential</a:t>
            </a: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3113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346825"/>
            <a:ext cx="673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fld id="{F5DD2CC2-17EA-4C43-87B8-158CB9E72C9D}" type="slidenum">
              <a:rPr lang="en-US">
                <a:solidFill>
                  <a:srgbClr val="FFFFFF"/>
                </a:solidFill>
                <a:ea typeface="+mn-ea"/>
              </a:rPr>
              <a:pPr/>
              <a:t>‹#›</a:t>
            </a:fld>
            <a:endParaRPr lang="en-US">
              <a:solidFill>
                <a:srgbClr val="FFFFFF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333333"/>
                </a:solidFill>
                <a:latin typeface="Arial" charset="0"/>
              </a:rPr>
              <a:t>#esxcloud - VMware Confidential</a:t>
            </a:r>
            <a:endParaRPr lang="en-US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</p:sldLayoutIdLst>
  <p:transition xmlns:p14="http://schemas.microsoft.com/office/powerpoint/2010/main"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/>
              <a:ea typeface="ＭＳ Ｐゴシック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/>
              <a:ea typeface="ＭＳ Ｐゴシック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6399189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Aft>
                <a:spcPct val="0"/>
              </a:spcAft>
              <a:defRPr sz="100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ea typeface="ＭＳ Ｐゴシック"/>
              </a:rPr>
              <a:t>#esxcloud - VMware Confidential</a:t>
            </a:r>
            <a:endParaRPr lang="en-US" dirty="0">
              <a:ea typeface="ＭＳ Ｐゴシック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50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/>
              <a:ea typeface="ＭＳ Ｐゴシック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/>
              <a:ea typeface="ＭＳ Ｐゴシック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auto">
              <a:spcBef>
                <a:spcPts val="0"/>
              </a:spcBef>
            </a:pPr>
            <a:r>
              <a:rPr lang="en-US" smtClean="0">
                <a:solidFill>
                  <a:srgbClr val="333333"/>
                </a:solidFill>
                <a:ea typeface="ＭＳ Ｐゴシック"/>
              </a:rPr>
              <a:t>#esxcloud - VMware Confidential</a:t>
            </a:r>
            <a:endParaRPr lang="en-US">
              <a:solidFill>
                <a:srgbClr val="333333"/>
              </a:solidFill>
              <a:ea typeface="ＭＳ Ｐゴシック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>
                <a:latin typeface="Arial"/>
                <a:ea typeface="ＭＳ Ｐゴシック"/>
              </a:rPr>
              <a:pPr>
                <a:defRPr/>
              </a:pPr>
              <a:t>‹#›</a:t>
            </a:fld>
            <a:endParaRPr lang="en-US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759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Arial" pitchFamily="34" charset="0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Arial" pitchFamily="34" charset="0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Arial" pitchFamily="34" charset="0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ESX Cloud Architecture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Bernhard </a:t>
            </a:r>
            <a:r>
              <a:rPr lang="en-US" dirty="0" err="1" smtClean="0"/>
              <a:t>Poess</a:t>
            </a:r>
            <a:r>
              <a:rPr lang="en-US" dirty="0" smtClean="0"/>
              <a:t> (bpoess@vmware.com)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77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 Cloud Management Plane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 Frontend (“APIFE”)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44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 Cloud Management Plane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53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2063115" y="4566285"/>
            <a:ext cx="1251585" cy="12230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 Cloud Management Plane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1213866"/>
          </a:xfrm>
        </p:spPr>
        <p:txBody>
          <a:bodyPr/>
          <a:lstStyle/>
          <a:p>
            <a:r>
              <a:rPr lang="en-US" dirty="0" smtClean="0"/>
              <a:t>Load balancing/placement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038725" y="771525"/>
            <a:ext cx="11087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Root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44440" y="1958340"/>
            <a:ext cx="11087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99885" y="1962150"/>
            <a:ext cx="11087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4585" y="22154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3890" y="2219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42310" y="1962150"/>
            <a:ext cx="11087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Scheduler</a:t>
            </a:r>
          </a:p>
        </p:txBody>
      </p:sp>
      <p:cxnSp>
        <p:nvCxnSpPr>
          <p:cNvPr id="14" name="Elbow Connector 13"/>
          <p:cNvCxnSpPr>
            <a:stCxn id="5" idx="2"/>
            <a:endCxn id="10" idx="0"/>
          </p:cNvCxnSpPr>
          <p:nvPr/>
        </p:nvCxnSpPr>
        <p:spPr bwMode="auto">
          <a:xfrm rot="5400000">
            <a:off x="4556761" y="925830"/>
            <a:ext cx="276225" cy="17964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6" idx="0"/>
          </p:cNvCxnSpPr>
          <p:nvPr/>
        </p:nvCxnSpPr>
        <p:spPr bwMode="auto">
          <a:xfrm rot="16200000" flipH="1">
            <a:off x="5459730" y="1819274"/>
            <a:ext cx="272415" cy="57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7" idx="0"/>
          </p:cNvCxnSpPr>
          <p:nvPr/>
        </p:nvCxnSpPr>
        <p:spPr bwMode="auto">
          <a:xfrm rot="16200000" flipH="1">
            <a:off x="6285548" y="993457"/>
            <a:ext cx="276225" cy="166116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2133600" y="3354705"/>
            <a:ext cx="110871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Leaf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351020" y="3354705"/>
            <a:ext cx="110871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Leaf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Scheduler</a:t>
            </a:r>
          </a:p>
        </p:txBody>
      </p:sp>
      <p:cxnSp>
        <p:nvCxnSpPr>
          <p:cNvPr id="24" name="Elbow Connector 23"/>
          <p:cNvCxnSpPr>
            <a:stCxn id="10" idx="2"/>
            <a:endCxn id="19" idx="0"/>
          </p:cNvCxnSpPr>
          <p:nvPr/>
        </p:nvCxnSpPr>
        <p:spPr bwMode="auto">
          <a:xfrm rot="5400000">
            <a:off x="3003233" y="2561272"/>
            <a:ext cx="478155" cy="110871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20" idx="0"/>
          </p:cNvCxnSpPr>
          <p:nvPr/>
        </p:nvCxnSpPr>
        <p:spPr bwMode="auto">
          <a:xfrm rot="16200000" flipH="1">
            <a:off x="4111943" y="2561272"/>
            <a:ext cx="478155" cy="110871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2156460" y="465201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228850" y="4718685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06955" y="4802505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cxnSp>
        <p:nvCxnSpPr>
          <p:cNvPr id="34" name="Elbow Connector 33"/>
          <p:cNvCxnSpPr>
            <a:stCxn id="19" idx="2"/>
            <a:endCxn id="30" idx="0"/>
          </p:cNvCxnSpPr>
          <p:nvPr/>
        </p:nvCxnSpPr>
        <p:spPr bwMode="auto">
          <a:xfrm rot="16200000" flipH="1">
            <a:off x="2539841" y="4417218"/>
            <a:ext cx="297180" cy="953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4279583" y="4566285"/>
            <a:ext cx="1251585" cy="12230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372928" y="465201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445318" y="4718685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523423" y="4802505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cxnSp>
        <p:nvCxnSpPr>
          <p:cNvPr id="40" name="Elbow Connector 39"/>
          <p:cNvCxnSpPr>
            <a:stCxn id="20" idx="2"/>
            <a:endCxn id="35" idx="0"/>
          </p:cNvCxnSpPr>
          <p:nvPr/>
        </p:nvCxnSpPr>
        <p:spPr bwMode="auto">
          <a:xfrm rot="16200000" flipH="1">
            <a:off x="4756785" y="4417694"/>
            <a:ext cx="297180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2390" y="4566285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Fault Domain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31168" y="4566285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Fault Domain</a:t>
            </a:r>
          </a:p>
        </p:txBody>
      </p:sp>
    </p:spTree>
    <p:extLst>
      <p:ext uri="{BB962C8B-B14F-4D97-AF65-F5344CB8AC3E}">
        <p14:creationId xmlns:p14="http://schemas.microsoft.com/office/powerpoint/2010/main" val="1082609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 Cloud Management Plane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Telemetry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0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 Cloud Management Plane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Image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58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tenants, projects, and quota</a:t>
            </a:r>
          </a:p>
          <a:p>
            <a:endParaRPr lang="en-US" dirty="0"/>
          </a:p>
          <a:p>
            <a:r>
              <a:rPr lang="en-US" dirty="0" smtClean="0"/>
              <a:t>Create and delete thousands of VMs</a:t>
            </a:r>
          </a:p>
          <a:p>
            <a:endParaRPr lang="en-US" dirty="0"/>
          </a:p>
          <a:p>
            <a:r>
              <a:rPr lang="en-US" dirty="0" smtClean="0"/>
              <a:t>All through a simple UI, CLI, layers on top of the system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53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ESX Cloud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 Scale Cloud based on</a:t>
            </a:r>
          </a:p>
          <a:p>
            <a:pPr lvl="1"/>
            <a:r>
              <a:rPr lang="en-US" dirty="0" smtClean="0"/>
              <a:t>Stock ESX 5.5</a:t>
            </a:r>
          </a:p>
          <a:p>
            <a:pPr lvl="1"/>
            <a:r>
              <a:rPr lang="en-US" dirty="0" smtClean="0"/>
              <a:t>Purpose built distributed control plane</a:t>
            </a:r>
          </a:p>
          <a:p>
            <a:pPr lvl="1"/>
            <a:r>
              <a:rPr lang="en-US" dirty="0" smtClean="0"/>
              <a:t>Designed for scale, reliability, and robustness (target 10,000 hosts, 1M VMs)</a:t>
            </a:r>
          </a:p>
          <a:p>
            <a:pPr lvl="1"/>
            <a:r>
              <a:rPr lang="en-US" dirty="0" smtClean="0"/>
              <a:t>Heavily influenced by best ideas in GCE, Nova, EC2, etc.</a:t>
            </a:r>
          </a:p>
        </p:txBody>
      </p:sp>
    </p:spTree>
    <p:extLst>
      <p:ext uri="{BB962C8B-B14F-4D97-AF65-F5344CB8AC3E}">
        <p14:creationId xmlns:p14="http://schemas.microsoft.com/office/powerpoint/2010/main" val="3946002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 Cloud Fundamentals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r>
              <a:rPr lang="en-US" dirty="0" smtClean="0"/>
              <a:t>Tenancy Model</a:t>
            </a:r>
          </a:p>
          <a:p>
            <a:endParaRPr lang="en-US" dirty="0" smtClean="0"/>
          </a:p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908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Disks</a:t>
            </a:r>
          </a:p>
          <a:p>
            <a:pPr lvl="1"/>
            <a:r>
              <a:rPr lang="en-US" dirty="0" smtClean="0"/>
              <a:t>Networks</a:t>
            </a:r>
          </a:p>
          <a:p>
            <a:endParaRPr lang="en-US" dirty="0" smtClean="0"/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All objects have </a:t>
            </a:r>
            <a:r>
              <a:rPr lang="en-US" dirty="0" err="1" smtClean="0"/>
              <a:t>api</a:t>
            </a:r>
            <a:r>
              <a:rPr lang="en-US" dirty="0" smtClean="0"/>
              <a:t>-specified names, and system assigned IDs</a:t>
            </a:r>
          </a:p>
          <a:p>
            <a:pPr lvl="1"/>
            <a:r>
              <a:rPr lang="en-US" dirty="0" smtClean="0"/>
              <a:t>All objects have object specific property-sets called “Flavor”</a:t>
            </a:r>
          </a:p>
          <a:p>
            <a:pPr lvl="2"/>
            <a:r>
              <a:rPr lang="en-US" dirty="0" smtClean="0"/>
              <a:t>VM core-220: 2 CPUs, 8GiB Memory – just like EC2 (think m1.large…)</a:t>
            </a:r>
          </a:p>
          <a:p>
            <a:pPr lvl="1"/>
            <a:r>
              <a:rPr lang="en-US" dirty="0" smtClean="0"/>
              <a:t>All objects have a quota cost</a:t>
            </a:r>
          </a:p>
          <a:p>
            <a:endParaRPr lang="en-US" dirty="0" smtClean="0"/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All objects are scoped to a “Project”</a:t>
            </a:r>
          </a:p>
        </p:txBody>
      </p:sp>
    </p:spTree>
    <p:extLst>
      <p:ext uri="{BB962C8B-B14F-4D97-AF65-F5344CB8AC3E}">
        <p14:creationId xmlns:p14="http://schemas.microsoft.com/office/powerpoint/2010/main" val="910248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Tenancy Model: Tenants, Projects, Resource Tickets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Tenants</a:t>
            </a:r>
          </a:p>
          <a:p>
            <a:pPr lvl="1"/>
            <a:r>
              <a:rPr lang="en-US" dirty="0" smtClean="0"/>
              <a:t>A collection of projects, an administrative scope, an allocation of quota</a:t>
            </a:r>
          </a:p>
          <a:p>
            <a:pPr lvl="1"/>
            <a:r>
              <a:rPr lang="en-US" dirty="0" smtClean="0"/>
              <a:t>Created for a “tenant” by the cloud administrator</a:t>
            </a:r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A collection of </a:t>
            </a:r>
            <a:r>
              <a:rPr lang="en-US" dirty="0" err="1" smtClean="0"/>
              <a:t>IaaS</a:t>
            </a:r>
            <a:r>
              <a:rPr lang="en-US" dirty="0" smtClean="0"/>
              <a:t> objects and Quota (quota assigned from it’s tenant)</a:t>
            </a:r>
          </a:p>
          <a:p>
            <a:r>
              <a:rPr lang="en-US" dirty="0" smtClean="0"/>
              <a:t>Resource Tickets</a:t>
            </a:r>
          </a:p>
          <a:p>
            <a:pPr lvl="1"/>
            <a:r>
              <a:rPr lang="en-US" dirty="0" smtClean="0"/>
              <a:t>The data structure that manages tenant and project level quota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37070" y="3905007"/>
            <a:ext cx="6269860" cy="2211405"/>
            <a:chOff x="499472" y="3673232"/>
            <a:chExt cx="6269860" cy="2211405"/>
          </a:xfrm>
        </p:grpSpPr>
        <p:sp>
          <p:nvSpPr>
            <p:cNvPr id="5" name="Rectangle 4"/>
            <p:cNvSpPr/>
            <p:nvPr/>
          </p:nvSpPr>
          <p:spPr bwMode="auto">
            <a:xfrm>
              <a:off x="2708947" y="3673232"/>
              <a:ext cx="1801368" cy="426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</a:rPr>
                <a:t>Tenant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74967" y="3673232"/>
              <a:ext cx="1794365" cy="426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</a:rPr>
                <a:t>Resource Ticket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08947" y="4426194"/>
              <a:ext cx="1801368" cy="426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</a:rPr>
                <a:t>Project(s)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974967" y="4420993"/>
              <a:ext cx="1794365" cy="426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prstDash val="sysDash"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</a:rPr>
                <a:t>Resource Ticket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99472" y="5450047"/>
              <a:ext cx="1801368" cy="426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</a:rPr>
                <a:t>VM(s)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08947" y="5454116"/>
              <a:ext cx="1801368" cy="426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</a:rPr>
                <a:t>Disk(s)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976444" y="5458185"/>
              <a:ext cx="1791410" cy="4264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tx1"/>
                  </a:solidFill>
                </a:rPr>
                <a:t>Network(s)</a:t>
              </a:r>
            </a:p>
          </p:txBody>
        </p:sp>
        <p:cxnSp>
          <p:nvCxnSpPr>
            <p:cNvPr id="14" name="Elbow Connector 13"/>
            <p:cNvCxnSpPr>
              <a:stCxn id="5" idx="3"/>
              <a:endCxn id="7" idx="1"/>
            </p:cNvCxnSpPr>
            <p:nvPr/>
          </p:nvCxnSpPr>
          <p:spPr bwMode="auto">
            <a:xfrm>
              <a:off x="4510315" y="3886458"/>
              <a:ext cx="464652" cy="0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3"/>
            <p:cNvCxnSpPr>
              <a:stCxn id="9" idx="0"/>
              <a:endCxn id="7" idx="2"/>
            </p:cNvCxnSpPr>
            <p:nvPr/>
          </p:nvCxnSpPr>
          <p:spPr bwMode="auto">
            <a:xfrm flipV="1">
              <a:off x="5872150" y="4099684"/>
              <a:ext cx="0" cy="321309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Elbow Connector 13"/>
            <p:cNvCxnSpPr>
              <a:stCxn id="8" idx="3"/>
              <a:endCxn id="9" idx="1"/>
            </p:cNvCxnSpPr>
            <p:nvPr/>
          </p:nvCxnSpPr>
          <p:spPr bwMode="auto">
            <a:xfrm flipV="1">
              <a:off x="4510315" y="4634219"/>
              <a:ext cx="464652" cy="5201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Elbow Connector 13"/>
            <p:cNvCxnSpPr>
              <a:stCxn id="5" idx="2"/>
              <a:endCxn id="8" idx="0"/>
            </p:cNvCxnSpPr>
            <p:nvPr/>
          </p:nvCxnSpPr>
          <p:spPr bwMode="auto">
            <a:xfrm>
              <a:off x="3609631" y="4099684"/>
              <a:ext cx="0" cy="326510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Elbow Connector 13"/>
            <p:cNvCxnSpPr>
              <a:stCxn id="10" idx="0"/>
              <a:endCxn id="8" idx="2"/>
            </p:cNvCxnSpPr>
            <p:nvPr/>
          </p:nvCxnSpPr>
          <p:spPr bwMode="auto">
            <a:xfrm flipV="1">
              <a:off x="1400156" y="4852646"/>
              <a:ext cx="2209475" cy="597401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Elbow Connector 13"/>
            <p:cNvCxnSpPr>
              <a:stCxn id="11" idx="0"/>
              <a:endCxn id="8" idx="2"/>
            </p:cNvCxnSpPr>
            <p:nvPr/>
          </p:nvCxnSpPr>
          <p:spPr bwMode="auto">
            <a:xfrm flipV="1">
              <a:off x="3609631" y="4852646"/>
              <a:ext cx="0" cy="601470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13"/>
            <p:cNvCxnSpPr>
              <a:stCxn id="12" idx="0"/>
              <a:endCxn id="8" idx="2"/>
            </p:cNvCxnSpPr>
            <p:nvPr/>
          </p:nvCxnSpPr>
          <p:spPr bwMode="auto">
            <a:xfrm flipH="1" flipV="1">
              <a:off x="3609631" y="4852646"/>
              <a:ext cx="2262518" cy="605539"/>
            </a:xfrm>
            <a:prstGeom prst="straightConnector1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84338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REST Endpoints with JSON Payload</a:t>
            </a:r>
          </a:p>
          <a:p>
            <a:endParaRPr lang="en-US" dirty="0" smtClean="0"/>
          </a:p>
          <a:p>
            <a:r>
              <a:rPr lang="en-US" dirty="0" smtClean="0"/>
              <a:t>Asynchronous for Mutations, Synchronous for Queries/Gets</a:t>
            </a:r>
          </a:p>
          <a:p>
            <a:endParaRPr lang="en-US" dirty="0" smtClean="0"/>
          </a:p>
          <a:p>
            <a:r>
              <a:rPr lang="en-US" dirty="0" smtClean="0"/>
              <a:t>Demonstration UI and Command Line Interface sit on the API</a:t>
            </a:r>
          </a:p>
        </p:txBody>
      </p:sp>
    </p:spTree>
    <p:extLst>
      <p:ext uri="{BB962C8B-B14F-4D97-AF65-F5344CB8AC3E}">
        <p14:creationId xmlns:p14="http://schemas.microsoft.com/office/powerpoint/2010/main" val="15304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VM Creation Inputs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VM flavor (e.g. core-220)</a:t>
            </a:r>
          </a:p>
          <a:p>
            <a:pPr lvl="1"/>
            <a:r>
              <a:rPr lang="en-US" dirty="0" smtClean="0"/>
              <a:t># of </a:t>
            </a:r>
            <a:r>
              <a:rPr lang="en-US" dirty="0" err="1" smtClean="0"/>
              <a:t>vcpus</a:t>
            </a:r>
            <a:r>
              <a:rPr lang="en-US" dirty="0" smtClean="0"/>
              <a:t>, # of memory</a:t>
            </a:r>
          </a:p>
          <a:p>
            <a:r>
              <a:rPr lang="en-US" dirty="0"/>
              <a:t>n</a:t>
            </a:r>
            <a:r>
              <a:rPr lang="en-US" dirty="0" smtClean="0"/>
              <a:t> Ephemeral/Persistent Disks</a:t>
            </a:r>
          </a:p>
          <a:p>
            <a:pPr lvl="1"/>
            <a:r>
              <a:rPr lang="en-US" dirty="0" smtClean="0"/>
              <a:t>Customizable size</a:t>
            </a:r>
          </a:p>
          <a:p>
            <a:pPr lvl="1"/>
            <a:r>
              <a:rPr lang="en-US" dirty="0" smtClean="0"/>
              <a:t>Flavor determines </a:t>
            </a:r>
            <a:r>
              <a:rPr lang="en-US" dirty="0" err="1" smtClean="0"/>
              <a:t>QoS</a:t>
            </a:r>
            <a:r>
              <a:rPr lang="en-US" dirty="0" smtClean="0"/>
              <a:t> plus other attributes (virtual backend)</a:t>
            </a:r>
          </a:p>
          <a:p>
            <a:r>
              <a:rPr lang="en-US" dirty="0" smtClean="0"/>
              <a:t>k Networks</a:t>
            </a:r>
          </a:p>
          <a:p>
            <a:pPr lvl="1"/>
            <a:r>
              <a:rPr lang="en-US" dirty="0" smtClean="0"/>
              <a:t>Customizable IP</a:t>
            </a:r>
          </a:p>
          <a:p>
            <a:pPr lvl="1"/>
            <a:r>
              <a:rPr lang="en-US" dirty="0" smtClean="0"/>
              <a:t>Flavor determines </a:t>
            </a:r>
            <a:r>
              <a:rPr lang="en-US" dirty="0" err="1" smtClean="0"/>
              <a:t>QoS</a:t>
            </a:r>
            <a:r>
              <a:rPr lang="en-US" dirty="0" smtClean="0"/>
              <a:t> plus other attributes (virtual backend)</a:t>
            </a:r>
          </a:p>
        </p:txBody>
      </p:sp>
    </p:spTree>
    <p:extLst>
      <p:ext uri="{BB962C8B-B14F-4D97-AF65-F5344CB8AC3E}">
        <p14:creationId xmlns:p14="http://schemas.microsoft.com/office/powerpoint/2010/main" val="804662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1360170" y="1000125"/>
            <a:ext cx="6497955" cy="2211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ESX Cloud Management Plane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3115" y="1253550"/>
            <a:ext cx="92685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APIFE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115" y="1836480"/>
            <a:ext cx="135485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Config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5643" y="1836480"/>
            <a:ext cx="135485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Config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7973" y="1253550"/>
            <a:ext cx="92685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APIFE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0888" y="11735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7973" y="17564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7235" y="1253550"/>
            <a:ext cx="17107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Housekeeper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3115" y="2446080"/>
            <a:ext cx="138211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Blob Store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5643" y="2446080"/>
            <a:ext cx="1952779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Root Scheduler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2597" y="1830765"/>
            <a:ext cx="141096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Zookeeper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8850" y="2446080"/>
            <a:ext cx="12394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</a:rPr>
              <a:t>MetricDB</a:t>
            </a:r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371725" y="424815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t" anchorCtr="0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545243" y="4242435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t" anchorCtr="0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356387" y="4248150"/>
            <a:ext cx="914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t" anchorCtr="0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</a:rPr>
              <a:t>ESX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2383" y="449958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01563" y="4707195"/>
            <a:ext cx="85472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Agent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5082" y="4707195"/>
            <a:ext cx="85472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Agent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86226" y="4707195"/>
            <a:ext cx="85472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0404155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#esxcloud - VMware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Active/Active for </a:t>
            </a:r>
            <a:r>
              <a:rPr lang="en-US" dirty="0" err="1" smtClean="0"/>
              <a:t>Config</a:t>
            </a:r>
            <a:r>
              <a:rPr lang="en-US" dirty="0" smtClean="0"/>
              <a:t> DB</a:t>
            </a:r>
          </a:p>
          <a:p>
            <a:r>
              <a:rPr lang="en-US" dirty="0" smtClean="0"/>
              <a:t>Active/Passive/Passive for most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1975173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VMware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38100" cap="flat" cmpd="sng" algn="ctr">
          <a:solidFill>
            <a:schemeClr val="tx1">
              <a:alpha val="80000"/>
            </a:schemeClr>
          </a:solidFill>
          <a:prstDash val="solid"/>
          <a:round/>
          <a:headEnd type="none" w="med" len="med"/>
          <a:tailEnd type="triangle" w="lg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VMwareCorporateTemplate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VMW_09Q4_TMPLT_PPT_Corp_2007_v9a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ody Slide">
  <a:themeElements>
    <a:clrScheme name="Body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dy Slid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dy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F1628042C514EB61A32CB84F6312E" ma:contentTypeVersion="1" ma:contentTypeDescription="Create a new document." ma:contentTypeScope="" ma:versionID="af54276b6390426c03a7afcd5d45ed5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492ef7cee35d39338c431c4525e5a17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5DA6E30-1DBB-45E6-8419-FEC9C438A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95D2F43-19AB-4099-850D-44D7C87501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EFD92-8CBD-4F6C-9B6C-CFB3508E817C}">
  <ds:schemaRefs>
    <ds:schemaRef ds:uri="http://purl.org/dc/terms/"/>
    <ds:schemaRef ds:uri="http://schemas.microsoft.com/sharepoint/v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VMware_template_091002</Template>
  <TotalTime>87658</TotalTime>
  <Words>702</Words>
  <Application>Microsoft Macintosh PowerPoint</Application>
  <PresentationFormat>On-screen Show (4:3)</PresentationFormat>
  <Paragraphs>164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VMware Confidential</vt:lpstr>
      <vt:lpstr>VMware Non-Confidential</vt:lpstr>
      <vt:lpstr>1_VMware Non-Confidential</vt:lpstr>
      <vt:lpstr>2_VMware Non-Confidential</vt:lpstr>
      <vt:lpstr>3_VMware Non-Confidential</vt:lpstr>
      <vt:lpstr>Body Slide</vt:lpstr>
      <vt:lpstr>blank</vt:lpstr>
      <vt:lpstr>4_VMware Non-Confidential</vt:lpstr>
      <vt:lpstr>5_VMware Non-Confidential</vt:lpstr>
      <vt:lpstr>6_VMware Non-Confidential</vt:lpstr>
      <vt:lpstr>7_VMware Non-Confidential</vt:lpstr>
      <vt:lpstr>VMware</vt:lpstr>
      <vt:lpstr>1_Office Theme</vt:lpstr>
      <vt:lpstr>VMwareCorporateTemplate</vt:lpstr>
      <vt:lpstr>VMW_09Q4_TMPLT_PPT_Corp_2007_v9a</vt:lpstr>
      <vt:lpstr>ESX Cloud Architecture</vt:lpstr>
      <vt:lpstr>What is ESX Cloud</vt:lpstr>
      <vt:lpstr>ESX Cloud Fundamentals</vt:lpstr>
      <vt:lpstr>IaaS Objects</vt:lpstr>
      <vt:lpstr>Tenancy Model: Tenants, Projects, Resource Tickets</vt:lpstr>
      <vt:lpstr>API</vt:lpstr>
      <vt:lpstr>Example: VM Creation Inputs</vt:lpstr>
      <vt:lpstr>ESX Cloud Management Plane</vt:lpstr>
      <vt:lpstr>Failover</vt:lpstr>
      <vt:lpstr>ESX Cloud Management Plane</vt:lpstr>
      <vt:lpstr>ESX Cloud Management Plane</vt:lpstr>
      <vt:lpstr>ESX Cloud Management Plane</vt:lpstr>
      <vt:lpstr>ESX Cloud Management Plane</vt:lpstr>
      <vt:lpstr>ESX Cloud Management Plane</vt:lpstr>
      <vt:lpstr>Demo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Jerri-Ann Meyer</cp:lastModifiedBy>
  <cp:revision>2140</cp:revision>
  <cp:lastPrinted>2012-07-16T16:43:59Z</cp:lastPrinted>
  <dcterms:created xsi:type="dcterms:W3CDTF">2012-04-21T17:11:51Z</dcterms:created>
  <dcterms:modified xsi:type="dcterms:W3CDTF">2013-12-03T20:35:45Z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0x010100A6AF1628042C514EB61A32CB84F6312E</vt:lpwstr>
  </property>
</Properties>
</file>