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0"/>
  </p:notesMasterIdLst>
  <p:sldIdLst>
    <p:sldId id="256" r:id="rId2"/>
    <p:sldId id="257" r:id="rId3"/>
    <p:sldId id="258" r:id="rId4"/>
    <p:sldId id="269" r:id="rId5"/>
    <p:sldId id="264" r:id="rId6"/>
    <p:sldId id="260" r:id="rId7"/>
    <p:sldId id="270" r:id="rId8"/>
    <p:sldId id="271" r:id="rId9"/>
    <p:sldId id="272" r:id="rId10"/>
    <p:sldId id="261" r:id="rId11"/>
    <p:sldId id="263" r:id="rId12"/>
    <p:sldId id="262" r:id="rId13"/>
    <p:sldId id="265" r:id="rId14"/>
    <p:sldId id="274" r:id="rId15"/>
    <p:sldId id="273" r:id="rId16"/>
    <p:sldId id="275" r:id="rId17"/>
    <p:sldId id="276" r:id="rId18"/>
    <p:sldId id="277" r:id="rId19"/>
    <p:sldId id="278" r:id="rId20"/>
    <p:sldId id="279" r:id="rId21"/>
    <p:sldId id="266" r:id="rId22"/>
    <p:sldId id="267" r:id="rId23"/>
    <p:sldId id="268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23" autoAdjust="0"/>
  </p:normalViewPr>
  <p:slideViewPr>
    <p:cSldViewPr>
      <p:cViewPr varScale="1">
        <p:scale>
          <a:sx n="88" d="100"/>
          <a:sy n="88" d="100"/>
        </p:scale>
        <p:origin x="-12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96210-DFA7-4342-B8F5-C5C94FC8011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F4F2D-DE28-4108-ACCB-E4DE347C9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F4F2D-DE28-4108-ACCB-E4DE347C99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8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712C-2A46-4694-B95F-7CD1F6E33A3A}" type="datetime1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8530-7FA5-4ED3-9336-5728CD038AE8}" type="datetime1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2546-32E7-4C18-B994-DAFE7736D158}" type="datetime1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097A-E943-4043-8334-1EE2A726FFD2}" type="datetime1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80A5-6459-489B-B64F-D827EED6F51C}" type="datetime1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DDE-ECE4-4CD9-B155-D72EB18E464E}" type="datetime1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1FD1-3953-4188-AB7C-D74533FA860C}" type="datetime1">
              <a:rPr lang="en-US" smtClean="0"/>
              <a:t>9/6/2013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48D7B-E0C6-490D-B932-AE48C030A261}" type="datetime1">
              <a:rPr lang="en-US" smtClean="0"/>
              <a:t>9/6/2013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8ACB-7491-4896-A2A0-17603353CFF7}" type="datetime1">
              <a:rPr lang="en-US" smtClean="0"/>
              <a:t>9/6/2013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592-3E9E-4F99-AF0E-52BE9DFD3A27}" type="datetime1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2083-BC15-47FF-A2FD-4573B7A50041}" type="datetime1">
              <a:rPr lang="en-US" smtClean="0"/>
              <a:t>9/6/2013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6513D95-0569-4AD4-8706-96E6A7B867B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898D917-4B15-4002-89DA-84C401653D36}" type="datetime1">
              <a:rPr lang="en-US" smtClean="0"/>
              <a:t>9/6/2013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labs.vmware.com/download/46/&#8206;" TargetMode="External"/><Relationship Id="rId3" Type="http://schemas.openxmlformats.org/officeDocument/2006/relationships/hyperlink" Target="http://www.google.com/url?q=http://repo.meh.or.id/Todo/virtualization.pdf&amp;usd=2&amp;usg=ALhdy29GJczriZLDp2xZX0cReH-eArtVuA" TargetMode="External"/><Relationship Id="rId7" Type="http://schemas.openxmlformats.org/officeDocument/2006/relationships/hyperlink" Target="http://www.google.com/url?q=http://www.vmware.com/pdf/Perf_ESX_Intel-EPT-eval.pdf&amp;usd=2&amp;usg=ALhdy29ad8WOKvVZTfPwzbpNyN-ryk_lYw" TargetMode="External"/><Relationship Id="rId2" Type="http://schemas.openxmlformats.org/officeDocument/2006/relationships/hyperlink" Target="http://download.intel.com/products/processor/manual/326019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andtech.com/show/2480/10" TargetMode="External"/><Relationship Id="rId5" Type="http://schemas.openxmlformats.org/officeDocument/2006/relationships/hyperlink" Target="http://www.anandtech.com/show/2480/9" TargetMode="External"/><Relationship Id="rId4" Type="http://schemas.openxmlformats.org/officeDocument/2006/relationships/hyperlink" Target="software.intel.com/file/26677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Hardware-assisted Virtualization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876800"/>
            <a:ext cx="6461760" cy="1828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15-612 Operating System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Practicum</a:t>
            </a:r>
          </a:p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Carnegie Mellon University</a:t>
            </a:r>
            <a:endParaRPr lang="en-US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Pratik </a:t>
            </a:r>
            <a:r>
              <a:rPr lang="en-US" dirty="0" smtClean="0"/>
              <a:t>Shah (</a:t>
            </a:r>
            <a:r>
              <a:rPr lang="en-US" dirty="0" err="1" smtClean="0"/>
              <a:t>pcshah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/>
              <a:t>Rohan </a:t>
            </a:r>
            <a:r>
              <a:rPr lang="en-US" dirty="0" smtClean="0"/>
              <a:t>Patil (rspatil)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0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VMCS: VM Control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structure to manage VMX non-root operation and VMX transitions.</a:t>
            </a:r>
          </a:p>
          <a:p>
            <a:r>
              <a:rPr lang="en-US" sz="2400" dirty="0" smtClean="0"/>
              <a:t>Specifies guest OS state.</a:t>
            </a:r>
          </a:p>
          <a:p>
            <a:r>
              <a:rPr lang="en-US" sz="2400" dirty="0" smtClean="0"/>
              <a:t>Configured by VMM.</a:t>
            </a:r>
          </a:p>
          <a:p>
            <a:r>
              <a:rPr lang="en-US" sz="2400" dirty="0" smtClean="0"/>
              <a:t>Controls when VM exits occur.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VMCS: VM Control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VMCS consists of six logical groups:</a:t>
            </a:r>
          </a:p>
          <a:p>
            <a:r>
              <a:rPr lang="en-US" sz="2400" b="1" dirty="0" smtClean="0"/>
              <a:t>Guest-state area: </a:t>
            </a:r>
            <a:r>
              <a:rPr lang="en-US" sz="2400" dirty="0"/>
              <a:t>Processor state </a:t>
            </a:r>
            <a:r>
              <a:rPr lang="en-US" sz="2400" dirty="0" smtClean="0"/>
              <a:t>saved </a:t>
            </a:r>
            <a:r>
              <a:rPr lang="en-US" sz="2400" dirty="0"/>
              <a:t>into the guest-state area on VM exits and </a:t>
            </a:r>
            <a:r>
              <a:rPr lang="en-US" sz="2400" dirty="0" smtClean="0"/>
              <a:t>loaded on </a:t>
            </a:r>
            <a:r>
              <a:rPr lang="en-US" sz="2400" dirty="0"/>
              <a:t>VM entries.</a:t>
            </a:r>
          </a:p>
          <a:p>
            <a:r>
              <a:rPr lang="en-US" sz="2400" b="1" dirty="0" smtClean="0"/>
              <a:t>Host-state area: </a:t>
            </a:r>
            <a:r>
              <a:rPr lang="en-US" sz="2400" dirty="0"/>
              <a:t>Processor state </a:t>
            </a:r>
            <a:r>
              <a:rPr lang="en-US" sz="2400" dirty="0" smtClean="0"/>
              <a:t>loaded </a:t>
            </a:r>
            <a:r>
              <a:rPr lang="en-US" sz="2400" dirty="0"/>
              <a:t>from the host-state area on VM exits.</a:t>
            </a:r>
          </a:p>
          <a:p>
            <a:r>
              <a:rPr lang="en-US" sz="2400" b="1" dirty="0" smtClean="0"/>
              <a:t>VM-execution </a:t>
            </a:r>
            <a:r>
              <a:rPr lang="en-US" sz="2400" b="1" dirty="0"/>
              <a:t>control </a:t>
            </a:r>
            <a:r>
              <a:rPr lang="en-US" sz="2400" b="1" dirty="0" smtClean="0"/>
              <a:t>fields: </a:t>
            </a:r>
            <a:r>
              <a:rPr lang="en-US" sz="2400" dirty="0" smtClean="0"/>
              <a:t>Fields controlling processor </a:t>
            </a:r>
            <a:r>
              <a:rPr lang="en-US" sz="2400" dirty="0"/>
              <a:t>operation in VMX non-root </a:t>
            </a:r>
            <a:r>
              <a:rPr lang="en-US" sz="2400" dirty="0" smtClean="0"/>
              <a:t>operation.</a:t>
            </a:r>
            <a:endParaRPr lang="en-US" sz="2400" dirty="0"/>
          </a:p>
          <a:p>
            <a:r>
              <a:rPr lang="en-US" sz="2400" b="1" dirty="0" smtClean="0"/>
              <a:t>VM-exit </a:t>
            </a:r>
            <a:r>
              <a:rPr lang="en-US" sz="2400" b="1" dirty="0"/>
              <a:t>control </a:t>
            </a:r>
            <a:r>
              <a:rPr lang="en-US" sz="2400" b="1" dirty="0" smtClean="0"/>
              <a:t>fields: </a:t>
            </a:r>
            <a:r>
              <a:rPr lang="en-US" sz="2400" dirty="0" smtClean="0"/>
              <a:t>Fields </a:t>
            </a:r>
            <a:r>
              <a:rPr lang="en-US" sz="2400" dirty="0"/>
              <a:t>that control VM exits.</a:t>
            </a:r>
          </a:p>
          <a:p>
            <a:r>
              <a:rPr lang="en-US" sz="2400" b="1" dirty="0" smtClean="0"/>
              <a:t>VM-entry </a:t>
            </a:r>
            <a:r>
              <a:rPr lang="en-US" sz="2400" b="1" dirty="0"/>
              <a:t>control </a:t>
            </a:r>
            <a:r>
              <a:rPr lang="en-US" sz="2400" b="1" dirty="0" smtClean="0"/>
              <a:t>fields: </a:t>
            </a:r>
            <a:r>
              <a:rPr lang="en-US" sz="2400" dirty="0" smtClean="0"/>
              <a:t>Fields </a:t>
            </a:r>
            <a:r>
              <a:rPr lang="en-US" sz="2400" dirty="0"/>
              <a:t>that </a:t>
            </a:r>
            <a:r>
              <a:rPr lang="en-US" sz="2400" dirty="0" smtClean="0"/>
              <a:t>control VM </a:t>
            </a:r>
            <a:r>
              <a:rPr lang="en-US" sz="2400" dirty="0"/>
              <a:t>entries.</a:t>
            </a:r>
          </a:p>
          <a:p>
            <a:r>
              <a:rPr lang="en-US" sz="2400" b="1" dirty="0" smtClean="0"/>
              <a:t>VM-exit </a:t>
            </a:r>
            <a:r>
              <a:rPr lang="en-US" sz="2400" b="1" dirty="0"/>
              <a:t>information </a:t>
            </a:r>
            <a:r>
              <a:rPr lang="en-US" sz="2400" b="1" dirty="0" smtClean="0"/>
              <a:t>fields: </a:t>
            </a:r>
            <a:r>
              <a:rPr lang="en-US" sz="2400" dirty="0" smtClean="0"/>
              <a:t>Read-only fields to </a:t>
            </a:r>
            <a:r>
              <a:rPr lang="en-US" sz="2400" dirty="0"/>
              <a:t>receive information on VM </a:t>
            </a:r>
            <a:r>
              <a:rPr lang="en-US" sz="2400" dirty="0" smtClean="0"/>
              <a:t>exits describing the </a:t>
            </a:r>
            <a:r>
              <a:rPr lang="en-US" sz="2400" dirty="0"/>
              <a:t>cause and the nature of the VM exit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Virtualization with VT-x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143000"/>
            <a:ext cx="51054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6553200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[2]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3175000"/>
            <a:ext cx="7659687" cy="1168400"/>
          </a:xfrm>
        </p:spPr>
        <p:txBody>
          <a:bodyPr/>
          <a:lstStyle/>
          <a:p>
            <a:r>
              <a:rPr lang="en-US" sz="4400" b="0" cap="none" dirty="0" smtClean="0">
                <a:solidFill>
                  <a:prstClr val="black"/>
                </a:solidFill>
              </a:rPr>
              <a:t>MMU Virtualization with VT-x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VPID: 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generation VT-x forces TLB flush on each VMX transition.</a:t>
            </a:r>
          </a:p>
          <a:p>
            <a:r>
              <a:rPr lang="en-US" sz="2400" dirty="0" smtClean="0"/>
              <a:t>Performance loss on all VM exits.</a:t>
            </a:r>
          </a:p>
          <a:p>
            <a:r>
              <a:rPr lang="en-US" sz="2400" dirty="0" smtClean="0"/>
              <a:t>Performance loss on most VM entries</a:t>
            </a:r>
          </a:p>
          <a:p>
            <a:pPr lvl="1"/>
            <a:r>
              <a:rPr lang="en-US" dirty="0" smtClean="0"/>
              <a:t>Guest page tables not modified always</a:t>
            </a:r>
          </a:p>
          <a:p>
            <a:r>
              <a:rPr lang="en-US" dirty="0" smtClean="0"/>
              <a:t>Better VMM software control of TLB flushes is beneficial.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sz="4400" dirty="0" smtClean="0"/>
              <a:t>VPID: Virtual Processor Identifier 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16-bit virtual-processor-ID field in the VMCS.</a:t>
            </a:r>
          </a:p>
          <a:p>
            <a:r>
              <a:rPr lang="en-US" sz="2400" dirty="0" smtClean="0"/>
              <a:t>Cached linear translations tagged with VPID value.</a:t>
            </a:r>
          </a:p>
          <a:p>
            <a:r>
              <a:rPr lang="en-US" sz="2400" dirty="0" smtClean="0"/>
              <a:t>No flush of TLBs on VM entry or VM exit if VPID active.</a:t>
            </a:r>
          </a:p>
          <a:p>
            <a:r>
              <a:rPr lang="en-US" sz="2400" dirty="0" smtClean="0"/>
              <a:t>TLB entries of different virtual machines can all co-exist in the TLB.</a:t>
            </a:r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Virtualizing Memory in Software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Three abstractions of memory:</a:t>
            </a: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own Arrow 3"/>
          <p:cNvSpPr/>
          <p:nvPr/>
        </p:nvSpPr>
        <p:spPr>
          <a:xfrm>
            <a:off x="3200400" y="3072825"/>
            <a:ext cx="457200" cy="533400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3682425"/>
            <a:ext cx="6324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152400" y="3377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19"/>
          <p:cNvSpPr txBox="1"/>
          <p:nvPr/>
        </p:nvSpPr>
        <p:spPr>
          <a:xfrm>
            <a:off x="6077496" y="337762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4GB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2463225"/>
            <a:ext cx="4401096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Current Guest Process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15"/>
          <p:cNvSpPr txBox="1"/>
          <p:nvPr/>
        </p:nvSpPr>
        <p:spPr>
          <a:xfrm>
            <a:off x="152400" y="21584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16"/>
          <p:cNvSpPr txBox="1"/>
          <p:nvPr/>
        </p:nvSpPr>
        <p:spPr>
          <a:xfrm>
            <a:off x="6077496" y="215842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4GB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29696" y="2463225"/>
            <a:ext cx="1923504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Guest OS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31"/>
          <p:cNvSpPr txBox="1"/>
          <p:nvPr/>
        </p:nvSpPr>
        <p:spPr>
          <a:xfrm>
            <a:off x="6705600" y="2438400"/>
            <a:ext cx="1495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Virtual </a:t>
            </a:r>
          </a:p>
          <a:p>
            <a:pPr algn="ctr"/>
            <a:r>
              <a:rPr lang="en-US" sz="1600" b="1" dirty="0" smtClean="0"/>
              <a:t>Address Spaces</a:t>
            </a:r>
            <a:endParaRPr lang="en-US" sz="1600" b="1" dirty="0"/>
          </a:p>
        </p:txBody>
      </p:sp>
      <p:sp>
        <p:nvSpPr>
          <p:cNvPr id="13" name="TextBox 37"/>
          <p:cNvSpPr txBox="1"/>
          <p:nvPr/>
        </p:nvSpPr>
        <p:spPr>
          <a:xfrm>
            <a:off x="6705600" y="3657600"/>
            <a:ext cx="1495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Physical</a:t>
            </a:r>
          </a:p>
          <a:p>
            <a:pPr algn="ctr"/>
            <a:r>
              <a:rPr lang="en-US" sz="1600" b="1" dirty="0" smtClean="0"/>
              <a:t>Address Spaces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228600" y="3682425"/>
            <a:ext cx="28956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Virtual RAM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3600" y="3682425"/>
            <a:ext cx="6096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Virtual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53000" y="3682425"/>
            <a:ext cx="8382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Virtual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Devices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91000" y="3682425"/>
            <a:ext cx="5334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Virtual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Frame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Buffer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4901625"/>
            <a:ext cx="6324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4596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20"/>
          <p:cNvSpPr txBox="1"/>
          <p:nvPr/>
        </p:nvSpPr>
        <p:spPr>
          <a:xfrm>
            <a:off x="6077496" y="459682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4GB</a:t>
            </a:r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6705600" y="4876800"/>
            <a:ext cx="1413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Machine</a:t>
            </a:r>
          </a:p>
          <a:p>
            <a:pPr algn="ctr"/>
            <a:r>
              <a:rPr lang="en-US" sz="1600" b="1" dirty="0" smtClean="0"/>
              <a:t>Address Space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228600" y="4901625"/>
            <a:ext cx="35814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RAM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9800" y="4901625"/>
            <a:ext cx="5334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91000" y="4901625"/>
            <a:ext cx="8382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Devices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10200" y="4901625"/>
            <a:ext cx="53340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Frame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Buffer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3200400" y="4292025"/>
            <a:ext cx="457200" cy="533400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4800" y="6504801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[6]</a:t>
            </a:r>
            <a:endParaRPr lang="en-US" sz="1200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Page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VMM maintains shadow page tables that map guest-virtual pages directly to machine pages.</a:t>
            </a:r>
          </a:p>
          <a:p>
            <a:r>
              <a:rPr lang="en-US" dirty="0" smtClean="0"/>
              <a:t>Guest modifications to V-&gt;P tables synced to VMM V-&gt;M shadow page tables.</a:t>
            </a:r>
          </a:p>
          <a:p>
            <a:pPr lvl="1"/>
            <a:r>
              <a:rPr lang="en-US" dirty="0" smtClean="0"/>
              <a:t>Guest OS page tables marked as read-only.</a:t>
            </a:r>
          </a:p>
          <a:p>
            <a:pPr lvl="1"/>
            <a:r>
              <a:rPr lang="en-US" dirty="0" smtClean="0"/>
              <a:t>Modifications of page tables by guest OS -&gt; trapped to VMM.</a:t>
            </a:r>
          </a:p>
          <a:p>
            <a:pPr lvl="1"/>
            <a:r>
              <a:rPr lang="en-US" dirty="0" smtClean="0"/>
              <a:t>Shadow page tables synced to the guest OS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Set CR3 by guest OS </a:t>
            </a:r>
            <a:r>
              <a:rPr lang="en-US" sz="2400" dirty="0"/>
              <a:t>(</a:t>
            </a:r>
            <a:r>
              <a:rPr lang="en-US" sz="2400" dirty="0" smtClean="0"/>
              <a:t>1)</a:t>
            </a:r>
            <a:endParaRPr lang="en-US" sz="240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cxnSp>
        <p:nvCxnSpPr>
          <p:cNvPr id="7" name="Elbow Connector 6"/>
          <p:cNvCxnSpPr/>
          <p:nvPr/>
        </p:nvCxnSpPr>
        <p:spPr>
          <a:xfrm rot="5400000" flipH="1" flipV="1">
            <a:off x="2705100" y="-190500"/>
            <a:ext cx="1295400" cy="2895600"/>
          </a:xfrm>
          <a:prstGeom prst="bentConnector3">
            <a:avLst>
              <a:gd name="adj1" fmla="val 124949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819400" y="609600"/>
            <a:ext cx="914400" cy="1879431"/>
            <a:chOff x="1371600" y="1752600"/>
            <a:chExt cx="914400" cy="1879431"/>
          </a:xfrm>
          <a:noFill/>
        </p:grpSpPr>
        <p:sp>
          <p:nvSpPr>
            <p:cNvPr id="86" name="Rectangle 85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 smtClean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14"/>
            <p:cNvSpPr txBox="1"/>
            <p:nvPr/>
          </p:nvSpPr>
          <p:spPr>
            <a:xfrm>
              <a:off x="1419073" y="3124200"/>
              <a:ext cx="819455" cy="50783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/>
                <a:t>Guest</a:t>
              </a:r>
              <a:endParaRPr lang="en-US" sz="1400" b="1" dirty="0" smtClean="0"/>
            </a:p>
            <a:p>
              <a:pPr algn="ctr"/>
              <a:r>
                <a:rPr lang="en-US" sz="1050" b="1" dirty="0" smtClean="0"/>
                <a:t>Page Table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19400" y="3124200"/>
            <a:ext cx="914633" cy="1879431"/>
            <a:chOff x="1371600" y="1752600"/>
            <a:chExt cx="914633" cy="1879431"/>
          </a:xfrm>
          <a:noFill/>
        </p:grpSpPr>
        <p:sp>
          <p:nvSpPr>
            <p:cNvPr id="77" name="Rectangle 76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 smtClean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49"/>
            <p:cNvSpPr txBox="1"/>
            <p:nvPr/>
          </p:nvSpPr>
          <p:spPr>
            <a:xfrm>
              <a:off x="1419073" y="3124200"/>
              <a:ext cx="867160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/>
                <a:t>Shadow</a:t>
              </a:r>
              <a:endParaRPr lang="en-US" sz="1400" b="1" dirty="0" smtClean="0"/>
            </a:p>
            <a:p>
              <a:pPr algn="ctr"/>
              <a:r>
                <a:rPr lang="en-US" sz="1050" b="1" dirty="0" smtClean="0"/>
                <a:t>Page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43400" y="609600"/>
            <a:ext cx="914400" cy="1879431"/>
            <a:chOff x="1371600" y="1752600"/>
            <a:chExt cx="914400" cy="1879431"/>
          </a:xfrm>
          <a:noFill/>
        </p:grpSpPr>
        <p:sp>
          <p:nvSpPr>
            <p:cNvPr id="68" name="Rectangle 67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 smtClean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60"/>
            <p:cNvSpPr txBox="1"/>
            <p:nvPr/>
          </p:nvSpPr>
          <p:spPr>
            <a:xfrm>
              <a:off x="1419073" y="3124200"/>
              <a:ext cx="819455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/>
                <a:t>Guest</a:t>
              </a:r>
              <a:endParaRPr lang="en-US" sz="1400" b="1" dirty="0" smtClean="0"/>
            </a:p>
            <a:p>
              <a:pPr algn="ctr"/>
              <a:r>
                <a:rPr lang="en-US" sz="1050" b="1" dirty="0" smtClean="0"/>
                <a:t>Page Table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67400" y="609600"/>
            <a:ext cx="914400" cy="1879431"/>
            <a:chOff x="1371600" y="1752600"/>
            <a:chExt cx="914400" cy="1879431"/>
          </a:xfrm>
          <a:noFill/>
        </p:grpSpPr>
        <p:sp>
          <p:nvSpPr>
            <p:cNvPr id="59" name="Rectangle 58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 smtClean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70"/>
            <p:cNvSpPr txBox="1"/>
            <p:nvPr/>
          </p:nvSpPr>
          <p:spPr>
            <a:xfrm>
              <a:off x="1419073" y="3124200"/>
              <a:ext cx="819455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/>
                <a:t>Guest</a:t>
              </a:r>
              <a:endParaRPr lang="en-US" sz="1400" b="1" dirty="0" smtClean="0"/>
            </a:p>
            <a:p>
              <a:pPr algn="ctr"/>
              <a:r>
                <a:rPr lang="en-US" sz="1050" b="1" dirty="0" smtClean="0"/>
                <a:t>Page Table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43400" y="3124200"/>
            <a:ext cx="914633" cy="1879431"/>
            <a:chOff x="1371600" y="1752600"/>
            <a:chExt cx="914633" cy="1879431"/>
          </a:xfrm>
          <a:noFill/>
        </p:grpSpPr>
        <p:sp>
          <p:nvSpPr>
            <p:cNvPr id="50" name="Rectangle 49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90"/>
            <p:cNvSpPr txBox="1"/>
            <p:nvPr/>
          </p:nvSpPr>
          <p:spPr>
            <a:xfrm>
              <a:off x="1419073" y="3124200"/>
              <a:ext cx="867160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/>
                <a:t>Shadow</a:t>
              </a:r>
              <a:endParaRPr lang="en-US" sz="1400" b="1" dirty="0" smtClean="0"/>
            </a:p>
            <a:p>
              <a:pPr algn="ctr"/>
              <a:r>
                <a:rPr lang="en-US" sz="1050" b="1" dirty="0" smtClean="0"/>
                <a:t>Page Table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67400" y="3124200"/>
            <a:ext cx="914633" cy="1879431"/>
            <a:chOff x="1371600" y="1752600"/>
            <a:chExt cx="914633" cy="1879431"/>
          </a:xfrm>
          <a:noFill/>
        </p:grpSpPr>
        <p:sp>
          <p:nvSpPr>
            <p:cNvPr id="41" name="Rectangle 40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 smtClean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100"/>
            <p:cNvSpPr txBox="1"/>
            <p:nvPr/>
          </p:nvSpPr>
          <p:spPr>
            <a:xfrm>
              <a:off x="1419073" y="3124200"/>
              <a:ext cx="867160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/>
                <a:t>Shadow</a:t>
              </a:r>
              <a:endParaRPr lang="en-US" sz="1400" b="1" dirty="0" smtClean="0"/>
            </a:p>
            <a:p>
              <a:pPr algn="ctr"/>
              <a:r>
                <a:rPr lang="en-US" sz="1050" b="1" dirty="0" smtClean="0"/>
                <a:t>Page Table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rot="5400000">
            <a:off x="2933700" y="2781300"/>
            <a:ext cx="685800" cy="15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457700" y="2781300"/>
            <a:ext cx="685800" cy="15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981700" y="2781300"/>
            <a:ext cx="685800" cy="15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19400" y="838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19400" y="1066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19400" y="1524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1752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67400" y="838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524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43400" y="1295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43400" y="838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3400" y="609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19400" y="33528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19400" y="35814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43400" y="31242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43400" y="38100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67400" y="33528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867400" y="42672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47800" y="1828800"/>
            <a:ext cx="9144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33" name="TextBox 136"/>
          <p:cNvSpPr txBox="1"/>
          <p:nvPr/>
        </p:nvSpPr>
        <p:spPr>
          <a:xfrm>
            <a:off x="1371600" y="2133600"/>
            <a:ext cx="109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Virtual CR3</a:t>
            </a:r>
          </a:p>
        </p:txBody>
      </p:sp>
      <p:sp>
        <p:nvSpPr>
          <p:cNvPr id="34" name="TextBox 138"/>
          <p:cNvSpPr txBox="1"/>
          <p:nvPr/>
        </p:nvSpPr>
        <p:spPr>
          <a:xfrm>
            <a:off x="1447800" y="3048000"/>
            <a:ext cx="109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Real CR3</a:t>
            </a:r>
          </a:p>
        </p:txBody>
      </p:sp>
      <p:cxnSp>
        <p:nvCxnSpPr>
          <p:cNvPr id="35" name="Elbow Connector 34"/>
          <p:cNvCxnSpPr>
            <a:stCxn id="36" idx="0"/>
          </p:cNvCxnSpPr>
          <p:nvPr/>
        </p:nvCxnSpPr>
        <p:spPr>
          <a:xfrm rot="5400000" flipH="1" flipV="1">
            <a:off x="3467100" y="-952500"/>
            <a:ext cx="1295400" cy="4419600"/>
          </a:xfrm>
          <a:prstGeom prst="bentConnector3">
            <a:avLst>
              <a:gd name="adj1" fmla="val 12494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828800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24000" y="3352800"/>
            <a:ext cx="9144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9050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>
            <a:stCxn id="38" idx="4"/>
          </p:cNvCxnSpPr>
          <p:nvPr/>
        </p:nvCxnSpPr>
        <p:spPr>
          <a:xfrm rot="16200000" flipH="1">
            <a:off x="2705100" y="2857500"/>
            <a:ext cx="1371600" cy="2819400"/>
          </a:xfrm>
          <a:prstGeom prst="bentConnector3">
            <a:avLst>
              <a:gd name="adj1" fmla="val 127012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876800" y="457200"/>
            <a:ext cx="1371600" cy="158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04800" y="6504801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[6]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3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Set CR3 by guest </a:t>
            </a:r>
            <a:r>
              <a:rPr lang="en-US" sz="2400" dirty="0" smtClean="0"/>
              <a:t>OS (2)</a:t>
            </a:r>
            <a:endParaRPr lang="en-US" sz="24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grpSp>
        <p:nvGrpSpPr>
          <p:cNvPr id="91" name="Group 90"/>
          <p:cNvGrpSpPr/>
          <p:nvPr/>
        </p:nvGrpSpPr>
        <p:grpSpPr>
          <a:xfrm>
            <a:off x="2819167" y="609600"/>
            <a:ext cx="914400" cy="1879431"/>
            <a:chOff x="1371600" y="1752600"/>
            <a:chExt cx="914400" cy="1879431"/>
          </a:xfrm>
          <a:noFill/>
        </p:grpSpPr>
        <p:sp>
          <p:nvSpPr>
            <p:cNvPr id="168" name="Rectangle 167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 smtClean="0">
                <a:solidFill>
                  <a:schemeClr val="tx1"/>
                </a:solidFill>
              </a:endParaRPr>
            </a:p>
          </p:txBody>
        </p:sp>
        <p:cxnSp>
          <p:nvCxnSpPr>
            <p:cNvPr id="169" name="Straight Connector 168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4"/>
            <p:cNvSpPr txBox="1"/>
            <p:nvPr/>
          </p:nvSpPr>
          <p:spPr>
            <a:xfrm>
              <a:off x="1419073" y="3124200"/>
              <a:ext cx="819455" cy="50783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/>
                <a:t>Guest</a:t>
              </a:r>
              <a:endParaRPr lang="en-US" sz="1400" b="1" dirty="0" smtClean="0"/>
            </a:p>
            <a:p>
              <a:pPr algn="ctr"/>
              <a:r>
                <a:rPr lang="en-US" sz="1050" b="1" dirty="0" smtClean="0"/>
                <a:t>Page Table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819167" y="3124200"/>
            <a:ext cx="914633" cy="1879431"/>
            <a:chOff x="1371600" y="1752600"/>
            <a:chExt cx="914633" cy="1879431"/>
          </a:xfrm>
          <a:noFill/>
        </p:grpSpPr>
        <p:sp>
          <p:nvSpPr>
            <p:cNvPr id="159" name="Rectangle 158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 smtClean="0">
                <a:solidFill>
                  <a:schemeClr val="tx1"/>
                </a:solidFill>
              </a:endParaRPr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49"/>
            <p:cNvSpPr txBox="1"/>
            <p:nvPr/>
          </p:nvSpPr>
          <p:spPr>
            <a:xfrm>
              <a:off x="1419073" y="3124200"/>
              <a:ext cx="867160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/>
                <a:t>Shadow</a:t>
              </a:r>
              <a:endParaRPr lang="en-US" sz="1400" b="1" dirty="0" smtClean="0"/>
            </a:p>
            <a:p>
              <a:pPr algn="ctr"/>
              <a:r>
                <a:rPr lang="en-US" sz="1050" b="1" dirty="0" smtClean="0"/>
                <a:t>Page Table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43167" y="609600"/>
            <a:ext cx="914400" cy="1879431"/>
            <a:chOff x="1371600" y="1752600"/>
            <a:chExt cx="914400" cy="1879431"/>
          </a:xfrm>
          <a:noFill/>
        </p:grpSpPr>
        <p:sp>
          <p:nvSpPr>
            <p:cNvPr id="150" name="Rectangle 149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 smtClean="0">
                <a:solidFill>
                  <a:schemeClr val="tx1"/>
                </a:solidFill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60"/>
            <p:cNvSpPr txBox="1"/>
            <p:nvPr/>
          </p:nvSpPr>
          <p:spPr>
            <a:xfrm>
              <a:off x="1419073" y="3124200"/>
              <a:ext cx="819455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/>
                <a:t>Guest</a:t>
              </a:r>
              <a:endParaRPr lang="en-US" sz="1400" b="1" dirty="0" smtClean="0"/>
            </a:p>
            <a:p>
              <a:pPr algn="ctr"/>
              <a:r>
                <a:rPr lang="en-US" sz="1050" b="1" dirty="0" smtClean="0"/>
                <a:t>Page Table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867167" y="609600"/>
            <a:ext cx="914400" cy="1879431"/>
            <a:chOff x="1371600" y="1752600"/>
            <a:chExt cx="914400" cy="1879431"/>
          </a:xfrm>
          <a:noFill/>
        </p:grpSpPr>
        <p:sp>
          <p:nvSpPr>
            <p:cNvPr id="141" name="Rectangle 140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 smtClean="0">
                <a:solidFill>
                  <a:schemeClr val="tx1"/>
                </a:solidFill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70"/>
            <p:cNvSpPr txBox="1"/>
            <p:nvPr/>
          </p:nvSpPr>
          <p:spPr>
            <a:xfrm>
              <a:off x="1419073" y="3124200"/>
              <a:ext cx="819455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/>
                <a:t>Guest</a:t>
              </a:r>
              <a:endParaRPr lang="en-US" sz="1400" b="1" dirty="0" smtClean="0"/>
            </a:p>
            <a:p>
              <a:pPr algn="ctr"/>
              <a:r>
                <a:rPr lang="en-US" sz="1050" b="1" dirty="0" smtClean="0"/>
                <a:t>Page Table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43167" y="3124200"/>
            <a:ext cx="914633" cy="1879431"/>
            <a:chOff x="1371600" y="1752600"/>
            <a:chExt cx="914633" cy="1879431"/>
          </a:xfrm>
          <a:noFill/>
        </p:grpSpPr>
        <p:sp>
          <p:nvSpPr>
            <p:cNvPr id="132" name="Rectangle 131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 smtClean="0">
                <a:solidFill>
                  <a:schemeClr val="tx1"/>
                </a:solidFill>
              </a:endParaRP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90"/>
            <p:cNvSpPr txBox="1"/>
            <p:nvPr/>
          </p:nvSpPr>
          <p:spPr>
            <a:xfrm>
              <a:off x="1419073" y="3124200"/>
              <a:ext cx="867160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/>
                <a:t>Shadow</a:t>
              </a:r>
              <a:endParaRPr lang="en-US" sz="1400" b="1" dirty="0" smtClean="0"/>
            </a:p>
            <a:p>
              <a:pPr algn="ctr"/>
              <a:r>
                <a:rPr lang="en-US" sz="1050" b="1" dirty="0" smtClean="0"/>
                <a:t>Page Table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867167" y="3124200"/>
            <a:ext cx="914633" cy="1879431"/>
            <a:chOff x="1371600" y="1752600"/>
            <a:chExt cx="914633" cy="1879431"/>
          </a:xfrm>
          <a:noFill/>
        </p:grpSpPr>
        <p:sp>
          <p:nvSpPr>
            <p:cNvPr id="123" name="Rectangle 122"/>
            <p:cNvSpPr/>
            <p:nvPr/>
          </p:nvSpPr>
          <p:spPr>
            <a:xfrm>
              <a:off x="1371600" y="1752600"/>
              <a:ext cx="914400" cy="18288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b="1" smtClean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1371600" y="1752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371600" y="1981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371600" y="22098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371600" y="24384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371600" y="26670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371600" y="28956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371600" y="3124200"/>
              <a:ext cx="914400" cy="158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00"/>
            <p:cNvSpPr txBox="1"/>
            <p:nvPr/>
          </p:nvSpPr>
          <p:spPr>
            <a:xfrm>
              <a:off x="1419073" y="3124200"/>
              <a:ext cx="867160" cy="5078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smtClean="0"/>
                <a:t>Shadow</a:t>
              </a:r>
              <a:endParaRPr lang="en-US" sz="1400" b="1" dirty="0" smtClean="0"/>
            </a:p>
            <a:p>
              <a:pPr algn="ctr"/>
              <a:r>
                <a:rPr lang="en-US" sz="1050" b="1" dirty="0" smtClean="0"/>
                <a:t>Page Table</a:t>
              </a:r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rot="5400000">
            <a:off x="2933467" y="2781300"/>
            <a:ext cx="685800" cy="15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>
            <a:off x="4457467" y="2781300"/>
            <a:ext cx="685800" cy="15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>
            <a:off x="5981467" y="2781300"/>
            <a:ext cx="685800" cy="158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819167" y="838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819167" y="10668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819167" y="1524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867167" y="1752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867167" y="838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343167" y="15240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343167" y="12954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343167" y="8382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343167" y="609600"/>
            <a:ext cx="9144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819167" y="33528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819167" y="35814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343167" y="31242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343167" y="38100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867167" y="33528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867167" y="4267200"/>
            <a:ext cx="9144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447567" y="1828800"/>
            <a:ext cx="9144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116" name="TextBox 136"/>
          <p:cNvSpPr txBox="1"/>
          <p:nvPr/>
        </p:nvSpPr>
        <p:spPr>
          <a:xfrm>
            <a:off x="1371367" y="2133600"/>
            <a:ext cx="109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Virtual CR3</a:t>
            </a:r>
          </a:p>
        </p:txBody>
      </p:sp>
      <p:sp>
        <p:nvSpPr>
          <p:cNvPr id="117" name="TextBox 138"/>
          <p:cNvSpPr txBox="1"/>
          <p:nvPr/>
        </p:nvSpPr>
        <p:spPr>
          <a:xfrm>
            <a:off x="1447567" y="3048000"/>
            <a:ext cx="109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Real CR3</a:t>
            </a:r>
          </a:p>
        </p:txBody>
      </p:sp>
      <p:cxnSp>
        <p:nvCxnSpPr>
          <p:cNvPr id="118" name="Elbow Connector 117"/>
          <p:cNvCxnSpPr>
            <a:stCxn id="119" idx="0"/>
          </p:cNvCxnSpPr>
          <p:nvPr/>
        </p:nvCxnSpPr>
        <p:spPr>
          <a:xfrm rot="5400000" flipH="1" flipV="1">
            <a:off x="3466867" y="-952500"/>
            <a:ext cx="1295400" cy="4419600"/>
          </a:xfrm>
          <a:prstGeom prst="bentConnector3">
            <a:avLst>
              <a:gd name="adj1" fmla="val 124949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1828567" y="190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523767" y="3352800"/>
            <a:ext cx="9144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904767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smtClean="0">
              <a:solidFill>
                <a:schemeClr val="tx1"/>
              </a:solidFill>
            </a:endParaRPr>
          </a:p>
        </p:txBody>
      </p:sp>
      <p:cxnSp>
        <p:nvCxnSpPr>
          <p:cNvPr id="122" name="Elbow Connector 121"/>
          <p:cNvCxnSpPr>
            <a:stCxn id="121" idx="4"/>
          </p:cNvCxnSpPr>
          <p:nvPr/>
        </p:nvCxnSpPr>
        <p:spPr>
          <a:xfrm rot="16200000" flipH="1">
            <a:off x="3453478" y="2108888"/>
            <a:ext cx="1422231" cy="4367253"/>
          </a:xfrm>
          <a:prstGeom prst="bentConnector3">
            <a:avLst>
              <a:gd name="adj1" fmla="val 122724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304800" y="6504801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[6]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 to VT-x</a:t>
            </a:r>
          </a:p>
          <a:p>
            <a:r>
              <a:rPr lang="en-US" sz="2400" dirty="0" smtClean="0"/>
              <a:t>CPU virtualization with VT-x</a:t>
            </a:r>
          </a:p>
          <a:p>
            <a:pPr lvl="1"/>
            <a:r>
              <a:rPr lang="en-US" dirty="0" smtClean="0"/>
              <a:t>VMX</a:t>
            </a:r>
          </a:p>
          <a:p>
            <a:pPr lvl="1"/>
            <a:r>
              <a:rPr lang="en-US" dirty="0" smtClean="0"/>
              <a:t>VMX Transitions</a:t>
            </a:r>
          </a:p>
          <a:p>
            <a:pPr lvl="1"/>
            <a:r>
              <a:rPr lang="en-US" dirty="0" smtClean="0"/>
              <a:t>Virtual Machine Control Structure (VMCS)</a:t>
            </a:r>
          </a:p>
          <a:p>
            <a:r>
              <a:rPr lang="en-US" sz="2400" dirty="0" smtClean="0"/>
              <a:t>MMU Virtualization with VT-x</a:t>
            </a:r>
          </a:p>
          <a:p>
            <a:pPr lvl="1"/>
            <a:r>
              <a:rPr lang="en-US" dirty="0" smtClean="0"/>
              <a:t>Virtual Processor </a:t>
            </a:r>
            <a:r>
              <a:rPr lang="en-US" dirty="0" err="1" smtClean="0"/>
              <a:t>IDentifier</a:t>
            </a:r>
            <a:r>
              <a:rPr lang="en-US" dirty="0" smtClean="0"/>
              <a:t> (VPID)</a:t>
            </a:r>
          </a:p>
          <a:p>
            <a:pPr lvl="1"/>
            <a:r>
              <a:rPr lang="en-US" dirty="0" smtClean="0"/>
              <a:t>Sidebar: Virtualizing memory in software</a:t>
            </a:r>
          </a:p>
          <a:p>
            <a:pPr lvl="1"/>
            <a:r>
              <a:rPr lang="en-US" dirty="0" smtClean="0"/>
              <a:t>Nested / Extended Page Tables (EPT)</a:t>
            </a:r>
          </a:p>
          <a:p>
            <a:r>
              <a:rPr lang="en-US" sz="2400" dirty="0" smtClean="0"/>
              <a:t>References</a:t>
            </a:r>
          </a:p>
          <a:p>
            <a:r>
              <a:rPr lang="en-US" sz="2400" dirty="0" smtClean="0"/>
              <a:t>Q &amp; A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Drawbacks: Shadow Page Tables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Maintaining consistency between guest page tables and shadow page tables leads to an overhead: VMM traps</a:t>
            </a:r>
          </a:p>
          <a:p>
            <a:r>
              <a:rPr lang="en-US" sz="2400" dirty="0" smtClean="0"/>
              <a:t>Loss of performance due to TLB flush on every “world-switch”.</a:t>
            </a:r>
          </a:p>
          <a:p>
            <a:r>
              <a:rPr lang="en-US" sz="2400" dirty="0" smtClean="0"/>
              <a:t>Memory overhead due to shadow copying of guest page tables.  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/ Extended Page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Extended </a:t>
            </a:r>
            <a:r>
              <a:rPr lang="en-US" sz="2400" dirty="0"/>
              <a:t>page-table mechanism (EPT) </a:t>
            </a:r>
            <a:r>
              <a:rPr lang="en-US" sz="2400" dirty="0" smtClean="0"/>
              <a:t>used </a:t>
            </a:r>
            <a:r>
              <a:rPr lang="en-US" sz="2400" dirty="0"/>
              <a:t>to support the virtualization of </a:t>
            </a:r>
            <a:r>
              <a:rPr lang="en-US" sz="2400" dirty="0" smtClean="0"/>
              <a:t>physical memory.</a:t>
            </a:r>
          </a:p>
          <a:p>
            <a:r>
              <a:rPr lang="en-US" sz="2400" dirty="0" smtClean="0"/>
              <a:t>Translates the guest-physical addresses used in VMX non-root operation.</a:t>
            </a:r>
          </a:p>
          <a:p>
            <a:r>
              <a:rPr lang="en-US" sz="2400" dirty="0"/>
              <a:t>G</a:t>
            </a:r>
            <a:r>
              <a:rPr lang="en-US" sz="2400" dirty="0" smtClean="0"/>
              <a:t>uest-physical </a:t>
            </a:r>
            <a:r>
              <a:rPr lang="en-US" sz="2400" dirty="0"/>
              <a:t>addresses are translated by traversing a set of EPT </a:t>
            </a:r>
            <a:r>
              <a:rPr lang="en-US" sz="2400" dirty="0" smtClean="0"/>
              <a:t>paging structures </a:t>
            </a:r>
            <a:r>
              <a:rPr lang="en-US" sz="2400" dirty="0"/>
              <a:t>to produce physical addresses that are used to access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Nested / Extended Page Tables</a:t>
            </a:r>
            <a:endParaRPr lang="en-US" sz="2800" dirty="0"/>
          </a:p>
        </p:txBody>
      </p:sp>
      <p:pic>
        <p:nvPicPr>
          <p:cNvPr id="1026" name="Picture 2" descr="C:\Users\Rohan\Desktop\ept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25" y="2209800"/>
            <a:ext cx="73723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6504801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[2]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Nested / Extended Page Tables</a:t>
            </a:r>
            <a:endParaRPr lang="en-US" sz="2800" dirty="0"/>
          </a:p>
        </p:txBody>
      </p:sp>
      <p:pic>
        <p:nvPicPr>
          <p:cNvPr id="2053" name="Picture 5" descr="C:\Users\Rohan\Desktop\EPT-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00111"/>
            <a:ext cx="7002966" cy="451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6504801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</a:t>
            </a:r>
            <a:r>
              <a:rPr lang="en-US" sz="1200" smtClean="0"/>
              <a:t>: [4]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Advantages: EPT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Simplified VMM design.</a:t>
            </a:r>
          </a:p>
          <a:p>
            <a:r>
              <a:rPr lang="en-US" sz="2400" dirty="0" smtClean="0"/>
              <a:t>Guest page table modifications need not be trapped, hence VM exits reduced.</a:t>
            </a:r>
          </a:p>
          <a:p>
            <a:r>
              <a:rPr lang="en-US" sz="2400" dirty="0" smtClean="0"/>
              <a:t>Reduced memory footprint compared to shadow page table algorithms.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Disadvantages: 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TLB miss is very costly since guest-physical address to machine address needs an extra EPT walk for each stage of guest-virtual address translation.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5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5105400"/>
          </a:xfrm>
        </p:spPr>
        <p:txBody>
          <a:bodyPr>
            <a:no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000" dirty="0" smtClean="0"/>
              <a:t>Intel 64 and IA-32 Architectures Software Developer’s Manual (Volume 3C, Part 3)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download.intel.com/products/processor/manual/326019.pdf</a:t>
            </a:r>
            <a:endParaRPr lang="en-US" sz="20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2000" dirty="0" smtClean="0"/>
              <a:t>Intel Virtualization Technology Processor Virtualization Extensions and Intel Trusted execution Technology </a:t>
            </a:r>
            <a:r>
              <a:rPr lang="en-US" sz="2000" dirty="0" smtClean="0">
                <a:hlinkClick r:id="rId3"/>
              </a:rPr>
              <a:t>repo.meh.or.id/</a:t>
            </a:r>
            <a:r>
              <a:rPr lang="en-US" sz="2000" dirty="0" err="1" smtClean="0">
                <a:hlinkClick r:id="rId3"/>
              </a:rPr>
              <a:t>Todo</a:t>
            </a:r>
            <a:r>
              <a:rPr lang="en-US" sz="2000" dirty="0" smtClean="0">
                <a:hlinkClick r:id="rId3"/>
              </a:rPr>
              <a:t>/virtualization.pdf</a:t>
            </a:r>
            <a:endParaRPr lang="en-US" sz="20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2000" dirty="0" smtClean="0"/>
              <a:t>Intel Virtualization Technology Primer by Rich </a:t>
            </a:r>
            <a:r>
              <a:rPr lang="en-US" sz="2000" dirty="0" err="1" smtClean="0"/>
              <a:t>Uhlig</a:t>
            </a:r>
            <a:r>
              <a:rPr lang="en-US" sz="2000" dirty="0"/>
              <a:t> </a:t>
            </a:r>
            <a:r>
              <a:rPr lang="en-US" sz="2000" dirty="0" smtClean="0">
                <a:hlinkClick r:id="rId4" action="ppaction://hlinkfile"/>
              </a:rPr>
              <a:t>software.intel.com/file/26677</a:t>
            </a:r>
            <a:endParaRPr lang="en-US" sz="20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2000" dirty="0" smtClean="0"/>
              <a:t>Hardware Virtualization blogs by Johan De </a:t>
            </a:r>
            <a:r>
              <a:rPr lang="en-US" sz="2000" dirty="0" err="1" smtClean="0"/>
              <a:t>Gelas</a:t>
            </a:r>
            <a:r>
              <a:rPr lang="en-US" sz="2000" dirty="0" smtClean="0"/>
              <a:t> at </a:t>
            </a:r>
            <a:r>
              <a:rPr lang="en-US" sz="2000" dirty="0" err="1" smtClean="0"/>
              <a:t>AnandTech</a:t>
            </a:r>
            <a:r>
              <a:rPr lang="en-US" sz="2000" dirty="0" smtClean="0"/>
              <a:t>                                  </a:t>
            </a:r>
            <a:r>
              <a:rPr lang="en-US" sz="2000" dirty="0" smtClean="0">
                <a:hlinkClick r:id="rId5"/>
              </a:rPr>
              <a:t>http</a:t>
            </a:r>
            <a:r>
              <a:rPr lang="en-US" sz="2000" dirty="0">
                <a:hlinkClick r:id="rId5"/>
              </a:rPr>
              <a:t>://</a:t>
            </a:r>
            <a:r>
              <a:rPr lang="en-US" sz="2000" dirty="0" smtClean="0">
                <a:hlinkClick r:id="rId5"/>
              </a:rPr>
              <a:t>www.anandtech.com/show/2480/9</a:t>
            </a:r>
            <a:r>
              <a:rPr lang="en-US" sz="2000" dirty="0"/>
              <a:t> </a:t>
            </a:r>
            <a:r>
              <a:rPr lang="en-US" sz="2000" dirty="0" smtClean="0">
                <a:hlinkClick r:id="rId6"/>
              </a:rPr>
              <a:t>http</a:t>
            </a:r>
            <a:r>
              <a:rPr lang="en-US" sz="2000" dirty="0">
                <a:hlinkClick r:id="rId6"/>
              </a:rPr>
              <a:t>://www.anandtech.com/show/2480/10</a:t>
            </a:r>
            <a:endParaRPr lang="en-US" sz="20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2000" dirty="0" smtClean="0"/>
              <a:t>Performance Evaluation of Intel EPT Hardware Assist </a:t>
            </a:r>
            <a:r>
              <a:rPr lang="en-US" sz="2000" dirty="0" smtClean="0">
                <a:hlinkClick r:id="rId7"/>
              </a:rPr>
              <a:t>http</a:t>
            </a:r>
            <a:r>
              <a:rPr lang="en-US" sz="2000" dirty="0">
                <a:hlinkClick r:id="rId7"/>
              </a:rPr>
              <a:t>://www.vmware.com/pdf/Perf_ESX_Intel-EPT-eval.pdf</a:t>
            </a:r>
            <a:endParaRPr lang="en-US" sz="20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2000" dirty="0" smtClean="0"/>
              <a:t>Memory Virtualization by Scott Devine, VMware Labs </a:t>
            </a:r>
            <a:r>
              <a:rPr lang="en-US" sz="2000" dirty="0" smtClean="0">
                <a:hlinkClick r:id="rId8" action="ppaction://hlinkfile"/>
              </a:rPr>
              <a:t>labs.vmware.com/download/46</a:t>
            </a:r>
            <a:r>
              <a:rPr lang="en-US" sz="2000" dirty="0">
                <a:hlinkClick r:id="rId8" action="ppaction://hlinkfile"/>
              </a:rPr>
              <a:t>/‎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098" name="Picture 2" descr="C:\Users\Rohan\Desktop\why-choos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981200"/>
            <a:ext cx="2819400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8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VT-x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Intel </a:t>
            </a:r>
            <a:r>
              <a:rPr lang="en-US" sz="2400" dirty="0" err="1" smtClean="0"/>
              <a:t>Vanderpool</a:t>
            </a:r>
            <a:r>
              <a:rPr lang="en-US" sz="2400" dirty="0" smtClean="0"/>
              <a:t> Technology, referred to as VT-x,  represents Intel’s virtualization technology on the x86 platform.</a:t>
            </a: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VT-x 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solve the problem </a:t>
            </a:r>
            <a:r>
              <a:rPr lang="en-US" sz="2400" dirty="0"/>
              <a:t>that the x86 instructions architecture cannot be virtualized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Simplify VMM software by closing virtualization holes by design.</a:t>
            </a:r>
          </a:p>
          <a:p>
            <a:pPr lvl="1"/>
            <a:r>
              <a:rPr lang="en-US" dirty="0" smtClean="0"/>
              <a:t>Ring Compression</a:t>
            </a:r>
          </a:p>
          <a:p>
            <a:pPr lvl="1"/>
            <a:r>
              <a:rPr lang="en-US" dirty="0" smtClean="0"/>
              <a:t>Non-trapping instructions</a:t>
            </a:r>
          </a:p>
          <a:p>
            <a:pPr lvl="1"/>
            <a:r>
              <a:rPr lang="en-US" dirty="0" smtClean="0"/>
              <a:t>Excessive trapping</a:t>
            </a:r>
          </a:p>
          <a:p>
            <a:r>
              <a:rPr lang="en-US" sz="2400" dirty="0" smtClean="0"/>
              <a:t>Eliminate need for software virtualization (</a:t>
            </a:r>
            <a:r>
              <a:rPr lang="en-US" sz="2400" dirty="0" err="1" smtClean="0"/>
              <a:t>i.e</a:t>
            </a:r>
            <a:r>
              <a:rPr lang="en-US" sz="2400" dirty="0" smtClean="0"/>
              <a:t> </a:t>
            </a:r>
            <a:r>
              <a:rPr lang="en-US" sz="2400" dirty="0" err="1" smtClean="0"/>
              <a:t>paravirtualization</a:t>
            </a:r>
            <a:r>
              <a:rPr lang="en-US" sz="2400" dirty="0" smtClean="0"/>
              <a:t>, binary translation).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3175000"/>
            <a:ext cx="7659687" cy="1168400"/>
          </a:xfrm>
        </p:spPr>
        <p:txBody>
          <a:bodyPr>
            <a:normAutofit/>
          </a:bodyPr>
          <a:lstStyle/>
          <a:p>
            <a:r>
              <a:rPr lang="en-US" sz="4400" b="0" cap="none" dirty="0" smtClean="0">
                <a:solidFill>
                  <a:prstClr val="black"/>
                </a:solidFill>
              </a:rPr>
              <a:t>CPU Virtualization with VT-x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5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Virtual Machine Extensions define processor-level support for virtual machines on the x86 platform by a new form of operation called VMX operation.</a:t>
            </a:r>
          </a:p>
          <a:p>
            <a:r>
              <a:rPr lang="en-US" sz="2400" dirty="0"/>
              <a:t>K</a:t>
            </a:r>
            <a:r>
              <a:rPr lang="en-US" sz="2400" dirty="0" smtClean="0"/>
              <a:t>inds of VMX operation:</a:t>
            </a:r>
          </a:p>
          <a:p>
            <a:pPr lvl="1"/>
            <a:r>
              <a:rPr lang="en-US" sz="2400" b="1" dirty="0" smtClean="0"/>
              <a:t>root:</a:t>
            </a:r>
            <a:r>
              <a:rPr lang="en-US" sz="2400" dirty="0" smtClean="0"/>
              <a:t> VMM runs in VMX root operation</a:t>
            </a:r>
          </a:p>
          <a:p>
            <a:pPr lvl="1"/>
            <a:r>
              <a:rPr lang="en-US" sz="2400" b="1" dirty="0" smtClean="0"/>
              <a:t>non-root:</a:t>
            </a:r>
            <a:r>
              <a:rPr lang="en-US" sz="2400" dirty="0" smtClean="0"/>
              <a:t> Guest runs in VMX non-root operation</a:t>
            </a:r>
          </a:p>
          <a:p>
            <a:r>
              <a:rPr lang="en-US" sz="2600" dirty="0" smtClean="0"/>
              <a:t>Eliminate de-privileging of Ring for guest OS.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752" y="4038600"/>
            <a:ext cx="7772400" cy="594626"/>
          </a:xfrm>
        </p:spPr>
        <p:txBody>
          <a:bodyPr/>
          <a:lstStyle/>
          <a:p>
            <a:pPr algn="l"/>
            <a:r>
              <a:rPr lang="en-US" sz="2400" dirty="0" smtClean="0"/>
              <a:t>             Pre VT-x                                                      Post VT-x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01752" y="4721352"/>
            <a:ext cx="7772400" cy="12984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Rohan\Desktop\intel_vtx_pre_po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8220074" cy="354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38675"/>
              </p:ext>
            </p:extLst>
          </p:nvPr>
        </p:nvGraphicFramePr>
        <p:xfrm>
          <a:off x="304800" y="4724400"/>
          <a:ext cx="74676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="0" dirty="0" smtClean="0"/>
                        <a:t>VMM ring de-privileging of guest OS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VMM executes</a:t>
                      </a:r>
                      <a:r>
                        <a:rPr lang="en-US" b="0" baseline="0" dirty="0" smtClean="0"/>
                        <a:t> in VMX root-mode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 Guest OS</a:t>
                      </a:r>
                      <a:r>
                        <a:rPr lang="en-US" b="0" baseline="0" dirty="0" smtClean="0"/>
                        <a:t> aware its not at Ring 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Guest OS de-privileging</a:t>
                      </a:r>
                      <a:r>
                        <a:rPr lang="en-US" b="0" baseline="0" dirty="0" smtClean="0"/>
                        <a:t> eliminated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Guest OS runs</a:t>
                      </a:r>
                      <a:r>
                        <a:rPr lang="en-US" b="0" baseline="0" dirty="0" smtClean="0"/>
                        <a:t> directly on hardware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4800" y="6504801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[2]</a:t>
            </a:r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0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VMX Transitions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Transitions between VMX root operation and </a:t>
            </a:r>
            <a:r>
              <a:rPr lang="en-US" sz="2400" dirty="0" smtClean="0"/>
              <a:t>VMX </a:t>
            </a:r>
            <a:r>
              <a:rPr lang="en-US" sz="2400" dirty="0"/>
              <a:t>non-root </a:t>
            </a:r>
            <a:r>
              <a:rPr lang="en-US" sz="2400" dirty="0" smtClean="0"/>
              <a:t>operation.</a:t>
            </a:r>
          </a:p>
          <a:p>
            <a:r>
              <a:rPr lang="en-US" sz="2400" dirty="0" smtClean="0"/>
              <a:t>Kinds </a:t>
            </a:r>
            <a:r>
              <a:rPr lang="en-US" sz="2400" dirty="0"/>
              <a:t>of VMX </a:t>
            </a:r>
            <a:r>
              <a:rPr lang="en-US" sz="2400" dirty="0" smtClean="0"/>
              <a:t>transitions:</a:t>
            </a:r>
          </a:p>
          <a:p>
            <a:pPr lvl="1"/>
            <a:r>
              <a:rPr lang="en-US" sz="2400" b="1" dirty="0" smtClean="0"/>
              <a:t>VM Entry:</a:t>
            </a:r>
            <a:r>
              <a:rPr lang="en-US" sz="2400" dirty="0" smtClean="0"/>
              <a:t> </a:t>
            </a:r>
            <a:r>
              <a:rPr lang="en-US" sz="2400" dirty="0"/>
              <a:t>Transitions into </a:t>
            </a:r>
            <a:r>
              <a:rPr lang="en-US" sz="2400" dirty="0" smtClean="0"/>
              <a:t>VMX non-root operation. </a:t>
            </a:r>
          </a:p>
          <a:p>
            <a:pPr lvl="1"/>
            <a:r>
              <a:rPr lang="en-US" sz="2400" b="1" dirty="0" smtClean="0"/>
              <a:t>VM Exit:</a:t>
            </a:r>
            <a:r>
              <a:rPr lang="en-US" sz="2400" dirty="0" smtClean="0"/>
              <a:t> Transitions </a:t>
            </a:r>
            <a:r>
              <a:rPr lang="en-US" sz="2400" dirty="0"/>
              <a:t>from VMX non-root operation to VMX root </a:t>
            </a:r>
            <a:r>
              <a:rPr lang="en-US" sz="2400" dirty="0" smtClean="0"/>
              <a:t>operation.</a:t>
            </a:r>
          </a:p>
          <a:p>
            <a:r>
              <a:rPr lang="en-US" sz="2600" dirty="0" smtClean="0"/>
              <a:t>Registers </a:t>
            </a:r>
            <a:r>
              <a:rPr lang="en-US" sz="2600" dirty="0"/>
              <a:t>and </a:t>
            </a:r>
            <a:r>
              <a:rPr lang="en-US" sz="2600" dirty="0" smtClean="0"/>
              <a:t>address space swapped </a:t>
            </a:r>
            <a:r>
              <a:rPr lang="en-US" sz="2600" dirty="0"/>
              <a:t>in one atomic </a:t>
            </a:r>
            <a:r>
              <a:rPr lang="en-US" sz="2600" dirty="0" smtClean="0"/>
              <a:t>operation.</a:t>
            </a: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>
          <a:ln>
            <a:noFill/>
          </a:ln>
        </p:spPr>
      </p:sp>
      <p:cxnSp>
        <p:nvCxnSpPr>
          <p:cNvPr id="17" name="Straight Connector 16"/>
          <p:cNvCxnSpPr/>
          <p:nvPr/>
        </p:nvCxnSpPr>
        <p:spPr>
          <a:xfrm>
            <a:off x="228600" y="3048000"/>
            <a:ext cx="815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Up Arrow 27"/>
          <p:cNvSpPr/>
          <p:nvPr/>
        </p:nvSpPr>
        <p:spPr>
          <a:xfrm>
            <a:off x="3276600" y="2609088"/>
            <a:ext cx="274320" cy="66751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VMX Transitions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676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VMX Non-Root Operation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30666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VMX Root Operation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1676400"/>
            <a:ext cx="1219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Ring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43400" y="1676400"/>
            <a:ext cx="1219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Ring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77000" y="1676400"/>
            <a:ext cx="1219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Ring 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19400" y="2133600"/>
            <a:ext cx="12192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Ring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43400" y="2133600"/>
            <a:ext cx="12192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Ring 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77000" y="2133600"/>
            <a:ext cx="12192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Ring 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3276600"/>
            <a:ext cx="762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VMCS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0" y="91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0" y="91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 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05600" y="91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 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880360" y="4191000"/>
            <a:ext cx="5120640" cy="457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Ring 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880360" y="4648200"/>
            <a:ext cx="512064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Ring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4831080" y="2609088"/>
            <a:ext cx="274320" cy="66751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2000" y="3276600"/>
            <a:ext cx="762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VMCS 2</a:t>
            </a:r>
            <a:endParaRPr lang="en-US" dirty="0"/>
          </a:p>
        </p:txBody>
      </p:sp>
      <p:sp>
        <p:nvSpPr>
          <p:cNvPr id="30" name="Up Arrow 29"/>
          <p:cNvSpPr/>
          <p:nvPr/>
        </p:nvSpPr>
        <p:spPr>
          <a:xfrm>
            <a:off x="6934200" y="2609088"/>
            <a:ext cx="274320" cy="66751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05600" y="3276600"/>
            <a:ext cx="762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VMCS n</a:t>
            </a:r>
            <a:endParaRPr lang="en-US" dirty="0"/>
          </a:p>
        </p:txBody>
      </p:sp>
      <p:sp>
        <p:nvSpPr>
          <p:cNvPr id="32" name="Up Arrow 31"/>
          <p:cNvSpPr/>
          <p:nvPr/>
        </p:nvSpPr>
        <p:spPr>
          <a:xfrm flipV="1">
            <a:off x="3308604" y="3810000"/>
            <a:ext cx="210312" cy="822960"/>
          </a:xfrm>
          <a:prstGeom prst="up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 flipV="1">
            <a:off x="4876800" y="3810000"/>
            <a:ext cx="210312" cy="822960"/>
          </a:xfrm>
          <a:prstGeom prst="up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 flipV="1">
            <a:off x="6981444" y="3810000"/>
            <a:ext cx="210312" cy="822960"/>
          </a:xfrm>
          <a:prstGeom prst="up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90800" y="2743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VM Entry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667000" y="38378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VM Exit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895600" y="46482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v</a:t>
            </a:r>
            <a:r>
              <a:rPr lang="en-US" sz="1200" b="1" dirty="0" err="1" smtClean="0"/>
              <a:t>mlaunch</a:t>
            </a:r>
            <a:r>
              <a:rPr lang="en-US" sz="1200" b="1" dirty="0" smtClean="0"/>
              <a:t> / </a:t>
            </a:r>
            <a:r>
              <a:rPr lang="en-US" sz="1200" b="1" dirty="0" err="1" smtClean="0"/>
              <a:t>vmresume</a:t>
            </a:r>
            <a:endParaRPr lang="en-US" sz="1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513D95-0569-4AD4-8706-96E6A7B867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1199</TotalTime>
  <Words>1017</Words>
  <Application>Microsoft Office PowerPoint</Application>
  <PresentationFormat>On-screen Show (4:3)</PresentationFormat>
  <Paragraphs>218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Adjacency</vt:lpstr>
      <vt:lpstr>Hardware-assisted Virtualization</vt:lpstr>
      <vt:lpstr>Agenda</vt:lpstr>
      <vt:lpstr>VT-x</vt:lpstr>
      <vt:lpstr>VT-x : Motivation</vt:lpstr>
      <vt:lpstr>CPU Virtualization with VT-x</vt:lpstr>
      <vt:lpstr>VMX</vt:lpstr>
      <vt:lpstr>             Pre VT-x                                                      Post VT-x</vt:lpstr>
      <vt:lpstr>VMX Transitions</vt:lpstr>
      <vt:lpstr>VMX Transitions</vt:lpstr>
      <vt:lpstr>VMCS: VM Control Structure</vt:lpstr>
      <vt:lpstr>VMCS: VM Control Structure</vt:lpstr>
      <vt:lpstr>CPU Virtualization with VT-x</vt:lpstr>
      <vt:lpstr>MMU Virtualization with VT-x</vt:lpstr>
      <vt:lpstr>VPID: Motivation</vt:lpstr>
      <vt:lpstr>VPID: Virtual Processor Identifier </vt:lpstr>
      <vt:lpstr>Virtualizing Memory in Software</vt:lpstr>
      <vt:lpstr>Shadow Page Tables</vt:lpstr>
      <vt:lpstr>Set CR3 by guest OS (1)</vt:lpstr>
      <vt:lpstr>Set CR3 by guest OS (2)</vt:lpstr>
      <vt:lpstr>Drawbacks: Shadow Page Tables</vt:lpstr>
      <vt:lpstr>Nested / Extended Page Tables</vt:lpstr>
      <vt:lpstr>Nested / Extended Page Tables</vt:lpstr>
      <vt:lpstr>Nested / Extended Page Tables</vt:lpstr>
      <vt:lpstr>Advantages: EPT</vt:lpstr>
      <vt:lpstr>Disadvantages: EPT</vt:lpstr>
      <vt:lpstr>References</vt:lpstr>
      <vt:lpstr>Questions</vt:lpstr>
      <vt:lpstr>Thank You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VT-x/EPT</dc:title>
  <dc:creator>Pratik</dc:creator>
  <cp:lastModifiedBy>Rohan</cp:lastModifiedBy>
  <cp:revision>136</cp:revision>
  <dcterms:created xsi:type="dcterms:W3CDTF">2013-09-03T04:15:03Z</dcterms:created>
  <dcterms:modified xsi:type="dcterms:W3CDTF">2013-09-06T16:35:23Z</dcterms:modified>
</cp:coreProperties>
</file>