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4"/>
    <p:sldMasterId id="2147483729" r:id="rId5"/>
  </p:sldMasterIdLst>
  <p:notesMasterIdLst>
    <p:notesMasterId r:id="rId28"/>
  </p:notesMasterIdLst>
  <p:handoutMasterIdLst>
    <p:handoutMasterId r:id="rId29"/>
  </p:handoutMasterIdLst>
  <p:sldIdLst>
    <p:sldId id="258" r:id="rId6"/>
    <p:sldId id="330" r:id="rId7"/>
    <p:sldId id="342" r:id="rId8"/>
    <p:sldId id="354" r:id="rId9"/>
    <p:sldId id="343" r:id="rId10"/>
    <p:sldId id="355" r:id="rId11"/>
    <p:sldId id="344" r:id="rId12"/>
    <p:sldId id="345" r:id="rId13"/>
    <p:sldId id="360" r:id="rId14"/>
    <p:sldId id="346" r:id="rId15"/>
    <p:sldId id="361" r:id="rId16"/>
    <p:sldId id="347" r:id="rId17"/>
    <p:sldId id="348" r:id="rId18"/>
    <p:sldId id="356" r:id="rId19"/>
    <p:sldId id="349" r:id="rId20"/>
    <p:sldId id="357" r:id="rId21"/>
    <p:sldId id="350" r:id="rId22"/>
    <p:sldId id="358" r:id="rId23"/>
    <p:sldId id="351" r:id="rId24"/>
    <p:sldId id="352" r:id="rId25"/>
    <p:sldId id="359" r:id="rId26"/>
    <p:sldId id="353" r:id="rId27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2AEDC"/>
    <a:srgbClr val="ACE0F2"/>
    <a:srgbClr val="B3E3F3"/>
    <a:srgbClr val="61C0E0"/>
    <a:srgbClr val="59B1DD"/>
    <a:srgbClr val="68B9E0"/>
    <a:srgbClr val="808080"/>
    <a:srgbClr val="B9B8B9"/>
    <a:srgbClr val="128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1" autoAdjust="0"/>
    <p:restoredTop sz="83270" autoAdjust="0"/>
  </p:normalViewPr>
  <p:slideViewPr>
    <p:cSldViewPr snapToGrid="0">
      <p:cViewPr>
        <p:scale>
          <a:sx n="100" d="100"/>
          <a:sy n="100" d="100"/>
        </p:scale>
        <p:origin x="-1232" y="-80"/>
      </p:cViewPr>
      <p:guideLst>
        <p:guide orient="horz" pos="4143"/>
        <p:guide orient="horz" pos="3243"/>
        <p:guide orient="horz" pos="1112"/>
        <p:guide pos="2880"/>
        <p:guide pos="1747"/>
        <p:guide pos="5526"/>
        <p:guide pos="4650"/>
        <p:guide pos="3871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758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73D68B-0CA8-4788-90D5-2D086E03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52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8" y="4409758"/>
            <a:ext cx="5131647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1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43EB8-94ED-4AA0-ACA2-1F68D0EE206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Text/data/</a:t>
            </a:r>
            <a:r>
              <a:rPr lang="en-US" dirty="0" err="1" smtClean="0"/>
              <a:t>rodata</a:t>
            </a:r>
            <a:r>
              <a:rPr lang="en-US" dirty="0" smtClean="0"/>
              <a:t> cannot be measured perfectly because so many other things </a:t>
            </a:r>
            <a:r>
              <a:rPr lang="en-US" smtClean="0"/>
              <a:t>changed simultaneously…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Arch limits: CPUID can only encode in 6 bits for some things, so no more than 64 cores per package</a:t>
            </a:r>
          </a:p>
          <a:p>
            <a:pPr eaLnBrk="1" hangingPunct="1"/>
            <a:r>
              <a:rPr lang="en-US" dirty="0" smtClean="0"/>
              <a:t>‘Free’ memory for suspend in legacy</a:t>
            </a:r>
          </a:p>
          <a:p>
            <a:pPr eaLnBrk="1" hangingPunct="1"/>
            <a:r>
              <a:rPr lang="en-US" dirty="0" err="1" smtClean="0"/>
              <a:t>mainMem</a:t>
            </a:r>
            <a:r>
              <a:rPr lang="en-US" dirty="0" smtClean="0"/>
              <a:t> behind VGA</a:t>
            </a:r>
            <a:r>
              <a:rPr lang="en-US" baseline="0" dirty="0" smtClean="0"/>
              <a:t> window </a:t>
            </a:r>
            <a:r>
              <a:rPr lang="en-US" baseline="0" dirty="0" err="1" smtClean="0"/>
              <a:t>pshared</a:t>
            </a:r>
            <a:r>
              <a:rPr lang="en-US" baseline="0" dirty="0" smtClean="0"/>
              <a:t> to zero for device-backed, so no notable net cost increase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8 </a:t>
            </a:r>
            <a:r>
              <a:rPr lang="en-US" dirty="0" err="1" smtClean="0"/>
              <a:t>args</a:t>
            </a:r>
            <a:r>
              <a:rPr lang="en-US" dirty="0" smtClean="0"/>
              <a:t> max on VMK IIRC… uglier for hosted.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Vmkernel</a:t>
            </a:r>
            <a:r>
              <a:rPr lang="en-US" baseline="0" dirty="0" smtClean="0"/>
              <a:t> strict stack limits bumped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correctness, simplicity, readability, comprehensibility, maintainability</a:t>
            </a:r>
          </a:p>
          <a:p>
            <a:pPr eaLnBrk="1" hangingPunct="1"/>
            <a:r>
              <a:rPr lang="en-US" dirty="0" smtClean="0"/>
              <a:t>Space, time costs:</a:t>
            </a:r>
          </a:p>
          <a:p>
            <a:pPr eaLnBrk="1" hangingPunct="1"/>
            <a:r>
              <a:rPr lang="en-US" dirty="0" smtClean="0"/>
              <a:t>Minimal, common, maximal across axes: VCPU, memory,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indent="-171450" eaLnBrk="1" hangingPunct="1">
              <a:buFontTx/>
              <a:buChar char="-"/>
            </a:pPr>
            <a:r>
              <a:rPr lang="en-US" baseline="0" dirty="0" smtClean="0"/>
              <a:t>Workloads</a:t>
            </a:r>
          </a:p>
          <a:p>
            <a:pPr marL="171450" indent="-171450" eaLnBrk="1" hangingPunct="1">
              <a:buFontTx/>
              <a:buChar char="-"/>
            </a:pPr>
            <a:r>
              <a:rPr lang="en-US" baseline="0" dirty="0" smtClean="0"/>
              <a:t>Hardware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 smtClean="0"/>
              <a:t>Hosted </a:t>
            </a:r>
            <a:r>
              <a:rPr lang="en-US" dirty="0" err="1" smtClean="0"/>
              <a:t>vs</a:t>
            </a:r>
            <a:r>
              <a:rPr lang="en-US" dirty="0" smtClean="0"/>
              <a:t> ESX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 </a:t>
            </a:r>
            <a:r>
              <a:rPr lang="en-US" dirty="0" err="1" smtClean="0"/>
              <a:t>RPCConnections</a:t>
            </a:r>
            <a:endParaRPr lang="en-US" dirty="0" smtClean="0"/>
          </a:p>
          <a:p>
            <a:pPr eaLnBrk="1" hangingPunct="1"/>
            <a:r>
              <a:rPr lang="en-US" dirty="0" smtClean="0"/>
              <a:t>   VTHREAD_MAX_THREADS / </a:t>
            </a:r>
            <a:r>
              <a:rPr lang="en-US" dirty="0" err="1" smtClean="0"/>
              <a:t>cartelMaxThreads</a:t>
            </a:r>
            <a:endParaRPr lang="en-US" dirty="0" smtClean="0"/>
          </a:p>
          <a:p>
            <a:pPr eaLnBrk="1" hangingPunct="1"/>
            <a:r>
              <a:rPr lang="en-US" dirty="0" smtClean="0"/>
              <a:t>   MX_MAX_LOCKS</a:t>
            </a:r>
          </a:p>
          <a:p>
            <a:pPr eaLnBrk="1" hangingPunct="1"/>
            <a:r>
              <a:rPr lang="en-US" dirty="0" smtClean="0"/>
              <a:t>   world heap size – </a:t>
            </a:r>
            <a:r>
              <a:rPr lang="en-US" dirty="0" err="1" smtClean="0"/>
              <a:t>WorldGroupNormalUseDelta</a:t>
            </a:r>
            <a:r>
              <a:rPr lang="en-US" baseline="0" dirty="0" smtClean="0"/>
              <a:t> – “Additional world group heap space” =&gt; federate, lock down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12EE4-135F-4F89-9CD4-B56E4C50F170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0" smtClean="0"/>
              <a:t> </a:t>
            </a:r>
            <a:r>
              <a:rPr lang="en-US" baseline="0" dirty="0" smtClean="0"/>
              <a:t>picture of PA space layout, like what was on the whiteboard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2013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Confidential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2011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 userDrawn="1"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 userDrawn="1"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8" r:id="rId2"/>
    <p:sldLayoutId id="2147483710" r:id="rId3"/>
    <p:sldLayoutId id="2147483726" r:id="rId4"/>
    <p:sldLayoutId id="2147483727" r:id="rId5"/>
    <p:sldLayoutId id="2147483712" r:id="rId6"/>
    <p:sldLayoutId id="2147483736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 userDrawn="1"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128 VCPUs Revisited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i="0" dirty="0" smtClean="0"/>
              <a:t>Fred Jacobs, Monitor team, December 10</a:t>
            </a:r>
            <a:r>
              <a:rPr lang="en-US" i="0" baseline="30000" dirty="0" smtClean="0"/>
              <a:t>th</a:t>
            </a:r>
            <a:r>
              <a:rPr lang="en-US" i="0" dirty="0" smtClean="0"/>
              <a:t>, 2013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Cost: </a:t>
            </a:r>
            <a:r>
              <a:rPr lang="en-US" dirty="0" err="1" smtClean="0"/>
              <a:t>vmm</a:t>
            </a:r>
            <a:endParaRPr 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text, data, </a:t>
            </a:r>
            <a:r>
              <a:rPr lang="en-US" dirty="0" err="1" smtClean="0"/>
              <a:t>rodata</a:t>
            </a:r>
            <a:r>
              <a:rPr lang="en-US" dirty="0" smtClean="0"/>
              <a:t> static (MAX_VCPUS/</a:t>
            </a:r>
            <a:r>
              <a:rPr lang="en-US" dirty="0" err="1" smtClean="0"/>
              <a:t>NumVCPUs</a:t>
            </a:r>
            <a:r>
              <a:rPr lang="en-US" dirty="0" smtClean="0"/>
              <a:t>())</a:t>
            </a:r>
          </a:p>
          <a:p>
            <a:pPr marL="233363" lvl="1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smtClean="0"/>
              <a:t>dynamic: </a:t>
            </a:r>
            <a:r>
              <a:rPr lang="en-US" b="1" strike="sngStrike" dirty="0" err="1"/>
              <a:t>VNPTShadowEntry</a:t>
            </a:r>
            <a:r>
              <a:rPr lang="en-US" b="1" dirty="0"/>
              <a:t>, </a:t>
            </a:r>
            <a:r>
              <a:rPr lang="en-US" b="1" dirty="0" err="1"/>
              <a:t>BusMemFrameSWMMU</a:t>
            </a:r>
            <a:r>
              <a:rPr lang="en-US" b="1" dirty="0"/>
              <a:t>._</a:t>
            </a:r>
            <a:r>
              <a:rPr lang="en-US" b="1" dirty="0" err="1"/>
              <a:t>mmuTraces</a:t>
            </a:r>
            <a:endParaRPr lang="en-US" b="1" dirty="0"/>
          </a:p>
          <a:p>
            <a:r>
              <a:rPr lang="en-US" dirty="0" err="1" smtClean="0"/>
              <a:t>sharedArea</a:t>
            </a:r>
            <a:r>
              <a:rPr lang="en-US" dirty="0" smtClean="0"/>
              <a:t> growth: </a:t>
            </a:r>
          </a:p>
          <a:p>
            <a:pPr lvl="1"/>
            <a:r>
              <a:rPr lang="en-US" dirty="0" smtClean="0"/>
              <a:t>SHARED_INTER_VCPU: 1 page/VCPU</a:t>
            </a:r>
          </a:p>
          <a:p>
            <a:pPr lvl="1"/>
            <a:r>
              <a:rPr lang="en-US" dirty="0" smtClean="0"/>
              <a:t>SHARED_INTER_VCPU_VMX: 2 pages/VCPU</a:t>
            </a:r>
          </a:p>
          <a:p>
            <a:pPr lvl="1"/>
            <a:r>
              <a:rPr lang="en-US" dirty="0" smtClean="0"/>
              <a:t>Net growth &gt;= 768k</a:t>
            </a:r>
          </a:p>
          <a:p>
            <a:r>
              <a:rPr lang="en-US" dirty="0" smtClean="0"/>
              <a:t>‘MONITOR’ VA space contended (0xFFFFFFFFFC000000-)</a:t>
            </a:r>
          </a:p>
          <a:p>
            <a:endParaRPr lang="en-US" dirty="0" smtClean="0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18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Cost: </a:t>
            </a:r>
            <a:r>
              <a:rPr lang="en-US" dirty="0" err="1" smtClean="0"/>
              <a:t>vmm</a:t>
            </a:r>
            <a:r>
              <a:rPr lang="en-US" dirty="0" smtClean="0"/>
              <a:t> VA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“MONITOR” Virtual Address space, in 2MB pages (64MB at top)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2" y="1605822"/>
            <a:ext cx="7721112" cy="359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4308389" y="2875006"/>
            <a:ext cx="642552" cy="1210962"/>
          </a:xfrm>
          <a:prstGeom prst="straightConnector1">
            <a:avLst/>
          </a:prstGeom>
          <a:solidFill>
            <a:srgbClr val="0095D3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4308389" y="4085968"/>
            <a:ext cx="642552" cy="0"/>
          </a:xfrm>
          <a:prstGeom prst="straightConnector1">
            <a:avLst/>
          </a:prstGeom>
          <a:solidFill>
            <a:srgbClr val="0095D3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5789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Cost: </a:t>
            </a:r>
            <a:r>
              <a:rPr lang="en-US" dirty="0" err="1" smtClean="0"/>
              <a:t>vmx</a:t>
            </a:r>
            <a:endParaRPr 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text, data, </a:t>
            </a:r>
            <a:r>
              <a:rPr lang="en-US" dirty="0" err="1" smtClean="0"/>
              <a:t>rodata</a:t>
            </a:r>
            <a:r>
              <a:rPr lang="en-US" dirty="0" smtClean="0"/>
              <a:t> static (MAX_VCPUS/</a:t>
            </a:r>
            <a:r>
              <a:rPr lang="en-US" dirty="0" err="1" smtClean="0"/>
              <a:t>NumVCPUs</a:t>
            </a:r>
            <a:r>
              <a:rPr lang="en-US" dirty="0" smtClean="0"/>
              <a:t>())</a:t>
            </a:r>
          </a:p>
          <a:p>
            <a:pPr marL="233363" lvl="1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smtClean="0"/>
              <a:t>Semaphores</a:t>
            </a:r>
          </a:p>
          <a:p>
            <a:pPr marL="233363" lvl="1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smtClean="0"/>
              <a:t>Locks (MX_MAX_LOCK)</a:t>
            </a:r>
          </a:p>
          <a:p>
            <a:pPr marL="233363" lvl="1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err="1" smtClean="0"/>
              <a:t>RPCConnections</a:t>
            </a:r>
            <a:endParaRPr lang="en-US" b="1" dirty="0" smtClean="0"/>
          </a:p>
          <a:p>
            <a:pPr marL="233363" lvl="1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smtClean="0"/>
              <a:t>VTHREAD_MAX_THREADS, thread overhead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273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Cost: </a:t>
            </a:r>
            <a:r>
              <a:rPr lang="en-US" dirty="0" err="1" smtClean="0"/>
              <a:t>vmkernel</a:t>
            </a:r>
            <a:endParaRPr 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text, data, </a:t>
            </a:r>
            <a:r>
              <a:rPr lang="en-US" dirty="0" err="1" smtClean="0"/>
              <a:t>rodata</a:t>
            </a:r>
            <a:r>
              <a:rPr lang="en-US" dirty="0" smtClean="0"/>
              <a:t> static (MAX_VCPUS/</a:t>
            </a:r>
            <a:r>
              <a:rPr lang="en-US" dirty="0" err="1" smtClean="0"/>
              <a:t>NumVCPUs</a:t>
            </a:r>
            <a:r>
              <a:rPr lang="en-US" dirty="0" smtClean="0"/>
              <a:t>())</a:t>
            </a:r>
          </a:p>
          <a:p>
            <a:pPr marL="233363" lvl="1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smtClean="0"/>
              <a:t>more worlds * more per-world costs</a:t>
            </a:r>
          </a:p>
          <a:p>
            <a:pPr marL="233363" lvl="1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smtClean="0"/>
              <a:t>World heap</a:t>
            </a:r>
          </a:p>
          <a:p>
            <a:pPr marL="233363" lvl="1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err="1" smtClean="0"/>
              <a:t>RPCConnections</a:t>
            </a:r>
            <a:endParaRPr lang="en-US" b="1" dirty="0" smtClean="0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273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Goals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Changes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Space costs</a:t>
            </a:r>
          </a:p>
          <a:p>
            <a:r>
              <a:rPr lang="en-US" dirty="0" smtClean="0"/>
              <a:t>Open issues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Stumbling blocks</a:t>
            </a:r>
          </a:p>
        </p:txBody>
      </p:sp>
    </p:spTree>
    <p:extLst>
      <p:ext uri="{BB962C8B-B14F-4D97-AF65-F5344CB8AC3E}">
        <p14:creationId xmlns:p14="http://schemas.microsoft.com/office/powerpoint/2010/main" val="30788883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mm</a:t>
            </a:r>
            <a:r>
              <a:rPr lang="en-US" dirty="0" smtClean="0"/>
              <a:t> cores</a:t>
            </a:r>
          </a:p>
          <a:p>
            <a:pPr lvl="1"/>
            <a:r>
              <a:rPr lang="en-US" dirty="0" smtClean="0"/>
              <a:t>!sparse, !</a:t>
            </a:r>
            <a:r>
              <a:rPr lang="en-US" dirty="0" err="1" smtClean="0"/>
              <a:t>deduped</a:t>
            </a:r>
            <a:r>
              <a:rPr lang="en-US" dirty="0" smtClean="0"/>
              <a:t>, scales with </a:t>
            </a:r>
            <a:r>
              <a:rPr lang="en-US" dirty="0" err="1" smtClean="0"/>
              <a:t>NumVCPUs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23GB </a:t>
            </a:r>
            <a:r>
              <a:rPr lang="en-US" dirty="0" err="1" smtClean="0"/>
              <a:t>vmmcores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vmss2core + </a:t>
            </a:r>
            <a:r>
              <a:rPr lang="en-US" dirty="0" err="1" smtClean="0"/>
              <a:t>devSmram</a:t>
            </a:r>
            <a:r>
              <a:rPr lang="en-US" dirty="0" smtClean="0"/>
              <a:t> (PR 1066812)</a:t>
            </a:r>
          </a:p>
          <a:p>
            <a:r>
              <a:rPr lang="en-US" dirty="0" err="1" smtClean="0"/>
              <a:t>coresPerSocket</a:t>
            </a:r>
            <a:r>
              <a:rPr lang="en-US" dirty="0" smtClean="0"/>
              <a:t> / </a:t>
            </a:r>
            <a:r>
              <a:rPr lang="en-US" dirty="0" err="1" smtClean="0"/>
              <a:t>vNUMA</a:t>
            </a:r>
            <a:endParaRPr lang="en-US" dirty="0"/>
          </a:p>
          <a:p>
            <a:pPr lvl="1"/>
            <a:r>
              <a:rPr lang="en-US" dirty="0" smtClean="0"/>
              <a:t>Windows socket limit</a:t>
            </a:r>
          </a:p>
          <a:p>
            <a:pPr lvl="1"/>
            <a:r>
              <a:rPr lang="en-US" dirty="0" err="1" smtClean="0"/>
              <a:t>vNUMA</a:t>
            </a:r>
            <a:r>
              <a:rPr lang="en-US" dirty="0" smtClean="0"/>
              <a:t> performance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rch limits</a:t>
            </a:r>
          </a:p>
          <a:p>
            <a:r>
              <a:rPr lang="en-US" dirty="0" smtClean="0"/>
              <a:t>SMRAM bring-up space waste/violates spec (PR 1054767)</a:t>
            </a:r>
          </a:p>
          <a:p>
            <a:pPr lvl="1"/>
            <a:r>
              <a:rPr lang="en-US" dirty="0" smtClean="0"/>
              <a:t>violates spec re SMBASE</a:t>
            </a:r>
          </a:p>
          <a:p>
            <a:pPr lvl="1"/>
            <a:r>
              <a:rPr lang="en-US" dirty="0" smtClean="0"/>
              <a:t>VGA_WINDOW </a:t>
            </a:r>
            <a:r>
              <a:rPr lang="en-US" dirty="0" err="1" smtClean="0"/>
              <a:t>vs</a:t>
            </a:r>
            <a:r>
              <a:rPr lang="en-US" dirty="0" smtClean="0"/>
              <a:t> device-backed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273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Goals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Changes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Space costs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Open issues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Stumbling blocks</a:t>
            </a:r>
          </a:p>
        </p:txBody>
      </p:sp>
    </p:spTree>
    <p:extLst>
      <p:ext uri="{BB962C8B-B14F-4D97-AF65-F5344CB8AC3E}">
        <p14:creationId xmlns:p14="http://schemas.microsoft.com/office/powerpoint/2010/main" val="30788883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Crosscall</a:t>
            </a:r>
            <a:r>
              <a:rPr lang="en-US" dirty="0" smtClean="0"/>
              <a:t> scaling?</a:t>
            </a:r>
          </a:p>
          <a:p>
            <a:r>
              <a:rPr lang="en-US" dirty="0" smtClean="0"/>
              <a:t>Scaling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Gphys</a:t>
            </a:r>
            <a:r>
              <a:rPr lang="en-US" dirty="0" smtClean="0"/>
              <a:t> lock</a:t>
            </a:r>
          </a:p>
          <a:p>
            <a:r>
              <a:rPr lang="en-US" dirty="0" err="1" smtClean="0"/>
              <a:t>MMUInfo</a:t>
            </a:r>
            <a:r>
              <a:rPr lang="en-US" dirty="0" smtClean="0"/>
              <a:t> 2MB</a:t>
            </a:r>
          </a:p>
          <a:p>
            <a:pPr lvl="1"/>
            <a:r>
              <a:rPr lang="en-US" dirty="0" err="1" smtClean="0"/>
              <a:t>ScratchAS</a:t>
            </a:r>
            <a:r>
              <a:rPr lang="en-US" dirty="0" smtClean="0"/>
              <a:t> for the shared area?</a:t>
            </a:r>
          </a:p>
          <a:p>
            <a:r>
              <a:rPr lang="en-US" dirty="0" err="1" smtClean="0"/>
              <a:t>vNUMA</a:t>
            </a:r>
            <a:r>
              <a:rPr lang="en-US" dirty="0" smtClean="0"/>
              <a:t>/</a:t>
            </a:r>
            <a:r>
              <a:rPr lang="en-US" dirty="0" err="1" smtClean="0"/>
              <a:t>coresPerSocket</a:t>
            </a:r>
            <a:r>
              <a:rPr lang="en-US" dirty="0" smtClean="0"/>
              <a:t> (PR 1097867)</a:t>
            </a:r>
          </a:p>
          <a:p>
            <a:r>
              <a:rPr lang="en-US" dirty="0" smtClean="0"/>
              <a:t>SAP HANA…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872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Goals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Changes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Space costs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Open issues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Stumbling blocks</a:t>
            </a:r>
          </a:p>
        </p:txBody>
      </p:sp>
    </p:spTree>
    <p:extLst>
      <p:ext uri="{BB962C8B-B14F-4D97-AF65-F5344CB8AC3E}">
        <p14:creationId xmlns:p14="http://schemas.microsoft.com/office/powerpoint/2010/main" val="30788883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129+ VCPUs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APIC </a:t>
            </a:r>
            <a:r>
              <a:rPr lang="en-US" dirty="0" err="1" smtClean="0"/>
              <a:t>vs</a:t>
            </a:r>
            <a:r>
              <a:rPr lang="en-US" dirty="0" smtClean="0"/>
              <a:t> X2APIC for numbering (“must” / “must not”)</a:t>
            </a:r>
          </a:p>
          <a:p>
            <a:r>
              <a:rPr lang="en-US" dirty="0" smtClean="0"/>
              <a:t>VA space contention increases</a:t>
            </a:r>
          </a:p>
          <a:p>
            <a:r>
              <a:rPr lang="en-US" dirty="0" smtClean="0"/>
              <a:t>Worse resources scaling (structure size ceilings)</a:t>
            </a:r>
          </a:p>
          <a:p>
            <a:pPr lvl="1"/>
            <a:r>
              <a:rPr lang="en-US" dirty="0" err="1" smtClean="0"/>
              <a:t>RPCConnections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Switch paths</a:t>
            </a:r>
          </a:p>
          <a:p>
            <a:pPr lvl="1"/>
            <a:r>
              <a:rPr lang="en-US" dirty="0" smtClean="0"/>
              <a:t>maximum </a:t>
            </a:r>
            <a:r>
              <a:rPr lang="en-US" dirty="0" err="1" smtClean="0"/>
              <a:t>args</a:t>
            </a:r>
            <a:r>
              <a:rPr lang="en-US" dirty="0" smtClean="0"/>
              <a:t> insufficient for yet bigger </a:t>
            </a:r>
            <a:r>
              <a:rPr lang="en-US" dirty="0" err="1" smtClean="0"/>
              <a:t>VCPUSets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… and things found empirically trying for 1024…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872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Changes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Space costs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Open issues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Stumbling blocks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Trying for 1024 VCPUs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Extcfg</a:t>
            </a:r>
            <a:r>
              <a:rPr lang="en-US" dirty="0" smtClean="0"/>
              <a:t> doesn’t represent &gt; 256 in a set</a:t>
            </a:r>
          </a:p>
          <a:p>
            <a:pPr lvl="1"/>
            <a:r>
              <a:rPr lang="en-US" dirty="0" smtClean="0"/>
              <a:t>Ditto </a:t>
            </a:r>
            <a:r>
              <a:rPr lang="en-US" dirty="0" err="1" smtClean="0"/>
              <a:t>VCPUNUMADeviceRead</a:t>
            </a:r>
            <a:endParaRPr lang="en-US" dirty="0" smtClean="0"/>
          </a:p>
          <a:p>
            <a:r>
              <a:rPr lang="en-US" dirty="0" err="1" smtClean="0"/>
              <a:t>VMSafe</a:t>
            </a:r>
            <a:r>
              <a:rPr lang="en-US" dirty="0" smtClean="0"/>
              <a:t> bits</a:t>
            </a:r>
          </a:p>
          <a:p>
            <a:r>
              <a:rPr lang="en-US" dirty="0" err="1" smtClean="0"/>
              <a:t>vmkernel</a:t>
            </a:r>
            <a:r>
              <a:rPr lang="en-US" dirty="0" smtClean="0"/>
              <a:t> stack blown out by huge </a:t>
            </a:r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err="1" smtClean="0"/>
              <a:t>mxState</a:t>
            </a:r>
            <a:r>
              <a:rPr lang="en-US" dirty="0" smtClean="0"/>
              <a:t> too big for the linker</a:t>
            </a:r>
          </a:p>
          <a:p>
            <a:r>
              <a:rPr lang="en-US" dirty="0" smtClean="0"/>
              <a:t>Overhead memory</a:t>
            </a:r>
          </a:p>
          <a:p>
            <a:r>
              <a:rPr lang="en-US" dirty="0" smtClean="0"/>
              <a:t>MAX_VCPUS </a:t>
            </a:r>
            <a:r>
              <a:rPr lang="en-US" dirty="0" err="1" smtClean="0"/>
              <a:t>vs</a:t>
            </a:r>
            <a:r>
              <a:rPr lang="en-US" dirty="0" smtClean="0"/>
              <a:t> print </a:t>
            </a:r>
            <a:r>
              <a:rPr lang="en-US" dirty="0" err="1" smtClean="0"/>
              <a:t>specifier</a:t>
            </a:r>
            <a:endParaRPr lang="en-US" dirty="0"/>
          </a:p>
          <a:p>
            <a:r>
              <a:rPr lang="en-US" dirty="0" err="1" smtClean="0"/>
              <a:t>vmm</a:t>
            </a:r>
            <a:r>
              <a:rPr lang="en-US" dirty="0" smtClean="0"/>
              <a:t> VA space (128MB)</a:t>
            </a:r>
          </a:p>
          <a:p>
            <a:r>
              <a:rPr lang="en-US" dirty="0" smtClean="0"/>
              <a:t>RPC blocks too large for monitor stack</a:t>
            </a:r>
          </a:p>
          <a:p>
            <a:r>
              <a:rPr lang="en-US" dirty="0" smtClean="0"/>
              <a:t>More RPC blocks…</a:t>
            </a:r>
          </a:p>
          <a:p>
            <a:r>
              <a:rPr lang="en-US" dirty="0" smtClean="0"/>
              <a:t>Interrupts/APIC IDs</a:t>
            </a:r>
          </a:p>
          <a:p>
            <a:r>
              <a:rPr lang="en-US" dirty="0" smtClean="0"/>
              <a:t>SMRAM: VGA_WINDOW=&gt;1MB fits 945 VCPUs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872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Goals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Changes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Space costs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Open issues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Future work</a:t>
            </a:r>
          </a:p>
          <a:p>
            <a:r>
              <a:rPr lang="en-US" dirty="0" smtClean="0"/>
              <a:t>Stumbling blocks</a:t>
            </a:r>
          </a:p>
        </p:txBody>
      </p:sp>
    </p:spTree>
    <p:extLst>
      <p:ext uri="{BB962C8B-B14F-4D97-AF65-F5344CB8AC3E}">
        <p14:creationId xmlns:p14="http://schemas.microsoft.com/office/powerpoint/2010/main" val="7548956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Stumbling Blocks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NUMA rebalance/initialization bugs</a:t>
            </a:r>
          </a:p>
          <a:p>
            <a:r>
              <a:rPr lang="en-US" dirty="0" err="1" smtClean="0"/>
              <a:t>Weirdnesses</a:t>
            </a:r>
            <a:r>
              <a:rPr lang="en-US" dirty="0" smtClean="0"/>
              <a:t> re </a:t>
            </a:r>
            <a:r>
              <a:rPr lang="en-US" dirty="0" err="1" smtClean="0"/>
              <a:t>vmkernel</a:t>
            </a:r>
            <a:r>
              <a:rPr lang="en-US" dirty="0" smtClean="0"/>
              <a:t> heap sizing</a:t>
            </a:r>
          </a:p>
          <a:p>
            <a:r>
              <a:rPr lang="en-US" dirty="0" smtClean="0"/>
              <a:t>VA space limits</a:t>
            </a:r>
          </a:p>
          <a:p>
            <a:r>
              <a:rPr lang="en-US" dirty="0" smtClean="0"/>
              <a:t>Our PA space has no good map</a:t>
            </a:r>
          </a:p>
          <a:p>
            <a:r>
              <a:rPr lang="en-US" dirty="0" smtClean="0"/>
              <a:t>Our VA space has a broken incomplete map</a:t>
            </a:r>
          </a:p>
          <a:p>
            <a:r>
              <a:rPr lang="en-US" dirty="0" smtClean="0"/>
              <a:t>SMRAM users in firmware are confusing</a:t>
            </a:r>
          </a:p>
          <a:p>
            <a:pPr lvl="1"/>
            <a:r>
              <a:rPr lang="en-US" dirty="0" smtClean="0"/>
              <a:t>Dead code</a:t>
            </a:r>
          </a:p>
          <a:p>
            <a:pPr lvl="1"/>
            <a:r>
              <a:rPr lang="en-US" dirty="0" smtClean="0"/>
              <a:t>Live code which could be rewritten</a:t>
            </a:r>
          </a:p>
          <a:p>
            <a:pPr lvl="1"/>
            <a:r>
              <a:rPr lang="en-US" dirty="0" smtClean="0"/>
              <a:t>I may have found a legitimate use for non-BIOS SMM...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359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Maintain common case (few VCPUs): fast, small</a:t>
            </a:r>
          </a:p>
          <a:p>
            <a:r>
              <a:rPr lang="en-US" dirty="0" smtClean="0"/>
              <a:t>Correctness when using 128 VCPUs</a:t>
            </a:r>
          </a:p>
          <a:p>
            <a:r>
              <a:rPr lang="en-US" dirty="0" smtClean="0"/>
              <a:t>Reasonable performance for 128 VCPUs</a:t>
            </a:r>
          </a:p>
          <a:p>
            <a:endParaRPr lang="en-US" dirty="0" smtClean="0"/>
          </a:p>
          <a:p>
            <a:r>
              <a:rPr lang="en-US" dirty="0" smtClean="0"/>
              <a:t>Simplicity, maintainability: One monitor for all VCPU counts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18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Goals</a:t>
            </a:r>
            <a:endParaRPr lang="en-US" dirty="0" smtClean="0"/>
          </a:p>
          <a:p>
            <a:r>
              <a:rPr lang="en-US" dirty="0" smtClean="0"/>
              <a:t>Changes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Space costs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Open issues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Stumbling blocks</a:t>
            </a:r>
          </a:p>
        </p:txBody>
      </p:sp>
    </p:spTree>
    <p:extLst>
      <p:ext uri="{BB962C8B-B14F-4D97-AF65-F5344CB8AC3E}">
        <p14:creationId xmlns:p14="http://schemas.microsoft.com/office/powerpoint/2010/main" val="30788883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- Overview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VCPUSets</a:t>
            </a:r>
            <a:endParaRPr lang="en-US" dirty="0" smtClean="0"/>
          </a:p>
          <a:p>
            <a:pPr lvl="1"/>
            <a:r>
              <a:rPr lang="en-US" dirty="0" smtClean="0"/>
              <a:t>DT, </a:t>
            </a:r>
            <a:r>
              <a:rPr lang="en-US" dirty="0" err="1" smtClean="0"/>
              <a:t>TimeTracker</a:t>
            </a:r>
            <a:r>
              <a:rPr lang="en-US" dirty="0" smtClean="0"/>
              <a:t>, SVGA, TC, </a:t>
            </a:r>
            <a:r>
              <a:rPr lang="en-US" dirty="0" err="1" smtClean="0"/>
              <a:t>CrossCalls</a:t>
            </a:r>
            <a:r>
              <a:rPr lang="en-US" dirty="0" smtClean="0"/>
              <a:t>, </a:t>
            </a:r>
            <a:r>
              <a:rPr lang="en-US" dirty="0" err="1" smtClean="0"/>
              <a:t>PhysMem</a:t>
            </a:r>
            <a:r>
              <a:rPr lang="en-US" dirty="0" smtClean="0"/>
              <a:t>, </a:t>
            </a:r>
            <a:r>
              <a:rPr lang="en-US" dirty="0" err="1" smtClean="0"/>
              <a:t>patchset</a:t>
            </a:r>
            <a:r>
              <a:rPr lang="en-US" dirty="0" smtClean="0"/>
              <a:t>, interrupts, monitor actions, VHV, VCPU </a:t>
            </a:r>
            <a:r>
              <a:rPr lang="en-US" dirty="0" err="1" smtClean="0"/>
              <a:t>Hotplug</a:t>
            </a:r>
            <a:r>
              <a:rPr lang="en-US" dirty="0" smtClean="0"/>
              <a:t>, checkpoint, monitor loop/pausing</a:t>
            </a:r>
          </a:p>
          <a:p>
            <a:pPr lvl="1"/>
            <a:r>
              <a:rPr lang="en-US" dirty="0" smtClean="0"/>
              <a:t>Constants for optimization</a:t>
            </a:r>
          </a:p>
          <a:p>
            <a:pPr lvl="1"/>
            <a:r>
              <a:rPr lang="en-US" dirty="0" err="1" smtClean="0"/>
              <a:t>Vmkernel</a:t>
            </a:r>
            <a:r>
              <a:rPr lang="en-US" dirty="0" smtClean="0"/>
              <a:t>: </a:t>
            </a:r>
            <a:r>
              <a:rPr lang="en-US" dirty="0" err="1" smtClean="0"/>
              <a:t>CpuSched</a:t>
            </a:r>
            <a:r>
              <a:rPr lang="en-US" dirty="0" smtClean="0"/>
              <a:t> remote requests</a:t>
            </a:r>
          </a:p>
          <a:p>
            <a:r>
              <a:rPr lang="en-US" dirty="0" smtClean="0"/>
              <a:t>Variably-sized structures:</a:t>
            </a:r>
          </a:p>
          <a:p>
            <a:pPr lvl="1"/>
            <a:r>
              <a:rPr lang="en-US" strike="sngStrike" dirty="0" err="1" smtClean="0"/>
              <a:t>VNPTShadowEntry</a:t>
            </a:r>
            <a:r>
              <a:rPr lang="en-US" dirty="0" smtClean="0"/>
              <a:t>, </a:t>
            </a:r>
            <a:r>
              <a:rPr lang="en-US" dirty="0" err="1" smtClean="0"/>
              <a:t>BusMemFrameSWMMU</a:t>
            </a:r>
            <a:r>
              <a:rPr lang="en-US" dirty="0" smtClean="0"/>
              <a:t>._</a:t>
            </a:r>
            <a:r>
              <a:rPr lang="en-US" dirty="0" err="1" smtClean="0"/>
              <a:t>mmuTraces</a:t>
            </a:r>
            <a:endParaRPr lang="en-US" dirty="0" smtClean="0"/>
          </a:p>
          <a:p>
            <a:r>
              <a:rPr lang="en-US" dirty="0" smtClean="0"/>
              <a:t>Switch paths: </a:t>
            </a:r>
            <a:r>
              <a:rPr lang="en-US" dirty="0" err="1" smtClean="0"/>
              <a:t>VMKCall</a:t>
            </a:r>
            <a:r>
              <a:rPr lang="en-US" dirty="0" smtClean="0"/>
              <a:t>, </a:t>
            </a:r>
            <a:r>
              <a:rPr lang="en-US" dirty="0" err="1" smtClean="0"/>
              <a:t>BackToHost</a:t>
            </a:r>
            <a:endParaRPr lang="en-US" dirty="0" smtClean="0"/>
          </a:p>
          <a:p>
            <a:r>
              <a:rPr lang="en-US" dirty="0" smtClean="0"/>
              <a:t>Firmware: SMRAM/SMM initialization (BIOS, EFI)</a:t>
            </a:r>
          </a:p>
          <a:p>
            <a:r>
              <a:rPr lang="en-US" dirty="0" smtClean="0"/>
              <a:t>Guest OS: HV#2</a:t>
            </a:r>
          </a:p>
          <a:p>
            <a:r>
              <a:rPr lang="en-US" dirty="0" smtClean="0"/>
              <a:t>Resource bumps:</a:t>
            </a:r>
          </a:p>
          <a:p>
            <a:pPr lvl="1"/>
            <a:r>
              <a:rPr lang="en-US" dirty="0" err="1" smtClean="0"/>
              <a:t>RPCConnections</a:t>
            </a:r>
            <a:r>
              <a:rPr lang="en-US" dirty="0" smtClean="0"/>
              <a:t>, max threads, max locks, world heap</a:t>
            </a:r>
          </a:p>
          <a:p>
            <a:r>
              <a:rPr lang="en-US" dirty="0" err="1" smtClean="0"/>
              <a:t>vMotion</a:t>
            </a:r>
            <a:r>
              <a:rPr lang="en-US" dirty="0" smtClean="0"/>
              <a:t>: VCPU progress </a:t>
            </a:r>
            <a:r>
              <a:rPr lang="en-US" dirty="0" err="1" smtClean="0"/>
              <a:t>vs</a:t>
            </a:r>
            <a:r>
              <a:rPr lang="en-US" dirty="0" smtClean="0"/>
              <a:t> page-dirty backpressure (PR 1006716)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18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Goals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Changes</a:t>
            </a:r>
          </a:p>
          <a:p>
            <a:r>
              <a:rPr lang="en-US" dirty="0" smtClean="0"/>
              <a:t>Space costs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Open issues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Stumbling blocks</a:t>
            </a:r>
          </a:p>
        </p:txBody>
      </p:sp>
    </p:spTree>
    <p:extLst>
      <p:ext uri="{BB962C8B-B14F-4D97-AF65-F5344CB8AC3E}">
        <p14:creationId xmlns:p14="http://schemas.microsoft.com/office/powerpoint/2010/main" val="30788883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Cost: Scopes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SMRAM (guest PA space)</a:t>
            </a:r>
          </a:p>
          <a:p>
            <a:r>
              <a:rPr lang="en-US" dirty="0" err="1" smtClean="0"/>
              <a:t>vmm</a:t>
            </a:r>
            <a:endParaRPr lang="en-US" dirty="0" smtClean="0"/>
          </a:p>
          <a:p>
            <a:r>
              <a:rPr lang="en-US" dirty="0" err="1" smtClean="0"/>
              <a:t>vmx</a:t>
            </a:r>
            <a:endParaRPr lang="en-US" dirty="0" smtClean="0"/>
          </a:p>
          <a:p>
            <a:r>
              <a:rPr lang="en-US" dirty="0" err="1" smtClean="0"/>
              <a:t>vmkernel</a:t>
            </a:r>
            <a:endParaRPr lang="en-US" dirty="0" smtClean="0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18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Cost: SMRAM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SMRAM (unique per-VCPU):</a:t>
            </a:r>
          </a:p>
          <a:p>
            <a:pPr lvl="1"/>
            <a:r>
              <a:rPr lang="en-US" dirty="0" smtClean="0"/>
              <a:t>SMBASE: Base address (PA)</a:t>
            </a:r>
          </a:p>
          <a:p>
            <a:pPr lvl="1"/>
            <a:r>
              <a:rPr lang="en-US" dirty="0" smtClean="0"/>
              <a:t>SMBASE+0x8000 -&gt; SMBASE+0x81FF: SMI handler code</a:t>
            </a:r>
          </a:p>
          <a:p>
            <a:pPr lvl="1"/>
            <a:r>
              <a:rPr lang="en-US" dirty="0" smtClean="0"/>
              <a:t>SMBASE+0xFE00 -&gt; SMBASE+0xFFFF: SMM save state</a:t>
            </a:r>
          </a:p>
          <a:p>
            <a:r>
              <a:rPr lang="en-US" dirty="0" smtClean="0"/>
              <a:t>SMBASE set by chipset/firmware(/</a:t>
            </a:r>
            <a:r>
              <a:rPr lang="en-US" dirty="0" err="1" smtClean="0"/>
              <a:t>vmm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SMRAM across VCPUs is interleaved</a:t>
            </a:r>
          </a:p>
          <a:p>
            <a:r>
              <a:rPr lang="en-US" dirty="0" smtClean="0"/>
              <a:t>Traditional: ‘behind’ VGA RAM (0xA0000-0xBFFFF)</a:t>
            </a:r>
          </a:p>
          <a:p>
            <a:r>
              <a:rPr lang="en-US" dirty="0" smtClean="0"/>
              <a:t>128 requires more</a:t>
            </a:r>
          </a:p>
          <a:p>
            <a:r>
              <a:rPr lang="en-US" dirty="0" smtClean="0"/>
              <a:t>No more ‘behind’ memory available…</a:t>
            </a:r>
          </a:p>
          <a:p>
            <a:r>
              <a:rPr lang="en-US" dirty="0" smtClean="0"/>
              <a:t>SMRAM device-backed, HWv11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18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Cost: SMRAM </a:t>
            </a:r>
            <a:r>
              <a:rPr lang="en-US" dirty="0" err="1" smtClean="0"/>
              <a:t>vs</a:t>
            </a:r>
            <a:r>
              <a:rPr lang="en-US" dirty="0" smtClean="0"/>
              <a:t> Physical Memory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029200" y="784225"/>
            <a:ext cx="37338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831974"/>
            <a:ext cx="7821743" cy="304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0163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15B8BDE3DB4F4C923A9638BD74263B" ma:contentTypeVersion="4" ma:contentTypeDescription="Create a new document." ma:contentTypeScope="" ma:versionID="28db2253950c0fbd35366eb41a67fa00">
  <xsd:schema xmlns:xsd="http://www.w3.org/2001/XMLSchema" xmlns:p="http://schemas.microsoft.com/office/2006/metadata/properties" xmlns:ns2="0629e58c-6680-4877-8502-a58f2d57cd4f" targetNamespace="http://schemas.microsoft.com/office/2006/metadata/properties" ma:root="true" ma:fieldsID="46e89a672bf7568feaf80f7c4d492206" ns2:_="">
    <xsd:import namespace="0629e58c-6680-4877-8502-a58f2d57cd4f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629e58c-6680-4877-8502-a58f2d57cd4f" elementFormDefault="qualified">
    <xsd:import namespace="http://schemas.microsoft.com/office/2006/documentManagement/types"/>
    <xsd:element name="Category" ma:index="8" nillable="true" ma:displayName="Category" ma:default="Select One" ma:format="Dropdown" ma:internalName="Category">
      <xsd:simpleType>
        <xsd:restriction base="dms:Choice">
          <xsd:enumeration value="Select One"/>
          <xsd:enumeration value="Brand Assets"/>
          <xsd:enumeration value="Collateral"/>
          <xsd:enumeration value="Messaging"/>
          <xsd:enumeration value="Templates"/>
          <xsd:enumeration value="Guidelines/Polici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ategory xmlns="0629e58c-6680-4877-8502-a58f2d57cd4f">Templates</Category>
  </documentManagement>
</p:properties>
</file>

<file path=customXml/itemProps1.xml><?xml version="1.0" encoding="utf-8"?>
<ds:datastoreItem xmlns:ds="http://schemas.openxmlformats.org/officeDocument/2006/customXml" ds:itemID="{5863AD54-6126-4EE7-928E-D5CD2AF90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29e58c-6680-4877-8502-a58f2d57cd4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C9AAC75-0805-472F-A968-A90A08E7A0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4D51A-81E9-4C25-8B8B-79003C3E67E9}">
  <ds:schemaRefs>
    <ds:schemaRef ds:uri="0629e58c-6680-4877-8502-a58f2d57cd4f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VMware_template_091002</Template>
  <TotalTime>18643</TotalTime>
  <Words>907</Words>
  <Application>Microsoft Macintosh PowerPoint</Application>
  <PresentationFormat>On-screen Show (4:3)</PresentationFormat>
  <Paragraphs>205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VMware Confidential</vt:lpstr>
      <vt:lpstr>VMware Non-Confidential</vt:lpstr>
      <vt:lpstr>128 VCPUs Revisited</vt:lpstr>
      <vt:lpstr>Agenda</vt:lpstr>
      <vt:lpstr>Goals</vt:lpstr>
      <vt:lpstr>Agenda</vt:lpstr>
      <vt:lpstr>Changes - Overview</vt:lpstr>
      <vt:lpstr>Agenda</vt:lpstr>
      <vt:lpstr>Space Cost: Scopes</vt:lpstr>
      <vt:lpstr>Space Cost: SMRAM</vt:lpstr>
      <vt:lpstr>Space Cost: SMRAM vs Physical Memory</vt:lpstr>
      <vt:lpstr>Space Cost: vmm</vt:lpstr>
      <vt:lpstr>Space Cost: vmm VA</vt:lpstr>
      <vt:lpstr>Space Cost: vmx</vt:lpstr>
      <vt:lpstr>Space Cost: vmkernel</vt:lpstr>
      <vt:lpstr>Agenda</vt:lpstr>
      <vt:lpstr>Open Issues</vt:lpstr>
      <vt:lpstr>Agenda</vt:lpstr>
      <vt:lpstr>Performance</vt:lpstr>
      <vt:lpstr>Agenda</vt:lpstr>
      <vt:lpstr>Future Work: 129+ VCPUs</vt:lpstr>
      <vt:lpstr>Future work: Trying for 1024 VCPUs</vt:lpstr>
      <vt:lpstr>Agenda</vt:lpstr>
      <vt:lpstr>Stumbling Blocks</vt:lpstr>
    </vt:vector>
  </TitlesOfParts>
  <Company>—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Corporate PPT Template 2013-Confidential 4X3</dc:title>
  <dc:creator>—</dc:creator>
  <cp:lastModifiedBy>Jerri-Ann Meyer</cp:lastModifiedBy>
  <cp:revision>403</cp:revision>
  <dcterms:created xsi:type="dcterms:W3CDTF">2009-09-29T17:45:03Z</dcterms:created>
  <dcterms:modified xsi:type="dcterms:W3CDTF">2013-12-10T23:18:46Z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0x010100A015B8BDE3DB4F4C923A9638BD74263B</vt:lpwstr>
  </property>
</Properties>
</file>