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4"/>
  </p:sldMasterIdLst>
  <p:notesMasterIdLst>
    <p:notesMasterId r:id="rId25"/>
  </p:notesMasterIdLst>
  <p:handoutMasterIdLst>
    <p:handoutMasterId r:id="rId26"/>
  </p:handoutMasterIdLst>
  <p:sldIdLst>
    <p:sldId id="334" r:id="rId5"/>
    <p:sldId id="491" r:id="rId6"/>
    <p:sldId id="511" r:id="rId7"/>
    <p:sldId id="510" r:id="rId8"/>
    <p:sldId id="493" r:id="rId9"/>
    <p:sldId id="494" r:id="rId10"/>
    <p:sldId id="492" r:id="rId11"/>
    <p:sldId id="495" r:id="rId12"/>
    <p:sldId id="496" r:id="rId13"/>
    <p:sldId id="497" r:id="rId14"/>
    <p:sldId id="506" r:id="rId15"/>
    <p:sldId id="500" r:id="rId16"/>
    <p:sldId id="501" r:id="rId17"/>
    <p:sldId id="502" r:id="rId18"/>
    <p:sldId id="503" r:id="rId19"/>
    <p:sldId id="504" r:id="rId20"/>
    <p:sldId id="505" r:id="rId21"/>
    <p:sldId id="509" r:id="rId22"/>
    <p:sldId id="508" r:id="rId23"/>
    <p:sldId id="507" r:id="rId24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pitchFamily="34" charset="0"/>
        <a:ea typeface="ＭＳ Ｐゴシック"/>
        <a:cs typeface="ＭＳ Ｐゴシック"/>
      </a:defRPr>
    </a:lvl1pPr>
    <a:lvl2pPr marL="455613" indent="1588"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pitchFamily="34" charset="0"/>
        <a:ea typeface="ＭＳ Ｐゴシック"/>
        <a:cs typeface="ＭＳ Ｐゴシック"/>
      </a:defRPr>
    </a:lvl2pPr>
    <a:lvl3pPr marL="912813" indent="1588"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pitchFamily="34" charset="0"/>
        <a:ea typeface="ＭＳ Ｐゴシック"/>
        <a:cs typeface="ＭＳ Ｐゴシック"/>
      </a:defRPr>
    </a:lvl3pPr>
    <a:lvl4pPr marL="1370013" indent="1588"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pitchFamily="34" charset="0"/>
        <a:ea typeface="ＭＳ Ｐゴシック"/>
        <a:cs typeface="ＭＳ Ｐゴシック"/>
      </a:defRPr>
    </a:lvl4pPr>
    <a:lvl5pPr marL="1825625" indent="3175"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rgbClr val="0095D3"/>
        </a:solidFill>
        <a:latin typeface="Arial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rgbClr val="0095D3"/>
        </a:solidFill>
        <a:latin typeface="Arial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rgbClr val="0095D3"/>
        </a:solidFill>
        <a:latin typeface="Arial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rgbClr val="0095D3"/>
        </a:solidFill>
        <a:latin typeface="Arial" pitchFamily="34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66"/>
    <a:srgbClr val="FFFF99"/>
    <a:srgbClr val="42FB68"/>
    <a:srgbClr val="FCD6A5"/>
    <a:srgbClr val="52AEDC"/>
    <a:srgbClr val="ACE0F2"/>
    <a:srgbClr val="B3E3F3"/>
    <a:srgbClr val="61C0E0"/>
    <a:srgbClr val="59B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9" autoAdjust="0"/>
    <p:restoredTop sz="99060" autoAdjust="0"/>
  </p:normalViewPr>
  <p:slideViewPr>
    <p:cSldViewPr snapToGrid="0">
      <p:cViewPr>
        <p:scale>
          <a:sx n="81" d="100"/>
          <a:sy n="81" d="100"/>
        </p:scale>
        <p:origin x="-1208" y="-416"/>
      </p:cViewPr>
      <p:guideLst>
        <p:guide orient="horz" pos="4143"/>
        <p:guide orient="horz" pos="3243"/>
        <p:guide orient="horz" pos="1112"/>
        <p:guide pos="2880"/>
        <p:guide pos="1747"/>
        <p:guide pos="5526"/>
        <p:guide pos="4650"/>
        <p:guide pos="3871"/>
      </p:guideLst>
    </p:cSldViewPr>
  </p:slideViewPr>
  <p:outlineViewPr>
    <p:cViewPr>
      <p:scale>
        <a:sx n="33" d="100"/>
        <a:sy n="33" d="100"/>
      </p:scale>
      <p:origin x="0" y="463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C677376-DA6D-485F-9152-F29534756B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59FE70E-93D0-4190-B355-EB24B13453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487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4pPr>
    <a:lvl5pPr marL="18256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5pPr>
    <a:lvl6pPr marL="2283660" algn="l" defTabSz="9134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397" algn="l" defTabSz="9134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124" algn="l" defTabSz="9134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860" algn="l" defTabSz="9134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9FE70E-93D0-4190-B355-EB24B134530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 bwMode="gray">
          <a:xfrm>
            <a:off x="6524625" y="6696075"/>
            <a:ext cx="2343150" cy="188913"/>
          </a:xfrm>
          <a:prstGeom prst="rect">
            <a:avLst/>
          </a:prstGeom>
          <a:noFill/>
        </p:spPr>
        <p:txBody>
          <a:bodyPr lIns="91345" tIns="45673" rIns="91345" bIns="45673">
            <a:spAutoFit/>
          </a:bodyPr>
          <a:lstStyle/>
          <a:p>
            <a:pPr algn="r">
              <a:spcAft>
                <a:spcPct val="40000"/>
              </a:spcAft>
              <a:defRPr/>
            </a:pPr>
            <a:r>
              <a:rPr lang="en-US" sz="6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ＭＳ Ｐゴシック" pitchFamily="34" charset="-128"/>
                <a:cs typeface="+mn-cs"/>
              </a:rPr>
              <a:t>© </a:t>
            </a:r>
            <a:r>
              <a:rPr lang="en-US" sz="600" dirty="0" smtClean="0">
                <a:solidFill>
                  <a:schemeClr val="bg2">
                    <a:lumMod val="75000"/>
                  </a:schemeClr>
                </a:solidFill>
                <a:latin typeface="Arial" charset="0"/>
                <a:ea typeface="ＭＳ Ｐゴシック" pitchFamily="34" charset="-128"/>
                <a:cs typeface="+mn-cs"/>
              </a:rPr>
              <a:t>2012 </a:t>
            </a:r>
            <a:r>
              <a:rPr lang="en-US" sz="6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ＭＳ Ｐゴシック" pitchFamily="34" charset="-128"/>
                <a:cs typeface="+mn-cs"/>
              </a:rPr>
              <a:t>VMware Inc. All rights reserved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30200"/>
            <a:ext cx="8382000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6"/>
            <a:ext cx="8382000" cy="1295400"/>
          </a:xfrm>
        </p:spPr>
        <p:txBody>
          <a:bodyPr/>
          <a:lstStyle>
            <a:lvl1pPr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381000" y="6381750"/>
            <a:ext cx="2133600" cy="476250"/>
          </a:xfrm>
          <a:ln>
            <a:miter lim="800000"/>
            <a:headEnd/>
            <a:tailEnd/>
          </a:ln>
        </p:spPr>
        <p:txBody>
          <a:bodyPr anchor="t"/>
          <a:lstStyle>
            <a:lvl1pPr algn="l" eaLnBrk="0" hangingPunct="0">
              <a:defRPr sz="1200" b="1" dirty="0"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3"/>
            <a:ext cx="8385048" cy="5260733"/>
          </a:xfrm>
        </p:spPr>
        <p:txBody>
          <a:bodyPr/>
          <a:lstStyle>
            <a:lvl1pPr marL="114180" indent="-114180"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3E566-49E1-4EC8-BEE7-DF731F1B3C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52429-1383-4856-9142-DB2A9FB834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784226"/>
            <a:ext cx="763066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55"/>
            <a:ext cx="7592568" cy="3748405"/>
          </a:xfrm>
        </p:spPr>
        <p:txBody>
          <a:bodyPr/>
          <a:lstStyle>
            <a:lvl1pPr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D7973-080F-4470-9F0E-10F671C849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5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4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06552-EC1B-4535-B08F-3439C43639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45"/>
            <a:ext cx="4038600" cy="5006975"/>
          </a:xfrm>
        </p:spPr>
        <p:txBody>
          <a:bodyPr/>
          <a:lstStyle>
            <a:lvl1pPr marL="114180" indent="-114180">
              <a:buFont typeface="Arial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45"/>
            <a:ext cx="4038600" cy="5006975"/>
          </a:xfrm>
        </p:spPr>
        <p:txBody>
          <a:bodyPr/>
          <a:lstStyle>
            <a:lvl1pPr marL="114180" indent="-11418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AA3CA-C371-473B-84EE-84F51D79CC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454025" y="644683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7EDE06E4-BF5D-4163-9F3F-F1AE75C17D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lIns="91345" tIns="45673" rIns="91345" bIns="45673" anchor="ctr"/>
          <a:lstStyle/>
          <a:p>
            <a:pPr algn="ctr">
              <a:spcAft>
                <a:spcPct val="40000"/>
              </a:spcAft>
              <a:defRPr/>
            </a:pPr>
            <a:endParaRPr lang="en-US" dirty="0"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lIns="91345" tIns="45673" rIns="91345" bIns="45673" anchor="ctr"/>
          <a:lstStyle/>
          <a:p>
            <a:pPr algn="ctr">
              <a:spcAft>
                <a:spcPct val="40000"/>
              </a:spcAft>
              <a:defRPr/>
            </a:pPr>
            <a:endParaRPr lang="en-US" dirty="0"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825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5" tIns="45673" rIns="91345" bIns="45673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 bwMode="white"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wrap="square" lIns="91345" tIns="45673" rIns="91345" bIns="45673" numCol="1" anchor="ctr" anchorCtr="0" compatLnSpc="1">
            <a:prstTxWarp prst="textNoShape">
              <a:avLst/>
            </a:prstTxWarp>
          </a:bodyPr>
          <a:lstStyle>
            <a:lvl1pPr algn="ctr">
              <a:defRPr sz="1000" dirty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2" r:id="rId1"/>
    <p:sldLayoutId id="2147484409" r:id="rId2"/>
    <p:sldLayoutId id="2147484410" r:id="rId3"/>
    <p:sldLayoutId id="2147484413" r:id="rId4"/>
    <p:sldLayoutId id="2147484414" r:id="rId5"/>
    <p:sldLayoutId id="2147484411" r:id="rId6"/>
  </p:sldLayoutIdLst>
  <p:transition xmlns:p14="http://schemas.microsoft.com/office/powerpoint/2010/main">
    <p:fade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  <a:cs typeface="ＭＳ Ｐゴシック"/>
        </a:defRPr>
      </a:lvl5pPr>
      <a:lvl6pPr marL="456727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3462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0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6931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112713" indent="-11271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rgbClr val="246978"/>
        </a:buClr>
        <a:buFont typeface="Arial" pitchFamily="34" charset="0"/>
        <a:buChar char=" "/>
        <a:defRPr sz="2000" b="1">
          <a:solidFill>
            <a:srgbClr val="333333"/>
          </a:solidFill>
          <a:latin typeface="+mn-lt"/>
          <a:ea typeface="+mn-ea"/>
          <a:cs typeface="ＭＳ Ｐゴシック"/>
        </a:defRPr>
      </a:lvl1pPr>
      <a:lvl2pPr marL="398463" indent="-169863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rgbClr val="246978"/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  <a:cs typeface="ＭＳ Ｐゴシック"/>
        </a:defRPr>
      </a:lvl2pPr>
      <a:lvl3pPr marL="627063" indent="-169863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Wingdings" pitchFamily="2" charset="2"/>
        <a:buChar char="§"/>
        <a:defRPr sz="1600">
          <a:solidFill>
            <a:srgbClr val="333333"/>
          </a:solidFill>
          <a:latin typeface="+mn-lt"/>
          <a:ea typeface="+mn-ea"/>
          <a:cs typeface="ＭＳ Ｐゴシック"/>
        </a:defRPr>
      </a:lvl3pPr>
      <a:lvl4pPr marL="912813" indent="-169863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pitchFamily="34" charset="0"/>
        <a:buChar char="­"/>
        <a:defRPr sz="1600">
          <a:solidFill>
            <a:srgbClr val="333333"/>
          </a:solidFill>
          <a:latin typeface="+mn-lt"/>
          <a:ea typeface="+mn-ea"/>
          <a:cs typeface="ＭＳ Ｐゴシック"/>
        </a:defRPr>
      </a:lvl4pPr>
      <a:lvl5pPr marL="1198563" indent="-169863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pitchFamily="34" charset="0"/>
        <a:buChar char="­"/>
        <a:defRPr sz="1600">
          <a:solidFill>
            <a:srgbClr val="333333"/>
          </a:solidFill>
          <a:latin typeface="+mn-lt"/>
          <a:ea typeface="+mn-ea"/>
          <a:cs typeface="ＭＳ Ｐゴシック"/>
        </a:defRPr>
      </a:lvl5pPr>
      <a:lvl6pPr marL="1598561" indent="-171272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5300" indent="-171272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2031" indent="-171272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68760" indent="-171272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3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27" algn="l" defTabSz="913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62" algn="l" defTabSz="913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200" algn="l" defTabSz="913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31" algn="l" defTabSz="913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60" algn="l" defTabSz="913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97" algn="l" defTabSz="913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124" algn="l" defTabSz="913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60" algn="l" defTabSz="913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Dive on </a:t>
            </a:r>
            <a:r>
              <a:rPr lang="en-US" dirty="0" err="1" smtClean="0"/>
              <a:t>vISL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545" y="1500818"/>
            <a:ext cx="8382000" cy="371115"/>
          </a:xfrm>
        </p:spPr>
        <p:txBody>
          <a:bodyPr/>
          <a:lstStyle/>
          <a:p>
            <a:r>
              <a:rPr lang="en-US" dirty="0" smtClean="0"/>
              <a:t>Feb 19, 2013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52429-1383-4856-9142-DB2A9FB834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741" y="780815"/>
            <a:ext cx="861718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4D4D4D"/>
                </a:solidFill>
                <a:latin typeface="Arial"/>
              </a:rPr>
              <a:t>Plan-of-record for 2014</a:t>
            </a:r>
          </a:p>
          <a:p>
            <a:pPr marL="798513" lvl="1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4D4D4D"/>
                </a:solidFill>
                <a:latin typeface="Arial"/>
              </a:rPr>
              <a:t>VUM equivalent</a:t>
            </a:r>
          </a:p>
          <a:p>
            <a:pPr marL="1255713" lvl="2" indent="-342900">
              <a:buFont typeface="Wingdings" charset="2"/>
              <a:buChar char="§"/>
            </a:pPr>
            <a:r>
              <a:rPr lang="en-US" sz="2000" dirty="0" err="1" smtClean="0">
                <a:solidFill>
                  <a:srgbClr val="4D4D4D"/>
                </a:solidFill>
                <a:latin typeface="Arial"/>
              </a:rPr>
              <a:t>ESXi</a:t>
            </a:r>
            <a:r>
              <a:rPr lang="en-US" sz="2000" dirty="0" smtClean="0">
                <a:solidFill>
                  <a:srgbClr val="4D4D4D"/>
                </a:solidFill>
                <a:latin typeface="Arial"/>
              </a:rPr>
              <a:t> patching and upgrade</a:t>
            </a:r>
          </a:p>
          <a:p>
            <a:pPr marL="1255713" lvl="2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4D4D4D"/>
                </a:solidFill>
                <a:latin typeface="Arial"/>
              </a:rPr>
              <a:t>Tools and virtual hardware upgrade</a:t>
            </a:r>
          </a:p>
          <a:p>
            <a:pPr marL="1255713" lvl="2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4D4D4D"/>
                </a:solidFill>
                <a:latin typeface="Arial"/>
              </a:rPr>
              <a:t>Cisco N1K VEM deployment (working with </a:t>
            </a:r>
            <a:r>
              <a:rPr lang="en-US" sz="2000" dirty="0" err="1" smtClean="0">
                <a:solidFill>
                  <a:srgbClr val="4D4D4D"/>
                </a:solidFill>
                <a:latin typeface="Arial"/>
              </a:rPr>
              <a:t>vDS</a:t>
            </a:r>
            <a:r>
              <a:rPr lang="en-US" sz="2000" dirty="0" smtClean="0">
                <a:solidFill>
                  <a:srgbClr val="4D4D4D"/>
                </a:solidFill>
                <a:latin typeface="Arial"/>
              </a:rPr>
              <a:t> and Cisco)</a:t>
            </a:r>
          </a:p>
          <a:p>
            <a:pPr marL="798513" lvl="1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4D4D4D"/>
                </a:solidFill>
                <a:latin typeface="Arial"/>
              </a:rPr>
              <a:t>New</a:t>
            </a:r>
          </a:p>
          <a:p>
            <a:pPr marL="1255713" lvl="2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4D4D4D"/>
                </a:solidFill>
                <a:latin typeface="Arial"/>
              </a:rPr>
              <a:t>CIS deployment</a:t>
            </a:r>
          </a:p>
          <a:p>
            <a:pPr marL="1255713" lvl="2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4D4D4D"/>
                </a:solidFill>
                <a:latin typeface="Arial"/>
              </a:rPr>
              <a:t>CIS upgrade</a:t>
            </a:r>
          </a:p>
          <a:p>
            <a:pPr marL="1255713" lvl="2" indent="-342900">
              <a:buFont typeface="Wingdings" charset="2"/>
              <a:buChar char="§"/>
            </a:pPr>
            <a:r>
              <a:rPr lang="en-US" sz="2000" dirty="0" err="1" smtClean="0">
                <a:solidFill>
                  <a:srgbClr val="4D4D4D"/>
                </a:solidFill>
                <a:latin typeface="Arial"/>
              </a:rPr>
              <a:t>ESXi</a:t>
            </a:r>
            <a:r>
              <a:rPr lang="en-US" sz="2000" dirty="0" smtClean="0">
                <a:solidFill>
                  <a:srgbClr val="4D4D4D"/>
                </a:solidFill>
                <a:latin typeface="Arial"/>
              </a:rPr>
              <a:t> deployment using Auto Deploy (can support more)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4D4D4D"/>
                </a:solidFill>
                <a:latin typeface="Arial"/>
              </a:rPr>
              <a:t>Future</a:t>
            </a:r>
          </a:p>
          <a:p>
            <a:pPr marL="798513" lvl="1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4D4D4D"/>
                </a:solidFill>
                <a:latin typeface="Arial"/>
              </a:rPr>
              <a:t>Device Firmware (#1 customer ask)</a:t>
            </a:r>
          </a:p>
          <a:p>
            <a:pPr marL="798513" lvl="1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4D4D4D"/>
                </a:solidFill>
                <a:latin typeface="Arial"/>
              </a:rPr>
              <a:t>Detection of compatibility problems with other VMware management software when deploying/upgrading any CIS component (e.g., SRM)</a:t>
            </a:r>
          </a:p>
          <a:p>
            <a:pPr marL="798513" lvl="1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4D4D4D"/>
                </a:solidFill>
                <a:latin typeface="Arial"/>
              </a:rPr>
              <a:t>Deployment/upgrade of such software (e.g., SRM, View)</a:t>
            </a:r>
          </a:p>
          <a:p>
            <a:pPr marL="1255713" lvl="2" indent="-342900">
              <a:buFont typeface="Wingdings" charset="2"/>
              <a:buChar char="§"/>
            </a:pPr>
            <a:endParaRPr lang="en-US" sz="2000" dirty="0" smtClean="0">
              <a:solidFill>
                <a:srgbClr val="4D4D4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4667292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 Bundle Deep Dive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Probing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Installation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Major Upgrade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Patching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Facilitate ESX Upgrade/Patching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5675837"/>
      </p:ext>
    </p:extLst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 Bundle: Probing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 err="1" smtClean="0"/>
              <a:t>pyvmomi</a:t>
            </a:r>
            <a:r>
              <a:rPr lang="en-US" dirty="0" smtClean="0"/>
              <a:t> (aka, python VMODL lib) to discover VC 5.0 and up</a:t>
            </a:r>
          </a:p>
          <a:p>
            <a:r>
              <a:rPr lang="en-US" dirty="0" smtClean="0"/>
              <a:t>Supports Windows and VCVA</a:t>
            </a:r>
          </a:p>
          <a:p>
            <a:r>
              <a:rPr lang="en-US" dirty="0" smtClean="0"/>
              <a:t>Discovers:</a:t>
            </a:r>
          </a:p>
          <a:p>
            <a:pPr lvl="1"/>
            <a:r>
              <a:rPr lang="en-US" dirty="0" smtClean="0"/>
              <a:t>Inventory Hierarchy (datacenters, folders, clusters)</a:t>
            </a:r>
          </a:p>
          <a:p>
            <a:pPr lvl="1"/>
            <a:r>
              <a:rPr lang="en-US" dirty="0" smtClean="0"/>
              <a:t>Hosts</a:t>
            </a:r>
          </a:p>
          <a:p>
            <a:pPr lvl="1"/>
            <a:r>
              <a:rPr lang="en-US" dirty="0" smtClean="0"/>
              <a:t>VMs</a:t>
            </a:r>
          </a:p>
          <a:p>
            <a:pPr lvl="1"/>
            <a:r>
              <a:rPr lang="en-US" dirty="0" smtClean="0"/>
              <a:t>VDS</a:t>
            </a:r>
          </a:p>
          <a:p>
            <a:pPr lvl="1"/>
            <a:r>
              <a:rPr lang="en-US" dirty="0" smtClean="0"/>
              <a:t>Registered Extensions</a:t>
            </a:r>
          </a:p>
          <a:p>
            <a:pPr lvl="1"/>
            <a:r>
              <a:rPr lang="en-US" dirty="0" smtClean="0"/>
              <a:t>VC components installed on multiple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24468"/>
      </p:ext>
    </p:extLst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 Bundle: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smtClean="0"/>
              <a:t>2014 Appliance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Validate </a:t>
            </a:r>
            <a:r>
              <a:rPr lang="en-US" sz="1600" dirty="0" err="1" smtClean="0"/>
              <a:t>ESXi</a:t>
            </a:r>
            <a:r>
              <a:rPr lang="en-US" sz="1600" dirty="0" smtClean="0"/>
              <a:t> host(s) meets minimum requirements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OVF Deploy, tune resources, and we can’t use OVF properties (insecure, etc.)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Pass in user settings for </a:t>
            </a:r>
            <a:r>
              <a:rPr lang="en-US" sz="1600" dirty="0" err="1" smtClean="0"/>
              <a:t>firstboot</a:t>
            </a:r>
            <a:r>
              <a:rPr lang="en-US" sz="1600" dirty="0" smtClean="0"/>
              <a:t> scripts to access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Monitor </a:t>
            </a:r>
            <a:r>
              <a:rPr lang="en-US" sz="1600" dirty="0" err="1" smtClean="0"/>
              <a:t>firstboot</a:t>
            </a:r>
            <a:r>
              <a:rPr lang="en-US" sz="1600" dirty="0" smtClean="0"/>
              <a:t> scripts progress (run automatically)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e</a:t>
            </a:r>
            <a:r>
              <a:rPr lang="en-US" sz="1400" dirty="0" smtClean="0"/>
              <a:t>.g., CM registration, Cert generation, service handshakes, DB initialization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2014 Windows: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Validate </a:t>
            </a:r>
            <a:r>
              <a:rPr lang="en-US" sz="1600" dirty="0" smtClean="0"/>
              <a:t>Windows system(s) meets </a:t>
            </a:r>
            <a:r>
              <a:rPr lang="en-US" sz="1600" dirty="0"/>
              <a:t>minimum requirements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Upload MSIs to the Windows system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Install MSIs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Kick off </a:t>
            </a:r>
            <a:r>
              <a:rPr lang="en-US" sz="1600" dirty="0" err="1" smtClean="0"/>
              <a:t>firstboot</a:t>
            </a:r>
            <a:r>
              <a:rPr lang="en-US" sz="1600" dirty="0" smtClean="0"/>
              <a:t> scripts, monitor their progress  (same scripts as appliance)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Split LDU (aka, multi-system LDU)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Deploy same bits to multiple systems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Pass in data file designating which services to run where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“Match Maker” – introduce components to each other so they establish trust</a:t>
            </a:r>
          </a:p>
        </p:txBody>
      </p:sp>
    </p:spTree>
    <p:extLst>
      <p:ext uri="{BB962C8B-B14F-4D97-AF65-F5344CB8AC3E}">
        <p14:creationId xmlns:p14="http://schemas.microsoft.com/office/powerpoint/2010/main" val="3186193813"/>
      </p:ext>
    </p:extLst>
  </p:cSld>
  <p:clrMapOvr>
    <a:masterClrMapping/>
  </p:clrMapOvr>
  <p:transition xmlns:p14="http://schemas.microsoft.com/office/powerpoint/2010/main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 Bundle: </a:t>
            </a:r>
            <a:r>
              <a:rPr lang="en-US" dirty="0" smtClean="0"/>
              <a:t>Installation – common misconceptions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Firstboot</a:t>
            </a:r>
            <a:r>
              <a:rPr lang="en-US" dirty="0"/>
              <a:t> scripts != </a:t>
            </a:r>
            <a:r>
              <a:rPr lang="en-US" dirty="0" err="1"/>
              <a:t>vISL</a:t>
            </a:r>
            <a:endParaRPr lang="en-US" dirty="0"/>
          </a:p>
          <a:p>
            <a:pPr lvl="1"/>
            <a:r>
              <a:rPr lang="en-US" dirty="0" smtClean="0"/>
              <a:t>Scripts responsible for bootstrapping each component the first time</a:t>
            </a:r>
          </a:p>
          <a:p>
            <a:pPr lvl="1"/>
            <a:r>
              <a:rPr lang="en-US" dirty="0" smtClean="0"/>
              <a:t>They’re </a:t>
            </a:r>
            <a:r>
              <a:rPr lang="en-US" dirty="0"/>
              <a:t>a part of the core </a:t>
            </a:r>
            <a:r>
              <a:rPr lang="en-US" dirty="0" smtClean="0"/>
              <a:t>CIS product</a:t>
            </a:r>
          </a:p>
          <a:p>
            <a:pPr lvl="1"/>
            <a:r>
              <a:rPr lang="en-US" dirty="0" smtClean="0"/>
              <a:t>Owned by the component teams</a:t>
            </a:r>
          </a:p>
          <a:p>
            <a:pPr lvl="1"/>
            <a:r>
              <a:rPr lang="en-US" dirty="0" smtClean="0"/>
              <a:t>Written in a language the component teams are comfortable with (</a:t>
            </a:r>
            <a:r>
              <a:rPr lang="en-US" u="sng" dirty="0" smtClean="0"/>
              <a:t>Not MSI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Common between Appliance and Windows</a:t>
            </a:r>
          </a:p>
          <a:p>
            <a:pPr lvl="1"/>
            <a:r>
              <a:rPr lang="en-US" dirty="0" err="1" smtClean="0"/>
              <a:t>vISL</a:t>
            </a:r>
            <a:r>
              <a:rPr lang="en-US" dirty="0" smtClean="0"/>
              <a:t> CIS Bundle just runs/monitors them</a:t>
            </a:r>
            <a:endParaRPr lang="en-US" dirty="0"/>
          </a:p>
          <a:p>
            <a:r>
              <a:rPr lang="en-US" dirty="0" smtClean="0"/>
              <a:t>MSI != </a:t>
            </a:r>
            <a:r>
              <a:rPr lang="en-US" dirty="0" err="1" smtClean="0"/>
              <a:t>vISL</a:t>
            </a:r>
            <a:endParaRPr lang="en-US" dirty="0" smtClean="0"/>
          </a:p>
          <a:p>
            <a:pPr lvl="1"/>
            <a:r>
              <a:rPr lang="en-US" dirty="0" smtClean="0"/>
              <a:t>Most generated automatically by the VC build using WiX</a:t>
            </a:r>
          </a:p>
          <a:p>
            <a:pPr lvl="1"/>
            <a:r>
              <a:rPr lang="en-US" dirty="0" smtClean="0"/>
              <a:t>CIS approach for 2014 was to unify appliance/win model: MSI ~= RPM ~= ZIP</a:t>
            </a:r>
          </a:p>
          <a:p>
            <a:pPr lvl="1"/>
            <a:r>
              <a:rPr lang="en-US" dirty="0" smtClean="0"/>
              <a:t>Goal was this would make it easier for teams to control their own destiny</a:t>
            </a:r>
          </a:p>
          <a:p>
            <a:pPr lvl="1"/>
            <a:r>
              <a:rPr lang="en-US" dirty="0" smtClean="0"/>
              <a:t>Design choice was completely independent of the </a:t>
            </a:r>
            <a:r>
              <a:rPr lang="en-US" dirty="0" err="1" smtClean="0"/>
              <a:t>vISL</a:t>
            </a:r>
            <a:r>
              <a:rPr lang="en-US" dirty="0" smtClean="0"/>
              <a:t> architecture</a:t>
            </a:r>
          </a:p>
          <a:p>
            <a:pPr lvl="1"/>
            <a:r>
              <a:rPr lang="en-US" dirty="0" smtClean="0"/>
              <a:t>All that </a:t>
            </a:r>
            <a:r>
              <a:rPr lang="en-US" dirty="0" err="1" smtClean="0"/>
              <a:t>vISL</a:t>
            </a:r>
            <a:r>
              <a:rPr lang="en-US" dirty="0" smtClean="0"/>
              <a:t> needs is an MSI that can run headless  (“smart” MSIs can do this)</a:t>
            </a:r>
          </a:p>
          <a:p>
            <a:pPr lvl="2"/>
            <a:r>
              <a:rPr lang="en-US" dirty="0" smtClean="0"/>
              <a:t>We built a prototype VC 5.0 installation bundle to prove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08155"/>
      </p:ext>
    </p:extLst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 Bundle: Major Upgrade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Migration based upgrade</a:t>
            </a:r>
          </a:p>
          <a:p>
            <a:pPr lvl="1"/>
            <a:r>
              <a:rPr lang="en-US" dirty="0" smtClean="0"/>
              <a:t>CIS Product choice, </a:t>
            </a:r>
            <a:r>
              <a:rPr lang="en-US" b="1" dirty="0" smtClean="0"/>
              <a:t>not</a:t>
            </a:r>
            <a:r>
              <a:rPr lang="en-US" dirty="0" smtClean="0"/>
              <a:t> a “</a:t>
            </a:r>
            <a:r>
              <a:rPr lang="en-US" dirty="0" err="1" smtClean="0"/>
              <a:t>vISL</a:t>
            </a:r>
            <a:r>
              <a:rPr lang="en-US" dirty="0" smtClean="0"/>
              <a:t> requirement”</a:t>
            </a:r>
          </a:p>
          <a:p>
            <a:pPr lvl="2"/>
            <a:r>
              <a:rPr lang="en-US" dirty="0" err="1" smtClean="0"/>
              <a:t>vISL</a:t>
            </a:r>
            <a:r>
              <a:rPr lang="en-US" dirty="0" smtClean="0"/>
              <a:t> supports </a:t>
            </a:r>
            <a:r>
              <a:rPr lang="en-US" b="1" dirty="0" smtClean="0"/>
              <a:t>both</a:t>
            </a:r>
            <a:r>
              <a:rPr lang="en-US" dirty="0" smtClean="0"/>
              <a:t> in-place and migration based upgrades</a:t>
            </a:r>
          </a:p>
          <a:p>
            <a:pPr lvl="2"/>
            <a:r>
              <a:rPr lang="en-US" dirty="0" err="1" smtClean="0"/>
              <a:t>vISL</a:t>
            </a:r>
            <a:r>
              <a:rPr lang="en-US" dirty="0" smtClean="0"/>
              <a:t> </a:t>
            </a:r>
            <a:r>
              <a:rPr lang="en-US" b="1" dirty="0" smtClean="0"/>
              <a:t>Enables</a:t>
            </a:r>
            <a:r>
              <a:rPr lang="en-US" dirty="0" smtClean="0"/>
              <a:t> a much more user-friendly migration model</a:t>
            </a:r>
          </a:p>
          <a:p>
            <a:pPr lvl="1"/>
            <a:r>
              <a:rPr lang="en-US" dirty="0" smtClean="0"/>
              <a:t>CIS is radically different than pre-2014 VC (Common services, </a:t>
            </a:r>
            <a:r>
              <a:rPr lang="en-US" dirty="0" err="1" smtClean="0"/>
              <a:t>CloudVM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Sequence:</a:t>
            </a:r>
          </a:p>
          <a:p>
            <a:pPr lvl="1"/>
            <a:r>
              <a:rPr lang="en-US" dirty="0" smtClean="0"/>
              <a:t>Discover/probe the old system</a:t>
            </a:r>
          </a:p>
          <a:p>
            <a:pPr lvl="1"/>
            <a:r>
              <a:rPr lang="en-US" dirty="0" smtClean="0"/>
              <a:t>Perform pre-upgrade checks</a:t>
            </a:r>
          </a:p>
          <a:p>
            <a:pPr lvl="1"/>
            <a:r>
              <a:rPr lang="en-US" dirty="0" smtClean="0"/>
              <a:t>Extract configuration/state from old system into intermediary form</a:t>
            </a:r>
          </a:p>
          <a:p>
            <a:pPr lvl="2"/>
            <a:r>
              <a:rPr lang="en-US" dirty="0" smtClean="0"/>
              <a:t>VC DB exception: supports DB in-place data transformation</a:t>
            </a:r>
          </a:p>
          <a:p>
            <a:pPr lvl="1"/>
            <a:r>
              <a:rPr lang="en-US" dirty="0" smtClean="0"/>
              <a:t>Deploy new system (~identical to installation flow)</a:t>
            </a:r>
          </a:p>
          <a:p>
            <a:pPr lvl="1"/>
            <a:r>
              <a:rPr lang="en-US" dirty="0" smtClean="0"/>
              <a:t>Apply configuration/state to new system</a:t>
            </a:r>
          </a:p>
          <a:p>
            <a:pPr lvl="1"/>
            <a:r>
              <a:rPr lang="en-US" dirty="0" smtClean="0"/>
              <a:t>Verify new system </a:t>
            </a:r>
          </a:p>
        </p:txBody>
      </p:sp>
    </p:spTree>
    <p:extLst>
      <p:ext uri="{BB962C8B-B14F-4D97-AF65-F5344CB8AC3E}">
        <p14:creationId xmlns:p14="http://schemas.microsoft.com/office/powerpoint/2010/main" val="2800575257"/>
      </p:ext>
    </p:extLst>
  </p:cSld>
  <p:clrMapOvr>
    <a:masterClrMapping/>
  </p:clrMapOvr>
  <p:transition xmlns:p14="http://schemas.microsoft.com/office/powerpoint/2010/main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 Bundle: Patching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CIS Design choices:</a:t>
            </a:r>
          </a:p>
          <a:p>
            <a:pPr lvl="1"/>
            <a:r>
              <a:rPr lang="en-US" dirty="0" smtClean="0"/>
              <a:t>What gets patched the most?   JRE, </a:t>
            </a:r>
            <a:r>
              <a:rPr lang="en-US" dirty="0" err="1" smtClean="0"/>
              <a:t>openssl</a:t>
            </a:r>
            <a:r>
              <a:rPr lang="en-US" dirty="0" smtClean="0"/>
              <a:t>, etc.</a:t>
            </a:r>
          </a:p>
          <a:p>
            <a:pPr lvl="2"/>
            <a:r>
              <a:rPr lang="en-US" dirty="0" smtClean="0"/>
              <a:t>~Every component impacted, no need for “live patching” of running system</a:t>
            </a:r>
          </a:p>
          <a:p>
            <a:pPr lvl="1"/>
            <a:r>
              <a:rPr lang="en-US" dirty="0" smtClean="0"/>
              <a:t>Unify Appliance/Windows models</a:t>
            </a:r>
          </a:p>
          <a:p>
            <a:pPr lvl="2"/>
            <a:r>
              <a:rPr lang="en-US" dirty="0" smtClean="0"/>
              <a:t>RPM “patch model” is full package replacement, with more granular packages</a:t>
            </a:r>
          </a:p>
          <a:p>
            <a:pPr lvl="2"/>
            <a:r>
              <a:rPr lang="en-US" dirty="0" smtClean="0"/>
              <a:t>Applied same pattern to windows (No MSPs, but more, finer granularity packages)</a:t>
            </a:r>
          </a:p>
          <a:p>
            <a:pPr lvl="2"/>
            <a:r>
              <a:rPr lang="en-US" dirty="0" smtClean="0"/>
              <a:t>Only replace the packages that actually change (minimize download/churn)</a:t>
            </a:r>
          </a:p>
          <a:p>
            <a:r>
              <a:rPr lang="en-US" dirty="0" smtClean="0"/>
              <a:t>Flow:</a:t>
            </a:r>
          </a:p>
          <a:p>
            <a:pPr lvl="1"/>
            <a:r>
              <a:rPr lang="en-US" dirty="0" smtClean="0"/>
              <a:t>Shutdown all services in target LDU (aka, LDU maintenance mode)</a:t>
            </a:r>
          </a:p>
          <a:p>
            <a:pPr lvl="2"/>
            <a:r>
              <a:rPr lang="en-US" dirty="0" smtClean="0"/>
              <a:t>Including split LDUs – all services across all systems in the LDU</a:t>
            </a:r>
          </a:p>
          <a:p>
            <a:pPr lvl="1"/>
            <a:r>
              <a:rPr lang="en-US" dirty="0" smtClean="0"/>
              <a:t>Calculate delta RPM/MSI list from bundle manifest</a:t>
            </a:r>
          </a:p>
          <a:p>
            <a:pPr lvl="1"/>
            <a:r>
              <a:rPr lang="en-US" dirty="0" smtClean="0"/>
              <a:t>Download and stage only the updated RPMs/MSIs</a:t>
            </a:r>
          </a:p>
          <a:p>
            <a:pPr lvl="1"/>
            <a:r>
              <a:rPr lang="en-US" dirty="0" smtClean="0"/>
              <a:t>Upgrade the packages</a:t>
            </a:r>
          </a:p>
          <a:p>
            <a:pPr lvl="1"/>
            <a:r>
              <a:rPr lang="en-US" dirty="0" smtClean="0"/>
              <a:t>Reboot if metadata specifies it</a:t>
            </a:r>
          </a:p>
          <a:p>
            <a:pPr lvl="1"/>
            <a:r>
              <a:rPr lang="en-US" dirty="0" smtClean="0"/>
              <a:t>Exit maintenance mode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55462"/>
      </p:ext>
    </p:extLst>
  </p:cSld>
  <p:clrMapOvr>
    <a:masterClrMapping/>
  </p:clrMapOvr>
  <p:transition xmlns:p14="http://schemas.microsoft.com/office/powerpoint/2010/main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 Bundle: Facilitating </a:t>
            </a:r>
            <a:r>
              <a:rPr lang="en-US" dirty="0" err="1" smtClean="0"/>
              <a:t>ESXi</a:t>
            </a:r>
            <a:r>
              <a:rPr lang="en-US" dirty="0" smtClean="0"/>
              <a:t> </a:t>
            </a:r>
            <a:r>
              <a:rPr lang="en-US" dirty="0"/>
              <a:t>U</a:t>
            </a:r>
            <a:r>
              <a:rPr lang="en-US" dirty="0" smtClean="0"/>
              <a:t>pgrade/Patching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DRS Integration for zero workload down-time </a:t>
            </a:r>
          </a:p>
          <a:p>
            <a:pPr lvl="1"/>
            <a:r>
              <a:rPr lang="en-US" dirty="0" smtClean="0"/>
              <a:t>Ask DRS for sub-set of hosts that can be put into maintenance mode</a:t>
            </a:r>
          </a:p>
          <a:p>
            <a:pPr lvl="1"/>
            <a:r>
              <a:rPr lang="en-US" dirty="0" smtClean="0"/>
              <a:t>Put designated hosts in MM, upgrade, then exit MM</a:t>
            </a:r>
          </a:p>
          <a:p>
            <a:pPr lvl="1"/>
            <a:r>
              <a:rPr lang="en-US" dirty="0" smtClean="0"/>
              <a:t>Loop until all the hosts in the cluster have been upgraded</a:t>
            </a:r>
          </a:p>
          <a:p>
            <a:endParaRPr lang="en-US" dirty="0" smtClean="0"/>
          </a:p>
          <a:p>
            <a:r>
              <a:rPr lang="en-US" dirty="0" smtClean="0"/>
              <a:t>Implementation not as simple as just “pushing a button”</a:t>
            </a:r>
          </a:p>
          <a:p>
            <a:pPr lvl="1"/>
            <a:r>
              <a:rPr lang="en-US" dirty="0" smtClean="0"/>
              <a:t>DPM – doesn’t understand, has to be turned off temporarily</a:t>
            </a:r>
          </a:p>
          <a:p>
            <a:pPr lvl="1"/>
            <a:r>
              <a:rPr lang="en-US" dirty="0" smtClean="0"/>
              <a:t>HA – very conservative, admission control must be suspended</a:t>
            </a:r>
          </a:p>
          <a:p>
            <a:pPr lvl="1"/>
            <a:r>
              <a:rPr lang="en-US" dirty="0" smtClean="0"/>
              <a:t>FT – very narrow version compatibility, must be suspended</a:t>
            </a:r>
          </a:p>
          <a:p>
            <a:pPr lvl="1"/>
            <a:r>
              <a:rPr lang="en-US" dirty="0" smtClean="0"/>
              <a:t>Workaround Bugs:</a:t>
            </a:r>
          </a:p>
          <a:p>
            <a:pPr lvl="2"/>
            <a:r>
              <a:rPr lang="en-US" dirty="0" smtClean="0"/>
              <a:t>VC quirks when hosts reboot with a new version (e.g., doesn’t always reconnect)</a:t>
            </a:r>
          </a:p>
          <a:p>
            <a:pPr lvl="2"/>
            <a:r>
              <a:rPr lang="en-US" dirty="0" err="1" smtClean="0"/>
              <a:t>Hostd</a:t>
            </a:r>
            <a:r>
              <a:rPr lang="en-US" dirty="0" smtClean="0"/>
              <a:t> quirks (e.g., drops </a:t>
            </a:r>
            <a:r>
              <a:rPr lang="en-US" dirty="0" err="1" smtClean="0"/>
              <a:t>vmotion</a:t>
            </a:r>
            <a:r>
              <a:rPr lang="en-US" dirty="0" smtClean="0"/>
              <a:t> </a:t>
            </a:r>
            <a:r>
              <a:rPr lang="en-US" dirty="0" err="1" smtClean="0"/>
              <a:t>nic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15054"/>
      </p:ext>
    </p:extLst>
  </p:cSld>
  <p:clrMapOvr>
    <a:masterClrMapping/>
  </p:clrMapOvr>
  <p:transition xmlns:p14="http://schemas.microsoft.com/office/powerpoint/2010/main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Covering the full suite – Example: SRM</a:t>
            </a:r>
          </a:p>
          <a:p>
            <a:pPr lvl="1"/>
            <a:r>
              <a:rPr lang="en-US" dirty="0" err="1" smtClean="0"/>
              <a:t>vISL</a:t>
            </a:r>
            <a:r>
              <a:rPr lang="en-US" dirty="0" smtClean="0"/>
              <a:t> was designed with products like SRM in mind</a:t>
            </a:r>
          </a:p>
          <a:p>
            <a:pPr lvl="1"/>
            <a:r>
              <a:rPr lang="en-US" dirty="0" smtClean="0"/>
              <a:t>The following diagrams illustrate some of the complexity involved in managing installation and upgrade of a product like SRM.</a:t>
            </a:r>
          </a:p>
          <a:p>
            <a:pPr lvl="1"/>
            <a:r>
              <a:rPr lang="en-US" dirty="0" smtClean="0"/>
              <a:t>Today, customers rely heavily on documentation and/or PSO for these sorts of deployments.</a:t>
            </a:r>
            <a:endParaRPr lang="en-US" dirty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1800" b="0" dirty="0" smtClean="0"/>
              <a:t>(Each arrow on the following diagrams is a component relationship which has version compatibility we have to track and manage.  HBR and array based replication are typically not combined, but both have to be modeled and understood.)</a:t>
            </a:r>
            <a:endParaRPr lang="en-US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D1B3E566-49E1-4EC8-BEE7-DF731F1B3C2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17858"/>
      </p:ext>
    </p:extLst>
  </p:cSld>
  <p:clrMapOvr>
    <a:masterClrMapping/>
  </p:clrMapOvr>
  <p:transition xmlns:p14="http://schemas.microsoft.com/office/powerpoint/2010/main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Suite Example: SRM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D1B3E566-49E1-4EC8-BEE7-DF731F1B3C2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  <p:pic>
        <p:nvPicPr>
          <p:cNvPr id="6" name="Picture 5" descr="SRM_bas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3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31398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14795" y="2154295"/>
            <a:ext cx="8385048" cy="399814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High-Level Objectives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Architecture of the Framework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Use Case Summary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CIS Deployment/Upgrade in More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D1B3E566-49E1-4EC8-BEE7-DF731F1B3C2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392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Suite Example: SRM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D1B3E566-49E1-4EC8-BEE7-DF731F1B3C2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  <p:pic>
        <p:nvPicPr>
          <p:cNvPr id="6" name="Picture 5" descr="SRM_3_s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6" y="0"/>
            <a:ext cx="8719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22442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Full Software Lifecycle Management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Install-&gt;patch-&gt;upgrade-&gt;removal</a:t>
            </a:r>
          </a:p>
          <a:p>
            <a:pPr>
              <a:buFont typeface="Arial"/>
              <a:buChar char="•"/>
            </a:pPr>
            <a:r>
              <a:rPr lang="en-US" dirty="0" smtClean="0"/>
              <a:t>Support all Virtual Infrastructure Software products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ESXi</a:t>
            </a:r>
            <a:r>
              <a:rPr lang="en-US" dirty="0" smtClean="0"/>
              <a:t>, tools, </a:t>
            </a:r>
            <a:r>
              <a:rPr lang="en-US" dirty="0" err="1" smtClean="0"/>
              <a:t>virt</a:t>
            </a:r>
            <a:r>
              <a:rPr lang="en-US" dirty="0" smtClean="0"/>
              <a:t> </a:t>
            </a:r>
            <a:r>
              <a:rPr lang="en-US" dirty="0" err="1" smtClean="0"/>
              <a:t>hw</a:t>
            </a:r>
            <a:r>
              <a:rPr lang="en-US" dirty="0" smtClean="0"/>
              <a:t>, VC, VCD, NGC, </a:t>
            </a:r>
            <a:r>
              <a:rPr lang="en-US" dirty="0" err="1" smtClean="0"/>
              <a:t>vShield</a:t>
            </a:r>
            <a:r>
              <a:rPr lang="en-US" dirty="0" smtClean="0"/>
              <a:t>, SRM, View,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VI related components (e.g., N1K, </a:t>
            </a:r>
            <a:r>
              <a:rPr lang="en-US" dirty="0" err="1" smtClean="0"/>
              <a:t>PowerPath</a:t>
            </a:r>
            <a:r>
              <a:rPr lang="en-US" dirty="0" smtClean="0"/>
              <a:t>, Device Firmware, etc.)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Augments, does not replace existing OS level package formats (MSI, RPM, VIB, etc.)</a:t>
            </a:r>
          </a:p>
          <a:p>
            <a:pPr>
              <a:buFont typeface="Arial"/>
              <a:buChar char="•"/>
            </a:pPr>
            <a:r>
              <a:rPr lang="en-US" dirty="0" smtClean="0"/>
              <a:t>Ensure compatibility across multi-tier related apps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E.g., upgrading one component shouldn’t break others</a:t>
            </a:r>
          </a:p>
          <a:p>
            <a:pPr>
              <a:buFont typeface="Arial"/>
              <a:buChar char="•"/>
            </a:pPr>
            <a:r>
              <a:rPr lang="en-US" dirty="0" smtClean="0"/>
              <a:t>Greatly simplify customer experience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~3-5 clicks to patch your datacenter (with defaults for novice users)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Complex tasks still possible, but through gradual discovery of advanced capabilities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D1B3E566-49E1-4EC8-BEE7-DF731F1B3C2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11970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10,000’ 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52429-1383-4856-9142-DB2A9FB834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  <p:pic>
        <p:nvPicPr>
          <p:cNvPr id="5" name="Picture 4" descr="Visl-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41" y="728282"/>
            <a:ext cx="5576425" cy="556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99485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52429-1383-4856-9142-DB2A9FB834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Rectangle2 1"/>
          <p:cNvSpPr/>
          <p:nvPr/>
        </p:nvSpPr>
        <p:spPr>
          <a:xfrm>
            <a:off x="213273" y="2154250"/>
            <a:ext cx="1461278" cy="523220"/>
          </a:xfrm>
          <a:prstGeom prst="rect">
            <a:avLst/>
          </a:prstGeom>
          <a:solidFill>
            <a:srgbClr val="6DB33F"/>
          </a:solidFill>
          <a:ln w="9525">
            <a:solidFill>
              <a:srgbClr val="364D00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0" i="0" u="none" spc="0" dirty="0" smtClean="0">
                <a:solidFill>
                  <a:srgbClr val="FFFFFF"/>
                </a:solidFill>
                <a:latin typeface="Gotham Book Medium"/>
              </a:rPr>
              <a:t>NGC</a:t>
            </a:r>
          </a:p>
          <a:p>
            <a:pPr algn="ctr"/>
            <a:r>
              <a:rPr lang="en-US" sz="1400" b="0" i="0" u="none" spc="0" dirty="0" smtClean="0">
                <a:solidFill>
                  <a:srgbClr val="FFFFFF"/>
                </a:solidFill>
                <a:latin typeface="Gotham Book Medium"/>
              </a:rPr>
              <a:t>UI Extension</a:t>
            </a:r>
          </a:p>
        </p:txBody>
      </p:sp>
      <p:sp>
        <p:nvSpPr>
          <p:cNvPr id="6" name="Rectangle2 5"/>
          <p:cNvSpPr/>
          <p:nvPr/>
        </p:nvSpPr>
        <p:spPr>
          <a:xfrm>
            <a:off x="190078" y="3114384"/>
            <a:ext cx="8779267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364D00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0" i="0" u="none" spc="0" dirty="0" smtClean="0">
                <a:latin typeface="Gotham Book Medium"/>
              </a:rPr>
              <a:t>XML-RPC over HTTPS</a:t>
            </a:r>
          </a:p>
        </p:txBody>
      </p:sp>
      <p:sp>
        <p:nvSpPr>
          <p:cNvPr id="7" name="Rectangle2 6"/>
          <p:cNvSpPr/>
          <p:nvPr/>
        </p:nvSpPr>
        <p:spPr>
          <a:xfrm>
            <a:off x="190078" y="4157263"/>
            <a:ext cx="962588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364D00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0" i="0" u="none" spc="0" dirty="0" smtClean="0">
                <a:latin typeface="Gotham Book Medium"/>
              </a:rPr>
              <a:t>API</a:t>
            </a:r>
          </a:p>
          <a:p>
            <a:pPr algn="ctr"/>
            <a:r>
              <a:rPr lang="en-US" sz="1400" b="0" i="0" u="none" spc="0" dirty="0" smtClean="0">
                <a:latin typeface="Gotham Book Medium"/>
              </a:rPr>
              <a:t>Helpers</a:t>
            </a:r>
          </a:p>
          <a:p>
            <a:pPr algn="ctr"/>
            <a:endParaRPr lang="en-US" sz="1400" b="0" i="0" u="none" spc="0" dirty="0" smtClean="0">
              <a:latin typeface="Gotham Book Medium"/>
            </a:endParaRPr>
          </a:p>
        </p:txBody>
      </p:sp>
      <p:sp>
        <p:nvSpPr>
          <p:cNvPr id="8" name="Rectangle2 7"/>
          <p:cNvSpPr/>
          <p:nvPr/>
        </p:nvSpPr>
        <p:spPr>
          <a:xfrm>
            <a:off x="1199056" y="4157263"/>
            <a:ext cx="1414888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364D00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0" i="0" u="none" spc="0" dirty="0" smtClean="0">
                <a:latin typeface="Gotham Book Medium"/>
              </a:rPr>
              <a:t>Datacenter</a:t>
            </a:r>
          </a:p>
          <a:p>
            <a:pPr algn="ctr"/>
            <a:r>
              <a:rPr lang="en-US" sz="1400" b="0" i="0" u="none" spc="0" dirty="0" smtClean="0">
                <a:latin typeface="Gotham Book Medium"/>
              </a:rPr>
              <a:t>State</a:t>
            </a:r>
          </a:p>
          <a:p>
            <a:pPr algn="ctr"/>
            <a:r>
              <a:rPr lang="en-US" sz="1400" b="0" i="0" u="none" spc="0" dirty="0" smtClean="0">
                <a:latin typeface="Gotham Book Medium"/>
              </a:rPr>
              <a:t>Manager</a:t>
            </a:r>
          </a:p>
        </p:txBody>
      </p:sp>
      <p:sp>
        <p:nvSpPr>
          <p:cNvPr id="9" name="Rectangle2 8"/>
          <p:cNvSpPr/>
          <p:nvPr/>
        </p:nvSpPr>
        <p:spPr>
          <a:xfrm>
            <a:off x="2671932" y="4157263"/>
            <a:ext cx="962588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364D00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0" i="0" u="none" spc="0" dirty="0" smtClean="0">
                <a:latin typeface="Gotham Book Medium"/>
              </a:rPr>
              <a:t>Resolver</a:t>
            </a:r>
          </a:p>
          <a:p>
            <a:pPr algn="ctr"/>
            <a:endParaRPr lang="en-US" sz="1400" dirty="0">
              <a:latin typeface="Gotham Book Medium"/>
            </a:endParaRPr>
          </a:p>
          <a:p>
            <a:pPr algn="ctr"/>
            <a:endParaRPr lang="en-US" sz="1400" b="0" i="0" u="none" spc="0" dirty="0" smtClean="0">
              <a:latin typeface="Gotham Book Medium"/>
            </a:endParaRPr>
          </a:p>
        </p:txBody>
      </p:sp>
      <p:sp>
        <p:nvSpPr>
          <p:cNvPr id="10" name="Rectangle2 9"/>
          <p:cNvSpPr/>
          <p:nvPr/>
        </p:nvSpPr>
        <p:spPr>
          <a:xfrm>
            <a:off x="4620303" y="4157263"/>
            <a:ext cx="962588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364D00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0" i="0" u="none" spc="0" dirty="0" smtClean="0">
                <a:latin typeface="Gotham Book Medium"/>
              </a:rPr>
              <a:t>Script</a:t>
            </a:r>
          </a:p>
          <a:p>
            <a:pPr algn="ctr"/>
            <a:r>
              <a:rPr lang="en-US" sz="1400" b="0" i="0" u="none" spc="0" dirty="0" smtClean="0">
                <a:latin typeface="Gotham Book Medium"/>
              </a:rPr>
              <a:t>Engine</a:t>
            </a:r>
          </a:p>
          <a:p>
            <a:pPr algn="ctr"/>
            <a:endParaRPr lang="en-US" sz="1400" b="0" i="0" u="none" spc="0" dirty="0" smtClean="0">
              <a:latin typeface="Gotham Book Medium"/>
            </a:endParaRPr>
          </a:p>
        </p:txBody>
      </p:sp>
      <p:sp>
        <p:nvSpPr>
          <p:cNvPr id="11" name="Rectangle2 10"/>
          <p:cNvSpPr/>
          <p:nvPr/>
        </p:nvSpPr>
        <p:spPr>
          <a:xfrm>
            <a:off x="3692507" y="4157263"/>
            <a:ext cx="869808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364D00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0" i="0" u="none" spc="0" dirty="0" smtClean="0">
                <a:latin typeface="Gotham Book Medium"/>
              </a:rPr>
              <a:t>Plan</a:t>
            </a:r>
          </a:p>
          <a:p>
            <a:pPr algn="ctr"/>
            <a:r>
              <a:rPr lang="en-US" sz="1400" b="0" i="0" u="none" spc="0" dirty="0" smtClean="0">
                <a:latin typeface="Gotham Book Medium"/>
              </a:rPr>
              <a:t>Engine</a:t>
            </a:r>
          </a:p>
          <a:p>
            <a:pPr algn="ctr"/>
            <a:endParaRPr lang="en-US" sz="1400" b="0" i="0" u="none" spc="0" dirty="0" smtClean="0">
              <a:latin typeface="Gotham Book Medium"/>
            </a:endParaRPr>
          </a:p>
        </p:txBody>
      </p:sp>
      <p:sp>
        <p:nvSpPr>
          <p:cNvPr id="12" name="Rectangle2 11"/>
          <p:cNvSpPr/>
          <p:nvPr/>
        </p:nvSpPr>
        <p:spPr>
          <a:xfrm>
            <a:off x="6661453" y="4157263"/>
            <a:ext cx="962588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364D00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0" i="0" u="none" spc="0" dirty="0" smtClean="0">
                <a:latin typeface="Gotham Book Medium"/>
              </a:rPr>
              <a:t>Search</a:t>
            </a:r>
          </a:p>
          <a:p>
            <a:pPr algn="ctr"/>
            <a:r>
              <a:rPr lang="en-US" sz="1400" b="0" i="0" u="none" spc="0" dirty="0" smtClean="0">
                <a:latin typeface="Gotham Book Medium"/>
              </a:rPr>
              <a:t>Engine</a:t>
            </a:r>
          </a:p>
          <a:p>
            <a:pPr algn="ctr"/>
            <a:endParaRPr lang="en-US" sz="1400" b="0" i="0" u="none" spc="0" dirty="0" smtClean="0">
              <a:latin typeface="Gotham Book Medium"/>
            </a:endParaRPr>
          </a:p>
        </p:txBody>
      </p:sp>
      <p:sp>
        <p:nvSpPr>
          <p:cNvPr id="13" name="Rectangle2 12"/>
          <p:cNvSpPr/>
          <p:nvPr/>
        </p:nvSpPr>
        <p:spPr>
          <a:xfrm>
            <a:off x="5640878" y="4157263"/>
            <a:ext cx="962588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364D00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0" i="0" u="none" spc="0" dirty="0" smtClean="0">
                <a:latin typeface="Gotham Book Medium"/>
              </a:rPr>
              <a:t>Depot</a:t>
            </a:r>
          </a:p>
          <a:p>
            <a:pPr algn="ctr"/>
            <a:r>
              <a:rPr lang="en-US" sz="1400" b="0" i="0" u="none" spc="0" dirty="0" smtClean="0">
                <a:latin typeface="Gotham Book Medium"/>
              </a:rPr>
              <a:t>Manager</a:t>
            </a:r>
          </a:p>
          <a:p>
            <a:pPr algn="ctr"/>
            <a:endParaRPr lang="en-US" sz="1400" b="0" i="0" u="none" spc="0" dirty="0" smtClean="0">
              <a:latin typeface="Gotham Book Medium"/>
            </a:endParaRPr>
          </a:p>
        </p:txBody>
      </p:sp>
      <p:sp>
        <p:nvSpPr>
          <p:cNvPr id="14" name="Rectangle2 13"/>
          <p:cNvSpPr/>
          <p:nvPr/>
        </p:nvSpPr>
        <p:spPr>
          <a:xfrm>
            <a:off x="7682028" y="4157263"/>
            <a:ext cx="1287317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364D00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0" i="0" u="none" spc="0" dirty="0" smtClean="0">
                <a:latin typeface="Gotham Book Medium"/>
              </a:rPr>
              <a:t>Persistence</a:t>
            </a:r>
          </a:p>
          <a:p>
            <a:pPr algn="ctr"/>
            <a:endParaRPr lang="en-US" sz="1400" dirty="0">
              <a:latin typeface="Gotham Book Medium"/>
            </a:endParaRPr>
          </a:p>
          <a:p>
            <a:pPr algn="ctr"/>
            <a:endParaRPr lang="en-US" sz="1400" b="0" i="0" u="none" spc="0" dirty="0" smtClean="0">
              <a:latin typeface="Gotham Book Medium"/>
            </a:endParaRPr>
          </a:p>
        </p:txBody>
      </p:sp>
      <p:sp>
        <p:nvSpPr>
          <p:cNvPr id="15" name="Rectangle2 14"/>
          <p:cNvSpPr/>
          <p:nvPr/>
        </p:nvSpPr>
        <p:spPr>
          <a:xfrm>
            <a:off x="190078" y="3543489"/>
            <a:ext cx="8779267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364D00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0" i="0" u="none" spc="0" dirty="0" smtClean="0">
                <a:latin typeface="Gotham Book Medium"/>
              </a:rPr>
              <a:t>Front Desk</a:t>
            </a:r>
          </a:p>
        </p:txBody>
      </p:sp>
      <p:sp>
        <p:nvSpPr>
          <p:cNvPr id="16" name="Rectangle2 2"/>
          <p:cNvSpPr/>
          <p:nvPr/>
        </p:nvSpPr>
        <p:spPr>
          <a:xfrm>
            <a:off x="2022475" y="2148451"/>
            <a:ext cx="1461278" cy="523220"/>
          </a:xfrm>
          <a:prstGeom prst="rect">
            <a:avLst/>
          </a:prstGeom>
          <a:solidFill>
            <a:srgbClr val="6DB33F"/>
          </a:solidFill>
          <a:ln w="9525">
            <a:solidFill>
              <a:srgbClr val="364D00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0" i="0" u="none" spc="0" dirty="0" smtClean="0">
                <a:solidFill>
                  <a:srgbClr val="FFFFFF"/>
                </a:solidFill>
                <a:latin typeface="Gotham Book Medium"/>
              </a:rPr>
              <a:t>Detached UI Front-end</a:t>
            </a:r>
          </a:p>
        </p:txBody>
      </p:sp>
      <p:sp>
        <p:nvSpPr>
          <p:cNvPr id="17" name="Rectangle2 4"/>
          <p:cNvSpPr/>
          <p:nvPr/>
        </p:nvSpPr>
        <p:spPr>
          <a:xfrm>
            <a:off x="3843274" y="2148452"/>
            <a:ext cx="1461278" cy="523220"/>
          </a:xfrm>
          <a:prstGeom prst="rect">
            <a:avLst/>
          </a:prstGeom>
          <a:solidFill>
            <a:srgbClr val="F8981D"/>
          </a:solidFill>
          <a:ln w="9525">
            <a:solidFill>
              <a:srgbClr val="364D00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0" i="0" u="none" spc="0" dirty="0" smtClean="0">
                <a:solidFill>
                  <a:srgbClr val="FFFFFF"/>
                </a:solidFill>
                <a:latin typeface="Gotham Book Medium"/>
              </a:rPr>
              <a:t>PowerCLI</a:t>
            </a:r>
          </a:p>
          <a:p>
            <a:pPr algn="ctr"/>
            <a:r>
              <a:rPr lang="en-US" sz="1400" b="0" i="0" u="none" spc="0" dirty="0" err="1" smtClean="0">
                <a:solidFill>
                  <a:srgbClr val="FFFFFF"/>
                </a:solidFill>
                <a:latin typeface="Gotham Book Medium"/>
              </a:rPr>
              <a:t>Snapin</a:t>
            </a:r>
            <a:r>
              <a:rPr lang="en-US" sz="1400" dirty="0">
                <a:solidFill>
                  <a:srgbClr val="FFFFFF"/>
                </a:solidFill>
                <a:latin typeface="Gotham Book Medium"/>
              </a:rPr>
              <a:t>*</a:t>
            </a:r>
            <a:endParaRPr lang="en-US" sz="1400" b="0" i="0" u="none" spc="0" dirty="0" smtClean="0">
              <a:solidFill>
                <a:srgbClr val="FFFFFF"/>
              </a:solidFill>
              <a:latin typeface="Gotham Book Medium"/>
            </a:endParaRPr>
          </a:p>
        </p:txBody>
      </p:sp>
      <p:sp>
        <p:nvSpPr>
          <p:cNvPr id="18" name="Rectangle2 15"/>
          <p:cNvSpPr/>
          <p:nvPr/>
        </p:nvSpPr>
        <p:spPr>
          <a:xfrm>
            <a:off x="7484872" y="1895762"/>
            <a:ext cx="1461278" cy="738664"/>
          </a:xfrm>
          <a:prstGeom prst="rect">
            <a:avLst/>
          </a:prstGeom>
          <a:solidFill>
            <a:srgbClr val="95D300"/>
          </a:solidFill>
          <a:ln w="9525">
            <a:solidFill>
              <a:srgbClr val="364D00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0" i="0" u="none" spc="0" dirty="0" smtClean="0">
                <a:solidFill>
                  <a:srgbClr val="FFFFFF"/>
                </a:solidFill>
                <a:latin typeface="Gotham Book Medium"/>
              </a:rPr>
              <a:t>Other API</a:t>
            </a:r>
          </a:p>
          <a:p>
            <a:pPr algn="ctr"/>
            <a:r>
              <a:rPr lang="en-US" sz="1400" b="0" i="0" u="none" spc="0" dirty="0" smtClean="0">
                <a:solidFill>
                  <a:srgbClr val="FFFFFF"/>
                </a:solidFill>
                <a:latin typeface="Gotham Book Medium"/>
              </a:rPr>
              <a:t>Consumers</a:t>
            </a:r>
          </a:p>
          <a:p>
            <a:pPr algn="ctr"/>
            <a:r>
              <a:rPr lang="en-US" sz="1400" b="0" i="0" u="none" spc="0" dirty="0" smtClean="0">
                <a:solidFill>
                  <a:srgbClr val="FFFFFF"/>
                </a:solidFill>
                <a:latin typeface="Gotham Book Medium"/>
              </a:rPr>
              <a:t>(ex: VCM, ...)</a:t>
            </a:r>
          </a:p>
        </p:txBody>
      </p:sp>
      <p:cxnSp>
        <p:nvCxnSpPr>
          <p:cNvPr id="19" name="Straight Arrow Connector 18"/>
          <p:cNvCxnSpPr>
            <a:stCxn id="5" idx="3"/>
            <a:endCxn id="16" idx="1"/>
          </p:cNvCxnSpPr>
          <p:nvPr/>
        </p:nvCxnSpPr>
        <p:spPr>
          <a:xfrm flipV="1">
            <a:off x="1674551" y="2410061"/>
            <a:ext cx="347924" cy="5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</p:cNvCxnSpPr>
          <p:nvPr/>
        </p:nvCxnSpPr>
        <p:spPr>
          <a:xfrm flipH="1">
            <a:off x="938314" y="2677470"/>
            <a:ext cx="5598" cy="411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</p:cNvCxnSpPr>
          <p:nvPr/>
        </p:nvCxnSpPr>
        <p:spPr>
          <a:xfrm>
            <a:off x="2753114" y="2671671"/>
            <a:ext cx="6794" cy="41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2"/>
            <a:endCxn id="6" idx="0"/>
          </p:cNvCxnSpPr>
          <p:nvPr/>
        </p:nvCxnSpPr>
        <p:spPr>
          <a:xfrm>
            <a:off x="4573913" y="2671672"/>
            <a:ext cx="5799" cy="442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8215511" y="2634426"/>
            <a:ext cx="2925" cy="454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407204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ew packaging format - Bundles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52429-1383-4856-9142-DB2A9FB834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556" y="705555"/>
            <a:ext cx="8720667" cy="5572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1800" dirty="0" smtClean="0">
                <a:solidFill>
                  <a:srgbClr val="4D4D4D"/>
                </a:solidFill>
                <a:latin typeface="Arial"/>
              </a:rPr>
              <a:t>Does </a:t>
            </a:r>
            <a:r>
              <a:rPr lang="en-US" sz="1800" dirty="0">
                <a:solidFill>
                  <a:srgbClr val="4D4D4D"/>
                </a:solidFill>
                <a:latin typeface="Arial"/>
              </a:rPr>
              <a:t>not require repackaging existing payloads - just a </a:t>
            </a:r>
            <a:r>
              <a:rPr lang="en-US" sz="1800" b="1" dirty="0" smtClean="0">
                <a:solidFill>
                  <a:srgbClr val="4D4D4D"/>
                </a:solidFill>
                <a:latin typeface="Arial"/>
              </a:rPr>
              <a:t>very thin wrapper</a:t>
            </a:r>
          </a:p>
          <a:p>
            <a:pPr marL="798513" lvl="1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1800" dirty="0" smtClean="0">
                <a:solidFill>
                  <a:srgbClr val="4D4D4D"/>
                </a:solidFill>
                <a:latin typeface="Arial"/>
              </a:rPr>
              <a:t>e.g., Typical VIB wrapped bundle only ~90 lines of machine generated </a:t>
            </a:r>
            <a:r>
              <a:rPr lang="en-US" sz="1800" dirty="0" err="1" smtClean="0">
                <a:solidFill>
                  <a:srgbClr val="4D4D4D"/>
                </a:solidFill>
                <a:latin typeface="Arial"/>
              </a:rPr>
              <a:t>json</a:t>
            </a:r>
            <a:endParaRPr lang="en-US" sz="1800" dirty="0">
              <a:solidFill>
                <a:srgbClr val="4D4D4D"/>
              </a:solidFill>
              <a:latin typeface="Arial"/>
            </a:endParaRPr>
          </a:p>
          <a:p>
            <a:pPr marL="342900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1800" dirty="0">
                <a:solidFill>
                  <a:srgbClr val="4D4D4D"/>
                </a:solidFill>
                <a:latin typeface="Arial"/>
              </a:rPr>
              <a:t>Encodes the "smarts" for a given feature, and/or utilities for other bundles to </a:t>
            </a:r>
            <a:r>
              <a:rPr lang="en-US" sz="1800" dirty="0" smtClean="0">
                <a:solidFill>
                  <a:srgbClr val="4D4D4D"/>
                </a:solidFill>
                <a:latin typeface="Arial"/>
              </a:rPr>
              <a:t>call</a:t>
            </a:r>
          </a:p>
          <a:p>
            <a:pPr marL="342900" indent="-342900">
              <a:lnSpc>
                <a:spcPct val="110000"/>
              </a:lnSpc>
              <a:buFont typeface="Wingdings" charset="2"/>
              <a:buChar char="§"/>
            </a:pPr>
            <a:endParaRPr lang="en-US" sz="1800" dirty="0">
              <a:solidFill>
                <a:srgbClr val="4D4D4D"/>
              </a:solidFill>
              <a:latin typeface="Arial"/>
            </a:endParaRPr>
          </a:p>
          <a:p>
            <a:pPr marL="342900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1800" dirty="0">
                <a:solidFill>
                  <a:srgbClr val="4D4D4D"/>
                </a:solidFill>
                <a:latin typeface="Arial"/>
              </a:rPr>
              <a:t>Contents:</a:t>
            </a:r>
          </a:p>
          <a:p>
            <a:pPr marL="798513" lvl="1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1800" b="1" dirty="0">
                <a:solidFill>
                  <a:srgbClr val="4D4D4D"/>
                </a:solidFill>
                <a:latin typeface="Arial"/>
              </a:rPr>
              <a:t>Static </a:t>
            </a:r>
            <a:r>
              <a:rPr lang="en-US" sz="1800" b="1" dirty="0" smtClean="0">
                <a:solidFill>
                  <a:srgbClr val="4D4D4D"/>
                </a:solidFill>
                <a:latin typeface="Arial"/>
              </a:rPr>
              <a:t>Metadata</a:t>
            </a:r>
            <a:endParaRPr lang="en-US" sz="1800" dirty="0">
              <a:solidFill>
                <a:srgbClr val="4D4D4D"/>
              </a:solidFill>
              <a:latin typeface="Arial"/>
            </a:endParaRPr>
          </a:p>
          <a:p>
            <a:pPr marL="1255713" lvl="2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1800" dirty="0" smtClean="0">
                <a:solidFill>
                  <a:srgbClr val="4D4D4D"/>
                </a:solidFill>
                <a:latin typeface="Arial"/>
              </a:rPr>
              <a:t>Example: This </a:t>
            </a:r>
            <a:r>
              <a:rPr lang="en-US" sz="1800" dirty="0">
                <a:solidFill>
                  <a:srgbClr val="4D4D4D"/>
                </a:solidFill>
                <a:latin typeface="Arial"/>
              </a:rPr>
              <a:t>feature version X is compatible with version Y of other feature</a:t>
            </a:r>
          </a:p>
          <a:p>
            <a:pPr marL="798513" lvl="1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1800" b="1" dirty="0">
                <a:solidFill>
                  <a:srgbClr val="4D4D4D"/>
                </a:solidFill>
                <a:latin typeface="Arial"/>
              </a:rPr>
              <a:t>Scripts</a:t>
            </a:r>
            <a:r>
              <a:rPr lang="en-US" sz="1800" dirty="0">
                <a:solidFill>
                  <a:srgbClr val="4D4D4D"/>
                </a:solidFill>
                <a:latin typeface="Arial"/>
              </a:rPr>
              <a:t> - business logic that understands the feature</a:t>
            </a:r>
          </a:p>
          <a:p>
            <a:pPr marL="1255713" lvl="2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1800" b="1" dirty="0">
                <a:solidFill>
                  <a:srgbClr val="4D4D4D"/>
                </a:solidFill>
                <a:latin typeface="Arial"/>
              </a:rPr>
              <a:t>Probes</a:t>
            </a:r>
          </a:p>
          <a:p>
            <a:pPr marL="1712913" lvl="3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1800" dirty="0">
                <a:solidFill>
                  <a:srgbClr val="4D4D4D"/>
                </a:solidFill>
                <a:latin typeface="Arial"/>
              </a:rPr>
              <a:t>Find the already deployed versions of this feature in the datacenter</a:t>
            </a:r>
          </a:p>
          <a:p>
            <a:pPr marL="1712913" lvl="3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1800" dirty="0">
                <a:solidFill>
                  <a:srgbClr val="4D4D4D"/>
                </a:solidFill>
                <a:latin typeface="Arial"/>
              </a:rPr>
              <a:t>Defines </a:t>
            </a:r>
            <a:r>
              <a:rPr lang="en-US" sz="1800" dirty="0" smtClean="0">
                <a:solidFill>
                  <a:srgbClr val="4D4D4D"/>
                </a:solidFill>
                <a:latin typeface="Arial"/>
              </a:rPr>
              <a:t>what’s important </a:t>
            </a:r>
            <a:r>
              <a:rPr lang="en-US" sz="1800" dirty="0">
                <a:solidFill>
                  <a:srgbClr val="4D4D4D"/>
                </a:solidFill>
                <a:latin typeface="Arial"/>
              </a:rPr>
              <a:t>to understand compatibility relationships</a:t>
            </a:r>
          </a:p>
          <a:p>
            <a:pPr marL="1255713" lvl="2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1800" b="1" dirty="0">
                <a:solidFill>
                  <a:srgbClr val="4D4D4D"/>
                </a:solidFill>
                <a:latin typeface="Arial"/>
              </a:rPr>
              <a:t>Actions</a:t>
            </a:r>
          </a:p>
          <a:p>
            <a:pPr marL="1712913" lvl="3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1800" dirty="0">
                <a:solidFill>
                  <a:srgbClr val="4D4D4D"/>
                </a:solidFill>
                <a:latin typeface="Arial"/>
              </a:rPr>
              <a:t>Implements the logic for deploy, upgrade, patch of the </a:t>
            </a:r>
            <a:r>
              <a:rPr lang="en-US" sz="1800" dirty="0" smtClean="0">
                <a:solidFill>
                  <a:srgbClr val="4D4D4D"/>
                </a:solidFill>
                <a:latin typeface="Arial"/>
              </a:rPr>
              <a:t>feature, or generic utilities that other bundles can call</a:t>
            </a:r>
            <a:endParaRPr lang="en-US" sz="1800" dirty="0">
              <a:solidFill>
                <a:srgbClr val="4D4D4D"/>
              </a:solidFill>
              <a:latin typeface="Arial"/>
            </a:endParaRPr>
          </a:p>
          <a:p>
            <a:pPr marL="798513" lvl="1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1800" b="1" dirty="0" smtClean="0">
                <a:solidFill>
                  <a:srgbClr val="4D4D4D"/>
                </a:solidFill>
                <a:latin typeface="Arial"/>
              </a:rPr>
              <a:t>URL Reference to Payloads</a:t>
            </a:r>
            <a:endParaRPr lang="en-US" sz="1800" b="1" dirty="0">
              <a:solidFill>
                <a:srgbClr val="4D4D4D"/>
              </a:solidFill>
              <a:latin typeface="Arial"/>
            </a:endParaRPr>
          </a:p>
          <a:p>
            <a:pPr marL="1255713" lvl="2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1800" dirty="0">
                <a:solidFill>
                  <a:srgbClr val="4D4D4D"/>
                </a:solidFill>
                <a:latin typeface="Arial"/>
              </a:rPr>
              <a:t>Agnostic to type - ex: MSI, RPM, VIB, OVF, </a:t>
            </a:r>
            <a:r>
              <a:rPr lang="en-US" sz="1800" dirty="0" smtClean="0">
                <a:solidFill>
                  <a:srgbClr val="4D4D4D"/>
                </a:solidFill>
                <a:latin typeface="Arial"/>
              </a:rPr>
              <a:t>Firmware blob, etc</a:t>
            </a:r>
            <a:r>
              <a:rPr lang="en-US" sz="1800" dirty="0">
                <a:solidFill>
                  <a:srgbClr val="4D4D4D"/>
                </a:solidFill>
                <a:latin typeface="Arial"/>
              </a:rPr>
              <a:t>.</a:t>
            </a:r>
          </a:p>
          <a:p>
            <a:pPr marL="342900" indent="-342900" algn="l">
              <a:lnSpc>
                <a:spcPct val="110000"/>
              </a:lnSpc>
              <a:buFont typeface="Wingdings" charset="2"/>
              <a:buChar char="§"/>
            </a:pPr>
            <a:endParaRPr lang="en-US" sz="1800" dirty="0" err="1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4535468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for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52429-1383-4856-9142-DB2A9FB834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517900" y="4000500"/>
            <a:ext cx="1485900" cy="914400"/>
          </a:xfrm>
          <a:prstGeom prst="rect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rgbClr val="FFFFFF"/>
                </a:solidFill>
              </a:rPr>
              <a:t>vISL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09600" y="4102100"/>
            <a:ext cx="1270000" cy="952500"/>
            <a:chOff x="5981700" y="3276600"/>
            <a:chExt cx="1270000" cy="9525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6134100" y="3416300"/>
              <a:ext cx="977900" cy="622300"/>
            </a:xfrm>
            <a:prstGeom prst="roundRect">
              <a:avLst/>
            </a:prstGeom>
            <a:solidFill>
              <a:srgbClr val="00206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6273800" y="3276600"/>
              <a:ext cx="977900" cy="622300"/>
            </a:xfrm>
            <a:prstGeom prst="roundRect">
              <a:avLst/>
            </a:prstGeom>
            <a:solidFill>
              <a:srgbClr val="00206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5981700" y="3606800"/>
              <a:ext cx="977900" cy="622300"/>
            </a:xfrm>
            <a:prstGeom prst="roundRect">
              <a:avLst/>
            </a:prstGeom>
            <a:solidFill>
              <a:srgbClr val="00206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rgbClr val="FFFFFF"/>
                  </a:solidFill>
                </a:rPr>
                <a:t>VMX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1500" y="2768600"/>
            <a:ext cx="1270000" cy="952500"/>
            <a:chOff x="5981700" y="3276600"/>
            <a:chExt cx="1270000" cy="952500"/>
          </a:xfrm>
        </p:grpSpPr>
        <p:sp>
          <p:nvSpPr>
            <p:cNvPr id="16" name="Rounded Rectangle 15"/>
            <p:cNvSpPr/>
            <p:nvPr/>
          </p:nvSpPr>
          <p:spPr bwMode="auto">
            <a:xfrm>
              <a:off x="6134100" y="3416300"/>
              <a:ext cx="977900" cy="622300"/>
            </a:xfrm>
            <a:prstGeom prst="roundRect">
              <a:avLst/>
            </a:prstGeom>
            <a:solidFill>
              <a:srgbClr val="00206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6273800" y="3276600"/>
              <a:ext cx="977900" cy="622300"/>
            </a:xfrm>
            <a:prstGeom prst="roundRect">
              <a:avLst/>
            </a:prstGeom>
            <a:solidFill>
              <a:srgbClr val="00206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5981700" y="3606800"/>
              <a:ext cx="977900" cy="622300"/>
            </a:xfrm>
            <a:prstGeom prst="roundRect">
              <a:avLst/>
            </a:prstGeom>
            <a:solidFill>
              <a:srgbClr val="00206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rgbClr val="FFFFFF"/>
                  </a:solidFill>
                </a:rPr>
                <a:t>Tools</a:t>
              </a:r>
            </a:p>
          </p:txBody>
        </p:sp>
      </p:grpSp>
      <p:sp>
        <p:nvSpPr>
          <p:cNvPr id="22" name="Rounded Rectangle 21"/>
          <p:cNvSpPr/>
          <p:nvPr/>
        </p:nvSpPr>
        <p:spPr bwMode="auto">
          <a:xfrm>
            <a:off x="4940300" y="2146300"/>
            <a:ext cx="977900" cy="622300"/>
          </a:xfrm>
          <a:prstGeom prst="roundRect">
            <a:avLst/>
          </a:prstGeom>
          <a:solidFill>
            <a:srgbClr val="002060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FFFF"/>
                </a:solidFill>
              </a:rPr>
              <a:t>CIS 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FFFF"/>
                </a:solidFill>
              </a:rPr>
              <a:t>Windows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070100" y="2070100"/>
            <a:ext cx="1270000" cy="952500"/>
            <a:chOff x="5981700" y="3276600"/>
            <a:chExt cx="1270000" cy="952500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6134100" y="3416300"/>
              <a:ext cx="977900" cy="622300"/>
            </a:xfrm>
            <a:prstGeom prst="roundRect">
              <a:avLst/>
            </a:prstGeom>
            <a:solidFill>
              <a:srgbClr val="00206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6273800" y="3276600"/>
              <a:ext cx="977900" cy="622300"/>
            </a:xfrm>
            <a:prstGeom prst="roundRect">
              <a:avLst/>
            </a:prstGeom>
            <a:solidFill>
              <a:srgbClr val="00206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5981700" y="3606800"/>
              <a:ext cx="977900" cy="622300"/>
            </a:xfrm>
            <a:prstGeom prst="roundRect">
              <a:avLst/>
            </a:prstGeom>
            <a:solidFill>
              <a:srgbClr val="00206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800" dirty="0" err="1" smtClean="0">
                  <a:solidFill>
                    <a:srgbClr val="FFFFFF"/>
                  </a:solidFill>
                </a:rPr>
                <a:t>ESXi</a:t>
              </a:r>
              <a:endParaRPr lang="en-US" sz="18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832600" y="3035300"/>
            <a:ext cx="1270000" cy="952500"/>
            <a:chOff x="5981700" y="3276600"/>
            <a:chExt cx="1270000" cy="9525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6134100" y="3416300"/>
              <a:ext cx="977900" cy="622300"/>
            </a:xfrm>
            <a:prstGeom prst="roundRect">
              <a:avLst/>
            </a:prstGeom>
            <a:solidFill>
              <a:srgbClr val="00206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6273800" y="3276600"/>
              <a:ext cx="977900" cy="622300"/>
            </a:xfrm>
            <a:prstGeom prst="roundRect">
              <a:avLst/>
            </a:prstGeom>
            <a:solidFill>
              <a:srgbClr val="00206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5981700" y="3606800"/>
              <a:ext cx="977900" cy="622300"/>
            </a:xfrm>
            <a:prstGeom prst="roundRect">
              <a:avLst/>
            </a:prstGeom>
            <a:solidFill>
              <a:srgbClr val="00206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rgbClr val="FFFFFF"/>
                  </a:solidFill>
                </a:rPr>
                <a:t>Cisco</a:t>
              </a:r>
            </a:p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rgbClr val="FFFFFF"/>
                  </a:solidFill>
                </a:rPr>
                <a:t>N1K</a:t>
              </a:r>
            </a:p>
          </p:txBody>
        </p:sp>
      </p:grpSp>
      <p:sp>
        <p:nvSpPr>
          <p:cNvPr id="31" name="Rounded Rectangle 30"/>
          <p:cNvSpPr/>
          <p:nvPr/>
        </p:nvSpPr>
        <p:spPr bwMode="auto">
          <a:xfrm>
            <a:off x="6261100" y="2133600"/>
            <a:ext cx="1041400" cy="647700"/>
          </a:xfrm>
          <a:prstGeom prst="roundRect">
            <a:avLst/>
          </a:prstGeom>
          <a:solidFill>
            <a:srgbClr val="002060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FFFF"/>
                </a:solidFill>
              </a:rPr>
              <a:t>CIS 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FFFF"/>
                </a:solidFill>
              </a:rPr>
              <a:t>Appliance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6870700" y="4368800"/>
            <a:ext cx="977900" cy="622300"/>
          </a:xfrm>
          <a:prstGeom prst="roundRect">
            <a:avLst/>
          </a:prstGeom>
          <a:solidFill>
            <a:srgbClr val="002060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FFFF"/>
                </a:solidFill>
              </a:rPr>
              <a:t>VDS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3594100" y="2133600"/>
            <a:ext cx="1181100" cy="635000"/>
          </a:xfrm>
          <a:prstGeom prst="roundRect">
            <a:avLst/>
          </a:prstGeom>
          <a:solidFill>
            <a:srgbClr val="002060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rgbClr val="FFFFFF"/>
                </a:solidFill>
              </a:rPr>
              <a:t>Autodeploy</a:t>
            </a: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302500" y="1016000"/>
            <a:ext cx="1485900" cy="685800"/>
          </a:xfrm>
          <a:prstGeom prst="rect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FFFF"/>
                </a:solidFill>
              </a:rPr>
              <a:t>VA 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FFFF"/>
                </a:solidFill>
              </a:rPr>
              <a:t>Framework</a:t>
            </a:r>
          </a:p>
        </p:txBody>
      </p:sp>
      <p:sp>
        <p:nvSpPr>
          <p:cNvPr id="36" name="Rounded Rectangle 35"/>
          <p:cNvSpPr/>
          <p:nvPr/>
        </p:nvSpPr>
        <p:spPr bwMode="auto">
          <a:xfrm>
            <a:off x="1371600" y="1130300"/>
            <a:ext cx="977900" cy="622300"/>
          </a:xfrm>
          <a:prstGeom prst="roundRect">
            <a:avLst/>
          </a:prstGeom>
          <a:solidFill>
            <a:srgbClr val="002060"/>
          </a:solidFill>
          <a:ln w="952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FFFF"/>
                </a:solidFill>
              </a:rPr>
              <a:t>ESX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flipV="1">
            <a:off x="1841500" y="3060700"/>
            <a:ext cx="482600" cy="36830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V="1">
            <a:off x="1790700" y="3200400"/>
            <a:ext cx="533400" cy="87630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 bwMode="auto">
          <a:xfrm flipV="1">
            <a:off x="1968500" y="4457700"/>
            <a:ext cx="1485900" cy="1270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 bwMode="auto">
          <a:xfrm>
            <a:off x="3035300" y="3098800"/>
            <a:ext cx="762000" cy="80010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>
            <a:off x="4152900" y="2857500"/>
            <a:ext cx="0" cy="102870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 flipH="1">
            <a:off x="4470400" y="2857500"/>
            <a:ext cx="800100" cy="99060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 bwMode="auto">
          <a:xfrm flipH="1">
            <a:off x="4762500" y="2857500"/>
            <a:ext cx="1778000" cy="97790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H="1">
            <a:off x="5168900" y="3752850"/>
            <a:ext cx="1574800" cy="42545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 bwMode="auto">
          <a:xfrm flipH="1">
            <a:off x="5257800" y="4610100"/>
            <a:ext cx="1549400" cy="2540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 bwMode="auto">
          <a:xfrm flipV="1">
            <a:off x="6680200" y="1663700"/>
            <a:ext cx="571500" cy="33020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 bwMode="auto">
          <a:xfrm>
            <a:off x="7200900" y="4051300"/>
            <a:ext cx="12700" cy="25400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6315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Depot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52429-1383-4856-9142-DB2A9FB834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741" y="780815"/>
            <a:ext cx="86171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000" dirty="0">
                <a:solidFill>
                  <a:srgbClr val="4D4D4D"/>
                </a:solidFill>
                <a:latin typeface="Arial"/>
              </a:rPr>
              <a:t>Contains </a:t>
            </a:r>
            <a:r>
              <a:rPr lang="en-US" sz="2000" dirty="0" smtClean="0">
                <a:solidFill>
                  <a:srgbClr val="4D4D4D"/>
                </a:solidFill>
                <a:latin typeface="Arial"/>
              </a:rPr>
              <a:t>Bundles</a:t>
            </a:r>
            <a:endParaRPr lang="en-US" sz="2000" dirty="0">
              <a:solidFill>
                <a:srgbClr val="4D4D4D"/>
              </a:solidFill>
              <a:latin typeface="Arial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dirty="0">
                <a:solidFill>
                  <a:srgbClr val="4D4D4D"/>
                </a:solidFill>
                <a:latin typeface="Arial"/>
              </a:rPr>
              <a:t>New layout based on </a:t>
            </a:r>
            <a:r>
              <a:rPr lang="en-US" sz="2000" dirty="0" err="1">
                <a:solidFill>
                  <a:srgbClr val="4D4D4D"/>
                </a:solidFill>
                <a:latin typeface="Arial"/>
              </a:rPr>
              <a:t>xhtml</a:t>
            </a:r>
            <a:r>
              <a:rPr lang="en-US" sz="2000" dirty="0">
                <a:solidFill>
                  <a:srgbClr val="4D4D4D"/>
                </a:solidFill>
                <a:latin typeface="Arial"/>
              </a:rPr>
              <a:t> instead of proprietary XML schema</a:t>
            </a:r>
          </a:p>
          <a:p>
            <a:pPr marL="798513" lvl="1" indent="-342900">
              <a:buFont typeface="Wingdings" charset="2"/>
              <a:buChar char="§"/>
            </a:pPr>
            <a:r>
              <a:rPr lang="en-US" sz="2000" dirty="0" err="1">
                <a:solidFill>
                  <a:srgbClr val="4D4D4D"/>
                </a:solidFill>
                <a:latin typeface="Arial"/>
              </a:rPr>
              <a:t>Browsable</a:t>
            </a:r>
            <a:r>
              <a:rPr lang="en-US" sz="2000" dirty="0">
                <a:solidFill>
                  <a:srgbClr val="4D4D4D"/>
                </a:solidFill>
                <a:latin typeface="Arial"/>
              </a:rPr>
              <a:t> for advanced users - find what you want and cherry pick </a:t>
            </a:r>
          </a:p>
          <a:p>
            <a:pPr marL="798513" lvl="1" indent="-342900">
              <a:buFont typeface="Wingdings" charset="2"/>
              <a:buChar char="§"/>
            </a:pPr>
            <a:r>
              <a:rPr lang="en-US" sz="2000" dirty="0">
                <a:solidFill>
                  <a:srgbClr val="4D4D4D"/>
                </a:solidFill>
                <a:latin typeface="Arial"/>
              </a:rPr>
              <a:t>Users can easily mirror/replicate using </a:t>
            </a:r>
            <a:r>
              <a:rPr lang="en-US" sz="2000" dirty="0" err="1">
                <a:solidFill>
                  <a:srgbClr val="4D4D4D"/>
                </a:solidFill>
                <a:latin typeface="Arial"/>
              </a:rPr>
              <a:t>wget</a:t>
            </a:r>
            <a:r>
              <a:rPr lang="en-US" sz="2000" dirty="0">
                <a:solidFill>
                  <a:srgbClr val="4D4D4D"/>
                </a:solidFill>
                <a:latin typeface="Arial"/>
              </a:rPr>
              <a:t>, </a:t>
            </a:r>
            <a:r>
              <a:rPr lang="en-US" sz="2000" dirty="0" err="1">
                <a:solidFill>
                  <a:srgbClr val="4D4D4D"/>
                </a:solidFill>
                <a:latin typeface="Arial"/>
              </a:rPr>
              <a:t>rsync</a:t>
            </a:r>
            <a:r>
              <a:rPr lang="en-US" sz="2000" dirty="0">
                <a:solidFill>
                  <a:srgbClr val="4D4D4D"/>
                </a:solidFill>
                <a:latin typeface="Arial"/>
              </a:rPr>
              <a:t>, or other standard tools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4D4D4D"/>
                </a:solidFill>
                <a:latin typeface="Arial"/>
              </a:rPr>
              <a:t>Payloads </a:t>
            </a:r>
            <a:r>
              <a:rPr lang="en-US" sz="2000" dirty="0">
                <a:solidFill>
                  <a:srgbClr val="4D4D4D"/>
                </a:solidFill>
                <a:latin typeface="Arial"/>
              </a:rPr>
              <a:t>can exist elsewhere (e.g., another depot in another format)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000" dirty="0">
                <a:solidFill>
                  <a:srgbClr val="4D4D4D"/>
                </a:solidFill>
                <a:latin typeface="Arial"/>
              </a:rPr>
              <a:t>Depot Management within </a:t>
            </a:r>
            <a:r>
              <a:rPr lang="en-US" sz="2000" dirty="0" err="1" smtClean="0">
                <a:solidFill>
                  <a:srgbClr val="4D4D4D"/>
                </a:solidFill>
                <a:latin typeface="Arial"/>
              </a:rPr>
              <a:t>vISL</a:t>
            </a:r>
            <a:r>
              <a:rPr lang="en-US" sz="2000" dirty="0" smtClean="0">
                <a:solidFill>
                  <a:srgbClr val="4D4D4D"/>
                </a:solidFill>
                <a:latin typeface="Arial"/>
              </a:rPr>
              <a:t> itself</a:t>
            </a:r>
            <a:endParaRPr lang="en-US" sz="2000" dirty="0">
              <a:solidFill>
                <a:srgbClr val="4D4D4D"/>
              </a:solidFill>
              <a:latin typeface="Arial"/>
            </a:endParaRPr>
          </a:p>
          <a:p>
            <a:pPr marL="798513" lvl="1" indent="-342900">
              <a:buFont typeface="Wingdings" charset="2"/>
              <a:buChar char="§"/>
            </a:pPr>
            <a:r>
              <a:rPr lang="en-US" sz="2000" dirty="0" err="1" smtClean="0">
                <a:solidFill>
                  <a:srgbClr val="4D4D4D"/>
                </a:solidFill>
                <a:latin typeface="Arial"/>
              </a:rPr>
              <a:t>vISL</a:t>
            </a:r>
            <a:r>
              <a:rPr lang="en-US" sz="2000" dirty="0" smtClean="0">
                <a:solidFill>
                  <a:srgbClr val="4D4D4D"/>
                </a:solidFill>
                <a:latin typeface="Arial"/>
              </a:rPr>
              <a:t> always fetches </a:t>
            </a:r>
            <a:r>
              <a:rPr lang="en-US" sz="2000" dirty="0">
                <a:solidFill>
                  <a:srgbClr val="4D4D4D"/>
                </a:solidFill>
                <a:latin typeface="Arial"/>
              </a:rPr>
              <a:t>all the metadata (it's small, and important)</a:t>
            </a:r>
          </a:p>
          <a:p>
            <a:pPr marL="798513" lvl="1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4D4D4D"/>
                </a:solidFill>
                <a:latin typeface="Arial"/>
              </a:rPr>
              <a:t>Can proxy </a:t>
            </a:r>
            <a:r>
              <a:rPr lang="en-US" sz="2000" dirty="0">
                <a:solidFill>
                  <a:srgbClr val="4D4D4D"/>
                </a:solidFill>
                <a:latin typeface="Arial"/>
              </a:rPr>
              <a:t>content through </a:t>
            </a:r>
            <a:r>
              <a:rPr lang="en-US" sz="2000" dirty="0" err="1">
                <a:solidFill>
                  <a:srgbClr val="4D4D4D"/>
                </a:solidFill>
                <a:latin typeface="Arial"/>
              </a:rPr>
              <a:t>vISL</a:t>
            </a:r>
            <a:r>
              <a:rPr lang="en-US" sz="2000" dirty="0">
                <a:solidFill>
                  <a:srgbClr val="4D4D4D"/>
                </a:solidFill>
                <a:latin typeface="Arial"/>
              </a:rPr>
              <a:t>, with tunable cache</a:t>
            </a:r>
          </a:p>
          <a:p>
            <a:pPr marL="798513" lvl="1" indent="-342900">
              <a:buFont typeface="Wingdings" charset="2"/>
              <a:buChar char="§"/>
            </a:pPr>
            <a:r>
              <a:rPr lang="en-US" sz="2000" dirty="0">
                <a:solidFill>
                  <a:srgbClr val="4D4D4D"/>
                </a:solidFill>
                <a:latin typeface="Arial"/>
              </a:rPr>
              <a:t>Export offline bundles of subset of </a:t>
            </a:r>
            <a:r>
              <a:rPr lang="en-US" sz="2000" dirty="0" smtClean="0">
                <a:solidFill>
                  <a:srgbClr val="4D4D4D"/>
                </a:solidFill>
                <a:latin typeface="Arial"/>
              </a:rPr>
              <a:t>software</a:t>
            </a:r>
          </a:p>
          <a:p>
            <a:pPr marL="798513" lvl="1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4D4D4D"/>
                </a:solidFill>
                <a:latin typeface="Arial"/>
              </a:rPr>
              <a:t>Aggregates depots</a:t>
            </a:r>
            <a:endParaRPr lang="en-US" sz="2000" dirty="0">
              <a:solidFill>
                <a:srgbClr val="4D4D4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3160669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Publishing Mechanism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52429-1383-4856-9142-DB2A9FB834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741" y="780815"/>
            <a:ext cx="86171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4D4D4D"/>
                </a:solidFill>
                <a:latin typeface="Arial"/>
              </a:rPr>
              <a:t>Web-based access, controlled by RM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4D4D4D"/>
                </a:solidFill>
                <a:latin typeface="Arial"/>
              </a:rPr>
              <a:t>Integrates with </a:t>
            </a:r>
            <a:r>
              <a:rPr lang="en-US" sz="2000" dirty="0" err="1" smtClean="0">
                <a:solidFill>
                  <a:srgbClr val="4D4D4D"/>
                </a:solidFill>
                <a:latin typeface="Arial"/>
              </a:rPr>
              <a:t>buildweb</a:t>
            </a:r>
            <a:endParaRPr lang="en-US" sz="2000" dirty="0" smtClean="0">
              <a:solidFill>
                <a:srgbClr val="4D4D4D"/>
              </a:solidFill>
              <a:latin typeface="Arial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4D4D4D"/>
                </a:solidFill>
                <a:latin typeface="Arial"/>
              </a:rPr>
              <a:t>Uses a </a:t>
            </a:r>
            <a:r>
              <a:rPr lang="en-US" sz="2000" dirty="0" err="1" smtClean="0">
                <a:solidFill>
                  <a:srgbClr val="4D4D4D"/>
                </a:solidFill>
                <a:latin typeface="Arial"/>
              </a:rPr>
              <a:t>vISL</a:t>
            </a:r>
            <a:r>
              <a:rPr lang="en-US" sz="2000" dirty="0" smtClean="0">
                <a:solidFill>
                  <a:srgbClr val="4D4D4D"/>
                </a:solidFill>
                <a:latin typeface="Arial"/>
              </a:rPr>
              <a:t> instance to aggregate software to publish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4D4D4D"/>
                </a:solidFill>
                <a:latin typeface="Arial"/>
              </a:rPr>
              <a:t>Signs the bundles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4D4D4D"/>
                </a:solidFill>
                <a:latin typeface="Arial"/>
              </a:rPr>
              <a:t>Supports publishing to an internal depot for QE/EE to consume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>
              <a:solidFill>
                <a:srgbClr val="4D4D4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1406279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Corporate_PowerPoint_Template_2007">
  <a:themeElements>
    <a:clrScheme name="Custom 4">
      <a:dk1>
        <a:srgbClr val="333333"/>
      </a:dk1>
      <a:lt1>
        <a:srgbClr val="000000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95D3"/>
        </a:solidFill>
        <a:ln w="9525">
          <a:noFill/>
          <a:round/>
          <a:headEnd/>
          <a:tailEnd/>
        </a:ln>
      </a:spPr>
      <a:bodyPr wrap="none" lIns="0" tIns="0" rIns="0" bIns="0" anchor="ctr"/>
      <a:lstStyle>
        <a:defPPr marL="0" marR="0" indent="0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ln>
          <a:headEnd type="none" w="med" len="med"/>
          <a:tailEnd type="none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499F05BED004C962C69BC1F1206C6" ma:contentTypeVersion="1" ma:contentTypeDescription="Create a new document." ma:contentTypeScope="" ma:versionID="3452e44cf773246ba82d278d0d9de76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20D9BDE-6382-478C-8D59-3A6BDF6C81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DA76CBA-550C-4F70-B134-D47877B69C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52430-C339-471E-8126-0897BEADB416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Corporate_PowerPoint_Template_2007</Template>
  <TotalTime>32296</TotalTime>
  <Words>1441</Words>
  <Application>Microsoft Macintosh PowerPoint</Application>
  <PresentationFormat>On-screen Show (4:3)</PresentationFormat>
  <Paragraphs>236</Paragraphs>
  <Slides>20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Corporate_PowerPoint_Template_2007</vt:lpstr>
      <vt:lpstr>Deep Dive on vISL</vt:lpstr>
      <vt:lpstr>What we will cover</vt:lpstr>
      <vt:lpstr>High-Level Objectives</vt:lpstr>
      <vt:lpstr>10,000’ View</vt:lpstr>
      <vt:lpstr>Framework Architecture</vt:lpstr>
      <vt:lpstr>New packaging format - Bundles</vt:lpstr>
      <vt:lpstr>Bundles for 2014</vt:lpstr>
      <vt:lpstr>A Better Depot</vt:lpstr>
      <vt:lpstr>A New Publishing Mechanism</vt:lpstr>
      <vt:lpstr>Use cases</vt:lpstr>
      <vt:lpstr>CIS Bundle Deep Dive</vt:lpstr>
      <vt:lpstr>CIS Bundle: Probing</vt:lpstr>
      <vt:lpstr>CIS Bundle: Installation</vt:lpstr>
      <vt:lpstr>CIS Bundle: Installation – common misconceptions</vt:lpstr>
      <vt:lpstr>CIS Bundle: Major Upgrade</vt:lpstr>
      <vt:lpstr>CIS Bundle: Patching</vt:lpstr>
      <vt:lpstr>CIS Bundle: Facilitating ESXi Upgrade/Patching</vt:lpstr>
      <vt:lpstr>PowerPoint Presentation</vt:lpstr>
      <vt:lpstr>Suite Example: SRM</vt:lpstr>
      <vt:lpstr>Suite Example: SRM</vt:lpstr>
    </vt:vector>
  </TitlesOfParts>
  <Company>VMware,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VSAN Update</dc:title>
  <dc:creator>Dinesh Nambisan</dc:creator>
  <cp:lastModifiedBy>Jerri-Ann Meyer</cp:lastModifiedBy>
  <cp:revision>957</cp:revision>
  <dcterms:created xsi:type="dcterms:W3CDTF">2010-06-19T04:02:01Z</dcterms:created>
  <dcterms:modified xsi:type="dcterms:W3CDTF">2013-02-19T20:13:10Z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0x010100E7F499F05BED004C962C69BC1F1206C6</vt:lpwstr>
  </property>
  <property fmtid="{D5CDD505-2E9C-101B-9397-08002B2CF9AE}" pid="3" name="Order">
    <vt:r8>3500</vt:r8>
  </property>
  <property fmtid="{D5CDD505-2E9C-101B-9397-08002B2CF9AE}" pid="4" name="Num">
    <vt:lpwstr>4</vt:lpwstr>
  </property>
</Properties>
</file>