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9" r:id="rId1"/>
  </p:sldMasterIdLst>
  <p:notesMasterIdLst>
    <p:notesMasterId r:id="rId34"/>
  </p:notesMasterIdLst>
  <p:handoutMasterIdLst>
    <p:handoutMasterId r:id="rId35"/>
  </p:handoutMasterIdLst>
  <p:sldIdLst>
    <p:sldId id="352" r:id="rId2"/>
    <p:sldId id="497" r:id="rId3"/>
    <p:sldId id="402" r:id="rId4"/>
    <p:sldId id="442" r:id="rId5"/>
    <p:sldId id="457" r:id="rId6"/>
    <p:sldId id="475" r:id="rId7"/>
    <p:sldId id="476" r:id="rId8"/>
    <p:sldId id="477" r:id="rId9"/>
    <p:sldId id="403" r:id="rId10"/>
    <p:sldId id="479" r:id="rId11"/>
    <p:sldId id="478" r:id="rId12"/>
    <p:sldId id="480" r:id="rId13"/>
    <p:sldId id="481" r:id="rId14"/>
    <p:sldId id="482" r:id="rId15"/>
    <p:sldId id="483" r:id="rId16"/>
    <p:sldId id="499" r:id="rId17"/>
    <p:sldId id="498" r:id="rId18"/>
    <p:sldId id="484" r:id="rId19"/>
    <p:sldId id="485" r:id="rId20"/>
    <p:sldId id="500" r:id="rId21"/>
    <p:sldId id="486" r:id="rId22"/>
    <p:sldId id="487" r:id="rId23"/>
    <p:sldId id="489" r:id="rId24"/>
    <p:sldId id="488" r:id="rId25"/>
    <p:sldId id="490" r:id="rId26"/>
    <p:sldId id="491" r:id="rId27"/>
    <p:sldId id="492" r:id="rId28"/>
    <p:sldId id="493" r:id="rId29"/>
    <p:sldId id="494" r:id="rId30"/>
    <p:sldId id="495" r:id="rId31"/>
    <p:sldId id="501" r:id="rId32"/>
    <p:sldId id="496" r:id="rId33"/>
  </p:sldIdLst>
  <p:sldSz cx="9144000" cy="6858000" type="screen4x3"/>
  <p:notesSz cx="6985000" cy="9271000"/>
  <p:defaultTextStyle>
    <a:defPPr>
      <a:defRPr lang="en-US"/>
    </a:defPPr>
    <a:lvl1pPr algn="l" rtl="0" fontAlgn="base">
      <a:spcBef>
        <a:spcPct val="50000"/>
      </a:spcBef>
      <a:spcAft>
        <a:spcPct val="0"/>
      </a:spcAft>
      <a:buClr>
        <a:schemeClr val="accent2"/>
      </a:buClr>
      <a:buFont typeface="Wingdings" charset="0"/>
      <a:defRPr sz="1600" b="1" kern="1200">
        <a:solidFill>
          <a:schemeClr val="tx1"/>
        </a:solidFill>
        <a:latin typeface="Arial" charset="0"/>
        <a:ea typeface="ＭＳ Ｐゴシック" charset="0"/>
        <a:cs typeface="ＭＳ Ｐゴシック" charset="0"/>
      </a:defRPr>
    </a:lvl1pPr>
    <a:lvl2pPr marL="457200" algn="l" rtl="0" fontAlgn="base">
      <a:spcBef>
        <a:spcPct val="50000"/>
      </a:spcBef>
      <a:spcAft>
        <a:spcPct val="0"/>
      </a:spcAft>
      <a:buClr>
        <a:schemeClr val="accent2"/>
      </a:buClr>
      <a:buFont typeface="Wingdings" charset="0"/>
      <a:defRPr sz="1600" b="1" kern="1200">
        <a:solidFill>
          <a:schemeClr val="tx1"/>
        </a:solidFill>
        <a:latin typeface="Arial" charset="0"/>
        <a:ea typeface="ＭＳ Ｐゴシック" charset="0"/>
        <a:cs typeface="ＭＳ Ｐゴシック" charset="0"/>
      </a:defRPr>
    </a:lvl2pPr>
    <a:lvl3pPr marL="914400" algn="l" rtl="0" fontAlgn="base">
      <a:spcBef>
        <a:spcPct val="50000"/>
      </a:spcBef>
      <a:spcAft>
        <a:spcPct val="0"/>
      </a:spcAft>
      <a:buClr>
        <a:schemeClr val="accent2"/>
      </a:buClr>
      <a:buFont typeface="Wingdings" charset="0"/>
      <a:defRPr sz="1600" b="1" kern="1200">
        <a:solidFill>
          <a:schemeClr val="tx1"/>
        </a:solidFill>
        <a:latin typeface="Arial" charset="0"/>
        <a:ea typeface="ＭＳ Ｐゴシック" charset="0"/>
        <a:cs typeface="ＭＳ Ｐゴシック" charset="0"/>
      </a:defRPr>
    </a:lvl3pPr>
    <a:lvl4pPr marL="1371600" algn="l" rtl="0" fontAlgn="base">
      <a:spcBef>
        <a:spcPct val="50000"/>
      </a:spcBef>
      <a:spcAft>
        <a:spcPct val="0"/>
      </a:spcAft>
      <a:buClr>
        <a:schemeClr val="accent2"/>
      </a:buClr>
      <a:buFont typeface="Wingdings" charset="0"/>
      <a:defRPr sz="1600" b="1" kern="1200">
        <a:solidFill>
          <a:schemeClr val="tx1"/>
        </a:solidFill>
        <a:latin typeface="Arial" charset="0"/>
        <a:ea typeface="ＭＳ Ｐゴシック" charset="0"/>
        <a:cs typeface="ＭＳ Ｐゴシック" charset="0"/>
      </a:defRPr>
    </a:lvl4pPr>
    <a:lvl5pPr marL="1828800" algn="l" rtl="0" fontAlgn="base">
      <a:spcBef>
        <a:spcPct val="50000"/>
      </a:spcBef>
      <a:spcAft>
        <a:spcPct val="0"/>
      </a:spcAft>
      <a:buClr>
        <a:schemeClr val="accent2"/>
      </a:buClr>
      <a:buFont typeface="Wingdings" charset="0"/>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CC"/>
    <a:srgbClr val="CC66FF"/>
    <a:srgbClr val="0000FF"/>
    <a:srgbClr val="FF0000"/>
    <a:srgbClr val="FFFF00"/>
    <a:srgbClr val="CC0000"/>
    <a:srgbClr val="38AC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037" autoAdjust="0"/>
  </p:normalViewPr>
  <p:slideViewPr>
    <p:cSldViewPr>
      <p:cViewPr>
        <p:scale>
          <a:sx n="100" d="100"/>
          <a:sy n="100" d="100"/>
        </p:scale>
        <p:origin x="-544" y="-80"/>
      </p:cViewPr>
      <p:guideLst>
        <p:guide orient="horz" pos="2499"/>
        <p:guide pos="2880"/>
      </p:guideLst>
    </p:cSldViewPr>
  </p:slideViewPr>
  <p:notesTextViewPr>
    <p:cViewPr>
      <p:scale>
        <a:sx n="100" d="100"/>
        <a:sy n="100" d="100"/>
      </p:scale>
      <p:origin x="0" y="0"/>
    </p:cViewPr>
  </p:notesTextViewPr>
  <p:sorterViewPr>
    <p:cViewPr>
      <p:scale>
        <a:sx n="66" d="100"/>
        <a:sy n="66" d="100"/>
      </p:scale>
      <p:origin x="0" y="0"/>
    </p:cViewPr>
  </p:sorterViewPr>
  <p:gridSpacing cx="38405" cy="38405"/>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2885" tIns="46442" rIns="92885" bIns="46442" numCol="1" anchor="t" anchorCtr="0" compatLnSpc="1">
            <a:prstTxWarp prst="textNoShape">
              <a:avLst/>
            </a:prstTxWarp>
          </a:bodyPr>
          <a:lstStyle>
            <a:lvl1pPr defTabSz="928688">
              <a:spcBef>
                <a:spcPct val="0"/>
              </a:spcBef>
              <a:buClrTx/>
              <a:buFontTx/>
              <a:buNone/>
              <a:defRPr sz="1200" b="0" smtClean="0">
                <a:cs typeface="Arial" charset="0"/>
              </a:defRPr>
            </a:lvl1pPr>
          </a:lstStyle>
          <a:p>
            <a:pPr>
              <a:defRPr/>
            </a:pPr>
            <a:endParaRPr lang="en-US"/>
          </a:p>
        </p:txBody>
      </p:sp>
      <p:sp>
        <p:nvSpPr>
          <p:cNvPr id="150531" name="Rectangle 3"/>
          <p:cNvSpPr>
            <a:spLocks noGrp="1" noChangeArrowheads="1"/>
          </p:cNvSpPr>
          <p:nvPr>
            <p:ph type="dt" sz="quarter" idx="1"/>
          </p:nvPr>
        </p:nvSpPr>
        <p:spPr bwMode="auto">
          <a:xfrm>
            <a:off x="395605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2885" tIns="46442" rIns="92885" bIns="46442" numCol="1" anchor="t" anchorCtr="0" compatLnSpc="1">
            <a:prstTxWarp prst="textNoShape">
              <a:avLst/>
            </a:prstTxWarp>
          </a:bodyPr>
          <a:lstStyle>
            <a:lvl1pPr algn="r" defTabSz="928688">
              <a:spcBef>
                <a:spcPct val="0"/>
              </a:spcBef>
              <a:buClrTx/>
              <a:buFontTx/>
              <a:buNone/>
              <a:defRPr sz="1200" b="0" smtClean="0">
                <a:cs typeface="Arial" charset="0"/>
              </a:defRPr>
            </a:lvl1pPr>
          </a:lstStyle>
          <a:p>
            <a:pPr>
              <a:defRPr/>
            </a:pPr>
            <a:endParaRPr lang="en-US"/>
          </a:p>
        </p:txBody>
      </p:sp>
      <p:sp>
        <p:nvSpPr>
          <p:cNvPr id="150532" name="Rectangle 4"/>
          <p:cNvSpPr>
            <a:spLocks noGrp="1" noChangeArrowheads="1"/>
          </p:cNvSpPr>
          <p:nvPr>
            <p:ph type="ftr" sz="quarter" idx="2"/>
          </p:nvPr>
        </p:nvSpPr>
        <p:spPr bwMode="auto">
          <a:xfrm>
            <a:off x="0" y="8805863"/>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2885" tIns="46442" rIns="92885" bIns="46442" numCol="1" anchor="b" anchorCtr="0" compatLnSpc="1">
            <a:prstTxWarp prst="textNoShape">
              <a:avLst/>
            </a:prstTxWarp>
          </a:bodyPr>
          <a:lstStyle>
            <a:lvl1pPr defTabSz="928688">
              <a:spcBef>
                <a:spcPct val="0"/>
              </a:spcBef>
              <a:buClrTx/>
              <a:buFontTx/>
              <a:buNone/>
              <a:defRPr sz="1200" b="0" smtClean="0">
                <a:cs typeface="Arial" charset="0"/>
              </a:defRPr>
            </a:lvl1pPr>
          </a:lstStyle>
          <a:p>
            <a:pPr>
              <a:defRPr/>
            </a:pPr>
            <a:endParaRPr lang="en-US"/>
          </a:p>
        </p:txBody>
      </p:sp>
      <p:sp>
        <p:nvSpPr>
          <p:cNvPr id="150533" name="Rectangle 5"/>
          <p:cNvSpPr>
            <a:spLocks noGrp="1" noChangeArrowheads="1"/>
          </p:cNvSpPr>
          <p:nvPr>
            <p:ph type="sldNum" sz="quarter" idx="3"/>
          </p:nvPr>
        </p:nvSpPr>
        <p:spPr bwMode="auto">
          <a:xfrm>
            <a:off x="3956050" y="8805863"/>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2885" tIns="46442" rIns="92885" bIns="46442" numCol="1" anchor="b" anchorCtr="0" compatLnSpc="1">
            <a:prstTxWarp prst="textNoShape">
              <a:avLst/>
            </a:prstTxWarp>
          </a:bodyPr>
          <a:lstStyle>
            <a:lvl1pPr algn="r" defTabSz="928688">
              <a:spcBef>
                <a:spcPct val="0"/>
              </a:spcBef>
              <a:buClrTx/>
              <a:buFontTx/>
              <a:buNone/>
              <a:defRPr sz="1200" b="0" smtClean="0">
                <a:cs typeface="Arial" charset="0"/>
              </a:defRPr>
            </a:lvl1pPr>
          </a:lstStyle>
          <a:p>
            <a:pPr>
              <a:defRPr/>
            </a:pPr>
            <a:fld id="{102D2356-54D6-954A-A836-C3614B575CA5}" type="slidenum">
              <a:rPr lang="en-US"/>
              <a:pPr>
                <a:defRPr/>
              </a:pPr>
              <a:t>‹#›</a:t>
            </a:fld>
            <a:endParaRPr lang="en-US"/>
          </a:p>
        </p:txBody>
      </p:sp>
    </p:spTree>
    <p:extLst>
      <p:ext uri="{BB962C8B-B14F-4D97-AF65-F5344CB8AC3E}">
        <p14:creationId xmlns:p14="http://schemas.microsoft.com/office/powerpoint/2010/main" val="293962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2885" tIns="46442" rIns="92885" bIns="46442" numCol="1" anchor="t" anchorCtr="0" compatLnSpc="1">
            <a:prstTxWarp prst="textNoShape">
              <a:avLst/>
            </a:prstTxWarp>
          </a:bodyPr>
          <a:lstStyle>
            <a:lvl1pPr defTabSz="928688">
              <a:spcBef>
                <a:spcPct val="0"/>
              </a:spcBef>
              <a:buClrTx/>
              <a:buFontTx/>
              <a:buNone/>
              <a:defRPr sz="1200" b="0" smtClean="0">
                <a:cs typeface="Arial" charset="0"/>
              </a:defRPr>
            </a:lvl1pPr>
          </a:lstStyle>
          <a:p>
            <a:pPr>
              <a:defRPr/>
            </a:pPr>
            <a:endParaRPr lang="en-US"/>
          </a:p>
        </p:txBody>
      </p:sp>
      <p:sp>
        <p:nvSpPr>
          <p:cNvPr id="65539" name="Rectangle 3"/>
          <p:cNvSpPr>
            <a:spLocks noGrp="1" noChangeArrowheads="1"/>
          </p:cNvSpPr>
          <p:nvPr>
            <p:ph type="dt" idx="1"/>
          </p:nvPr>
        </p:nvSpPr>
        <p:spPr bwMode="auto">
          <a:xfrm>
            <a:off x="395605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2885" tIns="46442" rIns="92885" bIns="46442" numCol="1" anchor="t" anchorCtr="0" compatLnSpc="1">
            <a:prstTxWarp prst="textNoShape">
              <a:avLst/>
            </a:prstTxWarp>
          </a:bodyPr>
          <a:lstStyle>
            <a:lvl1pPr algn="r" defTabSz="928688">
              <a:spcBef>
                <a:spcPct val="0"/>
              </a:spcBef>
              <a:buClrTx/>
              <a:buFontTx/>
              <a:buNone/>
              <a:defRPr sz="1200" b="0" smtClean="0">
                <a:cs typeface="Arial" charset="0"/>
              </a:defRPr>
            </a:lvl1pPr>
          </a:lstStyle>
          <a:p>
            <a:pPr>
              <a:defRPr/>
            </a:pPr>
            <a:endParaRPr lang="en-US"/>
          </a:p>
        </p:txBody>
      </p:sp>
      <p:sp>
        <p:nvSpPr>
          <p:cNvPr id="65540" name="Rectangle 4"/>
          <p:cNvSpPr>
            <a:spLocks noGrp="1" noRot="1" noChangeAspect="1" noChangeArrowheads="1" noTextEdit="1"/>
          </p:cNvSpPr>
          <p:nvPr>
            <p:ph type="sldImg" idx="2"/>
          </p:nvPr>
        </p:nvSpPr>
        <p:spPr bwMode="auto">
          <a:xfrm>
            <a:off x="1174750" y="695325"/>
            <a:ext cx="4635500" cy="34766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65541" name="Rectangle 5"/>
          <p:cNvSpPr>
            <a:spLocks noGrp="1" noChangeArrowheads="1"/>
          </p:cNvSpPr>
          <p:nvPr>
            <p:ph type="body" sz="quarter" idx="3"/>
          </p:nvPr>
        </p:nvSpPr>
        <p:spPr bwMode="auto">
          <a:xfrm>
            <a:off x="698500" y="4403725"/>
            <a:ext cx="558800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2885" tIns="46442" rIns="92885" bIns="4644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5542" name="Rectangle 6"/>
          <p:cNvSpPr>
            <a:spLocks noGrp="1" noChangeArrowheads="1"/>
          </p:cNvSpPr>
          <p:nvPr>
            <p:ph type="ftr" sz="quarter" idx="4"/>
          </p:nvPr>
        </p:nvSpPr>
        <p:spPr bwMode="auto">
          <a:xfrm>
            <a:off x="0" y="8805863"/>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2885" tIns="46442" rIns="92885" bIns="46442" numCol="1" anchor="b" anchorCtr="0" compatLnSpc="1">
            <a:prstTxWarp prst="textNoShape">
              <a:avLst/>
            </a:prstTxWarp>
          </a:bodyPr>
          <a:lstStyle>
            <a:lvl1pPr defTabSz="928688">
              <a:spcBef>
                <a:spcPct val="0"/>
              </a:spcBef>
              <a:buClrTx/>
              <a:buFontTx/>
              <a:buNone/>
              <a:defRPr sz="1200" b="0" smtClean="0">
                <a:cs typeface="Arial" charset="0"/>
              </a:defRPr>
            </a:lvl1pPr>
          </a:lstStyle>
          <a:p>
            <a:pPr>
              <a:defRPr/>
            </a:pPr>
            <a:endParaRPr lang="en-US"/>
          </a:p>
        </p:txBody>
      </p:sp>
      <p:sp>
        <p:nvSpPr>
          <p:cNvPr id="65543" name="Rectangle 7"/>
          <p:cNvSpPr>
            <a:spLocks noGrp="1" noChangeArrowheads="1"/>
          </p:cNvSpPr>
          <p:nvPr>
            <p:ph type="sldNum" sz="quarter" idx="5"/>
          </p:nvPr>
        </p:nvSpPr>
        <p:spPr bwMode="auto">
          <a:xfrm>
            <a:off x="3956050" y="8805863"/>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2885" tIns="46442" rIns="92885" bIns="46442" numCol="1" anchor="b" anchorCtr="0" compatLnSpc="1">
            <a:prstTxWarp prst="textNoShape">
              <a:avLst/>
            </a:prstTxWarp>
          </a:bodyPr>
          <a:lstStyle>
            <a:lvl1pPr algn="r" defTabSz="928688">
              <a:spcBef>
                <a:spcPct val="0"/>
              </a:spcBef>
              <a:buClrTx/>
              <a:buFontTx/>
              <a:buNone/>
              <a:defRPr sz="1200" b="0" smtClean="0">
                <a:cs typeface="Arial" charset="0"/>
              </a:defRPr>
            </a:lvl1pPr>
          </a:lstStyle>
          <a:p>
            <a:pPr>
              <a:defRPr/>
            </a:pPr>
            <a:fld id="{A8CC0E1A-ED13-5F42-9DC6-2EE3F6553324}" type="slidenum">
              <a:rPr lang="en-US"/>
              <a:pPr>
                <a:defRPr/>
              </a:pPr>
              <a:t>‹#›</a:t>
            </a:fld>
            <a:endParaRPr lang="en-US"/>
          </a:p>
        </p:txBody>
      </p:sp>
    </p:spTree>
    <p:extLst>
      <p:ext uri="{BB962C8B-B14F-4D97-AF65-F5344CB8AC3E}">
        <p14:creationId xmlns:p14="http://schemas.microsoft.com/office/powerpoint/2010/main" val="36776850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www.idc.com/"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www.absoluteastronomy.com/topics/Petabyt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DAB6238-97C8-6B4F-AB6B-B7BFEFC490FE}" type="slidenum">
              <a:rPr lang="en-US"/>
              <a:pPr>
                <a:defRPr/>
              </a:pPr>
              <a:t>1</a:t>
            </a:fld>
            <a:endParaRPr lang="en-US"/>
          </a:p>
        </p:txBody>
      </p:sp>
      <p:sp>
        <p:nvSpPr>
          <p:cNvPr id="5007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00739"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a:t>
            </a:r>
            <a:r>
              <a:rPr lang="en-US" baseline="0" dirty="0" smtClean="0"/>
              <a:t> on recent conversation with Sonic et al. a simple client configured </a:t>
            </a:r>
            <a:r>
              <a:rPr lang="en-US" baseline="0" dirty="0" err="1" smtClean="0"/>
              <a:t>vSAN</a:t>
            </a:r>
            <a:r>
              <a:rPr lang="en-US" baseline="0" dirty="0" smtClean="0"/>
              <a:t> SSD bypass is (will be?) implemented.</a:t>
            </a:r>
            <a:endParaRPr lang="en-US" dirty="0"/>
          </a:p>
        </p:txBody>
      </p:sp>
      <p:sp>
        <p:nvSpPr>
          <p:cNvPr id="4" name="Slide Number Placeholder 3"/>
          <p:cNvSpPr>
            <a:spLocks noGrp="1"/>
          </p:cNvSpPr>
          <p:nvPr>
            <p:ph type="sldNum" sz="quarter" idx="10"/>
          </p:nvPr>
        </p:nvSpPr>
        <p:spPr/>
        <p:txBody>
          <a:bodyPr/>
          <a:lstStyle/>
          <a:p>
            <a:pPr>
              <a:defRPr/>
            </a:pPr>
            <a:fld id="{A8CC0E1A-ED13-5F42-9DC6-2EE3F6553324}" type="slidenum">
              <a:rPr lang="en-US" smtClean="0"/>
              <a:pPr>
                <a:defRPr/>
              </a:pPr>
              <a:t>21</a:t>
            </a:fld>
            <a:endParaRPr lang="en-US"/>
          </a:p>
        </p:txBody>
      </p:sp>
    </p:spTree>
    <p:extLst>
      <p:ext uri="{BB962C8B-B14F-4D97-AF65-F5344CB8AC3E}">
        <p14:creationId xmlns:p14="http://schemas.microsoft.com/office/powerpoint/2010/main" val="118528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I specifically didn’t mention “better” security. As VM</a:t>
            </a:r>
            <a:r>
              <a:rPr lang="en-US" baseline="0" dirty="0" smtClean="0"/>
              <a:t> increases attack surface area in general. Most notable example is the recent side-channel (instruction cache timing) attack to steal private key from </a:t>
            </a:r>
            <a:r>
              <a:rPr lang="en-US" baseline="0" dirty="0" err="1" smtClean="0"/>
              <a:t>colocated</a:t>
            </a:r>
            <a:r>
              <a:rPr lang="en-US" baseline="0" dirty="0" smtClean="0"/>
              <a:t> VM.</a:t>
            </a:r>
            <a:endParaRPr lang="en-US" dirty="0"/>
          </a:p>
        </p:txBody>
      </p:sp>
      <p:sp>
        <p:nvSpPr>
          <p:cNvPr id="4" name="Slide Number Placeholder 3"/>
          <p:cNvSpPr>
            <a:spLocks noGrp="1"/>
          </p:cNvSpPr>
          <p:nvPr>
            <p:ph type="sldNum" sz="quarter" idx="10"/>
          </p:nvPr>
        </p:nvSpPr>
        <p:spPr/>
        <p:txBody>
          <a:bodyPr/>
          <a:lstStyle/>
          <a:p>
            <a:pPr>
              <a:defRPr/>
            </a:pPr>
            <a:fld id="{A8CC0E1A-ED13-5F42-9DC6-2EE3F6553324}" type="slidenum">
              <a:rPr lang="en-US" smtClean="0"/>
              <a:pPr>
                <a:defRPr/>
              </a:pPr>
              <a:t>22</a:t>
            </a:fld>
            <a:endParaRPr lang="en-US"/>
          </a:p>
        </p:txBody>
      </p:sp>
    </p:spTree>
    <p:extLst>
      <p:ext uri="{BB962C8B-B14F-4D97-AF65-F5344CB8AC3E}">
        <p14:creationId xmlns:p14="http://schemas.microsoft.com/office/powerpoint/2010/main" val="681068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8CC0E1A-ED13-5F42-9DC6-2EE3F6553324}" type="slidenum">
              <a:rPr lang="en-US" smtClean="0"/>
              <a:pPr>
                <a:defRPr/>
              </a:pPr>
              <a:t>23</a:t>
            </a:fld>
            <a:endParaRPr lang="en-US"/>
          </a:p>
        </p:txBody>
      </p:sp>
    </p:spTree>
    <p:extLst>
      <p:ext uri="{BB962C8B-B14F-4D97-AF65-F5344CB8AC3E}">
        <p14:creationId xmlns:p14="http://schemas.microsoft.com/office/powerpoint/2010/main" val="716600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 == compute/task</a:t>
            </a:r>
            <a:r>
              <a:rPr lang="en-US" baseline="0" dirty="0" smtClean="0"/>
              <a:t> VM</a:t>
            </a:r>
          </a:p>
          <a:p>
            <a:r>
              <a:rPr lang="en-US" baseline="0" dirty="0" smtClean="0"/>
              <a:t>D == data VM</a:t>
            </a:r>
            <a:endParaRPr lang="en-US" dirty="0"/>
          </a:p>
        </p:txBody>
      </p:sp>
      <p:sp>
        <p:nvSpPr>
          <p:cNvPr id="4" name="Slide Number Placeholder 3"/>
          <p:cNvSpPr>
            <a:spLocks noGrp="1"/>
          </p:cNvSpPr>
          <p:nvPr>
            <p:ph type="sldNum" sz="quarter" idx="10"/>
          </p:nvPr>
        </p:nvSpPr>
        <p:spPr/>
        <p:txBody>
          <a:bodyPr/>
          <a:lstStyle/>
          <a:p>
            <a:pPr>
              <a:defRPr/>
            </a:pPr>
            <a:fld id="{A8CC0E1A-ED13-5F42-9DC6-2EE3F6553324}" type="slidenum">
              <a:rPr lang="en-US" smtClean="0"/>
              <a:pPr>
                <a:defRPr/>
              </a:pPr>
              <a:t>25</a:t>
            </a:fld>
            <a:endParaRPr lang="en-US"/>
          </a:p>
        </p:txBody>
      </p:sp>
    </p:spTree>
    <p:extLst>
      <p:ext uri="{BB962C8B-B14F-4D97-AF65-F5344CB8AC3E}">
        <p14:creationId xmlns:p14="http://schemas.microsoft.com/office/powerpoint/2010/main" val="1788988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8CC0E1A-ED13-5F42-9DC6-2EE3F6553324}" type="slidenum">
              <a:rPr lang="en-US" smtClean="0"/>
              <a:pPr>
                <a:defRPr/>
              </a:pPr>
              <a:t>28</a:t>
            </a:fld>
            <a:endParaRPr lang="en-US"/>
          </a:p>
        </p:txBody>
      </p:sp>
    </p:spTree>
    <p:extLst>
      <p:ext uri="{BB962C8B-B14F-4D97-AF65-F5344CB8AC3E}">
        <p14:creationId xmlns:p14="http://schemas.microsoft.com/office/powerpoint/2010/main" val="974112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Extra layer between racks and (logical)</a:t>
            </a:r>
            <a:r>
              <a:rPr lang="en-US" baseline="0" dirty="0" smtClean="0"/>
              <a:t> </a:t>
            </a:r>
            <a:r>
              <a:rPr lang="en-US" dirty="0" smtClean="0"/>
              <a:t>nodes/hosts.</a:t>
            </a:r>
            <a:endParaRPr lang="en-US" dirty="0"/>
          </a:p>
        </p:txBody>
      </p:sp>
      <p:sp>
        <p:nvSpPr>
          <p:cNvPr id="4" name="Slide Number Placeholder 3"/>
          <p:cNvSpPr>
            <a:spLocks noGrp="1"/>
          </p:cNvSpPr>
          <p:nvPr>
            <p:ph type="sldNum" sz="quarter" idx="10"/>
          </p:nvPr>
        </p:nvSpPr>
        <p:spPr/>
        <p:txBody>
          <a:bodyPr/>
          <a:lstStyle/>
          <a:p>
            <a:pPr>
              <a:defRPr/>
            </a:pPr>
            <a:fld id="{A8CC0E1A-ED13-5F42-9DC6-2EE3F6553324}" type="slidenum">
              <a:rPr lang="en-US" smtClean="0"/>
              <a:pPr>
                <a:defRPr/>
              </a:pPr>
              <a:t>29</a:t>
            </a:fld>
            <a:endParaRPr lang="en-US"/>
          </a:p>
        </p:txBody>
      </p:sp>
    </p:spTree>
    <p:extLst>
      <p:ext uri="{BB962C8B-B14F-4D97-AF65-F5344CB8AC3E}">
        <p14:creationId xmlns:p14="http://schemas.microsoft.com/office/powerpoint/2010/main" val="1605405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8CC0E1A-ED13-5F42-9DC6-2EE3F6553324}" type="slidenum">
              <a:rPr lang="en-US" smtClean="0"/>
              <a:pPr>
                <a:defRPr/>
              </a:pPr>
              <a:t>30</a:t>
            </a:fld>
            <a:endParaRPr lang="en-US"/>
          </a:p>
        </p:txBody>
      </p:sp>
    </p:spTree>
    <p:extLst>
      <p:ext uri="{BB962C8B-B14F-4D97-AF65-F5344CB8AC3E}">
        <p14:creationId xmlns:p14="http://schemas.microsoft.com/office/powerpoint/2010/main" val="1734157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81D078F-34C7-874F-9F3D-B0A8B0F22346}" type="slidenum">
              <a:rPr lang="en-US"/>
              <a:pPr>
                <a:defRPr/>
              </a:pPr>
              <a:t>4</a:t>
            </a:fld>
            <a:endParaRPr lang="en-US"/>
          </a:p>
        </p:txBody>
      </p:sp>
      <p:sp>
        <p:nvSpPr>
          <p:cNvPr id="5027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02787" name="Rectangle 3"/>
          <p:cNvSpPr>
            <a:spLocks noGrp="1" noChangeArrowheads="1"/>
          </p:cNvSpPr>
          <p:nvPr>
            <p:ph type="body" idx="1"/>
          </p:nvPr>
        </p:nvSpPr>
        <p:spPr/>
        <p:txBody>
          <a:bodyPr/>
          <a:lstStyle/>
          <a:p>
            <a:pPr eaLnBrk="1" hangingPunct="1">
              <a:defRPr/>
            </a:pPr>
            <a:r>
              <a:rPr lang="en-US" sz="1000" b="1" dirty="0" smtClean="0"/>
              <a:t>March 7, 2012 – </a:t>
            </a:r>
            <a:r>
              <a:rPr lang="en-US" sz="1000" dirty="0" smtClean="0"/>
              <a:t>International Data Corporation (</a:t>
            </a:r>
            <a:r>
              <a:rPr lang="en-US" sz="1000" dirty="0" smtClean="0">
                <a:hlinkClick r:id="rId3"/>
              </a:rPr>
              <a:t>IDC</a:t>
            </a:r>
            <a:r>
              <a:rPr lang="en-US" sz="1000" dirty="0" smtClean="0"/>
              <a:t>) today released a worldwide Big Data technology and services forecast showing the market is expected to grow from $3.2 billion in 2010 to $16.9 billion in 2015. This represents a compound annual growth rate (CAGR) of 40% or about 7 times that of the overall information and communications technology (ICT) market. </a:t>
            </a:r>
            <a:endParaRPr lang="en-US" sz="1000" b="1" dirty="0" smtClean="0"/>
          </a:p>
          <a:p>
            <a:pPr eaLnBrk="1" hangingPunct="1">
              <a:defRPr/>
            </a:pPr>
            <a:endParaRPr lang="en-US" sz="1000" b="1" dirty="0" smtClean="0"/>
          </a:p>
          <a:p>
            <a:pPr eaLnBrk="1" hangingPunct="1">
              <a:defRPr/>
            </a:pPr>
            <a:r>
              <a:rPr lang="en-US" sz="1000" b="1" dirty="0" smtClean="0"/>
              <a:t>Volume:</a:t>
            </a:r>
            <a:r>
              <a:rPr lang="en-US" sz="1000" dirty="0" smtClean="0"/>
              <a:t> Enterprises are awash with ever-growing data of all types, easily amassing terabytes—even petabytes—of information. </a:t>
            </a:r>
          </a:p>
          <a:p>
            <a:pPr eaLnBrk="1" hangingPunct="1">
              <a:defRPr/>
            </a:pPr>
            <a:r>
              <a:rPr lang="en-US" sz="1000" dirty="0" smtClean="0"/>
              <a:t>Turn 12 terabytes of Tweets created each day into improved product sentiment analysis </a:t>
            </a:r>
          </a:p>
          <a:p>
            <a:pPr eaLnBrk="1" hangingPunct="1">
              <a:defRPr/>
            </a:pPr>
            <a:r>
              <a:rPr lang="en-US" sz="1000" dirty="0" smtClean="0"/>
              <a:t>Convert 350 billion annual meter readings to better predict power consumption </a:t>
            </a:r>
          </a:p>
          <a:p>
            <a:pPr eaLnBrk="1" hangingPunct="1">
              <a:defRPr/>
            </a:pPr>
            <a:r>
              <a:rPr lang="en-US" sz="1000" b="1" dirty="0" smtClean="0"/>
              <a:t>Velocity: </a:t>
            </a:r>
            <a:r>
              <a:rPr lang="en-US" sz="1000" dirty="0" smtClean="0"/>
              <a:t>Sometimes 2 minutes is too late. For time-sensitive processes such as catching fraud, big data must be used as it streams into your enterprise in order to maximize its value. </a:t>
            </a:r>
          </a:p>
          <a:p>
            <a:pPr eaLnBrk="1" hangingPunct="1">
              <a:defRPr/>
            </a:pPr>
            <a:r>
              <a:rPr lang="en-US" sz="1000" dirty="0" smtClean="0"/>
              <a:t>Scrutinize 5 million trade events created each day to identify potential fraud </a:t>
            </a:r>
          </a:p>
          <a:p>
            <a:pPr eaLnBrk="1" hangingPunct="1">
              <a:defRPr/>
            </a:pPr>
            <a:r>
              <a:rPr lang="en-US" sz="1000" dirty="0" smtClean="0"/>
              <a:t>Analyze 500 million daily call detail records in real-time to predict customer churn faster </a:t>
            </a:r>
          </a:p>
          <a:p>
            <a:pPr eaLnBrk="1" hangingPunct="1">
              <a:defRPr/>
            </a:pPr>
            <a:r>
              <a:rPr lang="en-US" sz="1000" b="1" dirty="0" smtClean="0"/>
              <a:t>Variety:</a:t>
            </a:r>
            <a:r>
              <a:rPr lang="en-US" sz="1000" dirty="0" smtClean="0"/>
              <a:t> Big data is any type of data - structured and unstructured data such as text, sensor data, audio, video, click streams, log files and more. New insights are found when analyzing these data types together. </a:t>
            </a:r>
          </a:p>
          <a:p>
            <a:pPr eaLnBrk="1" hangingPunct="1">
              <a:defRPr/>
            </a:pPr>
            <a:r>
              <a:rPr lang="en-US" sz="1000" dirty="0" smtClean="0"/>
              <a:t>Monitor 100</a:t>
            </a:r>
            <a:r>
              <a:rPr lang="ja-JP" altLang="en-US" sz="1000" dirty="0" smtClean="0">
                <a:latin typeface="Arial"/>
              </a:rPr>
              <a:t>’</a:t>
            </a:r>
            <a:r>
              <a:rPr lang="en-US" sz="1000" dirty="0" smtClean="0"/>
              <a:t>s of live video feeds from surveillance cameras to target points of interest </a:t>
            </a:r>
          </a:p>
          <a:p>
            <a:pPr eaLnBrk="1" hangingPunct="1">
              <a:defRPr/>
            </a:pPr>
            <a:r>
              <a:rPr lang="en-US" sz="1000" dirty="0" smtClean="0"/>
              <a:t>Exploit the 80% data growth in images, video and documents to improve customer satisfaction </a:t>
            </a:r>
          </a:p>
          <a:p>
            <a:pPr eaLnBrk="1" hangingPunct="1">
              <a:defRPr/>
            </a:pPr>
            <a:r>
              <a:rPr lang="en-US" sz="1000" b="1" dirty="0" smtClean="0"/>
              <a:t>Veracity:</a:t>
            </a:r>
            <a:r>
              <a:rPr lang="en-US" sz="1000" dirty="0" smtClean="0"/>
              <a:t> 1 in 3 business leaders don</a:t>
            </a:r>
            <a:r>
              <a:rPr lang="ja-JP" altLang="en-US" sz="1000" dirty="0" smtClean="0">
                <a:latin typeface="Arial"/>
              </a:rPr>
              <a:t>’</a:t>
            </a:r>
            <a:r>
              <a:rPr lang="en-US" sz="1000" dirty="0" smtClean="0"/>
              <a:t>t trust the information they use to make decisions. How can you act upon information if you don</a:t>
            </a:r>
            <a:r>
              <a:rPr lang="ja-JP" altLang="en-US" sz="1000" dirty="0" smtClean="0">
                <a:latin typeface="Arial"/>
              </a:rPr>
              <a:t>’</a:t>
            </a:r>
            <a:r>
              <a:rPr lang="en-US" sz="1000" dirty="0" smtClean="0"/>
              <a:t>t trust it? Establishing trust in big data presents a huge challenge as the variety and number of sources grows. </a:t>
            </a:r>
          </a:p>
          <a:p>
            <a:pPr eaLnBrk="1" hangingPunct="1">
              <a:defRPr/>
            </a:pPr>
            <a:r>
              <a:rPr lang="en-US" sz="1000" dirty="0" smtClean="0"/>
              <a:t>Big data is more than simply a matter of size; it is an opportunity to find insights in new and emerging types of data and content, to make your business more agile, and to answer questions that were previously considered beyond your reach.</a:t>
            </a:r>
          </a:p>
          <a:p>
            <a:pPr eaLnBrk="1" hangingPunct="1">
              <a:defRPr/>
            </a:pPr>
            <a:endParaRPr lang="en-US" sz="1000" dirty="0" smtClean="0"/>
          </a:p>
          <a:p>
            <a:pPr eaLnBrk="1" hangingPunct="1">
              <a:defRPr/>
            </a:pPr>
            <a:endParaRPr lang="en-US" sz="100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744F9CB-5C16-E745-88C0-FB64B666A615}" type="slidenum">
              <a:rPr lang="en-US"/>
              <a:pPr>
                <a:defRPr/>
              </a:pPr>
              <a:t>5</a:t>
            </a:fld>
            <a:endParaRPr lang="en-US"/>
          </a:p>
        </p:txBody>
      </p:sp>
      <p:sp>
        <p:nvSpPr>
          <p:cNvPr id="5048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04835" name="Rectangle 3"/>
          <p:cNvSpPr>
            <a:spLocks noGrp="1" noChangeArrowheads="1"/>
          </p:cNvSpPr>
          <p:nvPr>
            <p:ph type="body" idx="1"/>
          </p:nvPr>
        </p:nvSpPr>
        <p:spPr/>
        <p:txBody>
          <a:bodyPr/>
          <a:lstStyle/>
          <a:p>
            <a:pPr eaLnBrk="1" hangingPunct="1">
              <a:defRPr/>
            </a:pPr>
            <a:r>
              <a:rPr lang="en-US" smtClean="0"/>
              <a:t>Serengeti, ambari</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8CC0E1A-ED13-5F42-9DC6-2EE3F6553324}" type="slidenum">
              <a:rPr lang="en-US" smtClean="0"/>
              <a:pPr>
                <a:defRPr/>
              </a:pPr>
              <a:t>6</a:t>
            </a:fld>
            <a:endParaRPr lang="en-US"/>
          </a:p>
        </p:txBody>
      </p:sp>
    </p:spTree>
    <p:extLst>
      <p:ext uri="{BB962C8B-B14F-4D97-AF65-F5344CB8AC3E}">
        <p14:creationId xmlns:p14="http://schemas.microsoft.com/office/powerpoint/2010/main" val="1619671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According</a:t>
            </a:r>
            <a:r>
              <a:rPr lang="en-US" baseline="0" dirty="0" smtClean="0"/>
              <a:t> ZFS blurbs: a</a:t>
            </a:r>
            <a:r>
              <a:rPr lang="en-US" dirty="0" smtClean="0"/>
              <a:t> modern hard disk devotes a large portion of its capacity to error detection data. Many errors occur during normal usage, but are corrected by the disk's internal software, and thus are not visible to the host software. A tiny fraction of errors are not corrected. For example, a modern Enterprise SAS disk specification estimates this fraction to be one uncorrected error in every 10</a:t>
            </a:r>
            <a:r>
              <a:rPr lang="en-US" baseline="30000" dirty="0" smtClean="0"/>
              <a:t>16</a:t>
            </a:r>
            <a:r>
              <a:rPr lang="en-US" dirty="0" smtClean="0"/>
              <a:t> bits, or approximately one in every 1.2 </a:t>
            </a:r>
            <a:r>
              <a:rPr lang="en-US" dirty="0" smtClean="0">
                <a:hlinkClick r:id="rId3"/>
              </a:rPr>
              <a:t>PB</a:t>
            </a:r>
            <a:r>
              <a:rPr lang="en-US" dirty="0" smtClean="0"/>
              <a:t>.</a:t>
            </a:r>
          </a:p>
          <a:p>
            <a:endParaRPr lang="en-US" dirty="0" smtClean="0"/>
          </a:p>
          <a:p>
            <a:r>
              <a:rPr lang="en-US" dirty="0" smtClean="0"/>
              <a:t>According to Jeff Deans SOCC</a:t>
            </a:r>
            <a:r>
              <a:rPr lang="en-US" baseline="0" dirty="0" smtClean="0"/>
              <a:t> 2010 keynote: </a:t>
            </a:r>
            <a:r>
              <a:rPr lang="en-US" dirty="0" smtClean="0"/>
              <a:t>Google’s </a:t>
            </a:r>
            <a:r>
              <a:rPr lang="en-US" dirty="0" err="1" smtClean="0"/>
              <a:t>BigTable</a:t>
            </a:r>
            <a:r>
              <a:rPr lang="en-US" dirty="0" smtClean="0"/>
              <a:t> catches 1 corruption in every 5.4PB compacted via</a:t>
            </a:r>
            <a:r>
              <a:rPr lang="en-US" baseline="0" dirty="0" smtClean="0"/>
              <a:t> CRC</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A8CC0E1A-ED13-5F42-9DC6-2EE3F6553324}" type="slidenum">
              <a:rPr lang="en-US" smtClean="0"/>
              <a:pPr>
                <a:defRPr/>
              </a:pPr>
              <a:t>10</a:t>
            </a:fld>
            <a:endParaRPr lang="en-US"/>
          </a:p>
        </p:txBody>
      </p:sp>
    </p:spTree>
    <p:extLst>
      <p:ext uri="{BB962C8B-B14F-4D97-AF65-F5344CB8AC3E}">
        <p14:creationId xmlns:p14="http://schemas.microsoft.com/office/powerpoint/2010/main" val="3999685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Hadoop</a:t>
            </a:r>
            <a:r>
              <a:rPr lang="en-US" baseline="0" dirty="0" smtClean="0"/>
              <a:t> s</a:t>
            </a:r>
            <a:r>
              <a:rPr lang="en-US" dirty="0" smtClean="0"/>
              <a:t>ecurity</a:t>
            </a:r>
            <a:r>
              <a:rPr lang="en-US" baseline="0" dirty="0" smtClean="0"/>
              <a:t> is challenging because regular firewall solutions don’t apply: client needs to access every data node and </a:t>
            </a:r>
            <a:r>
              <a:rPr lang="en-US" baseline="0" dirty="0" err="1" smtClean="0"/>
              <a:t>tasktracker</a:t>
            </a:r>
            <a:r>
              <a:rPr lang="en-US" baseline="0" dirty="0" smtClean="0"/>
              <a:t> in the cluster.</a:t>
            </a:r>
            <a:endParaRPr lang="en-US" dirty="0"/>
          </a:p>
        </p:txBody>
      </p:sp>
      <p:sp>
        <p:nvSpPr>
          <p:cNvPr id="4" name="Slide Number Placeholder 3"/>
          <p:cNvSpPr>
            <a:spLocks noGrp="1"/>
          </p:cNvSpPr>
          <p:nvPr>
            <p:ph type="sldNum" sz="quarter" idx="10"/>
          </p:nvPr>
        </p:nvSpPr>
        <p:spPr/>
        <p:txBody>
          <a:bodyPr/>
          <a:lstStyle/>
          <a:p>
            <a:pPr>
              <a:defRPr/>
            </a:pPr>
            <a:fld id="{A8CC0E1A-ED13-5F42-9DC6-2EE3F6553324}" type="slidenum">
              <a:rPr lang="en-US" smtClean="0"/>
              <a:pPr>
                <a:defRPr/>
              </a:pPr>
              <a:t>16</a:t>
            </a:fld>
            <a:endParaRPr lang="en-US"/>
          </a:p>
        </p:txBody>
      </p:sp>
    </p:spTree>
    <p:extLst>
      <p:ext uri="{BB962C8B-B14F-4D97-AF65-F5344CB8AC3E}">
        <p14:creationId xmlns:p14="http://schemas.microsoft.com/office/powerpoint/2010/main" val="1127564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Assisted</a:t>
            </a:r>
            <a:r>
              <a:rPr lang="en-US" baseline="0" dirty="0" smtClean="0"/>
              <a:t> HA (cold restart of NN with shared storage for edit logs) is often adequate for cluster up to 100 nodes.</a:t>
            </a:r>
          </a:p>
          <a:p>
            <a:endParaRPr lang="en-US" baseline="0" dirty="0" smtClean="0"/>
          </a:p>
          <a:p>
            <a:r>
              <a:rPr lang="en-US" baseline="0" dirty="0" smtClean="0"/>
              <a:t>ESP = enterprise stream processing</a:t>
            </a:r>
          </a:p>
          <a:p>
            <a:r>
              <a:rPr lang="en-US" baseline="0" dirty="0" smtClean="0"/>
              <a:t>CEP = complex event processing</a:t>
            </a:r>
            <a:endParaRPr lang="en-US" dirty="0"/>
          </a:p>
        </p:txBody>
      </p:sp>
      <p:sp>
        <p:nvSpPr>
          <p:cNvPr id="4" name="Slide Number Placeholder 3"/>
          <p:cNvSpPr>
            <a:spLocks noGrp="1"/>
          </p:cNvSpPr>
          <p:nvPr>
            <p:ph type="sldNum" sz="quarter" idx="10"/>
          </p:nvPr>
        </p:nvSpPr>
        <p:spPr/>
        <p:txBody>
          <a:bodyPr/>
          <a:lstStyle/>
          <a:p>
            <a:pPr>
              <a:defRPr/>
            </a:pPr>
            <a:fld id="{A8CC0E1A-ED13-5F42-9DC6-2EE3F6553324}" type="slidenum">
              <a:rPr lang="en-US" smtClean="0"/>
              <a:pPr>
                <a:defRPr/>
              </a:pPr>
              <a:t>18</a:t>
            </a:fld>
            <a:endParaRPr lang="en-US"/>
          </a:p>
        </p:txBody>
      </p:sp>
    </p:spTree>
    <p:extLst>
      <p:ext uri="{BB962C8B-B14F-4D97-AF65-F5344CB8AC3E}">
        <p14:creationId xmlns:p14="http://schemas.microsoft.com/office/powerpoint/2010/main" val="3750850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76D669A-2556-D44B-9932-EAA3A4369148}" type="slidenum">
              <a:rPr lang="en-US"/>
              <a:pPr>
                <a:defRPr/>
              </a:pPr>
              <a:t>19</a:t>
            </a:fld>
            <a:endParaRPr lang="en-US"/>
          </a:p>
        </p:txBody>
      </p:sp>
      <p:sp>
        <p:nvSpPr>
          <p:cNvPr id="5283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28387" name="Rectangle 3"/>
          <p:cNvSpPr>
            <a:spLocks noGrp="1" noChangeArrowheads="1"/>
          </p:cNvSpPr>
          <p:nvPr>
            <p:ph type="body" idx="1"/>
          </p:nvPr>
        </p:nvSpPr>
        <p:spPr/>
        <p:txBody>
          <a:bodyPr/>
          <a:lstStyle/>
          <a:p>
            <a:pPr eaLnBrk="1" hangingPunct="1">
              <a:defRPr/>
            </a:pPr>
            <a:r>
              <a:rPr lang="en-US" dirty="0" smtClean="0"/>
              <a:t>Application specific resource logic (e.g. locality) goes into </a:t>
            </a:r>
            <a:r>
              <a:rPr lang="en-US" dirty="0" err="1" smtClean="0"/>
              <a:t>ApplicationMaster</a:t>
            </a:r>
            <a:r>
              <a:rPr lang="en-US" dirty="0" smtClean="0"/>
              <a:t> </a:t>
            </a:r>
          </a:p>
          <a:p>
            <a:pPr eaLnBrk="1" hangingPunct="1">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Corona: cluster</a:t>
            </a:r>
            <a:r>
              <a:rPr lang="en-US" baseline="0" dirty="0" smtClean="0"/>
              <a:t> manager == resource manager, corona job tracker == application master.</a:t>
            </a:r>
            <a:endParaRPr lang="en-US" dirty="0" smtClean="0"/>
          </a:p>
          <a:p>
            <a:pPr eaLnBrk="1" hangingPunct="1">
              <a:defRPr/>
            </a:pP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Comment on </a:t>
            </a:r>
            <a:r>
              <a:rPr lang="en-US" dirty="0" err="1" smtClean="0"/>
              <a:t>hadoop</a:t>
            </a:r>
            <a:r>
              <a:rPr lang="en-US" dirty="0" smtClean="0"/>
              <a:t> core differences</a:t>
            </a:r>
            <a:r>
              <a:rPr lang="en-US" baseline="0" dirty="0" smtClean="0"/>
              <a:t> with details on other components elided. E.g. BI has extensive analytics apps etc.</a:t>
            </a:r>
            <a:endParaRPr lang="en-US" dirty="0" smtClean="0"/>
          </a:p>
          <a:p>
            <a:endParaRPr lang="en-US" dirty="0" smtClean="0"/>
          </a:p>
          <a:p>
            <a:r>
              <a:rPr lang="en-US" dirty="0" smtClean="0"/>
              <a:t>Corona uses thrift</a:t>
            </a:r>
            <a:r>
              <a:rPr lang="en-US" baseline="0" dirty="0" smtClean="0"/>
              <a:t> based </a:t>
            </a:r>
            <a:r>
              <a:rPr lang="en-US" baseline="0" dirty="0" err="1" smtClean="0"/>
              <a:t>rpc</a:t>
            </a:r>
            <a:r>
              <a:rPr lang="en-US" baseline="0" dirty="0" smtClean="0"/>
              <a:t> </a:t>
            </a:r>
            <a:r>
              <a:rPr lang="en-US" baseline="0" dirty="0" err="1" smtClean="0"/>
              <a:t>vs</a:t>
            </a:r>
            <a:r>
              <a:rPr lang="en-US" baseline="0" dirty="0" smtClean="0"/>
              <a:t> </a:t>
            </a:r>
            <a:r>
              <a:rPr lang="en-US" baseline="0" dirty="0" err="1" smtClean="0"/>
              <a:t>protobuf</a:t>
            </a:r>
            <a:r>
              <a:rPr lang="en-US" baseline="0" dirty="0" smtClean="0"/>
              <a:t> based </a:t>
            </a:r>
            <a:r>
              <a:rPr lang="en-US" baseline="0" dirty="0" err="1" smtClean="0"/>
              <a:t>rpc</a:t>
            </a:r>
            <a:endParaRPr lang="en-US" dirty="0"/>
          </a:p>
        </p:txBody>
      </p:sp>
      <p:sp>
        <p:nvSpPr>
          <p:cNvPr id="4" name="Slide Number Placeholder 3"/>
          <p:cNvSpPr>
            <a:spLocks noGrp="1"/>
          </p:cNvSpPr>
          <p:nvPr>
            <p:ph type="sldNum" sz="quarter" idx="10"/>
          </p:nvPr>
        </p:nvSpPr>
        <p:spPr/>
        <p:txBody>
          <a:bodyPr/>
          <a:lstStyle/>
          <a:p>
            <a:pPr>
              <a:defRPr/>
            </a:pPr>
            <a:fld id="{A8CC0E1A-ED13-5F42-9DC6-2EE3F6553324}" type="slidenum">
              <a:rPr lang="en-US" smtClean="0"/>
              <a:pPr>
                <a:defRPr/>
              </a:pPr>
              <a:t>20</a:t>
            </a:fld>
            <a:endParaRPr lang="en-US"/>
          </a:p>
        </p:txBody>
      </p:sp>
    </p:spTree>
    <p:extLst>
      <p:ext uri="{BB962C8B-B14F-4D97-AF65-F5344CB8AC3E}">
        <p14:creationId xmlns:p14="http://schemas.microsoft.com/office/powerpoint/2010/main" val="113895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695450"/>
            <a:ext cx="9144000" cy="3486150"/>
            <a:chOff x="0" y="1068"/>
            <a:chExt cx="5760" cy="2196"/>
          </a:xfrm>
        </p:grpSpPr>
        <p:pic>
          <p:nvPicPr>
            <p:cNvPr id="5" name="Picture 3" descr="27"/>
            <p:cNvPicPr>
              <a:picLocks noChangeAspect="1" noChangeArrowheads="1"/>
            </p:cNvPicPr>
            <p:nvPr userDrawn="1"/>
          </p:nvPicPr>
          <p:blipFill>
            <a:blip r:embed="rId2">
              <a:lum bright="60000" contrast="-60000"/>
              <a:extLst>
                <a:ext uri="{28A0092B-C50C-407E-A947-70E740481C1C}">
                  <a14:useLocalDpi xmlns:a14="http://schemas.microsoft.com/office/drawing/2010/main" val="0"/>
                </a:ext>
              </a:extLst>
            </a:blip>
            <a:srcRect r="51601"/>
            <a:stretch>
              <a:fillRect/>
            </a:stretch>
          </p:blipFill>
          <p:spPr bwMode="auto">
            <a:xfrm flipH="1">
              <a:off x="0" y="1068"/>
              <a:ext cx="5754" cy="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p:nvSpPr>
          <p:spPr bwMode="auto">
            <a:xfrm>
              <a:off x="0" y="1068"/>
              <a:ext cx="5760" cy="2182"/>
            </a:xfrm>
            <a:prstGeom prst="rect">
              <a:avLst/>
            </a:prstGeom>
            <a:gradFill rotWithShape="1">
              <a:gsLst>
                <a:gs pos="0">
                  <a:schemeClr val="bg1"/>
                </a:gs>
                <a:gs pos="100000">
                  <a:schemeClr val="bg1">
                    <a:alpha val="0"/>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grpSp>
      <p:pic>
        <p:nvPicPr>
          <p:cNvPr id="7" name="Picture 5" descr="27"/>
          <p:cNvPicPr>
            <a:picLocks noChangeArrowheads="1"/>
          </p:cNvPicPr>
          <p:nvPr/>
        </p:nvPicPr>
        <p:blipFill>
          <a:blip r:embed="rId3">
            <a:extLst>
              <a:ext uri="{28A0092B-C50C-407E-A947-70E740481C1C}">
                <a14:useLocalDpi xmlns:a14="http://schemas.microsoft.com/office/drawing/2010/main" val="0"/>
              </a:ext>
            </a:extLst>
          </a:blip>
          <a:srcRect b="748"/>
          <a:stretch>
            <a:fillRect/>
          </a:stretch>
        </p:blipFill>
        <p:spPr bwMode="auto">
          <a:xfrm>
            <a:off x="0" y="5170488"/>
            <a:ext cx="9144000" cy="168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1"/>
          <p:cNvSpPr>
            <a:spLocks noChangeShapeType="1"/>
          </p:cNvSpPr>
          <p:nvPr/>
        </p:nvSpPr>
        <p:spPr bwMode="black">
          <a:xfrm flipV="1">
            <a:off x="1863725" y="4217988"/>
            <a:ext cx="0" cy="94138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0" name="Rectangle 12"/>
          <p:cNvSpPr>
            <a:spLocks noChangeArrowheads="1"/>
          </p:cNvSpPr>
          <p:nvPr/>
        </p:nvSpPr>
        <p:spPr bwMode="black">
          <a:xfrm>
            <a:off x="190500" y="5540375"/>
            <a:ext cx="4670425" cy="97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8288" tIns="18288" rIns="18288" bIns="18288" anchor="ctr"/>
          <a:lstStyle/>
          <a:p>
            <a:pPr>
              <a:lnSpc>
                <a:spcPct val="98000"/>
              </a:lnSpc>
              <a:spcBef>
                <a:spcPct val="20000"/>
              </a:spcBef>
              <a:buClrTx/>
              <a:buFontTx/>
              <a:buNone/>
              <a:tabLst>
                <a:tab pos="341313" algn="l"/>
                <a:tab pos="684213" algn="l"/>
                <a:tab pos="1025525" algn="l"/>
                <a:tab pos="1376363" algn="l"/>
                <a:tab pos="1717675" algn="l"/>
                <a:tab pos="2058988" algn="l"/>
              </a:tabLst>
              <a:defRPr/>
            </a:pPr>
            <a:endParaRPr lang="en-US" sz="2100" i="1">
              <a:solidFill>
                <a:schemeClr val="bg1"/>
              </a:solidFill>
              <a:cs typeface="Arial" charset="0"/>
            </a:endParaRPr>
          </a:p>
        </p:txBody>
      </p:sp>
      <p:sp>
        <p:nvSpPr>
          <p:cNvPr id="11" name="Rectangle 13"/>
          <p:cNvSpPr>
            <a:spLocks noChangeArrowheads="1"/>
          </p:cNvSpPr>
          <p:nvPr/>
        </p:nvSpPr>
        <p:spPr bwMode="black">
          <a:xfrm>
            <a:off x="2006600" y="1287463"/>
            <a:ext cx="4913313"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8288" tIns="18288" rIns="18288" bIns="18288" anchor="ctr"/>
          <a:lstStyle/>
          <a:p>
            <a:pPr marL="342900" indent="-342900">
              <a:lnSpc>
                <a:spcPct val="98000"/>
              </a:lnSpc>
              <a:spcBef>
                <a:spcPct val="20000"/>
              </a:spcBef>
              <a:buClrTx/>
              <a:buFontTx/>
              <a:buNone/>
              <a:defRPr/>
            </a:pPr>
            <a:endParaRPr lang="en-US" sz="1700" b="0" baseline="30000">
              <a:solidFill>
                <a:schemeClr val="bg1"/>
              </a:solidFill>
              <a:cs typeface="Arial" charset="0"/>
            </a:endParaRPr>
          </a:p>
        </p:txBody>
      </p:sp>
      <p:sp>
        <p:nvSpPr>
          <p:cNvPr id="12" name="Line 14"/>
          <p:cNvSpPr>
            <a:spLocks noChangeShapeType="1"/>
          </p:cNvSpPr>
          <p:nvPr/>
        </p:nvSpPr>
        <p:spPr bwMode="black">
          <a:xfrm flipV="1">
            <a:off x="1863725" y="1370013"/>
            <a:ext cx="0" cy="320675"/>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8440" name="Rectangle 8"/>
          <p:cNvSpPr>
            <a:spLocks noGrp="1" noChangeArrowheads="1"/>
          </p:cNvSpPr>
          <p:nvPr>
            <p:ph type="ctrTitle"/>
          </p:nvPr>
        </p:nvSpPr>
        <p:spPr>
          <a:xfrm>
            <a:off x="385763" y="2506663"/>
            <a:ext cx="7954962" cy="1470025"/>
          </a:xfrm>
        </p:spPr>
        <p:txBody>
          <a:bodyPr/>
          <a:lstStyle>
            <a:lvl1pPr>
              <a:defRPr>
                <a:solidFill>
                  <a:schemeClr val="tx1"/>
                </a:solidFill>
              </a:defRPr>
            </a:lvl1pPr>
          </a:lstStyle>
          <a:p>
            <a:pPr lvl="0"/>
            <a:endParaRPr lang="en-US" noProof="0" smtClean="0"/>
          </a:p>
        </p:txBody>
      </p:sp>
      <p:sp>
        <p:nvSpPr>
          <p:cNvPr id="18441" name="Rectangle 9"/>
          <p:cNvSpPr>
            <a:spLocks noGrp="1" noChangeArrowheads="1"/>
          </p:cNvSpPr>
          <p:nvPr>
            <p:ph type="subTitle" idx="1"/>
          </p:nvPr>
        </p:nvSpPr>
        <p:spPr bwMode="black">
          <a:xfrm>
            <a:off x="1949450" y="4106863"/>
            <a:ext cx="6400800" cy="1052512"/>
          </a:xfrm>
        </p:spPr>
        <p:txBody>
          <a:bodyPr/>
          <a:lstStyle>
            <a:lvl1pPr marL="0" indent="0">
              <a:buFont typeface="Wingdings" charset="0"/>
              <a:buNone/>
              <a:defRPr sz="1600" b="0">
                <a:solidFill>
                  <a:schemeClr val="accent2"/>
                </a:solidFill>
              </a:defRPr>
            </a:lvl1pPr>
          </a:lstStyle>
          <a:p>
            <a:pPr lvl="0"/>
            <a:endParaRPr lang="en-US" noProof="0" smtClean="0"/>
          </a:p>
        </p:txBody>
      </p:sp>
    </p:spTree>
    <p:extLst>
      <p:ext uri="{BB962C8B-B14F-4D97-AF65-F5344CB8AC3E}">
        <p14:creationId xmlns:p14="http://schemas.microsoft.com/office/powerpoint/2010/main" val="2441135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86128A6C-6E6A-DA4F-9829-4B1009739C65}" type="slidenum">
              <a:rPr lang="en-US"/>
              <a:pPr>
                <a:defRPr/>
              </a:pPr>
              <a:t>‹#›</a:t>
            </a:fld>
            <a:endParaRPr lang="en-US"/>
          </a:p>
        </p:txBody>
      </p:sp>
    </p:spTree>
    <p:extLst>
      <p:ext uri="{BB962C8B-B14F-4D97-AF65-F5344CB8AC3E}">
        <p14:creationId xmlns:p14="http://schemas.microsoft.com/office/powerpoint/2010/main" val="339371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501650"/>
            <a:ext cx="2133600" cy="57261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0663" y="501650"/>
            <a:ext cx="6253162" cy="5726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096A0817-8BC5-414C-B336-CD924EBE9CA7}" type="slidenum">
              <a:rPr lang="en-US"/>
              <a:pPr>
                <a:defRPr/>
              </a:pPr>
              <a:t>‹#›</a:t>
            </a:fld>
            <a:endParaRPr lang="en-US"/>
          </a:p>
        </p:txBody>
      </p:sp>
    </p:spTree>
    <p:extLst>
      <p:ext uri="{BB962C8B-B14F-4D97-AF65-F5344CB8AC3E}">
        <p14:creationId xmlns:p14="http://schemas.microsoft.com/office/powerpoint/2010/main" val="3824764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0663" y="501650"/>
            <a:ext cx="8245475" cy="4984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31775" y="1163638"/>
            <a:ext cx="4187825" cy="506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163638"/>
            <a:ext cx="4187825" cy="506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462201C6-75E2-754B-B822-F2EDB8F78B31}" type="slidenum">
              <a:rPr lang="en-US"/>
              <a:pPr>
                <a:defRPr/>
              </a:pPr>
              <a:t>‹#›</a:t>
            </a:fld>
            <a:endParaRPr lang="en-US"/>
          </a:p>
        </p:txBody>
      </p:sp>
    </p:spTree>
    <p:extLst>
      <p:ext uri="{BB962C8B-B14F-4D97-AF65-F5344CB8AC3E}">
        <p14:creationId xmlns:p14="http://schemas.microsoft.com/office/powerpoint/2010/main" val="1711468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2044F9FB-85D0-034C-BF2B-7BDE97B7A9E7}" type="slidenum">
              <a:rPr lang="en-US"/>
              <a:pPr>
                <a:defRPr/>
              </a:pPr>
              <a:t>‹#›</a:t>
            </a:fld>
            <a:endParaRPr lang="en-US"/>
          </a:p>
        </p:txBody>
      </p:sp>
    </p:spTree>
    <p:extLst>
      <p:ext uri="{BB962C8B-B14F-4D97-AF65-F5344CB8AC3E}">
        <p14:creationId xmlns:p14="http://schemas.microsoft.com/office/powerpoint/2010/main" val="1334019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30C6EC9E-0BCB-544D-A6D4-5695F3A57A05}" type="slidenum">
              <a:rPr lang="en-US"/>
              <a:pPr>
                <a:defRPr/>
              </a:pPr>
              <a:t>‹#›</a:t>
            </a:fld>
            <a:endParaRPr lang="en-US"/>
          </a:p>
        </p:txBody>
      </p:sp>
    </p:spTree>
    <p:extLst>
      <p:ext uri="{BB962C8B-B14F-4D97-AF65-F5344CB8AC3E}">
        <p14:creationId xmlns:p14="http://schemas.microsoft.com/office/powerpoint/2010/main" val="96445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1775" y="1163638"/>
            <a:ext cx="4187825" cy="5064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163638"/>
            <a:ext cx="4187825" cy="5064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C865A308-1A85-1A43-B367-308722400EA6}" type="slidenum">
              <a:rPr lang="en-US"/>
              <a:pPr>
                <a:defRPr/>
              </a:pPr>
              <a:t>‹#›</a:t>
            </a:fld>
            <a:endParaRPr lang="en-US"/>
          </a:p>
        </p:txBody>
      </p:sp>
    </p:spTree>
    <p:extLst>
      <p:ext uri="{BB962C8B-B14F-4D97-AF65-F5344CB8AC3E}">
        <p14:creationId xmlns:p14="http://schemas.microsoft.com/office/powerpoint/2010/main" val="1832658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8B5919BA-CEAD-E045-BAD8-8835235EF353}" type="slidenum">
              <a:rPr lang="en-US"/>
              <a:pPr>
                <a:defRPr/>
              </a:pPr>
              <a:t>‹#›</a:t>
            </a:fld>
            <a:endParaRPr lang="en-US"/>
          </a:p>
        </p:txBody>
      </p:sp>
    </p:spTree>
    <p:extLst>
      <p:ext uri="{BB962C8B-B14F-4D97-AF65-F5344CB8AC3E}">
        <p14:creationId xmlns:p14="http://schemas.microsoft.com/office/powerpoint/2010/main" val="3930008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8AD4815A-44A0-2F4E-908C-9E664D1DD997}" type="slidenum">
              <a:rPr lang="en-US"/>
              <a:pPr>
                <a:defRPr/>
              </a:pPr>
              <a:t>‹#›</a:t>
            </a:fld>
            <a:endParaRPr lang="en-US"/>
          </a:p>
        </p:txBody>
      </p:sp>
    </p:spTree>
    <p:extLst>
      <p:ext uri="{BB962C8B-B14F-4D97-AF65-F5344CB8AC3E}">
        <p14:creationId xmlns:p14="http://schemas.microsoft.com/office/powerpoint/2010/main" val="2283126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C10A3CAB-F9AD-8542-999D-A1F2E8B6FFD2}" type="slidenum">
              <a:rPr lang="en-US"/>
              <a:pPr>
                <a:defRPr/>
              </a:pPr>
              <a:t>‹#›</a:t>
            </a:fld>
            <a:endParaRPr lang="en-US"/>
          </a:p>
        </p:txBody>
      </p:sp>
    </p:spTree>
    <p:extLst>
      <p:ext uri="{BB962C8B-B14F-4D97-AF65-F5344CB8AC3E}">
        <p14:creationId xmlns:p14="http://schemas.microsoft.com/office/powerpoint/2010/main" val="1050001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86A12E4C-E97C-3B46-B107-39792F1280BE}" type="slidenum">
              <a:rPr lang="en-US"/>
              <a:pPr>
                <a:defRPr/>
              </a:pPr>
              <a:t>‹#›</a:t>
            </a:fld>
            <a:endParaRPr lang="en-US"/>
          </a:p>
        </p:txBody>
      </p:sp>
    </p:spTree>
    <p:extLst>
      <p:ext uri="{BB962C8B-B14F-4D97-AF65-F5344CB8AC3E}">
        <p14:creationId xmlns:p14="http://schemas.microsoft.com/office/powerpoint/2010/main" val="3534717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142A1209-A5D1-5D49-AD5A-07C9D5992351}" type="slidenum">
              <a:rPr lang="en-US"/>
              <a:pPr>
                <a:defRPr/>
              </a:pPr>
              <a:t>‹#›</a:t>
            </a:fld>
            <a:endParaRPr lang="en-US"/>
          </a:p>
        </p:txBody>
      </p:sp>
    </p:spTree>
    <p:extLst>
      <p:ext uri="{BB962C8B-B14F-4D97-AF65-F5344CB8AC3E}">
        <p14:creationId xmlns:p14="http://schemas.microsoft.com/office/powerpoint/2010/main" val="31091959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jpeg"/><Relationship Id="rId16" Type="http://schemas.openxmlformats.org/officeDocument/2006/relationships/hyperlink" Target="http://www.ibm.com/systems/i/"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27"/>
          <p:cNvPicPr>
            <a:picLocks noChangeArrowheads="1"/>
          </p:cNvPicPr>
          <p:nvPr/>
        </p:nvPicPr>
        <p:blipFill>
          <a:blip r:embed="rId14">
            <a:extLst>
              <a:ext uri="{28A0092B-C50C-407E-A947-70E740481C1C}">
                <a14:useLocalDpi xmlns:a14="http://schemas.microsoft.com/office/drawing/2010/main" val="0"/>
              </a:ext>
            </a:extLst>
          </a:blip>
          <a:srcRect b="748"/>
          <a:stretch>
            <a:fillRect/>
          </a:stretch>
        </p:blipFill>
        <p:spPr bwMode="auto">
          <a:xfrm>
            <a:off x="0" y="6470650"/>
            <a:ext cx="91440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27"/>
          <p:cNvPicPr>
            <a:picLocks noChangeAspect="1" noChangeArrowheads="1"/>
          </p:cNvPicPr>
          <p:nvPr/>
        </p:nvPicPr>
        <p:blipFill>
          <a:blip r:embed="rId15">
            <a:extLst>
              <a:ext uri="{28A0092B-C50C-407E-A947-70E740481C1C}">
                <a14:useLocalDpi xmlns:a14="http://schemas.microsoft.com/office/drawing/2010/main" val="0"/>
              </a:ext>
            </a:extLst>
          </a:blip>
          <a:srcRect b="25418"/>
          <a:stretch>
            <a:fillRect/>
          </a:stretch>
        </p:blipFill>
        <p:spPr bwMode="auto">
          <a:xfrm>
            <a:off x="0" y="0"/>
            <a:ext cx="91440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4"/>
          <p:cNvSpPr>
            <a:spLocks noGrp="1" noChangeArrowheads="1"/>
          </p:cNvSpPr>
          <p:nvPr>
            <p:ph type="sldNum" sz="quarter" idx="4"/>
          </p:nvPr>
        </p:nvSpPr>
        <p:spPr bwMode="black">
          <a:xfrm>
            <a:off x="153988" y="6502400"/>
            <a:ext cx="10064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buClrTx/>
              <a:buFontTx/>
              <a:buNone/>
              <a:defRPr sz="1000" smtClean="0">
                <a:solidFill>
                  <a:schemeClr val="bg1"/>
                </a:solidFill>
                <a:cs typeface="Arial" charset="0"/>
              </a:defRPr>
            </a:lvl1pPr>
          </a:lstStyle>
          <a:p>
            <a:pPr>
              <a:defRPr/>
            </a:pPr>
            <a:fld id="{6465C63D-78A6-4D46-BB3D-274F208B5DC8}" type="slidenum">
              <a:rPr lang="en-US"/>
              <a:pPr>
                <a:defRPr/>
              </a:pPr>
              <a:t>‹#›</a:t>
            </a:fld>
            <a:endParaRPr lang="en-US"/>
          </a:p>
        </p:txBody>
      </p:sp>
      <p:sp>
        <p:nvSpPr>
          <p:cNvPr id="17413" name="Text Box 5"/>
          <p:cNvSpPr txBox="1">
            <a:spLocks noChangeArrowheads="1"/>
          </p:cNvSpPr>
          <p:nvPr userDrawn="1"/>
        </p:nvSpPr>
        <p:spPr bwMode="black">
          <a:xfrm>
            <a:off x="1447800" y="55563"/>
            <a:ext cx="2994025" cy="30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nSpc>
                <a:spcPct val="98000"/>
              </a:lnSpc>
              <a:spcBef>
                <a:spcPct val="20000"/>
              </a:spcBef>
              <a:buClrTx/>
              <a:buFontTx/>
              <a:buNone/>
              <a:defRPr/>
            </a:pPr>
            <a:r>
              <a:rPr lang="en-US" sz="1400" b="0" dirty="0">
                <a:solidFill>
                  <a:schemeClr val="bg1"/>
                </a:solidFill>
                <a:cs typeface="Arial" charset="0"/>
              </a:rPr>
              <a:t>Big Data, Hadoop and Virtualization</a:t>
            </a:r>
            <a:endParaRPr lang="en-US" sz="1000" b="0" dirty="0">
              <a:solidFill>
                <a:schemeClr val="bg1"/>
              </a:solidFill>
              <a:cs typeface="Arial" charset="0"/>
            </a:endParaRPr>
          </a:p>
        </p:txBody>
      </p:sp>
      <p:sp>
        <p:nvSpPr>
          <p:cNvPr id="17416" name="Line 8"/>
          <p:cNvSpPr>
            <a:spLocks noChangeShapeType="1"/>
          </p:cNvSpPr>
          <p:nvPr/>
        </p:nvSpPr>
        <p:spPr bwMode="black">
          <a:xfrm>
            <a:off x="1447800" y="147638"/>
            <a:ext cx="0" cy="23495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7417" name="Line 9"/>
          <p:cNvSpPr>
            <a:spLocks noChangeShapeType="1"/>
          </p:cNvSpPr>
          <p:nvPr/>
        </p:nvSpPr>
        <p:spPr bwMode="black">
          <a:xfrm>
            <a:off x="1447800" y="6475413"/>
            <a:ext cx="0" cy="192087"/>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7418" name="Rectangle 10"/>
          <p:cNvSpPr>
            <a:spLocks noChangeArrowheads="1"/>
          </p:cNvSpPr>
          <p:nvPr/>
        </p:nvSpPr>
        <p:spPr bwMode="black">
          <a:xfrm>
            <a:off x="1544638" y="6540500"/>
            <a:ext cx="2017712"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8288" tIns="18288" rIns="18288" bIns="18288" anchor="ctr"/>
          <a:lstStyle/>
          <a:p>
            <a:pPr>
              <a:lnSpc>
                <a:spcPct val="98000"/>
              </a:lnSpc>
              <a:spcBef>
                <a:spcPct val="20000"/>
              </a:spcBef>
              <a:buClrTx/>
              <a:buFontTx/>
              <a:buNone/>
              <a:tabLst>
                <a:tab pos="341313" algn="l"/>
                <a:tab pos="684213" algn="l"/>
                <a:tab pos="1025525" algn="l"/>
                <a:tab pos="1376363" algn="l"/>
                <a:tab pos="1717675" algn="l"/>
                <a:tab pos="2058988" algn="l"/>
              </a:tabLst>
              <a:defRPr/>
            </a:pPr>
            <a:endParaRPr lang="en-US" sz="2000" i="1">
              <a:solidFill>
                <a:schemeClr val="bg1"/>
              </a:solidFill>
              <a:cs typeface="Arial" charset="0"/>
            </a:endParaRPr>
          </a:p>
        </p:txBody>
      </p:sp>
      <p:sp>
        <p:nvSpPr>
          <p:cNvPr id="17419" name="Text Box 11"/>
          <p:cNvSpPr txBox="1">
            <a:spLocks noChangeArrowheads="1"/>
          </p:cNvSpPr>
          <p:nvPr/>
        </p:nvSpPr>
        <p:spPr bwMode="auto">
          <a:xfrm>
            <a:off x="1447800" y="17463"/>
            <a:ext cx="12303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ClrTx/>
              <a:buFontTx/>
              <a:buNone/>
              <a:defRPr/>
            </a:pPr>
            <a:r>
              <a:rPr lang="en-US" sz="1800" b="0">
                <a:cs typeface="Arial" charset="0"/>
                <a:hlinkClick r:id="rId16"/>
              </a:rPr>
              <a:t>  </a:t>
            </a:r>
            <a:endParaRPr lang="en-US" sz="1800" b="0">
              <a:cs typeface="Arial" charset="0"/>
            </a:endParaRPr>
          </a:p>
        </p:txBody>
      </p:sp>
      <p:sp>
        <p:nvSpPr>
          <p:cNvPr id="17420" name="Rectangle 12"/>
          <p:cNvSpPr>
            <a:spLocks noGrp="1" noChangeArrowheads="1"/>
          </p:cNvSpPr>
          <p:nvPr>
            <p:ph type="body" idx="1"/>
          </p:nvPr>
        </p:nvSpPr>
        <p:spPr bwMode="auto">
          <a:xfrm>
            <a:off x="231775" y="1163638"/>
            <a:ext cx="8528050" cy="506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421" name="Rectangle 13"/>
          <p:cNvSpPr>
            <a:spLocks noGrp="1" noChangeArrowheads="1"/>
          </p:cNvSpPr>
          <p:nvPr>
            <p:ph type="title"/>
          </p:nvPr>
        </p:nvSpPr>
        <p:spPr bwMode="auto">
          <a:xfrm>
            <a:off x="220663" y="501650"/>
            <a:ext cx="82454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ea typeface="ＭＳ Ｐゴシック"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ea typeface="ＭＳ Ｐゴシック"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ea typeface="ＭＳ Ｐゴシック"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ea typeface="ＭＳ Ｐゴシック" charset="0"/>
          <a:cs typeface="Arial" charset="0"/>
        </a:defRPr>
      </a:lvl5pPr>
      <a:lvl6pPr marL="457200" algn="l" rtl="0" fontAlgn="base">
        <a:lnSpc>
          <a:spcPct val="90000"/>
        </a:lnSpc>
        <a:spcBef>
          <a:spcPct val="0"/>
        </a:spcBef>
        <a:spcAft>
          <a:spcPct val="0"/>
        </a:spcAft>
        <a:defRPr sz="2800">
          <a:solidFill>
            <a:schemeClr val="accent1"/>
          </a:solidFill>
          <a:latin typeface="Arial" charset="0"/>
          <a:ea typeface="ＭＳ Ｐゴシック" charset="0"/>
          <a:cs typeface="Arial" charset="0"/>
        </a:defRPr>
      </a:lvl6pPr>
      <a:lvl7pPr marL="914400" algn="l" rtl="0" fontAlgn="base">
        <a:lnSpc>
          <a:spcPct val="90000"/>
        </a:lnSpc>
        <a:spcBef>
          <a:spcPct val="0"/>
        </a:spcBef>
        <a:spcAft>
          <a:spcPct val="0"/>
        </a:spcAft>
        <a:defRPr sz="2800">
          <a:solidFill>
            <a:schemeClr val="accent1"/>
          </a:solidFill>
          <a:latin typeface="Arial" charset="0"/>
          <a:ea typeface="ＭＳ Ｐゴシック" charset="0"/>
          <a:cs typeface="Arial" charset="0"/>
        </a:defRPr>
      </a:lvl7pPr>
      <a:lvl8pPr marL="1371600" algn="l" rtl="0" fontAlgn="base">
        <a:lnSpc>
          <a:spcPct val="90000"/>
        </a:lnSpc>
        <a:spcBef>
          <a:spcPct val="0"/>
        </a:spcBef>
        <a:spcAft>
          <a:spcPct val="0"/>
        </a:spcAft>
        <a:defRPr sz="2800">
          <a:solidFill>
            <a:schemeClr val="accent1"/>
          </a:solidFill>
          <a:latin typeface="Arial" charset="0"/>
          <a:ea typeface="ＭＳ Ｐゴシック" charset="0"/>
          <a:cs typeface="Arial" charset="0"/>
        </a:defRPr>
      </a:lvl8pPr>
      <a:lvl9pPr marL="1828800" algn="l" rtl="0" fontAlgn="base">
        <a:lnSpc>
          <a:spcPct val="90000"/>
        </a:lnSpc>
        <a:spcBef>
          <a:spcPct val="0"/>
        </a:spcBef>
        <a:spcAft>
          <a:spcPct val="0"/>
        </a:spcAft>
        <a:defRPr sz="2800">
          <a:solidFill>
            <a:schemeClr val="accent1"/>
          </a:solidFill>
          <a:latin typeface="Arial" charset="0"/>
          <a:ea typeface="ＭＳ Ｐゴシック" charset="0"/>
          <a:cs typeface="Arial" charset="0"/>
        </a:defRPr>
      </a:lvl9pPr>
    </p:titleStyle>
    <p:bodyStyle>
      <a:lvl1pPr marL="228600" indent="-228600" algn="l" rtl="0" eaLnBrk="0" fontAlgn="base" hangingPunct="0">
        <a:spcBef>
          <a:spcPct val="50000"/>
        </a:spcBef>
        <a:spcAft>
          <a:spcPct val="0"/>
        </a:spcAft>
        <a:buClr>
          <a:schemeClr val="accent2"/>
        </a:buClr>
        <a:buFont typeface="Wingdings" charset="0"/>
        <a:buChar char="§"/>
        <a:defRPr b="1">
          <a:solidFill>
            <a:schemeClr val="tx1"/>
          </a:solidFill>
          <a:latin typeface="+mn-lt"/>
          <a:ea typeface="+mn-ea"/>
          <a:cs typeface="+mn-cs"/>
        </a:defRPr>
      </a:lvl1pPr>
      <a:lvl2pPr marL="684213" indent="-219075" algn="l" rtl="0" eaLnBrk="0" fontAlgn="base" hangingPunct="0">
        <a:spcBef>
          <a:spcPct val="15000"/>
        </a:spcBef>
        <a:spcAft>
          <a:spcPct val="10000"/>
        </a:spcAft>
        <a:buClr>
          <a:schemeClr val="accent2"/>
        </a:buClr>
        <a:buFont typeface="Arial" charset="0"/>
        <a:buChar char="–"/>
        <a:defRPr>
          <a:solidFill>
            <a:schemeClr val="tx1"/>
          </a:solidFill>
          <a:latin typeface="+mn-lt"/>
          <a:ea typeface="Arial" charset="0"/>
          <a:cs typeface="+mn-cs"/>
        </a:defRPr>
      </a:lvl2pPr>
      <a:lvl3pPr marL="1143000" indent="-228600" algn="l" rtl="0" eaLnBrk="0" fontAlgn="base" hangingPunct="0">
        <a:spcBef>
          <a:spcPct val="5000"/>
        </a:spcBef>
        <a:spcAft>
          <a:spcPct val="10000"/>
        </a:spcAft>
        <a:buClr>
          <a:schemeClr val="accent2"/>
        </a:buClr>
        <a:buFont typeface="Arial" charset="0"/>
        <a:buChar char="–"/>
        <a:defRPr sz="1600">
          <a:solidFill>
            <a:schemeClr val="tx1"/>
          </a:solidFill>
          <a:latin typeface="+mn-lt"/>
          <a:ea typeface="Arial" charset="0"/>
          <a:cs typeface="+mn-cs"/>
        </a:defRPr>
      </a:lvl3pPr>
      <a:lvl4pPr marL="1600200" indent="-228600" algn="l" rtl="0" eaLnBrk="0" fontAlgn="base" hangingPunct="0">
        <a:spcBef>
          <a:spcPct val="5000"/>
        </a:spcBef>
        <a:spcAft>
          <a:spcPct val="10000"/>
        </a:spcAft>
        <a:buClr>
          <a:schemeClr val="accent2"/>
        </a:buClr>
        <a:buChar char="–"/>
        <a:defRPr sz="1400">
          <a:solidFill>
            <a:schemeClr val="tx1"/>
          </a:solidFill>
          <a:latin typeface="+mn-lt"/>
          <a:ea typeface="Arial" charset="0"/>
          <a:cs typeface="+mn-cs"/>
        </a:defRPr>
      </a:lvl4pPr>
      <a:lvl5pPr marL="2057400" indent="-228600" algn="l" rtl="0" eaLnBrk="0" fontAlgn="base" hangingPunct="0">
        <a:spcBef>
          <a:spcPct val="5000"/>
        </a:spcBef>
        <a:spcAft>
          <a:spcPct val="10000"/>
        </a:spcAft>
        <a:buClr>
          <a:schemeClr val="accent2"/>
        </a:buClr>
        <a:buFont typeface="Arial" charset="0"/>
        <a:buChar char="–"/>
        <a:defRPr sz="1400">
          <a:solidFill>
            <a:schemeClr val="tx1"/>
          </a:solidFill>
          <a:latin typeface="+mn-lt"/>
          <a:ea typeface="Arial" charset="0"/>
          <a:cs typeface="+mn-cs"/>
        </a:defRPr>
      </a:lvl5pPr>
      <a:lvl6pPr marL="2514600" indent="-228600" algn="l" rtl="0" fontAlgn="base">
        <a:spcBef>
          <a:spcPct val="5000"/>
        </a:spcBef>
        <a:spcAft>
          <a:spcPct val="10000"/>
        </a:spcAft>
        <a:buClr>
          <a:schemeClr val="accent2"/>
        </a:buClr>
        <a:buFont typeface="Arial" charset="0"/>
        <a:buChar char="–"/>
        <a:defRPr sz="1400">
          <a:solidFill>
            <a:schemeClr val="tx1"/>
          </a:solidFill>
          <a:latin typeface="+mn-lt"/>
          <a:ea typeface="Arial" charset="0"/>
          <a:cs typeface="+mn-cs"/>
        </a:defRPr>
      </a:lvl6pPr>
      <a:lvl7pPr marL="2971800" indent="-228600" algn="l" rtl="0" fontAlgn="base">
        <a:spcBef>
          <a:spcPct val="5000"/>
        </a:spcBef>
        <a:spcAft>
          <a:spcPct val="10000"/>
        </a:spcAft>
        <a:buClr>
          <a:schemeClr val="accent2"/>
        </a:buClr>
        <a:buFont typeface="Arial" charset="0"/>
        <a:buChar char="–"/>
        <a:defRPr sz="1400">
          <a:solidFill>
            <a:schemeClr val="tx1"/>
          </a:solidFill>
          <a:latin typeface="+mn-lt"/>
          <a:ea typeface="Arial" charset="0"/>
          <a:cs typeface="+mn-cs"/>
        </a:defRPr>
      </a:lvl7pPr>
      <a:lvl8pPr marL="3429000" indent="-228600" algn="l" rtl="0" fontAlgn="base">
        <a:spcBef>
          <a:spcPct val="5000"/>
        </a:spcBef>
        <a:spcAft>
          <a:spcPct val="10000"/>
        </a:spcAft>
        <a:buClr>
          <a:schemeClr val="accent2"/>
        </a:buClr>
        <a:buFont typeface="Arial" charset="0"/>
        <a:buChar char="–"/>
        <a:defRPr sz="1400">
          <a:solidFill>
            <a:schemeClr val="tx1"/>
          </a:solidFill>
          <a:latin typeface="+mn-lt"/>
          <a:ea typeface="Arial" charset="0"/>
          <a:cs typeface="+mn-cs"/>
        </a:defRPr>
      </a:lvl8pPr>
      <a:lvl9pPr marL="3886200" indent="-228600" algn="l" rtl="0" fontAlgn="base">
        <a:spcBef>
          <a:spcPct val="5000"/>
        </a:spcBef>
        <a:spcAft>
          <a:spcPct val="10000"/>
        </a:spcAft>
        <a:buClr>
          <a:schemeClr val="accent2"/>
        </a:buClr>
        <a:buFont typeface="Arial" charset="0"/>
        <a:buChar char="–"/>
        <a:defRPr sz="14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hadoop.apache.org/" TargetMode="External"/><Relationship Id="rId4" Type="http://schemas.openxmlformats.org/officeDocument/2006/relationships/hyperlink" Target="http://wiki.apache.org/hadoop/Virtual%20Hadoop" TargetMode="External"/><Relationship Id="rId1" Type="http://schemas.openxmlformats.org/officeDocument/2006/relationships/slideLayout" Target="../slideLayouts/slideLayout2.xml"/><Relationship Id="rId2" Type="http://schemas.openxmlformats.org/officeDocument/2006/relationships/hyperlink" Target="http://www-01.ibm.com/software/data/big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 Id="rId3" Type="http://schemas.openxmlformats.org/officeDocument/2006/relationships/image" Target="../media/image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ctrTitle"/>
          </p:nvPr>
        </p:nvSpPr>
        <p:spPr>
          <a:xfrm>
            <a:off x="390525" y="2162175"/>
            <a:ext cx="8213725" cy="2725738"/>
          </a:xfrm>
        </p:spPr>
        <p:txBody>
          <a:bodyPr/>
          <a:lstStyle/>
          <a:p>
            <a:pPr eaLnBrk="1" hangingPunct="1">
              <a:defRPr/>
            </a:pPr>
            <a:r>
              <a:rPr lang="en-US" b="1" dirty="0" smtClean="0"/>
              <a:t>Big Data, Hadoop and Virtualization</a:t>
            </a:r>
            <a:br>
              <a:rPr lang="en-US" b="1" dirty="0" smtClean="0"/>
            </a:br>
            <a:r>
              <a:rPr lang="en-US" b="1" dirty="0" smtClean="0"/>
              <a:t/>
            </a:r>
            <a:br>
              <a:rPr lang="en-US" b="1" dirty="0" smtClean="0"/>
            </a:br>
            <a:r>
              <a:rPr lang="en-US" b="1" dirty="0" smtClean="0"/>
              <a:t/>
            </a:r>
            <a:br>
              <a:rPr lang="en-US" b="1" dirty="0" smtClean="0"/>
            </a:br>
            <a:r>
              <a:rPr lang="en-US" sz="2000" dirty="0" smtClean="0"/>
              <a:t>November 13, 2012</a:t>
            </a:r>
            <a:br>
              <a:rPr lang="en-US" sz="2000" dirty="0" smtClean="0"/>
            </a:br>
            <a:r>
              <a:rPr lang="en-US" sz="2000" dirty="0" smtClean="0"/>
              <a:t/>
            </a:r>
            <a:br>
              <a:rPr lang="en-US" sz="2000" dirty="0" smtClean="0"/>
            </a:br>
            <a:r>
              <a:rPr lang="en-US" sz="2000" dirty="0" smtClean="0"/>
              <a:t>Luke Lu, (</a:t>
            </a:r>
            <a:r>
              <a:rPr lang="en-US" sz="2000" dirty="0" err="1" smtClean="0"/>
              <a:t>lukelu@vmware.com</a:t>
            </a:r>
            <a:r>
              <a:rPr lang="en-US" sz="2000" dirty="0" smtClean="0"/>
              <a:t>, </a:t>
            </a:r>
            <a:r>
              <a:rPr lang="en-US" sz="2000" dirty="0" err="1" smtClean="0"/>
              <a:t>llu@apache.org</a:t>
            </a:r>
            <a:r>
              <a:rPr lang="en-US" sz="2000" dirty="0" smtClean="0"/>
              <a:t>)</a:t>
            </a:r>
            <a:endParaRPr lang="en-US" sz="1600" dirty="0" smtClean="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D1F745C-0754-7848-8732-3A93A7D7226A}" type="slidenum">
              <a:rPr lang="en-US"/>
              <a:pPr>
                <a:defRPr/>
              </a:pPr>
              <a:t>10</a:t>
            </a:fld>
            <a:endParaRPr lang="en-US"/>
          </a:p>
        </p:txBody>
      </p:sp>
      <p:sp>
        <p:nvSpPr>
          <p:cNvPr id="509954" name="Rectangle 2"/>
          <p:cNvSpPr>
            <a:spLocks noGrp="1" noChangeArrowheads="1"/>
          </p:cNvSpPr>
          <p:nvPr>
            <p:ph type="title"/>
          </p:nvPr>
        </p:nvSpPr>
        <p:spPr/>
        <p:txBody>
          <a:bodyPr/>
          <a:lstStyle/>
          <a:p>
            <a:pPr eaLnBrk="1" hangingPunct="1">
              <a:defRPr/>
            </a:pPr>
            <a:r>
              <a:rPr lang="en-US" dirty="0" smtClean="0"/>
              <a:t>Hadoop: HDFS: Blocks</a:t>
            </a:r>
          </a:p>
        </p:txBody>
      </p:sp>
      <p:sp>
        <p:nvSpPr>
          <p:cNvPr id="509955" name="Rectangle 3"/>
          <p:cNvSpPr>
            <a:spLocks noGrp="1" noChangeArrowheads="1"/>
          </p:cNvSpPr>
          <p:nvPr>
            <p:ph type="body" idx="1"/>
          </p:nvPr>
        </p:nvSpPr>
        <p:spPr/>
        <p:txBody>
          <a:bodyPr/>
          <a:lstStyle/>
          <a:p>
            <a:pPr eaLnBrk="1" hangingPunct="1">
              <a:defRPr/>
            </a:pPr>
            <a:r>
              <a:rPr lang="en-US" dirty="0" smtClean="0"/>
              <a:t>Fixed size except for last block</a:t>
            </a:r>
          </a:p>
          <a:p>
            <a:pPr lvl="1" eaLnBrk="1" hangingPunct="1">
              <a:defRPr/>
            </a:pPr>
            <a:r>
              <a:rPr lang="en-US" dirty="0" smtClean="0"/>
              <a:t>Easy to calculate the number of blocks</a:t>
            </a:r>
          </a:p>
          <a:p>
            <a:pPr lvl="1" eaLnBrk="1" hangingPunct="1">
              <a:defRPr/>
            </a:pPr>
            <a:r>
              <a:rPr lang="en-US" dirty="0" smtClean="0"/>
              <a:t>A file can be larger than any single disk in the cluster</a:t>
            </a:r>
          </a:p>
          <a:p>
            <a:pPr lvl="1" eaLnBrk="1" hangingPunct="1">
              <a:defRPr/>
            </a:pPr>
            <a:r>
              <a:rPr lang="en-US" dirty="0" smtClean="0"/>
              <a:t>64 MB (default), 128MB (recommended); Compare with 4KB-64KB in typical file systems</a:t>
            </a:r>
          </a:p>
          <a:p>
            <a:pPr eaLnBrk="1" hangingPunct="1">
              <a:defRPr/>
            </a:pPr>
            <a:r>
              <a:rPr lang="en-US" dirty="0" smtClean="0"/>
              <a:t>Blocks are files on underlying file systems</a:t>
            </a:r>
          </a:p>
          <a:p>
            <a:pPr eaLnBrk="1" hangingPunct="1">
              <a:defRPr/>
            </a:pPr>
            <a:r>
              <a:rPr lang="en-US" dirty="0" smtClean="0"/>
              <a:t>With corresponding checksum files</a:t>
            </a:r>
          </a:p>
          <a:p>
            <a:pPr lvl="1" eaLnBrk="1" hangingPunct="1">
              <a:defRPr/>
            </a:pPr>
            <a:r>
              <a:rPr lang="en-US" dirty="0" smtClean="0"/>
              <a:t>Default: CRC32 for each 512 bytes</a:t>
            </a:r>
          </a:p>
          <a:p>
            <a:pPr lvl="1" eaLnBrk="1" hangingPunct="1">
              <a:defRPr/>
            </a:pPr>
            <a:r>
              <a:rPr lang="en-US" dirty="0" smtClean="0"/>
              <a:t>CRCs are end-to-end: computed in client buffer (unlike GFS)</a:t>
            </a:r>
          </a:p>
          <a:p>
            <a:pPr lvl="1" eaLnBrk="1" hangingPunct="1">
              <a:defRPr/>
            </a:pPr>
            <a:r>
              <a:rPr lang="en-US" dirty="0" smtClean="0"/>
              <a:t>Checksums are critical for large storage systems (&gt; 2PB)</a:t>
            </a:r>
          </a:p>
          <a:p>
            <a:pPr eaLnBrk="1" hangingPunct="1">
              <a:defRPr/>
            </a:pPr>
            <a:r>
              <a:rPr lang="en-US" dirty="0" smtClean="0"/>
              <a:t>Blocks are replicated to multiple nodes</a:t>
            </a:r>
          </a:p>
          <a:p>
            <a:pPr lvl="1" eaLnBrk="1" hangingPunct="1">
              <a:defRPr/>
            </a:pPr>
            <a:r>
              <a:rPr lang="en-US" dirty="0" smtClean="0"/>
              <a:t>Tolerates some node failures without data loss</a:t>
            </a:r>
          </a:p>
          <a:p>
            <a:pPr lvl="1" eaLnBrk="1" hangingPunct="1">
              <a:defRPr/>
            </a:pPr>
            <a:r>
              <a:rPr lang="en-US" dirty="0" smtClean="0"/>
              <a:t>Increases </a:t>
            </a:r>
            <a:r>
              <a:rPr lang="en-US" dirty="0" err="1" smtClean="0"/>
              <a:t>MapReduce</a:t>
            </a:r>
            <a:r>
              <a:rPr lang="en-US" dirty="0" smtClean="0"/>
              <a:t> throughput</a:t>
            </a:r>
          </a:p>
          <a:p>
            <a:pPr lvl="2" eaLnBrk="1" hangingPunct="1">
              <a:defRPr/>
            </a:pPr>
            <a:r>
              <a:rPr lang="en-US" dirty="0" smtClean="0"/>
              <a:t>Any replica can be used as an input to a task, taking advantage of data locality</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9D163CD-3829-AB40-A1B5-54B874891634}" type="slidenum">
              <a:rPr lang="en-US"/>
              <a:pPr>
                <a:defRPr/>
              </a:pPr>
              <a:t>11</a:t>
            </a:fld>
            <a:endParaRPr lang="en-US"/>
          </a:p>
        </p:txBody>
      </p:sp>
      <p:sp>
        <p:nvSpPr>
          <p:cNvPr id="508930" name="Rectangle 2"/>
          <p:cNvSpPr>
            <a:spLocks noGrp="1" noChangeArrowheads="1"/>
          </p:cNvSpPr>
          <p:nvPr>
            <p:ph type="title"/>
          </p:nvPr>
        </p:nvSpPr>
        <p:spPr/>
        <p:txBody>
          <a:bodyPr/>
          <a:lstStyle/>
          <a:p>
            <a:pPr eaLnBrk="1" hangingPunct="1">
              <a:defRPr/>
            </a:pPr>
            <a:r>
              <a:rPr lang="en-US" dirty="0" smtClean="0"/>
              <a:t>Hadoop: HDFS: Architecture</a:t>
            </a:r>
          </a:p>
        </p:txBody>
      </p:sp>
      <p:pic>
        <p:nvPicPr>
          <p:cNvPr id="508932"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000125" y="1239838"/>
            <a:ext cx="7027863" cy="4856162"/>
          </a:xfrm>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F83A630E-3E34-4444-8956-3E241EDDDFF4}" type="slidenum">
              <a:rPr lang="en-US"/>
              <a:pPr>
                <a:defRPr/>
              </a:pPr>
              <a:t>12</a:t>
            </a:fld>
            <a:endParaRPr lang="en-US"/>
          </a:p>
        </p:txBody>
      </p:sp>
      <p:sp>
        <p:nvSpPr>
          <p:cNvPr id="510978" name="Rectangle 2"/>
          <p:cNvSpPr>
            <a:spLocks noGrp="1" noChangeArrowheads="1"/>
          </p:cNvSpPr>
          <p:nvPr>
            <p:ph type="title"/>
          </p:nvPr>
        </p:nvSpPr>
        <p:spPr>
          <a:xfrm>
            <a:off x="231775" y="509588"/>
            <a:ext cx="8245475" cy="498475"/>
          </a:xfrm>
        </p:spPr>
        <p:txBody>
          <a:bodyPr/>
          <a:lstStyle/>
          <a:p>
            <a:pPr eaLnBrk="1" hangingPunct="1">
              <a:defRPr/>
            </a:pPr>
            <a:r>
              <a:rPr lang="en-US" dirty="0" smtClean="0"/>
              <a:t>Hadoop: </a:t>
            </a:r>
            <a:r>
              <a:rPr lang="en-US" dirty="0" err="1" smtClean="0"/>
              <a:t>MapReduce</a:t>
            </a:r>
            <a:endParaRPr lang="en-US" dirty="0" smtClean="0"/>
          </a:p>
        </p:txBody>
      </p:sp>
      <p:sp>
        <p:nvSpPr>
          <p:cNvPr id="510979" name="Rectangle 3"/>
          <p:cNvSpPr>
            <a:spLocks noGrp="1" noChangeArrowheads="1"/>
          </p:cNvSpPr>
          <p:nvPr>
            <p:ph type="body" idx="1"/>
          </p:nvPr>
        </p:nvSpPr>
        <p:spPr/>
        <p:txBody>
          <a:bodyPr/>
          <a:lstStyle/>
          <a:p>
            <a:pPr eaLnBrk="1" hangingPunct="1">
              <a:defRPr/>
            </a:pPr>
            <a:r>
              <a:rPr lang="en-US" smtClean="0"/>
              <a:t>Fault-tolerant, high throughput, distributed computing</a:t>
            </a:r>
          </a:p>
          <a:p>
            <a:pPr lvl="1" eaLnBrk="1" hangingPunct="1">
              <a:defRPr/>
            </a:pPr>
            <a:r>
              <a:rPr lang="en-US" smtClean="0"/>
              <a:t>Taking advantage of data locality: bringing computation to data</a:t>
            </a:r>
          </a:p>
          <a:p>
            <a:pPr lvl="1" eaLnBrk="1" hangingPunct="1">
              <a:defRPr/>
            </a:pPr>
            <a:r>
              <a:rPr lang="en-US" smtClean="0"/>
              <a:t>High throughput without expensive network and storage hardware</a:t>
            </a:r>
          </a:p>
          <a:p>
            <a:pPr eaLnBrk="1" hangingPunct="1">
              <a:defRPr/>
            </a:pPr>
            <a:r>
              <a:rPr lang="en-US" smtClean="0"/>
              <a:t>MapReduce concepts via a simple example</a:t>
            </a:r>
          </a:p>
          <a:p>
            <a:pPr lvl="1" eaLnBrk="1" hangingPunct="1">
              <a:defRPr/>
            </a:pPr>
            <a:r>
              <a:rPr lang="en-US" smtClean="0"/>
              <a:t>Count words that matches certain patterns</a:t>
            </a:r>
          </a:p>
        </p:txBody>
      </p:sp>
      <p:pic>
        <p:nvPicPr>
          <p:cNvPr id="5109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3" y="3313113"/>
            <a:ext cx="8353425" cy="270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779F155-721D-8143-B708-17EE0DF00F5A}" type="slidenum">
              <a:rPr lang="en-US"/>
              <a:pPr>
                <a:defRPr/>
              </a:pPr>
              <a:t>13</a:t>
            </a:fld>
            <a:endParaRPr lang="en-US"/>
          </a:p>
        </p:txBody>
      </p:sp>
      <p:sp>
        <p:nvSpPr>
          <p:cNvPr id="512002" name="Rectangle 2"/>
          <p:cNvSpPr>
            <a:spLocks noGrp="1" noChangeArrowheads="1"/>
          </p:cNvSpPr>
          <p:nvPr>
            <p:ph type="title"/>
          </p:nvPr>
        </p:nvSpPr>
        <p:spPr/>
        <p:txBody>
          <a:bodyPr/>
          <a:lstStyle/>
          <a:p>
            <a:pPr eaLnBrk="1" hangingPunct="1">
              <a:defRPr/>
            </a:pPr>
            <a:r>
              <a:rPr lang="en-US" dirty="0" smtClean="0"/>
              <a:t>Hadoop: </a:t>
            </a:r>
            <a:r>
              <a:rPr lang="en-US" dirty="0" err="1" smtClean="0"/>
              <a:t>MapReduce</a:t>
            </a:r>
            <a:r>
              <a:rPr lang="en-US" dirty="0" smtClean="0"/>
              <a:t>: System Work Flow</a:t>
            </a:r>
          </a:p>
        </p:txBody>
      </p:sp>
      <p:pic>
        <p:nvPicPr>
          <p:cNvPr id="512004"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501650" y="1470025"/>
            <a:ext cx="8142288" cy="4325938"/>
          </a:xfrm>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50D9EC9-4B07-5D41-BBD6-9468F5AF80C8}" type="slidenum">
              <a:rPr lang="en-US"/>
              <a:pPr>
                <a:defRPr/>
              </a:pPr>
              <a:t>14</a:t>
            </a:fld>
            <a:endParaRPr lang="en-US"/>
          </a:p>
        </p:txBody>
      </p:sp>
      <p:sp>
        <p:nvSpPr>
          <p:cNvPr id="513026" name="Rectangle 2"/>
          <p:cNvSpPr>
            <a:spLocks noGrp="1" noChangeArrowheads="1"/>
          </p:cNvSpPr>
          <p:nvPr>
            <p:ph type="title"/>
          </p:nvPr>
        </p:nvSpPr>
        <p:spPr/>
        <p:txBody>
          <a:bodyPr/>
          <a:lstStyle/>
          <a:p>
            <a:pPr eaLnBrk="1" hangingPunct="1">
              <a:defRPr/>
            </a:pPr>
            <a:r>
              <a:rPr lang="en-US" dirty="0" smtClean="0"/>
              <a:t>Hadoop: </a:t>
            </a:r>
            <a:r>
              <a:rPr lang="en-US" dirty="0" err="1" smtClean="0"/>
              <a:t>MapReduce</a:t>
            </a:r>
            <a:r>
              <a:rPr lang="en-US" dirty="0" smtClean="0"/>
              <a:t>: Architecture</a:t>
            </a:r>
          </a:p>
        </p:txBody>
      </p:sp>
      <p:pic>
        <p:nvPicPr>
          <p:cNvPr id="513028"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874713" y="1163638"/>
            <a:ext cx="7242175" cy="5064125"/>
          </a:xfrm>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C21491D-DA88-494A-9CF1-C21CD771456A}" type="slidenum">
              <a:rPr lang="en-US"/>
              <a:pPr>
                <a:defRPr/>
              </a:pPr>
              <a:t>15</a:t>
            </a:fld>
            <a:endParaRPr lang="en-US"/>
          </a:p>
        </p:txBody>
      </p:sp>
      <p:sp>
        <p:nvSpPr>
          <p:cNvPr id="514050" name="Rectangle 2"/>
          <p:cNvSpPr>
            <a:spLocks noGrp="1" noChangeArrowheads="1"/>
          </p:cNvSpPr>
          <p:nvPr>
            <p:ph type="title"/>
          </p:nvPr>
        </p:nvSpPr>
        <p:spPr/>
        <p:txBody>
          <a:bodyPr/>
          <a:lstStyle/>
          <a:p>
            <a:pPr eaLnBrk="1" hangingPunct="1">
              <a:defRPr/>
            </a:pPr>
            <a:r>
              <a:rPr lang="en-US" dirty="0" smtClean="0"/>
              <a:t>Hadoop: </a:t>
            </a:r>
            <a:r>
              <a:rPr lang="en-US" dirty="0" err="1" smtClean="0"/>
              <a:t>MapReduce</a:t>
            </a:r>
            <a:r>
              <a:rPr lang="en-US" dirty="0" smtClean="0"/>
              <a:t>: Software Framework</a:t>
            </a:r>
          </a:p>
        </p:txBody>
      </p:sp>
      <p:sp>
        <p:nvSpPr>
          <p:cNvPr id="514051" name="Rectangle 3"/>
          <p:cNvSpPr>
            <a:spLocks noGrp="1" noChangeArrowheads="1"/>
          </p:cNvSpPr>
          <p:nvPr>
            <p:ph type="body" idx="1"/>
          </p:nvPr>
        </p:nvSpPr>
        <p:spPr/>
        <p:txBody>
          <a:bodyPr/>
          <a:lstStyle/>
          <a:p>
            <a:pPr eaLnBrk="1" hangingPunct="1">
              <a:defRPr/>
            </a:pPr>
            <a:r>
              <a:rPr lang="en-US" dirty="0" smtClean="0"/>
              <a:t>Users supply map and reduce functions</a:t>
            </a:r>
          </a:p>
          <a:p>
            <a:pPr lvl="1" eaLnBrk="1" hangingPunct="1">
              <a:defRPr/>
            </a:pPr>
            <a:r>
              <a:rPr lang="en-US" dirty="0" smtClean="0"/>
              <a:t>Map transforms data into key value pairs</a:t>
            </a:r>
          </a:p>
          <a:p>
            <a:pPr lvl="1" eaLnBrk="1" hangingPunct="1">
              <a:defRPr/>
            </a:pPr>
            <a:r>
              <a:rPr lang="en-US" dirty="0" smtClean="0"/>
              <a:t>Reduce aggregates data based on keys</a:t>
            </a:r>
          </a:p>
          <a:p>
            <a:pPr lvl="1" eaLnBrk="1" hangingPunct="1">
              <a:defRPr/>
            </a:pPr>
            <a:r>
              <a:rPr lang="en-US" dirty="0" smtClean="0"/>
              <a:t>The functions are invoked by the framework</a:t>
            </a:r>
          </a:p>
          <a:p>
            <a:pPr eaLnBrk="1" hangingPunct="1">
              <a:defRPr/>
            </a:pPr>
            <a:r>
              <a:rPr lang="en-US" dirty="0" smtClean="0"/>
              <a:t>The framework takes care of the rest</a:t>
            </a:r>
          </a:p>
          <a:p>
            <a:pPr lvl="1" eaLnBrk="1" hangingPunct="1">
              <a:defRPr/>
            </a:pPr>
            <a:r>
              <a:rPr lang="en-US" dirty="0" smtClean="0"/>
              <a:t>Map and reduce functions are supposed to be idempotent</a:t>
            </a:r>
          </a:p>
          <a:p>
            <a:pPr lvl="1" eaLnBrk="1" hangingPunct="1">
              <a:defRPr/>
            </a:pPr>
            <a:r>
              <a:rPr lang="en-US" dirty="0" smtClean="0"/>
              <a:t>Fault tolerance is essentially retries with replicated data</a:t>
            </a:r>
          </a:p>
          <a:p>
            <a:pPr lvl="1" eaLnBrk="1" hangingPunct="1">
              <a:defRPr/>
            </a:pPr>
            <a:r>
              <a:rPr lang="en-US" dirty="0" smtClean="0"/>
              <a:t>The framework schedules map tasks with data locality preference: local (to physical node) then same rack then random</a:t>
            </a:r>
          </a:p>
          <a:p>
            <a:pPr lvl="1" eaLnBrk="1" hangingPunct="1">
              <a:defRPr/>
            </a:pPr>
            <a:r>
              <a:rPr lang="en-US" dirty="0" smtClean="0"/>
              <a:t>Speculative executions to work-around slow nodes to improve overall job execution time</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Security</a:t>
            </a:r>
            <a:endParaRPr lang="en-US" dirty="0"/>
          </a:p>
        </p:txBody>
      </p:sp>
      <p:sp>
        <p:nvSpPr>
          <p:cNvPr id="3" name="Content Placeholder 2"/>
          <p:cNvSpPr>
            <a:spLocks noGrp="1"/>
          </p:cNvSpPr>
          <p:nvPr>
            <p:ph idx="1"/>
          </p:nvPr>
        </p:nvSpPr>
        <p:spPr/>
        <p:txBody>
          <a:bodyPr/>
          <a:lstStyle/>
          <a:p>
            <a:r>
              <a:rPr lang="en-US" dirty="0" smtClean="0"/>
              <a:t>Authentication</a:t>
            </a:r>
          </a:p>
          <a:p>
            <a:pPr lvl="1"/>
            <a:r>
              <a:rPr lang="en-US" dirty="0" smtClean="0"/>
              <a:t>Bootstrapped with Kerberos</a:t>
            </a:r>
          </a:p>
          <a:p>
            <a:pPr lvl="2"/>
            <a:r>
              <a:rPr lang="en-US" dirty="0" smtClean="0"/>
              <a:t>Mutual authentication between services (NN, JT, TT)</a:t>
            </a:r>
          </a:p>
          <a:p>
            <a:pPr lvl="2"/>
            <a:r>
              <a:rPr lang="en-US" dirty="0" smtClean="0"/>
              <a:t>Work underway to allow pluggable external authentication</a:t>
            </a:r>
          </a:p>
          <a:p>
            <a:pPr lvl="1"/>
            <a:r>
              <a:rPr lang="en-US" dirty="0" smtClean="0"/>
              <a:t>Sustained by an internal token framework</a:t>
            </a:r>
          </a:p>
          <a:p>
            <a:pPr lvl="2"/>
            <a:r>
              <a:rPr lang="en-US" dirty="0" smtClean="0"/>
              <a:t>Delegation token for accessing </a:t>
            </a:r>
            <a:r>
              <a:rPr lang="en-US" dirty="0" err="1" smtClean="0"/>
              <a:t>NameNode</a:t>
            </a:r>
            <a:r>
              <a:rPr lang="en-US" dirty="0" smtClean="0"/>
              <a:t> and </a:t>
            </a:r>
            <a:r>
              <a:rPr lang="en-US" dirty="0" err="1" smtClean="0"/>
              <a:t>JobTracker</a:t>
            </a:r>
            <a:endParaRPr lang="en-US" dirty="0" smtClean="0"/>
          </a:p>
          <a:p>
            <a:pPr lvl="3"/>
            <a:r>
              <a:rPr lang="en-US" dirty="0" smtClean="0"/>
              <a:t>Prevent </a:t>
            </a:r>
            <a:r>
              <a:rPr lang="en-US" dirty="0" err="1" smtClean="0"/>
              <a:t>DDoS</a:t>
            </a:r>
            <a:r>
              <a:rPr lang="en-US" dirty="0" smtClean="0"/>
              <a:t> of KDC when thousands of tasks launch</a:t>
            </a:r>
          </a:p>
          <a:p>
            <a:pPr lvl="3"/>
            <a:r>
              <a:rPr lang="en-US" dirty="0" smtClean="0"/>
              <a:t>Control over credential renewal</a:t>
            </a:r>
          </a:p>
          <a:p>
            <a:pPr lvl="3"/>
            <a:r>
              <a:rPr lang="en-US" dirty="0" smtClean="0"/>
              <a:t>Limit scope of damage in case of breach</a:t>
            </a:r>
          </a:p>
          <a:p>
            <a:pPr lvl="2"/>
            <a:r>
              <a:rPr lang="en-US" dirty="0" smtClean="0"/>
              <a:t>Block access token for accessing </a:t>
            </a:r>
            <a:r>
              <a:rPr lang="en-US" dirty="0" err="1" smtClean="0"/>
              <a:t>DataNode</a:t>
            </a:r>
            <a:endParaRPr lang="en-US" dirty="0" smtClean="0"/>
          </a:p>
          <a:p>
            <a:pPr lvl="3"/>
            <a:r>
              <a:rPr lang="en-US" dirty="0" smtClean="0"/>
              <a:t>Light-weight, short lived capability tokens to access data blocks</a:t>
            </a:r>
          </a:p>
          <a:p>
            <a:pPr lvl="2"/>
            <a:r>
              <a:rPr lang="en-US" dirty="0" smtClean="0"/>
              <a:t>Job token for accessing </a:t>
            </a:r>
            <a:r>
              <a:rPr lang="en-US" dirty="0" err="1" smtClean="0"/>
              <a:t>TaskTracker</a:t>
            </a:r>
            <a:endParaRPr lang="en-US" dirty="0" smtClean="0"/>
          </a:p>
          <a:p>
            <a:pPr lvl="3"/>
            <a:r>
              <a:rPr lang="en-US" dirty="0" smtClean="0"/>
              <a:t>Per job capability tokens for tasks to update status on </a:t>
            </a:r>
            <a:r>
              <a:rPr lang="en-US" dirty="0" err="1" smtClean="0"/>
              <a:t>TaskTracker</a:t>
            </a:r>
            <a:endParaRPr lang="en-US" dirty="0" smtClean="0"/>
          </a:p>
          <a:p>
            <a:pPr lvl="3"/>
            <a:r>
              <a:rPr lang="en-US" dirty="0" smtClean="0"/>
              <a:t>Secure shuffle over HTTP with HMAC-SHA1</a:t>
            </a:r>
          </a:p>
          <a:p>
            <a:r>
              <a:rPr lang="en-US" dirty="0" smtClean="0"/>
              <a:t>Authorization</a:t>
            </a:r>
          </a:p>
          <a:p>
            <a:pPr lvl="1"/>
            <a:r>
              <a:rPr lang="en-US" dirty="0" smtClean="0"/>
              <a:t>Unix (BSD) style file/directory permission for HDFS</a:t>
            </a:r>
          </a:p>
          <a:p>
            <a:pPr lvl="1"/>
            <a:r>
              <a:rPr lang="en-US" dirty="0" smtClean="0"/>
              <a:t>Job ACLs for </a:t>
            </a:r>
            <a:r>
              <a:rPr lang="en-US" dirty="0" err="1" smtClean="0"/>
              <a:t>MapReduce</a:t>
            </a:r>
            <a:endParaRPr lang="en-US" dirty="0" smtClean="0"/>
          </a:p>
          <a:p>
            <a:pPr lvl="2"/>
            <a:endParaRPr lang="en-US" dirty="0" smtClean="0"/>
          </a:p>
          <a:p>
            <a:pPr lvl="2"/>
            <a:endParaRPr lang="en-US" dirty="0" smtClean="0"/>
          </a:p>
          <a:p>
            <a:pPr lvl="2"/>
            <a:endParaRPr lang="en-US" dirty="0"/>
          </a:p>
        </p:txBody>
      </p:sp>
      <p:sp>
        <p:nvSpPr>
          <p:cNvPr id="4" name="Slide Number Placeholder 3"/>
          <p:cNvSpPr>
            <a:spLocks noGrp="1"/>
          </p:cNvSpPr>
          <p:nvPr>
            <p:ph type="sldNum" sz="quarter" idx="10"/>
          </p:nvPr>
        </p:nvSpPr>
        <p:spPr/>
        <p:txBody>
          <a:bodyPr/>
          <a:lstStyle/>
          <a:p>
            <a:pPr>
              <a:defRPr/>
            </a:pPr>
            <a:fld id="{2044F9FB-85D0-034C-BF2B-7BDE97B7A9E7}" type="slidenum">
              <a:rPr lang="en-US" smtClean="0"/>
              <a:pPr>
                <a:defRPr/>
              </a:pPr>
              <a:t>16</a:t>
            </a:fld>
            <a:endParaRPr lang="en-US"/>
          </a:p>
        </p:txBody>
      </p:sp>
    </p:spTree>
    <p:extLst>
      <p:ext uri="{BB962C8B-B14F-4D97-AF65-F5344CB8AC3E}">
        <p14:creationId xmlns:p14="http://schemas.microsoft.com/office/powerpoint/2010/main" val="428854524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Security: Communication Paths</a:t>
            </a:r>
            <a:endParaRPr lang="en-US" dirty="0"/>
          </a:p>
        </p:txBody>
      </p:sp>
      <p:sp>
        <p:nvSpPr>
          <p:cNvPr id="4" name="Slide Number Placeholder 3"/>
          <p:cNvSpPr>
            <a:spLocks noGrp="1"/>
          </p:cNvSpPr>
          <p:nvPr>
            <p:ph type="sldNum" sz="quarter" idx="10"/>
          </p:nvPr>
        </p:nvSpPr>
        <p:spPr/>
        <p:txBody>
          <a:bodyPr/>
          <a:lstStyle/>
          <a:p>
            <a:pPr>
              <a:defRPr/>
            </a:pPr>
            <a:fld id="{2044F9FB-85D0-034C-BF2B-7BDE97B7A9E7}" type="slidenum">
              <a:rPr lang="en-US" smtClean="0"/>
              <a:pPr>
                <a:defRPr/>
              </a:pPr>
              <a:t>17</a:t>
            </a:fld>
            <a:endParaRPr lang="en-US"/>
          </a:p>
        </p:txBody>
      </p:sp>
      <p:pic>
        <p:nvPicPr>
          <p:cNvPr id="7" name="Content Placeholder 6"/>
          <p:cNvPicPr>
            <a:picLocks noGrp="1" noChangeAspect="1"/>
          </p:cNvPicPr>
          <p:nvPr>
            <p:ph idx="1"/>
          </p:nvPr>
        </p:nvPicPr>
        <p:blipFill rotWithShape="1">
          <a:blip r:embed="rId2"/>
          <a:srcRect l="1453" t="19856" r="-895" b="6081"/>
          <a:stretch/>
        </p:blipFill>
        <p:spPr>
          <a:xfrm>
            <a:off x="270640" y="1355130"/>
            <a:ext cx="8480425" cy="4737100"/>
          </a:xfrm>
        </p:spPr>
      </p:pic>
    </p:spTree>
    <p:extLst>
      <p:ext uri="{BB962C8B-B14F-4D97-AF65-F5344CB8AC3E}">
        <p14:creationId xmlns:p14="http://schemas.microsoft.com/office/powerpoint/2010/main" val="309538262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24DFCB8-BB73-D14D-8B4E-7EB4B3AF22A4}" type="slidenum">
              <a:rPr lang="en-US"/>
              <a:pPr>
                <a:defRPr/>
              </a:pPr>
              <a:t>18</a:t>
            </a:fld>
            <a:endParaRPr lang="en-US"/>
          </a:p>
        </p:txBody>
      </p:sp>
      <p:sp>
        <p:nvSpPr>
          <p:cNvPr id="515074" name="Rectangle 2"/>
          <p:cNvSpPr>
            <a:spLocks noGrp="1" noChangeArrowheads="1"/>
          </p:cNvSpPr>
          <p:nvPr>
            <p:ph type="title"/>
          </p:nvPr>
        </p:nvSpPr>
        <p:spPr/>
        <p:txBody>
          <a:bodyPr/>
          <a:lstStyle/>
          <a:p>
            <a:pPr eaLnBrk="1" hangingPunct="1">
              <a:defRPr/>
            </a:pPr>
            <a:r>
              <a:rPr lang="en-US" dirty="0" smtClean="0"/>
              <a:t>Hadoop 2.0</a:t>
            </a:r>
          </a:p>
        </p:txBody>
      </p:sp>
      <p:sp>
        <p:nvSpPr>
          <p:cNvPr id="515075" name="Rectangle 3"/>
          <p:cNvSpPr>
            <a:spLocks noGrp="1" noChangeArrowheads="1"/>
          </p:cNvSpPr>
          <p:nvPr>
            <p:ph type="body" idx="1"/>
          </p:nvPr>
        </p:nvSpPr>
        <p:spPr/>
        <p:txBody>
          <a:bodyPr/>
          <a:lstStyle/>
          <a:p>
            <a:pPr eaLnBrk="1" hangingPunct="1">
              <a:lnSpc>
                <a:spcPct val="90000"/>
              </a:lnSpc>
              <a:defRPr/>
            </a:pPr>
            <a:r>
              <a:rPr lang="en-US" dirty="0" smtClean="0"/>
              <a:t>Built-in </a:t>
            </a:r>
            <a:r>
              <a:rPr lang="en-US" dirty="0" err="1" smtClean="0"/>
              <a:t>NameNode</a:t>
            </a:r>
            <a:r>
              <a:rPr lang="en-US" dirty="0" smtClean="0"/>
              <a:t> HA (HDFS-1623, 3077)</a:t>
            </a:r>
          </a:p>
          <a:p>
            <a:pPr lvl="1" eaLnBrk="1" hangingPunct="1">
              <a:lnSpc>
                <a:spcPct val="90000"/>
              </a:lnSpc>
              <a:defRPr/>
            </a:pPr>
            <a:r>
              <a:rPr lang="en-US" dirty="0" err="1" smtClean="0"/>
              <a:t>NameNode</a:t>
            </a:r>
            <a:r>
              <a:rPr lang="en-US" dirty="0" smtClean="0"/>
              <a:t> HA was not critical for batch workloads</a:t>
            </a:r>
          </a:p>
          <a:p>
            <a:pPr lvl="1" eaLnBrk="1" hangingPunct="1">
              <a:lnSpc>
                <a:spcPct val="90000"/>
              </a:lnSpc>
              <a:defRPr/>
            </a:pPr>
            <a:r>
              <a:rPr lang="en-US" dirty="0" smtClean="0"/>
              <a:t>Assisted HA via external HA manager was adequate for many cases</a:t>
            </a:r>
          </a:p>
          <a:p>
            <a:pPr lvl="1" eaLnBrk="1" hangingPunct="1">
              <a:lnSpc>
                <a:spcPct val="90000"/>
              </a:lnSpc>
              <a:defRPr/>
            </a:pPr>
            <a:r>
              <a:rPr lang="en-US" dirty="0" smtClean="0"/>
              <a:t>Becomes critical for </a:t>
            </a:r>
            <a:r>
              <a:rPr lang="en-US" dirty="0" err="1" smtClean="0"/>
              <a:t>HBase</a:t>
            </a:r>
            <a:r>
              <a:rPr lang="en-US" dirty="0" smtClean="0"/>
              <a:t> deployment</a:t>
            </a:r>
          </a:p>
          <a:p>
            <a:pPr eaLnBrk="1" hangingPunct="1">
              <a:lnSpc>
                <a:spcPct val="90000"/>
              </a:lnSpc>
              <a:defRPr/>
            </a:pPr>
            <a:r>
              <a:rPr lang="en-US" dirty="0" smtClean="0"/>
              <a:t>Federated </a:t>
            </a:r>
            <a:r>
              <a:rPr lang="en-US" dirty="0" err="1" smtClean="0"/>
              <a:t>NameNodes</a:t>
            </a:r>
            <a:r>
              <a:rPr lang="en-US" dirty="0" smtClean="0"/>
              <a:t> for even larger clusters</a:t>
            </a:r>
          </a:p>
          <a:p>
            <a:pPr eaLnBrk="1" hangingPunct="1">
              <a:lnSpc>
                <a:spcPct val="90000"/>
              </a:lnSpc>
              <a:defRPr/>
            </a:pPr>
            <a:r>
              <a:rPr lang="en-US" dirty="0" smtClean="0"/>
              <a:t>A new sub-project/component for Hadoop core</a:t>
            </a:r>
          </a:p>
          <a:p>
            <a:pPr lvl="1" eaLnBrk="1" hangingPunct="1">
              <a:lnSpc>
                <a:spcPct val="90000"/>
              </a:lnSpc>
              <a:defRPr/>
            </a:pPr>
            <a:r>
              <a:rPr lang="en-US" dirty="0" smtClean="0"/>
              <a:t>YARN (Yet Another Resource Negotiator or</a:t>
            </a:r>
            <a:br>
              <a:rPr lang="en-US" dirty="0" smtClean="0"/>
            </a:br>
            <a:r>
              <a:rPr lang="en-US" dirty="0" smtClean="0"/>
              <a:t>YARN Application Resource Negotiator)</a:t>
            </a:r>
          </a:p>
          <a:p>
            <a:pPr lvl="1" eaLnBrk="1" hangingPunct="1">
              <a:lnSpc>
                <a:spcPct val="90000"/>
              </a:lnSpc>
              <a:defRPr/>
            </a:pPr>
            <a:r>
              <a:rPr lang="en-US" dirty="0" smtClean="0"/>
              <a:t>Refactored out of </a:t>
            </a:r>
            <a:r>
              <a:rPr lang="en-US" dirty="0" err="1" smtClean="0"/>
              <a:t>JobTracker</a:t>
            </a:r>
            <a:r>
              <a:rPr lang="en-US" dirty="0" smtClean="0"/>
              <a:t> as a generic container scheduler</a:t>
            </a:r>
          </a:p>
          <a:p>
            <a:pPr lvl="1" eaLnBrk="1" hangingPunct="1">
              <a:lnSpc>
                <a:spcPct val="90000"/>
              </a:lnSpc>
              <a:defRPr/>
            </a:pPr>
            <a:r>
              <a:rPr lang="en-US" dirty="0" smtClean="0"/>
              <a:t>Support work load besides batch oriented </a:t>
            </a:r>
            <a:r>
              <a:rPr lang="en-US" dirty="0" err="1" smtClean="0"/>
              <a:t>MapReduce</a:t>
            </a:r>
            <a:r>
              <a:rPr lang="en-US" dirty="0" smtClean="0"/>
              <a:t/>
            </a:r>
            <a:br>
              <a:rPr lang="en-US" dirty="0" smtClean="0"/>
            </a:br>
            <a:r>
              <a:rPr lang="en-US" dirty="0" smtClean="0"/>
              <a:t>via per application </a:t>
            </a:r>
            <a:r>
              <a:rPr lang="en-US" dirty="0" err="1" smtClean="0"/>
              <a:t>ApplicationMaster</a:t>
            </a:r>
            <a:endParaRPr lang="en-US" dirty="0" smtClean="0"/>
          </a:p>
          <a:p>
            <a:pPr lvl="2" eaLnBrk="1" hangingPunct="1">
              <a:lnSpc>
                <a:spcPct val="90000"/>
              </a:lnSpc>
              <a:defRPr/>
            </a:pPr>
            <a:r>
              <a:rPr lang="en-US" dirty="0" smtClean="0"/>
              <a:t>MPI, BSP</a:t>
            </a:r>
          </a:p>
          <a:p>
            <a:pPr lvl="2" eaLnBrk="1" hangingPunct="1">
              <a:lnSpc>
                <a:spcPct val="90000"/>
              </a:lnSpc>
              <a:defRPr/>
            </a:pPr>
            <a:r>
              <a:rPr lang="en-US" dirty="0" smtClean="0"/>
              <a:t>Stream processing (ESP, CEP)</a:t>
            </a:r>
          </a:p>
          <a:p>
            <a:pPr eaLnBrk="1" hangingPunct="1">
              <a:lnSpc>
                <a:spcPct val="90000"/>
              </a:lnSpc>
              <a:defRPr/>
            </a:pPr>
            <a:r>
              <a:rPr lang="en-US" dirty="0" smtClean="0"/>
              <a:t>Wire protocol compatibility</a:t>
            </a:r>
          </a:p>
          <a:p>
            <a:pPr lvl="1" eaLnBrk="1" hangingPunct="1">
              <a:lnSpc>
                <a:spcPct val="90000"/>
              </a:lnSpc>
              <a:defRPr/>
            </a:pPr>
            <a:r>
              <a:rPr lang="en-US" dirty="0" smtClean="0"/>
              <a:t>Protocol-buffer based</a:t>
            </a:r>
          </a:p>
          <a:p>
            <a:pPr lvl="1" eaLnBrk="1" hangingPunct="1">
              <a:lnSpc>
                <a:spcPct val="90000"/>
              </a:lnSpc>
              <a:defRPr/>
            </a:pPr>
            <a:r>
              <a:rPr lang="en-US" dirty="0" smtClean="0"/>
              <a:t>Multiple language (other than Java) support</a:t>
            </a:r>
          </a:p>
          <a:p>
            <a:pPr lvl="1" eaLnBrk="1" hangingPunct="1">
              <a:lnSpc>
                <a:spcPct val="90000"/>
              </a:lnSpc>
              <a:defRPr/>
            </a:pPr>
            <a:endParaRPr lang="en-US" dirty="0" smtClean="0"/>
          </a:p>
          <a:p>
            <a:pPr lvl="1" eaLnBrk="1" hangingPunct="1">
              <a:lnSpc>
                <a:spcPct val="90000"/>
              </a:lnSpc>
              <a:defRPr/>
            </a:pP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03DC796-1A4D-0C40-8CA7-8FE7A74D98E2}" type="slidenum">
              <a:rPr lang="en-US"/>
              <a:pPr>
                <a:defRPr/>
              </a:pPr>
              <a:t>19</a:t>
            </a:fld>
            <a:endParaRPr lang="en-US"/>
          </a:p>
        </p:txBody>
      </p:sp>
      <p:sp>
        <p:nvSpPr>
          <p:cNvPr id="516098" name="Rectangle 2"/>
          <p:cNvSpPr>
            <a:spLocks noGrp="1" noChangeArrowheads="1"/>
          </p:cNvSpPr>
          <p:nvPr>
            <p:ph type="title"/>
          </p:nvPr>
        </p:nvSpPr>
        <p:spPr/>
        <p:txBody>
          <a:bodyPr/>
          <a:lstStyle/>
          <a:p>
            <a:pPr eaLnBrk="1" hangingPunct="1">
              <a:defRPr/>
            </a:pPr>
            <a:r>
              <a:rPr lang="en-US" dirty="0" smtClean="0"/>
              <a:t>Hadoop 2.0: YARN</a:t>
            </a:r>
          </a:p>
        </p:txBody>
      </p:sp>
      <p:pic>
        <p:nvPicPr>
          <p:cNvPr id="516099"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a:t>
            </a:r>
            <a:endParaRPr lang="en-US" dirty="0"/>
          </a:p>
        </p:txBody>
      </p:sp>
      <p:sp>
        <p:nvSpPr>
          <p:cNvPr id="3" name="Content Placeholder 2"/>
          <p:cNvSpPr>
            <a:spLocks noGrp="1"/>
          </p:cNvSpPr>
          <p:nvPr>
            <p:ph idx="1"/>
          </p:nvPr>
        </p:nvSpPr>
        <p:spPr/>
        <p:txBody>
          <a:bodyPr/>
          <a:lstStyle/>
          <a:p>
            <a:r>
              <a:rPr lang="en-US" dirty="0" smtClean="0"/>
              <a:t>3??321</a:t>
            </a:r>
          </a:p>
          <a:p>
            <a:pPr lvl="1"/>
            <a:r>
              <a:rPr lang="en-US" dirty="0" smtClean="0"/>
              <a:t>Sr. staff engineer, big data</a:t>
            </a:r>
          </a:p>
          <a:p>
            <a:pPr lvl="1"/>
            <a:r>
              <a:rPr lang="en-US" dirty="0" smtClean="0"/>
              <a:t>First Hadoop committer @VMware</a:t>
            </a:r>
          </a:p>
          <a:p>
            <a:r>
              <a:rPr lang="en-US" dirty="0" smtClean="0"/>
              <a:t>Past</a:t>
            </a:r>
          </a:p>
          <a:p>
            <a:pPr lvl="1"/>
            <a:r>
              <a:rPr lang="en-US" dirty="0" smtClean="0"/>
              <a:t>Architect, </a:t>
            </a:r>
            <a:r>
              <a:rPr lang="en-US" dirty="0" err="1" smtClean="0"/>
              <a:t>BigInsights</a:t>
            </a:r>
            <a:r>
              <a:rPr lang="en-US" dirty="0" smtClean="0"/>
              <a:t> </a:t>
            </a:r>
            <a:r>
              <a:rPr lang="en-US" dirty="0" err="1" smtClean="0"/>
              <a:t>dev</a:t>
            </a:r>
            <a:r>
              <a:rPr lang="en-US" dirty="0" smtClean="0"/>
              <a:t> @IBM</a:t>
            </a:r>
          </a:p>
          <a:p>
            <a:pPr lvl="1"/>
            <a:r>
              <a:rPr lang="en-US" dirty="0" smtClean="0"/>
              <a:t>Principal engineer, Hadoop </a:t>
            </a:r>
            <a:r>
              <a:rPr lang="en-US" dirty="0" err="1" smtClean="0"/>
              <a:t>dev</a:t>
            </a:r>
            <a:r>
              <a:rPr lang="en-US" dirty="0" smtClean="0"/>
              <a:t> @Yahoo</a:t>
            </a:r>
          </a:p>
          <a:p>
            <a:pPr lvl="1"/>
            <a:r>
              <a:rPr lang="en-US" dirty="0" smtClean="0"/>
              <a:t>Principal architect, </a:t>
            </a:r>
            <a:r>
              <a:rPr lang="en-US" dirty="0" err="1" smtClean="0"/>
              <a:t>Hypertable</a:t>
            </a:r>
            <a:r>
              <a:rPr lang="en-US" dirty="0" smtClean="0"/>
              <a:t> </a:t>
            </a:r>
            <a:r>
              <a:rPr lang="en-US" dirty="0" err="1" smtClean="0"/>
              <a:t>dev</a:t>
            </a:r>
            <a:r>
              <a:rPr lang="en-US" dirty="0" smtClean="0"/>
              <a:t> @</a:t>
            </a:r>
            <a:r>
              <a:rPr lang="en-US" dirty="0" err="1" smtClean="0"/>
              <a:t>Zvents</a:t>
            </a:r>
            <a:endParaRPr lang="en-US" dirty="0" smtClean="0"/>
          </a:p>
          <a:p>
            <a:pPr lvl="1"/>
            <a:r>
              <a:rPr lang="en-US" dirty="0" smtClean="0"/>
              <a:t>Founder/chief architect, social search @Wink</a:t>
            </a:r>
          </a:p>
          <a:p>
            <a:pPr lvl="1"/>
            <a:r>
              <a:rPr lang="en-US" dirty="0" smtClean="0"/>
              <a:t>Sr. engineer, MLX (spam classification) </a:t>
            </a:r>
            <a:r>
              <a:rPr lang="en-US" dirty="0" err="1" smtClean="0"/>
              <a:t>dev</a:t>
            </a:r>
            <a:r>
              <a:rPr lang="en-US" dirty="0" smtClean="0"/>
              <a:t> @</a:t>
            </a:r>
            <a:r>
              <a:rPr lang="en-US" dirty="0" err="1" smtClean="0"/>
              <a:t>Proofpoint</a:t>
            </a:r>
            <a:endParaRPr lang="en-US" dirty="0" smtClean="0"/>
          </a:p>
          <a:p>
            <a:pPr lvl="1"/>
            <a:r>
              <a:rPr lang="en-US" dirty="0" smtClean="0"/>
              <a:t>Software engineer, web crawling, index &amp; search </a:t>
            </a:r>
            <a:r>
              <a:rPr lang="en-US" dirty="0" err="1" smtClean="0"/>
              <a:t>dev</a:t>
            </a:r>
            <a:r>
              <a:rPr lang="en-US" dirty="0" smtClean="0"/>
              <a:t> @Inktomi</a:t>
            </a:r>
          </a:p>
          <a:p>
            <a:pPr lvl="1"/>
            <a:r>
              <a:rPr lang="en-US" dirty="0" smtClean="0"/>
              <a:t>Software engineer, HPC/MPI reservoir simulator </a:t>
            </a:r>
            <a:r>
              <a:rPr lang="en-US" dirty="0" err="1" smtClean="0"/>
              <a:t>dev</a:t>
            </a:r>
            <a:r>
              <a:rPr lang="en-US" dirty="0" smtClean="0"/>
              <a:t> @Landmark Graphics</a:t>
            </a:r>
          </a:p>
        </p:txBody>
      </p:sp>
      <p:sp>
        <p:nvSpPr>
          <p:cNvPr id="4" name="Slide Number Placeholder 3"/>
          <p:cNvSpPr>
            <a:spLocks noGrp="1"/>
          </p:cNvSpPr>
          <p:nvPr>
            <p:ph type="sldNum" sz="quarter" idx="10"/>
          </p:nvPr>
        </p:nvSpPr>
        <p:spPr/>
        <p:txBody>
          <a:bodyPr/>
          <a:lstStyle/>
          <a:p>
            <a:pPr>
              <a:defRPr/>
            </a:pPr>
            <a:fld id="{2044F9FB-85D0-034C-BF2B-7BDE97B7A9E7}" type="slidenum">
              <a:rPr lang="en-US" smtClean="0"/>
              <a:pPr>
                <a:defRPr/>
              </a:pPr>
              <a:t>2</a:t>
            </a:fld>
            <a:endParaRPr lang="en-US"/>
          </a:p>
        </p:txBody>
      </p:sp>
    </p:spTree>
    <p:extLst>
      <p:ext uri="{BB962C8B-B14F-4D97-AF65-F5344CB8AC3E}">
        <p14:creationId xmlns:p14="http://schemas.microsoft.com/office/powerpoint/2010/main" val="284906282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Notable Distributions</a:t>
            </a:r>
            <a:endParaRPr lang="en-US" dirty="0"/>
          </a:p>
        </p:txBody>
      </p:sp>
      <p:sp>
        <p:nvSpPr>
          <p:cNvPr id="3" name="Content Placeholder 2"/>
          <p:cNvSpPr>
            <a:spLocks noGrp="1"/>
          </p:cNvSpPr>
          <p:nvPr>
            <p:ph idx="1"/>
          </p:nvPr>
        </p:nvSpPr>
        <p:spPr>
          <a:xfrm>
            <a:off x="232235" y="1047890"/>
            <a:ext cx="8528050" cy="5299890"/>
          </a:xfrm>
        </p:spPr>
        <p:txBody>
          <a:bodyPr/>
          <a:lstStyle/>
          <a:p>
            <a:r>
              <a:rPr lang="en-US" dirty="0" smtClean="0"/>
              <a:t>Apache Hadoop 1.x</a:t>
            </a:r>
          </a:p>
          <a:p>
            <a:pPr lvl="1"/>
            <a:r>
              <a:rPr lang="en-US" dirty="0" smtClean="0"/>
              <a:t>Based on Yahoo Hadoop 0.20.203; 1.0 is essentially renamed 0.20.205</a:t>
            </a:r>
          </a:p>
          <a:p>
            <a:r>
              <a:rPr lang="en-US" dirty="0" smtClean="0"/>
              <a:t>Apache Hadoop 0.23.x, 2+</a:t>
            </a:r>
          </a:p>
          <a:p>
            <a:pPr lvl="1"/>
            <a:r>
              <a:rPr lang="en-US" dirty="0" smtClean="0"/>
              <a:t>Federated HDFS (v2) + MRv2 based on YARN</a:t>
            </a:r>
          </a:p>
          <a:p>
            <a:r>
              <a:rPr lang="en-US" dirty="0" smtClean="0"/>
              <a:t>IBM </a:t>
            </a:r>
            <a:r>
              <a:rPr lang="en-US" dirty="0" err="1" smtClean="0"/>
              <a:t>BigInsights</a:t>
            </a:r>
            <a:r>
              <a:rPr lang="en-US" dirty="0" smtClean="0"/>
              <a:t> 1.4, 2.0 (full stack including </a:t>
            </a:r>
            <a:r>
              <a:rPr lang="en-US" dirty="0" err="1" smtClean="0"/>
              <a:t>HBase</a:t>
            </a:r>
            <a:r>
              <a:rPr lang="en-US" dirty="0" smtClean="0"/>
              <a:t> etc.)</a:t>
            </a:r>
          </a:p>
          <a:p>
            <a:pPr lvl="1"/>
            <a:r>
              <a:rPr lang="en-US" dirty="0" smtClean="0"/>
              <a:t>Based on Apache Hadoop 1.x with patches for IBM JDK</a:t>
            </a:r>
          </a:p>
          <a:p>
            <a:r>
              <a:rPr lang="en-US" dirty="0" err="1" smtClean="0"/>
              <a:t>Cloudera</a:t>
            </a:r>
            <a:r>
              <a:rPr lang="en-US" dirty="0" smtClean="0"/>
              <a:t> CDH3 (ditto)</a:t>
            </a:r>
          </a:p>
          <a:p>
            <a:pPr lvl="1"/>
            <a:r>
              <a:rPr lang="en-US" dirty="0" smtClean="0"/>
              <a:t>Based on Apache Hadoop 0.20.2 with patches from Apache Hadoop 1.x</a:t>
            </a:r>
          </a:p>
          <a:p>
            <a:r>
              <a:rPr lang="en-US" dirty="0" err="1" smtClean="0"/>
              <a:t>Cloudera</a:t>
            </a:r>
            <a:r>
              <a:rPr lang="en-US" dirty="0" smtClean="0"/>
              <a:t> CDH4 (ditto)</a:t>
            </a:r>
          </a:p>
          <a:p>
            <a:pPr lvl="1"/>
            <a:r>
              <a:rPr lang="en-US" dirty="0" smtClean="0"/>
              <a:t>Federated HDFS (v2) + MRv1 based on CDH3</a:t>
            </a:r>
          </a:p>
          <a:p>
            <a:r>
              <a:rPr lang="en-US" dirty="0" err="1" smtClean="0"/>
              <a:t>MapR</a:t>
            </a:r>
            <a:r>
              <a:rPr lang="en-US" dirty="0" smtClean="0"/>
              <a:t> M3, M5, M7 (ditto)</a:t>
            </a:r>
          </a:p>
          <a:p>
            <a:pPr lvl="1"/>
            <a:r>
              <a:rPr lang="en-US" dirty="0"/>
              <a:t>P</a:t>
            </a:r>
            <a:r>
              <a:rPr lang="en-US" dirty="0" smtClean="0"/>
              <a:t>roprietary DFS and </a:t>
            </a:r>
            <a:r>
              <a:rPr lang="en-US" dirty="0" err="1" smtClean="0"/>
              <a:t>JobTracker</a:t>
            </a:r>
            <a:r>
              <a:rPr lang="en-US" dirty="0" smtClean="0"/>
              <a:t> with no SPOF and no security either</a:t>
            </a:r>
          </a:p>
          <a:p>
            <a:r>
              <a:rPr lang="en-US" dirty="0" smtClean="0"/>
              <a:t>Facebook Hadoop-20</a:t>
            </a:r>
          </a:p>
          <a:p>
            <a:pPr lvl="1"/>
            <a:r>
              <a:rPr lang="en-US" dirty="0" smtClean="0"/>
              <a:t>HDFS (NN Avatar HA) + Corona (MRv2 with no security)</a:t>
            </a:r>
          </a:p>
        </p:txBody>
      </p:sp>
      <p:sp>
        <p:nvSpPr>
          <p:cNvPr id="4" name="Slide Number Placeholder 3"/>
          <p:cNvSpPr>
            <a:spLocks noGrp="1"/>
          </p:cNvSpPr>
          <p:nvPr>
            <p:ph type="sldNum" sz="quarter" idx="10"/>
          </p:nvPr>
        </p:nvSpPr>
        <p:spPr/>
        <p:txBody>
          <a:bodyPr/>
          <a:lstStyle/>
          <a:p>
            <a:pPr>
              <a:defRPr/>
            </a:pPr>
            <a:fld id="{2044F9FB-85D0-034C-BF2B-7BDE97B7A9E7}" type="slidenum">
              <a:rPr lang="en-US" smtClean="0"/>
              <a:pPr>
                <a:defRPr/>
              </a:pPr>
              <a:t>20</a:t>
            </a:fld>
            <a:endParaRPr lang="en-US"/>
          </a:p>
        </p:txBody>
      </p:sp>
    </p:spTree>
    <p:extLst>
      <p:ext uri="{BB962C8B-B14F-4D97-AF65-F5344CB8AC3E}">
        <p14:creationId xmlns:p14="http://schemas.microsoft.com/office/powerpoint/2010/main" val="289779623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48CCD93-4F22-434A-A814-276642C13D3C}" type="slidenum">
              <a:rPr lang="en-US"/>
              <a:pPr>
                <a:defRPr/>
              </a:pPr>
              <a:t>21</a:t>
            </a:fld>
            <a:endParaRPr lang="en-US"/>
          </a:p>
        </p:txBody>
      </p:sp>
      <p:sp>
        <p:nvSpPr>
          <p:cNvPr id="517122" name="Rectangle 2"/>
          <p:cNvSpPr>
            <a:spLocks noGrp="1" noChangeArrowheads="1"/>
          </p:cNvSpPr>
          <p:nvPr>
            <p:ph type="title"/>
          </p:nvPr>
        </p:nvSpPr>
        <p:spPr/>
        <p:txBody>
          <a:bodyPr/>
          <a:lstStyle/>
          <a:p>
            <a:pPr eaLnBrk="1" hangingPunct="1">
              <a:defRPr/>
            </a:pPr>
            <a:r>
              <a:rPr lang="en-US" dirty="0" smtClean="0"/>
              <a:t>Hadoop and Virtualization: Challenges</a:t>
            </a:r>
          </a:p>
        </p:txBody>
      </p:sp>
      <p:sp>
        <p:nvSpPr>
          <p:cNvPr id="517123" name="Rectangle 3"/>
          <p:cNvSpPr>
            <a:spLocks noGrp="1" noChangeArrowheads="1"/>
          </p:cNvSpPr>
          <p:nvPr>
            <p:ph type="body" idx="1"/>
          </p:nvPr>
        </p:nvSpPr>
        <p:spPr/>
        <p:txBody>
          <a:bodyPr/>
          <a:lstStyle/>
          <a:p>
            <a:pPr eaLnBrk="1" hangingPunct="1">
              <a:defRPr/>
            </a:pPr>
            <a:r>
              <a:rPr lang="en-US" dirty="0" smtClean="0"/>
              <a:t>Performance overhead</a:t>
            </a:r>
          </a:p>
          <a:p>
            <a:pPr lvl="1" eaLnBrk="1" hangingPunct="1">
              <a:defRPr/>
            </a:pPr>
            <a:r>
              <a:rPr lang="en-US" dirty="0" smtClean="0"/>
              <a:t>~10% typical cited virtualization overhead</a:t>
            </a:r>
          </a:p>
          <a:p>
            <a:pPr lvl="1" eaLnBrk="1" hangingPunct="1">
              <a:defRPr/>
            </a:pPr>
            <a:r>
              <a:rPr lang="en-US" dirty="0" smtClean="0"/>
              <a:t>Task VM start up time higher than JVM</a:t>
            </a:r>
          </a:p>
          <a:p>
            <a:pPr lvl="1" eaLnBrk="1" hangingPunct="1">
              <a:defRPr/>
            </a:pPr>
            <a:r>
              <a:rPr lang="en-US" dirty="0" smtClean="0"/>
              <a:t>Storage in virtual hard drives may cause a lot of seeking, even if it appears to be sequential access to the VM.</a:t>
            </a:r>
          </a:p>
          <a:p>
            <a:pPr lvl="2" eaLnBrk="1" hangingPunct="1">
              <a:defRPr/>
            </a:pPr>
            <a:r>
              <a:rPr lang="en-US" dirty="0" smtClean="0"/>
              <a:t>Need better IO scheduling in </a:t>
            </a:r>
            <a:r>
              <a:rPr lang="en-US" dirty="0" err="1" smtClean="0"/>
              <a:t>vSAN</a:t>
            </a:r>
            <a:r>
              <a:rPr lang="en-US" dirty="0" smtClean="0"/>
              <a:t>/VMFS; e.g., </a:t>
            </a:r>
            <a:r>
              <a:rPr lang="en-US" dirty="0" err="1" smtClean="0"/>
              <a:t>vSAN</a:t>
            </a:r>
            <a:r>
              <a:rPr lang="en-US" dirty="0" smtClean="0"/>
              <a:t> SSD bypass etc.</a:t>
            </a:r>
          </a:p>
          <a:p>
            <a:pPr eaLnBrk="1" hangingPunct="1">
              <a:defRPr/>
            </a:pPr>
            <a:r>
              <a:rPr lang="en-US" dirty="0" smtClean="0"/>
              <a:t>Data redundancy/reliability</a:t>
            </a:r>
          </a:p>
          <a:p>
            <a:pPr lvl="1" eaLnBrk="1" hangingPunct="1">
              <a:defRPr/>
            </a:pPr>
            <a:r>
              <a:rPr lang="en-US" dirty="0" smtClean="0"/>
              <a:t>A physical host failure can take down multiple VMs</a:t>
            </a:r>
          </a:p>
          <a:p>
            <a:pPr lvl="1" eaLnBrk="1" hangingPunct="1">
              <a:defRPr/>
            </a:pPr>
            <a:r>
              <a:rPr lang="en-US" dirty="0" smtClean="0"/>
              <a:t>Data loss can occur if these VMs belong to the same HDFS cluster</a:t>
            </a:r>
          </a:p>
          <a:p>
            <a:pPr eaLnBrk="1" hangingPunct="1">
              <a:defRPr/>
            </a:pPr>
            <a:r>
              <a:rPr lang="en-US" dirty="0" smtClean="0"/>
              <a:t>Direct attached storage (DAS) deployment relatively uncommon</a:t>
            </a:r>
          </a:p>
          <a:p>
            <a:pPr lvl="1" eaLnBrk="1" hangingPunct="1">
              <a:defRPr/>
            </a:pPr>
            <a:r>
              <a:rPr lang="en-US" dirty="0" smtClean="0"/>
              <a:t>Most deployments rely on SAN</a:t>
            </a:r>
          </a:p>
          <a:p>
            <a:pPr lvl="1" eaLnBrk="1" hangingPunct="1">
              <a:defRPr/>
            </a:pPr>
            <a:r>
              <a:rPr lang="en-US" dirty="0" smtClean="0"/>
              <a:t>Need better storage layer to manage DAS</a:t>
            </a:r>
          </a:p>
          <a:p>
            <a:pPr lvl="2" eaLnBrk="1" hangingPunct="1">
              <a:defRPr/>
            </a:pPr>
            <a:r>
              <a:rPr lang="en-US" dirty="0" smtClean="0"/>
              <a:t>More sophisticated policies to ensure IO isolation between VMs</a:t>
            </a:r>
          </a:p>
          <a:p>
            <a:pPr lvl="1" eaLnBrk="1" hangingPunct="1">
              <a:defRPr/>
            </a:pPr>
            <a:r>
              <a:rPr lang="en-US" dirty="0" smtClean="0"/>
              <a:t>Need API for data locality information</a:t>
            </a:r>
          </a:p>
          <a:p>
            <a:pPr eaLnBrk="1" hangingPunct="1">
              <a:defRPr/>
            </a:pP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DA95861-7120-9449-8001-7DEEE167FCEF}" type="slidenum">
              <a:rPr lang="en-US"/>
              <a:pPr>
                <a:defRPr/>
              </a:pPr>
              <a:t>22</a:t>
            </a:fld>
            <a:endParaRPr lang="en-US"/>
          </a:p>
        </p:txBody>
      </p:sp>
      <p:sp>
        <p:nvSpPr>
          <p:cNvPr id="518146" name="Rectangle 2"/>
          <p:cNvSpPr>
            <a:spLocks noGrp="1" noChangeArrowheads="1"/>
          </p:cNvSpPr>
          <p:nvPr>
            <p:ph type="title"/>
          </p:nvPr>
        </p:nvSpPr>
        <p:spPr/>
        <p:txBody>
          <a:bodyPr/>
          <a:lstStyle/>
          <a:p>
            <a:pPr eaLnBrk="1" hangingPunct="1">
              <a:defRPr/>
            </a:pPr>
            <a:r>
              <a:rPr lang="en-US" dirty="0" smtClean="0"/>
              <a:t>Hadoop and Virtualization: Opportunities</a:t>
            </a:r>
          </a:p>
        </p:txBody>
      </p:sp>
      <p:sp>
        <p:nvSpPr>
          <p:cNvPr id="518147" name="Rectangle 3"/>
          <p:cNvSpPr>
            <a:spLocks noGrp="1" noChangeArrowheads="1"/>
          </p:cNvSpPr>
          <p:nvPr>
            <p:ph type="body" idx="1"/>
          </p:nvPr>
        </p:nvSpPr>
        <p:spPr/>
        <p:txBody>
          <a:bodyPr/>
          <a:lstStyle/>
          <a:p>
            <a:pPr eaLnBrk="1" hangingPunct="1">
              <a:defRPr/>
            </a:pPr>
            <a:r>
              <a:rPr lang="en-US" dirty="0" smtClean="0"/>
              <a:t>Unified resource management</a:t>
            </a:r>
          </a:p>
          <a:p>
            <a:pPr eaLnBrk="1" hangingPunct="1">
              <a:defRPr/>
            </a:pPr>
            <a:r>
              <a:rPr lang="en-US" dirty="0" smtClean="0"/>
              <a:t>Better resource utilization through sharing</a:t>
            </a:r>
          </a:p>
          <a:p>
            <a:pPr eaLnBrk="1" hangingPunct="1">
              <a:defRPr/>
            </a:pPr>
            <a:r>
              <a:rPr lang="en-US" dirty="0" smtClean="0"/>
              <a:t>Better resource isolation</a:t>
            </a:r>
          </a:p>
          <a:p>
            <a:pPr lvl="1" eaLnBrk="1" hangingPunct="1">
              <a:defRPr/>
            </a:pPr>
            <a:r>
              <a:rPr lang="en-US" dirty="0" smtClean="0"/>
              <a:t>Can run tasks in different OS</a:t>
            </a:r>
          </a:p>
          <a:p>
            <a:pPr lvl="1" eaLnBrk="1" hangingPunct="1">
              <a:defRPr/>
            </a:pPr>
            <a:r>
              <a:rPr lang="en-US" dirty="0" smtClean="0"/>
              <a:t>Simplify non-</a:t>
            </a:r>
            <a:r>
              <a:rPr lang="en-US" dirty="0" err="1" smtClean="0"/>
              <a:t>MapReduce</a:t>
            </a:r>
            <a:r>
              <a:rPr lang="en-US" dirty="0" smtClean="0"/>
              <a:t> security via per user/job VLAN</a:t>
            </a:r>
          </a:p>
          <a:p>
            <a:pPr lvl="2" eaLnBrk="1" hangingPunct="1">
              <a:defRPr/>
            </a:pPr>
            <a:r>
              <a:rPr lang="en-US" dirty="0" smtClean="0"/>
              <a:t>Assume we can define virtual networks fast enough via SDN</a:t>
            </a:r>
          </a:p>
          <a:p>
            <a:pPr eaLnBrk="1" hangingPunct="1">
              <a:defRPr/>
            </a:pPr>
            <a:r>
              <a:rPr lang="en-US" dirty="0" smtClean="0"/>
              <a:t>Multiple types/versions of clusters</a:t>
            </a:r>
          </a:p>
          <a:p>
            <a:pPr lvl="1" eaLnBrk="1" hangingPunct="1">
              <a:defRPr/>
            </a:pPr>
            <a:r>
              <a:rPr lang="en-US" dirty="0" smtClean="0"/>
              <a:t>Simplify scale testing</a:t>
            </a:r>
          </a:p>
          <a:p>
            <a:pPr lvl="1" eaLnBrk="1" hangingPunct="1">
              <a:defRPr/>
            </a:pPr>
            <a:r>
              <a:rPr lang="en-US" dirty="0" smtClean="0"/>
              <a:t>Streamline multi-department/tenant deployment/upgrade</a:t>
            </a:r>
          </a:p>
          <a:p>
            <a:pPr eaLnBrk="1" hangingPunct="1">
              <a:defRPr/>
            </a:pPr>
            <a:r>
              <a:rPr lang="en-US" dirty="0" smtClean="0"/>
              <a:t>Better support for preemptive task scheduling</a:t>
            </a:r>
          </a:p>
          <a:p>
            <a:pPr lvl="1" eaLnBrk="1" hangingPunct="1">
              <a:defRPr/>
            </a:pPr>
            <a:r>
              <a:rPr lang="en-US" dirty="0" smtClean="0"/>
              <a:t>Built-in support for task suspend, resume and </a:t>
            </a:r>
            <a:r>
              <a:rPr lang="en-US" dirty="0" err="1" smtClean="0"/>
              <a:t>vMotion</a:t>
            </a:r>
            <a:r>
              <a:rPr lang="en-US" dirty="0" smtClean="0"/>
              <a:t>!</a:t>
            </a:r>
          </a:p>
          <a:p>
            <a:pPr lvl="1" eaLnBrk="1" hangingPunct="1">
              <a:defRPr/>
            </a:pPr>
            <a:r>
              <a:rPr lang="en-US" dirty="0" smtClean="0"/>
              <a:t>Preempt long running tasks no longer too wasteful</a:t>
            </a:r>
          </a:p>
          <a:p>
            <a:pPr lvl="2" eaLnBrk="1" hangingPunct="1">
              <a:defRPr/>
            </a:pPr>
            <a:r>
              <a:rPr lang="en-US" dirty="0" smtClean="0"/>
              <a:t>Particularly relevant for non-</a:t>
            </a:r>
            <a:r>
              <a:rPr lang="en-US" dirty="0" err="1" smtClean="0"/>
              <a:t>MapReduce</a:t>
            </a:r>
            <a:r>
              <a:rPr lang="en-US" dirty="0" smtClean="0"/>
              <a:t> workloads</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9DD84FF-2851-F344-83E4-2639714E738A}" type="slidenum">
              <a:rPr lang="en-US"/>
              <a:pPr>
                <a:defRPr/>
              </a:pPr>
              <a:t>23</a:t>
            </a:fld>
            <a:endParaRPr lang="en-US"/>
          </a:p>
        </p:txBody>
      </p:sp>
      <p:sp>
        <p:nvSpPr>
          <p:cNvPr id="520194" name="Rectangle 2"/>
          <p:cNvSpPr>
            <a:spLocks noGrp="1" noChangeArrowheads="1"/>
          </p:cNvSpPr>
          <p:nvPr>
            <p:ph type="title"/>
          </p:nvPr>
        </p:nvSpPr>
        <p:spPr/>
        <p:txBody>
          <a:bodyPr/>
          <a:lstStyle/>
          <a:p>
            <a:pPr eaLnBrk="1" hangingPunct="1">
              <a:defRPr/>
            </a:pPr>
            <a:r>
              <a:rPr lang="en-US" dirty="0" smtClean="0"/>
              <a:t>Hadoop Virtualization Extensions (HVE)</a:t>
            </a:r>
          </a:p>
        </p:txBody>
      </p:sp>
      <p:sp>
        <p:nvSpPr>
          <p:cNvPr id="520195" name="Rectangle 3"/>
          <p:cNvSpPr>
            <a:spLocks noGrp="1" noChangeArrowheads="1"/>
          </p:cNvSpPr>
          <p:nvPr>
            <p:ph type="body" idx="1"/>
          </p:nvPr>
        </p:nvSpPr>
        <p:spPr/>
        <p:txBody>
          <a:bodyPr/>
          <a:lstStyle/>
          <a:p>
            <a:pPr eaLnBrk="1" hangingPunct="1">
              <a:defRPr/>
            </a:pPr>
            <a:r>
              <a:rPr lang="en-US" dirty="0" smtClean="0"/>
              <a:t>Developed by VMware </a:t>
            </a:r>
            <a:r>
              <a:rPr lang="en-US" dirty="0" err="1" smtClean="0"/>
              <a:t>Bejing</a:t>
            </a:r>
            <a:endParaRPr lang="en-US" dirty="0" smtClean="0"/>
          </a:p>
          <a:p>
            <a:pPr eaLnBrk="1" hangingPunct="1">
              <a:defRPr/>
            </a:pPr>
            <a:r>
              <a:rPr lang="en-US" dirty="0" smtClean="0"/>
              <a:t>JIRA: HADOOP-8468</a:t>
            </a:r>
          </a:p>
          <a:p>
            <a:pPr lvl="1" eaLnBrk="1" hangingPunct="1">
              <a:defRPr/>
            </a:pPr>
            <a:r>
              <a:rPr lang="en-US" dirty="0" smtClean="0"/>
              <a:t>Modifies Hadoop Common, HDFS and </a:t>
            </a:r>
            <a:r>
              <a:rPr lang="en-US" dirty="0" err="1" smtClean="0"/>
              <a:t>MapReduce</a:t>
            </a:r>
            <a:endParaRPr lang="en-US" dirty="0" smtClean="0"/>
          </a:p>
          <a:p>
            <a:pPr lvl="1" eaLnBrk="1" hangingPunct="1">
              <a:defRPr/>
            </a:pPr>
            <a:r>
              <a:rPr lang="en-US" dirty="0" smtClean="0"/>
              <a:t>Partially committed</a:t>
            </a:r>
          </a:p>
          <a:p>
            <a:pPr eaLnBrk="1" hangingPunct="1">
              <a:defRPr/>
            </a:pPr>
            <a:r>
              <a:rPr lang="en-US" dirty="0" smtClean="0"/>
              <a:t>Address data reliability issues in virtualized Hadoop clusters</a:t>
            </a:r>
          </a:p>
          <a:p>
            <a:pPr lvl="1" eaLnBrk="1" hangingPunct="1">
              <a:defRPr/>
            </a:pPr>
            <a:r>
              <a:rPr lang="en-US" dirty="0" smtClean="0"/>
              <a:t>Physical host aware block placement</a:t>
            </a:r>
          </a:p>
          <a:p>
            <a:pPr eaLnBrk="1" hangingPunct="1">
              <a:defRPr/>
            </a:pPr>
            <a:r>
              <a:rPr lang="en-US" dirty="0" smtClean="0"/>
              <a:t>Optimize task scheduling for better performance</a:t>
            </a:r>
          </a:p>
          <a:p>
            <a:pPr lvl="1" eaLnBrk="1" hangingPunct="1">
              <a:defRPr/>
            </a:pPr>
            <a:r>
              <a:rPr lang="en-US" dirty="0" smtClean="0"/>
              <a:t>Physical host aware task scheduling</a:t>
            </a:r>
          </a:p>
          <a:p>
            <a:pPr lvl="1" eaLnBrk="1" hangingPunct="1">
              <a:defRPr/>
            </a:pP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pPr>
              <a:defRPr/>
            </a:pPr>
            <a:fld id="{6B2F5D4E-A051-F142-89C1-15FC6A6F20C7}" type="slidenum">
              <a:rPr lang="en-US"/>
              <a:pPr>
                <a:defRPr/>
              </a:pPr>
              <a:t>24</a:t>
            </a:fld>
            <a:endParaRPr lang="en-US"/>
          </a:p>
        </p:txBody>
      </p:sp>
      <p:sp>
        <p:nvSpPr>
          <p:cNvPr id="519170" name="Rectangle 2"/>
          <p:cNvSpPr>
            <a:spLocks noGrp="1" noChangeArrowheads="1"/>
          </p:cNvSpPr>
          <p:nvPr>
            <p:ph type="title"/>
          </p:nvPr>
        </p:nvSpPr>
        <p:spPr/>
        <p:txBody>
          <a:bodyPr/>
          <a:lstStyle/>
          <a:p>
            <a:pPr eaLnBrk="1" hangingPunct="1">
              <a:defRPr/>
            </a:pPr>
            <a:r>
              <a:rPr lang="en-US" dirty="0" smtClean="0"/>
              <a:t>Hadoop HDFS Replication Recap</a:t>
            </a:r>
          </a:p>
        </p:txBody>
      </p:sp>
      <p:sp>
        <p:nvSpPr>
          <p:cNvPr id="519171" name="Rectangle 3"/>
          <p:cNvSpPr>
            <a:spLocks noGrp="1" noChangeArrowheads="1"/>
          </p:cNvSpPr>
          <p:nvPr>
            <p:ph type="body" idx="1"/>
          </p:nvPr>
        </p:nvSpPr>
        <p:spPr/>
        <p:txBody>
          <a:bodyPr/>
          <a:lstStyle/>
          <a:p>
            <a:pPr eaLnBrk="1" hangingPunct="1">
              <a:defRPr/>
            </a:pPr>
            <a:endParaRPr lang="en-US" smtClean="0"/>
          </a:p>
        </p:txBody>
      </p:sp>
      <p:pic>
        <p:nvPicPr>
          <p:cNvPr id="519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black">
          <a:xfrm>
            <a:off x="309563" y="1431925"/>
            <a:ext cx="8526462" cy="382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19173" name="Text Box 5"/>
          <p:cNvSpPr txBox="1">
            <a:spLocks noChangeArrowheads="1"/>
          </p:cNvSpPr>
          <p:nvPr/>
        </p:nvSpPr>
        <p:spPr bwMode="black">
          <a:xfrm>
            <a:off x="1844675" y="5891213"/>
            <a:ext cx="11128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pPr>
              <a:buClrTx/>
              <a:buFontTx/>
              <a:buNone/>
              <a:defRPr/>
            </a:pPr>
            <a:r>
              <a:rPr lang="en-US" sz="1400">
                <a:cs typeface="Arial" charset="0"/>
              </a:rPr>
              <a:t>DFS Client</a:t>
            </a:r>
          </a:p>
        </p:txBody>
      </p:sp>
      <p:sp>
        <p:nvSpPr>
          <p:cNvPr id="519174" name="Line 6"/>
          <p:cNvSpPr>
            <a:spLocks noChangeShapeType="1"/>
          </p:cNvSpPr>
          <p:nvPr/>
        </p:nvSpPr>
        <p:spPr bwMode="black">
          <a:xfrm flipH="1" flipV="1">
            <a:off x="930275" y="5272088"/>
            <a:ext cx="1335088" cy="5476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defRPr/>
            </a:pPr>
            <a:endParaRPr lang="en-US">
              <a:cs typeface="Arial" charset="0"/>
            </a:endParaRPr>
          </a:p>
        </p:txBody>
      </p:sp>
      <p:sp>
        <p:nvSpPr>
          <p:cNvPr id="519175" name="Rectangle 7"/>
          <p:cNvSpPr>
            <a:spLocks noChangeArrowheads="1"/>
          </p:cNvSpPr>
          <p:nvPr/>
        </p:nvSpPr>
        <p:spPr bwMode="black">
          <a:xfrm>
            <a:off x="590550" y="4684713"/>
            <a:ext cx="285750" cy="2635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algn="ctr">
              <a:buClrTx/>
              <a:buFontTx/>
              <a:buNone/>
              <a:defRPr/>
            </a:pPr>
            <a:r>
              <a:rPr lang="en-US" sz="1400">
                <a:cs typeface="Arial" charset="0"/>
              </a:rPr>
              <a:t>2</a:t>
            </a:r>
          </a:p>
        </p:txBody>
      </p:sp>
      <p:sp>
        <p:nvSpPr>
          <p:cNvPr id="519176" name="Rectangle 8"/>
          <p:cNvSpPr>
            <a:spLocks noChangeArrowheads="1"/>
          </p:cNvSpPr>
          <p:nvPr/>
        </p:nvSpPr>
        <p:spPr bwMode="black">
          <a:xfrm>
            <a:off x="414338" y="4691063"/>
            <a:ext cx="285750" cy="2635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algn="ctr">
              <a:buClrTx/>
              <a:buFontTx/>
              <a:buNone/>
              <a:defRPr/>
            </a:pPr>
            <a:r>
              <a:rPr lang="en-US" sz="1400">
                <a:cs typeface="Arial" charset="0"/>
              </a:rPr>
              <a:t>1</a:t>
            </a:r>
          </a:p>
        </p:txBody>
      </p:sp>
      <p:sp>
        <p:nvSpPr>
          <p:cNvPr id="519177" name="Rectangle 9"/>
          <p:cNvSpPr>
            <a:spLocks noChangeArrowheads="1"/>
          </p:cNvSpPr>
          <p:nvPr/>
        </p:nvSpPr>
        <p:spPr bwMode="black">
          <a:xfrm>
            <a:off x="2706688" y="4684713"/>
            <a:ext cx="285750" cy="2635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algn="ctr">
              <a:buClrTx/>
              <a:buFontTx/>
              <a:buNone/>
              <a:defRPr/>
            </a:pPr>
            <a:r>
              <a:rPr lang="en-US" sz="1400">
                <a:cs typeface="Arial" charset="0"/>
              </a:rPr>
              <a:t>3</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9173">
                                            <p:txEl>
                                              <p:pRg st="0" end="0"/>
                                            </p:txEl>
                                          </p:spTgt>
                                        </p:tgtEl>
                                        <p:attrNameLst>
                                          <p:attrName>style.visibility</p:attrName>
                                        </p:attrNameLst>
                                      </p:cBhvr>
                                      <p:to>
                                        <p:strVal val="visible"/>
                                      </p:to>
                                    </p:set>
                                    <p:anim calcmode="lin" valueType="num">
                                      <p:cBhvr additive="base">
                                        <p:cTn id="7" dur="500" fill="hold"/>
                                        <p:tgtEl>
                                          <p:spTgt spid="519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91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1917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917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917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63" presetClass="path" presetSubtype="0" accel="50000" decel="50000" fill="hold" grpId="1" nodeType="clickEffect">
                                  <p:stCondLst>
                                    <p:cond delay="0"/>
                                  </p:stCondLst>
                                  <p:childTnLst>
                                    <p:animMotion origin="layout" path="M 2.77778E-7 -8.30442E-7 L 0.21788 0.00116 " pathEditMode="relative" rAng="0" ptsTypes="AA">
                                      <p:cBhvr>
                                        <p:cTn id="24" dur="2000" fill="hold"/>
                                        <p:tgtEl>
                                          <p:spTgt spid="519175"/>
                                        </p:tgtEl>
                                        <p:attrNameLst>
                                          <p:attrName>ppt_x</p:attrName>
                                          <p:attrName>ppt_y</p:attrName>
                                        </p:attrNameLst>
                                      </p:cBhvr>
                                      <p:rCtr x="10885" y="46"/>
                                    </p:animMotion>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917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63" presetClass="path" presetSubtype="0" accel="50000" decel="50000" fill="hold" grpId="1" nodeType="clickEffect">
                                  <p:stCondLst>
                                    <p:cond delay="0"/>
                                  </p:stCondLst>
                                  <p:childTnLst>
                                    <p:animMotion origin="layout" path="M -0.00087 0.00232 L 0.13976 0.00116 " pathEditMode="relative" rAng="0" ptsTypes="AA">
                                      <p:cBhvr>
                                        <p:cTn id="32" dur="2000" fill="hold"/>
                                        <p:tgtEl>
                                          <p:spTgt spid="519177"/>
                                        </p:tgtEl>
                                        <p:attrNameLst>
                                          <p:attrName>ppt_x</p:attrName>
                                          <p:attrName>ppt_y</p:attrName>
                                        </p:attrNameLst>
                                      </p:cBhvr>
                                      <p:rCtr x="7031"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5" grpId="0" animBg="1"/>
      <p:bldP spid="519175" grpId="1" animBg="1"/>
      <p:bldP spid="519176" grpId="0" animBg="1"/>
      <p:bldP spid="519177" grpId="0" animBg="1"/>
      <p:bldP spid="519177"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F7D7583-F563-9B40-B458-9307DF1E079E}" type="slidenum">
              <a:rPr lang="en-US"/>
              <a:pPr>
                <a:defRPr/>
              </a:pPr>
              <a:t>25</a:t>
            </a:fld>
            <a:endParaRPr lang="en-US"/>
          </a:p>
        </p:txBody>
      </p:sp>
      <p:sp>
        <p:nvSpPr>
          <p:cNvPr id="521218" name="Rectangle 2"/>
          <p:cNvSpPr>
            <a:spLocks noGrp="1" noChangeArrowheads="1"/>
          </p:cNvSpPr>
          <p:nvPr>
            <p:ph type="title"/>
          </p:nvPr>
        </p:nvSpPr>
        <p:spPr/>
        <p:txBody>
          <a:bodyPr/>
          <a:lstStyle/>
          <a:p>
            <a:pPr eaLnBrk="1" hangingPunct="1">
              <a:defRPr/>
            </a:pPr>
            <a:r>
              <a:rPr lang="en-US" dirty="0" smtClean="0"/>
              <a:t>Virtualized Hadoop Configurations</a:t>
            </a:r>
          </a:p>
        </p:txBody>
      </p:sp>
      <p:pic>
        <p:nvPicPr>
          <p:cNvPr id="521220"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bwMode="black">
          <a:xfrm>
            <a:off x="347450" y="1355130"/>
            <a:ext cx="8450262" cy="4713288"/>
          </a:xfrm>
        </p:spPr>
      </p:pic>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6A6E6008-4AFC-9D4A-8ABC-B9B328680638}" type="slidenum">
              <a:rPr lang="en-US"/>
              <a:pPr>
                <a:defRPr/>
              </a:pPr>
              <a:t>26</a:t>
            </a:fld>
            <a:endParaRPr lang="en-US"/>
          </a:p>
        </p:txBody>
      </p:sp>
      <p:sp>
        <p:nvSpPr>
          <p:cNvPr id="522242" name="Rectangle 2"/>
          <p:cNvSpPr>
            <a:spLocks noGrp="1" noChangeArrowheads="1"/>
          </p:cNvSpPr>
          <p:nvPr>
            <p:ph type="title"/>
          </p:nvPr>
        </p:nvSpPr>
        <p:spPr/>
        <p:txBody>
          <a:bodyPr/>
          <a:lstStyle/>
          <a:p>
            <a:pPr eaLnBrk="1" hangingPunct="1">
              <a:defRPr/>
            </a:pPr>
            <a:r>
              <a:rPr lang="en-US" dirty="0" smtClean="0"/>
              <a:t>Virtualized Hadoop: Option 1</a:t>
            </a:r>
          </a:p>
        </p:txBody>
      </p:sp>
      <p:sp>
        <p:nvSpPr>
          <p:cNvPr id="522244" name="Rectangle 4"/>
          <p:cNvSpPr>
            <a:spLocks noChangeArrowheads="1"/>
          </p:cNvSpPr>
          <p:nvPr/>
        </p:nvSpPr>
        <p:spPr bwMode="auto">
          <a:xfrm>
            <a:off x="3458255" y="1431925"/>
            <a:ext cx="5147582" cy="2627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pPr marL="228600" indent="-228600">
              <a:buFont typeface="Wingdings" charset="0"/>
              <a:buChar char="§"/>
            </a:pPr>
            <a:r>
              <a:rPr lang="en-US" sz="1800" dirty="0"/>
              <a:t>Single virtual machine running both compute and data processes on the physical host</a:t>
            </a:r>
          </a:p>
          <a:p>
            <a:pPr marL="228600" indent="-228600">
              <a:buFont typeface="Wingdings" charset="0"/>
              <a:buChar char="§"/>
            </a:pPr>
            <a:r>
              <a:rPr lang="en-US" sz="1800" dirty="0"/>
              <a:t>Does not require changes to Hadoop topology algorithms</a:t>
            </a:r>
          </a:p>
          <a:p>
            <a:pPr marL="228600" indent="-228600">
              <a:buFont typeface="Wingdings" charset="0"/>
              <a:buChar char="§"/>
            </a:pPr>
            <a:r>
              <a:rPr lang="en-US" sz="1800" dirty="0"/>
              <a:t>Underutilize the virtualized infrastructure</a:t>
            </a:r>
          </a:p>
          <a:p>
            <a:pPr marL="684213" lvl="1" indent="-219075">
              <a:spcBef>
                <a:spcPct val="15000"/>
              </a:spcBef>
              <a:spcAft>
                <a:spcPct val="10000"/>
              </a:spcAft>
              <a:buFont typeface="Arial" charset="0"/>
              <a:buChar char="–"/>
            </a:pPr>
            <a:r>
              <a:rPr lang="en-US" sz="1800" b="0" dirty="0">
                <a:cs typeface="Arial" charset="0"/>
              </a:rPr>
              <a:t>Unless more than one logical Hadoop cluster are deployed.</a:t>
            </a:r>
          </a:p>
        </p:txBody>
      </p:sp>
      <p:pic>
        <p:nvPicPr>
          <p:cNvPr id="5222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black">
          <a:xfrm>
            <a:off x="577850" y="1355725"/>
            <a:ext cx="2233613" cy="438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22246" name="AutoShape 6"/>
          <p:cNvSpPr>
            <a:spLocks noChangeArrowheads="1"/>
          </p:cNvSpPr>
          <p:nvPr/>
        </p:nvSpPr>
        <p:spPr bwMode="black">
          <a:xfrm>
            <a:off x="1160463" y="2027238"/>
            <a:ext cx="946150" cy="1630362"/>
          </a:xfrm>
          <a:prstGeom prst="roundRect">
            <a:avLst>
              <a:gd name="adj" fmla="val 16667"/>
            </a:avLst>
          </a:pr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a:defRPr/>
            </a:pPr>
            <a:endParaRPr lang="en-US">
              <a:cs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44">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2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2A847A1F-0D46-E345-8B2E-9BE8A62F4EB2}" type="slidenum">
              <a:rPr lang="en-US"/>
              <a:pPr>
                <a:defRPr/>
              </a:pPr>
              <a:t>27</a:t>
            </a:fld>
            <a:endParaRPr lang="en-US"/>
          </a:p>
        </p:txBody>
      </p:sp>
      <p:sp>
        <p:nvSpPr>
          <p:cNvPr id="523266" name="Rectangle 2"/>
          <p:cNvSpPr>
            <a:spLocks noGrp="1" noChangeArrowheads="1"/>
          </p:cNvSpPr>
          <p:nvPr>
            <p:ph type="title"/>
          </p:nvPr>
        </p:nvSpPr>
        <p:spPr/>
        <p:txBody>
          <a:bodyPr/>
          <a:lstStyle/>
          <a:p>
            <a:pPr eaLnBrk="1" hangingPunct="1">
              <a:defRPr/>
            </a:pPr>
            <a:r>
              <a:rPr lang="en-US" dirty="0" smtClean="0"/>
              <a:t>Virtualized Hadoop: Option 2</a:t>
            </a:r>
          </a:p>
        </p:txBody>
      </p:sp>
      <p:sp>
        <p:nvSpPr>
          <p:cNvPr id="523268" name="Rectangle 4"/>
          <p:cNvSpPr>
            <a:spLocks noGrp="1" noChangeArrowheads="1"/>
          </p:cNvSpPr>
          <p:nvPr>
            <p:ph type="body" idx="1"/>
          </p:nvPr>
        </p:nvSpPr>
        <p:spPr>
          <a:xfrm>
            <a:off x="3496660" y="1547813"/>
            <a:ext cx="5047265" cy="2793715"/>
          </a:xfrm>
        </p:spPr>
        <p:txBody>
          <a:bodyPr wrap="square" lIns="92075" tIns="46038" rIns="92075" bIns="46038">
            <a:spAutoFit/>
          </a:bodyPr>
          <a:lstStyle/>
          <a:p>
            <a:pPr eaLnBrk="1" hangingPunct="1">
              <a:defRPr/>
            </a:pPr>
            <a:r>
              <a:rPr lang="en-US" dirty="0" smtClean="0"/>
              <a:t>Multiple VMs, each running both compute and data processes</a:t>
            </a:r>
          </a:p>
          <a:p>
            <a:pPr eaLnBrk="1" hangingPunct="1">
              <a:defRPr/>
            </a:pPr>
            <a:r>
              <a:rPr lang="en-US" dirty="0" smtClean="0"/>
              <a:t>DFS processes taking a subset of the locally attached disks</a:t>
            </a:r>
          </a:p>
          <a:p>
            <a:pPr eaLnBrk="1" hangingPunct="1">
              <a:defRPr/>
            </a:pPr>
            <a:r>
              <a:rPr lang="en-US" dirty="0" smtClean="0"/>
              <a:t>Underutilize storage due to fixed device partitioning</a:t>
            </a:r>
          </a:p>
          <a:p>
            <a:pPr lvl="1" eaLnBrk="1" hangingPunct="1">
              <a:defRPr/>
            </a:pPr>
            <a:endParaRPr lang="en-US" dirty="0" smtClean="0"/>
          </a:p>
          <a:p>
            <a:pPr eaLnBrk="1" hangingPunct="1">
              <a:defRPr/>
            </a:pPr>
            <a:endParaRPr lang="en-US" dirty="0" smtClean="0"/>
          </a:p>
        </p:txBody>
      </p:sp>
      <p:pic>
        <p:nvPicPr>
          <p:cNvPr id="5232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black">
          <a:xfrm>
            <a:off x="525463" y="1322388"/>
            <a:ext cx="2333625" cy="490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ACD6717C-E2EB-7A49-B69B-05214BB05680}" type="slidenum">
              <a:rPr lang="en-US"/>
              <a:pPr>
                <a:defRPr/>
              </a:pPr>
              <a:t>28</a:t>
            </a:fld>
            <a:endParaRPr lang="en-US"/>
          </a:p>
        </p:txBody>
      </p:sp>
      <p:sp>
        <p:nvSpPr>
          <p:cNvPr id="524290" name="Rectangle 2"/>
          <p:cNvSpPr>
            <a:spLocks noGrp="1" noChangeArrowheads="1"/>
          </p:cNvSpPr>
          <p:nvPr>
            <p:ph type="title"/>
          </p:nvPr>
        </p:nvSpPr>
        <p:spPr/>
        <p:txBody>
          <a:bodyPr/>
          <a:lstStyle/>
          <a:p>
            <a:pPr eaLnBrk="1" hangingPunct="1">
              <a:defRPr/>
            </a:pPr>
            <a:r>
              <a:rPr lang="en-US" dirty="0" smtClean="0"/>
              <a:t>Virtualized Hadoop: Option 3</a:t>
            </a:r>
          </a:p>
        </p:txBody>
      </p:sp>
      <p:sp>
        <p:nvSpPr>
          <p:cNvPr id="524292" name="Rectangle 4"/>
          <p:cNvSpPr>
            <a:spLocks noGrp="1" noChangeArrowheads="1"/>
          </p:cNvSpPr>
          <p:nvPr>
            <p:ph type="body" idx="1"/>
          </p:nvPr>
        </p:nvSpPr>
        <p:spPr>
          <a:xfrm>
            <a:off x="3458255" y="1700213"/>
            <a:ext cx="4985659" cy="2447466"/>
          </a:xfrm>
        </p:spPr>
        <p:txBody>
          <a:bodyPr wrap="square" lIns="92075" tIns="46038" rIns="92075" bIns="46038">
            <a:spAutoFit/>
          </a:bodyPr>
          <a:lstStyle/>
          <a:p>
            <a:pPr eaLnBrk="1" hangingPunct="1">
              <a:defRPr/>
            </a:pPr>
            <a:r>
              <a:rPr lang="en-US" dirty="0" smtClean="0"/>
              <a:t>Multiple compute VMs communicating with a data VM</a:t>
            </a:r>
          </a:p>
          <a:p>
            <a:pPr eaLnBrk="1" hangingPunct="1">
              <a:defRPr/>
            </a:pPr>
            <a:r>
              <a:rPr lang="en-US" dirty="0" smtClean="0"/>
              <a:t>Elastic because compute VMs can be added/removed easily</a:t>
            </a:r>
          </a:p>
          <a:p>
            <a:pPr eaLnBrk="1" hangingPunct="1">
              <a:defRPr/>
            </a:pPr>
            <a:r>
              <a:rPr lang="en-US" dirty="0" smtClean="0"/>
              <a:t>Still maintains data locality</a:t>
            </a:r>
          </a:p>
          <a:p>
            <a:pPr eaLnBrk="1" hangingPunct="1">
              <a:defRPr/>
            </a:pPr>
            <a:r>
              <a:rPr lang="en-US" dirty="0" smtClean="0"/>
              <a:t>Need optimization for inter VM communication for performance</a:t>
            </a:r>
          </a:p>
        </p:txBody>
      </p:sp>
      <p:pic>
        <p:nvPicPr>
          <p:cNvPr id="5242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black">
          <a:xfrm>
            <a:off x="539475" y="1316725"/>
            <a:ext cx="2401887" cy="480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E38E95C-0F8E-B94A-AAB0-2B714D2747B4}" type="slidenum">
              <a:rPr lang="en-US"/>
              <a:pPr>
                <a:defRPr/>
              </a:pPr>
              <a:t>29</a:t>
            </a:fld>
            <a:endParaRPr lang="en-US"/>
          </a:p>
        </p:txBody>
      </p:sp>
      <p:sp>
        <p:nvSpPr>
          <p:cNvPr id="525314" name="Rectangle 2"/>
          <p:cNvSpPr>
            <a:spLocks noGrp="1" noChangeArrowheads="1"/>
          </p:cNvSpPr>
          <p:nvPr>
            <p:ph type="title"/>
          </p:nvPr>
        </p:nvSpPr>
        <p:spPr/>
        <p:txBody>
          <a:bodyPr/>
          <a:lstStyle/>
          <a:p>
            <a:pPr eaLnBrk="1" hangingPunct="1">
              <a:defRPr/>
            </a:pPr>
            <a:r>
              <a:rPr lang="en-US" dirty="0" smtClean="0"/>
              <a:t>HVE: Proposal: </a:t>
            </a:r>
            <a:r>
              <a:rPr lang="en-US" dirty="0"/>
              <a:t>T</a:t>
            </a:r>
            <a:r>
              <a:rPr lang="en-US" dirty="0" smtClean="0"/>
              <a:t>opology</a:t>
            </a:r>
          </a:p>
        </p:txBody>
      </p:sp>
      <p:pic>
        <p:nvPicPr>
          <p:cNvPr id="525316"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bwMode="black">
          <a:xfrm>
            <a:off x="693738" y="1470025"/>
            <a:ext cx="7720012" cy="4278313"/>
          </a:xfrm>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B1127C7-BA8E-5442-A02C-445CA6AEB406}" type="slidenum">
              <a:rPr lang="en-US"/>
              <a:pPr>
                <a:defRPr/>
              </a:pPr>
              <a:t>3</a:t>
            </a:fld>
            <a:endParaRPr lang="en-US"/>
          </a:p>
        </p:txBody>
      </p:sp>
      <p:sp>
        <p:nvSpPr>
          <p:cNvPr id="404482" name="Rectangle 2"/>
          <p:cNvSpPr>
            <a:spLocks noGrp="1" noChangeArrowheads="1"/>
          </p:cNvSpPr>
          <p:nvPr>
            <p:ph type="title"/>
          </p:nvPr>
        </p:nvSpPr>
        <p:spPr/>
        <p:txBody>
          <a:bodyPr/>
          <a:lstStyle/>
          <a:p>
            <a:pPr eaLnBrk="1" hangingPunct="1">
              <a:defRPr/>
            </a:pPr>
            <a:r>
              <a:rPr lang="en-US" dirty="0" smtClean="0"/>
              <a:t>Agenda</a:t>
            </a:r>
          </a:p>
        </p:txBody>
      </p:sp>
      <p:sp>
        <p:nvSpPr>
          <p:cNvPr id="404483" name="Rectangle 3"/>
          <p:cNvSpPr>
            <a:spLocks noGrp="1" noChangeArrowheads="1"/>
          </p:cNvSpPr>
          <p:nvPr>
            <p:ph type="body" idx="1"/>
          </p:nvPr>
        </p:nvSpPr>
        <p:spPr/>
        <p:txBody>
          <a:bodyPr/>
          <a:lstStyle/>
          <a:p>
            <a:pPr eaLnBrk="1" hangingPunct="1">
              <a:defRPr/>
            </a:pPr>
            <a:r>
              <a:rPr lang="en-US" dirty="0" smtClean="0"/>
              <a:t>Big Data and Hadoop</a:t>
            </a:r>
          </a:p>
          <a:p>
            <a:pPr lvl="1" eaLnBrk="1" hangingPunct="1">
              <a:defRPr/>
            </a:pPr>
            <a:r>
              <a:rPr lang="en-US" dirty="0" smtClean="0"/>
              <a:t>Definitions</a:t>
            </a:r>
          </a:p>
          <a:p>
            <a:pPr lvl="1" eaLnBrk="1" hangingPunct="1">
              <a:defRPr/>
            </a:pPr>
            <a:r>
              <a:rPr lang="en-US" dirty="0" smtClean="0"/>
              <a:t>Industry Trends</a:t>
            </a:r>
          </a:p>
          <a:p>
            <a:pPr eaLnBrk="1" hangingPunct="1">
              <a:defRPr/>
            </a:pPr>
            <a:r>
              <a:rPr lang="en-US" dirty="0" smtClean="0"/>
              <a:t>Hadoop as the Big Data Platform</a:t>
            </a:r>
          </a:p>
          <a:p>
            <a:pPr lvl="1" eaLnBrk="1" hangingPunct="1">
              <a:defRPr/>
            </a:pPr>
            <a:r>
              <a:rPr lang="en-US" dirty="0" smtClean="0"/>
              <a:t>Overview</a:t>
            </a:r>
          </a:p>
          <a:p>
            <a:pPr lvl="1" eaLnBrk="1" hangingPunct="1">
              <a:defRPr/>
            </a:pPr>
            <a:r>
              <a:rPr lang="en-US" dirty="0" smtClean="0"/>
              <a:t>Hadoop 1.0 (Current Stable)</a:t>
            </a:r>
          </a:p>
          <a:p>
            <a:pPr lvl="1" eaLnBrk="1" hangingPunct="1">
              <a:defRPr/>
            </a:pPr>
            <a:r>
              <a:rPr lang="en-US" dirty="0" smtClean="0"/>
              <a:t>Hadoop 2.0 (</a:t>
            </a:r>
            <a:r>
              <a:rPr lang="ja-JP" altLang="en-US" dirty="0" smtClean="0">
                <a:latin typeface="Arial"/>
              </a:rPr>
              <a:t>“</a:t>
            </a:r>
            <a:r>
              <a:rPr lang="en-US" dirty="0" smtClean="0"/>
              <a:t>Near</a:t>
            </a:r>
            <a:r>
              <a:rPr lang="ja-JP" altLang="en-US" dirty="0" smtClean="0">
                <a:latin typeface="Arial"/>
              </a:rPr>
              <a:t>”</a:t>
            </a:r>
            <a:r>
              <a:rPr lang="en-US" dirty="0" smtClean="0"/>
              <a:t> Future)</a:t>
            </a:r>
          </a:p>
          <a:p>
            <a:pPr lvl="1" eaLnBrk="1" hangingPunct="1">
              <a:defRPr/>
            </a:pPr>
            <a:r>
              <a:rPr lang="en-US" dirty="0" smtClean="0"/>
              <a:t>Notable Distributions</a:t>
            </a:r>
          </a:p>
          <a:p>
            <a:pPr eaLnBrk="1" hangingPunct="1">
              <a:defRPr/>
            </a:pPr>
            <a:r>
              <a:rPr lang="en-US" dirty="0" smtClean="0"/>
              <a:t>Hadoop and Virtualization</a:t>
            </a:r>
          </a:p>
          <a:p>
            <a:pPr lvl="1" eaLnBrk="1" hangingPunct="1">
              <a:defRPr/>
            </a:pPr>
            <a:r>
              <a:rPr lang="en-US" dirty="0" smtClean="0"/>
              <a:t>Challenges</a:t>
            </a:r>
          </a:p>
          <a:p>
            <a:pPr lvl="1" eaLnBrk="1" hangingPunct="1">
              <a:defRPr/>
            </a:pPr>
            <a:r>
              <a:rPr lang="en-US" dirty="0" smtClean="0"/>
              <a:t>Opportunities</a:t>
            </a:r>
          </a:p>
          <a:p>
            <a:pPr lvl="1" eaLnBrk="1" hangingPunct="1">
              <a:defRPr/>
            </a:pPr>
            <a:r>
              <a:rPr lang="en-US" dirty="0" smtClean="0"/>
              <a:t>Hadoop Virtualization Extensions</a:t>
            </a:r>
          </a:p>
          <a:p>
            <a:pPr eaLnBrk="1" hangingPunct="1">
              <a:defRPr/>
            </a:pP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1145326-F179-4C42-8C13-D53C455D3C66}" type="slidenum">
              <a:rPr lang="en-US"/>
              <a:pPr>
                <a:defRPr/>
              </a:pPr>
              <a:t>30</a:t>
            </a:fld>
            <a:endParaRPr lang="en-US"/>
          </a:p>
        </p:txBody>
      </p:sp>
      <p:sp>
        <p:nvSpPr>
          <p:cNvPr id="526338" name="Rectangle 2"/>
          <p:cNvSpPr>
            <a:spLocks noGrp="1" noChangeArrowheads="1"/>
          </p:cNvSpPr>
          <p:nvPr>
            <p:ph type="title"/>
          </p:nvPr>
        </p:nvSpPr>
        <p:spPr/>
        <p:txBody>
          <a:bodyPr/>
          <a:lstStyle/>
          <a:p>
            <a:pPr eaLnBrk="1" hangingPunct="1">
              <a:defRPr/>
            </a:pPr>
            <a:r>
              <a:rPr lang="en-US" dirty="0" smtClean="0"/>
              <a:t>HVE: Proposal: Node Group</a:t>
            </a:r>
          </a:p>
        </p:txBody>
      </p:sp>
      <p:sp>
        <p:nvSpPr>
          <p:cNvPr id="526339" name="Rectangle 3"/>
          <p:cNvSpPr>
            <a:spLocks noGrp="1" noChangeArrowheads="1"/>
          </p:cNvSpPr>
          <p:nvPr>
            <p:ph type="body" idx="1"/>
          </p:nvPr>
        </p:nvSpPr>
        <p:spPr/>
        <p:txBody>
          <a:bodyPr/>
          <a:lstStyle/>
          <a:p>
            <a:pPr eaLnBrk="1" hangingPunct="1">
              <a:defRPr/>
            </a:pPr>
            <a:r>
              <a:rPr lang="en-US" dirty="0" smtClean="0"/>
              <a:t>An extra locality failure group in the topology: node group</a:t>
            </a:r>
          </a:p>
          <a:p>
            <a:pPr eaLnBrk="1" hangingPunct="1">
              <a:defRPr/>
            </a:pPr>
            <a:r>
              <a:rPr lang="en-US" dirty="0" smtClean="0"/>
              <a:t>Represent the hypervisor layer (physical host)</a:t>
            </a:r>
          </a:p>
          <a:p>
            <a:pPr lvl="1" eaLnBrk="1" hangingPunct="1">
              <a:defRPr/>
            </a:pPr>
            <a:r>
              <a:rPr lang="en-US" dirty="0" smtClean="0"/>
              <a:t>VMs in the same group run on the same physical host</a:t>
            </a:r>
          </a:p>
          <a:p>
            <a:pPr eaLnBrk="1" hangingPunct="1">
              <a:defRPr/>
            </a:pPr>
            <a:r>
              <a:rPr lang="en-US" dirty="0" smtClean="0"/>
              <a:t>Communication between VMs in the same group (physical host) should be faster than cross hosts</a:t>
            </a:r>
          </a:p>
          <a:p>
            <a:pPr lvl="1" eaLnBrk="1" hangingPunct="1">
              <a:defRPr/>
            </a:pPr>
            <a:r>
              <a:rPr lang="en-US" dirty="0" smtClean="0"/>
              <a:t>SDP over VMCI</a:t>
            </a:r>
          </a:p>
          <a:p>
            <a:pPr eaLnBrk="1" hangingPunct="1">
              <a:defRPr/>
            </a:pPr>
            <a:r>
              <a:rPr lang="en-US" dirty="0" smtClean="0"/>
              <a:t>VMs in the same group (physical host) have the same failure zone for a given hardware failure</a:t>
            </a:r>
          </a:p>
          <a:p>
            <a:pPr eaLnBrk="1" hangingPunct="1">
              <a:defRPr/>
            </a:pPr>
            <a:r>
              <a:rPr lang="en-US" dirty="0" smtClean="0"/>
              <a:t>Modify Hadoop to take advantage of the new topology</a:t>
            </a:r>
          </a:p>
          <a:p>
            <a:pPr lvl="1" eaLnBrk="1" hangingPunct="1">
              <a:defRPr/>
            </a:pPr>
            <a:r>
              <a:rPr lang="en-US" dirty="0" smtClean="0"/>
              <a:t>Patch for trunk (YARN) ready, partially committed</a:t>
            </a:r>
          </a:p>
          <a:p>
            <a:pPr lvl="1" eaLnBrk="1" hangingPunct="1">
              <a:defRPr/>
            </a:pPr>
            <a:r>
              <a:rPr lang="en-US" dirty="0" smtClean="0"/>
              <a:t>Patch for branch-1 under review</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HVE: Future: Breathing Elephant (aka Option 4)</a:t>
            </a:r>
            <a:endParaRPr lang="en-US" dirty="0"/>
          </a:p>
        </p:txBody>
      </p:sp>
      <p:sp>
        <p:nvSpPr>
          <p:cNvPr id="3" name="Content Placeholder 2"/>
          <p:cNvSpPr>
            <a:spLocks noGrp="1"/>
          </p:cNvSpPr>
          <p:nvPr>
            <p:ph idx="1"/>
          </p:nvPr>
        </p:nvSpPr>
        <p:spPr/>
        <p:txBody>
          <a:bodyPr/>
          <a:lstStyle/>
          <a:p>
            <a:r>
              <a:rPr lang="en-US" dirty="0" smtClean="0"/>
              <a:t>Make Hadoop VM itself elastic</a:t>
            </a:r>
          </a:p>
          <a:p>
            <a:pPr lvl="1"/>
            <a:r>
              <a:rPr lang="en-US" dirty="0" smtClean="0"/>
              <a:t>DRS as the resource authority</a:t>
            </a:r>
          </a:p>
          <a:p>
            <a:pPr lvl="1"/>
            <a:r>
              <a:rPr lang="en-US" dirty="0" smtClean="0"/>
              <a:t>Memory ballooning coordinated with Hadoop scheduler</a:t>
            </a:r>
          </a:p>
          <a:p>
            <a:pPr lvl="2"/>
            <a:r>
              <a:rPr lang="en-US" dirty="0" smtClean="0"/>
              <a:t>Finer grain of elasticity</a:t>
            </a:r>
          </a:p>
          <a:p>
            <a:pPr lvl="2"/>
            <a:r>
              <a:rPr lang="en-US" dirty="0" smtClean="0"/>
              <a:t>Need to experiment with ballooning rate and limits to avoid guest freak out</a:t>
            </a:r>
          </a:p>
          <a:p>
            <a:pPr lvl="1"/>
            <a:r>
              <a:rPr lang="en-US" dirty="0" smtClean="0"/>
              <a:t>Disable/enable portion of guest VCPUs/cores?</a:t>
            </a:r>
          </a:p>
          <a:p>
            <a:pPr lvl="2"/>
            <a:r>
              <a:rPr lang="en-US" dirty="0" smtClean="0"/>
              <a:t>How does ESX respond to disabled guest VCPU/cores?</a:t>
            </a:r>
          </a:p>
          <a:p>
            <a:pPr lvl="2"/>
            <a:r>
              <a:rPr lang="en-US" dirty="0" smtClean="0"/>
              <a:t>Does the ESX </a:t>
            </a:r>
            <a:r>
              <a:rPr lang="en-US" dirty="0" err="1" smtClean="0"/>
              <a:t>automagically</a:t>
            </a:r>
            <a:r>
              <a:rPr lang="en-US" dirty="0" smtClean="0"/>
              <a:t> assign CPU slices to the remaining cores?</a:t>
            </a:r>
          </a:p>
          <a:p>
            <a:pPr lvl="2"/>
            <a:r>
              <a:rPr lang="en-US" dirty="0" smtClean="0"/>
              <a:t>Does the existing VM CPU share mechanism work as expected (the remaining cores run at full speed instead of fraction of full clock rate)?</a:t>
            </a:r>
          </a:p>
          <a:p>
            <a:r>
              <a:rPr lang="en-US" dirty="0" smtClean="0"/>
              <a:t>Complementary to all previous options</a:t>
            </a:r>
          </a:p>
          <a:p>
            <a:pPr lvl="1"/>
            <a:r>
              <a:rPr lang="en-US" dirty="0" smtClean="0"/>
              <a:t>Enable hybrid approaches to achieve best performance, isolation and elasticity tradeoffs</a:t>
            </a:r>
          </a:p>
        </p:txBody>
      </p:sp>
      <p:sp>
        <p:nvSpPr>
          <p:cNvPr id="4" name="Slide Number Placeholder 3"/>
          <p:cNvSpPr>
            <a:spLocks noGrp="1"/>
          </p:cNvSpPr>
          <p:nvPr>
            <p:ph type="sldNum" sz="quarter" idx="10"/>
          </p:nvPr>
        </p:nvSpPr>
        <p:spPr/>
        <p:txBody>
          <a:bodyPr/>
          <a:lstStyle/>
          <a:p>
            <a:pPr>
              <a:defRPr/>
            </a:pPr>
            <a:fld id="{2044F9FB-85D0-034C-BF2B-7BDE97B7A9E7}" type="slidenum">
              <a:rPr lang="en-US" smtClean="0"/>
              <a:pPr>
                <a:defRPr/>
              </a:pPr>
              <a:t>31</a:t>
            </a:fld>
            <a:endParaRPr lang="en-US"/>
          </a:p>
        </p:txBody>
      </p:sp>
    </p:spTree>
    <p:extLst>
      <p:ext uri="{BB962C8B-B14F-4D97-AF65-F5344CB8AC3E}">
        <p14:creationId xmlns:p14="http://schemas.microsoft.com/office/powerpoint/2010/main" val="409857097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AA5A625-0C8F-7C4F-8A05-1AA664233BD5}" type="slidenum">
              <a:rPr lang="en-US"/>
              <a:pPr>
                <a:defRPr/>
              </a:pPr>
              <a:t>32</a:t>
            </a:fld>
            <a:endParaRPr lang="en-US"/>
          </a:p>
        </p:txBody>
      </p:sp>
      <p:sp>
        <p:nvSpPr>
          <p:cNvPr id="527362" name="Rectangle 2"/>
          <p:cNvSpPr>
            <a:spLocks noGrp="1" noChangeArrowheads="1"/>
          </p:cNvSpPr>
          <p:nvPr>
            <p:ph type="title"/>
          </p:nvPr>
        </p:nvSpPr>
        <p:spPr/>
        <p:txBody>
          <a:bodyPr/>
          <a:lstStyle/>
          <a:p>
            <a:pPr eaLnBrk="1" hangingPunct="1">
              <a:defRPr/>
            </a:pPr>
            <a:r>
              <a:rPr lang="en-US" smtClean="0"/>
              <a:t>More Resources</a:t>
            </a:r>
          </a:p>
        </p:txBody>
      </p:sp>
      <p:sp>
        <p:nvSpPr>
          <p:cNvPr id="527363" name="Rectangle 3"/>
          <p:cNvSpPr>
            <a:spLocks noGrp="1" noChangeArrowheads="1"/>
          </p:cNvSpPr>
          <p:nvPr>
            <p:ph type="body" idx="1"/>
          </p:nvPr>
        </p:nvSpPr>
        <p:spPr/>
        <p:txBody>
          <a:bodyPr/>
          <a:lstStyle/>
          <a:p>
            <a:pPr eaLnBrk="1" hangingPunct="1">
              <a:defRPr/>
            </a:pPr>
            <a:r>
              <a:rPr lang="en-US" dirty="0" smtClean="0">
                <a:hlinkClick r:id="rId2"/>
              </a:rPr>
              <a:t>http://www-01.ibm.com/software/data/bigdata/</a:t>
            </a:r>
            <a:endParaRPr lang="en-US" dirty="0" smtClean="0"/>
          </a:p>
          <a:p>
            <a:pPr eaLnBrk="1" hangingPunct="1">
              <a:defRPr/>
            </a:pPr>
            <a:r>
              <a:rPr lang="en-US" dirty="0" smtClean="0">
                <a:hlinkClick r:id="rId3"/>
              </a:rPr>
              <a:t>http://hadoop.apache.org/</a:t>
            </a:r>
            <a:endParaRPr lang="en-US" dirty="0" smtClean="0"/>
          </a:p>
          <a:p>
            <a:pPr eaLnBrk="1" hangingPunct="1">
              <a:defRPr/>
            </a:pPr>
            <a:r>
              <a:rPr lang="en-US" dirty="0" smtClean="0">
                <a:hlinkClick r:id="rId4"/>
              </a:rPr>
              <a:t>http://wiki.apache.org/hadoop/Virtual%20Hadoop</a:t>
            </a:r>
            <a:endParaRPr lang="en-US" dirty="0" smtClean="0"/>
          </a:p>
          <a:p>
            <a:pPr eaLnBrk="1" hangingPunct="1">
              <a:defRPr/>
            </a:pPr>
            <a:endParaRPr lang="en-US" dirty="0" smtClean="0"/>
          </a:p>
          <a:p>
            <a:pPr eaLnBrk="1" hangingPunct="1">
              <a:defRPr/>
            </a:pP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B5A7BFC0-2EA6-3E45-9C81-C3B18A5CE17D}" type="slidenum">
              <a:rPr lang="en-US"/>
              <a:pPr>
                <a:defRPr/>
              </a:pPr>
              <a:t>4</a:t>
            </a:fld>
            <a:endParaRPr lang="en-US"/>
          </a:p>
        </p:txBody>
      </p:sp>
      <p:sp>
        <p:nvSpPr>
          <p:cNvPr id="459778" name="Rectangle 2"/>
          <p:cNvSpPr>
            <a:spLocks noGrp="1" noChangeArrowheads="1"/>
          </p:cNvSpPr>
          <p:nvPr>
            <p:ph type="title"/>
          </p:nvPr>
        </p:nvSpPr>
        <p:spPr>
          <a:xfrm>
            <a:off x="231775" y="509588"/>
            <a:ext cx="8245475" cy="498475"/>
          </a:xfrm>
        </p:spPr>
        <p:txBody>
          <a:bodyPr/>
          <a:lstStyle/>
          <a:p>
            <a:pPr eaLnBrk="1" hangingPunct="1">
              <a:defRPr/>
            </a:pPr>
            <a:r>
              <a:rPr lang="en-US" dirty="0" smtClean="0"/>
              <a:t>Big Data and Hadoop</a:t>
            </a:r>
          </a:p>
        </p:txBody>
      </p:sp>
      <p:sp>
        <p:nvSpPr>
          <p:cNvPr id="459779" name="Rectangle 3"/>
          <p:cNvSpPr>
            <a:spLocks noGrp="1" noChangeArrowheads="1"/>
          </p:cNvSpPr>
          <p:nvPr>
            <p:ph type="body" idx="1"/>
          </p:nvPr>
        </p:nvSpPr>
        <p:spPr/>
        <p:txBody>
          <a:bodyPr/>
          <a:lstStyle/>
          <a:p>
            <a:pPr eaLnBrk="1" hangingPunct="1">
              <a:defRPr/>
            </a:pPr>
            <a:r>
              <a:rPr lang="ja-JP" altLang="en-US" smtClean="0">
                <a:latin typeface="Arial"/>
              </a:rPr>
              <a:t>“</a:t>
            </a:r>
            <a:r>
              <a:rPr lang="en-US" smtClean="0"/>
              <a:t>Big Data</a:t>
            </a:r>
            <a:r>
              <a:rPr lang="ja-JP" altLang="en-US" smtClean="0">
                <a:latin typeface="Arial"/>
              </a:rPr>
              <a:t>”</a:t>
            </a:r>
            <a:r>
              <a:rPr lang="en-US" smtClean="0"/>
              <a:t> according to Gartner: </a:t>
            </a:r>
            <a:r>
              <a:rPr lang="ja-JP" altLang="en-US" smtClean="0">
                <a:latin typeface="Arial"/>
              </a:rPr>
              <a:t>“</a:t>
            </a:r>
            <a:r>
              <a:rPr lang="en-US" smtClean="0"/>
              <a:t>high-volume, -velocity and -variety information assets that demand cost-effective, innovative forms of information processing for enhanced insight and decision making.</a:t>
            </a:r>
            <a:r>
              <a:rPr lang="ja-JP" altLang="en-US" smtClean="0">
                <a:latin typeface="Arial"/>
              </a:rPr>
              <a:t>”</a:t>
            </a:r>
            <a:endParaRPr lang="en-US" smtClean="0"/>
          </a:p>
          <a:p>
            <a:pPr eaLnBrk="1" hangingPunct="1">
              <a:defRPr/>
            </a:pPr>
            <a:endParaRPr lang="en-US" smtClean="0"/>
          </a:p>
        </p:txBody>
      </p:sp>
      <p:pic>
        <p:nvPicPr>
          <p:cNvPr id="4597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50" y="2354263"/>
            <a:ext cx="7950200"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p:cNvSpPr>
            <a:spLocks noGrp="1"/>
          </p:cNvSpPr>
          <p:nvPr>
            <p:ph type="sldNum" sz="quarter" idx="10"/>
          </p:nvPr>
        </p:nvSpPr>
        <p:spPr/>
        <p:txBody>
          <a:bodyPr/>
          <a:lstStyle/>
          <a:p>
            <a:pPr>
              <a:defRPr/>
            </a:pPr>
            <a:fld id="{5B6C7673-CE01-7046-9CBA-F1D2E21DCC2A}" type="slidenum">
              <a:rPr lang="en-US"/>
              <a:pPr>
                <a:defRPr/>
              </a:pPr>
              <a:t>5</a:t>
            </a:fld>
            <a:endParaRPr lang="en-US"/>
          </a:p>
        </p:txBody>
      </p:sp>
      <p:sp>
        <p:nvSpPr>
          <p:cNvPr id="483330" name="Rectangle 2"/>
          <p:cNvSpPr>
            <a:spLocks noGrp="1" noChangeArrowheads="1"/>
          </p:cNvSpPr>
          <p:nvPr>
            <p:ph type="title"/>
          </p:nvPr>
        </p:nvSpPr>
        <p:spPr/>
        <p:txBody>
          <a:bodyPr/>
          <a:lstStyle/>
          <a:p>
            <a:pPr eaLnBrk="1" hangingPunct="1">
              <a:defRPr/>
            </a:pPr>
            <a:r>
              <a:rPr lang="en-US" dirty="0" smtClean="0"/>
              <a:t>Hadoop as the Big Data Platform</a:t>
            </a:r>
          </a:p>
        </p:txBody>
      </p:sp>
      <p:sp>
        <p:nvSpPr>
          <p:cNvPr id="483331" name="Rectangle 3"/>
          <p:cNvSpPr>
            <a:spLocks noGrp="1" noChangeArrowheads="1"/>
          </p:cNvSpPr>
          <p:nvPr>
            <p:ph type="body" sz="half" idx="1"/>
          </p:nvPr>
        </p:nvSpPr>
        <p:spPr>
          <a:xfrm>
            <a:off x="231775" y="1163638"/>
            <a:ext cx="4224338" cy="5064125"/>
          </a:xfrm>
        </p:spPr>
        <p:txBody>
          <a:bodyPr/>
          <a:lstStyle/>
          <a:p>
            <a:pPr eaLnBrk="1" hangingPunct="1">
              <a:defRPr/>
            </a:pPr>
            <a:r>
              <a:rPr lang="en-US" sz="1600" dirty="0" smtClean="0"/>
              <a:t>Grew out of the necessity to process big data cheaply</a:t>
            </a:r>
          </a:p>
          <a:p>
            <a:pPr lvl="1" eaLnBrk="1" hangingPunct="1">
              <a:defRPr/>
            </a:pPr>
            <a:r>
              <a:rPr lang="en-US" sz="1600" dirty="0" smtClean="0"/>
              <a:t>Commodity hardware</a:t>
            </a:r>
          </a:p>
          <a:p>
            <a:pPr lvl="1" eaLnBrk="1" hangingPunct="1">
              <a:defRPr/>
            </a:pPr>
            <a:r>
              <a:rPr lang="en-US" sz="1600" dirty="0" smtClean="0"/>
              <a:t>Fault tolerance</a:t>
            </a:r>
          </a:p>
          <a:p>
            <a:pPr eaLnBrk="1" hangingPunct="1">
              <a:defRPr/>
            </a:pPr>
            <a:r>
              <a:rPr lang="en-US" sz="1600" dirty="0" smtClean="0"/>
              <a:t>Parallel to the earlier Google stack</a:t>
            </a:r>
          </a:p>
          <a:p>
            <a:pPr eaLnBrk="1" hangingPunct="1">
              <a:defRPr/>
            </a:pPr>
            <a:r>
              <a:rPr lang="ja-JP" altLang="en-US" sz="1600" dirty="0" smtClean="0">
                <a:latin typeface="Arial"/>
              </a:rPr>
              <a:t>“</a:t>
            </a:r>
            <a:r>
              <a:rPr lang="en-US" sz="1600" dirty="0" smtClean="0"/>
              <a:t>Hadoop</a:t>
            </a:r>
            <a:r>
              <a:rPr lang="ja-JP" altLang="en-US" sz="1600" dirty="0" smtClean="0">
                <a:latin typeface="Arial"/>
              </a:rPr>
              <a:t>”</a:t>
            </a:r>
            <a:r>
              <a:rPr lang="en-US" sz="1600" dirty="0" smtClean="0"/>
              <a:t> nowadays often refers to the whole stack</a:t>
            </a:r>
          </a:p>
          <a:p>
            <a:pPr lvl="1" eaLnBrk="1" hangingPunct="1">
              <a:defRPr/>
            </a:pPr>
            <a:r>
              <a:rPr lang="en-US" sz="1600" dirty="0" smtClean="0"/>
              <a:t>Initially </a:t>
            </a:r>
            <a:r>
              <a:rPr lang="en-US" sz="1600" dirty="0" err="1" smtClean="0"/>
              <a:t>HDFSand</a:t>
            </a:r>
            <a:r>
              <a:rPr lang="en-US" sz="1600" dirty="0" smtClean="0"/>
              <a:t> </a:t>
            </a:r>
            <a:r>
              <a:rPr lang="en-US" sz="1600" dirty="0" err="1" smtClean="0"/>
              <a:t>MapReduce</a:t>
            </a:r>
            <a:r>
              <a:rPr lang="en-US" sz="1600" dirty="0" smtClean="0"/>
              <a:t> (Hadoop core)</a:t>
            </a:r>
          </a:p>
          <a:p>
            <a:pPr eaLnBrk="1" hangingPunct="1">
              <a:defRPr/>
            </a:pPr>
            <a:r>
              <a:rPr lang="en-US" sz="1600" dirty="0" smtClean="0"/>
              <a:t>Growing enterprise features</a:t>
            </a:r>
          </a:p>
          <a:p>
            <a:pPr lvl="1" eaLnBrk="1" hangingPunct="1">
              <a:defRPr/>
            </a:pPr>
            <a:r>
              <a:rPr lang="en-US" sz="1600" dirty="0" smtClean="0"/>
              <a:t>GUI</a:t>
            </a:r>
          </a:p>
          <a:p>
            <a:pPr lvl="1" eaLnBrk="1" hangingPunct="1">
              <a:defRPr/>
            </a:pPr>
            <a:r>
              <a:rPr lang="en-US" sz="1600" dirty="0" smtClean="0"/>
              <a:t>SQL</a:t>
            </a:r>
          </a:p>
          <a:p>
            <a:pPr lvl="1" eaLnBrk="1" hangingPunct="1">
              <a:defRPr/>
            </a:pPr>
            <a:r>
              <a:rPr lang="en-US" sz="1600" dirty="0" smtClean="0"/>
              <a:t>Monitoring</a:t>
            </a:r>
          </a:p>
          <a:p>
            <a:pPr lvl="1" eaLnBrk="1" hangingPunct="1">
              <a:defRPr/>
            </a:pPr>
            <a:r>
              <a:rPr lang="en-US" sz="1600" dirty="0" smtClean="0"/>
              <a:t>Configuration management</a:t>
            </a:r>
          </a:p>
          <a:p>
            <a:pPr lvl="1" eaLnBrk="1" hangingPunct="1">
              <a:defRPr/>
            </a:pPr>
            <a:r>
              <a:rPr lang="en-US" sz="1600" dirty="0" smtClean="0"/>
              <a:t>Security</a:t>
            </a:r>
          </a:p>
        </p:txBody>
      </p:sp>
      <p:graphicFrame>
        <p:nvGraphicFramePr>
          <p:cNvPr id="483369" name="Group 41"/>
          <p:cNvGraphicFramePr>
            <a:graphicFrameLocks noGrp="1"/>
          </p:cNvGraphicFramePr>
          <p:nvPr>
            <p:ph sz="half" idx="2"/>
            <p:extLst>
              <p:ext uri="{D42A27DB-BD31-4B8C-83A1-F6EECF244321}">
                <p14:modId xmlns:p14="http://schemas.microsoft.com/office/powerpoint/2010/main" val="3711817872"/>
              </p:ext>
            </p:extLst>
          </p:nvPr>
        </p:nvGraphicFramePr>
        <p:xfrm>
          <a:off x="4648200" y="1239838"/>
          <a:ext cx="4148138" cy="4224338"/>
        </p:xfrm>
        <a:graphic>
          <a:graphicData uri="http://schemas.openxmlformats.org/drawingml/2006/table">
            <a:tbl>
              <a:tblPr/>
              <a:tblGrid>
                <a:gridCol w="2097088"/>
                <a:gridCol w="2051050"/>
              </a:tblGrid>
              <a:tr h="627063">
                <a:tc>
                  <a:txBody>
                    <a:bodyPr/>
                    <a:lstStyle/>
                    <a:p>
                      <a:pPr marL="228600" marR="0" lvl="0" indent="-2286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ea typeface="ＭＳ Ｐゴシック" charset="0"/>
                          <a:cs typeface="Arial" charset="0"/>
                        </a:rPr>
                        <a:t>Hadoop Stack </a:t>
                      </a:r>
                      <a:endParaRPr kumimoji="0" lang="en-US" sz="1800" b="0" i="0" u="none" strike="noStrike" cap="none" normalizeH="0" baseline="0" dirty="0">
                        <a:ln>
                          <a:noFill/>
                        </a:ln>
                        <a:solidFill>
                          <a:schemeClr val="tx1"/>
                        </a:solidFill>
                        <a:effectLst/>
                        <a:latin typeface="Arial" charset="0"/>
                        <a:ea typeface="ＭＳ Ｐゴシック" charset="0"/>
                        <a:cs typeface="Arial" charset="0"/>
                      </a:endParaRPr>
                    </a:p>
                  </a:txBody>
                  <a:tcPr anchor="ctr" horzOverflow="overflow">
                    <a:lnL cap="flat">
                      <a:noFill/>
                    </a:lnL>
                    <a:lnR>
                      <a:noFill/>
                    </a:lnR>
                    <a:lnT cap="flat">
                      <a:noFill/>
                    </a:lnT>
                    <a:lnB>
                      <a:noFill/>
                    </a:lnB>
                    <a:lnTlToBr>
                      <a:noFill/>
                    </a:lnTlToBr>
                    <a:lnBlToTr>
                      <a:noFill/>
                    </a:lnBlToTr>
                    <a:solidFill>
                      <a:schemeClr val="folHlink"/>
                    </a:solidFill>
                  </a:tcPr>
                </a:tc>
                <a:tc>
                  <a:txBody>
                    <a:bodyPr/>
                    <a:lstStyle/>
                    <a:p>
                      <a:pPr marL="228600" marR="0" lvl="0" indent="-2286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cs typeface="Arial" charset="0"/>
                        </a:rPr>
                        <a:t>Google Stack </a:t>
                      </a:r>
                      <a:endParaRPr kumimoji="0" lang="en-US" sz="1800" b="0" i="0" u="none" strike="noStrike" cap="none" normalizeH="0" baseline="0">
                        <a:ln>
                          <a:noFill/>
                        </a:ln>
                        <a:solidFill>
                          <a:schemeClr val="tx1"/>
                        </a:solidFill>
                        <a:effectLst/>
                        <a:latin typeface="Arial" charset="0"/>
                        <a:ea typeface="ＭＳ Ｐゴシック" charset="0"/>
                        <a:cs typeface="Arial" charset="0"/>
                      </a:endParaRPr>
                    </a:p>
                  </a:txBody>
                  <a:tcPr anchor="ctr" horzOverflow="overflow">
                    <a:lnL>
                      <a:noFill/>
                    </a:lnL>
                    <a:lnR cap="flat">
                      <a:noFill/>
                    </a:lnR>
                    <a:lnT cap="flat">
                      <a:noFill/>
                    </a:lnT>
                    <a:lnB>
                      <a:noFill/>
                    </a:lnB>
                    <a:lnTlToBr>
                      <a:noFill/>
                    </a:lnTlToBr>
                    <a:lnBlToTr>
                      <a:noFill/>
                    </a:lnBlToTr>
                    <a:solidFill>
                      <a:schemeClr val="hlink"/>
                    </a:solidFill>
                  </a:tcPr>
                </a:tc>
              </a:tr>
              <a:tr h="625475">
                <a:tc>
                  <a:txBody>
                    <a:bodyPr/>
                    <a:lstStyle/>
                    <a:p>
                      <a:pPr marL="228600" marR="0" lvl="0" indent="-2286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HDFS </a:t>
                      </a:r>
                    </a:p>
                  </a:txBody>
                  <a:tcPr anchor="ctr" horzOverflow="overflow">
                    <a:lnL cap="flat">
                      <a:noFill/>
                    </a:lnL>
                    <a:lnR>
                      <a:noFill/>
                    </a:lnR>
                    <a:lnT>
                      <a:noFill/>
                    </a:lnT>
                    <a:lnB>
                      <a:noFill/>
                    </a:lnB>
                    <a:lnTlToBr>
                      <a:noFill/>
                    </a:lnTlToBr>
                    <a:lnBlToTr>
                      <a:noFill/>
                    </a:lnBlToTr>
                    <a:pattFill prst="horzBrick">
                      <a:fgClr>
                        <a:schemeClr val="folHlink"/>
                      </a:fgClr>
                      <a:bgClr>
                        <a:schemeClr val="bg1"/>
                      </a:bgClr>
                    </a:pattFill>
                  </a:tcPr>
                </a:tc>
                <a:tc>
                  <a:txBody>
                    <a:bodyPr/>
                    <a:lstStyle/>
                    <a:p>
                      <a:pPr marL="228600" marR="0" lvl="0" indent="-2286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GFS </a:t>
                      </a:r>
                    </a:p>
                  </a:txBody>
                  <a:tcPr anchor="ctr" horzOverflow="overflow">
                    <a:lnL>
                      <a:noFill/>
                    </a:lnL>
                    <a:lnR cap="flat">
                      <a:noFill/>
                    </a:lnR>
                    <a:lnT>
                      <a:noFill/>
                    </a:lnT>
                    <a:lnB>
                      <a:noFill/>
                    </a:lnB>
                    <a:lnTlToBr>
                      <a:noFill/>
                    </a:lnTlToBr>
                    <a:lnBlToTr>
                      <a:noFill/>
                    </a:lnBlToTr>
                    <a:pattFill prst="horzBrick">
                      <a:fgClr>
                        <a:schemeClr val="hlink"/>
                      </a:fgClr>
                      <a:bgClr>
                        <a:schemeClr val="bg1"/>
                      </a:bgClr>
                    </a:pattFill>
                  </a:tcPr>
                </a:tc>
              </a:tr>
              <a:tr h="627063">
                <a:tc>
                  <a:txBody>
                    <a:bodyPr/>
                    <a:lstStyle/>
                    <a:p>
                      <a:pPr marL="228600" marR="0" lvl="0" indent="-2286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MapReduce </a:t>
                      </a:r>
                    </a:p>
                  </a:txBody>
                  <a:tcPr anchor="ctr" horzOverflow="overflow">
                    <a:lnL cap="flat">
                      <a:noFill/>
                    </a:lnL>
                    <a:lnR>
                      <a:noFill/>
                    </a:lnR>
                    <a:lnT>
                      <a:noFill/>
                    </a:lnT>
                    <a:lnB>
                      <a:noFill/>
                    </a:lnB>
                    <a:lnTlToBr>
                      <a:noFill/>
                    </a:lnTlToBr>
                    <a:lnBlToTr>
                      <a:noFill/>
                    </a:lnBlToTr>
                    <a:pattFill prst="horzBrick">
                      <a:fgClr>
                        <a:schemeClr val="folHlink"/>
                      </a:fgClr>
                      <a:bgClr>
                        <a:schemeClr val="bg1"/>
                      </a:bgClr>
                    </a:pattFill>
                  </a:tcPr>
                </a:tc>
                <a:tc>
                  <a:txBody>
                    <a:bodyPr/>
                    <a:lstStyle/>
                    <a:p>
                      <a:pPr marL="228600" marR="0" lvl="0" indent="-2286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MapReduce </a:t>
                      </a:r>
                    </a:p>
                  </a:txBody>
                  <a:tcPr anchor="ctr" horzOverflow="overflow">
                    <a:lnL>
                      <a:noFill/>
                    </a:lnL>
                    <a:lnR cap="flat">
                      <a:noFill/>
                    </a:lnR>
                    <a:lnT>
                      <a:noFill/>
                    </a:lnT>
                    <a:lnB>
                      <a:noFill/>
                    </a:lnB>
                    <a:lnTlToBr>
                      <a:noFill/>
                    </a:lnTlToBr>
                    <a:lnBlToTr>
                      <a:noFill/>
                    </a:lnBlToTr>
                    <a:pattFill prst="horzBrick">
                      <a:fgClr>
                        <a:schemeClr val="hlink"/>
                      </a:fgClr>
                      <a:bgClr>
                        <a:schemeClr val="bg1"/>
                      </a:bgClr>
                    </a:pattFill>
                  </a:tcPr>
                </a:tc>
              </a:tr>
              <a:tr h="625475">
                <a:tc>
                  <a:txBody>
                    <a:bodyPr/>
                    <a:lstStyle/>
                    <a:p>
                      <a:pPr marL="228600" marR="0" lvl="0" indent="-2286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HBase </a:t>
                      </a:r>
                    </a:p>
                  </a:txBody>
                  <a:tcPr anchor="ctr" horzOverflow="overflow">
                    <a:lnL cap="flat">
                      <a:noFill/>
                    </a:lnL>
                    <a:lnR>
                      <a:noFill/>
                    </a:lnR>
                    <a:lnT>
                      <a:noFill/>
                    </a:lnT>
                    <a:lnB>
                      <a:noFill/>
                    </a:lnB>
                    <a:lnTlToBr>
                      <a:noFill/>
                    </a:lnTlToBr>
                    <a:lnBlToTr>
                      <a:noFill/>
                    </a:lnBlToTr>
                    <a:solidFill>
                      <a:schemeClr val="folHlink"/>
                    </a:solidFill>
                  </a:tcPr>
                </a:tc>
                <a:tc>
                  <a:txBody>
                    <a:bodyPr/>
                    <a:lstStyle/>
                    <a:p>
                      <a:pPr marL="228600" marR="0" lvl="0" indent="-2286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BigTable </a:t>
                      </a:r>
                    </a:p>
                  </a:txBody>
                  <a:tcPr anchor="ctr" horzOverflow="overflow">
                    <a:lnL>
                      <a:noFill/>
                    </a:lnL>
                    <a:lnR cap="flat">
                      <a:noFill/>
                    </a:lnR>
                    <a:lnT>
                      <a:noFill/>
                    </a:lnT>
                    <a:lnB>
                      <a:noFill/>
                    </a:lnB>
                    <a:lnTlToBr>
                      <a:noFill/>
                    </a:lnTlToBr>
                    <a:lnBlToTr>
                      <a:noFill/>
                    </a:lnBlToTr>
                    <a:solidFill>
                      <a:schemeClr val="hlink"/>
                    </a:solidFill>
                  </a:tcPr>
                </a:tc>
              </a:tr>
              <a:tr h="627063">
                <a:tc>
                  <a:txBody>
                    <a:bodyPr/>
                    <a:lstStyle/>
                    <a:p>
                      <a:pPr marL="228600" marR="0" lvl="0" indent="-2286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Zookeeper </a:t>
                      </a:r>
                    </a:p>
                  </a:txBody>
                  <a:tcPr anchor="ctr" horzOverflow="overflow">
                    <a:lnL cap="flat">
                      <a:noFill/>
                    </a:lnL>
                    <a:lnR>
                      <a:noFill/>
                    </a:lnR>
                    <a:lnT>
                      <a:noFill/>
                    </a:lnT>
                    <a:lnB>
                      <a:noFill/>
                    </a:lnB>
                    <a:lnTlToBr>
                      <a:noFill/>
                    </a:lnTlToBr>
                    <a:lnBlToTr>
                      <a:noFill/>
                    </a:lnBlToTr>
                    <a:solidFill>
                      <a:schemeClr val="folHlink"/>
                    </a:solidFill>
                  </a:tcPr>
                </a:tc>
                <a:tc>
                  <a:txBody>
                    <a:bodyPr/>
                    <a:lstStyle/>
                    <a:p>
                      <a:pPr marL="228600" marR="0" lvl="0" indent="-2286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Chubby </a:t>
                      </a:r>
                    </a:p>
                  </a:txBody>
                  <a:tcPr anchor="ctr" horzOverflow="overflow">
                    <a:lnL>
                      <a:noFill/>
                    </a:lnL>
                    <a:lnR cap="flat">
                      <a:noFill/>
                    </a:lnR>
                    <a:lnT>
                      <a:noFill/>
                    </a:lnT>
                    <a:lnB>
                      <a:noFill/>
                    </a:lnB>
                    <a:lnTlToBr>
                      <a:noFill/>
                    </a:lnTlToBr>
                    <a:lnBlToTr>
                      <a:noFill/>
                    </a:lnBlToTr>
                    <a:solidFill>
                      <a:schemeClr val="hlink"/>
                    </a:solidFill>
                  </a:tcPr>
                </a:tc>
              </a:tr>
              <a:tr h="1092199">
                <a:tc>
                  <a:txBody>
                    <a:bodyPr/>
                    <a:lstStyle/>
                    <a:p>
                      <a:pPr marL="228600" marR="0" lvl="0" indent="-2286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cs typeface="Arial" charset="0"/>
                        </a:rPr>
                        <a:t>Pig, Hive, </a:t>
                      </a:r>
                      <a:r>
                        <a:rPr kumimoji="0" lang="en-US" sz="1800" b="0" i="0" u="none" strike="noStrike" cap="none" normalizeH="0" baseline="0" dirty="0" smtClean="0">
                          <a:ln>
                            <a:noFill/>
                          </a:ln>
                          <a:solidFill>
                            <a:schemeClr val="tx1"/>
                          </a:solidFill>
                          <a:effectLst/>
                          <a:latin typeface="Arial" charset="0"/>
                          <a:ea typeface="ＭＳ Ｐゴシック" charset="0"/>
                          <a:cs typeface="Arial" charset="0"/>
                        </a:rPr>
                        <a:t>Impala, </a:t>
                      </a:r>
                      <a:r>
                        <a:rPr kumimoji="0" lang="en-US" sz="1800" b="0" i="0" u="none" strike="noStrike" cap="none" normalizeH="0" baseline="0" dirty="0" err="1">
                          <a:ln>
                            <a:noFill/>
                          </a:ln>
                          <a:solidFill>
                            <a:schemeClr val="tx1"/>
                          </a:solidFill>
                          <a:effectLst/>
                          <a:latin typeface="Arial" charset="0"/>
                          <a:ea typeface="ＭＳ Ｐゴシック" charset="0"/>
                          <a:cs typeface="Arial" charset="0"/>
                        </a:rPr>
                        <a:t>Giraph</a:t>
                      </a:r>
                      <a:r>
                        <a:rPr kumimoji="0" lang="en-US" sz="1800" b="0" i="0" u="none" strike="noStrike" cap="none" normalizeH="0" baseline="0" dirty="0">
                          <a:ln>
                            <a:noFill/>
                          </a:ln>
                          <a:solidFill>
                            <a:schemeClr val="tx1"/>
                          </a:solidFill>
                          <a:effectLst/>
                          <a:latin typeface="Arial" charset="0"/>
                          <a:ea typeface="ＭＳ Ｐゴシック" charset="0"/>
                          <a:cs typeface="Arial" charset="0"/>
                        </a:rPr>
                        <a:t>, Storm ... </a:t>
                      </a:r>
                    </a:p>
                  </a:txBody>
                  <a:tcPr anchor="ctr" horzOverflow="overflow">
                    <a:lnL cap="flat">
                      <a:noFill/>
                    </a:lnL>
                    <a:lnR>
                      <a:noFill/>
                    </a:lnR>
                    <a:lnT>
                      <a:noFill/>
                    </a:lnT>
                    <a:lnB cap="flat">
                      <a:noFill/>
                    </a:lnB>
                    <a:lnTlToBr>
                      <a:noFill/>
                    </a:lnTlToBr>
                    <a:lnBlToTr>
                      <a:noFill/>
                    </a:lnBlToTr>
                    <a:solidFill>
                      <a:schemeClr val="folHlink"/>
                    </a:solidFill>
                  </a:tcPr>
                </a:tc>
                <a:tc>
                  <a:txBody>
                    <a:bodyPr/>
                    <a:lstStyle/>
                    <a:p>
                      <a:pPr marL="228600" marR="0" lvl="0" indent="-2286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Arial" charset="0"/>
                          <a:ea typeface="ＭＳ Ｐゴシック" charset="0"/>
                          <a:cs typeface="Arial" charset="0"/>
                        </a:rPr>
                        <a:t>Sawzall</a:t>
                      </a:r>
                      <a:r>
                        <a:rPr kumimoji="0" lang="en-US" sz="1800" b="0" i="0" u="none" strike="noStrike" cap="none" normalizeH="0" baseline="0" dirty="0">
                          <a:ln>
                            <a:noFill/>
                          </a:ln>
                          <a:solidFill>
                            <a:schemeClr val="tx1"/>
                          </a:solidFill>
                          <a:effectLst/>
                          <a:latin typeface="Arial" charset="0"/>
                          <a:ea typeface="ＭＳ Ｐゴシック" charset="0"/>
                          <a:cs typeface="Arial" charset="0"/>
                        </a:rPr>
                        <a:t>, </a:t>
                      </a:r>
                      <a:r>
                        <a:rPr kumimoji="0" lang="en-US" sz="1800" b="0" i="0" u="none" strike="noStrike" cap="none" normalizeH="0" baseline="0" dirty="0" err="1">
                          <a:ln>
                            <a:noFill/>
                          </a:ln>
                          <a:solidFill>
                            <a:schemeClr val="tx1"/>
                          </a:solidFill>
                          <a:effectLst/>
                          <a:latin typeface="Arial" charset="0"/>
                          <a:ea typeface="ＭＳ Ｐゴシック" charset="0"/>
                          <a:cs typeface="Arial" charset="0"/>
                        </a:rPr>
                        <a:t>Dremel</a:t>
                      </a:r>
                      <a:r>
                        <a:rPr kumimoji="0" lang="en-US" sz="1800" b="0" i="0" u="none" strike="noStrike" cap="none" normalizeH="0" baseline="0" dirty="0">
                          <a:ln>
                            <a:noFill/>
                          </a:ln>
                          <a:solidFill>
                            <a:schemeClr val="tx1"/>
                          </a:solidFill>
                          <a:effectLst/>
                          <a:latin typeface="Arial" charset="0"/>
                          <a:ea typeface="ＭＳ Ｐゴシック" charset="0"/>
                          <a:cs typeface="Arial" charset="0"/>
                        </a:rPr>
                        <a:t>, </a:t>
                      </a:r>
                      <a:r>
                        <a:rPr kumimoji="0" lang="en-US" sz="1800" b="0" i="0" u="none" strike="noStrike" cap="none" normalizeH="0" baseline="0" dirty="0" err="1">
                          <a:ln>
                            <a:noFill/>
                          </a:ln>
                          <a:solidFill>
                            <a:schemeClr val="tx1"/>
                          </a:solidFill>
                          <a:effectLst/>
                          <a:latin typeface="Arial" charset="0"/>
                          <a:ea typeface="ＭＳ Ｐゴシック" charset="0"/>
                          <a:cs typeface="Arial" charset="0"/>
                        </a:rPr>
                        <a:t>Pregel</a:t>
                      </a:r>
                      <a:r>
                        <a:rPr kumimoji="0" lang="en-US" sz="1800" b="0" i="0" u="none" strike="noStrike" cap="none" normalizeH="0" baseline="0" dirty="0">
                          <a:ln>
                            <a:noFill/>
                          </a:ln>
                          <a:solidFill>
                            <a:schemeClr val="tx1"/>
                          </a:solidFill>
                          <a:effectLst/>
                          <a:latin typeface="Arial" charset="0"/>
                          <a:ea typeface="ＭＳ Ｐゴシック" charset="0"/>
                          <a:cs typeface="Arial" charset="0"/>
                        </a:rPr>
                        <a:t>, Percolator...</a:t>
                      </a:r>
                    </a:p>
                  </a:txBody>
                  <a:tcPr anchor="ctr" horzOverflow="overflow">
                    <a:lnL>
                      <a:noFill/>
                    </a:lnL>
                    <a:lnR cap="flat">
                      <a:noFill/>
                    </a:lnR>
                    <a:lnT>
                      <a:noFill/>
                    </a:lnT>
                    <a:lnB cap="flat">
                      <a:noFill/>
                    </a:lnB>
                    <a:lnTlToBr>
                      <a:noFill/>
                    </a:lnTlToBr>
                    <a:lnBlToTr>
                      <a:noFill/>
                    </a:lnBlToTr>
                    <a:solidFill>
                      <a:schemeClr val="hlink"/>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919DCDE-F1CA-AF45-9E2D-014A8AEAD62D}" type="slidenum">
              <a:rPr lang="en-US"/>
              <a:pPr>
                <a:defRPr/>
              </a:pPr>
              <a:t>6</a:t>
            </a:fld>
            <a:endParaRPr lang="en-US"/>
          </a:p>
        </p:txBody>
      </p:sp>
      <p:sp>
        <p:nvSpPr>
          <p:cNvPr id="505858" name="Rectangle 2"/>
          <p:cNvSpPr>
            <a:spLocks noGrp="1" noChangeArrowheads="1"/>
          </p:cNvSpPr>
          <p:nvPr>
            <p:ph type="title"/>
          </p:nvPr>
        </p:nvSpPr>
        <p:spPr/>
        <p:txBody>
          <a:bodyPr/>
          <a:lstStyle/>
          <a:p>
            <a:pPr eaLnBrk="1" hangingPunct="1">
              <a:defRPr/>
            </a:pPr>
            <a:r>
              <a:rPr lang="en-US" smtClean="0"/>
              <a:t>Joy of (Commodity) Hardware at Scale</a:t>
            </a:r>
          </a:p>
        </p:txBody>
      </p:sp>
      <p:sp>
        <p:nvSpPr>
          <p:cNvPr id="505859" name="Rectangle 3"/>
          <p:cNvSpPr>
            <a:spLocks noGrp="1" noChangeArrowheads="1"/>
          </p:cNvSpPr>
          <p:nvPr>
            <p:ph type="body" idx="1"/>
          </p:nvPr>
        </p:nvSpPr>
        <p:spPr/>
        <p:txBody>
          <a:bodyPr/>
          <a:lstStyle/>
          <a:p>
            <a:pPr eaLnBrk="1" hangingPunct="1">
              <a:defRPr/>
            </a:pPr>
            <a:r>
              <a:rPr lang="en-US" dirty="0" smtClean="0"/>
              <a:t>Typical first year of a new Google cluster</a:t>
            </a:r>
          </a:p>
          <a:p>
            <a:pPr lvl="1" eaLnBrk="1" hangingPunct="1">
              <a:defRPr/>
            </a:pPr>
            <a:r>
              <a:rPr lang="en-US" dirty="0" smtClean="0"/>
              <a:t>Excepts from Jeff Dean's LADIS 2009 Keynote</a:t>
            </a:r>
          </a:p>
          <a:p>
            <a:pPr lvl="1" eaLnBrk="1" hangingPunct="1">
              <a:defRPr/>
            </a:pPr>
            <a:r>
              <a:rPr lang="en-US" dirty="0" smtClean="0"/>
              <a:t>1 PDU failure</a:t>
            </a:r>
          </a:p>
          <a:p>
            <a:pPr lvl="1" eaLnBrk="1" hangingPunct="1">
              <a:defRPr/>
            </a:pPr>
            <a:r>
              <a:rPr lang="en-US" dirty="0" smtClean="0"/>
              <a:t>20 rack failures</a:t>
            </a:r>
          </a:p>
          <a:p>
            <a:pPr lvl="1" eaLnBrk="1" hangingPunct="1">
              <a:defRPr/>
            </a:pPr>
            <a:r>
              <a:rPr lang="en-US" dirty="0" smtClean="0"/>
              <a:t>3 router failures</a:t>
            </a:r>
          </a:p>
          <a:p>
            <a:pPr lvl="1" eaLnBrk="1" hangingPunct="1">
              <a:defRPr/>
            </a:pPr>
            <a:r>
              <a:rPr lang="en-US" dirty="0" smtClean="0"/>
              <a:t>1000 individual machine failures</a:t>
            </a:r>
          </a:p>
          <a:p>
            <a:pPr lvl="1" eaLnBrk="1" hangingPunct="1">
              <a:defRPr/>
            </a:pPr>
            <a:r>
              <a:rPr lang="en-US" dirty="0" smtClean="0"/>
              <a:t>Thousands of hard drive failures</a:t>
            </a:r>
          </a:p>
          <a:p>
            <a:pPr lvl="1" eaLnBrk="1" hangingPunct="1">
              <a:defRPr/>
            </a:pPr>
            <a:r>
              <a:rPr lang="en-US" dirty="0" smtClean="0"/>
              <a:t>Slow disks, bad memory, misconfigured/flaky machines</a:t>
            </a:r>
          </a:p>
          <a:p>
            <a:pPr lvl="1" eaLnBrk="1" hangingPunct="1">
              <a:defRPr/>
            </a:pPr>
            <a:r>
              <a:rPr lang="en-US" dirty="0" smtClean="0"/>
              <a:t>Wild dogs, sharks, horses and hunters disrupt fibers</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B22110C-0DCA-0143-A289-5EC7AE8BF42C}" type="slidenum">
              <a:rPr lang="en-US"/>
              <a:pPr>
                <a:defRPr/>
              </a:pPr>
              <a:t>7</a:t>
            </a:fld>
            <a:endParaRPr lang="en-US"/>
          </a:p>
        </p:txBody>
      </p:sp>
      <p:sp>
        <p:nvSpPr>
          <p:cNvPr id="506882" name="Rectangle 2"/>
          <p:cNvSpPr>
            <a:spLocks noGrp="1" noChangeArrowheads="1"/>
          </p:cNvSpPr>
          <p:nvPr>
            <p:ph type="title"/>
          </p:nvPr>
        </p:nvSpPr>
        <p:spPr/>
        <p:txBody>
          <a:bodyPr/>
          <a:lstStyle/>
          <a:p>
            <a:pPr eaLnBrk="1" hangingPunct="1">
              <a:defRPr/>
            </a:pPr>
            <a:r>
              <a:rPr lang="en-US" smtClean="0"/>
              <a:t>Fault Tolerance</a:t>
            </a:r>
          </a:p>
        </p:txBody>
      </p:sp>
      <p:sp>
        <p:nvSpPr>
          <p:cNvPr id="506883" name="Rectangle 3"/>
          <p:cNvSpPr>
            <a:spLocks noGrp="1" noChangeArrowheads="1"/>
          </p:cNvSpPr>
          <p:nvPr>
            <p:ph type="body" idx="1"/>
          </p:nvPr>
        </p:nvSpPr>
        <p:spPr>
          <a:xfrm>
            <a:off x="231775" y="2008188"/>
            <a:ext cx="8528050" cy="4219575"/>
          </a:xfrm>
        </p:spPr>
        <p:txBody>
          <a:bodyPr/>
          <a:lstStyle/>
          <a:p>
            <a:pPr algn="ctr" eaLnBrk="1" hangingPunct="1">
              <a:buFont typeface="Wingdings" charset="0"/>
              <a:buNone/>
              <a:defRPr/>
            </a:pPr>
            <a:r>
              <a:rPr lang="ja-JP" altLang="en-US" sz="4000" dirty="0" smtClean="0">
                <a:latin typeface="Arial"/>
              </a:rPr>
              <a:t>“</a:t>
            </a:r>
            <a:r>
              <a:rPr lang="en-US" sz="4000" dirty="0" smtClean="0"/>
              <a:t>Hardware eventually fails; Software eventually works.</a:t>
            </a:r>
            <a:r>
              <a:rPr lang="ja-JP" altLang="en-US" sz="4000" dirty="0" smtClean="0">
                <a:latin typeface="Arial"/>
              </a:rPr>
              <a:t>”</a:t>
            </a:r>
            <a:endParaRPr lang="en-US" sz="4000" dirty="0" smtClean="0"/>
          </a:p>
          <a:p>
            <a:pPr algn="ctr" eaLnBrk="1" hangingPunct="1">
              <a:buFont typeface="Wingdings" charset="0"/>
              <a:buNone/>
              <a:defRPr/>
            </a:pPr>
            <a:endParaRPr lang="en-US" sz="4000" dirty="0" smtClean="0"/>
          </a:p>
          <a:p>
            <a:pPr algn="ctr" eaLnBrk="1" hangingPunct="1">
              <a:buFont typeface="Wingdings" charset="0"/>
              <a:buNone/>
              <a:defRPr/>
            </a:pPr>
            <a:r>
              <a:rPr lang="en-US" dirty="0" smtClean="0">
                <a:solidFill>
                  <a:schemeClr val="accent2"/>
                </a:solidFill>
              </a:rPr>
              <a:t>— </a:t>
            </a:r>
            <a:r>
              <a:rPr lang="en-US" sz="2400" dirty="0" smtClean="0">
                <a:solidFill>
                  <a:schemeClr val="accent2"/>
                </a:solidFill>
              </a:rPr>
              <a:t>Michael H. </a:t>
            </a:r>
            <a:r>
              <a:rPr lang="en-US" sz="2400" dirty="0" err="1" smtClean="0">
                <a:solidFill>
                  <a:schemeClr val="accent2"/>
                </a:solidFill>
              </a:rPr>
              <a:t>Hartung</a:t>
            </a:r>
            <a:r>
              <a:rPr lang="en-US" sz="2400" dirty="0" smtClean="0">
                <a:solidFill>
                  <a:schemeClr val="accent2"/>
                </a:solidFill>
              </a:rPr>
              <a:t> (retired IBM Fellow)</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21B2F0EA-F254-3E4B-BDD8-F192B7F49C78}" type="slidenum">
              <a:rPr lang="en-US"/>
              <a:pPr>
                <a:defRPr/>
              </a:pPr>
              <a:t>8</a:t>
            </a:fld>
            <a:endParaRPr lang="en-US"/>
          </a:p>
        </p:txBody>
      </p:sp>
      <p:sp>
        <p:nvSpPr>
          <p:cNvPr id="507906" name="Rectangle 2"/>
          <p:cNvSpPr>
            <a:spLocks noGrp="1" noChangeArrowheads="1"/>
          </p:cNvSpPr>
          <p:nvPr>
            <p:ph type="title"/>
          </p:nvPr>
        </p:nvSpPr>
        <p:spPr/>
        <p:txBody>
          <a:bodyPr/>
          <a:lstStyle/>
          <a:p>
            <a:pPr eaLnBrk="1" hangingPunct="1">
              <a:defRPr/>
            </a:pPr>
            <a:r>
              <a:rPr lang="en-US" smtClean="0"/>
              <a:t>The General Problem</a:t>
            </a:r>
          </a:p>
        </p:txBody>
      </p:sp>
      <p:pic>
        <p:nvPicPr>
          <p:cNvPr id="507908"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61963" y="1355725"/>
            <a:ext cx="8258175" cy="3954463"/>
          </a:xfrm>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pic>
        <p:nvPicPr>
          <p:cNvPr id="5079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00" y="5656263"/>
            <a:ext cx="278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lide Number Placeholder 3"/>
          <p:cNvSpPr>
            <a:spLocks noGrp="1"/>
          </p:cNvSpPr>
          <p:nvPr>
            <p:ph type="sldNum" sz="quarter" idx="10"/>
          </p:nvPr>
        </p:nvSpPr>
        <p:spPr/>
        <p:txBody>
          <a:bodyPr/>
          <a:lstStyle/>
          <a:p>
            <a:pPr>
              <a:defRPr/>
            </a:pPr>
            <a:fld id="{40590AF7-3D89-9D42-B8A1-9DCB7879C21D}" type="slidenum">
              <a:rPr lang="en-US"/>
              <a:pPr>
                <a:defRPr/>
              </a:pPr>
              <a:t>9</a:t>
            </a:fld>
            <a:endParaRPr lang="en-US"/>
          </a:p>
        </p:txBody>
      </p:sp>
      <p:sp>
        <p:nvSpPr>
          <p:cNvPr id="405506" name="Rectangle 2"/>
          <p:cNvSpPr>
            <a:spLocks noGrp="1" noChangeArrowheads="1"/>
          </p:cNvSpPr>
          <p:nvPr>
            <p:ph type="title"/>
          </p:nvPr>
        </p:nvSpPr>
        <p:spPr/>
        <p:txBody>
          <a:bodyPr/>
          <a:lstStyle/>
          <a:p>
            <a:pPr eaLnBrk="1" hangingPunct="1">
              <a:defRPr/>
            </a:pPr>
            <a:r>
              <a:rPr lang="en-US" dirty="0" smtClean="0"/>
              <a:t>Hadoop: HDFS</a:t>
            </a:r>
          </a:p>
        </p:txBody>
      </p:sp>
      <p:sp>
        <p:nvSpPr>
          <p:cNvPr id="405507" name="Rectangle 3"/>
          <p:cNvSpPr>
            <a:spLocks noGrp="1" noChangeArrowheads="1"/>
          </p:cNvSpPr>
          <p:nvPr>
            <p:ph type="body" idx="1"/>
          </p:nvPr>
        </p:nvSpPr>
        <p:spPr/>
        <p:txBody>
          <a:bodyPr/>
          <a:lstStyle/>
          <a:p>
            <a:pPr eaLnBrk="1" hangingPunct="1">
              <a:defRPr/>
            </a:pPr>
            <a:r>
              <a:rPr lang="en-US" dirty="0" smtClean="0"/>
              <a:t>Fault-tolerant, high throughput, distributed and replicated storage</a:t>
            </a:r>
          </a:p>
          <a:p>
            <a:pPr eaLnBrk="1" hangingPunct="1">
              <a:defRPr/>
            </a:pPr>
            <a:r>
              <a:rPr lang="en-US" dirty="0" smtClean="0"/>
              <a:t>Runs on top of existing file system (ext3/4, XFS etc.)</a:t>
            </a:r>
          </a:p>
          <a:p>
            <a:pPr eaLnBrk="1" hangingPunct="1">
              <a:defRPr/>
            </a:pPr>
            <a:r>
              <a:rPr lang="en-US" dirty="0" smtClean="0"/>
              <a:t>Designed for throughput; optimized for scanning large files</a:t>
            </a:r>
          </a:p>
          <a:p>
            <a:pPr eaLnBrk="1" hangingPunct="1">
              <a:defRPr/>
            </a:pPr>
            <a:r>
              <a:rPr lang="en-US" dirty="0" smtClean="0"/>
              <a:t>Single global namespace (initially with a single </a:t>
            </a:r>
            <a:r>
              <a:rPr lang="en-US" dirty="0" err="1" smtClean="0"/>
              <a:t>NameNode</a:t>
            </a:r>
            <a:r>
              <a:rPr lang="en-US" dirty="0" smtClean="0"/>
              <a:t>)</a:t>
            </a:r>
          </a:p>
          <a:p>
            <a:pPr eaLnBrk="1" hangingPunct="1">
              <a:defRPr/>
            </a:pPr>
            <a:r>
              <a:rPr lang="en-US" dirty="0" smtClean="0"/>
              <a:t>Uses blocks to store a file or parts of a file.</a:t>
            </a:r>
          </a:p>
          <a:p>
            <a:pPr lvl="1" eaLnBrk="1" hangingPunct="1">
              <a:defRPr/>
            </a:pPr>
            <a:endParaRPr lang="en-US" dirty="0" smtClean="0"/>
          </a:p>
        </p:txBody>
      </p:sp>
      <p:grpSp>
        <p:nvGrpSpPr>
          <p:cNvPr id="15364" name="Group 7"/>
          <p:cNvGrpSpPr>
            <a:grpSpLocks noChangeAspect="1"/>
          </p:cNvGrpSpPr>
          <p:nvPr/>
        </p:nvGrpSpPr>
        <p:grpSpPr bwMode="auto">
          <a:xfrm>
            <a:off x="731838" y="3544888"/>
            <a:ext cx="7172325" cy="2314575"/>
            <a:chOff x="461" y="2039"/>
            <a:chExt cx="4518" cy="1458"/>
          </a:xfrm>
        </p:grpSpPr>
        <p:sp>
          <p:nvSpPr>
            <p:cNvPr id="15365" name="AutoShape 6"/>
            <p:cNvSpPr>
              <a:spLocks noChangeAspect="1" noChangeArrowheads="1" noTextEdit="1"/>
            </p:cNvSpPr>
            <p:nvPr/>
          </p:nvSpPr>
          <p:spPr bwMode="auto">
            <a:xfrm>
              <a:off x="461" y="2039"/>
              <a:ext cx="4518" cy="1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66" name="Freeform 8"/>
            <p:cNvSpPr>
              <a:spLocks/>
            </p:cNvSpPr>
            <p:nvPr/>
          </p:nvSpPr>
          <p:spPr bwMode="auto">
            <a:xfrm>
              <a:off x="467" y="2045"/>
              <a:ext cx="900" cy="1260"/>
            </a:xfrm>
            <a:custGeom>
              <a:avLst/>
              <a:gdLst>
                <a:gd name="T0" fmla="*/ 450 w 900"/>
                <a:gd name="T1" fmla="*/ 1260 h 1260"/>
                <a:gd name="T2" fmla="*/ 0 w 900"/>
                <a:gd name="T3" fmla="*/ 1260 h 1260"/>
                <a:gd name="T4" fmla="*/ 0 w 900"/>
                <a:gd name="T5" fmla="*/ 0 h 1260"/>
                <a:gd name="T6" fmla="*/ 900 w 900"/>
                <a:gd name="T7" fmla="*/ 0 h 1260"/>
                <a:gd name="T8" fmla="*/ 900 w 900"/>
                <a:gd name="T9" fmla="*/ 1260 h 1260"/>
                <a:gd name="T10" fmla="*/ 450 w 900"/>
                <a:gd name="T11" fmla="*/ 1260 h 12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0" h="1260">
                  <a:moveTo>
                    <a:pt x="450" y="1260"/>
                  </a:moveTo>
                  <a:lnTo>
                    <a:pt x="0" y="1260"/>
                  </a:lnTo>
                  <a:lnTo>
                    <a:pt x="0" y="0"/>
                  </a:lnTo>
                  <a:lnTo>
                    <a:pt x="900" y="0"/>
                  </a:lnTo>
                  <a:lnTo>
                    <a:pt x="900" y="1260"/>
                  </a:lnTo>
                  <a:lnTo>
                    <a:pt x="450" y="1260"/>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67" name="Freeform 9"/>
            <p:cNvSpPr>
              <a:spLocks/>
            </p:cNvSpPr>
            <p:nvPr/>
          </p:nvSpPr>
          <p:spPr bwMode="auto">
            <a:xfrm>
              <a:off x="467" y="3299"/>
              <a:ext cx="450" cy="18"/>
            </a:xfrm>
            <a:custGeom>
              <a:avLst/>
              <a:gdLst>
                <a:gd name="T0" fmla="*/ 450 w 450"/>
                <a:gd name="T1" fmla="*/ 18 h 18"/>
                <a:gd name="T2" fmla="*/ 0 w 450"/>
                <a:gd name="T3" fmla="*/ 18 h 18"/>
                <a:gd name="T4" fmla="*/ 0 w 450"/>
                <a:gd name="T5" fmla="*/ 6 h 18"/>
                <a:gd name="T6" fmla="*/ 0 w 450"/>
                <a:gd name="T7" fmla="*/ 0 h 18"/>
                <a:gd name="T8" fmla="*/ 450 w 450"/>
                <a:gd name="T9" fmla="*/ 0 h 18"/>
                <a:gd name="T10" fmla="*/ 450 w 450"/>
                <a:gd name="T11" fmla="*/ 6 h 18"/>
                <a:gd name="T12" fmla="*/ 450 w 450"/>
                <a:gd name="T13" fmla="*/ 18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0" h="18">
                  <a:moveTo>
                    <a:pt x="450" y="18"/>
                  </a:moveTo>
                  <a:lnTo>
                    <a:pt x="0" y="18"/>
                  </a:lnTo>
                  <a:lnTo>
                    <a:pt x="0" y="6"/>
                  </a:lnTo>
                  <a:lnTo>
                    <a:pt x="0" y="0"/>
                  </a:lnTo>
                  <a:lnTo>
                    <a:pt x="450" y="0"/>
                  </a:lnTo>
                  <a:lnTo>
                    <a:pt x="450" y="6"/>
                  </a:lnTo>
                  <a:lnTo>
                    <a:pt x="450" y="1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68" name="Freeform 10"/>
            <p:cNvSpPr>
              <a:spLocks/>
            </p:cNvSpPr>
            <p:nvPr/>
          </p:nvSpPr>
          <p:spPr bwMode="auto">
            <a:xfrm>
              <a:off x="461" y="3305"/>
              <a:ext cx="6" cy="12"/>
            </a:xfrm>
            <a:custGeom>
              <a:avLst/>
              <a:gdLst>
                <a:gd name="T0" fmla="*/ 0 w 6"/>
                <a:gd name="T1" fmla="*/ 0 h 12"/>
                <a:gd name="T2" fmla="*/ 6 w 6"/>
                <a:gd name="T3" fmla="*/ 0 h 12"/>
                <a:gd name="T4" fmla="*/ 6 w 6"/>
                <a:gd name="T5" fmla="*/ 12 h 12"/>
                <a:gd name="T6" fmla="*/ 6 w 6"/>
                <a:gd name="T7" fmla="*/ 12 h 12"/>
                <a:gd name="T8" fmla="*/ 6 w 6"/>
                <a:gd name="T9" fmla="*/ 12 h 12"/>
                <a:gd name="T10" fmla="*/ 6 w 6"/>
                <a:gd name="T11" fmla="*/ 12 h 12"/>
                <a:gd name="T12" fmla="*/ 6 w 6"/>
                <a:gd name="T13" fmla="*/ 12 h 12"/>
                <a:gd name="T14" fmla="*/ 6 w 6"/>
                <a:gd name="T15" fmla="*/ 12 h 12"/>
                <a:gd name="T16" fmla="*/ 6 w 6"/>
                <a:gd name="T17" fmla="*/ 12 h 12"/>
                <a:gd name="T18" fmla="*/ 6 w 6"/>
                <a:gd name="T19" fmla="*/ 12 h 12"/>
                <a:gd name="T20" fmla="*/ 6 w 6"/>
                <a:gd name="T21" fmla="*/ 12 h 12"/>
                <a:gd name="T22" fmla="*/ 6 w 6"/>
                <a:gd name="T23" fmla="*/ 12 h 12"/>
                <a:gd name="T24" fmla="*/ 6 w 6"/>
                <a:gd name="T25" fmla="*/ 12 h 12"/>
                <a:gd name="T26" fmla="*/ 6 w 6"/>
                <a:gd name="T27" fmla="*/ 12 h 12"/>
                <a:gd name="T28" fmla="*/ 0 w 6"/>
                <a:gd name="T29" fmla="*/ 12 h 12"/>
                <a:gd name="T30" fmla="*/ 0 w 6"/>
                <a:gd name="T31" fmla="*/ 6 h 12"/>
                <a:gd name="T32" fmla="*/ 0 w 6"/>
                <a:gd name="T33" fmla="*/ 6 h 12"/>
                <a:gd name="T34" fmla="*/ 0 w 6"/>
                <a:gd name="T35" fmla="*/ 6 h 12"/>
                <a:gd name="T36" fmla="*/ 0 w 6"/>
                <a:gd name="T37" fmla="*/ 6 h 12"/>
                <a:gd name="T38" fmla="*/ 0 w 6"/>
                <a:gd name="T39" fmla="*/ 6 h 12"/>
                <a:gd name="T40" fmla="*/ 0 w 6"/>
                <a:gd name="T41" fmla="*/ 6 h 12"/>
                <a:gd name="T42" fmla="*/ 0 w 6"/>
                <a:gd name="T43" fmla="*/ 6 h 12"/>
                <a:gd name="T44" fmla="*/ 0 w 6"/>
                <a:gd name="T45" fmla="*/ 6 h 12"/>
                <a:gd name="T46" fmla="*/ 0 w 6"/>
                <a:gd name="T47" fmla="*/ 6 h 12"/>
                <a:gd name="T48" fmla="*/ 0 w 6"/>
                <a:gd name="T49" fmla="*/ 6 h 12"/>
                <a:gd name="T50" fmla="*/ 0 w 6"/>
                <a:gd name="T51" fmla="*/ 6 h 12"/>
                <a:gd name="T52" fmla="*/ 0 w 6"/>
                <a:gd name="T53" fmla="*/ 6 h 12"/>
                <a:gd name="T54" fmla="*/ 0 w 6"/>
                <a:gd name="T55" fmla="*/ 0 h 12"/>
                <a:gd name="T56" fmla="*/ 0 w 6"/>
                <a:gd name="T57" fmla="*/ 0 h 12"/>
                <a:gd name="T58" fmla="*/ 0 w 6"/>
                <a:gd name="T59" fmla="*/ 0 h 1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 h="12">
                  <a:moveTo>
                    <a:pt x="0" y="0"/>
                  </a:moveTo>
                  <a:lnTo>
                    <a:pt x="6" y="0"/>
                  </a:lnTo>
                  <a:lnTo>
                    <a:pt x="6" y="12"/>
                  </a:lnTo>
                  <a:lnTo>
                    <a:pt x="0" y="12"/>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69" name="Freeform 11"/>
            <p:cNvSpPr>
              <a:spLocks/>
            </p:cNvSpPr>
            <p:nvPr/>
          </p:nvSpPr>
          <p:spPr bwMode="auto">
            <a:xfrm>
              <a:off x="461" y="2045"/>
              <a:ext cx="18" cy="1260"/>
            </a:xfrm>
            <a:custGeom>
              <a:avLst/>
              <a:gdLst>
                <a:gd name="T0" fmla="*/ 0 w 18"/>
                <a:gd name="T1" fmla="*/ 1260 h 1260"/>
                <a:gd name="T2" fmla="*/ 0 w 18"/>
                <a:gd name="T3" fmla="*/ 0 h 1260"/>
                <a:gd name="T4" fmla="*/ 6 w 18"/>
                <a:gd name="T5" fmla="*/ 0 h 1260"/>
                <a:gd name="T6" fmla="*/ 18 w 18"/>
                <a:gd name="T7" fmla="*/ 0 h 1260"/>
                <a:gd name="T8" fmla="*/ 18 w 18"/>
                <a:gd name="T9" fmla="*/ 1260 h 1260"/>
                <a:gd name="T10" fmla="*/ 6 w 18"/>
                <a:gd name="T11" fmla="*/ 1260 h 1260"/>
                <a:gd name="T12" fmla="*/ 0 w 18"/>
                <a:gd name="T13" fmla="*/ 1260 h 12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1260">
                  <a:moveTo>
                    <a:pt x="0" y="1260"/>
                  </a:moveTo>
                  <a:lnTo>
                    <a:pt x="0" y="0"/>
                  </a:lnTo>
                  <a:lnTo>
                    <a:pt x="6" y="0"/>
                  </a:lnTo>
                  <a:lnTo>
                    <a:pt x="18" y="0"/>
                  </a:lnTo>
                  <a:lnTo>
                    <a:pt x="18" y="1260"/>
                  </a:lnTo>
                  <a:lnTo>
                    <a:pt x="6" y="1260"/>
                  </a:lnTo>
                  <a:lnTo>
                    <a:pt x="0" y="126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0" name="Freeform 12"/>
            <p:cNvSpPr>
              <a:spLocks/>
            </p:cNvSpPr>
            <p:nvPr/>
          </p:nvSpPr>
          <p:spPr bwMode="auto">
            <a:xfrm>
              <a:off x="461" y="2039"/>
              <a:ext cx="6" cy="6"/>
            </a:xfrm>
            <a:custGeom>
              <a:avLst/>
              <a:gdLst>
                <a:gd name="T0" fmla="*/ 6 w 6"/>
                <a:gd name="T1" fmla="*/ 0 h 6"/>
                <a:gd name="T2" fmla="*/ 6 w 6"/>
                <a:gd name="T3" fmla="*/ 6 h 6"/>
                <a:gd name="T4" fmla="*/ 0 w 6"/>
                <a:gd name="T5" fmla="*/ 6 h 6"/>
                <a:gd name="T6" fmla="*/ 0 w 6"/>
                <a:gd name="T7" fmla="*/ 6 h 6"/>
                <a:gd name="T8" fmla="*/ 0 w 6"/>
                <a:gd name="T9" fmla="*/ 6 h 6"/>
                <a:gd name="T10" fmla="*/ 0 w 6"/>
                <a:gd name="T11" fmla="*/ 6 h 6"/>
                <a:gd name="T12" fmla="*/ 0 w 6"/>
                <a:gd name="T13" fmla="*/ 6 h 6"/>
                <a:gd name="T14" fmla="*/ 0 w 6"/>
                <a:gd name="T15" fmla="*/ 6 h 6"/>
                <a:gd name="T16" fmla="*/ 0 w 6"/>
                <a:gd name="T17" fmla="*/ 6 h 6"/>
                <a:gd name="T18" fmla="*/ 0 w 6"/>
                <a:gd name="T19" fmla="*/ 6 h 6"/>
                <a:gd name="T20" fmla="*/ 0 w 6"/>
                <a:gd name="T21" fmla="*/ 6 h 6"/>
                <a:gd name="T22" fmla="*/ 0 w 6"/>
                <a:gd name="T23" fmla="*/ 6 h 6"/>
                <a:gd name="T24" fmla="*/ 0 w 6"/>
                <a:gd name="T25" fmla="*/ 6 h 6"/>
                <a:gd name="T26" fmla="*/ 0 w 6"/>
                <a:gd name="T27" fmla="*/ 6 h 6"/>
                <a:gd name="T28" fmla="*/ 0 w 6"/>
                <a:gd name="T29" fmla="*/ 0 h 6"/>
                <a:gd name="T30" fmla="*/ 0 w 6"/>
                <a:gd name="T31" fmla="*/ 0 h 6"/>
                <a:gd name="T32" fmla="*/ 0 w 6"/>
                <a:gd name="T33" fmla="*/ 0 h 6"/>
                <a:gd name="T34" fmla="*/ 6 w 6"/>
                <a:gd name="T35" fmla="*/ 0 h 6"/>
                <a:gd name="T36" fmla="*/ 6 w 6"/>
                <a:gd name="T37" fmla="*/ 0 h 6"/>
                <a:gd name="T38" fmla="*/ 6 w 6"/>
                <a:gd name="T39" fmla="*/ 0 h 6"/>
                <a:gd name="T40" fmla="*/ 6 w 6"/>
                <a:gd name="T41" fmla="*/ 0 h 6"/>
                <a:gd name="T42" fmla="*/ 6 w 6"/>
                <a:gd name="T43" fmla="*/ 0 h 6"/>
                <a:gd name="T44" fmla="*/ 6 w 6"/>
                <a:gd name="T45" fmla="*/ 0 h 6"/>
                <a:gd name="T46" fmla="*/ 6 w 6"/>
                <a:gd name="T47" fmla="*/ 0 h 6"/>
                <a:gd name="T48" fmla="*/ 6 w 6"/>
                <a:gd name="T49" fmla="*/ 0 h 6"/>
                <a:gd name="T50" fmla="*/ 6 w 6"/>
                <a:gd name="T51" fmla="*/ 0 h 6"/>
                <a:gd name="T52" fmla="*/ 6 w 6"/>
                <a:gd name="T53" fmla="*/ 0 h 6"/>
                <a:gd name="T54" fmla="*/ 6 w 6"/>
                <a:gd name="T55" fmla="*/ 0 h 6"/>
                <a:gd name="T56" fmla="*/ 6 w 6"/>
                <a:gd name="T57" fmla="*/ 0 h 6"/>
                <a:gd name="T58" fmla="*/ 6 w 6"/>
                <a:gd name="T59" fmla="*/ 0 h 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 h="6">
                  <a:moveTo>
                    <a:pt x="6" y="0"/>
                  </a:moveTo>
                  <a:lnTo>
                    <a:pt x="6" y="6"/>
                  </a:lnTo>
                  <a:lnTo>
                    <a:pt x="0" y="6"/>
                  </a:lnTo>
                  <a:lnTo>
                    <a:pt x="0" y="0"/>
                  </a:lnTo>
                  <a:lnTo>
                    <a:pt x="6"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1" name="Freeform 13"/>
            <p:cNvSpPr>
              <a:spLocks/>
            </p:cNvSpPr>
            <p:nvPr/>
          </p:nvSpPr>
          <p:spPr bwMode="auto">
            <a:xfrm>
              <a:off x="467" y="2039"/>
              <a:ext cx="900" cy="18"/>
            </a:xfrm>
            <a:custGeom>
              <a:avLst/>
              <a:gdLst>
                <a:gd name="T0" fmla="*/ 0 w 900"/>
                <a:gd name="T1" fmla="*/ 0 h 18"/>
                <a:gd name="T2" fmla="*/ 900 w 900"/>
                <a:gd name="T3" fmla="*/ 0 h 18"/>
                <a:gd name="T4" fmla="*/ 900 w 900"/>
                <a:gd name="T5" fmla="*/ 6 h 18"/>
                <a:gd name="T6" fmla="*/ 900 w 900"/>
                <a:gd name="T7" fmla="*/ 18 h 18"/>
                <a:gd name="T8" fmla="*/ 0 w 900"/>
                <a:gd name="T9" fmla="*/ 18 h 18"/>
                <a:gd name="T10" fmla="*/ 0 w 900"/>
                <a:gd name="T11" fmla="*/ 6 h 18"/>
                <a:gd name="T12" fmla="*/ 0 w 900"/>
                <a:gd name="T13" fmla="*/ 0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18">
                  <a:moveTo>
                    <a:pt x="0" y="0"/>
                  </a:moveTo>
                  <a:lnTo>
                    <a:pt x="900" y="0"/>
                  </a:lnTo>
                  <a:lnTo>
                    <a:pt x="900" y="6"/>
                  </a:lnTo>
                  <a:lnTo>
                    <a:pt x="900" y="18"/>
                  </a:lnTo>
                  <a:lnTo>
                    <a:pt x="0" y="18"/>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2" name="Freeform 14"/>
            <p:cNvSpPr>
              <a:spLocks/>
            </p:cNvSpPr>
            <p:nvPr/>
          </p:nvSpPr>
          <p:spPr bwMode="auto">
            <a:xfrm>
              <a:off x="1367" y="2039"/>
              <a:ext cx="12" cy="6"/>
            </a:xfrm>
            <a:custGeom>
              <a:avLst/>
              <a:gdLst>
                <a:gd name="T0" fmla="*/ 12 w 12"/>
                <a:gd name="T1" fmla="*/ 6 h 6"/>
                <a:gd name="T2" fmla="*/ 0 w 12"/>
                <a:gd name="T3" fmla="*/ 6 h 6"/>
                <a:gd name="T4" fmla="*/ 0 w 12"/>
                <a:gd name="T5" fmla="*/ 0 h 6"/>
                <a:gd name="T6" fmla="*/ 0 w 12"/>
                <a:gd name="T7" fmla="*/ 0 h 6"/>
                <a:gd name="T8" fmla="*/ 6 w 12"/>
                <a:gd name="T9" fmla="*/ 0 h 6"/>
                <a:gd name="T10" fmla="*/ 6 w 12"/>
                <a:gd name="T11" fmla="*/ 0 h 6"/>
                <a:gd name="T12" fmla="*/ 6 w 12"/>
                <a:gd name="T13" fmla="*/ 0 h 6"/>
                <a:gd name="T14" fmla="*/ 6 w 12"/>
                <a:gd name="T15" fmla="*/ 0 h 6"/>
                <a:gd name="T16" fmla="*/ 6 w 12"/>
                <a:gd name="T17" fmla="*/ 0 h 6"/>
                <a:gd name="T18" fmla="*/ 6 w 12"/>
                <a:gd name="T19" fmla="*/ 0 h 6"/>
                <a:gd name="T20" fmla="*/ 6 w 12"/>
                <a:gd name="T21" fmla="*/ 0 h 6"/>
                <a:gd name="T22" fmla="*/ 6 w 12"/>
                <a:gd name="T23" fmla="*/ 0 h 6"/>
                <a:gd name="T24" fmla="*/ 6 w 12"/>
                <a:gd name="T25" fmla="*/ 0 h 6"/>
                <a:gd name="T26" fmla="*/ 6 w 12"/>
                <a:gd name="T27" fmla="*/ 0 h 6"/>
                <a:gd name="T28" fmla="*/ 6 w 12"/>
                <a:gd name="T29" fmla="*/ 0 h 6"/>
                <a:gd name="T30" fmla="*/ 6 w 12"/>
                <a:gd name="T31" fmla="*/ 0 h 6"/>
                <a:gd name="T32" fmla="*/ 12 w 12"/>
                <a:gd name="T33" fmla="*/ 0 h 6"/>
                <a:gd name="T34" fmla="*/ 12 w 12"/>
                <a:gd name="T35" fmla="*/ 6 h 6"/>
                <a:gd name="T36" fmla="*/ 12 w 12"/>
                <a:gd name="T37" fmla="*/ 6 h 6"/>
                <a:gd name="T38" fmla="*/ 12 w 12"/>
                <a:gd name="T39" fmla="*/ 6 h 6"/>
                <a:gd name="T40" fmla="*/ 12 w 12"/>
                <a:gd name="T41" fmla="*/ 6 h 6"/>
                <a:gd name="T42" fmla="*/ 12 w 12"/>
                <a:gd name="T43" fmla="*/ 6 h 6"/>
                <a:gd name="T44" fmla="*/ 12 w 12"/>
                <a:gd name="T45" fmla="*/ 6 h 6"/>
                <a:gd name="T46" fmla="*/ 12 w 12"/>
                <a:gd name="T47" fmla="*/ 6 h 6"/>
                <a:gd name="T48" fmla="*/ 12 w 12"/>
                <a:gd name="T49" fmla="*/ 6 h 6"/>
                <a:gd name="T50" fmla="*/ 12 w 12"/>
                <a:gd name="T51" fmla="*/ 6 h 6"/>
                <a:gd name="T52" fmla="*/ 12 w 12"/>
                <a:gd name="T53" fmla="*/ 6 h 6"/>
                <a:gd name="T54" fmla="*/ 12 w 12"/>
                <a:gd name="T55" fmla="*/ 6 h 6"/>
                <a:gd name="T56" fmla="*/ 12 w 12"/>
                <a:gd name="T57" fmla="*/ 6 h 6"/>
                <a:gd name="T58" fmla="*/ 12 w 12"/>
                <a:gd name="T59" fmla="*/ 6 h 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 h="6">
                  <a:moveTo>
                    <a:pt x="12" y="6"/>
                  </a:moveTo>
                  <a:lnTo>
                    <a:pt x="0" y="6"/>
                  </a:lnTo>
                  <a:lnTo>
                    <a:pt x="0" y="0"/>
                  </a:lnTo>
                  <a:lnTo>
                    <a:pt x="6" y="0"/>
                  </a:lnTo>
                  <a:lnTo>
                    <a:pt x="12" y="0"/>
                  </a:lnTo>
                  <a:lnTo>
                    <a:pt x="12"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3" name="Freeform 15"/>
            <p:cNvSpPr>
              <a:spLocks/>
            </p:cNvSpPr>
            <p:nvPr/>
          </p:nvSpPr>
          <p:spPr bwMode="auto">
            <a:xfrm>
              <a:off x="1361" y="2045"/>
              <a:ext cx="18" cy="1260"/>
            </a:xfrm>
            <a:custGeom>
              <a:avLst/>
              <a:gdLst>
                <a:gd name="T0" fmla="*/ 18 w 18"/>
                <a:gd name="T1" fmla="*/ 0 h 1260"/>
                <a:gd name="T2" fmla="*/ 18 w 18"/>
                <a:gd name="T3" fmla="*/ 1260 h 1260"/>
                <a:gd name="T4" fmla="*/ 6 w 18"/>
                <a:gd name="T5" fmla="*/ 1260 h 1260"/>
                <a:gd name="T6" fmla="*/ 0 w 18"/>
                <a:gd name="T7" fmla="*/ 1260 h 1260"/>
                <a:gd name="T8" fmla="*/ 0 w 18"/>
                <a:gd name="T9" fmla="*/ 0 h 1260"/>
                <a:gd name="T10" fmla="*/ 6 w 18"/>
                <a:gd name="T11" fmla="*/ 0 h 1260"/>
                <a:gd name="T12" fmla="*/ 18 w 18"/>
                <a:gd name="T13" fmla="*/ 0 h 12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1260">
                  <a:moveTo>
                    <a:pt x="18" y="0"/>
                  </a:moveTo>
                  <a:lnTo>
                    <a:pt x="18" y="1260"/>
                  </a:lnTo>
                  <a:lnTo>
                    <a:pt x="6" y="1260"/>
                  </a:lnTo>
                  <a:lnTo>
                    <a:pt x="0" y="1260"/>
                  </a:lnTo>
                  <a:lnTo>
                    <a:pt x="0" y="0"/>
                  </a:lnTo>
                  <a:lnTo>
                    <a:pt x="6" y="0"/>
                  </a:lnTo>
                  <a:lnTo>
                    <a:pt x="18"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4" name="Freeform 16"/>
            <p:cNvSpPr>
              <a:spLocks/>
            </p:cNvSpPr>
            <p:nvPr/>
          </p:nvSpPr>
          <p:spPr bwMode="auto">
            <a:xfrm>
              <a:off x="1367" y="3305"/>
              <a:ext cx="12" cy="12"/>
            </a:xfrm>
            <a:custGeom>
              <a:avLst/>
              <a:gdLst>
                <a:gd name="T0" fmla="*/ 0 w 12"/>
                <a:gd name="T1" fmla="*/ 12 h 12"/>
                <a:gd name="T2" fmla="*/ 0 w 12"/>
                <a:gd name="T3" fmla="*/ 0 h 12"/>
                <a:gd name="T4" fmla="*/ 12 w 12"/>
                <a:gd name="T5" fmla="*/ 0 h 12"/>
                <a:gd name="T6" fmla="*/ 12 w 12"/>
                <a:gd name="T7" fmla="*/ 0 h 12"/>
                <a:gd name="T8" fmla="*/ 12 w 12"/>
                <a:gd name="T9" fmla="*/ 6 h 12"/>
                <a:gd name="T10" fmla="*/ 12 w 12"/>
                <a:gd name="T11" fmla="*/ 6 h 12"/>
                <a:gd name="T12" fmla="*/ 12 w 12"/>
                <a:gd name="T13" fmla="*/ 6 h 12"/>
                <a:gd name="T14" fmla="*/ 12 w 12"/>
                <a:gd name="T15" fmla="*/ 6 h 12"/>
                <a:gd name="T16" fmla="*/ 12 w 12"/>
                <a:gd name="T17" fmla="*/ 6 h 12"/>
                <a:gd name="T18" fmla="*/ 12 w 12"/>
                <a:gd name="T19" fmla="*/ 6 h 12"/>
                <a:gd name="T20" fmla="*/ 12 w 12"/>
                <a:gd name="T21" fmla="*/ 6 h 12"/>
                <a:gd name="T22" fmla="*/ 12 w 12"/>
                <a:gd name="T23" fmla="*/ 6 h 12"/>
                <a:gd name="T24" fmla="*/ 12 w 12"/>
                <a:gd name="T25" fmla="*/ 6 h 12"/>
                <a:gd name="T26" fmla="*/ 12 w 12"/>
                <a:gd name="T27" fmla="*/ 6 h 12"/>
                <a:gd name="T28" fmla="*/ 12 w 12"/>
                <a:gd name="T29" fmla="*/ 6 h 12"/>
                <a:gd name="T30" fmla="*/ 6 w 12"/>
                <a:gd name="T31" fmla="*/ 6 h 12"/>
                <a:gd name="T32" fmla="*/ 6 w 12"/>
                <a:gd name="T33" fmla="*/ 12 h 12"/>
                <a:gd name="T34" fmla="*/ 6 w 12"/>
                <a:gd name="T35" fmla="*/ 12 h 12"/>
                <a:gd name="T36" fmla="*/ 6 w 12"/>
                <a:gd name="T37" fmla="*/ 12 h 12"/>
                <a:gd name="T38" fmla="*/ 6 w 12"/>
                <a:gd name="T39" fmla="*/ 12 h 12"/>
                <a:gd name="T40" fmla="*/ 6 w 12"/>
                <a:gd name="T41" fmla="*/ 12 h 12"/>
                <a:gd name="T42" fmla="*/ 6 w 12"/>
                <a:gd name="T43" fmla="*/ 12 h 12"/>
                <a:gd name="T44" fmla="*/ 6 w 12"/>
                <a:gd name="T45" fmla="*/ 12 h 12"/>
                <a:gd name="T46" fmla="*/ 6 w 12"/>
                <a:gd name="T47" fmla="*/ 12 h 12"/>
                <a:gd name="T48" fmla="*/ 6 w 12"/>
                <a:gd name="T49" fmla="*/ 12 h 12"/>
                <a:gd name="T50" fmla="*/ 6 w 12"/>
                <a:gd name="T51" fmla="*/ 12 h 12"/>
                <a:gd name="T52" fmla="*/ 6 w 12"/>
                <a:gd name="T53" fmla="*/ 12 h 12"/>
                <a:gd name="T54" fmla="*/ 0 w 12"/>
                <a:gd name="T55" fmla="*/ 12 h 12"/>
                <a:gd name="T56" fmla="*/ 0 w 12"/>
                <a:gd name="T57" fmla="*/ 12 h 12"/>
                <a:gd name="T58" fmla="*/ 0 w 12"/>
                <a:gd name="T59" fmla="*/ 12 h 1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 h="12">
                  <a:moveTo>
                    <a:pt x="0" y="12"/>
                  </a:moveTo>
                  <a:lnTo>
                    <a:pt x="0" y="0"/>
                  </a:lnTo>
                  <a:lnTo>
                    <a:pt x="12" y="0"/>
                  </a:lnTo>
                  <a:lnTo>
                    <a:pt x="12" y="6"/>
                  </a:lnTo>
                  <a:lnTo>
                    <a:pt x="6" y="6"/>
                  </a:lnTo>
                  <a:lnTo>
                    <a:pt x="6" y="12"/>
                  </a:lnTo>
                  <a:lnTo>
                    <a:pt x="0" y="1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5" name="Freeform 17"/>
            <p:cNvSpPr>
              <a:spLocks/>
            </p:cNvSpPr>
            <p:nvPr/>
          </p:nvSpPr>
          <p:spPr bwMode="auto">
            <a:xfrm>
              <a:off x="917" y="3299"/>
              <a:ext cx="450" cy="18"/>
            </a:xfrm>
            <a:custGeom>
              <a:avLst/>
              <a:gdLst>
                <a:gd name="T0" fmla="*/ 450 w 450"/>
                <a:gd name="T1" fmla="*/ 18 h 18"/>
                <a:gd name="T2" fmla="*/ 0 w 450"/>
                <a:gd name="T3" fmla="*/ 18 h 18"/>
                <a:gd name="T4" fmla="*/ 0 w 450"/>
                <a:gd name="T5" fmla="*/ 6 h 18"/>
                <a:gd name="T6" fmla="*/ 0 w 450"/>
                <a:gd name="T7" fmla="*/ 0 h 18"/>
                <a:gd name="T8" fmla="*/ 450 w 450"/>
                <a:gd name="T9" fmla="*/ 0 h 18"/>
                <a:gd name="T10" fmla="*/ 450 w 450"/>
                <a:gd name="T11" fmla="*/ 6 h 18"/>
                <a:gd name="T12" fmla="*/ 450 w 450"/>
                <a:gd name="T13" fmla="*/ 18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0" h="18">
                  <a:moveTo>
                    <a:pt x="450" y="18"/>
                  </a:moveTo>
                  <a:lnTo>
                    <a:pt x="0" y="18"/>
                  </a:lnTo>
                  <a:lnTo>
                    <a:pt x="0" y="6"/>
                  </a:lnTo>
                  <a:lnTo>
                    <a:pt x="0" y="0"/>
                  </a:lnTo>
                  <a:lnTo>
                    <a:pt x="450" y="0"/>
                  </a:lnTo>
                  <a:lnTo>
                    <a:pt x="450" y="6"/>
                  </a:lnTo>
                  <a:lnTo>
                    <a:pt x="450" y="1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6" name="Rectangle 18"/>
            <p:cNvSpPr>
              <a:spLocks noChangeArrowheads="1"/>
            </p:cNvSpPr>
            <p:nvPr/>
          </p:nvSpPr>
          <p:spPr bwMode="auto">
            <a:xfrm>
              <a:off x="773" y="2579"/>
              <a:ext cx="29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228600" indent="-228600"/>
              <a:r>
                <a:rPr lang="en-US" sz="2300" b="0">
                  <a:solidFill>
                    <a:srgbClr val="666666"/>
                  </a:solidFill>
                </a:rPr>
                <a:t>File</a:t>
              </a:r>
              <a:endParaRPr lang="en-US"/>
            </a:p>
          </p:txBody>
        </p:sp>
        <p:sp>
          <p:nvSpPr>
            <p:cNvPr id="15377" name="Freeform 19"/>
            <p:cNvSpPr>
              <a:spLocks/>
            </p:cNvSpPr>
            <p:nvPr/>
          </p:nvSpPr>
          <p:spPr bwMode="auto">
            <a:xfrm>
              <a:off x="2447" y="2045"/>
              <a:ext cx="1080" cy="360"/>
            </a:xfrm>
            <a:custGeom>
              <a:avLst/>
              <a:gdLst>
                <a:gd name="T0" fmla="*/ 540 w 1080"/>
                <a:gd name="T1" fmla="*/ 360 h 360"/>
                <a:gd name="T2" fmla="*/ 0 w 1080"/>
                <a:gd name="T3" fmla="*/ 360 h 360"/>
                <a:gd name="T4" fmla="*/ 0 w 1080"/>
                <a:gd name="T5" fmla="*/ 0 h 360"/>
                <a:gd name="T6" fmla="*/ 1080 w 1080"/>
                <a:gd name="T7" fmla="*/ 0 h 360"/>
                <a:gd name="T8" fmla="*/ 1080 w 1080"/>
                <a:gd name="T9" fmla="*/ 360 h 360"/>
                <a:gd name="T10" fmla="*/ 540 w 1080"/>
                <a:gd name="T11" fmla="*/ 360 h 3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80" h="360">
                  <a:moveTo>
                    <a:pt x="540" y="360"/>
                  </a:moveTo>
                  <a:lnTo>
                    <a:pt x="0" y="360"/>
                  </a:lnTo>
                  <a:lnTo>
                    <a:pt x="0" y="0"/>
                  </a:lnTo>
                  <a:lnTo>
                    <a:pt x="1080" y="0"/>
                  </a:lnTo>
                  <a:lnTo>
                    <a:pt x="1080" y="360"/>
                  </a:lnTo>
                  <a:lnTo>
                    <a:pt x="540" y="360"/>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8" name="Freeform 20"/>
            <p:cNvSpPr>
              <a:spLocks/>
            </p:cNvSpPr>
            <p:nvPr/>
          </p:nvSpPr>
          <p:spPr bwMode="auto">
            <a:xfrm>
              <a:off x="2447" y="2399"/>
              <a:ext cx="540" cy="18"/>
            </a:xfrm>
            <a:custGeom>
              <a:avLst/>
              <a:gdLst>
                <a:gd name="T0" fmla="*/ 540 w 540"/>
                <a:gd name="T1" fmla="*/ 18 h 18"/>
                <a:gd name="T2" fmla="*/ 0 w 540"/>
                <a:gd name="T3" fmla="*/ 18 h 18"/>
                <a:gd name="T4" fmla="*/ 0 w 540"/>
                <a:gd name="T5" fmla="*/ 6 h 18"/>
                <a:gd name="T6" fmla="*/ 0 w 540"/>
                <a:gd name="T7" fmla="*/ 0 h 18"/>
                <a:gd name="T8" fmla="*/ 540 w 540"/>
                <a:gd name="T9" fmla="*/ 0 h 18"/>
                <a:gd name="T10" fmla="*/ 540 w 540"/>
                <a:gd name="T11" fmla="*/ 6 h 18"/>
                <a:gd name="T12" fmla="*/ 540 w 540"/>
                <a:gd name="T13" fmla="*/ 18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0" h="18">
                  <a:moveTo>
                    <a:pt x="540" y="18"/>
                  </a:moveTo>
                  <a:lnTo>
                    <a:pt x="0" y="18"/>
                  </a:lnTo>
                  <a:lnTo>
                    <a:pt x="0" y="6"/>
                  </a:lnTo>
                  <a:lnTo>
                    <a:pt x="0" y="0"/>
                  </a:lnTo>
                  <a:lnTo>
                    <a:pt x="540" y="0"/>
                  </a:lnTo>
                  <a:lnTo>
                    <a:pt x="540" y="6"/>
                  </a:lnTo>
                  <a:lnTo>
                    <a:pt x="540" y="1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9" name="Freeform 21"/>
            <p:cNvSpPr>
              <a:spLocks/>
            </p:cNvSpPr>
            <p:nvPr/>
          </p:nvSpPr>
          <p:spPr bwMode="auto">
            <a:xfrm>
              <a:off x="2441" y="2405"/>
              <a:ext cx="6" cy="12"/>
            </a:xfrm>
            <a:custGeom>
              <a:avLst/>
              <a:gdLst>
                <a:gd name="T0" fmla="*/ 0 w 6"/>
                <a:gd name="T1" fmla="*/ 0 h 12"/>
                <a:gd name="T2" fmla="*/ 6 w 6"/>
                <a:gd name="T3" fmla="*/ 0 h 12"/>
                <a:gd name="T4" fmla="*/ 6 w 6"/>
                <a:gd name="T5" fmla="*/ 12 h 12"/>
                <a:gd name="T6" fmla="*/ 6 w 6"/>
                <a:gd name="T7" fmla="*/ 12 h 12"/>
                <a:gd name="T8" fmla="*/ 6 w 6"/>
                <a:gd name="T9" fmla="*/ 12 h 12"/>
                <a:gd name="T10" fmla="*/ 6 w 6"/>
                <a:gd name="T11" fmla="*/ 12 h 12"/>
                <a:gd name="T12" fmla="*/ 6 w 6"/>
                <a:gd name="T13" fmla="*/ 12 h 12"/>
                <a:gd name="T14" fmla="*/ 6 w 6"/>
                <a:gd name="T15" fmla="*/ 12 h 12"/>
                <a:gd name="T16" fmla="*/ 6 w 6"/>
                <a:gd name="T17" fmla="*/ 12 h 12"/>
                <a:gd name="T18" fmla="*/ 6 w 6"/>
                <a:gd name="T19" fmla="*/ 12 h 12"/>
                <a:gd name="T20" fmla="*/ 6 w 6"/>
                <a:gd name="T21" fmla="*/ 12 h 12"/>
                <a:gd name="T22" fmla="*/ 6 w 6"/>
                <a:gd name="T23" fmla="*/ 12 h 12"/>
                <a:gd name="T24" fmla="*/ 6 w 6"/>
                <a:gd name="T25" fmla="*/ 12 h 12"/>
                <a:gd name="T26" fmla="*/ 6 w 6"/>
                <a:gd name="T27" fmla="*/ 12 h 12"/>
                <a:gd name="T28" fmla="*/ 6 w 6"/>
                <a:gd name="T29" fmla="*/ 12 h 12"/>
                <a:gd name="T30" fmla="*/ 0 w 6"/>
                <a:gd name="T31" fmla="*/ 6 h 12"/>
                <a:gd name="T32" fmla="*/ 0 w 6"/>
                <a:gd name="T33" fmla="*/ 6 h 12"/>
                <a:gd name="T34" fmla="*/ 0 w 6"/>
                <a:gd name="T35" fmla="*/ 6 h 12"/>
                <a:gd name="T36" fmla="*/ 0 w 6"/>
                <a:gd name="T37" fmla="*/ 6 h 12"/>
                <a:gd name="T38" fmla="*/ 0 w 6"/>
                <a:gd name="T39" fmla="*/ 6 h 12"/>
                <a:gd name="T40" fmla="*/ 0 w 6"/>
                <a:gd name="T41" fmla="*/ 6 h 12"/>
                <a:gd name="T42" fmla="*/ 0 w 6"/>
                <a:gd name="T43" fmla="*/ 6 h 12"/>
                <a:gd name="T44" fmla="*/ 0 w 6"/>
                <a:gd name="T45" fmla="*/ 6 h 12"/>
                <a:gd name="T46" fmla="*/ 0 w 6"/>
                <a:gd name="T47" fmla="*/ 6 h 12"/>
                <a:gd name="T48" fmla="*/ 0 w 6"/>
                <a:gd name="T49" fmla="*/ 6 h 12"/>
                <a:gd name="T50" fmla="*/ 0 w 6"/>
                <a:gd name="T51" fmla="*/ 6 h 12"/>
                <a:gd name="T52" fmla="*/ 0 w 6"/>
                <a:gd name="T53" fmla="*/ 6 h 12"/>
                <a:gd name="T54" fmla="*/ 0 w 6"/>
                <a:gd name="T55" fmla="*/ 0 h 12"/>
                <a:gd name="T56" fmla="*/ 0 w 6"/>
                <a:gd name="T57" fmla="*/ 0 h 12"/>
                <a:gd name="T58" fmla="*/ 0 w 6"/>
                <a:gd name="T59" fmla="*/ 0 h 1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 h="12">
                  <a:moveTo>
                    <a:pt x="0" y="0"/>
                  </a:moveTo>
                  <a:lnTo>
                    <a:pt x="6" y="0"/>
                  </a:lnTo>
                  <a:lnTo>
                    <a:pt x="6" y="12"/>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0" name="Freeform 22"/>
            <p:cNvSpPr>
              <a:spLocks/>
            </p:cNvSpPr>
            <p:nvPr/>
          </p:nvSpPr>
          <p:spPr bwMode="auto">
            <a:xfrm>
              <a:off x="2441" y="2045"/>
              <a:ext cx="18" cy="360"/>
            </a:xfrm>
            <a:custGeom>
              <a:avLst/>
              <a:gdLst>
                <a:gd name="T0" fmla="*/ 0 w 18"/>
                <a:gd name="T1" fmla="*/ 360 h 360"/>
                <a:gd name="T2" fmla="*/ 0 w 18"/>
                <a:gd name="T3" fmla="*/ 0 h 360"/>
                <a:gd name="T4" fmla="*/ 6 w 18"/>
                <a:gd name="T5" fmla="*/ 0 h 360"/>
                <a:gd name="T6" fmla="*/ 18 w 18"/>
                <a:gd name="T7" fmla="*/ 0 h 360"/>
                <a:gd name="T8" fmla="*/ 18 w 18"/>
                <a:gd name="T9" fmla="*/ 360 h 360"/>
                <a:gd name="T10" fmla="*/ 6 w 18"/>
                <a:gd name="T11" fmla="*/ 360 h 360"/>
                <a:gd name="T12" fmla="*/ 0 w 18"/>
                <a:gd name="T13" fmla="*/ 360 h 3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360">
                  <a:moveTo>
                    <a:pt x="0" y="360"/>
                  </a:moveTo>
                  <a:lnTo>
                    <a:pt x="0" y="0"/>
                  </a:lnTo>
                  <a:lnTo>
                    <a:pt x="6" y="0"/>
                  </a:lnTo>
                  <a:lnTo>
                    <a:pt x="18" y="0"/>
                  </a:lnTo>
                  <a:lnTo>
                    <a:pt x="18" y="360"/>
                  </a:lnTo>
                  <a:lnTo>
                    <a:pt x="6" y="360"/>
                  </a:lnTo>
                  <a:lnTo>
                    <a:pt x="0" y="36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1" name="Freeform 23"/>
            <p:cNvSpPr>
              <a:spLocks/>
            </p:cNvSpPr>
            <p:nvPr/>
          </p:nvSpPr>
          <p:spPr bwMode="auto">
            <a:xfrm>
              <a:off x="2441" y="2039"/>
              <a:ext cx="6" cy="6"/>
            </a:xfrm>
            <a:custGeom>
              <a:avLst/>
              <a:gdLst>
                <a:gd name="T0" fmla="*/ 6 w 6"/>
                <a:gd name="T1" fmla="*/ 0 h 6"/>
                <a:gd name="T2" fmla="*/ 6 w 6"/>
                <a:gd name="T3" fmla="*/ 6 h 6"/>
                <a:gd name="T4" fmla="*/ 0 w 6"/>
                <a:gd name="T5" fmla="*/ 6 h 6"/>
                <a:gd name="T6" fmla="*/ 0 w 6"/>
                <a:gd name="T7" fmla="*/ 6 h 6"/>
                <a:gd name="T8" fmla="*/ 0 w 6"/>
                <a:gd name="T9" fmla="*/ 6 h 6"/>
                <a:gd name="T10" fmla="*/ 0 w 6"/>
                <a:gd name="T11" fmla="*/ 6 h 6"/>
                <a:gd name="T12" fmla="*/ 0 w 6"/>
                <a:gd name="T13" fmla="*/ 6 h 6"/>
                <a:gd name="T14" fmla="*/ 0 w 6"/>
                <a:gd name="T15" fmla="*/ 6 h 6"/>
                <a:gd name="T16" fmla="*/ 0 w 6"/>
                <a:gd name="T17" fmla="*/ 6 h 6"/>
                <a:gd name="T18" fmla="*/ 0 w 6"/>
                <a:gd name="T19" fmla="*/ 6 h 6"/>
                <a:gd name="T20" fmla="*/ 0 w 6"/>
                <a:gd name="T21" fmla="*/ 6 h 6"/>
                <a:gd name="T22" fmla="*/ 0 w 6"/>
                <a:gd name="T23" fmla="*/ 6 h 6"/>
                <a:gd name="T24" fmla="*/ 0 w 6"/>
                <a:gd name="T25" fmla="*/ 6 h 6"/>
                <a:gd name="T26" fmla="*/ 0 w 6"/>
                <a:gd name="T27" fmla="*/ 6 h 6"/>
                <a:gd name="T28" fmla="*/ 0 w 6"/>
                <a:gd name="T29" fmla="*/ 6 h 6"/>
                <a:gd name="T30" fmla="*/ 0 w 6"/>
                <a:gd name="T31" fmla="*/ 0 h 6"/>
                <a:gd name="T32" fmla="*/ 6 w 6"/>
                <a:gd name="T33" fmla="*/ 0 h 6"/>
                <a:gd name="T34" fmla="*/ 6 w 6"/>
                <a:gd name="T35" fmla="*/ 0 h 6"/>
                <a:gd name="T36" fmla="*/ 6 w 6"/>
                <a:gd name="T37" fmla="*/ 0 h 6"/>
                <a:gd name="T38" fmla="*/ 6 w 6"/>
                <a:gd name="T39" fmla="*/ 0 h 6"/>
                <a:gd name="T40" fmla="*/ 6 w 6"/>
                <a:gd name="T41" fmla="*/ 0 h 6"/>
                <a:gd name="T42" fmla="*/ 6 w 6"/>
                <a:gd name="T43" fmla="*/ 0 h 6"/>
                <a:gd name="T44" fmla="*/ 6 w 6"/>
                <a:gd name="T45" fmla="*/ 0 h 6"/>
                <a:gd name="T46" fmla="*/ 6 w 6"/>
                <a:gd name="T47" fmla="*/ 0 h 6"/>
                <a:gd name="T48" fmla="*/ 6 w 6"/>
                <a:gd name="T49" fmla="*/ 0 h 6"/>
                <a:gd name="T50" fmla="*/ 6 w 6"/>
                <a:gd name="T51" fmla="*/ 0 h 6"/>
                <a:gd name="T52" fmla="*/ 6 w 6"/>
                <a:gd name="T53" fmla="*/ 0 h 6"/>
                <a:gd name="T54" fmla="*/ 6 w 6"/>
                <a:gd name="T55" fmla="*/ 0 h 6"/>
                <a:gd name="T56" fmla="*/ 6 w 6"/>
                <a:gd name="T57" fmla="*/ 0 h 6"/>
                <a:gd name="T58" fmla="*/ 6 w 6"/>
                <a:gd name="T59" fmla="*/ 0 h 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 h="6">
                  <a:moveTo>
                    <a:pt x="6" y="0"/>
                  </a:moveTo>
                  <a:lnTo>
                    <a:pt x="6" y="6"/>
                  </a:lnTo>
                  <a:lnTo>
                    <a:pt x="0" y="6"/>
                  </a:lnTo>
                  <a:lnTo>
                    <a:pt x="0" y="0"/>
                  </a:lnTo>
                  <a:lnTo>
                    <a:pt x="6"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2" name="Freeform 24"/>
            <p:cNvSpPr>
              <a:spLocks/>
            </p:cNvSpPr>
            <p:nvPr/>
          </p:nvSpPr>
          <p:spPr bwMode="auto">
            <a:xfrm>
              <a:off x="2447" y="2039"/>
              <a:ext cx="1080" cy="18"/>
            </a:xfrm>
            <a:custGeom>
              <a:avLst/>
              <a:gdLst>
                <a:gd name="T0" fmla="*/ 0 w 1080"/>
                <a:gd name="T1" fmla="*/ 0 h 18"/>
                <a:gd name="T2" fmla="*/ 1080 w 1080"/>
                <a:gd name="T3" fmla="*/ 0 h 18"/>
                <a:gd name="T4" fmla="*/ 1080 w 1080"/>
                <a:gd name="T5" fmla="*/ 6 h 18"/>
                <a:gd name="T6" fmla="*/ 1080 w 1080"/>
                <a:gd name="T7" fmla="*/ 18 h 18"/>
                <a:gd name="T8" fmla="*/ 0 w 1080"/>
                <a:gd name="T9" fmla="*/ 18 h 18"/>
                <a:gd name="T10" fmla="*/ 0 w 1080"/>
                <a:gd name="T11" fmla="*/ 6 h 18"/>
                <a:gd name="T12" fmla="*/ 0 w 1080"/>
                <a:gd name="T13" fmla="*/ 0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0" h="18">
                  <a:moveTo>
                    <a:pt x="0" y="0"/>
                  </a:moveTo>
                  <a:lnTo>
                    <a:pt x="1080" y="0"/>
                  </a:lnTo>
                  <a:lnTo>
                    <a:pt x="1080" y="6"/>
                  </a:lnTo>
                  <a:lnTo>
                    <a:pt x="1080" y="18"/>
                  </a:lnTo>
                  <a:lnTo>
                    <a:pt x="0" y="18"/>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3" name="Freeform 25"/>
            <p:cNvSpPr>
              <a:spLocks/>
            </p:cNvSpPr>
            <p:nvPr/>
          </p:nvSpPr>
          <p:spPr bwMode="auto">
            <a:xfrm>
              <a:off x="3527" y="2039"/>
              <a:ext cx="12" cy="6"/>
            </a:xfrm>
            <a:custGeom>
              <a:avLst/>
              <a:gdLst>
                <a:gd name="T0" fmla="*/ 12 w 12"/>
                <a:gd name="T1" fmla="*/ 6 h 6"/>
                <a:gd name="T2" fmla="*/ 0 w 12"/>
                <a:gd name="T3" fmla="*/ 6 h 6"/>
                <a:gd name="T4" fmla="*/ 0 w 12"/>
                <a:gd name="T5" fmla="*/ 0 h 6"/>
                <a:gd name="T6" fmla="*/ 0 w 12"/>
                <a:gd name="T7" fmla="*/ 0 h 6"/>
                <a:gd name="T8" fmla="*/ 6 w 12"/>
                <a:gd name="T9" fmla="*/ 0 h 6"/>
                <a:gd name="T10" fmla="*/ 6 w 12"/>
                <a:gd name="T11" fmla="*/ 0 h 6"/>
                <a:gd name="T12" fmla="*/ 6 w 12"/>
                <a:gd name="T13" fmla="*/ 0 h 6"/>
                <a:gd name="T14" fmla="*/ 6 w 12"/>
                <a:gd name="T15" fmla="*/ 0 h 6"/>
                <a:gd name="T16" fmla="*/ 6 w 12"/>
                <a:gd name="T17" fmla="*/ 0 h 6"/>
                <a:gd name="T18" fmla="*/ 6 w 12"/>
                <a:gd name="T19" fmla="*/ 0 h 6"/>
                <a:gd name="T20" fmla="*/ 6 w 12"/>
                <a:gd name="T21" fmla="*/ 0 h 6"/>
                <a:gd name="T22" fmla="*/ 6 w 12"/>
                <a:gd name="T23" fmla="*/ 0 h 6"/>
                <a:gd name="T24" fmla="*/ 6 w 12"/>
                <a:gd name="T25" fmla="*/ 0 h 6"/>
                <a:gd name="T26" fmla="*/ 6 w 12"/>
                <a:gd name="T27" fmla="*/ 0 h 6"/>
                <a:gd name="T28" fmla="*/ 6 w 12"/>
                <a:gd name="T29" fmla="*/ 0 h 6"/>
                <a:gd name="T30" fmla="*/ 6 w 12"/>
                <a:gd name="T31" fmla="*/ 0 h 6"/>
                <a:gd name="T32" fmla="*/ 12 w 12"/>
                <a:gd name="T33" fmla="*/ 6 h 6"/>
                <a:gd name="T34" fmla="*/ 12 w 12"/>
                <a:gd name="T35" fmla="*/ 6 h 6"/>
                <a:gd name="T36" fmla="*/ 12 w 12"/>
                <a:gd name="T37" fmla="*/ 6 h 6"/>
                <a:gd name="T38" fmla="*/ 12 w 12"/>
                <a:gd name="T39" fmla="*/ 6 h 6"/>
                <a:gd name="T40" fmla="*/ 12 w 12"/>
                <a:gd name="T41" fmla="*/ 6 h 6"/>
                <a:gd name="T42" fmla="*/ 12 w 12"/>
                <a:gd name="T43" fmla="*/ 6 h 6"/>
                <a:gd name="T44" fmla="*/ 12 w 12"/>
                <a:gd name="T45" fmla="*/ 6 h 6"/>
                <a:gd name="T46" fmla="*/ 12 w 12"/>
                <a:gd name="T47" fmla="*/ 6 h 6"/>
                <a:gd name="T48" fmla="*/ 12 w 12"/>
                <a:gd name="T49" fmla="*/ 6 h 6"/>
                <a:gd name="T50" fmla="*/ 12 w 12"/>
                <a:gd name="T51" fmla="*/ 6 h 6"/>
                <a:gd name="T52" fmla="*/ 12 w 12"/>
                <a:gd name="T53" fmla="*/ 6 h 6"/>
                <a:gd name="T54" fmla="*/ 12 w 12"/>
                <a:gd name="T55" fmla="*/ 6 h 6"/>
                <a:gd name="T56" fmla="*/ 12 w 12"/>
                <a:gd name="T57" fmla="*/ 6 h 6"/>
                <a:gd name="T58" fmla="*/ 12 w 12"/>
                <a:gd name="T59" fmla="*/ 6 h 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 h="6">
                  <a:moveTo>
                    <a:pt x="12" y="6"/>
                  </a:moveTo>
                  <a:lnTo>
                    <a:pt x="0" y="6"/>
                  </a:lnTo>
                  <a:lnTo>
                    <a:pt x="0" y="0"/>
                  </a:lnTo>
                  <a:lnTo>
                    <a:pt x="6" y="0"/>
                  </a:lnTo>
                  <a:lnTo>
                    <a:pt x="12"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4" name="Freeform 26"/>
            <p:cNvSpPr>
              <a:spLocks/>
            </p:cNvSpPr>
            <p:nvPr/>
          </p:nvSpPr>
          <p:spPr bwMode="auto">
            <a:xfrm>
              <a:off x="3521" y="2045"/>
              <a:ext cx="18" cy="360"/>
            </a:xfrm>
            <a:custGeom>
              <a:avLst/>
              <a:gdLst>
                <a:gd name="T0" fmla="*/ 18 w 18"/>
                <a:gd name="T1" fmla="*/ 0 h 360"/>
                <a:gd name="T2" fmla="*/ 18 w 18"/>
                <a:gd name="T3" fmla="*/ 360 h 360"/>
                <a:gd name="T4" fmla="*/ 6 w 18"/>
                <a:gd name="T5" fmla="*/ 360 h 360"/>
                <a:gd name="T6" fmla="*/ 0 w 18"/>
                <a:gd name="T7" fmla="*/ 360 h 360"/>
                <a:gd name="T8" fmla="*/ 0 w 18"/>
                <a:gd name="T9" fmla="*/ 0 h 360"/>
                <a:gd name="T10" fmla="*/ 6 w 18"/>
                <a:gd name="T11" fmla="*/ 0 h 360"/>
                <a:gd name="T12" fmla="*/ 18 w 18"/>
                <a:gd name="T13" fmla="*/ 0 h 3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360">
                  <a:moveTo>
                    <a:pt x="18" y="0"/>
                  </a:moveTo>
                  <a:lnTo>
                    <a:pt x="18" y="360"/>
                  </a:lnTo>
                  <a:lnTo>
                    <a:pt x="6" y="360"/>
                  </a:lnTo>
                  <a:lnTo>
                    <a:pt x="0" y="360"/>
                  </a:lnTo>
                  <a:lnTo>
                    <a:pt x="0" y="0"/>
                  </a:lnTo>
                  <a:lnTo>
                    <a:pt x="6" y="0"/>
                  </a:lnTo>
                  <a:lnTo>
                    <a:pt x="18"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5" name="Freeform 27"/>
            <p:cNvSpPr>
              <a:spLocks/>
            </p:cNvSpPr>
            <p:nvPr/>
          </p:nvSpPr>
          <p:spPr bwMode="auto">
            <a:xfrm>
              <a:off x="3527" y="2405"/>
              <a:ext cx="12" cy="12"/>
            </a:xfrm>
            <a:custGeom>
              <a:avLst/>
              <a:gdLst>
                <a:gd name="T0" fmla="*/ 0 w 12"/>
                <a:gd name="T1" fmla="*/ 12 h 12"/>
                <a:gd name="T2" fmla="*/ 0 w 12"/>
                <a:gd name="T3" fmla="*/ 0 h 12"/>
                <a:gd name="T4" fmla="*/ 12 w 12"/>
                <a:gd name="T5" fmla="*/ 0 h 12"/>
                <a:gd name="T6" fmla="*/ 12 w 12"/>
                <a:gd name="T7" fmla="*/ 0 h 12"/>
                <a:gd name="T8" fmla="*/ 12 w 12"/>
                <a:gd name="T9" fmla="*/ 6 h 12"/>
                <a:gd name="T10" fmla="*/ 12 w 12"/>
                <a:gd name="T11" fmla="*/ 6 h 12"/>
                <a:gd name="T12" fmla="*/ 12 w 12"/>
                <a:gd name="T13" fmla="*/ 6 h 12"/>
                <a:gd name="T14" fmla="*/ 12 w 12"/>
                <a:gd name="T15" fmla="*/ 6 h 12"/>
                <a:gd name="T16" fmla="*/ 12 w 12"/>
                <a:gd name="T17" fmla="*/ 6 h 12"/>
                <a:gd name="T18" fmla="*/ 12 w 12"/>
                <a:gd name="T19" fmla="*/ 6 h 12"/>
                <a:gd name="T20" fmla="*/ 12 w 12"/>
                <a:gd name="T21" fmla="*/ 6 h 12"/>
                <a:gd name="T22" fmla="*/ 12 w 12"/>
                <a:gd name="T23" fmla="*/ 6 h 12"/>
                <a:gd name="T24" fmla="*/ 12 w 12"/>
                <a:gd name="T25" fmla="*/ 6 h 12"/>
                <a:gd name="T26" fmla="*/ 12 w 12"/>
                <a:gd name="T27" fmla="*/ 6 h 12"/>
                <a:gd name="T28" fmla="*/ 12 w 12"/>
                <a:gd name="T29" fmla="*/ 6 h 12"/>
                <a:gd name="T30" fmla="*/ 6 w 12"/>
                <a:gd name="T31" fmla="*/ 6 h 12"/>
                <a:gd name="T32" fmla="*/ 6 w 12"/>
                <a:gd name="T33" fmla="*/ 12 h 12"/>
                <a:gd name="T34" fmla="*/ 6 w 12"/>
                <a:gd name="T35" fmla="*/ 12 h 12"/>
                <a:gd name="T36" fmla="*/ 6 w 12"/>
                <a:gd name="T37" fmla="*/ 12 h 12"/>
                <a:gd name="T38" fmla="*/ 6 w 12"/>
                <a:gd name="T39" fmla="*/ 12 h 12"/>
                <a:gd name="T40" fmla="*/ 6 w 12"/>
                <a:gd name="T41" fmla="*/ 12 h 12"/>
                <a:gd name="T42" fmla="*/ 6 w 12"/>
                <a:gd name="T43" fmla="*/ 12 h 12"/>
                <a:gd name="T44" fmla="*/ 6 w 12"/>
                <a:gd name="T45" fmla="*/ 12 h 12"/>
                <a:gd name="T46" fmla="*/ 6 w 12"/>
                <a:gd name="T47" fmla="*/ 12 h 12"/>
                <a:gd name="T48" fmla="*/ 6 w 12"/>
                <a:gd name="T49" fmla="*/ 12 h 12"/>
                <a:gd name="T50" fmla="*/ 6 w 12"/>
                <a:gd name="T51" fmla="*/ 12 h 12"/>
                <a:gd name="T52" fmla="*/ 6 w 12"/>
                <a:gd name="T53" fmla="*/ 12 h 12"/>
                <a:gd name="T54" fmla="*/ 0 w 12"/>
                <a:gd name="T55" fmla="*/ 12 h 12"/>
                <a:gd name="T56" fmla="*/ 0 w 12"/>
                <a:gd name="T57" fmla="*/ 12 h 12"/>
                <a:gd name="T58" fmla="*/ 0 w 12"/>
                <a:gd name="T59" fmla="*/ 12 h 1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 h="12">
                  <a:moveTo>
                    <a:pt x="0" y="12"/>
                  </a:moveTo>
                  <a:lnTo>
                    <a:pt x="0" y="0"/>
                  </a:lnTo>
                  <a:lnTo>
                    <a:pt x="12" y="0"/>
                  </a:lnTo>
                  <a:lnTo>
                    <a:pt x="12" y="6"/>
                  </a:lnTo>
                  <a:lnTo>
                    <a:pt x="6" y="6"/>
                  </a:lnTo>
                  <a:lnTo>
                    <a:pt x="6" y="12"/>
                  </a:lnTo>
                  <a:lnTo>
                    <a:pt x="0" y="1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6" name="Freeform 28"/>
            <p:cNvSpPr>
              <a:spLocks/>
            </p:cNvSpPr>
            <p:nvPr/>
          </p:nvSpPr>
          <p:spPr bwMode="auto">
            <a:xfrm>
              <a:off x="2987" y="2399"/>
              <a:ext cx="540" cy="18"/>
            </a:xfrm>
            <a:custGeom>
              <a:avLst/>
              <a:gdLst>
                <a:gd name="T0" fmla="*/ 540 w 540"/>
                <a:gd name="T1" fmla="*/ 18 h 18"/>
                <a:gd name="T2" fmla="*/ 0 w 540"/>
                <a:gd name="T3" fmla="*/ 18 h 18"/>
                <a:gd name="T4" fmla="*/ 0 w 540"/>
                <a:gd name="T5" fmla="*/ 6 h 18"/>
                <a:gd name="T6" fmla="*/ 0 w 540"/>
                <a:gd name="T7" fmla="*/ 0 h 18"/>
                <a:gd name="T8" fmla="*/ 540 w 540"/>
                <a:gd name="T9" fmla="*/ 0 h 18"/>
                <a:gd name="T10" fmla="*/ 540 w 540"/>
                <a:gd name="T11" fmla="*/ 6 h 18"/>
                <a:gd name="T12" fmla="*/ 540 w 540"/>
                <a:gd name="T13" fmla="*/ 18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0" h="18">
                  <a:moveTo>
                    <a:pt x="540" y="18"/>
                  </a:moveTo>
                  <a:lnTo>
                    <a:pt x="0" y="18"/>
                  </a:lnTo>
                  <a:lnTo>
                    <a:pt x="0" y="6"/>
                  </a:lnTo>
                  <a:lnTo>
                    <a:pt x="0" y="0"/>
                  </a:lnTo>
                  <a:lnTo>
                    <a:pt x="540" y="0"/>
                  </a:lnTo>
                  <a:lnTo>
                    <a:pt x="540" y="6"/>
                  </a:lnTo>
                  <a:lnTo>
                    <a:pt x="540" y="1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7" name="Rectangle 29"/>
            <p:cNvSpPr>
              <a:spLocks noChangeArrowheads="1"/>
            </p:cNvSpPr>
            <p:nvPr/>
          </p:nvSpPr>
          <p:spPr bwMode="auto">
            <a:xfrm>
              <a:off x="2645" y="2129"/>
              <a:ext cx="70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228600" indent="-228600"/>
              <a:r>
                <a:rPr lang="en-US" sz="2300" b="0">
                  <a:solidFill>
                    <a:srgbClr val="666666"/>
                  </a:solidFill>
                </a:rPr>
                <a:t>Block #1</a:t>
              </a:r>
              <a:endParaRPr lang="en-US"/>
            </a:p>
          </p:txBody>
        </p:sp>
        <p:sp>
          <p:nvSpPr>
            <p:cNvPr id="15388" name="Freeform 30"/>
            <p:cNvSpPr>
              <a:spLocks/>
            </p:cNvSpPr>
            <p:nvPr/>
          </p:nvSpPr>
          <p:spPr bwMode="auto">
            <a:xfrm>
              <a:off x="2447" y="3125"/>
              <a:ext cx="1080" cy="360"/>
            </a:xfrm>
            <a:custGeom>
              <a:avLst/>
              <a:gdLst>
                <a:gd name="T0" fmla="*/ 540 w 1080"/>
                <a:gd name="T1" fmla="*/ 360 h 360"/>
                <a:gd name="T2" fmla="*/ 0 w 1080"/>
                <a:gd name="T3" fmla="*/ 360 h 360"/>
                <a:gd name="T4" fmla="*/ 0 w 1080"/>
                <a:gd name="T5" fmla="*/ 0 h 360"/>
                <a:gd name="T6" fmla="*/ 1080 w 1080"/>
                <a:gd name="T7" fmla="*/ 0 h 360"/>
                <a:gd name="T8" fmla="*/ 1080 w 1080"/>
                <a:gd name="T9" fmla="*/ 360 h 360"/>
                <a:gd name="T10" fmla="*/ 540 w 1080"/>
                <a:gd name="T11" fmla="*/ 360 h 3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80" h="360">
                  <a:moveTo>
                    <a:pt x="540" y="360"/>
                  </a:moveTo>
                  <a:lnTo>
                    <a:pt x="0" y="360"/>
                  </a:lnTo>
                  <a:lnTo>
                    <a:pt x="0" y="0"/>
                  </a:lnTo>
                  <a:lnTo>
                    <a:pt x="1080" y="0"/>
                  </a:lnTo>
                  <a:lnTo>
                    <a:pt x="1080" y="360"/>
                  </a:lnTo>
                  <a:lnTo>
                    <a:pt x="540" y="360"/>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9" name="Freeform 31"/>
            <p:cNvSpPr>
              <a:spLocks/>
            </p:cNvSpPr>
            <p:nvPr/>
          </p:nvSpPr>
          <p:spPr bwMode="auto">
            <a:xfrm>
              <a:off x="2447" y="3479"/>
              <a:ext cx="540" cy="18"/>
            </a:xfrm>
            <a:custGeom>
              <a:avLst/>
              <a:gdLst>
                <a:gd name="T0" fmla="*/ 540 w 540"/>
                <a:gd name="T1" fmla="*/ 18 h 18"/>
                <a:gd name="T2" fmla="*/ 0 w 540"/>
                <a:gd name="T3" fmla="*/ 18 h 18"/>
                <a:gd name="T4" fmla="*/ 0 w 540"/>
                <a:gd name="T5" fmla="*/ 6 h 18"/>
                <a:gd name="T6" fmla="*/ 0 w 540"/>
                <a:gd name="T7" fmla="*/ 0 h 18"/>
                <a:gd name="T8" fmla="*/ 540 w 540"/>
                <a:gd name="T9" fmla="*/ 0 h 18"/>
                <a:gd name="T10" fmla="*/ 540 w 540"/>
                <a:gd name="T11" fmla="*/ 6 h 18"/>
                <a:gd name="T12" fmla="*/ 540 w 540"/>
                <a:gd name="T13" fmla="*/ 18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0" h="18">
                  <a:moveTo>
                    <a:pt x="540" y="18"/>
                  </a:moveTo>
                  <a:lnTo>
                    <a:pt x="0" y="18"/>
                  </a:lnTo>
                  <a:lnTo>
                    <a:pt x="0" y="6"/>
                  </a:lnTo>
                  <a:lnTo>
                    <a:pt x="0" y="0"/>
                  </a:lnTo>
                  <a:lnTo>
                    <a:pt x="540" y="0"/>
                  </a:lnTo>
                  <a:lnTo>
                    <a:pt x="540" y="6"/>
                  </a:lnTo>
                  <a:lnTo>
                    <a:pt x="540" y="1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0" name="Freeform 32"/>
            <p:cNvSpPr>
              <a:spLocks/>
            </p:cNvSpPr>
            <p:nvPr/>
          </p:nvSpPr>
          <p:spPr bwMode="auto">
            <a:xfrm>
              <a:off x="2441" y="3485"/>
              <a:ext cx="6" cy="12"/>
            </a:xfrm>
            <a:custGeom>
              <a:avLst/>
              <a:gdLst>
                <a:gd name="T0" fmla="*/ 0 w 6"/>
                <a:gd name="T1" fmla="*/ 0 h 12"/>
                <a:gd name="T2" fmla="*/ 6 w 6"/>
                <a:gd name="T3" fmla="*/ 0 h 12"/>
                <a:gd name="T4" fmla="*/ 6 w 6"/>
                <a:gd name="T5" fmla="*/ 12 h 12"/>
                <a:gd name="T6" fmla="*/ 6 w 6"/>
                <a:gd name="T7" fmla="*/ 12 h 12"/>
                <a:gd name="T8" fmla="*/ 6 w 6"/>
                <a:gd name="T9" fmla="*/ 12 h 12"/>
                <a:gd name="T10" fmla="*/ 6 w 6"/>
                <a:gd name="T11" fmla="*/ 12 h 12"/>
                <a:gd name="T12" fmla="*/ 6 w 6"/>
                <a:gd name="T13" fmla="*/ 12 h 12"/>
                <a:gd name="T14" fmla="*/ 6 w 6"/>
                <a:gd name="T15" fmla="*/ 12 h 12"/>
                <a:gd name="T16" fmla="*/ 6 w 6"/>
                <a:gd name="T17" fmla="*/ 12 h 12"/>
                <a:gd name="T18" fmla="*/ 6 w 6"/>
                <a:gd name="T19" fmla="*/ 12 h 12"/>
                <a:gd name="T20" fmla="*/ 6 w 6"/>
                <a:gd name="T21" fmla="*/ 12 h 12"/>
                <a:gd name="T22" fmla="*/ 6 w 6"/>
                <a:gd name="T23" fmla="*/ 12 h 12"/>
                <a:gd name="T24" fmla="*/ 6 w 6"/>
                <a:gd name="T25" fmla="*/ 12 h 12"/>
                <a:gd name="T26" fmla="*/ 6 w 6"/>
                <a:gd name="T27" fmla="*/ 12 h 12"/>
                <a:gd name="T28" fmla="*/ 6 w 6"/>
                <a:gd name="T29" fmla="*/ 12 h 12"/>
                <a:gd name="T30" fmla="*/ 0 w 6"/>
                <a:gd name="T31" fmla="*/ 6 h 12"/>
                <a:gd name="T32" fmla="*/ 0 w 6"/>
                <a:gd name="T33" fmla="*/ 6 h 12"/>
                <a:gd name="T34" fmla="*/ 0 w 6"/>
                <a:gd name="T35" fmla="*/ 6 h 12"/>
                <a:gd name="T36" fmla="*/ 0 w 6"/>
                <a:gd name="T37" fmla="*/ 6 h 12"/>
                <a:gd name="T38" fmla="*/ 0 w 6"/>
                <a:gd name="T39" fmla="*/ 6 h 12"/>
                <a:gd name="T40" fmla="*/ 0 w 6"/>
                <a:gd name="T41" fmla="*/ 6 h 12"/>
                <a:gd name="T42" fmla="*/ 0 w 6"/>
                <a:gd name="T43" fmla="*/ 6 h 12"/>
                <a:gd name="T44" fmla="*/ 0 w 6"/>
                <a:gd name="T45" fmla="*/ 6 h 12"/>
                <a:gd name="T46" fmla="*/ 0 w 6"/>
                <a:gd name="T47" fmla="*/ 6 h 12"/>
                <a:gd name="T48" fmla="*/ 0 w 6"/>
                <a:gd name="T49" fmla="*/ 6 h 12"/>
                <a:gd name="T50" fmla="*/ 0 w 6"/>
                <a:gd name="T51" fmla="*/ 6 h 12"/>
                <a:gd name="T52" fmla="*/ 0 w 6"/>
                <a:gd name="T53" fmla="*/ 6 h 12"/>
                <a:gd name="T54" fmla="*/ 0 w 6"/>
                <a:gd name="T55" fmla="*/ 0 h 12"/>
                <a:gd name="T56" fmla="*/ 0 w 6"/>
                <a:gd name="T57" fmla="*/ 0 h 12"/>
                <a:gd name="T58" fmla="*/ 0 w 6"/>
                <a:gd name="T59" fmla="*/ 0 h 1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 h="12">
                  <a:moveTo>
                    <a:pt x="0" y="0"/>
                  </a:moveTo>
                  <a:lnTo>
                    <a:pt x="6" y="0"/>
                  </a:lnTo>
                  <a:lnTo>
                    <a:pt x="6" y="12"/>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1" name="Freeform 33"/>
            <p:cNvSpPr>
              <a:spLocks/>
            </p:cNvSpPr>
            <p:nvPr/>
          </p:nvSpPr>
          <p:spPr bwMode="auto">
            <a:xfrm>
              <a:off x="2441" y="3125"/>
              <a:ext cx="18" cy="360"/>
            </a:xfrm>
            <a:custGeom>
              <a:avLst/>
              <a:gdLst>
                <a:gd name="T0" fmla="*/ 0 w 18"/>
                <a:gd name="T1" fmla="*/ 360 h 360"/>
                <a:gd name="T2" fmla="*/ 0 w 18"/>
                <a:gd name="T3" fmla="*/ 0 h 360"/>
                <a:gd name="T4" fmla="*/ 6 w 18"/>
                <a:gd name="T5" fmla="*/ 0 h 360"/>
                <a:gd name="T6" fmla="*/ 18 w 18"/>
                <a:gd name="T7" fmla="*/ 0 h 360"/>
                <a:gd name="T8" fmla="*/ 18 w 18"/>
                <a:gd name="T9" fmla="*/ 360 h 360"/>
                <a:gd name="T10" fmla="*/ 6 w 18"/>
                <a:gd name="T11" fmla="*/ 360 h 360"/>
                <a:gd name="T12" fmla="*/ 0 w 18"/>
                <a:gd name="T13" fmla="*/ 360 h 3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360">
                  <a:moveTo>
                    <a:pt x="0" y="360"/>
                  </a:moveTo>
                  <a:lnTo>
                    <a:pt x="0" y="0"/>
                  </a:lnTo>
                  <a:lnTo>
                    <a:pt x="6" y="0"/>
                  </a:lnTo>
                  <a:lnTo>
                    <a:pt x="18" y="0"/>
                  </a:lnTo>
                  <a:lnTo>
                    <a:pt x="18" y="360"/>
                  </a:lnTo>
                  <a:lnTo>
                    <a:pt x="6" y="360"/>
                  </a:lnTo>
                  <a:lnTo>
                    <a:pt x="0" y="36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2" name="Freeform 34"/>
            <p:cNvSpPr>
              <a:spLocks/>
            </p:cNvSpPr>
            <p:nvPr/>
          </p:nvSpPr>
          <p:spPr bwMode="auto">
            <a:xfrm>
              <a:off x="2441" y="3119"/>
              <a:ext cx="6" cy="6"/>
            </a:xfrm>
            <a:custGeom>
              <a:avLst/>
              <a:gdLst>
                <a:gd name="T0" fmla="*/ 6 w 6"/>
                <a:gd name="T1" fmla="*/ 0 h 6"/>
                <a:gd name="T2" fmla="*/ 6 w 6"/>
                <a:gd name="T3" fmla="*/ 6 h 6"/>
                <a:gd name="T4" fmla="*/ 0 w 6"/>
                <a:gd name="T5" fmla="*/ 6 h 6"/>
                <a:gd name="T6" fmla="*/ 0 w 6"/>
                <a:gd name="T7" fmla="*/ 6 h 6"/>
                <a:gd name="T8" fmla="*/ 0 w 6"/>
                <a:gd name="T9" fmla="*/ 6 h 6"/>
                <a:gd name="T10" fmla="*/ 0 w 6"/>
                <a:gd name="T11" fmla="*/ 6 h 6"/>
                <a:gd name="T12" fmla="*/ 0 w 6"/>
                <a:gd name="T13" fmla="*/ 6 h 6"/>
                <a:gd name="T14" fmla="*/ 0 w 6"/>
                <a:gd name="T15" fmla="*/ 6 h 6"/>
                <a:gd name="T16" fmla="*/ 0 w 6"/>
                <a:gd name="T17" fmla="*/ 6 h 6"/>
                <a:gd name="T18" fmla="*/ 0 w 6"/>
                <a:gd name="T19" fmla="*/ 6 h 6"/>
                <a:gd name="T20" fmla="*/ 0 w 6"/>
                <a:gd name="T21" fmla="*/ 6 h 6"/>
                <a:gd name="T22" fmla="*/ 0 w 6"/>
                <a:gd name="T23" fmla="*/ 6 h 6"/>
                <a:gd name="T24" fmla="*/ 0 w 6"/>
                <a:gd name="T25" fmla="*/ 6 h 6"/>
                <a:gd name="T26" fmla="*/ 0 w 6"/>
                <a:gd name="T27" fmla="*/ 6 h 6"/>
                <a:gd name="T28" fmla="*/ 0 w 6"/>
                <a:gd name="T29" fmla="*/ 6 h 6"/>
                <a:gd name="T30" fmla="*/ 0 w 6"/>
                <a:gd name="T31" fmla="*/ 0 h 6"/>
                <a:gd name="T32" fmla="*/ 6 w 6"/>
                <a:gd name="T33" fmla="*/ 0 h 6"/>
                <a:gd name="T34" fmla="*/ 6 w 6"/>
                <a:gd name="T35" fmla="*/ 0 h 6"/>
                <a:gd name="T36" fmla="*/ 6 w 6"/>
                <a:gd name="T37" fmla="*/ 0 h 6"/>
                <a:gd name="T38" fmla="*/ 6 w 6"/>
                <a:gd name="T39" fmla="*/ 0 h 6"/>
                <a:gd name="T40" fmla="*/ 6 w 6"/>
                <a:gd name="T41" fmla="*/ 0 h 6"/>
                <a:gd name="T42" fmla="*/ 6 w 6"/>
                <a:gd name="T43" fmla="*/ 0 h 6"/>
                <a:gd name="T44" fmla="*/ 6 w 6"/>
                <a:gd name="T45" fmla="*/ 0 h 6"/>
                <a:gd name="T46" fmla="*/ 6 w 6"/>
                <a:gd name="T47" fmla="*/ 0 h 6"/>
                <a:gd name="T48" fmla="*/ 6 w 6"/>
                <a:gd name="T49" fmla="*/ 0 h 6"/>
                <a:gd name="T50" fmla="*/ 6 w 6"/>
                <a:gd name="T51" fmla="*/ 0 h 6"/>
                <a:gd name="T52" fmla="*/ 6 w 6"/>
                <a:gd name="T53" fmla="*/ 0 h 6"/>
                <a:gd name="T54" fmla="*/ 6 w 6"/>
                <a:gd name="T55" fmla="*/ 0 h 6"/>
                <a:gd name="T56" fmla="*/ 6 w 6"/>
                <a:gd name="T57" fmla="*/ 0 h 6"/>
                <a:gd name="T58" fmla="*/ 6 w 6"/>
                <a:gd name="T59" fmla="*/ 0 h 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 h="6">
                  <a:moveTo>
                    <a:pt x="6" y="0"/>
                  </a:moveTo>
                  <a:lnTo>
                    <a:pt x="6" y="6"/>
                  </a:lnTo>
                  <a:lnTo>
                    <a:pt x="0" y="6"/>
                  </a:lnTo>
                  <a:lnTo>
                    <a:pt x="0" y="0"/>
                  </a:lnTo>
                  <a:lnTo>
                    <a:pt x="6"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3" name="Freeform 35"/>
            <p:cNvSpPr>
              <a:spLocks/>
            </p:cNvSpPr>
            <p:nvPr/>
          </p:nvSpPr>
          <p:spPr bwMode="auto">
            <a:xfrm>
              <a:off x="2447" y="3119"/>
              <a:ext cx="1080" cy="18"/>
            </a:xfrm>
            <a:custGeom>
              <a:avLst/>
              <a:gdLst>
                <a:gd name="T0" fmla="*/ 0 w 1080"/>
                <a:gd name="T1" fmla="*/ 0 h 18"/>
                <a:gd name="T2" fmla="*/ 1080 w 1080"/>
                <a:gd name="T3" fmla="*/ 0 h 18"/>
                <a:gd name="T4" fmla="*/ 1080 w 1080"/>
                <a:gd name="T5" fmla="*/ 6 h 18"/>
                <a:gd name="T6" fmla="*/ 1080 w 1080"/>
                <a:gd name="T7" fmla="*/ 18 h 18"/>
                <a:gd name="T8" fmla="*/ 0 w 1080"/>
                <a:gd name="T9" fmla="*/ 18 h 18"/>
                <a:gd name="T10" fmla="*/ 0 w 1080"/>
                <a:gd name="T11" fmla="*/ 6 h 18"/>
                <a:gd name="T12" fmla="*/ 0 w 1080"/>
                <a:gd name="T13" fmla="*/ 0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0" h="18">
                  <a:moveTo>
                    <a:pt x="0" y="0"/>
                  </a:moveTo>
                  <a:lnTo>
                    <a:pt x="1080" y="0"/>
                  </a:lnTo>
                  <a:lnTo>
                    <a:pt x="1080" y="6"/>
                  </a:lnTo>
                  <a:lnTo>
                    <a:pt x="1080" y="18"/>
                  </a:lnTo>
                  <a:lnTo>
                    <a:pt x="0" y="18"/>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4" name="Freeform 36"/>
            <p:cNvSpPr>
              <a:spLocks/>
            </p:cNvSpPr>
            <p:nvPr/>
          </p:nvSpPr>
          <p:spPr bwMode="auto">
            <a:xfrm>
              <a:off x="3527" y="3119"/>
              <a:ext cx="12" cy="6"/>
            </a:xfrm>
            <a:custGeom>
              <a:avLst/>
              <a:gdLst>
                <a:gd name="T0" fmla="*/ 12 w 12"/>
                <a:gd name="T1" fmla="*/ 6 h 6"/>
                <a:gd name="T2" fmla="*/ 0 w 12"/>
                <a:gd name="T3" fmla="*/ 6 h 6"/>
                <a:gd name="T4" fmla="*/ 0 w 12"/>
                <a:gd name="T5" fmla="*/ 0 h 6"/>
                <a:gd name="T6" fmla="*/ 0 w 12"/>
                <a:gd name="T7" fmla="*/ 0 h 6"/>
                <a:gd name="T8" fmla="*/ 6 w 12"/>
                <a:gd name="T9" fmla="*/ 0 h 6"/>
                <a:gd name="T10" fmla="*/ 6 w 12"/>
                <a:gd name="T11" fmla="*/ 0 h 6"/>
                <a:gd name="T12" fmla="*/ 6 w 12"/>
                <a:gd name="T13" fmla="*/ 0 h 6"/>
                <a:gd name="T14" fmla="*/ 6 w 12"/>
                <a:gd name="T15" fmla="*/ 0 h 6"/>
                <a:gd name="T16" fmla="*/ 6 w 12"/>
                <a:gd name="T17" fmla="*/ 0 h 6"/>
                <a:gd name="T18" fmla="*/ 6 w 12"/>
                <a:gd name="T19" fmla="*/ 0 h 6"/>
                <a:gd name="T20" fmla="*/ 6 w 12"/>
                <a:gd name="T21" fmla="*/ 0 h 6"/>
                <a:gd name="T22" fmla="*/ 6 w 12"/>
                <a:gd name="T23" fmla="*/ 0 h 6"/>
                <a:gd name="T24" fmla="*/ 6 w 12"/>
                <a:gd name="T25" fmla="*/ 0 h 6"/>
                <a:gd name="T26" fmla="*/ 6 w 12"/>
                <a:gd name="T27" fmla="*/ 0 h 6"/>
                <a:gd name="T28" fmla="*/ 6 w 12"/>
                <a:gd name="T29" fmla="*/ 0 h 6"/>
                <a:gd name="T30" fmla="*/ 6 w 12"/>
                <a:gd name="T31" fmla="*/ 0 h 6"/>
                <a:gd name="T32" fmla="*/ 12 w 12"/>
                <a:gd name="T33" fmla="*/ 6 h 6"/>
                <a:gd name="T34" fmla="*/ 12 w 12"/>
                <a:gd name="T35" fmla="*/ 6 h 6"/>
                <a:gd name="T36" fmla="*/ 12 w 12"/>
                <a:gd name="T37" fmla="*/ 6 h 6"/>
                <a:gd name="T38" fmla="*/ 12 w 12"/>
                <a:gd name="T39" fmla="*/ 6 h 6"/>
                <a:gd name="T40" fmla="*/ 12 w 12"/>
                <a:gd name="T41" fmla="*/ 6 h 6"/>
                <a:gd name="T42" fmla="*/ 12 w 12"/>
                <a:gd name="T43" fmla="*/ 6 h 6"/>
                <a:gd name="T44" fmla="*/ 12 w 12"/>
                <a:gd name="T45" fmla="*/ 6 h 6"/>
                <a:gd name="T46" fmla="*/ 12 w 12"/>
                <a:gd name="T47" fmla="*/ 6 h 6"/>
                <a:gd name="T48" fmla="*/ 12 w 12"/>
                <a:gd name="T49" fmla="*/ 6 h 6"/>
                <a:gd name="T50" fmla="*/ 12 w 12"/>
                <a:gd name="T51" fmla="*/ 6 h 6"/>
                <a:gd name="T52" fmla="*/ 12 w 12"/>
                <a:gd name="T53" fmla="*/ 6 h 6"/>
                <a:gd name="T54" fmla="*/ 12 w 12"/>
                <a:gd name="T55" fmla="*/ 6 h 6"/>
                <a:gd name="T56" fmla="*/ 12 w 12"/>
                <a:gd name="T57" fmla="*/ 6 h 6"/>
                <a:gd name="T58" fmla="*/ 12 w 12"/>
                <a:gd name="T59" fmla="*/ 6 h 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 h="6">
                  <a:moveTo>
                    <a:pt x="12" y="6"/>
                  </a:moveTo>
                  <a:lnTo>
                    <a:pt x="0" y="6"/>
                  </a:lnTo>
                  <a:lnTo>
                    <a:pt x="0" y="0"/>
                  </a:lnTo>
                  <a:lnTo>
                    <a:pt x="6" y="0"/>
                  </a:lnTo>
                  <a:lnTo>
                    <a:pt x="12"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5" name="Freeform 37"/>
            <p:cNvSpPr>
              <a:spLocks/>
            </p:cNvSpPr>
            <p:nvPr/>
          </p:nvSpPr>
          <p:spPr bwMode="auto">
            <a:xfrm>
              <a:off x="3521" y="3125"/>
              <a:ext cx="18" cy="360"/>
            </a:xfrm>
            <a:custGeom>
              <a:avLst/>
              <a:gdLst>
                <a:gd name="T0" fmla="*/ 18 w 18"/>
                <a:gd name="T1" fmla="*/ 0 h 360"/>
                <a:gd name="T2" fmla="*/ 18 w 18"/>
                <a:gd name="T3" fmla="*/ 360 h 360"/>
                <a:gd name="T4" fmla="*/ 6 w 18"/>
                <a:gd name="T5" fmla="*/ 360 h 360"/>
                <a:gd name="T6" fmla="*/ 0 w 18"/>
                <a:gd name="T7" fmla="*/ 360 h 360"/>
                <a:gd name="T8" fmla="*/ 0 w 18"/>
                <a:gd name="T9" fmla="*/ 0 h 360"/>
                <a:gd name="T10" fmla="*/ 6 w 18"/>
                <a:gd name="T11" fmla="*/ 0 h 360"/>
                <a:gd name="T12" fmla="*/ 18 w 18"/>
                <a:gd name="T13" fmla="*/ 0 h 3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360">
                  <a:moveTo>
                    <a:pt x="18" y="0"/>
                  </a:moveTo>
                  <a:lnTo>
                    <a:pt x="18" y="360"/>
                  </a:lnTo>
                  <a:lnTo>
                    <a:pt x="6" y="360"/>
                  </a:lnTo>
                  <a:lnTo>
                    <a:pt x="0" y="360"/>
                  </a:lnTo>
                  <a:lnTo>
                    <a:pt x="0" y="0"/>
                  </a:lnTo>
                  <a:lnTo>
                    <a:pt x="6" y="0"/>
                  </a:lnTo>
                  <a:lnTo>
                    <a:pt x="18"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6" name="Freeform 38"/>
            <p:cNvSpPr>
              <a:spLocks/>
            </p:cNvSpPr>
            <p:nvPr/>
          </p:nvSpPr>
          <p:spPr bwMode="auto">
            <a:xfrm>
              <a:off x="3527" y="3485"/>
              <a:ext cx="12" cy="12"/>
            </a:xfrm>
            <a:custGeom>
              <a:avLst/>
              <a:gdLst>
                <a:gd name="T0" fmla="*/ 0 w 12"/>
                <a:gd name="T1" fmla="*/ 12 h 12"/>
                <a:gd name="T2" fmla="*/ 0 w 12"/>
                <a:gd name="T3" fmla="*/ 0 h 12"/>
                <a:gd name="T4" fmla="*/ 12 w 12"/>
                <a:gd name="T5" fmla="*/ 0 h 12"/>
                <a:gd name="T6" fmla="*/ 12 w 12"/>
                <a:gd name="T7" fmla="*/ 0 h 12"/>
                <a:gd name="T8" fmla="*/ 12 w 12"/>
                <a:gd name="T9" fmla="*/ 6 h 12"/>
                <a:gd name="T10" fmla="*/ 12 w 12"/>
                <a:gd name="T11" fmla="*/ 6 h 12"/>
                <a:gd name="T12" fmla="*/ 12 w 12"/>
                <a:gd name="T13" fmla="*/ 6 h 12"/>
                <a:gd name="T14" fmla="*/ 12 w 12"/>
                <a:gd name="T15" fmla="*/ 6 h 12"/>
                <a:gd name="T16" fmla="*/ 12 w 12"/>
                <a:gd name="T17" fmla="*/ 6 h 12"/>
                <a:gd name="T18" fmla="*/ 12 w 12"/>
                <a:gd name="T19" fmla="*/ 6 h 12"/>
                <a:gd name="T20" fmla="*/ 12 w 12"/>
                <a:gd name="T21" fmla="*/ 6 h 12"/>
                <a:gd name="T22" fmla="*/ 12 w 12"/>
                <a:gd name="T23" fmla="*/ 6 h 12"/>
                <a:gd name="T24" fmla="*/ 12 w 12"/>
                <a:gd name="T25" fmla="*/ 6 h 12"/>
                <a:gd name="T26" fmla="*/ 12 w 12"/>
                <a:gd name="T27" fmla="*/ 6 h 12"/>
                <a:gd name="T28" fmla="*/ 12 w 12"/>
                <a:gd name="T29" fmla="*/ 6 h 12"/>
                <a:gd name="T30" fmla="*/ 6 w 12"/>
                <a:gd name="T31" fmla="*/ 6 h 12"/>
                <a:gd name="T32" fmla="*/ 6 w 12"/>
                <a:gd name="T33" fmla="*/ 12 h 12"/>
                <a:gd name="T34" fmla="*/ 6 w 12"/>
                <a:gd name="T35" fmla="*/ 12 h 12"/>
                <a:gd name="T36" fmla="*/ 6 w 12"/>
                <a:gd name="T37" fmla="*/ 12 h 12"/>
                <a:gd name="T38" fmla="*/ 6 w 12"/>
                <a:gd name="T39" fmla="*/ 12 h 12"/>
                <a:gd name="T40" fmla="*/ 6 w 12"/>
                <a:gd name="T41" fmla="*/ 12 h 12"/>
                <a:gd name="T42" fmla="*/ 6 w 12"/>
                <a:gd name="T43" fmla="*/ 12 h 12"/>
                <a:gd name="T44" fmla="*/ 6 w 12"/>
                <a:gd name="T45" fmla="*/ 12 h 12"/>
                <a:gd name="T46" fmla="*/ 6 w 12"/>
                <a:gd name="T47" fmla="*/ 12 h 12"/>
                <a:gd name="T48" fmla="*/ 6 w 12"/>
                <a:gd name="T49" fmla="*/ 12 h 12"/>
                <a:gd name="T50" fmla="*/ 6 w 12"/>
                <a:gd name="T51" fmla="*/ 12 h 12"/>
                <a:gd name="T52" fmla="*/ 6 w 12"/>
                <a:gd name="T53" fmla="*/ 12 h 12"/>
                <a:gd name="T54" fmla="*/ 0 w 12"/>
                <a:gd name="T55" fmla="*/ 12 h 12"/>
                <a:gd name="T56" fmla="*/ 0 w 12"/>
                <a:gd name="T57" fmla="*/ 12 h 12"/>
                <a:gd name="T58" fmla="*/ 0 w 12"/>
                <a:gd name="T59" fmla="*/ 12 h 1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 h="12">
                  <a:moveTo>
                    <a:pt x="0" y="12"/>
                  </a:moveTo>
                  <a:lnTo>
                    <a:pt x="0" y="0"/>
                  </a:lnTo>
                  <a:lnTo>
                    <a:pt x="12" y="0"/>
                  </a:lnTo>
                  <a:lnTo>
                    <a:pt x="12" y="6"/>
                  </a:lnTo>
                  <a:lnTo>
                    <a:pt x="6" y="6"/>
                  </a:lnTo>
                  <a:lnTo>
                    <a:pt x="6" y="12"/>
                  </a:lnTo>
                  <a:lnTo>
                    <a:pt x="0" y="1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7" name="Freeform 39"/>
            <p:cNvSpPr>
              <a:spLocks/>
            </p:cNvSpPr>
            <p:nvPr/>
          </p:nvSpPr>
          <p:spPr bwMode="auto">
            <a:xfrm>
              <a:off x="2987" y="3479"/>
              <a:ext cx="540" cy="18"/>
            </a:xfrm>
            <a:custGeom>
              <a:avLst/>
              <a:gdLst>
                <a:gd name="T0" fmla="*/ 540 w 540"/>
                <a:gd name="T1" fmla="*/ 18 h 18"/>
                <a:gd name="T2" fmla="*/ 0 w 540"/>
                <a:gd name="T3" fmla="*/ 18 h 18"/>
                <a:gd name="T4" fmla="*/ 0 w 540"/>
                <a:gd name="T5" fmla="*/ 6 h 18"/>
                <a:gd name="T6" fmla="*/ 0 w 540"/>
                <a:gd name="T7" fmla="*/ 0 h 18"/>
                <a:gd name="T8" fmla="*/ 540 w 540"/>
                <a:gd name="T9" fmla="*/ 0 h 18"/>
                <a:gd name="T10" fmla="*/ 540 w 540"/>
                <a:gd name="T11" fmla="*/ 6 h 18"/>
                <a:gd name="T12" fmla="*/ 540 w 540"/>
                <a:gd name="T13" fmla="*/ 18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0" h="18">
                  <a:moveTo>
                    <a:pt x="540" y="18"/>
                  </a:moveTo>
                  <a:lnTo>
                    <a:pt x="0" y="18"/>
                  </a:lnTo>
                  <a:lnTo>
                    <a:pt x="0" y="6"/>
                  </a:lnTo>
                  <a:lnTo>
                    <a:pt x="0" y="0"/>
                  </a:lnTo>
                  <a:lnTo>
                    <a:pt x="540" y="0"/>
                  </a:lnTo>
                  <a:lnTo>
                    <a:pt x="540" y="6"/>
                  </a:lnTo>
                  <a:lnTo>
                    <a:pt x="540" y="1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8" name="Rectangle 40"/>
            <p:cNvSpPr>
              <a:spLocks noChangeArrowheads="1"/>
            </p:cNvSpPr>
            <p:nvPr/>
          </p:nvSpPr>
          <p:spPr bwMode="auto">
            <a:xfrm>
              <a:off x="2645" y="3209"/>
              <a:ext cx="70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228600" indent="-228600"/>
              <a:r>
                <a:rPr lang="en-US" sz="2300" b="0">
                  <a:solidFill>
                    <a:srgbClr val="666666"/>
                  </a:solidFill>
                </a:rPr>
                <a:t>Block #3</a:t>
              </a:r>
              <a:endParaRPr lang="en-US"/>
            </a:p>
          </p:txBody>
        </p:sp>
        <p:sp>
          <p:nvSpPr>
            <p:cNvPr id="15399" name="Freeform 41"/>
            <p:cNvSpPr>
              <a:spLocks/>
            </p:cNvSpPr>
            <p:nvPr/>
          </p:nvSpPr>
          <p:spPr bwMode="auto">
            <a:xfrm>
              <a:off x="2447" y="2585"/>
              <a:ext cx="1080" cy="360"/>
            </a:xfrm>
            <a:custGeom>
              <a:avLst/>
              <a:gdLst>
                <a:gd name="T0" fmla="*/ 540 w 1080"/>
                <a:gd name="T1" fmla="*/ 360 h 360"/>
                <a:gd name="T2" fmla="*/ 0 w 1080"/>
                <a:gd name="T3" fmla="*/ 360 h 360"/>
                <a:gd name="T4" fmla="*/ 0 w 1080"/>
                <a:gd name="T5" fmla="*/ 0 h 360"/>
                <a:gd name="T6" fmla="*/ 1080 w 1080"/>
                <a:gd name="T7" fmla="*/ 0 h 360"/>
                <a:gd name="T8" fmla="*/ 1080 w 1080"/>
                <a:gd name="T9" fmla="*/ 360 h 360"/>
                <a:gd name="T10" fmla="*/ 540 w 1080"/>
                <a:gd name="T11" fmla="*/ 360 h 3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80" h="360">
                  <a:moveTo>
                    <a:pt x="540" y="360"/>
                  </a:moveTo>
                  <a:lnTo>
                    <a:pt x="0" y="360"/>
                  </a:lnTo>
                  <a:lnTo>
                    <a:pt x="0" y="0"/>
                  </a:lnTo>
                  <a:lnTo>
                    <a:pt x="1080" y="0"/>
                  </a:lnTo>
                  <a:lnTo>
                    <a:pt x="1080" y="360"/>
                  </a:lnTo>
                  <a:lnTo>
                    <a:pt x="540" y="360"/>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0" name="Freeform 42"/>
            <p:cNvSpPr>
              <a:spLocks/>
            </p:cNvSpPr>
            <p:nvPr/>
          </p:nvSpPr>
          <p:spPr bwMode="auto">
            <a:xfrm>
              <a:off x="2447" y="2939"/>
              <a:ext cx="540" cy="18"/>
            </a:xfrm>
            <a:custGeom>
              <a:avLst/>
              <a:gdLst>
                <a:gd name="T0" fmla="*/ 540 w 540"/>
                <a:gd name="T1" fmla="*/ 18 h 18"/>
                <a:gd name="T2" fmla="*/ 0 w 540"/>
                <a:gd name="T3" fmla="*/ 18 h 18"/>
                <a:gd name="T4" fmla="*/ 0 w 540"/>
                <a:gd name="T5" fmla="*/ 6 h 18"/>
                <a:gd name="T6" fmla="*/ 0 w 540"/>
                <a:gd name="T7" fmla="*/ 0 h 18"/>
                <a:gd name="T8" fmla="*/ 540 w 540"/>
                <a:gd name="T9" fmla="*/ 0 h 18"/>
                <a:gd name="T10" fmla="*/ 540 w 540"/>
                <a:gd name="T11" fmla="*/ 6 h 18"/>
                <a:gd name="T12" fmla="*/ 540 w 540"/>
                <a:gd name="T13" fmla="*/ 18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0" h="18">
                  <a:moveTo>
                    <a:pt x="540" y="18"/>
                  </a:moveTo>
                  <a:lnTo>
                    <a:pt x="0" y="18"/>
                  </a:lnTo>
                  <a:lnTo>
                    <a:pt x="0" y="6"/>
                  </a:lnTo>
                  <a:lnTo>
                    <a:pt x="0" y="0"/>
                  </a:lnTo>
                  <a:lnTo>
                    <a:pt x="540" y="0"/>
                  </a:lnTo>
                  <a:lnTo>
                    <a:pt x="540" y="6"/>
                  </a:lnTo>
                  <a:lnTo>
                    <a:pt x="540" y="1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1" name="Freeform 43"/>
            <p:cNvSpPr>
              <a:spLocks/>
            </p:cNvSpPr>
            <p:nvPr/>
          </p:nvSpPr>
          <p:spPr bwMode="auto">
            <a:xfrm>
              <a:off x="2441" y="2945"/>
              <a:ext cx="6" cy="12"/>
            </a:xfrm>
            <a:custGeom>
              <a:avLst/>
              <a:gdLst>
                <a:gd name="T0" fmla="*/ 0 w 6"/>
                <a:gd name="T1" fmla="*/ 0 h 12"/>
                <a:gd name="T2" fmla="*/ 6 w 6"/>
                <a:gd name="T3" fmla="*/ 0 h 12"/>
                <a:gd name="T4" fmla="*/ 6 w 6"/>
                <a:gd name="T5" fmla="*/ 12 h 12"/>
                <a:gd name="T6" fmla="*/ 6 w 6"/>
                <a:gd name="T7" fmla="*/ 12 h 12"/>
                <a:gd name="T8" fmla="*/ 6 w 6"/>
                <a:gd name="T9" fmla="*/ 12 h 12"/>
                <a:gd name="T10" fmla="*/ 6 w 6"/>
                <a:gd name="T11" fmla="*/ 12 h 12"/>
                <a:gd name="T12" fmla="*/ 6 w 6"/>
                <a:gd name="T13" fmla="*/ 12 h 12"/>
                <a:gd name="T14" fmla="*/ 6 w 6"/>
                <a:gd name="T15" fmla="*/ 12 h 12"/>
                <a:gd name="T16" fmla="*/ 6 w 6"/>
                <a:gd name="T17" fmla="*/ 12 h 12"/>
                <a:gd name="T18" fmla="*/ 6 w 6"/>
                <a:gd name="T19" fmla="*/ 12 h 12"/>
                <a:gd name="T20" fmla="*/ 6 w 6"/>
                <a:gd name="T21" fmla="*/ 12 h 12"/>
                <a:gd name="T22" fmla="*/ 6 w 6"/>
                <a:gd name="T23" fmla="*/ 12 h 12"/>
                <a:gd name="T24" fmla="*/ 6 w 6"/>
                <a:gd name="T25" fmla="*/ 12 h 12"/>
                <a:gd name="T26" fmla="*/ 6 w 6"/>
                <a:gd name="T27" fmla="*/ 12 h 12"/>
                <a:gd name="T28" fmla="*/ 6 w 6"/>
                <a:gd name="T29" fmla="*/ 12 h 12"/>
                <a:gd name="T30" fmla="*/ 0 w 6"/>
                <a:gd name="T31" fmla="*/ 6 h 12"/>
                <a:gd name="T32" fmla="*/ 0 w 6"/>
                <a:gd name="T33" fmla="*/ 6 h 12"/>
                <a:gd name="T34" fmla="*/ 0 w 6"/>
                <a:gd name="T35" fmla="*/ 6 h 12"/>
                <a:gd name="T36" fmla="*/ 0 w 6"/>
                <a:gd name="T37" fmla="*/ 6 h 12"/>
                <a:gd name="T38" fmla="*/ 0 w 6"/>
                <a:gd name="T39" fmla="*/ 6 h 12"/>
                <a:gd name="T40" fmla="*/ 0 w 6"/>
                <a:gd name="T41" fmla="*/ 6 h 12"/>
                <a:gd name="T42" fmla="*/ 0 w 6"/>
                <a:gd name="T43" fmla="*/ 6 h 12"/>
                <a:gd name="T44" fmla="*/ 0 w 6"/>
                <a:gd name="T45" fmla="*/ 6 h 12"/>
                <a:gd name="T46" fmla="*/ 0 w 6"/>
                <a:gd name="T47" fmla="*/ 6 h 12"/>
                <a:gd name="T48" fmla="*/ 0 w 6"/>
                <a:gd name="T49" fmla="*/ 6 h 12"/>
                <a:gd name="T50" fmla="*/ 0 w 6"/>
                <a:gd name="T51" fmla="*/ 6 h 12"/>
                <a:gd name="T52" fmla="*/ 0 w 6"/>
                <a:gd name="T53" fmla="*/ 6 h 12"/>
                <a:gd name="T54" fmla="*/ 0 w 6"/>
                <a:gd name="T55" fmla="*/ 0 h 12"/>
                <a:gd name="T56" fmla="*/ 0 w 6"/>
                <a:gd name="T57" fmla="*/ 0 h 12"/>
                <a:gd name="T58" fmla="*/ 0 w 6"/>
                <a:gd name="T59" fmla="*/ 0 h 1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 h="12">
                  <a:moveTo>
                    <a:pt x="0" y="0"/>
                  </a:moveTo>
                  <a:lnTo>
                    <a:pt x="6" y="0"/>
                  </a:lnTo>
                  <a:lnTo>
                    <a:pt x="6" y="12"/>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2" name="Freeform 44"/>
            <p:cNvSpPr>
              <a:spLocks/>
            </p:cNvSpPr>
            <p:nvPr/>
          </p:nvSpPr>
          <p:spPr bwMode="auto">
            <a:xfrm>
              <a:off x="2441" y="2585"/>
              <a:ext cx="18" cy="360"/>
            </a:xfrm>
            <a:custGeom>
              <a:avLst/>
              <a:gdLst>
                <a:gd name="T0" fmla="*/ 0 w 18"/>
                <a:gd name="T1" fmla="*/ 360 h 360"/>
                <a:gd name="T2" fmla="*/ 0 w 18"/>
                <a:gd name="T3" fmla="*/ 0 h 360"/>
                <a:gd name="T4" fmla="*/ 6 w 18"/>
                <a:gd name="T5" fmla="*/ 0 h 360"/>
                <a:gd name="T6" fmla="*/ 18 w 18"/>
                <a:gd name="T7" fmla="*/ 0 h 360"/>
                <a:gd name="T8" fmla="*/ 18 w 18"/>
                <a:gd name="T9" fmla="*/ 360 h 360"/>
                <a:gd name="T10" fmla="*/ 6 w 18"/>
                <a:gd name="T11" fmla="*/ 360 h 360"/>
                <a:gd name="T12" fmla="*/ 0 w 18"/>
                <a:gd name="T13" fmla="*/ 360 h 3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360">
                  <a:moveTo>
                    <a:pt x="0" y="360"/>
                  </a:moveTo>
                  <a:lnTo>
                    <a:pt x="0" y="0"/>
                  </a:lnTo>
                  <a:lnTo>
                    <a:pt x="6" y="0"/>
                  </a:lnTo>
                  <a:lnTo>
                    <a:pt x="18" y="0"/>
                  </a:lnTo>
                  <a:lnTo>
                    <a:pt x="18" y="360"/>
                  </a:lnTo>
                  <a:lnTo>
                    <a:pt x="6" y="360"/>
                  </a:lnTo>
                  <a:lnTo>
                    <a:pt x="0" y="36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3" name="Freeform 45"/>
            <p:cNvSpPr>
              <a:spLocks/>
            </p:cNvSpPr>
            <p:nvPr/>
          </p:nvSpPr>
          <p:spPr bwMode="auto">
            <a:xfrm>
              <a:off x="2441" y="2579"/>
              <a:ext cx="6" cy="6"/>
            </a:xfrm>
            <a:custGeom>
              <a:avLst/>
              <a:gdLst>
                <a:gd name="T0" fmla="*/ 6 w 6"/>
                <a:gd name="T1" fmla="*/ 0 h 6"/>
                <a:gd name="T2" fmla="*/ 6 w 6"/>
                <a:gd name="T3" fmla="*/ 6 h 6"/>
                <a:gd name="T4" fmla="*/ 0 w 6"/>
                <a:gd name="T5" fmla="*/ 6 h 6"/>
                <a:gd name="T6" fmla="*/ 0 w 6"/>
                <a:gd name="T7" fmla="*/ 6 h 6"/>
                <a:gd name="T8" fmla="*/ 0 w 6"/>
                <a:gd name="T9" fmla="*/ 6 h 6"/>
                <a:gd name="T10" fmla="*/ 0 w 6"/>
                <a:gd name="T11" fmla="*/ 6 h 6"/>
                <a:gd name="T12" fmla="*/ 0 w 6"/>
                <a:gd name="T13" fmla="*/ 6 h 6"/>
                <a:gd name="T14" fmla="*/ 0 w 6"/>
                <a:gd name="T15" fmla="*/ 6 h 6"/>
                <a:gd name="T16" fmla="*/ 0 w 6"/>
                <a:gd name="T17" fmla="*/ 6 h 6"/>
                <a:gd name="T18" fmla="*/ 0 w 6"/>
                <a:gd name="T19" fmla="*/ 6 h 6"/>
                <a:gd name="T20" fmla="*/ 0 w 6"/>
                <a:gd name="T21" fmla="*/ 6 h 6"/>
                <a:gd name="T22" fmla="*/ 0 w 6"/>
                <a:gd name="T23" fmla="*/ 6 h 6"/>
                <a:gd name="T24" fmla="*/ 0 w 6"/>
                <a:gd name="T25" fmla="*/ 6 h 6"/>
                <a:gd name="T26" fmla="*/ 0 w 6"/>
                <a:gd name="T27" fmla="*/ 6 h 6"/>
                <a:gd name="T28" fmla="*/ 0 w 6"/>
                <a:gd name="T29" fmla="*/ 6 h 6"/>
                <a:gd name="T30" fmla="*/ 0 w 6"/>
                <a:gd name="T31" fmla="*/ 0 h 6"/>
                <a:gd name="T32" fmla="*/ 6 w 6"/>
                <a:gd name="T33" fmla="*/ 0 h 6"/>
                <a:gd name="T34" fmla="*/ 6 w 6"/>
                <a:gd name="T35" fmla="*/ 0 h 6"/>
                <a:gd name="T36" fmla="*/ 6 w 6"/>
                <a:gd name="T37" fmla="*/ 0 h 6"/>
                <a:gd name="T38" fmla="*/ 6 w 6"/>
                <a:gd name="T39" fmla="*/ 0 h 6"/>
                <a:gd name="T40" fmla="*/ 6 w 6"/>
                <a:gd name="T41" fmla="*/ 0 h 6"/>
                <a:gd name="T42" fmla="*/ 6 w 6"/>
                <a:gd name="T43" fmla="*/ 0 h 6"/>
                <a:gd name="T44" fmla="*/ 6 w 6"/>
                <a:gd name="T45" fmla="*/ 0 h 6"/>
                <a:gd name="T46" fmla="*/ 6 w 6"/>
                <a:gd name="T47" fmla="*/ 0 h 6"/>
                <a:gd name="T48" fmla="*/ 6 w 6"/>
                <a:gd name="T49" fmla="*/ 0 h 6"/>
                <a:gd name="T50" fmla="*/ 6 w 6"/>
                <a:gd name="T51" fmla="*/ 0 h 6"/>
                <a:gd name="T52" fmla="*/ 6 w 6"/>
                <a:gd name="T53" fmla="*/ 0 h 6"/>
                <a:gd name="T54" fmla="*/ 6 w 6"/>
                <a:gd name="T55" fmla="*/ 0 h 6"/>
                <a:gd name="T56" fmla="*/ 6 w 6"/>
                <a:gd name="T57" fmla="*/ 0 h 6"/>
                <a:gd name="T58" fmla="*/ 6 w 6"/>
                <a:gd name="T59" fmla="*/ 0 h 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 h="6">
                  <a:moveTo>
                    <a:pt x="6" y="0"/>
                  </a:moveTo>
                  <a:lnTo>
                    <a:pt x="6" y="6"/>
                  </a:lnTo>
                  <a:lnTo>
                    <a:pt x="0" y="6"/>
                  </a:lnTo>
                  <a:lnTo>
                    <a:pt x="0" y="0"/>
                  </a:lnTo>
                  <a:lnTo>
                    <a:pt x="6"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4" name="Freeform 46"/>
            <p:cNvSpPr>
              <a:spLocks/>
            </p:cNvSpPr>
            <p:nvPr/>
          </p:nvSpPr>
          <p:spPr bwMode="auto">
            <a:xfrm>
              <a:off x="2447" y="2579"/>
              <a:ext cx="1080" cy="18"/>
            </a:xfrm>
            <a:custGeom>
              <a:avLst/>
              <a:gdLst>
                <a:gd name="T0" fmla="*/ 0 w 1080"/>
                <a:gd name="T1" fmla="*/ 0 h 18"/>
                <a:gd name="T2" fmla="*/ 1080 w 1080"/>
                <a:gd name="T3" fmla="*/ 0 h 18"/>
                <a:gd name="T4" fmla="*/ 1080 w 1080"/>
                <a:gd name="T5" fmla="*/ 6 h 18"/>
                <a:gd name="T6" fmla="*/ 1080 w 1080"/>
                <a:gd name="T7" fmla="*/ 18 h 18"/>
                <a:gd name="T8" fmla="*/ 0 w 1080"/>
                <a:gd name="T9" fmla="*/ 18 h 18"/>
                <a:gd name="T10" fmla="*/ 0 w 1080"/>
                <a:gd name="T11" fmla="*/ 6 h 18"/>
                <a:gd name="T12" fmla="*/ 0 w 1080"/>
                <a:gd name="T13" fmla="*/ 0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0" h="18">
                  <a:moveTo>
                    <a:pt x="0" y="0"/>
                  </a:moveTo>
                  <a:lnTo>
                    <a:pt x="1080" y="0"/>
                  </a:lnTo>
                  <a:lnTo>
                    <a:pt x="1080" y="6"/>
                  </a:lnTo>
                  <a:lnTo>
                    <a:pt x="1080" y="18"/>
                  </a:lnTo>
                  <a:lnTo>
                    <a:pt x="0" y="18"/>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5" name="Freeform 47"/>
            <p:cNvSpPr>
              <a:spLocks/>
            </p:cNvSpPr>
            <p:nvPr/>
          </p:nvSpPr>
          <p:spPr bwMode="auto">
            <a:xfrm>
              <a:off x="3527" y="2579"/>
              <a:ext cx="12" cy="6"/>
            </a:xfrm>
            <a:custGeom>
              <a:avLst/>
              <a:gdLst>
                <a:gd name="T0" fmla="*/ 12 w 12"/>
                <a:gd name="T1" fmla="*/ 6 h 6"/>
                <a:gd name="T2" fmla="*/ 0 w 12"/>
                <a:gd name="T3" fmla="*/ 6 h 6"/>
                <a:gd name="T4" fmla="*/ 0 w 12"/>
                <a:gd name="T5" fmla="*/ 0 h 6"/>
                <a:gd name="T6" fmla="*/ 0 w 12"/>
                <a:gd name="T7" fmla="*/ 0 h 6"/>
                <a:gd name="T8" fmla="*/ 6 w 12"/>
                <a:gd name="T9" fmla="*/ 0 h 6"/>
                <a:gd name="T10" fmla="*/ 6 w 12"/>
                <a:gd name="T11" fmla="*/ 0 h 6"/>
                <a:gd name="T12" fmla="*/ 6 w 12"/>
                <a:gd name="T13" fmla="*/ 0 h 6"/>
                <a:gd name="T14" fmla="*/ 6 w 12"/>
                <a:gd name="T15" fmla="*/ 0 h 6"/>
                <a:gd name="T16" fmla="*/ 6 w 12"/>
                <a:gd name="T17" fmla="*/ 0 h 6"/>
                <a:gd name="T18" fmla="*/ 6 w 12"/>
                <a:gd name="T19" fmla="*/ 0 h 6"/>
                <a:gd name="T20" fmla="*/ 6 w 12"/>
                <a:gd name="T21" fmla="*/ 0 h 6"/>
                <a:gd name="T22" fmla="*/ 6 w 12"/>
                <a:gd name="T23" fmla="*/ 0 h 6"/>
                <a:gd name="T24" fmla="*/ 6 w 12"/>
                <a:gd name="T25" fmla="*/ 0 h 6"/>
                <a:gd name="T26" fmla="*/ 6 w 12"/>
                <a:gd name="T27" fmla="*/ 0 h 6"/>
                <a:gd name="T28" fmla="*/ 6 w 12"/>
                <a:gd name="T29" fmla="*/ 0 h 6"/>
                <a:gd name="T30" fmla="*/ 6 w 12"/>
                <a:gd name="T31" fmla="*/ 0 h 6"/>
                <a:gd name="T32" fmla="*/ 12 w 12"/>
                <a:gd name="T33" fmla="*/ 6 h 6"/>
                <a:gd name="T34" fmla="*/ 12 w 12"/>
                <a:gd name="T35" fmla="*/ 6 h 6"/>
                <a:gd name="T36" fmla="*/ 12 w 12"/>
                <a:gd name="T37" fmla="*/ 6 h 6"/>
                <a:gd name="T38" fmla="*/ 12 w 12"/>
                <a:gd name="T39" fmla="*/ 6 h 6"/>
                <a:gd name="T40" fmla="*/ 12 w 12"/>
                <a:gd name="T41" fmla="*/ 6 h 6"/>
                <a:gd name="T42" fmla="*/ 12 w 12"/>
                <a:gd name="T43" fmla="*/ 6 h 6"/>
                <a:gd name="T44" fmla="*/ 12 w 12"/>
                <a:gd name="T45" fmla="*/ 6 h 6"/>
                <a:gd name="T46" fmla="*/ 12 w 12"/>
                <a:gd name="T47" fmla="*/ 6 h 6"/>
                <a:gd name="T48" fmla="*/ 12 w 12"/>
                <a:gd name="T49" fmla="*/ 6 h 6"/>
                <a:gd name="T50" fmla="*/ 12 w 12"/>
                <a:gd name="T51" fmla="*/ 6 h 6"/>
                <a:gd name="T52" fmla="*/ 12 w 12"/>
                <a:gd name="T53" fmla="*/ 6 h 6"/>
                <a:gd name="T54" fmla="*/ 12 w 12"/>
                <a:gd name="T55" fmla="*/ 6 h 6"/>
                <a:gd name="T56" fmla="*/ 12 w 12"/>
                <a:gd name="T57" fmla="*/ 6 h 6"/>
                <a:gd name="T58" fmla="*/ 12 w 12"/>
                <a:gd name="T59" fmla="*/ 6 h 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 h="6">
                  <a:moveTo>
                    <a:pt x="12" y="6"/>
                  </a:moveTo>
                  <a:lnTo>
                    <a:pt x="0" y="6"/>
                  </a:lnTo>
                  <a:lnTo>
                    <a:pt x="0" y="0"/>
                  </a:lnTo>
                  <a:lnTo>
                    <a:pt x="6" y="0"/>
                  </a:lnTo>
                  <a:lnTo>
                    <a:pt x="12"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6" name="Freeform 48"/>
            <p:cNvSpPr>
              <a:spLocks/>
            </p:cNvSpPr>
            <p:nvPr/>
          </p:nvSpPr>
          <p:spPr bwMode="auto">
            <a:xfrm>
              <a:off x="3521" y="2585"/>
              <a:ext cx="18" cy="360"/>
            </a:xfrm>
            <a:custGeom>
              <a:avLst/>
              <a:gdLst>
                <a:gd name="T0" fmla="*/ 18 w 18"/>
                <a:gd name="T1" fmla="*/ 0 h 360"/>
                <a:gd name="T2" fmla="*/ 18 w 18"/>
                <a:gd name="T3" fmla="*/ 360 h 360"/>
                <a:gd name="T4" fmla="*/ 6 w 18"/>
                <a:gd name="T5" fmla="*/ 360 h 360"/>
                <a:gd name="T6" fmla="*/ 0 w 18"/>
                <a:gd name="T7" fmla="*/ 360 h 360"/>
                <a:gd name="T8" fmla="*/ 0 w 18"/>
                <a:gd name="T9" fmla="*/ 0 h 360"/>
                <a:gd name="T10" fmla="*/ 6 w 18"/>
                <a:gd name="T11" fmla="*/ 0 h 360"/>
                <a:gd name="T12" fmla="*/ 18 w 18"/>
                <a:gd name="T13" fmla="*/ 0 h 3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360">
                  <a:moveTo>
                    <a:pt x="18" y="0"/>
                  </a:moveTo>
                  <a:lnTo>
                    <a:pt x="18" y="360"/>
                  </a:lnTo>
                  <a:lnTo>
                    <a:pt x="6" y="360"/>
                  </a:lnTo>
                  <a:lnTo>
                    <a:pt x="0" y="360"/>
                  </a:lnTo>
                  <a:lnTo>
                    <a:pt x="0" y="0"/>
                  </a:lnTo>
                  <a:lnTo>
                    <a:pt x="6" y="0"/>
                  </a:lnTo>
                  <a:lnTo>
                    <a:pt x="18"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7" name="Freeform 49"/>
            <p:cNvSpPr>
              <a:spLocks/>
            </p:cNvSpPr>
            <p:nvPr/>
          </p:nvSpPr>
          <p:spPr bwMode="auto">
            <a:xfrm>
              <a:off x="3527" y="2945"/>
              <a:ext cx="12" cy="12"/>
            </a:xfrm>
            <a:custGeom>
              <a:avLst/>
              <a:gdLst>
                <a:gd name="T0" fmla="*/ 0 w 12"/>
                <a:gd name="T1" fmla="*/ 12 h 12"/>
                <a:gd name="T2" fmla="*/ 0 w 12"/>
                <a:gd name="T3" fmla="*/ 0 h 12"/>
                <a:gd name="T4" fmla="*/ 12 w 12"/>
                <a:gd name="T5" fmla="*/ 0 h 12"/>
                <a:gd name="T6" fmla="*/ 12 w 12"/>
                <a:gd name="T7" fmla="*/ 0 h 12"/>
                <a:gd name="T8" fmla="*/ 12 w 12"/>
                <a:gd name="T9" fmla="*/ 6 h 12"/>
                <a:gd name="T10" fmla="*/ 12 w 12"/>
                <a:gd name="T11" fmla="*/ 6 h 12"/>
                <a:gd name="T12" fmla="*/ 12 w 12"/>
                <a:gd name="T13" fmla="*/ 6 h 12"/>
                <a:gd name="T14" fmla="*/ 12 w 12"/>
                <a:gd name="T15" fmla="*/ 6 h 12"/>
                <a:gd name="T16" fmla="*/ 12 w 12"/>
                <a:gd name="T17" fmla="*/ 6 h 12"/>
                <a:gd name="T18" fmla="*/ 12 w 12"/>
                <a:gd name="T19" fmla="*/ 6 h 12"/>
                <a:gd name="T20" fmla="*/ 12 w 12"/>
                <a:gd name="T21" fmla="*/ 6 h 12"/>
                <a:gd name="T22" fmla="*/ 12 w 12"/>
                <a:gd name="T23" fmla="*/ 6 h 12"/>
                <a:gd name="T24" fmla="*/ 12 w 12"/>
                <a:gd name="T25" fmla="*/ 6 h 12"/>
                <a:gd name="T26" fmla="*/ 12 w 12"/>
                <a:gd name="T27" fmla="*/ 6 h 12"/>
                <a:gd name="T28" fmla="*/ 12 w 12"/>
                <a:gd name="T29" fmla="*/ 6 h 12"/>
                <a:gd name="T30" fmla="*/ 6 w 12"/>
                <a:gd name="T31" fmla="*/ 6 h 12"/>
                <a:gd name="T32" fmla="*/ 6 w 12"/>
                <a:gd name="T33" fmla="*/ 12 h 12"/>
                <a:gd name="T34" fmla="*/ 6 w 12"/>
                <a:gd name="T35" fmla="*/ 12 h 12"/>
                <a:gd name="T36" fmla="*/ 6 w 12"/>
                <a:gd name="T37" fmla="*/ 12 h 12"/>
                <a:gd name="T38" fmla="*/ 6 w 12"/>
                <a:gd name="T39" fmla="*/ 12 h 12"/>
                <a:gd name="T40" fmla="*/ 6 w 12"/>
                <a:gd name="T41" fmla="*/ 12 h 12"/>
                <a:gd name="T42" fmla="*/ 6 w 12"/>
                <a:gd name="T43" fmla="*/ 12 h 12"/>
                <a:gd name="T44" fmla="*/ 6 w 12"/>
                <a:gd name="T45" fmla="*/ 12 h 12"/>
                <a:gd name="T46" fmla="*/ 6 w 12"/>
                <a:gd name="T47" fmla="*/ 12 h 12"/>
                <a:gd name="T48" fmla="*/ 6 w 12"/>
                <a:gd name="T49" fmla="*/ 12 h 12"/>
                <a:gd name="T50" fmla="*/ 6 w 12"/>
                <a:gd name="T51" fmla="*/ 12 h 12"/>
                <a:gd name="T52" fmla="*/ 6 w 12"/>
                <a:gd name="T53" fmla="*/ 12 h 12"/>
                <a:gd name="T54" fmla="*/ 0 w 12"/>
                <a:gd name="T55" fmla="*/ 12 h 12"/>
                <a:gd name="T56" fmla="*/ 0 w 12"/>
                <a:gd name="T57" fmla="*/ 12 h 12"/>
                <a:gd name="T58" fmla="*/ 0 w 12"/>
                <a:gd name="T59" fmla="*/ 12 h 1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 h="12">
                  <a:moveTo>
                    <a:pt x="0" y="12"/>
                  </a:moveTo>
                  <a:lnTo>
                    <a:pt x="0" y="0"/>
                  </a:lnTo>
                  <a:lnTo>
                    <a:pt x="12" y="0"/>
                  </a:lnTo>
                  <a:lnTo>
                    <a:pt x="12" y="6"/>
                  </a:lnTo>
                  <a:lnTo>
                    <a:pt x="6" y="6"/>
                  </a:lnTo>
                  <a:lnTo>
                    <a:pt x="6" y="12"/>
                  </a:lnTo>
                  <a:lnTo>
                    <a:pt x="0" y="1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8" name="Freeform 50"/>
            <p:cNvSpPr>
              <a:spLocks/>
            </p:cNvSpPr>
            <p:nvPr/>
          </p:nvSpPr>
          <p:spPr bwMode="auto">
            <a:xfrm>
              <a:off x="2987" y="2939"/>
              <a:ext cx="540" cy="18"/>
            </a:xfrm>
            <a:custGeom>
              <a:avLst/>
              <a:gdLst>
                <a:gd name="T0" fmla="*/ 540 w 540"/>
                <a:gd name="T1" fmla="*/ 18 h 18"/>
                <a:gd name="T2" fmla="*/ 0 w 540"/>
                <a:gd name="T3" fmla="*/ 18 h 18"/>
                <a:gd name="T4" fmla="*/ 0 w 540"/>
                <a:gd name="T5" fmla="*/ 6 h 18"/>
                <a:gd name="T6" fmla="*/ 0 w 540"/>
                <a:gd name="T7" fmla="*/ 0 h 18"/>
                <a:gd name="T8" fmla="*/ 540 w 540"/>
                <a:gd name="T9" fmla="*/ 0 h 18"/>
                <a:gd name="T10" fmla="*/ 540 w 540"/>
                <a:gd name="T11" fmla="*/ 6 h 18"/>
                <a:gd name="T12" fmla="*/ 540 w 540"/>
                <a:gd name="T13" fmla="*/ 18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0" h="18">
                  <a:moveTo>
                    <a:pt x="540" y="18"/>
                  </a:moveTo>
                  <a:lnTo>
                    <a:pt x="0" y="18"/>
                  </a:lnTo>
                  <a:lnTo>
                    <a:pt x="0" y="6"/>
                  </a:lnTo>
                  <a:lnTo>
                    <a:pt x="0" y="0"/>
                  </a:lnTo>
                  <a:lnTo>
                    <a:pt x="540" y="0"/>
                  </a:lnTo>
                  <a:lnTo>
                    <a:pt x="540" y="6"/>
                  </a:lnTo>
                  <a:lnTo>
                    <a:pt x="540" y="1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9" name="Rectangle 51"/>
            <p:cNvSpPr>
              <a:spLocks noChangeArrowheads="1"/>
            </p:cNvSpPr>
            <p:nvPr/>
          </p:nvSpPr>
          <p:spPr bwMode="auto">
            <a:xfrm>
              <a:off x="2645" y="2669"/>
              <a:ext cx="70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228600" indent="-228600"/>
              <a:r>
                <a:rPr lang="en-US" sz="2300" b="0">
                  <a:solidFill>
                    <a:srgbClr val="666666"/>
                  </a:solidFill>
                </a:rPr>
                <a:t>Block #2</a:t>
              </a:r>
              <a:endParaRPr lang="en-US"/>
            </a:p>
          </p:txBody>
        </p:sp>
        <p:sp>
          <p:nvSpPr>
            <p:cNvPr id="15410" name="Freeform 52"/>
            <p:cNvSpPr>
              <a:spLocks/>
            </p:cNvSpPr>
            <p:nvPr/>
          </p:nvSpPr>
          <p:spPr bwMode="auto">
            <a:xfrm>
              <a:off x="1367" y="2249"/>
              <a:ext cx="990" cy="348"/>
            </a:xfrm>
            <a:custGeom>
              <a:avLst/>
              <a:gdLst>
                <a:gd name="T0" fmla="*/ 0 w 990"/>
                <a:gd name="T1" fmla="*/ 330 h 348"/>
                <a:gd name="T2" fmla="*/ 984 w 990"/>
                <a:gd name="T3" fmla="*/ 0 h 348"/>
                <a:gd name="T4" fmla="*/ 984 w 990"/>
                <a:gd name="T5" fmla="*/ 12 h 348"/>
                <a:gd name="T6" fmla="*/ 990 w 990"/>
                <a:gd name="T7" fmla="*/ 18 h 348"/>
                <a:gd name="T8" fmla="*/ 6 w 990"/>
                <a:gd name="T9" fmla="*/ 348 h 348"/>
                <a:gd name="T10" fmla="*/ 0 w 990"/>
                <a:gd name="T11" fmla="*/ 336 h 348"/>
                <a:gd name="T12" fmla="*/ 0 w 990"/>
                <a:gd name="T13" fmla="*/ 330 h 3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0" h="348">
                  <a:moveTo>
                    <a:pt x="0" y="330"/>
                  </a:moveTo>
                  <a:lnTo>
                    <a:pt x="984" y="0"/>
                  </a:lnTo>
                  <a:lnTo>
                    <a:pt x="984" y="12"/>
                  </a:lnTo>
                  <a:lnTo>
                    <a:pt x="990" y="18"/>
                  </a:lnTo>
                  <a:lnTo>
                    <a:pt x="6" y="348"/>
                  </a:lnTo>
                  <a:lnTo>
                    <a:pt x="0" y="336"/>
                  </a:lnTo>
                  <a:lnTo>
                    <a:pt x="0" y="3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1" name="Freeform 53"/>
            <p:cNvSpPr>
              <a:spLocks/>
            </p:cNvSpPr>
            <p:nvPr/>
          </p:nvSpPr>
          <p:spPr bwMode="auto">
            <a:xfrm>
              <a:off x="2315" y="2225"/>
              <a:ext cx="132" cy="84"/>
            </a:xfrm>
            <a:custGeom>
              <a:avLst/>
              <a:gdLst>
                <a:gd name="T0" fmla="*/ 132 w 132"/>
                <a:gd name="T1" fmla="*/ 0 h 84"/>
                <a:gd name="T2" fmla="*/ 0 w 132"/>
                <a:gd name="T3" fmla="*/ 0 h 84"/>
                <a:gd name="T4" fmla="*/ 30 w 132"/>
                <a:gd name="T5" fmla="*/ 84 h 84"/>
                <a:gd name="T6" fmla="*/ 132 w 132"/>
                <a:gd name="T7" fmla="*/ 0 h 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2" h="84">
                  <a:moveTo>
                    <a:pt x="132" y="0"/>
                  </a:moveTo>
                  <a:lnTo>
                    <a:pt x="0" y="0"/>
                  </a:lnTo>
                  <a:lnTo>
                    <a:pt x="30" y="84"/>
                  </a:lnTo>
                  <a:lnTo>
                    <a:pt x="13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2" name="Freeform 54"/>
            <p:cNvSpPr>
              <a:spLocks/>
            </p:cNvSpPr>
            <p:nvPr/>
          </p:nvSpPr>
          <p:spPr bwMode="auto">
            <a:xfrm>
              <a:off x="1367" y="2579"/>
              <a:ext cx="984" cy="180"/>
            </a:xfrm>
            <a:custGeom>
              <a:avLst/>
              <a:gdLst>
                <a:gd name="T0" fmla="*/ 6 w 984"/>
                <a:gd name="T1" fmla="*/ 0 h 180"/>
                <a:gd name="T2" fmla="*/ 984 w 984"/>
                <a:gd name="T3" fmla="*/ 162 h 180"/>
                <a:gd name="T4" fmla="*/ 984 w 984"/>
                <a:gd name="T5" fmla="*/ 174 h 180"/>
                <a:gd name="T6" fmla="*/ 978 w 984"/>
                <a:gd name="T7" fmla="*/ 180 h 180"/>
                <a:gd name="T8" fmla="*/ 0 w 984"/>
                <a:gd name="T9" fmla="*/ 18 h 180"/>
                <a:gd name="T10" fmla="*/ 0 w 984"/>
                <a:gd name="T11" fmla="*/ 6 h 180"/>
                <a:gd name="T12" fmla="*/ 6 w 984"/>
                <a:gd name="T13" fmla="*/ 0 h 1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4" h="180">
                  <a:moveTo>
                    <a:pt x="6" y="0"/>
                  </a:moveTo>
                  <a:lnTo>
                    <a:pt x="984" y="162"/>
                  </a:lnTo>
                  <a:lnTo>
                    <a:pt x="984" y="174"/>
                  </a:lnTo>
                  <a:lnTo>
                    <a:pt x="978" y="180"/>
                  </a:lnTo>
                  <a:lnTo>
                    <a:pt x="0" y="18"/>
                  </a:lnTo>
                  <a:lnTo>
                    <a:pt x="0" y="6"/>
                  </a:lnTo>
                  <a:lnTo>
                    <a:pt x="6"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3" name="Freeform 55"/>
            <p:cNvSpPr>
              <a:spLocks/>
            </p:cNvSpPr>
            <p:nvPr/>
          </p:nvSpPr>
          <p:spPr bwMode="auto">
            <a:xfrm>
              <a:off x="2315" y="2705"/>
              <a:ext cx="132" cy="84"/>
            </a:xfrm>
            <a:custGeom>
              <a:avLst/>
              <a:gdLst>
                <a:gd name="T0" fmla="*/ 132 w 132"/>
                <a:gd name="T1" fmla="*/ 60 h 84"/>
                <a:gd name="T2" fmla="*/ 18 w 132"/>
                <a:gd name="T3" fmla="*/ 0 h 84"/>
                <a:gd name="T4" fmla="*/ 0 w 132"/>
                <a:gd name="T5" fmla="*/ 84 h 84"/>
                <a:gd name="T6" fmla="*/ 132 w 132"/>
                <a:gd name="T7" fmla="*/ 60 h 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2" h="84">
                  <a:moveTo>
                    <a:pt x="132" y="60"/>
                  </a:moveTo>
                  <a:lnTo>
                    <a:pt x="18" y="0"/>
                  </a:lnTo>
                  <a:lnTo>
                    <a:pt x="0" y="84"/>
                  </a:lnTo>
                  <a:lnTo>
                    <a:pt x="132" y="6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4" name="Freeform 56"/>
            <p:cNvSpPr>
              <a:spLocks/>
            </p:cNvSpPr>
            <p:nvPr/>
          </p:nvSpPr>
          <p:spPr bwMode="auto">
            <a:xfrm>
              <a:off x="1367" y="2579"/>
              <a:ext cx="1002" cy="678"/>
            </a:xfrm>
            <a:custGeom>
              <a:avLst/>
              <a:gdLst>
                <a:gd name="T0" fmla="*/ 6 w 1002"/>
                <a:gd name="T1" fmla="*/ 0 h 678"/>
                <a:gd name="T2" fmla="*/ 1002 w 1002"/>
                <a:gd name="T3" fmla="*/ 666 h 678"/>
                <a:gd name="T4" fmla="*/ 996 w 1002"/>
                <a:gd name="T5" fmla="*/ 672 h 678"/>
                <a:gd name="T6" fmla="*/ 996 w 1002"/>
                <a:gd name="T7" fmla="*/ 678 h 678"/>
                <a:gd name="T8" fmla="*/ 0 w 1002"/>
                <a:gd name="T9" fmla="*/ 18 h 678"/>
                <a:gd name="T10" fmla="*/ 0 w 1002"/>
                <a:gd name="T11" fmla="*/ 6 h 678"/>
                <a:gd name="T12" fmla="*/ 6 w 1002"/>
                <a:gd name="T13" fmla="*/ 0 h 6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2" h="678">
                  <a:moveTo>
                    <a:pt x="6" y="0"/>
                  </a:moveTo>
                  <a:lnTo>
                    <a:pt x="1002" y="666"/>
                  </a:lnTo>
                  <a:lnTo>
                    <a:pt x="996" y="672"/>
                  </a:lnTo>
                  <a:lnTo>
                    <a:pt x="996" y="678"/>
                  </a:lnTo>
                  <a:lnTo>
                    <a:pt x="0" y="18"/>
                  </a:lnTo>
                  <a:lnTo>
                    <a:pt x="0" y="6"/>
                  </a:lnTo>
                  <a:lnTo>
                    <a:pt x="6"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5" name="Freeform 57"/>
            <p:cNvSpPr>
              <a:spLocks/>
            </p:cNvSpPr>
            <p:nvPr/>
          </p:nvSpPr>
          <p:spPr bwMode="auto">
            <a:xfrm>
              <a:off x="2321" y="3203"/>
              <a:ext cx="126" cy="102"/>
            </a:xfrm>
            <a:custGeom>
              <a:avLst/>
              <a:gdLst>
                <a:gd name="T0" fmla="*/ 126 w 126"/>
                <a:gd name="T1" fmla="*/ 102 h 102"/>
                <a:gd name="T2" fmla="*/ 48 w 126"/>
                <a:gd name="T3" fmla="*/ 0 h 102"/>
                <a:gd name="T4" fmla="*/ 0 w 126"/>
                <a:gd name="T5" fmla="*/ 72 h 102"/>
                <a:gd name="T6" fmla="*/ 126 w 126"/>
                <a:gd name="T7" fmla="*/ 102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 h="102">
                  <a:moveTo>
                    <a:pt x="126" y="102"/>
                  </a:moveTo>
                  <a:lnTo>
                    <a:pt x="48" y="0"/>
                  </a:lnTo>
                  <a:lnTo>
                    <a:pt x="0" y="72"/>
                  </a:lnTo>
                  <a:lnTo>
                    <a:pt x="126" y="10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6" name="Freeform 58"/>
            <p:cNvSpPr>
              <a:spLocks/>
            </p:cNvSpPr>
            <p:nvPr/>
          </p:nvSpPr>
          <p:spPr bwMode="auto">
            <a:xfrm>
              <a:off x="3887" y="2045"/>
              <a:ext cx="1080" cy="360"/>
            </a:xfrm>
            <a:custGeom>
              <a:avLst/>
              <a:gdLst>
                <a:gd name="T0" fmla="*/ 540 w 1080"/>
                <a:gd name="T1" fmla="*/ 360 h 360"/>
                <a:gd name="T2" fmla="*/ 0 w 1080"/>
                <a:gd name="T3" fmla="*/ 360 h 360"/>
                <a:gd name="T4" fmla="*/ 0 w 1080"/>
                <a:gd name="T5" fmla="*/ 0 h 360"/>
                <a:gd name="T6" fmla="*/ 1080 w 1080"/>
                <a:gd name="T7" fmla="*/ 0 h 360"/>
                <a:gd name="T8" fmla="*/ 1080 w 1080"/>
                <a:gd name="T9" fmla="*/ 360 h 360"/>
                <a:gd name="T10" fmla="*/ 540 w 1080"/>
                <a:gd name="T11" fmla="*/ 360 h 3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80" h="360">
                  <a:moveTo>
                    <a:pt x="540" y="360"/>
                  </a:moveTo>
                  <a:lnTo>
                    <a:pt x="0" y="360"/>
                  </a:lnTo>
                  <a:lnTo>
                    <a:pt x="0" y="0"/>
                  </a:lnTo>
                  <a:lnTo>
                    <a:pt x="1080" y="0"/>
                  </a:lnTo>
                  <a:lnTo>
                    <a:pt x="1080" y="360"/>
                  </a:lnTo>
                  <a:lnTo>
                    <a:pt x="540" y="360"/>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7" name="Freeform 59"/>
            <p:cNvSpPr>
              <a:spLocks/>
            </p:cNvSpPr>
            <p:nvPr/>
          </p:nvSpPr>
          <p:spPr bwMode="auto">
            <a:xfrm>
              <a:off x="3887" y="2399"/>
              <a:ext cx="540" cy="18"/>
            </a:xfrm>
            <a:custGeom>
              <a:avLst/>
              <a:gdLst>
                <a:gd name="T0" fmla="*/ 540 w 540"/>
                <a:gd name="T1" fmla="*/ 18 h 18"/>
                <a:gd name="T2" fmla="*/ 0 w 540"/>
                <a:gd name="T3" fmla="*/ 18 h 18"/>
                <a:gd name="T4" fmla="*/ 0 w 540"/>
                <a:gd name="T5" fmla="*/ 6 h 18"/>
                <a:gd name="T6" fmla="*/ 0 w 540"/>
                <a:gd name="T7" fmla="*/ 0 h 18"/>
                <a:gd name="T8" fmla="*/ 540 w 540"/>
                <a:gd name="T9" fmla="*/ 0 h 18"/>
                <a:gd name="T10" fmla="*/ 540 w 540"/>
                <a:gd name="T11" fmla="*/ 6 h 18"/>
                <a:gd name="T12" fmla="*/ 540 w 540"/>
                <a:gd name="T13" fmla="*/ 18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0" h="18">
                  <a:moveTo>
                    <a:pt x="540" y="18"/>
                  </a:moveTo>
                  <a:lnTo>
                    <a:pt x="0" y="18"/>
                  </a:lnTo>
                  <a:lnTo>
                    <a:pt x="0" y="6"/>
                  </a:lnTo>
                  <a:lnTo>
                    <a:pt x="0" y="0"/>
                  </a:lnTo>
                  <a:lnTo>
                    <a:pt x="540" y="0"/>
                  </a:lnTo>
                  <a:lnTo>
                    <a:pt x="540" y="6"/>
                  </a:lnTo>
                  <a:lnTo>
                    <a:pt x="540" y="1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8" name="Freeform 60"/>
            <p:cNvSpPr>
              <a:spLocks/>
            </p:cNvSpPr>
            <p:nvPr/>
          </p:nvSpPr>
          <p:spPr bwMode="auto">
            <a:xfrm>
              <a:off x="3881" y="2405"/>
              <a:ext cx="6" cy="12"/>
            </a:xfrm>
            <a:custGeom>
              <a:avLst/>
              <a:gdLst>
                <a:gd name="T0" fmla="*/ 0 w 6"/>
                <a:gd name="T1" fmla="*/ 0 h 12"/>
                <a:gd name="T2" fmla="*/ 6 w 6"/>
                <a:gd name="T3" fmla="*/ 0 h 12"/>
                <a:gd name="T4" fmla="*/ 6 w 6"/>
                <a:gd name="T5" fmla="*/ 12 h 12"/>
                <a:gd name="T6" fmla="*/ 6 w 6"/>
                <a:gd name="T7" fmla="*/ 12 h 12"/>
                <a:gd name="T8" fmla="*/ 6 w 6"/>
                <a:gd name="T9" fmla="*/ 12 h 12"/>
                <a:gd name="T10" fmla="*/ 6 w 6"/>
                <a:gd name="T11" fmla="*/ 12 h 12"/>
                <a:gd name="T12" fmla="*/ 6 w 6"/>
                <a:gd name="T13" fmla="*/ 12 h 12"/>
                <a:gd name="T14" fmla="*/ 6 w 6"/>
                <a:gd name="T15" fmla="*/ 12 h 12"/>
                <a:gd name="T16" fmla="*/ 6 w 6"/>
                <a:gd name="T17" fmla="*/ 12 h 12"/>
                <a:gd name="T18" fmla="*/ 6 w 6"/>
                <a:gd name="T19" fmla="*/ 12 h 12"/>
                <a:gd name="T20" fmla="*/ 6 w 6"/>
                <a:gd name="T21" fmla="*/ 12 h 12"/>
                <a:gd name="T22" fmla="*/ 6 w 6"/>
                <a:gd name="T23" fmla="*/ 12 h 12"/>
                <a:gd name="T24" fmla="*/ 6 w 6"/>
                <a:gd name="T25" fmla="*/ 12 h 12"/>
                <a:gd name="T26" fmla="*/ 6 w 6"/>
                <a:gd name="T27" fmla="*/ 12 h 12"/>
                <a:gd name="T28" fmla="*/ 6 w 6"/>
                <a:gd name="T29" fmla="*/ 12 h 12"/>
                <a:gd name="T30" fmla="*/ 0 w 6"/>
                <a:gd name="T31" fmla="*/ 6 h 12"/>
                <a:gd name="T32" fmla="*/ 0 w 6"/>
                <a:gd name="T33" fmla="*/ 6 h 12"/>
                <a:gd name="T34" fmla="*/ 0 w 6"/>
                <a:gd name="T35" fmla="*/ 6 h 12"/>
                <a:gd name="T36" fmla="*/ 0 w 6"/>
                <a:gd name="T37" fmla="*/ 6 h 12"/>
                <a:gd name="T38" fmla="*/ 0 w 6"/>
                <a:gd name="T39" fmla="*/ 6 h 12"/>
                <a:gd name="T40" fmla="*/ 0 w 6"/>
                <a:gd name="T41" fmla="*/ 6 h 12"/>
                <a:gd name="T42" fmla="*/ 0 w 6"/>
                <a:gd name="T43" fmla="*/ 6 h 12"/>
                <a:gd name="T44" fmla="*/ 0 w 6"/>
                <a:gd name="T45" fmla="*/ 6 h 12"/>
                <a:gd name="T46" fmla="*/ 0 w 6"/>
                <a:gd name="T47" fmla="*/ 6 h 12"/>
                <a:gd name="T48" fmla="*/ 0 w 6"/>
                <a:gd name="T49" fmla="*/ 6 h 12"/>
                <a:gd name="T50" fmla="*/ 0 w 6"/>
                <a:gd name="T51" fmla="*/ 6 h 12"/>
                <a:gd name="T52" fmla="*/ 0 w 6"/>
                <a:gd name="T53" fmla="*/ 6 h 12"/>
                <a:gd name="T54" fmla="*/ 0 w 6"/>
                <a:gd name="T55" fmla="*/ 0 h 12"/>
                <a:gd name="T56" fmla="*/ 0 w 6"/>
                <a:gd name="T57" fmla="*/ 0 h 12"/>
                <a:gd name="T58" fmla="*/ 0 w 6"/>
                <a:gd name="T59" fmla="*/ 0 h 1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 h="12">
                  <a:moveTo>
                    <a:pt x="0" y="0"/>
                  </a:moveTo>
                  <a:lnTo>
                    <a:pt x="6" y="0"/>
                  </a:lnTo>
                  <a:lnTo>
                    <a:pt x="6" y="12"/>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9" name="Freeform 61"/>
            <p:cNvSpPr>
              <a:spLocks/>
            </p:cNvSpPr>
            <p:nvPr/>
          </p:nvSpPr>
          <p:spPr bwMode="auto">
            <a:xfrm>
              <a:off x="3881" y="2045"/>
              <a:ext cx="18" cy="360"/>
            </a:xfrm>
            <a:custGeom>
              <a:avLst/>
              <a:gdLst>
                <a:gd name="T0" fmla="*/ 0 w 18"/>
                <a:gd name="T1" fmla="*/ 360 h 360"/>
                <a:gd name="T2" fmla="*/ 0 w 18"/>
                <a:gd name="T3" fmla="*/ 0 h 360"/>
                <a:gd name="T4" fmla="*/ 6 w 18"/>
                <a:gd name="T5" fmla="*/ 0 h 360"/>
                <a:gd name="T6" fmla="*/ 18 w 18"/>
                <a:gd name="T7" fmla="*/ 0 h 360"/>
                <a:gd name="T8" fmla="*/ 18 w 18"/>
                <a:gd name="T9" fmla="*/ 360 h 360"/>
                <a:gd name="T10" fmla="*/ 6 w 18"/>
                <a:gd name="T11" fmla="*/ 360 h 360"/>
                <a:gd name="T12" fmla="*/ 0 w 18"/>
                <a:gd name="T13" fmla="*/ 360 h 3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360">
                  <a:moveTo>
                    <a:pt x="0" y="360"/>
                  </a:moveTo>
                  <a:lnTo>
                    <a:pt x="0" y="0"/>
                  </a:lnTo>
                  <a:lnTo>
                    <a:pt x="6" y="0"/>
                  </a:lnTo>
                  <a:lnTo>
                    <a:pt x="18" y="0"/>
                  </a:lnTo>
                  <a:lnTo>
                    <a:pt x="18" y="360"/>
                  </a:lnTo>
                  <a:lnTo>
                    <a:pt x="6" y="360"/>
                  </a:lnTo>
                  <a:lnTo>
                    <a:pt x="0" y="36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0" name="Freeform 62"/>
            <p:cNvSpPr>
              <a:spLocks/>
            </p:cNvSpPr>
            <p:nvPr/>
          </p:nvSpPr>
          <p:spPr bwMode="auto">
            <a:xfrm>
              <a:off x="3881" y="2039"/>
              <a:ext cx="6" cy="6"/>
            </a:xfrm>
            <a:custGeom>
              <a:avLst/>
              <a:gdLst>
                <a:gd name="T0" fmla="*/ 6 w 6"/>
                <a:gd name="T1" fmla="*/ 0 h 6"/>
                <a:gd name="T2" fmla="*/ 6 w 6"/>
                <a:gd name="T3" fmla="*/ 6 h 6"/>
                <a:gd name="T4" fmla="*/ 0 w 6"/>
                <a:gd name="T5" fmla="*/ 6 h 6"/>
                <a:gd name="T6" fmla="*/ 0 w 6"/>
                <a:gd name="T7" fmla="*/ 6 h 6"/>
                <a:gd name="T8" fmla="*/ 0 w 6"/>
                <a:gd name="T9" fmla="*/ 6 h 6"/>
                <a:gd name="T10" fmla="*/ 0 w 6"/>
                <a:gd name="T11" fmla="*/ 6 h 6"/>
                <a:gd name="T12" fmla="*/ 0 w 6"/>
                <a:gd name="T13" fmla="*/ 6 h 6"/>
                <a:gd name="T14" fmla="*/ 0 w 6"/>
                <a:gd name="T15" fmla="*/ 6 h 6"/>
                <a:gd name="T16" fmla="*/ 0 w 6"/>
                <a:gd name="T17" fmla="*/ 6 h 6"/>
                <a:gd name="T18" fmla="*/ 0 w 6"/>
                <a:gd name="T19" fmla="*/ 6 h 6"/>
                <a:gd name="T20" fmla="*/ 0 w 6"/>
                <a:gd name="T21" fmla="*/ 6 h 6"/>
                <a:gd name="T22" fmla="*/ 0 w 6"/>
                <a:gd name="T23" fmla="*/ 6 h 6"/>
                <a:gd name="T24" fmla="*/ 0 w 6"/>
                <a:gd name="T25" fmla="*/ 6 h 6"/>
                <a:gd name="T26" fmla="*/ 0 w 6"/>
                <a:gd name="T27" fmla="*/ 6 h 6"/>
                <a:gd name="T28" fmla="*/ 0 w 6"/>
                <a:gd name="T29" fmla="*/ 6 h 6"/>
                <a:gd name="T30" fmla="*/ 0 w 6"/>
                <a:gd name="T31" fmla="*/ 0 h 6"/>
                <a:gd name="T32" fmla="*/ 6 w 6"/>
                <a:gd name="T33" fmla="*/ 0 h 6"/>
                <a:gd name="T34" fmla="*/ 6 w 6"/>
                <a:gd name="T35" fmla="*/ 0 h 6"/>
                <a:gd name="T36" fmla="*/ 6 w 6"/>
                <a:gd name="T37" fmla="*/ 0 h 6"/>
                <a:gd name="T38" fmla="*/ 6 w 6"/>
                <a:gd name="T39" fmla="*/ 0 h 6"/>
                <a:gd name="T40" fmla="*/ 6 w 6"/>
                <a:gd name="T41" fmla="*/ 0 h 6"/>
                <a:gd name="T42" fmla="*/ 6 w 6"/>
                <a:gd name="T43" fmla="*/ 0 h 6"/>
                <a:gd name="T44" fmla="*/ 6 w 6"/>
                <a:gd name="T45" fmla="*/ 0 h 6"/>
                <a:gd name="T46" fmla="*/ 6 w 6"/>
                <a:gd name="T47" fmla="*/ 0 h 6"/>
                <a:gd name="T48" fmla="*/ 6 w 6"/>
                <a:gd name="T49" fmla="*/ 0 h 6"/>
                <a:gd name="T50" fmla="*/ 6 w 6"/>
                <a:gd name="T51" fmla="*/ 0 h 6"/>
                <a:gd name="T52" fmla="*/ 6 w 6"/>
                <a:gd name="T53" fmla="*/ 0 h 6"/>
                <a:gd name="T54" fmla="*/ 6 w 6"/>
                <a:gd name="T55" fmla="*/ 0 h 6"/>
                <a:gd name="T56" fmla="*/ 6 w 6"/>
                <a:gd name="T57" fmla="*/ 0 h 6"/>
                <a:gd name="T58" fmla="*/ 6 w 6"/>
                <a:gd name="T59" fmla="*/ 0 h 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 h="6">
                  <a:moveTo>
                    <a:pt x="6" y="0"/>
                  </a:moveTo>
                  <a:lnTo>
                    <a:pt x="6" y="6"/>
                  </a:lnTo>
                  <a:lnTo>
                    <a:pt x="0" y="6"/>
                  </a:lnTo>
                  <a:lnTo>
                    <a:pt x="0" y="0"/>
                  </a:lnTo>
                  <a:lnTo>
                    <a:pt x="6"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1" name="Freeform 63"/>
            <p:cNvSpPr>
              <a:spLocks/>
            </p:cNvSpPr>
            <p:nvPr/>
          </p:nvSpPr>
          <p:spPr bwMode="auto">
            <a:xfrm>
              <a:off x="3887" y="2039"/>
              <a:ext cx="1080" cy="18"/>
            </a:xfrm>
            <a:custGeom>
              <a:avLst/>
              <a:gdLst>
                <a:gd name="T0" fmla="*/ 0 w 1080"/>
                <a:gd name="T1" fmla="*/ 0 h 18"/>
                <a:gd name="T2" fmla="*/ 1080 w 1080"/>
                <a:gd name="T3" fmla="*/ 0 h 18"/>
                <a:gd name="T4" fmla="*/ 1080 w 1080"/>
                <a:gd name="T5" fmla="*/ 6 h 18"/>
                <a:gd name="T6" fmla="*/ 1080 w 1080"/>
                <a:gd name="T7" fmla="*/ 18 h 18"/>
                <a:gd name="T8" fmla="*/ 0 w 1080"/>
                <a:gd name="T9" fmla="*/ 18 h 18"/>
                <a:gd name="T10" fmla="*/ 0 w 1080"/>
                <a:gd name="T11" fmla="*/ 6 h 18"/>
                <a:gd name="T12" fmla="*/ 0 w 1080"/>
                <a:gd name="T13" fmla="*/ 0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0" h="18">
                  <a:moveTo>
                    <a:pt x="0" y="0"/>
                  </a:moveTo>
                  <a:lnTo>
                    <a:pt x="1080" y="0"/>
                  </a:lnTo>
                  <a:lnTo>
                    <a:pt x="1080" y="6"/>
                  </a:lnTo>
                  <a:lnTo>
                    <a:pt x="1080" y="18"/>
                  </a:lnTo>
                  <a:lnTo>
                    <a:pt x="0" y="18"/>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2" name="Freeform 64"/>
            <p:cNvSpPr>
              <a:spLocks/>
            </p:cNvSpPr>
            <p:nvPr/>
          </p:nvSpPr>
          <p:spPr bwMode="auto">
            <a:xfrm>
              <a:off x="4967" y="2039"/>
              <a:ext cx="12" cy="6"/>
            </a:xfrm>
            <a:custGeom>
              <a:avLst/>
              <a:gdLst>
                <a:gd name="T0" fmla="*/ 12 w 12"/>
                <a:gd name="T1" fmla="*/ 6 h 6"/>
                <a:gd name="T2" fmla="*/ 0 w 12"/>
                <a:gd name="T3" fmla="*/ 6 h 6"/>
                <a:gd name="T4" fmla="*/ 0 w 12"/>
                <a:gd name="T5" fmla="*/ 0 h 6"/>
                <a:gd name="T6" fmla="*/ 0 w 12"/>
                <a:gd name="T7" fmla="*/ 0 h 6"/>
                <a:gd name="T8" fmla="*/ 6 w 12"/>
                <a:gd name="T9" fmla="*/ 0 h 6"/>
                <a:gd name="T10" fmla="*/ 6 w 12"/>
                <a:gd name="T11" fmla="*/ 0 h 6"/>
                <a:gd name="T12" fmla="*/ 6 w 12"/>
                <a:gd name="T13" fmla="*/ 0 h 6"/>
                <a:gd name="T14" fmla="*/ 6 w 12"/>
                <a:gd name="T15" fmla="*/ 0 h 6"/>
                <a:gd name="T16" fmla="*/ 6 w 12"/>
                <a:gd name="T17" fmla="*/ 0 h 6"/>
                <a:gd name="T18" fmla="*/ 6 w 12"/>
                <a:gd name="T19" fmla="*/ 0 h 6"/>
                <a:gd name="T20" fmla="*/ 6 w 12"/>
                <a:gd name="T21" fmla="*/ 0 h 6"/>
                <a:gd name="T22" fmla="*/ 6 w 12"/>
                <a:gd name="T23" fmla="*/ 0 h 6"/>
                <a:gd name="T24" fmla="*/ 6 w 12"/>
                <a:gd name="T25" fmla="*/ 0 h 6"/>
                <a:gd name="T26" fmla="*/ 6 w 12"/>
                <a:gd name="T27" fmla="*/ 0 h 6"/>
                <a:gd name="T28" fmla="*/ 6 w 12"/>
                <a:gd name="T29" fmla="*/ 0 h 6"/>
                <a:gd name="T30" fmla="*/ 6 w 12"/>
                <a:gd name="T31" fmla="*/ 0 h 6"/>
                <a:gd name="T32" fmla="*/ 12 w 12"/>
                <a:gd name="T33" fmla="*/ 6 h 6"/>
                <a:gd name="T34" fmla="*/ 12 w 12"/>
                <a:gd name="T35" fmla="*/ 6 h 6"/>
                <a:gd name="T36" fmla="*/ 12 w 12"/>
                <a:gd name="T37" fmla="*/ 6 h 6"/>
                <a:gd name="T38" fmla="*/ 12 w 12"/>
                <a:gd name="T39" fmla="*/ 6 h 6"/>
                <a:gd name="T40" fmla="*/ 12 w 12"/>
                <a:gd name="T41" fmla="*/ 6 h 6"/>
                <a:gd name="T42" fmla="*/ 12 w 12"/>
                <a:gd name="T43" fmla="*/ 6 h 6"/>
                <a:gd name="T44" fmla="*/ 12 w 12"/>
                <a:gd name="T45" fmla="*/ 6 h 6"/>
                <a:gd name="T46" fmla="*/ 12 w 12"/>
                <a:gd name="T47" fmla="*/ 6 h 6"/>
                <a:gd name="T48" fmla="*/ 12 w 12"/>
                <a:gd name="T49" fmla="*/ 6 h 6"/>
                <a:gd name="T50" fmla="*/ 12 w 12"/>
                <a:gd name="T51" fmla="*/ 6 h 6"/>
                <a:gd name="T52" fmla="*/ 12 w 12"/>
                <a:gd name="T53" fmla="*/ 6 h 6"/>
                <a:gd name="T54" fmla="*/ 12 w 12"/>
                <a:gd name="T55" fmla="*/ 6 h 6"/>
                <a:gd name="T56" fmla="*/ 12 w 12"/>
                <a:gd name="T57" fmla="*/ 6 h 6"/>
                <a:gd name="T58" fmla="*/ 12 w 12"/>
                <a:gd name="T59" fmla="*/ 6 h 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 h="6">
                  <a:moveTo>
                    <a:pt x="12" y="6"/>
                  </a:moveTo>
                  <a:lnTo>
                    <a:pt x="0" y="6"/>
                  </a:lnTo>
                  <a:lnTo>
                    <a:pt x="0" y="0"/>
                  </a:lnTo>
                  <a:lnTo>
                    <a:pt x="6" y="0"/>
                  </a:lnTo>
                  <a:lnTo>
                    <a:pt x="12"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3" name="Freeform 65"/>
            <p:cNvSpPr>
              <a:spLocks/>
            </p:cNvSpPr>
            <p:nvPr/>
          </p:nvSpPr>
          <p:spPr bwMode="auto">
            <a:xfrm>
              <a:off x="4961" y="2045"/>
              <a:ext cx="18" cy="360"/>
            </a:xfrm>
            <a:custGeom>
              <a:avLst/>
              <a:gdLst>
                <a:gd name="T0" fmla="*/ 18 w 18"/>
                <a:gd name="T1" fmla="*/ 0 h 360"/>
                <a:gd name="T2" fmla="*/ 18 w 18"/>
                <a:gd name="T3" fmla="*/ 360 h 360"/>
                <a:gd name="T4" fmla="*/ 6 w 18"/>
                <a:gd name="T5" fmla="*/ 360 h 360"/>
                <a:gd name="T6" fmla="*/ 0 w 18"/>
                <a:gd name="T7" fmla="*/ 360 h 360"/>
                <a:gd name="T8" fmla="*/ 0 w 18"/>
                <a:gd name="T9" fmla="*/ 0 h 360"/>
                <a:gd name="T10" fmla="*/ 6 w 18"/>
                <a:gd name="T11" fmla="*/ 0 h 360"/>
                <a:gd name="T12" fmla="*/ 18 w 18"/>
                <a:gd name="T13" fmla="*/ 0 h 3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360">
                  <a:moveTo>
                    <a:pt x="18" y="0"/>
                  </a:moveTo>
                  <a:lnTo>
                    <a:pt x="18" y="360"/>
                  </a:lnTo>
                  <a:lnTo>
                    <a:pt x="6" y="360"/>
                  </a:lnTo>
                  <a:lnTo>
                    <a:pt x="0" y="360"/>
                  </a:lnTo>
                  <a:lnTo>
                    <a:pt x="0" y="0"/>
                  </a:lnTo>
                  <a:lnTo>
                    <a:pt x="6" y="0"/>
                  </a:lnTo>
                  <a:lnTo>
                    <a:pt x="18"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4" name="Freeform 66"/>
            <p:cNvSpPr>
              <a:spLocks/>
            </p:cNvSpPr>
            <p:nvPr/>
          </p:nvSpPr>
          <p:spPr bwMode="auto">
            <a:xfrm>
              <a:off x="4967" y="2405"/>
              <a:ext cx="12" cy="12"/>
            </a:xfrm>
            <a:custGeom>
              <a:avLst/>
              <a:gdLst>
                <a:gd name="T0" fmla="*/ 0 w 12"/>
                <a:gd name="T1" fmla="*/ 12 h 12"/>
                <a:gd name="T2" fmla="*/ 0 w 12"/>
                <a:gd name="T3" fmla="*/ 0 h 12"/>
                <a:gd name="T4" fmla="*/ 12 w 12"/>
                <a:gd name="T5" fmla="*/ 0 h 12"/>
                <a:gd name="T6" fmla="*/ 12 w 12"/>
                <a:gd name="T7" fmla="*/ 0 h 12"/>
                <a:gd name="T8" fmla="*/ 12 w 12"/>
                <a:gd name="T9" fmla="*/ 6 h 12"/>
                <a:gd name="T10" fmla="*/ 12 w 12"/>
                <a:gd name="T11" fmla="*/ 6 h 12"/>
                <a:gd name="T12" fmla="*/ 12 w 12"/>
                <a:gd name="T13" fmla="*/ 6 h 12"/>
                <a:gd name="T14" fmla="*/ 12 w 12"/>
                <a:gd name="T15" fmla="*/ 6 h 12"/>
                <a:gd name="T16" fmla="*/ 12 w 12"/>
                <a:gd name="T17" fmla="*/ 6 h 12"/>
                <a:gd name="T18" fmla="*/ 12 w 12"/>
                <a:gd name="T19" fmla="*/ 6 h 12"/>
                <a:gd name="T20" fmla="*/ 12 w 12"/>
                <a:gd name="T21" fmla="*/ 6 h 12"/>
                <a:gd name="T22" fmla="*/ 12 w 12"/>
                <a:gd name="T23" fmla="*/ 6 h 12"/>
                <a:gd name="T24" fmla="*/ 12 w 12"/>
                <a:gd name="T25" fmla="*/ 6 h 12"/>
                <a:gd name="T26" fmla="*/ 12 w 12"/>
                <a:gd name="T27" fmla="*/ 6 h 12"/>
                <a:gd name="T28" fmla="*/ 12 w 12"/>
                <a:gd name="T29" fmla="*/ 6 h 12"/>
                <a:gd name="T30" fmla="*/ 6 w 12"/>
                <a:gd name="T31" fmla="*/ 6 h 12"/>
                <a:gd name="T32" fmla="*/ 6 w 12"/>
                <a:gd name="T33" fmla="*/ 12 h 12"/>
                <a:gd name="T34" fmla="*/ 6 w 12"/>
                <a:gd name="T35" fmla="*/ 12 h 12"/>
                <a:gd name="T36" fmla="*/ 6 w 12"/>
                <a:gd name="T37" fmla="*/ 12 h 12"/>
                <a:gd name="T38" fmla="*/ 6 w 12"/>
                <a:gd name="T39" fmla="*/ 12 h 12"/>
                <a:gd name="T40" fmla="*/ 6 w 12"/>
                <a:gd name="T41" fmla="*/ 12 h 12"/>
                <a:gd name="T42" fmla="*/ 6 w 12"/>
                <a:gd name="T43" fmla="*/ 12 h 12"/>
                <a:gd name="T44" fmla="*/ 6 w 12"/>
                <a:gd name="T45" fmla="*/ 12 h 12"/>
                <a:gd name="T46" fmla="*/ 6 w 12"/>
                <a:gd name="T47" fmla="*/ 12 h 12"/>
                <a:gd name="T48" fmla="*/ 6 w 12"/>
                <a:gd name="T49" fmla="*/ 12 h 12"/>
                <a:gd name="T50" fmla="*/ 6 w 12"/>
                <a:gd name="T51" fmla="*/ 12 h 12"/>
                <a:gd name="T52" fmla="*/ 6 w 12"/>
                <a:gd name="T53" fmla="*/ 12 h 12"/>
                <a:gd name="T54" fmla="*/ 0 w 12"/>
                <a:gd name="T55" fmla="*/ 12 h 12"/>
                <a:gd name="T56" fmla="*/ 0 w 12"/>
                <a:gd name="T57" fmla="*/ 12 h 12"/>
                <a:gd name="T58" fmla="*/ 0 w 12"/>
                <a:gd name="T59" fmla="*/ 12 h 1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 h="12">
                  <a:moveTo>
                    <a:pt x="0" y="12"/>
                  </a:moveTo>
                  <a:lnTo>
                    <a:pt x="0" y="0"/>
                  </a:lnTo>
                  <a:lnTo>
                    <a:pt x="12" y="0"/>
                  </a:lnTo>
                  <a:lnTo>
                    <a:pt x="12" y="6"/>
                  </a:lnTo>
                  <a:lnTo>
                    <a:pt x="6" y="6"/>
                  </a:lnTo>
                  <a:lnTo>
                    <a:pt x="6" y="12"/>
                  </a:lnTo>
                  <a:lnTo>
                    <a:pt x="0" y="1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5" name="Freeform 67"/>
            <p:cNvSpPr>
              <a:spLocks/>
            </p:cNvSpPr>
            <p:nvPr/>
          </p:nvSpPr>
          <p:spPr bwMode="auto">
            <a:xfrm>
              <a:off x="4427" y="2399"/>
              <a:ext cx="540" cy="18"/>
            </a:xfrm>
            <a:custGeom>
              <a:avLst/>
              <a:gdLst>
                <a:gd name="T0" fmla="*/ 540 w 540"/>
                <a:gd name="T1" fmla="*/ 18 h 18"/>
                <a:gd name="T2" fmla="*/ 0 w 540"/>
                <a:gd name="T3" fmla="*/ 18 h 18"/>
                <a:gd name="T4" fmla="*/ 0 w 540"/>
                <a:gd name="T5" fmla="*/ 6 h 18"/>
                <a:gd name="T6" fmla="*/ 0 w 540"/>
                <a:gd name="T7" fmla="*/ 0 h 18"/>
                <a:gd name="T8" fmla="*/ 540 w 540"/>
                <a:gd name="T9" fmla="*/ 0 h 18"/>
                <a:gd name="T10" fmla="*/ 540 w 540"/>
                <a:gd name="T11" fmla="*/ 6 h 18"/>
                <a:gd name="T12" fmla="*/ 540 w 540"/>
                <a:gd name="T13" fmla="*/ 18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0" h="18">
                  <a:moveTo>
                    <a:pt x="540" y="18"/>
                  </a:moveTo>
                  <a:lnTo>
                    <a:pt x="0" y="18"/>
                  </a:lnTo>
                  <a:lnTo>
                    <a:pt x="0" y="6"/>
                  </a:lnTo>
                  <a:lnTo>
                    <a:pt x="0" y="0"/>
                  </a:lnTo>
                  <a:lnTo>
                    <a:pt x="540" y="0"/>
                  </a:lnTo>
                  <a:lnTo>
                    <a:pt x="540" y="6"/>
                  </a:lnTo>
                  <a:lnTo>
                    <a:pt x="540" y="1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6" name="Rectangle 68"/>
            <p:cNvSpPr>
              <a:spLocks noChangeArrowheads="1"/>
            </p:cNvSpPr>
            <p:nvPr/>
          </p:nvSpPr>
          <p:spPr bwMode="auto">
            <a:xfrm>
              <a:off x="4013" y="2129"/>
              <a:ext cx="85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228600" indent="-228600"/>
              <a:r>
                <a:rPr lang="en-US" sz="2300" b="0">
                  <a:solidFill>
                    <a:srgbClr val="666666"/>
                  </a:solidFill>
                </a:rPr>
                <a:t>CRC32 #1</a:t>
              </a:r>
              <a:endParaRPr lang="en-US"/>
            </a:p>
          </p:txBody>
        </p:sp>
        <p:sp>
          <p:nvSpPr>
            <p:cNvPr id="15427" name="Freeform 69"/>
            <p:cNvSpPr>
              <a:spLocks/>
            </p:cNvSpPr>
            <p:nvPr/>
          </p:nvSpPr>
          <p:spPr bwMode="auto">
            <a:xfrm>
              <a:off x="3887" y="2585"/>
              <a:ext cx="1080" cy="360"/>
            </a:xfrm>
            <a:custGeom>
              <a:avLst/>
              <a:gdLst>
                <a:gd name="T0" fmla="*/ 540 w 1080"/>
                <a:gd name="T1" fmla="*/ 360 h 360"/>
                <a:gd name="T2" fmla="*/ 0 w 1080"/>
                <a:gd name="T3" fmla="*/ 360 h 360"/>
                <a:gd name="T4" fmla="*/ 0 w 1080"/>
                <a:gd name="T5" fmla="*/ 0 h 360"/>
                <a:gd name="T6" fmla="*/ 1080 w 1080"/>
                <a:gd name="T7" fmla="*/ 0 h 360"/>
                <a:gd name="T8" fmla="*/ 1080 w 1080"/>
                <a:gd name="T9" fmla="*/ 360 h 360"/>
                <a:gd name="T10" fmla="*/ 540 w 1080"/>
                <a:gd name="T11" fmla="*/ 360 h 3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80" h="360">
                  <a:moveTo>
                    <a:pt x="540" y="360"/>
                  </a:moveTo>
                  <a:lnTo>
                    <a:pt x="0" y="360"/>
                  </a:lnTo>
                  <a:lnTo>
                    <a:pt x="0" y="0"/>
                  </a:lnTo>
                  <a:lnTo>
                    <a:pt x="1080" y="0"/>
                  </a:lnTo>
                  <a:lnTo>
                    <a:pt x="1080" y="360"/>
                  </a:lnTo>
                  <a:lnTo>
                    <a:pt x="540" y="360"/>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8" name="Freeform 70"/>
            <p:cNvSpPr>
              <a:spLocks/>
            </p:cNvSpPr>
            <p:nvPr/>
          </p:nvSpPr>
          <p:spPr bwMode="auto">
            <a:xfrm>
              <a:off x="3887" y="2939"/>
              <a:ext cx="540" cy="18"/>
            </a:xfrm>
            <a:custGeom>
              <a:avLst/>
              <a:gdLst>
                <a:gd name="T0" fmla="*/ 540 w 540"/>
                <a:gd name="T1" fmla="*/ 18 h 18"/>
                <a:gd name="T2" fmla="*/ 0 w 540"/>
                <a:gd name="T3" fmla="*/ 18 h 18"/>
                <a:gd name="T4" fmla="*/ 0 w 540"/>
                <a:gd name="T5" fmla="*/ 6 h 18"/>
                <a:gd name="T6" fmla="*/ 0 w 540"/>
                <a:gd name="T7" fmla="*/ 0 h 18"/>
                <a:gd name="T8" fmla="*/ 540 w 540"/>
                <a:gd name="T9" fmla="*/ 0 h 18"/>
                <a:gd name="T10" fmla="*/ 540 w 540"/>
                <a:gd name="T11" fmla="*/ 6 h 18"/>
                <a:gd name="T12" fmla="*/ 540 w 540"/>
                <a:gd name="T13" fmla="*/ 18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0" h="18">
                  <a:moveTo>
                    <a:pt x="540" y="18"/>
                  </a:moveTo>
                  <a:lnTo>
                    <a:pt x="0" y="18"/>
                  </a:lnTo>
                  <a:lnTo>
                    <a:pt x="0" y="6"/>
                  </a:lnTo>
                  <a:lnTo>
                    <a:pt x="0" y="0"/>
                  </a:lnTo>
                  <a:lnTo>
                    <a:pt x="540" y="0"/>
                  </a:lnTo>
                  <a:lnTo>
                    <a:pt x="540" y="6"/>
                  </a:lnTo>
                  <a:lnTo>
                    <a:pt x="540" y="1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9" name="Freeform 71"/>
            <p:cNvSpPr>
              <a:spLocks/>
            </p:cNvSpPr>
            <p:nvPr/>
          </p:nvSpPr>
          <p:spPr bwMode="auto">
            <a:xfrm>
              <a:off x="3881" y="2945"/>
              <a:ext cx="6" cy="12"/>
            </a:xfrm>
            <a:custGeom>
              <a:avLst/>
              <a:gdLst>
                <a:gd name="T0" fmla="*/ 0 w 6"/>
                <a:gd name="T1" fmla="*/ 0 h 12"/>
                <a:gd name="T2" fmla="*/ 6 w 6"/>
                <a:gd name="T3" fmla="*/ 0 h 12"/>
                <a:gd name="T4" fmla="*/ 6 w 6"/>
                <a:gd name="T5" fmla="*/ 12 h 12"/>
                <a:gd name="T6" fmla="*/ 6 w 6"/>
                <a:gd name="T7" fmla="*/ 12 h 12"/>
                <a:gd name="T8" fmla="*/ 6 w 6"/>
                <a:gd name="T9" fmla="*/ 12 h 12"/>
                <a:gd name="T10" fmla="*/ 6 w 6"/>
                <a:gd name="T11" fmla="*/ 12 h 12"/>
                <a:gd name="T12" fmla="*/ 6 w 6"/>
                <a:gd name="T13" fmla="*/ 12 h 12"/>
                <a:gd name="T14" fmla="*/ 6 w 6"/>
                <a:gd name="T15" fmla="*/ 12 h 12"/>
                <a:gd name="T16" fmla="*/ 6 w 6"/>
                <a:gd name="T17" fmla="*/ 12 h 12"/>
                <a:gd name="T18" fmla="*/ 6 w 6"/>
                <a:gd name="T19" fmla="*/ 12 h 12"/>
                <a:gd name="T20" fmla="*/ 6 w 6"/>
                <a:gd name="T21" fmla="*/ 12 h 12"/>
                <a:gd name="T22" fmla="*/ 6 w 6"/>
                <a:gd name="T23" fmla="*/ 12 h 12"/>
                <a:gd name="T24" fmla="*/ 6 w 6"/>
                <a:gd name="T25" fmla="*/ 12 h 12"/>
                <a:gd name="T26" fmla="*/ 6 w 6"/>
                <a:gd name="T27" fmla="*/ 12 h 12"/>
                <a:gd name="T28" fmla="*/ 6 w 6"/>
                <a:gd name="T29" fmla="*/ 12 h 12"/>
                <a:gd name="T30" fmla="*/ 0 w 6"/>
                <a:gd name="T31" fmla="*/ 6 h 12"/>
                <a:gd name="T32" fmla="*/ 0 w 6"/>
                <a:gd name="T33" fmla="*/ 6 h 12"/>
                <a:gd name="T34" fmla="*/ 0 w 6"/>
                <a:gd name="T35" fmla="*/ 6 h 12"/>
                <a:gd name="T36" fmla="*/ 0 w 6"/>
                <a:gd name="T37" fmla="*/ 6 h 12"/>
                <a:gd name="T38" fmla="*/ 0 w 6"/>
                <a:gd name="T39" fmla="*/ 6 h 12"/>
                <a:gd name="T40" fmla="*/ 0 w 6"/>
                <a:gd name="T41" fmla="*/ 6 h 12"/>
                <a:gd name="T42" fmla="*/ 0 w 6"/>
                <a:gd name="T43" fmla="*/ 6 h 12"/>
                <a:gd name="T44" fmla="*/ 0 w 6"/>
                <a:gd name="T45" fmla="*/ 6 h 12"/>
                <a:gd name="T46" fmla="*/ 0 w 6"/>
                <a:gd name="T47" fmla="*/ 6 h 12"/>
                <a:gd name="T48" fmla="*/ 0 w 6"/>
                <a:gd name="T49" fmla="*/ 6 h 12"/>
                <a:gd name="T50" fmla="*/ 0 w 6"/>
                <a:gd name="T51" fmla="*/ 6 h 12"/>
                <a:gd name="T52" fmla="*/ 0 w 6"/>
                <a:gd name="T53" fmla="*/ 6 h 12"/>
                <a:gd name="T54" fmla="*/ 0 w 6"/>
                <a:gd name="T55" fmla="*/ 0 h 12"/>
                <a:gd name="T56" fmla="*/ 0 w 6"/>
                <a:gd name="T57" fmla="*/ 0 h 12"/>
                <a:gd name="T58" fmla="*/ 0 w 6"/>
                <a:gd name="T59" fmla="*/ 0 h 1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 h="12">
                  <a:moveTo>
                    <a:pt x="0" y="0"/>
                  </a:moveTo>
                  <a:lnTo>
                    <a:pt x="6" y="0"/>
                  </a:lnTo>
                  <a:lnTo>
                    <a:pt x="6" y="12"/>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0" name="Freeform 72"/>
            <p:cNvSpPr>
              <a:spLocks/>
            </p:cNvSpPr>
            <p:nvPr/>
          </p:nvSpPr>
          <p:spPr bwMode="auto">
            <a:xfrm>
              <a:off x="3881" y="2585"/>
              <a:ext cx="18" cy="360"/>
            </a:xfrm>
            <a:custGeom>
              <a:avLst/>
              <a:gdLst>
                <a:gd name="T0" fmla="*/ 0 w 18"/>
                <a:gd name="T1" fmla="*/ 360 h 360"/>
                <a:gd name="T2" fmla="*/ 0 w 18"/>
                <a:gd name="T3" fmla="*/ 0 h 360"/>
                <a:gd name="T4" fmla="*/ 6 w 18"/>
                <a:gd name="T5" fmla="*/ 0 h 360"/>
                <a:gd name="T6" fmla="*/ 18 w 18"/>
                <a:gd name="T7" fmla="*/ 0 h 360"/>
                <a:gd name="T8" fmla="*/ 18 w 18"/>
                <a:gd name="T9" fmla="*/ 360 h 360"/>
                <a:gd name="T10" fmla="*/ 6 w 18"/>
                <a:gd name="T11" fmla="*/ 360 h 360"/>
                <a:gd name="T12" fmla="*/ 0 w 18"/>
                <a:gd name="T13" fmla="*/ 360 h 3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360">
                  <a:moveTo>
                    <a:pt x="0" y="360"/>
                  </a:moveTo>
                  <a:lnTo>
                    <a:pt x="0" y="0"/>
                  </a:lnTo>
                  <a:lnTo>
                    <a:pt x="6" y="0"/>
                  </a:lnTo>
                  <a:lnTo>
                    <a:pt x="18" y="0"/>
                  </a:lnTo>
                  <a:lnTo>
                    <a:pt x="18" y="360"/>
                  </a:lnTo>
                  <a:lnTo>
                    <a:pt x="6" y="360"/>
                  </a:lnTo>
                  <a:lnTo>
                    <a:pt x="0" y="36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1" name="Freeform 73"/>
            <p:cNvSpPr>
              <a:spLocks/>
            </p:cNvSpPr>
            <p:nvPr/>
          </p:nvSpPr>
          <p:spPr bwMode="auto">
            <a:xfrm>
              <a:off x="3881" y="2579"/>
              <a:ext cx="6" cy="6"/>
            </a:xfrm>
            <a:custGeom>
              <a:avLst/>
              <a:gdLst>
                <a:gd name="T0" fmla="*/ 6 w 6"/>
                <a:gd name="T1" fmla="*/ 0 h 6"/>
                <a:gd name="T2" fmla="*/ 6 w 6"/>
                <a:gd name="T3" fmla="*/ 6 h 6"/>
                <a:gd name="T4" fmla="*/ 0 w 6"/>
                <a:gd name="T5" fmla="*/ 6 h 6"/>
                <a:gd name="T6" fmla="*/ 0 w 6"/>
                <a:gd name="T7" fmla="*/ 6 h 6"/>
                <a:gd name="T8" fmla="*/ 0 w 6"/>
                <a:gd name="T9" fmla="*/ 6 h 6"/>
                <a:gd name="T10" fmla="*/ 0 w 6"/>
                <a:gd name="T11" fmla="*/ 6 h 6"/>
                <a:gd name="T12" fmla="*/ 0 w 6"/>
                <a:gd name="T13" fmla="*/ 6 h 6"/>
                <a:gd name="T14" fmla="*/ 0 w 6"/>
                <a:gd name="T15" fmla="*/ 6 h 6"/>
                <a:gd name="T16" fmla="*/ 0 w 6"/>
                <a:gd name="T17" fmla="*/ 6 h 6"/>
                <a:gd name="T18" fmla="*/ 0 w 6"/>
                <a:gd name="T19" fmla="*/ 6 h 6"/>
                <a:gd name="T20" fmla="*/ 0 w 6"/>
                <a:gd name="T21" fmla="*/ 6 h 6"/>
                <a:gd name="T22" fmla="*/ 0 w 6"/>
                <a:gd name="T23" fmla="*/ 6 h 6"/>
                <a:gd name="T24" fmla="*/ 0 w 6"/>
                <a:gd name="T25" fmla="*/ 6 h 6"/>
                <a:gd name="T26" fmla="*/ 0 w 6"/>
                <a:gd name="T27" fmla="*/ 6 h 6"/>
                <a:gd name="T28" fmla="*/ 0 w 6"/>
                <a:gd name="T29" fmla="*/ 6 h 6"/>
                <a:gd name="T30" fmla="*/ 0 w 6"/>
                <a:gd name="T31" fmla="*/ 0 h 6"/>
                <a:gd name="T32" fmla="*/ 6 w 6"/>
                <a:gd name="T33" fmla="*/ 0 h 6"/>
                <a:gd name="T34" fmla="*/ 6 w 6"/>
                <a:gd name="T35" fmla="*/ 0 h 6"/>
                <a:gd name="T36" fmla="*/ 6 w 6"/>
                <a:gd name="T37" fmla="*/ 0 h 6"/>
                <a:gd name="T38" fmla="*/ 6 w 6"/>
                <a:gd name="T39" fmla="*/ 0 h 6"/>
                <a:gd name="T40" fmla="*/ 6 w 6"/>
                <a:gd name="T41" fmla="*/ 0 h 6"/>
                <a:gd name="T42" fmla="*/ 6 w 6"/>
                <a:gd name="T43" fmla="*/ 0 h 6"/>
                <a:gd name="T44" fmla="*/ 6 w 6"/>
                <a:gd name="T45" fmla="*/ 0 h 6"/>
                <a:gd name="T46" fmla="*/ 6 w 6"/>
                <a:gd name="T47" fmla="*/ 0 h 6"/>
                <a:gd name="T48" fmla="*/ 6 w 6"/>
                <a:gd name="T49" fmla="*/ 0 h 6"/>
                <a:gd name="T50" fmla="*/ 6 w 6"/>
                <a:gd name="T51" fmla="*/ 0 h 6"/>
                <a:gd name="T52" fmla="*/ 6 w 6"/>
                <a:gd name="T53" fmla="*/ 0 h 6"/>
                <a:gd name="T54" fmla="*/ 6 w 6"/>
                <a:gd name="T55" fmla="*/ 0 h 6"/>
                <a:gd name="T56" fmla="*/ 6 w 6"/>
                <a:gd name="T57" fmla="*/ 0 h 6"/>
                <a:gd name="T58" fmla="*/ 6 w 6"/>
                <a:gd name="T59" fmla="*/ 0 h 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 h="6">
                  <a:moveTo>
                    <a:pt x="6" y="0"/>
                  </a:moveTo>
                  <a:lnTo>
                    <a:pt x="6" y="6"/>
                  </a:lnTo>
                  <a:lnTo>
                    <a:pt x="0" y="6"/>
                  </a:lnTo>
                  <a:lnTo>
                    <a:pt x="0" y="0"/>
                  </a:lnTo>
                  <a:lnTo>
                    <a:pt x="6"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2" name="Freeform 74"/>
            <p:cNvSpPr>
              <a:spLocks/>
            </p:cNvSpPr>
            <p:nvPr/>
          </p:nvSpPr>
          <p:spPr bwMode="auto">
            <a:xfrm>
              <a:off x="3887" y="2579"/>
              <a:ext cx="1080" cy="18"/>
            </a:xfrm>
            <a:custGeom>
              <a:avLst/>
              <a:gdLst>
                <a:gd name="T0" fmla="*/ 0 w 1080"/>
                <a:gd name="T1" fmla="*/ 0 h 18"/>
                <a:gd name="T2" fmla="*/ 1080 w 1080"/>
                <a:gd name="T3" fmla="*/ 0 h 18"/>
                <a:gd name="T4" fmla="*/ 1080 w 1080"/>
                <a:gd name="T5" fmla="*/ 6 h 18"/>
                <a:gd name="T6" fmla="*/ 1080 w 1080"/>
                <a:gd name="T7" fmla="*/ 18 h 18"/>
                <a:gd name="T8" fmla="*/ 0 w 1080"/>
                <a:gd name="T9" fmla="*/ 18 h 18"/>
                <a:gd name="T10" fmla="*/ 0 w 1080"/>
                <a:gd name="T11" fmla="*/ 6 h 18"/>
                <a:gd name="T12" fmla="*/ 0 w 1080"/>
                <a:gd name="T13" fmla="*/ 0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0" h="18">
                  <a:moveTo>
                    <a:pt x="0" y="0"/>
                  </a:moveTo>
                  <a:lnTo>
                    <a:pt x="1080" y="0"/>
                  </a:lnTo>
                  <a:lnTo>
                    <a:pt x="1080" y="6"/>
                  </a:lnTo>
                  <a:lnTo>
                    <a:pt x="1080" y="18"/>
                  </a:lnTo>
                  <a:lnTo>
                    <a:pt x="0" y="18"/>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3" name="Freeform 75"/>
            <p:cNvSpPr>
              <a:spLocks/>
            </p:cNvSpPr>
            <p:nvPr/>
          </p:nvSpPr>
          <p:spPr bwMode="auto">
            <a:xfrm>
              <a:off x="4967" y="2579"/>
              <a:ext cx="12" cy="6"/>
            </a:xfrm>
            <a:custGeom>
              <a:avLst/>
              <a:gdLst>
                <a:gd name="T0" fmla="*/ 12 w 12"/>
                <a:gd name="T1" fmla="*/ 6 h 6"/>
                <a:gd name="T2" fmla="*/ 0 w 12"/>
                <a:gd name="T3" fmla="*/ 6 h 6"/>
                <a:gd name="T4" fmla="*/ 0 w 12"/>
                <a:gd name="T5" fmla="*/ 0 h 6"/>
                <a:gd name="T6" fmla="*/ 0 w 12"/>
                <a:gd name="T7" fmla="*/ 0 h 6"/>
                <a:gd name="T8" fmla="*/ 6 w 12"/>
                <a:gd name="T9" fmla="*/ 0 h 6"/>
                <a:gd name="T10" fmla="*/ 6 w 12"/>
                <a:gd name="T11" fmla="*/ 0 h 6"/>
                <a:gd name="T12" fmla="*/ 6 w 12"/>
                <a:gd name="T13" fmla="*/ 0 h 6"/>
                <a:gd name="T14" fmla="*/ 6 w 12"/>
                <a:gd name="T15" fmla="*/ 0 h 6"/>
                <a:gd name="T16" fmla="*/ 6 w 12"/>
                <a:gd name="T17" fmla="*/ 0 h 6"/>
                <a:gd name="T18" fmla="*/ 6 w 12"/>
                <a:gd name="T19" fmla="*/ 0 h 6"/>
                <a:gd name="T20" fmla="*/ 6 w 12"/>
                <a:gd name="T21" fmla="*/ 0 h 6"/>
                <a:gd name="T22" fmla="*/ 6 w 12"/>
                <a:gd name="T23" fmla="*/ 0 h 6"/>
                <a:gd name="T24" fmla="*/ 6 w 12"/>
                <a:gd name="T25" fmla="*/ 0 h 6"/>
                <a:gd name="T26" fmla="*/ 6 w 12"/>
                <a:gd name="T27" fmla="*/ 0 h 6"/>
                <a:gd name="T28" fmla="*/ 6 w 12"/>
                <a:gd name="T29" fmla="*/ 0 h 6"/>
                <a:gd name="T30" fmla="*/ 6 w 12"/>
                <a:gd name="T31" fmla="*/ 0 h 6"/>
                <a:gd name="T32" fmla="*/ 12 w 12"/>
                <a:gd name="T33" fmla="*/ 6 h 6"/>
                <a:gd name="T34" fmla="*/ 12 w 12"/>
                <a:gd name="T35" fmla="*/ 6 h 6"/>
                <a:gd name="T36" fmla="*/ 12 w 12"/>
                <a:gd name="T37" fmla="*/ 6 h 6"/>
                <a:gd name="T38" fmla="*/ 12 w 12"/>
                <a:gd name="T39" fmla="*/ 6 h 6"/>
                <a:gd name="T40" fmla="*/ 12 w 12"/>
                <a:gd name="T41" fmla="*/ 6 h 6"/>
                <a:gd name="T42" fmla="*/ 12 w 12"/>
                <a:gd name="T43" fmla="*/ 6 h 6"/>
                <a:gd name="T44" fmla="*/ 12 w 12"/>
                <a:gd name="T45" fmla="*/ 6 h 6"/>
                <a:gd name="T46" fmla="*/ 12 w 12"/>
                <a:gd name="T47" fmla="*/ 6 h 6"/>
                <a:gd name="T48" fmla="*/ 12 w 12"/>
                <a:gd name="T49" fmla="*/ 6 h 6"/>
                <a:gd name="T50" fmla="*/ 12 w 12"/>
                <a:gd name="T51" fmla="*/ 6 h 6"/>
                <a:gd name="T52" fmla="*/ 12 w 12"/>
                <a:gd name="T53" fmla="*/ 6 h 6"/>
                <a:gd name="T54" fmla="*/ 12 w 12"/>
                <a:gd name="T55" fmla="*/ 6 h 6"/>
                <a:gd name="T56" fmla="*/ 12 w 12"/>
                <a:gd name="T57" fmla="*/ 6 h 6"/>
                <a:gd name="T58" fmla="*/ 12 w 12"/>
                <a:gd name="T59" fmla="*/ 6 h 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 h="6">
                  <a:moveTo>
                    <a:pt x="12" y="6"/>
                  </a:moveTo>
                  <a:lnTo>
                    <a:pt x="0" y="6"/>
                  </a:lnTo>
                  <a:lnTo>
                    <a:pt x="0" y="0"/>
                  </a:lnTo>
                  <a:lnTo>
                    <a:pt x="6" y="0"/>
                  </a:lnTo>
                  <a:lnTo>
                    <a:pt x="12"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4" name="Freeform 76"/>
            <p:cNvSpPr>
              <a:spLocks/>
            </p:cNvSpPr>
            <p:nvPr/>
          </p:nvSpPr>
          <p:spPr bwMode="auto">
            <a:xfrm>
              <a:off x="4961" y="2585"/>
              <a:ext cx="18" cy="360"/>
            </a:xfrm>
            <a:custGeom>
              <a:avLst/>
              <a:gdLst>
                <a:gd name="T0" fmla="*/ 18 w 18"/>
                <a:gd name="T1" fmla="*/ 0 h 360"/>
                <a:gd name="T2" fmla="*/ 18 w 18"/>
                <a:gd name="T3" fmla="*/ 360 h 360"/>
                <a:gd name="T4" fmla="*/ 6 w 18"/>
                <a:gd name="T5" fmla="*/ 360 h 360"/>
                <a:gd name="T6" fmla="*/ 0 w 18"/>
                <a:gd name="T7" fmla="*/ 360 h 360"/>
                <a:gd name="T8" fmla="*/ 0 w 18"/>
                <a:gd name="T9" fmla="*/ 0 h 360"/>
                <a:gd name="T10" fmla="*/ 6 w 18"/>
                <a:gd name="T11" fmla="*/ 0 h 360"/>
                <a:gd name="T12" fmla="*/ 18 w 18"/>
                <a:gd name="T13" fmla="*/ 0 h 3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360">
                  <a:moveTo>
                    <a:pt x="18" y="0"/>
                  </a:moveTo>
                  <a:lnTo>
                    <a:pt x="18" y="360"/>
                  </a:lnTo>
                  <a:lnTo>
                    <a:pt x="6" y="360"/>
                  </a:lnTo>
                  <a:lnTo>
                    <a:pt x="0" y="360"/>
                  </a:lnTo>
                  <a:lnTo>
                    <a:pt x="0" y="0"/>
                  </a:lnTo>
                  <a:lnTo>
                    <a:pt x="6" y="0"/>
                  </a:lnTo>
                  <a:lnTo>
                    <a:pt x="18"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5" name="Freeform 77"/>
            <p:cNvSpPr>
              <a:spLocks/>
            </p:cNvSpPr>
            <p:nvPr/>
          </p:nvSpPr>
          <p:spPr bwMode="auto">
            <a:xfrm>
              <a:off x="4967" y="2945"/>
              <a:ext cx="12" cy="12"/>
            </a:xfrm>
            <a:custGeom>
              <a:avLst/>
              <a:gdLst>
                <a:gd name="T0" fmla="*/ 0 w 12"/>
                <a:gd name="T1" fmla="*/ 12 h 12"/>
                <a:gd name="T2" fmla="*/ 0 w 12"/>
                <a:gd name="T3" fmla="*/ 0 h 12"/>
                <a:gd name="T4" fmla="*/ 12 w 12"/>
                <a:gd name="T5" fmla="*/ 0 h 12"/>
                <a:gd name="T6" fmla="*/ 12 w 12"/>
                <a:gd name="T7" fmla="*/ 0 h 12"/>
                <a:gd name="T8" fmla="*/ 12 w 12"/>
                <a:gd name="T9" fmla="*/ 6 h 12"/>
                <a:gd name="T10" fmla="*/ 12 w 12"/>
                <a:gd name="T11" fmla="*/ 6 h 12"/>
                <a:gd name="T12" fmla="*/ 12 w 12"/>
                <a:gd name="T13" fmla="*/ 6 h 12"/>
                <a:gd name="T14" fmla="*/ 12 w 12"/>
                <a:gd name="T15" fmla="*/ 6 h 12"/>
                <a:gd name="T16" fmla="*/ 12 w 12"/>
                <a:gd name="T17" fmla="*/ 6 h 12"/>
                <a:gd name="T18" fmla="*/ 12 w 12"/>
                <a:gd name="T19" fmla="*/ 6 h 12"/>
                <a:gd name="T20" fmla="*/ 12 w 12"/>
                <a:gd name="T21" fmla="*/ 6 h 12"/>
                <a:gd name="T22" fmla="*/ 12 w 12"/>
                <a:gd name="T23" fmla="*/ 6 h 12"/>
                <a:gd name="T24" fmla="*/ 12 w 12"/>
                <a:gd name="T25" fmla="*/ 6 h 12"/>
                <a:gd name="T26" fmla="*/ 12 w 12"/>
                <a:gd name="T27" fmla="*/ 6 h 12"/>
                <a:gd name="T28" fmla="*/ 12 w 12"/>
                <a:gd name="T29" fmla="*/ 6 h 12"/>
                <a:gd name="T30" fmla="*/ 6 w 12"/>
                <a:gd name="T31" fmla="*/ 6 h 12"/>
                <a:gd name="T32" fmla="*/ 6 w 12"/>
                <a:gd name="T33" fmla="*/ 12 h 12"/>
                <a:gd name="T34" fmla="*/ 6 w 12"/>
                <a:gd name="T35" fmla="*/ 12 h 12"/>
                <a:gd name="T36" fmla="*/ 6 w 12"/>
                <a:gd name="T37" fmla="*/ 12 h 12"/>
                <a:gd name="T38" fmla="*/ 6 w 12"/>
                <a:gd name="T39" fmla="*/ 12 h 12"/>
                <a:gd name="T40" fmla="*/ 6 w 12"/>
                <a:gd name="T41" fmla="*/ 12 h 12"/>
                <a:gd name="T42" fmla="*/ 6 w 12"/>
                <a:gd name="T43" fmla="*/ 12 h 12"/>
                <a:gd name="T44" fmla="*/ 6 w 12"/>
                <a:gd name="T45" fmla="*/ 12 h 12"/>
                <a:gd name="T46" fmla="*/ 6 w 12"/>
                <a:gd name="T47" fmla="*/ 12 h 12"/>
                <a:gd name="T48" fmla="*/ 6 w 12"/>
                <a:gd name="T49" fmla="*/ 12 h 12"/>
                <a:gd name="T50" fmla="*/ 6 w 12"/>
                <a:gd name="T51" fmla="*/ 12 h 12"/>
                <a:gd name="T52" fmla="*/ 6 w 12"/>
                <a:gd name="T53" fmla="*/ 12 h 12"/>
                <a:gd name="T54" fmla="*/ 0 w 12"/>
                <a:gd name="T55" fmla="*/ 12 h 12"/>
                <a:gd name="T56" fmla="*/ 0 w 12"/>
                <a:gd name="T57" fmla="*/ 12 h 12"/>
                <a:gd name="T58" fmla="*/ 0 w 12"/>
                <a:gd name="T59" fmla="*/ 12 h 1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 h="12">
                  <a:moveTo>
                    <a:pt x="0" y="12"/>
                  </a:moveTo>
                  <a:lnTo>
                    <a:pt x="0" y="0"/>
                  </a:lnTo>
                  <a:lnTo>
                    <a:pt x="12" y="0"/>
                  </a:lnTo>
                  <a:lnTo>
                    <a:pt x="12" y="6"/>
                  </a:lnTo>
                  <a:lnTo>
                    <a:pt x="6" y="6"/>
                  </a:lnTo>
                  <a:lnTo>
                    <a:pt x="6" y="12"/>
                  </a:lnTo>
                  <a:lnTo>
                    <a:pt x="0" y="1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6" name="Freeform 78"/>
            <p:cNvSpPr>
              <a:spLocks/>
            </p:cNvSpPr>
            <p:nvPr/>
          </p:nvSpPr>
          <p:spPr bwMode="auto">
            <a:xfrm>
              <a:off x="4427" y="2939"/>
              <a:ext cx="540" cy="18"/>
            </a:xfrm>
            <a:custGeom>
              <a:avLst/>
              <a:gdLst>
                <a:gd name="T0" fmla="*/ 540 w 540"/>
                <a:gd name="T1" fmla="*/ 18 h 18"/>
                <a:gd name="T2" fmla="*/ 0 w 540"/>
                <a:gd name="T3" fmla="*/ 18 h 18"/>
                <a:gd name="T4" fmla="*/ 0 w 540"/>
                <a:gd name="T5" fmla="*/ 6 h 18"/>
                <a:gd name="T6" fmla="*/ 0 w 540"/>
                <a:gd name="T7" fmla="*/ 0 h 18"/>
                <a:gd name="T8" fmla="*/ 540 w 540"/>
                <a:gd name="T9" fmla="*/ 0 h 18"/>
                <a:gd name="T10" fmla="*/ 540 w 540"/>
                <a:gd name="T11" fmla="*/ 6 h 18"/>
                <a:gd name="T12" fmla="*/ 540 w 540"/>
                <a:gd name="T13" fmla="*/ 18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0" h="18">
                  <a:moveTo>
                    <a:pt x="540" y="18"/>
                  </a:moveTo>
                  <a:lnTo>
                    <a:pt x="0" y="18"/>
                  </a:lnTo>
                  <a:lnTo>
                    <a:pt x="0" y="6"/>
                  </a:lnTo>
                  <a:lnTo>
                    <a:pt x="0" y="0"/>
                  </a:lnTo>
                  <a:lnTo>
                    <a:pt x="540" y="0"/>
                  </a:lnTo>
                  <a:lnTo>
                    <a:pt x="540" y="6"/>
                  </a:lnTo>
                  <a:lnTo>
                    <a:pt x="540" y="1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7" name="Rectangle 79"/>
            <p:cNvSpPr>
              <a:spLocks noChangeArrowheads="1"/>
            </p:cNvSpPr>
            <p:nvPr/>
          </p:nvSpPr>
          <p:spPr bwMode="auto">
            <a:xfrm>
              <a:off x="4013" y="2669"/>
              <a:ext cx="85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228600" indent="-228600"/>
              <a:r>
                <a:rPr lang="en-US" sz="2300" b="0">
                  <a:solidFill>
                    <a:srgbClr val="666666"/>
                  </a:solidFill>
                </a:rPr>
                <a:t>CRC32 #2</a:t>
              </a:r>
              <a:endParaRPr lang="en-US"/>
            </a:p>
          </p:txBody>
        </p:sp>
        <p:sp>
          <p:nvSpPr>
            <p:cNvPr id="15438" name="Freeform 80"/>
            <p:cNvSpPr>
              <a:spLocks/>
            </p:cNvSpPr>
            <p:nvPr/>
          </p:nvSpPr>
          <p:spPr bwMode="auto">
            <a:xfrm>
              <a:off x="3887" y="3125"/>
              <a:ext cx="1080" cy="360"/>
            </a:xfrm>
            <a:custGeom>
              <a:avLst/>
              <a:gdLst>
                <a:gd name="T0" fmla="*/ 540 w 1080"/>
                <a:gd name="T1" fmla="*/ 360 h 360"/>
                <a:gd name="T2" fmla="*/ 0 w 1080"/>
                <a:gd name="T3" fmla="*/ 360 h 360"/>
                <a:gd name="T4" fmla="*/ 0 w 1080"/>
                <a:gd name="T5" fmla="*/ 0 h 360"/>
                <a:gd name="T6" fmla="*/ 1080 w 1080"/>
                <a:gd name="T7" fmla="*/ 0 h 360"/>
                <a:gd name="T8" fmla="*/ 1080 w 1080"/>
                <a:gd name="T9" fmla="*/ 360 h 360"/>
                <a:gd name="T10" fmla="*/ 540 w 1080"/>
                <a:gd name="T11" fmla="*/ 360 h 3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80" h="360">
                  <a:moveTo>
                    <a:pt x="540" y="360"/>
                  </a:moveTo>
                  <a:lnTo>
                    <a:pt x="0" y="360"/>
                  </a:lnTo>
                  <a:lnTo>
                    <a:pt x="0" y="0"/>
                  </a:lnTo>
                  <a:lnTo>
                    <a:pt x="1080" y="0"/>
                  </a:lnTo>
                  <a:lnTo>
                    <a:pt x="1080" y="360"/>
                  </a:lnTo>
                  <a:lnTo>
                    <a:pt x="540" y="360"/>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9" name="Freeform 81"/>
            <p:cNvSpPr>
              <a:spLocks/>
            </p:cNvSpPr>
            <p:nvPr/>
          </p:nvSpPr>
          <p:spPr bwMode="auto">
            <a:xfrm>
              <a:off x="3887" y="3479"/>
              <a:ext cx="540" cy="18"/>
            </a:xfrm>
            <a:custGeom>
              <a:avLst/>
              <a:gdLst>
                <a:gd name="T0" fmla="*/ 540 w 540"/>
                <a:gd name="T1" fmla="*/ 18 h 18"/>
                <a:gd name="T2" fmla="*/ 0 w 540"/>
                <a:gd name="T3" fmla="*/ 18 h 18"/>
                <a:gd name="T4" fmla="*/ 0 w 540"/>
                <a:gd name="T5" fmla="*/ 6 h 18"/>
                <a:gd name="T6" fmla="*/ 0 w 540"/>
                <a:gd name="T7" fmla="*/ 0 h 18"/>
                <a:gd name="T8" fmla="*/ 540 w 540"/>
                <a:gd name="T9" fmla="*/ 0 h 18"/>
                <a:gd name="T10" fmla="*/ 540 w 540"/>
                <a:gd name="T11" fmla="*/ 6 h 18"/>
                <a:gd name="T12" fmla="*/ 540 w 540"/>
                <a:gd name="T13" fmla="*/ 18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0" h="18">
                  <a:moveTo>
                    <a:pt x="540" y="18"/>
                  </a:moveTo>
                  <a:lnTo>
                    <a:pt x="0" y="18"/>
                  </a:lnTo>
                  <a:lnTo>
                    <a:pt x="0" y="6"/>
                  </a:lnTo>
                  <a:lnTo>
                    <a:pt x="0" y="0"/>
                  </a:lnTo>
                  <a:lnTo>
                    <a:pt x="540" y="0"/>
                  </a:lnTo>
                  <a:lnTo>
                    <a:pt x="540" y="6"/>
                  </a:lnTo>
                  <a:lnTo>
                    <a:pt x="540" y="1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0" name="Freeform 82"/>
            <p:cNvSpPr>
              <a:spLocks/>
            </p:cNvSpPr>
            <p:nvPr/>
          </p:nvSpPr>
          <p:spPr bwMode="auto">
            <a:xfrm>
              <a:off x="3881" y="3485"/>
              <a:ext cx="6" cy="12"/>
            </a:xfrm>
            <a:custGeom>
              <a:avLst/>
              <a:gdLst>
                <a:gd name="T0" fmla="*/ 0 w 6"/>
                <a:gd name="T1" fmla="*/ 0 h 12"/>
                <a:gd name="T2" fmla="*/ 6 w 6"/>
                <a:gd name="T3" fmla="*/ 0 h 12"/>
                <a:gd name="T4" fmla="*/ 6 w 6"/>
                <a:gd name="T5" fmla="*/ 12 h 12"/>
                <a:gd name="T6" fmla="*/ 6 w 6"/>
                <a:gd name="T7" fmla="*/ 12 h 12"/>
                <a:gd name="T8" fmla="*/ 6 w 6"/>
                <a:gd name="T9" fmla="*/ 12 h 12"/>
                <a:gd name="T10" fmla="*/ 6 w 6"/>
                <a:gd name="T11" fmla="*/ 12 h 12"/>
                <a:gd name="T12" fmla="*/ 6 w 6"/>
                <a:gd name="T13" fmla="*/ 12 h 12"/>
                <a:gd name="T14" fmla="*/ 6 w 6"/>
                <a:gd name="T15" fmla="*/ 12 h 12"/>
                <a:gd name="T16" fmla="*/ 6 w 6"/>
                <a:gd name="T17" fmla="*/ 12 h 12"/>
                <a:gd name="T18" fmla="*/ 6 w 6"/>
                <a:gd name="T19" fmla="*/ 12 h 12"/>
                <a:gd name="T20" fmla="*/ 6 w 6"/>
                <a:gd name="T21" fmla="*/ 12 h 12"/>
                <a:gd name="T22" fmla="*/ 6 w 6"/>
                <a:gd name="T23" fmla="*/ 12 h 12"/>
                <a:gd name="T24" fmla="*/ 6 w 6"/>
                <a:gd name="T25" fmla="*/ 12 h 12"/>
                <a:gd name="T26" fmla="*/ 6 w 6"/>
                <a:gd name="T27" fmla="*/ 12 h 12"/>
                <a:gd name="T28" fmla="*/ 6 w 6"/>
                <a:gd name="T29" fmla="*/ 12 h 12"/>
                <a:gd name="T30" fmla="*/ 0 w 6"/>
                <a:gd name="T31" fmla="*/ 6 h 12"/>
                <a:gd name="T32" fmla="*/ 0 w 6"/>
                <a:gd name="T33" fmla="*/ 6 h 12"/>
                <a:gd name="T34" fmla="*/ 0 w 6"/>
                <a:gd name="T35" fmla="*/ 6 h 12"/>
                <a:gd name="T36" fmla="*/ 0 w 6"/>
                <a:gd name="T37" fmla="*/ 6 h 12"/>
                <a:gd name="T38" fmla="*/ 0 w 6"/>
                <a:gd name="T39" fmla="*/ 6 h 12"/>
                <a:gd name="T40" fmla="*/ 0 w 6"/>
                <a:gd name="T41" fmla="*/ 6 h 12"/>
                <a:gd name="T42" fmla="*/ 0 w 6"/>
                <a:gd name="T43" fmla="*/ 6 h 12"/>
                <a:gd name="T44" fmla="*/ 0 w 6"/>
                <a:gd name="T45" fmla="*/ 6 h 12"/>
                <a:gd name="T46" fmla="*/ 0 w 6"/>
                <a:gd name="T47" fmla="*/ 6 h 12"/>
                <a:gd name="T48" fmla="*/ 0 w 6"/>
                <a:gd name="T49" fmla="*/ 6 h 12"/>
                <a:gd name="T50" fmla="*/ 0 w 6"/>
                <a:gd name="T51" fmla="*/ 6 h 12"/>
                <a:gd name="T52" fmla="*/ 0 w 6"/>
                <a:gd name="T53" fmla="*/ 6 h 12"/>
                <a:gd name="T54" fmla="*/ 0 w 6"/>
                <a:gd name="T55" fmla="*/ 0 h 12"/>
                <a:gd name="T56" fmla="*/ 0 w 6"/>
                <a:gd name="T57" fmla="*/ 0 h 12"/>
                <a:gd name="T58" fmla="*/ 0 w 6"/>
                <a:gd name="T59" fmla="*/ 0 h 1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 h="12">
                  <a:moveTo>
                    <a:pt x="0" y="0"/>
                  </a:moveTo>
                  <a:lnTo>
                    <a:pt x="6" y="0"/>
                  </a:lnTo>
                  <a:lnTo>
                    <a:pt x="6" y="12"/>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1" name="Freeform 83"/>
            <p:cNvSpPr>
              <a:spLocks/>
            </p:cNvSpPr>
            <p:nvPr/>
          </p:nvSpPr>
          <p:spPr bwMode="auto">
            <a:xfrm>
              <a:off x="3881" y="3125"/>
              <a:ext cx="18" cy="360"/>
            </a:xfrm>
            <a:custGeom>
              <a:avLst/>
              <a:gdLst>
                <a:gd name="T0" fmla="*/ 0 w 18"/>
                <a:gd name="T1" fmla="*/ 360 h 360"/>
                <a:gd name="T2" fmla="*/ 0 w 18"/>
                <a:gd name="T3" fmla="*/ 0 h 360"/>
                <a:gd name="T4" fmla="*/ 6 w 18"/>
                <a:gd name="T5" fmla="*/ 0 h 360"/>
                <a:gd name="T6" fmla="*/ 18 w 18"/>
                <a:gd name="T7" fmla="*/ 0 h 360"/>
                <a:gd name="T8" fmla="*/ 18 w 18"/>
                <a:gd name="T9" fmla="*/ 360 h 360"/>
                <a:gd name="T10" fmla="*/ 6 w 18"/>
                <a:gd name="T11" fmla="*/ 360 h 360"/>
                <a:gd name="T12" fmla="*/ 0 w 18"/>
                <a:gd name="T13" fmla="*/ 360 h 3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360">
                  <a:moveTo>
                    <a:pt x="0" y="360"/>
                  </a:moveTo>
                  <a:lnTo>
                    <a:pt x="0" y="0"/>
                  </a:lnTo>
                  <a:lnTo>
                    <a:pt x="6" y="0"/>
                  </a:lnTo>
                  <a:lnTo>
                    <a:pt x="18" y="0"/>
                  </a:lnTo>
                  <a:lnTo>
                    <a:pt x="18" y="360"/>
                  </a:lnTo>
                  <a:lnTo>
                    <a:pt x="6" y="360"/>
                  </a:lnTo>
                  <a:lnTo>
                    <a:pt x="0" y="36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2" name="Freeform 84"/>
            <p:cNvSpPr>
              <a:spLocks/>
            </p:cNvSpPr>
            <p:nvPr/>
          </p:nvSpPr>
          <p:spPr bwMode="auto">
            <a:xfrm>
              <a:off x="3881" y="3119"/>
              <a:ext cx="6" cy="6"/>
            </a:xfrm>
            <a:custGeom>
              <a:avLst/>
              <a:gdLst>
                <a:gd name="T0" fmla="*/ 6 w 6"/>
                <a:gd name="T1" fmla="*/ 0 h 6"/>
                <a:gd name="T2" fmla="*/ 6 w 6"/>
                <a:gd name="T3" fmla="*/ 6 h 6"/>
                <a:gd name="T4" fmla="*/ 0 w 6"/>
                <a:gd name="T5" fmla="*/ 6 h 6"/>
                <a:gd name="T6" fmla="*/ 0 w 6"/>
                <a:gd name="T7" fmla="*/ 6 h 6"/>
                <a:gd name="T8" fmla="*/ 0 w 6"/>
                <a:gd name="T9" fmla="*/ 6 h 6"/>
                <a:gd name="T10" fmla="*/ 0 w 6"/>
                <a:gd name="T11" fmla="*/ 6 h 6"/>
                <a:gd name="T12" fmla="*/ 0 w 6"/>
                <a:gd name="T13" fmla="*/ 6 h 6"/>
                <a:gd name="T14" fmla="*/ 0 w 6"/>
                <a:gd name="T15" fmla="*/ 6 h 6"/>
                <a:gd name="T16" fmla="*/ 0 w 6"/>
                <a:gd name="T17" fmla="*/ 6 h 6"/>
                <a:gd name="T18" fmla="*/ 0 w 6"/>
                <a:gd name="T19" fmla="*/ 6 h 6"/>
                <a:gd name="T20" fmla="*/ 0 w 6"/>
                <a:gd name="T21" fmla="*/ 6 h 6"/>
                <a:gd name="T22" fmla="*/ 0 w 6"/>
                <a:gd name="T23" fmla="*/ 6 h 6"/>
                <a:gd name="T24" fmla="*/ 0 w 6"/>
                <a:gd name="T25" fmla="*/ 6 h 6"/>
                <a:gd name="T26" fmla="*/ 0 w 6"/>
                <a:gd name="T27" fmla="*/ 6 h 6"/>
                <a:gd name="T28" fmla="*/ 0 w 6"/>
                <a:gd name="T29" fmla="*/ 6 h 6"/>
                <a:gd name="T30" fmla="*/ 0 w 6"/>
                <a:gd name="T31" fmla="*/ 0 h 6"/>
                <a:gd name="T32" fmla="*/ 6 w 6"/>
                <a:gd name="T33" fmla="*/ 0 h 6"/>
                <a:gd name="T34" fmla="*/ 6 w 6"/>
                <a:gd name="T35" fmla="*/ 0 h 6"/>
                <a:gd name="T36" fmla="*/ 6 w 6"/>
                <a:gd name="T37" fmla="*/ 0 h 6"/>
                <a:gd name="T38" fmla="*/ 6 w 6"/>
                <a:gd name="T39" fmla="*/ 0 h 6"/>
                <a:gd name="T40" fmla="*/ 6 w 6"/>
                <a:gd name="T41" fmla="*/ 0 h 6"/>
                <a:gd name="T42" fmla="*/ 6 w 6"/>
                <a:gd name="T43" fmla="*/ 0 h 6"/>
                <a:gd name="T44" fmla="*/ 6 w 6"/>
                <a:gd name="T45" fmla="*/ 0 h 6"/>
                <a:gd name="T46" fmla="*/ 6 w 6"/>
                <a:gd name="T47" fmla="*/ 0 h 6"/>
                <a:gd name="T48" fmla="*/ 6 w 6"/>
                <a:gd name="T49" fmla="*/ 0 h 6"/>
                <a:gd name="T50" fmla="*/ 6 w 6"/>
                <a:gd name="T51" fmla="*/ 0 h 6"/>
                <a:gd name="T52" fmla="*/ 6 w 6"/>
                <a:gd name="T53" fmla="*/ 0 h 6"/>
                <a:gd name="T54" fmla="*/ 6 w 6"/>
                <a:gd name="T55" fmla="*/ 0 h 6"/>
                <a:gd name="T56" fmla="*/ 6 w 6"/>
                <a:gd name="T57" fmla="*/ 0 h 6"/>
                <a:gd name="T58" fmla="*/ 6 w 6"/>
                <a:gd name="T59" fmla="*/ 0 h 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 h="6">
                  <a:moveTo>
                    <a:pt x="6" y="0"/>
                  </a:moveTo>
                  <a:lnTo>
                    <a:pt x="6" y="6"/>
                  </a:lnTo>
                  <a:lnTo>
                    <a:pt x="0" y="6"/>
                  </a:lnTo>
                  <a:lnTo>
                    <a:pt x="0" y="0"/>
                  </a:lnTo>
                  <a:lnTo>
                    <a:pt x="6"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3" name="Freeform 85"/>
            <p:cNvSpPr>
              <a:spLocks/>
            </p:cNvSpPr>
            <p:nvPr/>
          </p:nvSpPr>
          <p:spPr bwMode="auto">
            <a:xfrm>
              <a:off x="3887" y="3119"/>
              <a:ext cx="1080" cy="18"/>
            </a:xfrm>
            <a:custGeom>
              <a:avLst/>
              <a:gdLst>
                <a:gd name="T0" fmla="*/ 0 w 1080"/>
                <a:gd name="T1" fmla="*/ 0 h 18"/>
                <a:gd name="T2" fmla="*/ 1080 w 1080"/>
                <a:gd name="T3" fmla="*/ 0 h 18"/>
                <a:gd name="T4" fmla="*/ 1080 w 1080"/>
                <a:gd name="T5" fmla="*/ 6 h 18"/>
                <a:gd name="T6" fmla="*/ 1080 w 1080"/>
                <a:gd name="T7" fmla="*/ 18 h 18"/>
                <a:gd name="T8" fmla="*/ 0 w 1080"/>
                <a:gd name="T9" fmla="*/ 18 h 18"/>
                <a:gd name="T10" fmla="*/ 0 w 1080"/>
                <a:gd name="T11" fmla="*/ 6 h 18"/>
                <a:gd name="T12" fmla="*/ 0 w 1080"/>
                <a:gd name="T13" fmla="*/ 0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0" h="18">
                  <a:moveTo>
                    <a:pt x="0" y="0"/>
                  </a:moveTo>
                  <a:lnTo>
                    <a:pt x="1080" y="0"/>
                  </a:lnTo>
                  <a:lnTo>
                    <a:pt x="1080" y="6"/>
                  </a:lnTo>
                  <a:lnTo>
                    <a:pt x="1080" y="18"/>
                  </a:lnTo>
                  <a:lnTo>
                    <a:pt x="0" y="18"/>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4" name="Freeform 86"/>
            <p:cNvSpPr>
              <a:spLocks/>
            </p:cNvSpPr>
            <p:nvPr/>
          </p:nvSpPr>
          <p:spPr bwMode="auto">
            <a:xfrm>
              <a:off x="4967" y="3119"/>
              <a:ext cx="12" cy="6"/>
            </a:xfrm>
            <a:custGeom>
              <a:avLst/>
              <a:gdLst>
                <a:gd name="T0" fmla="*/ 12 w 12"/>
                <a:gd name="T1" fmla="*/ 6 h 6"/>
                <a:gd name="T2" fmla="*/ 0 w 12"/>
                <a:gd name="T3" fmla="*/ 6 h 6"/>
                <a:gd name="T4" fmla="*/ 0 w 12"/>
                <a:gd name="T5" fmla="*/ 0 h 6"/>
                <a:gd name="T6" fmla="*/ 0 w 12"/>
                <a:gd name="T7" fmla="*/ 0 h 6"/>
                <a:gd name="T8" fmla="*/ 6 w 12"/>
                <a:gd name="T9" fmla="*/ 0 h 6"/>
                <a:gd name="T10" fmla="*/ 6 w 12"/>
                <a:gd name="T11" fmla="*/ 0 h 6"/>
                <a:gd name="T12" fmla="*/ 6 w 12"/>
                <a:gd name="T13" fmla="*/ 0 h 6"/>
                <a:gd name="T14" fmla="*/ 6 w 12"/>
                <a:gd name="T15" fmla="*/ 0 h 6"/>
                <a:gd name="T16" fmla="*/ 6 w 12"/>
                <a:gd name="T17" fmla="*/ 0 h 6"/>
                <a:gd name="T18" fmla="*/ 6 w 12"/>
                <a:gd name="T19" fmla="*/ 0 h 6"/>
                <a:gd name="T20" fmla="*/ 6 w 12"/>
                <a:gd name="T21" fmla="*/ 0 h 6"/>
                <a:gd name="T22" fmla="*/ 6 w 12"/>
                <a:gd name="T23" fmla="*/ 0 h 6"/>
                <a:gd name="T24" fmla="*/ 6 w 12"/>
                <a:gd name="T25" fmla="*/ 0 h 6"/>
                <a:gd name="T26" fmla="*/ 6 w 12"/>
                <a:gd name="T27" fmla="*/ 0 h 6"/>
                <a:gd name="T28" fmla="*/ 6 w 12"/>
                <a:gd name="T29" fmla="*/ 0 h 6"/>
                <a:gd name="T30" fmla="*/ 6 w 12"/>
                <a:gd name="T31" fmla="*/ 0 h 6"/>
                <a:gd name="T32" fmla="*/ 12 w 12"/>
                <a:gd name="T33" fmla="*/ 6 h 6"/>
                <a:gd name="T34" fmla="*/ 12 w 12"/>
                <a:gd name="T35" fmla="*/ 6 h 6"/>
                <a:gd name="T36" fmla="*/ 12 w 12"/>
                <a:gd name="T37" fmla="*/ 6 h 6"/>
                <a:gd name="T38" fmla="*/ 12 w 12"/>
                <a:gd name="T39" fmla="*/ 6 h 6"/>
                <a:gd name="T40" fmla="*/ 12 w 12"/>
                <a:gd name="T41" fmla="*/ 6 h 6"/>
                <a:gd name="T42" fmla="*/ 12 w 12"/>
                <a:gd name="T43" fmla="*/ 6 h 6"/>
                <a:gd name="T44" fmla="*/ 12 w 12"/>
                <a:gd name="T45" fmla="*/ 6 h 6"/>
                <a:gd name="T46" fmla="*/ 12 w 12"/>
                <a:gd name="T47" fmla="*/ 6 h 6"/>
                <a:gd name="T48" fmla="*/ 12 w 12"/>
                <a:gd name="T49" fmla="*/ 6 h 6"/>
                <a:gd name="T50" fmla="*/ 12 w 12"/>
                <a:gd name="T51" fmla="*/ 6 h 6"/>
                <a:gd name="T52" fmla="*/ 12 w 12"/>
                <a:gd name="T53" fmla="*/ 6 h 6"/>
                <a:gd name="T54" fmla="*/ 12 w 12"/>
                <a:gd name="T55" fmla="*/ 6 h 6"/>
                <a:gd name="T56" fmla="*/ 12 w 12"/>
                <a:gd name="T57" fmla="*/ 6 h 6"/>
                <a:gd name="T58" fmla="*/ 12 w 12"/>
                <a:gd name="T59" fmla="*/ 6 h 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 h="6">
                  <a:moveTo>
                    <a:pt x="12" y="6"/>
                  </a:moveTo>
                  <a:lnTo>
                    <a:pt x="0" y="6"/>
                  </a:lnTo>
                  <a:lnTo>
                    <a:pt x="0" y="0"/>
                  </a:lnTo>
                  <a:lnTo>
                    <a:pt x="6" y="0"/>
                  </a:lnTo>
                  <a:lnTo>
                    <a:pt x="12"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5" name="Freeform 87"/>
            <p:cNvSpPr>
              <a:spLocks/>
            </p:cNvSpPr>
            <p:nvPr/>
          </p:nvSpPr>
          <p:spPr bwMode="auto">
            <a:xfrm>
              <a:off x="4961" y="3125"/>
              <a:ext cx="18" cy="360"/>
            </a:xfrm>
            <a:custGeom>
              <a:avLst/>
              <a:gdLst>
                <a:gd name="T0" fmla="*/ 18 w 18"/>
                <a:gd name="T1" fmla="*/ 0 h 360"/>
                <a:gd name="T2" fmla="*/ 18 w 18"/>
                <a:gd name="T3" fmla="*/ 360 h 360"/>
                <a:gd name="T4" fmla="*/ 6 w 18"/>
                <a:gd name="T5" fmla="*/ 360 h 360"/>
                <a:gd name="T6" fmla="*/ 0 w 18"/>
                <a:gd name="T7" fmla="*/ 360 h 360"/>
                <a:gd name="T8" fmla="*/ 0 w 18"/>
                <a:gd name="T9" fmla="*/ 0 h 360"/>
                <a:gd name="T10" fmla="*/ 6 w 18"/>
                <a:gd name="T11" fmla="*/ 0 h 360"/>
                <a:gd name="T12" fmla="*/ 18 w 18"/>
                <a:gd name="T13" fmla="*/ 0 h 3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360">
                  <a:moveTo>
                    <a:pt x="18" y="0"/>
                  </a:moveTo>
                  <a:lnTo>
                    <a:pt x="18" y="360"/>
                  </a:lnTo>
                  <a:lnTo>
                    <a:pt x="6" y="360"/>
                  </a:lnTo>
                  <a:lnTo>
                    <a:pt x="0" y="360"/>
                  </a:lnTo>
                  <a:lnTo>
                    <a:pt x="0" y="0"/>
                  </a:lnTo>
                  <a:lnTo>
                    <a:pt x="6" y="0"/>
                  </a:lnTo>
                  <a:lnTo>
                    <a:pt x="18"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6" name="Freeform 88"/>
            <p:cNvSpPr>
              <a:spLocks/>
            </p:cNvSpPr>
            <p:nvPr/>
          </p:nvSpPr>
          <p:spPr bwMode="auto">
            <a:xfrm>
              <a:off x="4967" y="3485"/>
              <a:ext cx="12" cy="12"/>
            </a:xfrm>
            <a:custGeom>
              <a:avLst/>
              <a:gdLst>
                <a:gd name="T0" fmla="*/ 0 w 12"/>
                <a:gd name="T1" fmla="*/ 12 h 12"/>
                <a:gd name="T2" fmla="*/ 0 w 12"/>
                <a:gd name="T3" fmla="*/ 0 h 12"/>
                <a:gd name="T4" fmla="*/ 12 w 12"/>
                <a:gd name="T5" fmla="*/ 0 h 12"/>
                <a:gd name="T6" fmla="*/ 12 w 12"/>
                <a:gd name="T7" fmla="*/ 0 h 12"/>
                <a:gd name="T8" fmla="*/ 12 w 12"/>
                <a:gd name="T9" fmla="*/ 6 h 12"/>
                <a:gd name="T10" fmla="*/ 12 w 12"/>
                <a:gd name="T11" fmla="*/ 6 h 12"/>
                <a:gd name="T12" fmla="*/ 12 w 12"/>
                <a:gd name="T13" fmla="*/ 6 h 12"/>
                <a:gd name="T14" fmla="*/ 12 w 12"/>
                <a:gd name="T15" fmla="*/ 6 h 12"/>
                <a:gd name="T16" fmla="*/ 12 w 12"/>
                <a:gd name="T17" fmla="*/ 6 h 12"/>
                <a:gd name="T18" fmla="*/ 12 w 12"/>
                <a:gd name="T19" fmla="*/ 6 h 12"/>
                <a:gd name="T20" fmla="*/ 12 w 12"/>
                <a:gd name="T21" fmla="*/ 6 h 12"/>
                <a:gd name="T22" fmla="*/ 12 w 12"/>
                <a:gd name="T23" fmla="*/ 6 h 12"/>
                <a:gd name="T24" fmla="*/ 12 w 12"/>
                <a:gd name="T25" fmla="*/ 6 h 12"/>
                <a:gd name="T26" fmla="*/ 12 w 12"/>
                <a:gd name="T27" fmla="*/ 6 h 12"/>
                <a:gd name="T28" fmla="*/ 12 w 12"/>
                <a:gd name="T29" fmla="*/ 6 h 12"/>
                <a:gd name="T30" fmla="*/ 6 w 12"/>
                <a:gd name="T31" fmla="*/ 6 h 12"/>
                <a:gd name="T32" fmla="*/ 6 w 12"/>
                <a:gd name="T33" fmla="*/ 12 h 12"/>
                <a:gd name="T34" fmla="*/ 6 w 12"/>
                <a:gd name="T35" fmla="*/ 12 h 12"/>
                <a:gd name="T36" fmla="*/ 6 w 12"/>
                <a:gd name="T37" fmla="*/ 12 h 12"/>
                <a:gd name="T38" fmla="*/ 6 w 12"/>
                <a:gd name="T39" fmla="*/ 12 h 12"/>
                <a:gd name="T40" fmla="*/ 6 w 12"/>
                <a:gd name="T41" fmla="*/ 12 h 12"/>
                <a:gd name="T42" fmla="*/ 6 w 12"/>
                <a:gd name="T43" fmla="*/ 12 h 12"/>
                <a:gd name="T44" fmla="*/ 6 w 12"/>
                <a:gd name="T45" fmla="*/ 12 h 12"/>
                <a:gd name="T46" fmla="*/ 6 w 12"/>
                <a:gd name="T47" fmla="*/ 12 h 12"/>
                <a:gd name="T48" fmla="*/ 6 w 12"/>
                <a:gd name="T49" fmla="*/ 12 h 12"/>
                <a:gd name="T50" fmla="*/ 6 w 12"/>
                <a:gd name="T51" fmla="*/ 12 h 12"/>
                <a:gd name="T52" fmla="*/ 6 w 12"/>
                <a:gd name="T53" fmla="*/ 12 h 12"/>
                <a:gd name="T54" fmla="*/ 0 w 12"/>
                <a:gd name="T55" fmla="*/ 12 h 12"/>
                <a:gd name="T56" fmla="*/ 0 w 12"/>
                <a:gd name="T57" fmla="*/ 12 h 12"/>
                <a:gd name="T58" fmla="*/ 0 w 12"/>
                <a:gd name="T59" fmla="*/ 12 h 1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 h="12">
                  <a:moveTo>
                    <a:pt x="0" y="12"/>
                  </a:moveTo>
                  <a:lnTo>
                    <a:pt x="0" y="0"/>
                  </a:lnTo>
                  <a:lnTo>
                    <a:pt x="12" y="0"/>
                  </a:lnTo>
                  <a:lnTo>
                    <a:pt x="12" y="6"/>
                  </a:lnTo>
                  <a:lnTo>
                    <a:pt x="6" y="6"/>
                  </a:lnTo>
                  <a:lnTo>
                    <a:pt x="6" y="12"/>
                  </a:lnTo>
                  <a:lnTo>
                    <a:pt x="0" y="1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7" name="Freeform 89"/>
            <p:cNvSpPr>
              <a:spLocks/>
            </p:cNvSpPr>
            <p:nvPr/>
          </p:nvSpPr>
          <p:spPr bwMode="auto">
            <a:xfrm>
              <a:off x="4427" y="3479"/>
              <a:ext cx="540" cy="18"/>
            </a:xfrm>
            <a:custGeom>
              <a:avLst/>
              <a:gdLst>
                <a:gd name="T0" fmla="*/ 540 w 540"/>
                <a:gd name="T1" fmla="*/ 18 h 18"/>
                <a:gd name="T2" fmla="*/ 0 w 540"/>
                <a:gd name="T3" fmla="*/ 18 h 18"/>
                <a:gd name="T4" fmla="*/ 0 w 540"/>
                <a:gd name="T5" fmla="*/ 6 h 18"/>
                <a:gd name="T6" fmla="*/ 0 w 540"/>
                <a:gd name="T7" fmla="*/ 0 h 18"/>
                <a:gd name="T8" fmla="*/ 540 w 540"/>
                <a:gd name="T9" fmla="*/ 0 h 18"/>
                <a:gd name="T10" fmla="*/ 540 w 540"/>
                <a:gd name="T11" fmla="*/ 6 h 18"/>
                <a:gd name="T12" fmla="*/ 540 w 540"/>
                <a:gd name="T13" fmla="*/ 18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0" h="18">
                  <a:moveTo>
                    <a:pt x="540" y="18"/>
                  </a:moveTo>
                  <a:lnTo>
                    <a:pt x="0" y="18"/>
                  </a:lnTo>
                  <a:lnTo>
                    <a:pt x="0" y="6"/>
                  </a:lnTo>
                  <a:lnTo>
                    <a:pt x="0" y="0"/>
                  </a:lnTo>
                  <a:lnTo>
                    <a:pt x="540" y="0"/>
                  </a:lnTo>
                  <a:lnTo>
                    <a:pt x="540" y="6"/>
                  </a:lnTo>
                  <a:lnTo>
                    <a:pt x="540" y="1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8" name="Rectangle 90"/>
            <p:cNvSpPr>
              <a:spLocks noChangeArrowheads="1"/>
            </p:cNvSpPr>
            <p:nvPr/>
          </p:nvSpPr>
          <p:spPr bwMode="auto">
            <a:xfrm>
              <a:off x="4013" y="3209"/>
              <a:ext cx="85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228600" indent="-228600"/>
              <a:r>
                <a:rPr lang="en-US" sz="2300" b="0">
                  <a:solidFill>
                    <a:srgbClr val="666666"/>
                  </a:solidFill>
                </a:rPr>
                <a:t>CRC32 #3</a:t>
              </a:r>
              <a:endParaRPr lang="en-US"/>
            </a:p>
          </p:txBody>
        </p:sp>
      </p:gr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3110001">
  <a:themeElements>
    <a:clrScheme name="~3110001 2">
      <a:dk1>
        <a:srgbClr val="000000"/>
      </a:dk1>
      <a:lt1>
        <a:srgbClr val="FFFFFF"/>
      </a:lt1>
      <a:dk2>
        <a:srgbClr val="808080"/>
      </a:dk2>
      <a:lt2>
        <a:srgbClr val="CCCCFF"/>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fontScheme name="~3110001">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228600" marR="0" indent="-228600" algn="l" defTabSz="914400" rtl="0" eaLnBrk="1" fontAlgn="base" latinLnBrk="0" hangingPunct="1">
          <a:lnSpc>
            <a:spcPct val="100000"/>
          </a:lnSpc>
          <a:spcBef>
            <a:spcPct val="50000"/>
          </a:spcBef>
          <a:spcAft>
            <a:spcPct val="0"/>
          </a:spcAft>
          <a:buClr>
            <a:schemeClr val="accent2"/>
          </a:buClr>
          <a:buSzTx/>
          <a:buFont typeface="Wingdings" charset="0"/>
          <a:buNone/>
          <a:tabLst/>
          <a:defRPr kumimoji="0" lang="en-US" sz="1600" b="1" i="0" u="none" strike="noStrike" cap="none" normalizeH="0" baseline="0">
            <a:ln>
              <a:noFill/>
            </a:ln>
            <a:solidFill>
              <a:schemeClr val="tx1"/>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228600" marR="0" indent="-228600" algn="l" defTabSz="914400" rtl="0" eaLnBrk="1" fontAlgn="base" latinLnBrk="0" hangingPunct="1">
          <a:lnSpc>
            <a:spcPct val="100000"/>
          </a:lnSpc>
          <a:spcBef>
            <a:spcPct val="50000"/>
          </a:spcBef>
          <a:spcAft>
            <a:spcPct val="0"/>
          </a:spcAft>
          <a:buClr>
            <a:schemeClr val="accent2"/>
          </a:buClr>
          <a:buSzTx/>
          <a:buFont typeface="Wingdings" charset="0"/>
          <a:buNone/>
          <a:tabLst/>
          <a:defRPr kumimoji="0" lang="en-US" sz="1600" b="1" i="0" u="none" strike="noStrike" cap="none" normalizeH="0" baseline="0">
            <a:ln>
              <a:noFill/>
            </a:ln>
            <a:solidFill>
              <a:schemeClr val="tx1"/>
            </a:solidFill>
            <a:effectLst/>
            <a:latin typeface="Arial" charset="0"/>
            <a:ea typeface="ＭＳ Ｐゴシック" charset="0"/>
            <a:cs typeface="Arial" charset="0"/>
          </a:defRPr>
        </a:defPPr>
      </a:lstStyle>
    </a:lnDef>
  </a:objectDefaults>
  <a:extraClrSchemeLst>
    <a:extraClrScheme>
      <a:clrScheme name="~3110001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
      <a:clrScheme name="~3110001 2">
        <a:dk1>
          <a:srgbClr val="000000"/>
        </a:dk1>
        <a:lt1>
          <a:srgbClr val="FFFFFF"/>
        </a:lt1>
        <a:dk2>
          <a:srgbClr val="808080"/>
        </a:dk2>
        <a:lt2>
          <a:srgbClr val="CCCCFF"/>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
      <a:clrScheme name="~3110001 3">
        <a:dk1>
          <a:srgbClr val="CCCCFF"/>
        </a:dk1>
        <a:lt1>
          <a:srgbClr val="FFFFFF"/>
        </a:lt1>
        <a:dk2>
          <a:srgbClr val="000000"/>
        </a:dk2>
        <a:lt2>
          <a:srgbClr val="808080"/>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ADS4</Template>
  <TotalTime>43407</TotalTime>
  <Words>2389</Words>
  <Application>Microsoft Macintosh PowerPoint</Application>
  <PresentationFormat>On-screen Show (4:3)</PresentationFormat>
  <Paragraphs>329</Paragraphs>
  <Slides>32</Slides>
  <Notes>16</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~3110001</vt:lpstr>
      <vt:lpstr>Big Data, Hadoop and Virtualization   November 13, 2012  Luke Lu, (lukelu@vmware.com, llu@apache.org)</vt:lpstr>
      <vt:lpstr>Who am I</vt:lpstr>
      <vt:lpstr>Agenda</vt:lpstr>
      <vt:lpstr>Big Data and Hadoop</vt:lpstr>
      <vt:lpstr>Hadoop as the Big Data Platform</vt:lpstr>
      <vt:lpstr>Joy of (Commodity) Hardware at Scale</vt:lpstr>
      <vt:lpstr>Fault Tolerance</vt:lpstr>
      <vt:lpstr>The General Problem</vt:lpstr>
      <vt:lpstr>Hadoop: HDFS</vt:lpstr>
      <vt:lpstr>Hadoop: HDFS: Blocks</vt:lpstr>
      <vt:lpstr>Hadoop: HDFS: Architecture</vt:lpstr>
      <vt:lpstr>Hadoop: MapReduce</vt:lpstr>
      <vt:lpstr>Hadoop: MapReduce: System Work Flow</vt:lpstr>
      <vt:lpstr>Hadoop: MapReduce: Architecture</vt:lpstr>
      <vt:lpstr>Hadoop: MapReduce: Software Framework</vt:lpstr>
      <vt:lpstr>Hadoop: Security</vt:lpstr>
      <vt:lpstr>Hadoop: Security: Communication Paths</vt:lpstr>
      <vt:lpstr>Hadoop 2.0</vt:lpstr>
      <vt:lpstr>Hadoop 2.0: YARN</vt:lpstr>
      <vt:lpstr>Hadoop: Notable Distributions</vt:lpstr>
      <vt:lpstr>Hadoop and Virtualization: Challenges</vt:lpstr>
      <vt:lpstr>Hadoop and Virtualization: Opportunities</vt:lpstr>
      <vt:lpstr>Hadoop Virtualization Extensions (HVE)</vt:lpstr>
      <vt:lpstr>Hadoop HDFS Replication Recap</vt:lpstr>
      <vt:lpstr>Virtualized Hadoop Configurations</vt:lpstr>
      <vt:lpstr>Virtualized Hadoop: Option 1</vt:lpstr>
      <vt:lpstr>Virtualized Hadoop: Option 2</vt:lpstr>
      <vt:lpstr>Virtualized Hadoop: Option 3</vt:lpstr>
      <vt:lpstr>HVE: Proposal: Topology</vt:lpstr>
      <vt:lpstr>HVE: Proposal: Node Group</vt:lpstr>
      <vt:lpstr>HVE: Future: Breathing Elephant (aka Option 4)</vt:lpstr>
      <vt:lpstr>More Resources</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Sara Willett</dc:creator>
  <cp:lastModifiedBy>Jerri-Ann Meyer</cp:lastModifiedBy>
  <cp:revision>1070</cp:revision>
  <dcterms:created xsi:type="dcterms:W3CDTF">2010-02-04T23:48:12Z</dcterms:created>
  <dcterms:modified xsi:type="dcterms:W3CDTF">2012-11-13T18:42:10Z</dcterms:modified>
</cp:coreProperties>
</file>