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notesSlides/notesSlide7.xml" ContentType="application/vnd.openxmlformats-officedocument.presentationml.notesSlide+xml"/>
  <Override PartName="/ppt/embeddings/oleObject2.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3.bin" ContentType="application/vnd.openxmlformats-officedocument.oleObject"/>
  <Override PartName="/ppt/notesSlides/notesSlide10.xml" ContentType="application/vnd.openxmlformats-officedocument.presentationml.notesSlide+xml"/>
  <Override PartName="/ppt/embeddings/oleObject4.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4"/>
    <p:sldMasterId id="2147483729" r:id="rId5"/>
  </p:sldMasterIdLst>
  <p:notesMasterIdLst>
    <p:notesMasterId r:id="rId44"/>
  </p:notesMasterIdLst>
  <p:handoutMasterIdLst>
    <p:handoutMasterId r:id="rId45"/>
  </p:handoutMasterIdLst>
  <p:sldIdLst>
    <p:sldId id="258" r:id="rId6"/>
    <p:sldId id="330" r:id="rId7"/>
    <p:sldId id="262" r:id="rId8"/>
    <p:sldId id="341" r:id="rId9"/>
    <p:sldId id="342" r:id="rId10"/>
    <p:sldId id="340" r:id="rId11"/>
    <p:sldId id="343" r:id="rId12"/>
    <p:sldId id="345" r:id="rId13"/>
    <p:sldId id="347" r:id="rId14"/>
    <p:sldId id="348" r:id="rId15"/>
    <p:sldId id="349" r:id="rId16"/>
    <p:sldId id="350" r:id="rId17"/>
    <p:sldId id="358" r:id="rId18"/>
    <p:sldId id="359" r:id="rId19"/>
    <p:sldId id="357" r:id="rId20"/>
    <p:sldId id="355" r:id="rId21"/>
    <p:sldId id="346" r:id="rId22"/>
    <p:sldId id="351" r:id="rId23"/>
    <p:sldId id="369" r:id="rId24"/>
    <p:sldId id="367" r:id="rId25"/>
    <p:sldId id="352" r:id="rId26"/>
    <p:sldId id="370" r:id="rId27"/>
    <p:sldId id="344" r:id="rId28"/>
    <p:sldId id="353" r:id="rId29"/>
    <p:sldId id="371" r:id="rId30"/>
    <p:sldId id="372" r:id="rId31"/>
    <p:sldId id="373" r:id="rId32"/>
    <p:sldId id="374" r:id="rId33"/>
    <p:sldId id="354" r:id="rId34"/>
    <p:sldId id="356" r:id="rId35"/>
    <p:sldId id="365" r:id="rId36"/>
    <p:sldId id="360" r:id="rId37"/>
    <p:sldId id="361" r:id="rId38"/>
    <p:sldId id="362" r:id="rId39"/>
    <p:sldId id="363" r:id="rId40"/>
    <p:sldId id="366" r:id="rId41"/>
    <p:sldId id="368" r:id="rId42"/>
    <p:sldId id="364" r:id="rId43"/>
  </p:sldIdLst>
  <p:sldSz cx="9144000" cy="6858000" type="screen4x3"/>
  <p:notesSz cx="6997700" cy="9283700"/>
  <p:defaultTextStyle>
    <a:defPPr>
      <a:defRPr lang="en-US"/>
    </a:defPPr>
    <a:lvl1pPr algn="ctr" rtl="0" fontAlgn="base">
      <a:spcBef>
        <a:spcPct val="0"/>
      </a:spcBef>
      <a:spcAft>
        <a:spcPct val="40000"/>
      </a:spcAft>
      <a:defRPr sz="2400" kern="1200">
        <a:solidFill>
          <a:srgbClr val="0095D3"/>
        </a:solidFill>
        <a:latin typeface="Arial" charset="0"/>
        <a:ea typeface="ＭＳ Ｐゴシック" pitchFamily="34" charset="-128"/>
        <a:cs typeface="+mn-cs"/>
      </a:defRPr>
    </a:lvl1pPr>
    <a:lvl2pPr marL="457200" algn="ctr" rtl="0" fontAlgn="base">
      <a:spcBef>
        <a:spcPct val="0"/>
      </a:spcBef>
      <a:spcAft>
        <a:spcPct val="40000"/>
      </a:spcAft>
      <a:defRPr sz="2400" kern="1200">
        <a:solidFill>
          <a:srgbClr val="0095D3"/>
        </a:solidFill>
        <a:latin typeface="Arial" charset="0"/>
        <a:ea typeface="ＭＳ Ｐゴシック" pitchFamily="34" charset="-128"/>
        <a:cs typeface="+mn-cs"/>
      </a:defRPr>
    </a:lvl2pPr>
    <a:lvl3pPr marL="914400" algn="ctr" rtl="0" fontAlgn="base">
      <a:spcBef>
        <a:spcPct val="0"/>
      </a:spcBef>
      <a:spcAft>
        <a:spcPct val="40000"/>
      </a:spcAft>
      <a:defRPr sz="2400" kern="1200">
        <a:solidFill>
          <a:srgbClr val="0095D3"/>
        </a:solidFill>
        <a:latin typeface="Arial" charset="0"/>
        <a:ea typeface="ＭＳ Ｐゴシック" pitchFamily="34" charset="-128"/>
        <a:cs typeface="+mn-cs"/>
      </a:defRPr>
    </a:lvl3pPr>
    <a:lvl4pPr marL="1371600" algn="ctr" rtl="0" fontAlgn="base">
      <a:spcBef>
        <a:spcPct val="0"/>
      </a:spcBef>
      <a:spcAft>
        <a:spcPct val="40000"/>
      </a:spcAft>
      <a:defRPr sz="2400" kern="1200">
        <a:solidFill>
          <a:srgbClr val="0095D3"/>
        </a:solidFill>
        <a:latin typeface="Arial" charset="0"/>
        <a:ea typeface="ＭＳ Ｐゴシック" pitchFamily="34" charset="-128"/>
        <a:cs typeface="+mn-cs"/>
      </a:defRPr>
    </a:lvl4pPr>
    <a:lvl5pPr marL="1828800" algn="ctr" rtl="0" fontAlgn="base">
      <a:spcBef>
        <a:spcPct val="0"/>
      </a:spcBef>
      <a:spcAft>
        <a:spcPct val="40000"/>
      </a:spcAft>
      <a:defRPr sz="2400" kern="1200">
        <a:solidFill>
          <a:srgbClr val="0095D3"/>
        </a:solidFill>
        <a:latin typeface="Arial" charset="0"/>
        <a:ea typeface="ＭＳ Ｐゴシック" pitchFamily="34" charset="-128"/>
        <a:cs typeface="+mn-cs"/>
      </a:defRPr>
    </a:lvl5pPr>
    <a:lvl6pPr marL="2286000" algn="l" defTabSz="914400" rtl="0" eaLnBrk="1" latinLnBrk="0" hangingPunct="1">
      <a:defRPr sz="2400" kern="1200">
        <a:solidFill>
          <a:srgbClr val="0095D3"/>
        </a:solidFill>
        <a:latin typeface="Arial" charset="0"/>
        <a:ea typeface="ＭＳ Ｐゴシック" pitchFamily="34" charset="-128"/>
        <a:cs typeface="+mn-cs"/>
      </a:defRPr>
    </a:lvl6pPr>
    <a:lvl7pPr marL="2743200" algn="l" defTabSz="914400" rtl="0" eaLnBrk="1" latinLnBrk="0" hangingPunct="1">
      <a:defRPr sz="2400" kern="1200">
        <a:solidFill>
          <a:srgbClr val="0095D3"/>
        </a:solidFill>
        <a:latin typeface="Arial" charset="0"/>
        <a:ea typeface="ＭＳ Ｐゴシック" pitchFamily="34" charset="-128"/>
        <a:cs typeface="+mn-cs"/>
      </a:defRPr>
    </a:lvl7pPr>
    <a:lvl8pPr marL="3200400" algn="l" defTabSz="914400" rtl="0" eaLnBrk="1" latinLnBrk="0" hangingPunct="1">
      <a:defRPr sz="2400" kern="1200">
        <a:solidFill>
          <a:srgbClr val="0095D3"/>
        </a:solidFill>
        <a:latin typeface="Arial" charset="0"/>
        <a:ea typeface="ＭＳ Ｐゴシック" pitchFamily="34" charset="-128"/>
        <a:cs typeface="+mn-cs"/>
      </a:defRPr>
    </a:lvl8pPr>
    <a:lvl9pPr marL="3657600" algn="l" defTabSz="914400" rtl="0" eaLnBrk="1" latinLnBrk="0" hangingPunct="1">
      <a:defRPr sz="2400" kern="1200">
        <a:solidFill>
          <a:srgbClr val="0095D3"/>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2AEDC"/>
    <a:srgbClr val="ACE0F2"/>
    <a:srgbClr val="B3E3F3"/>
    <a:srgbClr val="61C0E0"/>
    <a:srgbClr val="59B1DD"/>
    <a:srgbClr val="68B9E0"/>
    <a:srgbClr val="808080"/>
    <a:srgbClr val="B9B8B9"/>
    <a:srgbClr val="128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21" autoAdjust="0"/>
    <p:restoredTop sz="81916" autoAdjust="0"/>
  </p:normalViewPr>
  <p:slideViewPr>
    <p:cSldViewPr snapToGrid="0">
      <p:cViewPr varScale="1">
        <p:scale>
          <a:sx n="65" d="100"/>
          <a:sy n="65" d="100"/>
        </p:scale>
        <p:origin x="-400" y="-104"/>
      </p:cViewPr>
      <p:guideLst>
        <p:guide orient="horz" pos="4143"/>
        <p:guide orient="horz" pos="3243"/>
        <p:guide orient="horz" pos="1112"/>
        <p:guide pos="2880"/>
        <p:guide pos="1747"/>
        <p:guide pos="5526"/>
        <p:guide pos="4650"/>
        <p:guide pos="3871"/>
      </p:guideLst>
    </p:cSldViewPr>
  </p:slideViewPr>
  <p:outlineViewPr>
    <p:cViewPr>
      <p:scale>
        <a:sx n="33" d="100"/>
        <a:sy n="33" d="100"/>
      </p:scale>
      <p:origin x="4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758" y="-96"/>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5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1" name="Rectangle 3"/>
          <p:cNvSpPr>
            <a:spLocks noGrp="1" noChangeArrowheads="1"/>
          </p:cNvSpPr>
          <p:nvPr>
            <p:ph type="dt" sz="quarter"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7172" name="Rectangle 4"/>
          <p:cNvSpPr>
            <a:spLocks noGrp="1" noChangeArrowheads="1"/>
          </p:cNvSpPr>
          <p:nvPr>
            <p:ph type="ftr" sz="quarter" idx="2"/>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7173" name="Rectangle 5"/>
          <p:cNvSpPr>
            <a:spLocks noGrp="1" noChangeArrowheads="1"/>
          </p:cNvSpPr>
          <p:nvPr>
            <p:ph type="sldNum" sz="quarter" idx="3"/>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6273D68B-0CA8-4788-90D5-2D086E039DB9}" type="slidenum">
              <a:rPr lang="en-US"/>
              <a:pPr>
                <a:defRPr/>
              </a:pPr>
              <a:t>‹#›</a:t>
            </a:fld>
            <a:endParaRPr lang="en-US"/>
          </a:p>
        </p:txBody>
      </p:sp>
    </p:spTree>
    <p:extLst>
      <p:ext uri="{BB962C8B-B14F-4D97-AF65-F5344CB8AC3E}">
        <p14:creationId xmlns:p14="http://schemas.microsoft.com/office/powerpoint/2010/main" val="2775261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a:p>
        </p:txBody>
      </p:sp>
      <p:sp>
        <p:nvSpPr>
          <p:cNvPr id="4099" name="Rectangle 3"/>
          <p:cNvSpPr>
            <a:spLocks noGrp="1" noChangeArrowheads="1"/>
          </p:cNvSpPr>
          <p:nvPr>
            <p:ph type="dt" idx="1"/>
          </p:nvPr>
        </p:nvSpPr>
        <p:spPr bwMode="auto">
          <a:xfrm>
            <a:off x="3965363" y="3"/>
            <a:ext cx="3032337" cy="46418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lvl1pPr algn="r" eaLnBrk="0" hangingPunct="0">
              <a:spcAft>
                <a:spcPct val="0"/>
              </a:spcAft>
              <a:defRPr sz="1200">
                <a:solidFill>
                  <a:schemeClr val="tx1"/>
                </a:solidFill>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77925" y="695325"/>
            <a:ext cx="4641850" cy="34813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3028" y="4409758"/>
            <a:ext cx="5131647" cy="4177665"/>
          </a:xfrm>
          <a:prstGeom prst="rect">
            <a:avLst/>
          </a:prstGeom>
          <a:noFill/>
          <a:ln w="9525">
            <a:noFill/>
            <a:miter lim="800000"/>
            <a:headEnd/>
            <a:tailEnd/>
          </a:ln>
        </p:spPr>
        <p:txBody>
          <a:bodyPr vert="horz" wrap="square" lIns="93010" tIns="46504" rIns="93010" bIns="465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l" eaLnBrk="0" hangingPunct="0">
              <a:spcAft>
                <a:spcPct val="0"/>
              </a:spcAft>
              <a:defRPr sz="1200">
                <a:solidFill>
                  <a:schemeClr val="tx1"/>
                </a:solidFill>
              </a:defRPr>
            </a:lvl1pPr>
          </a:lstStyle>
          <a:p>
            <a:pPr>
              <a:defRPr/>
            </a:pPr>
            <a:endParaRPr lang="en-US" dirty="0"/>
          </a:p>
        </p:txBody>
      </p:sp>
      <p:sp>
        <p:nvSpPr>
          <p:cNvPr id="4103" name="Rectangle 7"/>
          <p:cNvSpPr>
            <a:spLocks noGrp="1" noChangeArrowheads="1"/>
          </p:cNvSpPr>
          <p:nvPr>
            <p:ph type="sldNum" sz="quarter" idx="5"/>
          </p:nvPr>
        </p:nvSpPr>
        <p:spPr bwMode="auto">
          <a:xfrm>
            <a:off x="3965363" y="8819518"/>
            <a:ext cx="3032337" cy="464185"/>
          </a:xfrm>
          <a:prstGeom prst="rect">
            <a:avLst/>
          </a:prstGeom>
          <a:noFill/>
          <a:ln w="9525">
            <a:noFill/>
            <a:miter lim="800000"/>
            <a:headEnd/>
            <a:tailEnd/>
          </a:ln>
        </p:spPr>
        <p:txBody>
          <a:bodyPr vert="horz" wrap="square" lIns="93010" tIns="46504" rIns="93010" bIns="46504" numCol="1" anchor="b" anchorCtr="0" compatLnSpc="1">
            <a:prstTxWarp prst="textNoShape">
              <a:avLst/>
            </a:prstTxWarp>
          </a:bodyPr>
          <a:lstStyle>
            <a:lvl1pPr algn="r" eaLnBrk="0" hangingPunct="0">
              <a:spcAft>
                <a:spcPct val="0"/>
              </a:spcAft>
              <a:defRPr sz="1200">
                <a:solidFill>
                  <a:schemeClr val="tx1"/>
                </a:solidFill>
              </a:defRPr>
            </a:lvl1pPr>
          </a:lstStyle>
          <a:p>
            <a:pPr>
              <a:defRPr/>
            </a:pPr>
            <a:fld id="{30ED41AE-736E-48F5-8701-1355F6D9E97A}" type="slidenum">
              <a:rPr lang="en-US"/>
              <a:pPr>
                <a:defRPr/>
              </a:pPr>
              <a:t>‹#›</a:t>
            </a:fld>
            <a:endParaRPr lang="en-US"/>
          </a:p>
        </p:txBody>
      </p:sp>
    </p:spTree>
    <p:extLst>
      <p:ext uri="{BB962C8B-B14F-4D97-AF65-F5344CB8AC3E}">
        <p14:creationId xmlns:p14="http://schemas.microsoft.com/office/powerpoint/2010/main" val="37140830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66843EB8-94ED-4AA0-ACA2-1F68D0EE206C}" type="slidenum">
              <a:rPr lang="en-US" smtClean="0"/>
              <a:pPr/>
              <a:t>1</a:t>
            </a:fld>
            <a:endParaRPr lang="en-US" dirty="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buFont typeface="Arial" pitchFamily="34" charset="0"/>
              <a:buChar char="•"/>
            </a:pP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MMU uses both</a:t>
            </a:r>
            <a:r>
              <a:rPr lang="en-US" baseline="0" dirty="0" smtClean="0"/>
              <a:t> write traces. In BT only after-write traces are used. However, in HV, before traces are used as well.</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0" lang="en-GB" sz="1200" b="0" i="0" u="none" strike="noStrike" kern="0" cap="none" spc="0" normalizeH="0" baseline="0" noProof="0" dirty="0" smtClean="0">
                <a:ln>
                  <a:noFill/>
                </a:ln>
                <a:solidFill>
                  <a:srgbClr val="333333"/>
                </a:solidFill>
                <a:effectLst/>
                <a:uLnTx/>
                <a:uFillTx/>
                <a:latin typeface="Arial" charset="0"/>
                <a:ea typeface="ＭＳ Ｐゴシック" pitchFamily="34" charset="-128"/>
                <a:cs typeface="+mn-cs"/>
              </a:rPr>
              <a:t>MMU uses many heuristics to determine when to drop the trace on the guest page table. If the heuristic is wrong, we might end up with a lot of #PFs.</a:t>
            </a:r>
            <a:endParaRPr lang="en-US" b="0"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dirty="0" smtClean="0"/>
              <a:t>When using HV, the platform root becomes the scratch AS root. The metadata for default root is stored in shadow</a:t>
            </a:r>
            <a:r>
              <a:rPr lang="en-US" sz="2400" baseline="0" dirty="0" smtClean="0"/>
              <a:t> cache entry 0, which never gets recycled.</a:t>
            </a:r>
            <a:endParaRPr lang="en-US" sz="2400"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Also when emulating large pages on platforms that do not support large</a:t>
            </a:r>
            <a:r>
              <a:rPr lang="en-US" baseline="0" dirty="0" smtClean="0"/>
              <a:t> pages, FLAT shadows are used.</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guest</a:t>
            </a:r>
            <a:r>
              <a:rPr lang="en-US" baseline="0" dirty="0" smtClean="0"/>
              <a:t> overlaps with the monitor “cloud” address space (last L4E tree in 4-level paging mode), monitor gets mapped in to the shadow page tables corresponding to the guest page table tree.</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emulating 32-bit</a:t>
            </a:r>
            <a:r>
              <a:rPr lang="en-US" baseline="0" dirty="0" smtClean="0"/>
              <a:t> PTEs, each guest page table is shadowed by 2 MPNs instead of using just one MPN which is the case when shadow PTE size matches the guest PTE size.</a:t>
            </a:r>
          </a:p>
          <a:p>
            <a:endParaRPr lang="en-US" baseline="0" dirty="0" smtClean="0"/>
          </a:p>
          <a:p>
            <a:r>
              <a:rPr lang="en-US" baseline="0" dirty="0" smtClean="0"/>
              <a:t>Guest instructions accessing top 64M of address space are either passed through using a hole in the monitor address space or are simulated/interpreted.</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There is no direct correlation between shadow PTE offsets and the guest physical addresses. </a:t>
            </a:r>
            <a:endParaRPr lang="en-US" dirty="0" smtClean="0"/>
          </a:p>
          <a:p>
            <a:r>
              <a:rPr lang="en-US" dirty="0" smtClean="0"/>
              <a:t>Mtag is a back pointer. In MMU it is used as a back pointer from BPN/MPN to the shadow PTE offset (shadow</a:t>
            </a:r>
            <a:r>
              <a:rPr lang="en-US" baseline="0" dirty="0" smtClean="0"/>
              <a:t> cache index + offset)</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Most common situation is when there is only one shadow cache object per guest paging</a:t>
            </a:r>
            <a:r>
              <a:rPr lang="en-US" sz="1200" baseline="0" dirty="0" smtClean="0"/>
              <a:t> object. But sometimes there can be many shadow caching objects for the same guest paging object.</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MMUInfo is a list data structure</a:t>
            </a:r>
            <a:r>
              <a:rPr lang="en-US" baseline="0" dirty="0" smtClean="0"/>
              <a:t> </a:t>
            </a:r>
            <a:r>
              <a:rPr lang="en-US" dirty="0" smtClean="0"/>
              <a:t>that holds metadata of all the shadow cache objects. Each object in MMUInfo is identified by a </a:t>
            </a:r>
            <a:r>
              <a:rPr lang="en-US" dirty="0" err="1" smtClean="0"/>
              <a:t>ShadowCacheIndex</a:t>
            </a:r>
            <a:r>
              <a:rPr lang="en-US" dirty="0" smtClean="0"/>
              <a:t> or </a:t>
            </a:r>
            <a:r>
              <a:rPr lang="en-US" dirty="0" err="1" smtClean="0"/>
              <a:t>MMUInfoIndex</a:t>
            </a:r>
            <a:r>
              <a:rPr lang="en-US" dirty="0" smtClean="0"/>
              <a:t>. An</a:t>
            </a:r>
            <a:r>
              <a:rPr lang="en-US" baseline="0" dirty="0" smtClean="0"/>
              <a:t> entry of MMUInfo is called a shadow cache entry. </a:t>
            </a:r>
            <a:r>
              <a:rPr lang="en-US" dirty="0" smtClean="0"/>
              <a:t>MMU structure holds data regarding cached guest</a:t>
            </a:r>
            <a:r>
              <a:rPr lang="en-US" baseline="0" dirty="0" smtClean="0"/>
              <a:t> root, shadow root etc.</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Fixed or static part of the busmem</a:t>
            </a:r>
            <a:r>
              <a:rPr lang="en-US" baseline="0" dirty="0" smtClean="0"/>
              <a:t> frame has a constant size irrespective of the number of VCPUs.</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MMU is VCPU private. All other MMU overheads are dynamic and adjust based on demand. So we can do better. </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Busmem frames need to be zeroed at boot and during </a:t>
            </a:r>
            <a:r>
              <a:rPr lang="en-US" baseline="0" dirty="0" err="1" smtClean="0"/>
              <a:t>Vmotion</a:t>
            </a:r>
            <a:r>
              <a:rPr lang="en-US" baseline="0" dirty="0" smtClean="0"/>
              <a:t> when preparing destination. So having smaller busmem frames is desirable. At a point in time, guest pages that are page tables is a small subset of the total guest memory. Having </a:t>
            </a:r>
            <a:r>
              <a:rPr lang="en-US" baseline="0" dirty="0" err="1" smtClean="0"/>
              <a:t>slHead</a:t>
            </a:r>
            <a:r>
              <a:rPr lang="en-US" baseline="0" dirty="0" smtClean="0"/>
              <a:t> mapped in the monitor all the time saves a KSEG in BT64 and a potential </a:t>
            </a:r>
            <a:r>
              <a:rPr lang="en-US" baseline="0" dirty="0" err="1" smtClean="0"/>
              <a:t>cacheline</a:t>
            </a:r>
            <a:r>
              <a:rPr lang="en-US" baseline="0" dirty="0" smtClean="0"/>
              <a:t> </a:t>
            </a:r>
            <a:r>
              <a:rPr lang="en-US" baseline="0" dirty="0" err="1" smtClean="0"/>
              <a:t>pingpong</a:t>
            </a:r>
            <a:r>
              <a:rPr lang="en-US" baseline="0" dirty="0" smtClean="0"/>
              <a:t> for a multi-VCPU VM.</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27</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Maximum possible overhead for a 64-vcpu 4TB VM is now ~20GB (shadow list head and fast mtag storing overheads).</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solidFill>
                  <a:schemeClr val="tx1"/>
                </a:solidFill>
              </a:rPr>
              <a:t>0x1234 is the virtual address.</a:t>
            </a:r>
          </a:p>
          <a:p>
            <a:r>
              <a:rPr lang="en-US" dirty="0" smtClean="0">
                <a:solidFill>
                  <a:schemeClr val="tx1"/>
                </a:solidFill>
              </a:rPr>
              <a:t>Apply segmentation and the resulting address is called the linear address.</a:t>
            </a:r>
          </a:p>
          <a:p>
            <a:r>
              <a:rPr lang="en-US" dirty="0" smtClean="0">
                <a:solidFill>
                  <a:schemeClr val="tx1"/>
                </a:solidFill>
              </a:rPr>
              <a:t>The linear address is the input to the MMU, which uses page tables to resolve the linear address to a physical address.</a:t>
            </a:r>
          </a:p>
          <a:p>
            <a:r>
              <a:rPr lang="en-US" dirty="0" smtClean="0">
                <a:solidFill>
                  <a:schemeClr val="tx1"/>
                </a:solidFill>
              </a:rPr>
              <a:t>Hardware TLB gets populated with a mapping of LA-&gt;PA</a:t>
            </a:r>
          </a:p>
          <a:p>
            <a:r>
              <a:rPr lang="en-US" dirty="0" smtClean="0">
                <a:solidFill>
                  <a:schemeClr val="tx1"/>
                </a:solidFill>
              </a:rPr>
              <a:t>Physical address is sent to the chipset and gets converted to a bus address depending on who own the physical address.</a:t>
            </a:r>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Processors can have other internal caches which may be implementation specific.</a:t>
            </a:r>
          </a:p>
          <a:p>
            <a:r>
              <a:rPr lang="en-US" dirty="0" smtClean="0"/>
              <a:t>Present to Non-Present or Present to Present needs explicit TLB invalidation. Not required to invalidate TLB on Non-Present to Present transitions.</a:t>
            </a:r>
          </a:p>
          <a:p>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chemeClr val="tx1"/>
                </a:solidFill>
              </a:rPr>
              <a:t>DT module virtualizes x86 segmentation and resolves VA to LA.</a:t>
            </a:r>
          </a:p>
          <a:p>
            <a:r>
              <a:rPr lang="en-US" sz="1200" dirty="0" smtClean="0">
                <a:solidFill>
                  <a:schemeClr val="tx1"/>
                </a:solidFill>
              </a:rPr>
              <a:t>LA is translated to PA (guest physical address) by the MMU module.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chemeClr val="tx1"/>
                </a:solidFill>
              </a:rPr>
              <a:t>MMU module walks the guest page table to resolve the LA to PA. Note that PA cannot be directly consumed by hardware. It is just another layer of indirection.</a:t>
            </a:r>
            <a:endParaRPr lang="en-US" dirty="0" smtClean="0"/>
          </a:p>
          <a:p>
            <a:r>
              <a:rPr lang="en-US" sz="1200" dirty="0" smtClean="0">
                <a:solidFill>
                  <a:schemeClr val="tx1"/>
                </a:solidFill>
              </a:rPr>
              <a:t>PA is converted to BA (bus address) with help from </a:t>
            </a:r>
            <a:r>
              <a:rPr lang="en-US" sz="1200" dirty="0" err="1" smtClean="0">
                <a:solidFill>
                  <a:schemeClr val="tx1"/>
                </a:solidFill>
              </a:rPr>
              <a:t>PhysMem</a:t>
            </a:r>
            <a:r>
              <a:rPr lang="en-US" sz="1200" dirty="0" smtClean="0">
                <a:solidFill>
                  <a:schemeClr val="tx1"/>
                </a:solidFill>
              </a:rPr>
              <a:t> module.</a:t>
            </a:r>
          </a:p>
          <a:p>
            <a:r>
              <a:rPr lang="en-US" sz="1200" dirty="0" smtClean="0">
                <a:solidFill>
                  <a:schemeClr val="tx1"/>
                </a:solidFill>
              </a:rPr>
              <a:t>BA is resolved to MA with help from </a:t>
            </a:r>
            <a:r>
              <a:rPr lang="en-US" sz="1200" dirty="0" err="1" smtClean="0">
                <a:solidFill>
                  <a:schemeClr val="tx1"/>
                </a:solidFill>
              </a:rPr>
              <a:t>BusMem</a:t>
            </a:r>
            <a:r>
              <a:rPr lang="en-US" sz="1200" dirty="0" smtClean="0">
                <a:solidFill>
                  <a:schemeClr val="tx1"/>
                </a:solidFill>
              </a:rPr>
              <a:t> module. MA is the</a:t>
            </a:r>
            <a:br>
              <a:rPr lang="en-US" sz="1200" dirty="0" smtClean="0">
                <a:solidFill>
                  <a:schemeClr val="tx1"/>
                </a:solidFill>
              </a:rPr>
            </a:br>
            <a:r>
              <a:rPr lang="en-US" sz="1200" dirty="0" smtClean="0">
                <a:solidFill>
                  <a:schemeClr val="tx1"/>
                </a:solidFill>
              </a:rPr>
              <a:t>actual hardware address which the physical processor and chipset can understand.</a:t>
            </a:r>
          </a:p>
          <a:p>
            <a:r>
              <a:rPr lang="en-US" sz="1200" dirty="0" smtClean="0">
                <a:solidFill>
                  <a:schemeClr val="tx1"/>
                </a:solidFill>
              </a:rPr>
              <a:t>A mapping from LA to MA is populated in what is called a shadow page table which is walked by the hardware.</a:t>
            </a:r>
          </a:p>
          <a:p>
            <a:r>
              <a:rPr lang="en-US" sz="1200" dirty="0" smtClean="0">
                <a:solidFill>
                  <a:schemeClr val="tx1"/>
                </a:solidFill>
              </a:rPr>
              <a:t>As a result of the hardware page walk, hardware TLB gets populated with a mapping of LA to MA.</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MPNs for shadow root and shadow page table are allocated from the anonymous memory pool </a:t>
            </a:r>
            <a:br>
              <a:rPr lang="en-US" sz="1200" dirty="0" smtClean="0"/>
            </a:br>
            <a:r>
              <a:rPr lang="en-US" sz="1200" dirty="0" smtClean="0"/>
              <a:t>and is one of the important costs of doing MMU virtualization in s/w.</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MPN for the DATA is its backing store.</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called a hidden #PF because the guest never sees these and it would not happen outside of virtualization.</a:t>
            </a:r>
            <a:endParaRPr lang="en-GB" dirty="0" smtClean="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One address space can change paging entries that are used in another address space. </a:t>
            </a:r>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Hence need to get notified whenever the guest page table or root gets modified.</a:t>
            </a:r>
          </a:p>
          <a:p>
            <a:r>
              <a:rPr lang="en-GB" dirty="0" smtClean="0"/>
              <a:t>Caching MMU reduces the amount of work needed to done by the MMU on guest CR3 changes and after the CR3 change as well.</a:t>
            </a:r>
            <a:endParaRPr lang="en-US" dirty="0"/>
          </a:p>
        </p:txBody>
      </p:sp>
      <p:sp>
        <p:nvSpPr>
          <p:cNvPr id="4" name="Slide Number Placeholder 3"/>
          <p:cNvSpPr>
            <a:spLocks noGrp="1"/>
          </p:cNvSpPr>
          <p:nvPr>
            <p:ph type="sldNum" sz="quarter" idx="10"/>
          </p:nvPr>
        </p:nvSpPr>
        <p:spPr/>
        <p:txBody>
          <a:bodyPr/>
          <a:lstStyle/>
          <a:p>
            <a:pPr>
              <a:defRPr/>
            </a:pPr>
            <a:fld id="{30ED41AE-736E-48F5-8701-1355F6D9E97A}"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02336" y="330200"/>
            <a:ext cx="8436864" cy="533400"/>
          </a:xfrm>
        </p:spPr>
        <p:txBody>
          <a:bodyPr anchor="t"/>
          <a:lstStyle>
            <a:lvl1pPr>
              <a:defRPr sz="3000">
                <a:solidFill>
                  <a:srgbClr val="003D79"/>
                </a:solidFill>
              </a:defRPr>
            </a:lvl1pPr>
          </a:lstStyle>
          <a:p>
            <a:r>
              <a:rPr lang="en-US" smtClean="0"/>
              <a:t>Click to edit Master title style</a:t>
            </a:r>
            <a:endParaRPr lang="en-US" dirty="0"/>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smtClean="0"/>
              <a:t>Click to edit Master subtitle style</a:t>
            </a:r>
            <a:endParaRPr lang="en-US" dirty="0"/>
          </a:p>
        </p:txBody>
      </p:sp>
      <p:sp>
        <p:nvSpPr>
          <p:cNvPr id="5" name="TextBox 4"/>
          <p:cNvSpPr txBox="1"/>
          <p:nvPr userDrawn="1"/>
        </p:nvSpPr>
        <p:spPr bwMode="gray">
          <a:xfrm>
            <a:off x="6729169" y="6696045"/>
            <a:ext cx="2343150" cy="184666"/>
          </a:xfrm>
          <a:prstGeom prst="rect">
            <a:avLst/>
          </a:prstGeom>
          <a:noFill/>
        </p:spPr>
        <p:txBody>
          <a:bodyPr wrap="square" rtlCol="0">
            <a:spAutoFit/>
          </a:bodyPr>
          <a:lstStyle/>
          <a:p>
            <a:pPr algn="r"/>
            <a:r>
              <a:rPr lang="en-US" sz="600" dirty="0" smtClean="0">
                <a:solidFill>
                  <a:schemeClr val="bg2">
                    <a:lumMod val="75000"/>
                  </a:schemeClr>
                </a:solidFill>
              </a:rPr>
              <a:t>© 2009 VMware Inc. All rights reserved</a:t>
            </a:r>
          </a:p>
        </p:txBody>
      </p:sp>
      <p:sp>
        <p:nvSpPr>
          <p:cNvPr id="7" name="Rectangle 4"/>
          <p:cNvSpPr txBox="1">
            <a:spLocks noChangeArrowheads="1"/>
          </p:cNvSpPr>
          <p:nvPr userDrawn="1"/>
        </p:nvSpPr>
        <p:spPr bwMode="white">
          <a:xfrm>
            <a:off x="224584" y="6393782"/>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0" hangingPunct="0">
              <a:spcAft>
                <a:spcPct val="0"/>
              </a:spcAft>
              <a:defRPr sz="1200" b="1">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rgbClr val="FFFFFF"/>
                </a:solidFill>
                <a:effectLst/>
                <a:uLnTx/>
                <a:uFillTx/>
                <a:latin typeface="Arial" charset="0"/>
                <a:ea typeface="ＭＳ Ｐゴシック" pitchFamily="34" charset="-128"/>
                <a:cs typeface="+mn-cs"/>
              </a:rPr>
              <a:t>Confidential</a:t>
            </a:r>
            <a:endParaRPr kumimoji="0" lang="en-US" sz="1200" b="1"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784226"/>
            <a:ext cx="7704582"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361950" y="2210435"/>
            <a:ext cx="7592568" cy="3748405"/>
          </a:xfrm>
        </p:spPr>
        <p:txBody>
          <a:bodyPr/>
          <a:lstStyle>
            <a:lvl1pPr>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dirty="0"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dirty="0" smtClean="0"/>
              <a:t>Click to edit Master text style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Clr>
                <a:schemeClr val="accent1">
                  <a:lumMod val="75000"/>
                </a:schemeClr>
              </a:buClr>
              <a:buFont typeface="Wingdings" pitchFamily="2" charset="2"/>
              <a:buChar cha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buClr>
                <a:schemeClr val="accent1">
                  <a:lumMod val="75000"/>
                </a:schemeClr>
              </a:buClr>
              <a:defRPr sz="2000"/>
            </a:lvl1pPr>
            <a:lvl2pPr>
              <a:buClr>
                <a:schemeClr val="accent1">
                  <a:lumMod val="75000"/>
                </a:schemeClr>
              </a:buClr>
              <a:defRPr sz="1800"/>
            </a:lvl2pPr>
            <a:lvl3pPr>
              <a:buClr>
                <a:schemeClr val="accent1">
                  <a:lumMod val="75000"/>
                </a:schemeClr>
              </a:buClr>
              <a:defRPr sz="1600"/>
            </a:lvl3pPr>
            <a:lvl4pPr>
              <a:buClr>
                <a:schemeClr val="accent1">
                  <a:lumMod val="75000"/>
                </a:schemeClr>
              </a:buClr>
              <a:defRPr sz="1600"/>
            </a:lvl4pPr>
            <a:lvl5pPr>
              <a:buClr>
                <a:schemeClr val="accent1">
                  <a:lumMod val="75000"/>
                </a:schemeClr>
              </a:buCl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SzPct val="115000"/>
              <a:buFont typeface="Wingdings" pitchFamily="2" charset="2"/>
              <a:buChar char="§"/>
              <a:defRPr/>
            </a:lvl1pPr>
            <a:lvl2pPr>
              <a:buSzPct val="110000"/>
              <a:buFont typeface="Arial" pitchFamily="34" charset="0"/>
              <a:buChar char="•"/>
              <a:defRPr/>
            </a:lvl2pPr>
            <a:lvl3pPr>
              <a:buSzPct val="110000"/>
              <a:buFont typeface="Arial" pitchFamily="34" charset="0"/>
              <a:buChar char="•"/>
              <a:defRPr/>
            </a:lvl3pPr>
            <a:lvl4pPr>
              <a:buSzPct val="110000"/>
              <a:buFont typeface="Arial" pitchFamily="34" charset="0"/>
              <a:buChar char="•"/>
              <a:defRPr/>
            </a:lvl4pPr>
            <a:lvl5pPr>
              <a:buSzPct val="110000"/>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9808" y="784226"/>
            <a:ext cx="7722870" cy="1079626"/>
          </a:xfrm>
        </p:spPr>
        <p:txBody>
          <a:bodyPr anchor="b"/>
          <a:lstStyle>
            <a:lvl1pPr algn="l">
              <a:defRPr sz="3000">
                <a:solidFill>
                  <a:srgbClr val="003D79"/>
                </a:solidFill>
              </a:defRPr>
            </a:lvl1pPr>
          </a:lstStyle>
          <a:p>
            <a:r>
              <a:rPr lang="en-US" dirty="0" smtClean="0"/>
              <a:t>Agenda</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727710" y="2210435"/>
            <a:ext cx="7592568" cy="3748405"/>
          </a:xfrm>
        </p:spPr>
        <p:txBody>
          <a:bodyPr/>
          <a:lstStyle>
            <a:lvl1pPr marL="182880">
              <a:buFont typeface="Wingdings"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937260" y="2162174"/>
            <a:ext cx="7254240" cy="1241425"/>
          </a:xfrm>
        </p:spPr>
        <p:txBody>
          <a:bodyPr anchor="b"/>
          <a:lstStyle>
            <a:lvl1pPr algn="ctr">
              <a:defRPr sz="3000">
                <a:solidFill>
                  <a:srgbClr val="003D79"/>
                </a:solidFill>
              </a:defRPr>
            </a:lvl1pPr>
          </a:lstStyle>
          <a:p>
            <a:r>
              <a:rPr lang="en-US" smtClean="0"/>
              <a:t>Click to edit Master title style</a:t>
            </a:r>
            <a:endParaRPr lang="en-US" dirty="0"/>
          </a:p>
        </p:txBody>
      </p:sp>
      <p:sp>
        <p:nvSpPr>
          <p:cNvPr id="4" name="Rectangle 9"/>
          <p:cNvSpPr>
            <a:spLocks noGrp="1" noChangeArrowheads="1"/>
          </p:cNvSpPr>
          <p:nvPr>
            <p:ph type="ftr" sz="quarter" idx="11"/>
          </p:nvPr>
        </p:nvSpPr>
        <p:spPr>
          <a:ln/>
        </p:spPr>
        <p:txBody>
          <a:bodyPr/>
          <a:lstStyle>
            <a:lvl1pPr>
              <a:defRPr/>
            </a:lvl1pPr>
          </a:lstStyle>
          <a:p>
            <a:pPr>
              <a:defRPr/>
            </a:pPr>
            <a:endParaRPr lang="en-US" dirty="0"/>
          </a:p>
        </p:txBody>
      </p:sp>
      <p:pic>
        <p:nvPicPr>
          <p:cNvPr id="6" name="Picture 2"/>
          <p:cNvPicPr>
            <a:picLocks noChangeAspect="1" noChangeArrowheads="1"/>
          </p:cNvPicPr>
          <p:nvPr userDrawn="1"/>
        </p:nvPicPr>
        <p:blipFill>
          <a:blip r:embed="rId2" cstate="print"/>
          <a:srcRect/>
          <a:stretch>
            <a:fillRect/>
          </a:stretch>
        </p:blipFill>
        <p:spPr bwMode="auto">
          <a:xfrm>
            <a:off x="139700" y="312279"/>
            <a:ext cx="8858250" cy="419241"/>
          </a:xfrm>
          <a:prstGeom prst="rect">
            <a:avLst/>
          </a:prstGeom>
          <a:noFill/>
          <a:ln w="9525">
            <a:noFill/>
            <a:miter lim="800000"/>
            <a:headEnd/>
            <a:tailEnd/>
          </a:ln>
          <a:effectLst/>
        </p:spPr>
      </p:pic>
      <p:sp>
        <p:nvSpPr>
          <p:cNvPr id="8" name="Text Placeholder 7"/>
          <p:cNvSpPr>
            <a:spLocks noGrp="1"/>
          </p:cNvSpPr>
          <p:nvPr>
            <p:ph type="body" sz="quarter" idx="12"/>
          </p:nvPr>
        </p:nvSpPr>
        <p:spPr>
          <a:xfrm>
            <a:off x="923925" y="3486150"/>
            <a:ext cx="7267575" cy="628650"/>
          </a:xfrm>
        </p:spPr>
        <p:txBody>
          <a:bodyPr/>
          <a:lstStyle>
            <a:lvl1pPr algn="ctr">
              <a:lnSpc>
                <a:spcPct val="100000"/>
              </a:lnSpc>
              <a:spcBef>
                <a:spcPts val="0"/>
              </a:spcBef>
              <a:buFont typeface="Arial" pitchFamily="34" charset="0"/>
              <a:buNone/>
              <a:defRPr b="0"/>
            </a:lvl1pPr>
          </a:lstStyle>
          <a:p>
            <a:pPr lvl="0"/>
            <a:r>
              <a:rPr lang="en-US" smtClean="0"/>
              <a:t>Click to edit Master text styles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61950" y="784225"/>
            <a:ext cx="4038600" cy="5006975"/>
          </a:xfrm>
        </p:spPr>
        <p:txBody>
          <a:bodyPr/>
          <a:lstStyle>
            <a:lvl1pPr marL="233363" indent="-233363">
              <a:buFont typeface="Wingdings" pitchFamily="2" charset="2"/>
              <a:buChar cha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784225"/>
            <a:ext cx="4038600" cy="5006975"/>
          </a:xfrm>
        </p:spPr>
        <p:txBody>
          <a:bodyPr/>
          <a:lstStyle>
            <a:lvl1pPr marL="233363" indent="-233363">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82880">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393192" y="330200"/>
            <a:ext cx="8446008" cy="533400"/>
          </a:xfrm>
        </p:spPr>
        <p:txBody>
          <a:bodyPr anchor="t"/>
          <a:lstStyle>
            <a:lvl1pPr>
              <a:defRPr sz="3000">
                <a:solidFill>
                  <a:srgbClr val="003D79"/>
                </a:solidFill>
              </a:defRPr>
            </a:lvl1pPr>
          </a:lstStyle>
          <a:p>
            <a:r>
              <a:rPr lang="en-US" dirty="0"/>
              <a:t>Click to edit Master title style</a:t>
            </a:r>
          </a:p>
        </p:txBody>
      </p:sp>
      <p:sp>
        <p:nvSpPr>
          <p:cNvPr id="71683" name="Rectangle 3"/>
          <p:cNvSpPr>
            <a:spLocks noGrp="1" noChangeArrowheads="1"/>
          </p:cNvSpPr>
          <p:nvPr>
            <p:ph type="subTitle" idx="1"/>
          </p:nvPr>
        </p:nvSpPr>
        <p:spPr>
          <a:xfrm>
            <a:off x="400050" y="1095375"/>
            <a:ext cx="8382000" cy="1295400"/>
          </a:xfrm>
        </p:spPr>
        <p:txBody>
          <a:bodyPr/>
          <a:lstStyle>
            <a:lvl1pPr>
              <a:buFont typeface="Arial" pitchFamily="34" charset="0"/>
              <a:buNone/>
              <a:defRPr sz="1800" b="0" i="1"/>
            </a:lvl1pPr>
          </a:lstStyle>
          <a:p>
            <a:r>
              <a:rPr lang="en-US" dirty="0"/>
              <a:t>Click to edit Master subtitle style</a:t>
            </a:r>
          </a:p>
        </p:txBody>
      </p:sp>
      <p:sp>
        <p:nvSpPr>
          <p:cNvPr id="5" name="TextBox 4"/>
          <p:cNvSpPr txBox="1"/>
          <p:nvPr userDrawn="1"/>
        </p:nvSpPr>
        <p:spPr bwMode="gray">
          <a:xfrm>
            <a:off x="6524625" y="6696045"/>
            <a:ext cx="2343150" cy="184666"/>
          </a:xfrm>
          <a:prstGeom prst="rect">
            <a:avLst/>
          </a:prstGeom>
          <a:noFill/>
        </p:spPr>
        <p:txBody>
          <a:bodyPr wrap="square" rtlCol="0">
            <a:spAutoFit/>
          </a:bodyPr>
          <a:lstStyle/>
          <a:p>
            <a:pPr algn="r"/>
            <a:r>
              <a:rPr lang="en-US" sz="600" dirty="0" smtClean="0">
                <a:solidFill>
                  <a:schemeClr val="bg2">
                    <a:lumMod val="75000"/>
                  </a:schemeClr>
                </a:solidFill>
              </a:rPr>
              <a:t>© 2009 VMware Inc. All rights reserved</a:t>
            </a:r>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pPr>
              <a:defRPr/>
            </a:pPr>
            <a:endParaRPr lang="en-US"/>
          </a:p>
        </p:txBody>
      </p:sp>
      <p:sp>
        <p:nvSpPr>
          <p:cNvPr id="7" name="Text Placeholder 6"/>
          <p:cNvSpPr>
            <a:spLocks noGrp="1"/>
          </p:cNvSpPr>
          <p:nvPr>
            <p:ph type="body" sz="quarter" idx="13"/>
          </p:nvPr>
        </p:nvSpPr>
        <p:spPr>
          <a:xfrm>
            <a:off x="352425" y="786384"/>
            <a:ext cx="8385048" cy="5010912"/>
          </a:xfrm>
        </p:spPr>
        <p:txBody>
          <a:bodyPr/>
          <a:lstStyle>
            <a:lvl1pPr marL="233363" indent="-233363">
              <a:buClr>
                <a:schemeClr val="accent1">
                  <a:lumMod val="75000"/>
                </a:schemeClr>
              </a:buClr>
              <a:buFont typeface="Wingdings"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theme" Target="../theme/theme2.xml"/><Relationship Id="rId8" Type="http://schemas.openxmlformats.org/officeDocument/2006/relationships/image" Target="../media/image1.jpe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6616" y="171450"/>
            <a:ext cx="8492109"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p:nvSpPr>
        <p:spPr bwMode="white">
          <a:xfrm>
            <a:off x="321673" y="6434488"/>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
        <p:nvSpPr>
          <p:cNvPr id="13" name="Date Placeholder 8"/>
          <p:cNvSpPr txBox="1">
            <a:spLocks/>
          </p:cNvSpPr>
          <p:nvPr/>
        </p:nvSpPr>
        <p:spPr bwMode="white">
          <a:xfrm>
            <a:off x="2971800" y="6325268"/>
            <a:ext cx="3200400" cy="365125"/>
          </a:xfrm>
          <a:prstGeom prst="rect">
            <a:avLst/>
          </a:prstGeom>
        </p:spPr>
        <p:txBody>
          <a:bodyPr vert="horz" lIns="91440" tIns="45720" rIns="91440" bIns="45720" rtlCol="0" anchor="ctr"/>
          <a:lstStyle>
            <a:lvl1pPr marL="0" marR="0" indent="0" algn="ctr" defTabSz="914400" rtl="0" eaLnBrk="1" fontAlgn="base" latinLnBrk="0" hangingPunct="1">
              <a:lnSpc>
                <a:spcPct val="100000"/>
              </a:lnSpc>
              <a:spcBef>
                <a:spcPct val="0"/>
              </a:spcBef>
              <a:spcAft>
                <a:spcPct val="0"/>
              </a:spcAft>
              <a:buClrTx/>
              <a:buSzTx/>
              <a:buFontTx/>
              <a:buNone/>
              <a:tabLst/>
              <a:defRPr lang="en-US" sz="1000" kern="1200" smtClean="0">
                <a:solidFill>
                  <a:srgbClr val="FFFFFF"/>
                </a:solidFill>
                <a:latin typeface="+mn-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FFFFFF"/>
                </a:solidFill>
                <a:effectLst/>
                <a:uLnTx/>
                <a:uFillTx/>
                <a:latin typeface="+mn-lt"/>
                <a:ea typeface="+mn-ea"/>
                <a:cs typeface="+mn-cs"/>
              </a:rPr>
              <a:t>Confidential</a:t>
            </a:r>
            <a:endParaRPr kumimoji="0" lang="en-US" sz="1000" b="0" i="0" u="none" strike="noStrike" kern="1200" cap="none" spc="0" normalizeH="0" baseline="0" noProof="0" dirty="0">
              <a:ln>
                <a:noFill/>
              </a:ln>
              <a:solidFill>
                <a:srgbClr val="FFFFFF"/>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3" r:id="rId1"/>
    <p:sldLayoutId id="2147483728" r:id="rId2"/>
    <p:sldLayoutId id="2147483710" r:id="rId3"/>
    <p:sldLayoutId id="2147483726" r:id="rId4"/>
    <p:sldLayoutId id="2147483727" r:id="rId5"/>
    <p:sldLayoutId id="2147483712" r:id="rId6"/>
    <p:sldLayoutId id="2147483736" r:id="rId7"/>
  </p:sldLayoutIdLst>
  <p:transition xmlns:p14="http://schemas.microsoft.com/office/powerpoint/2010/main">
    <p:fade/>
  </p:transition>
  <p:timing>
    <p:tnLst>
      <p:par>
        <p:cTn xmlns:p14="http://schemas.microsoft.com/office/powerpoint/2010/main" id="1" dur="indefinite" restart="never" nodeType="tmRoot"/>
      </p:par>
    </p:tnLst>
  </p:timing>
  <p:hf hdr="0" ftr="0"/>
  <p:txStyles>
    <p:titleStyle>
      <a:lvl1pPr algn="l" rtl="0" eaLnBrk="1" fontAlgn="base" hangingPunct="1">
        <a:spcBef>
          <a:spcPct val="0"/>
        </a:spcBef>
        <a:spcAft>
          <a:spcPct val="0"/>
        </a:spcAft>
        <a:defRPr sz="2200" b="1">
          <a:solidFill>
            <a:srgbClr val="003D79"/>
          </a:solidFill>
          <a:latin typeface="+mj-lt"/>
          <a:ea typeface="+mj-ea"/>
          <a:cs typeface="+mj-cs"/>
        </a:defRPr>
      </a:lvl1pPr>
      <a:lvl2pPr algn="l" rtl="0" eaLnBrk="1" fontAlgn="base" hangingPunct="1">
        <a:spcBef>
          <a:spcPct val="0"/>
        </a:spcBef>
        <a:spcAft>
          <a:spcPct val="0"/>
        </a:spcAft>
        <a:defRPr sz="2200" b="1">
          <a:solidFill>
            <a:srgbClr val="333333"/>
          </a:solidFill>
          <a:latin typeface="Arial" charset="0"/>
          <a:ea typeface="ＭＳ Ｐゴシック" pitchFamily="34" charset="-128"/>
        </a:defRPr>
      </a:lvl2pPr>
      <a:lvl3pPr algn="l" rtl="0" eaLnBrk="1" fontAlgn="base" hangingPunct="1">
        <a:spcBef>
          <a:spcPct val="0"/>
        </a:spcBef>
        <a:spcAft>
          <a:spcPct val="0"/>
        </a:spcAft>
        <a:defRPr sz="2200" b="1">
          <a:solidFill>
            <a:srgbClr val="333333"/>
          </a:solidFill>
          <a:latin typeface="Arial" charset="0"/>
          <a:ea typeface="ＭＳ Ｐゴシック" pitchFamily="34" charset="-128"/>
        </a:defRPr>
      </a:lvl3pPr>
      <a:lvl4pPr algn="l" rtl="0" eaLnBrk="1" fontAlgn="base" hangingPunct="1">
        <a:spcBef>
          <a:spcPct val="0"/>
        </a:spcBef>
        <a:spcAft>
          <a:spcPct val="0"/>
        </a:spcAft>
        <a:defRPr sz="2200" b="1">
          <a:solidFill>
            <a:srgbClr val="333333"/>
          </a:solidFill>
          <a:latin typeface="Arial" charset="0"/>
          <a:ea typeface="ＭＳ Ｐゴシック" pitchFamily="34" charset="-128"/>
        </a:defRPr>
      </a:lvl4pPr>
      <a:lvl5pPr algn="l" rtl="0" eaLnBrk="1" fontAlgn="base" hangingPunct="1">
        <a:spcBef>
          <a:spcPct val="0"/>
        </a:spcBef>
        <a:spcAft>
          <a:spcPct val="0"/>
        </a:spcAft>
        <a:defRPr sz="2200" b="1">
          <a:solidFill>
            <a:srgbClr val="333333"/>
          </a:solidFill>
          <a:latin typeface="Arial" charset="0"/>
          <a:ea typeface="ＭＳ Ｐゴシック" pitchFamily="34" charset="-128"/>
        </a:defRPr>
      </a:lvl5pPr>
      <a:lvl6pPr marL="457200" algn="l" rtl="0" eaLnBrk="1" fontAlgn="base" hangingPunct="1">
        <a:spcBef>
          <a:spcPct val="0"/>
        </a:spcBef>
        <a:spcAft>
          <a:spcPct val="0"/>
        </a:spcAft>
        <a:defRPr sz="2200" b="1">
          <a:solidFill>
            <a:schemeClr val="tx2"/>
          </a:solidFill>
          <a:latin typeface="Arial" charset="0"/>
          <a:ea typeface="ＭＳ Ｐゴシック" pitchFamily="34" charset="-128"/>
        </a:defRPr>
      </a:lvl6pPr>
      <a:lvl7pPr marL="914400" algn="l" rtl="0" eaLnBrk="1" fontAlgn="base" hangingPunct="1">
        <a:spcBef>
          <a:spcPct val="0"/>
        </a:spcBef>
        <a:spcAft>
          <a:spcPct val="0"/>
        </a:spcAft>
        <a:defRPr sz="2200" b="1">
          <a:solidFill>
            <a:schemeClr val="tx2"/>
          </a:solidFill>
          <a:latin typeface="Arial" charset="0"/>
          <a:ea typeface="ＭＳ Ｐゴシック" pitchFamily="34" charset="-128"/>
        </a:defRPr>
      </a:lvl7pPr>
      <a:lvl8pPr marL="1371600" algn="l" rtl="0" eaLnBrk="1" fontAlgn="base" hangingPunct="1">
        <a:spcBef>
          <a:spcPct val="0"/>
        </a:spcBef>
        <a:spcAft>
          <a:spcPct val="0"/>
        </a:spcAft>
        <a:defRPr sz="2200" b="1">
          <a:solidFill>
            <a:schemeClr val="tx2"/>
          </a:solidFill>
          <a:latin typeface="Arial" charset="0"/>
          <a:ea typeface="ＭＳ Ｐゴシック" pitchFamily="34" charset="-128"/>
        </a:defRPr>
      </a:lvl8pPr>
      <a:lvl9pPr marL="1828800" algn="l" rtl="0" eaLnBrk="1" fontAlgn="base" hangingPunct="1">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1" fontAlgn="base" hangingPunct="1">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1" fontAlgn="base" hangingPunct="1">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1" fontAlgn="base" hangingPunct="1">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eaLnBrk="1" fontAlgn="base" hangingPunct="1">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4904" y="171450"/>
            <a:ext cx="8473821" cy="333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52425" y="784225"/>
            <a:ext cx="8382000" cy="5006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0661" name="Line 5"/>
          <p:cNvSpPr>
            <a:spLocks noChangeShapeType="1"/>
          </p:cNvSpPr>
          <p:nvPr/>
        </p:nvSpPr>
        <p:spPr bwMode="auto">
          <a:xfrm>
            <a:off x="184150" y="635000"/>
            <a:ext cx="8775700" cy="0"/>
          </a:xfrm>
          <a:prstGeom prst="line">
            <a:avLst/>
          </a:prstGeom>
          <a:noFill/>
          <a:ln w="52197">
            <a:solidFill>
              <a:schemeClr val="tx2"/>
            </a:solidFill>
            <a:round/>
            <a:headEnd/>
            <a:tailEnd/>
          </a:ln>
        </p:spPr>
        <p:txBody>
          <a:bodyPr wrap="none" anchor="ctr"/>
          <a:lstStyle/>
          <a:p>
            <a:pPr>
              <a:defRPr/>
            </a:pPr>
            <a:endParaRPr lang="en-US" dirty="0"/>
          </a:p>
        </p:txBody>
      </p:sp>
      <p:sp>
        <p:nvSpPr>
          <p:cNvPr id="70662" name="Line 6"/>
          <p:cNvSpPr>
            <a:spLocks noChangeShapeType="1"/>
          </p:cNvSpPr>
          <p:nvPr/>
        </p:nvSpPr>
        <p:spPr bwMode="auto">
          <a:xfrm>
            <a:off x="184150" y="635000"/>
            <a:ext cx="8775700" cy="0"/>
          </a:xfrm>
          <a:prstGeom prst="line">
            <a:avLst/>
          </a:prstGeom>
          <a:noFill/>
          <a:ln w="52197">
            <a:solidFill>
              <a:srgbClr val="003D79"/>
            </a:solidFill>
            <a:round/>
            <a:headEnd/>
            <a:tailEnd/>
          </a:ln>
        </p:spPr>
        <p:txBody>
          <a:bodyPr wrap="none" anchor="ctr"/>
          <a:lstStyle/>
          <a:p>
            <a:pPr>
              <a:defRPr/>
            </a:pPr>
            <a:endParaRPr lang="en-US" dirty="0"/>
          </a:p>
        </p:txBody>
      </p:sp>
      <p:sp>
        <p:nvSpPr>
          <p:cNvPr id="70665" name="Rectangle 9"/>
          <p:cNvSpPr>
            <a:spLocks noGrp="1" noChangeArrowheads="1"/>
          </p:cNvSpPr>
          <p:nvPr>
            <p:ph type="ftr" sz="quarter" idx="3"/>
          </p:nvPr>
        </p:nvSpPr>
        <p:spPr bwMode="auto">
          <a:xfrm>
            <a:off x="377517" y="5943600"/>
            <a:ext cx="8382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Aft>
                <a:spcPct val="0"/>
              </a:spcAft>
              <a:defRPr sz="1000">
                <a:solidFill>
                  <a:schemeClr val="tx1"/>
                </a:solidFill>
              </a:defRPr>
            </a:lvl1pPr>
          </a:lstStyle>
          <a:p>
            <a:pPr>
              <a:defRPr/>
            </a:pPr>
            <a:endParaRPr lang="en-US" dirty="0"/>
          </a:p>
        </p:txBody>
      </p:sp>
      <p:sp>
        <p:nvSpPr>
          <p:cNvPr id="11" name="Rectangle 4"/>
          <p:cNvSpPr txBox="1">
            <a:spLocks noChangeArrowheads="1"/>
          </p:cNvSpPr>
          <p:nvPr/>
        </p:nvSpPr>
        <p:spPr bwMode="white">
          <a:xfrm>
            <a:off x="454025" y="6446520"/>
            <a:ext cx="45720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eaLnBrk="0" hangingPunct="0">
              <a:spcAft>
                <a:spcPct val="0"/>
              </a:spcAft>
              <a:defRPr sz="10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A0A03F51-2955-4EA9-BE4E-42B6F90C747F}" type="slidenum">
              <a:rPr kumimoji="0" lang="en-US" sz="1000" b="0" i="0" u="none" strike="noStrike" kern="1200" cap="none" spc="0" normalizeH="0" baseline="0" noProof="0" smtClean="0">
                <a:ln>
                  <a:noFill/>
                </a:ln>
                <a:solidFill>
                  <a:srgbClr val="FFFFFF"/>
                </a:solidFill>
                <a:effectLst/>
                <a:uLnTx/>
                <a:uFillTx/>
                <a:latin typeface="Arial" charset="0"/>
                <a:ea typeface="ＭＳ Ｐゴシック" pitchFamily="34" charset="-128"/>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rgbClr val="FFFFFF"/>
              </a:solidFill>
              <a:effectLst/>
              <a:uLnTx/>
              <a:uFillTx/>
              <a:latin typeface="Arial" charset="0"/>
              <a:ea typeface="ＭＳ Ｐゴシック" pitchFamily="34" charset="-128"/>
              <a:cs typeface="+mn-cs"/>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Lst>
  <p:transition xmlns:p14="http://schemas.microsoft.com/office/powerpoint/2010/main">
    <p:fade/>
  </p:transition>
  <p:timing>
    <p:tnLst>
      <p:par>
        <p:cTn xmlns:p14="http://schemas.microsoft.com/office/powerpoint/2010/main" id="1" dur="indefinite" restart="never" nodeType="tmRoot"/>
      </p:par>
    </p:tnLst>
  </p:timing>
  <p:hf hdr="0" ftr="0"/>
  <p:txStyles>
    <p:titleStyle>
      <a:lvl1pPr algn="l" rtl="0" eaLnBrk="0" fontAlgn="base" hangingPunct="0">
        <a:spcBef>
          <a:spcPct val="0"/>
        </a:spcBef>
        <a:spcAft>
          <a:spcPct val="0"/>
        </a:spcAft>
        <a:defRPr sz="2200" b="1">
          <a:solidFill>
            <a:srgbClr val="003D79"/>
          </a:solidFill>
          <a:latin typeface="+mj-lt"/>
          <a:ea typeface="+mj-ea"/>
          <a:cs typeface="+mj-cs"/>
        </a:defRPr>
      </a:lvl1pPr>
      <a:lvl2pPr algn="l" rtl="0" eaLnBrk="0" fontAlgn="base" hangingPunct="0">
        <a:spcBef>
          <a:spcPct val="0"/>
        </a:spcBef>
        <a:spcAft>
          <a:spcPct val="0"/>
        </a:spcAft>
        <a:defRPr sz="2200" b="1">
          <a:solidFill>
            <a:srgbClr val="333333"/>
          </a:solidFill>
          <a:latin typeface="Arial" charset="0"/>
          <a:ea typeface="ＭＳ Ｐゴシック" pitchFamily="34" charset="-128"/>
        </a:defRPr>
      </a:lvl2pPr>
      <a:lvl3pPr algn="l" rtl="0" eaLnBrk="0" fontAlgn="base" hangingPunct="0">
        <a:spcBef>
          <a:spcPct val="0"/>
        </a:spcBef>
        <a:spcAft>
          <a:spcPct val="0"/>
        </a:spcAft>
        <a:defRPr sz="2200" b="1">
          <a:solidFill>
            <a:srgbClr val="333333"/>
          </a:solidFill>
          <a:latin typeface="Arial" charset="0"/>
          <a:ea typeface="ＭＳ Ｐゴシック" pitchFamily="34" charset="-128"/>
        </a:defRPr>
      </a:lvl3pPr>
      <a:lvl4pPr algn="l" rtl="0" eaLnBrk="0" fontAlgn="base" hangingPunct="0">
        <a:spcBef>
          <a:spcPct val="0"/>
        </a:spcBef>
        <a:spcAft>
          <a:spcPct val="0"/>
        </a:spcAft>
        <a:defRPr sz="2200" b="1">
          <a:solidFill>
            <a:srgbClr val="333333"/>
          </a:solidFill>
          <a:latin typeface="Arial" charset="0"/>
          <a:ea typeface="ＭＳ Ｐゴシック" pitchFamily="34" charset="-128"/>
        </a:defRPr>
      </a:lvl4pPr>
      <a:lvl5pPr algn="l" rtl="0" eaLnBrk="0" fontAlgn="base" hangingPunct="0">
        <a:spcBef>
          <a:spcPct val="0"/>
        </a:spcBef>
        <a:spcAft>
          <a:spcPct val="0"/>
        </a:spcAft>
        <a:defRPr sz="2200" b="1">
          <a:solidFill>
            <a:srgbClr val="333333"/>
          </a:solidFill>
          <a:latin typeface="Arial" charset="0"/>
          <a:ea typeface="ＭＳ Ｐゴシック" pitchFamily="34" charset="-128"/>
        </a:defRPr>
      </a:lvl5pPr>
      <a:lvl6pPr marL="457200" algn="l" rtl="0" fontAlgn="base">
        <a:spcBef>
          <a:spcPct val="0"/>
        </a:spcBef>
        <a:spcAft>
          <a:spcPct val="0"/>
        </a:spcAft>
        <a:defRPr sz="2200" b="1">
          <a:solidFill>
            <a:schemeClr val="tx2"/>
          </a:solidFill>
          <a:latin typeface="Arial" charset="0"/>
          <a:ea typeface="ＭＳ Ｐゴシック" pitchFamily="34" charset="-128"/>
        </a:defRPr>
      </a:lvl6pPr>
      <a:lvl7pPr marL="914400" algn="l" rtl="0" fontAlgn="base">
        <a:spcBef>
          <a:spcPct val="0"/>
        </a:spcBef>
        <a:spcAft>
          <a:spcPct val="0"/>
        </a:spcAft>
        <a:defRPr sz="2200" b="1">
          <a:solidFill>
            <a:schemeClr val="tx2"/>
          </a:solidFill>
          <a:latin typeface="Arial" charset="0"/>
          <a:ea typeface="ＭＳ Ｐゴシック" pitchFamily="34" charset="-128"/>
        </a:defRPr>
      </a:lvl7pPr>
      <a:lvl8pPr marL="1371600" algn="l" rtl="0" fontAlgn="base">
        <a:spcBef>
          <a:spcPct val="0"/>
        </a:spcBef>
        <a:spcAft>
          <a:spcPct val="0"/>
        </a:spcAft>
        <a:defRPr sz="2200" b="1">
          <a:solidFill>
            <a:schemeClr val="tx2"/>
          </a:solidFill>
          <a:latin typeface="Arial" charset="0"/>
          <a:ea typeface="ＭＳ Ｐゴシック" pitchFamily="34" charset="-128"/>
        </a:defRPr>
      </a:lvl8pPr>
      <a:lvl9pPr marL="1828800" algn="l" rtl="0" fontAlgn="base">
        <a:spcBef>
          <a:spcPct val="0"/>
        </a:spcBef>
        <a:spcAft>
          <a:spcPct val="0"/>
        </a:spcAft>
        <a:defRPr sz="2200" b="1">
          <a:solidFill>
            <a:schemeClr val="tx2"/>
          </a:solidFill>
          <a:latin typeface="Arial" charset="0"/>
          <a:ea typeface="ＭＳ Ｐゴシック" pitchFamily="34" charset="-128"/>
        </a:defRPr>
      </a:lvl9pPr>
    </p:titleStyle>
    <p:bodyStyle>
      <a:lvl1pPr marL="233363" indent="-233363" algn="l" rtl="0" eaLnBrk="0" fontAlgn="base" hangingPunct="0">
        <a:lnSpc>
          <a:spcPts val="2400"/>
        </a:lnSpc>
        <a:spcBef>
          <a:spcPts val="1000"/>
        </a:spcBef>
        <a:spcAft>
          <a:spcPct val="0"/>
        </a:spcAft>
        <a:buClr>
          <a:schemeClr val="accent1">
            <a:lumMod val="75000"/>
          </a:schemeClr>
        </a:buClr>
        <a:buSzPct val="115000"/>
        <a:buFont typeface="Wingdings" pitchFamily="2" charset="2"/>
        <a:buChar char="§"/>
        <a:defRPr sz="2000" b="1">
          <a:solidFill>
            <a:srgbClr val="333333"/>
          </a:solidFill>
          <a:latin typeface="+mn-lt"/>
          <a:ea typeface="+mn-ea"/>
          <a:cs typeface="+mn-cs"/>
        </a:defRPr>
      </a:lvl1pPr>
      <a:lvl2pPr marL="400050" indent="-171450" algn="l" rtl="0" eaLnBrk="0" fontAlgn="base" hangingPunct="0">
        <a:lnSpc>
          <a:spcPts val="2200"/>
        </a:lnSpc>
        <a:spcBef>
          <a:spcPts val="800"/>
        </a:spcBef>
        <a:spcAft>
          <a:spcPct val="0"/>
        </a:spcAft>
        <a:buClr>
          <a:schemeClr val="accent1">
            <a:lumMod val="75000"/>
          </a:schemeClr>
        </a:buClr>
        <a:buSzPct val="110000"/>
        <a:buFont typeface="Times" pitchFamily="18" charset="0"/>
        <a:buChar char="•"/>
        <a:defRPr>
          <a:solidFill>
            <a:srgbClr val="333333"/>
          </a:solidFill>
          <a:latin typeface="+mn-lt"/>
          <a:ea typeface="+mn-ea"/>
        </a:defRPr>
      </a:lvl2pPr>
      <a:lvl3pPr marL="6286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3pPr>
      <a:lvl4pPr marL="91440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4pPr>
      <a:lvl5pPr marL="1200150" indent="-171450" algn="l" rtl="0" eaLnBrk="0" fontAlgn="base" hangingPunct="0">
        <a:lnSpc>
          <a:spcPts val="2000"/>
        </a:lnSpc>
        <a:spcBef>
          <a:spcPts val="600"/>
        </a:spcBef>
        <a:spcAft>
          <a:spcPct val="0"/>
        </a:spcAft>
        <a:buClr>
          <a:schemeClr val="accent1">
            <a:lumMod val="75000"/>
          </a:schemeClr>
        </a:buClr>
        <a:buSzPct val="110000"/>
        <a:buFont typeface="Arial" pitchFamily="34" charset="0"/>
        <a:buChar char="•"/>
        <a:defRPr sz="1600">
          <a:solidFill>
            <a:srgbClr val="333333"/>
          </a:solidFill>
          <a:latin typeface="+mn-lt"/>
          <a:ea typeface="+mn-ea"/>
        </a:defRPr>
      </a:lvl5pPr>
      <a:lvl6pPr marL="16002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6pPr>
      <a:lvl7pPr marL="20574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7pPr>
      <a:lvl8pPr marL="25146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8pPr>
      <a:lvl9pPr marL="2971800" indent="-171450" algn="l" rtl="0" fontAlgn="base">
        <a:spcBef>
          <a:spcPct val="0"/>
        </a:spcBef>
        <a:spcAft>
          <a:spcPct val="40000"/>
        </a:spcAft>
        <a:buClr>
          <a:schemeClr val="accent2"/>
        </a:buClr>
        <a:buFont typeface="Arial" charset="0"/>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4.bin"/><Relationship Id="rId5"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p:txBody>
          <a:bodyPr/>
          <a:lstStyle/>
          <a:p>
            <a:pPr eaLnBrk="1" hangingPunct="1"/>
            <a:r>
              <a:rPr lang="en-US" dirty="0" smtClean="0"/>
              <a:t>MMU Virtualization</a:t>
            </a:r>
          </a:p>
        </p:txBody>
      </p:sp>
      <p:sp>
        <p:nvSpPr>
          <p:cNvPr id="3075" name="Rectangle 6"/>
          <p:cNvSpPr>
            <a:spLocks noGrp="1" noChangeArrowheads="1"/>
          </p:cNvSpPr>
          <p:nvPr>
            <p:ph type="subTitle" idx="1"/>
          </p:nvPr>
        </p:nvSpPr>
        <p:spPr>
          <a:xfrm>
            <a:off x="400050" y="1095375"/>
            <a:ext cx="8382000" cy="490538"/>
          </a:xfrm>
        </p:spPr>
        <p:txBody>
          <a:bodyPr/>
          <a:lstStyle/>
          <a:p>
            <a:pPr marL="0" indent="0" eaLnBrk="1" hangingPunct="1"/>
            <a:r>
              <a:rPr lang="en-US" dirty="0" smtClean="0"/>
              <a:t>Raviprasad Mummidi</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#PF (3)</a:t>
            </a:r>
            <a:endParaRPr lang="en-US" dirty="0"/>
          </a:p>
        </p:txBody>
      </p:sp>
      <p:graphicFrame>
        <p:nvGraphicFramePr>
          <p:cNvPr id="2050" name="Object 2"/>
          <p:cNvGraphicFramePr>
            <a:graphicFrameLocks noChangeAspect="1"/>
          </p:cNvGraphicFramePr>
          <p:nvPr/>
        </p:nvGraphicFramePr>
        <p:xfrm>
          <a:off x="418895" y="1089862"/>
          <a:ext cx="8224362" cy="4590682"/>
        </p:xfrm>
        <a:graphic>
          <a:graphicData uri="http://schemas.openxmlformats.org/presentationml/2006/ole">
            <mc:AlternateContent xmlns:mc="http://schemas.openxmlformats.org/markup-compatibility/2006">
              <mc:Choice xmlns:v="urn:schemas-microsoft-com:vml" Requires="v">
                <p:oleObj spid="_x0000_s2052" r:id="rId3" imgW="8936280" imgH="4987440" progId="">
                  <p:embed/>
                </p:oleObj>
              </mc:Choice>
              <mc:Fallback>
                <p:oleObj r:id="rId3" imgW="8936280" imgH="4987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895" y="1089862"/>
                        <a:ext cx="8224362" cy="459068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 name="TextBox 4"/>
          <p:cNvSpPr txBox="1"/>
          <p:nvPr/>
        </p:nvSpPr>
        <p:spPr>
          <a:xfrm>
            <a:off x="4909456" y="5225796"/>
            <a:ext cx="2008735" cy="315457"/>
          </a:xfrm>
          <a:prstGeom prst="rect">
            <a:avLst/>
          </a:prstGeom>
          <a:noFill/>
        </p:spPr>
        <p:txBody>
          <a:bodyPr wrap="square" rtlCol="0">
            <a:spAutoFit/>
          </a:bodyPr>
          <a:lstStyle/>
          <a:p>
            <a:pPr algn="l"/>
            <a:r>
              <a:rPr lang="en-US" sz="1400" b="1" dirty="0" smtClean="0">
                <a:solidFill>
                  <a:srgbClr val="333333"/>
                </a:solidFill>
                <a:latin typeface="+mn-lt"/>
                <a:ea typeface="+mn-ea"/>
              </a:rPr>
              <a:t>511   (Monitor)</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Non-Caching MMU</a:t>
            </a:r>
            <a:endParaRPr lang="en-US" dirty="0"/>
          </a:p>
        </p:txBody>
      </p:sp>
      <p:sp>
        <p:nvSpPr>
          <p:cNvPr id="3" name="Text Placeholder 2"/>
          <p:cNvSpPr>
            <a:spLocks noGrp="1"/>
          </p:cNvSpPr>
          <p:nvPr>
            <p:ph type="body" sz="quarter" idx="13"/>
          </p:nvPr>
        </p:nvSpPr>
        <p:spPr>
          <a:xfrm>
            <a:off x="341915" y="1248839"/>
            <a:ext cx="8385048" cy="3764595"/>
          </a:xfrm>
        </p:spPr>
        <p:txBody>
          <a:bodyPr/>
          <a:lstStyle/>
          <a:p>
            <a:pPr>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First, also the simplest MMU implementation.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Shadow page tables populated lazily i.e. on guest access (when taking hidden #PFs).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Shadow page tables treated and managed as a large TLB.</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Shadow page tables destroyed on guest CR3 reload or INVLPG.</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Why ?</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Cost of hidden #PF is high (several 1000s of cycles, vs. several 10s in hardware).</a:t>
            </a:r>
          </a:p>
          <a:p>
            <a:pPr>
              <a:buNone/>
            </a:pP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ox(in)">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MMU</a:t>
            </a:r>
            <a:endParaRPr lang="en-US" dirty="0"/>
          </a:p>
        </p:txBody>
      </p:sp>
      <p:sp>
        <p:nvSpPr>
          <p:cNvPr id="3" name="Text Placeholder 2"/>
          <p:cNvSpPr>
            <a:spLocks noGrp="1"/>
          </p:cNvSpPr>
          <p:nvPr>
            <p:ph type="body" sz="quarter" idx="13"/>
          </p:nvPr>
        </p:nvSpPr>
        <p:spPr>
          <a:xfrm>
            <a:off x="331029" y="1476656"/>
            <a:ext cx="8385048" cy="2800069"/>
          </a:xfrm>
        </p:spPr>
        <p:txBody>
          <a:bodyPr/>
          <a:lstStyle/>
          <a:p>
            <a:pPr>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Reduce hidden #PFs by caching shadow mappings across CR3 changes. </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Comes at a cost of having to keep shadow mappings coherent.</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Shadow page tables need to be kept coherent with the guest page tables at all times. </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MMU relies on physical traces to keep the shadow mappings up to date.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Coherency using traces</a:t>
            </a:r>
            <a:endParaRPr lang="en-US" dirty="0"/>
          </a:p>
        </p:txBody>
      </p:sp>
      <p:graphicFrame>
        <p:nvGraphicFramePr>
          <p:cNvPr id="4098" name="Object 2"/>
          <p:cNvGraphicFramePr>
            <a:graphicFrameLocks noChangeAspect="1"/>
          </p:cNvGraphicFramePr>
          <p:nvPr/>
        </p:nvGraphicFramePr>
        <p:xfrm>
          <a:off x="927553" y="2192791"/>
          <a:ext cx="6975475" cy="3893207"/>
        </p:xfrm>
        <a:graphic>
          <a:graphicData uri="http://schemas.openxmlformats.org/presentationml/2006/ole">
            <mc:AlternateContent xmlns:mc="http://schemas.openxmlformats.org/markup-compatibility/2006">
              <mc:Choice xmlns:v="urn:schemas-microsoft-com:vml" Requires="v">
                <p:oleObj spid="_x0000_s4100" r:id="rId3" imgW="8935920" imgH="4987080" progId="">
                  <p:embed/>
                </p:oleObj>
              </mc:Choice>
              <mc:Fallback>
                <p:oleObj r:id="rId3" imgW="8935920" imgH="498708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553" y="2192791"/>
                        <a:ext cx="6975475" cy="3893207"/>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 name="TextBox 4"/>
          <p:cNvSpPr txBox="1"/>
          <p:nvPr/>
        </p:nvSpPr>
        <p:spPr>
          <a:xfrm>
            <a:off x="576943" y="914400"/>
            <a:ext cx="7957457" cy="1341906"/>
          </a:xfrm>
          <a:prstGeom prst="rect">
            <a:avLst/>
          </a:prstGeom>
          <a:noFill/>
        </p:spPr>
        <p:txBody>
          <a:bodyPr wrap="square" rtlCol="0">
            <a:spAutoFit/>
          </a:bodyPr>
          <a:lstStyle/>
          <a:p>
            <a:pPr algn="l">
              <a:buFont typeface="Wingdings" pitchFamily="2" charset="2"/>
              <a:buChar char="§"/>
            </a:pPr>
            <a:r>
              <a:rPr lang="en-GB" sz="1400" dirty="0" smtClean="0">
                <a:solidFill>
                  <a:schemeClr val="tx1"/>
                </a:solidFill>
              </a:rPr>
              <a:t>Guest CR3 is mapped by PDE #1 at “LPN” in its address space as read/write (RW). </a:t>
            </a:r>
          </a:p>
          <a:p>
            <a:pPr algn="l">
              <a:buFont typeface="Wingdings" pitchFamily="2" charset="2"/>
              <a:buChar char="§"/>
            </a:pPr>
            <a:r>
              <a:rPr lang="en-GB" sz="1400" dirty="0" smtClean="0">
                <a:solidFill>
                  <a:schemeClr val="tx1"/>
                </a:solidFill>
              </a:rPr>
              <a:t>When mapping backing store </a:t>
            </a:r>
            <a:r>
              <a:rPr lang="en-GB" sz="1400" dirty="0" err="1" smtClean="0">
                <a:solidFill>
                  <a:schemeClr val="tx1"/>
                </a:solidFill>
              </a:rPr>
              <a:t>mpn</a:t>
            </a:r>
            <a:r>
              <a:rPr lang="en-GB" sz="1400" dirty="0" smtClean="0">
                <a:solidFill>
                  <a:schemeClr val="tx1"/>
                </a:solidFill>
              </a:rPr>
              <a:t> of VCR3(PPN1), permission of the shadow mapping is reduced to read-only (P) as the guest root is traced by the MMU.</a:t>
            </a:r>
          </a:p>
          <a:p>
            <a:pPr algn="l">
              <a:buFont typeface="Wingdings" pitchFamily="2" charset="2"/>
              <a:buChar char="§"/>
            </a:pPr>
            <a:r>
              <a:rPr lang="en-GB" sz="1400" dirty="0" smtClean="0">
                <a:solidFill>
                  <a:schemeClr val="tx1"/>
                </a:solidFill>
              </a:rPr>
              <a:t> When guest uses LPN to change PDE #3 to NP, a #PF is generated by hardware, as the shadow PTE is less permissive than that is required for the write to go through.</a:t>
            </a:r>
            <a:endParaRPr lang="en-US" sz="1400" dirty="0" err="1" smtClean="0">
              <a:solidFill>
                <a:schemeClr val="tx1"/>
              </a:solidFill>
              <a:latin typeface="+mn-lt"/>
              <a:ea typeface="+mn-ea"/>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Coherency (2)</a:t>
            </a:r>
            <a:endParaRPr lang="en-US" dirty="0"/>
          </a:p>
        </p:txBody>
      </p:sp>
      <p:sp>
        <p:nvSpPr>
          <p:cNvPr id="3" name="Text Placeholder 2"/>
          <p:cNvSpPr>
            <a:spLocks noGrp="1"/>
          </p:cNvSpPr>
          <p:nvPr>
            <p:ph type="body" sz="quarter" idx="13"/>
          </p:nvPr>
        </p:nvSpPr>
        <p:spPr>
          <a:xfrm>
            <a:off x="352425" y="786385"/>
            <a:ext cx="8385048" cy="2661666"/>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dirty="0" smtClean="0"/>
              <a:t>Monitor #PF handler is executed</a:t>
            </a:r>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400" dirty="0" smtClean="0"/>
              <a:t>Handler calls MMU, which checks guest permissions for LPN, write allowed.</a:t>
            </a:r>
            <a:br>
              <a:rPr lang="en-GB" sz="1400" dirty="0" smtClean="0"/>
            </a:br>
            <a:r>
              <a:rPr lang="en-GB" sz="1400" dirty="0" smtClean="0"/>
              <a:t>However, PPN1 has a MMU physical trace and so shadow mapping #1 is not updated and returns to the handler.</a:t>
            </a:r>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400" dirty="0" smtClean="0"/>
              <a:t>PPN1 has MMU trace, so just restarting the instruction is not going to help make forward progress.</a:t>
            </a:r>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400" dirty="0" smtClean="0"/>
              <a:t>Hence the guest instruction is single stepped using the x86 interpreter, which uses a writeable mapping of the guest CR3 in the monitor and notifies the MMU of the write.</a:t>
            </a:r>
            <a:endParaRPr lang="en-US" sz="1400" dirty="0"/>
          </a:p>
        </p:txBody>
      </p:sp>
      <p:graphicFrame>
        <p:nvGraphicFramePr>
          <p:cNvPr id="5122" name="Object 2"/>
          <p:cNvGraphicFramePr>
            <a:graphicFrameLocks noChangeAspect="1"/>
          </p:cNvGraphicFramePr>
          <p:nvPr/>
        </p:nvGraphicFramePr>
        <p:xfrm>
          <a:off x="960439" y="2415608"/>
          <a:ext cx="6756878" cy="3771560"/>
        </p:xfrm>
        <a:graphic>
          <a:graphicData uri="http://schemas.openxmlformats.org/presentationml/2006/ole">
            <mc:AlternateContent xmlns:mc="http://schemas.openxmlformats.org/markup-compatibility/2006">
              <mc:Choice xmlns:v="urn:schemas-microsoft-com:vml" Requires="v">
                <p:oleObj spid="_x0000_s5124" r:id="rId4" imgW="8935560" imgH="4986720" progId="">
                  <p:embed/>
                </p:oleObj>
              </mc:Choice>
              <mc:Fallback>
                <p:oleObj r:id="rId4" imgW="8935560" imgH="49867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439" y="2415608"/>
                        <a:ext cx="6756878" cy="377156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dirty="0" smtClean="0"/>
              <a:t>Challenges</a:t>
            </a:r>
            <a:r>
              <a:rPr lang="en-GB" sz="2400" dirty="0" smtClean="0">
                <a:solidFill>
                  <a:srgbClr val="333333"/>
                </a:solidFill>
              </a:rPr>
              <a:t> ...</a:t>
            </a:r>
            <a:endParaRPr lang="en-US" dirty="0"/>
          </a:p>
        </p:txBody>
      </p:sp>
      <p:sp>
        <p:nvSpPr>
          <p:cNvPr id="4" name="Text Placeholder 2"/>
          <p:cNvSpPr txBox="1">
            <a:spLocks/>
          </p:cNvSpPr>
          <p:nvPr/>
        </p:nvSpPr>
        <p:spPr bwMode="auto">
          <a:xfrm>
            <a:off x="352424" y="1420298"/>
            <a:ext cx="8385048" cy="38243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3363" marR="0" lvl="0" indent="-233363" algn="l" defTabSz="914400" rtl="0" eaLnBrk="1" fontAlgn="base" latinLnBrk="0" hangingPunct="1">
              <a:lnSpc>
                <a:spcPts val="2400"/>
              </a:lnSpc>
              <a:spcBef>
                <a:spcPts val="1000"/>
              </a:spcBef>
              <a:spcAft>
                <a:spcPct val="0"/>
              </a:spcAft>
              <a:buClr>
                <a:schemeClr val="accent1">
                  <a:lumMod val="75000"/>
                </a:schemeClr>
              </a:buClr>
              <a:buSzPct val="11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1800" i="0" u="none" strike="noStrike" kern="0" cap="none" spc="0" normalizeH="0" baseline="0" noProof="0" dirty="0" smtClean="0">
                <a:ln>
                  <a:noFill/>
                </a:ln>
                <a:solidFill>
                  <a:srgbClr val="333333"/>
                </a:solidFill>
                <a:effectLst/>
                <a:uLnTx/>
                <a:uFillTx/>
                <a:latin typeface="+mn-lt"/>
                <a:ea typeface="+mn-ea"/>
                <a:cs typeface="+mn-cs"/>
              </a:rPr>
              <a:t>Guest modifies page tables a lot because what used to be a page table could now be a data page. </a:t>
            </a:r>
          </a:p>
          <a:p>
            <a:pPr marL="233363" marR="0" lvl="0" indent="-233363" algn="l" defTabSz="914400" rtl="0" eaLnBrk="1" fontAlgn="base" latinLnBrk="0" hangingPunct="1">
              <a:lnSpc>
                <a:spcPts val="2400"/>
              </a:lnSpc>
              <a:spcBef>
                <a:spcPts val="1000"/>
              </a:spcBef>
              <a:spcAft>
                <a:spcPct val="0"/>
              </a:spcAft>
              <a:buClr>
                <a:schemeClr val="accent1">
                  <a:lumMod val="75000"/>
                </a:schemeClr>
              </a:buClr>
              <a:buSzPct val="11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1800" i="0" u="none" strike="noStrike" kern="0" cap="none" spc="0" normalizeH="0" baseline="0" noProof="0" dirty="0" smtClean="0">
                <a:ln>
                  <a:noFill/>
                </a:ln>
                <a:solidFill>
                  <a:srgbClr val="333333"/>
                </a:solidFill>
                <a:effectLst/>
                <a:uLnTx/>
                <a:uFillTx/>
                <a:latin typeface="+mn-lt"/>
                <a:ea typeface="+mn-ea"/>
                <a:cs typeface="+mn-cs"/>
              </a:rPr>
              <a:t>Shadow cache needs to be managed and needs to grow or shrink with guest working set and host overhead memory constraints.</a:t>
            </a:r>
          </a:p>
          <a:p>
            <a:pPr marL="233363" lvl="0" indent="-233363" algn="l">
              <a:lnSpc>
                <a:spcPts val="2400"/>
              </a:lnSpc>
              <a:spcBef>
                <a:spcPts val="1000"/>
              </a:spcBef>
              <a:spcAft>
                <a:spcPct val="0"/>
              </a:spcAft>
              <a:buClr>
                <a:schemeClr val="accent1">
                  <a:lumMod val="75000"/>
                </a:schemeClr>
              </a:buClr>
              <a:buSzPct val="11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800" kern="0" dirty="0" smtClean="0">
                <a:solidFill>
                  <a:srgbClr val="333333"/>
                </a:solidFill>
              </a:rPr>
              <a:t>Remote shadow page tables need to be updated when the primary page tables change. </a:t>
            </a:r>
          </a:p>
          <a:p>
            <a:pPr marL="690563" lvl="1" indent="-233363" algn="l">
              <a:lnSpc>
                <a:spcPts val="2400"/>
              </a:lnSpc>
              <a:spcBef>
                <a:spcPts val="1000"/>
              </a:spcBef>
              <a:spcAft>
                <a:spcPct val="0"/>
              </a:spcAft>
              <a:buClr>
                <a:schemeClr val="accent1">
                  <a:lumMod val="75000"/>
                </a:schemeClr>
              </a:buClr>
              <a:buSzPct val="11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800" kern="0" dirty="0" smtClean="0">
                <a:solidFill>
                  <a:srgbClr val="333333"/>
                </a:solidFill>
                <a:latin typeface="+mn-lt"/>
                <a:ea typeface="+mn-ea"/>
              </a:rPr>
              <a:t>In a SMP guest, one VCPU might change another VCPU’s page table.</a:t>
            </a:r>
          </a:p>
          <a:p>
            <a:pPr marL="690563" lvl="1" indent="-233363" algn="l">
              <a:lnSpc>
                <a:spcPts val="2400"/>
              </a:lnSpc>
              <a:spcBef>
                <a:spcPts val="1000"/>
              </a:spcBef>
              <a:spcAft>
                <a:spcPct val="0"/>
              </a:spcAft>
              <a:buClr>
                <a:schemeClr val="accent1">
                  <a:lumMod val="75000"/>
                </a:schemeClr>
              </a:buClr>
              <a:buSzPct val="115000"/>
              <a:buFont typeface="Wingdings"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800" kern="0" dirty="0" smtClean="0">
                <a:solidFill>
                  <a:srgbClr val="333333"/>
                </a:solidFill>
                <a:latin typeface="+mn-lt"/>
                <a:ea typeface="+mn-ea"/>
              </a:rPr>
              <a:t>Process migrations in the guest could leave shadow page tables behind on the VCPU where the process migrated from.</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Software MMU complicated ?</a:t>
            </a:r>
            <a:endParaRPr lang="en-US" dirty="0"/>
          </a:p>
        </p:txBody>
      </p:sp>
      <p:sp>
        <p:nvSpPr>
          <p:cNvPr id="3" name="Text Placeholder 2"/>
          <p:cNvSpPr>
            <a:spLocks noGrp="1"/>
          </p:cNvSpPr>
          <p:nvPr>
            <p:ph type="body" sz="quarter" idx="13"/>
          </p:nvPr>
        </p:nvSpPr>
        <p:spPr>
          <a:xfrm>
            <a:off x="330653" y="1123840"/>
            <a:ext cx="8385048" cy="4415111"/>
          </a:xfrm>
        </p:spPr>
        <p:txBody>
          <a:bodyPr/>
          <a:lstStyle/>
          <a:p>
            <a:r>
              <a:rPr lang="en-US" sz="1800" dirty="0" smtClean="0"/>
              <a:t>Monitor and guest share address space.</a:t>
            </a:r>
          </a:p>
          <a:p>
            <a:r>
              <a:rPr lang="en-US" sz="1800" dirty="0" smtClean="0"/>
              <a:t>Various paging modes and different PTE formats, emulate permissions etc.</a:t>
            </a:r>
          </a:p>
          <a:p>
            <a:r>
              <a:rPr lang="en-US" sz="1800" dirty="0" smtClean="0"/>
              <a:t>Rest of the Monitor relies on MMU to implement trace protection.</a:t>
            </a:r>
          </a:p>
          <a:p>
            <a:r>
              <a:rPr lang="en-US" sz="1800" dirty="0" smtClean="0"/>
              <a:t>BT dependent TLBs.</a:t>
            </a:r>
          </a:p>
          <a:p>
            <a:r>
              <a:rPr lang="en-US" sz="1800" dirty="0" smtClean="0"/>
              <a:t>Fast  access to traced memory using </a:t>
            </a:r>
            <a:r>
              <a:rPr lang="en-US" sz="1800" dirty="0" err="1" smtClean="0"/>
              <a:t>MonTLB</a:t>
            </a:r>
            <a:r>
              <a:rPr lang="en-US" sz="1800" dirty="0" smtClean="0"/>
              <a:t>.</a:t>
            </a:r>
          </a:p>
          <a:p>
            <a:r>
              <a:rPr lang="en-US" sz="1800" dirty="0" smtClean="0"/>
              <a:t>BT of guest CPL3 code @ hw CPL3.</a:t>
            </a:r>
          </a:p>
          <a:p>
            <a:r>
              <a:rPr lang="en-US" sz="1800" dirty="0" smtClean="0"/>
              <a:t>BT relies on MMU to provide consistent  LPN-&gt;BPN mapping with back to back page walks when performed during a virtual instruction execution and shield BT from inconsistencies that could arise due to other VCPU modifying the LPN-&gt;PPN mapping.</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with guest paging modes</a:t>
            </a:r>
            <a:endParaRPr lang="en-US" dirty="0"/>
          </a:p>
        </p:txBody>
      </p:sp>
      <p:sp>
        <p:nvSpPr>
          <p:cNvPr id="3" name="Text Placeholder 2"/>
          <p:cNvSpPr>
            <a:spLocks noGrp="1"/>
          </p:cNvSpPr>
          <p:nvPr>
            <p:ph type="body" sz="quarter" idx="13"/>
          </p:nvPr>
        </p:nvSpPr>
        <p:spPr>
          <a:xfrm>
            <a:off x="309258" y="1194800"/>
            <a:ext cx="8385048" cy="4596400"/>
          </a:xfrm>
        </p:spPr>
        <p:txBody>
          <a:bodyPr/>
          <a:lstStyle/>
          <a:p>
            <a:r>
              <a:rPr lang="en-US" dirty="0" smtClean="0"/>
              <a:t>Irrespective of the guest paging mode, the page tree walked by hardware is always 4 levels as VMM is only 64bit.</a:t>
            </a:r>
          </a:p>
          <a:p>
            <a:r>
              <a:rPr lang="en-US" dirty="0" smtClean="0"/>
              <a:t>When the platform bootstraps the monitor, it builds a set of page tables which together are called the “Cloud”.</a:t>
            </a:r>
          </a:p>
          <a:p>
            <a:r>
              <a:rPr lang="en-US" dirty="0" smtClean="0"/>
              <a:t>The L4 page table built for the monitor by platform forms what we call as the non-caching/non-paging root. Never gets recycled and is called default root.</a:t>
            </a:r>
          </a:p>
          <a:p>
            <a:r>
              <a:rPr lang="en-US" dirty="0" smtClean="0"/>
              <a:t>Non-caching/non-paging root is used when guest is in non-paging mode and also when using the non-caching MMU or when guest root tracing is disabled.</a:t>
            </a:r>
          </a:p>
          <a:p>
            <a:r>
              <a:rPr lang="en-US" dirty="0" smtClean="0"/>
              <a:t>When guest is in non-paging mode, there is no VCR3 or page tree and hence shadow page tables emulate physical hardware behavior by having identical mappings from LPNs i.e. LPN = PPN.</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paging modes (2)</a:t>
            </a:r>
            <a:endParaRPr lang="en-US" dirty="0"/>
          </a:p>
        </p:txBody>
      </p:sp>
      <p:sp>
        <p:nvSpPr>
          <p:cNvPr id="3" name="Text Placeholder 2"/>
          <p:cNvSpPr>
            <a:spLocks noGrp="1"/>
          </p:cNvSpPr>
          <p:nvPr>
            <p:ph type="body" sz="quarter" idx="13"/>
          </p:nvPr>
        </p:nvSpPr>
        <p:spPr>
          <a:xfrm>
            <a:off x="352425" y="786384"/>
            <a:ext cx="8385048" cy="890016"/>
          </a:xfrm>
        </p:spPr>
        <p:txBody>
          <a:bodyPr/>
          <a:lstStyle/>
          <a:p>
            <a:r>
              <a:rPr lang="en-US" dirty="0" smtClean="0"/>
              <a:t>When guest paging mode is less than 4 levels, the missing levels required by hardware are emulated with (flat) shadow page tables.</a:t>
            </a:r>
          </a:p>
          <a:p>
            <a:endParaRPr lang="en-US" dirty="0"/>
          </a:p>
        </p:txBody>
      </p:sp>
      <p:sp>
        <p:nvSpPr>
          <p:cNvPr id="4" name="TextBox 3"/>
          <p:cNvSpPr txBox="1"/>
          <p:nvPr/>
        </p:nvSpPr>
        <p:spPr>
          <a:xfrm>
            <a:off x="576941" y="1621971"/>
            <a:ext cx="5148943" cy="400110"/>
          </a:xfrm>
          <a:prstGeom prst="rect">
            <a:avLst/>
          </a:prstGeom>
          <a:noFill/>
        </p:spPr>
        <p:txBody>
          <a:bodyPr wrap="square" rtlCol="0">
            <a:spAutoFit/>
          </a:bodyPr>
          <a:lstStyle/>
          <a:p>
            <a:pPr algn="l"/>
            <a:r>
              <a:rPr lang="en-US" sz="2000" dirty="0" smtClean="0">
                <a:solidFill>
                  <a:srgbClr val="333333"/>
                </a:solidFill>
                <a:latin typeface="+mn-lt"/>
                <a:ea typeface="+mn-ea"/>
              </a:rPr>
              <a:t>Example: Guest using a 2 level page table</a:t>
            </a:r>
          </a:p>
        </p:txBody>
      </p:sp>
      <p:cxnSp>
        <p:nvCxnSpPr>
          <p:cNvPr id="9" name="Straight Connector 8"/>
          <p:cNvCxnSpPr/>
          <p:nvPr/>
        </p:nvCxnSpPr>
        <p:spPr bwMode="auto">
          <a:xfrm rot="5400000">
            <a:off x="1458685" y="4212771"/>
            <a:ext cx="3788230" cy="0"/>
          </a:xfrm>
          <a:prstGeom prst="line">
            <a:avLst/>
          </a:prstGeom>
          <a:solidFill>
            <a:srgbClr val="0095D3"/>
          </a:solidFill>
          <a:ln w="19050" cap="flat" cmpd="sng" algn="ctr">
            <a:solidFill>
              <a:schemeClr val="tx1"/>
            </a:solidFill>
            <a:prstDash val="solid"/>
            <a:round/>
            <a:headEnd type="none" w="med" len="med"/>
            <a:tailEnd type="none" w="med" len="med"/>
          </a:ln>
          <a:effectLst/>
        </p:spPr>
      </p:cxnSp>
      <p:sp>
        <p:nvSpPr>
          <p:cNvPr id="5" name="Rectangle 4"/>
          <p:cNvSpPr/>
          <p:nvPr/>
        </p:nvSpPr>
        <p:spPr bwMode="auto">
          <a:xfrm>
            <a:off x="936171" y="3571199"/>
            <a:ext cx="736045" cy="1713848"/>
          </a:xfrm>
          <a:prstGeom prst="rect">
            <a:avLst/>
          </a:prstGeom>
          <a:solidFill>
            <a:schemeClr val="accent4"/>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 name="Rectangle 5"/>
          <p:cNvSpPr/>
          <p:nvPr/>
        </p:nvSpPr>
        <p:spPr bwMode="auto">
          <a:xfrm>
            <a:off x="2206817" y="4240670"/>
            <a:ext cx="736045" cy="1713848"/>
          </a:xfrm>
          <a:prstGeom prst="rect">
            <a:avLst/>
          </a:prstGeom>
          <a:solidFill>
            <a:schemeClr val="accent4"/>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11" name="Straight Arrow Connector 10"/>
          <p:cNvCxnSpPr/>
          <p:nvPr/>
        </p:nvCxnSpPr>
        <p:spPr bwMode="auto">
          <a:xfrm>
            <a:off x="1920147" y="4847659"/>
            <a:ext cx="302166" cy="1302"/>
          </a:xfrm>
          <a:prstGeom prst="straightConnector1">
            <a:avLst/>
          </a:prstGeom>
          <a:solidFill>
            <a:srgbClr val="0095D3"/>
          </a:solidFill>
          <a:ln w="19050" cap="flat" cmpd="sng" algn="ctr">
            <a:solidFill>
              <a:schemeClr val="tx1"/>
            </a:solidFill>
            <a:prstDash val="solid"/>
            <a:round/>
            <a:headEnd type="none" w="med" len="med"/>
            <a:tailEnd type="arrow"/>
          </a:ln>
          <a:effectLst/>
        </p:spPr>
      </p:cxnSp>
      <p:cxnSp>
        <p:nvCxnSpPr>
          <p:cNvPr id="13" name="Straight Connector 12"/>
          <p:cNvCxnSpPr/>
          <p:nvPr/>
        </p:nvCxnSpPr>
        <p:spPr bwMode="auto">
          <a:xfrm>
            <a:off x="1661331" y="3677009"/>
            <a:ext cx="255679" cy="0"/>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rot="16200000" flipH="1">
            <a:off x="1337765" y="4257525"/>
            <a:ext cx="1179137" cy="1125"/>
          </a:xfrm>
          <a:prstGeom prst="line">
            <a:avLst/>
          </a:prstGeom>
          <a:solidFill>
            <a:srgbClr val="0095D3"/>
          </a:solidFill>
          <a:ln w="19050" cap="flat" cmpd="sng" algn="ctr">
            <a:solidFill>
              <a:schemeClr val="tx1"/>
            </a:solidFill>
            <a:prstDash val="solid"/>
            <a:round/>
            <a:headEnd type="none" w="med" len="med"/>
            <a:tailEnd type="none" w="med" len="med"/>
          </a:ln>
          <a:effectLst/>
        </p:spPr>
      </p:cxnSp>
      <p:sp>
        <p:nvSpPr>
          <p:cNvPr id="17" name="TextBox 16"/>
          <p:cNvSpPr txBox="1"/>
          <p:nvPr/>
        </p:nvSpPr>
        <p:spPr>
          <a:xfrm>
            <a:off x="1005902" y="3254860"/>
            <a:ext cx="542349" cy="276999"/>
          </a:xfrm>
          <a:prstGeom prst="rect">
            <a:avLst/>
          </a:prstGeom>
          <a:noFill/>
        </p:spPr>
        <p:txBody>
          <a:bodyPr wrap="square" rtlCol="0">
            <a:spAutoFit/>
          </a:bodyPr>
          <a:lstStyle/>
          <a:p>
            <a:pPr algn="l"/>
            <a:r>
              <a:rPr lang="en-US" sz="1200" dirty="0" smtClean="0">
                <a:solidFill>
                  <a:srgbClr val="333333"/>
                </a:solidFill>
                <a:latin typeface="+mn-lt"/>
                <a:ea typeface="+mn-ea"/>
              </a:rPr>
              <a:t>Root</a:t>
            </a:r>
            <a:endParaRPr lang="en-US" sz="1600" dirty="0" smtClean="0">
              <a:solidFill>
                <a:srgbClr val="333333"/>
              </a:solidFill>
              <a:latin typeface="+mn-lt"/>
              <a:ea typeface="+mn-ea"/>
            </a:endParaRPr>
          </a:p>
        </p:txBody>
      </p:sp>
      <p:sp>
        <p:nvSpPr>
          <p:cNvPr id="18" name="TextBox 17"/>
          <p:cNvSpPr txBox="1"/>
          <p:nvPr/>
        </p:nvSpPr>
        <p:spPr>
          <a:xfrm>
            <a:off x="2152582" y="3892546"/>
            <a:ext cx="960732" cy="276999"/>
          </a:xfrm>
          <a:prstGeom prst="rect">
            <a:avLst/>
          </a:prstGeom>
          <a:noFill/>
        </p:spPr>
        <p:txBody>
          <a:bodyPr wrap="square" rtlCol="0">
            <a:spAutoFit/>
          </a:bodyPr>
          <a:lstStyle/>
          <a:p>
            <a:pPr algn="l"/>
            <a:r>
              <a:rPr lang="en-US" sz="1200" dirty="0" smtClean="0">
                <a:solidFill>
                  <a:srgbClr val="333333"/>
                </a:solidFill>
                <a:latin typeface="+mn-lt"/>
                <a:ea typeface="+mn-ea"/>
              </a:rPr>
              <a:t>Page table</a:t>
            </a:r>
          </a:p>
        </p:txBody>
      </p:sp>
      <p:sp>
        <p:nvSpPr>
          <p:cNvPr id="7" name="Rectangle 6"/>
          <p:cNvSpPr/>
          <p:nvPr/>
        </p:nvSpPr>
        <p:spPr bwMode="auto">
          <a:xfrm>
            <a:off x="3842656" y="2688781"/>
            <a:ext cx="686626" cy="1828800"/>
          </a:xfrm>
          <a:prstGeom prst="rect">
            <a:avLst/>
          </a:prstGeom>
          <a:solidFill>
            <a:schemeClr val="accent6"/>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0" name="Rectangle 19"/>
          <p:cNvSpPr/>
          <p:nvPr/>
        </p:nvSpPr>
        <p:spPr bwMode="auto">
          <a:xfrm>
            <a:off x="5112126" y="3242591"/>
            <a:ext cx="686626" cy="1828800"/>
          </a:xfrm>
          <a:prstGeom prst="rect">
            <a:avLst/>
          </a:prstGeom>
          <a:solidFill>
            <a:schemeClr val="accent6"/>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1" name="Rectangle 20"/>
          <p:cNvSpPr/>
          <p:nvPr/>
        </p:nvSpPr>
        <p:spPr bwMode="auto">
          <a:xfrm>
            <a:off x="6356432" y="3559632"/>
            <a:ext cx="686626" cy="1828800"/>
          </a:xfrm>
          <a:prstGeom prst="rect">
            <a:avLst/>
          </a:prstGeom>
          <a:solidFill>
            <a:schemeClr val="accent3"/>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4" name="Rectangle 23"/>
          <p:cNvSpPr/>
          <p:nvPr/>
        </p:nvSpPr>
        <p:spPr bwMode="auto">
          <a:xfrm>
            <a:off x="7619174" y="4103918"/>
            <a:ext cx="686626" cy="1828800"/>
          </a:xfrm>
          <a:prstGeom prst="rect">
            <a:avLst/>
          </a:prstGeom>
          <a:solidFill>
            <a:schemeClr val="accent3"/>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27" name="Elbow Connector 26"/>
          <p:cNvCxnSpPr/>
          <p:nvPr/>
        </p:nvCxnSpPr>
        <p:spPr bwMode="auto">
          <a:xfrm>
            <a:off x="4506686" y="2808522"/>
            <a:ext cx="642257" cy="598714"/>
          </a:xfrm>
          <a:prstGeom prst="bentConnector3">
            <a:avLst>
              <a:gd name="adj1" fmla="val 50000"/>
            </a:avLst>
          </a:prstGeom>
          <a:solidFill>
            <a:srgbClr val="0095D3"/>
          </a:solidFill>
          <a:ln w="1905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a:off x="7319599" y="4847655"/>
            <a:ext cx="302166" cy="1302"/>
          </a:xfrm>
          <a:prstGeom prst="straightConnector1">
            <a:avLst/>
          </a:prstGeom>
          <a:solidFill>
            <a:srgbClr val="0095D3"/>
          </a:solidFill>
          <a:ln w="19050" cap="flat" cmpd="sng" algn="ctr">
            <a:solidFill>
              <a:schemeClr val="tx1"/>
            </a:solidFill>
            <a:prstDash val="solid"/>
            <a:round/>
            <a:headEnd type="none" w="med" len="med"/>
            <a:tailEnd type="arrow"/>
          </a:ln>
          <a:effectLst/>
        </p:spPr>
      </p:cxnSp>
      <p:cxnSp>
        <p:nvCxnSpPr>
          <p:cNvPr id="30" name="Straight Connector 29"/>
          <p:cNvCxnSpPr/>
          <p:nvPr/>
        </p:nvCxnSpPr>
        <p:spPr bwMode="auto">
          <a:xfrm>
            <a:off x="7053943" y="3668486"/>
            <a:ext cx="262519" cy="8519"/>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16200000" flipH="1">
            <a:off x="6737217" y="4257521"/>
            <a:ext cx="1179137" cy="1125"/>
          </a:xfrm>
          <a:prstGeom prst="line">
            <a:avLst/>
          </a:prstGeom>
          <a:solidFill>
            <a:srgbClr val="0095D3"/>
          </a:solidFill>
          <a:ln w="19050" cap="flat" cmpd="sng" algn="ctr">
            <a:solidFill>
              <a:schemeClr val="tx1"/>
            </a:solidFill>
            <a:prstDash val="solid"/>
            <a:round/>
            <a:headEnd type="none" w="med" len="med"/>
            <a:tailEnd type="none" w="med" len="med"/>
          </a:ln>
          <a:effectLst/>
        </p:spPr>
      </p:cxnSp>
      <p:sp>
        <p:nvSpPr>
          <p:cNvPr id="33" name="TextBox 32"/>
          <p:cNvSpPr txBox="1"/>
          <p:nvPr/>
        </p:nvSpPr>
        <p:spPr>
          <a:xfrm>
            <a:off x="3548743" y="2307771"/>
            <a:ext cx="1262743" cy="276999"/>
          </a:xfrm>
          <a:prstGeom prst="rect">
            <a:avLst/>
          </a:prstGeom>
          <a:noFill/>
        </p:spPr>
        <p:txBody>
          <a:bodyPr wrap="square" rtlCol="0">
            <a:spAutoFit/>
          </a:bodyPr>
          <a:lstStyle/>
          <a:p>
            <a:pPr algn="l"/>
            <a:r>
              <a:rPr lang="en-US" sz="1200" dirty="0" smtClean="0">
                <a:solidFill>
                  <a:srgbClr val="333333"/>
                </a:solidFill>
                <a:latin typeface="+mn-lt"/>
                <a:ea typeface="+mn-ea"/>
              </a:rPr>
              <a:t>Emulated L4</a:t>
            </a:r>
          </a:p>
        </p:txBody>
      </p:sp>
      <p:sp>
        <p:nvSpPr>
          <p:cNvPr id="34" name="TextBox 33"/>
          <p:cNvSpPr txBox="1"/>
          <p:nvPr/>
        </p:nvSpPr>
        <p:spPr>
          <a:xfrm>
            <a:off x="4953000" y="2873828"/>
            <a:ext cx="1262743" cy="276999"/>
          </a:xfrm>
          <a:prstGeom prst="rect">
            <a:avLst/>
          </a:prstGeom>
          <a:noFill/>
        </p:spPr>
        <p:txBody>
          <a:bodyPr wrap="square" rtlCol="0">
            <a:spAutoFit/>
          </a:bodyPr>
          <a:lstStyle/>
          <a:p>
            <a:pPr algn="l"/>
            <a:r>
              <a:rPr lang="en-US" sz="1200" dirty="0" smtClean="0">
                <a:solidFill>
                  <a:srgbClr val="333333"/>
                </a:solidFill>
                <a:latin typeface="+mn-lt"/>
                <a:ea typeface="+mn-ea"/>
              </a:rPr>
              <a:t>Emulated L3</a:t>
            </a:r>
          </a:p>
        </p:txBody>
      </p:sp>
      <p:sp>
        <p:nvSpPr>
          <p:cNvPr id="35" name="TextBox 34"/>
          <p:cNvSpPr txBox="1"/>
          <p:nvPr/>
        </p:nvSpPr>
        <p:spPr>
          <a:xfrm>
            <a:off x="6193975" y="3211286"/>
            <a:ext cx="1262743" cy="276999"/>
          </a:xfrm>
          <a:prstGeom prst="rect">
            <a:avLst/>
          </a:prstGeom>
          <a:noFill/>
        </p:spPr>
        <p:txBody>
          <a:bodyPr wrap="square" rtlCol="0">
            <a:spAutoFit/>
          </a:bodyPr>
          <a:lstStyle/>
          <a:p>
            <a:pPr algn="l"/>
            <a:r>
              <a:rPr lang="en-US" sz="1200" dirty="0" smtClean="0">
                <a:solidFill>
                  <a:srgbClr val="333333"/>
                </a:solidFill>
                <a:latin typeface="+mn-lt"/>
                <a:ea typeface="+mn-ea"/>
              </a:rPr>
              <a:t>Shadow L2</a:t>
            </a:r>
          </a:p>
        </p:txBody>
      </p:sp>
      <p:sp>
        <p:nvSpPr>
          <p:cNvPr id="36" name="TextBox 35"/>
          <p:cNvSpPr txBox="1"/>
          <p:nvPr/>
        </p:nvSpPr>
        <p:spPr>
          <a:xfrm>
            <a:off x="7434943" y="3722915"/>
            <a:ext cx="1262743" cy="276999"/>
          </a:xfrm>
          <a:prstGeom prst="rect">
            <a:avLst/>
          </a:prstGeom>
          <a:noFill/>
        </p:spPr>
        <p:txBody>
          <a:bodyPr wrap="square" rtlCol="0">
            <a:spAutoFit/>
          </a:bodyPr>
          <a:lstStyle/>
          <a:p>
            <a:pPr algn="l"/>
            <a:r>
              <a:rPr lang="en-US" sz="1200" dirty="0" smtClean="0">
                <a:solidFill>
                  <a:srgbClr val="333333"/>
                </a:solidFill>
                <a:latin typeface="+mn-lt"/>
                <a:ea typeface="+mn-ea"/>
              </a:rPr>
              <a:t>Shadow L1</a:t>
            </a:r>
          </a:p>
        </p:txBody>
      </p:sp>
      <p:cxnSp>
        <p:nvCxnSpPr>
          <p:cNvPr id="38" name="Elbow Connector 37"/>
          <p:cNvCxnSpPr/>
          <p:nvPr/>
        </p:nvCxnSpPr>
        <p:spPr bwMode="auto">
          <a:xfrm>
            <a:off x="5802086" y="3418114"/>
            <a:ext cx="576943" cy="272143"/>
          </a:xfrm>
          <a:prstGeom prst="bentConnector3">
            <a:avLst>
              <a:gd name="adj1" fmla="val 50000"/>
            </a:avLst>
          </a:prstGeom>
          <a:solidFill>
            <a:srgbClr val="0095D3"/>
          </a:solidFill>
          <a:ln w="19050" cap="flat" cmpd="sng" algn="ctr">
            <a:solidFill>
              <a:schemeClr val="tx1"/>
            </a:solidFill>
            <a:prstDash val="solid"/>
            <a:round/>
            <a:headEnd type="none" w="med" len="med"/>
            <a:tailEnd type="arrow"/>
          </a:ln>
          <a:effectLst/>
        </p:spPr>
      </p:cxnSp>
      <p:sp>
        <p:nvSpPr>
          <p:cNvPr id="44" name="TextBox 43"/>
          <p:cNvSpPr txBox="1"/>
          <p:nvPr/>
        </p:nvSpPr>
        <p:spPr>
          <a:xfrm>
            <a:off x="3831771" y="4245429"/>
            <a:ext cx="685800" cy="261610"/>
          </a:xfrm>
          <a:prstGeom prst="rect">
            <a:avLst/>
          </a:prstGeom>
          <a:noFill/>
        </p:spPr>
        <p:txBody>
          <a:bodyPr wrap="square" rtlCol="0">
            <a:spAutoFit/>
          </a:bodyPr>
          <a:lstStyle/>
          <a:p>
            <a:pPr algn="l"/>
            <a:r>
              <a:rPr lang="en-US" sz="1100" dirty="0" smtClean="0">
                <a:solidFill>
                  <a:srgbClr val="333333"/>
                </a:solidFill>
                <a:latin typeface="+mn-lt"/>
                <a:ea typeface="+mn-ea"/>
              </a:rPr>
              <a:t>Monitor</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Paging Modes (3) </a:t>
            </a:r>
            <a:endParaRPr lang="en-US" dirty="0"/>
          </a:p>
        </p:txBody>
      </p:sp>
      <p:sp>
        <p:nvSpPr>
          <p:cNvPr id="4" name="Rectangle 3"/>
          <p:cNvSpPr/>
          <p:nvPr/>
        </p:nvSpPr>
        <p:spPr bwMode="auto">
          <a:xfrm>
            <a:off x="772885" y="1859617"/>
            <a:ext cx="686626" cy="1828800"/>
          </a:xfrm>
          <a:prstGeom prst="rect">
            <a:avLst/>
          </a:prstGeom>
          <a:solidFill>
            <a:schemeClr val="accent3"/>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 name="Rectangle 4"/>
          <p:cNvSpPr/>
          <p:nvPr/>
        </p:nvSpPr>
        <p:spPr bwMode="auto">
          <a:xfrm>
            <a:off x="2042355" y="2413427"/>
            <a:ext cx="686626" cy="1828800"/>
          </a:xfrm>
          <a:prstGeom prst="rect">
            <a:avLst/>
          </a:prstGeom>
          <a:solidFill>
            <a:schemeClr val="accent3"/>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6" name="Rectangle 5"/>
          <p:cNvSpPr/>
          <p:nvPr/>
        </p:nvSpPr>
        <p:spPr bwMode="auto">
          <a:xfrm>
            <a:off x="3286661" y="2730468"/>
            <a:ext cx="686626" cy="1828800"/>
          </a:xfrm>
          <a:prstGeom prst="rect">
            <a:avLst/>
          </a:prstGeom>
          <a:solidFill>
            <a:schemeClr val="accent3"/>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7" name="Rectangle 6"/>
          <p:cNvSpPr/>
          <p:nvPr/>
        </p:nvSpPr>
        <p:spPr bwMode="auto">
          <a:xfrm>
            <a:off x="4580934" y="2286782"/>
            <a:ext cx="686626" cy="1828800"/>
          </a:xfrm>
          <a:prstGeom prst="rect">
            <a:avLst/>
          </a:prstGeom>
          <a:solidFill>
            <a:schemeClr val="accent3"/>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8" name="Elbow Connector 7"/>
          <p:cNvCxnSpPr/>
          <p:nvPr/>
        </p:nvCxnSpPr>
        <p:spPr bwMode="auto">
          <a:xfrm>
            <a:off x="1450428" y="2154618"/>
            <a:ext cx="628744" cy="391924"/>
          </a:xfrm>
          <a:prstGeom prst="bentConnector3">
            <a:avLst>
              <a:gd name="adj1" fmla="val 50000"/>
            </a:avLst>
          </a:prstGeom>
          <a:solidFill>
            <a:srgbClr val="0095D3"/>
          </a:solidFill>
          <a:ln w="1905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a:off x="4249828" y="3608601"/>
            <a:ext cx="302166" cy="1302"/>
          </a:xfrm>
          <a:prstGeom prst="straightConnector1">
            <a:avLst/>
          </a:prstGeom>
          <a:solidFill>
            <a:srgbClr val="0095D3"/>
          </a:solidFill>
          <a:ln w="19050" cap="flat" cmpd="sng" algn="ctr">
            <a:solidFill>
              <a:schemeClr val="tx1"/>
            </a:solidFill>
            <a:prstDash val="solid"/>
            <a:round/>
            <a:headEnd type="none" w="med" len="med"/>
            <a:tailEnd type="arrow"/>
          </a:ln>
          <a:effectLst/>
        </p:spPr>
      </p:cxnSp>
      <p:cxnSp>
        <p:nvCxnSpPr>
          <p:cNvPr id="10" name="Straight Connector 9"/>
          <p:cNvCxnSpPr/>
          <p:nvPr/>
        </p:nvCxnSpPr>
        <p:spPr bwMode="auto">
          <a:xfrm>
            <a:off x="3984172" y="2839322"/>
            <a:ext cx="262519" cy="8519"/>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4256452" y="2839351"/>
            <a:ext cx="238" cy="755187"/>
          </a:xfrm>
          <a:prstGeom prst="line">
            <a:avLst/>
          </a:prstGeom>
          <a:solidFill>
            <a:srgbClr val="0095D3"/>
          </a:solidFill>
          <a:ln w="19050" cap="flat" cmpd="sng" algn="ctr">
            <a:solidFill>
              <a:schemeClr val="tx1"/>
            </a:solidFill>
            <a:prstDash val="solid"/>
            <a:round/>
            <a:headEnd type="none" w="med" len="med"/>
            <a:tailEnd type="none" w="med" len="med"/>
          </a:ln>
          <a:effectLst/>
        </p:spPr>
      </p:cxnSp>
      <p:sp>
        <p:nvSpPr>
          <p:cNvPr id="13" name="TextBox 12"/>
          <p:cNvSpPr txBox="1"/>
          <p:nvPr/>
        </p:nvSpPr>
        <p:spPr>
          <a:xfrm>
            <a:off x="3124204" y="2382122"/>
            <a:ext cx="1262743" cy="276999"/>
          </a:xfrm>
          <a:prstGeom prst="rect">
            <a:avLst/>
          </a:prstGeom>
          <a:noFill/>
        </p:spPr>
        <p:txBody>
          <a:bodyPr wrap="square" rtlCol="0">
            <a:spAutoFit/>
          </a:bodyPr>
          <a:lstStyle/>
          <a:p>
            <a:pPr algn="l"/>
            <a:r>
              <a:rPr lang="en-US" sz="1200" dirty="0" smtClean="0">
                <a:solidFill>
                  <a:srgbClr val="333333"/>
                </a:solidFill>
                <a:latin typeface="+mn-lt"/>
                <a:ea typeface="+mn-ea"/>
              </a:rPr>
              <a:t>Shadow L2</a:t>
            </a:r>
          </a:p>
        </p:txBody>
      </p:sp>
      <p:cxnSp>
        <p:nvCxnSpPr>
          <p:cNvPr id="14" name="Elbow Connector 13"/>
          <p:cNvCxnSpPr/>
          <p:nvPr/>
        </p:nvCxnSpPr>
        <p:spPr bwMode="auto">
          <a:xfrm>
            <a:off x="2732315" y="2588950"/>
            <a:ext cx="576943" cy="272143"/>
          </a:xfrm>
          <a:prstGeom prst="bentConnector3">
            <a:avLst>
              <a:gd name="adj1" fmla="val 50000"/>
            </a:avLst>
          </a:prstGeom>
          <a:solidFill>
            <a:srgbClr val="0095D3"/>
          </a:solidFill>
          <a:ln w="19050" cap="flat" cmpd="sng" algn="ctr">
            <a:solidFill>
              <a:schemeClr val="tx1"/>
            </a:solidFill>
            <a:prstDash val="solid"/>
            <a:round/>
            <a:headEnd type="none" w="med" len="med"/>
            <a:tailEnd type="arrow"/>
          </a:ln>
          <a:effectLst/>
        </p:spPr>
      </p:cxnSp>
      <p:sp>
        <p:nvSpPr>
          <p:cNvPr id="15" name="TextBox 14"/>
          <p:cNvSpPr txBox="1"/>
          <p:nvPr/>
        </p:nvSpPr>
        <p:spPr>
          <a:xfrm>
            <a:off x="762000" y="3416265"/>
            <a:ext cx="685800" cy="261610"/>
          </a:xfrm>
          <a:prstGeom prst="rect">
            <a:avLst/>
          </a:prstGeom>
          <a:noFill/>
        </p:spPr>
        <p:txBody>
          <a:bodyPr wrap="square" rtlCol="0">
            <a:spAutoFit/>
          </a:bodyPr>
          <a:lstStyle/>
          <a:p>
            <a:pPr algn="l"/>
            <a:r>
              <a:rPr lang="en-US" sz="1100" dirty="0" smtClean="0">
                <a:solidFill>
                  <a:schemeClr val="bg1"/>
                </a:solidFill>
                <a:latin typeface="+mn-lt"/>
                <a:ea typeface="+mn-ea"/>
              </a:rPr>
              <a:t>Monitor</a:t>
            </a:r>
          </a:p>
        </p:txBody>
      </p:sp>
      <p:sp>
        <p:nvSpPr>
          <p:cNvPr id="28" name="TextBox 27"/>
          <p:cNvSpPr txBox="1"/>
          <p:nvPr/>
        </p:nvSpPr>
        <p:spPr>
          <a:xfrm>
            <a:off x="2046514" y="3971437"/>
            <a:ext cx="685800" cy="261610"/>
          </a:xfrm>
          <a:prstGeom prst="rect">
            <a:avLst/>
          </a:prstGeom>
          <a:noFill/>
        </p:spPr>
        <p:txBody>
          <a:bodyPr wrap="square" rtlCol="0">
            <a:spAutoFit/>
          </a:bodyPr>
          <a:lstStyle/>
          <a:p>
            <a:pPr algn="l"/>
            <a:r>
              <a:rPr lang="en-US" sz="1100" dirty="0" smtClean="0">
                <a:solidFill>
                  <a:schemeClr val="bg1"/>
                </a:solidFill>
                <a:latin typeface="+mn-lt"/>
                <a:ea typeface="+mn-ea"/>
              </a:rPr>
              <a:t>Monitor</a:t>
            </a:r>
          </a:p>
        </p:txBody>
      </p:sp>
      <p:sp>
        <p:nvSpPr>
          <p:cNvPr id="29" name="TextBox 28"/>
          <p:cNvSpPr txBox="1"/>
          <p:nvPr/>
        </p:nvSpPr>
        <p:spPr>
          <a:xfrm>
            <a:off x="566057" y="849086"/>
            <a:ext cx="6063343" cy="400110"/>
          </a:xfrm>
          <a:prstGeom prst="rect">
            <a:avLst/>
          </a:prstGeom>
          <a:noFill/>
        </p:spPr>
        <p:txBody>
          <a:bodyPr wrap="square" rtlCol="0">
            <a:spAutoFit/>
          </a:bodyPr>
          <a:lstStyle/>
          <a:p>
            <a:pPr algn="l"/>
            <a:r>
              <a:rPr lang="en-US" sz="2000" dirty="0" smtClean="0">
                <a:solidFill>
                  <a:srgbClr val="333333"/>
                </a:solidFill>
                <a:latin typeface="+mn-lt"/>
                <a:ea typeface="+mn-ea"/>
              </a:rPr>
              <a:t>Monitor and guest sharing the address space.</a:t>
            </a:r>
            <a:endParaRPr lang="en-US" sz="2000" dirty="0" err="1" smtClean="0">
              <a:solidFill>
                <a:srgbClr val="333333"/>
              </a:solidFill>
              <a:latin typeface="+mn-lt"/>
              <a:ea typeface="+mn-ea"/>
            </a:endParaRPr>
          </a:p>
        </p:txBody>
      </p:sp>
      <p:sp>
        <p:nvSpPr>
          <p:cNvPr id="30" name="TextBox 29"/>
          <p:cNvSpPr txBox="1"/>
          <p:nvPr/>
        </p:nvSpPr>
        <p:spPr>
          <a:xfrm>
            <a:off x="1883229" y="2044664"/>
            <a:ext cx="1262743" cy="276999"/>
          </a:xfrm>
          <a:prstGeom prst="rect">
            <a:avLst/>
          </a:prstGeom>
          <a:noFill/>
        </p:spPr>
        <p:txBody>
          <a:bodyPr wrap="square" rtlCol="0">
            <a:spAutoFit/>
          </a:bodyPr>
          <a:lstStyle/>
          <a:p>
            <a:pPr algn="l"/>
            <a:r>
              <a:rPr lang="en-US" sz="1200" dirty="0" smtClean="0">
                <a:solidFill>
                  <a:srgbClr val="333333"/>
                </a:solidFill>
                <a:latin typeface="+mn-lt"/>
                <a:ea typeface="+mn-ea"/>
              </a:rPr>
              <a:t>Shadow L3</a:t>
            </a:r>
          </a:p>
        </p:txBody>
      </p:sp>
      <p:sp>
        <p:nvSpPr>
          <p:cNvPr id="32" name="TextBox 31"/>
          <p:cNvSpPr txBox="1"/>
          <p:nvPr/>
        </p:nvSpPr>
        <p:spPr>
          <a:xfrm>
            <a:off x="609600" y="1478606"/>
            <a:ext cx="1262743" cy="276999"/>
          </a:xfrm>
          <a:prstGeom prst="rect">
            <a:avLst/>
          </a:prstGeom>
          <a:noFill/>
        </p:spPr>
        <p:txBody>
          <a:bodyPr wrap="square" rtlCol="0">
            <a:spAutoFit/>
          </a:bodyPr>
          <a:lstStyle/>
          <a:p>
            <a:pPr algn="l"/>
            <a:r>
              <a:rPr lang="en-US" sz="1200" dirty="0" smtClean="0">
                <a:solidFill>
                  <a:srgbClr val="333333"/>
                </a:solidFill>
                <a:latin typeface="+mn-lt"/>
                <a:ea typeface="+mn-ea"/>
              </a:rPr>
              <a:t>Shadow L4</a:t>
            </a:r>
          </a:p>
        </p:txBody>
      </p:sp>
      <p:sp>
        <p:nvSpPr>
          <p:cNvPr id="33" name="TextBox 32"/>
          <p:cNvSpPr txBox="1"/>
          <p:nvPr/>
        </p:nvSpPr>
        <p:spPr>
          <a:xfrm>
            <a:off x="772510" y="2120114"/>
            <a:ext cx="685800" cy="261610"/>
          </a:xfrm>
          <a:prstGeom prst="rect">
            <a:avLst/>
          </a:prstGeom>
          <a:noFill/>
        </p:spPr>
        <p:txBody>
          <a:bodyPr wrap="square" rtlCol="0">
            <a:spAutoFit/>
          </a:bodyPr>
          <a:lstStyle/>
          <a:p>
            <a:pPr algn="l"/>
            <a:r>
              <a:rPr lang="en-US" sz="1100" dirty="0" smtClean="0">
                <a:solidFill>
                  <a:schemeClr val="bg1"/>
                </a:solidFill>
                <a:latin typeface="+mn-lt"/>
                <a:ea typeface="+mn-ea"/>
              </a:rPr>
              <a:t>Guest</a:t>
            </a:r>
          </a:p>
        </p:txBody>
      </p:sp>
      <p:sp>
        <p:nvSpPr>
          <p:cNvPr id="34" name="TextBox 33"/>
          <p:cNvSpPr txBox="1"/>
          <p:nvPr/>
        </p:nvSpPr>
        <p:spPr>
          <a:xfrm>
            <a:off x="2035629" y="2700061"/>
            <a:ext cx="685800" cy="261610"/>
          </a:xfrm>
          <a:prstGeom prst="rect">
            <a:avLst/>
          </a:prstGeom>
          <a:noFill/>
        </p:spPr>
        <p:txBody>
          <a:bodyPr wrap="square" rtlCol="0">
            <a:spAutoFit/>
          </a:bodyPr>
          <a:lstStyle/>
          <a:p>
            <a:pPr algn="l"/>
            <a:r>
              <a:rPr lang="en-US" sz="1100" dirty="0" smtClean="0">
                <a:solidFill>
                  <a:schemeClr val="bg1"/>
                </a:solidFill>
                <a:latin typeface="+mn-lt"/>
                <a:ea typeface="+mn-ea"/>
              </a:rPr>
              <a:t>Guest</a:t>
            </a:r>
          </a:p>
        </p:txBody>
      </p:sp>
      <p:sp>
        <p:nvSpPr>
          <p:cNvPr id="35" name="TextBox 34"/>
          <p:cNvSpPr txBox="1"/>
          <p:nvPr/>
        </p:nvSpPr>
        <p:spPr>
          <a:xfrm>
            <a:off x="3276600" y="2719580"/>
            <a:ext cx="685800" cy="261610"/>
          </a:xfrm>
          <a:prstGeom prst="rect">
            <a:avLst/>
          </a:prstGeom>
          <a:noFill/>
        </p:spPr>
        <p:txBody>
          <a:bodyPr wrap="square" rtlCol="0">
            <a:spAutoFit/>
          </a:bodyPr>
          <a:lstStyle/>
          <a:p>
            <a:pPr algn="l"/>
            <a:r>
              <a:rPr lang="en-US" sz="1100" dirty="0" smtClean="0">
                <a:solidFill>
                  <a:schemeClr val="bg1"/>
                </a:solidFill>
                <a:latin typeface="+mn-lt"/>
                <a:ea typeface="+mn-ea"/>
              </a:rPr>
              <a:t>Guest</a:t>
            </a:r>
          </a:p>
        </p:txBody>
      </p:sp>
      <p:sp>
        <p:nvSpPr>
          <p:cNvPr id="36" name="TextBox 35"/>
          <p:cNvSpPr txBox="1"/>
          <p:nvPr/>
        </p:nvSpPr>
        <p:spPr>
          <a:xfrm>
            <a:off x="4539343" y="4842294"/>
            <a:ext cx="685800" cy="261610"/>
          </a:xfrm>
          <a:prstGeom prst="rect">
            <a:avLst/>
          </a:prstGeom>
          <a:noFill/>
        </p:spPr>
        <p:txBody>
          <a:bodyPr wrap="square" rtlCol="0">
            <a:spAutoFit/>
          </a:bodyPr>
          <a:lstStyle/>
          <a:p>
            <a:pPr algn="l"/>
            <a:r>
              <a:rPr lang="en-US" sz="1100" dirty="0" smtClean="0">
                <a:solidFill>
                  <a:schemeClr val="bg1"/>
                </a:solidFill>
                <a:latin typeface="+mn-lt"/>
                <a:ea typeface="+mn-ea"/>
              </a:rPr>
              <a:t>Guest</a:t>
            </a:r>
          </a:p>
        </p:txBody>
      </p:sp>
      <p:sp>
        <p:nvSpPr>
          <p:cNvPr id="22" name="Rectangle 21"/>
          <p:cNvSpPr/>
          <p:nvPr/>
        </p:nvSpPr>
        <p:spPr bwMode="auto">
          <a:xfrm>
            <a:off x="4565168" y="4425637"/>
            <a:ext cx="686626" cy="1828800"/>
          </a:xfrm>
          <a:prstGeom prst="rect">
            <a:avLst/>
          </a:prstGeom>
          <a:solidFill>
            <a:schemeClr val="accent3"/>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3" name="TextBox 22"/>
          <p:cNvSpPr txBox="1"/>
          <p:nvPr/>
        </p:nvSpPr>
        <p:spPr>
          <a:xfrm>
            <a:off x="3281480" y="4134348"/>
            <a:ext cx="685800" cy="261610"/>
          </a:xfrm>
          <a:prstGeom prst="rect">
            <a:avLst/>
          </a:prstGeom>
          <a:noFill/>
        </p:spPr>
        <p:txBody>
          <a:bodyPr wrap="square" rtlCol="0">
            <a:spAutoFit/>
          </a:bodyPr>
          <a:lstStyle/>
          <a:p>
            <a:pPr algn="l"/>
            <a:r>
              <a:rPr lang="en-US" sz="1100" dirty="0" smtClean="0">
                <a:solidFill>
                  <a:schemeClr val="bg1"/>
                </a:solidFill>
                <a:latin typeface="+mn-lt"/>
                <a:ea typeface="+mn-ea"/>
              </a:rPr>
              <a:t>Monitor</a:t>
            </a:r>
          </a:p>
        </p:txBody>
      </p:sp>
      <p:cxnSp>
        <p:nvCxnSpPr>
          <p:cNvPr id="24" name="Straight Arrow Connector 23"/>
          <p:cNvCxnSpPr/>
          <p:nvPr/>
        </p:nvCxnSpPr>
        <p:spPr bwMode="auto">
          <a:xfrm>
            <a:off x="4244578" y="5631781"/>
            <a:ext cx="302166" cy="1302"/>
          </a:xfrm>
          <a:prstGeom prst="straightConnector1">
            <a:avLst/>
          </a:prstGeom>
          <a:solidFill>
            <a:srgbClr val="0095D3"/>
          </a:solidFill>
          <a:ln w="19050" cap="flat" cmpd="sng" algn="ctr">
            <a:solidFill>
              <a:schemeClr val="tx1"/>
            </a:solidFill>
            <a:prstDash val="solid"/>
            <a:round/>
            <a:headEnd type="none" w="med" len="med"/>
            <a:tailEnd type="arrow"/>
          </a:ln>
          <a:effectLst/>
        </p:spPr>
      </p:cxnSp>
      <p:cxnSp>
        <p:nvCxnSpPr>
          <p:cNvPr id="25" name="Straight Connector 24"/>
          <p:cNvCxnSpPr/>
          <p:nvPr/>
        </p:nvCxnSpPr>
        <p:spPr bwMode="auto">
          <a:xfrm>
            <a:off x="3978922" y="4452612"/>
            <a:ext cx="262519" cy="8519"/>
          </a:xfrm>
          <a:prstGeom prst="line">
            <a:avLst/>
          </a:prstGeom>
          <a:solidFill>
            <a:srgbClr val="0095D3"/>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rot="16200000" flipH="1">
            <a:off x="3662196" y="5041647"/>
            <a:ext cx="1179137" cy="1125"/>
          </a:xfrm>
          <a:prstGeom prst="line">
            <a:avLst/>
          </a:prstGeom>
          <a:solidFill>
            <a:srgbClr val="0095D3"/>
          </a:solidFill>
          <a:ln w="19050" cap="flat" cmpd="sng" algn="ctr">
            <a:solidFill>
              <a:schemeClr val="tx1"/>
            </a:solidFill>
            <a:prstDash val="solid"/>
            <a:round/>
            <a:headEnd type="none" w="med" len="med"/>
            <a:tailEnd type="none" w="med" len="med"/>
          </a:ln>
          <a:effectLst/>
        </p:spPr>
      </p:cxnSp>
      <p:sp>
        <p:nvSpPr>
          <p:cNvPr id="37" name="TextBox 36"/>
          <p:cNvSpPr txBox="1"/>
          <p:nvPr/>
        </p:nvSpPr>
        <p:spPr>
          <a:xfrm>
            <a:off x="4537466" y="5043492"/>
            <a:ext cx="685800" cy="261610"/>
          </a:xfrm>
          <a:prstGeom prst="rect">
            <a:avLst/>
          </a:prstGeom>
          <a:noFill/>
        </p:spPr>
        <p:txBody>
          <a:bodyPr wrap="square" rtlCol="0">
            <a:spAutoFit/>
          </a:bodyPr>
          <a:lstStyle/>
          <a:p>
            <a:pPr algn="l"/>
            <a:r>
              <a:rPr lang="en-US" sz="1100" dirty="0" smtClean="0">
                <a:solidFill>
                  <a:schemeClr val="bg1"/>
                </a:solidFill>
                <a:latin typeface="+mn-lt"/>
                <a:ea typeface="+mn-ea"/>
              </a:rPr>
              <a:t>Monitor</a:t>
            </a:r>
          </a:p>
        </p:txBody>
      </p:sp>
      <p:sp>
        <p:nvSpPr>
          <p:cNvPr id="38" name="TextBox 37"/>
          <p:cNvSpPr txBox="1"/>
          <p:nvPr/>
        </p:nvSpPr>
        <p:spPr>
          <a:xfrm>
            <a:off x="4590018" y="2941424"/>
            <a:ext cx="685800" cy="261610"/>
          </a:xfrm>
          <a:prstGeom prst="rect">
            <a:avLst/>
          </a:prstGeom>
          <a:noFill/>
        </p:spPr>
        <p:txBody>
          <a:bodyPr wrap="square" rtlCol="0">
            <a:spAutoFit/>
          </a:bodyPr>
          <a:lstStyle/>
          <a:p>
            <a:pPr algn="l"/>
            <a:r>
              <a:rPr lang="en-US" sz="1100" dirty="0" smtClean="0">
                <a:solidFill>
                  <a:schemeClr val="bg1"/>
                </a:solidFill>
                <a:latin typeface="+mn-lt"/>
                <a:ea typeface="+mn-ea"/>
              </a:rPr>
              <a:t>Guest</a:t>
            </a:r>
          </a:p>
        </p:txBody>
      </p:sp>
      <p:sp>
        <p:nvSpPr>
          <p:cNvPr id="39" name="TextBox 38"/>
          <p:cNvSpPr txBox="1"/>
          <p:nvPr/>
        </p:nvSpPr>
        <p:spPr>
          <a:xfrm>
            <a:off x="357352" y="3457903"/>
            <a:ext cx="399393" cy="230832"/>
          </a:xfrm>
          <a:prstGeom prst="rect">
            <a:avLst/>
          </a:prstGeom>
          <a:noFill/>
        </p:spPr>
        <p:txBody>
          <a:bodyPr wrap="square" rtlCol="0">
            <a:spAutoFit/>
          </a:bodyPr>
          <a:lstStyle/>
          <a:p>
            <a:pPr algn="l"/>
            <a:r>
              <a:rPr lang="en-US" sz="900" dirty="0" smtClean="0">
                <a:solidFill>
                  <a:srgbClr val="333333"/>
                </a:solidFill>
                <a:latin typeface="+mn-lt"/>
                <a:ea typeface="+mn-ea"/>
              </a:rPr>
              <a:t>511</a:t>
            </a:r>
          </a:p>
        </p:txBody>
      </p:sp>
      <p:sp>
        <p:nvSpPr>
          <p:cNvPr id="40" name="TextBox 39"/>
          <p:cNvSpPr txBox="1"/>
          <p:nvPr/>
        </p:nvSpPr>
        <p:spPr>
          <a:xfrm>
            <a:off x="1613338" y="3988676"/>
            <a:ext cx="399393" cy="230832"/>
          </a:xfrm>
          <a:prstGeom prst="rect">
            <a:avLst/>
          </a:prstGeom>
          <a:noFill/>
        </p:spPr>
        <p:txBody>
          <a:bodyPr wrap="square" rtlCol="0">
            <a:spAutoFit/>
          </a:bodyPr>
          <a:lstStyle/>
          <a:p>
            <a:pPr algn="l"/>
            <a:r>
              <a:rPr lang="en-US" sz="900" dirty="0" smtClean="0">
                <a:solidFill>
                  <a:srgbClr val="333333"/>
                </a:solidFill>
                <a:latin typeface="+mn-lt"/>
                <a:ea typeface="+mn-ea"/>
              </a:rPr>
              <a:t>511</a:t>
            </a:r>
          </a:p>
        </p:txBody>
      </p:sp>
      <p:sp>
        <p:nvSpPr>
          <p:cNvPr id="41" name="TextBox 40"/>
          <p:cNvSpPr txBox="1"/>
          <p:nvPr/>
        </p:nvSpPr>
        <p:spPr>
          <a:xfrm>
            <a:off x="2869325" y="3762712"/>
            <a:ext cx="399393" cy="812530"/>
          </a:xfrm>
          <a:prstGeom prst="rect">
            <a:avLst/>
          </a:prstGeom>
          <a:noFill/>
        </p:spPr>
        <p:txBody>
          <a:bodyPr wrap="square" rtlCol="0">
            <a:spAutoFit/>
          </a:bodyPr>
          <a:lstStyle/>
          <a:p>
            <a:pPr algn="l"/>
            <a:r>
              <a:rPr lang="en-US" sz="900" dirty="0" smtClean="0">
                <a:solidFill>
                  <a:srgbClr val="333333"/>
                </a:solidFill>
                <a:latin typeface="+mn-lt"/>
                <a:ea typeface="+mn-ea"/>
              </a:rPr>
              <a:t>479 </a:t>
            </a:r>
          </a:p>
          <a:p>
            <a:pPr algn="l"/>
            <a:r>
              <a:rPr lang="en-US" sz="900" dirty="0" smtClean="0">
                <a:solidFill>
                  <a:srgbClr val="333333"/>
                </a:solidFill>
                <a:latin typeface="+mn-lt"/>
                <a:ea typeface="+mn-ea"/>
              </a:rPr>
              <a:t>…</a:t>
            </a:r>
          </a:p>
          <a:p>
            <a:pPr algn="l"/>
            <a:r>
              <a:rPr lang="en-US" sz="900" dirty="0" smtClean="0">
                <a:solidFill>
                  <a:srgbClr val="333333"/>
                </a:solidFill>
                <a:latin typeface="+mn-lt"/>
                <a:ea typeface="+mn-ea"/>
              </a:rPr>
              <a:t> …</a:t>
            </a:r>
          </a:p>
          <a:p>
            <a:pPr algn="l"/>
            <a:r>
              <a:rPr lang="en-US" sz="900" dirty="0" smtClean="0">
                <a:solidFill>
                  <a:srgbClr val="333333"/>
                </a:solidFill>
                <a:latin typeface="+mn-lt"/>
                <a:ea typeface="+mn-ea"/>
              </a:rPr>
              <a:t>511</a:t>
            </a:r>
          </a:p>
        </p:txBody>
      </p:sp>
      <p:sp>
        <p:nvSpPr>
          <p:cNvPr id="42" name="TextBox 41"/>
          <p:cNvSpPr txBox="1"/>
          <p:nvPr/>
        </p:nvSpPr>
        <p:spPr>
          <a:xfrm>
            <a:off x="357351" y="1870841"/>
            <a:ext cx="388883" cy="1006429"/>
          </a:xfrm>
          <a:prstGeom prst="rect">
            <a:avLst/>
          </a:prstGeom>
          <a:noFill/>
        </p:spPr>
        <p:txBody>
          <a:bodyPr wrap="square" rtlCol="0">
            <a:spAutoFit/>
          </a:bodyPr>
          <a:lstStyle/>
          <a:p>
            <a:pPr algn="l"/>
            <a:r>
              <a:rPr lang="en-US" sz="900" dirty="0" smtClean="0">
                <a:solidFill>
                  <a:srgbClr val="333333"/>
                </a:solidFill>
                <a:latin typeface="+mn-lt"/>
                <a:ea typeface="+mn-ea"/>
              </a:rPr>
              <a:t>0</a:t>
            </a:r>
          </a:p>
          <a:p>
            <a:pPr algn="l"/>
            <a:r>
              <a:rPr lang="en-US" sz="900" dirty="0" smtClean="0">
                <a:solidFill>
                  <a:srgbClr val="333333"/>
                </a:solidFill>
                <a:latin typeface="+mn-lt"/>
                <a:ea typeface="+mn-ea"/>
              </a:rPr>
              <a:t>…</a:t>
            </a:r>
          </a:p>
          <a:p>
            <a:pPr algn="l"/>
            <a:r>
              <a:rPr lang="en-US" sz="900" dirty="0" smtClean="0">
                <a:solidFill>
                  <a:srgbClr val="333333"/>
                </a:solidFill>
                <a:latin typeface="+mn-lt"/>
                <a:ea typeface="+mn-ea"/>
              </a:rPr>
              <a:t>…</a:t>
            </a:r>
          </a:p>
          <a:p>
            <a:pPr algn="l"/>
            <a:r>
              <a:rPr lang="en-US" sz="900" dirty="0" smtClean="0">
                <a:solidFill>
                  <a:srgbClr val="333333"/>
                </a:solidFill>
                <a:latin typeface="+mn-lt"/>
                <a:ea typeface="+mn-ea"/>
              </a:rPr>
              <a:t>…</a:t>
            </a:r>
          </a:p>
          <a:p>
            <a:pPr algn="l"/>
            <a:r>
              <a:rPr lang="en-US" sz="900" dirty="0" smtClean="0">
                <a:solidFill>
                  <a:srgbClr val="333333"/>
                </a:solidFill>
                <a:latin typeface="+mn-lt"/>
                <a:ea typeface="+mn-ea"/>
              </a:rPr>
              <a:t>510</a:t>
            </a:r>
          </a:p>
        </p:txBody>
      </p:sp>
      <p:sp>
        <p:nvSpPr>
          <p:cNvPr id="43" name="TextBox 42"/>
          <p:cNvSpPr txBox="1"/>
          <p:nvPr/>
        </p:nvSpPr>
        <p:spPr>
          <a:xfrm>
            <a:off x="1613301" y="2601291"/>
            <a:ext cx="388883" cy="1006429"/>
          </a:xfrm>
          <a:prstGeom prst="rect">
            <a:avLst/>
          </a:prstGeom>
          <a:noFill/>
        </p:spPr>
        <p:txBody>
          <a:bodyPr wrap="square" rtlCol="0">
            <a:spAutoFit/>
          </a:bodyPr>
          <a:lstStyle/>
          <a:p>
            <a:pPr algn="l"/>
            <a:r>
              <a:rPr lang="en-US" sz="900" dirty="0" smtClean="0">
                <a:solidFill>
                  <a:srgbClr val="333333"/>
                </a:solidFill>
                <a:latin typeface="+mn-lt"/>
                <a:ea typeface="+mn-ea"/>
              </a:rPr>
              <a:t>0</a:t>
            </a:r>
          </a:p>
          <a:p>
            <a:pPr algn="l"/>
            <a:r>
              <a:rPr lang="en-US" sz="900" dirty="0" smtClean="0">
                <a:solidFill>
                  <a:srgbClr val="333333"/>
                </a:solidFill>
                <a:latin typeface="+mn-lt"/>
                <a:ea typeface="+mn-ea"/>
              </a:rPr>
              <a:t>…</a:t>
            </a:r>
          </a:p>
          <a:p>
            <a:pPr algn="l"/>
            <a:r>
              <a:rPr lang="en-US" sz="900" dirty="0" smtClean="0">
                <a:solidFill>
                  <a:srgbClr val="333333"/>
                </a:solidFill>
                <a:latin typeface="+mn-lt"/>
                <a:ea typeface="+mn-ea"/>
              </a:rPr>
              <a:t>…</a:t>
            </a:r>
          </a:p>
          <a:p>
            <a:pPr algn="l"/>
            <a:r>
              <a:rPr lang="en-US" sz="900" dirty="0" smtClean="0">
                <a:solidFill>
                  <a:srgbClr val="333333"/>
                </a:solidFill>
                <a:latin typeface="+mn-lt"/>
                <a:ea typeface="+mn-ea"/>
              </a:rPr>
              <a:t>…</a:t>
            </a:r>
          </a:p>
          <a:p>
            <a:pPr algn="l"/>
            <a:r>
              <a:rPr lang="en-US" sz="900" dirty="0" smtClean="0">
                <a:solidFill>
                  <a:srgbClr val="333333"/>
                </a:solidFill>
                <a:latin typeface="+mn-lt"/>
                <a:ea typeface="+mn-ea"/>
              </a:rPr>
              <a:t>510</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Agenda</a:t>
            </a:r>
          </a:p>
        </p:txBody>
      </p:sp>
      <p:sp>
        <p:nvSpPr>
          <p:cNvPr id="5" name="Text Placeholder 4"/>
          <p:cNvSpPr>
            <a:spLocks noGrp="1"/>
          </p:cNvSpPr>
          <p:nvPr>
            <p:ph type="body" sz="quarter" idx="12"/>
          </p:nvPr>
        </p:nvSpPr>
        <p:spPr/>
        <p:txBody>
          <a:bodyPr/>
          <a:lstStyle/>
          <a:p>
            <a:r>
              <a:rPr lang="en-US" dirty="0" smtClean="0"/>
              <a:t>Address Translation in x86</a:t>
            </a:r>
          </a:p>
          <a:p>
            <a:r>
              <a:rPr lang="en-US" dirty="0" smtClean="0">
                <a:solidFill>
                  <a:schemeClr val="tx1"/>
                </a:solidFill>
              </a:rPr>
              <a:t>Virtualized MMU</a:t>
            </a:r>
          </a:p>
          <a:p>
            <a:r>
              <a:rPr lang="en-US" dirty="0" smtClean="0">
                <a:solidFill>
                  <a:schemeClr val="tx1"/>
                </a:solidFill>
              </a:rPr>
              <a:t>Non-Caching and Caching MMU</a:t>
            </a:r>
          </a:p>
          <a:p>
            <a:r>
              <a:rPr lang="en-US" dirty="0" smtClean="0">
                <a:solidFill>
                  <a:schemeClr val="tx1"/>
                </a:solidFill>
              </a:rPr>
              <a:t>HV with Software MMU</a:t>
            </a:r>
          </a:p>
          <a:p>
            <a:r>
              <a:rPr lang="en-US" dirty="0" smtClean="0">
                <a:solidFill>
                  <a:schemeClr val="tx1"/>
                </a:solidFill>
              </a:rPr>
              <a:t>HV with Hardware MMU</a:t>
            </a:r>
            <a:endParaRPr lang="en-US" dirty="0">
              <a:solidFill>
                <a:schemeClr val="tx1"/>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Paging Modes (4)</a:t>
            </a:r>
            <a:endParaRPr lang="en-US" dirty="0"/>
          </a:p>
        </p:txBody>
      </p:sp>
      <p:sp>
        <p:nvSpPr>
          <p:cNvPr id="3" name="Text Placeholder 2"/>
          <p:cNvSpPr>
            <a:spLocks noGrp="1"/>
          </p:cNvSpPr>
          <p:nvPr>
            <p:ph type="body" sz="quarter" idx="13"/>
          </p:nvPr>
        </p:nvSpPr>
        <p:spPr>
          <a:xfrm>
            <a:off x="341914" y="1595680"/>
            <a:ext cx="8385048" cy="2913257"/>
          </a:xfrm>
        </p:spPr>
        <p:txBody>
          <a:bodyPr/>
          <a:lstStyle/>
          <a:p>
            <a:r>
              <a:rPr lang="en-US" dirty="0" smtClean="0"/>
              <a:t>Handling 32-bit and 64-bit guest PTE types</a:t>
            </a:r>
          </a:p>
          <a:p>
            <a:r>
              <a:rPr lang="en-US" dirty="0" smtClean="0"/>
              <a:t>Virtualizing guest U/S, G, NX bits</a:t>
            </a:r>
          </a:p>
          <a:p>
            <a:r>
              <a:rPr lang="en-US" dirty="0" smtClean="0"/>
              <a:t>Handling guest accesses to top 64M of address space where monitor is mapped.</a:t>
            </a:r>
          </a:p>
          <a:p>
            <a:r>
              <a:rPr lang="en-US" dirty="0" smtClean="0"/>
              <a:t>Guest large pages (2M, 4M, 1G).</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MMU’s role in traces</a:t>
            </a:r>
            <a:endParaRPr lang="en-US" dirty="0"/>
          </a:p>
        </p:txBody>
      </p:sp>
      <p:sp>
        <p:nvSpPr>
          <p:cNvPr id="3" name="Text Placeholder 2"/>
          <p:cNvSpPr>
            <a:spLocks noGrp="1"/>
          </p:cNvSpPr>
          <p:nvPr>
            <p:ph type="body" sz="quarter" idx="13"/>
          </p:nvPr>
        </p:nvSpPr>
        <p:spPr>
          <a:xfrm>
            <a:off x="352425" y="859956"/>
            <a:ext cx="8385048" cy="4700016"/>
          </a:xfrm>
        </p:spPr>
        <p:txBody>
          <a:bodyPr/>
          <a:lstStyle/>
          <a:p>
            <a:r>
              <a:rPr lang="en-US" sz="1800" dirty="0" smtClean="0"/>
              <a:t>MMU is tasked with implementing the page protection essential for traces to be functional and effective.</a:t>
            </a:r>
          </a:p>
          <a:p>
            <a:r>
              <a:rPr lang="en-US" sz="1800" dirty="0" smtClean="0"/>
              <a:t>Reducing permissions for traces can be done in two ways. </a:t>
            </a:r>
          </a:p>
          <a:p>
            <a:pPr lvl="1"/>
            <a:r>
              <a:rPr lang="en-US" sz="1600" dirty="0" smtClean="0"/>
              <a:t>Change/remove all shadow PTEs or </a:t>
            </a:r>
          </a:p>
          <a:p>
            <a:pPr lvl="1"/>
            <a:r>
              <a:rPr lang="en-US" sz="1600" dirty="0" smtClean="0"/>
              <a:t>Change shadow PTEs corresponding to a particular BPN of interest.</a:t>
            </a:r>
          </a:p>
          <a:p>
            <a:r>
              <a:rPr lang="en-US" sz="1800" dirty="0" smtClean="0"/>
              <a:t>First one is easy and is implemented by </a:t>
            </a:r>
            <a:r>
              <a:rPr lang="en-US" sz="1800" dirty="0" err="1" smtClean="0"/>
              <a:t>MMU_ZapAll</a:t>
            </a:r>
            <a:r>
              <a:rPr lang="en-US" sz="1800" dirty="0" smtClean="0"/>
              <a:t>.</a:t>
            </a:r>
          </a:p>
          <a:p>
            <a:r>
              <a:rPr lang="en-US" sz="1800" dirty="0" smtClean="0"/>
              <a:t>Frequent use of traces by Code tracing, page table traces, page sharing,  ballooning, devices etc. Cannot get away with killing all the shadow PTEs all the time.</a:t>
            </a:r>
          </a:p>
          <a:p>
            <a:r>
              <a:rPr lang="en-US" sz="1800" dirty="0" smtClean="0"/>
              <a:t>Access masking of specific shadow PTEs mapping a particular BPN/MPN is hard without spending more overhead memory to store back pointer.</a:t>
            </a:r>
          </a:p>
          <a:p>
            <a:r>
              <a:rPr lang="en-US" sz="1800" dirty="0" smtClean="0"/>
              <a:t>MMU uses mtags.</a:t>
            </a:r>
            <a:endParaRPr lang="en-US" sz="18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 overheads</a:t>
            </a:r>
            <a:endParaRPr lang="en-US" dirty="0"/>
          </a:p>
        </p:txBody>
      </p:sp>
      <p:sp>
        <p:nvSpPr>
          <p:cNvPr id="3" name="Text Placeholder 2"/>
          <p:cNvSpPr>
            <a:spLocks noGrp="1"/>
          </p:cNvSpPr>
          <p:nvPr>
            <p:ph type="body" sz="quarter" idx="13"/>
          </p:nvPr>
        </p:nvSpPr>
        <p:spPr>
          <a:xfrm>
            <a:off x="352425" y="1260006"/>
            <a:ext cx="8385048" cy="3311994"/>
          </a:xfrm>
        </p:spPr>
        <p:txBody>
          <a:bodyPr/>
          <a:lstStyle/>
          <a:p>
            <a:r>
              <a:rPr lang="en-US" sz="1800" dirty="0" smtClean="0"/>
              <a:t>MPNs to back shadow page table / root MPNs (Shadow cache objects).</a:t>
            </a:r>
          </a:p>
          <a:p>
            <a:r>
              <a:rPr lang="en-US" sz="1800" dirty="0" smtClean="0"/>
              <a:t>Metadata for shadow cache objects.</a:t>
            </a:r>
          </a:p>
          <a:p>
            <a:r>
              <a:rPr lang="en-US" sz="1800" dirty="0" smtClean="0"/>
              <a:t>Given a page table BPN, need to quickly get to its shadow cache object. (Shadow cache list head)</a:t>
            </a:r>
            <a:endParaRPr lang="en-US" sz="1600" dirty="0" smtClean="0"/>
          </a:p>
          <a:p>
            <a:r>
              <a:rPr lang="en-US" sz="1800" dirty="0" smtClean="0"/>
              <a:t>Given a BPN need to get to all the shadow cache objects and offsets in the objects where the BPN is mapped. (Mtags)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 data structures</a:t>
            </a:r>
            <a:endParaRPr lang="en-US" dirty="0"/>
          </a:p>
        </p:txBody>
      </p:sp>
      <p:sp>
        <p:nvSpPr>
          <p:cNvPr id="3" name="Text Placeholder 2"/>
          <p:cNvSpPr>
            <a:spLocks noGrp="1"/>
          </p:cNvSpPr>
          <p:nvPr>
            <p:ph type="body" sz="quarter" idx="13"/>
          </p:nvPr>
        </p:nvSpPr>
        <p:spPr>
          <a:xfrm>
            <a:off x="352425" y="3543112"/>
            <a:ext cx="8385048" cy="2416253"/>
          </a:xfrm>
        </p:spPr>
        <p:txBody>
          <a:bodyPr/>
          <a:lstStyle/>
          <a:p>
            <a:r>
              <a:rPr lang="en-US" sz="1800" b="0" dirty="0" smtClean="0"/>
              <a:t>MMUInfo Cache or Shadow Cache</a:t>
            </a:r>
          </a:p>
          <a:p>
            <a:pPr lvl="1"/>
            <a:r>
              <a:rPr lang="en-US" dirty="0" smtClean="0"/>
              <a:t>Shadow Cache Entry</a:t>
            </a:r>
            <a:endParaRPr lang="en-US" sz="1800" b="0" dirty="0" smtClean="0"/>
          </a:p>
          <a:p>
            <a:r>
              <a:rPr lang="en-US" sz="1800" b="0" dirty="0" smtClean="0"/>
              <a:t>Shadow Cache objects</a:t>
            </a:r>
          </a:p>
          <a:p>
            <a:pPr lvl="1"/>
            <a:r>
              <a:rPr lang="en-US" sz="1600" dirty="0" smtClean="0"/>
              <a:t>Shadow Roots</a:t>
            </a:r>
          </a:p>
          <a:p>
            <a:pPr lvl="1"/>
            <a:r>
              <a:rPr lang="en-US" sz="1600" dirty="0" smtClean="0"/>
              <a:t>Shadow Page Tables </a:t>
            </a:r>
          </a:p>
          <a:p>
            <a:r>
              <a:rPr lang="en-US" sz="1800" b="0" dirty="0" smtClean="0"/>
              <a:t>MMU structure</a:t>
            </a:r>
          </a:p>
        </p:txBody>
      </p:sp>
      <p:sp>
        <p:nvSpPr>
          <p:cNvPr id="4" name="TextBox 3"/>
          <p:cNvSpPr txBox="1"/>
          <p:nvPr/>
        </p:nvSpPr>
        <p:spPr>
          <a:xfrm>
            <a:off x="3156857" y="1381714"/>
            <a:ext cx="2373085" cy="1578894"/>
          </a:xfrm>
          <a:prstGeom prst="rect">
            <a:avLst/>
          </a:prstGeom>
          <a:noFill/>
          <a:ln>
            <a:solidFill>
              <a:schemeClr val="accent3"/>
            </a:solidFill>
          </a:ln>
        </p:spPr>
        <p:txBody>
          <a:bodyPr wrap="square" rtlCol="0">
            <a:spAutoFit/>
          </a:bodyPr>
          <a:lstStyle/>
          <a:p>
            <a:pPr algn="l"/>
            <a:r>
              <a:rPr lang="en-US" sz="1050" dirty="0" smtClean="0">
                <a:solidFill>
                  <a:srgbClr val="333333"/>
                </a:solidFill>
                <a:latin typeface="+mn-lt"/>
                <a:ea typeface="+mn-ea"/>
              </a:rPr>
              <a:t>Type of shadow cache object (page table / root), </a:t>
            </a:r>
          </a:p>
          <a:p>
            <a:pPr algn="l"/>
            <a:r>
              <a:rPr lang="en-US" sz="1050" dirty="0" err="1" smtClean="0">
                <a:solidFill>
                  <a:srgbClr val="333333"/>
                </a:solidFill>
                <a:latin typeface="+mn-lt"/>
                <a:ea typeface="+mn-ea"/>
              </a:rPr>
              <a:t>bpn</a:t>
            </a:r>
            <a:r>
              <a:rPr lang="en-US" sz="1050" dirty="0" smtClean="0">
                <a:solidFill>
                  <a:srgbClr val="333333"/>
                </a:solidFill>
                <a:latin typeface="+mn-lt"/>
                <a:ea typeface="+mn-ea"/>
              </a:rPr>
              <a:t> of the guest page table, </a:t>
            </a:r>
            <a:endParaRPr lang="en-US" sz="1050" dirty="0" smtClean="0">
              <a:solidFill>
                <a:srgbClr val="333333"/>
              </a:solidFill>
            </a:endParaRPr>
          </a:p>
          <a:p>
            <a:pPr algn="l"/>
            <a:r>
              <a:rPr lang="en-US" sz="1050" dirty="0" smtClean="0">
                <a:solidFill>
                  <a:srgbClr val="333333"/>
                </a:solidFill>
              </a:rPr>
              <a:t>Link to the next shadow cache object for the same </a:t>
            </a:r>
            <a:r>
              <a:rPr lang="en-US" sz="1050" dirty="0" err="1" smtClean="0">
                <a:solidFill>
                  <a:srgbClr val="333333"/>
                </a:solidFill>
              </a:rPr>
              <a:t>bpn</a:t>
            </a:r>
            <a:r>
              <a:rPr lang="en-US" sz="1050" dirty="0" smtClean="0">
                <a:solidFill>
                  <a:srgbClr val="333333"/>
                </a:solidFill>
              </a:rPr>
              <a:t>.</a:t>
            </a:r>
            <a:endParaRPr lang="en-US" sz="1050" dirty="0" smtClean="0">
              <a:solidFill>
                <a:srgbClr val="333333"/>
              </a:solidFill>
              <a:latin typeface="+mn-lt"/>
              <a:ea typeface="+mn-ea"/>
            </a:endParaRPr>
          </a:p>
          <a:p>
            <a:pPr algn="l"/>
            <a:r>
              <a:rPr lang="en-US" sz="1050" dirty="0" smtClean="0">
                <a:solidFill>
                  <a:srgbClr val="333333"/>
                </a:solidFill>
                <a:latin typeface="+mn-lt"/>
                <a:ea typeface="+mn-ea"/>
              </a:rPr>
              <a:t>MPN associated with the object, which contains the translated guest mappings etc.</a:t>
            </a:r>
          </a:p>
        </p:txBody>
      </p:sp>
      <p:sp>
        <p:nvSpPr>
          <p:cNvPr id="8" name="Rectangle 7"/>
          <p:cNvSpPr/>
          <p:nvPr/>
        </p:nvSpPr>
        <p:spPr bwMode="auto">
          <a:xfrm>
            <a:off x="849086" y="1392610"/>
            <a:ext cx="1600200" cy="1872343"/>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9" name="TextBox 8"/>
          <p:cNvSpPr txBox="1"/>
          <p:nvPr/>
        </p:nvSpPr>
        <p:spPr>
          <a:xfrm>
            <a:off x="783771" y="1022496"/>
            <a:ext cx="1807029" cy="276999"/>
          </a:xfrm>
          <a:prstGeom prst="rect">
            <a:avLst/>
          </a:prstGeom>
          <a:noFill/>
        </p:spPr>
        <p:txBody>
          <a:bodyPr wrap="square" rtlCol="0">
            <a:spAutoFit/>
          </a:bodyPr>
          <a:lstStyle/>
          <a:p>
            <a:pPr algn="l"/>
            <a:r>
              <a:rPr lang="en-US" sz="1200" dirty="0" smtClean="0">
                <a:solidFill>
                  <a:srgbClr val="333333"/>
                </a:solidFill>
                <a:latin typeface="+mn-lt"/>
                <a:ea typeface="+mn-ea"/>
              </a:rPr>
              <a:t>MMUInfo Cache</a:t>
            </a:r>
            <a:endParaRPr lang="en-US" sz="1600" dirty="0" smtClean="0">
              <a:solidFill>
                <a:srgbClr val="333333"/>
              </a:solidFill>
              <a:latin typeface="+mn-lt"/>
              <a:ea typeface="+mn-ea"/>
            </a:endParaRPr>
          </a:p>
        </p:txBody>
      </p:sp>
      <p:sp>
        <p:nvSpPr>
          <p:cNvPr id="10" name="TextBox 9"/>
          <p:cNvSpPr txBox="1"/>
          <p:nvPr/>
        </p:nvSpPr>
        <p:spPr>
          <a:xfrm>
            <a:off x="838200" y="1414381"/>
            <a:ext cx="1589314" cy="253916"/>
          </a:xfrm>
          <a:prstGeom prst="rect">
            <a:avLst/>
          </a:prstGeom>
          <a:noFill/>
        </p:spPr>
        <p:txBody>
          <a:bodyPr wrap="square" rtlCol="0">
            <a:spAutoFit/>
          </a:bodyPr>
          <a:lstStyle/>
          <a:p>
            <a:pPr algn="l"/>
            <a:r>
              <a:rPr lang="en-US" sz="1050" dirty="0" smtClean="0">
                <a:solidFill>
                  <a:srgbClr val="333333"/>
                </a:solidFill>
                <a:latin typeface="+mn-lt"/>
                <a:ea typeface="+mn-ea"/>
              </a:rPr>
              <a:t>Shadow Cache Entry 0</a:t>
            </a:r>
            <a:endParaRPr lang="en-US" sz="2000" dirty="0" smtClean="0">
              <a:solidFill>
                <a:srgbClr val="333333"/>
              </a:solidFill>
              <a:latin typeface="+mn-lt"/>
              <a:ea typeface="+mn-ea"/>
            </a:endParaRPr>
          </a:p>
        </p:txBody>
      </p:sp>
      <p:sp>
        <p:nvSpPr>
          <p:cNvPr id="11" name="TextBox 10"/>
          <p:cNvSpPr txBox="1"/>
          <p:nvPr/>
        </p:nvSpPr>
        <p:spPr>
          <a:xfrm>
            <a:off x="849082" y="1686527"/>
            <a:ext cx="1589314" cy="253916"/>
          </a:xfrm>
          <a:prstGeom prst="rect">
            <a:avLst/>
          </a:prstGeom>
          <a:noFill/>
        </p:spPr>
        <p:txBody>
          <a:bodyPr wrap="square" rtlCol="0">
            <a:spAutoFit/>
          </a:bodyPr>
          <a:lstStyle/>
          <a:p>
            <a:pPr algn="l"/>
            <a:r>
              <a:rPr lang="en-US" sz="1050" dirty="0" smtClean="0">
                <a:solidFill>
                  <a:srgbClr val="333333"/>
                </a:solidFill>
                <a:latin typeface="+mn-lt"/>
                <a:ea typeface="+mn-ea"/>
              </a:rPr>
              <a:t>Shadow Cache Entry 1</a:t>
            </a:r>
            <a:endParaRPr lang="en-US" sz="2000" dirty="0" smtClean="0">
              <a:solidFill>
                <a:srgbClr val="333333"/>
              </a:solidFill>
              <a:latin typeface="+mn-lt"/>
              <a:ea typeface="+mn-ea"/>
            </a:endParaRPr>
          </a:p>
        </p:txBody>
      </p:sp>
      <p:sp>
        <p:nvSpPr>
          <p:cNvPr id="12" name="TextBox 11"/>
          <p:cNvSpPr txBox="1"/>
          <p:nvPr/>
        </p:nvSpPr>
        <p:spPr>
          <a:xfrm>
            <a:off x="849078" y="2034875"/>
            <a:ext cx="1589314" cy="253916"/>
          </a:xfrm>
          <a:prstGeom prst="rect">
            <a:avLst/>
          </a:prstGeom>
          <a:noFill/>
        </p:spPr>
        <p:txBody>
          <a:bodyPr wrap="square" rtlCol="0">
            <a:spAutoFit/>
          </a:bodyPr>
          <a:lstStyle/>
          <a:p>
            <a:pPr algn="l"/>
            <a:r>
              <a:rPr lang="en-US" sz="1050" dirty="0" smtClean="0">
                <a:solidFill>
                  <a:srgbClr val="333333"/>
                </a:solidFill>
                <a:latin typeface="+mn-lt"/>
                <a:ea typeface="+mn-ea"/>
              </a:rPr>
              <a:t>Shadow Cache Entry 2</a:t>
            </a:r>
            <a:endParaRPr lang="en-US" sz="2000" dirty="0" smtClean="0">
              <a:solidFill>
                <a:srgbClr val="333333"/>
              </a:solidFill>
              <a:latin typeface="+mn-lt"/>
              <a:ea typeface="+mn-ea"/>
            </a:endParaRPr>
          </a:p>
        </p:txBody>
      </p:sp>
      <p:sp>
        <p:nvSpPr>
          <p:cNvPr id="13" name="TextBox 12"/>
          <p:cNvSpPr txBox="1"/>
          <p:nvPr/>
        </p:nvSpPr>
        <p:spPr>
          <a:xfrm>
            <a:off x="1284514" y="2404981"/>
            <a:ext cx="587829" cy="400110"/>
          </a:xfrm>
          <a:prstGeom prst="rect">
            <a:avLst/>
          </a:prstGeom>
          <a:noFill/>
        </p:spPr>
        <p:txBody>
          <a:bodyPr wrap="square" rtlCol="0">
            <a:spAutoFit/>
          </a:bodyPr>
          <a:lstStyle/>
          <a:p>
            <a:pPr algn="l"/>
            <a:r>
              <a:rPr lang="en-US" sz="2000" dirty="0" smtClean="0">
                <a:solidFill>
                  <a:srgbClr val="333333"/>
                </a:solidFill>
                <a:latin typeface="+mn-lt"/>
                <a:ea typeface="+mn-ea"/>
              </a:rPr>
              <a:t>…</a:t>
            </a:r>
          </a:p>
        </p:txBody>
      </p:sp>
      <p:cxnSp>
        <p:nvCxnSpPr>
          <p:cNvPr id="17" name="Straight Arrow Connector 16"/>
          <p:cNvCxnSpPr>
            <a:stCxn id="10" idx="3"/>
          </p:cNvCxnSpPr>
          <p:nvPr/>
        </p:nvCxnSpPr>
        <p:spPr bwMode="auto">
          <a:xfrm flipV="1">
            <a:off x="2427514" y="1534124"/>
            <a:ext cx="718457" cy="7215"/>
          </a:xfrm>
          <a:prstGeom prst="straightConnector1">
            <a:avLst/>
          </a:prstGeom>
          <a:solidFill>
            <a:srgbClr val="0095D3"/>
          </a:solidFill>
          <a:ln w="19050" cap="flat" cmpd="sng" algn="ctr">
            <a:solidFill>
              <a:schemeClr val="tx1"/>
            </a:solidFill>
            <a:prstDash val="solid"/>
            <a:round/>
            <a:headEnd type="none" w="med" len="med"/>
            <a:tailEnd type="arrow"/>
          </a:ln>
          <a:effectLst/>
        </p:spPr>
      </p:cxnSp>
      <p:sp>
        <p:nvSpPr>
          <p:cNvPr id="20" name="TextBox 19"/>
          <p:cNvSpPr txBox="1"/>
          <p:nvPr/>
        </p:nvSpPr>
        <p:spPr>
          <a:xfrm>
            <a:off x="3418179" y="1055150"/>
            <a:ext cx="1807029" cy="276999"/>
          </a:xfrm>
          <a:prstGeom prst="rect">
            <a:avLst/>
          </a:prstGeom>
          <a:noFill/>
        </p:spPr>
        <p:txBody>
          <a:bodyPr wrap="square" rtlCol="0">
            <a:spAutoFit/>
          </a:bodyPr>
          <a:lstStyle/>
          <a:p>
            <a:pPr algn="l"/>
            <a:r>
              <a:rPr lang="en-US" sz="1200" dirty="0" smtClean="0">
                <a:solidFill>
                  <a:srgbClr val="333333"/>
                </a:solidFill>
                <a:latin typeface="+mn-lt"/>
                <a:ea typeface="+mn-ea"/>
              </a:rPr>
              <a:t>Shadow Cache Entry</a:t>
            </a:r>
            <a:endParaRPr lang="en-US" sz="2000" dirty="0" smtClean="0">
              <a:solidFill>
                <a:srgbClr val="333333"/>
              </a:solidFill>
              <a:latin typeface="+mn-lt"/>
              <a:ea typeface="+mn-ea"/>
            </a:endParaRPr>
          </a:p>
        </p:txBody>
      </p:sp>
      <p:sp>
        <p:nvSpPr>
          <p:cNvPr id="21" name="Rectangle 20"/>
          <p:cNvSpPr/>
          <p:nvPr/>
        </p:nvSpPr>
        <p:spPr bwMode="auto">
          <a:xfrm>
            <a:off x="6662057" y="1414381"/>
            <a:ext cx="1589314" cy="2013858"/>
          </a:xfrm>
          <a:prstGeom prst="rect">
            <a:avLst/>
          </a:prstGeom>
          <a:solidFill>
            <a:schemeClr val="bg1"/>
          </a:solidFill>
          <a:ln w="19050">
            <a:solidFill>
              <a:schemeClr val="accent3"/>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23" name="Straight Arrow Connector 22"/>
          <p:cNvCxnSpPr>
            <a:stCxn id="4" idx="3"/>
          </p:cNvCxnSpPr>
          <p:nvPr/>
        </p:nvCxnSpPr>
        <p:spPr bwMode="auto">
          <a:xfrm flipV="1">
            <a:off x="5529942" y="1893347"/>
            <a:ext cx="1143001" cy="277814"/>
          </a:xfrm>
          <a:prstGeom prst="straightConnector1">
            <a:avLst/>
          </a:prstGeom>
          <a:solidFill>
            <a:srgbClr val="0095D3"/>
          </a:solidFill>
          <a:ln w="19050" cap="flat" cmpd="sng" algn="ctr">
            <a:solidFill>
              <a:schemeClr val="tx1"/>
            </a:solidFill>
            <a:prstDash val="solid"/>
            <a:round/>
            <a:headEnd type="none" w="med" len="med"/>
            <a:tailEnd type="arrow"/>
          </a:ln>
          <a:effectLst/>
        </p:spPr>
      </p:cxnSp>
      <p:sp>
        <p:nvSpPr>
          <p:cNvPr id="24" name="TextBox 23"/>
          <p:cNvSpPr txBox="1"/>
          <p:nvPr/>
        </p:nvSpPr>
        <p:spPr>
          <a:xfrm>
            <a:off x="6520690" y="1076918"/>
            <a:ext cx="2133453" cy="276999"/>
          </a:xfrm>
          <a:prstGeom prst="rect">
            <a:avLst/>
          </a:prstGeom>
          <a:noFill/>
        </p:spPr>
        <p:txBody>
          <a:bodyPr wrap="square" rtlCol="0">
            <a:spAutoFit/>
          </a:bodyPr>
          <a:lstStyle/>
          <a:p>
            <a:pPr algn="l"/>
            <a:r>
              <a:rPr lang="en-US" sz="1200" dirty="0" smtClean="0">
                <a:solidFill>
                  <a:srgbClr val="333333"/>
                </a:solidFill>
                <a:latin typeface="+mn-lt"/>
                <a:ea typeface="+mn-ea"/>
              </a:rPr>
              <a:t>Shadow Page Table / Root</a:t>
            </a:r>
            <a:endParaRPr lang="en-US" sz="2000" dirty="0" smtClean="0">
              <a:solidFill>
                <a:srgbClr val="333333"/>
              </a:solidFill>
              <a:latin typeface="+mn-lt"/>
              <a:ea typeface="+mn-ea"/>
            </a:endParaRPr>
          </a:p>
        </p:txBody>
      </p:sp>
      <p:sp>
        <p:nvSpPr>
          <p:cNvPr id="25" name="TextBox 24"/>
          <p:cNvSpPr txBox="1"/>
          <p:nvPr/>
        </p:nvSpPr>
        <p:spPr>
          <a:xfrm>
            <a:off x="6651171" y="1425267"/>
            <a:ext cx="1589315" cy="369332"/>
          </a:xfrm>
          <a:prstGeom prst="rect">
            <a:avLst/>
          </a:prstGeom>
          <a:noFill/>
        </p:spPr>
        <p:txBody>
          <a:bodyPr wrap="square" rtlCol="0">
            <a:spAutoFit/>
          </a:bodyPr>
          <a:lstStyle/>
          <a:p>
            <a:pPr algn="l"/>
            <a:r>
              <a:rPr lang="en-US" sz="1800" dirty="0" err="1" smtClean="0">
                <a:solidFill>
                  <a:srgbClr val="333333"/>
                </a:solidFill>
                <a:latin typeface="+mn-lt"/>
                <a:ea typeface="+mn-ea"/>
              </a:rPr>
              <a:t>mpn</a:t>
            </a:r>
            <a:r>
              <a:rPr lang="en-US" sz="1800" dirty="0" smtClean="0">
                <a:solidFill>
                  <a:srgbClr val="333333"/>
                </a:solidFill>
                <a:latin typeface="+mn-lt"/>
                <a:ea typeface="+mn-ea"/>
              </a:rPr>
              <a:t> a + flags</a:t>
            </a:r>
            <a:endParaRPr lang="en-US" sz="2000" dirty="0" smtClean="0">
              <a:solidFill>
                <a:srgbClr val="333333"/>
              </a:solidFill>
              <a:latin typeface="+mn-lt"/>
              <a:ea typeface="+mn-ea"/>
            </a:endParaRPr>
          </a:p>
        </p:txBody>
      </p:sp>
      <p:sp>
        <p:nvSpPr>
          <p:cNvPr id="26" name="TextBox 25"/>
          <p:cNvSpPr txBox="1"/>
          <p:nvPr/>
        </p:nvSpPr>
        <p:spPr>
          <a:xfrm>
            <a:off x="6672939" y="1871589"/>
            <a:ext cx="1589315" cy="369332"/>
          </a:xfrm>
          <a:prstGeom prst="rect">
            <a:avLst/>
          </a:prstGeom>
          <a:noFill/>
        </p:spPr>
        <p:txBody>
          <a:bodyPr wrap="square" rtlCol="0">
            <a:spAutoFit/>
          </a:bodyPr>
          <a:lstStyle/>
          <a:p>
            <a:pPr algn="l"/>
            <a:r>
              <a:rPr lang="en-US" sz="1800" dirty="0" err="1" smtClean="0">
                <a:solidFill>
                  <a:srgbClr val="333333"/>
                </a:solidFill>
                <a:latin typeface="+mn-lt"/>
                <a:ea typeface="+mn-ea"/>
              </a:rPr>
              <a:t>mpn</a:t>
            </a:r>
            <a:r>
              <a:rPr lang="en-US" sz="1800" dirty="0" smtClean="0">
                <a:solidFill>
                  <a:srgbClr val="333333"/>
                </a:solidFill>
                <a:latin typeface="+mn-lt"/>
                <a:ea typeface="+mn-ea"/>
              </a:rPr>
              <a:t> x + flags</a:t>
            </a:r>
            <a:endParaRPr lang="en-US" sz="2000" dirty="0" smtClean="0">
              <a:solidFill>
                <a:srgbClr val="333333"/>
              </a:solidFill>
              <a:latin typeface="+mn-lt"/>
              <a:ea typeface="+mn-ea"/>
            </a:endParaRPr>
          </a:p>
        </p:txBody>
      </p:sp>
      <p:sp>
        <p:nvSpPr>
          <p:cNvPr id="27" name="TextBox 26"/>
          <p:cNvSpPr txBox="1"/>
          <p:nvPr/>
        </p:nvSpPr>
        <p:spPr>
          <a:xfrm>
            <a:off x="6672935" y="2383227"/>
            <a:ext cx="1589315" cy="369332"/>
          </a:xfrm>
          <a:prstGeom prst="rect">
            <a:avLst/>
          </a:prstGeom>
          <a:noFill/>
        </p:spPr>
        <p:txBody>
          <a:bodyPr wrap="square" rtlCol="0">
            <a:spAutoFit/>
          </a:bodyPr>
          <a:lstStyle/>
          <a:p>
            <a:pPr algn="l"/>
            <a:r>
              <a:rPr lang="en-US" sz="1800" dirty="0" err="1" smtClean="0">
                <a:solidFill>
                  <a:srgbClr val="333333"/>
                </a:solidFill>
                <a:latin typeface="+mn-lt"/>
                <a:ea typeface="+mn-ea"/>
              </a:rPr>
              <a:t>mpn</a:t>
            </a:r>
            <a:r>
              <a:rPr lang="en-US" sz="1800" dirty="0" smtClean="0">
                <a:solidFill>
                  <a:srgbClr val="333333"/>
                </a:solidFill>
                <a:latin typeface="+mn-lt"/>
                <a:ea typeface="+mn-ea"/>
              </a:rPr>
              <a:t> y + flags</a:t>
            </a:r>
            <a:endParaRPr lang="en-US" sz="2000" dirty="0" smtClean="0">
              <a:solidFill>
                <a:srgbClr val="333333"/>
              </a:solidFill>
              <a:latin typeface="+mn-lt"/>
              <a:ea typeface="+mn-ea"/>
            </a:endParaRPr>
          </a:p>
        </p:txBody>
      </p:sp>
      <p:sp>
        <p:nvSpPr>
          <p:cNvPr id="28" name="TextBox 27"/>
          <p:cNvSpPr txBox="1"/>
          <p:nvPr/>
        </p:nvSpPr>
        <p:spPr>
          <a:xfrm>
            <a:off x="7108372" y="2818638"/>
            <a:ext cx="587829" cy="400110"/>
          </a:xfrm>
          <a:prstGeom prst="rect">
            <a:avLst/>
          </a:prstGeom>
          <a:noFill/>
        </p:spPr>
        <p:txBody>
          <a:bodyPr wrap="square" rtlCol="0">
            <a:spAutoFit/>
          </a:bodyPr>
          <a:lstStyle/>
          <a:p>
            <a:pPr algn="l"/>
            <a:r>
              <a:rPr lang="en-US" sz="2000" dirty="0" smtClean="0">
                <a:solidFill>
                  <a:srgbClr val="333333"/>
                </a:solidFill>
                <a:latin typeface="+mn-lt"/>
                <a:ea typeface="+mn-ea"/>
              </a:rPr>
              <a: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Mtags, Backmap, Scratch AS</a:t>
            </a:r>
            <a:endParaRPr lang="en-US" dirty="0"/>
          </a:p>
        </p:txBody>
      </p:sp>
      <p:sp>
        <p:nvSpPr>
          <p:cNvPr id="3" name="Text Placeholder 2"/>
          <p:cNvSpPr>
            <a:spLocks noGrp="1"/>
          </p:cNvSpPr>
          <p:nvPr>
            <p:ph type="body" sz="quarter" idx="13"/>
          </p:nvPr>
        </p:nvSpPr>
        <p:spPr>
          <a:xfrm>
            <a:off x="352425" y="786384"/>
            <a:ext cx="8385048" cy="4899714"/>
          </a:xfrm>
        </p:spPr>
        <p:txBody>
          <a:bodyPr/>
          <a:lstStyle/>
          <a:p>
            <a:r>
              <a:rPr lang="en-US" dirty="0" smtClean="0"/>
              <a:t>The mtags for bpns need to stored somewhere.</a:t>
            </a:r>
          </a:p>
          <a:p>
            <a:r>
              <a:rPr lang="en-US" dirty="0" smtClean="0"/>
              <a:t>Until recently, stored in the busmem frame and spilled over into backmap, which lives in the Scratch AS.</a:t>
            </a:r>
          </a:p>
          <a:p>
            <a:r>
              <a:rPr lang="en-US" dirty="0" smtClean="0"/>
              <a:t>Since busmem frames are VCPU shared, it bloats the size of the frame for very wide VMs. As a result the overhead memory of very wide VMs with large amount of RAM is </a:t>
            </a:r>
            <a:r>
              <a:rPr lang="en-US" smtClean="0"/>
              <a:t>pretty large.</a:t>
            </a:r>
            <a:endParaRPr lang="en-US" dirty="0" smtClean="0"/>
          </a:p>
          <a:p>
            <a:r>
              <a:rPr lang="en-US" dirty="0" smtClean="0"/>
              <a:t>Scratch AS is an address space created and used by the MMU to store all the mtags of guest bpns.</a:t>
            </a:r>
          </a:p>
          <a:p>
            <a:r>
              <a:rPr lang="en-US" dirty="0" smtClean="0"/>
              <a:t>Monitor only. No address space constraints.</a:t>
            </a:r>
          </a:p>
          <a:p>
            <a:r>
              <a:rPr lang="en-US" dirty="0" smtClean="0"/>
              <a:t>Still not cheap to use the scratch AS for every trace protection operation as getting in and out of scratch AS changes hardware CR3, which leads to hardware TLB getting flushed.</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MMU’s per-page overheads (&lt;= </a:t>
            </a:r>
            <a:r>
              <a:rPr lang="en-US" dirty="0" err="1" smtClean="0"/>
              <a:t>vsphere</a:t>
            </a:r>
            <a:r>
              <a:rPr lang="en-US" dirty="0" smtClean="0"/>
              <a:t> 5.1)</a:t>
            </a:r>
            <a:endParaRPr lang="en-US" dirty="0"/>
          </a:p>
        </p:txBody>
      </p:sp>
      <p:sp>
        <p:nvSpPr>
          <p:cNvPr id="4" name="TextBox 3"/>
          <p:cNvSpPr txBox="1"/>
          <p:nvPr/>
        </p:nvSpPr>
        <p:spPr>
          <a:xfrm>
            <a:off x="3022086" y="1238250"/>
            <a:ext cx="2626239" cy="307777"/>
          </a:xfrm>
          <a:prstGeom prst="rect">
            <a:avLst/>
          </a:prstGeom>
          <a:noFill/>
        </p:spPr>
        <p:txBody>
          <a:bodyPr wrap="square" rtlCol="0">
            <a:spAutoFit/>
          </a:bodyPr>
          <a:lstStyle/>
          <a:p>
            <a:pPr algn="l"/>
            <a:r>
              <a:rPr lang="en-US" sz="1400" dirty="0" smtClean="0">
                <a:solidFill>
                  <a:srgbClr val="333333"/>
                </a:solidFill>
                <a:latin typeface="+mn-lt"/>
                <a:ea typeface="+mn-ea"/>
              </a:rPr>
              <a:t>Busmem Frame (2-vcpu VM)</a:t>
            </a:r>
          </a:p>
        </p:txBody>
      </p:sp>
      <p:sp>
        <p:nvSpPr>
          <p:cNvPr id="5" name="TextBox 4"/>
          <p:cNvSpPr txBox="1"/>
          <p:nvPr/>
        </p:nvSpPr>
        <p:spPr>
          <a:xfrm>
            <a:off x="3022086" y="2041311"/>
            <a:ext cx="2626239" cy="911019"/>
          </a:xfrm>
          <a:prstGeom prst="rect">
            <a:avLst/>
          </a:prstGeom>
          <a:noFill/>
          <a:ln>
            <a:solidFill>
              <a:schemeClr val="tx1"/>
            </a:solidFill>
          </a:ln>
        </p:spPr>
        <p:txBody>
          <a:bodyPr wrap="square" rtlCol="0">
            <a:spAutoFit/>
          </a:bodyPr>
          <a:lstStyle/>
          <a:p>
            <a:pPr algn="l"/>
            <a:r>
              <a:rPr lang="en-US" sz="1400" dirty="0" smtClean="0">
                <a:solidFill>
                  <a:srgbClr val="333333"/>
                </a:solidFill>
                <a:latin typeface="+mn-lt"/>
                <a:ea typeface="+mn-ea"/>
              </a:rPr>
              <a:t>MPN</a:t>
            </a:r>
          </a:p>
          <a:p>
            <a:pPr algn="l"/>
            <a:r>
              <a:rPr lang="en-US" sz="1400" dirty="0" smtClean="0">
                <a:solidFill>
                  <a:srgbClr val="333333"/>
                </a:solidFill>
                <a:latin typeface="+mn-lt"/>
                <a:ea typeface="+mn-ea"/>
              </a:rPr>
              <a:t>Properties</a:t>
            </a:r>
          </a:p>
          <a:p>
            <a:pPr algn="l"/>
            <a:r>
              <a:rPr lang="en-US" sz="1400" dirty="0" smtClean="0">
                <a:solidFill>
                  <a:srgbClr val="333333"/>
                </a:solidFill>
                <a:latin typeface="+mn-lt"/>
                <a:ea typeface="+mn-ea"/>
              </a:rPr>
              <a:t>Traces</a:t>
            </a:r>
          </a:p>
        </p:txBody>
      </p:sp>
      <p:sp>
        <p:nvSpPr>
          <p:cNvPr id="6" name="TextBox 5"/>
          <p:cNvSpPr txBox="1"/>
          <p:nvPr/>
        </p:nvSpPr>
        <p:spPr>
          <a:xfrm>
            <a:off x="3022086" y="2961327"/>
            <a:ext cx="2626239" cy="735586"/>
          </a:xfrm>
          <a:prstGeom prst="rect">
            <a:avLst/>
          </a:prstGeom>
          <a:noFill/>
          <a:ln>
            <a:solidFill>
              <a:schemeClr val="tx1"/>
            </a:solidFill>
          </a:ln>
        </p:spPr>
        <p:txBody>
          <a:bodyPr wrap="square" rtlCol="0">
            <a:spAutoFit/>
          </a:bodyPr>
          <a:lstStyle/>
          <a:p>
            <a:pPr algn="l"/>
            <a:r>
              <a:rPr lang="en-US" sz="1100" dirty="0" smtClean="0">
                <a:solidFill>
                  <a:srgbClr val="333333"/>
                </a:solidFill>
                <a:latin typeface="+mn-lt"/>
                <a:ea typeface="+mn-ea"/>
              </a:rPr>
              <a:t>Shadow list head </a:t>
            </a:r>
            <a:r>
              <a:rPr lang="en-US" sz="1100" dirty="0" err="1" smtClean="0">
                <a:solidFill>
                  <a:srgbClr val="333333"/>
                </a:solidFill>
                <a:latin typeface="+mn-lt"/>
                <a:ea typeface="+mn-ea"/>
              </a:rPr>
              <a:t>idx</a:t>
            </a:r>
            <a:endParaRPr lang="en-US" sz="1100" dirty="0" smtClean="0">
              <a:solidFill>
                <a:srgbClr val="333333"/>
              </a:solidFill>
              <a:latin typeface="+mn-lt"/>
              <a:ea typeface="+mn-ea"/>
            </a:endParaRPr>
          </a:p>
          <a:p>
            <a:pPr algn="l"/>
            <a:r>
              <a:rPr lang="en-US" sz="1100" dirty="0" smtClean="0">
                <a:solidFill>
                  <a:srgbClr val="333333"/>
                </a:solidFill>
                <a:latin typeface="+mn-lt"/>
                <a:ea typeface="+mn-ea"/>
              </a:rPr>
              <a:t>Mtag 0</a:t>
            </a:r>
          </a:p>
          <a:p>
            <a:pPr algn="l"/>
            <a:r>
              <a:rPr lang="en-US" sz="1100" dirty="0" smtClean="0">
                <a:solidFill>
                  <a:srgbClr val="333333"/>
                </a:solidFill>
                <a:latin typeface="+mn-lt"/>
                <a:ea typeface="+mn-ea"/>
              </a:rPr>
              <a:t>Mtag 1 or Backmap pointer</a:t>
            </a:r>
          </a:p>
        </p:txBody>
      </p:sp>
      <p:sp>
        <p:nvSpPr>
          <p:cNvPr id="7" name="TextBox 6"/>
          <p:cNvSpPr txBox="1"/>
          <p:nvPr/>
        </p:nvSpPr>
        <p:spPr>
          <a:xfrm>
            <a:off x="3022086" y="3702284"/>
            <a:ext cx="2626239" cy="745891"/>
          </a:xfrm>
          <a:prstGeom prst="rect">
            <a:avLst/>
          </a:prstGeom>
          <a:noFill/>
          <a:ln>
            <a:solidFill>
              <a:schemeClr val="tx1"/>
            </a:solidFill>
          </a:ln>
        </p:spPr>
        <p:txBody>
          <a:bodyPr wrap="square" rtlCol="0">
            <a:spAutoFit/>
          </a:bodyPr>
          <a:lstStyle/>
          <a:p>
            <a:pPr algn="l"/>
            <a:r>
              <a:rPr lang="en-US" sz="1100" dirty="0" smtClean="0">
                <a:solidFill>
                  <a:srgbClr val="333333"/>
                </a:solidFill>
                <a:latin typeface="+mn-lt"/>
                <a:ea typeface="+mn-ea"/>
              </a:rPr>
              <a:t>Shadow list head </a:t>
            </a:r>
            <a:r>
              <a:rPr lang="en-US" sz="1100" dirty="0" err="1" smtClean="0">
                <a:solidFill>
                  <a:srgbClr val="333333"/>
                </a:solidFill>
                <a:latin typeface="+mn-lt"/>
                <a:ea typeface="+mn-ea"/>
              </a:rPr>
              <a:t>idx</a:t>
            </a:r>
            <a:endParaRPr lang="en-US" sz="1100" dirty="0" smtClean="0">
              <a:solidFill>
                <a:srgbClr val="333333"/>
              </a:solidFill>
              <a:latin typeface="+mn-lt"/>
              <a:ea typeface="+mn-ea"/>
            </a:endParaRPr>
          </a:p>
          <a:p>
            <a:pPr algn="l"/>
            <a:r>
              <a:rPr lang="en-US" sz="1100" dirty="0" smtClean="0">
                <a:solidFill>
                  <a:srgbClr val="333333"/>
                </a:solidFill>
                <a:latin typeface="+mn-lt"/>
                <a:ea typeface="+mn-ea"/>
              </a:rPr>
              <a:t>Mtags</a:t>
            </a:r>
          </a:p>
        </p:txBody>
      </p:sp>
      <p:sp>
        <p:nvSpPr>
          <p:cNvPr id="8" name="TextBox 7"/>
          <p:cNvSpPr txBox="1"/>
          <p:nvPr/>
        </p:nvSpPr>
        <p:spPr>
          <a:xfrm>
            <a:off x="2066925" y="3165693"/>
            <a:ext cx="619125" cy="276999"/>
          </a:xfrm>
          <a:prstGeom prst="rect">
            <a:avLst/>
          </a:prstGeom>
          <a:noFill/>
        </p:spPr>
        <p:txBody>
          <a:bodyPr wrap="square" rtlCol="0">
            <a:spAutoFit/>
          </a:bodyPr>
          <a:lstStyle/>
          <a:p>
            <a:pPr algn="l"/>
            <a:r>
              <a:rPr lang="en-US" sz="1200" dirty="0" smtClean="0">
                <a:solidFill>
                  <a:srgbClr val="333333"/>
                </a:solidFill>
                <a:latin typeface="+mn-lt"/>
                <a:ea typeface="+mn-ea"/>
              </a:rPr>
              <a:t>vcpu0</a:t>
            </a:r>
          </a:p>
        </p:txBody>
      </p:sp>
      <p:sp>
        <p:nvSpPr>
          <p:cNvPr id="9" name="TextBox 8"/>
          <p:cNvSpPr txBox="1"/>
          <p:nvPr/>
        </p:nvSpPr>
        <p:spPr>
          <a:xfrm>
            <a:off x="2064187" y="3749449"/>
            <a:ext cx="640913" cy="276999"/>
          </a:xfrm>
          <a:prstGeom prst="rect">
            <a:avLst/>
          </a:prstGeom>
          <a:noFill/>
        </p:spPr>
        <p:txBody>
          <a:bodyPr wrap="square" rtlCol="0">
            <a:spAutoFit/>
          </a:bodyPr>
          <a:lstStyle/>
          <a:p>
            <a:pPr algn="l"/>
            <a:r>
              <a:rPr lang="en-US" sz="1200" dirty="0" smtClean="0">
                <a:solidFill>
                  <a:srgbClr val="333333"/>
                </a:solidFill>
                <a:latin typeface="+mn-lt"/>
                <a:ea typeface="+mn-ea"/>
              </a:rPr>
              <a:t>vcpu1</a:t>
            </a:r>
          </a:p>
        </p:txBody>
      </p:sp>
      <p:sp>
        <p:nvSpPr>
          <p:cNvPr id="12" name="TextBox 11"/>
          <p:cNvSpPr txBox="1"/>
          <p:nvPr/>
        </p:nvSpPr>
        <p:spPr>
          <a:xfrm>
            <a:off x="200026" y="2356068"/>
            <a:ext cx="1457326" cy="276999"/>
          </a:xfrm>
          <a:prstGeom prst="rect">
            <a:avLst/>
          </a:prstGeom>
          <a:noFill/>
        </p:spPr>
        <p:txBody>
          <a:bodyPr wrap="square" rtlCol="0">
            <a:spAutoFit/>
          </a:bodyPr>
          <a:lstStyle/>
          <a:p>
            <a:pPr algn="l"/>
            <a:r>
              <a:rPr lang="en-US" sz="1200" dirty="0" smtClean="0">
                <a:solidFill>
                  <a:srgbClr val="333333"/>
                </a:solidFill>
                <a:latin typeface="+mn-lt"/>
                <a:ea typeface="+mn-ea"/>
              </a:rPr>
              <a:t>Fixed or static part</a:t>
            </a:r>
          </a:p>
        </p:txBody>
      </p:sp>
      <p:sp>
        <p:nvSpPr>
          <p:cNvPr id="13" name="TextBox 12"/>
          <p:cNvSpPr txBox="1"/>
          <p:nvPr/>
        </p:nvSpPr>
        <p:spPr>
          <a:xfrm>
            <a:off x="190501" y="3432393"/>
            <a:ext cx="1457326" cy="276999"/>
          </a:xfrm>
          <a:prstGeom prst="rect">
            <a:avLst/>
          </a:prstGeom>
          <a:noFill/>
        </p:spPr>
        <p:txBody>
          <a:bodyPr wrap="square" rtlCol="0">
            <a:spAutoFit/>
          </a:bodyPr>
          <a:lstStyle/>
          <a:p>
            <a:pPr algn="l"/>
            <a:r>
              <a:rPr lang="en-US" sz="1200" dirty="0" smtClean="0">
                <a:solidFill>
                  <a:srgbClr val="333333"/>
                </a:solidFill>
                <a:latin typeface="+mn-lt"/>
                <a:ea typeface="+mn-ea"/>
              </a:rPr>
              <a:t>Dynamic part</a:t>
            </a:r>
          </a:p>
        </p:txBody>
      </p:sp>
      <p:sp>
        <p:nvSpPr>
          <p:cNvPr id="14" name="Left Brace 13"/>
          <p:cNvSpPr/>
          <p:nvPr/>
        </p:nvSpPr>
        <p:spPr bwMode="auto">
          <a:xfrm>
            <a:off x="1704975" y="3009900"/>
            <a:ext cx="228600" cy="1485900"/>
          </a:xfrm>
          <a:prstGeom prst="leftBrace">
            <a:avLst/>
          </a:pr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MMU’s per-page overheads (&lt;= </a:t>
            </a:r>
            <a:r>
              <a:rPr lang="en-US" dirty="0" err="1" smtClean="0"/>
              <a:t>vsphere</a:t>
            </a:r>
            <a:r>
              <a:rPr lang="en-US" dirty="0" smtClean="0"/>
              <a:t> 5.1)</a:t>
            </a:r>
            <a:endParaRPr lang="en-US" dirty="0"/>
          </a:p>
        </p:txBody>
      </p:sp>
      <p:sp>
        <p:nvSpPr>
          <p:cNvPr id="15" name="TextBox 14"/>
          <p:cNvSpPr txBox="1"/>
          <p:nvPr/>
        </p:nvSpPr>
        <p:spPr>
          <a:xfrm>
            <a:off x="238125" y="1685925"/>
            <a:ext cx="8734425" cy="1569660"/>
          </a:xfrm>
          <a:prstGeom prst="rect">
            <a:avLst/>
          </a:prstGeom>
          <a:noFill/>
        </p:spPr>
        <p:txBody>
          <a:bodyPr wrap="square" rtlCol="0">
            <a:spAutoFit/>
          </a:bodyPr>
          <a:lstStyle/>
          <a:p>
            <a:pPr algn="l">
              <a:buFont typeface="Arial" pitchFamily="34" charset="0"/>
              <a:buChar char="•"/>
            </a:pPr>
            <a:r>
              <a:rPr lang="en-US" sz="2000" dirty="0" smtClean="0">
                <a:solidFill>
                  <a:srgbClr val="333333"/>
                </a:solidFill>
                <a:latin typeface="+mn-lt"/>
                <a:ea typeface="+mn-ea"/>
              </a:rPr>
              <a:t>Busmem frame size increases linearly with number of VCPUs.</a:t>
            </a:r>
          </a:p>
          <a:p>
            <a:pPr algn="l">
              <a:buFont typeface="Arial" pitchFamily="34" charset="0"/>
              <a:buChar char="•"/>
            </a:pPr>
            <a:r>
              <a:rPr lang="en-US" sz="2000" dirty="0" smtClean="0">
                <a:solidFill>
                  <a:srgbClr val="333333"/>
                </a:solidFill>
                <a:latin typeface="+mn-lt"/>
                <a:ea typeface="+mn-ea"/>
              </a:rPr>
              <a:t>Size of busmem frame can upwards of 788 bytes for a 64 </a:t>
            </a:r>
            <a:r>
              <a:rPr lang="en-US" sz="2000" dirty="0" err="1" smtClean="0">
                <a:solidFill>
                  <a:srgbClr val="333333"/>
                </a:solidFill>
                <a:latin typeface="+mn-lt"/>
                <a:ea typeface="+mn-ea"/>
              </a:rPr>
              <a:t>vcpu</a:t>
            </a:r>
            <a:r>
              <a:rPr lang="en-US" sz="2000" dirty="0" smtClean="0">
                <a:solidFill>
                  <a:srgbClr val="333333"/>
                </a:solidFill>
                <a:latin typeface="+mn-lt"/>
                <a:ea typeface="+mn-ea"/>
              </a:rPr>
              <a:t> VM.</a:t>
            </a:r>
          </a:p>
          <a:p>
            <a:pPr algn="l">
              <a:buFont typeface="Arial" pitchFamily="34" charset="0"/>
              <a:buChar char="•"/>
            </a:pPr>
            <a:r>
              <a:rPr lang="en-US" sz="2000" dirty="0" smtClean="0">
                <a:solidFill>
                  <a:srgbClr val="333333"/>
                </a:solidFill>
                <a:latin typeface="+mn-lt"/>
                <a:ea typeface="+mn-ea"/>
              </a:rPr>
              <a:t>Static overhead of a 4TB 64-vcpu VM would end up at 788GB or ~20% of VM memory size.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MMU’s per-page overheads</a:t>
            </a:r>
            <a:endParaRPr lang="en-US" dirty="0"/>
          </a:p>
        </p:txBody>
      </p:sp>
      <p:sp>
        <p:nvSpPr>
          <p:cNvPr id="15" name="TextBox 14"/>
          <p:cNvSpPr txBox="1"/>
          <p:nvPr/>
        </p:nvSpPr>
        <p:spPr>
          <a:xfrm>
            <a:off x="190500" y="942975"/>
            <a:ext cx="8734425" cy="2628412"/>
          </a:xfrm>
          <a:prstGeom prst="rect">
            <a:avLst/>
          </a:prstGeom>
          <a:noFill/>
        </p:spPr>
        <p:txBody>
          <a:bodyPr wrap="square" rtlCol="0">
            <a:spAutoFit/>
          </a:bodyPr>
          <a:lstStyle/>
          <a:p>
            <a:pPr algn="l">
              <a:buFont typeface="Arial" pitchFamily="34" charset="0"/>
              <a:buChar char="•"/>
            </a:pPr>
            <a:r>
              <a:rPr lang="en-US" sz="2000" dirty="0" smtClean="0">
                <a:solidFill>
                  <a:srgbClr val="333333"/>
                </a:solidFill>
                <a:latin typeface="+mn-lt"/>
                <a:ea typeface="+mn-ea"/>
              </a:rPr>
              <a:t>Step 1 </a:t>
            </a:r>
          </a:p>
          <a:p>
            <a:pPr lvl="1" algn="l">
              <a:buFont typeface="Arial" pitchFamily="34" charset="0"/>
              <a:buChar char="•"/>
            </a:pPr>
            <a:r>
              <a:rPr lang="en-US" sz="1800" dirty="0" smtClean="0">
                <a:solidFill>
                  <a:srgbClr val="333333"/>
                </a:solidFill>
                <a:latin typeface="+mn-lt"/>
                <a:ea typeface="+mn-ea"/>
              </a:rPr>
              <a:t>Move shadow list index head out of busmem frame.</a:t>
            </a:r>
          </a:p>
          <a:p>
            <a:pPr lvl="1" algn="l">
              <a:buFont typeface="Arial" pitchFamily="34" charset="0"/>
              <a:buChar char="•"/>
            </a:pPr>
            <a:r>
              <a:rPr lang="en-US" sz="1800" dirty="0" smtClean="0">
                <a:solidFill>
                  <a:srgbClr val="333333"/>
                </a:solidFill>
                <a:latin typeface="+mn-lt"/>
                <a:ea typeface="+mn-ea"/>
              </a:rPr>
              <a:t>Managed in a new data structure called </a:t>
            </a:r>
            <a:r>
              <a:rPr lang="en-US" sz="1800" dirty="0" err="1" smtClean="0">
                <a:solidFill>
                  <a:srgbClr val="333333"/>
                </a:solidFill>
                <a:latin typeface="+mn-lt"/>
                <a:ea typeface="+mn-ea"/>
              </a:rPr>
              <a:t>slHead</a:t>
            </a:r>
            <a:r>
              <a:rPr lang="en-US" sz="1800" dirty="0" smtClean="0">
                <a:solidFill>
                  <a:srgbClr val="333333"/>
                </a:solidFill>
                <a:latin typeface="+mn-lt"/>
                <a:ea typeface="+mn-ea"/>
              </a:rPr>
              <a:t>, which is a open hash table.</a:t>
            </a:r>
          </a:p>
          <a:p>
            <a:pPr lvl="1" algn="l">
              <a:buFont typeface="Arial" pitchFamily="34" charset="0"/>
              <a:buChar char="•"/>
            </a:pPr>
            <a:r>
              <a:rPr lang="en-US" sz="1800" dirty="0" smtClean="0">
                <a:solidFill>
                  <a:srgbClr val="333333"/>
                </a:solidFill>
                <a:latin typeface="+mn-lt"/>
                <a:ea typeface="+mn-ea"/>
              </a:rPr>
              <a:t>Size of </a:t>
            </a:r>
            <a:r>
              <a:rPr lang="en-US" sz="1800" dirty="0" err="1" smtClean="0">
                <a:solidFill>
                  <a:srgbClr val="333333"/>
                </a:solidFill>
                <a:latin typeface="+mn-lt"/>
                <a:ea typeface="+mn-ea"/>
              </a:rPr>
              <a:t>slHead</a:t>
            </a:r>
            <a:r>
              <a:rPr lang="en-US" sz="1800" dirty="0" smtClean="0">
                <a:solidFill>
                  <a:srgbClr val="333333"/>
                </a:solidFill>
                <a:latin typeface="+mn-lt"/>
                <a:ea typeface="+mn-ea"/>
              </a:rPr>
              <a:t> is dynamic and adjusts based on shadow cache size.</a:t>
            </a:r>
          </a:p>
          <a:p>
            <a:pPr lvl="1" algn="l">
              <a:buFont typeface="Arial" pitchFamily="34" charset="0"/>
              <a:buChar char="•"/>
            </a:pPr>
            <a:r>
              <a:rPr lang="en-US" sz="1800" dirty="0" smtClean="0">
                <a:solidFill>
                  <a:srgbClr val="333333"/>
                </a:solidFill>
                <a:latin typeface="+mn-lt"/>
                <a:ea typeface="+mn-ea"/>
              </a:rPr>
              <a:t>Maximum possible size of </a:t>
            </a:r>
            <a:r>
              <a:rPr lang="en-US" sz="1800" dirty="0" err="1" smtClean="0">
                <a:solidFill>
                  <a:srgbClr val="333333"/>
                </a:solidFill>
                <a:latin typeface="+mn-lt"/>
                <a:ea typeface="+mn-ea"/>
              </a:rPr>
              <a:t>slHead</a:t>
            </a:r>
            <a:r>
              <a:rPr lang="en-US" sz="1800" dirty="0" smtClean="0">
                <a:solidFill>
                  <a:srgbClr val="333333"/>
                </a:solidFill>
                <a:latin typeface="+mn-lt"/>
                <a:ea typeface="+mn-ea"/>
              </a:rPr>
              <a:t> is 1MB based on the current maximum size of shadow cache.</a:t>
            </a:r>
          </a:p>
          <a:p>
            <a:pPr lvl="1" algn="l">
              <a:buFont typeface="Arial" pitchFamily="34" charset="0"/>
              <a:buChar char="•"/>
            </a:pPr>
            <a:r>
              <a:rPr lang="en-US" sz="1800" dirty="0" smtClean="0">
                <a:solidFill>
                  <a:srgbClr val="333333"/>
                </a:solidFill>
                <a:latin typeface="+mn-lt"/>
                <a:ea typeface="+mn-ea"/>
              </a:rPr>
              <a:t>Always mapped in the monitor address space.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MMU’s per-page overheads</a:t>
            </a:r>
            <a:endParaRPr lang="en-US" dirty="0"/>
          </a:p>
        </p:txBody>
      </p:sp>
      <p:sp>
        <p:nvSpPr>
          <p:cNvPr id="15" name="TextBox 14"/>
          <p:cNvSpPr txBox="1"/>
          <p:nvPr/>
        </p:nvSpPr>
        <p:spPr>
          <a:xfrm>
            <a:off x="190500" y="942975"/>
            <a:ext cx="8734425" cy="4918269"/>
          </a:xfrm>
          <a:prstGeom prst="rect">
            <a:avLst/>
          </a:prstGeom>
          <a:noFill/>
        </p:spPr>
        <p:txBody>
          <a:bodyPr wrap="square" rtlCol="0">
            <a:spAutoFit/>
          </a:bodyPr>
          <a:lstStyle/>
          <a:p>
            <a:pPr algn="l">
              <a:buFont typeface="Arial" pitchFamily="34" charset="0"/>
              <a:buChar char="•"/>
            </a:pPr>
            <a:r>
              <a:rPr lang="en-US" sz="2000" dirty="0" smtClean="0">
                <a:solidFill>
                  <a:srgbClr val="333333"/>
                </a:solidFill>
              </a:rPr>
              <a:t>Step 2</a:t>
            </a:r>
          </a:p>
          <a:p>
            <a:pPr lvl="1" algn="l">
              <a:buFont typeface="Arial" pitchFamily="34" charset="0"/>
              <a:buChar char="•"/>
            </a:pPr>
            <a:r>
              <a:rPr lang="en-US" sz="1800" dirty="0" smtClean="0">
                <a:solidFill>
                  <a:srgbClr val="333333"/>
                </a:solidFill>
              </a:rPr>
              <a:t>Move mtags out of busmem frame.</a:t>
            </a:r>
          </a:p>
          <a:p>
            <a:pPr lvl="1" algn="l">
              <a:buFont typeface="Arial" pitchFamily="34" charset="0"/>
              <a:buChar char="•"/>
            </a:pPr>
            <a:r>
              <a:rPr lang="en-US" sz="1800" dirty="0" smtClean="0">
                <a:solidFill>
                  <a:srgbClr val="333333"/>
                </a:solidFill>
              </a:rPr>
              <a:t>Managed in a two new data structures called </a:t>
            </a:r>
            <a:r>
              <a:rPr lang="en-US" sz="1800" dirty="0" err="1" smtClean="0">
                <a:solidFill>
                  <a:srgbClr val="333333"/>
                </a:solidFill>
              </a:rPr>
              <a:t>mtagHash</a:t>
            </a:r>
            <a:r>
              <a:rPr lang="en-US" sz="1800" dirty="0" smtClean="0">
                <a:solidFill>
                  <a:srgbClr val="333333"/>
                </a:solidFill>
              </a:rPr>
              <a:t> and </a:t>
            </a:r>
            <a:r>
              <a:rPr lang="en-US" sz="1800" dirty="0" err="1" smtClean="0">
                <a:solidFill>
                  <a:srgbClr val="333333"/>
                </a:solidFill>
              </a:rPr>
              <a:t>mtagInfo</a:t>
            </a:r>
            <a:r>
              <a:rPr lang="en-US" sz="1800" dirty="0" smtClean="0">
                <a:solidFill>
                  <a:srgbClr val="333333"/>
                </a:solidFill>
              </a:rPr>
              <a:t>.</a:t>
            </a:r>
          </a:p>
          <a:p>
            <a:pPr lvl="1" algn="l">
              <a:buFont typeface="Arial" pitchFamily="34" charset="0"/>
              <a:buChar char="•"/>
            </a:pPr>
            <a:r>
              <a:rPr lang="en-US" sz="1800" dirty="0" err="1" smtClean="0">
                <a:solidFill>
                  <a:srgbClr val="333333"/>
                </a:solidFill>
              </a:rPr>
              <a:t>mtagHash</a:t>
            </a:r>
            <a:r>
              <a:rPr lang="en-US" sz="1800" dirty="0" smtClean="0">
                <a:solidFill>
                  <a:srgbClr val="333333"/>
                </a:solidFill>
              </a:rPr>
              <a:t> is a open hash table and </a:t>
            </a:r>
            <a:r>
              <a:rPr lang="en-US" sz="1800" dirty="0" err="1" smtClean="0">
                <a:solidFill>
                  <a:srgbClr val="333333"/>
                </a:solidFill>
              </a:rPr>
              <a:t>mtagInfo</a:t>
            </a:r>
            <a:r>
              <a:rPr lang="en-US" sz="1800" dirty="0" smtClean="0">
                <a:solidFill>
                  <a:srgbClr val="333333"/>
                </a:solidFill>
              </a:rPr>
              <a:t> is a list data structure.</a:t>
            </a:r>
          </a:p>
          <a:p>
            <a:pPr lvl="1" algn="l">
              <a:buFont typeface="Arial" pitchFamily="34" charset="0"/>
              <a:buChar char="•"/>
            </a:pPr>
            <a:r>
              <a:rPr lang="en-US" sz="1800" dirty="0" err="1" smtClean="0">
                <a:solidFill>
                  <a:srgbClr val="333333"/>
                </a:solidFill>
              </a:rPr>
              <a:t>mtagInfo</a:t>
            </a:r>
            <a:r>
              <a:rPr lang="en-US" sz="1800" dirty="0" smtClean="0">
                <a:solidFill>
                  <a:srgbClr val="333333"/>
                </a:solidFill>
              </a:rPr>
              <a:t> contains </a:t>
            </a:r>
            <a:r>
              <a:rPr lang="en-US" sz="1800" dirty="0" err="1" smtClean="0">
                <a:solidFill>
                  <a:srgbClr val="333333"/>
                </a:solidFill>
              </a:rPr>
              <a:t>bpn</a:t>
            </a:r>
            <a:r>
              <a:rPr lang="en-US" sz="1800" dirty="0" smtClean="0">
                <a:solidFill>
                  <a:srgbClr val="333333"/>
                </a:solidFill>
              </a:rPr>
              <a:t> and mtag information on a per-page basis.</a:t>
            </a:r>
          </a:p>
          <a:p>
            <a:pPr lvl="1" algn="l">
              <a:buFont typeface="Arial" pitchFamily="34" charset="0"/>
              <a:buChar char="•"/>
            </a:pPr>
            <a:r>
              <a:rPr lang="en-US" sz="1800" dirty="0" err="1" smtClean="0">
                <a:solidFill>
                  <a:srgbClr val="333333"/>
                </a:solidFill>
              </a:rPr>
              <a:t>mtagHash</a:t>
            </a:r>
            <a:r>
              <a:rPr lang="en-US" sz="1800" dirty="0" smtClean="0">
                <a:solidFill>
                  <a:srgbClr val="333333"/>
                </a:solidFill>
              </a:rPr>
              <a:t> provides a powerful indirection layer so that </a:t>
            </a:r>
            <a:r>
              <a:rPr lang="en-US" sz="1800" dirty="0" err="1" smtClean="0">
                <a:solidFill>
                  <a:srgbClr val="333333"/>
                </a:solidFill>
              </a:rPr>
              <a:t>mtagInfo</a:t>
            </a:r>
            <a:r>
              <a:rPr lang="en-US" sz="1800" dirty="0" smtClean="0">
                <a:solidFill>
                  <a:srgbClr val="333333"/>
                </a:solidFill>
              </a:rPr>
              <a:t> can be managed as a cache without any constraints on placing the information in particular cache locations.</a:t>
            </a:r>
          </a:p>
          <a:p>
            <a:pPr lvl="1" algn="l">
              <a:buFont typeface="Arial" pitchFamily="34" charset="0"/>
              <a:buChar char="•"/>
            </a:pPr>
            <a:r>
              <a:rPr lang="en-US" sz="1800" dirty="0" smtClean="0">
                <a:solidFill>
                  <a:srgbClr val="333333"/>
                </a:solidFill>
              </a:rPr>
              <a:t>Both </a:t>
            </a:r>
            <a:r>
              <a:rPr lang="en-US" sz="1800" dirty="0" err="1" smtClean="0">
                <a:solidFill>
                  <a:srgbClr val="333333"/>
                </a:solidFill>
              </a:rPr>
              <a:t>mtagInfo</a:t>
            </a:r>
            <a:r>
              <a:rPr lang="en-US" sz="1800" dirty="0" smtClean="0">
                <a:solidFill>
                  <a:srgbClr val="333333"/>
                </a:solidFill>
              </a:rPr>
              <a:t> and </a:t>
            </a:r>
            <a:r>
              <a:rPr lang="en-US" sz="1800" dirty="0" err="1" smtClean="0">
                <a:solidFill>
                  <a:srgbClr val="333333"/>
                </a:solidFill>
              </a:rPr>
              <a:t>mtagHash</a:t>
            </a:r>
            <a:r>
              <a:rPr lang="en-US" sz="1800" dirty="0" smtClean="0">
                <a:solidFill>
                  <a:srgbClr val="333333"/>
                </a:solidFill>
              </a:rPr>
              <a:t> are dynamically sized on demand.</a:t>
            </a:r>
          </a:p>
          <a:p>
            <a:pPr lvl="1" algn="l">
              <a:buFont typeface="Arial" pitchFamily="34" charset="0"/>
              <a:buChar char="•"/>
            </a:pPr>
            <a:r>
              <a:rPr lang="en-US" sz="1800" dirty="0" smtClean="0">
                <a:solidFill>
                  <a:srgbClr val="333333"/>
                </a:solidFill>
              </a:rPr>
              <a:t>Mapped in the </a:t>
            </a:r>
            <a:r>
              <a:rPr lang="en-US" sz="1800" dirty="0" err="1" smtClean="0">
                <a:solidFill>
                  <a:srgbClr val="333333"/>
                </a:solidFill>
              </a:rPr>
              <a:t>scratchAS</a:t>
            </a:r>
            <a:r>
              <a:rPr lang="en-US" sz="1800" dirty="0" smtClean="0">
                <a:solidFill>
                  <a:srgbClr val="333333"/>
                </a:solidFill>
              </a:rPr>
              <a:t> for faster access in HV.</a:t>
            </a:r>
          </a:p>
          <a:p>
            <a:pPr lvl="1" algn="l"/>
            <a:endParaRPr lang="en-US" sz="1800" dirty="0" smtClean="0">
              <a:solidFill>
                <a:srgbClr val="333333"/>
              </a:solidFill>
            </a:endParaRPr>
          </a:p>
          <a:p>
            <a:pPr algn="l">
              <a:buFont typeface="Arial" pitchFamily="34" charset="0"/>
              <a:buChar char="•"/>
            </a:pPr>
            <a:r>
              <a:rPr lang="en-US" sz="2000" dirty="0" smtClean="0">
                <a:solidFill>
                  <a:srgbClr val="333333"/>
                </a:solidFill>
              </a:rPr>
              <a:t>No MMU overhead in busmem frame any more.</a:t>
            </a:r>
          </a:p>
          <a:p>
            <a:pPr algn="l">
              <a:buFont typeface="Arial" pitchFamily="34" charset="0"/>
              <a:buChar char="•"/>
            </a:pPr>
            <a:endParaRPr lang="en-US" sz="2000" dirty="0" smtClean="0">
              <a:solidFill>
                <a:srgbClr val="333333"/>
              </a:solidFill>
              <a:latin typeface="+mn-lt"/>
              <a:ea typeface="+mn-ea"/>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TLBs</a:t>
            </a:r>
            <a:endParaRPr lang="en-US" dirty="0"/>
          </a:p>
        </p:txBody>
      </p:sp>
      <p:sp>
        <p:nvSpPr>
          <p:cNvPr id="3" name="Text Placeholder 2"/>
          <p:cNvSpPr>
            <a:spLocks noGrp="1"/>
          </p:cNvSpPr>
          <p:nvPr>
            <p:ph type="body" sz="quarter" idx="13"/>
          </p:nvPr>
        </p:nvSpPr>
        <p:spPr>
          <a:xfrm>
            <a:off x="352425" y="786383"/>
            <a:ext cx="8385048" cy="3774731"/>
          </a:xfrm>
        </p:spPr>
        <p:txBody>
          <a:bodyPr/>
          <a:lstStyle/>
          <a:p>
            <a:r>
              <a:rPr lang="en-US" sz="1800" dirty="0" err="1" smtClean="0"/>
              <a:t>CodeMap</a:t>
            </a:r>
            <a:r>
              <a:rPr lang="en-US" sz="1800" dirty="0" smtClean="0"/>
              <a:t> is an </a:t>
            </a:r>
            <a:r>
              <a:rPr lang="en-US" sz="1800" dirty="0" err="1" smtClean="0"/>
              <a:t>iTLB</a:t>
            </a:r>
            <a:r>
              <a:rPr lang="en-US" sz="1800" dirty="0" smtClean="0"/>
              <a:t> caches VRIP -&gt; BPN mapping used by the decoder and translator.</a:t>
            </a:r>
          </a:p>
          <a:p>
            <a:r>
              <a:rPr lang="en-US" sz="1800" dirty="0" err="1" smtClean="0"/>
              <a:t>VPHash</a:t>
            </a:r>
            <a:r>
              <a:rPr lang="en-US" sz="1800" dirty="0" smtClean="0"/>
              <a:t> is another </a:t>
            </a:r>
            <a:r>
              <a:rPr lang="en-US" sz="1800" dirty="0" err="1" smtClean="0"/>
              <a:t>iTLB</a:t>
            </a:r>
            <a:r>
              <a:rPr lang="en-US" sz="1800" dirty="0" smtClean="0"/>
              <a:t>, that caches VRIP -&gt; TCA mapping. TCA is in-turn derived from a </a:t>
            </a:r>
            <a:r>
              <a:rPr lang="en-US" sz="1800" dirty="0" err="1" smtClean="0"/>
              <a:t>srcKey</a:t>
            </a:r>
            <a:r>
              <a:rPr lang="en-US" sz="1800" dirty="0" smtClean="0"/>
              <a:t> which has a BPN part among other things.</a:t>
            </a:r>
          </a:p>
          <a:p>
            <a:r>
              <a:rPr lang="en-US" sz="1800" dirty="0" smtClean="0"/>
              <a:t>RTC (Return target cache), IC (inline caches) need to be kept in sync. IC is interesting as it needs to get updated only on global TLB flushes.</a:t>
            </a:r>
          </a:p>
          <a:p>
            <a:r>
              <a:rPr lang="en-US" sz="1800" dirty="0" smtClean="0"/>
              <a:t>Monitor context of device code use </a:t>
            </a:r>
            <a:r>
              <a:rPr lang="en-US" sz="1800" dirty="0" err="1" smtClean="0"/>
              <a:t>MonTLB</a:t>
            </a:r>
            <a:r>
              <a:rPr lang="en-US" sz="1800" dirty="0" smtClean="0"/>
              <a:t> for fast access to traced memory. Caches LPN to BPN mappings and maps the MPN corresponding to the BPN at a different address in the monitor. </a:t>
            </a:r>
          </a:p>
          <a:p>
            <a:r>
              <a:rPr lang="en-US" sz="1800" dirty="0" err="1" smtClean="0"/>
              <a:t>MonTLB</a:t>
            </a:r>
            <a:r>
              <a:rPr lang="en-US" sz="1800" dirty="0" smtClean="0"/>
              <a:t> needs to be kept in sync with shadows to avoid a “A-B-A” effect.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p:txBody>
          <a:bodyPr/>
          <a:lstStyle/>
          <a:p>
            <a:r>
              <a:rPr lang="en-US" dirty="0" smtClean="0"/>
              <a:t>Address Translation in x86</a:t>
            </a:r>
          </a:p>
        </p:txBody>
      </p:sp>
      <p:sp>
        <p:nvSpPr>
          <p:cNvPr id="7" name="Rectangle 11"/>
          <p:cNvSpPr txBox="1">
            <a:spLocks noChangeArrowheads="1"/>
          </p:cNvSpPr>
          <p:nvPr/>
        </p:nvSpPr>
        <p:spPr bwMode="auto">
          <a:xfrm>
            <a:off x="575442" y="1191446"/>
            <a:ext cx="8385048" cy="4328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3363" marR="0" lvl="0" indent="-233363" algn="l" defTabSz="914400" rtl="0" eaLnBrk="1" fontAlgn="base" latinLnBrk="0" hangingPunct="1">
              <a:lnSpc>
                <a:spcPts val="2400"/>
              </a:lnSpc>
              <a:spcBef>
                <a:spcPts val="1000"/>
              </a:spcBef>
              <a:spcAft>
                <a:spcPct val="0"/>
              </a:spcAft>
              <a:buClr>
                <a:schemeClr val="accent1">
                  <a:lumMod val="75000"/>
                </a:schemeClr>
              </a:buClr>
              <a:buSzPct val="115000"/>
              <a:buFont typeface="Wingdings" pitchFamily="2" charset="2"/>
              <a:buChar char="§"/>
              <a:tabLst/>
              <a:defRPr/>
            </a:pPr>
            <a:r>
              <a:rPr kumimoji="0" lang="en-US" sz="2000" b="1" i="0" u="none" strike="noStrike" kern="0" cap="none" spc="0" normalizeH="0" baseline="0" noProof="0" dirty="0" err="1" smtClean="0">
                <a:ln>
                  <a:noFill/>
                </a:ln>
                <a:solidFill>
                  <a:schemeClr val="tx1"/>
                </a:solidFill>
                <a:effectLst/>
                <a:uLnTx/>
                <a:uFillTx/>
                <a:latin typeface="+mn-lt"/>
                <a:ea typeface="+mn-ea"/>
                <a:cs typeface="+mn-cs"/>
              </a:rPr>
              <a:t>mov</a:t>
            </a:r>
            <a:r>
              <a:rPr kumimoji="0" lang="en-US" sz="2000" b="1" i="0" u="none" strike="noStrike" kern="0" cap="none" spc="0" normalizeH="0" baseline="0" noProof="0" dirty="0" smtClean="0">
                <a:ln>
                  <a:noFill/>
                </a:ln>
                <a:solidFill>
                  <a:schemeClr val="tx1"/>
                </a:solidFill>
                <a:effectLst/>
                <a:uLnTx/>
                <a:uFillTx/>
                <a:latin typeface="+mn-lt"/>
                <a:ea typeface="+mn-ea"/>
                <a:cs typeface="+mn-cs"/>
              </a:rPr>
              <a:t>  0x1234, %</a:t>
            </a:r>
            <a:r>
              <a:rPr kumimoji="0" lang="en-US" sz="2000" b="1" i="0" u="none" strike="noStrike" kern="0" cap="none" spc="0" normalizeH="0" baseline="0" noProof="0" dirty="0" err="1" smtClean="0">
                <a:ln>
                  <a:noFill/>
                </a:ln>
                <a:solidFill>
                  <a:schemeClr val="tx1"/>
                </a:solidFill>
                <a:effectLst/>
                <a:uLnTx/>
                <a:uFillTx/>
                <a:latin typeface="+mn-lt"/>
                <a:ea typeface="+mn-ea"/>
                <a:cs typeface="+mn-cs"/>
              </a:rPr>
              <a:t>eax</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15" name="Group 14"/>
          <p:cNvGrpSpPr/>
          <p:nvPr/>
        </p:nvGrpSpPr>
        <p:grpSpPr>
          <a:xfrm>
            <a:off x="157655" y="2524529"/>
            <a:ext cx="8839200" cy="1774202"/>
            <a:chOff x="736271" y="1389413"/>
            <a:chExt cx="8080996" cy="965657"/>
          </a:xfrm>
        </p:grpSpPr>
        <p:sp>
          <p:nvSpPr>
            <p:cNvPr id="9" name="TextBox 8"/>
            <p:cNvSpPr txBox="1"/>
            <p:nvPr/>
          </p:nvSpPr>
          <p:spPr>
            <a:xfrm>
              <a:off x="736271" y="1745672"/>
              <a:ext cx="1377537" cy="609398"/>
            </a:xfrm>
            <a:prstGeom prst="rect">
              <a:avLst/>
            </a:prstGeom>
            <a:noFill/>
            <a:ln>
              <a:gradFill>
                <a:gsLst>
                  <a:gs pos="0">
                    <a:srgbClr val="DDEBCF"/>
                  </a:gs>
                  <a:gs pos="50000">
                    <a:srgbClr val="9CB86E"/>
                  </a:gs>
                  <a:gs pos="100000">
                    <a:srgbClr val="156B13"/>
                  </a:gs>
                </a:gsLst>
                <a:lin ang="5400000" scaled="0"/>
              </a:gradFill>
            </a:ln>
          </p:spPr>
          <p:txBody>
            <a:bodyPr wrap="square" rtlCol="0">
              <a:spAutoFit/>
            </a:bodyPr>
            <a:lstStyle/>
            <a:p>
              <a:pPr algn="l"/>
              <a:r>
                <a:rPr lang="en-US" sz="1400" dirty="0" smtClean="0">
                  <a:solidFill>
                    <a:srgbClr val="333333"/>
                  </a:solidFill>
                </a:rPr>
                <a:t>Virtual Address</a:t>
              </a:r>
            </a:p>
            <a:p>
              <a:pPr algn="l"/>
              <a:r>
                <a:rPr lang="en-US" sz="1400" dirty="0" smtClean="0">
                  <a:solidFill>
                    <a:srgbClr val="333333"/>
                  </a:solidFill>
                </a:rPr>
                <a:t>        (VA)</a:t>
              </a:r>
            </a:p>
          </p:txBody>
        </p:sp>
        <p:sp>
          <p:nvSpPr>
            <p:cNvPr id="10" name="TextBox 9"/>
            <p:cNvSpPr txBox="1"/>
            <p:nvPr/>
          </p:nvSpPr>
          <p:spPr>
            <a:xfrm>
              <a:off x="3004457" y="1791197"/>
              <a:ext cx="1282535" cy="535531"/>
            </a:xfrm>
            <a:prstGeom prst="rect">
              <a:avLst/>
            </a:prstGeom>
            <a:noFill/>
            <a:ln>
              <a:gradFill>
                <a:gsLst>
                  <a:gs pos="0">
                    <a:srgbClr val="DDEBCF"/>
                  </a:gs>
                  <a:gs pos="50000">
                    <a:srgbClr val="9CB86E"/>
                  </a:gs>
                  <a:gs pos="100000">
                    <a:srgbClr val="156B13"/>
                  </a:gs>
                </a:gsLst>
                <a:lin ang="5400000" scaled="0"/>
              </a:gradFill>
            </a:ln>
          </p:spPr>
          <p:txBody>
            <a:bodyPr wrap="square" rtlCol="0">
              <a:spAutoFit/>
            </a:bodyPr>
            <a:lstStyle/>
            <a:p>
              <a:pPr algn="l"/>
              <a:r>
                <a:rPr lang="en-US" sz="1200" dirty="0" smtClean="0">
                  <a:solidFill>
                    <a:srgbClr val="333333"/>
                  </a:solidFill>
                  <a:latin typeface="+mn-lt"/>
                  <a:ea typeface="+mn-ea"/>
                </a:rPr>
                <a:t>Linear Address</a:t>
              </a:r>
            </a:p>
            <a:p>
              <a:pPr algn="l"/>
              <a:r>
                <a:rPr lang="en-US" sz="1200" dirty="0" smtClean="0">
                  <a:solidFill>
                    <a:srgbClr val="333333"/>
                  </a:solidFill>
                  <a:latin typeface="+mn-lt"/>
                  <a:ea typeface="+mn-ea"/>
                </a:rPr>
                <a:t>        (LA)</a:t>
              </a:r>
            </a:p>
          </p:txBody>
        </p:sp>
        <p:sp>
          <p:nvSpPr>
            <p:cNvPr id="11" name="TextBox 10"/>
            <p:cNvSpPr txBox="1"/>
            <p:nvPr/>
          </p:nvSpPr>
          <p:spPr>
            <a:xfrm>
              <a:off x="5434830" y="1789222"/>
              <a:ext cx="1341912" cy="535531"/>
            </a:xfrm>
            <a:prstGeom prst="rect">
              <a:avLst/>
            </a:prstGeom>
            <a:noFill/>
            <a:ln>
              <a:gradFill>
                <a:gsLst>
                  <a:gs pos="0">
                    <a:srgbClr val="DDEBCF"/>
                  </a:gs>
                  <a:gs pos="50000">
                    <a:srgbClr val="9CB86E"/>
                  </a:gs>
                  <a:gs pos="100000">
                    <a:srgbClr val="156B13"/>
                  </a:gs>
                </a:gsLst>
                <a:lin ang="5400000" scaled="0"/>
              </a:gradFill>
            </a:ln>
          </p:spPr>
          <p:txBody>
            <a:bodyPr wrap="square" rtlCol="0">
              <a:spAutoFit/>
            </a:bodyPr>
            <a:lstStyle/>
            <a:p>
              <a:pPr algn="l"/>
              <a:r>
                <a:rPr lang="en-US" sz="1200" dirty="0" smtClean="0">
                  <a:solidFill>
                    <a:srgbClr val="333333"/>
                  </a:solidFill>
                  <a:latin typeface="+mn-lt"/>
                  <a:ea typeface="+mn-ea"/>
                </a:rPr>
                <a:t>Physical Address</a:t>
              </a:r>
            </a:p>
            <a:p>
              <a:pPr algn="l"/>
              <a:r>
                <a:rPr lang="en-US" sz="1200" dirty="0" smtClean="0">
                  <a:solidFill>
                    <a:srgbClr val="333333"/>
                  </a:solidFill>
                  <a:latin typeface="+mn-lt"/>
                  <a:ea typeface="+mn-ea"/>
                </a:rPr>
                <a:t>        (PA)</a:t>
              </a:r>
            </a:p>
          </p:txBody>
        </p:sp>
        <p:sp>
          <p:nvSpPr>
            <p:cNvPr id="12" name="TextBox 11"/>
            <p:cNvSpPr txBox="1"/>
            <p:nvPr/>
          </p:nvSpPr>
          <p:spPr>
            <a:xfrm>
              <a:off x="7475355" y="1799122"/>
              <a:ext cx="1341912" cy="535531"/>
            </a:xfrm>
            <a:prstGeom prst="rect">
              <a:avLst/>
            </a:prstGeom>
            <a:noFill/>
            <a:ln>
              <a:gradFill>
                <a:gsLst>
                  <a:gs pos="0">
                    <a:srgbClr val="DDEBCF"/>
                  </a:gs>
                  <a:gs pos="50000">
                    <a:srgbClr val="9CB86E"/>
                  </a:gs>
                  <a:gs pos="100000">
                    <a:srgbClr val="156B13"/>
                  </a:gs>
                </a:gsLst>
                <a:lin ang="5400000" scaled="0"/>
              </a:gradFill>
            </a:ln>
          </p:spPr>
          <p:txBody>
            <a:bodyPr wrap="square" rtlCol="0">
              <a:spAutoFit/>
            </a:bodyPr>
            <a:lstStyle/>
            <a:p>
              <a:pPr algn="l"/>
              <a:r>
                <a:rPr lang="en-US" sz="1200" dirty="0" smtClean="0">
                  <a:solidFill>
                    <a:srgbClr val="333333"/>
                  </a:solidFill>
                  <a:latin typeface="+mn-lt"/>
                  <a:ea typeface="+mn-ea"/>
                </a:rPr>
                <a:t>Bus Address</a:t>
              </a:r>
            </a:p>
            <a:p>
              <a:pPr algn="l"/>
              <a:r>
                <a:rPr lang="en-US" sz="1200" dirty="0" smtClean="0">
                  <a:solidFill>
                    <a:srgbClr val="333333"/>
                  </a:solidFill>
                  <a:latin typeface="+mn-lt"/>
                  <a:ea typeface="+mn-ea"/>
                </a:rPr>
                <a:t>    (BA)</a:t>
              </a:r>
            </a:p>
          </p:txBody>
        </p:sp>
        <p:cxnSp>
          <p:nvCxnSpPr>
            <p:cNvPr id="14" name="Straight Arrow Connector 13"/>
            <p:cNvCxnSpPr>
              <a:stCxn id="9" idx="3"/>
              <a:endCxn id="10" idx="1"/>
            </p:cNvCxnSpPr>
            <p:nvPr/>
          </p:nvCxnSpPr>
          <p:spPr bwMode="auto">
            <a:xfrm>
              <a:off x="2113808" y="2050371"/>
              <a:ext cx="890649" cy="8592"/>
            </a:xfrm>
            <a:prstGeom prst="straightConnector1">
              <a:avLst/>
            </a:prstGeom>
            <a:solidFill>
              <a:srgbClr val="0095D3"/>
            </a:solidFill>
            <a:ln w="19050" cap="flat" cmpd="sng" algn="ctr">
              <a:solidFill>
                <a:schemeClr val="tx1"/>
              </a:solidFill>
              <a:prstDash val="solid"/>
              <a:round/>
              <a:headEnd type="none" w="med" len="med"/>
              <a:tailEnd type="arrow"/>
            </a:ln>
            <a:effectLst/>
          </p:spPr>
        </p:cxnSp>
        <p:sp>
          <p:nvSpPr>
            <p:cNvPr id="16" name="TextBox 15"/>
            <p:cNvSpPr txBox="1"/>
            <p:nvPr/>
          </p:nvSpPr>
          <p:spPr>
            <a:xfrm>
              <a:off x="2018805" y="1389413"/>
              <a:ext cx="1175657" cy="167516"/>
            </a:xfrm>
            <a:prstGeom prst="rect">
              <a:avLst/>
            </a:prstGeom>
            <a:noFill/>
          </p:spPr>
          <p:txBody>
            <a:bodyPr wrap="square" rtlCol="0">
              <a:spAutoFit/>
            </a:bodyPr>
            <a:lstStyle/>
            <a:p>
              <a:pPr algn="l"/>
              <a:r>
                <a:rPr lang="en-US" sz="1400" dirty="0" smtClean="0">
                  <a:solidFill>
                    <a:srgbClr val="333333"/>
                  </a:solidFill>
                  <a:latin typeface="+mn-lt"/>
                  <a:ea typeface="+mn-ea"/>
                </a:rPr>
                <a:t>Segmentation</a:t>
              </a:r>
            </a:p>
          </p:txBody>
        </p:sp>
        <p:cxnSp>
          <p:nvCxnSpPr>
            <p:cNvPr id="17" name="Straight Arrow Connector 16"/>
            <p:cNvCxnSpPr>
              <a:stCxn id="10" idx="3"/>
              <a:endCxn id="11" idx="1"/>
            </p:cNvCxnSpPr>
            <p:nvPr/>
          </p:nvCxnSpPr>
          <p:spPr bwMode="auto">
            <a:xfrm flipV="1">
              <a:off x="4286992" y="2056988"/>
              <a:ext cx="1147838" cy="1975"/>
            </a:xfrm>
            <a:prstGeom prst="straightConnector1">
              <a:avLst/>
            </a:prstGeom>
            <a:solidFill>
              <a:srgbClr val="0095D3"/>
            </a:solidFill>
            <a:ln w="19050" cap="flat" cmpd="sng" algn="ctr">
              <a:solidFill>
                <a:schemeClr val="tx1"/>
              </a:solidFill>
              <a:prstDash val="solid"/>
              <a:round/>
              <a:headEnd type="none" w="med" len="med"/>
              <a:tailEnd type="arrow"/>
            </a:ln>
            <a:effectLst/>
          </p:spPr>
        </p:cxnSp>
        <p:sp>
          <p:nvSpPr>
            <p:cNvPr id="18" name="TextBox 17"/>
            <p:cNvSpPr txBox="1"/>
            <p:nvPr/>
          </p:nvSpPr>
          <p:spPr>
            <a:xfrm>
              <a:off x="4037624" y="1423065"/>
              <a:ext cx="2137558" cy="167516"/>
            </a:xfrm>
            <a:prstGeom prst="rect">
              <a:avLst/>
            </a:prstGeom>
            <a:noFill/>
          </p:spPr>
          <p:txBody>
            <a:bodyPr wrap="square" rtlCol="0">
              <a:spAutoFit/>
            </a:bodyPr>
            <a:lstStyle/>
            <a:p>
              <a:pPr algn="l"/>
              <a:r>
                <a:rPr lang="en-US" sz="1400" dirty="0" smtClean="0">
                  <a:solidFill>
                    <a:srgbClr val="333333"/>
                  </a:solidFill>
                  <a:latin typeface="+mn-lt"/>
                  <a:ea typeface="+mn-ea"/>
                </a:rPr>
                <a:t>Memory Management Unit</a:t>
              </a:r>
            </a:p>
          </p:txBody>
        </p:sp>
        <p:sp>
          <p:nvSpPr>
            <p:cNvPr id="35" name="TextBox 34"/>
            <p:cNvSpPr txBox="1"/>
            <p:nvPr/>
          </p:nvSpPr>
          <p:spPr>
            <a:xfrm>
              <a:off x="6778788" y="1432966"/>
              <a:ext cx="773918" cy="167516"/>
            </a:xfrm>
            <a:prstGeom prst="rect">
              <a:avLst/>
            </a:prstGeom>
            <a:noFill/>
          </p:spPr>
          <p:txBody>
            <a:bodyPr wrap="square" rtlCol="0">
              <a:spAutoFit/>
            </a:bodyPr>
            <a:lstStyle/>
            <a:p>
              <a:pPr algn="l"/>
              <a:r>
                <a:rPr lang="en-US" sz="1400" dirty="0" smtClean="0">
                  <a:solidFill>
                    <a:srgbClr val="333333"/>
                  </a:solidFill>
                  <a:latin typeface="+mn-lt"/>
                  <a:ea typeface="+mn-ea"/>
                </a:rPr>
                <a:t>Chipset</a:t>
              </a:r>
            </a:p>
          </p:txBody>
        </p:sp>
        <p:cxnSp>
          <p:nvCxnSpPr>
            <p:cNvPr id="37" name="Straight Arrow Connector 36"/>
            <p:cNvCxnSpPr>
              <a:endCxn id="12" idx="1"/>
            </p:cNvCxnSpPr>
            <p:nvPr/>
          </p:nvCxnSpPr>
          <p:spPr bwMode="auto">
            <a:xfrm flipV="1">
              <a:off x="6766956" y="2066888"/>
              <a:ext cx="708399" cy="1972"/>
            </a:xfrm>
            <a:prstGeom prst="straightConnector1">
              <a:avLst/>
            </a:prstGeom>
            <a:solidFill>
              <a:srgbClr val="0095D3"/>
            </a:solidFill>
            <a:ln w="19050" cap="flat" cmpd="sng" algn="ctr">
              <a:solidFill>
                <a:schemeClr val="tx1"/>
              </a:solidFill>
              <a:prstDash val="solid"/>
              <a:round/>
              <a:headEnd type="none" w="med" len="med"/>
              <a:tailEnd type="arrow"/>
            </a:ln>
            <a:effectLst/>
          </p:spPr>
        </p:cxnSp>
      </p:gr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Dependent TLBs (2)</a:t>
            </a:r>
            <a:endParaRPr lang="en-US" dirty="0"/>
          </a:p>
        </p:txBody>
      </p:sp>
      <p:sp>
        <p:nvSpPr>
          <p:cNvPr id="3" name="Text Placeholder 2"/>
          <p:cNvSpPr>
            <a:spLocks noGrp="1"/>
          </p:cNvSpPr>
          <p:nvPr>
            <p:ph type="body" sz="quarter" idx="13"/>
          </p:nvPr>
        </p:nvSpPr>
        <p:spPr>
          <a:xfrm>
            <a:off x="352425" y="786384"/>
            <a:ext cx="8385048" cy="5396702"/>
          </a:xfrm>
        </p:spPr>
        <p:txBody>
          <a:bodyPr/>
          <a:lstStyle/>
          <a:p>
            <a:endParaRPr lang="en-US" dirty="0" smtClean="0"/>
          </a:p>
          <a:p>
            <a:r>
              <a:rPr lang="en-US" dirty="0" smtClean="0"/>
              <a:t>DT, APIC, e1000 also use MMU to get notified when a LPN-&gt;BPN mapping changes. For example, when the pages of GDT/LDT are unmapped/remapped.</a:t>
            </a:r>
          </a:p>
          <a:p>
            <a:r>
              <a:rPr lang="en-US" dirty="0" smtClean="0"/>
              <a:t>BT relies on MMU to provide a consistent LPN-&gt;BPN mapping even when doing back to back page walks during the period of a virtual instruction execution. S-TLB provides this consistent view for the BT subsystem.</a:t>
            </a:r>
          </a:p>
          <a:p>
            <a:r>
              <a:rPr lang="en-US" dirty="0" smtClean="0"/>
              <a:t> MMU provides mapping change information to BT TLBs at a 2MB granularity called the range.</a:t>
            </a:r>
          </a:p>
          <a:p>
            <a:r>
              <a:rPr lang="en-US" dirty="0" smtClean="0"/>
              <a:t>When MMU notices a mapping change, the dependent TLB which had expressed interest in the 2M region is notified. The dependent TLB could then get rid of the stale mappings.</a:t>
            </a:r>
          </a:p>
          <a:p>
            <a:pPr>
              <a:buNone/>
            </a:pP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 workloads for virtualized MMU</a:t>
            </a:r>
            <a:endParaRPr lang="en-US" dirty="0"/>
          </a:p>
        </p:txBody>
      </p:sp>
      <p:sp>
        <p:nvSpPr>
          <p:cNvPr id="3" name="Text Placeholder 2"/>
          <p:cNvSpPr>
            <a:spLocks noGrp="1"/>
          </p:cNvSpPr>
          <p:nvPr>
            <p:ph type="body" sz="quarter" idx="13"/>
          </p:nvPr>
        </p:nvSpPr>
        <p:spPr>
          <a:xfrm>
            <a:off x="319767" y="1265356"/>
            <a:ext cx="8385048" cy="3393730"/>
          </a:xfrm>
        </p:spPr>
        <p:txBody>
          <a:bodyPr/>
          <a:lstStyle/>
          <a:p>
            <a:r>
              <a:rPr lang="en-US" dirty="0" smtClean="0"/>
              <a:t>Workloads with a lot of MMU related activity such as</a:t>
            </a:r>
          </a:p>
          <a:p>
            <a:pPr lvl="1"/>
            <a:r>
              <a:rPr lang="en-US" dirty="0" smtClean="0"/>
              <a:t>Process creation (fork/wait)</a:t>
            </a:r>
          </a:p>
          <a:p>
            <a:pPr lvl="1"/>
            <a:r>
              <a:rPr lang="en-US" dirty="0" smtClean="0"/>
              <a:t>Context switches (Citrix)</a:t>
            </a:r>
          </a:p>
          <a:p>
            <a:pPr lvl="1"/>
            <a:r>
              <a:rPr lang="en-US" dirty="0" smtClean="0"/>
              <a:t>Page table updates</a:t>
            </a:r>
          </a:p>
          <a:p>
            <a:pPr>
              <a:buNone/>
            </a:pP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HV with Software MMU</a:t>
            </a:r>
            <a:endParaRPr lang="en-US" dirty="0"/>
          </a:p>
        </p:txBody>
      </p:sp>
      <p:sp>
        <p:nvSpPr>
          <p:cNvPr id="3" name="Text Placeholder 2"/>
          <p:cNvSpPr>
            <a:spLocks noGrp="1"/>
          </p:cNvSpPr>
          <p:nvPr>
            <p:ph type="body" sz="quarter" idx="13"/>
          </p:nvPr>
        </p:nvSpPr>
        <p:spPr/>
        <p:txBody>
          <a:bodyPr/>
          <a:lstStyle/>
          <a:p>
            <a:r>
              <a:rPr lang="en-US" dirty="0" smtClean="0"/>
              <a:t>Use of hardware assist for instruction virtualization mostly removes the need for BT, however software MMU is still used.</a:t>
            </a:r>
          </a:p>
          <a:p>
            <a:r>
              <a:rPr lang="en-US" dirty="0" smtClean="0"/>
              <a:t>Monitor and guest do not share the same address space.</a:t>
            </a:r>
          </a:p>
          <a:p>
            <a:r>
              <a:rPr lang="en-US" dirty="0" smtClean="0"/>
              <a:t>VMCB/VMCS points to the shadow page table tree. Rest of the operation is similar to that of the MMU operation in BT mode.</a:t>
            </a:r>
          </a:p>
          <a:p>
            <a:r>
              <a:rPr lang="en-US" dirty="0" smtClean="0"/>
              <a:t>Monitor lives in the Scratch AS all the time. Gives us plenty of address space when compared to 64MB when running with BT monitor. We can now map entire guest physical address space, </a:t>
            </a:r>
            <a:r>
              <a:rPr lang="en-US" dirty="0" err="1" smtClean="0"/>
              <a:t>busmem</a:t>
            </a:r>
            <a:r>
              <a:rPr lang="en-US" dirty="0" smtClean="0"/>
              <a:t> frames etc in the monitor all the time.</a:t>
            </a:r>
          </a:p>
          <a:p>
            <a:r>
              <a:rPr lang="en-US" dirty="0" smtClean="0"/>
              <a:t>Exits are expensive, so hardware cost of #PF is pretty high. Try to avoid exits where possible.</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HV with hardware MMU</a:t>
            </a:r>
            <a:endParaRPr lang="en-US" dirty="0"/>
          </a:p>
        </p:txBody>
      </p:sp>
      <p:sp>
        <p:nvSpPr>
          <p:cNvPr id="3" name="Text Placeholder 2"/>
          <p:cNvSpPr>
            <a:spLocks noGrp="1"/>
          </p:cNvSpPr>
          <p:nvPr>
            <p:ph type="body" sz="quarter" idx="13"/>
          </p:nvPr>
        </p:nvSpPr>
        <p:spPr/>
        <p:txBody>
          <a:bodyPr/>
          <a:lstStyle/>
          <a:p>
            <a:pPr>
              <a:lnSpc>
                <a:spcPct val="80000"/>
              </a:lnSpc>
            </a:pPr>
            <a:r>
              <a:rPr lang="en-US" sz="2400" b="0" dirty="0" smtClean="0"/>
              <a:t>MMU virtualization support in hardware helps processor understand PPNs. </a:t>
            </a:r>
          </a:p>
          <a:p>
            <a:pPr>
              <a:lnSpc>
                <a:spcPct val="80000"/>
              </a:lnSpc>
            </a:pPr>
            <a:r>
              <a:rPr lang="en-US" sz="2400" b="0" dirty="0" smtClean="0"/>
              <a:t>Hardware now walks another page tree to resolve the PPN to MPN.</a:t>
            </a:r>
          </a:p>
          <a:p>
            <a:pPr>
              <a:lnSpc>
                <a:spcPct val="80000"/>
              </a:lnSpc>
            </a:pPr>
            <a:r>
              <a:rPr lang="en-US" sz="2400" b="0" dirty="0" smtClean="0"/>
              <a:t>Hypervisor is expected to maintain the tree providing correct PPN to MPN mapping.</a:t>
            </a:r>
            <a:endParaRPr lang="en-US" sz="1800" b="0" dirty="0" smtClean="0"/>
          </a:p>
          <a:p>
            <a:pPr>
              <a:lnSpc>
                <a:spcPct val="80000"/>
              </a:lnSpc>
            </a:pPr>
            <a:r>
              <a:rPr lang="en-US" sz="2400" b="0" dirty="0" smtClean="0"/>
              <a:t>So, with HWMMU,</a:t>
            </a:r>
          </a:p>
          <a:p>
            <a:pPr lvl="1">
              <a:lnSpc>
                <a:spcPct val="80000"/>
              </a:lnSpc>
            </a:pPr>
            <a:r>
              <a:rPr lang="en-US" sz="2000" dirty="0" smtClean="0"/>
              <a:t>Guest page tables contain virtual to physical translation</a:t>
            </a:r>
          </a:p>
          <a:p>
            <a:pPr lvl="1">
              <a:lnSpc>
                <a:spcPct val="80000"/>
              </a:lnSpc>
            </a:pPr>
            <a:r>
              <a:rPr lang="en-US" sz="2000" dirty="0" smtClean="0"/>
              <a:t>Second level tables contain physical to machine translation</a:t>
            </a:r>
          </a:p>
          <a:p>
            <a:pPr lvl="1">
              <a:lnSpc>
                <a:spcPct val="80000"/>
              </a:lnSpc>
            </a:pPr>
            <a:r>
              <a:rPr lang="en-US" sz="2000" dirty="0" smtClean="0"/>
              <a:t>Using two tables, hardware converts virtual address to machine address</a:t>
            </a:r>
          </a:p>
          <a:p>
            <a:pPr>
              <a:lnSpc>
                <a:spcPct val="80000"/>
              </a:lnSpc>
            </a:pPr>
            <a:r>
              <a:rPr lang="en-US" sz="2400" b="0" dirty="0" smtClean="0"/>
              <a:t>Shadow page tables are no longer necessary to virtualize guest page tables. </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HWMMU (2)</a:t>
            </a:r>
            <a:endParaRPr lang="en-US" dirty="0"/>
          </a:p>
        </p:txBody>
      </p:sp>
      <p:sp>
        <p:nvSpPr>
          <p:cNvPr id="4" name="Rectangle 4"/>
          <p:cNvSpPr>
            <a:spLocks noChangeArrowheads="1"/>
          </p:cNvSpPr>
          <p:nvPr/>
        </p:nvSpPr>
        <p:spPr bwMode="auto">
          <a:xfrm>
            <a:off x="2732314" y="2830286"/>
            <a:ext cx="533400" cy="304800"/>
          </a:xfrm>
          <a:prstGeom prst="rect">
            <a:avLst/>
          </a:prstGeom>
          <a:solidFill>
            <a:schemeClr val="bg1"/>
          </a:solidFill>
          <a:ln w="9525">
            <a:solidFill>
              <a:schemeClr val="tx1"/>
            </a:solidFill>
            <a:miter lim="800000"/>
            <a:headEnd/>
            <a:tailEnd/>
          </a:ln>
          <a:effectLst/>
        </p:spPr>
        <p:txBody>
          <a:bodyPr wrap="none" anchor="ctr"/>
          <a:lstStyle/>
          <a:p>
            <a:pPr algn="ctr"/>
            <a:r>
              <a:rPr lang="en-US" sz="1000"/>
              <a:t>guest</a:t>
            </a:r>
          </a:p>
          <a:p>
            <a:pPr algn="ctr"/>
            <a:r>
              <a:rPr lang="en-US" sz="1000"/>
              <a:t>CR3</a:t>
            </a:r>
          </a:p>
        </p:txBody>
      </p:sp>
      <p:sp>
        <p:nvSpPr>
          <p:cNvPr id="5" name="Rectangle 5"/>
          <p:cNvSpPr>
            <a:spLocks noChangeArrowheads="1"/>
          </p:cNvSpPr>
          <p:nvPr/>
        </p:nvSpPr>
        <p:spPr bwMode="auto">
          <a:xfrm>
            <a:off x="3341914" y="1306286"/>
            <a:ext cx="304800" cy="533400"/>
          </a:xfrm>
          <a:prstGeom prst="rect">
            <a:avLst/>
          </a:prstGeom>
          <a:solidFill>
            <a:schemeClr val="bg1"/>
          </a:solidFill>
          <a:ln w="9525" algn="ctr">
            <a:solidFill>
              <a:srgbClr val="5F5F5F"/>
            </a:solidFill>
            <a:miter lim="800000"/>
            <a:headEnd/>
            <a:tailEnd/>
          </a:ln>
          <a:effectLst/>
        </p:spPr>
        <p:txBody>
          <a:bodyPr wrap="none" anchor="ctr"/>
          <a:lstStyle/>
          <a:p>
            <a:endParaRPr lang="en-US"/>
          </a:p>
        </p:txBody>
      </p:sp>
      <p:sp>
        <p:nvSpPr>
          <p:cNvPr id="6" name="Rectangle 8"/>
          <p:cNvSpPr>
            <a:spLocks noChangeArrowheads="1"/>
          </p:cNvSpPr>
          <p:nvPr/>
        </p:nvSpPr>
        <p:spPr bwMode="auto">
          <a:xfrm>
            <a:off x="3875314" y="1611086"/>
            <a:ext cx="304800" cy="533400"/>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7" name="Rectangle 9"/>
          <p:cNvSpPr>
            <a:spLocks noChangeArrowheads="1"/>
          </p:cNvSpPr>
          <p:nvPr/>
        </p:nvSpPr>
        <p:spPr bwMode="auto">
          <a:xfrm>
            <a:off x="4408714" y="1077686"/>
            <a:ext cx="304800" cy="533400"/>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8" name="Rectangle 10"/>
          <p:cNvSpPr>
            <a:spLocks noChangeArrowheads="1"/>
          </p:cNvSpPr>
          <p:nvPr/>
        </p:nvSpPr>
        <p:spPr bwMode="auto">
          <a:xfrm>
            <a:off x="4942114" y="696686"/>
            <a:ext cx="304800" cy="533400"/>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9" name="Rectangle 11"/>
          <p:cNvSpPr>
            <a:spLocks noChangeArrowheads="1"/>
          </p:cNvSpPr>
          <p:nvPr/>
        </p:nvSpPr>
        <p:spPr bwMode="auto">
          <a:xfrm>
            <a:off x="4942114" y="1534886"/>
            <a:ext cx="304800" cy="533400"/>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0" name="Rectangle 12"/>
          <p:cNvSpPr>
            <a:spLocks noChangeArrowheads="1"/>
          </p:cNvSpPr>
          <p:nvPr/>
        </p:nvSpPr>
        <p:spPr bwMode="auto">
          <a:xfrm>
            <a:off x="3951514" y="2677886"/>
            <a:ext cx="304800" cy="533400"/>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1" name="Rectangle 13"/>
          <p:cNvSpPr>
            <a:spLocks noChangeArrowheads="1"/>
          </p:cNvSpPr>
          <p:nvPr/>
        </p:nvSpPr>
        <p:spPr bwMode="auto">
          <a:xfrm>
            <a:off x="4408714" y="2296886"/>
            <a:ext cx="304800" cy="533400"/>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2" name="Rectangle 14"/>
          <p:cNvSpPr>
            <a:spLocks noChangeArrowheads="1"/>
          </p:cNvSpPr>
          <p:nvPr/>
        </p:nvSpPr>
        <p:spPr bwMode="auto">
          <a:xfrm>
            <a:off x="4942114" y="2677886"/>
            <a:ext cx="304800" cy="533400"/>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3" name="Line 15"/>
          <p:cNvSpPr>
            <a:spLocks noChangeShapeType="1"/>
          </p:cNvSpPr>
          <p:nvPr/>
        </p:nvSpPr>
        <p:spPr bwMode="auto">
          <a:xfrm>
            <a:off x="3646714" y="1534886"/>
            <a:ext cx="228600" cy="76200"/>
          </a:xfrm>
          <a:prstGeom prst="line">
            <a:avLst/>
          </a:prstGeom>
          <a:noFill/>
          <a:ln w="9525">
            <a:solidFill>
              <a:schemeClr val="tx1"/>
            </a:solidFill>
            <a:round/>
            <a:headEnd/>
            <a:tailEnd type="triangle" w="med" len="med"/>
          </a:ln>
          <a:effectLst/>
        </p:spPr>
        <p:txBody>
          <a:bodyPr/>
          <a:lstStyle/>
          <a:p>
            <a:endParaRPr lang="en-US"/>
          </a:p>
        </p:txBody>
      </p:sp>
      <p:sp>
        <p:nvSpPr>
          <p:cNvPr id="14" name="Line 16"/>
          <p:cNvSpPr>
            <a:spLocks noChangeShapeType="1"/>
          </p:cNvSpPr>
          <p:nvPr/>
        </p:nvSpPr>
        <p:spPr bwMode="auto">
          <a:xfrm>
            <a:off x="3646714" y="1763486"/>
            <a:ext cx="304800" cy="914400"/>
          </a:xfrm>
          <a:prstGeom prst="line">
            <a:avLst/>
          </a:prstGeom>
          <a:noFill/>
          <a:ln w="9525">
            <a:solidFill>
              <a:schemeClr val="tx1"/>
            </a:solidFill>
            <a:round/>
            <a:headEnd/>
            <a:tailEnd type="triangle" w="med" len="med"/>
          </a:ln>
          <a:effectLst/>
        </p:spPr>
        <p:txBody>
          <a:bodyPr/>
          <a:lstStyle/>
          <a:p>
            <a:endParaRPr lang="en-US"/>
          </a:p>
        </p:txBody>
      </p:sp>
      <p:sp>
        <p:nvSpPr>
          <p:cNvPr id="15" name="Line 17"/>
          <p:cNvSpPr>
            <a:spLocks noChangeShapeType="1"/>
          </p:cNvSpPr>
          <p:nvPr/>
        </p:nvSpPr>
        <p:spPr bwMode="auto">
          <a:xfrm flipV="1">
            <a:off x="4180114" y="1077686"/>
            <a:ext cx="228600" cy="838200"/>
          </a:xfrm>
          <a:prstGeom prst="line">
            <a:avLst/>
          </a:prstGeom>
          <a:noFill/>
          <a:ln w="9525">
            <a:solidFill>
              <a:schemeClr val="tx1"/>
            </a:solidFill>
            <a:round/>
            <a:headEnd/>
            <a:tailEnd type="triangle" w="med" len="med"/>
          </a:ln>
          <a:effectLst/>
        </p:spPr>
        <p:txBody>
          <a:bodyPr/>
          <a:lstStyle/>
          <a:p>
            <a:endParaRPr lang="en-US"/>
          </a:p>
        </p:txBody>
      </p:sp>
      <p:sp>
        <p:nvSpPr>
          <p:cNvPr id="16" name="Line 18"/>
          <p:cNvSpPr>
            <a:spLocks noChangeShapeType="1"/>
          </p:cNvSpPr>
          <p:nvPr/>
        </p:nvSpPr>
        <p:spPr bwMode="auto">
          <a:xfrm flipV="1">
            <a:off x="4256314" y="2296886"/>
            <a:ext cx="152400" cy="609600"/>
          </a:xfrm>
          <a:prstGeom prst="line">
            <a:avLst/>
          </a:prstGeom>
          <a:noFill/>
          <a:ln w="9525">
            <a:solidFill>
              <a:schemeClr val="tx1"/>
            </a:solidFill>
            <a:round/>
            <a:headEnd/>
            <a:tailEnd type="triangle" w="med" len="med"/>
          </a:ln>
          <a:effectLst/>
        </p:spPr>
        <p:txBody>
          <a:bodyPr/>
          <a:lstStyle/>
          <a:p>
            <a:endParaRPr lang="en-US"/>
          </a:p>
        </p:txBody>
      </p:sp>
      <p:sp>
        <p:nvSpPr>
          <p:cNvPr id="17" name="Line 19"/>
          <p:cNvSpPr>
            <a:spLocks noChangeShapeType="1"/>
          </p:cNvSpPr>
          <p:nvPr/>
        </p:nvSpPr>
        <p:spPr bwMode="auto">
          <a:xfrm flipV="1">
            <a:off x="4713514" y="696686"/>
            <a:ext cx="228600" cy="533400"/>
          </a:xfrm>
          <a:prstGeom prst="line">
            <a:avLst/>
          </a:prstGeom>
          <a:noFill/>
          <a:ln w="9525">
            <a:solidFill>
              <a:schemeClr val="tx1"/>
            </a:solidFill>
            <a:round/>
            <a:headEnd/>
            <a:tailEnd type="triangle" w="med" len="med"/>
          </a:ln>
          <a:effectLst/>
        </p:spPr>
        <p:txBody>
          <a:bodyPr/>
          <a:lstStyle/>
          <a:p>
            <a:endParaRPr lang="en-US"/>
          </a:p>
        </p:txBody>
      </p:sp>
      <p:sp>
        <p:nvSpPr>
          <p:cNvPr id="18" name="Line 20"/>
          <p:cNvSpPr>
            <a:spLocks noChangeShapeType="1"/>
          </p:cNvSpPr>
          <p:nvPr/>
        </p:nvSpPr>
        <p:spPr bwMode="auto">
          <a:xfrm>
            <a:off x="4713514" y="1458686"/>
            <a:ext cx="228600" cy="76200"/>
          </a:xfrm>
          <a:prstGeom prst="line">
            <a:avLst/>
          </a:prstGeom>
          <a:noFill/>
          <a:ln w="9525">
            <a:solidFill>
              <a:schemeClr val="tx1"/>
            </a:solidFill>
            <a:round/>
            <a:headEnd/>
            <a:tailEnd type="triangle" w="med" len="med"/>
          </a:ln>
          <a:effectLst/>
        </p:spPr>
        <p:txBody>
          <a:bodyPr/>
          <a:lstStyle/>
          <a:p>
            <a:endParaRPr lang="en-US"/>
          </a:p>
        </p:txBody>
      </p:sp>
      <p:sp>
        <p:nvSpPr>
          <p:cNvPr id="19" name="Line 21"/>
          <p:cNvSpPr>
            <a:spLocks noChangeShapeType="1"/>
          </p:cNvSpPr>
          <p:nvPr/>
        </p:nvSpPr>
        <p:spPr bwMode="auto">
          <a:xfrm>
            <a:off x="4713514" y="2525486"/>
            <a:ext cx="228600" cy="152400"/>
          </a:xfrm>
          <a:prstGeom prst="line">
            <a:avLst/>
          </a:prstGeom>
          <a:noFill/>
          <a:ln w="9525">
            <a:solidFill>
              <a:schemeClr val="tx1"/>
            </a:solidFill>
            <a:round/>
            <a:headEnd/>
            <a:tailEnd type="triangle" w="med" len="med"/>
          </a:ln>
          <a:effectLst/>
        </p:spPr>
        <p:txBody>
          <a:bodyPr/>
          <a:lstStyle/>
          <a:p>
            <a:endParaRPr lang="en-US"/>
          </a:p>
        </p:txBody>
      </p:sp>
      <p:sp>
        <p:nvSpPr>
          <p:cNvPr id="20" name="Rectangle 22"/>
          <p:cNvSpPr>
            <a:spLocks noChangeArrowheads="1"/>
          </p:cNvSpPr>
          <p:nvPr/>
        </p:nvSpPr>
        <p:spPr bwMode="auto">
          <a:xfrm>
            <a:off x="1589314" y="2906486"/>
            <a:ext cx="762000" cy="1447800"/>
          </a:xfrm>
          <a:prstGeom prst="rect">
            <a:avLst/>
          </a:prstGeom>
          <a:solidFill>
            <a:schemeClr val="accent1">
              <a:alpha val="0"/>
            </a:schemeClr>
          </a:solidFill>
          <a:ln w="9525">
            <a:solidFill>
              <a:schemeClr val="tx1"/>
            </a:solidFill>
            <a:miter lim="800000"/>
            <a:headEnd/>
            <a:tailEnd/>
          </a:ln>
          <a:effectLst/>
        </p:spPr>
        <p:txBody>
          <a:bodyPr wrap="none" anchor="ctr"/>
          <a:lstStyle/>
          <a:p>
            <a:pPr algn="ctr"/>
            <a:endParaRPr lang="en-US"/>
          </a:p>
        </p:txBody>
      </p:sp>
      <p:sp>
        <p:nvSpPr>
          <p:cNvPr id="21" name="Line 23"/>
          <p:cNvSpPr>
            <a:spLocks noChangeShapeType="1"/>
          </p:cNvSpPr>
          <p:nvPr/>
        </p:nvSpPr>
        <p:spPr bwMode="auto">
          <a:xfrm>
            <a:off x="1970314" y="2906486"/>
            <a:ext cx="0" cy="1447800"/>
          </a:xfrm>
          <a:prstGeom prst="line">
            <a:avLst/>
          </a:prstGeom>
          <a:noFill/>
          <a:ln w="9525">
            <a:solidFill>
              <a:schemeClr val="tx1"/>
            </a:solidFill>
            <a:round/>
            <a:headEnd/>
            <a:tailEnd/>
          </a:ln>
          <a:effectLst/>
        </p:spPr>
        <p:txBody>
          <a:bodyPr/>
          <a:lstStyle/>
          <a:p>
            <a:endParaRPr lang="en-US"/>
          </a:p>
        </p:txBody>
      </p:sp>
      <p:sp>
        <p:nvSpPr>
          <p:cNvPr id="22" name="Line 24"/>
          <p:cNvSpPr>
            <a:spLocks noChangeShapeType="1"/>
          </p:cNvSpPr>
          <p:nvPr/>
        </p:nvSpPr>
        <p:spPr bwMode="auto">
          <a:xfrm>
            <a:off x="1589314" y="3135086"/>
            <a:ext cx="762000" cy="0"/>
          </a:xfrm>
          <a:prstGeom prst="line">
            <a:avLst/>
          </a:prstGeom>
          <a:noFill/>
          <a:ln w="9525">
            <a:solidFill>
              <a:schemeClr val="tx1"/>
            </a:solidFill>
            <a:round/>
            <a:headEnd/>
            <a:tailEnd/>
          </a:ln>
          <a:effectLst/>
        </p:spPr>
        <p:txBody>
          <a:bodyPr/>
          <a:lstStyle/>
          <a:p>
            <a:endParaRPr lang="en-US"/>
          </a:p>
        </p:txBody>
      </p:sp>
      <p:sp>
        <p:nvSpPr>
          <p:cNvPr id="23" name="Text Box 25"/>
          <p:cNvSpPr txBox="1">
            <a:spLocks noChangeArrowheads="1"/>
          </p:cNvSpPr>
          <p:nvPr/>
        </p:nvSpPr>
        <p:spPr bwMode="auto">
          <a:xfrm>
            <a:off x="1589314" y="2906486"/>
            <a:ext cx="457200" cy="230832"/>
          </a:xfrm>
          <a:prstGeom prst="rect">
            <a:avLst/>
          </a:prstGeom>
          <a:noFill/>
          <a:ln w="9525">
            <a:noFill/>
            <a:miter lim="800000"/>
            <a:headEnd/>
            <a:tailEnd/>
          </a:ln>
          <a:effectLst/>
        </p:spPr>
        <p:txBody>
          <a:bodyPr>
            <a:spAutoFit/>
          </a:bodyPr>
          <a:lstStyle/>
          <a:p>
            <a:pPr>
              <a:spcBef>
                <a:spcPct val="50000"/>
              </a:spcBef>
            </a:pPr>
            <a:r>
              <a:rPr lang="en-US" sz="900" dirty="0" smtClean="0"/>
              <a:t>LPN</a:t>
            </a:r>
            <a:endParaRPr lang="en-US" sz="900" dirty="0"/>
          </a:p>
        </p:txBody>
      </p:sp>
      <p:sp>
        <p:nvSpPr>
          <p:cNvPr id="24" name="Text Box 26"/>
          <p:cNvSpPr txBox="1">
            <a:spLocks noChangeArrowheads="1"/>
          </p:cNvSpPr>
          <p:nvPr/>
        </p:nvSpPr>
        <p:spPr bwMode="auto">
          <a:xfrm>
            <a:off x="1970314" y="2906486"/>
            <a:ext cx="457200" cy="230832"/>
          </a:xfrm>
          <a:prstGeom prst="rect">
            <a:avLst/>
          </a:prstGeom>
          <a:noFill/>
          <a:ln w="9525">
            <a:noFill/>
            <a:miter lim="800000"/>
            <a:headEnd/>
            <a:tailEnd/>
          </a:ln>
          <a:effectLst/>
        </p:spPr>
        <p:txBody>
          <a:bodyPr>
            <a:spAutoFit/>
          </a:bodyPr>
          <a:lstStyle/>
          <a:p>
            <a:pPr>
              <a:spcBef>
                <a:spcPct val="50000"/>
              </a:spcBef>
            </a:pPr>
            <a:r>
              <a:rPr lang="en-US" sz="900" dirty="0"/>
              <a:t>MPN</a:t>
            </a:r>
          </a:p>
        </p:txBody>
      </p:sp>
      <p:sp>
        <p:nvSpPr>
          <p:cNvPr id="25" name="Text Box 27"/>
          <p:cNvSpPr txBox="1">
            <a:spLocks noChangeArrowheads="1"/>
          </p:cNvSpPr>
          <p:nvPr/>
        </p:nvSpPr>
        <p:spPr bwMode="auto">
          <a:xfrm>
            <a:off x="1589314" y="4354286"/>
            <a:ext cx="762000" cy="366713"/>
          </a:xfrm>
          <a:prstGeom prst="rect">
            <a:avLst/>
          </a:prstGeom>
          <a:noFill/>
          <a:ln w="9525">
            <a:noFill/>
            <a:miter lim="800000"/>
            <a:headEnd/>
            <a:tailEnd/>
          </a:ln>
          <a:effectLst/>
        </p:spPr>
        <p:txBody>
          <a:bodyPr>
            <a:spAutoFit/>
          </a:bodyPr>
          <a:lstStyle/>
          <a:p>
            <a:pPr>
              <a:spcBef>
                <a:spcPct val="50000"/>
              </a:spcBef>
            </a:pPr>
            <a:r>
              <a:rPr lang="en-US"/>
              <a:t>TLB</a:t>
            </a:r>
          </a:p>
        </p:txBody>
      </p:sp>
      <p:sp>
        <p:nvSpPr>
          <p:cNvPr id="26" name="Rectangle 28"/>
          <p:cNvSpPr>
            <a:spLocks noChangeArrowheads="1"/>
          </p:cNvSpPr>
          <p:nvPr/>
        </p:nvSpPr>
        <p:spPr bwMode="auto">
          <a:xfrm>
            <a:off x="2579914" y="2677886"/>
            <a:ext cx="762000" cy="1905000"/>
          </a:xfrm>
          <a:prstGeom prst="rect">
            <a:avLst/>
          </a:prstGeom>
          <a:solidFill>
            <a:schemeClr val="accent1">
              <a:alpha val="0"/>
            </a:schemeClr>
          </a:solidFill>
          <a:ln w="9525">
            <a:solidFill>
              <a:schemeClr val="tx1"/>
            </a:solidFill>
            <a:miter lim="800000"/>
            <a:headEnd/>
            <a:tailEnd/>
          </a:ln>
          <a:effectLst/>
        </p:spPr>
        <p:txBody>
          <a:bodyPr wrap="none" anchor="ctr"/>
          <a:lstStyle/>
          <a:p>
            <a:pPr algn="ctr"/>
            <a:r>
              <a:rPr lang="en-US" sz="1200" dirty="0"/>
              <a:t>TLB fill</a:t>
            </a:r>
          </a:p>
          <a:p>
            <a:pPr algn="ctr"/>
            <a:r>
              <a:rPr lang="en-US" sz="1200" dirty="0"/>
              <a:t>hardware</a:t>
            </a:r>
          </a:p>
        </p:txBody>
      </p:sp>
      <p:sp>
        <p:nvSpPr>
          <p:cNvPr id="27" name="Line 29"/>
          <p:cNvSpPr>
            <a:spLocks noChangeShapeType="1"/>
          </p:cNvSpPr>
          <p:nvPr/>
        </p:nvSpPr>
        <p:spPr bwMode="auto">
          <a:xfrm flipH="1">
            <a:off x="2351314" y="3287486"/>
            <a:ext cx="228600" cy="0"/>
          </a:xfrm>
          <a:prstGeom prst="line">
            <a:avLst/>
          </a:prstGeom>
          <a:noFill/>
          <a:ln w="9525">
            <a:solidFill>
              <a:schemeClr val="tx1"/>
            </a:solidFill>
            <a:round/>
            <a:headEnd/>
            <a:tailEnd type="triangle" w="med" len="med"/>
          </a:ln>
          <a:effectLst/>
        </p:spPr>
        <p:txBody>
          <a:bodyPr/>
          <a:lstStyle/>
          <a:p>
            <a:endParaRPr lang="en-US"/>
          </a:p>
        </p:txBody>
      </p:sp>
      <p:sp>
        <p:nvSpPr>
          <p:cNvPr id="28" name="Rectangle 30"/>
          <p:cNvSpPr>
            <a:spLocks noChangeArrowheads="1"/>
          </p:cNvSpPr>
          <p:nvPr/>
        </p:nvSpPr>
        <p:spPr bwMode="auto">
          <a:xfrm>
            <a:off x="3341914" y="4735286"/>
            <a:ext cx="304800" cy="533400"/>
          </a:xfrm>
          <a:prstGeom prst="rect">
            <a:avLst/>
          </a:prstGeom>
          <a:solidFill>
            <a:srgbClr val="FFFF99"/>
          </a:solidFill>
          <a:ln w="9525" algn="ctr">
            <a:solidFill>
              <a:schemeClr val="tx1"/>
            </a:solidFill>
            <a:miter lim="800000"/>
            <a:headEnd/>
            <a:tailEnd/>
          </a:ln>
          <a:effectLst/>
        </p:spPr>
        <p:txBody>
          <a:bodyPr wrap="none" anchor="ctr"/>
          <a:lstStyle/>
          <a:p>
            <a:endParaRPr lang="en-US"/>
          </a:p>
        </p:txBody>
      </p:sp>
      <p:sp>
        <p:nvSpPr>
          <p:cNvPr id="29" name="Rectangle 33"/>
          <p:cNvSpPr>
            <a:spLocks noChangeArrowheads="1"/>
          </p:cNvSpPr>
          <p:nvPr/>
        </p:nvSpPr>
        <p:spPr bwMode="auto">
          <a:xfrm>
            <a:off x="3875314" y="4582886"/>
            <a:ext cx="304800" cy="533400"/>
          </a:xfrm>
          <a:prstGeom prst="rect">
            <a:avLst/>
          </a:prstGeom>
          <a:solidFill>
            <a:srgbClr val="FFFF99"/>
          </a:solidFill>
          <a:ln w="9525" algn="ctr">
            <a:solidFill>
              <a:schemeClr val="tx1"/>
            </a:solidFill>
            <a:miter lim="800000"/>
            <a:headEnd/>
            <a:tailEnd/>
          </a:ln>
          <a:effectLst/>
        </p:spPr>
        <p:txBody>
          <a:bodyPr wrap="none" anchor="ctr"/>
          <a:lstStyle/>
          <a:p>
            <a:endParaRPr lang="en-US"/>
          </a:p>
        </p:txBody>
      </p:sp>
      <p:sp>
        <p:nvSpPr>
          <p:cNvPr id="30" name="Rectangle 34"/>
          <p:cNvSpPr>
            <a:spLocks noChangeArrowheads="1"/>
          </p:cNvSpPr>
          <p:nvPr/>
        </p:nvSpPr>
        <p:spPr bwMode="auto">
          <a:xfrm>
            <a:off x="4484914" y="4735286"/>
            <a:ext cx="304800" cy="533400"/>
          </a:xfrm>
          <a:prstGeom prst="rect">
            <a:avLst/>
          </a:prstGeom>
          <a:solidFill>
            <a:srgbClr val="FFFF99"/>
          </a:solidFill>
          <a:ln w="9525" algn="ctr">
            <a:solidFill>
              <a:schemeClr val="tx1"/>
            </a:solidFill>
            <a:miter lim="800000"/>
            <a:headEnd/>
            <a:tailEnd/>
          </a:ln>
          <a:effectLst/>
        </p:spPr>
        <p:txBody>
          <a:bodyPr wrap="none" anchor="ctr"/>
          <a:lstStyle/>
          <a:p>
            <a:endParaRPr lang="en-US"/>
          </a:p>
        </p:txBody>
      </p:sp>
      <p:sp>
        <p:nvSpPr>
          <p:cNvPr id="31" name="Rectangle 35"/>
          <p:cNvSpPr>
            <a:spLocks noChangeArrowheads="1"/>
          </p:cNvSpPr>
          <p:nvPr/>
        </p:nvSpPr>
        <p:spPr bwMode="auto">
          <a:xfrm>
            <a:off x="5094514" y="4659086"/>
            <a:ext cx="304800" cy="533400"/>
          </a:xfrm>
          <a:prstGeom prst="rect">
            <a:avLst/>
          </a:prstGeom>
          <a:solidFill>
            <a:srgbClr val="FFFF99"/>
          </a:solidFill>
          <a:ln w="9525" algn="ctr">
            <a:solidFill>
              <a:schemeClr val="tx1"/>
            </a:solidFill>
            <a:miter lim="800000"/>
            <a:headEnd/>
            <a:tailEnd/>
          </a:ln>
          <a:effectLst/>
        </p:spPr>
        <p:txBody>
          <a:bodyPr wrap="none" anchor="ctr"/>
          <a:lstStyle/>
          <a:p>
            <a:endParaRPr lang="en-US"/>
          </a:p>
        </p:txBody>
      </p:sp>
      <p:sp>
        <p:nvSpPr>
          <p:cNvPr id="32" name="Line 36"/>
          <p:cNvSpPr>
            <a:spLocks noChangeShapeType="1"/>
          </p:cNvSpPr>
          <p:nvPr/>
        </p:nvSpPr>
        <p:spPr bwMode="auto">
          <a:xfrm flipV="1">
            <a:off x="3646714" y="4582886"/>
            <a:ext cx="228600" cy="381000"/>
          </a:xfrm>
          <a:prstGeom prst="line">
            <a:avLst/>
          </a:prstGeom>
          <a:noFill/>
          <a:ln w="9525">
            <a:solidFill>
              <a:schemeClr val="tx1"/>
            </a:solidFill>
            <a:round/>
            <a:headEnd/>
            <a:tailEnd type="triangle" w="med" len="med"/>
          </a:ln>
          <a:effectLst/>
        </p:spPr>
        <p:txBody>
          <a:bodyPr/>
          <a:lstStyle/>
          <a:p>
            <a:endParaRPr lang="en-US"/>
          </a:p>
        </p:txBody>
      </p:sp>
      <p:sp>
        <p:nvSpPr>
          <p:cNvPr id="33" name="Line 38"/>
          <p:cNvSpPr>
            <a:spLocks noChangeShapeType="1"/>
          </p:cNvSpPr>
          <p:nvPr/>
        </p:nvSpPr>
        <p:spPr bwMode="auto">
          <a:xfrm flipV="1">
            <a:off x="4180114" y="4735286"/>
            <a:ext cx="304800" cy="152400"/>
          </a:xfrm>
          <a:prstGeom prst="line">
            <a:avLst/>
          </a:prstGeom>
          <a:noFill/>
          <a:ln w="9525">
            <a:solidFill>
              <a:schemeClr val="tx1"/>
            </a:solidFill>
            <a:round/>
            <a:headEnd/>
            <a:tailEnd type="triangle" w="med" len="med"/>
          </a:ln>
          <a:effectLst/>
        </p:spPr>
        <p:txBody>
          <a:bodyPr/>
          <a:lstStyle/>
          <a:p>
            <a:endParaRPr lang="en-US"/>
          </a:p>
        </p:txBody>
      </p:sp>
      <p:sp>
        <p:nvSpPr>
          <p:cNvPr id="34" name="Rectangle 39"/>
          <p:cNvSpPr>
            <a:spLocks noChangeArrowheads="1"/>
          </p:cNvSpPr>
          <p:nvPr/>
        </p:nvSpPr>
        <p:spPr bwMode="auto">
          <a:xfrm>
            <a:off x="4582886" y="5595258"/>
            <a:ext cx="304800" cy="533400"/>
          </a:xfrm>
          <a:prstGeom prst="rect">
            <a:avLst/>
          </a:prstGeom>
          <a:solidFill>
            <a:srgbClr val="FFFF99"/>
          </a:solidFill>
          <a:ln w="9525" algn="ctr">
            <a:solidFill>
              <a:schemeClr val="tx1"/>
            </a:solidFill>
            <a:miter lim="800000"/>
            <a:headEnd/>
            <a:tailEnd/>
          </a:ln>
          <a:effectLst/>
        </p:spPr>
        <p:txBody>
          <a:bodyPr wrap="none" anchor="ctr"/>
          <a:lstStyle/>
          <a:p>
            <a:endParaRPr lang="en-US"/>
          </a:p>
        </p:txBody>
      </p:sp>
      <p:sp>
        <p:nvSpPr>
          <p:cNvPr id="35" name="Rectangle 40"/>
          <p:cNvSpPr>
            <a:spLocks noChangeArrowheads="1"/>
          </p:cNvSpPr>
          <p:nvPr/>
        </p:nvSpPr>
        <p:spPr bwMode="auto">
          <a:xfrm>
            <a:off x="5268686" y="5366658"/>
            <a:ext cx="304800" cy="533400"/>
          </a:xfrm>
          <a:prstGeom prst="rect">
            <a:avLst/>
          </a:prstGeom>
          <a:solidFill>
            <a:srgbClr val="FFFF99"/>
          </a:solidFill>
          <a:ln w="9525" algn="ctr">
            <a:solidFill>
              <a:schemeClr val="tx1"/>
            </a:solidFill>
            <a:miter lim="800000"/>
            <a:headEnd/>
            <a:tailEnd/>
          </a:ln>
          <a:effectLst/>
        </p:spPr>
        <p:txBody>
          <a:bodyPr wrap="none" anchor="ctr"/>
          <a:lstStyle/>
          <a:p>
            <a:endParaRPr lang="en-US"/>
          </a:p>
        </p:txBody>
      </p:sp>
      <p:sp>
        <p:nvSpPr>
          <p:cNvPr id="36" name="Line 41"/>
          <p:cNvSpPr>
            <a:spLocks noChangeShapeType="1"/>
          </p:cNvSpPr>
          <p:nvPr/>
        </p:nvSpPr>
        <p:spPr bwMode="auto">
          <a:xfrm>
            <a:off x="4180114" y="5040085"/>
            <a:ext cx="391886" cy="849085"/>
          </a:xfrm>
          <a:prstGeom prst="line">
            <a:avLst/>
          </a:prstGeom>
          <a:noFill/>
          <a:ln w="9525">
            <a:solidFill>
              <a:schemeClr val="tx1"/>
            </a:solidFill>
            <a:round/>
            <a:headEnd/>
            <a:tailEnd type="triangle" w="med" len="med"/>
          </a:ln>
          <a:effectLst/>
        </p:spPr>
        <p:txBody>
          <a:bodyPr/>
          <a:lstStyle/>
          <a:p>
            <a:endParaRPr lang="en-US"/>
          </a:p>
        </p:txBody>
      </p:sp>
      <p:sp>
        <p:nvSpPr>
          <p:cNvPr id="37" name="Line 42"/>
          <p:cNvSpPr>
            <a:spLocks noChangeShapeType="1"/>
          </p:cNvSpPr>
          <p:nvPr/>
        </p:nvSpPr>
        <p:spPr bwMode="auto">
          <a:xfrm flipV="1">
            <a:off x="4789714" y="4659086"/>
            <a:ext cx="304800" cy="381000"/>
          </a:xfrm>
          <a:prstGeom prst="line">
            <a:avLst/>
          </a:prstGeom>
          <a:noFill/>
          <a:ln w="9525">
            <a:solidFill>
              <a:schemeClr val="tx1"/>
            </a:solidFill>
            <a:round/>
            <a:headEnd/>
            <a:tailEnd type="triangle" w="med" len="med"/>
          </a:ln>
          <a:effectLst/>
        </p:spPr>
        <p:txBody>
          <a:bodyPr/>
          <a:lstStyle/>
          <a:p>
            <a:endParaRPr lang="en-US"/>
          </a:p>
        </p:txBody>
      </p:sp>
      <p:sp>
        <p:nvSpPr>
          <p:cNvPr id="38" name="Line 43"/>
          <p:cNvSpPr>
            <a:spLocks noChangeShapeType="1"/>
          </p:cNvSpPr>
          <p:nvPr/>
        </p:nvSpPr>
        <p:spPr bwMode="auto">
          <a:xfrm flipV="1">
            <a:off x="4887686" y="5366658"/>
            <a:ext cx="381000" cy="381000"/>
          </a:xfrm>
          <a:prstGeom prst="line">
            <a:avLst/>
          </a:prstGeom>
          <a:noFill/>
          <a:ln w="9525">
            <a:solidFill>
              <a:schemeClr val="tx1"/>
            </a:solidFill>
            <a:round/>
            <a:headEnd/>
            <a:tailEnd type="triangle" w="med" len="med"/>
          </a:ln>
          <a:effectLst/>
        </p:spPr>
        <p:txBody>
          <a:bodyPr/>
          <a:lstStyle/>
          <a:p>
            <a:endParaRPr lang="en-US"/>
          </a:p>
        </p:txBody>
      </p:sp>
      <p:sp>
        <p:nvSpPr>
          <p:cNvPr id="39" name="Rectangle 47"/>
          <p:cNvSpPr>
            <a:spLocks noChangeArrowheads="1"/>
          </p:cNvSpPr>
          <p:nvPr/>
        </p:nvSpPr>
        <p:spPr bwMode="auto">
          <a:xfrm>
            <a:off x="2732314" y="4125686"/>
            <a:ext cx="533400" cy="304800"/>
          </a:xfrm>
          <a:prstGeom prst="rect">
            <a:avLst/>
          </a:prstGeom>
          <a:solidFill>
            <a:srgbClr val="FFFF99"/>
          </a:solidFill>
          <a:ln w="9525" algn="ctr">
            <a:solidFill>
              <a:schemeClr val="tx1"/>
            </a:solidFill>
            <a:miter lim="800000"/>
            <a:headEnd/>
            <a:tailEnd/>
          </a:ln>
          <a:effectLst/>
        </p:spPr>
        <p:txBody>
          <a:bodyPr wrap="none" anchor="ctr"/>
          <a:lstStyle/>
          <a:p>
            <a:pPr algn="ctr"/>
            <a:r>
              <a:rPr lang="en-US" sz="1000"/>
              <a:t>nested</a:t>
            </a:r>
          </a:p>
          <a:p>
            <a:pPr algn="ctr"/>
            <a:r>
              <a:rPr lang="en-US" sz="1000"/>
              <a:t>CR3</a:t>
            </a:r>
          </a:p>
        </p:txBody>
      </p:sp>
      <p:sp>
        <p:nvSpPr>
          <p:cNvPr id="40" name="Line 52"/>
          <p:cNvSpPr>
            <a:spLocks noChangeShapeType="1"/>
          </p:cNvSpPr>
          <p:nvPr/>
        </p:nvSpPr>
        <p:spPr bwMode="auto">
          <a:xfrm flipV="1">
            <a:off x="2884714" y="1306286"/>
            <a:ext cx="457200" cy="1524000"/>
          </a:xfrm>
          <a:prstGeom prst="line">
            <a:avLst/>
          </a:prstGeom>
          <a:noFill/>
          <a:ln w="9525">
            <a:solidFill>
              <a:schemeClr val="tx1"/>
            </a:solidFill>
            <a:round/>
            <a:headEnd/>
            <a:tailEnd type="triangle" w="med" len="med"/>
          </a:ln>
          <a:effectLst/>
        </p:spPr>
        <p:txBody>
          <a:bodyPr/>
          <a:lstStyle/>
          <a:p>
            <a:endParaRPr lang="en-US"/>
          </a:p>
        </p:txBody>
      </p:sp>
      <p:sp>
        <p:nvSpPr>
          <p:cNvPr id="41" name="Line 53"/>
          <p:cNvSpPr>
            <a:spLocks noChangeShapeType="1"/>
          </p:cNvSpPr>
          <p:nvPr/>
        </p:nvSpPr>
        <p:spPr bwMode="auto">
          <a:xfrm>
            <a:off x="2884714" y="4430486"/>
            <a:ext cx="457200" cy="304800"/>
          </a:xfrm>
          <a:prstGeom prst="line">
            <a:avLst/>
          </a:prstGeom>
          <a:noFill/>
          <a:ln w="9525">
            <a:solidFill>
              <a:schemeClr val="tx1"/>
            </a:solidFill>
            <a:round/>
            <a:headEnd/>
            <a:tailEnd type="triangle" w="med" len="med"/>
          </a:ln>
          <a:effectLst/>
        </p:spPr>
        <p:txBody>
          <a:bodyPr/>
          <a:lstStyle/>
          <a:p>
            <a:endParaRPr lang="en-US"/>
          </a:p>
        </p:txBody>
      </p:sp>
      <p:sp>
        <p:nvSpPr>
          <p:cNvPr id="42" name="Text Box 54"/>
          <p:cNvSpPr txBox="1">
            <a:spLocks noChangeArrowheads="1"/>
          </p:cNvSpPr>
          <p:nvPr/>
        </p:nvSpPr>
        <p:spPr bwMode="auto">
          <a:xfrm>
            <a:off x="2960914" y="849086"/>
            <a:ext cx="1752600" cy="274638"/>
          </a:xfrm>
          <a:prstGeom prst="rect">
            <a:avLst/>
          </a:prstGeom>
          <a:noFill/>
          <a:ln w="9525">
            <a:noFill/>
            <a:miter lim="800000"/>
            <a:headEnd/>
            <a:tailEnd/>
          </a:ln>
          <a:effectLst/>
        </p:spPr>
        <p:txBody>
          <a:bodyPr>
            <a:spAutoFit/>
          </a:bodyPr>
          <a:lstStyle/>
          <a:p>
            <a:pPr>
              <a:spcBef>
                <a:spcPct val="50000"/>
              </a:spcBef>
            </a:pPr>
            <a:r>
              <a:rPr lang="en-US" sz="1200" dirty="0" smtClean="0"/>
              <a:t>LPN </a:t>
            </a:r>
            <a:r>
              <a:rPr lang="en-US" sz="1200" dirty="0"/>
              <a:t>-&gt; PPN mapping</a:t>
            </a:r>
          </a:p>
        </p:txBody>
      </p:sp>
      <p:sp>
        <p:nvSpPr>
          <p:cNvPr id="43" name="Text Box 55"/>
          <p:cNvSpPr txBox="1">
            <a:spLocks noChangeArrowheads="1"/>
          </p:cNvSpPr>
          <p:nvPr/>
        </p:nvSpPr>
        <p:spPr bwMode="auto">
          <a:xfrm>
            <a:off x="2427514" y="5649686"/>
            <a:ext cx="1752600" cy="274638"/>
          </a:xfrm>
          <a:prstGeom prst="rect">
            <a:avLst/>
          </a:prstGeom>
          <a:noFill/>
          <a:ln w="9525">
            <a:noFill/>
            <a:miter lim="800000"/>
            <a:headEnd/>
            <a:tailEnd/>
          </a:ln>
          <a:effectLst/>
        </p:spPr>
        <p:txBody>
          <a:bodyPr>
            <a:spAutoFit/>
          </a:bodyPr>
          <a:lstStyle/>
          <a:p>
            <a:pPr>
              <a:spcBef>
                <a:spcPct val="50000"/>
              </a:spcBef>
            </a:pPr>
            <a:r>
              <a:rPr lang="en-US" sz="1200"/>
              <a:t>PPN -&gt; MPN mapping</a:t>
            </a:r>
          </a:p>
        </p:txBody>
      </p:sp>
      <p:sp>
        <p:nvSpPr>
          <p:cNvPr id="44" name="Line 56"/>
          <p:cNvSpPr>
            <a:spLocks noChangeShapeType="1"/>
          </p:cNvSpPr>
          <p:nvPr/>
        </p:nvSpPr>
        <p:spPr bwMode="auto">
          <a:xfrm>
            <a:off x="1589314" y="3287486"/>
            <a:ext cx="762000" cy="0"/>
          </a:xfrm>
          <a:prstGeom prst="line">
            <a:avLst/>
          </a:prstGeom>
          <a:noFill/>
          <a:ln w="9525">
            <a:solidFill>
              <a:schemeClr val="tx1"/>
            </a:solidFill>
            <a:round/>
            <a:headEnd/>
            <a:tailEnd/>
          </a:ln>
          <a:effectLst/>
        </p:spPr>
        <p:txBody>
          <a:bodyPr/>
          <a:lstStyle/>
          <a:p>
            <a:endParaRPr lang="en-US"/>
          </a:p>
        </p:txBody>
      </p:sp>
      <p:sp>
        <p:nvSpPr>
          <p:cNvPr id="45" name="Line 57"/>
          <p:cNvSpPr>
            <a:spLocks noChangeShapeType="1"/>
          </p:cNvSpPr>
          <p:nvPr/>
        </p:nvSpPr>
        <p:spPr bwMode="auto">
          <a:xfrm>
            <a:off x="1589314" y="3439886"/>
            <a:ext cx="762000" cy="0"/>
          </a:xfrm>
          <a:prstGeom prst="line">
            <a:avLst/>
          </a:prstGeom>
          <a:noFill/>
          <a:ln w="9525">
            <a:solidFill>
              <a:schemeClr val="tx1"/>
            </a:solidFill>
            <a:round/>
            <a:headEnd/>
            <a:tailEnd/>
          </a:ln>
          <a:effectLst/>
        </p:spPr>
        <p:txBody>
          <a:bodyPr/>
          <a:lstStyle/>
          <a:p>
            <a:endParaRPr lang="en-US"/>
          </a:p>
        </p:txBody>
      </p:sp>
      <p:sp>
        <p:nvSpPr>
          <p:cNvPr id="46" name="Line 58"/>
          <p:cNvSpPr>
            <a:spLocks noChangeShapeType="1"/>
          </p:cNvSpPr>
          <p:nvPr/>
        </p:nvSpPr>
        <p:spPr bwMode="auto">
          <a:xfrm>
            <a:off x="1589314" y="3592286"/>
            <a:ext cx="762000" cy="0"/>
          </a:xfrm>
          <a:prstGeom prst="line">
            <a:avLst/>
          </a:prstGeom>
          <a:noFill/>
          <a:ln w="9525">
            <a:solidFill>
              <a:schemeClr val="tx1"/>
            </a:solidFill>
            <a:round/>
            <a:headEnd/>
            <a:tailEnd/>
          </a:ln>
          <a:effectLst/>
        </p:spPr>
        <p:txBody>
          <a:bodyPr/>
          <a:lstStyle/>
          <a:p>
            <a:endParaRPr lang="en-US"/>
          </a:p>
        </p:txBody>
      </p:sp>
      <p:sp>
        <p:nvSpPr>
          <p:cNvPr id="47" name="Line 59"/>
          <p:cNvSpPr>
            <a:spLocks noChangeShapeType="1"/>
          </p:cNvSpPr>
          <p:nvPr/>
        </p:nvSpPr>
        <p:spPr bwMode="auto">
          <a:xfrm>
            <a:off x="1589314" y="3744686"/>
            <a:ext cx="762000" cy="0"/>
          </a:xfrm>
          <a:prstGeom prst="line">
            <a:avLst/>
          </a:prstGeom>
          <a:noFill/>
          <a:ln w="9525">
            <a:solidFill>
              <a:schemeClr val="tx1"/>
            </a:solidFill>
            <a:round/>
            <a:headEnd/>
            <a:tailEnd/>
          </a:ln>
          <a:effectLst/>
        </p:spPr>
        <p:txBody>
          <a:bodyPr/>
          <a:lstStyle/>
          <a:p>
            <a:endParaRPr lang="en-US"/>
          </a:p>
        </p:txBody>
      </p:sp>
      <p:sp>
        <p:nvSpPr>
          <p:cNvPr id="48" name="Line 60"/>
          <p:cNvSpPr>
            <a:spLocks noChangeShapeType="1"/>
          </p:cNvSpPr>
          <p:nvPr/>
        </p:nvSpPr>
        <p:spPr bwMode="auto">
          <a:xfrm>
            <a:off x="1589314" y="3897086"/>
            <a:ext cx="762000" cy="0"/>
          </a:xfrm>
          <a:prstGeom prst="line">
            <a:avLst/>
          </a:prstGeom>
          <a:noFill/>
          <a:ln w="9525">
            <a:solidFill>
              <a:schemeClr val="tx1"/>
            </a:solidFill>
            <a:round/>
            <a:headEnd/>
            <a:tailEnd/>
          </a:ln>
          <a:effectLst/>
        </p:spPr>
        <p:txBody>
          <a:bodyPr/>
          <a:lstStyle/>
          <a:p>
            <a:endParaRPr lang="en-US"/>
          </a:p>
        </p:txBody>
      </p:sp>
      <p:sp>
        <p:nvSpPr>
          <p:cNvPr id="49" name="Line 61"/>
          <p:cNvSpPr>
            <a:spLocks noChangeShapeType="1"/>
          </p:cNvSpPr>
          <p:nvPr/>
        </p:nvSpPr>
        <p:spPr bwMode="auto">
          <a:xfrm>
            <a:off x="1589314" y="4049486"/>
            <a:ext cx="762000" cy="0"/>
          </a:xfrm>
          <a:prstGeom prst="line">
            <a:avLst/>
          </a:prstGeom>
          <a:noFill/>
          <a:ln w="9525">
            <a:solidFill>
              <a:schemeClr val="tx1"/>
            </a:solidFill>
            <a:round/>
            <a:headEnd/>
            <a:tailEnd/>
          </a:ln>
          <a:effectLst/>
        </p:spPr>
        <p:txBody>
          <a:bodyPr/>
          <a:lstStyle/>
          <a:p>
            <a:endParaRPr lang="en-US"/>
          </a:p>
        </p:txBody>
      </p:sp>
      <p:sp>
        <p:nvSpPr>
          <p:cNvPr id="50" name="Line 62"/>
          <p:cNvSpPr>
            <a:spLocks noChangeShapeType="1"/>
          </p:cNvSpPr>
          <p:nvPr/>
        </p:nvSpPr>
        <p:spPr bwMode="auto">
          <a:xfrm>
            <a:off x="1589314" y="4201886"/>
            <a:ext cx="762000" cy="0"/>
          </a:xfrm>
          <a:prstGeom prst="line">
            <a:avLst/>
          </a:prstGeom>
          <a:noFill/>
          <a:ln w="9525">
            <a:solidFill>
              <a:schemeClr val="tx1"/>
            </a:solidFill>
            <a:round/>
            <a:headEnd/>
            <a:tailEnd/>
          </a:ln>
          <a:effectLst/>
        </p:spPr>
        <p:txBody>
          <a:bodyPr/>
          <a:lstStyle/>
          <a:p>
            <a:endParaRPr 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Page Walk</a:t>
            </a:r>
            <a:endParaRPr lang="en-US" dirty="0"/>
          </a:p>
        </p:txBody>
      </p:sp>
      <p:sp>
        <p:nvSpPr>
          <p:cNvPr id="3" name="Text Placeholder 2"/>
          <p:cNvSpPr>
            <a:spLocks noGrp="1"/>
          </p:cNvSpPr>
          <p:nvPr>
            <p:ph type="body" sz="quarter" idx="13"/>
          </p:nvPr>
        </p:nvSpPr>
        <p:spPr/>
        <p:txBody>
          <a:bodyPr/>
          <a:lstStyle/>
          <a:p>
            <a:pPr>
              <a:lnSpc>
                <a:spcPct val="80000"/>
              </a:lnSpc>
            </a:pPr>
            <a:r>
              <a:rPr lang="en-US" sz="2400" b="0" dirty="0" smtClean="0"/>
              <a:t>Happens on TLB miss</a:t>
            </a:r>
          </a:p>
          <a:p>
            <a:pPr>
              <a:lnSpc>
                <a:spcPct val="80000"/>
              </a:lnSpc>
            </a:pPr>
            <a:r>
              <a:rPr lang="en-US" sz="2400" b="0" dirty="0" smtClean="0"/>
              <a:t>Guest structures (CR3, page tables) contain PPNs</a:t>
            </a:r>
          </a:p>
          <a:p>
            <a:pPr lvl="1">
              <a:lnSpc>
                <a:spcPct val="80000"/>
              </a:lnSpc>
            </a:pPr>
            <a:r>
              <a:rPr lang="en-US" sz="2000" dirty="0" smtClean="0"/>
              <a:t>PPNs need to be converted to MPNs before memory access</a:t>
            </a:r>
          </a:p>
          <a:p>
            <a:pPr lvl="1">
              <a:lnSpc>
                <a:spcPct val="80000"/>
              </a:lnSpc>
            </a:pPr>
            <a:r>
              <a:rPr lang="en-US" sz="2000" dirty="0" smtClean="0"/>
              <a:t>Full hypervisor tree walk for each level descended in guest tree</a:t>
            </a:r>
          </a:p>
          <a:p>
            <a:pPr>
              <a:lnSpc>
                <a:spcPct val="80000"/>
              </a:lnSpc>
            </a:pPr>
            <a:r>
              <a:rPr lang="en-US" sz="2400" b="0" dirty="0" err="1" smtClean="0"/>
              <a:t>Upto</a:t>
            </a:r>
            <a:r>
              <a:rPr lang="en-US" sz="2400" b="0" dirty="0" smtClean="0"/>
              <a:t> 24 memory loads per TLB miss</a:t>
            </a:r>
          </a:p>
          <a:p>
            <a:pPr lvl="1">
              <a:lnSpc>
                <a:spcPct val="80000"/>
              </a:lnSpc>
            </a:pPr>
            <a:r>
              <a:rPr lang="en-US" sz="2000" dirty="0" smtClean="0"/>
              <a:t>Compared to 4 in non nested case</a:t>
            </a:r>
          </a:p>
          <a:p>
            <a:pPr lvl="1">
              <a:lnSpc>
                <a:spcPct val="80000"/>
              </a:lnSpc>
            </a:pPr>
            <a:r>
              <a:rPr lang="en-US" sz="2000" dirty="0" smtClean="0"/>
              <a:t>Increased TLB miss latency.</a:t>
            </a:r>
          </a:p>
          <a:p>
            <a:pPr>
              <a:lnSpc>
                <a:spcPct val="80000"/>
              </a:lnSpc>
            </a:pPr>
            <a:r>
              <a:rPr lang="en-US" sz="2400" b="0" dirty="0" smtClean="0"/>
              <a:t>Hardware uses multiple levels of caching to avoid having to do 24 memory loads always.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GPhys</a:t>
            </a:r>
            <a:endParaRPr lang="en-US" dirty="0"/>
          </a:p>
        </p:txBody>
      </p:sp>
      <p:sp>
        <p:nvSpPr>
          <p:cNvPr id="3" name="Text Placeholder 2"/>
          <p:cNvSpPr>
            <a:spLocks noGrp="1"/>
          </p:cNvSpPr>
          <p:nvPr>
            <p:ph type="body" sz="quarter" idx="13"/>
          </p:nvPr>
        </p:nvSpPr>
        <p:spPr/>
        <p:txBody>
          <a:bodyPr/>
          <a:lstStyle/>
          <a:p>
            <a:r>
              <a:rPr lang="en-US" dirty="0" smtClean="0"/>
              <a:t>Monitor implementation of the hardware walked second layer of page tables.</a:t>
            </a:r>
          </a:p>
          <a:p>
            <a:r>
              <a:rPr lang="en-US" dirty="0" smtClean="0"/>
              <a:t>Contains mappings from PPN to MPN + flags.</a:t>
            </a:r>
          </a:p>
          <a:p>
            <a:r>
              <a:rPr lang="en-US" dirty="0" smtClean="0"/>
              <a:t>Is the place to implement trace protection when running with hardware MMU virtualization assist.</a:t>
            </a:r>
          </a:p>
          <a:p>
            <a:r>
              <a:rPr lang="en-US" dirty="0" smtClean="0"/>
              <a:t>Format of RVI NPTE is the same as a x86 PTE.</a:t>
            </a:r>
          </a:p>
          <a:p>
            <a:r>
              <a:rPr lang="en-US" dirty="0" smtClean="0"/>
              <a:t>However, format of </a:t>
            </a:r>
            <a:r>
              <a:rPr lang="en-US" dirty="0" err="1" smtClean="0"/>
              <a:t>of</a:t>
            </a:r>
            <a:r>
              <a:rPr lang="en-US" dirty="0" smtClean="0"/>
              <a:t> EPTE is not. </a:t>
            </a:r>
          </a:p>
          <a:p>
            <a:r>
              <a:rPr lang="en-US" dirty="0" err="1" smtClean="0"/>
              <a:t>GPhys</a:t>
            </a:r>
            <a:r>
              <a:rPr lang="en-US" dirty="0" smtClean="0"/>
              <a:t> handles this with multiple trees internally.</a:t>
            </a:r>
          </a:p>
          <a:p>
            <a:r>
              <a:rPr lang="en-US" dirty="0" err="1" smtClean="0"/>
              <a:t>GPhys</a:t>
            </a:r>
            <a:r>
              <a:rPr lang="en-US" dirty="0" smtClean="0"/>
              <a:t> provides support for fast guest page walks used by </a:t>
            </a:r>
            <a:r>
              <a:rPr lang="en-US" dirty="0" err="1" smtClean="0"/>
              <a:t>HVSimulate</a:t>
            </a:r>
            <a:r>
              <a:rPr lang="en-US" dirty="0" smtClean="0"/>
              <a:t> for exit handling (mostly due to memory mapped I/O).</a:t>
            </a:r>
          </a:p>
          <a:p>
            <a:r>
              <a:rPr lang="en-US" dirty="0" smtClean="0"/>
              <a:t>Supports platform large pages.</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MMU use with hardware MMU</a:t>
            </a:r>
            <a:endParaRPr lang="en-US" dirty="0"/>
          </a:p>
        </p:txBody>
      </p:sp>
      <p:sp>
        <p:nvSpPr>
          <p:cNvPr id="3" name="Text Placeholder 2"/>
          <p:cNvSpPr>
            <a:spLocks noGrp="1"/>
          </p:cNvSpPr>
          <p:nvPr>
            <p:ph type="body" sz="quarter" idx="13"/>
          </p:nvPr>
        </p:nvSpPr>
        <p:spPr/>
        <p:txBody>
          <a:bodyPr/>
          <a:lstStyle/>
          <a:p>
            <a:r>
              <a:rPr lang="en-US" dirty="0" smtClean="0"/>
              <a:t>Software MMU is still used when BT is required even when running with hardware MMU capable hardware.</a:t>
            </a:r>
          </a:p>
          <a:p>
            <a:r>
              <a:rPr lang="en-US" dirty="0" smtClean="0"/>
              <a:t>Non-Paging mode cannot be handled by Nehalem processors.</a:t>
            </a:r>
          </a:p>
          <a:p>
            <a:r>
              <a:rPr lang="en-US" dirty="0" smtClean="0"/>
              <a:t>BIOS, SMIs etc.</a:t>
            </a:r>
          </a:p>
          <a:p>
            <a:r>
              <a:rPr lang="en-US" dirty="0" smtClean="0"/>
              <a:t>Smaller </a:t>
            </a:r>
            <a:r>
              <a:rPr lang="en-US" dirty="0" err="1" smtClean="0"/>
              <a:t>busmem</a:t>
            </a:r>
            <a:r>
              <a:rPr lang="en-US" dirty="0" smtClean="0"/>
              <a:t> frames.</a:t>
            </a:r>
          </a:p>
          <a:p>
            <a:r>
              <a:rPr lang="en-US" dirty="0" err="1" smtClean="0"/>
              <a:t>Mtag</a:t>
            </a:r>
            <a:r>
              <a:rPr lang="en-US" dirty="0" smtClean="0"/>
              <a:t>-less zaps, but still </a:t>
            </a:r>
            <a:r>
              <a:rPr lang="en-US" dirty="0" err="1" smtClean="0"/>
              <a:t>targetted</a:t>
            </a:r>
            <a:r>
              <a:rPr lang="en-US" dirty="0" smtClean="0"/>
              <a:t>. We construct mtags dynamically.</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latency on MMU intensive workloads</a:t>
            </a:r>
            <a:endParaRPr lang="en-US" dirty="0"/>
          </a:p>
        </p:txBody>
      </p:sp>
      <p:sp>
        <p:nvSpPr>
          <p:cNvPr id="3" name="Text Placeholder 2"/>
          <p:cNvSpPr>
            <a:spLocks noGrp="1"/>
          </p:cNvSpPr>
          <p:nvPr>
            <p:ph type="body" sz="quarter" idx="13"/>
          </p:nvPr>
        </p:nvSpPr>
        <p:spPr/>
        <p:txBody>
          <a:bodyPr/>
          <a:lstStyle/>
          <a:p>
            <a:r>
              <a:rPr lang="en-US" dirty="0" smtClean="0"/>
              <a:t>MMU related activity</a:t>
            </a:r>
          </a:p>
          <a:p>
            <a:pPr lvl="1"/>
            <a:r>
              <a:rPr lang="en-US" dirty="0" smtClean="0"/>
              <a:t>Process creation, context switches, page table updates</a:t>
            </a:r>
          </a:p>
          <a:p>
            <a:pPr lvl="1"/>
            <a:r>
              <a:rPr lang="en-US" dirty="0" smtClean="0"/>
              <a:t>BT monitor incurs huge overheads in these activities, HWMMU monitor incurs none.</a:t>
            </a:r>
          </a:p>
          <a:p>
            <a:r>
              <a:rPr lang="en-US" dirty="0" smtClean="0"/>
              <a:t>No need to install traces on the guest page tables any more and scales better with number of VCPUs.</a:t>
            </a:r>
          </a:p>
          <a:p>
            <a:r>
              <a:rPr lang="en-US" dirty="0" smtClean="0"/>
              <a:t>TLB miss rate</a:t>
            </a:r>
          </a:p>
          <a:p>
            <a:pPr lvl="1"/>
            <a:r>
              <a:rPr lang="en-US" dirty="0" smtClean="0"/>
              <a:t>TLB miss latency is significantly higher with HWMMU monitor (SPECJBB).</a:t>
            </a:r>
          </a:p>
          <a:p>
            <a:r>
              <a:rPr lang="en-US" dirty="0" smtClean="0"/>
              <a:t>Use of large pages with hardware MMU (in </a:t>
            </a:r>
            <a:r>
              <a:rPr lang="en-US" dirty="0" err="1" smtClean="0"/>
              <a:t>Gphys</a:t>
            </a:r>
            <a:r>
              <a:rPr lang="en-US" dirty="0" smtClean="0"/>
              <a:t>) helps TLB intensive workloads tremendously when compared to that when running with software MMU.</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MMU</a:t>
            </a:r>
            <a:endParaRPr lang="en-US" dirty="0"/>
          </a:p>
        </p:txBody>
      </p:sp>
      <p:sp>
        <p:nvSpPr>
          <p:cNvPr id="3" name="Text Placeholder 2"/>
          <p:cNvSpPr>
            <a:spLocks noGrp="1"/>
          </p:cNvSpPr>
          <p:nvPr>
            <p:ph type="body" sz="quarter" idx="13"/>
          </p:nvPr>
        </p:nvSpPr>
        <p:spPr>
          <a:xfrm>
            <a:off x="331405" y="1343431"/>
            <a:ext cx="8385048" cy="4237562"/>
          </a:xfrm>
        </p:spPr>
        <p:txBody>
          <a:bodyPr/>
          <a:lstStyle/>
          <a:p>
            <a:pPr>
              <a:lnSpc>
                <a:spcPct val="90000"/>
              </a:lnSpc>
            </a:pPr>
            <a:r>
              <a:rPr lang="en-US" dirty="0" smtClean="0"/>
              <a:t>Hierarchical page-table data structure walked by hardware. </a:t>
            </a:r>
          </a:p>
          <a:p>
            <a:pPr>
              <a:lnSpc>
                <a:spcPct val="90000"/>
              </a:lnSpc>
            </a:pPr>
            <a:r>
              <a:rPr lang="en-US" dirty="0" smtClean="0"/>
              <a:t>Hardware managed TLB caches results of page table walks.</a:t>
            </a:r>
          </a:p>
          <a:p>
            <a:pPr>
              <a:lnSpc>
                <a:spcPct val="90000"/>
              </a:lnSpc>
            </a:pPr>
            <a:r>
              <a:rPr lang="en-US" dirty="0" smtClean="0"/>
              <a:t> Software required to follow semantics to invalidate TLB entry explicitly on mapping changes.</a:t>
            </a:r>
          </a:p>
          <a:p>
            <a:pPr>
              <a:lnSpc>
                <a:spcPct val="90000"/>
              </a:lnSpc>
            </a:pPr>
            <a:r>
              <a:rPr lang="en-US" dirty="0" smtClean="0"/>
              <a:t>Software allowed to invalidate a single entry (INVLPG) or the whole TLB (CR3 reload/change, CR4 PGE flip) etc.</a:t>
            </a:r>
          </a:p>
          <a:p>
            <a:pPr>
              <a:lnSpc>
                <a:spcPct val="90000"/>
              </a:lnSpc>
            </a:pPr>
            <a:r>
              <a:rPr lang="en-US" dirty="0" smtClean="0"/>
              <a:t>CR3 points to the page root. Can support 4, 3 or 2 level page table hierarchies. </a:t>
            </a:r>
          </a:p>
          <a:p>
            <a:pPr>
              <a:lnSpc>
                <a:spcPct val="90000"/>
              </a:lnSpc>
            </a:pPr>
            <a:r>
              <a:rPr lang="en-US" dirty="0" smtClean="0"/>
              <a:t>Supports 4K, 2M or 4M, 1G sized physical pages.</a:t>
            </a:r>
          </a:p>
          <a:p>
            <a:pPr>
              <a:lnSpc>
                <a:spcPct val="90000"/>
              </a:lnSpc>
            </a:pPr>
            <a:r>
              <a:rPr lang="en-US" dirty="0" smtClean="0"/>
              <a:t>Page table entries (PTEs) are of the form (page number + flags), where flags can be P, RW, U/S, NX etc.</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x86 MMU (contd.)</a:t>
            </a:r>
            <a:endParaRPr lang="en-US" dirty="0"/>
          </a:p>
        </p:txBody>
      </p:sp>
      <p:sp>
        <p:nvSpPr>
          <p:cNvPr id="3" name="Text Placeholder 2"/>
          <p:cNvSpPr>
            <a:spLocks noGrp="1"/>
          </p:cNvSpPr>
          <p:nvPr>
            <p:ph type="body" sz="quarter" idx="13"/>
          </p:nvPr>
        </p:nvSpPr>
        <p:spPr>
          <a:xfrm>
            <a:off x="344384" y="786384"/>
            <a:ext cx="8393089" cy="460525"/>
          </a:xfrm>
        </p:spPr>
        <p:txBody>
          <a:bodyPr/>
          <a:lstStyle/>
          <a:p>
            <a:pPr>
              <a:buNone/>
            </a:pPr>
            <a:r>
              <a:rPr lang="en-US" dirty="0" smtClean="0"/>
              <a:t>Example two level page table.</a:t>
            </a:r>
            <a:endParaRPr lang="en-US" dirty="0"/>
          </a:p>
        </p:txBody>
      </p:sp>
      <p:sp>
        <p:nvSpPr>
          <p:cNvPr id="4" name="Slide Number Placeholder 5"/>
          <p:cNvSpPr txBox="1">
            <a:spLocks/>
          </p:cNvSpPr>
          <p:nvPr/>
        </p:nvSpPr>
        <p:spPr>
          <a:xfrm>
            <a:off x="6553200" y="6248400"/>
            <a:ext cx="1905000" cy="457200"/>
          </a:xfrm>
          <a:prstGeom prst="rect">
            <a:avLst/>
          </a:prstGeom>
        </p:spPr>
        <p:txBody>
          <a:bodyPr/>
          <a:lstStyle/>
          <a:p>
            <a:pPr marL="0" marR="0" lvl="0" indent="0" algn="ctr" defTabSz="914400" rtl="0" eaLnBrk="1" fontAlgn="base" latinLnBrk="0" hangingPunct="1">
              <a:lnSpc>
                <a:spcPct val="100000"/>
              </a:lnSpc>
              <a:spcBef>
                <a:spcPct val="0"/>
              </a:spcBef>
              <a:spcAft>
                <a:spcPct val="40000"/>
              </a:spcAft>
              <a:buClrTx/>
              <a:buSzTx/>
              <a:buFontTx/>
              <a:buNone/>
              <a:tabLst/>
              <a:defRPr/>
            </a:pPr>
            <a:fld id="{7991A4D9-B886-4A6C-965F-F19963AECC0F}" type="slidenum">
              <a:rPr kumimoji="0" lang="en-US" sz="2400" b="0" i="0" u="none" strike="noStrike" kern="1200" cap="none" spc="0" normalizeH="0" baseline="0" noProof="0" smtClean="0">
                <a:ln>
                  <a:noFill/>
                </a:ln>
                <a:solidFill>
                  <a:srgbClr val="0095D3"/>
                </a:solidFill>
                <a:effectLst/>
                <a:uLnTx/>
                <a:uFillTx/>
                <a:latin typeface="Arial" charset="0"/>
                <a:ea typeface="ＭＳ Ｐゴシック" pitchFamily="34" charset="-128"/>
                <a:cs typeface="+mn-cs"/>
              </a:rPr>
              <a:pPr marL="0" marR="0" lvl="0" indent="0" algn="ctr" defTabSz="914400" rtl="0" eaLnBrk="1" fontAlgn="base" latinLnBrk="0" hangingPunct="1">
                <a:lnSpc>
                  <a:spcPct val="100000"/>
                </a:lnSpc>
                <a:spcBef>
                  <a:spcPct val="0"/>
                </a:spcBef>
                <a:spcAft>
                  <a:spcPct val="40000"/>
                </a:spcAft>
                <a:buClrTx/>
                <a:buSzTx/>
                <a:buFontTx/>
                <a:buNone/>
                <a:tabLst/>
                <a:defRPr/>
              </a:pPr>
              <a:t>5</a:t>
            </a:fld>
            <a:endParaRPr kumimoji="0" lang="en-US" sz="2400" b="0" i="0" u="none" strike="noStrike" kern="1200" cap="none" spc="0" normalizeH="0" baseline="0" noProof="0">
              <a:ln>
                <a:noFill/>
              </a:ln>
              <a:solidFill>
                <a:srgbClr val="0095D3"/>
              </a:solidFill>
              <a:effectLst/>
              <a:uLnTx/>
              <a:uFillTx/>
              <a:latin typeface="Arial" charset="0"/>
              <a:ea typeface="ＭＳ Ｐゴシック" pitchFamily="34" charset="-128"/>
              <a:cs typeface="+mn-cs"/>
            </a:endParaRPr>
          </a:p>
        </p:txBody>
      </p:sp>
      <p:sp>
        <p:nvSpPr>
          <p:cNvPr id="6" name="Line 4"/>
          <p:cNvSpPr>
            <a:spLocks noChangeShapeType="1"/>
          </p:cNvSpPr>
          <p:nvPr/>
        </p:nvSpPr>
        <p:spPr bwMode="auto">
          <a:xfrm>
            <a:off x="842963" y="2165350"/>
            <a:ext cx="3157537" cy="0"/>
          </a:xfrm>
          <a:prstGeom prst="line">
            <a:avLst/>
          </a:prstGeom>
          <a:noFill/>
          <a:ln w="9525">
            <a:solidFill>
              <a:schemeClr val="tx1"/>
            </a:solidFill>
            <a:round/>
            <a:headEnd/>
            <a:tailEnd/>
          </a:ln>
          <a:effectLst/>
        </p:spPr>
        <p:txBody>
          <a:bodyPr/>
          <a:lstStyle/>
          <a:p>
            <a:endParaRPr lang="en-US"/>
          </a:p>
        </p:txBody>
      </p:sp>
      <p:sp>
        <p:nvSpPr>
          <p:cNvPr id="7" name="Line 5"/>
          <p:cNvSpPr>
            <a:spLocks noChangeShapeType="1"/>
          </p:cNvSpPr>
          <p:nvPr/>
        </p:nvSpPr>
        <p:spPr bwMode="auto">
          <a:xfrm>
            <a:off x="2724150" y="2098675"/>
            <a:ext cx="0" cy="134938"/>
          </a:xfrm>
          <a:prstGeom prst="line">
            <a:avLst/>
          </a:prstGeom>
          <a:noFill/>
          <a:ln w="9525">
            <a:solidFill>
              <a:schemeClr val="tx1"/>
            </a:solidFill>
            <a:round/>
            <a:headEnd/>
            <a:tailEnd/>
          </a:ln>
          <a:effectLst/>
        </p:spPr>
        <p:txBody>
          <a:bodyPr/>
          <a:lstStyle/>
          <a:p>
            <a:endParaRPr lang="en-US"/>
          </a:p>
        </p:txBody>
      </p:sp>
      <p:sp>
        <p:nvSpPr>
          <p:cNvPr id="8" name="Line 6"/>
          <p:cNvSpPr>
            <a:spLocks noChangeShapeType="1"/>
          </p:cNvSpPr>
          <p:nvPr/>
        </p:nvSpPr>
        <p:spPr bwMode="auto">
          <a:xfrm>
            <a:off x="1814513" y="2098675"/>
            <a:ext cx="0" cy="134938"/>
          </a:xfrm>
          <a:prstGeom prst="line">
            <a:avLst/>
          </a:prstGeom>
          <a:noFill/>
          <a:ln w="9525">
            <a:solidFill>
              <a:schemeClr val="tx1"/>
            </a:solidFill>
            <a:round/>
            <a:headEnd/>
            <a:tailEnd/>
          </a:ln>
          <a:effectLst/>
        </p:spPr>
        <p:txBody>
          <a:bodyPr/>
          <a:lstStyle/>
          <a:p>
            <a:endParaRPr lang="en-US"/>
          </a:p>
        </p:txBody>
      </p:sp>
      <p:sp>
        <p:nvSpPr>
          <p:cNvPr id="9" name="Rectangle 9"/>
          <p:cNvSpPr>
            <a:spLocks noChangeArrowheads="1"/>
          </p:cNvSpPr>
          <p:nvPr/>
        </p:nvSpPr>
        <p:spPr bwMode="auto">
          <a:xfrm>
            <a:off x="4849813" y="2300288"/>
            <a:ext cx="788987" cy="134937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 name="AutoShape 12"/>
          <p:cNvSpPr>
            <a:spLocks/>
          </p:cNvSpPr>
          <p:nvPr/>
        </p:nvSpPr>
        <p:spPr bwMode="auto">
          <a:xfrm rot="5334163">
            <a:off x="1214438" y="1997075"/>
            <a:ext cx="168275" cy="911225"/>
          </a:xfrm>
          <a:prstGeom prst="rightBrace">
            <a:avLst>
              <a:gd name="adj1" fmla="val 45126"/>
              <a:gd name="adj2" fmla="val 51120"/>
            </a:avLst>
          </a:prstGeom>
          <a:noFill/>
          <a:ln w="9525">
            <a:solidFill>
              <a:schemeClr val="tx1"/>
            </a:solidFill>
            <a:round/>
            <a:headEnd/>
            <a:tailEnd/>
          </a:ln>
          <a:effectLst/>
        </p:spPr>
        <p:txBody>
          <a:bodyPr wrap="none" anchor="ctr"/>
          <a:lstStyle/>
          <a:p>
            <a:endParaRPr lang="en-US"/>
          </a:p>
        </p:txBody>
      </p:sp>
      <p:sp>
        <p:nvSpPr>
          <p:cNvPr id="11" name="AutoShape 13"/>
          <p:cNvSpPr>
            <a:spLocks/>
          </p:cNvSpPr>
          <p:nvPr/>
        </p:nvSpPr>
        <p:spPr bwMode="auto">
          <a:xfrm rot="5334163">
            <a:off x="2185194" y="1997869"/>
            <a:ext cx="168275" cy="909637"/>
          </a:xfrm>
          <a:prstGeom prst="rightBrace">
            <a:avLst>
              <a:gd name="adj1" fmla="val 45047"/>
              <a:gd name="adj2" fmla="val 51120"/>
            </a:avLst>
          </a:prstGeom>
          <a:noFill/>
          <a:ln w="9525">
            <a:solidFill>
              <a:schemeClr val="tx1"/>
            </a:solidFill>
            <a:round/>
            <a:headEnd/>
            <a:tailEnd/>
          </a:ln>
          <a:effectLst/>
        </p:spPr>
        <p:txBody>
          <a:bodyPr wrap="none" anchor="ctr"/>
          <a:lstStyle/>
          <a:p>
            <a:endParaRPr lang="en-US"/>
          </a:p>
        </p:txBody>
      </p:sp>
      <p:sp>
        <p:nvSpPr>
          <p:cNvPr id="12" name="Line 14"/>
          <p:cNvSpPr>
            <a:spLocks noChangeShapeType="1"/>
          </p:cNvSpPr>
          <p:nvPr/>
        </p:nvSpPr>
        <p:spPr bwMode="auto">
          <a:xfrm>
            <a:off x="1268413" y="2570163"/>
            <a:ext cx="0" cy="1687512"/>
          </a:xfrm>
          <a:prstGeom prst="line">
            <a:avLst/>
          </a:prstGeom>
          <a:noFill/>
          <a:ln w="9525">
            <a:solidFill>
              <a:schemeClr val="tx1"/>
            </a:solidFill>
            <a:round/>
            <a:headEnd/>
            <a:tailEnd/>
          </a:ln>
          <a:effectLst/>
        </p:spPr>
        <p:txBody>
          <a:bodyPr/>
          <a:lstStyle/>
          <a:p>
            <a:endParaRPr lang="en-US"/>
          </a:p>
        </p:txBody>
      </p:sp>
      <p:sp>
        <p:nvSpPr>
          <p:cNvPr id="13" name="Line 15"/>
          <p:cNvSpPr>
            <a:spLocks noChangeShapeType="1"/>
          </p:cNvSpPr>
          <p:nvPr/>
        </p:nvSpPr>
        <p:spPr bwMode="auto">
          <a:xfrm>
            <a:off x="1268413" y="4257675"/>
            <a:ext cx="303212" cy="0"/>
          </a:xfrm>
          <a:prstGeom prst="line">
            <a:avLst/>
          </a:prstGeom>
          <a:noFill/>
          <a:ln w="9525">
            <a:solidFill>
              <a:schemeClr val="tx1"/>
            </a:solidFill>
            <a:round/>
            <a:headEnd/>
            <a:tailEnd type="triangle" w="med" len="med"/>
          </a:ln>
          <a:effectLst/>
        </p:spPr>
        <p:txBody>
          <a:bodyPr/>
          <a:lstStyle/>
          <a:p>
            <a:endParaRPr lang="en-US"/>
          </a:p>
        </p:txBody>
      </p:sp>
      <p:sp>
        <p:nvSpPr>
          <p:cNvPr id="14" name="Rectangle 16"/>
          <p:cNvSpPr>
            <a:spLocks noChangeArrowheads="1"/>
          </p:cNvSpPr>
          <p:nvPr/>
        </p:nvSpPr>
        <p:spPr bwMode="auto">
          <a:xfrm>
            <a:off x="1085850" y="5673725"/>
            <a:ext cx="1760538" cy="269875"/>
          </a:xfrm>
          <a:prstGeom prst="rect">
            <a:avLst/>
          </a:prstGeom>
          <a:solidFill>
            <a:schemeClr val="accent1"/>
          </a:solidFill>
          <a:ln w="9525">
            <a:solidFill>
              <a:schemeClr val="tx1"/>
            </a:solidFill>
            <a:miter lim="800000"/>
            <a:headEnd/>
            <a:tailEnd/>
          </a:ln>
          <a:effectLst/>
        </p:spPr>
        <p:txBody>
          <a:bodyPr wrap="none" anchor="ctr"/>
          <a:lstStyle/>
          <a:p>
            <a:r>
              <a:rPr lang="en-US" sz="1600" dirty="0" smtClean="0">
                <a:solidFill>
                  <a:schemeClr val="tx1"/>
                </a:solidFill>
              </a:rPr>
              <a:t>CR3</a:t>
            </a:r>
            <a:endParaRPr lang="en-US" sz="1600" dirty="0">
              <a:solidFill>
                <a:schemeClr val="tx1"/>
              </a:solidFill>
            </a:endParaRPr>
          </a:p>
        </p:txBody>
      </p:sp>
      <p:sp>
        <p:nvSpPr>
          <p:cNvPr id="15" name="Line 17"/>
          <p:cNvSpPr>
            <a:spLocks noChangeShapeType="1"/>
          </p:cNvSpPr>
          <p:nvPr/>
        </p:nvSpPr>
        <p:spPr bwMode="auto">
          <a:xfrm flipH="1">
            <a:off x="842963" y="5741988"/>
            <a:ext cx="242887" cy="0"/>
          </a:xfrm>
          <a:prstGeom prst="line">
            <a:avLst/>
          </a:prstGeom>
          <a:noFill/>
          <a:ln w="9525">
            <a:solidFill>
              <a:schemeClr val="tx1"/>
            </a:solidFill>
            <a:round/>
            <a:headEnd/>
            <a:tailEnd/>
          </a:ln>
          <a:effectLst/>
        </p:spPr>
        <p:txBody>
          <a:bodyPr/>
          <a:lstStyle/>
          <a:p>
            <a:endParaRPr lang="en-US"/>
          </a:p>
        </p:txBody>
      </p:sp>
      <p:sp>
        <p:nvSpPr>
          <p:cNvPr id="16" name="Line 18"/>
          <p:cNvSpPr>
            <a:spLocks noChangeShapeType="1"/>
          </p:cNvSpPr>
          <p:nvPr/>
        </p:nvSpPr>
        <p:spPr bwMode="auto">
          <a:xfrm flipV="1">
            <a:off x="842963" y="5268913"/>
            <a:ext cx="0" cy="473075"/>
          </a:xfrm>
          <a:prstGeom prst="line">
            <a:avLst/>
          </a:prstGeom>
          <a:noFill/>
          <a:ln w="9525">
            <a:solidFill>
              <a:schemeClr val="tx1"/>
            </a:solidFill>
            <a:round/>
            <a:headEnd/>
            <a:tailEnd/>
          </a:ln>
          <a:effectLst/>
        </p:spPr>
        <p:txBody>
          <a:bodyPr/>
          <a:lstStyle/>
          <a:p>
            <a:endParaRPr lang="en-US"/>
          </a:p>
        </p:txBody>
      </p:sp>
      <p:sp>
        <p:nvSpPr>
          <p:cNvPr id="17" name="Line 19"/>
          <p:cNvSpPr>
            <a:spLocks noChangeShapeType="1"/>
          </p:cNvSpPr>
          <p:nvPr/>
        </p:nvSpPr>
        <p:spPr bwMode="auto">
          <a:xfrm>
            <a:off x="842963" y="5268913"/>
            <a:ext cx="728662" cy="0"/>
          </a:xfrm>
          <a:prstGeom prst="line">
            <a:avLst/>
          </a:prstGeom>
          <a:noFill/>
          <a:ln w="9525">
            <a:solidFill>
              <a:schemeClr val="tx1"/>
            </a:solidFill>
            <a:round/>
            <a:headEnd/>
            <a:tailEnd type="triangle" w="med" len="med"/>
          </a:ln>
          <a:effectLst/>
        </p:spPr>
        <p:txBody>
          <a:bodyPr/>
          <a:lstStyle/>
          <a:p>
            <a:endParaRPr lang="en-US"/>
          </a:p>
        </p:txBody>
      </p:sp>
      <p:sp>
        <p:nvSpPr>
          <p:cNvPr id="18" name="Line 20"/>
          <p:cNvSpPr>
            <a:spLocks noChangeShapeType="1"/>
          </p:cNvSpPr>
          <p:nvPr/>
        </p:nvSpPr>
        <p:spPr bwMode="auto">
          <a:xfrm>
            <a:off x="2239963" y="2503488"/>
            <a:ext cx="0" cy="1079500"/>
          </a:xfrm>
          <a:prstGeom prst="line">
            <a:avLst/>
          </a:prstGeom>
          <a:noFill/>
          <a:ln w="9525">
            <a:solidFill>
              <a:schemeClr val="tx1"/>
            </a:solidFill>
            <a:round/>
            <a:headEnd/>
            <a:tailEnd/>
          </a:ln>
          <a:effectLst/>
        </p:spPr>
        <p:txBody>
          <a:bodyPr/>
          <a:lstStyle/>
          <a:p>
            <a:endParaRPr lang="en-US"/>
          </a:p>
        </p:txBody>
      </p:sp>
      <p:sp>
        <p:nvSpPr>
          <p:cNvPr id="19" name="Line 21"/>
          <p:cNvSpPr>
            <a:spLocks noChangeShapeType="1"/>
          </p:cNvSpPr>
          <p:nvPr/>
        </p:nvSpPr>
        <p:spPr bwMode="auto">
          <a:xfrm>
            <a:off x="2239963" y="3582988"/>
            <a:ext cx="909637" cy="0"/>
          </a:xfrm>
          <a:prstGeom prst="line">
            <a:avLst/>
          </a:prstGeom>
          <a:noFill/>
          <a:ln w="9525">
            <a:solidFill>
              <a:schemeClr val="tx1"/>
            </a:solidFill>
            <a:round/>
            <a:headEnd/>
            <a:tailEnd type="triangle" w="med" len="med"/>
          </a:ln>
          <a:effectLst/>
        </p:spPr>
        <p:txBody>
          <a:bodyPr/>
          <a:lstStyle/>
          <a:p>
            <a:endParaRPr lang="en-US"/>
          </a:p>
        </p:txBody>
      </p:sp>
      <p:sp>
        <p:nvSpPr>
          <p:cNvPr id="20" name="AutoShape 22"/>
          <p:cNvSpPr>
            <a:spLocks/>
          </p:cNvSpPr>
          <p:nvPr/>
        </p:nvSpPr>
        <p:spPr bwMode="auto">
          <a:xfrm rot="5334163">
            <a:off x="3352007" y="1920081"/>
            <a:ext cx="203200" cy="1093787"/>
          </a:xfrm>
          <a:prstGeom prst="rightBrace">
            <a:avLst>
              <a:gd name="adj1" fmla="val 44857"/>
              <a:gd name="adj2" fmla="val 51120"/>
            </a:avLst>
          </a:prstGeom>
          <a:noFill/>
          <a:ln w="9525">
            <a:solidFill>
              <a:schemeClr val="tx1"/>
            </a:solidFill>
            <a:round/>
            <a:headEnd/>
            <a:tailEnd/>
          </a:ln>
          <a:effectLst/>
        </p:spPr>
        <p:txBody>
          <a:bodyPr wrap="none" anchor="ctr"/>
          <a:lstStyle/>
          <a:p>
            <a:endParaRPr lang="en-US"/>
          </a:p>
        </p:txBody>
      </p:sp>
      <p:sp>
        <p:nvSpPr>
          <p:cNvPr id="21" name="Line 23"/>
          <p:cNvSpPr>
            <a:spLocks noChangeShapeType="1"/>
          </p:cNvSpPr>
          <p:nvPr/>
        </p:nvSpPr>
        <p:spPr bwMode="auto">
          <a:xfrm>
            <a:off x="3452813" y="2570163"/>
            <a:ext cx="0" cy="269875"/>
          </a:xfrm>
          <a:prstGeom prst="line">
            <a:avLst/>
          </a:prstGeom>
          <a:noFill/>
          <a:ln w="9525">
            <a:solidFill>
              <a:schemeClr val="tx1"/>
            </a:solidFill>
            <a:round/>
            <a:headEnd/>
            <a:tailEnd/>
          </a:ln>
          <a:effectLst/>
        </p:spPr>
        <p:txBody>
          <a:bodyPr/>
          <a:lstStyle/>
          <a:p>
            <a:endParaRPr lang="en-US"/>
          </a:p>
        </p:txBody>
      </p:sp>
      <p:sp>
        <p:nvSpPr>
          <p:cNvPr id="22" name="Line 24"/>
          <p:cNvSpPr>
            <a:spLocks noChangeShapeType="1"/>
          </p:cNvSpPr>
          <p:nvPr/>
        </p:nvSpPr>
        <p:spPr bwMode="auto">
          <a:xfrm>
            <a:off x="3452813" y="2840038"/>
            <a:ext cx="1397000" cy="0"/>
          </a:xfrm>
          <a:prstGeom prst="line">
            <a:avLst/>
          </a:prstGeom>
          <a:noFill/>
          <a:ln w="9525">
            <a:solidFill>
              <a:schemeClr val="tx1"/>
            </a:solidFill>
            <a:round/>
            <a:headEnd/>
            <a:tailEnd type="triangle" w="med" len="med"/>
          </a:ln>
          <a:effectLst/>
        </p:spPr>
        <p:txBody>
          <a:bodyPr/>
          <a:lstStyle/>
          <a:p>
            <a:endParaRPr lang="en-US"/>
          </a:p>
        </p:txBody>
      </p:sp>
      <p:grpSp>
        <p:nvGrpSpPr>
          <p:cNvPr id="23" name="Group 54"/>
          <p:cNvGrpSpPr>
            <a:grpSpLocks/>
          </p:cNvGrpSpPr>
          <p:nvPr/>
        </p:nvGrpSpPr>
        <p:grpSpPr bwMode="auto">
          <a:xfrm>
            <a:off x="1571625" y="3919538"/>
            <a:ext cx="788988" cy="1349375"/>
            <a:chOff x="990" y="2469"/>
            <a:chExt cx="497" cy="850"/>
          </a:xfrm>
        </p:grpSpPr>
        <p:sp>
          <p:nvSpPr>
            <p:cNvPr id="24" name="Rectangle 7"/>
            <p:cNvSpPr>
              <a:spLocks noChangeArrowheads="1"/>
            </p:cNvSpPr>
            <p:nvPr/>
          </p:nvSpPr>
          <p:spPr bwMode="auto">
            <a:xfrm>
              <a:off x="990" y="2469"/>
              <a:ext cx="497" cy="8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 name="Rectangle 25"/>
            <p:cNvSpPr>
              <a:spLocks noChangeArrowheads="1"/>
            </p:cNvSpPr>
            <p:nvPr/>
          </p:nvSpPr>
          <p:spPr bwMode="auto">
            <a:xfrm>
              <a:off x="990" y="2639"/>
              <a:ext cx="497" cy="128"/>
            </a:xfrm>
            <a:prstGeom prst="rect">
              <a:avLst/>
            </a:prstGeom>
            <a:solidFill>
              <a:schemeClr val="accent1"/>
            </a:solidFill>
            <a:ln w="9525">
              <a:solidFill>
                <a:schemeClr val="tx1"/>
              </a:solidFill>
              <a:miter lim="800000"/>
              <a:headEnd/>
              <a:tailEnd/>
            </a:ln>
            <a:effectLst/>
          </p:spPr>
          <p:txBody>
            <a:bodyPr wrap="none" anchor="ctr"/>
            <a:lstStyle/>
            <a:p>
              <a:r>
                <a:rPr lang="en-US" sz="900"/>
                <a:t>Directory Entry</a:t>
              </a:r>
            </a:p>
          </p:txBody>
        </p:sp>
      </p:grpSp>
      <p:sp>
        <p:nvSpPr>
          <p:cNvPr id="26" name="Line 29"/>
          <p:cNvSpPr>
            <a:spLocks noChangeShapeType="1"/>
          </p:cNvSpPr>
          <p:nvPr/>
        </p:nvSpPr>
        <p:spPr bwMode="auto">
          <a:xfrm>
            <a:off x="2360613" y="4257675"/>
            <a:ext cx="425450" cy="0"/>
          </a:xfrm>
          <a:prstGeom prst="line">
            <a:avLst/>
          </a:prstGeom>
          <a:noFill/>
          <a:ln w="9525">
            <a:solidFill>
              <a:schemeClr val="tx1"/>
            </a:solidFill>
            <a:round/>
            <a:headEnd/>
            <a:tailEnd/>
          </a:ln>
          <a:effectLst/>
        </p:spPr>
        <p:txBody>
          <a:bodyPr/>
          <a:lstStyle/>
          <a:p>
            <a:endParaRPr lang="en-US"/>
          </a:p>
        </p:txBody>
      </p:sp>
      <p:sp>
        <p:nvSpPr>
          <p:cNvPr id="27" name="Line 30"/>
          <p:cNvSpPr>
            <a:spLocks noChangeShapeType="1"/>
          </p:cNvSpPr>
          <p:nvPr/>
        </p:nvSpPr>
        <p:spPr bwMode="auto">
          <a:xfrm>
            <a:off x="2786063" y="4257675"/>
            <a:ext cx="0" cy="269875"/>
          </a:xfrm>
          <a:prstGeom prst="line">
            <a:avLst/>
          </a:prstGeom>
          <a:noFill/>
          <a:ln w="9525">
            <a:solidFill>
              <a:schemeClr val="tx1"/>
            </a:solidFill>
            <a:round/>
            <a:headEnd/>
            <a:tailEnd/>
          </a:ln>
          <a:effectLst/>
        </p:spPr>
        <p:txBody>
          <a:bodyPr/>
          <a:lstStyle/>
          <a:p>
            <a:endParaRPr lang="en-US"/>
          </a:p>
        </p:txBody>
      </p:sp>
      <p:sp>
        <p:nvSpPr>
          <p:cNvPr id="28" name="Line 31"/>
          <p:cNvSpPr>
            <a:spLocks noChangeShapeType="1"/>
          </p:cNvSpPr>
          <p:nvPr/>
        </p:nvSpPr>
        <p:spPr bwMode="auto">
          <a:xfrm>
            <a:off x="2786063" y="4527550"/>
            <a:ext cx="363537" cy="0"/>
          </a:xfrm>
          <a:prstGeom prst="line">
            <a:avLst/>
          </a:prstGeom>
          <a:noFill/>
          <a:ln w="9525">
            <a:solidFill>
              <a:schemeClr val="tx1"/>
            </a:solidFill>
            <a:round/>
            <a:headEnd/>
            <a:tailEnd type="triangle" w="med" len="med"/>
          </a:ln>
          <a:effectLst/>
        </p:spPr>
        <p:txBody>
          <a:bodyPr/>
          <a:lstStyle/>
          <a:p>
            <a:endParaRPr lang="en-US"/>
          </a:p>
        </p:txBody>
      </p:sp>
      <p:sp>
        <p:nvSpPr>
          <p:cNvPr id="29" name="Text Box 32"/>
          <p:cNvSpPr txBox="1">
            <a:spLocks noChangeArrowheads="1"/>
          </p:cNvSpPr>
          <p:nvPr/>
        </p:nvSpPr>
        <p:spPr bwMode="auto">
          <a:xfrm>
            <a:off x="3124200" y="2906486"/>
            <a:ext cx="868363" cy="274638"/>
          </a:xfrm>
          <a:prstGeom prst="rect">
            <a:avLst/>
          </a:prstGeom>
          <a:noFill/>
          <a:ln w="9525">
            <a:noFill/>
            <a:miter lim="800000"/>
            <a:headEnd/>
            <a:tailEnd/>
          </a:ln>
          <a:effectLst/>
        </p:spPr>
        <p:txBody>
          <a:bodyPr wrap="none">
            <a:spAutoFit/>
          </a:bodyPr>
          <a:lstStyle/>
          <a:p>
            <a:r>
              <a:rPr lang="en-US" sz="1200" dirty="0"/>
              <a:t>Page Table</a:t>
            </a:r>
          </a:p>
        </p:txBody>
      </p:sp>
      <p:grpSp>
        <p:nvGrpSpPr>
          <p:cNvPr id="30" name="Group 55"/>
          <p:cNvGrpSpPr>
            <a:grpSpLocks/>
          </p:cNvGrpSpPr>
          <p:nvPr/>
        </p:nvGrpSpPr>
        <p:grpSpPr bwMode="auto">
          <a:xfrm>
            <a:off x="3149600" y="3178175"/>
            <a:ext cx="788988" cy="1349375"/>
            <a:chOff x="1984" y="2002"/>
            <a:chExt cx="497" cy="850"/>
          </a:xfrm>
        </p:grpSpPr>
        <p:sp>
          <p:nvSpPr>
            <p:cNvPr id="31" name="Rectangle 8"/>
            <p:cNvSpPr>
              <a:spLocks noChangeArrowheads="1"/>
            </p:cNvSpPr>
            <p:nvPr/>
          </p:nvSpPr>
          <p:spPr bwMode="auto">
            <a:xfrm>
              <a:off x="1984" y="2002"/>
              <a:ext cx="497" cy="8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33"/>
            <p:cNvSpPr>
              <a:spLocks noChangeArrowheads="1"/>
            </p:cNvSpPr>
            <p:nvPr/>
          </p:nvSpPr>
          <p:spPr bwMode="auto">
            <a:xfrm>
              <a:off x="1984" y="2172"/>
              <a:ext cx="497" cy="127"/>
            </a:xfrm>
            <a:prstGeom prst="rect">
              <a:avLst/>
            </a:prstGeom>
            <a:solidFill>
              <a:schemeClr val="accent1"/>
            </a:solidFill>
            <a:ln w="9525">
              <a:solidFill>
                <a:schemeClr val="tx1"/>
              </a:solidFill>
              <a:miter lim="800000"/>
              <a:headEnd/>
              <a:tailEnd/>
            </a:ln>
            <a:effectLst/>
          </p:spPr>
          <p:txBody>
            <a:bodyPr wrap="none" anchor="ctr"/>
            <a:lstStyle/>
            <a:p>
              <a:r>
                <a:rPr lang="en-US" sz="800"/>
                <a:t>Page Table Entry</a:t>
              </a:r>
            </a:p>
          </p:txBody>
        </p:sp>
      </p:grpSp>
      <p:sp>
        <p:nvSpPr>
          <p:cNvPr id="33" name="Line 36"/>
          <p:cNvSpPr>
            <a:spLocks noChangeShapeType="1"/>
          </p:cNvSpPr>
          <p:nvPr/>
        </p:nvSpPr>
        <p:spPr bwMode="auto">
          <a:xfrm>
            <a:off x="4424363" y="3649663"/>
            <a:ext cx="425450" cy="0"/>
          </a:xfrm>
          <a:prstGeom prst="line">
            <a:avLst/>
          </a:prstGeom>
          <a:noFill/>
          <a:ln w="9525">
            <a:solidFill>
              <a:schemeClr val="tx1"/>
            </a:solidFill>
            <a:round/>
            <a:headEnd/>
            <a:tailEnd type="triangle" w="med" len="med"/>
          </a:ln>
          <a:effectLst/>
        </p:spPr>
        <p:txBody>
          <a:bodyPr/>
          <a:lstStyle/>
          <a:p>
            <a:endParaRPr lang="en-US"/>
          </a:p>
        </p:txBody>
      </p:sp>
      <p:sp>
        <p:nvSpPr>
          <p:cNvPr id="34" name="Line 37"/>
          <p:cNvSpPr>
            <a:spLocks noChangeShapeType="1"/>
          </p:cNvSpPr>
          <p:nvPr/>
        </p:nvSpPr>
        <p:spPr bwMode="auto">
          <a:xfrm>
            <a:off x="3938588" y="3514725"/>
            <a:ext cx="485775" cy="0"/>
          </a:xfrm>
          <a:prstGeom prst="line">
            <a:avLst/>
          </a:prstGeom>
          <a:noFill/>
          <a:ln w="9525">
            <a:solidFill>
              <a:schemeClr val="tx1"/>
            </a:solidFill>
            <a:round/>
            <a:headEnd/>
            <a:tailEnd/>
          </a:ln>
          <a:effectLst/>
        </p:spPr>
        <p:txBody>
          <a:bodyPr/>
          <a:lstStyle/>
          <a:p>
            <a:endParaRPr lang="en-US"/>
          </a:p>
        </p:txBody>
      </p:sp>
      <p:sp>
        <p:nvSpPr>
          <p:cNvPr id="35" name="Line 38"/>
          <p:cNvSpPr>
            <a:spLocks noChangeShapeType="1"/>
          </p:cNvSpPr>
          <p:nvPr/>
        </p:nvSpPr>
        <p:spPr bwMode="auto">
          <a:xfrm>
            <a:off x="4424363" y="3514725"/>
            <a:ext cx="0" cy="134938"/>
          </a:xfrm>
          <a:prstGeom prst="line">
            <a:avLst/>
          </a:prstGeom>
          <a:noFill/>
          <a:ln w="9525">
            <a:solidFill>
              <a:schemeClr val="tx1"/>
            </a:solidFill>
            <a:round/>
            <a:headEnd/>
            <a:tailEnd/>
          </a:ln>
          <a:effectLst/>
        </p:spPr>
        <p:txBody>
          <a:bodyPr/>
          <a:lstStyle/>
          <a:p>
            <a:endParaRPr lang="en-US"/>
          </a:p>
        </p:txBody>
      </p:sp>
      <p:sp>
        <p:nvSpPr>
          <p:cNvPr id="36" name="Line 40"/>
          <p:cNvSpPr>
            <a:spLocks noChangeShapeType="1"/>
          </p:cNvSpPr>
          <p:nvPr/>
        </p:nvSpPr>
        <p:spPr bwMode="auto">
          <a:xfrm flipH="1">
            <a:off x="4181475" y="2773363"/>
            <a:ext cx="122238" cy="134937"/>
          </a:xfrm>
          <a:prstGeom prst="line">
            <a:avLst/>
          </a:prstGeom>
          <a:noFill/>
          <a:ln w="9525">
            <a:solidFill>
              <a:schemeClr val="tx1"/>
            </a:solidFill>
            <a:round/>
            <a:headEnd/>
            <a:tailEnd/>
          </a:ln>
          <a:effectLst/>
        </p:spPr>
        <p:txBody>
          <a:bodyPr/>
          <a:lstStyle/>
          <a:p>
            <a:endParaRPr lang="en-US"/>
          </a:p>
        </p:txBody>
      </p:sp>
      <p:sp>
        <p:nvSpPr>
          <p:cNvPr id="37" name="Text Box 41"/>
          <p:cNvSpPr txBox="1">
            <a:spLocks noChangeArrowheads="1"/>
          </p:cNvSpPr>
          <p:nvPr/>
        </p:nvSpPr>
        <p:spPr bwMode="auto">
          <a:xfrm>
            <a:off x="3954463" y="2603500"/>
            <a:ext cx="336550" cy="274638"/>
          </a:xfrm>
          <a:prstGeom prst="rect">
            <a:avLst/>
          </a:prstGeom>
          <a:noFill/>
          <a:ln w="9525">
            <a:noFill/>
            <a:miter lim="800000"/>
            <a:headEnd/>
            <a:tailEnd/>
          </a:ln>
          <a:effectLst/>
        </p:spPr>
        <p:txBody>
          <a:bodyPr wrap="none">
            <a:spAutoFit/>
          </a:bodyPr>
          <a:lstStyle/>
          <a:p>
            <a:r>
              <a:rPr lang="en-US" sz="1200"/>
              <a:t>12</a:t>
            </a:r>
          </a:p>
        </p:txBody>
      </p:sp>
      <p:sp>
        <p:nvSpPr>
          <p:cNvPr id="38" name="Line 43"/>
          <p:cNvSpPr>
            <a:spLocks noChangeShapeType="1"/>
          </p:cNvSpPr>
          <p:nvPr/>
        </p:nvSpPr>
        <p:spPr bwMode="auto">
          <a:xfrm flipH="1">
            <a:off x="2178050" y="3043238"/>
            <a:ext cx="122238" cy="201612"/>
          </a:xfrm>
          <a:prstGeom prst="line">
            <a:avLst/>
          </a:prstGeom>
          <a:noFill/>
          <a:ln w="9525">
            <a:solidFill>
              <a:schemeClr val="tx1"/>
            </a:solidFill>
            <a:round/>
            <a:headEnd/>
            <a:tailEnd/>
          </a:ln>
          <a:effectLst/>
        </p:spPr>
        <p:txBody>
          <a:bodyPr/>
          <a:lstStyle/>
          <a:p>
            <a:endParaRPr lang="en-US"/>
          </a:p>
        </p:txBody>
      </p:sp>
      <p:sp>
        <p:nvSpPr>
          <p:cNvPr id="39" name="Text Box 44"/>
          <p:cNvSpPr txBox="1">
            <a:spLocks noChangeArrowheads="1"/>
          </p:cNvSpPr>
          <p:nvPr/>
        </p:nvSpPr>
        <p:spPr bwMode="auto">
          <a:xfrm>
            <a:off x="2157413" y="3065463"/>
            <a:ext cx="336550" cy="274637"/>
          </a:xfrm>
          <a:prstGeom prst="rect">
            <a:avLst/>
          </a:prstGeom>
          <a:noFill/>
          <a:ln w="9525">
            <a:noFill/>
            <a:miter lim="800000"/>
            <a:headEnd/>
            <a:tailEnd/>
          </a:ln>
          <a:effectLst/>
        </p:spPr>
        <p:txBody>
          <a:bodyPr wrap="none">
            <a:spAutoFit/>
          </a:bodyPr>
          <a:lstStyle/>
          <a:p>
            <a:r>
              <a:rPr lang="en-US" sz="1200"/>
              <a:t>10</a:t>
            </a:r>
          </a:p>
        </p:txBody>
      </p:sp>
      <p:sp>
        <p:nvSpPr>
          <p:cNvPr id="40" name="Line 45"/>
          <p:cNvSpPr>
            <a:spLocks noChangeShapeType="1"/>
          </p:cNvSpPr>
          <p:nvPr/>
        </p:nvSpPr>
        <p:spPr bwMode="auto">
          <a:xfrm flipH="1">
            <a:off x="1206500" y="3313113"/>
            <a:ext cx="122238" cy="201612"/>
          </a:xfrm>
          <a:prstGeom prst="line">
            <a:avLst/>
          </a:prstGeom>
          <a:noFill/>
          <a:ln w="9525">
            <a:solidFill>
              <a:schemeClr val="tx1"/>
            </a:solidFill>
            <a:round/>
            <a:headEnd/>
            <a:tailEnd/>
          </a:ln>
          <a:effectLst/>
        </p:spPr>
        <p:txBody>
          <a:bodyPr/>
          <a:lstStyle/>
          <a:p>
            <a:endParaRPr lang="en-US"/>
          </a:p>
        </p:txBody>
      </p:sp>
      <p:sp>
        <p:nvSpPr>
          <p:cNvPr id="41" name="Text Box 46"/>
          <p:cNvSpPr txBox="1">
            <a:spLocks noChangeArrowheads="1"/>
          </p:cNvSpPr>
          <p:nvPr/>
        </p:nvSpPr>
        <p:spPr bwMode="auto">
          <a:xfrm>
            <a:off x="1173163" y="3379788"/>
            <a:ext cx="336550" cy="274637"/>
          </a:xfrm>
          <a:prstGeom prst="rect">
            <a:avLst/>
          </a:prstGeom>
          <a:noFill/>
          <a:ln w="9525">
            <a:noFill/>
            <a:miter lim="800000"/>
            <a:headEnd/>
            <a:tailEnd/>
          </a:ln>
          <a:effectLst/>
        </p:spPr>
        <p:txBody>
          <a:bodyPr wrap="none">
            <a:spAutoFit/>
          </a:bodyPr>
          <a:lstStyle/>
          <a:p>
            <a:r>
              <a:rPr lang="en-US" sz="1200"/>
              <a:t>10</a:t>
            </a:r>
          </a:p>
        </p:txBody>
      </p:sp>
      <p:sp>
        <p:nvSpPr>
          <p:cNvPr id="42" name="Rectangle 47"/>
          <p:cNvSpPr>
            <a:spLocks noChangeArrowheads="1"/>
          </p:cNvSpPr>
          <p:nvPr/>
        </p:nvSpPr>
        <p:spPr bwMode="auto">
          <a:xfrm>
            <a:off x="4849813" y="2705100"/>
            <a:ext cx="788987" cy="203200"/>
          </a:xfrm>
          <a:prstGeom prst="rect">
            <a:avLst/>
          </a:prstGeom>
          <a:solidFill>
            <a:schemeClr val="accent1"/>
          </a:solidFill>
          <a:ln w="9525">
            <a:solidFill>
              <a:schemeClr val="tx1"/>
            </a:solidFill>
            <a:miter lim="800000"/>
            <a:headEnd/>
            <a:tailEnd/>
          </a:ln>
          <a:effectLst/>
        </p:spPr>
        <p:txBody>
          <a:bodyPr wrap="none" anchor="ctr"/>
          <a:lstStyle/>
          <a:p>
            <a:r>
              <a:rPr lang="en-US" sz="800"/>
              <a:t>Physical Address</a:t>
            </a:r>
          </a:p>
        </p:txBody>
      </p:sp>
      <p:sp>
        <p:nvSpPr>
          <p:cNvPr id="43" name="Text Box 49"/>
          <p:cNvSpPr txBox="1">
            <a:spLocks noChangeArrowheads="1"/>
          </p:cNvSpPr>
          <p:nvPr/>
        </p:nvSpPr>
        <p:spPr bwMode="auto">
          <a:xfrm>
            <a:off x="866775" y="1828800"/>
            <a:ext cx="965200" cy="336550"/>
          </a:xfrm>
          <a:prstGeom prst="rect">
            <a:avLst/>
          </a:prstGeom>
          <a:noFill/>
          <a:ln w="9525">
            <a:noFill/>
            <a:miter lim="800000"/>
            <a:headEnd/>
            <a:tailEnd/>
          </a:ln>
          <a:effectLst/>
        </p:spPr>
        <p:txBody>
          <a:bodyPr wrap="none">
            <a:spAutoFit/>
          </a:bodyPr>
          <a:lstStyle/>
          <a:p>
            <a:r>
              <a:rPr lang="en-US" sz="1600" dirty="0"/>
              <a:t>Directory</a:t>
            </a:r>
          </a:p>
        </p:txBody>
      </p:sp>
      <p:sp>
        <p:nvSpPr>
          <p:cNvPr id="44" name="Text Box 50"/>
          <p:cNvSpPr txBox="1">
            <a:spLocks noChangeArrowheads="1"/>
          </p:cNvSpPr>
          <p:nvPr/>
        </p:nvSpPr>
        <p:spPr bwMode="auto">
          <a:xfrm>
            <a:off x="1870075" y="1828800"/>
            <a:ext cx="647700" cy="336550"/>
          </a:xfrm>
          <a:prstGeom prst="rect">
            <a:avLst/>
          </a:prstGeom>
          <a:noFill/>
          <a:ln w="9525">
            <a:noFill/>
            <a:miter lim="800000"/>
            <a:headEnd/>
            <a:tailEnd/>
          </a:ln>
          <a:effectLst/>
        </p:spPr>
        <p:txBody>
          <a:bodyPr wrap="none">
            <a:spAutoFit/>
          </a:bodyPr>
          <a:lstStyle/>
          <a:p>
            <a:r>
              <a:rPr lang="en-US" sz="1600"/>
              <a:t>Table</a:t>
            </a:r>
          </a:p>
        </p:txBody>
      </p:sp>
      <p:sp>
        <p:nvSpPr>
          <p:cNvPr id="45" name="Text Box 51"/>
          <p:cNvSpPr txBox="1">
            <a:spLocks noChangeArrowheads="1"/>
          </p:cNvSpPr>
          <p:nvPr/>
        </p:nvSpPr>
        <p:spPr bwMode="auto">
          <a:xfrm>
            <a:off x="2838450" y="1828800"/>
            <a:ext cx="693738" cy="336550"/>
          </a:xfrm>
          <a:prstGeom prst="rect">
            <a:avLst/>
          </a:prstGeom>
          <a:noFill/>
          <a:ln w="9525">
            <a:noFill/>
            <a:miter lim="800000"/>
            <a:headEnd/>
            <a:tailEnd/>
          </a:ln>
          <a:effectLst/>
        </p:spPr>
        <p:txBody>
          <a:bodyPr wrap="none">
            <a:spAutoFit/>
          </a:bodyPr>
          <a:lstStyle/>
          <a:p>
            <a:r>
              <a:rPr lang="en-US" sz="1600"/>
              <a:t>Offset</a:t>
            </a:r>
          </a:p>
        </p:txBody>
      </p:sp>
      <p:sp>
        <p:nvSpPr>
          <p:cNvPr id="61" name="Text Box 74"/>
          <p:cNvSpPr txBox="1">
            <a:spLocks noChangeArrowheads="1"/>
          </p:cNvSpPr>
          <p:nvPr/>
        </p:nvSpPr>
        <p:spPr bwMode="auto">
          <a:xfrm>
            <a:off x="5943600" y="1828800"/>
            <a:ext cx="2217738" cy="304800"/>
          </a:xfrm>
          <a:prstGeom prst="rect">
            <a:avLst/>
          </a:prstGeom>
          <a:noFill/>
          <a:ln w="9525">
            <a:noFill/>
            <a:miter lim="800000"/>
            <a:headEnd/>
            <a:tailEnd/>
          </a:ln>
          <a:effectLst/>
        </p:spPr>
        <p:txBody>
          <a:bodyPr wrap="none">
            <a:spAutoFit/>
          </a:bodyPr>
          <a:lstStyle/>
          <a:p>
            <a:r>
              <a:rPr lang="en-US" sz="1400"/>
              <a:t>PDE = Page Directory Entry</a:t>
            </a:r>
          </a:p>
        </p:txBody>
      </p:sp>
      <p:sp>
        <p:nvSpPr>
          <p:cNvPr id="62" name="Text Box 75"/>
          <p:cNvSpPr txBox="1">
            <a:spLocks noChangeArrowheads="1"/>
          </p:cNvSpPr>
          <p:nvPr/>
        </p:nvSpPr>
        <p:spPr bwMode="auto">
          <a:xfrm>
            <a:off x="5943600" y="2133600"/>
            <a:ext cx="1920875" cy="304800"/>
          </a:xfrm>
          <a:prstGeom prst="rect">
            <a:avLst/>
          </a:prstGeom>
          <a:noFill/>
          <a:ln w="9525">
            <a:noFill/>
            <a:miter lim="800000"/>
            <a:headEnd/>
            <a:tailEnd/>
          </a:ln>
          <a:effectLst/>
        </p:spPr>
        <p:txBody>
          <a:bodyPr wrap="none">
            <a:spAutoFit/>
          </a:bodyPr>
          <a:lstStyle/>
          <a:p>
            <a:r>
              <a:rPr lang="en-US" sz="1400"/>
              <a:t>PTE = Page Table Entry</a:t>
            </a:r>
          </a:p>
        </p:txBody>
      </p:sp>
      <p:sp>
        <p:nvSpPr>
          <p:cNvPr id="64" name="TextBox 63"/>
          <p:cNvSpPr txBox="1"/>
          <p:nvPr/>
        </p:nvSpPr>
        <p:spPr>
          <a:xfrm>
            <a:off x="1643743" y="4136568"/>
            <a:ext cx="664028" cy="307777"/>
          </a:xfrm>
          <a:prstGeom prst="rect">
            <a:avLst/>
          </a:prstGeom>
          <a:noFill/>
        </p:spPr>
        <p:txBody>
          <a:bodyPr wrap="square" rtlCol="0">
            <a:spAutoFit/>
          </a:bodyPr>
          <a:lstStyle/>
          <a:p>
            <a:pPr algn="l"/>
            <a:r>
              <a:rPr lang="en-US" sz="1400" dirty="0" err="1" smtClean="0">
                <a:solidFill>
                  <a:srgbClr val="333333"/>
                </a:solidFill>
                <a:latin typeface="+mn-lt"/>
                <a:ea typeface="+mn-ea"/>
              </a:rPr>
              <a:t>pde</a:t>
            </a:r>
            <a:endParaRPr lang="en-US" sz="1400" dirty="0" smtClean="0">
              <a:solidFill>
                <a:srgbClr val="333333"/>
              </a:solidFill>
              <a:latin typeface="+mn-lt"/>
              <a:ea typeface="+mn-ea"/>
            </a:endParaRPr>
          </a:p>
        </p:txBody>
      </p:sp>
      <p:sp>
        <p:nvSpPr>
          <p:cNvPr id="65" name="TextBox 64"/>
          <p:cNvSpPr txBox="1"/>
          <p:nvPr/>
        </p:nvSpPr>
        <p:spPr>
          <a:xfrm>
            <a:off x="3276639" y="3385430"/>
            <a:ext cx="664028" cy="307777"/>
          </a:xfrm>
          <a:prstGeom prst="rect">
            <a:avLst/>
          </a:prstGeom>
          <a:noFill/>
        </p:spPr>
        <p:txBody>
          <a:bodyPr wrap="square" rtlCol="0">
            <a:spAutoFit/>
          </a:bodyPr>
          <a:lstStyle/>
          <a:p>
            <a:pPr algn="l"/>
            <a:r>
              <a:rPr lang="en-US" sz="1400" dirty="0" err="1" smtClean="0">
                <a:solidFill>
                  <a:srgbClr val="333333"/>
                </a:solidFill>
                <a:latin typeface="+mn-lt"/>
                <a:ea typeface="+mn-ea"/>
              </a:rPr>
              <a:t>pte</a:t>
            </a:r>
            <a:endParaRPr lang="en-US" sz="1400" dirty="0" smtClean="0">
              <a:solidFill>
                <a:srgbClr val="333333"/>
              </a:solidFill>
              <a:latin typeface="+mn-lt"/>
              <a:ea typeface="+mn-ea"/>
            </a:endParaRPr>
          </a:p>
        </p:txBody>
      </p:sp>
      <p:sp>
        <p:nvSpPr>
          <p:cNvPr id="67" name="Text Box 32"/>
          <p:cNvSpPr txBox="1">
            <a:spLocks noChangeArrowheads="1"/>
          </p:cNvSpPr>
          <p:nvPr/>
        </p:nvSpPr>
        <p:spPr bwMode="auto">
          <a:xfrm>
            <a:off x="4991471" y="1959398"/>
            <a:ext cx="508473" cy="276999"/>
          </a:xfrm>
          <a:prstGeom prst="rect">
            <a:avLst/>
          </a:prstGeom>
          <a:noFill/>
          <a:ln w="9525">
            <a:noFill/>
            <a:miter lim="800000"/>
            <a:headEnd/>
            <a:tailEnd/>
          </a:ln>
          <a:effectLst/>
        </p:spPr>
        <p:txBody>
          <a:bodyPr wrap="none">
            <a:spAutoFit/>
          </a:bodyPr>
          <a:lstStyle/>
          <a:p>
            <a:r>
              <a:rPr lang="en-US" sz="1200" dirty="0" smtClean="0"/>
              <a:t>Data</a:t>
            </a:r>
            <a:endParaRPr lang="en-US" sz="1200" dirty="0"/>
          </a:p>
        </p:txBody>
      </p:sp>
      <p:sp>
        <p:nvSpPr>
          <p:cNvPr id="68" name="TextBox 67"/>
          <p:cNvSpPr txBox="1"/>
          <p:nvPr/>
        </p:nvSpPr>
        <p:spPr>
          <a:xfrm>
            <a:off x="1208314" y="1513115"/>
            <a:ext cx="2111828" cy="307777"/>
          </a:xfrm>
          <a:prstGeom prst="rect">
            <a:avLst/>
          </a:prstGeom>
          <a:noFill/>
        </p:spPr>
        <p:txBody>
          <a:bodyPr wrap="square" rtlCol="0">
            <a:spAutoFit/>
          </a:bodyPr>
          <a:lstStyle/>
          <a:p>
            <a:pPr algn="l"/>
            <a:r>
              <a:rPr lang="en-US" sz="1400" dirty="0" smtClean="0">
                <a:solidFill>
                  <a:srgbClr val="333333"/>
                </a:solidFill>
                <a:latin typeface="+mn-lt"/>
                <a:ea typeface="+mn-ea"/>
              </a:rPr>
              <a:t>Linear Address (32-bits)</a:t>
            </a:r>
          </a:p>
        </p:txBody>
      </p:sp>
      <p:sp>
        <p:nvSpPr>
          <p:cNvPr id="69" name="Text Box 32"/>
          <p:cNvSpPr txBox="1">
            <a:spLocks noChangeArrowheads="1"/>
          </p:cNvSpPr>
          <p:nvPr/>
        </p:nvSpPr>
        <p:spPr bwMode="auto">
          <a:xfrm>
            <a:off x="1693016" y="3581414"/>
            <a:ext cx="508473" cy="276999"/>
          </a:xfrm>
          <a:prstGeom prst="rect">
            <a:avLst/>
          </a:prstGeom>
          <a:noFill/>
          <a:ln w="9525">
            <a:noFill/>
            <a:miter lim="800000"/>
            <a:headEnd/>
            <a:tailEnd/>
          </a:ln>
          <a:effectLst/>
        </p:spPr>
        <p:txBody>
          <a:bodyPr wrap="none">
            <a:spAutoFit/>
          </a:bodyPr>
          <a:lstStyle/>
          <a:p>
            <a:r>
              <a:rPr lang="en-US" sz="1200" dirty="0" smtClean="0"/>
              <a:t>Root</a:t>
            </a:r>
            <a:endParaRPr lang="en-US" sz="1200"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
          <p:cNvSpPr>
            <a:spLocks noGrp="1" noChangeArrowheads="1"/>
          </p:cNvSpPr>
          <p:nvPr>
            <p:ph type="title"/>
          </p:nvPr>
        </p:nvSpPr>
        <p:spPr/>
        <p:txBody>
          <a:bodyPr/>
          <a:lstStyle/>
          <a:p>
            <a:r>
              <a:rPr lang="en-US" dirty="0" smtClean="0"/>
              <a:t>Address Translation in x86 (virtualized view)</a:t>
            </a:r>
          </a:p>
        </p:txBody>
      </p:sp>
      <p:sp>
        <p:nvSpPr>
          <p:cNvPr id="7" name="Rectangle 11"/>
          <p:cNvSpPr txBox="1">
            <a:spLocks noChangeArrowheads="1"/>
          </p:cNvSpPr>
          <p:nvPr/>
        </p:nvSpPr>
        <p:spPr bwMode="auto">
          <a:xfrm>
            <a:off x="522515" y="1312220"/>
            <a:ext cx="8385048" cy="6771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233363" marR="0" lvl="0" indent="-233363" algn="l" defTabSz="914400" rtl="0" eaLnBrk="1" fontAlgn="base" latinLnBrk="0" hangingPunct="1">
              <a:lnSpc>
                <a:spcPts val="2400"/>
              </a:lnSpc>
              <a:spcBef>
                <a:spcPts val="1000"/>
              </a:spcBef>
              <a:spcAft>
                <a:spcPct val="0"/>
              </a:spcAft>
              <a:buClr>
                <a:schemeClr val="accent1">
                  <a:lumMod val="75000"/>
                </a:schemeClr>
              </a:buClr>
              <a:buSzPct val="115000"/>
              <a:buFont typeface="Wingdings" pitchFamily="2" charset="2"/>
              <a:buChar char="§"/>
              <a:tabLst/>
              <a:defRPr/>
            </a:pPr>
            <a:r>
              <a:rPr kumimoji="0" lang="en-US" sz="1600" b="1" i="0" u="none" strike="noStrike" kern="0" cap="none" spc="0" normalizeH="0" baseline="0" noProof="0" dirty="0" err="1" smtClean="0">
                <a:ln>
                  <a:noFill/>
                </a:ln>
                <a:solidFill>
                  <a:schemeClr val="tx1"/>
                </a:solidFill>
                <a:effectLst/>
                <a:uLnTx/>
                <a:uFillTx/>
                <a:latin typeface="+mn-lt"/>
                <a:ea typeface="+mn-ea"/>
                <a:cs typeface="+mn-cs"/>
              </a:rPr>
              <a:t>mov</a:t>
            </a:r>
            <a:r>
              <a:rPr kumimoji="0" lang="en-US" sz="1600" b="1" i="0" u="none" strike="noStrike" kern="0" cap="none" spc="0" normalizeH="0" baseline="0" noProof="0" dirty="0" smtClean="0">
                <a:ln>
                  <a:noFill/>
                </a:ln>
                <a:solidFill>
                  <a:schemeClr val="tx1"/>
                </a:solidFill>
                <a:effectLst/>
                <a:uLnTx/>
                <a:uFillTx/>
                <a:latin typeface="+mn-lt"/>
                <a:ea typeface="+mn-ea"/>
                <a:cs typeface="+mn-cs"/>
              </a:rPr>
              <a:t>  0x1234, %</a:t>
            </a:r>
            <a:r>
              <a:rPr kumimoji="0" lang="en-US" sz="1600" b="1" i="0" u="none" strike="noStrike" kern="0" cap="none" spc="0" normalizeH="0" baseline="0" noProof="0" dirty="0" err="1" smtClean="0">
                <a:ln>
                  <a:noFill/>
                </a:ln>
                <a:solidFill>
                  <a:schemeClr val="tx1"/>
                </a:solidFill>
                <a:effectLst/>
                <a:uLnTx/>
                <a:uFillTx/>
                <a:latin typeface="+mn-lt"/>
                <a:ea typeface="+mn-ea"/>
                <a:cs typeface="+mn-cs"/>
              </a:rPr>
              <a:t>eax</a:t>
            </a: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a:p>
            <a:pPr marL="233363" marR="0" lvl="0" indent="-233363" algn="l" defTabSz="914400" rtl="0" eaLnBrk="1" fontAlgn="base" latinLnBrk="0" hangingPunct="1">
              <a:lnSpc>
                <a:spcPts val="2400"/>
              </a:lnSpc>
              <a:spcBef>
                <a:spcPts val="1000"/>
              </a:spcBef>
              <a:spcAft>
                <a:spcPct val="0"/>
              </a:spcAft>
              <a:buClr>
                <a:schemeClr val="accent1">
                  <a:lumMod val="75000"/>
                </a:schemeClr>
              </a:buClr>
              <a:buSzPct val="115000"/>
              <a:buFont typeface="Wingdings" pitchFamily="2" charset="2"/>
              <a:buChar char="§"/>
              <a:tabLst/>
              <a:defRPr/>
            </a:pPr>
            <a:r>
              <a:rPr lang="en-US" sz="1600" b="1" kern="0" dirty="0" smtClean="0">
                <a:solidFill>
                  <a:schemeClr val="tx1"/>
                </a:solidFill>
                <a:latin typeface="+mn-lt"/>
                <a:ea typeface="+mn-ea"/>
              </a:rPr>
              <a:t>Hardware cannot walk guest page tables. It does not know that PPNs exist.</a:t>
            </a:r>
            <a:endParaRPr kumimoji="0" lang="en-US" sz="1600" b="1" i="0" u="none" strike="noStrike" kern="0" cap="none" spc="0" normalizeH="0" baseline="0" noProof="0" dirty="0" smtClean="0">
              <a:ln>
                <a:noFill/>
              </a:ln>
              <a:solidFill>
                <a:schemeClr val="tx1"/>
              </a:solidFill>
              <a:effectLst/>
              <a:uLnTx/>
              <a:uFillTx/>
              <a:latin typeface="+mn-lt"/>
              <a:ea typeface="+mn-ea"/>
              <a:cs typeface="+mn-cs"/>
            </a:endParaRPr>
          </a:p>
        </p:txBody>
      </p:sp>
      <p:grpSp>
        <p:nvGrpSpPr>
          <p:cNvPr id="19" name="Group 18"/>
          <p:cNvGrpSpPr/>
          <p:nvPr/>
        </p:nvGrpSpPr>
        <p:grpSpPr>
          <a:xfrm>
            <a:off x="123825" y="2710796"/>
            <a:ext cx="8817304" cy="1518304"/>
            <a:chOff x="736271" y="1472548"/>
            <a:chExt cx="8182097" cy="882522"/>
          </a:xfrm>
        </p:grpSpPr>
        <p:sp>
          <p:nvSpPr>
            <p:cNvPr id="9" name="TextBox 8"/>
            <p:cNvSpPr txBox="1"/>
            <p:nvPr/>
          </p:nvSpPr>
          <p:spPr>
            <a:xfrm>
              <a:off x="736271" y="1745672"/>
              <a:ext cx="1377537" cy="609398"/>
            </a:xfrm>
            <a:prstGeom prst="rect">
              <a:avLst/>
            </a:prstGeom>
            <a:noFill/>
            <a:ln>
              <a:gradFill>
                <a:gsLst>
                  <a:gs pos="0">
                    <a:srgbClr val="DDEBCF"/>
                  </a:gs>
                  <a:gs pos="50000">
                    <a:srgbClr val="9CB86E"/>
                  </a:gs>
                  <a:gs pos="100000">
                    <a:srgbClr val="156B13"/>
                  </a:gs>
                </a:gsLst>
                <a:lin ang="5400000" scaled="0"/>
              </a:gradFill>
            </a:ln>
          </p:spPr>
          <p:txBody>
            <a:bodyPr wrap="square" rtlCol="0">
              <a:spAutoFit/>
            </a:bodyPr>
            <a:lstStyle/>
            <a:p>
              <a:pPr algn="l"/>
              <a:r>
                <a:rPr lang="en-US" sz="1400" dirty="0" smtClean="0">
                  <a:solidFill>
                    <a:srgbClr val="333333"/>
                  </a:solidFill>
                </a:rPr>
                <a:t>Virtual Address</a:t>
              </a:r>
            </a:p>
            <a:p>
              <a:pPr algn="l"/>
              <a:r>
                <a:rPr lang="en-US" sz="1400" dirty="0" smtClean="0">
                  <a:solidFill>
                    <a:srgbClr val="333333"/>
                  </a:solidFill>
                </a:rPr>
                <a:t>        (VA)</a:t>
              </a:r>
            </a:p>
          </p:txBody>
        </p:sp>
        <p:sp>
          <p:nvSpPr>
            <p:cNvPr id="10" name="TextBox 9"/>
            <p:cNvSpPr txBox="1"/>
            <p:nvPr/>
          </p:nvSpPr>
          <p:spPr>
            <a:xfrm>
              <a:off x="2529457" y="1791197"/>
              <a:ext cx="1282535" cy="535531"/>
            </a:xfrm>
            <a:prstGeom prst="rect">
              <a:avLst/>
            </a:prstGeom>
            <a:noFill/>
            <a:ln>
              <a:gradFill>
                <a:gsLst>
                  <a:gs pos="0">
                    <a:srgbClr val="DDEBCF"/>
                  </a:gs>
                  <a:gs pos="50000">
                    <a:srgbClr val="9CB86E"/>
                  </a:gs>
                  <a:gs pos="100000">
                    <a:srgbClr val="156B13"/>
                  </a:gs>
                </a:gsLst>
                <a:lin ang="5400000" scaled="0"/>
              </a:gradFill>
            </a:ln>
          </p:spPr>
          <p:txBody>
            <a:bodyPr wrap="square" rtlCol="0">
              <a:spAutoFit/>
            </a:bodyPr>
            <a:lstStyle/>
            <a:p>
              <a:pPr algn="l"/>
              <a:r>
                <a:rPr lang="en-US" sz="1200" dirty="0" smtClean="0">
                  <a:solidFill>
                    <a:srgbClr val="333333"/>
                  </a:solidFill>
                  <a:latin typeface="+mn-lt"/>
                  <a:ea typeface="+mn-ea"/>
                </a:rPr>
                <a:t>Linear Address</a:t>
              </a:r>
            </a:p>
            <a:p>
              <a:pPr algn="l"/>
              <a:r>
                <a:rPr lang="en-US" sz="1200" dirty="0" smtClean="0">
                  <a:solidFill>
                    <a:srgbClr val="333333"/>
                  </a:solidFill>
                  <a:latin typeface="+mn-lt"/>
                  <a:ea typeface="+mn-ea"/>
                </a:rPr>
                <a:t>        (LA)</a:t>
              </a:r>
            </a:p>
          </p:txBody>
        </p:sp>
        <p:sp>
          <p:nvSpPr>
            <p:cNvPr id="11" name="TextBox 10"/>
            <p:cNvSpPr txBox="1"/>
            <p:nvPr/>
          </p:nvSpPr>
          <p:spPr>
            <a:xfrm>
              <a:off x="4247330" y="1789222"/>
              <a:ext cx="1341912" cy="535531"/>
            </a:xfrm>
            <a:prstGeom prst="rect">
              <a:avLst/>
            </a:prstGeom>
            <a:noFill/>
            <a:ln>
              <a:gradFill>
                <a:gsLst>
                  <a:gs pos="0">
                    <a:srgbClr val="DDEBCF"/>
                  </a:gs>
                  <a:gs pos="50000">
                    <a:srgbClr val="9CB86E"/>
                  </a:gs>
                  <a:gs pos="100000">
                    <a:srgbClr val="156B13"/>
                  </a:gs>
                </a:gsLst>
                <a:lin ang="5400000" scaled="0"/>
              </a:gradFill>
            </a:ln>
          </p:spPr>
          <p:txBody>
            <a:bodyPr wrap="square" rtlCol="0">
              <a:spAutoFit/>
            </a:bodyPr>
            <a:lstStyle/>
            <a:p>
              <a:pPr algn="l"/>
              <a:r>
                <a:rPr lang="en-US" sz="1200" dirty="0" smtClean="0">
                  <a:solidFill>
                    <a:srgbClr val="333333"/>
                  </a:solidFill>
                  <a:latin typeface="+mn-lt"/>
                  <a:ea typeface="+mn-ea"/>
                </a:rPr>
                <a:t>Physical Address</a:t>
              </a:r>
            </a:p>
            <a:p>
              <a:pPr algn="l"/>
              <a:r>
                <a:rPr lang="en-US" sz="1200" dirty="0" smtClean="0">
                  <a:solidFill>
                    <a:srgbClr val="333333"/>
                  </a:solidFill>
                  <a:latin typeface="+mn-lt"/>
                  <a:ea typeface="+mn-ea"/>
                </a:rPr>
                <a:t>        (PA)</a:t>
              </a:r>
            </a:p>
          </p:txBody>
        </p:sp>
        <p:sp>
          <p:nvSpPr>
            <p:cNvPr id="12" name="TextBox 11"/>
            <p:cNvSpPr txBox="1"/>
            <p:nvPr/>
          </p:nvSpPr>
          <p:spPr>
            <a:xfrm>
              <a:off x="6014730" y="1787247"/>
              <a:ext cx="1062964" cy="535531"/>
            </a:xfrm>
            <a:prstGeom prst="rect">
              <a:avLst/>
            </a:prstGeom>
            <a:noFill/>
            <a:ln>
              <a:gradFill>
                <a:gsLst>
                  <a:gs pos="0">
                    <a:srgbClr val="DDEBCF"/>
                  </a:gs>
                  <a:gs pos="50000">
                    <a:srgbClr val="9CB86E"/>
                  </a:gs>
                  <a:gs pos="100000">
                    <a:srgbClr val="156B13"/>
                  </a:gs>
                </a:gsLst>
                <a:lin ang="5400000" scaled="0"/>
              </a:gradFill>
            </a:ln>
          </p:spPr>
          <p:txBody>
            <a:bodyPr wrap="square" rtlCol="0">
              <a:spAutoFit/>
            </a:bodyPr>
            <a:lstStyle/>
            <a:p>
              <a:pPr algn="l"/>
              <a:r>
                <a:rPr lang="en-US" sz="1200" dirty="0" smtClean="0">
                  <a:solidFill>
                    <a:srgbClr val="333333"/>
                  </a:solidFill>
                  <a:latin typeface="+mn-lt"/>
                  <a:ea typeface="+mn-ea"/>
                </a:rPr>
                <a:t>Bus Address</a:t>
              </a:r>
            </a:p>
            <a:p>
              <a:pPr algn="l"/>
              <a:r>
                <a:rPr lang="en-US" sz="1200" dirty="0" smtClean="0">
                  <a:solidFill>
                    <a:srgbClr val="333333"/>
                  </a:solidFill>
                  <a:latin typeface="+mn-lt"/>
                  <a:ea typeface="+mn-ea"/>
                </a:rPr>
                <a:t>    (BA)</a:t>
              </a:r>
            </a:p>
          </p:txBody>
        </p:sp>
        <p:cxnSp>
          <p:nvCxnSpPr>
            <p:cNvPr id="14" name="Straight Arrow Connector 13"/>
            <p:cNvCxnSpPr>
              <a:stCxn id="9" idx="3"/>
              <a:endCxn id="10" idx="1"/>
            </p:cNvCxnSpPr>
            <p:nvPr/>
          </p:nvCxnSpPr>
          <p:spPr bwMode="auto">
            <a:xfrm>
              <a:off x="2113808" y="2050371"/>
              <a:ext cx="415649" cy="8592"/>
            </a:xfrm>
            <a:prstGeom prst="straightConnector1">
              <a:avLst/>
            </a:prstGeom>
            <a:solidFill>
              <a:srgbClr val="0095D3"/>
            </a:solidFill>
            <a:ln w="19050" cap="flat" cmpd="sng" algn="ctr">
              <a:solidFill>
                <a:schemeClr val="tx1"/>
              </a:solidFill>
              <a:prstDash val="solid"/>
              <a:round/>
              <a:headEnd type="none" w="med" len="med"/>
              <a:tailEnd type="arrow"/>
            </a:ln>
            <a:effectLst/>
          </p:spPr>
        </p:cxnSp>
        <p:sp>
          <p:nvSpPr>
            <p:cNvPr id="16" name="TextBox 15"/>
            <p:cNvSpPr txBox="1"/>
            <p:nvPr/>
          </p:nvSpPr>
          <p:spPr>
            <a:xfrm>
              <a:off x="2101932" y="1472548"/>
              <a:ext cx="498764" cy="200254"/>
            </a:xfrm>
            <a:prstGeom prst="rect">
              <a:avLst/>
            </a:prstGeom>
            <a:noFill/>
          </p:spPr>
          <p:txBody>
            <a:bodyPr wrap="square" rtlCol="0">
              <a:spAutoFit/>
            </a:bodyPr>
            <a:lstStyle/>
            <a:p>
              <a:pPr algn="l"/>
              <a:r>
                <a:rPr lang="en-US" sz="1400" dirty="0" smtClean="0">
                  <a:solidFill>
                    <a:srgbClr val="333333"/>
                  </a:solidFill>
                  <a:latin typeface="+mn-lt"/>
                  <a:ea typeface="+mn-ea"/>
                </a:rPr>
                <a:t>DT</a:t>
              </a:r>
            </a:p>
          </p:txBody>
        </p:sp>
        <p:cxnSp>
          <p:nvCxnSpPr>
            <p:cNvPr id="17" name="Straight Arrow Connector 16"/>
            <p:cNvCxnSpPr>
              <a:stCxn id="10" idx="3"/>
              <a:endCxn id="11" idx="1"/>
            </p:cNvCxnSpPr>
            <p:nvPr/>
          </p:nvCxnSpPr>
          <p:spPr bwMode="auto">
            <a:xfrm flipV="1">
              <a:off x="3811992" y="2056988"/>
              <a:ext cx="435338" cy="1975"/>
            </a:xfrm>
            <a:prstGeom prst="straightConnector1">
              <a:avLst/>
            </a:prstGeom>
            <a:solidFill>
              <a:srgbClr val="0095D3"/>
            </a:solidFill>
            <a:ln w="19050" cap="flat" cmpd="sng" algn="ctr">
              <a:solidFill>
                <a:schemeClr val="tx1"/>
              </a:solidFill>
              <a:prstDash val="solid"/>
              <a:round/>
              <a:headEnd type="none" w="med" len="med"/>
              <a:tailEnd type="arrow"/>
            </a:ln>
            <a:effectLst/>
          </p:spPr>
        </p:cxnSp>
        <p:sp>
          <p:nvSpPr>
            <p:cNvPr id="18" name="TextBox 17"/>
            <p:cNvSpPr txBox="1"/>
            <p:nvPr/>
          </p:nvSpPr>
          <p:spPr>
            <a:xfrm>
              <a:off x="3788244" y="1518065"/>
              <a:ext cx="558125" cy="200254"/>
            </a:xfrm>
            <a:prstGeom prst="rect">
              <a:avLst/>
            </a:prstGeom>
            <a:noFill/>
          </p:spPr>
          <p:txBody>
            <a:bodyPr wrap="square" rtlCol="0">
              <a:spAutoFit/>
            </a:bodyPr>
            <a:lstStyle/>
            <a:p>
              <a:pPr algn="l"/>
              <a:r>
                <a:rPr lang="en-US" sz="1400" dirty="0" smtClean="0">
                  <a:solidFill>
                    <a:srgbClr val="333333"/>
                  </a:solidFill>
                  <a:latin typeface="+mn-lt"/>
                  <a:ea typeface="+mn-ea"/>
                </a:rPr>
                <a:t>MMU</a:t>
              </a:r>
            </a:p>
          </p:txBody>
        </p:sp>
        <p:sp>
          <p:nvSpPr>
            <p:cNvPr id="35" name="TextBox 34"/>
            <p:cNvSpPr txBox="1"/>
            <p:nvPr/>
          </p:nvSpPr>
          <p:spPr>
            <a:xfrm>
              <a:off x="5401256" y="1516075"/>
              <a:ext cx="940174" cy="200254"/>
            </a:xfrm>
            <a:prstGeom prst="rect">
              <a:avLst/>
            </a:prstGeom>
            <a:noFill/>
          </p:spPr>
          <p:txBody>
            <a:bodyPr wrap="square" rtlCol="0">
              <a:spAutoFit/>
            </a:bodyPr>
            <a:lstStyle/>
            <a:p>
              <a:pPr algn="l"/>
              <a:r>
                <a:rPr lang="en-US" sz="1400" dirty="0" err="1" smtClean="0">
                  <a:solidFill>
                    <a:srgbClr val="333333"/>
                  </a:solidFill>
                  <a:latin typeface="+mn-lt"/>
                  <a:ea typeface="+mn-ea"/>
                </a:rPr>
                <a:t>PhysMem</a:t>
              </a:r>
              <a:endParaRPr lang="en-US" sz="1400" dirty="0" smtClean="0">
                <a:solidFill>
                  <a:srgbClr val="333333"/>
                </a:solidFill>
                <a:latin typeface="+mn-lt"/>
                <a:ea typeface="+mn-ea"/>
              </a:endParaRPr>
            </a:p>
          </p:txBody>
        </p:sp>
        <p:cxnSp>
          <p:nvCxnSpPr>
            <p:cNvPr id="37" name="Straight Arrow Connector 36"/>
            <p:cNvCxnSpPr>
              <a:stCxn id="11" idx="3"/>
              <a:endCxn id="12" idx="1"/>
            </p:cNvCxnSpPr>
            <p:nvPr/>
          </p:nvCxnSpPr>
          <p:spPr bwMode="auto">
            <a:xfrm flipV="1">
              <a:off x="5589242" y="2055013"/>
              <a:ext cx="425488" cy="1975"/>
            </a:xfrm>
            <a:prstGeom prst="straightConnector1">
              <a:avLst/>
            </a:prstGeom>
            <a:solidFill>
              <a:srgbClr val="0095D3"/>
            </a:solidFill>
            <a:ln w="19050" cap="flat" cmpd="sng" algn="ctr">
              <a:solidFill>
                <a:schemeClr val="tx1"/>
              </a:solidFill>
              <a:prstDash val="solid"/>
              <a:round/>
              <a:headEnd type="none" w="med" len="med"/>
              <a:tailEnd type="arrow"/>
            </a:ln>
            <a:effectLst/>
          </p:spPr>
        </p:cxnSp>
        <p:sp>
          <p:nvSpPr>
            <p:cNvPr id="21" name="TextBox 20"/>
            <p:cNvSpPr txBox="1"/>
            <p:nvPr/>
          </p:nvSpPr>
          <p:spPr>
            <a:xfrm>
              <a:off x="7568379" y="1785272"/>
              <a:ext cx="1349989" cy="535531"/>
            </a:xfrm>
            <a:prstGeom prst="rect">
              <a:avLst/>
            </a:prstGeom>
            <a:noFill/>
            <a:ln>
              <a:gradFill>
                <a:gsLst>
                  <a:gs pos="0">
                    <a:srgbClr val="DDEBCF"/>
                  </a:gs>
                  <a:gs pos="50000">
                    <a:srgbClr val="9CB86E"/>
                  </a:gs>
                  <a:gs pos="100000">
                    <a:srgbClr val="156B13"/>
                  </a:gs>
                </a:gsLst>
                <a:lin ang="5400000" scaled="0"/>
              </a:gradFill>
            </a:ln>
          </p:spPr>
          <p:txBody>
            <a:bodyPr wrap="square" rtlCol="0">
              <a:spAutoFit/>
            </a:bodyPr>
            <a:lstStyle/>
            <a:p>
              <a:pPr algn="l"/>
              <a:r>
                <a:rPr lang="en-US" sz="1200" dirty="0" smtClean="0">
                  <a:solidFill>
                    <a:srgbClr val="333333"/>
                  </a:solidFill>
                  <a:latin typeface="+mn-lt"/>
                  <a:ea typeface="+mn-ea"/>
                </a:rPr>
                <a:t>Machine Address</a:t>
              </a:r>
            </a:p>
            <a:p>
              <a:pPr algn="l"/>
              <a:r>
                <a:rPr lang="en-US" sz="1200" dirty="0" smtClean="0">
                  <a:solidFill>
                    <a:srgbClr val="333333"/>
                  </a:solidFill>
                  <a:latin typeface="+mn-lt"/>
                  <a:ea typeface="+mn-ea"/>
                </a:rPr>
                <a:t>         (MA)</a:t>
              </a:r>
            </a:p>
          </p:txBody>
        </p:sp>
        <p:sp>
          <p:nvSpPr>
            <p:cNvPr id="22" name="TextBox 21"/>
            <p:cNvSpPr txBox="1"/>
            <p:nvPr/>
          </p:nvSpPr>
          <p:spPr>
            <a:xfrm>
              <a:off x="6954906" y="1502225"/>
              <a:ext cx="940174" cy="200254"/>
            </a:xfrm>
            <a:prstGeom prst="rect">
              <a:avLst/>
            </a:prstGeom>
            <a:noFill/>
          </p:spPr>
          <p:txBody>
            <a:bodyPr wrap="square" rtlCol="0">
              <a:spAutoFit/>
            </a:bodyPr>
            <a:lstStyle/>
            <a:p>
              <a:pPr algn="l"/>
              <a:r>
                <a:rPr lang="en-US" sz="1400" dirty="0" err="1" smtClean="0">
                  <a:solidFill>
                    <a:srgbClr val="333333"/>
                  </a:solidFill>
                  <a:latin typeface="+mn-lt"/>
                  <a:ea typeface="+mn-ea"/>
                </a:rPr>
                <a:t>BusMem</a:t>
              </a:r>
              <a:endParaRPr lang="en-US" sz="1400" dirty="0" smtClean="0">
                <a:solidFill>
                  <a:srgbClr val="333333"/>
                </a:solidFill>
                <a:latin typeface="+mn-lt"/>
                <a:ea typeface="+mn-ea"/>
              </a:endParaRPr>
            </a:p>
          </p:txBody>
        </p:sp>
        <p:cxnSp>
          <p:nvCxnSpPr>
            <p:cNvPr id="23" name="Straight Arrow Connector 22"/>
            <p:cNvCxnSpPr>
              <a:endCxn id="21" idx="1"/>
            </p:cNvCxnSpPr>
            <p:nvPr/>
          </p:nvCxnSpPr>
          <p:spPr bwMode="auto">
            <a:xfrm flipV="1">
              <a:off x="7077694" y="2053038"/>
              <a:ext cx="490685" cy="1976"/>
            </a:xfrm>
            <a:prstGeom prst="straightConnector1">
              <a:avLst/>
            </a:prstGeom>
            <a:solidFill>
              <a:srgbClr val="0095D3"/>
            </a:solidFill>
            <a:ln w="19050" cap="flat" cmpd="sng" algn="ctr">
              <a:solidFill>
                <a:schemeClr val="tx1"/>
              </a:solidFill>
              <a:prstDash val="solid"/>
              <a:round/>
              <a:headEnd type="none" w="med" len="med"/>
              <a:tailEnd type="arrow"/>
            </a:ln>
            <a:effectLst/>
          </p:spPr>
        </p:cxnSp>
      </p:grpSp>
    </p:spTree>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Virtualized MMU</a:t>
            </a:r>
            <a:endParaRPr lang="en-US" dirty="0"/>
          </a:p>
        </p:txBody>
      </p:sp>
      <p:sp>
        <p:nvSpPr>
          <p:cNvPr id="7" name="Rectangle 9"/>
          <p:cNvSpPr>
            <a:spLocks noChangeArrowheads="1"/>
          </p:cNvSpPr>
          <p:nvPr/>
        </p:nvSpPr>
        <p:spPr bwMode="auto">
          <a:xfrm>
            <a:off x="3179276" y="1707965"/>
            <a:ext cx="543639" cy="1169517"/>
          </a:xfrm>
          <a:prstGeom prst="rect">
            <a:avLst/>
          </a:prstGeom>
          <a:solidFill>
            <a:schemeClr val="accent4"/>
          </a:solidFill>
          <a:ln w="9525">
            <a:solidFill>
              <a:schemeClr val="tx1"/>
            </a:solidFill>
            <a:miter lim="800000"/>
            <a:headEnd/>
            <a:tailEnd/>
          </a:ln>
          <a:effectLst/>
        </p:spPr>
        <p:txBody>
          <a:bodyPr wrap="none" anchor="ctr"/>
          <a:lstStyle/>
          <a:p>
            <a:endParaRPr lang="en-US"/>
          </a:p>
        </p:txBody>
      </p:sp>
      <p:sp>
        <p:nvSpPr>
          <p:cNvPr id="12" name="Rectangle 16"/>
          <p:cNvSpPr>
            <a:spLocks noChangeArrowheads="1"/>
          </p:cNvSpPr>
          <p:nvPr/>
        </p:nvSpPr>
        <p:spPr bwMode="auto">
          <a:xfrm>
            <a:off x="585777" y="4751753"/>
            <a:ext cx="1477956" cy="233905"/>
          </a:xfrm>
          <a:prstGeom prst="rect">
            <a:avLst/>
          </a:prstGeom>
          <a:solidFill>
            <a:schemeClr val="accent4"/>
          </a:solidFill>
          <a:ln w="9525">
            <a:solidFill>
              <a:schemeClr val="tx1"/>
            </a:solidFill>
            <a:miter lim="800000"/>
            <a:headEnd/>
            <a:tailEnd/>
          </a:ln>
          <a:effectLst/>
        </p:spPr>
        <p:txBody>
          <a:bodyPr wrap="none" anchor="ctr"/>
          <a:lstStyle/>
          <a:p>
            <a:r>
              <a:rPr lang="en-US" sz="1000" dirty="0" smtClean="0">
                <a:solidFill>
                  <a:schemeClr val="tx1"/>
                </a:solidFill>
              </a:rPr>
              <a:t>Virtual CR3 (VCR3)</a:t>
            </a:r>
            <a:endParaRPr lang="en-US" sz="1000" dirty="0">
              <a:solidFill>
                <a:schemeClr val="tx1"/>
              </a:solidFill>
            </a:endParaRPr>
          </a:p>
        </p:txBody>
      </p:sp>
      <p:sp>
        <p:nvSpPr>
          <p:cNvPr id="13" name="Line 17"/>
          <p:cNvSpPr>
            <a:spLocks noChangeShapeType="1"/>
          </p:cNvSpPr>
          <p:nvPr/>
        </p:nvSpPr>
        <p:spPr bwMode="auto">
          <a:xfrm flipH="1">
            <a:off x="418421" y="4810919"/>
            <a:ext cx="167357" cy="0"/>
          </a:xfrm>
          <a:prstGeom prst="line">
            <a:avLst/>
          </a:prstGeom>
          <a:noFill/>
          <a:ln w="9525">
            <a:solidFill>
              <a:schemeClr val="tx1"/>
            </a:solidFill>
            <a:round/>
            <a:headEnd/>
            <a:tailEnd/>
          </a:ln>
          <a:effectLst/>
        </p:spPr>
        <p:txBody>
          <a:bodyPr/>
          <a:lstStyle/>
          <a:p>
            <a:endParaRPr lang="en-US"/>
          </a:p>
        </p:txBody>
      </p:sp>
      <p:sp>
        <p:nvSpPr>
          <p:cNvPr id="14" name="Line 18"/>
          <p:cNvSpPr>
            <a:spLocks noChangeShapeType="1"/>
          </p:cNvSpPr>
          <p:nvPr/>
        </p:nvSpPr>
        <p:spPr bwMode="auto">
          <a:xfrm flipV="1">
            <a:off x="418421" y="4400900"/>
            <a:ext cx="0" cy="410019"/>
          </a:xfrm>
          <a:prstGeom prst="line">
            <a:avLst/>
          </a:prstGeom>
          <a:noFill/>
          <a:ln w="9525">
            <a:solidFill>
              <a:schemeClr val="tx1"/>
            </a:solidFill>
            <a:round/>
            <a:headEnd/>
            <a:tailEnd/>
          </a:ln>
          <a:effectLst/>
        </p:spPr>
        <p:txBody>
          <a:bodyPr/>
          <a:lstStyle/>
          <a:p>
            <a:endParaRPr lang="en-US"/>
          </a:p>
        </p:txBody>
      </p:sp>
      <p:sp>
        <p:nvSpPr>
          <p:cNvPr id="15" name="Line 19"/>
          <p:cNvSpPr>
            <a:spLocks noChangeShapeType="1"/>
          </p:cNvSpPr>
          <p:nvPr/>
        </p:nvSpPr>
        <p:spPr bwMode="auto">
          <a:xfrm>
            <a:off x="418421" y="4400900"/>
            <a:ext cx="502073" cy="0"/>
          </a:xfrm>
          <a:prstGeom prst="line">
            <a:avLst/>
          </a:prstGeom>
          <a:noFill/>
          <a:ln w="9525">
            <a:solidFill>
              <a:schemeClr val="tx1"/>
            </a:solidFill>
            <a:round/>
            <a:headEnd/>
            <a:tailEnd type="triangle" w="med" len="med"/>
          </a:ln>
          <a:effectLst/>
        </p:spPr>
        <p:txBody>
          <a:bodyPr/>
          <a:lstStyle/>
          <a:p>
            <a:endParaRPr lang="en-US"/>
          </a:p>
        </p:txBody>
      </p:sp>
      <p:grpSp>
        <p:nvGrpSpPr>
          <p:cNvPr id="21" name="Group 54"/>
          <p:cNvGrpSpPr>
            <a:grpSpLocks/>
          </p:cNvGrpSpPr>
          <p:nvPr/>
        </p:nvGrpSpPr>
        <p:grpSpPr bwMode="auto">
          <a:xfrm>
            <a:off x="920494" y="3231383"/>
            <a:ext cx="543639" cy="1169517"/>
            <a:chOff x="990" y="2469"/>
            <a:chExt cx="497" cy="850"/>
          </a:xfrm>
          <a:solidFill>
            <a:schemeClr val="accent4"/>
          </a:solidFill>
        </p:grpSpPr>
        <p:sp>
          <p:nvSpPr>
            <p:cNvPr id="22" name="Rectangle 7"/>
            <p:cNvSpPr>
              <a:spLocks noChangeArrowheads="1"/>
            </p:cNvSpPr>
            <p:nvPr/>
          </p:nvSpPr>
          <p:spPr bwMode="auto">
            <a:xfrm>
              <a:off x="990" y="2469"/>
              <a:ext cx="497" cy="850"/>
            </a:xfrm>
            <a:prstGeom prst="rect">
              <a:avLst/>
            </a:prstGeom>
            <a:grpFill/>
            <a:ln w="9525">
              <a:solidFill>
                <a:schemeClr val="tx1"/>
              </a:solidFill>
              <a:miter lim="800000"/>
              <a:headEnd/>
              <a:tailEnd/>
            </a:ln>
            <a:effectLst/>
          </p:spPr>
          <p:txBody>
            <a:bodyPr wrap="none" anchor="ctr"/>
            <a:lstStyle/>
            <a:p>
              <a:endParaRPr lang="en-US"/>
            </a:p>
          </p:txBody>
        </p:sp>
        <p:sp>
          <p:nvSpPr>
            <p:cNvPr id="23" name="Rectangle 25"/>
            <p:cNvSpPr>
              <a:spLocks noChangeArrowheads="1"/>
            </p:cNvSpPr>
            <p:nvPr/>
          </p:nvSpPr>
          <p:spPr bwMode="auto">
            <a:xfrm>
              <a:off x="990" y="2639"/>
              <a:ext cx="497" cy="128"/>
            </a:xfrm>
            <a:prstGeom prst="rect">
              <a:avLst/>
            </a:prstGeom>
            <a:grpFill/>
            <a:ln w="9525">
              <a:solidFill>
                <a:schemeClr val="tx1"/>
              </a:solidFill>
              <a:miter lim="800000"/>
              <a:headEnd/>
              <a:tailEnd/>
            </a:ln>
            <a:effectLst/>
          </p:spPr>
          <p:txBody>
            <a:bodyPr wrap="none" anchor="ctr"/>
            <a:lstStyle/>
            <a:p>
              <a:endParaRPr lang="en-US" sz="900" dirty="0"/>
            </a:p>
          </p:txBody>
        </p:sp>
      </p:grpSp>
      <p:sp>
        <p:nvSpPr>
          <p:cNvPr id="24" name="Line 29"/>
          <p:cNvSpPr>
            <a:spLocks noChangeShapeType="1"/>
          </p:cNvSpPr>
          <p:nvPr/>
        </p:nvSpPr>
        <p:spPr bwMode="auto">
          <a:xfrm>
            <a:off x="1464133" y="3524450"/>
            <a:ext cx="293150" cy="0"/>
          </a:xfrm>
          <a:prstGeom prst="line">
            <a:avLst/>
          </a:prstGeom>
          <a:noFill/>
          <a:ln w="9525">
            <a:solidFill>
              <a:schemeClr val="tx1"/>
            </a:solidFill>
            <a:round/>
            <a:headEnd/>
            <a:tailEnd/>
          </a:ln>
          <a:effectLst/>
        </p:spPr>
        <p:txBody>
          <a:bodyPr/>
          <a:lstStyle/>
          <a:p>
            <a:endParaRPr lang="en-US"/>
          </a:p>
        </p:txBody>
      </p:sp>
      <p:sp>
        <p:nvSpPr>
          <p:cNvPr id="25" name="Line 30"/>
          <p:cNvSpPr>
            <a:spLocks noChangeShapeType="1"/>
          </p:cNvSpPr>
          <p:nvPr/>
        </p:nvSpPr>
        <p:spPr bwMode="auto">
          <a:xfrm flipH="1" flipV="1">
            <a:off x="1752600" y="2906486"/>
            <a:ext cx="4683" cy="617964"/>
          </a:xfrm>
          <a:prstGeom prst="line">
            <a:avLst/>
          </a:prstGeom>
          <a:noFill/>
          <a:ln w="9525">
            <a:solidFill>
              <a:schemeClr val="tx1"/>
            </a:solidFill>
            <a:round/>
            <a:headEnd/>
            <a:tailEnd/>
          </a:ln>
          <a:effectLst/>
        </p:spPr>
        <p:txBody>
          <a:bodyPr/>
          <a:lstStyle/>
          <a:p>
            <a:endParaRPr lang="en-US"/>
          </a:p>
        </p:txBody>
      </p:sp>
      <p:sp>
        <p:nvSpPr>
          <p:cNvPr id="26" name="Line 31"/>
          <p:cNvSpPr>
            <a:spLocks noChangeShapeType="1"/>
          </p:cNvSpPr>
          <p:nvPr/>
        </p:nvSpPr>
        <p:spPr bwMode="auto">
          <a:xfrm>
            <a:off x="1757283" y="2909268"/>
            <a:ext cx="250490" cy="0"/>
          </a:xfrm>
          <a:prstGeom prst="line">
            <a:avLst/>
          </a:prstGeom>
          <a:noFill/>
          <a:ln w="9525">
            <a:solidFill>
              <a:schemeClr val="tx1"/>
            </a:solidFill>
            <a:round/>
            <a:headEnd/>
            <a:tailEnd type="triangle" w="med" len="med"/>
          </a:ln>
          <a:effectLst/>
        </p:spPr>
        <p:txBody>
          <a:bodyPr/>
          <a:lstStyle/>
          <a:p>
            <a:endParaRPr lang="en-US"/>
          </a:p>
        </p:txBody>
      </p:sp>
      <p:grpSp>
        <p:nvGrpSpPr>
          <p:cNvPr id="28" name="Group 55"/>
          <p:cNvGrpSpPr>
            <a:grpSpLocks/>
          </p:cNvGrpSpPr>
          <p:nvPr/>
        </p:nvGrpSpPr>
        <p:grpSpPr bwMode="auto">
          <a:xfrm>
            <a:off x="2007772" y="2588836"/>
            <a:ext cx="543639" cy="1169517"/>
            <a:chOff x="1984" y="2002"/>
            <a:chExt cx="497" cy="850"/>
          </a:xfrm>
          <a:solidFill>
            <a:schemeClr val="accent4"/>
          </a:solidFill>
        </p:grpSpPr>
        <p:sp>
          <p:nvSpPr>
            <p:cNvPr id="29" name="Rectangle 8"/>
            <p:cNvSpPr>
              <a:spLocks noChangeArrowheads="1"/>
            </p:cNvSpPr>
            <p:nvPr/>
          </p:nvSpPr>
          <p:spPr bwMode="auto">
            <a:xfrm>
              <a:off x="1984" y="2002"/>
              <a:ext cx="497" cy="850"/>
            </a:xfrm>
            <a:prstGeom prst="rect">
              <a:avLst/>
            </a:prstGeom>
            <a:grpFill/>
            <a:ln w="9525">
              <a:solidFill>
                <a:schemeClr val="tx1"/>
              </a:solidFill>
              <a:miter lim="800000"/>
              <a:headEnd/>
              <a:tailEnd/>
            </a:ln>
            <a:effectLst/>
          </p:spPr>
          <p:txBody>
            <a:bodyPr wrap="none" anchor="ctr"/>
            <a:lstStyle/>
            <a:p>
              <a:endParaRPr lang="en-US"/>
            </a:p>
          </p:txBody>
        </p:sp>
        <p:sp>
          <p:nvSpPr>
            <p:cNvPr id="30" name="Rectangle 33"/>
            <p:cNvSpPr>
              <a:spLocks noChangeArrowheads="1"/>
            </p:cNvSpPr>
            <p:nvPr/>
          </p:nvSpPr>
          <p:spPr bwMode="auto">
            <a:xfrm>
              <a:off x="1984" y="2172"/>
              <a:ext cx="497" cy="127"/>
            </a:xfrm>
            <a:prstGeom prst="rect">
              <a:avLst/>
            </a:prstGeom>
            <a:grpFill/>
            <a:ln w="9525">
              <a:solidFill>
                <a:schemeClr val="tx1"/>
              </a:solidFill>
              <a:miter lim="800000"/>
              <a:headEnd/>
              <a:tailEnd/>
            </a:ln>
            <a:effectLst/>
          </p:spPr>
          <p:txBody>
            <a:bodyPr wrap="none" anchor="ctr"/>
            <a:lstStyle/>
            <a:p>
              <a:endParaRPr lang="en-US" sz="800" dirty="0"/>
            </a:p>
          </p:txBody>
        </p:sp>
      </p:grpSp>
      <p:sp>
        <p:nvSpPr>
          <p:cNvPr id="31" name="Line 36"/>
          <p:cNvSpPr>
            <a:spLocks noChangeShapeType="1"/>
          </p:cNvSpPr>
          <p:nvPr/>
        </p:nvSpPr>
        <p:spPr bwMode="auto">
          <a:xfrm flipV="1">
            <a:off x="2873829" y="2257250"/>
            <a:ext cx="316334" cy="17863"/>
          </a:xfrm>
          <a:prstGeom prst="line">
            <a:avLst/>
          </a:prstGeom>
          <a:noFill/>
          <a:ln w="9525">
            <a:solidFill>
              <a:schemeClr val="tx1"/>
            </a:solidFill>
            <a:round/>
            <a:headEnd/>
            <a:tailEnd type="triangle" w="med" len="med"/>
          </a:ln>
          <a:effectLst/>
        </p:spPr>
        <p:txBody>
          <a:bodyPr/>
          <a:lstStyle/>
          <a:p>
            <a:endParaRPr lang="en-US"/>
          </a:p>
        </p:txBody>
      </p:sp>
      <p:sp>
        <p:nvSpPr>
          <p:cNvPr id="32" name="Line 37"/>
          <p:cNvSpPr>
            <a:spLocks noChangeShapeType="1"/>
          </p:cNvSpPr>
          <p:nvPr/>
        </p:nvSpPr>
        <p:spPr bwMode="auto">
          <a:xfrm>
            <a:off x="2551411" y="2880527"/>
            <a:ext cx="334716" cy="0"/>
          </a:xfrm>
          <a:prstGeom prst="line">
            <a:avLst/>
          </a:prstGeom>
          <a:noFill/>
          <a:ln w="9525">
            <a:solidFill>
              <a:schemeClr val="tx1"/>
            </a:solidFill>
            <a:round/>
            <a:headEnd/>
            <a:tailEnd/>
          </a:ln>
          <a:effectLst/>
        </p:spPr>
        <p:txBody>
          <a:bodyPr/>
          <a:lstStyle/>
          <a:p>
            <a:endParaRPr lang="en-US"/>
          </a:p>
        </p:txBody>
      </p:sp>
      <p:sp>
        <p:nvSpPr>
          <p:cNvPr id="33" name="Line 38"/>
          <p:cNvSpPr>
            <a:spLocks noChangeShapeType="1"/>
          </p:cNvSpPr>
          <p:nvPr/>
        </p:nvSpPr>
        <p:spPr bwMode="auto">
          <a:xfrm flipH="1">
            <a:off x="2873829" y="2264229"/>
            <a:ext cx="0" cy="620484"/>
          </a:xfrm>
          <a:prstGeom prst="line">
            <a:avLst/>
          </a:prstGeom>
          <a:noFill/>
          <a:ln w="9525">
            <a:solidFill>
              <a:schemeClr val="tx1"/>
            </a:solidFill>
            <a:round/>
            <a:headEnd/>
            <a:tailEnd/>
          </a:ln>
          <a:effectLst/>
        </p:spPr>
        <p:txBody>
          <a:bodyPr/>
          <a:lstStyle/>
          <a:p>
            <a:endParaRPr lang="en-US"/>
          </a:p>
        </p:txBody>
      </p:sp>
      <p:sp>
        <p:nvSpPr>
          <p:cNvPr id="40" name="Rectangle 47"/>
          <p:cNvSpPr>
            <a:spLocks noChangeArrowheads="1"/>
          </p:cNvSpPr>
          <p:nvPr/>
        </p:nvSpPr>
        <p:spPr bwMode="auto">
          <a:xfrm>
            <a:off x="3179276" y="2178818"/>
            <a:ext cx="543639" cy="176115"/>
          </a:xfrm>
          <a:prstGeom prst="rect">
            <a:avLst/>
          </a:prstGeom>
          <a:solidFill>
            <a:schemeClr val="accent4"/>
          </a:solidFill>
          <a:ln w="9525">
            <a:solidFill>
              <a:schemeClr val="tx1"/>
            </a:solidFill>
            <a:miter lim="800000"/>
            <a:headEnd/>
            <a:tailEnd/>
          </a:ln>
          <a:effectLst/>
        </p:spPr>
        <p:txBody>
          <a:bodyPr wrap="none" anchor="ctr"/>
          <a:lstStyle/>
          <a:p>
            <a:endParaRPr lang="en-US" sz="800" dirty="0"/>
          </a:p>
        </p:txBody>
      </p:sp>
      <p:sp>
        <p:nvSpPr>
          <p:cNvPr id="44" name="TextBox 43"/>
          <p:cNvSpPr txBox="1"/>
          <p:nvPr/>
        </p:nvSpPr>
        <p:spPr>
          <a:xfrm>
            <a:off x="970186" y="3419485"/>
            <a:ext cx="457538" cy="246221"/>
          </a:xfrm>
          <a:prstGeom prst="rect">
            <a:avLst/>
          </a:prstGeom>
          <a:noFill/>
        </p:spPr>
        <p:txBody>
          <a:bodyPr wrap="square" rtlCol="0">
            <a:spAutoFit/>
          </a:bodyPr>
          <a:lstStyle/>
          <a:p>
            <a:pPr algn="l"/>
            <a:r>
              <a:rPr lang="en-US" sz="1000" dirty="0" err="1" smtClean="0">
                <a:solidFill>
                  <a:srgbClr val="333333"/>
                </a:solidFill>
                <a:latin typeface="+mn-lt"/>
                <a:ea typeface="+mn-ea"/>
              </a:rPr>
              <a:t>pde</a:t>
            </a:r>
            <a:endParaRPr lang="en-US" sz="1000" dirty="0" smtClean="0">
              <a:solidFill>
                <a:srgbClr val="333333"/>
              </a:solidFill>
              <a:latin typeface="+mn-lt"/>
              <a:ea typeface="+mn-ea"/>
            </a:endParaRPr>
          </a:p>
        </p:txBody>
      </p:sp>
      <p:sp>
        <p:nvSpPr>
          <p:cNvPr id="45" name="TextBox 44"/>
          <p:cNvSpPr txBox="1"/>
          <p:nvPr/>
        </p:nvSpPr>
        <p:spPr>
          <a:xfrm>
            <a:off x="2095306" y="2768467"/>
            <a:ext cx="457538" cy="261610"/>
          </a:xfrm>
          <a:prstGeom prst="rect">
            <a:avLst/>
          </a:prstGeom>
          <a:noFill/>
        </p:spPr>
        <p:txBody>
          <a:bodyPr wrap="square" rtlCol="0">
            <a:spAutoFit/>
          </a:bodyPr>
          <a:lstStyle/>
          <a:p>
            <a:pPr algn="l"/>
            <a:r>
              <a:rPr lang="en-US" sz="1100" dirty="0" err="1" smtClean="0">
                <a:solidFill>
                  <a:srgbClr val="333333"/>
                </a:solidFill>
                <a:latin typeface="+mn-lt"/>
                <a:ea typeface="+mn-ea"/>
              </a:rPr>
              <a:t>pte</a:t>
            </a:r>
            <a:endParaRPr lang="en-US" sz="1100" dirty="0" smtClean="0">
              <a:solidFill>
                <a:srgbClr val="333333"/>
              </a:solidFill>
              <a:latin typeface="+mn-lt"/>
              <a:ea typeface="+mn-ea"/>
            </a:endParaRPr>
          </a:p>
        </p:txBody>
      </p:sp>
      <p:sp>
        <p:nvSpPr>
          <p:cNvPr id="46" name="Text Box 32"/>
          <p:cNvSpPr txBox="1">
            <a:spLocks noChangeArrowheads="1"/>
          </p:cNvSpPr>
          <p:nvPr/>
        </p:nvSpPr>
        <p:spPr bwMode="auto">
          <a:xfrm>
            <a:off x="3180812" y="1224045"/>
            <a:ext cx="500458" cy="480131"/>
          </a:xfrm>
          <a:prstGeom prst="rect">
            <a:avLst/>
          </a:prstGeom>
          <a:noFill/>
          <a:ln w="9525">
            <a:noFill/>
            <a:miter lim="800000"/>
            <a:headEnd/>
            <a:tailEnd/>
          </a:ln>
          <a:effectLst/>
        </p:spPr>
        <p:txBody>
          <a:bodyPr wrap="none">
            <a:spAutoFit/>
          </a:bodyPr>
          <a:lstStyle/>
          <a:p>
            <a:r>
              <a:rPr lang="en-US" sz="1050" dirty="0" smtClean="0"/>
              <a:t>Data</a:t>
            </a:r>
          </a:p>
          <a:p>
            <a:r>
              <a:rPr lang="en-US" sz="1050" dirty="0" smtClean="0"/>
              <a:t>{</a:t>
            </a:r>
            <a:r>
              <a:rPr lang="en-US" sz="1050" dirty="0" err="1" smtClean="0"/>
              <a:t>ppn</a:t>
            </a:r>
            <a:r>
              <a:rPr lang="en-US" sz="1050" dirty="0" smtClean="0"/>
              <a:t>)</a:t>
            </a:r>
            <a:endParaRPr lang="en-US" sz="1050" dirty="0"/>
          </a:p>
        </p:txBody>
      </p:sp>
      <p:sp>
        <p:nvSpPr>
          <p:cNvPr id="49" name="Text Box 32"/>
          <p:cNvSpPr txBox="1">
            <a:spLocks noChangeArrowheads="1"/>
          </p:cNvSpPr>
          <p:nvPr/>
        </p:nvSpPr>
        <p:spPr bwMode="auto">
          <a:xfrm>
            <a:off x="1855122" y="2102951"/>
            <a:ext cx="875561" cy="480131"/>
          </a:xfrm>
          <a:prstGeom prst="rect">
            <a:avLst/>
          </a:prstGeom>
          <a:noFill/>
          <a:ln w="9525">
            <a:noFill/>
            <a:miter lim="800000"/>
            <a:headEnd/>
            <a:tailEnd/>
          </a:ln>
          <a:effectLst/>
        </p:spPr>
        <p:txBody>
          <a:bodyPr wrap="none">
            <a:spAutoFit/>
          </a:bodyPr>
          <a:lstStyle/>
          <a:p>
            <a:r>
              <a:rPr lang="en-US" sz="1050" dirty="0"/>
              <a:t>Page </a:t>
            </a:r>
            <a:r>
              <a:rPr lang="en-US" sz="1050" dirty="0" smtClean="0"/>
              <a:t>Table</a:t>
            </a:r>
          </a:p>
          <a:p>
            <a:r>
              <a:rPr lang="en-US" sz="1050" dirty="0" smtClean="0"/>
              <a:t>{</a:t>
            </a:r>
            <a:r>
              <a:rPr lang="en-US" sz="1050" dirty="0" err="1" smtClean="0"/>
              <a:t>ppn</a:t>
            </a:r>
            <a:r>
              <a:rPr lang="en-US" sz="1050" dirty="0" smtClean="0"/>
              <a:t>)</a:t>
            </a:r>
            <a:endParaRPr lang="en-US" sz="1050" dirty="0"/>
          </a:p>
        </p:txBody>
      </p:sp>
      <p:sp>
        <p:nvSpPr>
          <p:cNvPr id="50" name="Text Box 32"/>
          <p:cNvSpPr txBox="1">
            <a:spLocks noChangeArrowheads="1"/>
          </p:cNvSpPr>
          <p:nvPr/>
        </p:nvSpPr>
        <p:spPr bwMode="auto">
          <a:xfrm>
            <a:off x="847288" y="2751836"/>
            <a:ext cx="673846" cy="480131"/>
          </a:xfrm>
          <a:prstGeom prst="rect">
            <a:avLst/>
          </a:prstGeom>
          <a:noFill/>
          <a:ln w="9525">
            <a:noFill/>
            <a:miter lim="800000"/>
            <a:headEnd/>
            <a:tailEnd/>
          </a:ln>
          <a:effectLst/>
        </p:spPr>
        <p:txBody>
          <a:bodyPr wrap="square">
            <a:spAutoFit/>
          </a:bodyPr>
          <a:lstStyle/>
          <a:p>
            <a:r>
              <a:rPr lang="en-US" sz="1050" dirty="0" smtClean="0"/>
              <a:t>Root</a:t>
            </a:r>
          </a:p>
          <a:p>
            <a:r>
              <a:rPr lang="en-US" sz="1050" dirty="0" smtClean="0"/>
              <a:t>(</a:t>
            </a:r>
            <a:r>
              <a:rPr lang="en-US" sz="1050" dirty="0" err="1" smtClean="0"/>
              <a:t>ppn</a:t>
            </a:r>
            <a:r>
              <a:rPr lang="en-US" sz="1050" dirty="0" smtClean="0"/>
              <a:t>)</a:t>
            </a:r>
            <a:endParaRPr lang="en-US" sz="1050" dirty="0"/>
          </a:p>
        </p:txBody>
      </p:sp>
      <p:cxnSp>
        <p:nvCxnSpPr>
          <p:cNvPr id="53" name="Straight Connector 52"/>
          <p:cNvCxnSpPr/>
          <p:nvPr/>
        </p:nvCxnSpPr>
        <p:spPr bwMode="auto">
          <a:xfrm rot="5400000">
            <a:off x="2329543" y="3037116"/>
            <a:ext cx="3897088" cy="1"/>
          </a:xfrm>
          <a:prstGeom prst="line">
            <a:avLst/>
          </a:prstGeom>
          <a:solidFill>
            <a:srgbClr val="0095D3"/>
          </a:solidFill>
          <a:ln w="19050" cap="flat" cmpd="sng" algn="ctr">
            <a:solidFill>
              <a:schemeClr val="tx1"/>
            </a:solidFill>
            <a:prstDash val="solid"/>
            <a:round/>
            <a:headEnd type="none" w="med" len="med"/>
            <a:tailEnd type="none" w="med" len="med"/>
          </a:ln>
          <a:effectLst/>
        </p:spPr>
      </p:cxnSp>
      <p:sp>
        <p:nvSpPr>
          <p:cNvPr id="55" name="Rectangle 9"/>
          <p:cNvSpPr>
            <a:spLocks noChangeArrowheads="1"/>
          </p:cNvSpPr>
          <p:nvPr/>
        </p:nvSpPr>
        <p:spPr bwMode="auto">
          <a:xfrm>
            <a:off x="7658974" y="1875292"/>
            <a:ext cx="559740" cy="11732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6" name="Rectangle 16"/>
          <p:cNvSpPr>
            <a:spLocks noChangeArrowheads="1"/>
          </p:cNvSpPr>
          <p:nvPr/>
        </p:nvSpPr>
        <p:spPr bwMode="auto">
          <a:xfrm>
            <a:off x="4988663" y="4707456"/>
            <a:ext cx="1521729" cy="234658"/>
          </a:xfrm>
          <a:prstGeom prst="rect">
            <a:avLst/>
          </a:prstGeom>
          <a:solidFill>
            <a:schemeClr val="accent1"/>
          </a:solidFill>
          <a:ln w="9525">
            <a:solidFill>
              <a:schemeClr val="tx1"/>
            </a:solidFill>
            <a:miter lim="800000"/>
            <a:headEnd/>
            <a:tailEnd/>
          </a:ln>
          <a:effectLst/>
        </p:spPr>
        <p:txBody>
          <a:bodyPr wrap="none" anchor="ctr"/>
          <a:lstStyle/>
          <a:p>
            <a:r>
              <a:rPr lang="en-US" sz="1000" dirty="0" smtClean="0">
                <a:solidFill>
                  <a:schemeClr val="tx1"/>
                </a:solidFill>
              </a:rPr>
              <a:t>hardware CR3</a:t>
            </a:r>
            <a:endParaRPr lang="en-US" sz="1000" dirty="0">
              <a:solidFill>
                <a:schemeClr val="tx1"/>
              </a:solidFill>
            </a:endParaRPr>
          </a:p>
        </p:txBody>
      </p:sp>
      <p:sp>
        <p:nvSpPr>
          <p:cNvPr id="57" name="Line 17"/>
          <p:cNvSpPr>
            <a:spLocks noChangeShapeType="1"/>
          </p:cNvSpPr>
          <p:nvPr/>
        </p:nvSpPr>
        <p:spPr bwMode="auto">
          <a:xfrm flipH="1">
            <a:off x="4816350" y="4766812"/>
            <a:ext cx="172314" cy="0"/>
          </a:xfrm>
          <a:prstGeom prst="line">
            <a:avLst/>
          </a:prstGeom>
          <a:noFill/>
          <a:ln w="9525">
            <a:solidFill>
              <a:schemeClr val="tx1"/>
            </a:solidFill>
            <a:round/>
            <a:headEnd/>
            <a:tailEnd/>
          </a:ln>
          <a:effectLst/>
        </p:spPr>
        <p:txBody>
          <a:bodyPr/>
          <a:lstStyle/>
          <a:p>
            <a:endParaRPr lang="en-US"/>
          </a:p>
        </p:txBody>
      </p:sp>
      <p:sp>
        <p:nvSpPr>
          <p:cNvPr id="58" name="Line 18"/>
          <p:cNvSpPr>
            <a:spLocks noChangeShapeType="1"/>
          </p:cNvSpPr>
          <p:nvPr/>
        </p:nvSpPr>
        <p:spPr bwMode="auto">
          <a:xfrm flipV="1">
            <a:off x="4816350" y="4355472"/>
            <a:ext cx="0" cy="411340"/>
          </a:xfrm>
          <a:prstGeom prst="line">
            <a:avLst/>
          </a:prstGeom>
          <a:noFill/>
          <a:ln w="9525">
            <a:solidFill>
              <a:schemeClr val="tx1"/>
            </a:solidFill>
            <a:round/>
            <a:headEnd/>
            <a:tailEnd/>
          </a:ln>
          <a:effectLst/>
        </p:spPr>
        <p:txBody>
          <a:bodyPr/>
          <a:lstStyle/>
          <a:p>
            <a:endParaRPr lang="en-US"/>
          </a:p>
        </p:txBody>
      </p:sp>
      <p:sp>
        <p:nvSpPr>
          <p:cNvPr id="59" name="Line 19"/>
          <p:cNvSpPr>
            <a:spLocks noChangeShapeType="1"/>
          </p:cNvSpPr>
          <p:nvPr/>
        </p:nvSpPr>
        <p:spPr bwMode="auto">
          <a:xfrm>
            <a:off x="4816350" y="4355472"/>
            <a:ext cx="516943" cy="0"/>
          </a:xfrm>
          <a:prstGeom prst="line">
            <a:avLst/>
          </a:prstGeom>
          <a:noFill/>
          <a:ln w="9525">
            <a:solidFill>
              <a:schemeClr val="tx1"/>
            </a:solidFill>
            <a:round/>
            <a:headEnd/>
            <a:tailEnd type="triangle" w="med" len="med"/>
          </a:ln>
          <a:effectLst/>
        </p:spPr>
        <p:txBody>
          <a:bodyPr/>
          <a:lstStyle/>
          <a:p>
            <a:endParaRPr lang="en-US"/>
          </a:p>
        </p:txBody>
      </p:sp>
      <p:grpSp>
        <p:nvGrpSpPr>
          <p:cNvPr id="60" name="Group 54"/>
          <p:cNvGrpSpPr>
            <a:grpSpLocks/>
          </p:cNvGrpSpPr>
          <p:nvPr/>
        </p:nvGrpSpPr>
        <p:grpSpPr bwMode="auto">
          <a:xfrm>
            <a:off x="5333293" y="3266272"/>
            <a:ext cx="559740" cy="1173284"/>
            <a:chOff x="990" y="2469"/>
            <a:chExt cx="497" cy="850"/>
          </a:xfrm>
        </p:grpSpPr>
        <p:sp>
          <p:nvSpPr>
            <p:cNvPr id="76" name="Rectangle 7"/>
            <p:cNvSpPr>
              <a:spLocks noChangeArrowheads="1"/>
            </p:cNvSpPr>
            <p:nvPr/>
          </p:nvSpPr>
          <p:spPr bwMode="auto">
            <a:xfrm>
              <a:off x="990" y="2469"/>
              <a:ext cx="497" cy="8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7" name="Rectangle 25"/>
            <p:cNvSpPr>
              <a:spLocks noChangeArrowheads="1"/>
            </p:cNvSpPr>
            <p:nvPr/>
          </p:nvSpPr>
          <p:spPr bwMode="auto">
            <a:xfrm>
              <a:off x="990" y="2639"/>
              <a:ext cx="497" cy="128"/>
            </a:xfrm>
            <a:prstGeom prst="rect">
              <a:avLst/>
            </a:prstGeom>
            <a:solidFill>
              <a:schemeClr val="accent1"/>
            </a:solidFill>
            <a:ln w="9525">
              <a:solidFill>
                <a:schemeClr val="tx1"/>
              </a:solidFill>
              <a:miter lim="800000"/>
              <a:headEnd/>
              <a:tailEnd/>
            </a:ln>
            <a:effectLst/>
          </p:spPr>
          <p:txBody>
            <a:bodyPr wrap="none" anchor="ctr"/>
            <a:lstStyle/>
            <a:p>
              <a:endParaRPr lang="en-US" sz="900" dirty="0"/>
            </a:p>
          </p:txBody>
        </p:sp>
      </p:grpSp>
      <p:sp>
        <p:nvSpPr>
          <p:cNvPr id="61" name="Line 29"/>
          <p:cNvSpPr>
            <a:spLocks noChangeShapeType="1"/>
          </p:cNvSpPr>
          <p:nvPr/>
        </p:nvSpPr>
        <p:spPr bwMode="auto">
          <a:xfrm>
            <a:off x="5882523" y="3602324"/>
            <a:ext cx="301832" cy="0"/>
          </a:xfrm>
          <a:prstGeom prst="line">
            <a:avLst/>
          </a:prstGeom>
          <a:noFill/>
          <a:ln w="9525">
            <a:solidFill>
              <a:schemeClr val="tx1"/>
            </a:solidFill>
            <a:round/>
            <a:headEnd/>
            <a:tailEnd/>
          </a:ln>
          <a:effectLst/>
        </p:spPr>
        <p:txBody>
          <a:bodyPr/>
          <a:lstStyle/>
          <a:p>
            <a:endParaRPr lang="en-US"/>
          </a:p>
        </p:txBody>
      </p:sp>
      <p:sp>
        <p:nvSpPr>
          <p:cNvPr id="62" name="Line 30"/>
          <p:cNvSpPr>
            <a:spLocks noChangeShapeType="1"/>
          </p:cNvSpPr>
          <p:nvPr/>
        </p:nvSpPr>
        <p:spPr bwMode="auto">
          <a:xfrm flipV="1">
            <a:off x="6190593" y="2862942"/>
            <a:ext cx="14264" cy="731595"/>
          </a:xfrm>
          <a:prstGeom prst="line">
            <a:avLst/>
          </a:prstGeom>
          <a:noFill/>
          <a:ln w="9525">
            <a:solidFill>
              <a:schemeClr val="tx1"/>
            </a:solidFill>
            <a:round/>
            <a:headEnd/>
            <a:tailEnd/>
          </a:ln>
          <a:effectLst/>
        </p:spPr>
        <p:txBody>
          <a:bodyPr/>
          <a:lstStyle/>
          <a:p>
            <a:endParaRPr lang="en-US"/>
          </a:p>
        </p:txBody>
      </p:sp>
      <p:sp>
        <p:nvSpPr>
          <p:cNvPr id="63" name="Line 31"/>
          <p:cNvSpPr>
            <a:spLocks noChangeShapeType="1"/>
          </p:cNvSpPr>
          <p:nvPr/>
        </p:nvSpPr>
        <p:spPr bwMode="auto">
          <a:xfrm>
            <a:off x="6205751" y="2861770"/>
            <a:ext cx="257908" cy="0"/>
          </a:xfrm>
          <a:prstGeom prst="line">
            <a:avLst/>
          </a:prstGeom>
          <a:noFill/>
          <a:ln w="9525">
            <a:solidFill>
              <a:schemeClr val="tx1"/>
            </a:solidFill>
            <a:round/>
            <a:headEnd/>
            <a:tailEnd type="triangle" w="med" len="med"/>
          </a:ln>
          <a:effectLst/>
        </p:spPr>
        <p:txBody>
          <a:bodyPr/>
          <a:lstStyle/>
          <a:p>
            <a:endParaRPr lang="en-US"/>
          </a:p>
        </p:txBody>
      </p:sp>
      <p:grpSp>
        <p:nvGrpSpPr>
          <p:cNvPr id="64" name="Group 55"/>
          <p:cNvGrpSpPr>
            <a:grpSpLocks/>
          </p:cNvGrpSpPr>
          <p:nvPr/>
        </p:nvGrpSpPr>
        <p:grpSpPr bwMode="auto">
          <a:xfrm>
            <a:off x="6452773" y="2537572"/>
            <a:ext cx="559740" cy="1173284"/>
            <a:chOff x="1984" y="2002"/>
            <a:chExt cx="497" cy="850"/>
          </a:xfrm>
        </p:grpSpPr>
        <p:sp>
          <p:nvSpPr>
            <p:cNvPr id="74" name="Rectangle 8"/>
            <p:cNvSpPr>
              <a:spLocks noChangeArrowheads="1"/>
            </p:cNvSpPr>
            <p:nvPr/>
          </p:nvSpPr>
          <p:spPr bwMode="auto">
            <a:xfrm>
              <a:off x="1984" y="2002"/>
              <a:ext cx="497" cy="85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5" name="Rectangle 33"/>
            <p:cNvSpPr>
              <a:spLocks noChangeArrowheads="1"/>
            </p:cNvSpPr>
            <p:nvPr/>
          </p:nvSpPr>
          <p:spPr bwMode="auto">
            <a:xfrm>
              <a:off x="1984" y="2172"/>
              <a:ext cx="497" cy="127"/>
            </a:xfrm>
            <a:prstGeom prst="rect">
              <a:avLst/>
            </a:prstGeom>
            <a:solidFill>
              <a:schemeClr val="accent1"/>
            </a:solidFill>
            <a:ln w="9525">
              <a:solidFill>
                <a:schemeClr val="tx1"/>
              </a:solidFill>
              <a:miter lim="800000"/>
              <a:headEnd/>
              <a:tailEnd/>
            </a:ln>
            <a:effectLst/>
          </p:spPr>
          <p:txBody>
            <a:bodyPr wrap="none" anchor="ctr"/>
            <a:lstStyle/>
            <a:p>
              <a:endParaRPr lang="en-US" sz="800" dirty="0"/>
            </a:p>
          </p:txBody>
        </p:sp>
      </p:grpSp>
      <p:sp>
        <p:nvSpPr>
          <p:cNvPr id="65" name="Line 36"/>
          <p:cNvSpPr>
            <a:spLocks noChangeShapeType="1"/>
          </p:cNvSpPr>
          <p:nvPr/>
        </p:nvSpPr>
        <p:spPr bwMode="auto">
          <a:xfrm>
            <a:off x="7378913" y="2218190"/>
            <a:ext cx="301832" cy="0"/>
          </a:xfrm>
          <a:prstGeom prst="line">
            <a:avLst/>
          </a:prstGeom>
          <a:noFill/>
          <a:ln w="9525">
            <a:solidFill>
              <a:schemeClr val="tx1"/>
            </a:solidFill>
            <a:round/>
            <a:headEnd/>
            <a:tailEnd type="triangle" w="med" len="med"/>
          </a:ln>
          <a:effectLst/>
        </p:spPr>
        <p:txBody>
          <a:bodyPr/>
          <a:lstStyle/>
          <a:p>
            <a:endParaRPr lang="en-US"/>
          </a:p>
        </p:txBody>
      </p:sp>
      <p:sp>
        <p:nvSpPr>
          <p:cNvPr id="66" name="Line 37"/>
          <p:cNvSpPr>
            <a:spLocks noChangeShapeType="1"/>
          </p:cNvSpPr>
          <p:nvPr/>
        </p:nvSpPr>
        <p:spPr bwMode="auto">
          <a:xfrm>
            <a:off x="7012513" y="2830203"/>
            <a:ext cx="344629" cy="0"/>
          </a:xfrm>
          <a:prstGeom prst="line">
            <a:avLst/>
          </a:prstGeom>
          <a:noFill/>
          <a:ln w="9525">
            <a:solidFill>
              <a:schemeClr val="tx1"/>
            </a:solidFill>
            <a:round/>
            <a:headEnd/>
            <a:tailEnd/>
          </a:ln>
          <a:effectLst/>
        </p:spPr>
        <p:txBody>
          <a:bodyPr/>
          <a:lstStyle/>
          <a:p>
            <a:endParaRPr lang="en-US"/>
          </a:p>
        </p:txBody>
      </p:sp>
      <p:sp>
        <p:nvSpPr>
          <p:cNvPr id="67" name="Line 38"/>
          <p:cNvSpPr>
            <a:spLocks noChangeShapeType="1"/>
          </p:cNvSpPr>
          <p:nvPr/>
        </p:nvSpPr>
        <p:spPr bwMode="auto">
          <a:xfrm flipV="1">
            <a:off x="7357142" y="2220686"/>
            <a:ext cx="23372" cy="609517"/>
          </a:xfrm>
          <a:prstGeom prst="line">
            <a:avLst/>
          </a:prstGeom>
          <a:noFill/>
          <a:ln w="9525">
            <a:solidFill>
              <a:schemeClr val="tx1"/>
            </a:solidFill>
            <a:round/>
            <a:headEnd/>
            <a:tailEnd/>
          </a:ln>
          <a:effectLst/>
        </p:spPr>
        <p:txBody>
          <a:bodyPr/>
          <a:lstStyle/>
          <a:p>
            <a:endParaRPr lang="en-US"/>
          </a:p>
        </p:txBody>
      </p:sp>
      <p:sp>
        <p:nvSpPr>
          <p:cNvPr id="68" name="Rectangle 47"/>
          <p:cNvSpPr>
            <a:spLocks noChangeArrowheads="1"/>
          </p:cNvSpPr>
          <p:nvPr/>
        </p:nvSpPr>
        <p:spPr bwMode="auto">
          <a:xfrm>
            <a:off x="7658974" y="2126234"/>
            <a:ext cx="559740" cy="176683"/>
          </a:xfrm>
          <a:prstGeom prst="rect">
            <a:avLst/>
          </a:prstGeom>
          <a:solidFill>
            <a:schemeClr val="accent1"/>
          </a:solidFill>
          <a:ln w="9525">
            <a:solidFill>
              <a:schemeClr val="tx1"/>
            </a:solidFill>
            <a:miter lim="800000"/>
            <a:headEnd/>
            <a:tailEnd/>
          </a:ln>
          <a:effectLst/>
        </p:spPr>
        <p:txBody>
          <a:bodyPr wrap="none" anchor="ctr"/>
          <a:lstStyle/>
          <a:p>
            <a:endParaRPr lang="en-US" sz="800" dirty="0"/>
          </a:p>
        </p:txBody>
      </p:sp>
      <p:sp>
        <p:nvSpPr>
          <p:cNvPr id="69" name="TextBox 68"/>
          <p:cNvSpPr txBox="1"/>
          <p:nvPr/>
        </p:nvSpPr>
        <p:spPr>
          <a:xfrm>
            <a:off x="5384456" y="3370896"/>
            <a:ext cx="471089" cy="253916"/>
          </a:xfrm>
          <a:prstGeom prst="rect">
            <a:avLst/>
          </a:prstGeom>
          <a:noFill/>
        </p:spPr>
        <p:txBody>
          <a:bodyPr wrap="square" rtlCol="0">
            <a:spAutoFit/>
          </a:bodyPr>
          <a:lstStyle/>
          <a:p>
            <a:pPr algn="l"/>
            <a:r>
              <a:rPr lang="en-US" sz="1050" dirty="0" err="1" smtClean="0">
                <a:solidFill>
                  <a:srgbClr val="333333"/>
                </a:solidFill>
                <a:latin typeface="+mn-lt"/>
                <a:ea typeface="+mn-ea"/>
              </a:rPr>
              <a:t>pde</a:t>
            </a:r>
            <a:endParaRPr lang="en-US" sz="1050" dirty="0" smtClean="0">
              <a:solidFill>
                <a:srgbClr val="333333"/>
              </a:solidFill>
              <a:latin typeface="+mn-lt"/>
              <a:ea typeface="+mn-ea"/>
            </a:endParaRPr>
          </a:p>
        </p:txBody>
      </p:sp>
      <p:sp>
        <p:nvSpPr>
          <p:cNvPr id="70" name="TextBox 69"/>
          <p:cNvSpPr txBox="1"/>
          <p:nvPr/>
        </p:nvSpPr>
        <p:spPr>
          <a:xfrm>
            <a:off x="6542899" y="2717781"/>
            <a:ext cx="471089" cy="261610"/>
          </a:xfrm>
          <a:prstGeom prst="rect">
            <a:avLst/>
          </a:prstGeom>
          <a:noFill/>
        </p:spPr>
        <p:txBody>
          <a:bodyPr wrap="square" rtlCol="0">
            <a:spAutoFit/>
          </a:bodyPr>
          <a:lstStyle/>
          <a:p>
            <a:pPr algn="l"/>
            <a:r>
              <a:rPr lang="en-US" sz="1100" dirty="0" err="1" smtClean="0">
                <a:solidFill>
                  <a:srgbClr val="333333"/>
                </a:solidFill>
                <a:latin typeface="+mn-lt"/>
                <a:ea typeface="+mn-ea"/>
              </a:rPr>
              <a:t>pte</a:t>
            </a:r>
            <a:endParaRPr lang="en-US" sz="1100" dirty="0" smtClean="0">
              <a:solidFill>
                <a:srgbClr val="333333"/>
              </a:solidFill>
              <a:latin typeface="+mn-lt"/>
              <a:ea typeface="+mn-ea"/>
            </a:endParaRPr>
          </a:p>
        </p:txBody>
      </p:sp>
      <p:sp>
        <p:nvSpPr>
          <p:cNvPr id="71" name="Text Box 32"/>
          <p:cNvSpPr txBox="1">
            <a:spLocks noChangeArrowheads="1"/>
          </p:cNvSpPr>
          <p:nvPr/>
        </p:nvSpPr>
        <p:spPr bwMode="auto">
          <a:xfrm>
            <a:off x="7461986" y="1379458"/>
            <a:ext cx="955711" cy="480131"/>
          </a:xfrm>
          <a:prstGeom prst="rect">
            <a:avLst/>
          </a:prstGeom>
          <a:noFill/>
          <a:ln w="9525">
            <a:noFill/>
            <a:miter lim="800000"/>
            <a:headEnd/>
            <a:tailEnd/>
          </a:ln>
          <a:effectLst/>
        </p:spPr>
        <p:txBody>
          <a:bodyPr wrap="none">
            <a:spAutoFit/>
          </a:bodyPr>
          <a:lstStyle/>
          <a:p>
            <a:r>
              <a:rPr lang="en-US" sz="1050" dirty="0" smtClean="0"/>
              <a:t>MPN of Data</a:t>
            </a:r>
          </a:p>
          <a:p>
            <a:r>
              <a:rPr lang="en-US" sz="1050" dirty="0" smtClean="0"/>
              <a:t>(</a:t>
            </a:r>
            <a:r>
              <a:rPr lang="en-US" sz="1050" dirty="0" err="1" smtClean="0"/>
              <a:t>mpn</a:t>
            </a:r>
            <a:r>
              <a:rPr lang="en-US" sz="1050" dirty="0" smtClean="0"/>
              <a:t>)</a:t>
            </a:r>
            <a:endParaRPr lang="en-US" sz="1050" dirty="0"/>
          </a:p>
        </p:txBody>
      </p:sp>
      <p:sp>
        <p:nvSpPr>
          <p:cNvPr id="72" name="Text Box 32"/>
          <p:cNvSpPr txBox="1">
            <a:spLocks noChangeArrowheads="1"/>
          </p:cNvSpPr>
          <p:nvPr/>
        </p:nvSpPr>
        <p:spPr bwMode="auto">
          <a:xfrm>
            <a:off x="6045998" y="2050650"/>
            <a:ext cx="1401346" cy="480131"/>
          </a:xfrm>
          <a:prstGeom prst="rect">
            <a:avLst/>
          </a:prstGeom>
          <a:noFill/>
          <a:ln w="9525">
            <a:noFill/>
            <a:miter lim="800000"/>
            <a:headEnd/>
            <a:tailEnd/>
          </a:ln>
          <a:effectLst/>
        </p:spPr>
        <p:txBody>
          <a:bodyPr wrap="none">
            <a:spAutoFit/>
          </a:bodyPr>
          <a:lstStyle/>
          <a:p>
            <a:r>
              <a:rPr lang="en-US" sz="1050" dirty="0" smtClean="0"/>
              <a:t>Shadow Page Table</a:t>
            </a:r>
          </a:p>
          <a:p>
            <a:r>
              <a:rPr lang="en-US" sz="1050" dirty="0" smtClean="0"/>
              <a:t>(</a:t>
            </a:r>
            <a:r>
              <a:rPr lang="en-US" sz="1050" dirty="0" err="1" smtClean="0"/>
              <a:t>mpn</a:t>
            </a:r>
            <a:r>
              <a:rPr lang="en-US" sz="1050" dirty="0" smtClean="0"/>
              <a:t>)</a:t>
            </a:r>
            <a:endParaRPr lang="en-US" sz="1050" dirty="0"/>
          </a:p>
        </p:txBody>
      </p:sp>
      <p:sp>
        <p:nvSpPr>
          <p:cNvPr id="73" name="Text Box 32"/>
          <p:cNvSpPr txBox="1">
            <a:spLocks noChangeArrowheads="1"/>
          </p:cNvSpPr>
          <p:nvPr/>
        </p:nvSpPr>
        <p:spPr bwMode="auto">
          <a:xfrm>
            <a:off x="5050971" y="2709637"/>
            <a:ext cx="1088572" cy="480131"/>
          </a:xfrm>
          <a:prstGeom prst="rect">
            <a:avLst/>
          </a:prstGeom>
          <a:noFill/>
          <a:ln w="9525">
            <a:noFill/>
            <a:miter lim="800000"/>
            <a:headEnd/>
            <a:tailEnd/>
          </a:ln>
          <a:effectLst/>
        </p:spPr>
        <p:txBody>
          <a:bodyPr wrap="square">
            <a:spAutoFit/>
          </a:bodyPr>
          <a:lstStyle/>
          <a:p>
            <a:r>
              <a:rPr lang="en-US" sz="1050" dirty="0" smtClean="0"/>
              <a:t>Shadow Root</a:t>
            </a:r>
          </a:p>
          <a:p>
            <a:r>
              <a:rPr lang="en-US" sz="1050" dirty="0" smtClean="0"/>
              <a:t>(</a:t>
            </a:r>
            <a:r>
              <a:rPr lang="en-US" sz="1050" dirty="0" err="1" smtClean="0"/>
              <a:t>mpn</a:t>
            </a:r>
            <a:r>
              <a:rPr lang="en-US" sz="1050" dirty="0" smtClean="0"/>
              <a:t>)</a:t>
            </a:r>
            <a:endParaRPr lang="en-US" sz="1050" dirty="0"/>
          </a:p>
        </p:txBody>
      </p:sp>
      <p:sp>
        <p:nvSpPr>
          <p:cNvPr id="78" name="TextBox 77"/>
          <p:cNvSpPr txBox="1"/>
          <p:nvPr/>
        </p:nvSpPr>
        <p:spPr>
          <a:xfrm>
            <a:off x="762000" y="990600"/>
            <a:ext cx="2122714" cy="400110"/>
          </a:xfrm>
          <a:prstGeom prst="rect">
            <a:avLst/>
          </a:prstGeom>
          <a:noFill/>
        </p:spPr>
        <p:txBody>
          <a:bodyPr wrap="square" rtlCol="0">
            <a:spAutoFit/>
          </a:bodyPr>
          <a:lstStyle/>
          <a:p>
            <a:pPr algn="l"/>
            <a:r>
              <a:rPr lang="en-US" sz="2000" dirty="0" smtClean="0">
                <a:solidFill>
                  <a:srgbClr val="333333"/>
                </a:solidFill>
                <a:latin typeface="+mn-lt"/>
                <a:ea typeface="+mn-ea"/>
              </a:rPr>
              <a:t>Guest View</a:t>
            </a:r>
          </a:p>
        </p:txBody>
      </p:sp>
      <p:sp>
        <p:nvSpPr>
          <p:cNvPr id="79" name="TextBox 78"/>
          <p:cNvSpPr txBox="1"/>
          <p:nvPr/>
        </p:nvSpPr>
        <p:spPr>
          <a:xfrm>
            <a:off x="5333999" y="968829"/>
            <a:ext cx="2122714" cy="400110"/>
          </a:xfrm>
          <a:prstGeom prst="rect">
            <a:avLst/>
          </a:prstGeom>
          <a:noFill/>
        </p:spPr>
        <p:txBody>
          <a:bodyPr wrap="square" rtlCol="0">
            <a:spAutoFit/>
          </a:bodyPr>
          <a:lstStyle/>
          <a:p>
            <a:pPr algn="l"/>
            <a:r>
              <a:rPr lang="en-US" sz="2000" dirty="0" smtClean="0">
                <a:solidFill>
                  <a:srgbClr val="333333"/>
                </a:solidFill>
                <a:latin typeface="+mn-lt"/>
                <a:ea typeface="+mn-ea"/>
              </a:rPr>
              <a:t>Hardware View</a:t>
            </a:r>
          </a:p>
        </p:txBody>
      </p:sp>
      <p:cxnSp>
        <p:nvCxnSpPr>
          <p:cNvPr id="80" name="Straight Arrow Connector 79"/>
          <p:cNvCxnSpPr/>
          <p:nvPr/>
        </p:nvCxnSpPr>
        <p:spPr bwMode="auto">
          <a:xfrm flipV="1">
            <a:off x="1471448" y="4267200"/>
            <a:ext cx="3867807" cy="1"/>
          </a:xfrm>
          <a:prstGeom prst="straightConnector1">
            <a:avLst/>
          </a:prstGeom>
          <a:solidFill>
            <a:srgbClr val="0095D3"/>
          </a:solidFill>
          <a:ln w="19050" cap="flat" cmpd="sng" algn="ctr">
            <a:solidFill>
              <a:schemeClr val="tx1"/>
            </a:solidFill>
            <a:prstDash val="sysDot"/>
            <a:round/>
            <a:headEnd type="none" w="med" len="med"/>
            <a:tailEnd type="arrow"/>
          </a:ln>
          <a:effectLst/>
        </p:spPr>
      </p:cxnSp>
      <p:cxnSp>
        <p:nvCxnSpPr>
          <p:cNvPr id="83" name="Straight Arrow Connector 82"/>
          <p:cNvCxnSpPr/>
          <p:nvPr/>
        </p:nvCxnSpPr>
        <p:spPr bwMode="auto">
          <a:xfrm>
            <a:off x="2596055" y="3153103"/>
            <a:ext cx="3856718" cy="65704"/>
          </a:xfrm>
          <a:prstGeom prst="straightConnector1">
            <a:avLst/>
          </a:prstGeom>
          <a:solidFill>
            <a:srgbClr val="0095D3"/>
          </a:solidFill>
          <a:ln w="19050" cap="flat" cmpd="sng" algn="ctr">
            <a:solidFill>
              <a:schemeClr val="tx1"/>
            </a:solidFill>
            <a:prstDash val="sysDot"/>
            <a:round/>
            <a:headEnd type="none" w="med" len="med"/>
            <a:tailEnd type="arrow"/>
          </a:ln>
          <a:effectLst/>
        </p:spPr>
      </p:cxn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Page Fault</a:t>
            </a:r>
            <a:endParaRPr lang="en-US" dirty="0"/>
          </a:p>
        </p:txBody>
      </p:sp>
      <p:graphicFrame>
        <p:nvGraphicFramePr>
          <p:cNvPr id="5" name="Object 2"/>
          <p:cNvGraphicFramePr>
            <a:graphicFrameLocks noChangeAspect="1"/>
          </p:cNvGraphicFramePr>
          <p:nvPr/>
        </p:nvGraphicFramePr>
        <p:xfrm>
          <a:off x="402770" y="1689744"/>
          <a:ext cx="8010969" cy="4471570"/>
        </p:xfrm>
        <a:graphic>
          <a:graphicData uri="http://schemas.openxmlformats.org/presentationml/2006/ole">
            <mc:AlternateContent xmlns:mc="http://schemas.openxmlformats.org/markup-compatibility/2006">
              <mc:Choice xmlns:v="urn:schemas-microsoft-com:vml" Requires="v">
                <p:oleObj spid="_x0000_s1028" r:id="rId3" imgW="8936280" imgH="4987440" progId="">
                  <p:embed/>
                </p:oleObj>
              </mc:Choice>
              <mc:Fallback>
                <p:oleObj r:id="rId3" imgW="8936280" imgH="4987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70" y="1689744"/>
                        <a:ext cx="8010969" cy="447157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7" name="TextBox 6"/>
          <p:cNvSpPr txBox="1"/>
          <p:nvPr/>
        </p:nvSpPr>
        <p:spPr>
          <a:xfrm>
            <a:off x="4778827" y="5693882"/>
            <a:ext cx="2008735" cy="315457"/>
          </a:xfrm>
          <a:prstGeom prst="rect">
            <a:avLst/>
          </a:prstGeom>
          <a:noFill/>
        </p:spPr>
        <p:txBody>
          <a:bodyPr wrap="square" rtlCol="0">
            <a:spAutoFit/>
          </a:bodyPr>
          <a:lstStyle/>
          <a:p>
            <a:pPr algn="l"/>
            <a:r>
              <a:rPr lang="en-US" sz="1400" b="1" dirty="0" smtClean="0">
                <a:solidFill>
                  <a:srgbClr val="333333"/>
                </a:solidFill>
                <a:latin typeface="+mn-lt"/>
                <a:ea typeface="+mn-ea"/>
              </a:rPr>
              <a:t>511   (Monitor)</a:t>
            </a:r>
          </a:p>
        </p:txBody>
      </p:sp>
      <p:sp>
        <p:nvSpPr>
          <p:cNvPr id="8" name="TextBox 7"/>
          <p:cNvSpPr txBox="1"/>
          <p:nvPr/>
        </p:nvSpPr>
        <p:spPr>
          <a:xfrm>
            <a:off x="555171" y="794657"/>
            <a:ext cx="7772400" cy="830997"/>
          </a:xfrm>
          <a:prstGeom prst="rect">
            <a:avLst/>
          </a:prstGeom>
          <a:noFill/>
        </p:spPr>
        <p:txBody>
          <a:bodyPr wrap="square" rtlCol="0">
            <a:spAutoFit/>
          </a:bodyPr>
          <a:lstStyle/>
          <a:p>
            <a:pPr marL="0" lvl="1" algn="l"/>
            <a:r>
              <a:rPr lang="en-US" dirty="0" smtClean="0">
                <a:solidFill>
                  <a:schemeClr val="tx1"/>
                </a:solidFill>
              </a:rPr>
              <a:t>Hidden #PF =&gt; translation is present in the virtual page tree, but not in the shadow</a:t>
            </a:r>
            <a:endParaRPr lang="en-US" sz="2000" dirty="0" smtClean="0">
              <a:solidFill>
                <a:schemeClr val="tx1"/>
              </a:solidFill>
              <a:latin typeface="+mn-lt"/>
              <a:ea typeface="+mn-ea"/>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#PF (2)</a:t>
            </a:r>
            <a:endParaRPr lang="en-US" dirty="0"/>
          </a:p>
        </p:txBody>
      </p:sp>
      <p:sp>
        <p:nvSpPr>
          <p:cNvPr id="3" name="Text Placeholder 2"/>
          <p:cNvSpPr>
            <a:spLocks noGrp="1"/>
          </p:cNvSpPr>
          <p:nvPr>
            <p:ph type="body" sz="quarter" idx="13"/>
          </p:nvPr>
        </p:nvSpPr>
        <p:spPr>
          <a:xfrm>
            <a:off x="320894" y="1080673"/>
            <a:ext cx="8385048" cy="4794610"/>
          </a:xfrm>
        </p:spPr>
        <p:txBody>
          <a:bodyPr/>
          <a:lstStyle/>
          <a:p>
            <a:pPr>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The hardware IDTR always points at the monitor’s IDT.</a:t>
            </a:r>
          </a:p>
          <a:p>
            <a:pPr>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So, on any #PF, monitor #PF handler is executed.</a:t>
            </a:r>
          </a:p>
          <a:p>
            <a:pPr>
              <a:lnSpc>
                <a:spcPct val="98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CR2 contains the linear address of the address which caused the fault.</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After some house keeping, handler calls in to the MMU.</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The page walker looks up guest page table while also </a:t>
            </a:r>
            <a:br>
              <a:rPr lang="en-GB" dirty="0" smtClean="0"/>
            </a:br>
            <a:r>
              <a:rPr lang="en-GB" dirty="0" smtClean="0"/>
              <a:t>validating the access. </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Handler creates / updates shadow page table</a:t>
            </a:r>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MPN (derived from PPN-&gt;MPN mapping)</a:t>
            </a:r>
          </a:p>
          <a:p>
            <a:pPr lvl="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Permissions (either same or less permissive than the guest paging entry).</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Handler resumes execution of the faulting guest instruction if the access was legal</a:t>
            </a:r>
            <a:r>
              <a:rPr lang="en-US" dirty="0" smtClean="0"/>
              <a:t>.</a:t>
            </a: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solidFill>
          <a:srgbClr val="0095D3"/>
        </a:solidFill>
        <a:ln w="1905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VMware Non-Confidential">
  <a:themeElements>
    <a:clrScheme name="VMware Custom">
      <a:dk1>
        <a:srgbClr val="333333"/>
      </a:dk1>
      <a:lt1>
        <a:srgbClr val="FFFFFF"/>
      </a:lt1>
      <a:dk2>
        <a:srgbClr val="4D4D4D"/>
      </a:dk2>
      <a:lt2>
        <a:srgbClr val="C0C0C0"/>
      </a:lt2>
      <a:accent1>
        <a:srgbClr val="0095D3"/>
      </a:accent1>
      <a:accent2>
        <a:srgbClr val="89CBDF"/>
      </a:accent2>
      <a:accent3>
        <a:srgbClr val="003D79"/>
      </a:accent3>
      <a:accent4>
        <a:srgbClr val="6DB33F"/>
      </a:accent4>
      <a:accent5>
        <a:srgbClr val="F8981D"/>
      </a:accent5>
      <a:accent6>
        <a:srgbClr val="D9541E"/>
      </a:accent6>
      <a:hlink>
        <a:srgbClr val="0095D3"/>
      </a:hlink>
      <a:folHlink>
        <a:srgbClr val="89CBDF"/>
      </a:folHlink>
    </a:clrScheme>
    <a:fontScheme name="VMware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accent3"/>
          </a:solidFill>
          <a:round/>
          <a:headEnd/>
          <a:tailEnd/>
        </a:ln>
      </a:spPr>
      <a:bodyPr wrap="none" lIns="0" tIns="0" rIns="0" bIns="0" rtlCol="0" anchor="ctr"/>
      <a:lstStyle>
        <a:defPPr marL="0" marR="0" indent="0" algn="ctr" defTabSz="914400" eaLnBrk="1" latinLnBrk="0" hangingPunct="1">
          <a:lnSpc>
            <a:spcPct val="100000"/>
          </a:lnSpc>
          <a:buClrTx/>
          <a:buSzTx/>
          <a:buFontTx/>
          <a:buNone/>
          <a:tabLst/>
          <a:defRPr sz="1800" dirty="0" err="1" smtClean="0">
            <a:solidFill>
              <a:srgbClr val="FFFFFF"/>
            </a:solidFill>
          </a:defRPr>
        </a:defPPr>
      </a:lstStyle>
    </a:spDef>
    <a:lnDef>
      <a:spPr bwMode="auto">
        <a:xfrm>
          <a:off x="0" y="0"/>
          <a:ext cx="1" cy="1"/>
        </a:xfrm>
        <a:custGeom>
          <a:avLst/>
          <a:gdLst/>
          <a:ahLst/>
          <a:cxnLst/>
          <a:rect l="0" t="0" r="0" b="0"/>
          <a:pathLst/>
        </a:custGeom>
        <a:solidFill>
          <a:srgbClr val="0095D3"/>
        </a:solidFill>
        <a:ln w="9525" cap="flat" cmpd="sng" algn="ctr">
          <a:no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40000"/>
          </a:spcAft>
          <a:buClrTx/>
          <a:buSzTx/>
          <a:buFontTx/>
          <a:buNone/>
          <a:tabLst/>
          <a:defRPr kumimoji="0" lang="en-US" sz="2400" b="0" i="0" u="none" strike="noStrike" cap="none" normalizeH="0" baseline="0" smtClean="0">
            <a:ln>
              <a:noFill/>
            </a:ln>
            <a:solidFill>
              <a:srgbClr val="0095D3"/>
            </a:solidFill>
            <a:effectLst/>
            <a:latin typeface="Arial" charset="0"/>
            <a:ea typeface="ＭＳ Ｐゴシック" pitchFamily="34" charset="-128"/>
          </a:defRPr>
        </a:defPPr>
      </a:lstStyle>
    </a:lnDef>
    <a:txDef>
      <a:spPr>
        <a:noFill/>
      </a:spPr>
      <a:bodyPr wrap="square" rtlCol="0">
        <a:spAutoFit/>
      </a:bodyPr>
      <a:lstStyle>
        <a:defPPr algn="l">
          <a:defRPr sz="2000" dirty="0" err="1" smtClean="0">
            <a:solidFill>
              <a:srgbClr val="333333"/>
            </a:solidFill>
            <a:latin typeface="+mn-lt"/>
            <a:ea typeface="+mn-ea"/>
          </a:defRPr>
        </a:defPPr>
      </a:lstStyle>
    </a:txDef>
  </a:objectDefaults>
  <a:extraClrSchemeLst>
    <a:extraClrScheme>
      <a:clrScheme name="VMware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B087F54830A443B7E794B987319BBC" ma:contentTypeVersion="0" ma:contentTypeDescription="Create a new document." ma:contentTypeScope="" ma:versionID="34ab54cae5f4ca11ef75d6b1af35486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9BBDA0DE-621D-44F0-A109-6CA5AEE202D5}">
  <ds:schemaRefs>
    <ds:schemaRef ds:uri="http://schemas.microsoft.com/office/2006/metadata/properties"/>
  </ds:schemaRefs>
</ds:datastoreItem>
</file>

<file path=customXml/itemProps2.xml><?xml version="1.0" encoding="utf-8"?>
<ds:datastoreItem xmlns:ds="http://schemas.openxmlformats.org/officeDocument/2006/customXml" ds:itemID="{61E8E36B-4E5F-43DF-8838-C8D4D7E9342D}">
  <ds:schemaRefs>
    <ds:schemaRef ds:uri="http://schemas.microsoft.com/sharepoint/v3/contenttype/forms"/>
  </ds:schemaRefs>
</ds:datastoreItem>
</file>

<file path=customXml/itemProps3.xml><?xml version="1.0" encoding="utf-8"?>
<ds:datastoreItem xmlns:ds="http://schemas.openxmlformats.org/officeDocument/2006/customXml" ds:itemID="{8A90DBE3-98C9-454A-85D3-102551FC7A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11706</TotalTime>
  <Words>3593</Words>
  <Application>Microsoft Macintosh PowerPoint</Application>
  <PresentationFormat>On-screen Show (4:3)</PresentationFormat>
  <Paragraphs>405</Paragraphs>
  <Slides>38</Slides>
  <Notes>25</Notes>
  <HiddenSlides>0</HiddenSlides>
  <MMClips>0</MMClips>
  <ScaleCrop>false</ScaleCrop>
  <HeadingPairs>
    <vt:vector size="6" baseType="variant">
      <vt:variant>
        <vt:lpstr>Theme</vt:lpstr>
      </vt:variant>
      <vt:variant>
        <vt:i4>2</vt:i4>
      </vt:variant>
      <vt:variant>
        <vt:lpstr>Embedded OLE Servers</vt:lpstr>
      </vt:variant>
      <vt:variant>
        <vt:i4>0</vt:i4>
      </vt:variant>
      <vt:variant>
        <vt:lpstr>Slide Titles</vt:lpstr>
      </vt:variant>
      <vt:variant>
        <vt:i4>38</vt:i4>
      </vt:variant>
    </vt:vector>
  </HeadingPairs>
  <TitlesOfParts>
    <vt:vector size="40" baseType="lpstr">
      <vt:lpstr>blank</vt:lpstr>
      <vt:lpstr>VMware Non-Confidential</vt:lpstr>
      <vt:lpstr>MMU Virtualization</vt:lpstr>
      <vt:lpstr>Agenda</vt:lpstr>
      <vt:lpstr>Address Translation in x86</vt:lpstr>
      <vt:lpstr>x86 MMU</vt:lpstr>
      <vt:lpstr>x86 MMU (contd.)</vt:lpstr>
      <vt:lpstr>Address Translation in x86 (virtualized view)</vt:lpstr>
      <vt:lpstr>Virtualized MMU</vt:lpstr>
      <vt:lpstr>Hidden Page Fault</vt:lpstr>
      <vt:lpstr>Hidden #PF (2)</vt:lpstr>
      <vt:lpstr>Hidden #PF (3)</vt:lpstr>
      <vt:lpstr>Non-Caching MMU</vt:lpstr>
      <vt:lpstr>Caching MMU</vt:lpstr>
      <vt:lpstr>Coherency using traces</vt:lpstr>
      <vt:lpstr>Coherency (2)</vt:lpstr>
      <vt:lpstr>Challenges ...</vt:lpstr>
      <vt:lpstr>What makes Software MMU complicated ?</vt:lpstr>
      <vt:lpstr>Coping with guest paging modes</vt:lpstr>
      <vt:lpstr>Guest paging modes (2)</vt:lpstr>
      <vt:lpstr>Guest Paging Modes (3) </vt:lpstr>
      <vt:lpstr>Guest Paging Modes (4)</vt:lpstr>
      <vt:lpstr>MMU’s role in traces</vt:lpstr>
      <vt:lpstr>MMU overheads</vt:lpstr>
      <vt:lpstr>MMU data structures</vt:lpstr>
      <vt:lpstr>Mtags, Backmap, Scratch AS</vt:lpstr>
      <vt:lpstr>MMU’s per-page overheads (&lt;= vsphere 5.1)</vt:lpstr>
      <vt:lpstr>MMU’s per-page overheads (&lt;= vsphere 5.1)</vt:lpstr>
      <vt:lpstr>MMU’s per-page overheads</vt:lpstr>
      <vt:lpstr>MMU’s per-page overheads</vt:lpstr>
      <vt:lpstr>Dependent TLBs</vt:lpstr>
      <vt:lpstr>Dependent TLBs (2)</vt:lpstr>
      <vt:lpstr>Difficult workloads for virtualized MMU</vt:lpstr>
      <vt:lpstr>HV with Software MMU</vt:lpstr>
      <vt:lpstr>HV with hardware MMU</vt:lpstr>
      <vt:lpstr>HWMMU (2)</vt:lpstr>
      <vt:lpstr>Nested Page Walk</vt:lpstr>
      <vt:lpstr>GPhys</vt:lpstr>
      <vt:lpstr>Software MMU use with hardware MMU</vt:lpstr>
      <vt:lpstr>No latency on MMU intensive workloads</vt:lpstr>
    </vt:vector>
  </TitlesOfParts>
  <Company>VMware,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MMU Virtualization</dc:title>
  <dc:creator>VMware, Inc.</dc:creator>
  <cp:lastModifiedBy>Jerri-Ann Meyer</cp:lastModifiedBy>
  <cp:revision>564</cp:revision>
  <dcterms:created xsi:type="dcterms:W3CDTF">2010-07-19T17:54:27Z</dcterms:created>
  <dcterms:modified xsi:type="dcterms:W3CDTF">2012-12-12T22:18:45Z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0x010100F0B087F54830A443B7E794B987319BBC</vt:lpwstr>
  </property>
</Properties>
</file>