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customXml/itemProps1.xml" ContentType="application/vnd.openxmlformats-officedocument.customXmlPropertie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customXml/itemProps2.xml" ContentType="application/vnd.openxmlformats-officedocument.customXmlPropertie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310" r:id="rId2"/>
    <p:sldId id="311" r:id="rId3"/>
    <p:sldId id="312" r:id="rId4"/>
    <p:sldId id="319" r:id="rId5"/>
    <p:sldId id="320" r:id="rId6"/>
    <p:sldId id="317" r:id="rId7"/>
    <p:sldId id="314" r:id="rId8"/>
    <p:sldId id="313" r:id="rId9"/>
    <p:sldId id="279" r:id="rId10"/>
    <p:sldId id="322" r:id="rId11"/>
    <p:sldId id="321" r:id="rId12"/>
    <p:sldId id="323" r:id="rId13"/>
    <p:sldId id="290" r:id="rId14"/>
    <p:sldId id="282" r:id="rId15"/>
    <p:sldId id="283" r:id="rId16"/>
    <p:sldId id="324" r:id="rId17"/>
    <p:sldId id="330" r:id="rId18"/>
    <p:sldId id="331" r:id="rId19"/>
    <p:sldId id="332" r:id="rId20"/>
    <p:sldId id="333" r:id="rId21"/>
    <p:sldId id="334" r:id="rId22"/>
    <p:sldId id="326" r:id="rId23"/>
    <p:sldId id="336" r:id="rId24"/>
    <p:sldId id="337" r:id="rId25"/>
    <p:sldId id="327" r:id="rId26"/>
    <p:sldId id="338" r:id="rId27"/>
    <p:sldId id="339" r:id="rId28"/>
    <p:sldId id="340" r:id="rId29"/>
    <p:sldId id="291" r:id="rId30"/>
    <p:sldId id="285" r:id="rId31"/>
    <p:sldId id="335" r:id="rId32"/>
    <p:sldId id="329"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37230" autoAdjust="0"/>
    <p:restoredTop sz="86492" autoAdjust="0"/>
  </p:normalViewPr>
  <p:slideViewPr>
    <p:cSldViewPr>
      <p:cViewPr varScale="1">
        <p:scale>
          <a:sx n="60" d="100"/>
          <a:sy n="60" d="100"/>
        </p:scale>
        <p:origin x="-39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40" d="100"/>
        <a:sy n="40" d="100"/>
      </p:scale>
      <p:origin x="0" y="0"/>
    </p:cViewPr>
  </p:sorterViewPr>
  <p:notesViewPr>
    <p:cSldViewPr>
      <p:cViewPr varScale="1">
        <p:scale>
          <a:sx n="53" d="100"/>
          <a:sy n="53" d="100"/>
        </p:scale>
        <p:origin x="-1926" y="-8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26D45F-0423-4AFA-AA1D-751A8A046AD8}" type="datetimeFigureOut">
              <a:rPr lang="en-US" smtClean="0"/>
              <a:pPr/>
              <a:t>2/3/2008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02D265-87A4-4E8B-AD94-C6675C9D9402}"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3048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304800"/>
          </a:xfrm>
          <a:prstGeom prst="rect">
            <a:avLst/>
          </a:prstGeom>
        </p:spPr>
        <p:txBody>
          <a:bodyPr vert="horz" lIns="91440" tIns="45720" rIns="91440" bIns="45720" rtlCol="0"/>
          <a:lstStyle>
            <a:lvl1pPr algn="r">
              <a:defRPr sz="1200"/>
            </a:lvl1pPr>
          </a:lstStyle>
          <a:p>
            <a:fld id="{B136554D-228F-445B-998D-0B8C8B913BAD}" type="datetimeFigureOut">
              <a:rPr lang="en-US" smtClean="0"/>
              <a:pPr/>
              <a:t>2/3/2008</a:t>
            </a:fld>
            <a:endParaRPr lang="en-US"/>
          </a:p>
        </p:txBody>
      </p:sp>
      <p:sp>
        <p:nvSpPr>
          <p:cNvPr id="4" name="Slide Image Placeholder 3"/>
          <p:cNvSpPr>
            <a:spLocks noGrp="1" noRot="1" noChangeAspect="1"/>
          </p:cNvSpPr>
          <p:nvPr>
            <p:ph type="sldImg" idx="2"/>
          </p:nvPr>
        </p:nvSpPr>
        <p:spPr>
          <a:xfrm>
            <a:off x="1143000" y="457200"/>
            <a:ext cx="4572000" cy="3429000"/>
          </a:xfrm>
          <a:prstGeom prst="rect">
            <a:avLst/>
          </a:prstGeom>
          <a:noFill/>
          <a:ln w="12700">
            <a:solidFill>
              <a:schemeClr val="bg1">
                <a:lumMod val="50000"/>
              </a:schemeClr>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114800"/>
            <a:ext cx="5486400" cy="4572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39199"/>
            <a:ext cx="2971800" cy="30321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39199"/>
            <a:ext cx="2971800" cy="303213"/>
          </a:xfrm>
          <a:prstGeom prst="rect">
            <a:avLst/>
          </a:prstGeom>
        </p:spPr>
        <p:txBody>
          <a:bodyPr vert="horz" lIns="91440" tIns="45720" rIns="91440" bIns="45720" rtlCol="0" anchor="b"/>
          <a:lstStyle>
            <a:lvl1pPr algn="r">
              <a:defRPr sz="1200"/>
            </a:lvl1pPr>
          </a:lstStyle>
          <a:p>
            <a:fld id="{A6545F9A-0FF2-4090-8703-55A26BE7AB6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ln>
          <a:noFill/>
        </a:ln>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545F9A-0FF2-4090-8703-55A26BE7AB60}"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050" smtClean="0"/>
              <a:t>Because</a:t>
            </a:r>
            <a:r>
              <a:rPr lang="en-US" sz="1050" baseline="0" smtClean="0"/>
              <a:t> of the vast number of instructions that access memory, including the instruction fetch itself, t</a:t>
            </a:r>
            <a:r>
              <a:rPr lang="en-US" sz="1050" smtClean="0"/>
              <a:t>he</a:t>
            </a:r>
            <a:r>
              <a:rPr lang="en-US" sz="1050" baseline="0" smtClean="0"/>
              <a:t> h</a:t>
            </a:r>
            <a:r>
              <a:rPr lang="en-US" sz="1050" smtClean="0"/>
              <a:t>ardware TLB</a:t>
            </a:r>
            <a:r>
              <a:rPr lang="en-US" sz="1050" baseline="0" smtClean="0"/>
              <a:t> must be used to translate virtual addresses to machine addresses. So the common case should be that the TLB holds the virtual to machine mapping. To do this we can use a shadow page table. The real hardware MMU points to the shadow page table. The shadow page table holds virtual to machine mappings. The VMM page fault handler is responsible for filling in the appropriate entries in the shadow page table based on the guest page table and PhysMap.</a:t>
            </a:r>
          </a:p>
          <a:p>
            <a:endParaRPr lang="en-US" sz="1050"/>
          </a:p>
        </p:txBody>
      </p:sp>
      <p:sp>
        <p:nvSpPr>
          <p:cNvPr id="4" name="Slide Number Placeholder 3"/>
          <p:cNvSpPr>
            <a:spLocks noGrp="1"/>
          </p:cNvSpPr>
          <p:nvPr>
            <p:ph type="sldNum" sz="quarter" idx="10"/>
          </p:nvPr>
        </p:nvSpPr>
        <p:spPr/>
        <p:txBody>
          <a:bodyPr/>
          <a:lstStyle/>
          <a:p>
            <a:fld id="{A6545F9A-0FF2-4090-8703-55A26BE7AB60}" type="slidenum">
              <a:rPr lang="en-US" smtClean="0"/>
              <a:pPr/>
              <a:t>13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050" baseline="0" smtClean="0"/>
              <a:t>Lets follow the path when the required mapping is not in the TLB.</a:t>
            </a:r>
          </a:p>
          <a:p>
            <a:endParaRPr lang="en-US" sz="1050" baseline="0" smtClean="0"/>
          </a:p>
          <a:p>
            <a:pPr marL="228600" indent="-228600">
              <a:buFont typeface="+mj-lt"/>
              <a:buAutoNum type="arabicPeriod"/>
            </a:pPr>
            <a:r>
              <a:rPr lang="en-US" sz="1050" baseline="0" smtClean="0"/>
              <a:t>There is a miss in the TLB. The hardware will walk the shadow page table to find the mapping. The page table structure will probably be more complicated than I’m showing here.</a:t>
            </a:r>
          </a:p>
          <a:p>
            <a:pPr marL="228600" indent="-228600">
              <a:buFont typeface="+mj-lt"/>
              <a:buAutoNum type="arabicPeriod"/>
            </a:pPr>
            <a:r>
              <a:rPr lang="en-US" sz="1050" baseline="0" smtClean="0"/>
              <a:t>One of two things can happen:</a:t>
            </a:r>
          </a:p>
          <a:p>
            <a:pPr marL="685800" lvl="1" indent="-228600">
              <a:buFont typeface="Arial" pitchFamily="34" charset="0"/>
              <a:buChar char="•"/>
            </a:pPr>
            <a:r>
              <a:rPr lang="en-US" sz="1050" baseline="0" smtClean="0"/>
              <a:t>The required mapping is found in the page table and placed in the TLB. The instruction is restarted and all proceeds normally. Note that in this case the hardware does all the work.</a:t>
            </a:r>
          </a:p>
          <a:p>
            <a:pPr marL="685800" lvl="1" indent="-228600">
              <a:buFont typeface="Arial" pitchFamily="34" charset="0"/>
              <a:buChar char="•"/>
            </a:pPr>
            <a:r>
              <a:rPr lang="en-US" sz="1050" baseline="0" smtClean="0"/>
              <a:t>The required mapping is not present. An page fault exception is generated by the hardware and trapped into the VMM. The VMM needs to translate the virtual address to a machine address. It starts by walking the  guest’s page table to determine the virtual to physical mapping. Note that the layout of the guest page table will be determined by the hardware being virtualized. </a:t>
            </a:r>
          </a:p>
          <a:p>
            <a:pPr marL="228600" lvl="0" indent="-228600">
              <a:buFont typeface="+mj-lt"/>
              <a:buAutoNum type="arabicPeriod"/>
            </a:pPr>
            <a:r>
              <a:rPr lang="en-US" sz="1050" baseline="0" smtClean="0"/>
              <a:t>Once the VMM finds the guest mapping one of two things can happen:</a:t>
            </a:r>
          </a:p>
          <a:p>
            <a:pPr marL="685800" lvl="1" indent="-228600">
              <a:buFont typeface="Arial" pitchFamily="34" charset="0"/>
              <a:buChar char="•"/>
            </a:pPr>
            <a:r>
              <a:rPr lang="en-US" sz="1050" baseline="0" smtClean="0"/>
              <a:t>The guest mapping is not present. In this case the guest expects a page fault exception. So the VMM must generate an exception on the virtual cpu state and resume executing on the first instruction of the guest exception handler. This is called a </a:t>
            </a:r>
            <a:r>
              <a:rPr lang="en-US" sz="1050" b="1" baseline="0" smtClean="0"/>
              <a:t>true page fault</a:t>
            </a:r>
            <a:r>
              <a:rPr lang="en-US" sz="1050" b="0" baseline="0" smtClean="0"/>
              <a:t> because the hardware page fault results in a guest visible page fault.</a:t>
            </a:r>
            <a:endParaRPr lang="en-US" sz="1050" baseline="0" smtClean="0"/>
          </a:p>
          <a:p>
            <a:pPr marL="685800" lvl="1" indent="-228600">
              <a:buFont typeface="Arial" pitchFamily="34" charset="0"/>
              <a:buChar char="•"/>
            </a:pPr>
            <a:r>
              <a:rPr lang="en-US" sz="1050" baseline="0" smtClean="0"/>
              <a:t>If the guest mapping is present then the VMM must translate the physical page to a machine page. This is called a </a:t>
            </a:r>
            <a:r>
              <a:rPr lang="en-US" sz="1050" b="1" baseline="0" smtClean="0"/>
              <a:t>hidden page fault</a:t>
            </a:r>
            <a:r>
              <a:rPr lang="en-US" sz="1050" b="0" baseline="0" smtClean="0"/>
              <a:t> because the hardware fault is a fault that would not have occurred in non-virtualized system.</a:t>
            </a:r>
            <a:r>
              <a:rPr lang="en-US" sz="1050" baseline="0" smtClean="0"/>
              <a:t> In order to translate the physical page to machine page the VMM must look in a data structure that maps physical pages to machine pages. This data structure is defined by the VMM, for example PMap. (A) The VMM might have perform further processing if there is no machine page backing the physical page or in other special circumstances. More on this later.</a:t>
            </a:r>
          </a:p>
          <a:p>
            <a:pPr marL="228600" lvl="0" indent="-228600">
              <a:buFont typeface="+mj-lt"/>
              <a:buAutoNum type="arabicPeriod"/>
            </a:pPr>
            <a:r>
              <a:rPr lang="en-US" sz="1050" baseline="0" smtClean="0"/>
              <a:t>The virtual to machine translation is complete. The new translation is put into the shadow page table.</a:t>
            </a:r>
          </a:p>
          <a:p>
            <a:pPr marL="228600" lvl="0" indent="-228600">
              <a:buFont typeface="+mj-lt"/>
              <a:buAutoNum type="arabicPeriod"/>
            </a:pPr>
            <a:r>
              <a:rPr lang="en-US" sz="1050" baseline="0" smtClean="0"/>
              <a:t>The VMM restarts the guest instruction that faulted. Now the hardware TLB refill mechanism will work.</a:t>
            </a:r>
          </a:p>
          <a:p>
            <a:pPr marL="228600" lvl="0" indent="-228600">
              <a:buFont typeface="+mj-lt"/>
              <a:buAutoNum type="arabicPeriod"/>
            </a:pPr>
            <a:r>
              <a:rPr lang="en-US" sz="1050" baseline="0" smtClean="0"/>
              <a:t>The hardware put the new mapping in the TLB and life goes on.</a:t>
            </a:r>
          </a:p>
          <a:p>
            <a:endParaRPr lang="en-US" sz="1050" baseline="0" smtClean="0"/>
          </a:p>
          <a:p>
            <a:endParaRPr lang="en-US" sz="1050" baseline="0" smtClean="0"/>
          </a:p>
        </p:txBody>
      </p:sp>
      <p:sp>
        <p:nvSpPr>
          <p:cNvPr id="4" name="Slide Number Placeholder 3"/>
          <p:cNvSpPr>
            <a:spLocks noGrp="1"/>
          </p:cNvSpPr>
          <p:nvPr>
            <p:ph type="sldNum" sz="quarter" idx="10"/>
          </p:nvPr>
        </p:nvSpPr>
        <p:spPr/>
        <p:txBody>
          <a:bodyPr/>
          <a:lstStyle/>
          <a:p>
            <a:fld id="{A6545F9A-0FF2-4090-8703-55A26BE7AB60}" type="slidenum">
              <a:rPr lang="en-US" smtClean="0"/>
              <a:pPr/>
              <a:t>14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050" smtClean="0"/>
              <a:t>One thing to worry</a:t>
            </a:r>
            <a:r>
              <a:rPr lang="en-US" sz="1050" baseline="0" smtClean="0"/>
              <a:t> about is keeping the shadow page table consistent with the guest page table. What happens when the guest changes an entry in its page table? What happens when the guest switches to a new page table on a process context switch? </a:t>
            </a:r>
          </a:p>
          <a:p>
            <a:endParaRPr lang="en-US" sz="1050" baseline="0" smtClean="0"/>
          </a:p>
          <a:p>
            <a:r>
              <a:rPr lang="en-US" sz="1050" baseline="0" smtClean="0"/>
              <a:t>On real hardware, when the guest updates an entry in its page table, its is required to notify the hardware. This is because the TLB is a cache and the effected entry might be cached. The OS invalidate entries out of the TLB usually through a special instruction. This instruction can be used by the VMM to update or invalidate the corresponding instruction in the shadow page table. </a:t>
            </a:r>
          </a:p>
          <a:p>
            <a:endParaRPr lang="en-US" sz="1050" baseline="0" smtClean="0"/>
          </a:p>
          <a:p>
            <a:r>
              <a:rPr lang="en-US" sz="1050" baseline="0" smtClean="0"/>
              <a:t>Similarly on a process context switch the OS must do something to notify the hardware that a new process is running. In the most straightforward case, when this happens the VMM can simply flush the shadow page table. It flushes the shadow page table by looping over every entry and marking it invalid. In this way the shadow page table acts as a maximally sized TLB.</a:t>
            </a:r>
            <a:endParaRPr lang="en-US" sz="1050" smtClean="0"/>
          </a:p>
          <a:p>
            <a:endParaRPr lang="en-US" sz="1050" smtClean="0"/>
          </a:p>
          <a:p>
            <a:r>
              <a:rPr lang="en-US" sz="1050" smtClean="0"/>
              <a:t>However</a:t>
            </a:r>
            <a:r>
              <a:rPr lang="en-US" sz="1050" baseline="0" smtClean="0"/>
              <a:t> t</a:t>
            </a:r>
            <a:r>
              <a:rPr lang="en-US" sz="1050" smtClean="0"/>
              <a:t>he key to minimizing the overhead of virtualization and</a:t>
            </a:r>
            <a:r>
              <a:rPr lang="en-US" sz="1050" baseline="0" smtClean="0"/>
              <a:t> specifically the overhead of memory virtualization is to minimize hidden page faults. Aggressive flushing of the shadow page table will cause a flood of hidden page faults every guest context switch as the entries representing the working set are faulted in. </a:t>
            </a:r>
          </a:p>
          <a:p>
            <a:endParaRPr lang="en-US" sz="1050" baseline="0" smtClean="0"/>
          </a:p>
          <a:p>
            <a:r>
              <a:rPr lang="en-US" sz="1050" baseline="0" smtClean="0"/>
              <a:t>One technique to minimize the flushing on context switches is to keep one shadow page table per guest process. Each time the guest switches processes the VMM can just switch to the corresponding cached shadow page table. What problem does this introduce? While a process is inactive the guest might update the page table. Depending on the hardware no TLB invalidate may be necessary because when the process gets switched back in the whole TLB will be flushed at that time. With the caching scheme the VMM may swap the shadow page table with old entries back in. To prevent this the VMM can </a:t>
            </a:r>
            <a:r>
              <a:rPr lang="en-US" sz="1050" b="1" baseline="0" smtClean="0"/>
              <a:t>trace</a:t>
            </a:r>
            <a:r>
              <a:rPr lang="en-US" sz="1050" b="0" baseline="0" smtClean="0"/>
              <a:t> or watch</a:t>
            </a:r>
            <a:r>
              <a:rPr lang="en-US" sz="1050" baseline="0" smtClean="0"/>
              <a:t> the cached guest page table and invalidate any entry that is written to by the guest. Tracing will be explained in detail shortly. A negative with this is the added memory overhead.</a:t>
            </a:r>
          </a:p>
        </p:txBody>
      </p:sp>
      <p:sp>
        <p:nvSpPr>
          <p:cNvPr id="4" name="Slide Number Placeholder 3"/>
          <p:cNvSpPr>
            <a:spLocks noGrp="1"/>
          </p:cNvSpPr>
          <p:nvPr>
            <p:ph type="sldNum" sz="quarter" idx="10"/>
          </p:nvPr>
        </p:nvSpPr>
        <p:spPr/>
        <p:txBody>
          <a:bodyPr/>
          <a:lstStyle/>
          <a:p>
            <a:fld id="{A6545F9A-0FF2-4090-8703-55A26BE7AB60}" type="slidenum">
              <a:rPr lang="en-US" smtClean="0"/>
              <a:pPr/>
              <a:t>15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050" baseline="0" smtClean="0"/>
              <a:t>Lets follow the path when the required mapping is not in the TLB.</a:t>
            </a:r>
          </a:p>
          <a:p>
            <a:endParaRPr lang="en-US" sz="1050" baseline="0" smtClean="0"/>
          </a:p>
          <a:p>
            <a:pPr marL="228600" indent="-228600">
              <a:buFont typeface="+mj-lt"/>
              <a:buAutoNum type="arabicPeriod"/>
            </a:pPr>
            <a:r>
              <a:rPr lang="en-US" sz="1050" baseline="0" smtClean="0"/>
              <a:t>There is a miss in the TLB. The hardware will walk the shadow page table to find the mapping. The page table structure will probably be more complicated than I’m showing here.</a:t>
            </a:r>
          </a:p>
          <a:p>
            <a:pPr marL="228600" indent="-228600">
              <a:buFont typeface="+mj-lt"/>
              <a:buAutoNum type="arabicPeriod"/>
            </a:pPr>
            <a:r>
              <a:rPr lang="en-US" sz="1050" baseline="0" smtClean="0"/>
              <a:t>One of two things can happen:</a:t>
            </a:r>
          </a:p>
          <a:p>
            <a:pPr marL="685800" lvl="1" indent="-228600">
              <a:buFont typeface="Arial" pitchFamily="34" charset="0"/>
              <a:buChar char="•"/>
            </a:pPr>
            <a:r>
              <a:rPr lang="en-US" sz="1050" baseline="0" smtClean="0"/>
              <a:t>The required mapping is found in the page table and placed in the TLB. The instruction is restarted and all proceeds normally. Note that in this case the hardware does all the work.</a:t>
            </a:r>
          </a:p>
          <a:p>
            <a:pPr marL="685800" lvl="1" indent="-228600">
              <a:buFont typeface="Arial" pitchFamily="34" charset="0"/>
              <a:buChar char="•"/>
            </a:pPr>
            <a:r>
              <a:rPr lang="en-US" sz="1050" baseline="0" smtClean="0"/>
              <a:t>The required mapping is not present. An page fault exception is generated by the hardware and trapped into the VMM. The VMM needs to translate the virtual address to a machine address. It starts by walking the  guest’s page table to determine the virtual to physical mapping. Note that the layout of the guest page table will be determined by the hardware being virtualized. </a:t>
            </a:r>
          </a:p>
          <a:p>
            <a:pPr marL="228600" lvl="0" indent="-228600">
              <a:buFont typeface="+mj-lt"/>
              <a:buAutoNum type="arabicPeriod"/>
            </a:pPr>
            <a:r>
              <a:rPr lang="en-US" sz="1050" baseline="0" smtClean="0"/>
              <a:t>Once the VMM finds the guest mapping one of two things can happen:</a:t>
            </a:r>
          </a:p>
          <a:p>
            <a:pPr marL="685800" lvl="1" indent="-228600">
              <a:buFont typeface="Arial" pitchFamily="34" charset="0"/>
              <a:buChar char="•"/>
            </a:pPr>
            <a:r>
              <a:rPr lang="en-US" sz="1050" baseline="0" smtClean="0"/>
              <a:t>The guest mapping is not present. In this case the guest expects a page fault exception. So the VMM must generate an exception on the virtual cpu state and resume executing on the first instruction of the guest exception handler. This is called a </a:t>
            </a:r>
            <a:r>
              <a:rPr lang="en-US" sz="1050" b="1" baseline="0" smtClean="0"/>
              <a:t>true page fault</a:t>
            </a:r>
            <a:r>
              <a:rPr lang="en-US" sz="1050" b="0" baseline="0" smtClean="0"/>
              <a:t> because the hardware page fault results in a guest visible page fault.</a:t>
            </a:r>
            <a:endParaRPr lang="en-US" sz="1050" baseline="0" smtClean="0"/>
          </a:p>
          <a:p>
            <a:pPr marL="685800" lvl="1" indent="-228600">
              <a:buFont typeface="Arial" pitchFamily="34" charset="0"/>
              <a:buChar char="•"/>
            </a:pPr>
            <a:r>
              <a:rPr lang="en-US" sz="1050" baseline="0" smtClean="0"/>
              <a:t>If the guest mapping is present then the VMM must translate the physical page to a machine page. This is called a </a:t>
            </a:r>
            <a:r>
              <a:rPr lang="en-US" sz="1050" b="1" baseline="0" smtClean="0"/>
              <a:t>hidden page fault</a:t>
            </a:r>
            <a:r>
              <a:rPr lang="en-US" sz="1050" b="0" baseline="0" smtClean="0"/>
              <a:t> because the hardware fault is a fault that would not have occurred in non-virtualized system.</a:t>
            </a:r>
            <a:r>
              <a:rPr lang="en-US" sz="1050" baseline="0" smtClean="0"/>
              <a:t> In order to translate the physical page to machine page the VMM must look in a data structure that maps physical pages to machine pages. This data structure is defined by the VMM, for example PMap. (A) The VMM might have perform further processing if there is no machine page backing the physical page or in other special circumstances. More on this later.</a:t>
            </a:r>
          </a:p>
          <a:p>
            <a:pPr marL="228600" lvl="0" indent="-228600">
              <a:buFont typeface="+mj-lt"/>
              <a:buAutoNum type="arabicPeriod"/>
            </a:pPr>
            <a:r>
              <a:rPr lang="en-US" sz="1050" baseline="0" smtClean="0"/>
              <a:t>The virtual to machine translation is complete. The new translation is put into the shadow page table.</a:t>
            </a:r>
          </a:p>
          <a:p>
            <a:pPr marL="228600" lvl="0" indent="-228600">
              <a:buFont typeface="+mj-lt"/>
              <a:buAutoNum type="arabicPeriod"/>
            </a:pPr>
            <a:r>
              <a:rPr lang="en-US" sz="1050" baseline="0" smtClean="0"/>
              <a:t>The VMM restarts the guest instruction that faulted. Now the hardware TLB refill mechanism will work.</a:t>
            </a:r>
          </a:p>
          <a:p>
            <a:pPr marL="228600" lvl="0" indent="-228600">
              <a:buFont typeface="+mj-lt"/>
              <a:buAutoNum type="arabicPeriod"/>
            </a:pPr>
            <a:r>
              <a:rPr lang="en-US" sz="1050" baseline="0" smtClean="0"/>
              <a:t>The hardware put the new mapping in the TLB and life goes on.</a:t>
            </a:r>
          </a:p>
          <a:p>
            <a:endParaRPr lang="en-US" sz="1050" baseline="0" smtClean="0"/>
          </a:p>
          <a:p>
            <a:endParaRPr lang="en-US" sz="1050" baseline="0" smtClean="0"/>
          </a:p>
        </p:txBody>
      </p:sp>
      <p:sp>
        <p:nvSpPr>
          <p:cNvPr id="4" name="Slide Number Placeholder 3"/>
          <p:cNvSpPr>
            <a:spLocks noGrp="1"/>
          </p:cNvSpPr>
          <p:nvPr>
            <p:ph type="sldNum" sz="quarter" idx="10"/>
          </p:nvPr>
        </p:nvSpPr>
        <p:spPr/>
        <p:txBody>
          <a:bodyPr/>
          <a:lstStyle/>
          <a:p>
            <a:fld id="{A6545F9A-0FF2-4090-8703-55A26BE7AB60}" type="slidenum">
              <a:rPr lang="en-US" smtClean="0"/>
              <a:pPr/>
              <a:t>24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6545F9A-0FF2-4090-8703-55A26BE7AB60}" type="slidenum">
              <a:rPr lang="en-US" smtClean="0"/>
              <a:pPr/>
              <a:t>28</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smtClean="0"/>
              <a:t>Nested Page</a:t>
            </a:r>
            <a:r>
              <a:rPr lang="en-US" sz="1050" baseline="0" smtClean="0"/>
              <a:t> Tables are an example of hardware asisted virtualization. In this case the hardware will do 2 consective address translations on TLB faults. The guest page table is now used directly by the hardware. The VMM’s PhysMap becomes a hardware defined data structure that is used on the second address translation. </a:t>
            </a:r>
            <a:endParaRPr lang="en-US" sz="1050" smtClean="0"/>
          </a:p>
          <a:p>
            <a:endParaRPr lang="en-US" sz="1050"/>
          </a:p>
        </p:txBody>
      </p:sp>
      <p:sp>
        <p:nvSpPr>
          <p:cNvPr id="4" name="Slide Number Placeholder 3"/>
          <p:cNvSpPr>
            <a:spLocks noGrp="1"/>
          </p:cNvSpPr>
          <p:nvPr>
            <p:ph type="sldNum" sz="quarter" idx="10"/>
          </p:nvPr>
        </p:nvSpPr>
        <p:spPr/>
        <p:txBody>
          <a:bodyPr/>
          <a:lstStyle/>
          <a:p>
            <a:fld id="{A6545F9A-0FF2-4090-8703-55A26BE7AB60}" type="slidenum">
              <a:rPr lang="en-US" smtClean="0"/>
              <a:pPr/>
              <a:t>29</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050" smtClean="0"/>
              <a:t>What</a:t>
            </a:r>
            <a:r>
              <a:rPr lang="en-US" sz="1050" baseline="0" smtClean="0"/>
              <a:t> is the issue with nested page tables.</a:t>
            </a:r>
            <a:endParaRPr lang="en-US" sz="1050" smtClean="0"/>
          </a:p>
          <a:p>
            <a:endParaRPr lang="en-US" sz="1050" baseline="0" smtClean="0"/>
          </a:p>
          <a:p>
            <a:pPr marL="228600" indent="-228600">
              <a:buFont typeface="+mj-lt"/>
              <a:buAutoNum type="arabicPeriod"/>
            </a:pPr>
            <a:r>
              <a:rPr lang="en-US" sz="1050" baseline="0" smtClean="0"/>
              <a:t>There is a miss in the TLB. The hardware will walk the guest page table to find the mapping. The page table structure will probably be more complicated than I’m showing here.</a:t>
            </a:r>
          </a:p>
          <a:p>
            <a:pPr marL="228600" indent="-228600">
              <a:buFont typeface="+mj-lt"/>
              <a:buAutoNum type="arabicPeriod"/>
            </a:pPr>
            <a:r>
              <a:rPr lang="en-US" sz="1050" baseline="0" smtClean="0"/>
              <a:t>One of two things can happen:</a:t>
            </a:r>
          </a:p>
          <a:p>
            <a:pPr marL="685800" lvl="1" indent="-228600">
              <a:buFont typeface="Arial" pitchFamily="34" charset="0"/>
              <a:buChar char="•"/>
            </a:pPr>
            <a:r>
              <a:rPr lang="en-US" sz="1050" baseline="0" smtClean="0"/>
              <a:t>The required mapping is not present. An page fault exception is generated to the VMM. The VMM typically passes this exception onto the guest – a true page fault. </a:t>
            </a:r>
          </a:p>
          <a:p>
            <a:pPr marL="685800" lvl="1" indent="-228600">
              <a:buFont typeface="Arial" pitchFamily="34" charset="0"/>
              <a:buChar char="•"/>
            </a:pPr>
            <a:r>
              <a:rPr lang="en-US" sz="1050" baseline="0" smtClean="0"/>
              <a:t>The required mapping is found in the page. The hardware proceeds to walk the second page table.</a:t>
            </a:r>
          </a:p>
          <a:p>
            <a:pPr marL="228600" lvl="0" indent="-228600">
              <a:buFont typeface="+mj-lt"/>
              <a:buAutoNum type="arabicPeriod"/>
            </a:pPr>
            <a:r>
              <a:rPr lang="en-US" sz="1050" baseline="0" smtClean="0"/>
              <a:t>During the hardware lookup into the PhysMap one of two things can happen:</a:t>
            </a:r>
          </a:p>
          <a:p>
            <a:pPr marL="685800" lvl="1" indent="-228600">
              <a:buFont typeface="Arial" pitchFamily="34" charset="0"/>
              <a:buChar char="•"/>
            </a:pPr>
            <a:r>
              <a:rPr lang="en-US" sz="1050" baseline="0" smtClean="0"/>
              <a:t>The  required mapping is not present. A page fault is generated to the VMM. The VMM handles the fault in the appropriate way. This would be a hidden page fault.</a:t>
            </a:r>
          </a:p>
          <a:p>
            <a:pPr marL="685800" lvl="1" indent="-228600">
              <a:buFont typeface="Arial" pitchFamily="34" charset="0"/>
              <a:buChar char="•"/>
            </a:pPr>
            <a:r>
              <a:rPr lang="en-US" sz="1050" baseline="0" smtClean="0"/>
              <a:t>If the guest mapping is present then the hardware places the composite mapping in the TLB and the instruction is restarted.</a:t>
            </a:r>
          </a:p>
        </p:txBody>
      </p:sp>
      <p:sp>
        <p:nvSpPr>
          <p:cNvPr id="4" name="Slide Number Placeholder 3"/>
          <p:cNvSpPr>
            <a:spLocks noGrp="1"/>
          </p:cNvSpPr>
          <p:nvPr>
            <p:ph type="sldNum" sz="quarter" idx="10"/>
          </p:nvPr>
        </p:nvSpPr>
        <p:spPr/>
        <p:txBody>
          <a:bodyPr/>
          <a:lstStyle/>
          <a:p>
            <a:fld id="{A6545F9A-0FF2-4090-8703-55A26BE7AB60}" type="slidenum">
              <a:rPr lang="en-US" smtClean="0"/>
              <a:pPr/>
              <a:t>30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6545F9A-0FF2-4090-8703-55A26BE7AB60}"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050" smtClean="0"/>
              <a:t>In</a:t>
            </a:r>
            <a:r>
              <a:rPr lang="en-US" sz="1050" baseline="0" smtClean="0"/>
              <a:t> a traditional system there are typically 2 address spaces – the virtual address space  (VAS) and the physical address space (PAS). The OS and user processes run in the VAS. The OS manages the mapping from VAS to PAS through the use of the Memory Management Unit (MMU) provided in the processor.  The OS maintains a page table that maps each page in the current VAS to a page in the PAS. Typically the OS will maintain one page table per user level process.</a:t>
            </a:r>
            <a:endParaRPr lang="en-US" sz="1050"/>
          </a:p>
        </p:txBody>
      </p:sp>
      <p:sp>
        <p:nvSpPr>
          <p:cNvPr id="4" name="Slide Number Placeholder 3"/>
          <p:cNvSpPr>
            <a:spLocks noGrp="1"/>
          </p:cNvSpPr>
          <p:nvPr>
            <p:ph type="sldNum" sz="quarter" idx="10"/>
          </p:nvPr>
        </p:nvSpPr>
        <p:spPr/>
        <p:txBody>
          <a:bodyPr/>
          <a:lstStyle/>
          <a:p>
            <a:fld id="{A6545F9A-0FF2-4090-8703-55A26BE7AB60}"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050" smtClean="0"/>
              <a:t>In</a:t>
            </a:r>
            <a:r>
              <a:rPr lang="en-US" sz="1050" baseline="0" smtClean="0"/>
              <a:t> a traditional system there are typically 2 address spaces – the virtual address space  (VAS) and the physical address space (PAS). The OS and user processes run in the VAS. The OS manages the mapping from VAS to PAS through the use of the Memory Management Unit (MMU) provided in the processor.  The OS maintains a page table that maps each page in the current VAS to a page in the PAS. Typically the OS will maintain one page table per user level process.</a:t>
            </a:r>
            <a:endParaRPr lang="en-US" sz="1050"/>
          </a:p>
        </p:txBody>
      </p:sp>
      <p:sp>
        <p:nvSpPr>
          <p:cNvPr id="4" name="Slide Number Placeholder 3"/>
          <p:cNvSpPr>
            <a:spLocks noGrp="1"/>
          </p:cNvSpPr>
          <p:nvPr>
            <p:ph type="sldNum" sz="quarter" idx="10"/>
          </p:nvPr>
        </p:nvSpPr>
        <p:spPr/>
        <p:txBody>
          <a:bodyPr/>
          <a:lstStyle/>
          <a:p>
            <a:fld id="{A6545F9A-0FF2-4090-8703-55A26BE7AB60}"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050" smtClean="0"/>
              <a:t>In</a:t>
            </a:r>
            <a:r>
              <a:rPr lang="en-US" sz="1050" baseline="0" smtClean="0"/>
              <a:t> a traditional system there are typically 2 address spaces – the virtual address space  (VAS) and the physical address space (PAS). The OS and user processes run in the VAS. The OS manages the mapping from VAS to PAS through the use of the Memory Management Unit (MMU) provided in the processor.  The OS maintains a page table that maps each page in the current VAS to a page in the PAS. Typically the OS will maintain one page table per user level process.</a:t>
            </a:r>
            <a:endParaRPr lang="en-US" sz="1050"/>
          </a:p>
        </p:txBody>
      </p:sp>
      <p:sp>
        <p:nvSpPr>
          <p:cNvPr id="4" name="Slide Number Placeholder 3"/>
          <p:cNvSpPr>
            <a:spLocks noGrp="1"/>
          </p:cNvSpPr>
          <p:nvPr>
            <p:ph type="sldNum" sz="quarter" idx="10"/>
          </p:nvPr>
        </p:nvSpPr>
        <p:spPr/>
        <p:txBody>
          <a:bodyPr/>
          <a:lstStyle/>
          <a:p>
            <a:fld id="{A6545F9A-0FF2-4090-8703-55A26BE7AB60}"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050" baseline="0" smtClean="0"/>
              <a:t>Lets follow the path when the required mapping is not in the TLB.</a:t>
            </a:r>
          </a:p>
          <a:p>
            <a:endParaRPr lang="en-US" sz="1050" baseline="0" smtClean="0"/>
          </a:p>
          <a:p>
            <a:pPr marL="228600" indent="-228600">
              <a:buFont typeface="+mj-lt"/>
              <a:buAutoNum type="arabicPeriod"/>
            </a:pPr>
            <a:r>
              <a:rPr lang="en-US" sz="1050" baseline="0" smtClean="0"/>
              <a:t>There is a miss in the TLB. The hardware will walk the current process’s page table to find the mapping. The page table structure will probably be more complicated than I’m showing here.</a:t>
            </a:r>
          </a:p>
          <a:p>
            <a:pPr marL="228600" indent="-228600">
              <a:buFont typeface="+mj-lt"/>
              <a:buAutoNum type="arabicPeriod"/>
            </a:pPr>
            <a:r>
              <a:rPr lang="en-US" sz="1050" baseline="0" smtClean="0"/>
              <a:t>One of two things can happen:</a:t>
            </a:r>
          </a:p>
          <a:p>
            <a:pPr marL="685800" lvl="1" indent="-228600">
              <a:buFont typeface="Arial" pitchFamily="34" charset="0"/>
              <a:buChar char="•"/>
            </a:pPr>
            <a:r>
              <a:rPr lang="en-US" sz="1050" baseline="0" smtClean="0"/>
              <a:t>The required mapping is found in the page table and placed in the TLB. The instruction is restarted and all proceeds normally. Note that in this case the hardware does all the work.</a:t>
            </a:r>
          </a:p>
          <a:p>
            <a:pPr marL="685800" lvl="1" indent="-228600">
              <a:buFont typeface="Arial" pitchFamily="34" charset="0"/>
              <a:buChar char="•"/>
            </a:pPr>
            <a:r>
              <a:rPr lang="en-US" sz="1050" baseline="0" smtClean="0"/>
              <a:t>The required mapping is not present. An page fault exception is generated by the hardware and trapped into the operating system. The OS will do what it does to figure out the correct mapping. </a:t>
            </a:r>
          </a:p>
          <a:p>
            <a:pPr marL="228600" lvl="0" indent="-228600">
              <a:buFont typeface="+mj-lt"/>
              <a:buAutoNum type="arabicPeriod"/>
            </a:pPr>
            <a:r>
              <a:rPr lang="en-US" sz="1050" baseline="0" smtClean="0"/>
              <a:t>The new translation is put into the current process’s page table.</a:t>
            </a:r>
          </a:p>
          <a:p>
            <a:pPr marL="228600" lvl="0" indent="-228600">
              <a:buFont typeface="+mj-lt"/>
              <a:buAutoNum type="arabicPeriod"/>
            </a:pPr>
            <a:r>
              <a:rPr lang="en-US" sz="1050" baseline="0" smtClean="0"/>
              <a:t>The OS resume’s execution at the faulting nstruction. Now the hardware TLB refill mechanism will work.</a:t>
            </a:r>
          </a:p>
          <a:p>
            <a:pPr marL="228600" lvl="0" indent="-228600">
              <a:buFont typeface="+mj-lt"/>
              <a:buAutoNum type="arabicPeriod"/>
            </a:pPr>
            <a:r>
              <a:rPr lang="en-US" sz="1050" baseline="0" smtClean="0"/>
              <a:t>The hardware put the new mapping in the TLB and life goes on.</a:t>
            </a:r>
          </a:p>
          <a:p>
            <a:endParaRPr lang="en-US" sz="1050" baseline="0" smtClean="0"/>
          </a:p>
          <a:p>
            <a:endParaRPr lang="en-US" sz="1050" baseline="0" smtClean="0"/>
          </a:p>
        </p:txBody>
      </p:sp>
      <p:sp>
        <p:nvSpPr>
          <p:cNvPr id="4" name="Slide Number Placeholder 3"/>
          <p:cNvSpPr>
            <a:spLocks noGrp="1"/>
          </p:cNvSpPr>
          <p:nvPr>
            <p:ph type="sldNum" sz="quarter" idx="10"/>
          </p:nvPr>
        </p:nvSpPr>
        <p:spPr/>
        <p:txBody>
          <a:bodyPr/>
          <a:lstStyle/>
          <a:p>
            <a:fld id="{A6545F9A-0FF2-4090-8703-55A26BE7AB60}" type="slidenum">
              <a:rPr lang="en-US" smtClean="0"/>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050" smtClean="0"/>
              <a:t>In</a:t>
            </a:r>
            <a:r>
              <a:rPr lang="en-US" sz="1050" baseline="0" smtClean="0"/>
              <a:t> a traditional system there are typically 2 address spaces – the virtual address space  (VAS) and the physical address space (PAS). The OS and user processes run in the VAS. The OS manages the mapping from VAS to PAS through the use of the Memory Management Unit (MMU) provided in the processor.  The OS maintains a page table that maps each page in the current VAS to a page in the PAS. Typically the OS will maintain one page table per user level process.</a:t>
            </a:r>
            <a:endParaRPr lang="en-US" sz="1050"/>
          </a:p>
        </p:txBody>
      </p:sp>
      <p:sp>
        <p:nvSpPr>
          <p:cNvPr id="4" name="Slide Number Placeholder 3"/>
          <p:cNvSpPr>
            <a:spLocks noGrp="1"/>
          </p:cNvSpPr>
          <p:nvPr>
            <p:ph type="sldNum" sz="quarter" idx="10"/>
          </p:nvPr>
        </p:nvSpPr>
        <p:spPr/>
        <p:txBody>
          <a:bodyPr/>
          <a:lstStyle/>
          <a:p>
            <a:fld id="{A6545F9A-0FF2-4090-8703-55A26BE7AB60}" type="slidenum">
              <a:rPr lang="en-US" smtClean="0"/>
              <a:pPr/>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050" smtClean="0"/>
              <a:t>In</a:t>
            </a:r>
            <a:r>
              <a:rPr lang="en-US" sz="1050" baseline="0" smtClean="0"/>
              <a:t> a traditional system there are typically 2 address spaces – the virtual address space  (VAS) and the physical address space (PAS). The OS and user processes run in the VAS. The OS manages the mapping from VAS to PAS through the use of the Memory Management Unit (MMU) provided in the processor.  The OS maintains a page table that maps each page in the current VAS to a page in the PAS. Typically the OS will maintain one page table per user level process.</a:t>
            </a:r>
            <a:endParaRPr lang="en-US" sz="1050"/>
          </a:p>
        </p:txBody>
      </p:sp>
      <p:sp>
        <p:nvSpPr>
          <p:cNvPr id="4" name="Slide Number Placeholder 3"/>
          <p:cNvSpPr>
            <a:spLocks noGrp="1"/>
          </p:cNvSpPr>
          <p:nvPr>
            <p:ph type="sldNum" sz="quarter" idx="10"/>
          </p:nvPr>
        </p:nvSpPr>
        <p:spPr/>
        <p:txBody>
          <a:bodyPr/>
          <a:lstStyle/>
          <a:p>
            <a:fld id="{A6545F9A-0FF2-4090-8703-55A26BE7AB60}" type="slidenum">
              <a:rPr lang="en-US" smtClean="0"/>
              <a:pPr/>
              <a:t>11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6545F9A-0FF2-4090-8703-55A26BE7AB60}"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C07CB85-4910-45EA-8C0A-7AB80D71D687}" type="datetimeFigureOut">
              <a:rPr lang="en-US" smtClean="0"/>
              <a:pPr/>
              <a:t>2/3/2008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84B479-2C3B-47F3-96BB-0D51CBD51ED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07CB85-4910-45EA-8C0A-7AB80D71D687}" type="datetimeFigureOut">
              <a:rPr lang="en-US" smtClean="0"/>
              <a:pPr/>
              <a:t>2/3/2008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84B479-2C3B-47F3-96BB-0D51CBD51ED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07CB85-4910-45EA-8C0A-7AB80D71D687}" type="datetimeFigureOut">
              <a:rPr lang="en-US" smtClean="0"/>
              <a:pPr/>
              <a:t>2/3/2008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84B479-2C3B-47F3-96BB-0D51CBD51ED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07CB85-4910-45EA-8C0A-7AB80D71D687}" type="datetimeFigureOut">
              <a:rPr lang="en-US" smtClean="0"/>
              <a:pPr/>
              <a:t>2/3/2008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84B479-2C3B-47F3-96BB-0D51CBD51ED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07CB85-4910-45EA-8C0A-7AB80D71D687}" type="datetimeFigureOut">
              <a:rPr lang="en-US" smtClean="0"/>
              <a:pPr/>
              <a:t>2/3/2008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84B479-2C3B-47F3-96BB-0D51CBD51ED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07CB85-4910-45EA-8C0A-7AB80D71D687}" type="datetimeFigureOut">
              <a:rPr lang="en-US" smtClean="0"/>
              <a:pPr/>
              <a:t>2/3/2008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84B479-2C3B-47F3-96BB-0D51CBD51ED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07CB85-4910-45EA-8C0A-7AB80D71D687}" type="datetimeFigureOut">
              <a:rPr lang="en-US" smtClean="0"/>
              <a:pPr/>
              <a:t>2/3/2008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84B479-2C3B-47F3-96BB-0D51CBD51ED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07CB85-4910-45EA-8C0A-7AB80D71D687}" type="datetimeFigureOut">
              <a:rPr lang="en-US" smtClean="0"/>
              <a:pPr/>
              <a:t>2/3/2008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84B479-2C3B-47F3-96BB-0D51CBD51ED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07CB85-4910-45EA-8C0A-7AB80D71D687}" type="datetimeFigureOut">
              <a:rPr lang="en-US" smtClean="0"/>
              <a:pPr/>
              <a:t>2/3/2008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84B479-2C3B-47F3-96BB-0D51CBD51ED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07CB85-4910-45EA-8C0A-7AB80D71D687}" type="datetimeFigureOut">
              <a:rPr lang="en-US" smtClean="0"/>
              <a:pPr/>
              <a:t>2/3/2008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84B479-2C3B-47F3-96BB-0D51CBD51ED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07CB85-4910-45EA-8C0A-7AB80D71D687}" type="datetimeFigureOut">
              <a:rPr lang="en-US" smtClean="0"/>
              <a:pPr/>
              <a:t>2/3/2008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84B479-2C3B-47F3-96BB-0D51CBD51ED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7921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19200"/>
            <a:ext cx="8229600" cy="4906963"/>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07CB85-4910-45EA-8C0A-7AB80D71D687}" type="datetimeFigureOut">
              <a:rPr lang="en-US" smtClean="0"/>
              <a:pPr/>
              <a:t>2/3/2008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84B479-2C3B-47F3-96BB-0D51CBD51ED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6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b="1"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E6998 - Virtual Machines</a:t>
            </a:r>
            <a:br>
              <a:rPr lang="en-US" dirty="0" smtClean="0"/>
            </a:br>
            <a:r>
              <a:rPr lang="en-US" dirty="0" smtClean="0"/>
              <a:t>Lecture 3</a:t>
            </a:r>
            <a:br>
              <a:rPr lang="en-US" dirty="0" smtClean="0"/>
            </a:br>
            <a:r>
              <a:rPr lang="en-US" dirty="0" smtClean="0"/>
              <a:t>Memory Virtualization</a:t>
            </a:r>
            <a:endParaRPr lang="en-US" dirty="0"/>
          </a:p>
        </p:txBody>
      </p:sp>
      <p:sp>
        <p:nvSpPr>
          <p:cNvPr id="3" name="Subtitle 2"/>
          <p:cNvSpPr>
            <a:spLocks noGrp="1"/>
          </p:cNvSpPr>
          <p:nvPr>
            <p:ph type="subTitle" idx="1"/>
          </p:nvPr>
        </p:nvSpPr>
        <p:spPr/>
        <p:txBody>
          <a:bodyPr>
            <a:normAutofit/>
          </a:bodyPr>
          <a:lstStyle/>
          <a:p>
            <a:r>
              <a:rPr lang="en-US" dirty="0" smtClean="0"/>
              <a:t>Scott Devine</a:t>
            </a:r>
          </a:p>
          <a:p>
            <a:r>
              <a:rPr lang="en-US" dirty="0" smtClean="0"/>
              <a:t>VMware, Inc.</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Virtualized Address</a:t>
            </a:r>
            <a:r>
              <a:rPr lang="en-US" baseline="0" dirty="0" smtClean="0"/>
              <a:t> Spaces</a:t>
            </a:r>
            <a:endParaRPr lang="en-US" dirty="0"/>
          </a:p>
        </p:txBody>
      </p:sp>
      <p:sp>
        <p:nvSpPr>
          <p:cNvPr id="15" name="Down Arrow 14"/>
          <p:cNvSpPr/>
          <p:nvPr/>
        </p:nvSpPr>
        <p:spPr>
          <a:xfrm>
            <a:off x="3733800" y="2590800"/>
            <a:ext cx="457200" cy="533400"/>
          </a:xfrm>
          <a:prstGeom prst="downArrow">
            <a:avLst/>
          </a:prstGeom>
          <a:solidFill>
            <a:schemeClr val="tx1"/>
          </a:solidFill>
          <a:ln>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Rectangle 12"/>
          <p:cNvSpPr/>
          <p:nvPr/>
        </p:nvSpPr>
        <p:spPr>
          <a:xfrm>
            <a:off x="762000" y="3200400"/>
            <a:ext cx="6324600" cy="533400"/>
          </a:xfrm>
          <a:prstGeom prst="rect">
            <a:avLst/>
          </a:prstGeom>
          <a:solidFill>
            <a:schemeClr val="bg1"/>
          </a:solidFill>
          <a:ln w="1270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TextBox 13"/>
          <p:cNvSpPr txBox="1"/>
          <p:nvPr/>
        </p:nvSpPr>
        <p:spPr>
          <a:xfrm>
            <a:off x="685800" y="2895600"/>
            <a:ext cx="301686" cy="369332"/>
          </a:xfrm>
          <a:prstGeom prst="rect">
            <a:avLst/>
          </a:prstGeom>
          <a:noFill/>
        </p:spPr>
        <p:txBody>
          <a:bodyPr wrap="none" rtlCol="0">
            <a:spAutoFit/>
          </a:bodyPr>
          <a:lstStyle/>
          <a:p>
            <a:r>
              <a:rPr lang="en-US" dirty="0" smtClean="0"/>
              <a:t>0</a:t>
            </a:r>
            <a:endParaRPr lang="en-US" dirty="0"/>
          </a:p>
        </p:txBody>
      </p:sp>
      <p:sp>
        <p:nvSpPr>
          <p:cNvPr id="20" name="TextBox 19"/>
          <p:cNvSpPr txBox="1"/>
          <p:nvPr/>
        </p:nvSpPr>
        <p:spPr>
          <a:xfrm>
            <a:off x="6610896" y="2895600"/>
            <a:ext cx="579005" cy="369332"/>
          </a:xfrm>
          <a:prstGeom prst="rect">
            <a:avLst/>
          </a:prstGeom>
          <a:noFill/>
        </p:spPr>
        <p:txBody>
          <a:bodyPr wrap="none" rtlCol="0">
            <a:spAutoFit/>
          </a:bodyPr>
          <a:lstStyle/>
          <a:p>
            <a:r>
              <a:rPr lang="en-US" smtClean="0"/>
              <a:t>4GB</a:t>
            </a:r>
            <a:endParaRPr lang="en-US"/>
          </a:p>
        </p:txBody>
      </p:sp>
      <p:sp>
        <p:nvSpPr>
          <p:cNvPr id="4" name="Rectangle 3"/>
          <p:cNvSpPr/>
          <p:nvPr/>
        </p:nvSpPr>
        <p:spPr>
          <a:xfrm>
            <a:off x="762000" y="1981200"/>
            <a:ext cx="4401096" cy="533400"/>
          </a:xfrm>
          <a:prstGeom prst="rect">
            <a:avLst/>
          </a:prstGeom>
          <a:ln w="1270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sz="1600" dirty="0" smtClean="0">
                <a:solidFill>
                  <a:schemeClr val="tx1"/>
                </a:solidFill>
              </a:rPr>
              <a:t>Current Guest Process</a:t>
            </a:r>
            <a:endParaRPr lang="en-US" sz="1600" dirty="0">
              <a:solidFill>
                <a:schemeClr val="tx1"/>
              </a:solidFill>
            </a:endParaRPr>
          </a:p>
        </p:txBody>
      </p:sp>
      <p:sp>
        <p:nvSpPr>
          <p:cNvPr id="16" name="TextBox 15"/>
          <p:cNvSpPr txBox="1"/>
          <p:nvPr/>
        </p:nvSpPr>
        <p:spPr>
          <a:xfrm>
            <a:off x="685800" y="1676400"/>
            <a:ext cx="301686" cy="369332"/>
          </a:xfrm>
          <a:prstGeom prst="rect">
            <a:avLst/>
          </a:prstGeom>
          <a:noFill/>
        </p:spPr>
        <p:txBody>
          <a:bodyPr wrap="none" rtlCol="0">
            <a:spAutoFit/>
          </a:bodyPr>
          <a:lstStyle/>
          <a:p>
            <a:r>
              <a:rPr lang="en-US" dirty="0" smtClean="0"/>
              <a:t>0</a:t>
            </a:r>
            <a:endParaRPr lang="en-US" dirty="0"/>
          </a:p>
        </p:txBody>
      </p:sp>
      <p:sp>
        <p:nvSpPr>
          <p:cNvPr id="17" name="TextBox 16"/>
          <p:cNvSpPr txBox="1"/>
          <p:nvPr/>
        </p:nvSpPr>
        <p:spPr>
          <a:xfrm>
            <a:off x="6610896" y="1676400"/>
            <a:ext cx="579005" cy="369332"/>
          </a:xfrm>
          <a:prstGeom prst="rect">
            <a:avLst/>
          </a:prstGeom>
          <a:noFill/>
        </p:spPr>
        <p:txBody>
          <a:bodyPr wrap="none" rtlCol="0">
            <a:spAutoFit/>
          </a:bodyPr>
          <a:lstStyle/>
          <a:p>
            <a:r>
              <a:rPr lang="en-US" dirty="0" smtClean="0"/>
              <a:t>4GB</a:t>
            </a:r>
            <a:endParaRPr lang="en-US" dirty="0"/>
          </a:p>
        </p:txBody>
      </p:sp>
      <p:sp>
        <p:nvSpPr>
          <p:cNvPr id="11" name="Rectangle 10"/>
          <p:cNvSpPr/>
          <p:nvPr/>
        </p:nvSpPr>
        <p:spPr>
          <a:xfrm>
            <a:off x="5163096" y="1981200"/>
            <a:ext cx="1923504" cy="533400"/>
          </a:xfrm>
          <a:prstGeom prst="rect">
            <a:avLst/>
          </a:prstGeom>
          <a:ln w="1270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sz="1600" dirty="0" smtClean="0">
                <a:solidFill>
                  <a:schemeClr val="tx1"/>
                </a:solidFill>
              </a:rPr>
              <a:t>Guest OS</a:t>
            </a:r>
            <a:endParaRPr lang="en-US" sz="1600" dirty="0">
              <a:solidFill>
                <a:schemeClr val="tx1"/>
              </a:solidFill>
            </a:endParaRPr>
          </a:p>
        </p:txBody>
      </p:sp>
      <p:sp>
        <p:nvSpPr>
          <p:cNvPr id="32" name="TextBox 31"/>
          <p:cNvSpPr txBox="1"/>
          <p:nvPr/>
        </p:nvSpPr>
        <p:spPr>
          <a:xfrm>
            <a:off x="7239000" y="1981200"/>
            <a:ext cx="1495218" cy="584775"/>
          </a:xfrm>
          <a:prstGeom prst="rect">
            <a:avLst/>
          </a:prstGeom>
          <a:noFill/>
        </p:spPr>
        <p:txBody>
          <a:bodyPr wrap="none" rtlCol="0">
            <a:spAutoFit/>
          </a:bodyPr>
          <a:lstStyle/>
          <a:p>
            <a:pPr algn="ctr"/>
            <a:r>
              <a:rPr lang="en-US" sz="1600" b="1" dirty="0" smtClean="0"/>
              <a:t>Virtual </a:t>
            </a:r>
          </a:p>
          <a:p>
            <a:pPr algn="ctr"/>
            <a:r>
              <a:rPr lang="en-US" sz="1600" b="1" dirty="0" smtClean="0"/>
              <a:t>Address Spaces</a:t>
            </a:r>
            <a:endParaRPr lang="en-US" sz="1600" b="1" dirty="0"/>
          </a:p>
        </p:txBody>
      </p:sp>
      <p:sp>
        <p:nvSpPr>
          <p:cNvPr id="38" name="TextBox 37"/>
          <p:cNvSpPr txBox="1"/>
          <p:nvPr/>
        </p:nvSpPr>
        <p:spPr>
          <a:xfrm>
            <a:off x="7239000" y="3200400"/>
            <a:ext cx="1495218" cy="584775"/>
          </a:xfrm>
          <a:prstGeom prst="rect">
            <a:avLst/>
          </a:prstGeom>
          <a:noFill/>
        </p:spPr>
        <p:txBody>
          <a:bodyPr wrap="none" rtlCol="0">
            <a:spAutoFit/>
          </a:bodyPr>
          <a:lstStyle/>
          <a:p>
            <a:pPr algn="ctr"/>
            <a:r>
              <a:rPr lang="en-US" sz="1600" b="1" dirty="0" smtClean="0"/>
              <a:t>Physical</a:t>
            </a:r>
          </a:p>
          <a:p>
            <a:pPr algn="ctr"/>
            <a:r>
              <a:rPr lang="en-US" sz="1600" b="1" dirty="0" smtClean="0"/>
              <a:t>Address Spaces</a:t>
            </a:r>
            <a:endParaRPr lang="en-US" sz="1600" b="1" dirty="0"/>
          </a:p>
        </p:txBody>
      </p:sp>
      <p:sp>
        <p:nvSpPr>
          <p:cNvPr id="39" name="Rectangle 38"/>
          <p:cNvSpPr/>
          <p:nvPr/>
        </p:nvSpPr>
        <p:spPr>
          <a:xfrm>
            <a:off x="762000" y="3200400"/>
            <a:ext cx="2895600" cy="533400"/>
          </a:xfrm>
          <a:prstGeom prst="rect">
            <a:avLst/>
          </a:prstGeom>
          <a:ln w="1270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sz="1600" dirty="0" smtClean="0">
                <a:solidFill>
                  <a:schemeClr val="tx1"/>
                </a:solidFill>
              </a:rPr>
              <a:t>Virtual RAM</a:t>
            </a:r>
            <a:endParaRPr lang="en-US" sz="1600" dirty="0">
              <a:solidFill>
                <a:schemeClr val="tx1"/>
              </a:solidFill>
            </a:endParaRPr>
          </a:p>
        </p:txBody>
      </p:sp>
      <p:sp>
        <p:nvSpPr>
          <p:cNvPr id="40" name="Rectangle 39"/>
          <p:cNvSpPr/>
          <p:nvPr/>
        </p:nvSpPr>
        <p:spPr>
          <a:xfrm>
            <a:off x="6477000" y="3200400"/>
            <a:ext cx="609600" cy="533400"/>
          </a:xfrm>
          <a:prstGeom prst="rect">
            <a:avLst/>
          </a:prstGeom>
          <a:ln w="1270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sz="1200" dirty="0" smtClean="0">
                <a:solidFill>
                  <a:schemeClr val="tx1"/>
                </a:solidFill>
              </a:rPr>
              <a:t>Virtual</a:t>
            </a:r>
          </a:p>
          <a:p>
            <a:pPr algn="ctr"/>
            <a:r>
              <a:rPr lang="en-US" sz="1200" dirty="0" smtClean="0">
                <a:solidFill>
                  <a:schemeClr val="tx1"/>
                </a:solidFill>
              </a:rPr>
              <a:t>ROM</a:t>
            </a:r>
            <a:endParaRPr lang="en-US" sz="1200" dirty="0">
              <a:solidFill>
                <a:schemeClr val="tx1"/>
              </a:solidFill>
            </a:endParaRPr>
          </a:p>
        </p:txBody>
      </p:sp>
      <p:sp>
        <p:nvSpPr>
          <p:cNvPr id="42" name="Rectangle 41"/>
          <p:cNvSpPr/>
          <p:nvPr/>
        </p:nvSpPr>
        <p:spPr>
          <a:xfrm>
            <a:off x="5486400" y="3200400"/>
            <a:ext cx="838200" cy="533400"/>
          </a:xfrm>
          <a:prstGeom prst="rect">
            <a:avLst/>
          </a:prstGeom>
          <a:ln w="1270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sz="1200" dirty="0" smtClean="0">
                <a:solidFill>
                  <a:schemeClr val="tx1"/>
                </a:solidFill>
              </a:rPr>
              <a:t>Virtual</a:t>
            </a:r>
          </a:p>
          <a:p>
            <a:pPr algn="ctr"/>
            <a:r>
              <a:rPr lang="en-US" sz="1200" dirty="0" smtClean="0">
                <a:solidFill>
                  <a:schemeClr val="tx1"/>
                </a:solidFill>
              </a:rPr>
              <a:t>Devices</a:t>
            </a:r>
            <a:endParaRPr lang="en-US" sz="1200" dirty="0">
              <a:solidFill>
                <a:schemeClr val="tx1"/>
              </a:solidFill>
            </a:endParaRPr>
          </a:p>
        </p:txBody>
      </p:sp>
      <p:sp>
        <p:nvSpPr>
          <p:cNvPr id="43" name="Rectangle 42"/>
          <p:cNvSpPr/>
          <p:nvPr/>
        </p:nvSpPr>
        <p:spPr>
          <a:xfrm>
            <a:off x="4724400" y="3200400"/>
            <a:ext cx="533400" cy="533400"/>
          </a:xfrm>
          <a:prstGeom prst="rect">
            <a:avLst/>
          </a:prstGeom>
          <a:ln w="1270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sz="900" dirty="0" smtClean="0">
                <a:solidFill>
                  <a:schemeClr val="tx1"/>
                </a:solidFill>
              </a:rPr>
              <a:t>Virtual</a:t>
            </a:r>
          </a:p>
          <a:p>
            <a:pPr algn="ctr"/>
            <a:r>
              <a:rPr lang="en-US" sz="900" dirty="0" smtClean="0">
                <a:solidFill>
                  <a:schemeClr val="tx1"/>
                </a:solidFill>
              </a:rPr>
              <a:t>Frame</a:t>
            </a:r>
          </a:p>
          <a:p>
            <a:pPr algn="ctr"/>
            <a:r>
              <a:rPr lang="en-US" sz="900" dirty="0" smtClean="0">
                <a:solidFill>
                  <a:schemeClr val="tx1"/>
                </a:solidFill>
              </a:rPr>
              <a:t>Buffer</a:t>
            </a:r>
            <a:endParaRPr lang="en-US" sz="900" dirty="0">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Virtualized Address</a:t>
            </a:r>
            <a:r>
              <a:rPr lang="en-US" baseline="0" dirty="0" smtClean="0"/>
              <a:t> Spaces</a:t>
            </a:r>
            <a:endParaRPr lang="en-US" dirty="0"/>
          </a:p>
        </p:txBody>
      </p:sp>
      <p:sp>
        <p:nvSpPr>
          <p:cNvPr id="15" name="Down Arrow 14"/>
          <p:cNvSpPr/>
          <p:nvPr/>
        </p:nvSpPr>
        <p:spPr>
          <a:xfrm>
            <a:off x="3733800" y="2590800"/>
            <a:ext cx="457200" cy="533400"/>
          </a:xfrm>
          <a:prstGeom prst="downArrow">
            <a:avLst/>
          </a:prstGeom>
          <a:solidFill>
            <a:schemeClr val="tx1"/>
          </a:solidFill>
          <a:ln>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Rectangle 12"/>
          <p:cNvSpPr/>
          <p:nvPr/>
        </p:nvSpPr>
        <p:spPr>
          <a:xfrm>
            <a:off x="762000" y="3200400"/>
            <a:ext cx="6324600" cy="533400"/>
          </a:xfrm>
          <a:prstGeom prst="rect">
            <a:avLst/>
          </a:prstGeom>
          <a:solidFill>
            <a:schemeClr val="bg1"/>
          </a:solidFill>
          <a:ln w="1270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TextBox 13"/>
          <p:cNvSpPr txBox="1"/>
          <p:nvPr/>
        </p:nvSpPr>
        <p:spPr>
          <a:xfrm>
            <a:off x="685800" y="2895600"/>
            <a:ext cx="301686" cy="369332"/>
          </a:xfrm>
          <a:prstGeom prst="rect">
            <a:avLst/>
          </a:prstGeom>
          <a:noFill/>
        </p:spPr>
        <p:txBody>
          <a:bodyPr wrap="none" rtlCol="0">
            <a:spAutoFit/>
          </a:bodyPr>
          <a:lstStyle/>
          <a:p>
            <a:r>
              <a:rPr lang="en-US" dirty="0" smtClean="0"/>
              <a:t>0</a:t>
            </a:r>
            <a:endParaRPr lang="en-US" dirty="0"/>
          </a:p>
        </p:txBody>
      </p:sp>
      <p:sp>
        <p:nvSpPr>
          <p:cNvPr id="20" name="TextBox 19"/>
          <p:cNvSpPr txBox="1"/>
          <p:nvPr/>
        </p:nvSpPr>
        <p:spPr>
          <a:xfrm>
            <a:off x="6610896" y="2895600"/>
            <a:ext cx="579005" cy="369332"/>
          </a:xfrm>
          <a:prstGeom prst="rect">
            <a:avLst/>
          </a:prstGeom>
          <a:noFill/>
        </p:spPr>
        <p:txBody>
          <a:bodyPr wrap="none" rtlCol="0">
            <a:spAutoFit/>
          </a:bodyPr>
          <a:lstStyle/>
          <a:p>
            <a:r>
              <a:rPr lang="en-US" smtClean="0"/>
              <a:t>4GB</a:t>
            </a:r>
            <a:endParaRPr lang="en-US"/>
          </a:p>
        </p:txBody>
      </p:sp>
      <p:sp>
        <p:nvSpPr>
          <p:cNvPr id="4" name="Rectangle 3"/>
          <p:cNvSpPr/>
          <p:nvPr/>
        </p:nvSpPr>
        <p:spPr>
          <a:xfrm>
            <a:off x="762000" y="1981200"/>
            <a:ext cx="4401096" cy="533400"/>
          </a:xfrm>
          <a:prstGeom prst="rect">
            <a:avLst/>
          </a:prstGeom>
          <a:ln w="1270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sz="1600" dirty="0" smtClean="0">
                <a:solidFill>
                  <a:schemeClr val="tx1"/>
                </a:solidFill>
              </a:rPr>
              <a:t>Current Guest Process</a:t>
            </a:r>
            <a:endParaRPr lang="en-US" sz="1600" dirty="0">
              <a:solidFill>
                <a:schemeClr val="tx1"/>
              </a:solidFill>
            </a:endParaRPr>
          </a:p>
        </p:txBody>
      </p:sp>
      <p:sp>
        <p:nvSpPr>
          <p:cNvPr id="16" name="TextBox 15"/>
          <p:cNvSpPr txBox="1"/>
          <p:nvPr/>
        </p:nvSpPr>
        <p:spPr>
          <a:xfrm>
            <a:off x="685800" y="1676400"/>
            <a:ext cx="301686" cy="369332"/>
          </a:xfrm>
          <a:prstGeom prst="rect">
            <a:avLst/>
          </a:prstGeom>
          <a:noFill/>
        </p:spPr>
        <p:txBody>
          <a:bodyPr wrap="none" rtlCol="0">
            <a:spAutoFit/>
          </a:bodyPr>
          <a:lstStyle/>
          <a:p>
            <a:r>
              <a:rPr lang="en-US" dirty="0" smtClean="0"/>
              <a:t>0</a:t>
            </a:r>
            <a:endParaRPr lang="en-US" dirty="0"/>
          </a:p>
        </p:txBody>
      </p:sp>
      <p:sp>
        <p:nvSpPr>
          <p:cNvPr id="17" name="TextBox 16"/>
          <p:cNvSpPr txBox="1"/>
          <p:nvPr/>
        </p:nvSpPr>
        <p:spPr>
          <a:xfrm>
            <a:off x="6610896" y="1676400"/>
            <a:ext cx="579005" cy="369332"/>
          </a:xfrm>
          <a:prstGeom prst="rect">
            <a:avLst/>
          </a:prstGeom>
          <a:noFill/>
        </p:spPr>
        <p:txBody>
          <a:bodyPr wrap="none" rtlCol="0">
            <a:spAutoFit/>
          </a:bodyPr>
          <a:lstStyle/>
          <a:p>
            <a:r>
              <a:rPr lang="en-US" dirty="0" smtClean="0"/>
              <a:t>4GB</a:t>
            </a:r>
            <a:endParaRPr lang="en-US" dirty="0"/>
          </a:p>
        </p:txBody>
      </p:sp>
      <p:sp>
        <p:nvSpPr>
          <p:cNvPr id="11" name="Rectangle 10"/>
          <p:cNvSpPr/>
          <p:nvPr/>
        </p:nvSpPr>
        <p:spPr>
          <a:xfrm>
            <a:off x="5163096" y="1981200"/>
            <a:ext cx="1923504" cy="533400"/>
          </a:xfrm>
          <a:prstGeom prst="rect">
            <a:avLst/>
          </a:prstGeom>
          <a:ln w="1270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sz="1600" dirty="0" smtClean="0">
                <a:solidFill>
                  <a:schemeClr val="tx1"/>
                </a:solidFill>
              </a:rPr>
              <a:t>Guest OS</a:t>
            </a:r>
            <a:endParaRPr lang="en-US" sz="1600" dirty="0">
              <a:solidFill>
                <a:schemeClr val="tx1"/>
              </a:solidFill>
            </a:endParaRPr>
          </a:p>
        </p:txBody>
      </p:sp>
      <p:sp>
        <p:nvSpPr>
          <p:cNvPr id="32" name="TextBox 31"/>
          <p:cNvSpPr txBox="1"/>
          <p:nvPr/>
        </p:nvSpPr>
        <p:spPr>
          <a:xfrm>
            <a:off x="7239000" y="1981200"/>
            <a:ext cx="1495218" cy="584775"/>
          </a:xfrm>
          <a:prstGeom prst="rect">
            <a:avLst/>
          </a:prstGeom>
          <a:noFill/>
        </p:spPr>
        <p:txBody>
          <a:bodyPr wrap="none" rtlCol="0">
            <a:spAutoFit/>
          </a:bodyPr>
          <a:lstStyle/>
          <a:p>
            <a:pPr algn="ctr"/>
            <a:r>
              <a:rPr lang="en-US" sz="1600" b="1" dirty="0" smtClean="0"/>
              <a:t>Virtual </a:t>
            </a:r>
          </a:p>
          <a:p>
            <a:pPr algn="ctr"/>
            <a:r>
              <a:rPr lang="en-US" sz="1600" b="1" dirty="0" smtClean="0"/>
              <a:t>Address Spaces</a:t>
            </a:r>
            <a:endParaRPr lang="en-US" sz="1600" b="1" dirty="0"/>
          </a:p>
        </p:txBody>
      </p:sp>
      <p:sp>
        <p:nvSpPr>
          <p:cNvPr id="38" name="TextBox 37"/>
          <p:cNvSpPr txBox="1"/>
          <p:nvPr/>
        </p:nvSpPr>
        <p:spPr>
          <a:xfrm>
            <a:off x="7239000" y="3200400"/>
            <a:ext cx="1495218" cy="584775"/>
          </a:xfrm>
          <a:prstGeom prst="rect">
            <a:avLst/>
          </a:prstGeom>
          <a:noFill/>
        </p:spPr>
        <p:txBody>
          <a:bodyPr wrap="none" rtlCol="0">
            <a:spAutoFit/>
          </a:bodyPr>
          <a:lstStyle/>
          <a:p>
            <a:pPr algn="ctr"/>
            <a:r>
              <a:rPr lang="en-US" sz="1600" b="1" dirty="0" smtClean="0"/>
              <a:t>Physical</a:t>
            </a:r>
          </a:p>
          <a:p>
            <a:pPr algn="ctr"/>
            <a:r>
              <a:rPr lang="en-US" sz="1600" b="1" dirty="0" smtClean="0"/>
              <a:t>Address Spaces</a:t>
            </a:r>
            <a:endParaRPr lang="en-US" sz="1600" b="1" dirty="0"/>
          </a:p>
        </p:txBody>
      </p:sp>
      <p:sp>
        <p:nvSpPr>
          <p:cNvPr id="39" name="Rectangle 38"/>
          <p:cNvSpPr/>
          <p:nvPr/>
        </p:nvSpPr>
        <p:spPr>
          <a:xfrm>
            <a:off x="762000" y="3200400"/>
            <a:ext cx="2895600" cy="533400"/>
          </a:xfrm>
          <a:prstGeom prst="rect">
            <a:avLst/>
          </a:prstGeom>
          <a:ln w="1270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sz="1600" dirty="0" smtClean="0">
                <a:solidFill>
                  <a:schemeClr val="tx1"/>
                </a:solidFill>
              </a:rPr>
              <a:t>Virtual RAM</a:t>
            </a:r>
            <a:endParaRPr lang="en-US" sz="1600" dirty="0">
              <a:solidFill>
                <a:schemeClr val="tx1"/>
              </a:solidFill>
            </a:endParaRPr>
          </a:p>
        </p:txBody>
      </p:sp>
      <p:sp>
        <p:nvSpPr>
          <p:cNvPr id="40" name="Rectangle 39"/>
          <p:cNvSpPr/>
          <p:nvPr/>
        </p:nvSpPr>
        <p:spPr>
          <a:xfrm>
            <a:off x="6477000" y="3200400"/>
            <a:ext cx="609600" cy="533400"/>
          </a:xfrm>
          <a:prstGeom prst="rect">
            <a:avLst/>
          </a:prstGeom>
          <a:ln w="1270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sz="1200" dirty="0" smtClean="0">
                <a:solidFill>
                  <a:schemeClr val="tx1"/>
                </a:solidFill>
              </a:rPr>
              <a:t>Virtual</a:t>
            </a:r>
          </a:p>
          <a:p>
            <a:pPr algn="ctr"/>
            <a:r>
              <a:rPr lang="en-US" sz="1200" dirty="0" smtClean="0">
                <a:solidFill>
                  <a:schemeClr val="tx1"/>
                </a:solidFill>
              </a:rPr>
              <a:t>ROM</a:t>
            </a:r>
            <a:endParaRPr lang="en-US" sz="1200" dirty="0">
              <a:solidFill>
                <a:schemeClr val="tx1"/>
              </a:solidFill>
            </a:endParaRPr>
          </a:p>
        </p:txBody>
      </p:sp>
      <p:sp>
        <p:nvSpPr>
          <p:cNvPr id="42" name="Rectangle 41"/>
          <p:cNvSpPr/>
          <p:nvPr/>
        </p:nvSpPr>
        <p:spPr>
          <a:xfrm>
            <a:off x="5486400" y="3200400"/>
            <a:ext cx="838200" cy="533400"/>
          </a:xfrm>
          <a:prstGeom prst="rect">
            <a:avLst/>
          </a:prstGeom>
          <a:ln w="1270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sz="1200" dirty="0" smtClean="0">
                <a:solidFill>
                  <a:schemeClr val="tx1"/>
                </a:solidFill>
              </a:rPr>
              <a:t>Virtual</a:t>
            </a:r>
          </a:p>
          <a:p>
            <a:pPr algn="ctr"/>
            <a:r>
              <a:rPr lang="en-US" sz="1200" dirty="0" smtClean="0">
                <a:solidFill>
                  <a:schemeClr val="tx1"/>
                </a:solidFill>
              </a:rPr>
              <a:t>Devices</a:t>
            </a:r>
            <a:endParaRPr lang="en-US" sz="1200" dirty="0">
              <a:solidFill>
                <a:schemeClr val="tx1"/>
              </a:solidFill>
            </a:endParaRPr>
          </a:p>
        </p:txBody>
      </p:sp>
      <p:sp>
        <p:nvSpPr>
          <p:cNvPr id="43" name="Rectangle 42"/>
          <p:cNvSpPr/>
          <p:nvPr/>
        </p:nvSpPr>
        <p:spPr>
          <a:xfrm>
            <a:off x="4724400" y="3200400"/>
            <a:ext cx="533400" cy="533400"/>
          </a:xfrm>
          <a:prstGeom prst="rect">
            <a:avLst/>
          </a:prstGeom>
          <a:ln w="1270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sz="900" dirty="0" smtClean="0">
                <a:solidFill>
                  <a:schemeClr val="tx1"/>
                </a:solidFill>
              </a:rPr>
              <a:t>Virtual</a:t>
            </a:r>
          </a:p>
          <a:p>
            <a:pPr algn="ctr"/>
            <a:r>
              <a:rPr lang="en-US" sz="900" dirty="0" smtClean="0">
                <a:solidFill>
                  <a:schemeClr val="tx1"/>
                </a:solidFill>
              </a:rPr>
              <a:t>Frame</a:t>
            </a:r>
          </a:p>
          <a:p>
            <a:pPr algn="ctr"/>
            <a:r>
              <a:rPr lang="en-US" sz="900" dirty="0" smtClean="0">
                <a:solidFill>
                  <a:schemeClr val="tx1"/>
                </a:solidFill>
              </a:rPr>
              <a:t>Buffer</a:t>
            </a:r>
            <a:endParaRPr lang="en-US" sz="900" dirty="0">
              <a:solidFill>
                <a:schemeClr val="tx1"/>
              </a:solidFill>
            </a:endParaRPr>
          </a:p>
        </p:txBody>
      </p:sp>
      <p:sp>
        <p:nvSpPr>
          <p:cNvPr id="18" name="Rectangle 17"/>
          <p:cNvSpPr/>
          <p:nvPr/>
        </p:nvSpPr>
        <p:spPr>
          <a:xfrm>
            <a:off x="762000" y="4419600"/>
            <a:ext cx="6324600" cy="533400"/>
          </a:xfrm>
          <a:prstGeom prst="rect">
            <a:avLst/>
          </a:prstGeom>
          <a:solidFill>
            <a:schemeClr val="bg1"/>
          </a:solidFill>
          <a:ln w="1270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TextBox 18"/>
          <p:cNvSpPr txBox="1"/>
          <p:nvPr/>
        </p:nvSpPr>
        <p:spPr>
          <a:xfrm>
            <a:off x="685800" y="4114800"/>
            <a:ext cx="301686" cy="369332"/>
          </a:xfrm>
          <a:prstGeom prst="rect">
            <a:avLst/>
          </a:prstGeom>
          <a:noFill/>
        </p:spPr>
        <p:txBody>
          <a:bodyPr wrap="none" rtlCol="0">
            <a:spAutoFit/>
          </a:bodyPr>
          <a:lstStyle/>
          <a:p>
            <a:r>
              <a:rPr lang="en-US" dirty="0" smtClean="0"/>
              <a:t>0</a:t>
            </a:r>
            <a:endParaRPr lang="en-US" dirty="0"/>
          </a:p>
        </p:txBody>
      </p:sp>
      <p:sp>
        <p:nvSpPr>
          <p:cNvPr id="21" name="TextBox 20"/>
          <p:cNvSpPr txBox="1"/>
          <p:nvPr/>
        </p:nvSpPr>
        <p:spPr>
          <a:xfrm>
            <a:off x="6610896" y="4114800"/>
            <a:ext cx="579005" cy="369332"/>
          </a:xfrm>
          <a:prstGeom prst="rect">
            <a:avLst/>
          </a:prstGeom>
          <a:noFill/>
        </p:spPr>
        <p:txBody>
          <a:bodyPr wrap="none" rtlCol="0">
            <a:spAutoFit/>
          </a:bodyPr>
          <a:lstStyle/>
          <a:p>
            <a:r>
              <a:rPr lang="en-US" smtClean="0"/>
              <a:t>4GB</a:t>
            </a:r>
            <a:endParaRPr lang="en-US"/>
          </a:p>
        </p:txBody>
      </p:sp>
      <p:sp>
        <p:nvSpPr>
          <p:cNvPr id="22" name="TextBox 21"/>
          <p:cNvSpPr txBox="1"/>
          <p:nvPr/>
        </p:nvSpPr>
        <p:spPr>
          <a:xfrm>
            <a:off x="7239000" y="4419600"/>
            <a:ext cx="1413464" cy="584775"/>
          </a:xfrm>
          <a:prstGeom prst="rect">
            <a:avLst/>
          </a:prstGeom>
          <a:noFill/>
        </p:spPr>
        <p:txBody>
          <a:bodyPr wrap="none" rtlCol="0">
            <a:spAutoFit/>
          </a:bodyPr>
          <a:lstStyle/>
          <a:p>
            <a:pPr algn="ctr"/>
            <a:r>
              <a:rPr lang="en-US" sz="1600" b="1" dirty="0" smtClean="0"/>
              <a:t>Machine</a:t>
            </a:r>
          </a:p>
          <a:p>
            <a:pPr algn="ctr"/>
            <a:r>
              <a:rPr lang="en-US" sz="1600" b="1" dirty="0" smtClean="0"/>
              <a:t>Address Space</a:t>
            </a:r>
            <a:endParaRPr lang="en-US" sz="1600" b="1" dirty="0"/>
          </a:p>
        </p:txBody>
      </p:sp>
      <p:sp>
        <p:nvSpPr>
          <p:cNvPr id="23" name="Rectangle 22"/>
          <p:cNvSpPr/>
          <p:nvPr/>
        </p:nvSpPr>
        <p:spPr>
          <a:xfrm>
            <a:off x="762000" y="4419600"/>
            <a:ext cx="3581400" cy="533400"/>
          </a:xfrm>
          <a:prstGeom prst="rect">
            <a:avLst/>
          </a:prstGeom>
          <a:ln w="1270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sz="1600" dirty="0" smtClean="0">
                <a:solidFill>
                  <a:schemeClr val="tx1"/>
                </a:solidFill>
              </a:rPr>
              <a:t>RAM</a:t>
            </a:r>
            <a:endParaRPr lang="en-US" sz="1600" dirty="0">
              <a:solidFill>
                <a:schemeClr val="tx1"/>
              </a:solidFill>
            </a:endParaRPr>
          </a:p>
        </p:txBody>
      </p:sp>
      <p:sp>
        <p:nvSpPr>
          <p:cNvPr id="24" name="Rectangle 23"/>
          <p:cNvSpPr/>
          <p:nvPr/>
        </p:nvSpPr>
        <p:spPr>
          <a:xfrm>
            <a:off x="6553200" y="4419600"/>
            <a:ext cx="533400" cy="533400"/>
          </a:xfrm>
          <a:prstGeom prst="rect">
            <a:avLst/>
          </a:prstGeom>
          <a:ln w="1270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sz="1200" dirty="0" smtClean="0">
                <a:solidFill>
                  <a:schemeClr val="tx1"/>
                </a:solidFill>
              </a:rPr>
              <a:t>ROM</a:t>
            </a:r>
            <a:endParaRPr lang="en-US" sz="1200" dirty="0">
              <a:solidFill>
                <a:schemeClr val="tx1"/>
              </a:solidFill>
            </a:endParaRPr>
          </a:p>
        </p:txBody>
      </p:sp>
      <p:sp>
        <p:nvSpPr>
          <p:cNvPr id="25" name="Rectangle 24"/>
          <p:cNvSpPr/>
          <p:nvPr/>
        </p:nvSpPr>
        <p:spPr>
          <a:xfrm>
            <a:off x="4724400" y="4419600"/>
            <a:ext cx="838200" cy="533400"/>
          </a:xfrm>
          <a:prstGeom prst="rect">
            <a:avLst/>
          </a:prstGeom>
          <a:ln w="1270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sz="1200" dirty="0" smtClean="0">
                <a:solidFill>
                  <a:schemeClr val="tx1"/>
                </a:solidFill>
              </a:rPr>
              <a:t>Devices</a:t>
            </a:r>
            <a:endParaRPr lang="en-US" sz="1200" dirty="0">
              <a:solidFill>
                <a:schemeClr val="tx1"/>
              </a:solidFill>
            </a:endParaRPr>
          </a:p>
        </p:txBody>
      </p:sp>
      <p:sp>
        <p:nvSpPr>
          <p:cNvPr id="26" name="Rectangle 25"/>
          <p:cNvSpPr/>
          <p:nvPr/>
        </p:nvSpPr>
        <p:spPr>
          <a:xfrm>
            <a:off x="5943600" y="4419600"/>
            <a:ext cx="533400" cy="533400"/>
          </a:xfrm>
          <a:prstGeom prst="rect">
            <a:avLst/>
          </a:prstGeom>
          <a:ln w="1270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sz="1050" dirty="0" smtClean="0">
                <a:solidFill>
                  <a:schemeClr val="tx1"/>
                </a:solidFill>
              </a:rPr>
              <a:t>Frame</a:t>
            </a:r>
          </a:p>
          <a:p>
            <a:pPr algn="ctr"/>
            <a:r>
              <a:rPr lang="en-US" sz="1050" dirty="0" smtClean="0">
                <a:solidFill>
                  <a:schemeClr val="tx1"/>
                </a:solidFill>
              </a:rPr>
              <a:t>Buffer</a:t>
            </a:r>
            <a:endParaRPr lang="en-US" sz="1050" dirty="0">
              <a:solidFill>
                <a:schemeClr val="tx1"/>
              </a:solidFill>
            </a:endParaRPr>
          </a:p>
        </p:txBody>
      </p:sp>
      <p:sp>
        <p:nvSpPr>
          <p:cNvPr id="27" name="Down Arrow 26"/>
          <p:cNvSpPr/>
          <p:nvPr/>
        </p:nvSpPr>
        <p:spPr>
          <a:xfrm>
            <a:off x="3733800" y="3810000"/>
            <a:ext cx="457200" cy="533400"/>
          </a:xfrm>
          <a:prstGeom prst="downArrow">
            <a:avLst/>
          </a:prstGeom>
          <a:solidFill>
            <a:schemeClr val="tx1"/>
          </a:solidFill>
          <a:ln>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Background</a:t>
            </a:r>
          </a:p>
          <a:p>
            <a:r>
              <a:rPr lang="en-US" dirty="0" smtClean="0"/>
              <a:t>Virtualization </a:t>
            </a:r>
            <a:r>
              <a:rPr lang="en-US" dirty="0" smtClean="0"/>
              <a:t>Techniques</a:t>
            </a:r>
            <a:endParaRPr lang="en-US" dirty="0" smtClean="0"/>
          </a:p>
          <a:p>
            <a:pPr lvl="1"/>
            <a:r>
              <a:rPr lang="en-US" dirty="0" smtClean="0"/>
              <a:t>Emulated TLB</a:t>
            </a:r>
            <a:endParaRPr lang="en-US" dirty="0" smtClean="0"/>
          </a:p>
          <a:p>
            <a:pPr lvl="1"/>
            <a:r>
              <a:rPr lang="en-US" dirty="0" smtClean="0"/>
              <a:t>Shadow Page Tables</a:t>
            </a:r>
          </a:p>
          <a:p>
            <a:r>
              <a:rPr lang="en-US" dirty="0" smtClean="0"/>
              <a:t>Page Protection</a:t>
            </a:r>
          </a:p>
          <a:p>
            <a:pPr lvl="1"/>
            <a:r>
              <a:rPr lang="en-US" dirty="0" smtClean="0"/>
              <a:t>Memory Tracing</a:t>
            </a:r>
          </a:p>
          <a:p>
            <a:pPr lvl="1"/>
            <a:r>
              <a:rPr lang="en-US" dirty="0" smtClean="0"/>
              <a:t>Hiding the Monitor</a:t>
            </a:r>
          </a:p>
          <a:p>
            <a:r>
              <a:rPr lang="en-US" dirty="0" smtClean="0"/>
              <a:t>Hardware-supported </a:t>
            </a:r>
            <a:r>
              <a:rPr lang="en-US" dirty="0" smtClean="0"/>
              <a:t>Memory Virtualization</a:t>
            </a:r>
          </a:p>
          <a:p>
            <a:pPr lvl="1"/>
            <a:r>
              <a:rPr lang="en-US" dirty="0" smtClean="0"/>
              <a:t>Nested Page Tables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Virtualized Address</a:t>
            </a:r>
            <a:r>
              <a:rPr lang="en-US" baseline="0" dirty="0" smtClean="0"/>
              <a:t> Spaces</a:t>
            </a:r>
            <a:br>
              <a:rPr lang="en-US" baseline="0" dirty="0" smtClean="0"/>
            </a:br>
            <a:r>
              <a:rPr lang="en-US" dirty="0" smtClean="0"/>
              <a:t>w/ </a:t>
            </a:r>
            <a:r>
              <a:rPr lang="en-US" dirty="0" smtClean="0"/>
              <a:t>Emulated TLB</a:t>
            </a:r>
            <a:endParaRPr lang="en-US" dirty="0"/>
          </a:p>
        </p:txBody>
      </p:sp>
      <p:sp>
        <p:nvSpPr>
          <p:cNvPr id="15" name="Down Arrow 14"/>
          <p:cNvSpPr/>
          <p:nvPr/>
        </p:nvSpPr>
        <p:spPr>
          <a:xfrm>
            <a:off x="4352652" y="2362200"/>
            <a:ext cx="457200" cy="533400"/>
          </a:xfrm>
          <a:prstGeom prst="downArrow">
            <a:avLst/>
          </a:prstGeom>
          <a:solidFill>
            <a:schemeClr val="tx1"/>
          </a:solidFill>
          <a:ln>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Rectangle 3"/>
          <p:cNvSpPr/>
          <p:nvPr/>
        </p:nvSpPr>
        <p:spPr>
          <a:xfrm>
            <a:off x="1418952" y="1752600"/>
            <a:ext cx="6324600" cy="533400"/>
          </a:xfrm>
          <a:prstGeom prst="rect">
            <a:avLst/>
          </a:prstGeom>
          <a:ln w="1270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smtClean="0">
                <a:solidFill>
                  <a:schemeClr val="tx1"/>
                </a:solidFill>
              </a:rPr>
              <a:t>Virtual Address Space</a:t>
            </a:r>
            <a:endParaRPr lang="en-US">
              <a:solidFill>
                <a:schemeClr val="tx1"/>
              </a:solidFill>
            </a:endParaRPr>
          </a:p>
        </p:txBody>
      </p:sp>
      <p:sp>
        <p:nvSpPr>
          <p:cNvPr id="16" name="TextBox 15"/>
          <p:cNvSpPr txBox="1"/>
          <p:nvPr/>
        </p:nvSpPr>
        <p:spPr>
          <a:xfrm>
            <a:off x="1371600" y="1447800"/>
            <a:ext cx="301686" cy="369332"/>
          </a:xfrm>
          <a:prstGeom prst="rect">
            <a:avLst/>
          </a:prstGeom>
          <a:noFill/>
        </p:spPr>
        <p:txBody>
          <a:bodyPr wrap="none" rtlCol="0">
            <a:spAutoFit/>
          </a:bodyPr>
          <a:lstStyle/>
          <a:p>
            <a:r>
              <a:rPr lang="en-US" smtClean="0"/>
              <a:t>0</a:t>
            </a:r>
            <a:endParaRPr lang="en-US"/>
          </a:p>
        </p:txBody>
      </p:sp>
      <p:sp>
        <p:nvSpPr>
          <p:cNvPr id="17" name="TextBox 16"/>
          <p:cNvSpPr txBox="1"/>
          <p:nvPr/>
        </p:nvSpPr>
        <p:spPr>
          <a:xfrm>
            <a:off x="7239000" y="1447800"/>
            <a:ext cx="572593" cy="369332"/>
          </a:xfrm>
          <a:prstGeom prst="rect">
            <a:avLst/>
          </a:prstGeom>
          <a:noFill/>
        </p:spPr>
        <p:txBody>
          <a:bodyPr wrap="none" rtlCol="0">
            <a:spAutoFit/>
          </a:bodyPr>
          <a:lstStyle/>
          <a:p>
            <a:r>
              <a:rPr lang="en-US" smtClean="0"/>
              <a:t>4GB</a:t>
            </a:r>
            <a:endParaRPr lang="en-US"/>
          </a:p>
        </p:txBody>
      </p:sp>
      <p:sp>
        <p:nvSpPr>
          <p:cNvPr id="5" name="Rectangle 4"/>
          <p:cNvSpPr/>
          <p:nvPr/>
        </p:nvSpPr>
        <p:spPr>
          <a:xfrm>
            <a:off x="1396898" y="2971800"/>
            <a:ext cx="6368708" cy="533400"/>
          </a:xfrm>
          <a:prstGeom prst="rect">
            <a:avLst/>
          </a:prstGeom>
          <a:ln w="1270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smtClean="0">
                <a:solidFill>
                  <a:schemeClr val="tx1"/>
                </a:solidFill>
              </a:rPr>
              <a:t>Physical Address Space</a:t>
            </a:r>
            <a:endParaRPr lang="en-US">
              <a:solidFill>
                <a:schemeClr val="tx1"/>
              </a:solidFill>
            </a:endParaRPr>
          </a:p>
        </p:txBody>
      </p:sp>
      <p:sp>
        <p:nvSpPr>
          <p:cNvPr id="18" name="TextBox 17"/>
          <p:cNvSpPr txBox="1"/>
          <p:nvPr/>
        </p:nvSpPr>
        <p:spPr>
          <a:xfrm>
            <a:off x="1371600" y="2667000"/>
            <a:ext cx="428741" cy="369332"/>
          </a:xfrm>
          <a:prstGeom prst="rect">
            <a:avLst/>
          </a:prstGeom>
          <a:noFill/>
        </p:spPr>
        <p:txBody>
          <a:bodyPr wrap="none" rtlCol="0">
            <a:spAutoFit/>
          </a:bodyPr>
          <a:lstStyle/>
          <a:p>
            <a:r>
              <a:rPr lang="en-US" smtClean="0"/>
              <a:t>0</a:t>
            </a:r>
            <a:endParaRPr lang="en-US"/>
          </a:p>
        </p:txBody>
      </p:sp>
      <p:sp>
        <p:nvSpPr>
          <p:cNvPr id="12" name="Down Arrow 11"/>
          <p:cNvSpPr/>
          <p:nvPr/>
        </p:nvSpPr>
        <p:spPr>
          <a:xfrm>
            <a:off x="4352652" y="3581400"/>
            <a:ext cx="457200" cy="533400"/>
          </a:xfrm>
          <a:prstGeom prst="downArrow">
            <a:avLst/>
          </a:prstGeom>
          <a:solidFill>
            <a:schemeClr val="tx1"/>
          </a:solidFill>
          <a:ln>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Rectangle 13"/>
          <p:cNvSpPr/>
          <p:nvPr/>
        </p:nvSpPr>
        <p:spPr>
          <a:xfrm>
            <a:off x="1420860" y="4191000"/>
            <a:ext cx="6320784" cy="533400"/>
          </a:xfrm>
          <a:prstGeom prst="rect">
            <a:avLst/>
          </a:prstGeom>
          <a:ln w="1270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smtClean="0">
                <a:solidFill>
                  <a:schemeClr val="tx1"/>
                </a:solidFill>
              </a:rPr>
              <a:t>Machine Address Space</a:t>
            </a:r>
            <a:endParaRPr lang="en-US">
              <a:solidFill>
                <a:schemeClr val="tx1"/>
              </a:solidFill>
            </a:endParaRPr>
          </a:p>
        </p:txBody>
      </p:sp>
      <p:sp>
        <p:nvSpPr>
          <p:cNvPr id="20" name="TextBox 19"/>
          <p:cNvSpPr txBox="1"/>
          <p:nvPr/>
        </p:nvSpPr>
        <p:spPr>
          <a:xfrm>
            <a:off x="1371600" y="3886200"/>
            <a:ext cx="431463" cy="369332"/>
          </a:xfrm>
          <a:prstGeom prst="rect">
            <a:avLst/>
          </a:prstGeom>
          <a:noFill/>
        </p:spPr>
        <p:txBody>
          <a:bodyPr wrap="none" rtlCol="0">
            <a:spAutoFit/>
          </a:bodyPr>
          <a:lstStyle/>
          <a:p>
            <a:r>
              <a:rPr lang="en-US" smtClean="0"/>
              <a:t>0</a:t>
            </a:r>
            <a:endParaRPr lang="en-US"/>
          </a:p>
        </p:txBody>
      </p:sp>
      <p:sp>
        <p:nvSpPr>
          <p:cNvPr id="22" name="TextBox 21"/>
          <p:cNvSpPr txBox="1"/>
          <p:nvPr/>
        </p:nvSpPr>
        <p:spPr>
          <a:xfrm>
            <a:off x="4800600" y="2438400"/>
            <a:ext cx="1779461" cy="369332"/>
          </a:xfrm>
          <a:prstGeom prst="rect">
            <a:avLst/>
          </a:prstGeom>
          <a:noFill/>
        </p:spPr>
        <p:txBody>
          <a:bodyPr wrap="none" rtlCol="0">
            <a:spAutoFit/>
          </a:bodyPr>
          <a:lstStyle/>
          <a:p>
            <a:r>
              <a:rPr lang="en-US" smtClean="0"/>
              <a:t>Guest Page Table</a:t>
            </a:r>
            <a:endParaRPr lang="en-US"/>
          </a:p>
        </p:txBody>
      </p:sp>
      <p:sp>
        <p:nvSpPr>
          <p:cNvPr id="23" name="TextBox 22"/>
          <p:cNvSpPr txBox="1"/>
          <p:nvPr/>
        </p:nvSpPr>
        <p:spPr>
          <a:xfrm>
            <a:off x="4800600" y="3657600"/>
            <a:ext cx="1620957" cy="369332"/>
          </a:xfrm>
          <a:prstGeom prst="rect">
            <a:avLst/>
          </a:prstGeom>
          <a:noFill/>
        </p:spPr>
        <p:txBody>
          <a:bodyPr wrap="none" rtlCol="0">
            <a:spAutoFit/>
          </a:bodyPr>
          <a:lstStyle/>
          <a:p>
            <a:r>
              <a:rPr lang="en-US" smtClean="0"/>
              <a:t>VMM PhysMap</a:t>
            </a:r>
            <a:endParaRPr lang="en-US"/>
          </a:p>
        </p:txBody>
      </p:sp>
      <p:sp>
        <p:nvSpPr>
          <p:cNvPr id="25" name="TextBox 24"/>
          <p:cNvSpPr txBox="1"/>
          <p:nvPr/>
        </p:nvSpPr>
        <p:spPr>
          <a:xfrm>
            <a:off x="7239000" y="2667000"/>
            <a:ext cx="572593" cy="369332"/>
          </a:xfrm>
          <a:prstGeom prst="rect">
            <a:avLst/>
          </a:prstGeom>
          <a:noFill/>
        </p:spPr>
        <p:txBody>
          <a:bodyPr wrap="none" rtlCol="0">
            <a:spAutoFit/>
          </a:bodyPr>
          <a:lstStyle/>
          <a:p>
            <a:r>
              <a:rPr lang="en-US" smtClean="0"/>
              <a:t>4GB</a:t>
            </a:r>
            <a:endParaRPr lang="en-US"/>
          </a:p>
        </p:txBody>
      </p:sp>
      <p:sp>
        <p:nvSpPr>
          <p:cNvPr id="26" name="TextBox 25"/>
          <p:cNvSpPr txBox="1"/>
          <p:nvPr/>
        </p:nvSpPr>
        <p:spPr>
          <a:xfrm>
            <a:off x="7239000" y="3886200"/>
            <a:ext cx="572593" cy="369332"/>
          </a:xfrm>
          <a:prstGeom prst="rect">
            <a:avLst/>
          </a:prstGeom>
          <a:noFill/>
        </p:spPr>
        <p:txBody>
          <a:bodyPr wrap="none" rtlCol="0">
            <a:spAutoFit/>
          </a:bodyPr>
          <a:lstStyle/>
          <a:p>
            <a:r>
              <a:rPr lang="en-US" smtClean="0"/>
              <a:t>4GB</a:t>
            </a:r>
            <a:endParaRPr lang="en-US"/>
          </a:p>
        </p:txBody>
      </p:sp>
      <p:sp>
        <p:nvSpPr>
          <p:cNvPr id="31" name="Down Arrow 30"/>
          <p:cNvSpPr/>
          <p:nvPr/>
        </p:nvSpPr>
        <p:spPr>
          <a:xfrm>
            <a:off x="2133600" y="2362200"/>
            <a:ext cx="1371600" cy="1752600"/>
          </a:xfrm>
          <a:prstGeom prst="downArrow">
            <a:avLst>
              <a:gd name="adj1" fmla="val 50000"/>
              <a:gd name="adj2" fmla="val 30444"/>
            </a:avLst>
          </a:prstGeom>
          <a:solidFill>
            <a:srgbClr val="C00000"/>
          </a:solidFill>
          <a:ln w="9525">
            <a:noFill/>
          </a:ln>
        </p:spPr>
        <p:style>
          <a:lnRef idx="2">
            <a:schemeClr val="accent1">
              <a:shade val="50000"/>
            </a:schemeClr>
          </a:lnRef>
          <a:fillRef idx="1001">
            <a:schemeClr val="lt1"/>
          </a:fillRef>
          <a:effectRef idx="0">
            <a:schemeClr val="accent1"/>
          </a:effectRef>
          <a:fontRef idx="minor">
            <a:schemeClr val="lt1"/>
          </a:fontRef>
        </p:style>
        <p:txBody>
          <a:bodyPr vert="vert270" rtlCol="0" anchor="ctr"/>
          <a:lstStyle/>
          <a:p>
            <a:pPr algn="ctr"/>
            <a:r>
              <a:rPr lang="en-US" b="1" dirty="0" smtClean="0">
                <a:solidFill>
                  <a:schemeClr val="bg1"/>
                </a:solidFill>
              </a:rPr>
              <a:t>Emulated TLB</a:t>
            </a:r>
            <a:endParaRPr lang="en-US" b="1" dirty="0" smtClean="0">
              <a:solidFill>
                <a:schemeClr val="bg1"/>
              </a:solidFill>
            </a:endParaRPr>
          </a:p>
          <a:p>
            <a:pPr algn="ctr"/>
            <a:r>
              <a:rPr lang="en-US" b="1" dirty="0" smtClean="0">
                <a:solidFill>
                  <a:schemeClr val="bg1"/>
                </a:solidFill>
              </a:rPr>
              <a:t>Page Table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Virtualized Address Translation</a:t>
            </a:r>
            <a:br>
              <a:rPr lang="en-US" dirty="0" smtClean="0"/>
            </a:br>
            <a:r>
              <a:rPr lang="en-US" dirty="0" smtClean="0"/>
              <a:t>w/ </a:t>
            </a:r>
            <a:r>
              <a:rPr lang="en-US" dirty="0" smtClean="0"/>
              <a:t>Emulated TLB</a:t>
            </a:r>
            <a:endParaRPr lang="en-US" dirty="0"/>
          </a:p>
        </p:txBody>
      </p:sp>
      <p:sp>
        <p:nvSpPr>
          <p:cNvPr id="25" name="Right Arrow 24"/>
          <p:cNvSpPr/>
          <p:nvPr/>
        </p:nvSpPr>
        <p:spPr>
          <a:xfrm>
            <a:off x="838200" y="1676400"/>
            <a:ext cx="1981200" cy="990600"/>
          </a:xfrm>
          <a:prstGeom prst="rightArrow">
            <a:avLst/>
          </a:prstGeom>
          <a:solidFill>
            <a:schemeClr val="tx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smtClean="0">
                <a:solidFill>
                  <a:schemeClr val="bg1"/>
                </a:solidFill>
              </a:rPr>
              <a:t>Virtual Address</a:t>
            </a:r>
          </a:p>
        </p:txBody>
      </p:sp>
      <p:sp>
        <p:nvSpPr>
          <p:cNvPr id="26" name="Right Arrow 25"/>
          <p:cNvSpPr/>
          <p:nvPr/>
        </p:nvSpPr>
        <p:spPr>
          <a:xfrm>
            <a:off x="4191000" y="1676400"/>
            <a:ext cx="1981200" cy="990600"/>
          </a:xfrm>
          <a:prstGeom prst="rightArrow">
            <a:avLst/>
          </a:prstGeom>
          <a:solidFill>
            <a:schemeClr val="tx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smtClean="0">
                <a:solidFill>
                  <a:schemeClr val="bg1"/>
                </a:solidFill>
              </a:rPr>
              <a:t>Machine Address</a:t>
            </a:r>
          </a:p>
        </p:txBody>
      </p:sp>
      <p:cxnSp>
        <p:nvCxnSpPr>
          <p:cNvPr id="92" name="Shape 91"/>
          <p:cNvCxnSpPr/>
          <p:nvPr/>
        </p:nvCxnSpPr>
        <p:spPr>
          <a:xfrm rot="5400000" flipH="1" flipV="1">
            <a:off x="3771900" y="4305300"/>
            <a:ext cx="1143000" cy="1676400"/>
          </a:xfrm>
          <a:prstGeom prst="curvedConnector4">
            <a:avLst>
              <a:gd name="adj1" fmla="val -20000"/>
              <a:gd name="adj2" fmla="val 63636"/>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5" name="Shape 91"/>
          <p:cNvCxnSpPr/>
          <p:nvPr/>
        </p:nvCxnSpPr>
        <p:spPr>
          <a:xfrm>
            <a:off x="6096000" y="4572000"/>
            <a:ext cx="762000" cy="1588"/>
          </a:xfrm>
          <a:prstGeom prst="curvedConnector3">
            <a:avLst>
              <a:gd name="adj1" fmla="val 50000"/>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8" name="Shape 91"/>
          <p:cNvCxnSpPr/>
          <p:nvPr/>
        </p:nvCxnSpPr>
        <p:spPr>
          <a:xfrm flipH="1">
            <a:off x="3962400" y="4572000"/>
            <a:ext cx="3810000" cy="1588"/>
          </a:xfrm>
          <a:prstGeom prst="curvedConnector5">
            <a:avLst>
              <a:gd name="adj1" fmla="val -14800"/>
              <a:gd name="adj2" fmla="val -111324909"/>
              <a:gd name="adj3" fmla="val 79600"/>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3" name="Group 151"/>
          <p:cNvGrpSpPr/>
          <p:nvPr/>
        </p:nvGrpSpPr>
        <p:grpSpPr>
          <a:xfrm>
            <a:off x="2971800" y="3429000"/>
            <a:ext cx="1060764" cy="2286000"/>
            <a:chOff x="2971800" y="3352800"/>
            <a:chExt cx="1060764" cy="2286000"/>
          </a:xfrm>
        </p:grpSpPr>
        <p:sp>
          <p:nvSpPr>
            <p:cNvPr id="7" name="Rectangle 6"/>
            <p:cNvSpPr/>
            <p:nvPr/>
          </p:nvSpPr>
          <p:spPr>
            <a:xfrm>
              <a:off x="3048000" y="3352800"/>
              <a:ext cx="914400" cy="22860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vert270" rtlCol="0" anchor="ctr"/>
            <a:lstStyle/>
            <a:p>
              <a:pPr algn="ctr"/>
              <a:endParaRPr lang="en-US" sz="1400" b="1" smtClean="0">
                <a:solidFill>
                  <a:schemeClr val="tx1"/>
                </a:solidFill>
              </a:endParaRPr>
            </a:p>
          </p:txBody>
        </p:sp>
        <p:sp>
          <p:nvSpPr>
            <p:cNvPr id="111" name="Rectangle 110"/>
            <p:cNvSpPr/>
            <p:nvPr/>
          </p:nvSpPr>
          <p:spPr>
            <a:xfrm>
              <a:off x="3048000" y="3352800"/>
              <a:ext cx="914400" cy="1828800"/>
            </a:xfrm>
            <a:prstGeom prst="rect">
              <a:avLst/>
            </a:prstGeom>
            <a:no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400" b="1" smtClean="0">
                <a:solidFill>
                  <a:schemeClr val="tx1"/>
                </a:solidFill>
              </a:endParaRPr>
            </a:p>
          </p:txBody>
        </p:sp>
        <p:cxnSp>
          <p:nvCxnSpPr>
            <p:cNvPr id="9" name="Straight Connector 8"/>
            <p:cNvCxnSpPr/>
            <p:nvPr/>
          </p:nvCxnSpPr>
          <p:spPr>
            <a:xfrm>
              <a:off x="3048000" y="35814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048000" y="38100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048000" y="40386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048000" y="42672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048000" y="44958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048000" y="47244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048000" y="49530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048000" y="51816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971800" y="5181600"/>
              <a:ext cx="1060764" cy="430887"/>
            </a:xfrm>
            <a:prstGeom prst="rect">
              <a:avLst/>
            </a:prstGeom>
            <a:noFill/>
          </p:spPr>
          <p:txBody>
            <a:bodyPr wrap="square" rtlCol="0" anchor="ctr">
              <a:spAutoFit/>
            </a:bodyPr>
            <a:lstStyle/>
            <a:p>
              <a:pPr algn="ctr"/>
              <a:r>
                <a:rPr lang="en-US" sz="1100" b="1" dirty="0" smtClean="0"/>
                <a:t>Emulated TLB</a:t>
              </a:r>
              <a:endParaRPr lang="en-US" sz="1100" b="1" dirty="0" smtClean="0"/>
            </a:p>
            <a:p>
              <a:pPr algn="ctr"/>
              <a:r>
                <a:rPr lang="en-US" sz="1100" b="1" dirty="0" smtClean="0"/>
                <a:t>Page Table</a:t>
              </a:r>
            </a:p>
          </p:txBody>
        </p:sp>
      </p:grpSp>
      <p:grpSp>
        <p:nvGrpSpPr>
          <p:cNvPr id="4" name="Group 146"/>
          <p:cNvGrpSpPr/>
          <p:nvPr/>
        </p:nvGrpSpPr>
        <p:grpSpPr>
          <a:xfrm>
            <a:off x="5181600" y="3429000"/>
            <a:ext cx="914400" cy="2336631"/>
            <a:chOff x="5181600" y="3352800"/>
            <a:chExt cx="914400" cy="2336631"/>
          </a:xfrm>
        </p:grpSpPr>
        <p:sp>
          <p:nvSpPr>
            <p:cNvPr id="123" name="Rectangle 122"/>
            <p:cNvSpPr/>
            <p:nvPr/>
          </p:nvSpPr>
          <p:spPr>
            <a:xfrm>
              <a:off x="5181600" y="3352800"/>
              <a:ext cx="914400" cy="22860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vert270" rtlCol="0" anchor="ctr"/>
            <a:lstStyle/>
            <a:p>
              <a:pPr algn="ctr"/>
              <a:endParaRPr lang="en-US" sz="1400" b="1" smtClean="0">
                <a:solidFill>
                  <a:schemeClr val="tx1"/>
                </a:solidFill>
              </a:endParaRPr>
            </a:p>
          </p:txBody>
        </p:sp>
        <p:sp>
          <p:nvSpPr>
            <p:cNvPr id="124" name="Rectangle 123"/>
            <p:cNvSpPr/>
            <p:nvPr/>
          </p:nvSpPr>
          <p:spPr>
            <a:xfrm>
              <a:off x="5181600" y="3352800"/>
              <a:ext cx="914400" cy="685800"/>
            </a:xfrm>
            <a:prstGeom prst="rect">
              <a:avLst/>
            </a:prstGeom>
            <a:no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400" b="1" smtClean="0">
                <a:solidFill>
                  <a:schemeClr val="tx1"/>
                </a:solidFill>
              </a:endParaRPr>
            </a:p>
          </p:txBody>
        </p:sp>
        <p:cxnSp>
          <p:nvCxnSpPr>
            <p:cNvPr id="125" name="Straight Connector 124"/>
            <p:cNvCxnSpPr/>
            <p:nvPr/>
          </p:nvCxnSpPr>
          <p:spPr>
            <a:xfrm>
              <a:off x="5181600" y="35814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5181600" y="38100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5181600" y="40386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5181600" y="42672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5181600" y="44958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5181600" y="47244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5181600" y="49530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5181600" y="51816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133" name="TextBox 132"/>
            <p:cNvSpPr txBox="1"/>
            <p:nvPr/>
          </p:nvSpPr>
          <p:spPr>
            <a:xfrm>
              <a:off x="5229073" y="5181600"/>
              <a:ext cx="819455" cy="507831"/>
            </a:xfrm>
            <a:prstGeom prst="rect">
              <a:avLst/>
            </a:prstGeom>
            <a:noFill/>
          </p:spPr>
          <p:txBody>
            <a:bodyPr wrap="none" rtlCol="0">
              <a:spAutoFit/>
            </a:bodyPr>
            <a:lstStyle/>
            <a:p>
              <a:pPr algn="ctr"/>
              <a:r>
                <a:rPr lang="en-US" sz="1600" b="1" smtClean="0"/>
                <a:t>Guest</a:t>
              </a:r>
              <a:endParaRPr lang="en-US" sz="1400" b="1" smtClean="0"/>
            </a:p>
            <a:p>
              <a:pPr algn="ctr"/>
              <a:r>
                <a:rPr lang="en-US" sz="1100" b="1" smtClean="0"/>
                <a:t>Page Table</a:t>
              </a:r>
            </a:p>
          </p:txBody>
        </p:sp>
      </p:grpSp>
      <p:grpSp>
        <p:nvGrpSpPr>
          <p:cNvPr id="6" name="Group 147"/>
          <p:cNvGrpSpPr/>
          <p:nvPr/>
        </p:nvGrpSpPr>
        <p:grpSpPr>
          <a:xfrm>
            <a:off x="6858000" y="3429000"/>
            <a:ext cx="914400" cy="2286000"/>
            <a:chOff x="6858000" y="3352800"/>
            <a:chExt cx="914400" cy="2286000"/>
          </a:xfrm>
        </p:grpSpPr>
        <p:sp>
          <p:nvSpPr>
            <p:cNvPr id="135" name="Rectangle 134"/>
            <p:cNvSpPr/>
            <p:nvPr/>
          </p:nvSpPr>
          <p:spPr>
            <a:xfrm>
              <a:off x="6858000" y="3352800"/>
              <a:ext cx="914400" cy="22860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vert270" rtlCol="0" anchor="ctr"/>
            <a:lstStyle/>
            <a:p>
              <a:pPr algn="ctr"/>
              <a:endParaRPr lang="en-US" sz="1400" b="1" smtClean="0">
                <a:solidFill>
                  <a:schemeClr val="tx1"/>
                </a:solidFill>
              </a:endParaRPr>
            </a:p>
          </p:txBody>
        </p:sp>
        <p:sp>
          <p:nvSpPr>
            <p:cNvPr id="136" name="Rectangle 135"/>
            <p:cNvSpPr/>
            <p:nvPr/>
          </p:nvSpPr>
          <p:spPr>
            <a:xfrm>
              <a:off x="6858000" y="3352800"/>
              <a:ext cx="914400" cy="685800"/>
            </a:xfrm>
            <a:prstGeom prst="rect">
              <a:avLst/>
            </a:prstGeom>
            <a:no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400" b="1" smtClean="0">
                <a:solidFill>
                  <a:schemeClr val="tx1"/>
                </a:solidFill>
              </a:endParaRPr>
            </a:p>
          </p:txBody>
        </p:sp>
        <p:cxnSp>
          <p:nvCxnSpPr>
            <p:cNvPr id="137" name="Straight Connector 136"/>
            <p:cNvCxnSpPr/>
            <p:nvPr/>
          </p:nvCxnSpPr>
          <p:spPr>
            <a:xfrm>
              <a:off x="6858000" y="35814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6858000" y="38100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6858000" y="40386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6858000" y="42672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6858000" y="44958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6858000" y="47244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6858000" y="49530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6858000" y="51816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a:off x="6941541" y="5257800"/>
              <a:ext cx="747319" cy="369332"/>
            </a:xfrm>
            <a:prstGeom prst="rect">
              <a:avLst/>
            </a:prstGeom>
            <a:noFill/>
          </p:spPr>
          <p:txBody>
            <a:bodyPr wrap="none" rtlCol="0">
              <a:spAutoFit/>
            </a:bodyPr>
            <a:lstStyle/>
            <a:p>
              <a:pPr algn="ctr"/>
              <a:r>
                <a:rPr lang="en-US" b="1" smtClean="0"/>
                <a:t>PMap</a:t>
              </a:r>
            </a:p>
          </p:txBody>
        </p:sp>
      </p:grpSp>
      <p:sp>
        <p:nvSpPr>
          <p:cNvPr id="313" name="Oval 312"/>
          <p:cNvSpPr/>
          <p:nvPr/>
        </p:nvSpPr>
        <p:spPr>
          <a:xfrm>
            <a:off x="2133600" y="2819400"/>
            <a:ext cx="304800" cy="304800"/>
          </a:xfrm>
          <a:prstGeom prst="ellipse">
            <a:avLst/>
          </a:prstGeom>
          <a:solidFill>
            <a:srgbClr val="C00000"/>
          </a:solidFill>
          <a:ln w="190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smtClean="0">
                <a:solidFill>
                  <a:schemeClr val="bg1"/>
                </a:solidFill>
              </a:rPr>
              <a:t>1</a:t>
            </a:r>
          </a:p>
        </p:txBody>
      </p:sp>
      <p:sp>
        <p:nvSpPr>
          <p:cNvPr id="314" name="Oval 313"/>
          <p:cNvSpPr/>
          <p:nvPr/>
        </p:nvSpPr>
        <p:spPr>
          <a:xfrm>
            <a:off x="4191000" y="2819400"/>
            <a:ext cx="304800" cy="304800"/>
          </a:xfrm>
          <a:prstGeom prst="ellipse">
            <a:avLst/>
          </a:prstGeom>
          <a:solidFill>
            <a:srgbClr val="C00000"/>
          </a:solidFill>
          <a:ln w="381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smtClean="0">
                <a:solidFill>
                  <a:schemeClr val="bg1"/>
                </a:solidFill>
              </a:rPr>
              <a:t>2</a:t>
            </a:r>
          </a:p>
        </p:txBody>
      </p:sp>
      <p:sp>
        <p:nvSpPr>
          <p:cNvPr id="315" name="Oval 314"/>
          <p:cNvSpPr/>
          <p:nvPr/>
        </p:nvSpPr>
        <p:spPr>
          <a:xfrm>
            <a:off x="4419600" y="5715000"/>
            <a:ext cx="304800" cy="304800"/>
          </a:xfrm>
          <a:prstGeom prst="ellipse">
            <a:avLst/>
          </a:prstGeom>
          <a:solidFill>
            <a:srgbClr val="C00000"/>
          </a:solidFill>
          <a:ln w="190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smtClean="0">
                <a:solidFill>
                  <a:schemeClr val="bg1"/>
                </a:solidFill>
              </a:rPr>
              <a:t>2</a:t>
            </a:r>
          </a:p>
        </p:txBody>
      </p:sp>
      <p:sp>
        <p:nvSpPr>
          <p:cNvPr id="316" name="Oval 315"/>
          <p:cNvSpPr/>
          <p:nvPr/>
        </p:nvSpPr>
        <p:spPr>
          <a:xfrm>
            <a:off x="6324600" y="4191000"/>
            <a:ext cx="304800" cy="304800"/>
          </a:xfrm>
          <a:prstGeom prst="ellipse">
            <a:avLst/>
          </a:prstGeom>
          <a:solidFill>
            <a:srgbClr val="C00000"/>
          </a:solidFill>
          <a:ln w="190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smtClean="0">
                <a:solidFill>
                  <a:schemeClr val="bg1"/>
                </a:solidFill>
              </a:rPr>
              <a:t>3</a:t>
            </a:r>
          </a:p>
        </p:txBody>
      </p:sp>
      <p:sp>
        <p:nvSpPr>
          <p:cNvPr id="317" name="Oval 316"/>
          <p:cNvSpPr/>
          <p:nvPr/>
        </p:nvSpPr>
        <p:spPr>
          <a:xfrm>
            <a:off x="7620000" y="2667000"/>
            <a:ext cx="304800" cy="304800"/>
          </a:xfrm>
          <a:prstGeom prst="ellipse">
            <a:avLst/>
          </a:prstGeom>
          <a:solidFill>
            <a:srgbClr val="C00000"/>
          </a:solidFill>
          <a:ln w="190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smtClean="0">
                <a:solidFill>
                  <a:schemeClr val="bg1"/>
                </a:solidFill>
              </a:rPr>
              <a:t>4</a:t>
            </a:r>
          </a:p>
        </p:txBody>
      </p:sp>
      <p:sp>
        <p:nvSpPr>
          <p:cNvPr id="319" name="Oval 318"/>
          <p:cNvSpPr/>
          <p:nvPr/>
        </p:nvSpPr>
        <p:spPr>
          <a:xfrm>
            <a:off x="2514600" y="2819400"/>
            <a:ext cx="304800" cy="304800"/>
          </a:xfrm>
          <a:prstGeom prst="ellipse">
            <a:avLst/>
          </a:prstGeom>
          <a:solidFill>
            <a:srgbClr val="C00000"/>
          </a:solidFill>
          <a:ln w="190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smtClean="0">
                <a:solidFill>
                  <a:schemeClr val="bg1"/>
                </a:solidFill>
              </a:rPr>
              <a:t>5</a:t>
            </a:r>
          </a:p>
        </p:txBody>
      </p:sp>
      <p:cxnSp>
        <p:nvCxnSpPr>
          <p:cNvPr id="320" name="Shape 91"/>
          <p:cNvCxnSpPr>
            <a:stCxn id="123" idx="3"/>
            <a:endCxn id="324" idx="0"/>
          </p:cNvCxnSpPr>
          <p:nvPr/>
        </p:nvCxnSpPr>
        <p:spPr>
          <a:xfrm>
            <a:off x="6096000" y="4572000"/>
            <a:ext cx="457200" cy="762000"/>
          </a:xfrm>
          <a:prstGeom prst="curvedConnector2">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24" name="Oval 323"/>
          <p:cNvSpPr/>
          <p:nvPr/>
        </p:nvSpPr>
        <p:spPr>
          <a:xfrm>
            <a:off x="6400800" y="5334000"/>
            <a:ext cx="304800" cy="304800"/>
          </a:xfrm>
          <a:prstGeom prst="ellipse">
            <a:avLst/>
          </a:prstGeom>
          <a:solidFill>
            <a:srgbClr val="C00000"/>
          </a:solidFill>
          <a:ln w="381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smtClean="0">
                <a:solidFill>
                  <a:schemeClr val="bg1"/>
                </a:solidFill>
              </a:rPr>
              <a:t>3</a:t>
            </a:r>
          </a:p>
        </p:txBody>
      </p:sp>
      <p:sp>
        <p:nvSpPr>
          <p:cNvPr id="325" name="Oval 324"/>
          <p:cNvSpPr/>
          <p:nvPr/>
        </p:nvSpPr>
        <p:spPr>
          <a:xfrm>
            <a:off x="4572000" y="2819400"/>
            <a:ext cx="304800" cy="304800"/>
          </a:xfrm>
          <a:prstGeom prst="ellipse">
            <a:avLst/>
          </a:prstGeom>
          <a:solidFill>
            <a:srgbClr val="C00000"/>
          </a:solidFill>
          <a:ln w="381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smtClean="0">
                <a:solidFill>
                  <a:schemeClr val="bg1"/>
                </a:solidFill>
              </a:rPr>
              <a:t>6</a:t>
            </a:r>
          </a:p>
        </p:txBody>
      </p:sp>
      <p:cxnSp>
        <p:nvCxnSpPr>
          <p:cNvPr id="333" name="Shape 332"/>
          <p:cNvCxnSpPr>
            <a:stCxn id="329" idx="2"/>
            <a:endCxn id="111" idx="1"/>
          </p:cNvCxnSpPr>
          <p:nvPr/>
        </p:nvCxnSpPr>
        <p:spPr>
          <a:xfrm rot="5400000">
            <a:off x="2324100" y="3467100"/>
            <a:ext cx="1600200" cy="152400"/>
          </a:xfrm>
          <a:prstGeom prst="curvedConnector4">
            <a:avLst>
              <a:gd name="adj1" fmla="val 21429"/>
              <a:gd name="adj2" fmla="val 250000"/>
            </a:avLst>
          </a:prstGeom>
          <a:ln w="38100">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340" name="Shape 332"/>
          <p:cNvCxnSpPr>
            <a:stCxn id="111" idx="3"/>
            <a:endCxn id="348" idx="2"/>
          </p:cNvCxnSpPr>
          <p:nvPr/>
        </p:nvCxnSpPr>
        <p:spPr>
          <a:xfrm flipH="1" flipV="1">
            <a:off x="3733800" y="2743200"/>
            <a:ext cx="228600" cy="1600200"/>
          </a:xfrm>
          <a:prstGeom prst="curvedConnector4">
            <a:avLst>
              <a:gd name="adj1" fmla="val -100000"/>
              <a:gd name="adj2" fmla="val 78571"/>
            </a:avLst>
          </a:prstGeom>
          <a:ln w="38100">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grpSp>
        <p:nvGrpSpPr>
          <p:cNvPr id="8" name="Group 352"/>
          <p:cNvGrpSpPr/>
          <p:nvPr/>
        </p:nvGrpSpPr>
        <p:grpSpPr>
          <a:xfrm>
            <a:off x="2895600" y="1600200"/>
            <a:ext cx="1143000" cy="1143000"/>
            <a:chOff x="2895600" y="1600200"/>
            <a:chExt cx="1143000" cy="1143000"/>
          </a:xfrm>
        </p:grpSpPr>
        <p:sp>
          <p:nvSpPr>
            <p:cNvPr id="5" name="Flowchart: Internal Storage 4"/>
            <p:cNvSpPr/>
            <p:nvPr/>
          </p:nvSpPr>
          <p:spPr>
            <a:xfrm>
              <a:off x="2895600" y="1600200"/>
              <a:ext cx="1143000" cy="1143000"/>
            </a:xfrm>
            <a:prstGeom prst="flowChartInternalStorage">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r>
                <a:rPr lang="en-US" sz="2400" smtClean="0">
                  <a:solidFill>
                    <a:schemeClr val="tx1"/>
                  </a:solidFill>
                </a:rPr>
                <a:t>TLB</a:t>
              </a:r>
              <a:endParaRPr lang="en-US" sz="2400">
                <a:solidFill>
                  <a:schemeClr val="tx1"/>
                </a:solidFill>
              </a:endParaRPr>
            </a:p>
          </p:txBody>
        </p:sp>
        <p:sp>
          <p:nvSpPr>
            <p:cNvPr id="329" name="Rectangle 328"/>
            <p:cNvSpPr/>
            <p:nvPr/>
          </p:nvSpPr>
          <p:spPr>
            <a:xfrm>
              <a:off x="2971800" y="2514600"/>
              <a:ext cx="457200" cy="228600"/>
            </a:xfrm>
            <a:prstGeom prst="rect">
              <a:avLst/>
            </a:prstGeom>
            <a:noFill/>
            <a:ln w="190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400" b="1" smtClean="0">
                <a:solidFill>
                  <a:schemeClr val="tx1"/>
                </a:solidFill>
              </a:endParaRPr>
            </a:p>
          </p:txBody>
        </p:sp>
        <p:sp>
          <p:nvSpPr>
            <p:cNvPr id="348" name="Rectangle 347"/>
            <p:cNvSpPr/>
            <p:nvPr/>
          </p:nvSpPr>
          <p:spPr>
            <a:xfrm>
              <a:off x="3505200" y="2514600"/>
              <a:ext cx="457200" cy="228600"/>
            </a:xfrm>
            <a:prstGeom prst="rect">
              <a:avLst/>
            </a:prstGeom>
            <a:noFill/>
            <a:ln w="190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400" b="1" smtClean="0">
                <a:solidFill>
                  <a:schemeClr val="tx1"/>
                </a:solidFill>
              </a:endParaRPr>
            </a:p>
          </p:txBody>
        </p:sp>
      </p:grpSp>
      <p:sp>
        <p:nvSpPr>
          <p:cNvPr id="358" name="Oval 357"/>
          <p:cNvSpPr/>
          <p:nvPr/>
        </p:nvSpPr>
        <p:spPr>
          <a:xfrm>
            <a:off x="7620000" y="5791200"/>
            <a:ext cx="304800" cy="304800"/>
          </a:xfrm>
          <a:prstGeom prst="ellipse">
            <a:avLst/>
          </a:prstGeom>
          <a:solidFill>
            <a:srgbClr val="C00000"/>
          </a:solidFill>
          <a:ln w="190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smtClean="0">
                <a:solidFill>
                  <a:schemeClr val="bg1"/>
                </a:solidFill>
              </a:rPr>
              <a:t>A</a:t>
            </a:r>
          </a:p>
        </p:txBody>
      </p:sp>
      <p:sp>
        <p:nvSpPr>
          <p:cNvPr id="365" name="Rectangle 364"/>
          <p:cNvSpPr/>
          <p:nvPr/>
        </p:nvSpPr>
        <p:spPr>
          <a:xfrm>
            <a:off x="7239000" y="5715000"/>
            <a:ext cx="76200" cy="152400"/>
          </a:xfrm>
          <a:prstGeom prst="rect">
            <a:avLst/>
          </a:prstGeom>
          <a:noFill/>
          <a:ln w="190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400" b="1" smtClean="0">
              <a:solidFill>
                <a:schemeClr val="tx1"/>
              </a:solidFill>
            </a:endParaRPr>
          </a:p>
        </p:txBody>
      </p:sp>
      <p:cxnSp>
        <p:nvCxnSpPr>
          <p:cNvPr id="366" name="Shape 365"/>
          <p:cNvCxnSpPr/>
          <p:nvPr/>
        </p:nvCxnSpPr>
        <p:spPr>
          <a:xfrm rot="10800000" flipH="1">
            <a:off x="7239000" y="5715000"/>
            <a:ext cx="76200" cy="1588"/>
          </a:xfrm>
          <a:prstGeom prst="curvedConnector5">
            <a:avLst>
              <a:gd name="adj1" fmla="val -300000"/>
              <a:gd name="adj2" fmla="val -20820598"/>
              <a:gd name="adj3" fmla="val 400000"/>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with </a:t>
            </a:r>
            <a:r>
              <a:rPr lang="en-US" dirty="0" smtClean="0"/>
              <a:t>Emulated TLBs</a:t>
            </a:r>
            <a:endParaRPr lang="en-US" dirty="0"/>
          </a:p>
        </p:txBody>
      </p:sp>
      <p:sp>
        <p:nvSpPr>
          <p:cNvPr id="3" name="Content Placeholder 2"/>
          <p:cNvSpPr>
            <a:spLocks noGrp="1"/>
          </p:cNvSpPr>
          <p:nvPr>
            <p:ph idx="1"/>
          </p:nvPr>
        </p:nvSpPr>
        <p:spPr/>
        <p:txBody>
          <a:bodyPr/>
          <a:lstStyle/>
          <a:p>
            <a:r>
              <a:rPr lang="en-US" dirty="0" smtClean="0"/>
              <a:t>Guest page table consistency</a:t>
            </a:r>
          </a:p>
          <a:p>
            <a:pPr lvl="1"/>
            <a:r>
              <a:rPr lang="en-US" dirty="0" smtClean="0"/>
              <a:t>Rely on Guest’s need to invalidate </a:t>
            </a:r>
            <a:r>
              <a:rPr lang="en-US" dirty="0" smtClean="0"/>
              <a:t>TLB</a:t>
            </a:r>
          </a:p>
          <a:p>
            <a:pPr lvl="1"/>
            <a:r>
              <a:rPr lang="en-US" dirty="0" smtClean="0"/>
              <a:t>Guest TLB invalidations caught by monitor, emulated</a:t>
            </a:r>
            <a:endParaRPr lang="en-US" dirty="0" smtClean="0"/>
          </a:p>
          <a:p>
            <a:r>
              <a:rPr lang="en-US" dirty="0" smtClean="0"/>
              <a:t>Performance</a:t>
            </a:r>
          </a:p>
          <a:p>
            <a:pPr lvl="1"/>
            <a:r>
              <a:rPr lang="en-US" dirty="0" smtClean="0"/>
              <a:t>Guest context</a:t>
            </a:r>
            <a:r>
              <a:rPr lang="en-US" baseline="0" dirty="0" smtClean="0"/>
              <a:t> switches flush entire software TLB</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Shadow Page</a:t>
            </a:r>
            <a:r>
              <a:rPr lang="en-US" baseline="0" dirty="0" smtClean="0"/>
              <a:t> </a:t>
            </a:r>
            <a:r>
              <a:rPr lang="en-US" baseline="0" dirty="0" smtClean="0"/>
              <a:t>Tables</a:t>
            </a:r>
            <a:endParaRPr lang="en-US" dirty="0"/>
          </a:p>
        </p:txBody>
      </p:sp>
      <p:grpSp>
        <p:nvGrpSpPr>
          <p:cNvPr id="28" name="Group 27"/>
          <p:cNvGrpSpPr/>
          <p:nvPr/>
        </p:nvGrpSpPr>
        <p:grpSpPr>
          <a:xfrm>
            <a:off x="1828800" y="1600200"/>
            <a:ext cx="914400" cy="1879431"/>
            <a:chOff x="1371600" y="1752600"/>
            <a:chExt cx="914400" cy="1879431"/>
          </a:xfrm>
          <a:noFill/>
        </p:grpSpPr>
        <p:sp>
          <p:nvSpPr>
            <p:cNvPr id="5" name="Rectangle 4"/>
            <p:cNvSpPr/>
            <p:nvPr/>
          </p:nvSpPr>
          <p:spPr>
            <a:xfrm>
              <a:off x="1371600" y="1752600"/>
              <a:ext cx="914400" cy="1828800"/>
            </a:xfrm>
            <a:prstGeom prst="rect">
              <a:avLst/>
            </a:prstGeom>
            <a:grp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vert270" rtlCol="0" anchor="ctr"/>
            <a:lstStyle/>
            <a:p>
              <a:pPr algn="ctr"/>
              <a:endParaRPr lang="en-US" sz="1400" b="1" smtClean="0">
                <a:solidFill>
                  <a:schemeClr val="tx1"/>
                </a:solidFill>
              </a:endParaRPr>
            </a:p>
          </p:txBody>
        </p:sp>
        <p:cxnSp>
          <p:nvCxnSpPr>
            <p:cNvPr id="8" name="Straight Connector 7"/>
            <p:cNvCxnSpPr/>
            <p:nvPr/>
          </p:nvCxnSpPr>
          <p:spPr>
            <a:xfrm>
              <a:off x="1371600" y="17526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371600" y="19812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371600" y="22098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371600" y="24384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371600" y="26670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371600" y="28956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371600" y="31242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419073" y="3124200"/>
              <a:ext cx="819455" cy="507831"/>
            </a:xfrm>
            <a:prstGeom prst="rect">
              <a:avLst/>
            </a:prstGeom>
            <a:grpFill/>
            <a:ln>
              <a:noFill/>
            </a:ln>
          </p:spPr>
          <p:txBody>
            <a:bodyPr wrap="none" rtlCol="0">
              <a:spAutoFit/>
            </a:bodyPr>
            <a:lstStyle/>
            <a:p>
              <a:pPr algn="ctr"/>
              <a:r>
                <a:rPr lang="en-US" sz="1600" b="1" dirty="0" smtClean="0"/>
                <a:t>Guest</a:t>
              </a:r>
              <a:endParaRPr lang="en-US" sz="1400" b="1" dirty="0" smtClean="0"/>
            </a:p>
            <a:p>
              <a:pPr algn="ctr"/>
              <a:r>
                <a:rPr lang="en-US" sz="1050" b="1" dirty="0" smtClean="0"/>
                <a:t>Page Table</a:t>
              </a:r>
            </a:p>
          </p:txBody>
        </p:sp>
      </p:grpSp>
      <p:grpSp>
        <p:nvGrpSpPr>
          <p:cNvPr id="41" name="Group 40"/>
          <p:cNvGrpSpPr/>
          <p:nvPr/>
        </p:nvGrpSpPr>
        <p:grpSpPr>
          <a:xfrm>
            <a:off x="1828800" y="4114800"/>
            <a:ext cx="914633" cy="1879431"/>
            <a:chOff x="1371600" y="1752600"/>
            <a:chExt cx="914633" cy="1879431"/>
          </a:xfrm>
          <a:noFill/>
        </p:grpSpPr>
        <p:sp>
          <p:nvSpPr>
            <p:cNvPr id="42" name="Rectangle 41"/>
            <p:cNvSpPr/>
            <p:nvPr/>
          </p:nvSpPr>
          <p:spPr>
            <a:xfrm>
              <a:off x="1371600" y="1752600"/>
              <a:ext cx="914400" cy="1828800"/>
            </a:xfrm>
            <a:prstGeom prst="rect">
              <a:avLst/>
            </a:prstGeom>
            <a:grp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vert270" rtlCol="0" anchor="ctr"/>
            <a:lstStyle/>
            <a:p>
              <a:pPr algn="ctr"/>
              <a:endParaRPr lang="en-US" sz="1400" b="1" smtClean="0">
                <a:solidFill>
                  <a:schemeClr val="tx1"/>
                </a:solidFill>
              </a:endParaRPr>
            </a:p>
          </p:txBody>
        </p:sp>
        <p:cxnSp>
          <p:nvCxnSpPr>
            <p:cNvPr id="43" name="Straight Connector 42"/>
            <p:cNvCxnSpPr/>
            <p:nvPr/>
          </p:nvCxnSpPr>
          <p:spPr>
            <a:xfrm>
              <a:off x="1371600" y="17526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371600" y="19812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1371600" y="22098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1371600" y="24384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371600" y="26670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1371600" y="28956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1371600" y="31242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1419073" y="3124200"/>
              <a:ext cx="867160" cy="507831"/>
            </a:xfrm>
            <a:prstGeom prst="rect">
              <a:avLst/>
            </a:prstGeom>
            <a:grpFill/>
          </p:spPr>
          <p:txBody>
            <a:bodyPr wrap="none" rtlCol="0">
              <a:spAutoFit/>
            </a:bodyPr>
            <a:lstStyle/>
            <a:p>
              <a:pPr algn="ctr"/>
              <a:r>
                <a:rPr lang="en-US" sz="1600" b="1" dirty="0" smtClean="0"/>
                <a:t>Shadow</a:t>
              </a:r>
              <a:endParaRPr lang="en-US" sz="1400" b="1" dirty="0" smtClean="0"/>
            </a:p>
            <a:p>
              <a:pPr algn="ctr"/>
              <a:r>
                <a:rPr lang="en-US" sz="1050" b="1" dirty="0" smtClean="0"/>
                <a:t>Page Table</a:t>
              </a:r>
            </a:p>
          </p:txBody>
        </p:sp>
      </p:grpSp>
      <p:grpSp>
        <p:nvGrpSpPr>
          <p:cNvPr id="52" name="Group 51"/>
          <p:cNvGrpSpPr/>
          <p:nvPr/>
        </p:nvGrpSpPr>
        <p:grpSpPr>
          <a:xfrm>
            <a:off x="3352800" y="1600200"/>
            <a:ext cx="914400" cy="1879431"/>
            <a:chOff x="1371600" y="1752600"/>
            <a:chExt cx="914400" cy="1879431"/>
          </a:xfrm>
          <a:noFill/>
        </p:grpSpPr>
        <p:sp>
          <p:nvSpPr>
            <p:cNvPr id="53" name="Rectangle 52"/>
            <p:cNvSpPr/>
            <p:nvPr/>
          </p:nvSpPr>
          <p:spPr>
            <a:xfrm>
              <a:off x="1371600" y="1752600"/>
              <a:ext cx="914400" cy="1828800"/>
            </a:xfrm>
            <a:prstGeom prst="rect">
              <a:avLst/>
            </a:prstGeom>
            <a:grp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vert270" rtlCol="0" anchor="ctr"/>
            <a:lstStyle/>
            <a:p>
              <a:pPr algn="ctr"/>
              <a:endParaRPr lang="en-US" sz="1400" b="1" smtClean="0">
                <a:solidFill>
                  <a:schemeClr val="tx1"/>
                </a:solidFill>
              </a:endParaRPr>
            </a:p>
          </p:txBody>
        </p:sp>
        <p:cxnSp>
          <p:nvCxnSpPr>
            <p:cNvPr id="54" name="Straight Connector 53"/>
            <p:cNvCxnSpPr/>
            <p:nvPr/>
          </p:nvCxnSpPr>
          <p:spPr>
            <a:xfrm>
              <a:off x="1371600" y="17526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1371600" y="19812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371600" y="22098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371600" y="24384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371600" y="26670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1371600" y="28956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1371600" y="31242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1419073" y="3124200"/>
              <a:ext cx="819455" cy="507831"/>
            </a:xfrm>
            <a:prstGeom prst="rect">
              <a:avLst/>
            </a:prstGeom>
            <a:grpFill/>
          </p:spPr>
          <p:txBody>
            <a:bodyPr wrap="none" rtlCol="0">
              <a:spAutoFit/>
            </a:bodyPr>
            <a:lstStyle/>
            <a:p>
              <a:pPr algn="ctr"/>
              <a:r>
                <a:rPr lang="en-US" sz="1600" b="1" dirty="0" smtClean="0"/>
                <a:t>Guest</a:t>
              </a:r>
              <a:endParaRPr lang="en-US" sz="1400" b="1" dirty="0" smtClean="0"/>
            </a:p>
            <a:p>
              <a:pPr algn="ctr"/>
              <a:r>
                <a:rPr lang="en-US" sz="1050" b="1" dirty="0" smtClean="0"/>
                <a:t>Page Table</a:t>
              </a:r>
            </a:p>
          </p:txBody>
        </p:sp>
      </p:grpSp>
      <p:grpSp>
        <p:nvGrpSpPr>
          <p:cNvPr id="62" name="Group 61"/>
          <p:cNvGrpSpPr/>
          <p:nvPr/>
        </p:nvGrpSpPr>
        <p:grpSpPr>
          <a:xfrm>
            <a:off x="4876800" y="1600200"/>
            <a:ext cx="914400" cy="1879431"/>
            <a:chOff x="1371600" y="1752600"/>
            <a:chExt cx="914400" cy="1879431"/>
          </a:xfrm>
          <a:noFill/>
        </p:grpSpPr>
        <p:sp>
          <p:nvSpPr>
            <p:cNvPr id="63" name="Rectangle 62"/>
            <p:cNvSpPr/>
            <p:nvPr/>
          </p:nvSpPr>
          <p:spPr>
            <a:xfrm>
              <a:off x="1371600" y="1752600"/>
              <a:ext cx="914400" cy="1828800"/>
            </a:xfrm>
            <a:prstGeom prst="rect">
              <a:avLst/>
            </a:prstGeom>
            <a:grp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vert270" rtlCol="0" anchor="ctr"/>
            <a:lstStyle/>
            <a:p>
              <a:pPr algn="ctr"/>
              <a:endParaRPr lang="en-US" sz="1400" b="1" smtClean="0">
                <a:solidFill>
                  <a:schemeClr val="tx1"/>
                </a:solidFill>
              </a:endParaRPr>
            </a:p>
          </p:txBody>
        </p:sp>
        <p:cxnSp>
          <p:nvCxnSpPr>
            <p:cNvPr id="64" name="Straight Connector 63"/>
            <p:cNvCxnSpPr/>
            <p:nvPr/>
          </p:nvCxnSpPr>
          <p:spPr>
            <a:xfrm>
              <a:off x="1371600" y="17526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371600" y="19812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371600" y="22098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1371600" y="24384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1371600" y="26670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1371600" y="28956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371600" y="31242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1419073" y="3124200"/>
              <a:ext cx="819455" cy="507831"/>
            </a:xfrm>
            <a:prstGeom prst="rect">
              <a:avLst/>
            </a:prstGeom>
            <a:grpFill/>
          </p:spPr>
          <p:txBody>
            <a:bodyPr wrap="none" rtlCol="0">
              <a:spAutoFit/>
            </a:bodyPr>
            <a:lstStyle/>
            <a:p>
              <a:pPr algn="ctr"/>
              <a:r>
                <a:rPr lang="en-US" sz="1600" b="1" dirty="0" smtClean="0"/>
                <a:t>Guest</a:t>
              </a:r>
              <a:endParaRPr lang="en-US" sz="1400" b="1" dirty="0" smtClean="0"/>
            </a:p>
            <a:p>
              <a:pPr algn="ctr"/>
              <a:r>
                <a:rPr lang="en-US" sz="1050" b="1" dirty="0" smtClean="0"/>
                <a:t>Page Table</a:t>
              </a:r>
            </a:p>
          </p:txBody>
        </p:sp>
      </p:grpSp>
      <p:grpSp>
        <p:nvGrpSpPr>
          <p:cNvPr id="82" name="Group 81"/>
          <p:cNvGrpSpPr/>
          <p:nvPr/>
        </p:nvGrpSpPr>
        <p:grpSpPr>
          <a:xfrm>
            <a:off x="3352800" y="4114800"/>
            <a:ext cx="914633" cy="1879431"/>
            <a:chOff x="1371600" y="1752600"/>
            <a:chExt cx="914633" cy="1879431"/>
          </a:xfrm>
          <a:noFill/>
        </p:grpSpPr>
        <p:sp>
          <p:nvSpPr>
            <p:cNvPr id="83" name="Rectangle 82"/>
            <p:cNvSpPr/>
            <p:nvPr/>
          </p:nvSpPr>
          <p:spPr>
            <a:xfrm>
              <a:off x="1371600" y="1752600"/>
              <a:ext cx="914400" cy="1828800"/>
            </a:xfrm>
            <a:prstGeom prst="rect">
              <a:avLst/>
            </a:prstGeom>
            <a:grp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vert270" rtlCol="0" anchor="ctr"/>
            <a:lstStyle/>
            <a:p>
              <a:pPr algn="ctr"/>
              <a:endParaRPr lang="en-US" sz="1400" b="1" smtClean="0">
                <a:solidFill>
                  <a:schemeClr val="tx1"/>
                </a:solidFill>
              </a:endParaRPr>
            </a:p>
          </p:txBody>
        </p:sp>
        <p:cxnSp>
          <p:nvCxnSpPr>
            <p:cNvPr id="84" name="Straight Connector 83"/>
            <p:cNvCxnSpPr/>
            <p:nvPr/>
          </p:nvCxnSpPr>
          <p:spPr>
            <a:xfrm>
              <a:off x="1371600" y="17526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371600" y="19812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371600" y="22098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371600" y="24384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371600" y="26670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371600" y="28956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371600" y="31242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1419073" y="3124200"/>
              <a:ext cx="867160" cy="507831"/>
            </a:xfrm>
            <a:prstGeom prst="rect">
              <a:avLst/>
            </a:prstGeom>
            <a:grpFill/>
          </p:spPr>
          <p:txBody>
            <a:bodyPr wrap="none" rtlCol="0">
              <a:spAutoFit/>
            </a:bodyPr>
            <a:lstStyle/>
            <a:p>
              <a:pPr algn="ctr"/>
              <a:r>
                <a:rPr lang="en-US" sz="1600" b="1" dirty="0" smtClean="0"/>
                <a:t>Shadow</a:t>
              </a:r>
              <a:endParaRPr lang="en-US" sz="1400" b="1" dirty="0" smtClean="0"/>
            </a:p>
            <a:p>
              <a:pPr algn="ctr"/>
              <a:r>
                <a:rPr lang="en-US" sz="1050" b="1" dirty="0" smtClean="0"/>
                <a:t>Page Table</a:t>
              </a:r>
            </a:p>
          </p:txBody>
        </p:sp>
      </p:grpSp>
      <p:grpSp>
        <p:nvGrpSpPr>
          <p:cNvPr id="92" name="Group 91"/>
          <p:cNvGrpSpPr/>
          <p:nvPr/>
        </p:nvGrpSpPr>
        <p:grpSpPr>
          <a:xfrm>
            <a:off x="4876800" y="4114800"/>
            <a:ext cx="914633" cy="1879431"/>
            <a:chOff x="1371600" y="1752600"/>
            <a:chExt cx="914633" cy="1879431"/>
          </a:xfrm>
          <a:noFill/>
        </p:grpSpPr>
        <p:sp>
          <p:nvSpPr>
            <p:cNvPr id="93" name="Rectangle 92"/>
            <p:cNvSpPr/>
            <p:nvPr/>
          </p:nvSpPr>
          <p:spPr>
            <a:xfrm>
              <a:off x="1371600" y="1752600"/>
              <a:ext cx="914400" cy="1828800"/>
            </a:xfrm>
            <a:prstGeom prst="rect">
              <a:avLst/>
            </a:prstGeom>
            <a:grp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vert270" rtlCol="0" anchor="ctr"/>
            <a:lstStyle/>
            <a:p>
              <a:pPr algn="ctr"/>
              <a:endParaRPr lang="en-US" sz="1400" b="1" smtClean="0">
                <a:solidFill>
                  <a:schemeClr val="tx1"/>
                </a:solidFill>
              </a:endParaRPr>
            </a:p>
          </p:txBody>
        </p:sp>
        <p:cxnSp>
          <p:nvCxnSpPr>
            <p:cNvPr id="94" name="Straight Connector 93"/>
            <p:cNvCxnSpPr/>
            <p:nvPr/>
          </p:nvCxnSpPr>
          <p:spPr>
            <a:xfrm>
              <a:off x="1371600" y="17526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1371600" y="19812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1371600" y="22098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1371600" y="24384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1371600" y="26670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1371600" y="28956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1371600" y="31242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1419073" y="3124200"/>
              <a:ext cx="867160" cy="507831"/>
            </a:xfrm>
            <a:prstGeom prst="rect">
              <a:avLst/>
            </a:prstGeom>
            <a:grpFill/>
          </p:spPr>
          <p:txBody>
            <a:bodyPr wrap="none" rtlCol="0">
              <a:spAutoFit/>
            </a:bodyPr>
            <a:lstStyle/>
            <a:p>
              <a:pPr algn="ctr"/>
              <a:r>
                <a:rPr lang="en-US" sz="1600" b="1" dirty="0" smtClean="0"/>
                <a:t>Shadow</a:t>
              </a:r>
              <a:endParaRPr lang="en-US" sz="1400" b="1" dirty="0" smtClean="0"/>
            </a:p>
            <a:p>
              <a:pPr algn="ctr"/>
              <a:r>
                <a:rPr lang="en-US" sz="1050" b="1" dirty="0" smtClean="0"/>
                <a:t>Page Table</a:t>
              </a:r>
            </a:p>
          </p:txBody>
        </p:sp>
      </p:grpSp>
      <p:cxnSp>
        <p:nvCxnSpPr>
          <p:cNvPr id="103" name="Straight Arrow Connector 102"/>
          <p:cNvCxnSpPr/>
          <p:nvPr/>
        </p:nvCxnSpPr>
        <p:spPr>
          <a:xfrm rot="5400000">
            <a:off x="1943100" y="3771900"/>
            <a:ext cx="685800" cy="1588"/>
          </a:xfrm>
          <a:prstGeom prst="straightConnector1">
            <a:avLst/>
          </a:prstGeom>
          <a:ln w="57150">
            <a:solidFill>
              <a:schemeClr val="tx1">
                <a:lumMod val="50000"/>
                <a:lumOff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rot="5400000">
            <a:off x="3467100" y="3771900"/>
            <a:ext cx="685800" cy="1588"/>
          </a:xfrm>
          <a:prstGeom prst="straightConnector1">
            <a:avLst/>
          </a:prstGeom>
          <a:ln w="57150">
            <a:solidFill>
              <a:schemeClr val="tx1">
                <a:lumMod val="50000"/>
                <a:lumOff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rot="5400000">
            <a:off x="4991100" y="3771900"/>
            <a:ext cx="685800" cy="1588"/>
          </a:xfrm>
          <a:prstGeom prst="straightConnector1">
            <a:avLst/>
          </a:prstGeom>
          <a:ln w="57150">
            <a:solidFill>
              <a:schemeClr val="tx1">
                <a:lumMod val="50000"/>
                <a:lumOff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0" name="Rectangle 119"/>
          <p:cNvSpPr/>
          <p:nvPr/>
        </p:nvSpPr>
        <p:spPr>
          <a:xfrm>
            <a:off x="1828800" y="1828800"/>
            <a:ext cx="914400" cy="228600"/>
          </a:xfrm>
          <a:prstGeom prst="rect">
            <a:avLst/>
          </a:prstGeom>
          <a:solidFill>
            <a:schemeClr val="bg2">
              <a:lumMod val="90000"/>
            </a:schemeClr>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21" name="Rectangle 120"/>
          <p:cNvSpPr/>
          <p:nvPr/>
        </p:nvSpPr>
        <p:spPr>
          <a:xfrm>
            <a:off x="1828800" y="2057400"/>
            <a:ext cx="914400" cy="228600"/>
          </a:xfrm>
          <a:prstGeom prst="rect">
            <a:avLst/>
          </a:prstGeom>
          <a:solidFill>
            <a:schemeClr val="bg2">
              <a:lumMod val="90000"/>
            </a:schemeClr>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22" name="Rectangle 121"/>
          <p:cNvSpPr/>
          <p:nvPr/>
        </p:nvSpPr>
        <p:spPr>
          <a:xfrm>
            <a:off x="1828800" y="2514600"/>
            <a:ext cx="914400" cy="228600"/>
          </a:xfrm>
          <a:prstGeom prst="rect">
            <a:avLst/>
          </a:prstGeom>
          <a:solidFill>
            <a:schemeClr val="bg2">
              <a:lumMod val="90000"/>
            </a:schemeClr>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23" name="Rectangle 122"/>
          <p:cNvSpPr/>
          <p:nvPr/>
        </p:nvSpPr>
        <p:spPr>
          <a:xfrm>
            <a:off x="4876800" y="2743200"/>
            <a:ext cx="914400" cy="228600"/>
          </a:xfrm>
          <a:prstGeom prst="rect">
            <a:avLst/>
          </a:prstGeom>
          <a:solidFill>
            <a:schemeClr val="bg2">
              <a:lumMod val="90000"/>
            </a:schemeClr>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24" name="Rectangle 123"/>
          <p:cNvSpPr/>
          <p:nvPr/>
        </p:nvSpPr>
        <p:spPr>
          <a:xfrm>
            <a:off x="4876800" y="1828800"/>
            <a:ext cx="914400" cy="228600"/>
          </a:xfrm>
          <a:prstGeom prst="rect">
            <a:avLst/>
          </a:prstGeom>
          <a:solidFill>
            <a:schemeClr val="bg2">
              <a:lumMod val="90000"/>
            </a:schemeClr>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25" name="Rectangle 124"/>
          <p:cNvSpPr/>
          <p:nvPr/>
        </p:nvSpPr>
        <p:spPr>
          <a:xfrm>
            <a:off x="3352800" y="2514600"/>
            <a:ext cx="914400" cy="228600"/>
          </a:xfrm>
          <a:prstGeom prst="rect">
            <a:avLst/>
          </a:prstGeom>
          <a:solidFill>
            <a:schemeClr val="bg2">
              <a:lumMod val="90000"/>
            </a:schemeClr>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26" name="Rectangle 125"/>
          <p:cNvSpPr/>
          <p:nvPr/>
        </p:nvSpPr>
        <p:spPr>
          <a:xfrm>
            <a:off x="3352800" y="2286000"/>
            <a:ext cx="914400" cy="228600"/>
          </a:xfrm>
          <a:prstGeom prst="rect">
            <a:avLst/>
          </a:prstGeom>
          <a:solidFill>
            <a:schemeClr val="bg2">
              <a:lumMod val="90000"/>
            </a:schemeClr>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27" name="Rectangle 126"/>
          <p:cNvSpPr/>
          <p:nvPr/>
        </p:nvSpPr>
        <p:spPr>
          <a:xfrm>
            <a:off x="3352800" y="1828800"/>
            <a:ext cx="914400" cy="228600"/>
          </a:xfrm>
          <a:prstGeom prst="rect">
            <a:avLst/>
          </a:prstGeom>
          <a:solidFill>
            <a:schemeClr val="bg2">
              <a:lumMod val="90000"/>
            </a:schemeClr>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28" name="Rectangle 127"/>
          <p:cNvSpPr/>
          <p:nvPr/>
        </p:nvSpPr>
        <p:spPr>
          <a:xfrm>
            <a:off x="3352800" y="1600200"/>
            <a:ext cx="914400" cy="228600"/>
          </a:xfrm>
          <a:prstGeom prst="rect">
            <a:avLst/>
          </a:prstGeom>
          <a:solidFill>
            <a:schemeClr val="bg2">
              <a:lumMod val="90000"/>
            </a:schemeClr>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29" name="Rectangle 128"/>
          <p:cNvSpPr/>
          <p:nvPr/>
        </p:nvSpPr>
        <p:spPr>
          <a:xfrm>
            <a:off x="1828800" y="4343400"/>
            <a:ext cx="914400" cy="228600"/>
          </a:xfrm>
          <a:prstGeom prst="rect">
            <a:avLst/>
          </a:prstGeom>
          <a:solidFill>
            <a:schemeClr val="bg2">
              <a:lumMod val="75000"/>
            </a:schemeClr>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30" name="Rectangle 129"/>
          <p:cNvSpPr/>
          <p:nvPr/>
        </p:nvSpPr>
        <p:spPr>
          <a:xfrm>
            <a:off x="1828800" y="4572000"/>
            <a:ext cx="914400" cy="228600"/>
          </a:xfrm>
          <a:prstGeom prst="rect">
            <a:avLst/>
          </a:prstGeom>
          <a:solidFill>
            <a:schemeClr val="bg2">
              <a:lumMod val="75000"/>
            </a:schemeClr>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32" name="Rectangle 131"/>
          <p:cNvSpPr/>
          <p:nvPr/>
        </p:nvSpPr>
        <p:spPr>
          <a:xfrm>
            <a:off x="3352800" y="4114800"/>
            <a:ext cx="914400" cy="228600"/>
          </a:xfrm>
          <a:prstGeom prst="rect">
            <a:avLst/>
          </a:prstGeom>
          <a:solidFill>
            <a:schemeClr val="bg2">
              <a:lumMod val="75000"/>
            </a:schemeClr>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33" name="Rectangle 132"/>
          <p:cNvSpPr/>
          <p:nvPr/>
        </p:nvSpPr>
        <p:spPr>
          <a:xfrm>
            <a:off x="3352800" y="4800600"/>
            <a:ext cx="914400" cy="228600"/>
          </a:xfrm>
          <a:prstGeom prst="rect">
            <a:avLst/>
          </a:prstGeom>
          <a:solidFill>
            <a:schemeClr val="bg2">
              <a:lumMod val="75000"/>
            </a:schemeClr>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34" name="Rectangle 133"/>
          <p:cNvSpPr/>
          <p:nvPr/>
        </p:nvSpPr>
        <p:spPr>
          <a:xfrm>
            <a:off x="4876800" y="4343400"/>
            <a:ext cx="914400" cy="228600"/>
          </a:xfrm>
          <a:prstGeom prst="rect">
            <a:avLst/>
          </a:prstGeom>
          <a:solidFill>
            <a:schemeClr val="bg2">
              <a:lumMod val="75000"/>
            </a:schemeClr>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35" name="Rectangle 134"/>
          <p:cNvSpPr/>
          <p:nvPr/>
        </p:nvSpPr>
        <p:spPr>
          <a:xfrm>
            <a:off x="4876800" y="5257800"/>
            <a:ext cx="914400" cy="228600"/>
          </a:xfrm>
          <a:prstGeom prst="rect">
            <a:avLst/>
          </a:prstGeom>
          <a:solidFill>
            <a:schemeClr val="bg2">
              <a:lumMod val="75000"/>
            </a:schemeClr>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36" name="Rectangle 135"/>
          <p:cNvSpPr/>
          <p:nvPr/>
        </p:nvSpPr>
        <p:spPr>
          <a:xfrm>
            <a:off x="457200" y="2819400"/>
            <a:ext cx="914400" cy="304800"/>
          </a:xfrm>
          <a:prstGeom prst="rect">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37" name="TextBox 136"/>
          <p:cNvSpPr txBox="1"/>
          <p:nvPr/>
        </p:nvSpPr>
        <p:spPr>
          <a:xfrm>
            <a:off x="381000" y="3124200"/>
            <a:ext cx="1094427" cy="307777"/>
          </a:xfrm>
          <a:prstGeom prst="rect">
            <a:avLst/>
          </a:prstGeom>
          <a:noFill/>
        </p:spPr>
        <p:txBody>
          <a:bodyPr wrap="square" rtlCol="0">
            <a:spAutoFit/>
          </a:bodyPr>
          <a:lstStyle/>
          <a:p>
            <a:pPr algn="ctr"/>
            <a:r>
              <a:rPr lang="en-US" sz="1400" b="1" dirty="0" smtClean="0"/>
              <a:t>Virtual CR3</a:t>
            </a:r>
          </a:p>
        </p:txBody>
      </p:sp>
      <p:sp>
        <p:nvSpPr>
          <p:cNvPr id="139" name="TextBox 138"/>
          <p:cNvSpPr txBox="1"/>
          <p:nvPr/>
        </p:nvSpPr>
        <p:spPr>
          <a:xfrm>
            <a:off x="457200" y="4038600"/>
            <a:ext cx="1094427" cy="307777"/>
          </a:xfrm>
          <a:prstGeom prst="rect">
            <a:avLst/>
          </a:prstGeom>
          <a:noFill/>
        </p:spPr>
        <p:txBody>
          <a:bodyPr wrap="square" rtlCol="0">
            <a:spAutoFit/>
          </a:bodyPr>
          <a:lstStyle/>
          <a:p>
            <a:pPr algn="ctr"/>
            <a:r>
              <a:rPr lang="en-US" sz="1400" b="1" dirty="0" smtClean="0"/>
              <a:t>Real CR3</a:t>
            </a:r>
          </a:p>
        </p:txBody>
      </p:sp>
      <p:cxnSp>
        <p:nvCxnSpPr>
          <p:cNvPr id="141" name="Elbow Connector 140"/>
          <p:cNvCxnSpPr>
            <a:stCxn id="143" idx="0"/>
            <a:endCxn id="128" idx="0"/>
          </p:cNvCxnSpPr>
          <p:nvPr/>
        </p:nvCxnSpPr>
        <p:spPr>
          <a:xfrm rot="5400000" flipH="1" flipV="1">
            <a:off x="1714500" y="800100"/>
            <a:ext cx="1295400" cy="2895600"/>
          </a:xfrm>
          <a:prstGeom prst="bentConnector3">
            <a:avLst>
              <a:gd name="adj1" fmla="val 124949"/>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3" name="Oval 142"/>
          <p:cNvSpPr/>
          <p:nvPr/>
        </p:nvSpPr>
        <p:spPr>
          <a:xfrm>
            <a:off x="838200" y="2895600"/>
            <a:ext cx="152400" cy="152400"/>
          </a:xfrm>
          <a:prstGeom prst="ellipse">
            <a:avLst/>
          </a:prstGeom>
          <a:solidFill>
            <a:schemeClr val="tx1"/>
          </a:solidFill>
          <a:ln w="9525">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46" name="Rectangle 145"/>
          <p:cNvSpPr/>
          <p:nvPr/>
        </p:nvSpPr>
        <p:spPr>
          <a:xfrm>
            <a:off x="533400" y="4343400"/>
            <a:ext cx="914400" cy="304800"/>
          </a:xfrm>
          <a:prstGeom prst="rect">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47" name="Oval 146"/>
          <p:cNvSpPr/>
          <p:nvPr/>
        </p:nvSpPr>
        <p:spPr>
          <a:xfrm>
            <a:off x="914400" y="4419600"/>
            <a:ext cx="152400" cy="152400"/>
          </a:xfrm>
          <a:prstGeom prst="ellipse">
            <a:avLst/>
          </a:prstGeom>
          <a:solidFill>
            <a:schemeClr val="tx1"/>
          </a:solidFill>
          <a:ln w="9525">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cxnSp>
        <p:nvCxnSpPr>
          <p:cNvPr id="149" name="Elbow Connector 148"/>
          <p:cNvCxnSpPr>
            <a:stCxn id="147" idx="4"/>
            <a:endCxn id="83" idx="2"/>
          </p:cNvCxnSpPr>
          <p:nvPr/>
        </p:nvCxnSpPr>
        <p:spPr>
          <a:xfrm rot="16200000" flipH="1">
            <a:off x="1714500" y="3848100"/>
            <a:ext cx="1371600" cy="2819400"/>
          </a:xfrm>
          <a:prstGeom prst="bentConnector3">
            <a:avLst>
              <a:gd name="adj1" fmla="val 127012"/>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4" name="Elbow Connector 103"/>
          <p:cNvCxnSpPr/>
          <p:nvPr/>
        </p:nvCxnSpPr>
        <p:spPr>
          <a:xfrm rot="5400000" flipH="1" flipV="1">
            <a:off x="1714500" y="800100"/>
            <a:ext cx="1295400" cy="2895600"/>
          </a:xfrm>
          <a:prstGeom prst="bentConnector3">
            <a:avLst>
              <a:gd name="adj1" fmla="val 124949"/>
            </a:avLst>
          </a:prstGeom>
          <a:ln w="28575">
            <a:solidFill>
              <a:schemeClr val="bg1">
                <a:lumMod val="6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Guest Write to CR3</a:t>
            </a:r>
            <a:endParaRPr lang="en-US" dirty="0"/>
          </a:p>
        </p:txBody>
      </p:sp>
      <p:grpSp>
        <p:nvGrpSpPr>
          <p:cNvPr id="3" name="Group 27"/>
          <p:cNvGrpSpPr/>
          <p:nvPr/>
        </p:nvGrpSpPr>
        <p:grpSpPr>
          <a:xfrm>
            <a:off x="1828800" y="1600200"/>
            <a:ext cx="914400" cy="1879431"/>
            <a:chOff x="1371600" y="1752600"/>
            <a:chExt cx="914400" cy="1879431"/>
          </a:xfrm>
          <a:noFill/>
        </p:grpSpPr>
        <p:sp>
          <p:nvSpPr>
            <p:cNvPr id="5" name="Rectangle 4"/>
            <p:cNvSpPr/>
            <p:nvPr/>
          </p:nvSpPr>
          <p:spPr>
            <a:xfrm>
              <a:off x="1371600" y="1752600"/>
              <a:ext cx="914400" cy="1828800"/>
            </a:xfrm>
            <a:prstGeom prst="rect">
              <a:avLst/>
            </a:prstGeom>
            <a:grp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vert270" rtlCol="0" anchor="ctr"/>
            <a:lstStyle/>
            <a:p>
              <a:pPr algn="ctr"/>
              <a:endParaRPr lang="en-US" sz="1400" b="1" smtClean="0">
                <a:solidFill>
                  <a:schemeClr val="tx1"/>
                </a:solidFill>
              </a:endParaRPr>
            </a:p>
          </p:txBody>
        </p:sp>
        <p:cxnSp>
          <p:nvCxnSpPr>
            <p:cNvPr id="8" name="Straight Connector 7"/>
            <p:cNvCxnSpPr/>
            <p:nvPr/>
          </p:nvCxnSpPr>
          <p:spPr>
            <a:xfrm>
              <a:off x="1371600" y="17526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371600" y="19812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371600" y="22098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371600" y="24384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371600" y="26670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371600" y="28956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371600" y="31242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419073" y="3124200"/>
              <a:ext cx="819455" cy="507831"/>
            </a:xfrm>
            <a:prstGeom prst="rect">
              <a:avLst/>
            </a:prstGeom>
            <a:grpFill/>
            <a:ln>
              <a:noFill/>
            </a:ln>
          </p:spPr>
          <p:txBody>
            <a:bodyPr wrap="none" rtlCol="0">
              <a:spAutoFit/>
            </a:bodyPr>
            <a:lstStyle/>
            <a:p>
              <a:pPr algn="ctr"/>
              <a:r>
                <a:rPr lang="en-US" sz="1600" b="1" dirty="0" smtClean="0"/>
                <a:t>Guest</a:t>
              </a:r>
              <a:endParaRPr lang="en-US" sz="1400" b="1" dirty="0" smtClean="0"/>
            </a:p>
            <a:p>
              <a:pPr algn="ctr"/>
              <a:r>
                <a:rPr lang="en-US" sz="1050" b="1" dirty="0" smtClean="0"/>
                <a:t>Page Table</a:t>
              </a:r>
            </a:p>
          </p:txBody>
        </p:sp>
      </p:grpSp>
      <p:grpSp>
        <p:nvGrpSpPr>
          <p:cNvPr id="4" name="Group 40"/>
          <p:cNvGrpSpPr/>
          <p:nvPr/>
        </p:nvGrpSpPr>
        <p:grpSpPr>
          <a:xfrm>
            <a:off x="1828800" y="4114800"/>
            <a:ext cx="914633" cy="1879431"/>
            <a:chOff x="1371600" y="1752600"/>
            <a:chExt cx="914633" cy="1879431"/>
          </a:xfrm>
          <a:noFill/>
        </p:grpSpPr>
        <p:sp>
          <p:nvSpPr>
            <p:cNvPr id="42" name="Rectangle 41"/>
            <p:cNvSpPr/>
            <p:nvPr/>
          </p:nvSpPr>
          <p:spPr>
            <a:xfrm>
              <a:off x="1371600" y="1752600"/>
              <a:ext cx="914400" cy="1828800"/>
            </a:xfrm>
            <a:prstGeom prst="rect">
              <a:avLst/>
            </a:prstGeom>
            <a:grp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vert270" rtlCol="0" anchor="ctr"/>
            <a:lstStyle/>
            <a:p>
              <a:pPr algn="ctr"/>
              <a:endParaRPr lang="en-US" sz="1400" b="1" smtClean="0">
                <a:solidFill>
                  <a:schemeClr val="tx1"/>
                </a:solidFill>
              </a:endParaRPr>
            </a:p>
          </p:txBody>
        </p:sp>
        <p:cxnSp>
          <p:nvCxnSpPr>
            <p:cNvPr id="43" name="Straight Connector 42"/>
            <p:cNvCxnSpPr/>
            <p:nvPr/>
          </p:nvCxnSpPr>
          <p:spPr>
            <a:xfrm>
              <a:off x="1371600" y="17526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371600" y="19812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1371600" y="22098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1371600" y="24384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371600" y="26670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1371600" y="28956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1371600" y="31242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1419073" y="3124200"/>
              <a:ext cx="867160" cy="507831"/>
            </a:xfrm>
            <a:prstGeom prst="rect">
              <a:avLst/>
            </a:prstGeom>
            <a:grpFill/>
          </p:spPr>
          <p:txBody>
            <a:bodyPr wrap="none" rtlCol="0">
              <a:spAutoFit/>
            </a:bodyPr>
            <a:lstStyle/>
            <a:p>
              <a:pPr algn="ctr"/>
              <a:r>
                <a:rPr lang="en-US" sz="1600" b="1" dirty="0" smtClean="0"/>
                <a:t>Shadow</a:t>
              </a:r>
              <a:endParaRPr lang="en-US" sz="1400" b="1" dirty="0" smtClean="0"/>
            </a:p>
            <a:p>
              <a:pPr algn="ctr"/>
              <a:r>
                <a:rPr lang="en-US" sz="1050" b="1" dirty="0" smtClean="0"/>
                <a:t>Page Table</a:t>
              </a:r>
            </a:p>
          </p:txBody>
        </p:sp>
      </p:grpSp>
      <p:grpSp>
        <p:nvGrpSpPr>
          <p:cNvPr id="6" name="Group 51"/>
          <p:cNvGrpSpPr/>
          <p:nvPr/>
        </p:nvGrpSpPr>
        <p:grpSpPr>
          <a:xfrm>
            <a:off x="3352800" y="1600200"/>
            <a:ext cx="914400" cy="1879431"/>
            <a:chOff x="1371600" y="1752600"/>
            <a:chExt cx="914400" cy="1879431"/>
          </a:xfrm>
          <a:noFill/>
        </p:grpSpPr>
        <p:sp>
          <p:nvSpPr>
            <p:cNvPr id="53" name="Rectangle 52"/>
            <p:cNvSpPr/>
            <p:nvPr/>
          </p:nvSpPr>
          <p:spPr>
            <a:xfrm>
              <a:off x="1371600" y="1752600"/>
              <a:ext cx="914400" cy="1828800"/>
            </a:xfrm>
            <a:prstGeom prst="rect">
              <a:avLst/>
            </a:prstGeom>
            <a:grp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vert270" rtlCol="0" anchor="ctr"/>
            <a:lstStyle/>
            <a:p>
              <a:pPr algn="ctr"/>
              <a:endParaRPr lang="en-US" sz="1400" b="1" smtClean="0">
                <a:solidFill>
                  <a:schemeClr val="tx1"/>
                </a:solidFill>
              </a:endParaRPr>
            </a:p>
          </p:txBody>
        </p:sp>
        <p:cxnSp>
          <p:nvCxnSpPr>
            <p:cNvPr id="54" name="Straight Connector 53"/>
            <p:cNvCxnSpPr/>
            <p:nvPr/>
          </p:nvCxnSpPr>
          <p:spPr>
            <a:xfrm>
              <a:off x="1371600" y="17526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1371600" y="19812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371600" y="22098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371600" y="24384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371600" y="26670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1371600" y="28956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1371600" y="31242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1419073" y="3124200"/>
              <a:ext cx="819455" cy="507831"/>
            </a:xfrm>
            <a:prstGeom prst="rect">
              <a:avLst/>
            </a:prstGeom>
            <a:grpFill/>
          </p:spPr>
          <p:txBody>
            <a:bodyPr wrap="none" rtlCol="0">
              <a:spAutoFit/>
            </a:bodyPr>
            <a:lstStyle/>
            <a:p>
              <a:pPr algn="ctr"/>
              <a:r>
                <a:rPr lang="en-US" sz="1600" b="1" dirty="0" smtClean="0"/>
                <a:t>Guest</a:t>
              </a:r>
              <a:endParaRPr lang="en-US" sz="1400" b="1" dirty="0" smtClean="0"/>
            </a:p>
            <a:p>
              <a:pPr algn="ctr"/>
              <a:r>
                <a:rPr lang="en-US" sz="1050" b="1" dirty="0" smtClean="0"/>
                <a:t>Page Table</a:t>
              </a:r>
            </a:p>
          </p:txBody>
        </p:sp>
      </p:grpSp>
      <p:grpSp>
        <p:nvGrpSpPr>
          <p:cNvPr id="7" name="Group 61"/>
          <p:cNvGrpSpPr/>
          <p:nvPr/>
        </p:nvGrpSpPr>
        <p:grpSpPr>
          <a:xfrm>
            <a:off x="4876800" y="1600200"/>
            <a:ext cx="914400" cy="1879431"/>
            <a:chOff x="1371600" y="1752600"/>
            <a:chExt cx="914400" cy="1879431"/>
          </a:xfrm>
          <a:noFill/>
        </p:grpSpPr>
        <p:sp>
          <p:nvSpPr>
            <p:cNvPr id="63" name="Rectangle 62"/>
            <p:cNvSpPr/>
            <p:nvPr/>
          </p:nvSpPr>
          <p:spPr>
            <a:xfrm>
              <a:off x="1371600" y="1752600"/>
              <a:ext cx="914400" cy="1828800"/>
            </a:xfrm>
            <a:prstGeom prst="rect">
              <a:avLst/>
            </a:prstGeom>
            <a:grp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vert270" rtlCol="0" anchor="ctr"/>
            <a:lstStyle/>
            <a:p>
              <a:pPr algn="ctr"/>
              <a:endParaRPr lang="en-US" sz="1400" b="1" smtClean="0">
                <a:solidFill>
                  <a:schemeClr val="tx1"/>
                </a:solidFill>
              </a:endParaRPr>
            </a:p>
          </p:txBody>
        </p:sp>
        <p:cxnSp>
          <p:nvCxnSpPr>
            <p:cNvPr id="64" name="Straight Connector 63"/>
            <p:cNvCxnSpPr/>
            <p:nvPr/>
          </p:nvCxnSpPr>
          <p:spPr>
            <a:xfrm>
              <a:off x="1371600" y="17526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371600" y="19812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371600" y="22098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1371600" y="24384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1371600" y="26670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1371600" y="28956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371600" y="31242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1419073" y="3124200"/>
              <a:ext cx="819455" cy="507831"/>
            </a:xfrm>
            <a:prstGeom prst="rect">
              <a:avLst/>
            </a:prstGeom>
            <a:grpFill/>
          </p:spPr>
          <p:txBody>
            <a:bodyPr wrap="none" rtlCol="0">
              <a:spAutoFit/>
            </a:bodyPr>
            <a:lstStyle/>
            <a:p>
              <a:pPr algn="ctr"/>
              <a:r>
                <a:rPr lang="en-US" sz="1600" b="1" dirty="0" smtClean="0"/>
                <a:t>Guest</a:t>
              </a:r>
              <a:endParaRPr lang="en-US" sz="1400" b="1" dirty="0" smtClean="0"/>
            </a:p>
            <a:p>
              <a:pPr algn="ctr"/>
              <a:r>
                <a:rPr lang="en-US" sz="1050" b="1" dirty="0" smtClean="0"/>
                <a:t>Page Table</a:t>
              </a:r>
            </a:p>
          </p:txBody>
        </p:sp>
      </p:grpSp>
      <p:grpSp>
        <p:nvGrpSpPr>
          <p:cNvPr id="16" name="Group 81"/>
          <p:cNvGrpSpPr/>
          <p:nvPr/>
        </p:nvGrpSpPr>
        <p:grpSpPr>
          <a:xfrm>
            <a:off x="3352800" y="4114800"/>
            <a:ext cx="914633" cy="1879431"/>
            <a:chOff x="1371600" y="1752600"/>
            <a:chExt cx="914633" cy="1879431"/>
          </a:xfrm>
          <a:noFill/>
        </p:grpSpPr>
        <p:sp>
          <p:nvSpPr>
            <p:cNvPr id="83" name="Rectangle 82"/>
            <p:cNvSpPr/>
            <p:nvPr/>
          </p:nvSpPr>
          <p:spPr>
            <a:xfrm>
              <a:off x="1371600" y="1752600"/>
              <a:ext cx="914400" cy="1828800"/>
            </a:xfrm>
            <a:prstGeom prst="rect">
              <a:avLst/>
            </a:prstGeom>
            <a:grp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vert270" rtlCol="0" anchor="ctr"/>
            <a:lstStyle/>
            <a:p>
              <a:pPr algn="ctr"/>
              <a:endParaRPr lang="en-US" sz="1400" b="1" smtClean="0">
                <a:solidFill>
                  <a:schemeClr val="tx1"/>
                </a:solidFill>
              </a:endParaRPr>
            </a:p>
          </p:txBody>
        </p:sp>
        <p:cxnSp>
          <p:nvCxnSpPr>
            <p:cNvPr id="84" name="Straight Connector 83"/>
            <p:cNvCxnSpPr/>
            <p:nvPr/>
          </p:nvCxnSpPr>
          <p:spPr>
            <a:xfrm>
              <a:off x="1371600" y="17526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371600" y="19812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371600" y="22098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371600" y="24384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371600" y="26670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371600" y="28956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371600" y="31242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1419073" y="3124200"/>
              <a:ext cx="867160" cy="507831"/>
            </a:xfrm>
            <a:prstGeom prst="rect">
              <a:avLst/>
            </a:prstGeom>
            <a:grpFill/>
          </p:spPr>
          <p:txBody>
            <a:bodyPr wrap="none" rtlCol="0">
              <a:spAutoFit/>
            </a:bodyPr>
            <a:lstStyle/>
            <a:p>
              <a:pPr algn="ctr"/>
              <a:r>
                <a:rPr lang="en-US" sz="1600" b="1" dirty="0" smtClean="0"/>
                <a:t>Shadow</a:t>
              </a:r>
              <a:endParaRPr lang="en-US" sz="1400" b="1" dirty="0" smtClean="0"/>
            </a:p>
            <a:p>
              <a:pPr algn="ctr"/>
              <a:r>
                <a:rPr lang="en-US" sz="1050" b="1" dirty="0" smtClean="0"/>
                <a:t>Page Table</a:t>
              </a:r>
            </a:p>
          </p:txBody>
        </p:sp>
      </p:grpSp>
      <p:grpSp>
        <p:nvGrpSpPr>
          <p:cNvPr id="17" name="Group 91"/>
          <p:cNvGrpSpPr/>
          <p:nvPr/>
        </p:nvGrpSpPr>
        <p:grpSpPr>
          <a:xfrm>
            <a:off x="4876800" y="4114800"/>
            <a:ext cx="914633" cy="1879431"/>
            <a:chOff x="1371600" y="1752600"/>
            <a:chExt cx="914633" cy="1879431"/>
          </a:xfrm>
          <a:noFill/>
        </p:grpSpPr>
        <p:sp>
          <p:nvSpPr>
            <p:cNvPr id="93" name="Rectangle 92"/>
            <p:cNvSpPr/>
            <p:nvPr/>
          </p:nvSpPr>
          <p:spPr>
            <a:xfrm>
              <a:off x="1371600" y="1752600"/>
              <a:ext cx="914400" cy="1828800"/>
            </a:xfrm>
            <a:prstGeom prst="rect">
              <a:avLst/>
            </a:prstGeom>
            <a:grp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vert270" rtlCol="0" anchor="ctr"/>
            <a:lstStyle/>
            <a:p>
              <a:pPr algn="ctr"/>
              <a:endParaRPr lang="en-US" sz="1400" b="1" smtClean="0">
                <a:solidFill>
                  <a:schemeClr val="tx1"/>
                </a:solidFill>
              </a:endParaRPr>
            </a:p>
          </p:txBody>
        </p:sp>
        <p:cxnSp>
          <p:nvCxnSpPr>
            <p:cNvPr id="94" name="Straight Connector 93"/>
            <p:cNvCxnSpPr/>
            <p:nvPr/>
          </p:nvCxnSpPr>
          <p:spPr>
            <a:xfrm>
              <a:off x="1371600" y="17526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1371600" y="19812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1371600" y="22098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1371600" y="24384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1371600" y="26670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1371600" y="28956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1371600" y="31242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1419073" y="3124200"/>
              <a:ext cx="867160" cy="507831"/>
            </a:xfrm>
            <a:prstGeom prst="rect">
              <a:avLst/>
            </a:prstGeom>
            <a:grpFill/>
          </p:spPr>
          <p:txBody>
            <a:bodyPr wrap="none" rtlCol="0">
              <a:spAutoFit/>
            </a:bodyPr>
            <a:lstStyle/>
            <a:p>
              <a:pPr algn="ctr"/>
              <a:r>
                <a:rPr lang="en-US" sz="1600" b="1" dirty="0" smtClean="0"/>
                <a:t>Shadow</a:t>
              </a:r>
              <a:endParaRPr lang="en-US" sz="1400" b="1" dirty="0" smtClean="0"/>
            </a:p>
            <a:p>
              <a:pPr algn="ctr"/>
              <a:r>
                <a:rPr lang="en-US" sz="1050" b="1" dirty="0" smtClean="0"/>
                <a:t>Page Table</a:t>
              </a:r>
            </a:p>
          </p:txBody>
        </p:sp>
      </p:grpSp>
      <p:cxnSp>
        <p:nvCxnSpPr>
          <p:cNvPr id="103" name="Straight Arrow Connector 102"/>
          <p:cNvCxnSpPr/>
          <p:nvPr/>
        </p:nvCxnSpPr>
        <p:spPr>
          <a:xfrm rot="5400000">
            <a:off x="1943100" y="3771900"/>
            <a:ext cx="685800" cy="1588"/>
          </a:xfrm>
          <a:prstGeom prst="straightConnector1">
            <a:avLst/>
          </a:prstGeom>
          <a:ln w="57150">
            <a:solidFill>
              <a:schemeClr val="tx1">
                <a:lumMod val="50000"/>
                <a:lumOff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rot="5400000">
            <a:off x="3467100" y="3771900"/>
            <a:ext cx="685800" cy="1588"/>
          </a:xfrm>
          <a:prstGeom prst="straightConnector1">
            <a:avLst/>
          </a:prstGeom>
          <a:ln w="57150">
            <a:solidFill>
              <a:schemeClr val="tx1">
                <a:lumMod val="50000"/>
                <a:lumOff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rot="5400000">
            <a:off x="4991100" y="3771900"/>
            <a:ext cx="685800" cy="1588"/>
          </a:xfrm>
          <a:prstGeom prst="straightConnector1">
            <a:avLst/>
          </a:prstGeom>
          <a:ln w="57150">
            <a:solidFill>
              <a:schemeClr val="tx1">
                <a:lumMod val="50000"/>
                <a:lumOff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0" name="Rectangle 119"/>
          <p:cNvSpPr/>
          <p:nvPr/>
        </p:nvSpPr>
        <p:spPr>
          <a:xfrm>
            <a:off x="1828800" y="1828800"/>
            <a:ext cx="914400" cy="228600"/>
          </a:xfrm>
          <a:prstGeom prst="rect">
            <a:avLst/>
          </a:prstGeom>
          <a:solidFill>
            <a:schemeClr val="bg2">
              <a:lumMod val="90000"/>
            </a:schemeClr>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21" name="Rectangle 120"/>
          <p:cNvSpPr/>
          <p:nvPr/>
        </p:nvSpPr>
        <p:spPr>
          <a:xfrm>
            <a:off x="1828800" y="2057400"/>
            <a:ext cx="914400" cy="228600"/>
          </a:xfrm>
          <a:prstGeom prst="rect">
            <a:avLst/>
          </a:prstGeom>
          <a:solidFill>
            <a:schemeClr val="bg2">
              <a:lumMod val="90000"/>
            </a:schemeClr>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22" name="Rectangle 121"/>
          <p:cNvSpPr/>
          <p:nvPr/>
        </p:nvSpPr>
        <p:spPr>
          <a:xfrm>
            <a:off x="1828800" y="2514600"/>
            <a:ext cx="914400" cy="228600"/>
          </a:xfrm>
          <a:prstGeom prst="rect">
            <a:avLst/>
          </a:prstGeom>
          <a:solidFill>
            <a:schemeClr val="bg2">
              <a:lumMod val="90000"/>
            </a:schemeClr>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23" name="Rectangle 122"/>
          <p:cNvSpPr/>
          <p:nvPr/>
        </p:nvSpPr>
        <p:spPr>
          <a:xfrm>
            <a:off x="4876800" y="2743200"/>
            <a:ext cx="914400" cy="228600"/>
          </a:xfrm>
          <a:prstGeom prst="rect">
            <a:avLst/>
          </a:prstGeom>
          <a:solidFill>
            <a:schemeClr val="bg2">
              <a:lumMod val="90000"/>
            </a:schemeClr>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24" name="Rectangle 123"/>
          <p:cNvSpPr/>
          <p:nvPr/>
        </p:nvSpPr>
        <p:spPr>
          <a:xfrm>
            <a:off x="4876800" y="1828800"/>
            <a:ext cx="914400" cy="228600"/>
          </a:xfrm>
          <a:prstGeom prst="rect">
            <a:avLst/>
          </a:prstGeom>
          <a:solidFill>
            <a:schemeClr val="bg2">
              <a:lumMod val="90000"/>
            </a:schemeClr>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25" name="Rectangle 124"/>
          <p:cNvSpPr/>
          <p:nvPr/>
        </p:nvSpPr>
        <p:spPr>
          <a:xfrm>
            <a:off x="3352800" y="2514600"/>
            <a:ext cx="914400" cy="228600"/>
          </a:xfrm>
          <a:prstGeom prst="rect">
            <a:avLst/>
          </a:prstGeom>
          <a:solidFill>
            <a:schemeClr val="bg2">
              <a:lumMod val="90000"/>
            </a:schemeClr>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26" name="Rectangle 125"/>
          <p:cNvSpPr/>
          <p:nvPr/>
        </p:nvSpPr>
        <p:spPr>
          <a:xfrm>
            <a:off x="3352800" y="2286000"/>
            <a:ext cx="914400" cy="228600"/>
          </a:xfrm>
          <a:prstGeom prst="rect">
            <a:avLst/>
          </a:prstGeom>
          <a:solidFill>
            <a:schemeClr val="bg2">
              <a:lumMod val="90000"/>
            </a:schemeClr>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27" name="Rectangle 126"/>
          <p:cNvSpPr/>
          <p:nvPr/>
        </p:nvSpPr>
        <p:spPr>
          <a:xfrm>
            <a:off x="3352800" y="1828800"/>
            <a:ext cx="914400" cy="228600"/>
          </a:xfrm>
          <a:prstGeom prst="rect">
            <a:avLst/>
          </a:prstGeom>
          <a:solidFill>
            <a:schemeClr val="bg2">
              <a:lumMod val="90000"/>
            </a:schemeClr>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28" name="Rectangle 127"/>
          <p:cNvSpPr/>
          <p:nvPr/>
        </p:nvSpPr>
        <p:spPr>
          <a:xfrm>
            <a:off x="3352800" y="1600200"/>
            <a:ext cx="914400" cy="228600"/>
          </a:xfrm>
          <a:prstGeom prst="rect">
            <a:avLst/>
          </a:prstGeom>
          <a:solidFill>
            <a:schemeClr val="bg2">
              <a:lumMod val="90000"/>
            </a:schemeClr>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29" name="Rectangle 128"/>
          <p:cNvSpPr/>
          <p:nvPr/>
        </p:nvSpPr>
        <p:spPr>
          <a:xfrm>
            <a:off x="1828800" y="4343400"/>
            <a:ext cx="914400" cy="228600"/>
          </a:xfrm>
          <a:prstGeom prst="rect">
            <a:avLst/>
          </a:prstGeom>
          <a:solidFill>
            <a:schemeClr val="bg2">
              <a:lumMod val="75000"/>
            </a:schemeClr>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30" name="Rectangle 129"/>
          <p:cNvSpPr/>
          <p:nvPr/>
        </p:nvSpPr>
        <p:spPr>
          <a:xfrm>
            <a:off x="1828800" y="4572000"/>
            <a:ext cx="914400" cy="228600"/>
          </a:xfrm>
          <a:prstGeom prst="rect">
            <a:avLst/>
          </a:prstGeom>
          <a:solidFill>
            <a:schemeClr val="bg2">
              <a:lumMod val="75000"/>
            </a:schemeClr>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32" name="Rectangle 131"/>
          <p:cNvSpPr/>
          <p:nvPr/>
        </p:nvSpPr>
        <p:spPr>
          <a:xfrm>
            <a:off x="3352800" y="4114800"/>
            <a:ext cx="914400" cy="228600"/>
          </a:xfrm>
          <a:prstGeom prst="rect">
            <a:avLst/>
          </a:prstGeom>
          <a:solidFill>
            <a:schemeClr val="bg2">
              <a:lumMod val="75000"/>
            </a:schemeClr>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33" name="Rectangle 132"/>
          <p:cNvSpPr/>
          <p:nvPr/>
        </p:nvSpPr>
        <p:spPr>
          <a:xfrm>
            <a:off x="3352800" y="4800600"/>
            <a:ext cx="914400" cy="228600"/>
          </a:xfrm>
          <a:prstGeom prst="rect">
            <a:avLst/>
          </a:prstGeom>
          <a:solidFill>
            <a:schemeClr val="bg2">
              <a:lumMod val="75000"/>
            </a:schemeClr>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34" name="Rectangle 133"/>
          <p:cNvSpPr/>
          <p:nvPr/>
        </p:nvSpPr>
        <p:spPr>
          <a:xfrm>
            <a:off x="4876800" y="4343400"/>
            <a:ext cx="914400" cy="228600"/>
          </a:xfrm>
          <a:prstGeom prst="rect">
            <a:avLst/>
          </a:prstGeom>
          <a:solidFill>
            <a:schemeClr val="bg2">
              <a:lumMod val="75000"/>
            </a:schemeClr>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35" name="Rectangle 134"/>
          <p:cNvSpPr/>
          <p:nvPr/>
        </p:nvSpPr>
        <p:spPr>
          <a:xfrm>
            <a:off x="4876800" y="5257800"/>
            <a:ext cx="914400" cy="228600"/>
          </a:xfrm>
          <a:prstGeom prst="rect">
            <a:avLst/>
          </a:prstGeom>
          <a:solidFill>
            <a:schemeClr val="bg2">
              <a:lumMod val="75000"/>
            </a:schemeClr>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36" name="Rectangle 135"/>
          <p:cNvSpPr/>
          <p:nvPr/>
        </p:nvSpPr>
        <p:spPr>
          <a:xfrm>
            <a:off x="457200" y="2819400"/>
            <a:ext cx="914400" cy="304800"/>
          </a:xfrm>
          <a:prstGeom prst="rect">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37" name="TextBox 136"/>
          <p:cNvSpPr txBox="1"/>
          <p:nvPr/>
        </p:nvSpPr>
        <p:spPr>
          <a:xfrm>
            <a:off x="381000" y="3124200"/>
            <a:ext cx="1094427" cy="307777"/>
          </a:xfrm>
          <a:prstGeom prst="rect">
            <a:avLst/>
          </a:prstGeom>
          <a:noFill/>
        </p:spPr>
        <p:txBody>
          <a:bodyPr wrap="square" rtlCol="0">
            <a:spAutoFit/>
          </a:bodyPr>
          <a:lstStyle/>
          <a:p>
            <a:pPr algn="ctr"/>
            <a:r>
              <a:rPr lang="en-US" sz="1400" b="1" dirty="0" smtClean="0"/>
              <a:t>Virtual CR3</a:t>
            </a:r>
          </a:p>
        </p:txBody>
      </p:sp>
      <p:sp>
        <p:nvSpPr>
          <p:cNvPr id="139" name="TextBox 138"/>
          <p:cNvSpPr txBox="1"/>
          <p:nvPr/>
        </p:nvSpPr>
        <p:spPr>
          <a:xfrm>
            <a:off x="457200" y="4038600"/>
            <a:ext cx="1094427" cy="307777"/>
          </a:xfrm>
          <a:prstGeom prst="rect">
            <a:avLst/>
          </a:prstGeom>
          <a:noFill/>
        </p:spPr>
        <p:txBody>
          <a:bodyPr wrap="square" rtlCol="0">
            <a:spAutoFit/>
          </a:bodyPr>
          <a:lstStyle/>
          <a:p>
            <a:pPr algn="ctr"/>
            <a:r>
              <a:rPr lang="en-US" sz="1400" b="1" dirty="0" smtClean="0"/>
              <a:t>Real CR3</a:t>
            </a:r>
          </a:p>
        </p:txBody>
      </p:sp>
      <p:cxnSp>
        <p:nvCxnSpPr>
          <p:cNvPr id="141" name="Elbow Connector 140"/>
          <p:cNvCxnSpPr>
            <a:stCxn id="143" idx="0"/>
            <a:endCxn id="63" idx="0"/>
          </p:cNvCxnSpPr>
          <p:nvPr/>
        </p:nvCxnSpPr>
        <p:spPr>
          <a:xfrm rot="5400000" flipH="1" flipV="1">
            <a:off x="2476500" y="38100"/>
            <a:ext cx="1295400" cy="4419600"/>
          </a:xfrm>
          <a:prstGeom prst="bentConnector3">
            <a:avLst>
              <a:gd name="adj1" fmla="val 124949"/>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3" name="Oval 142"/>
          <p:cNvSpPr/>
          <p:nvPr/>
        </p:nvSpPr>
        <p:spPr>
          <a:xfrm>
            <a:off x="838200" y="2895600"/>
            <a:ext cx="152400" cy="152400"/>
          </a:xfrm>
          <a:prstGeom prst="ellipse">
            <a:avLst/>
          </a:prstGeom>
          <a:solidFill>
            <a:schemeClr val="tx1"/>
          </a:solidFill>
          <a:ln w="9525">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46" name="Rectangle 145"/>
          <p:cNvSpPr/>
          <p:nvPr/>
        </p:nvSpPr>
        <p:spPr>
          <a:xfrm>
            <a:off x="533400" y="4343400"/>
            <a:ext cx="914400" cy="304800"/>
          </a:xfrm>
          <a:prstGeom prst="rect">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47" name="Oval 146"/>
          <p:cNvSpPr/>
          <p:nvPr/>
        </p:nvSpPr>
        <p:spPr>
          <a:xfrm>
            <a:off x="914400" y="4419600"/>
            <a:ext cx="152400" cy="152400"/>
          </a:xfrm>
          <a:prstGeom prst="ellipse">
            <a:avLst/>
          </a:prstGeom>
          <a:solidFill>
            <a:schemeClr val="tx1"/>
          </a:solidFill>
          <a:ln w="9525">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cxnSp>
        <p:nvCxnSpPr>
          <p:cNvPr id="149" name="Elbow Connector 148"/>
          <p:cNvCxnSpPr>
            <a:stCxn id="147" idx="4"/>
            <a:endCxn id="83" idx="2"/>
          </p:cNvCxnSpPr>
          <p:nvPr/>
        </p:nvCxnSpPr>
        <p:spPr>
          <a:xfrm rot="16200000" flipH="1">
            <a:off x="1714500" y="3848100"/>
            <a:ext cx="1371600" cy="2819400"/>
          </a:xfrm>
          <a:prstGeom prst="bentConnector3">
            <a:avLst>
              <a:gd name="adj1" fmla="val 127012"/>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3886200" y="1447800"/>
            <a:ext cx="1371600" cy="1588"/>
          </a:xfrm>
          <a:prstGeom prst="straightConnector1">
            <a:avLst/>
          </a:prstGeom>
          <a:ln w="38100">
            <a:solidFill>
              <a:srgbClr val="C0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Guest Write to CR3</a:t>
            </a:r>
            <a:endParaRPr lang="en-US" dirty="0"/>
          </a:p>
        </p:txBody>
      </p:sp>
      <p:grpSp>
        <p:nvGrpSpPr>
          <p:cNvPr id="3" name="Group 27"/>
          <p:cNvGrpSpPr/>
          <p:nvPr/>
        </p:nvGrpSpPr>
        <p:grpSpPr>
          <a:xfrm>
            <a:off x="1828800" y="1600200"/>
            <a:ext cx="914400" cy="1879431"/>
            <a:chOff x="1371600" y="1752600"/>
            <a:chExt cx="914400" cy="1879431"/>
          </a:xfrm>
          <a:noFill/>
        </p:grpSpPr>
        <p:sp>
          <p:nvSpPr>
            <p:cNvPr id="5" name="Rectangle 4"/>
            <p:cNvSpPr/>
            <p:nvPr/>
          </p:nvSpPr>
          <p:spPr>
            <a:xfrm>
              <a:off x="1371600" y="1752600"/>
              <a:ext cx="914400" cy="1828800"/>
            </a:xfrm>
            <a:prstGeom prst="rect">
              <a:avLst/>
            </a:prstGeom>
            <a:grp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vert270" rtlCol="0" anchor="ctr"/>
            <a:lstStyle/>
            <a:p>
              <a:pPr algn="ctr"/>
              <a:endParaRPr lang="en-US" sz="1400" b="1" smtClean="0">
                <a:solidFill>
                  <a:schemeClr val="tx1"/>
                </a:solidFill>
              </a:endParaRPr>
            </a:p>
          </p:txBody>
        </p:sp>
        <p:cxnSp>
          <p:nvCxnSpPr>
            <p:cNvPr id="8" name="Straight Connector 7"/>
            <p:cNvCxnSpPr/>
            <p:nvPr/>
          </p:nvCxnSpPr>
          <p:spPr>
            <a:xfrm>
              <a:off x="1371600" y="17526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371600" y="19812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371600" y="22098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371600" y="24384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371600" y="26670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371600" y="28956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371600" y="31242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419073" y="3124200"/>
              <a:ext cx="819455" cy="507831"/>
            </a:xfrm>
            <a:prstGeom prst="rect">
              <a:avLst/>
            </a:prstGeom>
            <a:grpFill/>
            <a:ln>
              <a:noFill/>
            </a:ln>
          </p:spPr>
          <p:txBody>
            <a:bodyPr wrap="none" rtlCol="0">
              <a:spAutoFit/>
            </a:bodyPr>
            <a:lstStyle/>
            <a:p>
              <a:pPr algn="ctr"/>
              <a:r>
                <a:rPr lang="en-US" sz="1600" b="1" dirty="0" smtClean="0"/>
                <a:t>Guest</a:t>
              </a:r>
              <a:endParaRPr lang="en-US" sz="1400" b="1" dirty="0" smtClean="0"/>
            </a:p>
            <a:p>
              <a:pPr algn="ctr"/>
              <a:r>
                <a:rPr lang="en-US" sz="1050" b="1" dirty="0" smtClean="0"/>
                <a:t>Page Table</a:t>
              </a:r>
            </a:p>
          </p:txBody>
        </p:sp>
      </p:grpSp>
      <p:grpSp>
        <p:nvGrpSpPr>
          <p:cNvPr id="4" name="Group 40"/>
          <p:cNvGrpSpPr/>
          <p:nvPr/>
        </p:nvGrpSpPr>
        <p:grpSpPr>
          <a:xfrm>
            <a:off x="1828800" y="4114800"/>
            <a:ext cx="914633" cy="1879431"/>
            <a:chOff x="1371600" y="1752600"/>
            <a:chExt cx="914633" cy="1879431"/>
          </a:xfrm>
          <a:noFill/>
        </p:grpSpPr>
        <p:sp>
          <p:nvSpPr>
            <p:cNvPr id="42" name="Rectangle 41"/>
            <p:cNvSpPr/>
            <p:nvPr/>
          </p:nvSpPr>
          <p:spPr>
            <a:xfrm>
              <a:off x="1371600" y="1752600"/>
              <a:ext cx="914400" cy="1828800"/>
            </a:xfrm>
            <a:prstGeom prst="rect">
              <a:avLst/>
            </a:prstGeom>
            <a:grp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vert270" rtlCol="0" anchor="ctr"/>
            <a:lstStyle/>
            <a:p>
              <a:pPr algn="ctr"/>
              <a:endParaRPr lang="en-US" sz="1400" b="1" smtClean="0">
                <a:solidFill>
                  <a:schemeClr val="tx1"/>
                </a:solidFill>
              </a:endParaRPr>
            </a:p>
          </p:txBody>
        </p:sp>
        <p:cxnSp>
          <p:nvCxnSpPr>
            <p:cNvPr id="43" name="Straight Connector 42"/>
            <p:cNvCxnSpPr/>
            <p:nvPr/>
          </p:nvCxnSpPr>
          <p:spPr>
            <a:xfrm>
              <a:off x="1371600" y="17526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371600" y="19812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1371600" y="22098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1371600" y="24384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371600" y="26670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1371600" y="28956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1371600" y="31242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1419073" y="3124200"/>
              <a:ext cx="867160" cy="507831"/>
            </a:xfrm>
            <a:prstGeom prst="rect">
              <a:avLst/>
            </a:prstGeom>
            <a:grpFill/>
          </p:spPr>
          <p:txBody>
            <a:bodyPr wrap="none" rtlCol="0">
              <a:spAutoFit/>
            </a:bodyPr>
            <a:lstStyle/>
            <a:p>
              <a:pPr algn="ctr"/>
              <a:r>
                <a:rPr lang="en-US" sz="1600" b="1" dirty="0" smtClean="0"/>
                <a:t>Shadow</a:t>
              </a:r>
              <a:endParaRPr lang="en-US" sz="1400" b="1" dirty="0" smtClean="0"/>
            </a:p>
            <a:p>
              <a:pPr algn="ctr"/>
              <a:r>
                <a:rPr lang="en-US" sz="1050" b="1" dirty="0" smtClean="0"/>
                <a:t>Page Table</a:t>
              </a:r>
            </a:p>
          </p:txBody>
        </p:sp>
      </p:grpSp>
      <p:grpSp>
        <p:nvGrpSpPr>
          <p:cNvPr id="6" name="Group 51"/>
          <p:cNvGrpSpPr/>
          <p:nvPr/>
        </p:nvGrpSpPr>
        <p:grpSpPr>
          <a:xfrm>
            <a:off x="3352800" y="1600200"/>
            <a:ext cx="914400" cy="1879431"/>
            <a:chOff x="1371600" y="1752600"/>
            <a:chExt cx="914400" cy="1879431"/>
          </a:xfrm>
          <a:noFill/>
        </p:grpSpPr>
        <p:sp>
          <p:nvSpPr>
            <p:cNvPr id="53" name="Rectangle 52"/>
            <p:cNvSpPr/>
            <p:nvPr/>
          </p:nvSpPr>
          <p:spPr>
            <a:xfrm>
              <a:off x="1371600" y="1752600"/>
              <a:ext cx="914400" cy="1828800"/>
            </a:xfrm>
            <a:prstGeom prst="rect">
              <a:avLst/>
            </a:prstGeom>
            <a:grp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vert270" rtlCol="0" anchor="ctr"/>
            <a:lstStyle/>
            <a:p>
              <a:pPr algn="ctr"/>
              <a:endParaRPr lang="en-US" sz="1400" b="1" smtClean="0">
                <a:solidFill>
                  <a:schemeClr val="tx1"/>
                </a:solidFill>
              </a:endParaRPr>
            </a:p>
          </p:txBody>
        </p:sp>
        <p:cxnSp>
          <p:nvCxnSpPr>
            <p:cNvPr id="54" name="Straight Connector 53"/>
            <p:cNvCxnSpPr/>
            <p:nvPr/>
          </p:nvCxnSpPr>
          <p:spPr>
            <a:xfrm>
              <a:off x="1371600" y="17526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1371600" y="19812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371600" y="22098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371600" y="24384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371600" y="26670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1371600" y="28956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1371600" y="31242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1419073" y="3124200"/>
              <a:ext cx="819455" cy="507831"/>
            </a:xfrm>
            <a:prstGeom prst="rect">
              <a:avLst/>
            </a:prstGeom>
            <a:grpFill/>
          </p:spPr>
          <p:txBody>
            <a:bodyPr wrap="none" rtlCol="0">
              <a:spAutoFit/>
            </a:bodyPr>
            <a:lstStyle/>
            <a:p>
              <a:pPr algn="ctr"/>
              <a:r>
                <a:rPr lang="en-US" sz="1600" b="1" dirty="0" smtClean="0"/>
                <a:t>Guest</a:t>
              </a:r>
              <a:endParaRPr lang="en-US" sz="1400" b="1" dirty="0" smtClean="0"/>
            </a:p>
            <a:p>
              <a:pPr algn="ctr"/>
              <a:r>
                <a:rPr lang="en-US" sz="1050" b="1" dirty="0" smtClean="0"/>
                <a:t>Page Table</a:t>
              </a:r>
            </a:p>
          </p:txBody>
        </p:sp>
      </p:grpSp>
      <p:grpSp>
        <p:nvGrpSpPr>
          <p:cNvPr id="7" name="Group 61"/>
          <p:cNvGrpSpPr/>
          <p:nvPr/>
        </p:nvGrpSpPr>
        <p:grpSpPr>
          <a:xfrm>
            <a:off x="4876800" y="1600200"/>
            <a:ext cx="914400" cy="1879431"/>
            <a:chOff x="1371600" y="1752600"/>
            <a:chExt cx="914400" cy="1879431"/>
          </a:xfrm>
          <a:noFill/>
        </p:grpSpPr>
        <p:sp>
          <p:nvSpPr>
            <p:cNvPr id="63" name="Rectangle 62"/>
            <p:cNvSpPr/>
            <p:nvPr/>
          </p:nvSpPr>
          <p:spPr>
            <a:xfrm>
              <a:off x="1371600" y="1752600"/>
              <a:ext cx="914400" cy="1828800"/>
            </a:xfrm>
            <a:prstGeom prst="rect">
              <a:avLst/>
            </a:prstGeom>
            <a:grp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vert270" rtlCol="0" anchor="ctr"/>
            <a:lstStyle/>
            <a:p>
              <a:pPr algn="ctr"/>
              <a:endParaRPr lang="en-US" sz="1400" b="1" smtClean="0">
                <a:solidFill>
                  <a:schemeClr val="tx1"/>
                </a:solidFill>
              </a:endParaRPr>
            </a:p>
          </p:txBody>
        </p:sp>
        <p:cxnSp>
          <p:nvCxnSpPr>
            <p:cNvPr id="64" name="Straight Connector 63"/>
            <p:cNvCxnSpPr/>
            <p:nvPr/>
          </p:nvCxnSpPr>
          <p:spPr>
            <a:xfrm>
              <a:off x="1371600" y="17526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371600" y="19812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371600" y="22098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1371600" y="24384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1371600" y="26670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1371600" y="28956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371600" y="31242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1419073" y="3124200"/>
              <a:ext cx="819455" cy="507831"/>
            </a:xfrm>
            <a:prstGeom prst="rect">
              <a:avLst/>
            </a:prstGeom>
            <a:grpFill/>
          </p:spPr>
          <p:txBody>
            <a:bodyPr wrap="none" rtlCol="0">
              <a:spAutoFit/>
            </a:bodyPr>
            <a:lstStyle/>
            <a:p>
              <a:pPr algn="ctr"/>
              <a:r>
                <a:rPr lang="en-US" sz="1600" b="1" dirty="0" smtClean="0"/>
                <a:t>Guest</a:t>
              </a:r>
              <a:endParaRPr lang="en-US" sz="1400" b="1" dirty="0" smtClean="0"/>
            </a:p>
            <a:p>
              <a:pPr algn="ctr"/>
              <a:r>
                <a:rPr lang="en-US" sz="1050" b="1" dirty="0" smtClean="0"/>
                <a:t>Page Table</a:t>
              </a:r>
            </a:p>
          </p:txBody>
        </p:sp>
      </p:grpSp>
      <p:grpSp>
        <p:nvGrpSpPr>
          <p:cNvPr id="16" name="Group 81"/>
          <p:cNvGrpSpPr/>
          <p:nvPr/>
        </p:nvGrpSpPr>
        <p:grpSpPr>
          <a:xfrm>
            <a:off x="3352800" y="4114800"/>
            <a:ext cx="914633" cy="1879431"/>
            <a:chOff x="1371600" y="1752600"/>
            <a:chExt cx="914633" cy="1879431"/>
          </a:xfrm>
          <a:noFill/>
        </p:grpSpPr>
        <p:sp>
          <p:nvSpPr>
            <p:cNvPr id="83" name="Rectangle 82"/>
            <p:cNvSpPr/>
            <p:nvPr/>
          </p:nvSpPr>
          <p:spPr>
            <a:xfrm>
              <a:off x="1371600" y="1752600"/>
              <a:ext cx="914400" cy="1828800"/>
            </a:xfrm>
            <a:prstGeom prst="rect">
              <a:avLst/>
            </a:prstGeom>
            <a:grp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vert270" rtlCol="0" anchor="ctr"/>
            <a:lstStyle/>
            <a:p>
              <a:pPr algn="ctr"/>
              <a:endParaRPr lang="en-US" sz="1400" b="1" smtClean="0">
                <a:solidFill>
                  <a:schemeClr val="tx1"/>
                </a:solidFill>
              </a:endParaRPr>
            </a:p>
          </p:txBody>
        </p:sp>
        <p:cxnSp>
          <p:nvCxnSpPr>
            <p:cNvPr id="84" name="Straight Connector 83"/>
            <p:cNvCxnSpPr/>
            <p:nvPr/>
          </p:nvCxnSpPr>
          <p:spPr>
            <a:xfrm>
              <a:off x="1371600" y="17526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371600" y="19812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371600" y="22098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371600" y="24384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371600" y="26670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371600" y="28956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371600" y="31242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1419073" y="3124200"/>
              <a:ext cx="867160" cy="507831"/>
            </a:xfrm>
            <a:prstGeom prst="rect">
              <a:avLst/>
            </a:prstGeom>
            <a:grpFill/>
          </p:spPr>
          <p:txBody>
            <a:bodyPr wrap="none" rtlCol="0">
              <a:spAutoFit/>
            </a:bodyPr>
            <a:lstStyle/>
            <a:p>
              <a:pPr algn="ctr"/>
              <a:r>
                <a:rPr lang="en-US" sz="1600" b="1" dirty="0" smtClean="0"/>
                <a:t>Shadow</a:t>
              </a:r>
              <a:endParaRPr lang="en-US" sz="1400" b="1" dirty="0" smtClean="0"/>
            </a:p>
            <a:p>
              <a:pPr algn="ctr"/>
              <a:r>
                <a:rPr lang="en-US" sz="1050" b="1" dirty="0" smtClean="0"/>
                <a:t>Page Table</a:t>
              </a:r>
            </a:p>
          </p:txBody>
        </p:sp>
      </p:grpSp>
      <p:grpSp>
        <p:nvGrpSpPr>
          <p:cNvPr id="17" name="Group 91"/>
          <p:cNvGrpSpPr/>
          <p:nvPr/>
        </p:nvGrpSpPr>
        <p:grpSpPr>
          <a:xfrm>
            <a:off x="4876800" y="4114800"/>
            <a:ext cx="914633" cy="1879431"/>
            <a:chOff x="1371600" y="1752600"/>
            <a:chExt cx="914633" cy="1879431"/>
          </a:xfrm>
          <a:noFill/>
        </p:grpSpPr>
        <p:sp>
          <p:nvSpPr>
            <p:cNvPr id="93" name="Rectangle 92"/>
            <p:cNvSpPr/>
            <p:nvPr/>
          </p:nvSpPr>
          <p:spPr>
            <a:xfrm>
              <a:off x="1371600" y="1752600"/>
              <a:ext cx="914400" cy="1828800"/>
            </a:xfrm>
            <a:prstGeom prst="rect">
              <a:avLst/>
            </a:prstGeom>
            <a:grp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vert270" rtlCol="0" anchor="ctr"/>
            <a:lstStyle/>
            <a:p>
              <a:pPr algn="ctr"/>
              <a:endParaRPr lang="en-US" sz="1400" b="1" smtClean="0">
                <a:solidFill>
                  <a:schemeClr val="tx1"/>
                </a:solidFill>
              </a:endParaRPr>
            </a:p>
          </p:txBody>
        </p:sp>
        <p:cxnSp>
          <p:nvCxnSpPr>
            <p:cNvPr id="94" name="Straight Connector 93"/>
            <p:cNvCxnSpPr/>
            <p:nvPr/>
          </p:nvCxnSpPr>
          <p:spPr>
            <a:xfrm>
              <a:off x="1371600" y="17526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1371600" y="19812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1371600" y="22098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1371600" y="24384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1371600" y="26670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1371600" y="28956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1371600" y="31242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1419073" y="3124200"/>
              <a:ext cx="867160" cy="507831"/>
            </a:xfrm>
            <a:prstGeom prst="rect">
              <a:avLst/>
            </a:prstGeom>
            <a:grpFill/>
          </p:spPr>
          <p:txBody>
            <a:bodyPr wrap="none" rtlCol="0">
              <a:spAutoFit/>
            </a:bodyPr>
            <a:lstStyle/>
            <a:p>
              <a:pPr algn="ctr"/>
              <a:r>
                <a:rPr lang="en-US" sz="1600" b="1" dirty="0" smtClean="0"/>
                <a:t>Shadow</a:t>
              </a:r>
              <a:endParaRPr lang="en-US" sz="1400" b="1" dirty="0" smtClean="0"/>
            </a:p>
            <a:p>
              <a:pPr algn="ctr"/>
              <a:r>
                <a:rPr lang="en-US" sz="1050" b="1" dirty="0" smtClean="0"/>
                <a:t>Page Table</a:t>
              </a:r>
            </a:p>
          </p:txBody>
        </p:sp>
      </p:grpSp>
      <p:cxnSp>
        <p:nvCxnSpPr>
          <p:cNvPr id="103" name="Straight Arrow Connector 102"/>
          <p:cNvCxnSpPr/>
          <p:nvPr/>
        </p:nvCxnSpPr>
        <p:spPr>
          <a:xfrm rot="5400000">
            <a:off x="1943100" y="3771900"/>
            <a:ext cx="685800" cy="1588"/>
          </a:xfrm>
          <a:prstGeom prst="straightConnector1">
            <a:avLst/>
          </a:prstGeom>
          <a:ln w="57150">
            <a:solidFill>
              <a:schemeClr val="tx1">
                <a:lumMod val="50000"/>
                <a:lumOff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rot="5400000">
            <a:off x="3467100" y="3771900"/>
            <a:ext cx="685800" cy="1588"/>
          </a:xfrm>
          <a:prstGeom prst="straightConnector1">
            <a:avLst/>
          </a:prstGeom>
          <a:ln w="57150">
            <a:solidFill>
              <a:schemeClr val="tx1">
                <a:lumMod val="50000"/>
                <a:lumOff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rot="5400000">
            <a:off x="4991100" y="3771900"/>
            <a:ext cx="685800" cy="1588"/>
          </a:xfrm>
          <a:prstGeom prst="straightConnector1">
            <a:avLst/>
          </a:prstGeom>
          <a:ln w="57150">
            <a:solidFill>
              <a:schemeClr val="tx1">
                <a:lumMod val="50000"/>
                <a:lumOff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0" name="Rectangle 119"/>
          <p:cNvSpPr/>
          <p:nvPr/>
        </p:nvSpPr>
        <p:spPr>
          <a:xfrm>
            <a:off x="1828800" y="1828800"/>
            <a:ext cx="914400" cy="228600"/>
          </a:xfrm>
          <a:prstGeom prst="rect">
            <a:avLst/>
          </a:prstGeom>
          <a:solidFill>
            <a:schemeClr val="bg2">
              <a:lumMod val="90000"/>
            </a:schemeClr>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21" name="Rectangle 120"/>
          <p:cNvSpPr/>
          <p:nvPr/>
        </p:nvSpPr>
        <p:spPr>
          <a:xfrm>
            <a:off x="1828800" y="2057400"/>
            <a:ext cx="914400" cy="228600"/>
          </a:xfrm>
          <a:prstGeom prst="rect">
            <a:avLst/>
          </a:prstGeom>
          <a:solidFill>
            <a:schemeClr val="bg2">
              <a:lumMod val="90000"/>
            </a:schemeClr>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22" name="Rectangle 121"/>
          <p:cNvSpPr/>
          <p:nvPr/>
        </p:nvSpPr>
        <p:spPr>
          <a:xfrm>
            <a:off x="1828800" y="2514600"/>
            <a:ext cx="914400" cy="228600"/>
          </a:xfrm>
          <a:prstGeom prst="rect">
            <a:avLst/>
          </a:prstGeom>
          <a:solidFill>
            <a:schemeClr val="bg2">
              <a:lumMod val="90000"/>
            </a:schemeClr>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23" name="Rectangle 122"/>
          <p:cNvSpPr/>
          <p:nvPr/>
        </p:nvSpPr>
        <p:spPr>
          <a:xfrm>
            <a:off x="4876800" y="2743200"/>
            <a:ext cx="914400" cy="228600"/>
          </a:xfrm>
          <a:prstGeom prst="rect">
            <a:avLst/>
          </a:prstGeom>
          <a:solidFill>
            <a:schemeClr val="bg2">
              <a:lumMod val="90000"/>
            </a:schemeClr>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24" name="Rectangle 123"/>
          <p:cNvSpPr/>
          <p:nvPr/>
        </p:nvSpPr>
        <p:spPr>
          <a:xfrm>
            <a:off x="4876800" y="1828800"/>
            <a:ext cx="914400" cy="228600"/>
          </a:xfrm>
          <a:prstGeom prst="rect">
            <a:avLst/>
          </a:prstGeom>
          <a:solidFill>
            <a:schemeClr val="bg2">
              <a:lumMod val="90000"/>
            </a:schemeClr>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25" name="Rectangle 124"/>
          <p:cNvSpPr/>
          <p:nvPr/>
        </p:nvSpPr>
        <p:spPr>
          <a:xfrm>
            <a:off x="3352800" y="2514600"/>
            <a:ext cx="914400" cy="228600"/>
          </a:xfrm>
          <a:prstGeom prst="rect">
            <a:avLst/>
          </a:prstGeom>
          <a:solidFill>
            <a:schemeClr val="bg2">
              <a:lumMod val="90000"/>
            </a:schemeClr>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26" name="Rectangle 125"/>
          <p:cNvSpPr/>
          <p:nvPr/>
        </p:nvSpPr>
        <p:spPr>
          <a:xfrm>
            <a:off x="3352800" y="2286000"/>
            <a:ext cx="914400" cy="228600"/>
          </a:xfrm>
          <a:prstGeom prst="rect">
            <a:avLst/>
          </a:prstGeom>
          <a:solidFill>
            <a:schemeClr val="bg2">
              <a:lumMod val="90000"/>
            </a:schemeClr>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27" name="Rectangle 126"/>
          <p:cNvSpPr/>
          <p:nvPr/>
        </p:nvSpPr>
        <p:spPr>
          <a:xfrm>
            <a:off x="3352800" y="1828800"/>
            <a:ext cx="914400" cy="228600"/>
          </a:xfrm>
          <a:prstGeom prst="rect">
            <a:avLst/>
          </a:prstGeom>
          <a:solidFill>
            <a:schemeClr val="bg2">
              <a:lumMod val="90000"/>
            </a:schemeClr>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28" name="Rectangle 127"/>
          <p:cNvSpPr/>
          <p:nvPr/>
        </p:nvSpPr>
        <p:spPr>
          <a:xfrm>
            <a:off x="3352800" y="1600200"/>
            <a:ext cx="914400" cy="228600"/>
          </a:xfrm>
          <a:prstGeom prst="rect">
            <a:avLst/>
          </a:prstGeom>
          <a:solidFill>
            <a:schemeClr val="bg2">
              <a:lumMod val="90000"/>
            </a:schemeClr>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29" name="Rectangle 128"/>
          <p:cNvSpPr/>
          <p:nvPr/>
        </p:nvSpPr>
        <p:spPr>
          <a:xfrm>
            <a:off x="1828800" y="4343400"/>
            <a:ext cx="914400" cy="228600"/>
          </a:xfrm>
          <a:prstGeom prst="rect">
            <a:avLst/>
          </a:prstGeom>
          <a:solidFill>
            <a:schemeClr val="bg2">
              <a:lumMod val="75000"/>
            </a:schemeClr>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30" name="Rectangle 129"/>
          <p:cNvSpPr/>
          <p:nvPr/>
        </p:nvSpPr>
        <p:spPr>
          <a:xfrm>
            <a:off x="1828800" y="4572000"/>
            <a:ext cx="914400" cy="228600"/>
          </a:xfrm>
          <a:prstGeom prst="rect">
            <a:avLst/>
          </a:prstGeom>
          <a:solidFill>
            <a:schemeClr val="bg2">
              <a:lumMod val="75000"/>
            </a:schemeClr>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32" name="Rectangle 131"/>
          <p:cNvSpPr/>
          <p:nvPr/>
        </p:nvSpPr>
        <p:spPr>
          <a:xfrm>
            <a:off x="3352800" y="4114800"/>
            <a:ext cx="914400" cy="228600"/>
          </a:xfrm>
          <a:prstGeom prst="rect">
            <a:avLst/>
          </a:prstGeom>
          <a:solidFill>
            <a:schemeClr val="bg2">
              <a:lumMod val="75000"/>
            </a:schemeClr>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33" name="Rectangle 132"/>
          <p:cNvSpPr/>
          <p:nvPr/>
        </p:nvSpPr>
        <p:spPr>
          <a:xfrm>
            <a:off x="3352800" y="4800600"/>
            <a:ext cx="914400" cy="228600"/>
          </a:xfrm>
          <a:prstGeom prst="rect">
            <a:avLst/>
          </a:prstGeom>
          <a:solidFill>
            <a:schemeClr val="bg2">
              <a:lumMod val="75000"/>
            </a:schemeClr>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34" name="Rectangle 133"/>
          <p:cNvSpPr/>
          <p:nvPr/>
        </p:nvSpPr>
        <p:spPr>
          <a:xfrm>
            <a:off x="4876800" y="4343400"/>
            <a:ext cx="914400" cy="228600"/>
          </a:xfrm>
          <a:prstGeom prst="rect">
            <a:avLst/>
          </a:prstGeom>
          <a:solidFill>
            <a:schemeClr val="bg2">
              <a:lumMod val="75000"/>
            </a:schemeClr>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35" name="Rectangle 134"/>
          <p:cNvSpPr/>
          <p:nvPr/>
        </p:nvSpPr>
        <p:spPr>
          <a:xfrm>
            <a:off x="4876800" y="5257800"/>
            <a:ext cx="914400" cy="228600"/>
          </a:xfrm>
          <a:prstGeom prst="rect">
            <a:avLst/>
          </a:prstGeom>
          <a:solidFill>
            <a:schemeClr val="bg2">
              <a:lumMod val="75000"/>
            </a:schemeClr>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36" name="Rectangle 135"/>
          <p:cNvSpPr/>
          <p:nvPr/>
        </p:nvSpPr>
        <p:spPr>
          <a:xfrm>
            <a:off x="457200" y="2819400"/>
            <a:ext cx="914400" cy="304800"/>
          </a:xfrm>
          <a:prstGeom prst="rect">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37" name="TextBox 136"/>
          <p:cNvSpPr txBox="1"/>
          <p:nvPr/>
        </p:nvSpPr>
        <p:spPr>
          <a:xfrm>
            <a:off x="381000" y="3124200"/>
            <a:ext cx="1094427" cy="307777"/>
          </a:xfrm>
          <a:prstGeom prst="rect">
            <a:avLst/>
          </a:prstGeom>
          <a:noFill/>
        </p:spPr>
        <p:txBody>
          <a:bodyPr wrap="square" rtlCol="0">
            <a:spAutoFit/>
          </a:bodyPr>
          <a:lstStyle/>
          <a:p>
            <a:pPr algn="ctr"/>
            <a:r>
              <a:rPr lang="en-US" sz="1400" b="1" dirty="0" smtClean="0"/>
              <a:t>Virtual CR3</a:t>
            </a:r>
          </a:p>
        </p:txBody>
      </p:sp>
      <p:sp>
        <p:nvSpPr>
          <p:cNvPr id="139" name="TextBox 138"/>
          <p:cNvSpPr txBox="1"/>
          <p:nvPr/>
        </p:nvSpPr>
        <p:spPr>
          <a:xfrm>
            <a:off x="457200" y="4038600"/>
            <a:ext cx="1094427" cy="307777"/>
          </a:xfrm>
          <a:prstGeom prst="rect">
            <a:avLst/>
          </a:prstGeom>
          <a:noFill/>
        </p:spPr>
        <p:txBody>
          <a:bodyPr wrap="square" rtlCol="0">
            <a:spAutoFit/>
          </a:bodyPr>
          <a:lstStyle/>
          <a:p>
            <a:pPr algn="ctr"/>
            <a:r>
              <a:rPr lang="en-US" sz="1400" b="1" dirty="0" smtClean="0"/>
              <a:t>Real CR3</a:t>
            </a:r>
          </a:p>
        </p:txBody>
      </p:sp>
      <p:cxnSp>
        <p:nvCxnSpPr>
          <p:cNvPr id="141" name="Elbow Connector 140"/>
          <p:cNvCxnSpPr>
            <a:stCxn id="143" idx="0"/>
            <a:endCxn id="63" idx="0"/>
          </p:cNvCxnSpPr>
          <p:nvPr/>
        </p:nvCxnSpPr>
        <p:spPr>
          <a:xfrm rot="5400000" flipH="1" flipV="1">
            <a:off x="2476500" y="38100"/>
            <a:ext cx="1295400" cy="4419600"/>
          </a:xfrm>
          <a:prstGeom prst="bentConnector3">
            <a:avLst>
              <a:gd name="adj1" fmla="val 124949"/>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3" name="Oval 142"/>
          <p:cNvSpPr/>
          <p:nvPr/>
        </p:nvSpPr>
        <p:spPr>
          <a:xfrm>
            <a:off x="838200" y="2895600"/>
            <a:ext cx="152400" cy="152400"/>
          </a:xfrm>
          <a:prstGeom prst="ellipse">
            <a:avLst/>
          </a:prstGeom>
          <a:solidFill>
            <a:schemeClr val="tx1"/>
          </a:solidFill>
          <a:ln w="9525">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46" name="Rectangle 145"/>
          <p:cNvSpPr/>
          <p:nvPr/>
        </p:nvSpPr>
        <p:spPr>
          <a:xfrm>
            <a:off x="533400" y="4343400"/>
            <a:ext cx="914400" cy="304800"/>
          </a:xfrm>
          <a:prstGeom prst="rect">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47" name="Oval 146"/>
          <p:cNvSpPr/>
          <p:nvPr/>
        </p:nvSpPr>
        <p:spPr>
          <a:xfrm>
            <a:off x="914400" y="4419600"/>
            <a:ext cx="152400" cy="152400"/>
          </a:xfrm>
          <a:prstGeom prst="ellipse">
            <a:avLst/>
          </a:prstGeom>
          <a:solidFill>
            <a:schemeClr val="tx1"/>
          </a:solidFill>
          <a:ln w="9525">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cxnSp>
        <p:nvCxnSpPr>
          <p:cNvPr id="149" name="Elbow Connector 148"/>
          <p:cNvCxnSpPr>
            <a:stCxn id="147" idx="4"/>
            <a:endCxn id="101" idx="2"/>
          </p:cNvCxnSpPr>
          <p:nvPr/>
        </p:nvCxnSpPr>
        <p:spPr>
          <a:xfrm rot="16200000" flipH="1">
            <a:off x="2463111" y="3099488"/>
            <a:ext cx="1422231" cy="4367253"/>
          </a:xfrm>
          <a:prstGeom prst="bentConnector3">
            <a:avLst>
              <a:gd name="adj1" fmla="val 122724"/>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2" name="Elbow Connector 141"/>
          <p:cNvCxnSpPr/>
          <p:nvPr/>
        </p:nvCxnSpPr>
        <p:spPr>
          <a:xfrm rot="5400000" flipH="1" flipV="1">
            <a:off x="2476500" y="38100"/>
            <a:ext cx="1295400" cy="4419600"/>
          </a:xfrm>
          <a:prstGeom prst="bentConnector3">
            <a:avLst>
              <a:gd name="adj1" fmla="val 124949"/>
            </a:avLst>
          </a:prstGeom>
          <a:ln w="28575">
            <a:solidFill>
              <a:schemeClr val="bg1">
                <a:lumMod val="6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Undiscovered Guest Page Table</a:t>
            </a:r>
            <a:endParaRPr lang="en-US" dirty="0"/>
          </a:p>
        </p:txBody>
      </p:sp>
      <p:grpSp>
        <p:nvGrpSpPr>
          <p:cNvPr id="3" name="Group 27"/>
          <p:cNvGrpSpPr/>
          <p:nvPr/>
        </p:nvGrpSpPr>
        <p:grpSpPr>
          <a:xfrm>
            <a:off x="1828800" y="1600200"/>
            <a:ext cx="914400" cy="1879431"/>
            <a:chOff x="1371600" y="1752600"/>
            <a:chExt cx="914400" cy="1879431"/>
          </a:xfrm>
          <a:noFill/>
        </p:grpSpPr>
        <p:sp>
          <p:nvSpPr>
            <p:cNvPr id="5" name="Rectangle 4"/>
            <p:cNvSpPr/>
            <p:nvPr/>
          </p:nvSpPr>
          <p:spPr>
            <a:xfrm>
              <a:off x="1371600" y="1752600"/>
              <a:ext cx="914400" cy="1828800"/>
            </a:xfrm>
            <a:prstGeom prst="rect">
              <a:avLst/>
            </a:prstGeom>
            <a:grp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vert270" rtlCol="0" anchor="ctr"/>
            <a:lstStyle/>
            <a:p>
              <a:pPr algn="ctr"/>
              <a:endParaRPr lang="en-US" sz="1400" b="1" smtClean="0">
                <a:solidFill>
                  <a:schemeClr val="tx1"/>
                </a:solidFill>
              </a:endParaRPr>
            </a:p>
          </p:txBody>
        </p:sp>
        <p:cxnSp>
          <p:nvCxnSpPr>
            <p:cNvPr id="8" name="Straight Connector 7"/>
            <p:cNvCxnSpPr/>
            <p:nvPr/>
          </p:nvCxnSpPr>
          <p:spPr>
            <a:xfrm>
              <a:off x="1371600" y="17526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371600" y="19812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371600" y="22098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371600" y="24384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371600" y="26670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371600" y="28956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371600" y="31242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419073" y="3124200"/>
              <a:ext cx="819455" cy="507831"/>
            </a:xfrm>
            <a:prstGeom prst="rect">
              <a:avLst/>
            </a:prstGeom>
            <a:grpFill/>
            <a:ln>
              <a:noFill/>
            </a:ln>
          </p:spPr>
          <p:txBody>
            <a:bodyPr wrap="none" rtlCol="0">
              <a:spAutoFit/>
            </a:bodyPr>
            <a:lstStyle/>
            <a:p>
              <a:pPr algn="ctr"/>
              <a:r>
                <a:rPr lang="en-US" sz="1600" b="1" dirty="0" smtClean="0"/>
                <a:t>Guest</a:t>
              </a:r>
              <a:endParaRPr lang="en-US" sz="1400" b="1" dirty="0" smtClean="0"/>
            </a:p>
            <a:p>
              <a:pPr algn="ctr"/>
              <a:r>
                <a:rPr lang="en-US" sz="1050" b="1" dirty="0" smtClean="0"/>
                <a:t>Page Table</a:t>
              </a:r>
            </a:p>
          </p:txBody>
        </p:sp>
      </p:grpSp>
      <p:grpSp>
        <p:nvGrpSpPr>
          <p:cNvPr id="4" name="Group 40"/>
          <p:cNvGrpSpPr/>
          <p:nvPr/>
        </p:nvGrpSpPr>
        <p:grpSpPr>
          <a:xfrm>
            <a:off x="1828800" y="4114800"/>
            <a:ext cx="914633" cy="1879431"/>
            <a:chOff x="1371600" y="1752600"/>
            <a:chExt cx="914633" cy="1879431"/>
          </a:xfrm>
          <a:noFill/>
        </p:grpSpPr>
        <p:sp>
          <p:nvSpPr>
            <p:cNvPr id="42" name="Rectangle 41"/>
            <p:cNvSpPr/>
            <p:nvPr/>
          </p:nvSpPr>
          <p:spPr>
            <a:xfrm>
              <a:off x="1371600" y="1752600"/>
              <a:ext cx="914400" cy="1828800"/>
            </a:xfrm>
            <a:prstGeom prst="rect">
              <a:avLst/>
            </a:prstGeom>
            <a:grp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vert270" rtlCol="0" anchor="ctr"/>
            <a:lstStyle/>
            <a:p>
              <a:pPr algn="ctr"/>
              <a:endParaRPr lang="en-US" sz="1400" b="1" smtClean="0">
                <a:solidFill>
                  <a:schemeClr val="tx1"/>
                </a:solidFill>
              </a:endParaRPr>
            </a:p>
          </p:txBody>
        </p:sp>
        <p:cxnSp>
          <p:nvCxnSpPr>
            <p:cNvPr id="43" name="Straight Connector 42"/>
            <p:cNvCxnSpPr/>
            <p:nvPr/>
          </p:nvCxnSpPr>
          <p:spPr>
            <a:xfrm>
              <a:off x="1371600" y="17526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371600" y="19812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1371600" y="22098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1371600" y="24384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371600" y="26670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1371600" y="28956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1371600" y="31242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1419073" y="3124200"/>
              <a:ext cx="867160" cy="507831"/>
            </a:xfrm>
            <a:prstGeom prst="rect">
              <a:avLst/>
            </a:prstGeom>
            <a:grpFill/>
          </p:spPr>
          <p:txBody>
            <a:bodyPr wrap="none" rtlCol="0">
              <a:spAutoFit/>
            </a:bodyPr>
            <a:lstStyle/>
            <a:p>
              <a:pPr algn="ctr"/>
              <a:r>
                <a:rPr lang="en-US" sz="1600" b="1" dirty="0" smtClean="0"/>
                <a:t>Shadow</a:t>
              </a:r>
              <a:endParaRPr lang="en-US" sz="1400" b="1" dirty="0" smtClean="0"/>
            </a:p>
            <a:p>
              <a:pPr algn="ctr"/>
              <a:r>
                <a:rPr lang="en-US" sz="1050" b="1" dirty="0" smtClean="0"/>
                <a:t>Page Table</a:t>
              </a:r>
            </a:p>
          </p:txBody>
        </p:sp>
      </p:grpSp>
      <p:grpSp>
        <p:nvGrpSpPr>
          <p:cNvPr id="6" name="Group 51"/>
          <p:cNvGrpSpPr/>
          <p:nvPr/>
        </p:nvGrpSpPr>
        <p:grpSpPr>
          <a:xfrm>
            <a:off x="3352800" y="1600200"/>
            <a:ext cx="914400" cy="1879431"/>
            <a:chOff x="1371600" y="1752600"/>
            <a:chExt cx="914400" cy="1879431"/>
          </a:xfrm>
          <a:noFill/>
        </p:grpSpPr>
        <p:sp>
          <p:nvSpPr>
            <p:cNvPr id="53" name="Rectangle 52"/>
            <p:cNvSpPr/>
            <p:nvPr/>
          </p:nvSpPr>
          <p:spPr>
            <a:xfrm>
              <a:off x="1371600" y="1752600"/>
              <a:ext cx="914400" cy="1828800"/>
            </a:xfrm>
            <a:prstGeom prst="rect">
              <a:avLst/>
            </a:prstGeom>
            <a:grp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vert270" rtlCol="0" anchor="ctr"/>
            <a:lstStyle/>
            <a:p>
              <a:pPr algn="ctr"/>
              <a:endParaRPr lang="en-US" sz="1400" b="1" smtClean="0">
                <a:solidFill>
                  <a:schemeClr val="tx1"/>
                </a:solidFill>
              </a:endParaRPr>
            </a:p>
          </p:txBody>
        </p:sp>
        <p:cxnSp>
          <p:nvCxnSpPr>
            <p:cNvPr id="54" name="Straight Connector 53"/>
            <p:cNvCxnSpPr/>
            <p:nvPr/>
          </p:nvCxnSpPr>
          <p:spPr>
            <a:xfrm>
              <a:off x="1371600" y="17526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1371600" y="19812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371600" y="22098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371600" y="24384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371600" y="26670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1371600" y="28956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1371600" y="31242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1419073" y="3124200"/>
              <a:ext cx="819455" cy="507831"/>
            </a:xfrm>
            <a:prstGeom prst="rect">
              <a:avLst/>
            </a:prstGeom>
            <a:grpFill/>
          </p:spPr>
          <p:txBody>
            <a:bodyPr wrap="none" rtlCol="0">
              <a:spAutoFit/>
            </a:bodyPr>
            <a:lstStyle/>
            <a:p>
              <a:pPr algn="ctr"/>
              <a:r>
                <a:rPr lang="en-US" sz="1600" b="1" dirty="0" smtClean="0"/>
                <a:t>Guest</a:t>
              </a:r>
              <a:endParaRPr lang="en-US" sz="1400" b="1" dirty="0" smtClean="0"/>
            </a:p>
            <a:p>
              <a:pPr algn="ctr"/>
              <a:r>
                <a:rPr lang="en-US" sz="1050" b="1" dirty="0" smtClean="0"/>
                <a:t>Page Table</a:t>
              </a:r>
            </a:p>
          </p:txBody>
        </p:sp>
      </p:grpSp>
      <p:grpSp>
        <p:nvGrpSpPr>
          <p:cNvPr id="7" name="Group 61"/>
          <p:cNvGrpSpPr/>
          <p:nvPr/>
        </p:nvGrpSpPr>
        <p:grpSpPr>
          <a:xfrm>
            <a:off x="4876800" y="1600200"/>
            <a:ext cx="914400" cy="1879431"/>
            <a:chOff x="1371600" y="1752600"/>
            <a:chExt cx="914400" cy="1879431"/>
          </a:xfrm>
          <a:noFill/>
        </p:grpSpPr>
        <p:sp>
          <p:nvSpPr>
            <p:cNvPr id="63" name="Rectangle 62"/>
            <p:cNvSpPr/>
            <p:nvPr/>
          </p:nvSpPr>
          <p:spPr>
            <a:xfrm>
              <a:off x="1371600" y="1752600"/>
              <a:ext cx="914400" cy="1828800"/>
            </a:xfrm>
            <a:prstGeom prst="rect">
              <a:avLst/>
            </a:prstGeom>
            <a:grp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vert270" rtlCol="0" anchor="ctr"/>
            <a:lstStyle/>
            <a:p>
              <a:pPr algn="ctr"/>
              <a:endParaRPr lang="en-US" sz="1400" b="1" smtClean="0">
                <a:solidFill>
                  <a:schemeClr val="tx1"/>
                </a:solidFill>
              </a:endParaRPr>
            </a:p>
          </p:txBody>
        </p:sp>
        <p:cxnSp>
          <p:nvCxnSpPr>
            <p:cNvPr id="64" name="Straight Connector 63"/>
            <p:cNvCxnSpPr/>
            <p:nvPr/>
          </p:nvCxnSpPr>
          <p:spPr>
            <a:xfrm>
              <a:off x="1371600" y="17526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371600" y="19812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371600" y="22098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1371600" y="24384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1371600" y="26670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1371600" y="28956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371600" y="31242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1419073" y="3124200"/>
              <a:ext cx="819455" cy="507831"/>
            </a:xfrm>
            <a:prstGeom prst="rect">
              <a:avLst/>
            </a:prstGeom>
            <a:grpFill/>
          </p:spPr>
          <p:txBody>
            <a:bodyPr wrap="none" rtlCol="0">
              <a:spAutoFit/>
            </a:bodyPr>
            <a:lstStyle/>
            <a:p>
              <a:pPr algn="ctr"/>
              <a:r>
                <a:rPr lang="en-US" sz="1600" b="1" dirty="0" smtClean="0"/>
                <a:t>Guest</a:t>
              </a:r>
              <a:endParaRPr lang="en-US" sz="1400" b="1" dirty="0" smtClean="0"/>
            </a:p>
            <a:p>
              <a:pPr algn="ctr"/>
              <a:r>
                <a:rPr lang="en-US" sz="1050" b="1" dirty="0" smtClean="0"/>
                <a:t>Page Table</a:t>
              </a:r>
            </a:p>
          </p:txBody>
        </p:sp>
      </p:grpSp>
      <p:grpSp>
        <p:nvGrpSpPr>
          <p:cNvPr id="16" name="Group 81"/>
          <p:cNvGrpSpPr/>
          <p:nvPr/>
        </p:nvGrpSpPr>
        <p:grpSpPr>
          <a:xfrm>
            <a:off x="3352800" y="4114800"/>
            <a:ext cx="914633" cy="1879431"/>
            <a:chOff x="1371600" y="1752600"/>
            <a:chExt cx="914633" cy="1879431"/>
          </a:xfrm>
          <a:noFill/>
        </p:grpSpPr>
        <p:sp>
          <p:nvSpPr>
            <p:cNvPr id="83" name="Rectangle 82"/>
            <p:cNvSpPr/>
            <p:nvPr/>
          </p:nvSpPr>
          <p:spPr>
            <a:xfrm>
              <a:off x="1371600" y="1752600"/>
              <a:ext cx="914400" cy="1828800"/>
            </a:xfrm>
            <a:prstGeom prst="rect">
              <a:avLst/>
            </a:prstGeom>
            <a:grp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vert270" rtlCol="0" anchor="ctr"/>
            <a:lstStyle/>
            <a:p>
              <a:pPr algn="ctr"/>
              <a:endParaRPr lang="en-US" sz="1400" b="1" smtClean="0">
                <a:solidFill>
                  <a:schemeClr val="tx1"/>
                </a:solidFill>
              </a:endParaRPr>
            </a:p>
          </p:txBody>
        </p:sp>
        <p:cxnSp>
          <p:nvCxnSpPr>
            <p:cNvPr id="84" name="Straight Connector 83"/>
            <p:cNvCxnSpPr/>
            <p:nvPr/>
          </p:nvCxnSpPr>
          <p:spPr>
            <a:xfrm>
              <a:off x="1371600" y="17526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371600" y="19812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371600" y="22098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371600" y="24384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371600" y="26670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371600" y="28956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371600" y="31242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1419073" y="3124200"/>
              <a:ext cx="867160" cy="507831"/>
            </a:xfrm>
            <a:prstGeom prst="rect">
              <a:avLst/>
            </a:prstGeom>
            <a:grpFill/>
          </p:spPr>
          <p:txBody>
            <a:bodyPr wrap="none" rtlCol="0">
              <a:spAutoFit/>
            </a:bodyPr>
            <a:lstStyle/>
            <a:p>
              <a:pPr algn="ctr"/>
              <a:r>
                <a:rPr lang="en-US" sz="1600" b="1" dirty="0" smtClean="0"/>
                <a:t>Shadow</a:t>
              </a:r>
              <a:endParaRPr lang="en-US" sz="1400" b="1" dirty="0" smtClean="0"/>
            </a:p>
            <a:p>
              <a:pPr algn="ctr"/>
              <a:r>
                <a:rPr lang="en-US" sz="1050" b="1" dirty="0" smtClean="0"/>
                <a:t>Page Table</a:t>
              </a:r>
            </a:p>
          </p:txBody>
        </p:sp>
      </p:grpSp>
      <p:grpSp>
        <p:nvGrpSpPr>
          <p:cNvPr id="17" name="Group 91"/>
          <p:cNvGrpSpPr/>
          <p:nvPr/>
        </p:nvGrpSpPr>
        <p:grpSpPr>
          <a:xfrm>
            <a:off x="4876800" y="4114800"/>
            <a:ext cx="914633" cy="1879431"/>
            <a:chOff x="1371600" y="1752600"/>
            <a:chExt cx="914633" cy="1879431"/>
          </a:xfrm>
          <a:noFill/>
        </p:grpSpPr>
        <p:sp>
          <p:nvSpPr>
            <p:cNvPr id="93" name="Rectangle 92"/>
            <p:cNvSpPr/>
            <p:nvPr/>
          </p:nvSpPr>
          <p:spPr>
            <a:xfrm>
              <a:off x="1371600" y="1752600"/>
              <a:ext cx="914400" cy="1828800"/>
            </a:xfrm>
            <a:prstGeom prst="rect">
              <a:avLst/>
            </a:prstGeom>
            <a:grp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vert270" rtlCol="0" anchor="ctr"/>
            <a:lstStyle/>
            <a:p>
              <a:pPr algn="ctr"/>
              <a:endParaRPr lang="en-US" sz="1400" b="1" smtClean="0">
                <a:solidFill>
                  <a:schemeClr val="tx1"/>
                </a:solidFill>
              </a:endParaRPr>
            </a:p>
          </p:txBody>
        </p:sp>
        <p:cxnSp>
          <p:nvCxnSpPr>
            <p:cNvPr id="94" name="Straight Connector 93"/>
            <p:cNvCxnSpPr/>
            <p:nvPr/>
          </p:nvCxnSpPr>
          <p:spPr>
            <a:xfrm>
              <a:off x="1371600" y="17526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1371600" y="19812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1371600" y="22098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1371600" y="24384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1371600" y="26670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1371600" y="28956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1371600" y="31242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1419073" y="3124200"/>
              <a:ext cx="867160" cy="507831"/>
            </a:xfrm>
            <a:prstGeom prst="rect">
              <a:avLst/>
            </a:prstGeom>
            <a:grpFill/>
          </p:spPr>
          <p:txBody>
            <a:bodyPr wrap="none" rtlCol="0">
              <a:spAutoFit/>
            </a:bodyPr>
            <a:lstStyle/>
            <a:p>
              <a:pPr algn="ctr"/>
              <a:r>
                <a:rPr lang="en-US" sz="1600" b="1" dirty="0" smtClean="0"/>
                <a:t>Shadow</a:t>
              </a:r>
              <a:endParaRPr lang="en-US" sz="1400" b="1" dirty="0" smtClean="0"/>
            </a:p>
            <a:p>
              <a:pPr algn="ctr"/>
              <a:r>
                <a:rPr lang="en-US" sz="1050" b="1" dirty="0" smtClean="0"/>
                <a:t>Page Table</a:t>
              </a:r>
            </a:p>
          </p:txBody>
        </p:sp>
      </p:grpSp>
      <p:cxnSp>
        <p:nvCxnSpPr>
          <p:cNvPr id="103" name="Straight Arrow Connector 102"/>
          <p:cNvCxnSpPr/>
          <p:nvPr/>
        </p:nvCxnSpPr>
        <p:spPr>
          <a:xfrm rot="5400000">
            <a:off x="1943100" y="3771900"/>
            <a:ext cx="685800" cy="1588"/>
          </a:xfrm>
          <a:prstGeom prst="straightConnector1">
            <a:avLst/>
          </a:prstGeom>
          <a:ln w="57150">
            <a:solidFill>
              <a:schemeClr val="tx1">
                <a:lumMod val="50000"/>
                <a:lumOff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rot="5400000">
            <a:off x="3467100" y="3771900"/>
            <a:ext cx="685800" cy="1588"/>
          </a:xfrm>
          <a:prstGeom prst="straightConnector1">
            <a:avLst/>
          </a:prstGeom>
          <a:ln w="57150">
            <a:solidFill>
              <a:schemeClr val="tx1">
                <a:lumMod val="50000"/>
                <a:lumOff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rot="5400000">
            <a:off x="4991100" y="3771900"/>
            <a:ext cx="685800" cy="1588"/>
          </a:xfrm>
          <a:prstGeom prst="straightConnector1">
            <a:avLst/>
          </a:prstGeom>
          <a:ln w="57150">
            <a:solidFill>
              <a:schemeClr val="tx1">
                <a:lumMod val="50000"/>
                <a:lumOff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0" name="Rectangle 119"/>
          <p:cNvSpPr/>
          <p:nvPr/>
        </p:nvSpPr>
        <p:spPr>
          <a:xfrm>
            <a:off x="1828800" y="1828800"/>
            <a:ext cx="914400" cy="228600"/>
          </a:xfrm>
          <a:prstGeom prst="rect">
            <a:avLst/>
          </a:prstGeom>
          <a:solidFill>
            <a:schemeClr val="bg2">
              <a:lumMod val="90000"/>
            </a:schemeClr>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21" name="Rectangle 120"/>
          <p:cNvSpPr/>
          <p:nvPr/>
        </p:nvSpPr>
        <p:spPr>
          <a:xfrm>
            <a:off x="1828800" y="2057400"/>
            <a:ext cx="914400" cy="228600"/>
          </a:xfrm>
          <a:prstGeom prst="rect">
            <a:avLst/>
          </a:prstGeom>
          <a:solidFill>
            <a:schemeClr val="bg2">
              <a:lumMod val="90000"/>
            </a:schemeClr>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22" name="Rectangle 121"/>
          <p:cNvSpPr/>
          <p:nvPr/>
        </p:nvSpPr>
        <p:spPr>
          <a:xfrm>
            <a:off x="1828800" y="2514600"/>
            <a:ext cx="914400" cy="228600"/>
          </a:xfrm>
          <a:prstGeom prst="rect">
            <a:avLst/>
          </a:prstGeom>
          <a:solidFill>
            <a:schemeClr val="bg2">
              <a:lumMod val="90000"/>
            </a:schemeClr>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23" name="Rectangle 122"/>
          <p:cNvSpPr/>
          <p:nvPr/>
        </p:nvSpPr>
        <p:spPr>
          <a:xfrm>
            <a:off x="4876800" y="2743200"/>
            <a:ext cx="914400" cy="228600"/>
          </a:xfrm>
          <a:prstGeom prst="rect">
            <a:avLst/>
          </a:prstGeom>
          <a:solidFill>
            <a:schemeClr val="bg2">
              <a:lumMod val="90000"/>
            </a:schemeClr>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24" name="Rectangle 123"/>
          <p:cNvSpPr/>
          <p:nvPr/>
        </p:nvSpPr>
        <p:spPr>
          <a:xfrm>
            <a:off x="4876800" y="1828800"/>
            <a:ext cx="914400" cy="228600"/>
          </a:xfrm>
          <a:prstGeom prst="rect">
            <a:avLst/>
          </a:prstGeom>
          <a:solidFill>
            <a:schemeClr val="bg2">
              <a:lumMod val="90000"/>
            </a:schemeClr>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25" name="Rectangle 124"/>
          <p:cNvSpPr/>
          <p:nvPr/>
        </p:nvSpPr>
        <p:spPr>
          <a:xfrm>
            <a:off x="3352800" y="2514600"/>
            <a:ext cx="914400" cy="228600"/>
          </a:xfrm>
          <a:prstGeom prst="rect">
            <a:avLst/>
          </a:prstGeom>
          <a:solidFill>
            <a:schemeClr val="bg2">
              <a:lumMod val="90000"/>
            </a:schemeClr>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26" name="Rectangle 125"/>
          <p:cNvSpPr/>
          <p:nvPr/>
        </p:nvSpPr>
        <p:spPr>
          <a:xfrm>
            <a:off x="3352800" y="2286000"/>
            <a:ext cx="914400" cy="228600"/>
          </a:xfrm>
          <a:prstGeom prst="rect">
            <a:avLst/>
          </a:prstGeom>
          <a:solidFill>
            <a:schemeClr val="bg2">
              <a:lumMod val="90000"/>
            </a:schemeClr>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27" name="Rectangle 126"/>
          <p:cNvSpPr/>
          <p:nvPr/>
        </p:nvSpPr>
        <p:spPr>
          <a:xfrm>
            <a:off x="3352800" y="1828800"/>
            <a:ext cx="914400" cy="228600"/>
          </a:xfrm>
          <a:prstGeom prst="rect">
            <a:avLst/>
          </a:prstGeom>
          <a:solidFill>
            <a:schemeClr val="bg2">
              <a:lumMod val="90000"/>
            </a:schemeClr>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28" name="Rectangle 127"/>
          <p:cNvSpPr/>
          <p:nvPr/>
        </p:nvSpPr>
        <p:spPr>
          <a:xfrm>
            <a:off x="3352800" y="1600200"/>
            <a:ext cx="914400" cy="228600"/>
          </a:xfrm>
          <a:prstGeom prst="rect">
            <a:avLst/>
          </a:prstGeom>
          <a:solidFill>
            <a:schemeClr val="bg2">
              <a:lumMod val="90000"/>
            </a:schemeClr>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29" name="Rectangle 128"/>
          <p:cNvSpPr/>
          <p:nvPr/>
        </p:nvSpPr>
        <p:spPr>
          <a:xfrm>
            <a:off x="1828800" y="4343400"/>
            <a:ext cx="914400" cy="228600"/>
          </a:xfrm>
          <a:prstGeom prst="rect">
            <a:avLst/>
          </a:prstGeom>
          <a:solidFill>
            <a:schemeClr val="bg2">
              <a:lumMod val="75000"/>
            </a:schemeClr>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30" name="Rectangle 129"/>
          <p:cNvSpPr/>
          <p:nvPr/>
        </p:nvSpPr>
        <p:spPr>
          <a:xfrm>
            <a:off x="1828800" y="4572000"/>
            <a:ext cx="914400" cy="228600"/>
          </a:xfrm>
          <a:prstGeom prst="rect">
            <a:avLst/>
          </a:prstGeom>
          <a:solidFill>
            <a:schemeClr val="bg2">
              <a:lumMod val="75000"/>
            </a:schemeClr>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32" name="Rectangle 131"/>
          <p:cNvSpPr/>
          <p:nvPr/>
        </p:nvSpPr>
        <p:spPr>
          <a:xfrm>
            <a:off x="3352800" y="4114800"/>
            <a:ext cx="914400" cy="228600"/>
          </a:xfrm>
          <a:prstGeom prst="rect">
            <a:avLst/>
          </a:prstGeom>
          <a:solidFill>
            <a:schemeClr val="bg2">
              <a:lumMod val="75000"/>
            </a:schemeClr>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33" name="Rectangle 132"/>
          <p:cNvSpPr/>
          <p:nvPr/>
        </p:nvSpPr>
        <p:spPr>
          <a:xfrm>
            <a:off x="3352800" y="4800600"/>
            <a:ext cx="914400" cy="228600"/>
          </a:xfrm>
          <a:prstGeom prst="rect">
            <a:avLst/>
          </a:prstGeom>
          <a:solidFill>
            <a:schemeClr val="bg2">
              <a:lumMod val="75000"/>
            </a:schemeClr>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34" name="Rectangle 133"/>
          <p:cNvSpPr/>
          <p:nvPr/>
        </p:nvSpPr>
        <p:spPr>
          <a:xfrm>
            <a:off x="4876800" y="4343400"/>
            <a:ext cx="914400" cy="228600"/>
          </a:xfrm>
          <a:prstGeom prst="rect">
            <a:avLst/>
          </a:prstGeom>
          <a:solidFill>
            <a:schemeClr val="bg2">
              <a:lumMod val="75000"/>
            </a:schemeClr>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35" name="Rectangle 134"/>
          <p:cNvSpPr/>
          <p:nvPr/>
        </p:nvSpPr>
        <p:spPr>
          <a:xfrm>
            <a:off x="4876800" y="5257800"/>
            <a:ext cx="914400" cy="228600"/>
          </a:xfrm>
          <a:prstGeom prst="rect">
            <a:avLst/>
          </a:prstGeom>
          <a:solidFill>
            <a:schemeClr val="bg2">
              <a:lumMod val="75000"/>
            </a:schemeClr>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36" name="Rectangle 135"/>
          <p:cNvSpPr/>
          <p:nvPr/>
        </p:nvSpPr>
        <p:spPr>
          <a:xfrm>
            <a:off x="457200" y="2819400"/>
            <a:ext cx="914400" cy="304800"/>
          </a:xfrm>
          <a:prstGeom prst="rect">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37" name="TextBox 136"/>
          <p:cNvSpPr txBox="1"/>
          <p:nvPr/>
        </p:nvSpPr>
        <p:spPr>
          <a:xfrm>
            <a:off x="381000" y="3124200"/>
            <a:ext cx="1094427" cy="307777"/>
          </a:xfrm>
          <a:prstGeom prst="rect">
            <a:avLst/>
          </a:prstGeom>
          <a:noFill/>
        </p:spPr>
        <p:txBody>
          <a:bodyPr wrap="square" rtlCol="0">
            <a:spAutoFit/>
          </a:bodyPr>
          <a:lstStyle/>
          <a:p>
            <a:pPr algn="ctr"/>
            <a:r>
              <a:rPr lang="en-US" sz="1400" b="1" dirty="0" smtClean="0"/>
              <a:t>Virtual CR3</a:t>
            </a:r>
          </a:p>
        </p:txBody>
      </p:sp>
      <p:sp>
        <p:nvSpPr>
          <p:cNvPr id="139" name="TextBox 138"/>
          <p:cNvSpPr txBox="1"/>
          <p:nvPr/>
        </p:nvSpPr>
        <p:spPr>
          <a:xfrm>
            <a:off x="457200" y="4038600"/>
            <a:ext cx="1094427" cy="307777"/>
          </a:xfrm>
          <a:prstGeom prst="rect">
            <a:avLst/>
          </a:prstGeom>
          <a:noFill/>
        </p:spPr>
        <p:txBody>
          <a:bodyPr wrap="square" rtlCol="0">
            <a:spAutoFit/>
          </a:bodyPr>
          <a:lstStyle/>
          <a:p>
            <a:pPr algn="ctr"/>
            <a:r>
              <a:rPr lang="en-US" sz="1400" b="1" dirty="0" smtClean="0"/>
              <a:t>Real CR3</a:t>
            </a:r>
          </a:p>
        </p:txBody>
      </p:sp>
      <p:cxnSp>
        <p:nvCxnSpPr>
          <p:cNvPr id="141" name="Elbow Connector 140"/>
          <p:cNvCxnSpPr>
            <a:stCxn id="143" idx="0"/>
            <a:endCxn id="102" idx="0"/>
          </p:cNvCxnSpPr>
          <p:nvPr/>
        </p:nvCxnSpPr>
        <p:spPr>
          <a:xfrm rot="5400000" flipH="1" flipV="1">
            <a:off x="3238500" y="-723900"/>
            <a:ext cx="1295400" cy="5943600"/>
          </a:xfrm>
          <a:prstGeom prst="bentConnector3">
            <a:avLst>
              <a:gd name="adj1" fmla="val 124949"/>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3" name="Oval 142"/>
          <p:cNvSpPr/>
          <p:nvPr/>
        </p:nvSpPr>
        <p:spPr>
          <a:xfrm>
            <a:off x="838200" y="2895600"/>
            <a:ext cx="152400" cy="152400"/>
          </a:xfrm>
          <a:prstGeom prst="ellipse">
            <a:avLst/>
          </a:prstGeom>
          <a:solidFill>
            <a:schemeClr val="tx1"/>
          </a:solidFill>
          <a:ln w="9525">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46" name="Rectangle 145"/>
          <p:cNvSpPr/>
          <p:nvPr/>
        </p:nvSpPr>
        <p:spPr>
          <a:xfrm>
            <a:off x="533400" y="4343400"/>
            <a:ext cx="914400" cy="304800"/>
          </a:xfrm>
          <a:prstGeom prst="rect">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47" name="Oval 146"/>
          <p:cNvSpPr/>
          <p:nvPr/>
        </p:nvSpPr>
        <p:spPr>
          <a:xfrm>
            <a:off x="914400" y="4419600"/>
            <a:ext cx="152400" cy="152400"/>
          </a:xfrm>
          <a:prstGeom prst="ellipse">
            <a:avLst/>
          </a:prstGeom>
          <a:solidFill>
            <a:schemeClr val="tx1"/>
          </a:solidFill>
          <a:ln w="9525">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cxnSp>
        <p:nvCxnSpPr>
          <p:cNvPr id="149" name="Elbow Connector 148"/>
          <p:cNvCxnSpPr>
            <a:stCxn id="147" idx="4"/>
            <a:endCxn id="101" idx="2"/>
          </p:cNvCxnSpPr>
          <p:nvPr/>
        </p:nvCxnSpPr>
        <p:spPr>
          <a:xfrm rot="16200000" flipH="1">
            <a:off x="2463111" y="3099488"/>
            <a:ext cx="1422231" cy="4367253"/>
          </a:xfrm>
          <a:prstGeom prst="bentConnector3">
            <a:avLst>
              <a:gd name="adj1" fmla="val 122724"/>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92" name="Group 51"/>
          <p:cNvGrpSpPr/>
          <p:nvPr/>
        </p:nvGrpSpPr>
        <p:grpSpPr>
          <a:xfrm>
            <a:off x="6400800" y="1600200"/>
            <a:ext cx="914400" cy="1879431"/>
            <a:chOff x="1371600" y="1752600"/>
            <a:chExt cx="914400" cy="1879431"/>
          </a:xfrm>
          <a:noFill/>
        </p:grpSpPr>
        <p:sp>
          <p:nvSpPr>
            <p:cNvPr id="102" name="Rectangle 101"/>
            <p:cNvSpPr/>
            <p:nvPr/>
          </p:nvSpPr>
          <p:spPr>
            <a:xfrm>
              <a:off x="1371600" y="1752600"/>
              <a:ext cx="914400" cy="1828800"/>
            </a:xfrm>
            <a:prstGeom prst="rect">
              <a:avLst/>
            </a:prstGeom>
            <a:grp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vert270" rtlCol="0" anchor="ctr"/>
            <a:lstStyle/>
            <a:p>
              <a:pPr algn="ctr"/>
              <a:endParaRPr lang="en-US" sz="1400" b="1" smtClean="0">
                <a:solidFill>
                  <a:schemeClr val="tx1"/>
                </a:solidFill>
              </a:endParaRPr>
            </a:p>
          </p:txBody>
        </p:sp>
        <p:cxnSp>
          <p:nvCxnSpPr>
            <p:cNvPr id="104" name="Straight Connector 103"/>
            <p:cNvCxnSpPr/>
            <p:nvPr/>
          </p:nvCxnSpPr>
          <p:spPr>
            <a:xfrm>
              <a:off x="1371600" y="17526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1371600" y="19812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1371600" y="22098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1371600" y="24384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1371600" y="26670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1371600" y="28956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1371600" y="31242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1419073" y="3124200"/>
              <a:ext cx="819455" cy="507831"/>
            </a:xfrm>
            <a:prstGeom prst="rect">
              <a:avLst/>
            </a:prstGeom>
            <a:grpFill/>
          </p:spPr>
          <p:txBody>
            <a:bodyPr wrap="none" rtlCol="0">
              <a:spAutoFit/>
            </a:bodyPr>
            <a:lstStyle/>
            <a:p>
              <a:pPr algn="ctr"/>
              <a:r>
                <a:rPr lang="en-US" sz="1600" b="1" dirty="0" smtClean="0"/>
                <a:t>Guest</a:t>
              </a:r>
              <a:endParaRPr lang="en-US" sz="1400" b="1" dirty="0" smtClean="0"/>
            </a:p>
            <a:p>
              <a:pPr algn="ctr"/>
              <a:r>
                <a:rPr lang="en-US" sz="1050" b="1" dirty="0" smtClean="0"/>
                <a:t>Page Table</a:t>
              </a:r>
            </a:p>
          </p:txBody>
        </p:sp>
      </p:grpSp>
      <p:sp>
        <p:nvSpPr>
          <p:cNvPr id="113" name="Rectangle 112"/>
          <p:cNvSpPr/>
          <p:nvPr/>
        </p:nvSpPr>
        <p:spPr>
          <a:xfrm>
            <a:off x="6400800" y="2514600"/>
            <a:ext cx="914400" cy="228600"/>
          </a:xfrm>
          <a:prstGeom prst="rect">
            <a:avLst/>
          </a:prstGeom>
          <a:solidFill>
            <a:schemeClr val="bg2">
              <a:lumMod val="90000"/>
            </a:schemeClr>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14" name="Rectangle 113"/>
          <p:cNvSpPr/>
          <p:nvPr/>
        </p:nvSpPr>
        <p:spPr>
          <a:xfrm>
            <a:off x="6400800" y="2286000"/>
            <a:ext cx="914400" cy="228600"/>
          </a:xfrm>
          <a:prstGeom prst="rect">
            <a:avLst/>
          </a:prstGeom>
          <a:solidFill>
            <a:schemeClr val="bg2">
              <a:lumMod val="90000"/>
            </a:schemeClr>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15" name="Rectangle 114"/>
          <p:cNvSpPr/>
          <p:nvPr/>
        </p:nvSpPr>
        <p:spPr>
          <a:xfrm>
            <a:off x="6400800" y="1828800"/>
            <a:ext cx="914400" cy="228600"/>
          </a:xfrm>
          <a:prstGeom prst="rect">
            <a:avLst/>
          </a:prstGeom>
          <a:solidFill>
            <a:schemeClr val="bg2">
              <a:lumMod val="90000"/>
            </a:schemeClr>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cxnSp>
        <p:nvCxnSpPr>
          <p:cNvPr id="145" name="Straight Arrow Connector 144"/>
          <p:cNvCxnSpPr/>
          <p:nvPr/>
        </p:nvCxnSpPr>
        <p:spPr>
          <a:xfrm>
            <a:off x="5410200" y="1447800"/>
            <a:ext cx="1371600" cy="1588"/>
          </a:xfrm>
          <a:prstGeom prst="straightConnector1">
            <a:avLst/>
          </a:prstGeom>
          <a:ln w="38100">
            <a:solidFill>
              <a:srgbClr val="C0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Background</a:t>
            </a:r>
          </a:p>
          <a:p>
            <a:r>
              <a:rPr lang="en-US" dirty="0" smtClean="0"/>
              <a:t>Virtualization </a:t>
            </a:r>
            <a:r>
              <a:rPr lang="en-US" dirty="0" smtClean="0"/>
              <a:t>Techniques</a:t>
            </a:r>
            <a:endParaRPr lang="en-US" dirty="0" smtClean="0"/>
          </a:p>
          <a:p>
            <a:pPr lvl="1"/>
            <a:r>
              <a:rPr lang="en-US" dirty="0" smtClean="0"/>
              <a:t>Emulated TLB</a:t>
            </a:r>
            <a:endParaRPr lang="en-US" dirty="0" smtClean="0"/>
          </a:p>
          <a:p>
            <a:pPr lvl="1"/>
            <a:r>
              <a:rPr lang="en-US" dirty="0" smtClean="0"/>
              <a:t>Shadow Page Tables</a:t>
            </a:r>
          </a:p>
          <a:p>
            <a:r>
              <a:rPr lang="en-US" dirty="0" smtClean="0"/>
              <a:t>Page Protection</a:t>
            </a:r>
          </a:p>
          <a:p>
            <a:pPr lvl="1"/>
            <a:r>
              <a:rPr lang="en-US" dirty="0" smtClean="0"/>
              <a:t>Memory Tracing</a:t>
            </a:r>
          </a:p>
          <a:p>
            <a:pPr lvl="1"/>
            <a:r>
              <a:rPr lang="en-US" dirty="0" smtClean="0"/>
              <a:t>Hiding the </a:t>
            </a:r>
            <a:r>
              <a:rPr lang="en-US" dirty="0" smtClean="0"/>
              <a:t>Monitor</a:t>
            </a:r>
            <a:endParaRPr lang="en-US" dirty="0" smtClean="0"/>
          </a:p>
          <a:p>
            <a:r>
              <a:rPr lang="en-US" dirty="0" smtClean="0"/>
              <a:t>Hardware-supported </a:t>
            </a:r>
            <a:r>
              <a:rPr lang="en-US" dirty="0" smtClean="0"/>
              <a:t>Memory Virtualization</a:t>
            </a:r>
          </a:p>
          <a:p>
            <a:pPr lvl="1"/>
            <a:r>
              <a:rPr lang="en-US" dirty="0" smtClean="0"/>
              <a:t>Nested Page Tables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Undiscovered Guest Page Table</a:t>
            </a:r>
            <a:endParaRPr lang="en-US" dirty="0"/>
          </a:p>
        </p:txBody>
      </p:sp>
      <p:grpSp>
        <p:nvGrpSpPr>
          <p:cNvPr id="3" name="Group 27"/>
          <p:cNvGrpSpPr/>
          <p:nvPr/>
        </p:nvGrpSpPr>
        <p:grpSpPr>
          <a:xfrm>
            <a:off x="1828800" y="1600200"/>
            <a:ext cx="914400" cy="1879431"/>
            <a:chOff x="1371600" y="1752600"/>
            <a:chExt cx="914400" cy="1879431"/>
          </a:xfrm>
          <a:noFill/>
        </p:grpSpPr>
        <p:sp>
          <p:nvSpPr>
            <p:cNvPr id="5" name="Rectangle 4"/>
            <p:cNvSpPr/>
            <p:nvPr/>
          </p:nvSpPr>
          <p:spPr>
            <a:xfrm>
              <a:off x="1371600" y="1752600"/>
              <a:ext cx="914400" cy="1828800"/>
            </a:xfrm>
            <a:prstGeom prst="rect">
              <a:avLst/>
            </a:prstGeom>
            <a:grp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vert270" rtlCol="0" anchor="ctr"/>
            <a:lstStyle/>
            <a:p>
              <a:pPr algn="ctr"/>
              <a:endParaRPr lang="en-US" sz="1400" b="1" smtClean="0">
                <a:solidFill>
                  <a:schemeClr val="tx1"/>
                </a:solidFill>
              </a:endParaRPr>
            </a:p>
          </p:txBody>
        </p:sp>
        <p:cxnSp>
          <p:nvCxnSpPr>
            <p:cNvPr id="8" name="Straight Connector 7"/>
            <p:cNvCxnSpPr/>
            <p:nvPr/>
          </p:nvCxnSpPr>
          <p:spPr>
            <a:xfrm>
              <a:off x="1371600" y="17526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371600" y="19812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371600" y="22098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371600" y="24384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371600" y="26670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371600" y="28956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371600" y="31242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419073" y="3124200"/>
              <a:ext cx="819455" cy="507831"/>
            </a:xfrm>
            <a:prstGeom prst="rect">
              <a:avLst/>
            </a:prstGeom>
            <a:grpFill/>
            <a:ln>
              <a:noFill/>
            </a:ln>
          </p:spPr>
          <p:txBody>
            <a:bodyPr wrap="none" rtlCol="0">
              <a:spAutoFit/>
            </a:bodyPr>
            <a:lstStyle/>
            <a:p>
              <a:pPr algn="ctr"/>
              <a:r>
                <a:rPr lang="en-US" sz="1600" b="1" dirty="0" smtClean="0"/>
                <a:t>Guest</a:t>
              </a:r>
              <a:endParaRPr lang="en-US" sz="1400" b="1" dirty="0" smtClean="0"/>
            </a:p>
            <a:p>
              <a:pPr algn="ctr"/>
              <a:r>
                <a:rPr lang="en-US" sz="1050" b="1" dirty="0" smtClean="0"/>
                <a:t>Page Table</a:t>
              </a:r>
            </a:p>
          </p:txBody>
        </p:sp>
      </p:grpSp>
      <p:grpSp>
        <p:nvGrpSpPr>
          <p:cNvPr id="4" name="Group 40"/>
          <p:cNvGrpSpPr/>
          <p:nvPr/>
        </p:nvGrpSpPr>
        <p:grpSpPr>
          <a:xfrm>
            <a:off x="1828800" y="4114800"/>
            <a:ext cx="914633" cy="1879431"/>
            <a:chOff x="1371600" y="1752600"/>
            <a:chExt cx="914633" cy="1879431"/>
          </a:xfrm>
          <a:noFill/>
        </p:grpSpPr>
        <p:sp>
          <p:nvSpPr>
            <p:cNvPr id="42" name="Rectangle 41"/>
            <p:cNvSpPr/>
            <p:nvPr/>
          </p:nvSpPr>
          <p:spPr>
            <a:xfrm>
              <a:off x="1371600" y="1752600"/>
              <a:ext cx="914400" cy="1828800"/>
            </a:xfrm>
            <a:prstGeom prst="rect">
              <a:avLst/>
            </a:prstGeom>
            <a:grp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vert270" rtlCol="0" anchor="ctr"/>
            <a:lstStyle/>
            <a:p>
              <a:pPr algn="ctr"/>
              <a:endParaRPr lang="en-US" sz="1400" b="1" smtClean="0">
                <a:solidFill>
                  <a:schemeClr val="tx1"/>
                </a:solidFill>
              </a:endParaRPr>
            </a:p>
          </p:txBody>
        </p:sp>
        <p:cxnSp>
          <p:nvCxnSpPr>
            <p:cNvPr id="43" name="Straight Connector 42"/>
            <p:cNvCxnSpPr/>
            <p:nvPr/>
          </p:nvCxnSpPr>
          <p:spPr>
            <a:xfrm>
              <a:off x="1371600" y="17526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371600" y="19812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1371600" y="22098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1371600" y="24384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371600" y="26670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1371600" y="28956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1371600" y="31242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1419073" y="3124200"/>
              <a:ext cx="867160" cy="507831"/>
            </a:xfrm>
            <a:prstGeom prst="rect">
              <a:avLst/>
            </a:prstGeom>
            <a:grpFill/>
          </p:spPr>
          <p:txBody>
            <a:bodyPr wrap="none" rtlCol="0">
              <a:spAutoFit/>
            </a:bodyPr>
            <a:lstStyle/>
            <a:p>
              <a:pPr algn="ctr"/>
              <a:r>
                <a:rPr lang="en-US" sz="1600" b="1" dirty="0" smtClean="0"/>
                <a:t>Shadow</a:t>
              </a:r>
              <a:endParaRPr lang="en-US" sz="1400" b="1" dirty="0" smtClean="0"/>
            </a:p>
            <a:p>
              <a:pPr algn="ctr"/>
              <a:r>
                <a:rPr lang="en-US" sz="1050" b="1" dirty="0" smtClean="0"/>
                <a:t>Page Table</a:t>
              </a:r>
            </a:p>
          </p:txBody>
        </p:sp>
      </p:grpSp>
      <p:grpSp>
        <p:nvGrpSpPr>
          <p:cNvPr id="6" name="Group 51"/>
          <p:cNvGrpSpPr/>
          <p:nvPr/>
        </p:nvGrpSpPr>
        <p:grpSpPr>
          <a:xfrm>
            <a:off x="3352800" y="1600200"/>
            <a:ext cx="914400" cy="1879431"/>
            <a:chOff x="1371600" y="1752600"/>
            <a:chExt cx="914400" cy="1879431"/>
          </a:xfrm>
          <a:noFill/>
        </p:grpSpPr>
        <p:sp>
          <p:nvSpPr>
            <p:cNvPr id="53" name="Rectangle 52"/>
            <p:cNvSpPr/>
            <p:nvPr/>
          </p:nvSpPr>
          <p:spPr>
            <a:xfrm>
              <a:off x="1371600" y="1752600"/>
              <a:ext cx="914400" cy="1828800"/>
            </a:xfrm>
            <a:prstGeom prst="rect">
              <a:avLst/>
            </a:prstGeom>
            <a:grp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vert270" rtlCol="0" anchor="ctr"/>
            <a:lstStyle/>
            <a:p>
              <a:pPr algn="ctr"/>
              <a:endParaRPr lang="en-US" sz="1400" b="1" smtClean="0">
                <a:solidFill>
                  <a:schemeClr val="tx1"/>
                </a:solidFill>
              </a:endParaRPr>
            </a:p>
          </p:txBody>
        </p:sp>
        <p:cxnSp>
          <p:nvCxnSpPr>
            <p:cNvPr id="54" name="Straight Connector 53"/>
            <p:cNvCxnSpPr/>
            <p:nvPr/>
          </p:nvCxnSpPr>
          <p:spPr>
            <a:xfrm>
              <a:off x="1371600" y="17526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1371600" y="19812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371600" y="22098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371600" y="24384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371600" y="26670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1371600" y="28956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1371600" y="31242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1419073" y="3124200"/>
              <a:ext cx="819455" cy="507831"/>
            </a:xfrm>
            <a:prstGeom prst="rect">
              <a:avLst/>
            </a:prstGeom>
            <a:grpFill/>
          </p:spPr>
          <p:txBody>
            <a:bodyPr wrap="none" rtlCol="0">
              <a:spAutoFit/>
            </a:bodyPr>
            <a:lstStyle/>
            <a:p>
              <a:pPr algn="ctr"/>
              <a:r>
                <a:rPr lang="en-US" sz="1600" b="1" dirty="0" smtClean="0"/>
                <a:t>Guest</a:t>
              </a:r>
              <a:endParaRPr lang="en-US" sz="1400" b="1" dirty="0" smtClean="0"/>
            </a:p>
            <a:p>
              <a:pPr algn="ctr"/>
              <a:r>
                <a:rPr lang="en-US" sz="1050" b="1" dirty="0" smtClean="0"/>
                <a:t>Page Table</a:t>
              </a:r>
            </a:p>
          </p:txBody>
        </p:sp>
      </p:grpSp>
      <p:grpSp>
        <p:nvGrpSpPr>
          <p:cNvPr id="7" name="Group 61"/>
          <p:cNvGrpSpPr/>
          <p:nvPr/>
        </p:nvGrpSpPr>
        <p:grpSpPr>
          <a:xfrm>
            <a:off x="4876800" y="1600200"/>
            <a:ext cx="914400" cy="1879431"/>
            <a:chOff x="1371600" y="1752600"/>
            <a:chExt cx="914400" cy="1879431"/>
          </a:xfrm>
          <a:noFill/>
        </p:grpSpPr>
        <p:sp>
          <p:nvSpPr>
            <p:cNvPr id="63" name="Rectangle 62"/>
            <p:cNvSpPr/>
            <p:nvPr/>
          </p:nvSpPr>
          <p:spPr>
            <a:xfrm>
              <a:off x="1371600" y="1752600"/>
              <a:ext cx="914400" cy="1828800"/>
            </a:xfrm>
            <a:prstGeom prst="rect">
              <a:avLst/>
            </a:prstGeom>
            <a:grp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vert270" rtlCol="0" anchor="ctr"/>
            <a:lstStyle/>
            <a:p>
              <a:pPr algn="ctr"/>
              <a:endParaRPr lang="en-US" sz="1400" b="1" smtClean="0">
                <a:solidFill>
                  <a:schemeClr val="tx1"/>
                </a:solidFill>
              </a:endParaRPr>
            </a:p>
          </p:txBody>
        </p:sp>
        <p:cxnSp>
          <p:nvCxnSpPr>
            <p:cNvPr id="64" name="Straight Connector 63"/>
            <p:cNvCxnSpPr/>
            <p:nvPr/>
          </p:nvCxnSpPr>
          <p:spPr>
            <a:xfrm>
              <a:off x="1371600" y="17526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371600" y="19812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371600" y="22098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1371600" y="24384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1371600" y="26670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1371600" y="28956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371600" y="31242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1419073" y="3124200"/>
              <a:ext cx="819455" cy="507831"/>
            </a:xfrm>
            <a:prstGeom prst="rect">
              <a:avLst/>
            </a:prstGeom>
            <a:grpFill/>
          </p:spPr>
          <p:txBody>
            <a:bodyPr wrap="none" rtlCol="0">
              <a:spAutoFit/>
            </a:bodyPr>
            <a:lstStyle/>
            <a:p>
              <a:pPr algn="ctr"/>
              <a:r>
                <a:rPr lang="en-US" sz="1600" b="1" dirty="0" smtClean="0"/>
                <a:t>Guest</a:t>
              </a:r>
              <a:endParaRPr lang="en-US" sz="1400" b="1" dirty="0" smtClean="0"/>
            </a:p>
            <a:p>
              <a:pPr algn="ctr"/>
              <a:r>
                <a:rPr lang="en-US" sz="1050" b="1" dirty="0" smtClean="0"/>
                <a:t>Page Table</a:t>
              </a:r>
            </a:p>
          </p:txBody>
        </p:sp>
      </p:grpSp>
      <p:grpSp>
        <p:nvGrpSpPr>
          <p:cNvPr id="16" name="Group 81"/>
          <p:cNvGrpSpPr/>
          <p:nvPr/>
        </p:nvGrpSpPr>
        <p:grpSpPr>
          <a:xfrm>
            <a:off x="3352800" y="4114800"/>
            <a:ext cx="914633" cy="1879431"/>
            <a:chOff x="1371600" y="1752600"/>
            <a:chExt cx="914633" cy="1879431"/>
          </a:xfrm>
          <a:noFill/>
        </p:grpSpPr>
        <p:sp>
          <p:nvSpPr>
            <p:cNvPr id="83" name="Rectangle 82"/>
            <p:cNvSpPr/>
            <p:nvPr/>
          </p:nvSpPr>
          <p:spPr>
            <a:xfrm>
              <a:off x="1371600" y="1752600"/>
              <a:ext cx="914400" cy="1828800"/>
            </a:xfrm>
            <a:prstGeom prst="rect">
              <a:avLst/>
            </a:prstGeom>
            <a:grp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vert270" rtlCol="0" anchor="ctr"/>
            <a:lstStyle/>
            <a:p>
              <a:pPr algn="ctr"/>
              <a:endParaRPr lang="en-US" sz="1400" b="1" smtClean="0">
                <a:solidFill>
                  <a:schemeClr val="tx1"/>
                </a:solidFill>
              </a:endParaRPr>
            </a:p>
          </p:txBody>
        </p:sp>
        <p:cxnSp>
          <p:nvCxnSpPr>
            <p:cNvPr id="84" name="Straight Connector 83"/>
            <p:cNvCxnSpPr/>
            <p:nvPr/>
          </p:nvCxnSpPr>
          <p:spPr>
            <a:xfrm>
              <a:off x="1371600" y="17526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371600" y="19812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371600" y="22098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371600" y="24384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371600" y="26670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371600" y="28956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371600" y="31242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1419073" y="3124200"/>
              <a:ext cx="867160" cy="507831"/>
            </a:xfrm>
            <a:prstGeom prst="rect">
              <a:avLst/>
            </a:prstGeom>
            <a:grpFill/>
          </p:spPr>
          <p:txBody>
            <a:bodyPr wrap="none" rtlCol="0">
              <a:spAutoFit/>
            </a:bodyPr>
            <a:lstStyle/>
            <a:p>
              <a:pPr algn="ctr"/>
              <a:r>
                <a:rPr lang="en-US" sz="1600" b="1" dirty="0" smtClean="0"/>
                <a:t>Shadow</a:t>
              </a:r>
              <a:endParaRPr lang="en-US" sz="1400" b="1" dirty="0" smtClean="0"/>
            </a:p>
            <a:p>
              <a:pPr algn="ctr"/>
              <a:r>
                <a:rPr lang="en-US" sz="1050" b="1" dirty="0" smtClean="0"/>
                <a:t>Page Table</a:t>
              </a:r>
            </a:p>
          </p:txBody>
        </p:sp>
      </p:grpSp>
      <p:grpSp>
        <p:nvGrpSpPr>
          <p:cNvPr id="17" name="Group 91"/>
          <p:cNvGrpSpPr/>
          <p:nvPr/>
        </p:nvGrpSpPr>
        <p:grpSpPr>
          <a:xfrm>
            <a:off x="4876800" y="4114800"/>
            <a:ext cx="914633" cy="1879431"/>
            <a:chOff x="1371600" y="1752600"/>
            <a:chExt cx="914633" cy="1879431"/>
          </a:xfrm>
          <a:noFill/>
        </p:grpSpPr>
        <p:sp>
          <p:nvSpPr>
            <p:cNvPr id="93" name="Rectangle 92"/>
            <p:cNvSpPr/>
            <p:nvPr/>
          </p:nvSpPr>
          <p:spPr>
            <a:xfrm>
              <a:off x="1371600" y="1752600"/>
              <a:ext cx="914400" cy="1828800"/>
            </a:xfrm>
            <a:prstGeom prst="rect">
              <a:avLst/>
            </a:prstGeom>
            <a:grp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vert270" rtlCol="0" anchor="ctr"/>
            <a:lstStyle/>
            <a:p>
              <a:pPr algn="ctr"/>
              <a:endParaRPr lang="en-US" sz="1400" b="1" smtClean="0">
                <a:solidFill>
                  <a:schemeClr val="tx1"/>
                </a:solidFill>
              </a:endParaRPr>
            </a:p>
          </p:txBody>
        </p:sp>
        <p:cxnSp>
          <p:nvCxnSpPr>
            <p:cNvPr id="94" name="Straight Connector 93"/>
            <p:cNvCxnSpPr/>
            <p:nvPr/>
          </p:nvCxnSpPr>
          <p:spPr>
            <a:xfrm>
              <a:off x="1371600" y="17526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1371600" y="19812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1371600" y="22098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1371600" y="24384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1371600" y="26670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1371600" y="28956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1371600" y="31242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1419073" y="3124200"/>
              <a:ext cx="867160" cy="507831"/>
            </a:xfrm>
            <a:prstGeom prst="rect">
              <a:avLst/>
            </a:prstGeom>
            <a:grpFill/>
          </p:spPr>
          <p:txBody>
            <a:bodyPr wrap="none" rtlCol="0">
              <a:spAutoFit/>
            </a:bodyPr>
            <a:lstStyle/>
            <a:p>
              <a:pPr algn="ctr"/>
              <a:r>
                <a:rPr lang="en-US" sz="1600" b="1" dirty="0" smtClean="0"/>
                <a:t>Shadow</a:t>
              </a:r>
              <a:endParaRPr lang="en-US" sz="1400" b="1" dirty="0" smtClean="0"/>
            </a:p>
            <a:p>
              <a:pPr algn="ctr"/>
              <a:r>
                <a:rPr lang="en-US" sz="1050" b="1" dirty="0" smtClean="0"/>
                <a:t>Page Table</a:t>
              </a:r>
            </a:p>
          </p:txBody>
        </p:sp>
      </p:grpSp>
      <p:cxnSp>
        <p:nvCxnSpPr>
          <p:cNvPr id="103" name="Straight Arrow Connector 102"/>
          <p:cNvCxnSpPr/>
          <p:nvPr/>
        </p:nvCxnSpPr>
        <p:spPr>
          <a:xfrm rot="5400000">
            <a:off x="1943100" y="3771900"/>
            <a:ext cx="685800" cy="1588"/>
          </a:xfrm>
          <a:prstGeom prst="straightConnector1">
            <a:avLst/>
          </a:prstGeom>
          <a:ln w="57150">
            <a:solidFill>
              <a:schemeClr val="tx1">
                <a:lumMod val="50000"/>
                <a:lumOff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rot="5400000">
            <a:off x="3467100" y="3771900"/>
            <a:ext cx="685800" cy="1588"/>
          </a:xfrm>
          <a:prstGeom prst="straightConnector1">
            <a:avLst/>
          </a:prstGeom>
          <a:ln w="57150">
            <a:solidFill>
              <a:schemeClr val="tx1">
                <a:lumMod val="50000"/>
                <a:lumOff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rot="5400000">
            <a:off x="4991100" y="3771900"/>
            <a:ext cx="685800" cy="1588"/>
          </a:xfrm>
          <a:prstGeom prst="straightConnector1">
            <a:avLst/>
          </a:prstGeom>
          <a:ln w="57150">
            <a:solidFill>
              <a:schemeClr val="tx1">
                <a:lumMod val="50000"/>
                <a:lumOff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0" name="Rectangle 119"/>
          <p:cNvSpPr/>
          <p:nvPr/>
        </p:nvSpPr>
        <p:spPr>
          <a:xfrm>
            <a:off x="1828800" y="1828800"/>
            <a:ext cx="914400" cy="228600"/>
          </a:xfrm>
          <a:prstGeom prst="rect">
            <a:avLst/>
          </a:prstGeom>
          <a:solidFill>
            <a:schemeClr val="bg2">
              <a:lumMod val="90000"/>
            </a:schemeClr>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21" name="Rectangle 120"/>
          <p:cNvSpPr/>
          <p:nvPr/>
        </p:nvSpPr>
        <p:spPr>
          <a:xfrm>
            <a:off x="1828800" y="2057400"/>
            <a:ext cx="914400" cy="228600"/>
          </a:xfrm>
          <a:prstGeom prst="rect">
            <a:avLst/>
          </a:prstGeom>
          <a:solidFill>
            <a:schemeClr val="bg2">
              <a:lumMod val="90000"/>
            </a:schemeClr>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22" name="Rectangle 121"/>
          <p:cNvSpPr/>
          <p:nvPr/>
        </p:nvSpPr>
        <p:spPr>
          <a:xfrm>
            <a:off x="1828800" y="2514600"/>
            <a:ext cx="914400" cy="228600"/>
          </a:xfrm>
          <a:prstGeom prst="rect">
            <a:avLst/>
          </a:prstGeom>
          <a:solidFill>
            <a:schemeClr val="bg2">
              <a:lumMod val="90000"/>
            </a:schemeClr>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23" name="Rectangle 122"/>
          <p:cNvSpPr/>
          <p:nvPr/>
        </p:nvSpPr>
        <p:spPr>
          <a:xfrm>
            <a:off x="4876800" y="2743200"/>
            <a:ext cx="914400" cy="228600"/>
          </a:xfrm>
          <a:prstGeom prst="rect">
            <a:avLst/>
          </a:prstGeom>
          <a:solidFill>
            <a:schemeClr val="bg2">
              <a:lumMod val="90000"/>
            </a:schemeClr>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24" name="Rectangle 123"/>
          <p:cNvSpPr/>
          <p:nvPr/>
        </p:nvSpPr>
        <p:spPr>
          <a:xfrm>
            <a:off x="4876800" y="1828800"/>
            <a:ext cx="914400" cy="228600"/>
          </a:xfrm>
          <a:prstGeom prst="rect">
            <a:avLst/>
          </a:prstGeom>
          <a:solidFill>
            <a:schemeClr val="bg2">
              <a:lumMod val="90000"/>
            </a:schemeClr>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25" name="Rectangle 124"/>
          <p:cNvSpPr/>
          <p:nvPr/>
        </p:nvSpPr>
        <p:spPr>
          <a:xfrm>
            <a:off x="3352800" y="2514600"/>
            <a:ext cx="914400" cy="228600"/>
          </a:xfrm>
          <a:prstGeom prst="rect">
            <a:avLst/>
          </a:prstGeom>
          <a:solidFill>
            <a:schemeClr val="bg2">
              <a:lumMod val="90000"/>
            </a:schemeClr>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26" name="Rectangle 125"/>
          <p:cNvSpPr/>
          <p:nvPr/>
        </p:nvSpPr>
        <p:spPr>
          <a:xfrm>
            <a:off x="3352800" y="2286000"/>
            <a:ext cx="914400" cy="228600"/>
          </a:xfrm>
          <a:prstGeom prst="rect">
            <a:avLst/>
          </a:prstGeom>
          <a:solidFill>
            <a:schemeClr val="bg2">
              <a:lumMod val="90000"/>
            </a:schemeClr>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27" name="Rectangle 126"/>
          <p:cNvSpPr/>
          <p:nvPr/>
        </p:nvSpPr>
        <p:spPr>
          <a:xfrm>
            <a:off x="3352800" y="1828800"/>
            <a:ext cx="914400" cy="228600"/>
          </a:xfrm>
          <a:prstGeom prst="rect">
            <a:avLst/>
          </a:prstGeom>
          <a:solidFill>
            <a:schemeClr val="bg2">
              <a:lumMod val="90000"/>
            </a:schemeClr>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28" name="Rectangle 127"/>
          <p:cNvSpPr/>
          <p:nvPr/>
        </p:nvSpPr>
        <p:spPr>
          <a:xfrm>
            <a:off x="3352800" y="1600200"/>
            <a:ext cx="914400" cy="228600"/>
          </a:xfrm>
          <a:prstGeom prst="rect">
            <a:avLst/>
          </a:prstGeom>
          <a:solidFill>
            <a:schemeClr val="bg2">
              <a:lumMod val="90000"/>
            </a:schemeClr>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29" name="Rectangle 128"/>
          <p:cNvSpPr/>
          <p:nvPr/>
        </p:nvSpPr>
        <p:spPr>
          <a:xfrm>
            <a:off x="1828800" y="4343400"/>
            <a:ext cx="914400" cy="228600"/>
          </a:xfrm>
          <a:prstGeom prst="rect">
            <a:avLst/>
          </a:prstGeom>
          <a:solidFill>
            <a:schemeClr val="bg2">
              <a:lumMod val="75000"/>
            </a:schemeClr>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30" name="Rectangle 129"/>
          <p:cNvSpPr/>
          <p:nvPr/>
        </p:nvSpPr>
        <p:spPr>
          <a:xfrm>
            <a:off x="1828800" y="4572000"/>
            <a:ext cx="914400" cy="228600"/>
          </a:xfrm>
          <a:prstGeom prst="rect">
            <a:avLst/>
          </a:prstGeom>
          <a:solidFill>
            <a:schemeClr val="bg2">
              <a:lumMod val="75000"/>
            </a:schemeClr>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32" name="Rectangle 131"/>
          <p:cNvSpPr/>
          <p:nvPr/>
        </p:nvSpPr>
        <p:spPr>
          <a:xfrm>
            <a:off x="3352800" y="4114800"/>
            <a:ext cx="914400" cy="228600"/>
          </a:xfrm>
          <a:prstGeom prst="rect">
            <a:avLst/>
          </a:prstGeom>
          <a:solidFill>
            <a:schemeClr val="bg2">
              <a:lumMod val="75000"/>
            </a:schemeClr>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33" name="Rectangle 132"/>
          <p:cNvSpPr/>
          <p:nvPr/>
        </p:nvSpPr>
        <p:spPr>
          <a:xfrm>
            <a:off x="3352800" y="4800600"/>
            <a:ext cx="914400" cy="228600"/>
          </a:xfrm>
          <a:prstGeom prst="rect">
            <a:avLst/>
          </a:prstGeom>
          <a:solidFill>
            <a:schemeClr val="bg2">
              <a:lumMod val="75000"/>
            </a:schemeClr>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34" name="Rectangle 133"/>
          <p:cNvSpPr/>
          <p:nvPr/>
        </p:nvSpPr>
        <p:spPr>
          <a:xfrm>
            <a:off x="4876800" y="4343400"/>
            <a:ext cx="914400" cy="228600"/>
          </a:xfrm>
          <a:prstGeom prst="rect">
            <a:avLst/>
          </a:prstGeom>
          <a:solidFill>
            <a:schemeClr val="bg2">
              <a:lumMod val="75000"/>
            </a:schemeClr>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35" name="Rectangle 134"/>
          <p:cNvSpPr/>
          <p:nvPr/>
        </p:nvSpPr>
        <p:spPr>
          <a:xfrm>
            <a:off x="4876800" y="5257800"/>
            <a:ext cx="914400" cy="228600"/>
          </a:xfrm>
          <a:prstGeom prst="rect">
            <a:avLst/>
          </a:prstGeom>
          <a:solidFill>
            <a:schemeClr val="bg2">
              <a:lumMod val="75000"/>
            </a:schemeClr>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36" name="Rectangle 135"/>
          <p:cNvSpPr/>
          <p:nvPr/>
        </p:nvSpPr>
        <p:spPr>
          <a:xfrm>
            <a:off x="457200" y="2819400"/>
            <a:ext cx="914400" cy="304800"/>
          </a:xfrm>
          <a:prstGeom prst="rect">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37" name="TextBox 136"/>
          <p:cNvSpPr txBox="1"/>
          <p:nvPr/>
        </p:nvSpPr>
        <p:spPr>
          <a:xfrm>
            <a:off x="381000" y="3124200"/>
            <a:ext cx="1094427" cy="307777"/>
          </a:xfrm>
          <a:prstGeom prst="rect">
            <a:avLst/>
          </a:prstGeom>
          <a:noFill/>
        </p:spPr>
        <p:txBody>
          <a:bodyPr wrap="square" rtlCol="0">
            <a:spAutoFit/>
          </a:bodyPr>
          <a:lstStyle/>
          <a:p>
            <a:pPr algn="ctr"/>
            <a:r>
              <a:rPr lang="en-US" sz="1400" b="1" dirty="0" smtClean="0"/>
              <a:t>Virtual CR3</a:t>
            </a:r>
          </a:p>
        </p:txBody>
      </p:sp>
      <p:sp>
        <p:nvSpPr>
          <p:cNvPr id="139" name="TextBox 138"/>
          <p:cNvSpPr txBox="1"/>
          <p:nvPr/>
        </p:nvSpPr>
        <p:spPr>
          <a:xfrm>
            <a:off x="457200" y="4038600"/>
            <a:ext cx="1094427" cy="307777"/>
          </a:xfrm>
          <a:prstGeom prst="rect">
            <a:avLst/>
          </a:prstGeom>
          <a:noFill/>
        </p:spPr>
        <p:txBody>
          <a:bodyPr wrap="square" rtlCol="0">
            <a:spAutoFit/>
          </a:bodyPr>
          <a:lstStyle/>
          <a:p>
            <a:pPr algn="ctr"/>
            <a:r>
              <a:rPr lang="en-US" sz="1400" b="1" dirty="0" smtClean="0"/>
              <a:t>Real CR3</a:t>
            </a:r>
          </a:p>
        </p:txBody>
      </p:sp>
      <p:cxnSp>
        <p:nvCxnSpPr>
          <p:cNvPr id="141" name="Elbow Connector 140"/>
          <p:cNvCxnSpPr>
            <a:stCxn id="143" idx="0"/>
            <a:endCxn id="102" idx="0"/>
          </p:cNvCxnSpPr>
          <p:nvPr/>
        </p:nvCxnSpPr>
        <p:spPr>
          <a:xfrm rot="5400000" flipH="1" flipV="1">
            <a:off x="3238500" y="-723900"/>
            <a:ext cx="1295400" cy="5943600"/>
          </a:xfrm>
          <a:prstGeom prst="bentConnector3">
            <a:avLst>
              <a:gd name="adj1" fmla="val 124949"/>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3" name="Oval 142"/>
          <p:cNvSpPr/>
          <p:nvPr/>
        </p:nvSpPr>
        <p:spPr>
          <a:xfrm>
            <a:off x="838200" y="2895600"/>
            <a:ext cx="152400" cy="152400"/>
          </a:xfrm>
          <a:prstGeom prst="ellipse">
            <a:avLst/>
          </a:prstGeom>
          <a:solidFill>
            <a:schemeClr val="tx1"/>
          </a:solidFill>
          <a:ln w="9525">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46" name="Rectangle 145"/>
          <p:cNvSpPr/>
          <p:nvPr/>
        </p:nvSpPr>
        <p:spPr>
          <a:xfrm>
            <a:off x="533400" y="4343400"/>
            <a:ext cx="914400" cy="304800"/>
          </a:xfrm>
          <a:prstGeom prst="rect">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47" name="Oval 146"/>
          <p:cNvSpPr/>
          <p:nvPr/>
        </p:nvSpPr>
        <p:spPr>
          <a:xfrm>
            <a:off x="914400" y="4419600"/>
            <a:ext cx="152400" cy="152400"/>
          </a:xfrm>
          <a:prstGeom prst="ellipse">
            <a:avLst/>
          </a:prstGeom>
          <a:solidFill>
            <a:schemeClr val="tx1"/>
          </a:solidFill>
          <a:ln w="9525">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cxnSp>
        <p:nvCxnSpPr>
          <p:cNvPr id="149" name="Elbow Connector 148"/>
          <p:cNvCxnSpPr>
            <a:stCxn id="147" idx="4"/>
            <a:endCxn id="118" idx="2"/>
          </p:cNvCxnSpPr>
          <p:nvPr/>
        </p:nvCxnSpPr>
        <p:spPr>
          <a:xfrm rot="16200000" flipH="1">
            <a:off x="3238500" y="2324100"/>
            <a:ext cx="1371600" cy="5867400"/>
          </a:xfrm>
          <a:prstGeom prst="bentConnector3">
            <a:avLst>
              <a:gd name="adj1" fmla="val 127012"/>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8" name="Group 51"/>
          <p:cNvGrpSpPr/>
          <p:nvPr/>
        </p:nvGrpSpPr>
        <p:grpSpPr>
          <a:xfrm>
            <a:off x="6400800" y="1600200"/>
            <a:ext cx="914400" cy="1879431"/>
            <a:chOff x="1371600" y="1752600"/>
            <a:chExt cx="914400" cy="1879431"/>
          </a:xfrm>
          <a:noFill/>
        </p:grpSpPr>
        <p:sp>
          <p:nvSpPr>
            <p:cNvPr id="102" name="Rectangle 101"/>
            <p:cNvSpPr/>
            <p:nvPr/>
          </p:nvSpPr>
          <p:spPr>
            <a:xfrm>
              <a:off x="1371600" y="1752600"/>
              <a:ext cx="914400" cy="1828800"/>
            </a:xfrm>
            <a:prstGeom prst="rect">
              <a:avLst/>
            </a:prstGeom>
            <a:grp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vert270" rtlCol="0" anchor="ctr"/>
            <a:lstStyle/>
            <a:p>
              <a:pPr algn="ctr"/>
              <a:endParaRPr lang="en-US" sz="1400" b="1" smtClean="0">
                <a:solidFill>
                  <a:schemeClr val="tx1"/>
                </a:solidFill>
              </a:endParaRPr>
            </a:p>
          </p:txBody>
        </p:sp>
        <p:cxnSp>
          <p:nvCxnSpPr>
            <p:cNvPr id="104" name="Straight Connector 103"/>
            <p:cNvCxnSpPr/>
            <p:nvPr/>
          </p:nvCxnSpPr>
          <p:spPr>
            <a:xfrm>
              <a:off x="1371600" y="17526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1371600" y="19812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1371600" y="22098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1371600" y="24384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1371600" y="26670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1371600" y="28956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1371600" y="31242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1419073" y="3124200"/>
              <a:ext cx="819455" cy="507831"/>
            </a:xfrm>
            <a:prstGeom prst="rect">
              <a:avLst/>
            </a:prstGeom>
            <a:grpFill/>
          </p:spPr>
          <p:txBody>
            <a:bodyPr wrap="none" rtlCol="0">
              <a:spAutoFit/>
            </a:bodyPr>
            <a:lstStyle/>
            <a:p>
              <a:pPr algn="ctr"/>
              <a:r>
                <a:rPr lang="en-US" sz="1600" b="1" dirty="0" smtClean="0"/>
                <a:t>Guest</a:t>
              </a:r>
              <a:endParaRPr lang="en-US" sz="1400" b="1" dirty="0" smtClean="0"/>
            </a:p>
            <a:p>
              <a:pPr algn="ctr"/>
              <a:r>
                <a:rPr lang="en-US" sz="1050" b="1" dirty="0" smtClean="0"/>
                <a:t>Page Table</a:t>
              </a:r>
            </a:p>
          </p:txBody>
        </p:sp>
      </p:grpSp>
      <p:sp>
        <p:nvSpPr>
          <p:cNvPr id="113" name="Rectangle 112"/>
          <p:cNvSpPr/>
          <p:nvPr/>
        </p:nvSpPr>
        <p:spPr>
          <a:xfrm>
            <a:off x="6400800" y="2514600"/>
            <a:ext cx="914400" cy="228600"/>
          </a:xfrm>
          <a:prstGeom prst="rect">
            <a:avLst/>
          </a:prstGeom>
          <a:solidFill>
            <a:schemeClr val="bg2">
              <a:lumMod val="90000"/>
            </a:schemeClr>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14" name="Rectangle 113"/>
          <p:cNvSpPr/>
          <p:nvPr/>
        </p:nvSpPr>
        <p:spPr>
          <a:xfrm>
            <a:off x="6400800" y="2286000"/>
            <a:ext cx="914400" cy="228600"/>
          </a:xfrm>
          <a:prstGeom prst="rect">
            <a:avLst/>
          </a:prstGeom>
          <a:solidFill>
            <a:schemeClr val="bg2">
              <a:lumMod val="90000"/>
            </a:schemeClr>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15" name="Rectangle 114"/>
          <p:cNvSpPr/>
          <p:nvPr/>
        </p:nvSpPr>
        <p:spPr>
          <a:xfrm>
            <a:off x="6400800" y="1828800"/>
            <a:ext cx="914400" cy="228600"/>
          </a:xfrm>
          <a:prstGeom prst="rect">
            <a:avLst/>
          </a:prstGeom>
          <a:solidFill>
            <a:schemeClr val="bg2">
              <a:lumMod val="90000"/>
            </a:schemeClr>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grpSp>
        <p:nvGrpSpPr>
          <p:cNvPr id="116" name="Group 91"/>
          <p:cNvGrpSpPr/>
          <p:nvPr/>
        </p:nvGrpSpPr>
        <p:grpSpPr>
          <a:xfrm>
            <a:off x="6400800" y="4114800"/>
            <a:ext cx="914633" cy="1879431"/>
            <a:chOff x="1371600" y="1752600"/>
            <a:chExt cx="914633" cy="1879431"/>
          </a:xfrm>
          <a:noFill/>
        </p:grpSpPr>
        <p:sp>
          <p:nvSpPr>
            <p:cNvPr id="118" name="Rectangle 117"/>
            <p:cNvSpPr/>
            <p:nvPr/>
          </p:nvSpPr>
          <p:spPr>
            <a:xfrm>
              <a:off x="1371600" y="1752600"/>
              <a:ext cx="914400" cy="1828800"/>
            </a:xfrm>
            <a:prstGeom prst="rect">
              <a:avLst/>
            </a:prstGeom>
            <a:grp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vert270" rtlCol="0" anchor="ctr"/>
            <a:lstStyle/>
            <a:p>
              <a:pPr algn="ctr"/>
              <a:endParaRPr lang="en-US" sz="1400" b="1" smtClean="0">
                <a:solidFill>
                  <a:schemeClr val="tx1"/>
                </a:solidFill>
              </a:endParaRPr>
            </a:p>
          </p:txBody>
        </p:sp>
        <p:cxnSp>
          <p:nvCxnSpPr>
            <p:cNvPr id="119" name="Straight Connector 118"/>
            <p:cNvCxnSpPr/>
            <p:nvPr/>
          </p:nvCxnSpPr>
          <p:spPr>
            <a:xfrm>
              <a:off x="1371600" y="17526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1371600" y="19812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1371600" y="22098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1371600" y="24384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1371600" y="26670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1371600" y="28956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1371600" y="3124200"/>
              <a:ext cx="914400" cy="1588"/>
            </a:xfrm>
            <a:prstGeom prst="line">
              <a:avLst/>
            </a:prstGeom>
            <a:grpFill/>
            <a:ln w="190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1419073" y="3124200"/>
              <a:ext cx="867160" cy="507831"/>
            </a:xfrm>
            <a:prstGeom prst="rect">
              <a:avLst/>
            </a:prstGeom>
            <a:grpFill/>
          </p:spPr>
          <p:txBody>
            <a:bodyPr wrap="none" rtlCol="0">
              <a:spAutoFit/>
            </a:bodyPr>
            <a:lstStyle/>
            <a:p>
              <a:pPr algn="ctr"/>
              <a:r>
                <a:rPr lang="en-US" sz="1600" b="1" dirty="0" smtClean="0"/>
                <a:t>Shadow</a:t>
              </a:r>
              <a:endParaRPr lang="en-US" sz="1400" b="1" dirty="0" smtClean="0"/>
            </a:p>
            <a:p>
              <a:pPr algn="ctr"/>
              <a:r>
                <a:rPr lang="en-US" sz="1050" b="1" dirty="0" smtClean="0"/>
                <a:t>Page Table</a:t>
              </a:r>
            </a:p>
          </p:txBody>
        </p:sp>
      </p:grpSp>
      <p:cxnSp>
        <p:nvCxnSpPr>
          <p:cNvPr id="157" name="Straight Arrow Connector 156"/>
          <p:cNvCxnSpPr>
            <a:stCxn id="102" idx="2"/>
            <a:endCxn id="118" idx="0"/>
          </p:cNvCxnSpPr>
          <p:nvPr/>
        </p:nvCxnSpPr>
        <p:spPr>
          <a:xfrm rot="5400000">
            <a:off x="6515100" y="3771900"/>
            <a:ext cx="685800" cy="1588"/>
          </a:xfrm>
          <a:prstGeom prst="straightConnector1">
            <a:avLst/>
          </a:prstGeom>
          <a:ln w="57150">
            <a:solidFill>
              <a:schemeClr val="tx1">
                <a:lumMod val="50000"/>
                <a:lumOff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with Shadow Page Tables</a:t>
            </a:r>
            <a:endParaRPr lang="en-US" dirty="0"/>
          </a:p>
        </p:txBody>
      </p:sp>
      <p:sp>
        <p:nvSpPr>
          <p:cNvPr id="3" name="Content Placeholder 2"/>
          <p:cNvSpPr>
            <a:spLocks noGrp="1"/>
          </p:cNvSpPr>
          <p:nvPr>
            <p:ph idx="1"/>
          </p:nvPr>
        </p:nvSpPr>
        <p:spPr/>
        <p:txBody>
          <a:bodyPr/>
          <a:lstStyle/>
          <a:p>
            <a:r>
              <a:rPr lang="en-US" dirty="0" smtClean="0"/>
              <a:t>Positives</a:t>
            </a:r>
          </a:p>
          <a:p>
            <a:pPr lvl="1"/>
            <a:r>
              <a:rPr lang="en-US" dirty="0" smtClean="0"/>
              <a:t>Handle page faults in same way as Emulated TLBs</a:t>
            </a:r>
          </a:p>
          <a:p>
            <a:pPr lvl="1"/>
            <a:r>
              <a:rPr lang="en-US" dirty="0" smtClean="0"/>
              <a:t>Fast guest context switching</a:t>
            </a:r>
          </a:p>
          <a:p>
            <a:r>
              <a:rPr lang="en-US" dirty="0" smtClean="0"/>
              <a:t>Page Table Consistency</a:t>
            </a:r>
          </a:p>
          <a:p>
            <a:pPr lvl="1"/>
            <a:r>
              <a:rPr lang="en-US" dirty="0" smtClean="0"/>
              <a:t>Guest may not need invalidate TLB on writes to off-line page tables</a:t>
            </a:r>
          </a:p>
          <a:p>
            <a:pPr lvl="1"/>
            <a:r>
              <a:rPr lang="en-US" dirty="0" smtClean="0"/>
              <a:t>Need to trace writes to shadow page tables to invalidate entries</a:t>
            </a:r>
          </a:p>
          <a:p>
            <a:r>
              <a:rPr lang="en-US" dirty="0" smtClean="0"/>
              <a:t>Memory Bloat</a:t>
            </a:r>
          </a:p>
          <a:p>
            <a:pPr lvl="1"/>
            <a:r>
              <a:rPr lang="en-US" dirty="0" smtClean="0"/>
              <a:t>Caching guest page tables takes memory</a:t>
            </a:r>
          </a:p>
          <a:p>
            <a:pPr lvl="1"/>
            <a:r>
              <a:rPr lang="en-US" dirty="0" smtClean="0"/>
              <a:t>Need to determine when guest has reused page tables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Tracing</a:t>
            </a:r>
            <a:endParaRPr lang="en-US" dirty="0"/>
          </a:p>
        </p:txBody>
      </p:sp>
      <p:sp>
        <p:nvSpPr>
          <p:cNvPr id="3" name="Content Placeholder 2"/>
          <p:cNvSpPr>
            <a:spLocks noGrp="1"/>
          </p:cNvSpPr>
          <p:nvPr>
            <p:ph idx="1"/>
          </p:nvPr>
        </p:nvSpPr>
        <p:spPr/>
        <p:txBody>
          <a:bodyPr/>
          <a:lstStyle/>
          <a:p>
            <a:r>
              <a:rPr lang="en-US" dirty="0" smtClean="0"/>
              <a:t>Call a monitor handler on access to a traced page</a:t>
            </a:r>
          </a:p>
          <a:p>
            <a:pPr lvl="1"/>
            <a:r>
              <a:rPr lang="en-US" dirty="0" smtClean="0"/>
              <a:t>Before guest reads</a:t>
            </a:r>
          </a:p>
          <a:p>
            <a:pPr lvl="1"/>
            <a:r>
              <a:rPr lang="en-US" dirty="0" smtClean="0"/>
              <a:t>After guest writes</a:t>
            </a:r>
          </a:p>
          <a:p>
            <a:pPr lvl="1"/>
            <a:r>
              <a:rPr lang="en-US" dirty="0" smtClean="0"/>
              <a:t>Before guest writes</a:t>
            </a:r>
            <a:endParaRPr lang="en-US" dirty="0" smtClean="0"/>
          </a:p>
          <a:p>
            <a:r>
              <a:rPr lang="en-US" dirty="0" smtClean="0"/>
              <a:t>Modules can install traces and register for callbacks</a:t>
            </a:r>
          </a:p>
          <a:p>
            <a:pPr lvl="1"/>
            <a:r>
              <a:rPr lang="en-US" dirty="0" smtClean="0"/>
              <a:t>Binary Translator for cache consistency</a:t>
            </a:r>
          </a:p>
          <a:p>
            <a:pPr lvl="1"/>
            <a:r>
              <a:rPr lang="en-US" dirty="0" smtClean="0"/>
              <a:t>Shadow Page Tables for cache consistency</a:t>
            </a:r>
          </a:p>
          <a:p>
            <a:pPr lvl="1"/>
            <a:r>
              <a:rPr lang="en-US" dirty="0" smtClean="0"/>
              <a:t>Devices</a:t>
            </a:r>
          </a:p>
          <a:p>
            <a:pPr lvl="2"/>
            <a:r>
              <a:rPr lang="en-US" dirty="0" smtClean="0"/>
              <a:t>Memory-mapped I/O, Frame buffer</a:t>
            </a:r>
          </a:p>
          <a:p>
            <a:pPr lvl="1"/>
            <a:r>
              <a:rPr lang="en-US" dirty="0" smtClean="0"/>
              <a:t>ROM</a:t>
            </a:r>
          </a:p>
          <a:p>
            <a:pPr lvl="1"/>
            <a:r>
              <a:rPr lang="en-US" dirty="0" smtClean="0"/>
              <a:t>COW</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Tracing (cont.)</a:t>
            </a:r>
            <a:endParaRPr lang="en-US" dirty="0"/>
          </a:p>
        </p:txBody>
      </p:sp>
      <p:sp>
        <p:nvSpPr>
          <p:cNvPr id="3" name="Content Placeholder 2"/>
          <p:cNvSpPr>
            <a:spLocks noGrp="1"/>
          </p:cNvSpPr>
          <p:nvPr>
            <p:ph idx="1"/>
          </p:nvPr>
        </p:nvSpPr>
        <p:spPr/>
        <p:txBody>
          <a:bodyPr/>
          <a:lstStyle/>
          <a:p>
            <a:r>
              <a:rPr lang="en-US" dirty="0" smtClean="0"/>
              <a:t>Traces installed on Physical Pages</a:t>
            </a:r>
          </a:p>
          <a:p>
            <a:pPr lvl="1"/>
            <a:r>
              <a:rPr lang="en-US" dirty="0" smtClean="0"/>
              <a:t>Need to know if data on page has changed regardless of what virtual address it was written through</a:t>
            </a:r>
          </a:p>
          <a:p>
            <a:r>
              <a:rPr lang="en-US" dirty="0" smtClean="0"/>
              <a:t>Use Page Protection to cause traps on traced pages</a:t>
            </a:r>
          </a:p>
          <a:p>
            <a:pPr lvl="1"/>
            <a:r>
              <a:rPr lang="en-US" dirty="0" smtClean="0"/>
              <a:t>Downgrade protection</a:t>
            </a:r>
          </a:p>
          <a:p>
            <a:pPr lvl="2"/>
            <a:r>
              <a:rPr lang="en-US" dirty="0" smtClean="0"/>
              <a:t>Write traced pages downgrade to read-only</a:t>
            </a:r>
          </a:p>
          <a:p>
            <a:pPr lvl="2"/>
            <a:r>
              <a:rPr lang="en-US" dirty="0" smtClean="0"/>
              <a:t>Read traced pages downgrade to invalid</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Trace Callout Path</a:t>
            </a:r>
            <a:endParaRPr lang="en-US" dirty="0"/>
          </a:p>
        </p:txBody>
      </p:sp>
      <p:sp>
        <p:nvSpPr>
          <p:cNvPr id="25" name="Right Arrow 24"/>
          <p:cNvSpPr/>
          <p:nvPr/>
        </p:nvSpPr>
        <p:spPr>
          <a:xfrm>
            <a:off x="838200" y="1676400"/>
            <a:ext cx="1981200" cy="990600"/>
          </a:xfrm>
          <a:prstGeom prst="rightArrow">
            <a:avLst/>
          </a:prstGeom>
          <a:solidFill>
            <a:schemeClr val="tx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smtClean="0">
                <a:solidFill>
                  <a:schemeClr val="bg1"/>
                </a:solidFill>
              </a:rPr>
              <a:t>Virtual Address</a:t>
            </a:r>
          </a:p>
        </p:txBody>
      </p:sp>
      <p:sp>
        <p:nvSpPr>
          <p:cNvPr id="26" name="Right Arrow 25"/>
          <p:cNvSpPr/>
          <p:nvPr/>
        </p:nvSpPr>
        <p:spPr>
          <a:xfrm>
            <a:off x="4191000" y="1676400"/>
            <a:ext cx="1981200" cy="990600"/>
          </a:xfrm>
          <a:prstGeom prst="rightArrow">
            <a:avLst/>
          </a:prstGeom>
          <a:solidFill>
            <a:schemeClr val="tx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smtClean="0">
                <a:solidFill>
                  <a:schemeClr val="bg1"/>
                </a:solidFill>
              </a:rPr>
              <a:t>Machine Address</a:t>
            </a:r>
          </a:p>
        </p:txBody>
      </p:sp>
      <p:cxnSp>
        <p:nvCxnSpPr>
          <p:cNvPr id="92" name="Shape 91"/>
          <p:cNvCxnSpPr/>
          <p:nvPr/>
        </p:nvCxnSpPr>
        <p:spPr>
          <a:xfrm rot="5400000" flipH="1" flipV="1">
            <a:off x="3771900" y="4305300"/>
            <a:ext cx="1143000" cy="1676400"/>
          </a:xfrm>
          <a:prstGeom prst="curvedConnector4">
            <a:avLst>
              <a:gd name="adj1" fmla="val -20000"/>
              <a:gd name="adj2" fmla="val 63636"/>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5" name="Shape 91"/>
          <p:cNvCxnSpPr/>
          <p:nvPr/>
        </p:nvCxnSpPr>
        <p:spPr>
          <a:xfrm>
            <a:off x="6096000" y="4572000"/>
            <a:ext cx="762000" cy="1588"/>
          </a:xfrm>
          <a:prstGeom prst="curvedConnector3">
            <a:avLst>
              <a:gd name="adj1" fmla="val 50000"/>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8" name="Shape 91"/>
          <p:cNvCxnSpPr/>
          <p:nvPr/>
        </p:nvCxnSpPr>
        <p:spPr>
          <a:xfrm flipH="1">
            <a:off x="3962400" y="4572000"/>
            <a:ext cx="3810000" cy="1588"/>
          </a:xfrm>
          <a:prstGeom prst="curvedConnector5">
            <a:avLst>
              <a:gd name="adj1" fmla="val -14800"/>
              <a:gd name="adj2" fmla="val -111324909"/>
              <a:gd name="adj3" fmla="val 79600"/>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3" name="Group 151"/>
          <p:cNvGrpSpPr/>
          <p:nvPr/>
        </p:nvGrpSpPr>
        <p:grpSpPr>
          <a:xfrm>
            <a:off x="2971800" y="3429000"/>
            <a:ext cx="1060764" cy="2286000"/>
            <a:chOff x="2971800" y="3352800"/>
            <a:chExt cx="1060764" cy="2286000"/>
          </a:xfrm>
        </p:grpSpPr>
        <p:sp>
          <p:nvSpPr>
            <p:cNvPr id="7" name="Rectangle 6"/>
            <p:cNvSpPr/>
            <p:nvPr/>
          </p:nvSpPr>
          <p:spPr>
            <a:xfrm>
              <a:off x="3048000" y="3352800"/>
              <a:ext cx="914400" cy="22860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vert270" rtlCol="0" anchor="ctr"/>
            <a:lstStyle/>
            <a:p>
              <a:pPr algn="ctr"/>
              <a:endParaRPr lang="en-US" sz="1400" b="1" smtClean="0">
                <a:solidFill>
                  <a:schemeClr val="tx1"/>
                </a:solidFill>
              </a:endParaRPr>
            </a:p>
          </p:txBody>
        </p:sp>
        <p:sp>
          <p:nvSpPr>
            <p:cNvPr id="111" name="Rectangle 110"/>
            <p:cNvSpPr/>
            <p:nvPr/>
          </p:nvSpPr>
          <p:spPr>
            <a:xfrm>
              <a:off x="3048000" y="3352800"/>
              <a:ext cx="914400" cy="1828800"/>
            </a:xfrm>
            <a:prstGeom prst="rect">
              <a:avLst/>
            </a:prstGeom>
            <a:no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400" b="1" smtClean="0">
                <a:solidFill>
                  <a:schemeClr val="tx1"/>
                </a:solidFill>
              </a:endParaRPr>
            </a:p>
          </p:txBody>
        </p:sp>
        <p:cxnSp>
          <p:nvCxnSpPr>
            <p:cNvPr id="9" name="Straight Connector 8"/>
            <p:cNvCxnSpPr/>
            <p:nvPr/>
          </p:nvCxnSpPr>
          <p:spPr>
            <a:xfrm>
              <a:off x="3048000" y="35814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048000" y="38100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048000" y="40386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048000" y="42672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048000" y="44958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048000" y="47244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048000" y="49530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048000" y="51816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971800" y="5181600"/>
              <a:ext cx="1060764" cy="430887"/>
            </a:xfrm>
            <a:prstGeom prst="rect">
              <a:avLst/>
            </a:prstGeom>
            <a:noFill/>
          </p:spPr>
          <p:txBody>
            <a:bodyPr wrap="square" rtlCol="0" anchor="ctr">
              <a:spAutoFit/>
            </a:bodyPr>
            <a:lstStyle/>
            <a:p>
              <a:pPr algn="ctr"/>
              <a:r>
                <a:rPr lang="en-US" sz="1100" b="1" dirty="0" smtClean="0"/>
                <a:t>Emulated TLB</a:t>
              </a:r>
              <a:endParaRPr lang="en-US" sz="1100" b="1" dirty="0" smtClean="0"/>
            </a:p>
            <a:p>
              <a:pPr algn="ctr"/>
              <a:r>
                <a:rPr lang="en-US" sz="1100" b="1" dirty="0" smtClean="0"/>
                <a:t>Page Table</a:t>
              </a:r>
            </a:p>
          </p:txBody>
        </p:sp>
      </p:grpSp>
      <p:grpSp>
        <p:nvGrpSpPr>
          <p:cNvPr id="4" name="Group 146"/>
          <p:cNvGrpSpPr/>
          <p:nvPr/>
        </p:nvGrpSpPr>
        <p:grpSpPr>
          <a:xfrm>
            <a:off x="5181600" y="3429000"/>
            <a:ext cx="914400" cy="2336631"/>
            <a:chOff x="5181600" y="3352800"/>
            <a:chExt cx="914400" cy="2336631"/>
          </a:xfrm>
        </p:grpSpPr>
        <p:sp>
          <p:nvSpPr>
            <p:cNvPr id="123" name="Rectangle 122"/>
            <p:cNvSpPr/>
            <p:nvPr/>
          </p:nvSpPr>
          <p:spPr>
            <a:xfrm>
              <a:off x="5181600" y="3352800"/>
              <a:ext cx="914400" cy="22860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vert270" rtlCol="0" anchor="ctr"/>
            <a:lstStyle/>
            <a:p>
              <a:pPr algn="ctr"/>
              <a:endParaRPr lang="en-US" sz="1400" b="1" smtClean="0">
                <a:solidFill>
                  <a:schemeClr val="tx1"/>
                </a:solidFill>
              </a:endParaRPr>
            </a:p>
          </p:txBody>
        </p:sp>
        <p:sp>
          <p:nvSpPr>
            <p:cNvPr id="124" name="Rectangle 123"/>
            <p:cNvSpPr/>
            <p:nvPr/>
          </p:nvSpPr>
          <p:spPr>
            <a:xfrm>
              <a:off x="5181600" y="3352800"/>
              <a:ext cx="914400" cy="685800"/>
            </a:xfrm>
            <a:prstGeom prst="rect">
              <a:avLst/>
            </a:prstGeom>
            <a:no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400" b="1" smtClean="0">
                <a:solidFill>
                  <a:schemeClr val="tx1"/>
                </a:solidFill>
              </a:endParaRPr>
            </a:p>
          </p:txBody>
        </p:sp>
        <p:cxnSp>
          <p:nvCxnSpPr>
            <p:cNvPr id="125" name="Straight Connector 124"/>
            <p:cNvCxnSpPr/>
            <p:nvPr/>
          </p:nvCxnSpPr>
          <p:spPr>
            <a:xfrm>
              <a:off x="5181600" y="35814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5181600" y="38100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5181600" y="40386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5181600" y="42672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5181600" y="44958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5181600" y="47244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5181600" y="49530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5181600" y="51816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133" name="TextBox 132"/>
            <p:cNvSpPr txBox="1"/>
            <p:nvPr/>
          </p:nvSpPr>
          <p:spPr>
            <a:xfrm>
              <a:off x="5229073" y="5181600"/>
              <a:ext cx="819455" cy="507831"/>
            </a:xfrm>
            <a:prstGeom prst="rect">
              <a:avLst/>
            </a:prstGeom>
            <a:noFill/>
          </p:spPr>
          <p:txBody>
            <a:bodyPr wrap="none" rtlCol="0">
              <a:spAutoFit/>
            </a:bodyPr>
            <a:lstStyle/>
            <a:p>
              <a:pPr algn="ctr"/>
              <a:r>
                <a:rPr lang="en-US" sz="1600" b="1" smtClean="0"/>
                <a:t>Guest</a:t>
              </a:r>
              <a:endParaRPr lang="en-US" sz="1400" b="1" smtClean="0"/>
            </a:p>
            <a:p>
              <a:pPr algn="ctr"/>
              <a:r>
                <a:rPr lang="en-US" sz="1100" b="1" smtClean="0"/>
                <a:t>Page Table</a:t>
              </a:r>
            </a:p>
          </p:txBody>
        </p:sp>
      </p:grpSp>
      <p:grpSp>
        <p:nvGrpSpPr>
          <p:cNvPr id="6" name="Group 147"/>
          <p:cNvGrpSpPr/>
          <p:nvPr/>
        </p:nvGrpSpPr>
        <p:grpSpPr>
          <a:xfrm>
            <a:off x="6858000" y="3429000"/>
            <a:ext cx="914400" cy="2286000"/>
            <a:chOff x="6858000" y="3352800"/>
            <a:chExt cx="914400" cy="2286000"/>
          </a:xfrm>
        </p:grpSpPr>
        <p:sp>
          <p:nvSpPr>
            <p:cNvPr id="135" name="Rectangle 134"/>
            <p:cNvSpPr/>
            <p:nvPr/>
          </p:nvSpPr>
          <p:spPr>
            <a:xfrm>
              <a:off x="6858000" y="3352800"/>
              <a:ext cx="914400" cy="22860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vert270" rtlCol="0" anchor="ctr"/>
            <a:lstStyle/>
            <a:p>
              <a:pPr algn="ctr"/>
              <a:endParaRPr lang="en-US" sz="1400" b="1" smtClean="0">
                <a:solidFill>
                  <a:schemeClr val="tx1"/>
                </a:solidFill>
              </a:endParaRPr>
            </a:p>
          </p:txBody>
        </p:sp>
        <p:sp>
          <p:nvSpPr>
            <p:cNvPr id="136" name="Rectangle 135"/>
            <p:cNvSpPr/>
            <p:nvPr/>
          </p:nvSpPr>
          <p:spPr>
            <a:xfrm>
              <a:off x="6858000" y="3352800"/>
              <a:ext cx="914400" cy="685800"/>
            </a:xfrm>
            <a:prstGeom prst="rect">
              <a:avLst/>
            </a:prstGeom>
            <a:no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400" b="1" smtClean="0">
                <a:solidFill>
                  <a:schemeClr val="tx1"/>
                </a:solidFill>
              </a:endParaRPr>
            </a:p>
          </p:txBody>
        </p:sp>
        <p:cxnSp>
          <p:nvCxnSpPr>
            <p:cNvPr id="137" name="Straight Connector 136"/>
            <p:cNvCxnSpPr/>
            <p:nvPr/>
          </p:nvCxnSpPr>
          <p:spPr>
            <a:xfrm>
              <a:off x="6858000" y="35814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6858000" y="38100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6858000" y="40386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6858000" y="42672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6858000" y="44958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6858000" y="47244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6858000" y="49530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6858000" y="51816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a:off x="6941541" y="5257800"/>
              <a:ext cx="747319" cy="369332"/>
            </a:xfrm>
            <a:prstGeom prst="rect">
              <a:avLst/>
            </a:prstGeom>
            <a:noFill/>
          </p:spPr>
          <p:txBody>
            <a:bodyPr wrap="none" rtlCol="0">
              <a:spAutoFit/>
            </a:bodyPr>
            <a:lstStyle/>
            <a:p>
              <a:pPr algn="ctr"/>
              <a:r>
                <a:rPr lang="en-US" b="1" smtClean="0"/>
                <a:t>PMap</a:t>
              </a:r>
            </a:p>
          </p:txBody>
        </p:sp>
      </p:grpSp>
      <p:sp>
        <p:nvSpPr>
          <p:cNvPr id="313" name="Oval 312"/>
          <p:cNvSpPr/>
          <p:nvPr/>
        </p:nvSpPr>
        <p:spPr>
          <a:xfrm>
            <a:off x="2133600" y="2819400"/>
            <a:ext cx="304800" cy="304800"/>
          </a:xfrm>
          <a:prstGeom prst="ellipse">
            <a:avLst/>
          </a:prstGeom>
          <a:solidFill>
            <a:srgbClr val="C00000"/>
          </a:solidFill>
          <a:ln w="190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smtClean="0">
                <a:solidFill>
                  <a:schemeClr val="bg1"/>
                </a:solidFill>
              </a:rPr>
              <a:t>1</a:t>
            </a:r>
          </a:p>
        </p:txBody>
      </p:sp>
      <p:sp>
        <p:nvSpPr>
          <p:cNvPr id="314" name="Oval 313"/>
          <p:cNvSpPr/>
          <p:nvPr/>
        </p:nvSpPr>
        <p:spPr>
          <a:xfrm>
            <a:off x="4191000" y="2819400"/>
            <a:ext cx="304800" cy="304800"/>
          </a:xfrm>
          <a:prstGeom prst="ellipse">
            <a:avLst/>
          </a:prstGeom>
          <a:solidFill>
            <a:srgbClr val="C00000"/>
          </a:solidFill>
          <a:ln w="3810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dirty="0" smtClean="0">
                <a:solidFill>
                  <a:schemeClr val="bg1"/>
                </a:solidFill>
              </a:rPr>
              <a:t>2</a:t>
            </a:r>
          </a:p>
        </p:txBody>
      </p:sp>
      <p:sp>
        <p:nvSpPr>
          <p:cNvPr id="315" name="Oval 314"/>
          <p:cNvSpPr/>
          <p:nvPr/>
        </p:nvSpPr>
        <p:spPr>
          <a:xfrm>
            <a:off x="3810000" y="6019800"/>
            <a:ext cx="304800" cy="304800"/>
          </a:xfrm>
          <a:prstGeom prst="ellipse">
            <a:avLst/>
          </a:prstGeom>
          <a:solidFill>
            <a:srgbClr val="C00000"/>
          </a:solidFill>
          <a:ln w="190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smtClean="0">
                <a:solidFill>
                  <a:schemeClr val="bg1"/>
                </a:solidFill>
              </a:rPr>
              <a:t>2</a:t>
            </a:r>
          </a:p>
        </p:txBody>
      </p:sp>
      <p:sp>
        <p:nvSpPr>
          <p:cNvPr id="316" name="Oval 315"/>
          <p:cNvSpPr/>
          <p:nvPr/>
        </p:nvSpPr>
        <p:spPr>
          <a:xfrm>
            <a:off x="6324600" y="4191000"/>
            <a:ext cx="304800" cy="304800"/>
          </a:xfrm>
          <a:prstGeom prst="ellipse">
            <a:avLst/>
          </a:prstGeom>
          <a:solidFill>
            <a:srgbClr val="C00000"/>
          </a:solidFill>
          <a:ln w="190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dirty="0" smtClean="0">
                <a:solidFill>
                  <a:schemeClr val="bg1"/>
                </a:solidFill>
              </a:rPr>
              <a:t>3</a:t>
            </a:r>
          </a:p>
        </p:txBody>
      </p:sp>
      <p:sp>
        <p:nvSpPr>
          <p:cNvPr id="317" name="Oval 316"/>
          <p:cNvSpPr/>
          <p:nvPr/>
        </p:nvSpPr>
        <p:spPr>
          <a:xfrm>
            <a:off x="7086600" y="2514600"/>
            <a:ext cx="304800" cy="304800"/>
          </a:xfrm>
          <a:prstGeom prst="ellipse">
            <a:avLst/>
          </a:prstGeom>
          <a:solidFill>
            <a:srgbClr val="C00000"/>
          </a:solidFill>
          <a:ln w="190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smtClean="0">
                <a:solidFill>
                  <a:schemeClr val="bg1"/>
                </a:solidFill>
              </a:rPr>
              <a:t>4</a:t>
            </a:r>
          </a:p>
        </p:txBody>
      </p:sp>
      <p:sp>
        <p:nvSpPr>
          <p:cNvPr id="319" name="Oval 318"/>
          <p:cNvSpPr/>
          <p:nvPr/>
        </p:nvSpPr>
        <p:spPr>
          <a:xfrm>
            <a:off x="2514600" y="2819400"/>
            <a:ext cx="304800" cy="304800"/>
          </a:xfrm>
          <a:prstGeom prst="ellipse">
            <a:avLst/>
          </a:prstGeom>
          <a:solidFill>
            <a:srgbClr val="C00000"/>
          </a:solidFill>
          <a:ln w="190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dirty="0" smtClean="0">
                <a:solidFill>
                  <a:schemeClr val="bg1"/>
                </a:solidFill>
              </a:rPr>
              <a:t>5</a:t>
            </a:r>
          </a:p>
        </p:txBody>
      </p:sp>
      <p:sp>
        <p:nvSpPr>
          <p:cNvPr id="325" name="Oval 324"/>
          <p:cNvSpPr/>
          <p:nvPr/>
        </p:nvSpPr>
        <p:spPr>
          <a:xfrm>
            <a:off x="8077200" y="5334000"/>
            <a:ext cx="304800" cy="304800"/>
          </a:xfrm>
          <a:prstGeom prst="ellipse">
            <a:avLst/>
          </a:prstGeom>
          <a:solidFill>
            <a:srgbClr val="C00000"/>
          </a:solidFill>
          <a:ln w="381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dirty="0" smtClean="0">
                <a:solidFill>
                  <a:schemeClr val="bg1"/>
                </a:solidFill>
              </a:rPr>
              <a:t>8</a:t>
            </a:r>
            <a:endParaRPr lang="en-US" sz="1600" b="1" dirty="0" smtClean="0">
              <a:solidFill>
                <a:schemeClr val="bg1"/>
              </a:solidFill>
            </a:endParaRPr>
          </a:p>
        </p:txBody>
      </p:sp>
      <p:cxnSp>
        <p:nvCxnSpPr>
          <p:cNvPr id="333" name="Shape 332"/>
          <p:cNvCxnSpPr>
            <a:stCxn id="329" idx="2"/>
            <a:endCxn id="111" idx="1"/>
          </p:cNvCxnSpPr>
          <p:nvPr/>
        </p:nvCxnSpPr>
        <p:spPr>
          <a:xfrm rot="5400000">
            <a:off x="2324100" y="3467100"/>
            <a:ext cx="1600200" cy="152400"/>
          </a:xfrm>
          <a:prstGeom prst="curvedConnector4">
            <a:avLst>
              <a:gd name="adj1" fmla="val 21429"/>
              <a:gd name="adj2" fmla="val 250000"/>
            </a:avLst>
          </a:prstGeom>
          <a:ln w="38100">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340" name="Shape 332"/>
          <p:cNvCxnSpPr>
            <a:stCxn id="111" idx="3"/>
            <a:endCxn id="348" idx="2"/>
          </p:cNvCxnSpPr>
          <p:nvPr/>
        </p:nvCxnSpPr>
        <p:spPr>
          <a:xfrm flipH="1" flipV="1">
            <a:off x="3733800" y="2743200"/>
            <a:ext cx="228600" cy="1600200"/>
          </a:xfrm>
          <a:prstGeom prst="curvedConnector4">
            <a:avLst>
              <a:gd name="adj1" fmla="val -100000"/>
              <a:gd name="adj2" fmla="val 78571"/>
            </a:avLst>
          </a:prstGeom>
          <a:ln w="38100">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grpSp>
        <p:nvGrpSpPr>
          <p:cNvPr id="8" name="Group 352"/>
          <p:cNvGrpSpPr/>
          <p:nvPr/>
        </p:nvGrpSpPr>
        <p:grpSpPr>
          <a:xfrm>
            <a:off x="2895600" y="1600200"/>
            <a:ext cx="1143000" cy="1143000"/>
            <a:chOff x="2895600" y="1600200"/>
            <a:chExt cx="1143000" cy="1143000"/>
          </a:xfrm>
        </p:grpSpPr>
        <p:sp>
          <p:nvSpPr>
            <p:cNvPr id="5" name="Flowchart: Internal Storage 4"/>
            <p:cNvSpPr/>
            <p:nvPr/>
          </p:nvSpPr>
          <p:spPr>
            <a:xfrm>
              <a:off x="2895600" y="1600200"/>
              <a:ext cx="1143000" cy="1143000"/>
            </a:xfrm>
            <a:prstGeom prst="flowChartInternalStorage">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r>
                <a:rPr lang="en-US" sz="2400" smtClean="0">
                  <a:solidFill>
                    <a:schemeClr val="tx1"/>
                  </a:solidFill>
                </a:rPr>
                <a:t>TLB</a:t>
              </a:r>
              <a:endParaRPr lang="en-US" sz="2400">
                <a:solidFill>
                  <a:schemeClr val="tx1"/>
                </a:solidFill>
              </a:endParaRPr>
            </a:p>
          </p:txBody>
        </p:sp>
        <p:sp>
          <p:nvSpPr>
            <p:cNvPr id="329" name="Rectangle 328"/>
            <p:cNvSpPr/>
            <p:nvPr/>
          </p:nvSpPr>
          <p:spPr>
            <a:xfrm>
              <a:off x="2971800" y="2514600"/>
              <a:ext cx="457200" cy="228600"/>
            </a:xfrm>
            <a:prstGeom prst="rect">
              <a:avLst/>
            </a:prstGeom>
            <a:noFill/>
            <a:ln w="190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400" b="1" smtClean="0">
                <a:solidFill>
                  <a:schemeClr val="tx1"/>
                </a:solidFill>
              </a:endParaRPr>
            </a:p>
          </p:txBody>
        </p:sp>
        <p:sp>
          <p:nvSpPr>
            <p:cNvPr id="348" name="Rectangle 347"/>
            <p:cNvSpPr/>
            <p:nvPr/>
          </p:nvSpPr>
          <p:spPr>
            <a:xfrm>
              <a:off x="3505200" y="2514600"/>
              <a:ext cx="457200" cy="228600"/>
            </a:xfrm>
            <a:prstGeom prst="rect">
              <a:avLst/>
            </a:prstGeom>
            <a:noFill/>
            <a:ln w="190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400" b="1" smtClean="0">
                <a:solidFill>
                  <a:schemeClr val="tx1"/>
                </a:solidFill>
              </a:endParaRPr>
            </a:p>
          </p:txBody>
        </p:sp>
      </p:grpSp>
      <p:sp>
        <p:nvSpPr>
          <p:cNvPr id="365" name="Rectangle 364"/>
          <p:cNvSpPr/>
          <p:nvPr/>
        </p:nvSpPr>
        <p:spPr>
          <a:xfrm>
            <a:off x="7239000" y="5715000"/>
            <a:ext cx="76200" cy="152400"/>
          </a:xfrm>
          <a:prstGeom prst="rect">
            <a:avLst/>
          </a:prstGeom>
          <a:noFill/>
          <a:ln w="190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400" b="1" smtClean="0">
              <a:solidFill>
                <a:schemeClr val="tx1"/>
              </a:solidFill>
            </a:endParaRPr>
          </a:p>
        </p:txBody>
      </p:sp>
      <p:cxnSp>
        <p:nvCxnSpPr>
          <p:cNvPr id="62" name="Shape 91"/>
          <p:cNvCxnSpPr/>
          <p:nvPr/>
        </p:nvCxnSpPr>
        <p:spPr>
          <a:xfrm>
            <a:off x="7772400" y="4572000"/>
            <a:ext cx="457200" cy="762000"/>
          </a:xfrm>
          <a:prstGeom prst="curvedConnector2">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4191000" y="6019800"/>
            <a:ext cx="304800" cy="304800"/>
          </a:xfrm>
          <a:prstGeom prst="ellipse">
            <a:avLst/>
          </a:prstGeom>
          <a:solidFill>
            <a:srgbClr val="C00000"/>
          </a:solidFill>
          <a:ln w="190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dirty="0" smtClean="0">
                <a:solidFill>
                  <a:schemeClr val="bg1"/>
                </a:solidFill>
              </a:rPr>
              <a:t>6</a:t>
            </a:r>
            <a:endParaRPr lang="en-US" sz="1600" b="1" dirty="0" smtClean="0">
              <a:solidFill>
                <a:schemeClr val="bg1"/>
              </a:solidFill>
            </a:endParaRPr>
          </a:p>
        </p:txBody>
      </p:sp>
      <p:sp>
        <p:nvSpPr>
          <p:cNvPr id="64" name="Oval 63"/>
          <p:cNvSpPr/>
          <p:nvPr/>
        </p:nvSpPr>
        <p:spPr>
          <a:xfrm>
            <a:off x="6324600" y="4648200"/>
            <a:ext cx="304800" cy="304800"/>
          </a:xfrm>
          <a:prstGeom prst="ellipse">
            <a:avLst/>
          </a:prstGeom>
          <a:solidFill>
            <a:srgbClr val="C00000"/>
          </a:solidFill>
          <a:ln w="190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dirty="0" smtClean="0">
                <a:solidFill>
                  <a:schemeClr val="bg1"/>
                </a:solidFill>
              </a:rPr>
              <a:t>7</a:t>
            </a:r>
          </a:p>
        </p:txBody>
      </p:sp>
      <p:sp>
        <p:nvSpPr>
          <p:cNvPr id="66" name="Rectangular Callout 65"/>
          <p:cNvSpPr/>
          <p:nvPr/>
        </p:nvSpPr>
        <p:spPr>
          <a:xfrm>
            <a:off x="6934200" y="1295400"/>
            <a:ext cx="1600200" cy="1066800"/>
          </a:xfrm>
          <a:prstGeom prst="wedgeRectCallout">
            <a:avLst>
              <a:gd name="adj1" fmla="val -28715"/>
              <a:gd name="adj2" fmla="val 62819"/>
            </a:avLst>
          </a:prstGeom>
          <a:solidFill>
            <a:schemeClr val="bg1"/>
          </a:solidFill>
          <a:ln w="63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dirty="0" smtClean="0">
                <a:solidFill>
                  <a:schemeClr val="tx1"/>
                </a:solidFill>
              </a:rPr>
              <a:t>Mapping installed with downgraded privileges</a:t>
            </a:r>
            <a:endParaRPr lang="en-US" sz="1600" b="1" dirty="0" smtClean="0">
              <a:solidFill>
                <a:schemeClr val="tx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Hiding the Monitor</a:t>
            </a:r>
            <a:endParaRPr lang="en-US" dirty="0"/>
          </a:p>
        </p:txBody>
      </p:sp>
      <p:sp>
        <p:nvSpPr>
          <p:cNvPr id="3" name="Content Placeholder 2"/>
          <p:cNvSpPr>
            <a:spLocks noGrp="1"/>
          </p:cNvSpPr>
          <p:nvPr>
            <p:ph idx="1"/>
          </p:nvPr>
        </p:nvSpPr>
        <p:spPr/>
        <p:txBody>
          <a:bodyPr/>
          <a:lstStyle/>
          <a:p>
            <a:r>
              <a:rPr lang="en-US" dirty="0" smtClean="0"/>
              <a:t>Monitor must be </a:t>
            </a:r>
            <a:r>
              <a:rPr lang="en-US" dirty="0" smtClean="0"/>
              <a:t>in the Virtual Address space</a:t>
            </a:r>
          </a:p>
          <a:p>
            <a:pPr lvl="1"/>
            <a:r>
              <a:rPr lang="en-US" dirty="0" smtClean="0"/>
              <a:t>Exception / </a:t>
            </a:r>
            <a:r>
              <a:rPr lang="en-US" dirty="0" smtClean="0"/>
              <a:t>Interrupt handlers</a:t>
            </a:r>
          </a:p>
          <a:p>
            <a:pPr lvl="1"/>
            <a:r>
              <a:rPr lang="en-US" dirty="0" smtClean="0"/>
              <a:t>Binary Translator</a:t>
            </a:r>
          </a:p>
          <a:p>
            <a:pPr lvl="2"/>
            <a:r>
              <a:rPr lang="en-US" dirty="0" smtClean="0"/>
              <a:t>Translation Cache</a:t>
            </a:r>
          </a:p>
          <a:p>
            <a:pPr lvl="2"/>
            <a:r>
              <a:rPr lang="en-US" dirty="0" smtClean="0"/>
              <a:t>Callout glue code</a:t>
            </a:r>
          </a:p>
          <a:p>
            <a:pPr lvl="2"/>
            <a:r>
              <a:rPr lang="en-US" dirty="0" smtClean="0"/>
              <a:t>Register spill / fill locations</a:t>
            </a:r>
          </a:p>
          <a:p>
            <a:pPr lvl="2"/>
            <a:r>
              <a:rPr lang="en-US" dirty="0" smtClean="0"/>
              <a:t>Emulated control registers</a:t>
            </a:r>
          </a:p>
          <a:p>
            <a:pPr lvl="2"/>
            <a:endParaRPr lang="en-US" dirty="0" smtClean="0"/>
          </a:p>
          <a:p>
            <a:pPr lvl="1"/>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Hiding the Monitor</a:t>
            </a:r>
            <a:br>
              <a:rPr lang="en-US" dirty="0" smtClean="0"/>
            </a:br>
            <a:r>
              <a:rPr lang="en-US" dirty="0" smtClean="0"/>
              <a:t>Options for Trap-and-Emulate</a:t>
            </a:r>
            <a:endParaRPr lang="en-US" dirty="0"/>
          </a:p>
        </p:txBody>
      </p:sp>
      <p:sp>
        <p:nvSpPr>
          <p:cNvPr id="3" name="Content Placeholder 2"/>
          <p:cNvSpPr>
            <a:spLocks noGrp="1"/>
          </p:cNvSpPr>
          <p:nvPr>
            <p:ph idx="1"/>
          </p:nvPr>
        </p:nvSpPr>
        <p:spPr/>
        <p:txBody>
          <a:bodyPr/>
          <a:lstStyle/>
          <a:p>
            <a:r>
              <a:rPr lang="en-US" dirty="0" smtClean="0"/>
              <a:t>Address space switch on Exceptions / Interrupts</a:t>
            </a:r>
          </a:p>
          <a:p>
            <a:pPr lvl="1"/>
            <a:r>
              <a:rPr lang="en-US" dirty="0" smtClean="0"/>
              <a:t>Must be supported by the hardware</a:t>
            </a:r>
          </a:p>
          <a:p>
            <a:r>
              <a:rPr lang="en-US" dirty="0" smtClean="0"/>
              <a:t>Occupy some space in guest virtual address space</a:t>
            </a:r>
          </a:p>
          <a:p>
            <a:pPr lvl="1"/>
            <a:r>
              <a:rPr lang="en-US" dirty="0" smtClean="0"/>
              <a:t>Need to protect monitor from guest accesses</a:t>
            </a:r>
          </a:p>
          <a:p>
            <a:pPr lvl="2"/>
            <a:r>
              <a:rPr lang="en-US" dirty="0" smtClean="0"/>
              <a:t>Use page protection</a:t>
            </a:r>
          </a:p>
          <a:p>
            <a:pPr lvl="1"/>
            <a:r>
              <a:rPr lang="en-US" dirty="0" smtClean="0"/>
              <a:t>Need to emulate guest accesses to monitor ranges</a:t>
            </a:r>
          </a:p>
          <a:p>
            <a:pPr lvl="2"/>
            <a:r>
              <a:rPr lang="en-US" dirty="0" smtClean="0"/>
              <a:t>Manually translate guest virtual to machine</a:t>
            </a:r>
          </a:p>
          <a:p>
            <a:pPr lvl="2"/>
            <a:r>
              <a:rPr lang="en-US" dirty="0" smtClean="0"/>
              <a:t>Emulate instruction</a:t>
            </a:r>
          </a:p>
          <a:p>
            <a:pPr lvl="3"/>
            <a:r>
              <a:rPr lang="en-US" dirty="0" smtClean="0"/>
              <a:t>M</a:t>
            </a:r>
            <a:r>
              <a:rPr lang="en-US" dirty="0" smtClean="0"/>
              <a:t>ust be able to handle all memory accessing instructions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Hiding the Monitor</a:t>
            </a:r>
            <a:br>
              <a:rPr lang="en-US" dirty="0" smtClean="0"/>
            </a:br>
            <a:r>
              <a:rPr lang="en-US" dirty="0" smtClean="0"/>
              <a:t>Options for Binary Translation</a:t>
            </a:r>
            <a:endParaRPr lang="en-US" dirty="0"/>
          </a:p>
        </p:txBody>
      </p:sp>
      <p:sp>
        <p:nvSpPr>
          <p:cNvPr id="3" name="Content Placeholder 2"/>
          <p:cNvSpPr>
            <a:spLocks noGrp="1"/>
          </p:cNvSpPr>
          <p:nvPr>
            <p:ph idx="1"/>
          </p:nvPr>
        </p:nvSpPr>
        <p:spPr/>
        <p:txBody>
          <a:bodyPr/>
          <a:lstStyle/>
          <a:p>
            <a:r>
              <a:rPr lang="en-US" dirty="0" smtClean="0"/>
              <a:t>Translation cache intermingles guest and monitor memory accesses</a:t>
            </a:r>
          </a:p>
          <a:p>
            <a:pPr lvl="1"/>
            <a:r>
              <a:rPr lang="en-US" dirty="0" smtClean="0"/>
              <a:t>Need to distinguish these accesses </a:t>
            </a:r>
          </a:p>
          <a:p>
            <a:pPr lvl="1"/>
            <a:r>
              <a:rPr lang="en-US" dirty="0" smtClean="0"/>
              <a:t>Monitor accesses have full privileges</a:t>
            </a:r>
          </a:p>
          <a:p>
            <a:pPr lvl="1"/>
            <a:r>
              <a:rPr lang="en-US" dirty="0" smtClean="0"/>
              <a:t>Guest accesses have lesser privileges</a:t>
            </a:r>
          </a:p>
          <a:p>
            <a:r>
              <a:rPr lang="en-US" dirty="0" smtClean="0"/>
              <a:t>On x86 can use segmentation</a:t>
            </a:r>
          </a:p>
          <a:p>
            <a:pPr lvl="1"/>
            <a:r>
              <a:rPr lang="en-US" dirty="0" smtClean="0"/>
              <a:t>Monitor lives in high memory</a:t>
            </a:r>
          </a:p>
          <a:p>
            <a:pPr lvl="1"/>
            <a:r>
              <a:rPr lang="en-US" dirty="0" smtClean="0"/>
              <a:t>Guest segments truncated to allow no access to monitor</a:t>
            </a:r>
          </a:p>
          <a:p>
            <a:pPr lvl="1"/>
            <a:r>
              <a:rPr lang="en-US" dirty="0" smtClean="0"/>
              <a:t>Binary translator uses guest segments for guest accesses and monitor segments for monitor accesses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Background</a:t>
            </a:r>
          </a:p>
          <a:p>
            <a:r>
              <a:rPr lang="en-US" dirty="0" smtClean="0"/>
              <a:t>Virtualization </a:t>
            </a:r>
            <a:r>
              <a:rPr lang="en-US" dirty="0" smtClean="0"/>
              <a:t>Techniques</a:t>
            </a:r>
            <a:endParaRPr lang="en-US" dirty="0" smtClean="0"/>
          </a:p>
          <a:p>
            <a:pPr lvl="1"/>
            <a:r>
              <a:rPr lang="en-US" dirty="0" smtClean="0"/>
              <a:t>Emulated TLB</a:t>
            </a:r>
            <a:endParaRPr lang="en-US" dirty="0" smtClean="0"/>
          </a:p>
          <a:p>
            <a:pPr lvl="1"/>
            <a:r>
              <a:rPr lang="en-US" dirty="0" smtClean="0"/>
              <a:t>Shadow Page Tables</a:t>
            </a:r>
          </a:p>
          <a:p>
            <a:r>
              <a:rPr lang="en-US" dirty="0" smtClean="0"/>
              <a:t>Page Protection</a:t>
            </a:r>
          </a:p>
          <a:p>
            <a:pPr lvl="1"/>
            <a:r>
              <a:rPr lang="en-US" dirty="0" smtClean="0"/>
              <a:t>Memory Tracing</a:t>
            </a:r>
          </a:p>
          <a:p>
            <a:pPr lvl="1"/>
            <a:r>
              <a:rPr lang="en-US" dirty="0" smtClean="0"/>
              <a:t>Hiding the </a:t>
            </a:r>
            <a:r>
              <a:rPr lang="en-US" dirty="0" smtClean="0"/>
              <a:t>Monitor</a:t>
            </a:r>
            <a:endParaRPr lang="en-US" dirty="0" smtClean="0"/>
          </a:p>
          <a:p>
            <a:r>
              <a:rPr lang="en-US" dirty="0" smtClean="0"/>
              <a:t>Hardware-supported </a:t>
            </a:r>
            <a:r>
              <a:rPr lang="en-US" dirty="0" smtClean="0"/>
              <a:t>Memory Virtualization</a:t>
            </a:r>
          </a:p>
          <a:p>
            <a:pPr lvl="1"/>
            <a:r>
              <a:rPr lang="en-US" dirty="0" smtClean="0"/>
              <a:t>Nested Page Tables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Virtualized Address</a:t>
            </a:r>
            <a:r>
              <a:rPr lang="en-US" baseline="0" dirty="0" smtClean="0"/>
              <a:t> Spaces</a:t>
            </a:r>
            <a:br>
              <a:rPr lang="en-US" baseline="0" dirty="0" smtClean="0"/>
            </a:br>
            <a:r>
              <a:rPr lang="en-US" baseline="0" dirty="0" smtClean="0"/>
              <a:t>w/</a:t>
            </a:r>
            <a:r>
              <a:rPr lang="en-US" dirty="0" smtClean="0"/>
              <a:t> Nested Page Tables</a:t>
            </a:r>
            <a:endParaRPr lang="en-US" dirty="0"/>
          </a:p>
        </p:txBody>
      </p:sp>
      <p:sp>
        <p:nvSpPr>
          <p:cNvPr id="15" name="Down Arrow 14"/>
          <p:cNvSpPr/>
          <p:nvPr/>
        </p:nvSpPr>
        <p:spPr>
          <a:xfrm>
            <a:off x="4352652" y="2362200"/>
            <a:ext cx="457200" cy="533400"/>
          </a:xfrm>
          <a:prstGeom prst="downArrow">
            <a:avLst/>
          </a:prstGeom>
          <a:solidFill>
            <a:srgbClr val="C00000"/>
          </a:solidFill>
          <a:ln>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Rectangle 3"/>
          <p:cNvSpPr/>
          <p:nvPr/>
        </p:nvSpPr>
        <p:spPr>
          <a:xfrm>
            <a:off x="1418952" y="1752600"/>
            <a:ext cx="6324600" cy="533400"/>
          </a:xfrm>
          <a:prstGeom prst="rect">
            <a:avLst/>
          </a:prstGeom>
          <a:ln w="1270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smtClean="0">
                <a:solidFill>
                  <a:schemeClr val="tx1"/>
                </a:solidFill>
              </a:rPr>
              <a:t>Virtual Address Space</a:t>
            </a:r>
            <a:endParaRPr lang="en-US">
              <a:solidFill>
                <a:schemeClr val="tx1"/>
              </a:solidFill>
            </a:endParaRPr>
          </a:p>
        </p:txBody>
      </p:sp>
      <p:sp>
        <p:nvSpPr>
          <p:cNvPr id="16" name="TextBox 15"/>
          <p:cNvSpPr txBox="1"/>
          <p:nvPr/>
        </p:nvSpPr>
        <p:spPr>
          <a:xfrm>
            <a:off x="1371600" y="1447800"/>
            <a:ext cx="301686" cy="369332"/>
          </a:xfrm>
          <a:prstGeom prst="rect">
            <a:avLst/>
          </a:prstGeom>
          <a:noFill/>
        </p:spPr>
        <p:txBody>
          <a:bodyPr wrap="none" rtlCol="0">
            <a:spAutoFit/>
          </a:bodyPr>
          <a:lstStyle/>
          <a:p>
            <a:r>
              <a:rPr lang="en-US" smtClean="0"/>
              <a:t>0</a:t>
            </a:r>
            <a:endParaRPr lang="en-US"/>
          </a:p>
        </p:txBody>
      </p:sp>
      <p:sp>
        <p:nvSpPr>
          <p:cNvPr id="17" name="TextBox 16"/>
          <p:cNvSpPr txBox="1"/>
          <p:nvPr/>
        </p:nvSpPr>
        <p:spPr>
          <a:xfrm>
            <a:off x="7239000" y="1447800"/>
            <a:ext cx="572593" cy="369332"/>
          </a:xfrm>
          <a:prstGeom prst="rect">
            <a:avLst/>
          </a:prstGeom>
          <a:noFill/>
        </p:spPr>
        <p:txBody>
          <a:bodyPr wrap="none" rtlCol="0">
            <a:spAutoFit/>
          </a:bodyPr>
          <a:lstStyle/>
          <a:p>
            <a:r>
              <a:rPr lang="en-US" smtClean="0"/>
              <a:t>4GB</a:t>
            </a:r>
            <a:endParaRPr lang="en-US"/>
          </a:p>
        </p:txBody>
      </p:sp>
      <p:sp>
        <p:nvSpPr>
          <p:cNvPr id="5" name="Rectangle 4"/>
          <p:cNvSpPr/>
          <p:nvPr/>
        </p:nvSpPr>
        <p:spPr>
          <a:xfrm>
            <a:off x="1396898" y="2971800"/>
            <a:ext cx="6368708" cy="533400"/>
          </a:xfrm>
          <a:prstGeom prst="rect">
            <a:avLst/>
          </a:prstGeom>
          <a:ln w="1270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smtClean="0">
                <a:solidFill>
                  <a:schemeClr val="tx1"/>
                </a:solidFill>
              </a:rPr>
              <a:t>Physical Address Space</a:t>
            </a:r>
            <a:endParaRPr lang="en-US">
              <a:solidFill>
                <a:schemeClr val="tx1"/>
              </a:solidFill>
            </a:endParaRPr>
          </a:p>
        </p:txBody>
      </p:sp>
      <p:sp>
        <p:nvSpPr>
          <p:cNvPr id="18" name="TextBox 17"/>
          <p:cNvSpPr txBox="1"/>
          <p:nvPr/>
        </p:nvSpPr>
        <p:spPr>
          <a:xfrm>
            <a:off x="1371600" y="2667000"/>
            <a:ext cx="428741" cy="369332"/>
          </a:xfrm>
          <a:prstGeom prst="rect">
            <a:avLst/>
          </a:prstGeom>
          <a:noFill/>
        </p:spPr>
        <p:txBody>
          <a:bodyPr wrap="none" rtlCol="0">
            <a:spAutoFit/>
          </a:bodyPr>
          <a:lstStyle/>
          <a:p>
            <a:r>
              <a:rPr lang="en-US" smtClean="0"/>
              <a:t>0</a:t>
            </a:r>
            <a:endParaRPr lang="en-US"/>
          </a:p>
        </p:txBody>
      </p:sp>
      <p:sp>
        <p:nvSpPr>
          <p:cNvPr id="12" name="Down Arrow 11"/>
          <p:cNvSpPr/>
          <p:nvPr/>
        </p:nvSpPr>
        <p:spPr>
          <a:xfrm>
            <a:off x="4352652" y="3581400"/>
            <a:ext cx="457200" cy="533400"/>
          </a:xfrm>
          <a:prstGeom prst="downArrow">
            <a:avLst/>
          </a:prstGeom>
          <a:solidFill>
            <a:srgbClr val="C00000"/>
          </a:solidFill>
          <a:ln>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Rectangle 13"/>
          <p:cNvSpPr/>
          <p:nvPr/>
        </p:nvSpPr>
        <p:spPr>
          <a:xfrm>
            <a:off x="1420860" y="4191000"/>
            <a:ext cx="6320784" cy="533400"/>
          </a:xfrm>
          <a:prstGeom prst="rect">
            <a:avLst/>
          </a:prstGeom>
          <a:ln w="1270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smtClean="0">
                <a:solidFill>
                  <a:schemeClr val="tx1"/>
                </a:solidFill>
              </a:rPr>
              <a:t>Machine Address Space</a:t>
            </a:r>
            <a:endParaRPr lang="en-US">
              <a:solidFill>
                <a:schemeClr val="tx1"/>
              </a:solidFill>
            </a:endParaRPr>
          </a:p>
        </p:txBody>
      </p:sp>
      <p:sp>
        <p:nvSpPr>
          <p:cNvPr id="20" name="TextBox 19"/>
          <p:cNvSpPr txBox="1"/>
          <p:nvPr/>
        </p:nvSpPr>
        <p:spPr>
          <a:xfrm>
            <a:off x="1371600" y="3886200"/>
            <a:ext cx="431463" cy="369332"/>
          </a:xfrm>
          <a:prstGeom prst="rect">
            <a:avLst/>
          </a:prstGeom>
          <a:noFill/>
        </p:spPr>
        <p:txBody>
          <a:bodyPr wrap="none" rtlCol="0">
            <a:spAutoFit/>
          </a:bodyPr>
          <a:lstStyle/>
          <a:p>
            <a:r>
              <a:rPr lang="en-US" smtClean="0"/>
              <a:t>0</a:t>
            </a:r>
            <a:endParaRPr lang="en-US"/>
          </a:p>
        </p:txBody>
      </p:sp>
      <p:sp>
        <p:nvSpPr>
          <p:cNvPr id="22" name="TextBox 21"/>
          <p:cNvSpPr txBox="1"/>
          <p:nvPr/>
        </p:nvSpPr>
        <p:spPr>
          <a:xfrm>
            <a:off x="4800600" y="2438400"/>
            <a:ext cx="1779461" cy="369332"/>
          </a:xfrm>
          <a:prstGeom prst="rect">
            <a:avLst/>
          </a:prstGeom>
          <a:noFill/>
        </p:spPr>
        <p:txBody>
          <a:bodyPr wrap="none" rtlCol="0">
            <a:spAutoFit/>
          </a:bodyPr>
          <a:lstStyle/>
          <a:p>
            <a:r>
              <a:rPr lang="en-US" smtClean="0"/>
              <a:t>Guest Page Table</a:t>
            </a:r>
            <a:endParaRPr lang="en-US"/>
          </a:p>
        </p:txBody>
      </p:sp>
      <p:sp>
        <p:nvSpPr>
          <p:cNvPr id="23" name="TextBox 22"/>
          <p:cNvSpPr txBox="1"/>
          <p:nvPr/>
        </p:nvSpPr>
        <p:spPr>
          <a:xfrm>
            <a:off x="4800600" y="3657600"/>
            <a:ext cx="1620957" cy="369332"/>
          </a:xfrm>
          <a:prstGeom prst="rect">
            <a:avLst/>
          </a:prstGeom>
          <a:noFill/>
        </p:spPr>
        <p:txBody>
          <a:bodyPr wrap="none" rtlCol="0">
            <a:spAutoFit/>
          </a:bodyPr>
          <a:lstStyle/>
          <a:p>
            <a:r>
              <a:rPr lang="en-US" smtClean="0"/>
              <a:t>VMM PhysMap</a:t>
            </a:r>
            <a:endParaRPr lang="en-US"/>
          </a:p>
        </p:txBody>
      </p:sp>
      <p:sp>
        <p:nvSpPr>
          <p:cNvPr id="25" name="TextBox 24"/>
          <p:cNvSpPr txBox="1"/>
          <p:nvPr/>
        </p:nvSpPr>
        <p:spPr>
          <a:xfrm>
            <a:off x="7239000" y="2667000"/>
            <a:ext cx="572593" cy="369332"/>
          </a:xfrm>
          <a:prstGeom prst="rect">
            <a:avLst/>
          </a:prstGeom>
          <a:noFill/>
        </p:spPr>
        <p:txBody>
          <a:bodyPr wrap="none" rtlCol="0">
            <a:spAutoFit/>
          </a:bodyPr>
          <a:lstStyle/>
          <a:p>
            <a:r>
              <a:rPr lang="en-US" smtClean="0"/>
              <a:t>4GB</a:t>
            </a:r>
            <a:endParaRPr lang="en-US"/>
          </a:p>
        </p:txBody>
      </p:sp>
      <p:sp>
        <p:nvSpPr>
          <p:cNvPr id="26" name="TextBox 25"/>
          <p:cNvSpPr txBox="1"/>
          <p:nvPr/>
        </p:nvSpPr>
        <p:spPr>
          <a:xfrm>
            <a:off x="7239000" y="3886200"/>
            <a:ext cx="572593" cy="369332"/>
          </a:xfrm>
          <a:prstGeom prst="rect">
            <a:avLst/>
          </a:prstGeom>
          <a:noFill/>
        </p:spPr>
        <p:txBody>
          <a:bodyPr wrap="none" rtlCol="0">
            <a:spAutoFit/>
          </a:bodyPr>
          <a:lstStyle/>
          <a:p>
            <a:r>
              <a:rPr lang="en-US" smtClean="0"/>
              <a:t>4GB</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Computer System Organization</a:t>
            </a:r>
            <a:endParaRPr lang="en-US" dirty="0"/>
          </a:p>
        </p:txBody>
      </p:sp>
      <p:sp>
        <p:nvSpPr>
          <p:cNvPr id="4" name="Rectangle 3"/>
          <p:cNvSpPr/>
          <p:nvPr/>
        </p:nvSpPr>
        <p:spPr>
          <a:xfrm>
            <a:off x="1676400" y="1219200"/>
            <a:ext cx="1066800" cy="6858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b="1" dirty="0" smtClean="0">
                <a:solidFill>
                  <a:schemeClr val="tx1"/>
                </a:solidFill>
              </a:rPr>
              <a:t>CPU</a:t>
            </a:r>
          </a:p>
        </p:txBody>
      </p:sp>
      <p:sp>
        <p:nvSpPr>
          <p:cNvPr id="5" name="Rectangle 4"/>
          <p:cNvSpPr/>
          <p:nvPr/>
        </p:nvSpPr>
        <p:spPr>
          <a:xfrm>
            <a:off x="1676400" y="1905000"/>
            <a:ext cx="1066800" cy="381000"/>
          </a:xfrm>
          <a:prstGeom prst="rect">
            <a:avLst/>
          </a:prstGeom>
          <a:solidFill>
            <a:schemeClr val="bg1">
              <a:lumMod val="85000"/>
            </a:schemeClr>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200" b="1" dirty="0" smtClean="0">
                <a:solidFill>
                  <a:schemeClr val="tx1"/>
                </a:solidFill>
              </a:rPr>
              <a:t>MMU</a:t>
            </a:r>
          </a:p>
        </p:txBody>
      </p:sp>
      <p:sp>
        <p:nvSpPr>
          <p:cNvPr id="6" name="Rectangle 5"/>
          <p:cNvSpPr/>
          <p:nvPr/>
        </p:nvSpPr>
        <p:spPr>
          <a:xfrm>
            <a:off x="3276600" y="1219200"/>
            <a:ext cx="1066800" cy="685800"/>
          </a:xfrm>
          <a:prstGeom prst="rect">
            <a:avLst/>
          </a:prstGeom>
          <a:solidFill>
            <a:schemeClr val="bg1">
              <a:lumMod val="85000"/>
            </a:schemeClr>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Memory</a:t>
            </a:r>
          </a:p>
        </p:txBody>
      </p:sp>
      <p:sp>
        <p:nvSpPr>
          <p:cNvPr id="7" name="Rectangle 6"/>
          <p:cNvSpPr/>
          <p:nvPr/>
        </p:nvSpPr>
        <p:spPr>
          <a:xfrm>
            <a:off x="3276600" y="1905000"/>
            <a:ext cx="1066800" cy="381000"/>
          </a:xfrm>
          <a:prstGeom prst="rect">
            <a:avLst/>
          </a:prstGeom>
          <a:solidFill>
            <a:schemeClr val="bg1">
              <a:lumMod val="85000"/>
            </a:schemeClr>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200" b="1" dirty="0" smtClean="0">
                <a:solidFill>
                  <a:schemeClr val="tx1"/>
                </a:solidFill>
              </a:rPr>
              <a:t>Controller</a:t>
            </a:r>
          </a:p>
        </p:txBody>
      </p:sp>
      <p:cxnSp>
        <p:nvCxnSpPr>
          <p:cNvPr id="9" name="Straight Connector 8"/>
          <p:cNvCxnSpPr/>
          <p:nvPr/>
        </p:nvCxnSpPr>
        <p:spPr>
          <a:xfrm>
            <a:off x="1295400" y="2590800"/>
            <a:ext cx="3352800" cy="1588"/>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648200" y="2438400"/>
            <a:ext cx="972126" cy="338554"/>
          </a:xfrm>
          <a:prstGeom prst="rect">
            <a:avLst/>
          </a:prstGeom>
          <a:noFill/>
        </p:spPr>
        <p:txBody>
          <a:bodyPr wrap="none" rtlCol="0">
            <a:spAutoFit/>
          </a:bodyPr>
          <a:lstStyle/>
          <a:p>
            <a:r>
              <a:rPr lang="en-US" sz="1600" b="1" dirty="0" smtClean="0"/>
              <a:t>Local Bus</a:t>
            </a:r>
            <a:endParaRPr lang="en-US" sz="1600" b="1" dirty="0"/>
          </a:p>
        </p:txBody>
      </p:sp>
      <p:sp>
        <p:nvSpPr>
          <p:cNvPr id="11" name="Rectangle 10"/>
          <p:cNvSpPr/>
          <p:nvPr/>
        </p:nvSpPr>
        <p:spPr>
          <a:xfrm>
            <a:off x="2438400" y="2819400"/>
            <a:ext cx="1066800" cy="457200"/>
          </a:xfrm>
          <a:prstGeom prst="rect">
            <a:avLst/>
          </a:prstGeom>
          <a:solidFill>
            <a:schemeClr val="bg1">
              <a:lumMod val="85000"/>
            </a:schemeClr>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Interface</a:t>
            </a:r>
          </a:p>
        </p:txBody>
      </p:sp>
      <p:cxnSp>
        <p:nvCxnSpPr>
          <p:cNvPr id="12" name="Straight Connector 11"/>
          <p:cNvCxnSpPr/>
          <p:nvPr/>
        </p:nvCxnSpPr>
        <p:spPr>
          <a:xfrm>
            <a:off x="1371600" y="3505200"/>
            <a:ext cx="5181600" cy="1588"/>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781800" y="3200400"/>
            <a:ext cx="1159292" cy="584775"/>
          </a:xfrm>
          <a:prstGeom prst="rect">
            <a:avLst/>
          </a:prstGeom>
          <a:noFill/>
        </p:spPr>
        <p:txBody>
          <a:bodyPr wrap="none" rtlCol="0">
            <a:spAutoFit/>
          </a:bodyPr>
          <a:lstStyle/>
          <a:p>
            <a:pPr algn="ctr"/>
            <a:r>
              <a:rPr lang="en-US" sz="1600" b="1" dirty="0" smtClean="0"/>
              <a:t>High-Speed</a:t>
            </a:r>
          </a:p>
          <a:p>
            <a:pPr algn="ctr"/>
            <a:r>
              <a:rPr lang="en-US" sz="1600" b="1" dirty="0" smtClean="0"/>
              <a:t>I/O Bus</a:t>
            </a:r>
            <a:endParaRPr lang="en-US" sz="1600" b="1" dirty="0"/>
          </a:p>
        </p:txBody>
      </p:sp>
      <p:sp>
        <p:nvSpPr>
          <p:cNvPr id="17" name="Rectangle 16"/>
          <p:cNvSpPr/>
          <p:nvPr/>
        </p:nvSpPr>
        <p:spPr>
          <a:xfrm>
            <a:off x="1371600" y="3886200"/>
            <a:ext cx="1066800" cy="4572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NIC</a:t>
            </a:r>
          </a:p>
        </p:txBody>
      </p:sp>
      <p:sp>
        <p:nvSpPr>
          <p:cNvPr id="18" name="Rectangle 17"/>
          <p:cNvSpPr/>
          <p:nvPr/>
        </p:nvSpPr>
        <p:spPr>
          <a:xfrm>
            <a:off x="2743200" y="3886200"/>
            <a:ext cx="1066800" cy="4572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Controller</a:t>
            </a:r>
          </a:p>
        </p:txBody>
      </p:sp>
      <p:sp>
        <p:nvSpPr>
          <p:cNvPr id="19" name="Rectangle 18"/>
          <p:cNvSpPr/>
          <p:nvPr/>
        </p:nvSpPr>
        <p:spPr>
          <a:xfrm>
            <a:off x="4114800" y="3886200"/>
            <a:ext cx="1066800" cy="4572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Bridge</a:t>
            </a:r>
          </a:p>
        </p:txBody>
      </p:sp>
      <p:sp>
        <p:nvSpPr>
          <p:cNvPr id="20" name="Rectangle 19"/>
          <p:cNvSpPr/>
          <p:nvPr/>
        </p:nvSpPr>
        <p:spPr>
          <a:xfrm>
            <a:off x="5486400" y="3810000"/>
            <a:ext cx="1066800" cy="6096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Frame Buffer</a:t>
            </a:r>
          </a:p>
        </p:txBody>
      </p:sp>
      <p:sp>
        <p:nvSpPr>
          <p:cNvPr id="21" name="Can 20"/>
          <p:cNvSpPr/>
          <p:nvPr/>
        </p:nvSpPr>
        <p:spPr>
          <a:xfrm>
            <a:off x="2895600" y="4648200"/>
            <a:ext cx="457200" cy="533400"/>
          </a:xfrm>
          <a:prstGeom prst="can">
            <a:avLst/>
          </a:prstGeom>
          <a:solidFill>
            <a:schemeClr val="bg1"/>
          </a:solidFill>
          <a:ln w="9525">
            <a:solidFill>
              <a:schemeClr val="bg1">
                <a:lumMod val="50000"/>
              </a:schemeClr>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22" name="Can 21"/>
          <p:cNvSpPr/>
          <p:nvPr/>
        </p:nvSpPr>
        <p:spPr>
          <a:xfrm>
            <a:off x="3276600" y="4800600"/>
            <a:ext cx="457200" cy="533400"/>
          </a:xfrm>
          <a:prstGeom prst="can">
            <a:avLst/>
          </a:prstGeom>
          <a:solidFill>
            <a:schemeClr val="bg1"/>
          </a:solidFill>
          <a:ln w="9525">
            <a:solidFill>
              <a:schemeClr val="bg1">
                <a:lumMod val="50000"/>
              </a:schemeClr>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24" name="Cloud 23"/>
          <p:cNvSpPr/>
          <p:nvPr/>
        </p:nvSpPr>
        <p:spPr>
          <a:xfrm>
            <a:off x="1371600" y="4648200"/>
            <a:ext cx="838200" cy="533400"/>
          </a:xfrm>
          <a:prstGeom prst="cloud">
            <a:avLst/>
          </a:prstGeom>
          <a:solidFill>
            <a:schemeClr val="bg1"/>
          </a:solidFill>
          <a:ln w="9525">
            <a:solidFill>
              <a:schemeClr val="tx1"/>
            </a:solidFill>
            <a:prstDash val="sysDot"/>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bg1">
                    <a:lumMod val="50000"/>
                  </a:schemeClr>
                </a:solidFill>
              </a:rPr>
              <a:t>LAN</a:t>
            </a:r>
          </a:p>
        </p:txBody>
      </p:sp>
      <p:cxnSp>
        <p:nvCxnSpPr>
          <p:cNvPr id="25" name="Straight Connector 24"/>
          <p:cNvCxnSpPr/>
          <p:nvPr/>
        </p:nvCxnSpPr>
        <p:spPr>
          <a:xfrm>
            <a:off x="2209800" y="5791200"/>
            <a:ext cx="3886200" cy="1588"/>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096000" y="5562600"/>
            <a:ext cx="1120435" cy="584775"/>
          </a:xfrm>
          <a:prstGeom prst="rect">
            <a:avLst/>
          </a:prstGeom>
          <a:noFill/>
        </p:spPr>
        <p:txBody>
          <a:bodyPr wrap="none" rtlCol="0">
            <a:spAutoFit/>
          </a:bodyPr>
          <a:lstStyle/>
          <a:p>
            <a:pPr algn="ctr"/>
            <a:r>
              <a:rPr lang="en-US" sz="1600" b="1" dirty="0" smtClean="0"/>
              <a:t>Low-Speed</a:t>
            </a:r>
          </a:p>
          <a:p>
            <a:pPr algn="ctr"/>
            <a:r>
              <a:rPr lang="en-US" sz="1600" b="1" dirty="0" smtClean="0"/>
              <a:t>I/O Bus</a:t>
            </a:r>
            <a:endParaRPr lang="en-US" sz="1600" b="1" dirty="0"/>
          </a:p>
        </p:txBody>
      </p:sp>
      <p:grpSp>
        <p:nvGrpSpPr>
          <p:cNvPr id="3" name="Group 34"/>
          <p:cNvGrpSpPr/>
          <p:nvPr/>
        </p:nvGrpSpPr>
        <p:grpSpPr>
          <a:xfrm>
            <a:off x="5791200" y="4724400"/>
            <a:ext cx="685800" cy="498764"/>
            <a:chOff x="5791200" y="1981200"/>
            <a:chExt cx="1066800" cy="685800"/>
          </a:xfrm>
        </p:grpSpPr>
        <p:sp>
          <p:nvSpPr>
            <p:cNvPr id="33" name="Rectangle 32"/>
            <p:cNvSpPr/>
            <p:nvPr/>
          </p:nvSpPr>
          <p:spPr>
            <a:xfrm>
              <a:off x="5791200" y="1981200"/>
              <a:ext cx="1066800" cy="685800"/>
            </a:xfrm>
            <a:prstGeom prst="rect">
              <a:avLst/>
            </a:prstGeom>
            <a:solidFill>
              <a:schemeClr val="bg1"/>
            </a:solidFill>
            <a:ln w="9525">
              <a:solidFill>
                <a:schemeClr val="bg1">
                  <a:lumMod val="50000"/>
                </a:schemeClr>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34" name="Rounded Rectangle 33"/>
            <p:cNvSpPr/>
            <p:nvPr/>
          </p:nvSpPr>
          <p:spPr>
            <a:xfrm>
              <a:off x="5867400" y="2057400"/>
              <a:ext cx="914400" cy="533400"/>
            </a:xfrm>
            <a:prstGeom prst="roundRect">
              <a:avLst/>
            </a:prstGeom>
            <a:solidFill>
              <a:schemeClr val="bg1"/>
            </a:solidFill>
            <a:ln w="9525">
              <a:solidFill>
                <a:schemeClr val="bg1">
                  <a:lumMod val="50000"/>
                </a:schemeClr>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grpSp>
      <p:sp>
        <p:nvSpPr>
          <p:cNvPr id="38" name="Rectangle 37"/>
          <p:cNvSpPr/>
          <p:nvPr/>
        </p:nvSpPr>
        <p:spPr>
          <a:xfrm>
            <a:off x="4419600" y="6019800"/>
            <a:ext cx="1066800" cy="4572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USB</a:t>
            </a:r>
          </a:p>
        </p:txBody>
      </p:sp>
      <p:sp>
        <p:nvSpPr>
          <p:cNvPr id="39" name="Rectangle 38"/>
          <p:cNvSpPr/>
          <p:nvPr/>
        </p:nvSpPr>
        <p:spPr>
          <a:xfrm>
            <a:off x="2895600" y="6019800"/>
            <a:ext cx="1066800" cy="4572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CD-ROM</a:t>
            </a:r>
          </a:p>
        </p:txBody>
      </p:sp>
      <p:cxnSp>
        <p:nvCxnSpPr>
          <p:cNvPr id="41" name="Straight Arrow Connector 40"/>
          <p:cNvCxnSpPr>
            <a:stCxn id="5" idx="2"/>
          </p:cNvCxnSpPr>
          <p:nvPr/>
        </p:nvCxnSpPr>
        <p:spPr>
          <a:xfrm rot="5400000">
            <a:off x="2056606" y="2438400"/>
            <a:ext cx="305594" cy="794"/>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7" idx="2"/>
          </p:cNvCxnSpPr>
          <p:nvPr/>
        </p:nvCxnSpPr>
        <p:spPr>
          <a:xfrm rot="5400000">
            <a:off x="3657203" y="2438797"/>
            <a:ext cx="305594"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11" idx="0"/>
          </p:cNvCxnSpPr>
          <p:nvPr/>
        </p:nvCxnSpPr>
        <p:spPr>
          <a:xfrm rot="5400000">
            <a:off x="2858294" y="2705100"/>
            <a:ext cx="227806" cy="794"/>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1" idx="2"/>
          </p:cNvCxnSpPr>
          <p:nvPr/>
        </p:nvCxnSpPr>
        <p:spPr>
          <a:xfrm rot="5400000">
            <a:off x="2857897" y="3390503"/>
            <a:ext cx="227806"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17" idx="0"/>
          </p:cNvCxnSpPr>
          <p:nvPr/>
        </p:nvCxnSpPr>
        <p:spPr>
          <a:xfrm rot="5400000">
            <a:off x="1714500" y="3695700"/>
            <a:ext cx="3810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18" idx="0"/>
          </p:cNvCxnSpPr>
          <p:nvPr/>
        </p:nvCxnSpPr>
        <p:spPr>
          <a:xfrm rot="5400000">
            <a:off x="3086894" y="3694906"/>
            <a:ext cx="3810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19" idx="0"/>
          </p:cNvCxnSpPr>
          <p:nvPr/>
        </p:nvCxnSpPr>
        <p:spPr>
          <a:xfrm rot="5400000">
            <a:off x="4458494" y="3694906"/>
            <a:ext cx="3810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20" idx="0"/>
          </p:cNvCxnSpPr>
          <p:nvPr/>
        </p:nvCxnSpPr>
        <p:spPr>
          <a:xfrm rot="5400000">
            <a:off x="5868194" y="3656806"/>
            <a:ext cx="3048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17" idx="2"/>
            <a:endCxn id="24" idx="3"/>
          </p:cNvCxnSpPr>
          <p:nvPr/>
        </p:nvCxnSpPr>
        <p:spPr>
          <a:xfrm rot="5400000">
            <a:off x="1680201" y="4453899"/>
            <a:ext cx="335298" cy="1143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18" idx="2"/>
            <a:endCxn id="21" idx="1"/>
          </p:cNvCxnSpPr>
          <p:nvPr/>
        </p:nvCxnSpPr>
        <p:spPr>
          <a:xfrm rot="5400000">
            <a:off x="3048000" y="4419600"/>
            <a:ext cx="304800" cy="1524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8" idx="2"/>
            <a:endCxn id="22" idx="1"/>
          </p:cNvCxnSpPr>
          <p:nvPr/>
        </p:nvCxnSpPr>
        <p:spPr>
          <a:xfrm rot="16200000" flipH="1">
            <a:off x="3162300" y="4457700"/>
            <a:ext cx="457200" cy="2286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19" idx="2"/>
          </p:cNvCxnSpPr>
          <p:nvPr/>
        </p:nvCxnSpPr>
        <p:spPr>
          <a:xfrm rot="5400000">
            <a:off x="3924300" y="5067300"/>
            <a:ext cx="14478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20" idx="2"/>
            <a:endCxn id="33" idx="0"/>
          </p:cNvCxnSpPr>
          <p:nvPr/>
        </p:nvCxnSpPr>
        <p:spPr>
          <a:xfrm rot="16200000" flipH="1">
            <a:off x="5924550" y="4514850"/>
            <a:ext cx="304800" cy="1143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38" idx="0"/>
          </p:cNvCxnSpPr>
          <p:nvPr/>
        </p:nvCxnSpPr>
        <p:spPr>
          <a:xfrm rot="5400000" flipH="1" flipV="1">
            <a:off x="4839494" y="5905500"/>
            <a:ext cx="227806" cy="794"/>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39" idx="0"/>
          </p:cNvCxnSpPr>
          <p:nvPr/>
        </p:nvCxnSpPr>
        <p:spPr>
          <a:xfrm rot="5400000" flipH="1" flipV="1">
            <a:off x="3314700" y="5905500"/>
            <a:ext cx="2286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Virtualized Address Translation</a:t>
            </a:r>
            <a:br>
              <a:rPr lang="en-US" dirty="0" smtClean="0"/>
            </a:br>
            <a:r>
              <a:rPr lang="en-US" dirty="0" smtClean="0"/>
              <a:t>w/ Nested Page Tables</a:t>
            </a:r>
            <a:endParaRPr lang="en-US" dirty="0"/>
          </a:p>
        </p:txBody>
      </p:sp>
      <p:cxnSp>
        <p:nvCxnSpPr>
          <p:cNvPr id="86" name="Shape 91"/>
          <p:cNvCxnSpPr/>
          <p:nvPr/>
        </p:nvCxnSpPr>
        <p:spPr>
          <a:xfrm>
            <a:off x="4114800" y="4724400"/>
            <a:ext cx="457200" cy="609600"/>
          </a:xfrm>
          <a:prstGeom prst="curvedConnector2">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5" name="Right Arrow 24"/>
          <p:cNvSpPr/>
          <p:nvPr/>
        </p:nvSpPr>
        <p:spPr>
          <a:xfrm>
            <a:off x="1828800" y="1828800"/>
            <a:ext cx="1981200" cy="990600"/>
          </a:xfrm>
          <a:prstGeom prst="rightArrow">
            <a:avLst/>
          </a:prstGeom>
          <a:solidFill>
            <a:schemeClr val="tx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smtClean="0">
                <a:solidFill>
                  <a:schemeClr val="bg1"/>
                </a:solidFill>
              </a:rPr>
              <a:t>Virtual Address</a:t>
            </a:r>
          </a:p>
        </p:txBody>
      </p:sp>
      <p:sp>
        <p:nvSpPr>
          <p:cNvPr id="26" name="Right Arrow 25"/>
          <p:cNvSpPr/>
          <p:nvPr/>
        </p:nvSpPr>
        <p:spPr>
          <a:xfrm>
            <a:off x="5181600" y="1828800"/>
            <a:ext cx="1981200" cy="990600"/>
          </a:xfrm>
          <a:prstGeom prst="rightArrow">
            <a:avLst/>
          </a:prstGeom>
          <a:solidFill>
            <a:schemeClr val="tx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smtClean="0">
                <a:solidFill>
                  <a:schemeClr val="bg1"/>
                </a:solidFill>
              </a:rPr>
              <a:t>Machine Address</a:t>
            </a:r>
          </a:p>
        </p:txBody>
      </p:sp>
      <p:grpSp>
        <p:nvGrpSpPr>
          <p:cNvPr id="3" name="Group 151"/>
          <p:cNvGrpSpPr/>
          <p:nvPr/>
        </p:nvGrpSpPr>
        <p:grpSpPr>
          <a:xfrm>
            <a:off x="3200400" y="3581400"/>
            <a:ext cx="914400" cy="2336631"/>
            <a:chOff x="3048000" y="3352800"/>
            <a:chExt cx="914400" cy="2336631"/>
          </a:xfrm>
        </p:grpSpPr>
        <p:sp>
          <p:nvSpPr>
            <p:cNvPr id="7" name="Rectangle 6"/>
            <p:cNvSpPr/>
            <p:nvPr/>
          </p:nvSpPr>
          <p:spPr>
            <a:xfrm>
              <a:off x="3048000" y="3352800"/>
              <a:ext cx="914400" cy="22860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vert270" rtlCol="0" anchor="ctr"/>
            <a:lstStyle/>
            <a:p>
              <a:pPr algn="ctr"/>
              <a:endParaRPr lang="en-US" sz="1400" b="1" smtClean="0">
                <a:solidFill>
                  <a:schemeClr val="tx1"/>
                </a:solidFill>
              </a:endParaRPr>
            </a:p>
          </p:txBody>
        </p:sp>
        <p:sp>
          <p:nvSpPr>
            <p:cNvPr id="111" name="Rectangle 110"/>
            <p:cNvSpPr/>
            <p:nvPr/>
          </p:nvSpPr>
          <p:spPr>
            <a:xfrm>
              <a:off x="3048000" y="3352800"/>
              <a:ext cx="914400" cy="1828800"/>
            </a:xfrm>
            <a:prstGeom prst="rect">
              <a:avLst/>
            </a:prstGeom>
            <a:no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400" b="1" smtClean="0">
                <a:solidFill>
                  <a:schemeClr val="tx1"/>
                </a:solidFill>
              </a:endParaRPr>
            </a:p>
          </p:txBody>
        </p:sp>
        <p:cxnSp>
          <p:nvCxnSpPr>
            <p:cNvPr id="9" name="Straight Connector 8"/>
            <p:cNvCxnSpPr/>
            <p:nvPr/>
          </p:nvCxnSpPr>
          <p:spPr>
            <a:xfrm>
              <a:off x="3048000" y="35814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048000" y="38100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048000" y="40386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048000" y="42672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048000" y="44958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048000" y="47244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048000" y="49530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048000" y="51816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071620" y="5181600"/>
              <a:ext cx="819455" cy="507831"/>
            </a:xfrm>
            <a:prstGeom prst="rect">
              <a:avLst/>
            </a:prstGeom>
            <a:noFill/>
          </p:spPr>
          <p:txBody>
            <a:bodyPr wrap="none" rtlCol="0">
              <a:spAutoFit/>
            </a:bodyPr>
            <a:lstStyle/>
            <a:p>
              <a:pPr algn="ctr"/>
              <a:r>
                <a:rPr lang="en-US" sz="1600" b="1" smtClean="0"/>
                <a:t>Guest</a:t>
              </a:r>
            </a:p>
            <a:p>
              <a:pPr algn="ctr"/>
              <a:r>
                <a:rPr lang="en-US" sz="1100" b="1" smtClean="0"/>
                <a:t>Page Table</a:t>
              </a:r>
            </a:p>
          </p:txBody>
        </p:sp>
      </p:grpSp>
      <p:grpSp>
        <p:nvGrpSpPr>
          <p:cNvPr id="4" name="Group 146"/>
          <p:cNvGrpSpPr/>
          <p:nvPr/>
        </p:nvGrpSpPr>
        <p:grpSpPr>
          <a:xfrm>
            <a:off x="5029200" y="3581400"/>
            <a:ext cx="969946" cy="2336631"/>
            <a:chOff x="5181600" y="3352800"/>
            <a:chExt cx="969946" cy="2336631"/>
          </a:xfrm>
        </p:grpSpPr>
        <p:sp>
          <p:nvSpPr>
            <p:cNvPr id="123" name="Rectangle 122"/>
            <p:cNvSpPr/>
            <p:nvPr/>
          </p:nvSpPr>
          <p:spPr>
            <a:xfrm>
              <a:off x="5181600" y="3352800"/>
              <a:ext cx="914400" cy="22860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vert270" rtlCol="0" anchor="ctr"/>
            <a:lstStyle/>
            <a:p>
              <a:pPr algn="ctr"/>
              <a:endParaRPr lang="en-US" sz="1400" b="1" smtClean="0">
                <a:solidFill>
                  <a:schemeClr val="tx1"/>
                </a:solidFill>
              </a:endParaRPr>
            </a:p>
          </p:txBody>
        </p:sp>
        <p:sp>
          <p:nvSpPr>
            <p:cNvPr id="124" name="Rectangle 123"/>
            <p:cNvSpPr/>
            <p:nvPr/>
          </p:nvSpPr>
          <p:spPr>
            <a:xfrm>
              <a:off x="5181600" y="3352800"/>
              <a:ext cx="914400" cy="685800"/>
            </a:xfrm>
            <a:prstGeom prst="rect">
              <a:avLst/>
            </a:prstGeom>
            <a:no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400" b="1" smtClean="0">
                <a:solidFill>
                  <a:schemeClr val="tx1"/>
                </a:solidFill>
              </a:endParaRPr>
            </a:p>
          </p:txBody>
        </p:sp>
        <p:cxnSp>
          <p:nvCxnSpPr>
            <p:cNvPr id="125" name="Straight Connector 124"/>
            <p:cNvCxnSpPr/>
            <p:nvPr/>
          </p:nvCxnSpPr>
          <p:spPr>
            <a:xfrm>
              <a:off x="5181600" y="35814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5181600" y="38100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5181600" y="40386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5181600" y="42672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5181600" y="44958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5181600" y="47244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5181600" y="49530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5181600" y="51816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133" name="TextBox 132"/>
            <p:cNvSpPr txBox="1"/>
            <p:nvPr/>
          </p:nvSpPr>
          <p:spPr>
            <a:xfrm>
              <a:off x="5181600" y="5181600"/>
              <a:ext cx="969946" cy="507831"/>
            </a:xfrm>
            <a:prstGeom prst="rect">
              <a:avLst/>
            </a:prstGeom>
            <a:noFill/>
          </p:spPr>
          <p:txBody>
            <a:bodyPr wrap="none" rtlCol="0">
              <a:spAutoFit/>
            </a:bodyPr>
            <a:lstStyle/>
            <a:p>
              <a:pPr algn="ctr"/>
              <a:r>
                <a:rPr lang="en-US" sz="1600" b="1" smtClean="0"/>
                <a:t>PhysMap</a:t>
              </a:r>
              <a:endParaRPr lang="en-US" sz="1400" b="1" smtClean="0"/>
            </a:p>
            <a:p>
              <a:pPr algn="ctr"/>
              <a:r>
                <a:rPr lang="en-US" sz="1100" b="1" smtClean="0"/>
                <a:t>By VMM</a:t>
              </a:r>
            </a:p>
          </p:txBody>
        </p:sp>
      </p:grpSp>
      <p:sp>
        <p:nvSpPr>
          <p:cNvPr id="313" name="Oval 312"/>
          <p:cNvSpPr/>
          <p:nvPr/>
        </p:nvSpPr>
        <p:spPr>
          <a:xfrm>
            <a:off x="2590800" y="3200400"/>
            <a:ext cx="304800" cy="304800"/>
          </a:xfrm>
          <a:prstGeom prst="ellipse">
            <a:avLst/>
          </a:prstGeom>
          <a:solidFill>
            <a:srgbClr val="C00000"/>
          </a:solidFill>
          <a:ln w="190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smtClean="0">
                <a:solidFill>
                  <a:schemeClr val="bg1"/>
                </a:solidFill>
              </a:rPr>
              <a:t>1</a:t>
            </a:r>
          </a:p>
        </p:txBody>
      </p:sp>
      <p:sp>
        <p:nvSpPr>
          <p:cNvPr id="315" name="Oval 314"/>
          <p:cNvSpPr/>
          <p:nvPr/>
        </p:nvSpPr>
        <p:spPr>
          <a:xfrm>
            <a:off x="4419600" y="5410200"/>
            <a:ext cx="304800" cy="304800"/>
          </a:xfrm>
          <a:prstGeom prst="ellipse">
            <a:avLst/>
          </a:prstGeom>
          <a:solidFill>
            <a:srgbClr val="C00000"/>
          </a:solidFill>
          <a:ln w="381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smtClean="0">
                <a:solidFill>
                  <a:schemeClr val="bg1"/>
                </a:solidFill>
              </a:rPr>
              <a:t>2</a:t>
            </a:r>
          </a:p>
        </p:txBody>
      </p:sp>
      <p:cxnSp>
        <p:nvCxnSpPr>
          <p:cNvPr id="333" name="Shape 332"/>
          <p:cNvCxnSpPr>
            <a:endCxn id="7" idx="1"/>
          </p:cNvCxnSpPr>
          <p:nvPr/>
        </p:nvCxnSpPr>
        <p:spPr>
          <a:xfrm rot="5400000">
            <a:off x="2781300" y="3314700"/>
            <a:ext cx="1828800" cy="990600"/>
          </a:xfrm>
          <a:prstGeom prst="curvedConnector4">
            <a:avLst>
              <a:gd name="adj1" fmla="val 18750"/>
              <a:gd name="adj2" fmla="val 143416"/>
            </a:avLst>
          </a:prstGeom>
          <a:ln w="38100">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340" name="Shape 332"/>
          <p:cNvCxnSpPr/>
          <p:nvPr/>
        </p:nvCxnSpPr>
        <p:spPr>
          <a:xfrm>
            <a:off x="4114800" y="4724400"/>
            <a:ext cx="914400" cy="1588"/>
          </a:xfrm>
          <a:prstGeom prst="curvedConnector3">
            <a:avLst>
              <a:gd name="adj1" fmla="val 50000"/>
            </a:avLst>
          </a:prstGeom>
          <a:ln w="38100">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grpSp>
        <p:nvGrpSpPr>
          <p:cNvPr id="8" name="Group 352"/>
          <p:cNvGrpSpPr/>
          <p:nvPr/>
        </p:nvGrpSpPr>
        <p:grpSpPr>
          <a:xfrm>
            <a:off x="3886200" y="1752600"/>
            <a:ext cx="1143000" cy="1143000"/>
            <a:chOff x="2895600" y="1600200"/>
            <a:chExt cx="1143000" cy="1143000"/>
          </a:xfrm>
        </p:grpSpPr>
        <p:sp>
          <p:nvSpPr>
            <p:cNvPr id="5" name="Flowchart: Internal Storage 4"/>
            <p:cNvSpPr/>
            <p:nvPr/>
          </p:nvSpPr>
          <p:spPr>
            <a:xfrm>
              <a:off x="2895600" y="1600200"/>
              <a:ext cx="1143000" cy="1143000"/>
            </a:xfrm>
            <a:prstGeom prst="flowChartInternalStorage">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r>
                <a:rPr lang="en-US" sz="2400" smtClean="0">
                  <a:solidFill>
                    <a:schemeClr val="tx1"/>
                  </a:solidFill>
                </a:rPr>
                <a:t>TLB</a:t>
              </a:r>
              <a:endParaRPr lang="en-US" sz="2400">
                <a:solidFill>
                  <a:schemeClr val="tx1"/>
                </a:solidFill>
              </a:endParaRPr>
            </a:p>
          </p:txBody>
        </p:sp>
        <p:sp>
          <p:nvSpPr>
            <p:cNvPr id="329" name="Rectangle 328"/>
            <p:cNvSpPr/>
            <p:nvPr/>
          </p:nvSpPr>
          <p:spPr>
            <a:xfrm>
              <a:off x="2971800" y="2514600"/>
              <a:ext cx="457200" cy="228600"/>
            </a:xfrm>
            <a:prstGeom prst="rect">
              <a:avLst/>
            </a:prstGeom>
            <a:noFill/>
            <a:ln w="190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400" b="1" smtClean="0">
                <a:solidFill>
                  <a:schemeClr val="tx1"/>
                </a:solidFill>
              </a:endParaRPr>
            </a:p>
          </p:txBody>
        </p:sp>
        <p:sp>
          <p:nvSpPr>
            <p:cNvPr id="348" name="Rectangle 347"/>
            <p:cNvSpPr/>
            <p:nvPr/>
          </p:nvSpPr>
          <p:spPr>
            <a:xfrm>
              <a:off x="3505200" y="2514600"/>
              <a:ext cx="457200" cy="228600"/>
            </a:xfrm>
            <a:prstGeom prst="rect">
              <a:avLst/>
            </a:prstGeom>
            <a:noFill/>
            <a:ln w="190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400" b="1" smtClean="0">
                <a:solidFill>
                  <a:schemeClr val="tx1"/>
                </a:solidFill>
              </a:endParaRPr>
            </a:p>
          </p:txBody>
        </p:sp>
      </p:grpSp>
      <p:sp>
        <p:nvSpPr>
          <p:cNvPr id="65" name="Oval 64"/>
          <p:cNvSpPr/>
          <p:nvPr/>
        </p:nvSpPr>
        <p:spPr>
          <a:xfrm>
            <a:off x="6096000" y="3124200"/>
            <a:ext cx="304800" cy="304800"/>
          </a:xfrm>
          <a:prstGeom prst="ellipse">
            <a:avLst/>
          </a:prstGeom>
          <a:solidFill>
            <a:srgbClr val="C00000"/>
          </a:solidFill>
          <a:ln w="381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smtClean="0">
                <a:solidFill>
                  <a:schemeClr val="bg1"/>
                </a:solidFill>
              </a:rPr>
              <a:t>3</a:t>
            </a:r>
          </a:p>
        </p:txBody>
      </p:sp>
      <p:cxnSp>
        <p:nvCxnSpPr>
          <p:cNvPr id="66" name="Shape 332"/>
          <p:cNvCxnSpPr>
            <a:stCxn id="123" idx="3"/>
          </p:cNvCxnSpPr>
          <p:nvPr/>
        </p:nvCxnSpPr>
        <p:spPr>
          <a:xfrm flipH="1" flipV="1">
            <a:off x="4724400" y="2895600"/>
            <a:ext cx="1219200" cy="1828800"/>
          </a:xfrm>
          <a:prstGeom prst="curvedConnector4">
            <a:avLst>
              <a:gd name="adj1" fmla="val -35275"/>
              <a:gd name="adj2" fmla="val 81250"/>
            </a:avLst>
          </a:prstGeom>
          <a:ln w="38100">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97" name="Oval 96"/>
          <p:cNvSpPr/>
          <p:nvPr/>
        </p:nvSpPr>
        <p:spPr>
          <a:xfrm>
            <a:off x="4419600" y="4343400"/>
            <a:ext cx="304800" cy="304800"/>
          </a:xfrm>
          <a:prstGeom prst="ellipse">
            <a:avLst/>
          </a:prstGeom>
          <a:solidFill>
            <a:srgbClr val="C00000"/>
          </a:solidFill>
          <a:ln w="190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smtClean="0">
                <a:solidFill>
                  <a:schemeClr val="bg1"/>
                </a:solidFill>
              </a:rPr>
              <a:t>2</a:t>
            </a:r>
          </a:p>
        </p:txBody>
      </p:sp>
      <p:cxnSp>
        <p:nvCxnSpPr>
          <p:cNvPr id="101" name="Shape 91"/>
          <p:cNvCxnSpPr/>
          <p:nvPr/>
        </p:nvCxnSpPr>
        <p:spPr>
          <a:xfrm>
            <a:off x="5943600" y="4724400"/>
            <a:ext cx="457200" cy="609600"/>
          </a:xfrm>
          <a:prstGeom prst="curvedConnector2">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2" name="Oval 101"/>
          <p:cNvSpPr/>
          <p:nvPr/>
        </p:nvSpPr>
        <p:spPr>
          <a:xfrm>
            <a:off x="6248400" y="5410200"/>
            <a:ext cx="304800" cy="304800"/>
          </a:xfrm>
          <a:prstGeom prst="ellipse">
            <a:avLst/>
          </a:prstGeom>
          <a:solidFill>
            <a:srgbClr val="C00000"/>
          </a:solidFill>
          <a:ln w="381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smtClean="0">
                <a:solidFill>
                  <a:schemeClr val="bg1"/>
                </a:solidFill>
              </a:rPr>
              <a:t>3</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with Nested Page Tables</a:t>
            </a:r>
            <a:endParaRPr lang="en-US" dirty="0"/>
          </a:p>
        </p:txBody>
      </p:sp>
      <p:sp>
        <p:nvSpPr>
          <p:cNvPr id="3" name="Content Placeholder 2"/>
          <p:cNvSpPr>
            <a:spLocks noGrp="1"/>
          </p:cNvSpPr>
          <p:nvPr>
            <p:ph idx="1"/>
          </p:nvPr>
        </p:nvSpPr>
        <p:spPr/>
        <p:txBody>
          <a:bodyPr/>
          <a:lstStyle/>
          <a:p>
            <a:r>
              <a:rPr lang="en-US" dirty="0" smtClean="0"/>
              <a:t>Positives</a:t>
            </a:r>
          </a:p>
          <a:p>
            <a:pPr lvl="1"/>
            <a:r>
              <a:rPr lang="en-US" dirty="0" smtClean="0"/>
              <a:t>Simplifies monitor design</a:t>
            </a:r>
          </a:p>
          <a:p>
            <a:pPr lvl="1"/>
            <a:r>
              <a:rPr lang="en-US" dirty="0" smtClean="0"/>
              <a:t>No need for page protection calculus</a:t>
            </a:r>
          </a:p>
          <a:p>
            <a:r>
              <a:rPr lang="en-US" dirty="0" smtClean="0"/>
              <a:t>Negatives</a:t>
            </a:r>
          </a:p>
          <a:p>
            <a:pPr lvl="1"/>
            <a:r>
              <a:rPr lang="en-US" dirty="0" smtClean="0"/>
              <a:t>Guest page table is in physical address space</a:t>
            </a:r>
          </a:p>
          <a:p>
            <a:pPr lvl="1"/>
            <a:r>
              <a:rPr lang="en-US" dirty="0" smtClean="0"/>
              <a:t>Need to walk </a:t>
            </a:r>
            <a:r>
              <a:rPr lang="en-US" dirty="0" err="1" smtClean="0"/>
              <a:t>PhysMap</a:t>
            </a:r>
            <a:r>
              <a:rPr lang="en-US" dirty="0" smtClean="0"/>
              <a:t> multiple times</a:t>
            </a:r>
          </a:p>
          <a:p>
            <a:pPr lvl="2"/>
            <a:r>
              <a:rPr lang="en-US" dirty="0" smtClean="0"/>
              <a:t>Need physical to machine mapping to walk guest page table</a:t>
            </a:r>
          </a:p>
          <a:p>
            <a:pPr lvl="2"/>
            <a:r>
              <a:rPr lang="en-US" dirty="0" smtClean="0"/>
              <a:t>Need physical to machine mapping for original virtual address</a:t>
            </a:r>
          </a:p>
          <a:p>
            <a:r>
              <a:rPr lang="en-US" dirty="0" smtClean="0"/>
              <a:t>Other Memory Virtualization Hardware Assists</a:t>
            </a:r>
          </a:p>
          <a:p>
            <a:pPr lvl="1"/>
            <a:r>
              <a:rPr lang="en-US" dirty="0" smtClean="0"/>
              <a:t>Monitor Mode has its own address space</a:t>
            </a:r>
          </a:p>
          <a:p>
            <a:pPr lvl="2"/>
            <a:r>
              <a:rPr lang="en-US" dirty="0" smtClean="0"/>
              <a:t>No need to hide the monitor</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712740" y="1676400"/>
            <a:ext cx="3657600" cy="2362200"/>
          </a:xfrm>
          <a:prstGeom prst="rect">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b"/>
          <a:lstStyle/>
          <a:p>
            <a:r>
              <a:rPr lang="en-US" sz="1600" b="1" dirty="0" smtClean="0">
                <a:solidFill>
                  <a:schemeClr val="tx1"/>
                </a:solidFill>
              </a:rPr>
              <a:t>VM1</a:t>
            </a:r>
          </a:p>
        </p:txBody>
      </p:sp>
      <p:sp>
        <p:nvSpPr>
          <p:cNvPr id="2" name="Title 1"/>
          <p:cNvSpPr>
            <a:spLocks noGrp="1"/>
          </p:cNvSpPr>
          <p:nvPr>
            <p:ph type="title"/>
          </p:nvPr>
        </p:nvSpPr>
        <p:spPr/>
        <p:txBody>
          <a:bodyPr>
            <a:normAutofit fontScale="90000"/>
          </a:bodyPr>
          <a:lstStyle/>
          <a:p>
            <a:r>
              <a:rPr lang="en-US" dirty="0" smtClean="0"/>
              <a:t>Interposition with</a:t>
            </a:r>
            <a:r>
              <a:rPr lang="en-US" baseline="0" dirty="0" smtClean="0"/>
              <a:t> Memory Virtualization</a:t>
            </a:r>
            <a:br>
              <a:rPr lang="en-US" baseline="0" dirty="0" smtClean="0"/>
            </a:br>
            <a:r>
              <a:rPr lang="en-US" baseline="0" dirty="0" smtClean="0"/>
              <a:t>Page Sharing</a:t>
            </a:r>
            <a:endParaRPr lang="en-US" dirty="0"/>
          </a:p>
        </p:txBody>
      </p:sp>
      <p:sp>
        <p:nvSpPr>
          <p:cNvPr id="5" name="Rectangle 4"/>
          <p:cNvSpPr/>
          <p:nvPr/>
        </p:nvSpPr>
        <p:spPr>
          <a:xfrm>
            <a:off x="941340" y="2057400"/>
            <a:ext cx="3153048" cy="533400"/>
          </a:xfrm>
          <a:prstGeom prst="rect">
            <a:avLst/>
          </a:prstGeom>
          <a:solidFill>
            <a:schemeClr val="bg1"/>
          </a:solidFill>
          <a:ln w="1270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sz="1600" b="1" dirty="0" smtClean="0">
                <a:solidFill>
                  <a:schemeClr val="tx1"/>
                </a:solidFill>
              </a:rPr>
              <a:t>Virtual</a:t>
            </a:r>
            <a:endParaRPr lang="en-US" sz="1600" b="1" dirty="0">
              <a:solidFill>
                <a:schemeClr val="tx1"/>
              </a:solidFill>
            </a:endParaRPr>
          </a:p>
        </p:txBody>
      </p:sp>
      <p:sp>
        <p:nvSpPr>
          <p:cNvPr id="8" name="Rectangle 7"/>
          <p:cNvSpPr/>
          <p:nvPr/>
        </p:nvSpPr>
        <p:spPr>
          <a:xfrm>
            <a:off x="941340" y="3048000"/>
            <a:ext cx="3175102" cy="533400"/>
          </a:xfrm>
          <a:prstGeom prst="rect">
            <a:avLst/>
          </a:prstGeom>
          <a:solidFill>
            <a:schemeClr val="bg1"/>
          </a:solidFill>
          <a:ln w="1270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sz="1600" b="1" dirty="0" smtClean="0">
                <a:solidFill>
                  <a:schemeClr val="tx1"/>
                </a:solidFill>
              </a:rPr>
              <a:t>Physical</a:t>
            </a:r>
            <a:endParaRPr lang="en-US" sz="1600" b="1" dirty="0">
              <a:solidFill>
                <a:schemeClr val="tx1"/>
              </a:solidFill>
            </a:endParaRPr>
          </a:p>
        </p:txBody>
      </p:sp>
      <p:sp>
        <p:nvSpPr>
          <p:cNvPr id="11" name="Rectangle 10"/>
          <p:cNvSpPr/>
          <p:nvPr/>
        </p:nvSpPr>
        <p:spPr>
          <a:xfrm>
            <a:off x="1295400" y="4572000"/>
            <a:ext cx="6320784" cy="533400"/>
          </a:xfrm>
          <a:prstGeom prst="rect">
            <a:avLst/>
          </a:prstGeom>
          <a:solidFill>
            <a:schemeClr val="bg2">
              <a:lumMod val="90000"/>
            </a:schemeClr>
          </a:solidFill>
          <a:ln w="1270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sz="1600" b="1" dirty="0" smtClean="0">
                <a:solidFill>
                  <a:schemeClr val="tx1"/>
                </a:solidFill>
              </a:rPr>
              <a:t>Machine</a:t>
            </a:r>
            <a:endParaRPr lang="en-US" sz="1600" b="1" dirty="0">
              <a:solidFill>
                <a:schemeClr val="tx1"/>
              </a:solidFill>
            </a:endParaRPr>
          </a:p>
        </p:txBody>
      </p:sp>
      <p:sp>
        <p:nvSpPr>
          <p:cNvPr id="20" name="Rectangle 19"/>
          <p:cNvSpPr/>
          <p:nvPr/>
        </p:nvSpPr>
        <p:spPr>
          <a:xfrm>
            <a:off x="3303540" y="2057400"/>
            <a:ext cx="228600" cy="533400"/>
          </a:xfrm>
          <a:prstGeom prst="rect">
            <a:avLst/>
          </a:prstGeom>
          <a:solidFill>
            <a:schemeClr val="bg1">
              <a:lumMod val="65000"/>
            </a:schemeClr>
          </a:solidFill>
          <a:ln w="2857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21" name="Rectangle 20"/>
          <p:cNvSpPr/>
          <p:nvPr/>
        </p:nvSpPr>
        <p:spPr>
          <a:xfrm>
            <a:off x="5056140" y="4572000"/>
            <a:ext cx="228600" cy="533400"/>
          </a:xfrm>
          <a:prstGeom prst="rect">
            <a:avLst/>
          </a:prstGeom>
          <a:solidFill>
            <a:srgbClr val="C00000"/>
          </a:solidFill>
          <a:ln w="2857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23" name="Rectangle 22"/>
          <p:cNvSpPr/>
          <p:nvPr/>
        </p:nvSpPr>
        <p:spPr>
          <a:xfrm>
            <a:off x="3532140" y="3048000"/>
            <a:ext cx="228600" cy="533400"/>
          </a:xfrm>
          <a:prstGeom prst="rect">
            <a:avLst/>
          </a:prstGeom>
          <a:solidFill>
            <a:schemeClr val="bg1">
              <a:lumMod val="65000"/>
            </a:schemeClr>
          </a:solidFill>
          <a:ln w="2857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cxnSp>
        <p:nvCxnSpPr>
          <p:cNvPr id="26" name="Straight Arrow Connector 25"/>
          <p:cNvCxnSpPr>
            <a:stCxn id="20" idx="2"/>
            <a:endCxn id="23" idx="0"/>
          </p:cNvCxnSpPr>
          <p:nvPr/>
        </p:nvCxnSpPr>
        <p:spPr>
          <a:xfrm rot="16200000" flipH="1">
            <a:off x="3303540" y="2705100"/>
            <a:ext cx="4572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3" idx="2"/>
            <a:endCxn id="21" idx="0"/>
          </p:cNvCxnSpPr>
          <p:nvPr/>
        </p:nvCxnSpPr>
        <p:spPr>
          <a:xfrm rot="16200000" flipH="1">
            <a:off x="3913140" y="3314700"/>
            <a:ext cx="990600" cy="1524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046740" y="5410200"/>
            <a:ext cx="1495089" cy="646331"/>
          </a:xfrm>
          <a:prstGeom prst="rect">
            <a:avLst/>
          </a:prstGeom>
          <a:noFill/>
        </p:spPr>
        <p:txBody>
          <a:bodyPr wrap="none" rtlCol="0">
            <a:spAutoFit/>
          </a:bodyPr>
          <a:lstStyle/>
          <a:p>
            <a:pPr algn="ctr"/>
            <a:r>
              <a:rPr lang="en-US" b="1" dirty="0" smtClean="0"/>
              <a:t>Read-Only</a:t>
            </a:r>
          </a:p>
          <a:p>
            <a:pPr algn="ctr"/>
            <a:r>
              <a:rPr lang="en-US" b="1" dirty="0" smtClean="0"/>
              <a:t>Copy-on-</a:t>
            </a:r>
            <a:r>
              <a:rPr lang="en-US" b="1" dirty="0" err="1" smtClean="0"/>
              <a:t>wrte</a:t>
            </a:r>
            <a:endParaRPr lang="en-US" b="1" dirty="0"/>
          </a:p>
        </p:txBody>
      </p:sp>
      <p:cxnSp>
        <p:nvCxnSpPr>
          <p:cNvPr id="35" name="Shape 34"/>
          <p:cNvCxnSpPr>
            <a:stCxn id="33" idx="1"/>
            <a:endCxn id="21" idx="2"/>
          </p:cNvCxnSpPr>
          <p:nvPr/>
        </p:nvCxnSpPr>
        <p:spPr>
          <a:xfrm rot="10800000">
            <a:off x="5170440" y="5105400"/>
            <a:ext cx="876300" cy="627966"/>
          </a:xfrm>
          <a:prstGeom prst="curvedConnector2">
            <a:avLst/>
          </a:prstGeom>
          <a:ln>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4751340" y="1676400"/>
            <a:ext cx="3657600" cy="2362200"/>
          </a:xfrm>
          <a:prstGeom prst="rect">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b"/>
          <a:lstStyle/>
          <a:p>
            <a:pPr algn="r"/>
            <a:r>
              <a:rPr lang="en-US" sz="1600" b="1" dirty="0" smtClean="0">
                <a:solidFill>
                  <a:schemeClr val="tx1"/>
                </a:solidFill>
              </a:rPr>
              <a:t>VM2</a:t>
            </a:r>
          </a:p>
        </p:txBody>
      </p:sp>
      <p:sp>
        <p:nvSpPr>
          <p:cNvPr id="43" name="Rectangle 42"/>
          <p:cNvSpPr/>
          <p:nvPr/>
        </p:nvSpPr>
        <p:spPr>
          <a:xfrm>
            <a:off x="4979940" y="2057400"/>
            <a:ext cx="3153048" cy="533400"/>
          </a:xfrm>
          <a:prstGeom prst="rect">
            <a:avLst/>
          </a:prstGeom>
          <a:solidFill>
            <a:schemeClr val="bg1"/>
          </a:solidFill>
          <a:ln w="1270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sz="1600" b="1" dirty="0" smtClean="0">
                <a:solidFill>
                  <a:schemeClr val="tx1"/>
                </a:solidFill>
              </a:rPr>
              <a:t>Virtual</a:t>
            </a:r>
            <a:endParaRPr lang="en-US" sz="1600" b="1" dirty="0">
              <a:solidFill>
                <a:schemeClr val="tx1"/>
              </a:solidFill>
            </a:endParaRPr>
          </a:p>
        </p:txBody>
      </p:sp>
      <p:sp>
        <p:nvSpPr>
          <p:cNvPr id="44" name="Rectangle 43"/>
          <p:cNvSpPr/>
          <p:nvPr/>
        </p:nvSpPr>
        <p:spPr>
          <a:xfrm>
            <a:off x="4979940" y="3048000"/>
            <a:ext cx="3175102" cy="533400"/>
          </a:xfrm>
          <a:prstGeom prst="rect">
            <a:avLst/>
          </a:prstGeom>
          <a:solidFill>
            <a:schemeClr val="bg1"/>
          </a:solidFill>
          <a:ln w="1270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sz="1600" b="1" dirty="0" smtClean="0">
                <a:solidFill>
                  <a:schemeClr val="tx1"/>
                </a:solidFill>
              </a:rPr>
              <a:t>Physical</a:t>
            </a:r>
            <a:endParaRPr lang="en-US" sz="1600" b="1" dirty="0">
              <a:solidFill>
                <a:schemeClr val="tx1"/>
              </a:solidFill>
            </a:endParaRPr>
          </a:p>
        </p:txBody>
      </p:sp>
      <p:sp>
        <p:nvSpPr>
          <p:cNvPr id="45" name="Rectangle 44"/>
          <p:cNvSpPr/>
          <p:nvPr/>
        </p:nvSpPr>
        <p:spPr>
          <a:xfrm>
            <a:off x="7342140" y="2057400"/>
            <a:ext cx="228600" cy="533400"/>
          </a:xfrm>
          <a:prstGeom prst="rect">
            <a:avLst/>
          </a:prstGeom>
          <a:solidFill>
            <a:schemeClr val="bg1">
              <a:lumMod val="65000"/>
            </a:schemeClr>
          </a:solidFill>
          <a:ln w="2857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46" name="Rectangle 45"/>
          <p:cNvSpPr/>
          <p:nvPr/>
        </p:nvSpPr>
        <p:spPr>
          <a:xfrm>
            <a:off x="5589540" y="3048000"/>
            <a:ext cx="228600" cy="533400"/>
          </a:xfrm>
          <a:prstGeom prst="rect">
            <a:avLst/>
          </a:prstGeom>
          <a:solidFill>
            <a:schemeClr val="bg1">
              <a:lumMod val="65000"/>
            </a:schemeClr>
          </a:solidFill>
          <a:ln w="2857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cxnSp>
        <p:nvCxnSpPr>
          <p:cNvPr id="47" name="Straight Arrow Connector 46"/>
          <p:cNvCxnSpPr>
            <a:stCxn id="45" idx="2"/>
            <a:endCxn id="46" idx="0"/>
          </p:cNvCxnSpPr>
          <p:nvPr/>
        </p:nvCxnSpPr>
        <p:spPr>
          <a:xfrm rot="5400000">
            <a:off x="6351540" y="1943100"/>
            <a:ext cx="457200" cy="1752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46" idx="2"/>
            <a:endCxn id="21" idx="0"/>
          </p:cNvCxnSpPr>
          <p:nvPr/>
        </p:nvCxnSpPr>
        <p:spPr>
          <a:xfrm rot="5400000">
            <a:off x="4941840" y="3810000"/>
            <a:ext cx="990600" cy="533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Traditional Address</a:t>
            </a:r>
            <a:r>
              <a:rPr lang="en-US" baseline="0" dirty="0" smtClean="0"/>
              <a:t> Spaces</a:t>
            </a:r>
            <a:endParaRPr lang="en-US" dirty="0"/>
          </a:p>
        </p:txBody>
      </p:sp>
      <p:sp>
        <p:nvSpPr>
          <p:cNvPr id="13" name="Rectangle 12"/>
          <p:cNvSpPr/>
          <p:nvPr/>
        </p:nvSpPr>
        <p:spPr>
          <a:xfrm>
            <a:off x="762000" y="4572000"/>
            <a:ext cx="6324600" cy="533400"/>
          </a:xfrm>
          <a:prstGeom prst="rect">
            <a:avLst/>
          </a:prstGeom>
          <a:solidFill>
            <a:schemeClr val="bg1"/>
          </a:solidFill>
          <a:ln w="1270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TextBox 13"/>
          <p:cNvSpPr txBox="1"/>
          <p:nvPr/>
        </p:nvSpPr>
        <p:spPr>
          <a:xfrm>
            <a:off x="685800" y="4267200"/>
            <a:ext cx="301686" cy="369332"/>
          </a:xfrm>
          <a:prstGeom prst="rect">
            <a:avLst/>
          </a:prstGeom>
          <a:noFill/>
        </p:spPr>
        <p:txBody>
          <a:bodyPr wrap="none" rtlCol="0">
            <a:spAutoFit/>
          </a:bodyPr>
          <a:lstStyle/>
          <a:p>
            <a:r>
              <a:rPr lang="en-US" dirty="0" smtClean="0"/>
              <a:t>0</a:t>
            </a:r>
            <a:endParaRPr lang="en-US" dirty="0"/>
          </a:p>
        </p:txBody>
      </p:sp>
      <p:sp>
        <p:nvSpPr>
          <p:cNvPr id="20" name="TextBox 19"/>
          <p:cNvSpPr txBox="1"/>
          <p:nvPr/>
        </p:nvSpPr>
        <p:spPr>
          <a:xfrm>
            <a:off x="6610896" y="4267200"/>
            <a:ext cx="579005" cy="369332"/>
          </a:xfrm>
          <a:prstGeom prst="rect">
            <a:avLst/>
          </a:prstGeom>
          <a:noFill/>
        </p:spPr>
        <p:txBody>
          <a:bodyPr wrap="none" rtlCol="0">
            <a:spAutoFit/>
          </a:bodyPr>
          <a:lstStyle/>
          <a:p>
            <a:r>
              <a:rPr lang="en-US" smtClean="0"/>
              <a:t>4GB</a:t>
            </a:r>
            <a:endParaRPr lang="en-US"/>
          </a:p>
        </p:txBody>
      </p:sp>
      <p:sp>
        <p:nvSpPr>
          <p:cNvPr id="38" name="TextBox 37"/>
          <p:cNvSpPr txBox="1"/>
          <p:nvPr/>
        </p:nvSpPr>
        <p:spPr>
          <a:xfrm>
            <a:off x="7239000" y="4572000"/>
            <a:ext cx="1413464" cy="584775"/>
          </a:xfrm>
          <a:prstGeom prst="rect">
            <a:avLst/>
          </a:prstGeom>
          <a:noFill/>
        </p:spPr>
        <p:txBody>
          <a:bodyPr wrap="none" rtlCol="0">
            <a:spAutoFit/>
          </a:bodyPr>
          <a:lstStyle/>
          <a:p>
            <a:pPr algn="ctr"/>
            <a:r>
              <a:rPr lang="en-US" sz="1600" b="1" dirty="0" smtClean="0"/>
              <a:t>Physical</a:t>
            </a:r>
          </a:p>
          <a:p>
            <a:pPr algn="ctr"/>
            <a:r>
              <a:rPr lang="en-US" sz="1600" b="1" dirty="0" smtClean="0"/>
              <a:t>Address Space</a:t>
            </a:r>
            <a:endParaRPr lang="en-US" sz="1600" b="1" dirty="0"/>
          </a:p>
        </p:txBody>
      </p:sp>
      <p:sp>
        <p:nvSpPr>
          <p:cNvPr id="39" name="Rectangle 38"/>
          <p:cNvSpPr/>
          <p:nvPr/>
        </p:nvSpPr>
        <p:spPr>
          <a:xfrm>
            <a:off x="762000" y="4572000"/>
            <a:ext cx="3581400" cy="533400"/>
          </a:xfrm>
          <a:prstGeom prst="rect">
            <a:avLst/>
          </a:prstGeom>
          <a:ln w="1270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sz="1600" dirty="0" smtClean="0">
                <a:solidFill>
                  <a:schemeClr val="tx1"/>
                </a:solidFill>
              </a:rPr>
              <a:t>RAM</a:t>
            </a:r>
            <a:endParaRPr lang="en-US" sz="1600" dirty="0">
              <a:solidFill>
                <a:schemeClr val="tx1"/>
              </a:solidFill>
            </a:endParaRPr>
          </a:p>
        </p:txBody>
      </p:sp>
      <p:sp>
        <p:nvSpPr>
          <p:cNvPr id="40" name="Rectangle 39"/>
          <p:cNvSpPr/>
          <p:nvPr/>
        </p:nvSpPr>
        <p:spPr>
          <a:xfrm>
            <a:off x="6477000" y="4572000"/>
            <a:ext cx="609600" cy="533400"/>
          </a:xfrm>
          <a:prstGeom prst="rect">
            <a:avLst/>
          </a:prstGeom>
          <a:ln w="1270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sz="1400" dirty="0" smtClean="0">
                <a:solidFill>
                  <a:schemeClr val="tx1"/>
                </a:solidFill>
              </a:rPr>
              <a:t>ROM</a:t>
            </a:r>
            <a:endParaRPr lang="en-US" sz="1400" dirty="0">
              <a:solidFill>
                <a:schemeClr val="tx1"/>
              </a:solidFill>
            </a:endParaRPr>
          </a:p>
        </p:txBody>
      </p:sp>
      <p:sp>
        <p:nvSpPr>
          <p:cNvPr id="42" name="Rectangle 41"/>
          <p:cNvSpPr/>
          <p:nvPr/>
        </p:nvSpPr>
        <p:spPr>
          <a:xfrm>
            <a:off x="5486400" y="4572000"/>
            <a:ext cx="838200" cy="533400"/>
          </a:xfrm>
          <a:prstGeom prst="rect">
            <a:avLst/>
          </a:prstGeom>
          <a:ln w="1270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sz="1400" dirty="0" smtClean="0">
                <a:solidFill>
                  <a:schemeClr val="tx1"/>
                </a:solidFill>
              </a:rPr>
              <a:t>Devices</a:t>
            </a:r>
            <a:endParaRPr lang="en-US" sz="1400" dirty="0">
              <a:solidFill>
                <a:schemeClr val="tx1"/>
              </a:solidFill>
            </a:endParaRPr>
          </a:p>
        </p:txBody>
      </p:sp>
      <p:sp>
        <p:nvSpPr>
          <p:cNvPr id="43" name="Rectangle 42"/>
          <p:cNvSpPr/>
          <p:nvPr/>
        </p:nvSpPr>
        <p:spPr>
          <a:xfrm>
            <a:off x="4724400" y="4572000"/>
            <a:ext cx="533400" cy="533400"/>
          </a:xfrm>
          <a:prstGeom prst="rect">
            <a:avLst/>
          </a:prstGeom>
          <a:ln w="1270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sz="1050" dirty="0" smtClean="0">
                <a:solidFill>
                  <a:schemeClr val="tx1"/>
                </a:solidFill>
              </a:rPr>
              <a:t>Frame</a:t>
            </a:r>
          </a:p>
          <a:p>
            <a:pPr algn="ctr"/>
            <a:r>
              <a:rPr lang="en-US" sz="1050" dirty="0" smtClean="0">
                <a:solidFill>
                  <a:schemeClr val="tx1"/>
                </a:solidFill>
              </a:rPr>
              <a:t>Buffer</a:t>
            </a:r>
            <a:endParaRPr lang="en-US" sz="1050" dirty="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Traditional Address</a:t>
            </a:r>
            <a:r>
              <a:rPr lang="en-US" baseline="0" dirty="0" smtClean="0"/>
              <a:t> Spaces</a:t>
            </a:r>
            <a:endParaRPr lang="en-US" dirty="0"/>
          </a:p>
        </p:txBody>
      </p:sp>
      <p:sp>
        <p:nvSpPr>
          <p:cNvPr id="15" name="Down Arrow 14"/>
          <p:cNvSpPr/>
          <p:nvPr/>
        </p:nvSpPr>
        <p:spPr>
          <a:xfrm>
            <a:off x="3733800" y="3962400"/>
            <a:ext cx="457200" cy="533400"/>
          </a:xfrm>
          <a:prstGeom prst="downArrow">
            <a:avLst/>
          </a:prstGeom>
          <a:solidFill>
            <a:schemeClr val="tx1"/>
          </a:solidFill>
          <a:ln>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Rectangle 12"/>
          <p:cNvSpPr/>
          <p:nvPr/>
        </p:nvSpPr>
        <p:spPr>
          <a:xfrm>
            <a:off x="762000" y="4572000"/>
            <a:ext cx="6324600" cy="533400"/>
          </a:xfrm>
          <a:prstGeom prst="rect">
            <a:avLst/>
          </a:prstGeom>
          <a:solidFill>
            <a:schemeClr val="bg1"/>
          </a:solidFill>
          <a:ln w="1270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TextBox 13"/>
          <p:cNvSpPr txBox="1"/>
          <p:nvPr/>
        </p:nvSpPr>
        <p:spPr>
          <a:xfrm>
            <a:off x="685800" y="4267200"/>
            <a:ext cx="301686" cy="369332"/>
          </a:xfrm>
          <a:prstGeom prst="rect">
            <a:avLst/>
          </a:prstGeom>
          <a:noFill/>
        </p:spPr>
        <p:txBody>
          <a:bodyPr wrap="none" rtlCol="0">
            <a:spAutoFit/>
          </a:bodyPr>
          <a:lstStyle/>
          <a:p>
            <a:r>
              <a:rPr lang="en-US" dirty="0" smtClean="0"/>
              <a:t>0</a:t>
            </a:r>
            <a:endParaRPr lang="en-US" dirty="0"/>
          </a:p>
        </p:txBody>
      </p:sp>
      <p:sp>
        <p:nvSpPr>
          <p:cNvPr id="20" name="TextBox 19"/>
          <p:cNvSpPr txBox="1"/>
          <p:nvPr/>
        </p:nvSpPr>
        <p:spPr>
          <a:xfrm>
            <a:off x="6610896" y="4267200"/>
            <a:ext cx="579005" cy="369332"/>
          </a:xfrm>
          <a:prstGeom prst="rect">
            <a:avLst/>
          </a:prstGeom>
          <a:noFill/>
        </p:spPr>
        <p:txBody>
          <a:bodyPr wrap="none" rtlCol="0">
            <a:spAutoFit/>
          </a:bodyPr>
          <a:lstStyle/>
          <a:p>
            <a:r>
              <a:rPr lang="en-US" smtClean="0"/>
              <a:t>4GB</a:t>
            </a:r>
            <a:endParaRPr lang="en-US"/>
          </a:p>
        </p:txBody>
      </p:sp>
      <p:sp>
        <p:nvSpPr>
          <p:cNvPr id="4" name="Rectangle 3"/>
          <p:cNvSpPr/>
          <p:nvPr/>
        </p:nvSpPr>
        <p:spPr>
          <a:xfrm>
            <a:off x="762000" y="3352800"/>
            <a:ext cx="4401096" cy="533400"/>
          </a:xfrm>
          <a:prstGeom prst="rect">
            <a:avLst/>
          </a:prstGeom>
          <a:ln w="1270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sz="1600" dirty="0" smtClean="0">
                <a:solidFill>
                  <a:schemeClr val="tx1"/>
                </a:solidFill>
              </a:rPr>
              <a:t>Current Process</a:t>
            </a:r>
            <a:endParaRPr lang="en-US" sz="1600" dirty="0">
              <a:solidFill>
                <a:schemeClr val="tx1"/>
              </a:solidFill>
            </a:endParaRPr>
          </a:p>
        </p:txBody>
      </p:sp>
      <p:sp>
        <p:nvSpPr>
          <p:cNvPr id="16" name="TextBox 15"/>
          <p:cNvSpPr txBox="1"/>
          <p:nvPr/>
        </p:nvSpPr>
        <p:spPr>
          <a:xfrm>
            <a:off x="685800" y="3048000"/>
            <a:ext cx="301686" cy="369332"/>
          </a:xfrm>
          <a:prstGeom prst="rect">
            <a:avLst/>
          </a:prstGeom>
          <a:noFill/>
        </p:spPr>
        <p:txBody>
          <a:bodyPr wrap="none" rtlCol="0">
            <a:spAutoFit/>
          </a:bodyPr>
          <a:lstStyle/>
          <a:p>
            <a:r>
              <a:rPr lang="en-US" dirty="0" smtClean="0"/>
              <a:t>0</a:t>
            </a:r>
            <a:endParaRPr lang="en-US" dirty="0"/>
          </a:p>
        </p:txBody>
      </p:sp>
      <p:sp>
        <p:nvSpPr>
          <p:cNvPr id="17" name="TextBox 16"/>
          <p:cNvSpPr txBox="1"/>
          <p:nvPr/>
        </p:nvSpPr>
        <p:spPr>
          <a:xfrm>
            <a:off x="6610896" y="3048000"/>
            <a:ext cx="579005" cy="369332"/>
          </a:xfrm>
          <a:prstGeom prst="rect">
            <a:avLst/>
          </a:prstGeom>
          <a:noFill/>
        </p:spPr>
        <p:txBody>
          <a:bodyPr wrap="none" rtlCol="0">
            <a:spAutoFit/>
          </a:bodyPr>
          <a:lstStyle/>
          <a:p>
            <a:r>
              <a:rPr lang="en-US" dirty="0" smtClean="0"/>
              <a:t>4GB</a:t>
            </a:r>
            <a:endParaRPr lang="en-US" dirty="0"/>
          </a:p>
        </p:txBody>
      </p:sp>
      <p:sp>
        <p:nvSpPr>
          <p:cNvPr id="11" name="Rectangle 10"/>
          <p:cNvSpPr/>
          <p:nvPr/>
        </p:nvSpPr>
        <p:spPr>
          <a:xfrm>
            <a:off x="5163096" y="3352800"/>
            <a:ext cx="1923504" cy="533400"/>
          </a:xfrm>
          <a:prstGeom prst="rect">
            <a:avLst/>
          </a:prstGeom>
          <a:ln w="1270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sz="1600" dirty="0" smtClean="0">
                <a:solidFill>
                  <a:schemeClr val="tx1"/>
                </a:solidFill>
              </a:rPr>
              <a:t>Operating System</a:t>
            </a:r>
            <a:endParaRPr lang="en-US" sz="1600" dirty="0">
              <a:solidFill>
                <a:schemeClr val="tx1"/>
              </a:solidFill>
            </a:endParaRPr>
          </a:p>
        </p:txBody>
      </p:sp>
      <p:sp>
        <p:nvSpPr>
          <p:cNvPr id="32" name="TextBox 31"/>
          <p:cNvSpPr txBox="1"/>
          <p:nvPr/>
        </p:nvSpPr>
        <p:spPr>
          <a:xfrm>
            <a:off x="7239000" y="3352800"/>
            <a:ext cx="1413464" cy="584775"/>
          </a:xfrm>
          <a:prstGeom prst="rect">
            <a:avLst/>
          </a:prstGeom>
          <a:noFill/>
        </p:spPr>
        <p:txBody>
          <a:bodyPr wrap="none" rtlCol="0">
            <a:spAutoFit/>
          </a:bodyPr>
          <a:lstStyle/>
          <a:p>
            <a:pPr algn="ctr"/>
            <a:r>
              <a:rPr lang="en-US" sz="1600" b="1" dirty="0" smtClean="0"/>
              <a:t>Virtual </a:t>
            </a:r>
          </a:p>
          <a:p>
            <a:pPr algn="ctr"/>
            <a:r>
              <a:rPr lang="en-US" sz="1600" b="1" dirty="0" smtClean="0"/>
              <a:t>Address Space</a:t>
            </a:r>
            <a:endParaRPr lang="en-US" sz="1600" b="1" dirty="0"/>
          </a:p>
        </p:txBody>
      </p:sp>
      <p:sp>
        <p:nvSpPr>
          <p:cNvPr id="38" name="TextBox 37"/>
          <p:cNvSpPr txBox="1"/>
          <p:nvPr/>
        </p:nvSpPr>
        <p:spPr>
          <a:xfrm>
            <a:off x="7239000" y="4572000"/>
            <a:ext cx="1413464" cy="584775"/>
          </a:xfrm>
          <a:prstGeom prst="rect">
            <a:avLst/>
          </a:prstGeom>
          <a:noFill/>
        </p:spPr>
        <p:txBody>
          <a:bodyPr wrap="none" rtlCol="0">
            <a:spAutoFit/>
          </a:bodyPr>
          <a:lstStyle/>
          <a:p>
            <a:pPr algn="ctr"/>
            <a:r>
              <a:rPr lang="en-US" sz="1600" b="1" dirty="0" smtClean="0"/>
              <a:t>Physical</a:t>
            </a:r>
          </a:p>
          <a:p>
            <a:pPr algn="ctr"/>
            <a:r>
              <a:rPr lang="en-US" sz="1600" b="1" dirty="0" smtClean="0"/>
              <a:t>Address Space</a:t>
            </a:r>
            <a:endParaRPr lang="en-US" sz="1600" b="1" dirty="0"/>
          </a:p>
        </p:txBody>
      </p:sp>
      <p:sp>
        <p:nvSpPr>
          <p:cNvPr id="39" name="Rectangle 38"/>
          <p:cNvSpPr/>
          <p:nvPr/>
        </p:nvSpPr>
        <p:spPr>
          <a:xfrm>
            <a:off x="762000" y="4572000"/>
            <a:ext cx="3581400" cy="533400"/>
          </a:xfrm>
          <a:prstGeom prst="rect">
            <a:avLst/>
          </a:prstGeom>
          <a:ln w="1270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sz="1600" dirty="0" smtClean="0">
                <a:solidFill>
                  <a:schemeClr val="tx1"/>
                </a:solidFill>
              </a:rPr>
              <a:t>RAM</a:t>
            </a:r>
            <a:endParaRPr lang="en-US" sz="1600" dirty="0">
              <a:solidFill>
                <a:schemeClr val="tx1"/>
              </a:solidFill>
            </a:endParaRPr>
          </a:p>
        </p:txBody>
      </p:sp>
      <p:sp>
        <p:nvSpPr>
          <p:cNvPr id="40" name="Rectangle 39"/>
          <p:cNvSpPr/>
          <p:nvPr/>
        </p:nvSpPr>
        <p:spPr>
          <a:xfrm>
            <a:off x="6477000" y="4572000"/>
            <a:ext cx="609600" cy="533400"/>
          </a:xfrm>
          <a:prstGeom prst="rect">
            <a:avLst/>
          </a:prstGeom>
          <a:ln w="1270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sz="1400" dirty="0" smtClean="0">
                <a:solidFill>
                  <a:schemeClr val="tx1"/>
                </a:solidFill>
              </a:rPr>
              <a:t>ROM</a:t>
            </a:r>
            <a:endParaRPr lang="en-US" sz="1400" dirty="0">
              <a:solidFill>
                <a:schemeClr val="tx1"/>
              </a:solidFill>
            </a:endParaRPr>
          </a:p>
        </p:txBody>
      </p:sp>
      <p:sp>
        <p:nvSpPr>
          <p:cNvPr id="42" name="Rectangle 41"/>
          <p:cNvSpPr/>
          <p:nvPr/>
        </p:nvSpPr>
        <p:spPr>
          <a:xfrm>
            <a:off x="5486400" y="4572000"/>
            <a:ext cx="838200" cy="533400"/>
          </a:xfrm>
          <a:prstGeom prst="rect">
            <a:avLst/>
          </a:prstGeom>
          <a:ln w="1270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sz="1400" dirty="0" smtClean="0">
                <a:solidFill>
                  <a:schemeClr val="tx1"/>
                </a:solidFill>
              </a:rPr>
              <a:t>Devices</a:t>
            </a:r>
            <a:endParaRPr lang="en-US" sz="1400" dirty="0">
              <a:solidFill>
                <a:schemeClr val="tx1"/>
              </a:solidFill>
            </a:endParaRPr>
          </a:p>
        </p:txBody>
      </p:sp>
      <p:sp>
        <p:nvSpPr>
          <p:cNvPr id="43" name="Rectangle 42"/>
          <p:cNvSpPr/>
          <p:nvPr/>
        </p:nvSpPr>
        <p:spPr>
          <a:xfrm>
            <a:off x="4724400" y="4572000"/>
            <a:ext cx="533400" cy="533400"/>
          </a:xfrm>
          <a:prstGeom prst="rect">
            <a:avLst/>
          </a:prstGeom>
          <a:ln w="1270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sz="1050" dirty="0" smtClean="0">
                <a:solidFill>
                  <a:schemeClr val="tx1"/>
                </a:solidFill>
              </a:rPr>
              <a:t>Frame</a:t>
            </a:r>
          </a:p>
          <a:p>
            <a:pPr algn="ctr"/>
            <a:r>
              <a:rPr lang="en-US" sz="1050" dirty="0" smtClean="0">
                <a:solidFill>
                  <a:schemeClr val="tx1"/>
                </a:solidFill>
              </a:rPr>
              <a:t>Buffer</a:t>
            </a:r>
            <a:endParaRPr lang="en-US" sz="1050" dirty="0">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1466304" y="1828800"/>
            <a:ext cx="4401096" cy="533400"/>
          </a:xfrm>
          <a:prstGeom prst="rect">
            <a:avLst/>
          </a:prstGeom>
          <a:solidFill>
            <a:schemeClr val="bg1"/>
          </a:solidFill>
          <a:ln w="12700">
            <a:solidFill>
              <a:schemeClr val="bg1">
                <a:lumMod val="65000"/>
              </a:schemeClr>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dirty="0" smtClean="0">
                <a:solidFill>
                  <a:schemeClr val="bg1">
                    <a:lumMod val="50000"/>
                  </a:schemeClr>
                </a:solidFill>
              </a:rPr>
              <a:t>Process Virtual Address Space</a:t>
            </a:r>
            <a:endParaRPr lang="en-US" dirty="0">
              <a:solidFill>
                <a:schemeClr val="bg1">
                  <a:lumMod val="50000"/>
                </a:schemeClr>
              </a:solidFill>
            </a:endParaRPr>
          </a:p>
        </p:txBody>
      </p:sp>
      <p:sp>
        <p:nvSpPr>
          <p:cNvPr id="29" name="TextBox 28"/>
          <p:cNvSpPr txBox="1"/>
          <p:nvPr/>
        </p:nvSpPr>
        <p:spPr>
          <a:xfrm>
            <a:off x="1390104" y="1524000"/>
            <a:ext cx="301686" cy="369332"/>
          </a:xfrm>
          <a:prstGeom prst="rect">
            <a:avLst/>
          </a:prstGeom>
          <a:noFill/>
          <a:ln>
            <a:noFill/>
          </a:ln>
        </p:spPr>
        <p:txBody>
          <a:bodyPr wrap="none" rtlCol="0">
            <a:spAutoFit/>
          </a:bodyPr>
          <a:lstStyle/>
          <a:p>
            <a:r>
              <a:rPr lang="en-US" dirty="0" smtClean="0">
                <a:solidFill>
                  <a:schemeClr val="bg1">
                    <a:lumMod val="50000"/>
                  </a:schemeClr>
                </a:solidFill>
              </a:rPr>
              <a:t>0</a:t>
            </a:r>
            <a:endParaRPr lang="en-US" dirty="0">
              <a:solidFill>
                <a:schemeClr val="bg1">
                  <a:lumMod val="50000"/>
                </a:schemeClr>
              </a:solidFill>
            </a:endParaRPr>
          </a:p>
        </p:txBody>
      </p:sp>
      <p:sp>
        <p:nvSpPr>
          <p:cNvPr id="30" name="TextBox 29"/>
          <p:cNvSpPr txBox="1"/>
          <p:nvPr/>
        </p:nvSpPr>
        <p:spPr>
          <a:xfrm>
            <a:off x="7315200" y="1524000"/>
            <a:ext cx="572593" cy="369332"/>
          </a:xfrm>
          <a:prstGeom prst="rect">
            <a:avLst/>
          </a:prstGeom>
          <a:noFill/>
          <a:ln>
            <a:noFill/>
          </a:ln>
        </p:spPr>
        <p:txBody>
          <a:bodyPr wrap="none" rtlCol="0">
            <a:spAutoFit/>
          </a:bodyPr>
          <a:lstStyle/>
          <a:p>
            <a:r>
              <a:rPr lang="en-US" smtClean="0">
                <a:solidFill>
                  <a:schemeClr val="bg1">
                    <a:lumMod val="50000"/>
                  </a:schemeClr>
                </a:solidFill>
              </a:rPr>
              <a:t>4GB</a:t>
            </a:r>
            <a:endParaRPr lang="en-US">
              <a:solidFill>
                <a:schemeClr val="bg1">
                  <a:lumMod val="50000"/>
                </a:schemeClr>
              </a:solidFill>
            </a:endParaRPr>
          </a:p>
        </p:txBody>
      </p:sp>
      <p:sp>
        <p:nvSpPr>
          <p:cNvPr id="31" name="Rectangle 30"/>
          <p:cNvSpPr/>
          <p:nvPr/>
        </p:nvSpPr>
        <p:spPr>
          <a:xfrm>
            <a:off x="5867400" y="1828800"/>
            <a:ext cx="1923504" cy="533400"/>
          </a:xfrm>
          <a:prstGeom prst="rect">
            <a:avLst/>
          </a:prstGeom>
          <a:solidFill>
            <a:schemeClr val="bg1"/>
          </a:solidFill>
          <a:ln w="12700">
            <a:solidFill>
              <a:schemeClr val="bg1">
                <a:lumMod val="65000"/>
              </a:schemeClr>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sz="1400" dirty="0">
              <a:solidFill>
                <a:schemeClr val="bg1">
                  <a:lumMod val="50000"/>
                </a:schemeClr>
              </a:solidFill>
            </a:endParaRPr>
          </a:p>
        </p:txBody>
      </p:sp>
      <p:sp>
        <p:nvSpPr>
          <p:cNvPr id="2" name="Title 1"/>
          <p:cNvSpPr>
            <a:spLocks noGrp="1"/>
          </p:cNvSpPr>
          <p:nvPr>
            <p:ph type="title"/>
          </p:nvPr>
        </p:nvSpPr>
        <p:spPr/>
        <p:txBody>
          <a:bodyPr>
            <a:normAutofit/>
          </a:bodyPr>
          <a:lstStyle/>
          <a:p>
            <a:r>
              <a:rPr lang="en-US" dirty="0" smtClean="0"/>
              <a:t>Traditional Address</a:t>
            </a:r>
            <a:r>
              <a:rPr lang="en-US" baseline="0" dirty="0" smtClean="0"/>
              <a:t> Spaces</a:t>
            </a:r>
            <a:endParaRPr lang="en-US" dirty="0"/>
          </a:p>
        </p:txBody>
      </p:sp>
      <p:sp>
        <p:nvSpPr>
          <p:cNvPr id="15" name="Down Arrow 14"/>
          <p:cNvSpPr/>
          <p:nvPr/>
        </p:nvSpPr>
        <p:spPr>
          <a:xfrm>
            <a:off x="3733800" y="3962400"/>
            <a:ext cx="457200" cy="533400"/>
          </a:xfrm>
          <a:prstGeom prst="downArrow">
            <a:avLst/>
          </a:prstGeom>
          <a:solidFill>
            <a:schemeClr val="tx1"/>
          </a:solidFill>
          <a:ln>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Rectangle 12"/>
          <p:cNvSpPr/>
          <p:nvPr/>
        </p:nvSpPr>
        <p:spPr>
          <a:xfrm>
            <a:off x="762000" y="4572000"/>
            <a:ext cx="6324600" cy="533400"/>
          </a:xfrm>
          <a:prstGeom prst="rect">
            <a:avLst/>
          </a:prstGeom>
          <a:solidFill>
            <a:schemeClr val="bg1"/>
          </a:solidFill>
          <a:ln w="1270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TextBox 13"/>
          <p:cNvSpPr txBox="1"/>
          <p:nvPr/>
        </p:nvSpPr>
        <p:spPr>
          <a:xfrm>
            <a:off x="685800" y="4267200"/>
            <a:ext cx="301686" cy="369332"/>
          </a:xfrm>
          <a:prstGeom prst="rect">
            <a:avLst/>
          </a:prstGeom>
          <a:noFill/>
        </p:spPr>
        <p:txBody>
          <a:bodyPr wrap="none" rtlCol="0">
            <a:spAutoFit/>
          </a:bodyPr>
          <a:lstStyle/>
          <a:p>
            <a:r>
              <a:rPr lang="en-US" dirty="0" smtClean="0"/>
              <a:t>0</a:t>
            </a:r>
            <a:endParaRPr lang="en-US" dirty="0"/>
          </a:p>
        </p:txBody>
      </p:sp>
      <p:sp>
        <p:nvSpPr>
          <p:cNvPr id="20" name="TextBox 19"/>
          <p:cNvSpPr txBox="1"/>
          <p:nvPr/>
        </p:nvSpPr>
        <p:spPr>
          <a:xfrm>
            <a:off x="6610896" y="4267200"/>
            <a:ext cx="579005" cy="369332"/>
          </a:xfrm>
          <a:prstGeom prst="rect">
            <a:avLst/>
          </a:prstGeom>
          <a:noFill/>
        </p:spPr>
        <p:txBody>
          <a:bodyPr wrap="none" rtlCol="0">
            <a:spAutoFit/>
          </a:bodyPr>
          <a:lstStyle/>
          <a:p>
            <a:r>
              <a:rPr lang="en-US" smtClean="0"/>
              <a:t>4GB</a:t>
            </a:r>
            <a:endParaRPr lang="en-US"/>
          </a:p>
        </p:txBody>
      </p:sp>
      <p:sp>
        <p:nvSpPr>
          <p:cNvPr id="22" name="Rectangle 21"/>
          <p:cNvSpPr/>
          <p:nvPr/>
        </p:nvSpPr>
        <p:spPr>
          <a:xfrm>
            <a:off x="1237704" y="1981200"/>
            <a:ext cx="4401096" cy="533400"/>
          </a:xfrm>
          <a:prstGeom prst="rect">
            <a:avLst/>
          </a:prstGeom>
          <a:solidFill>
            <a:schemeClr val="bg1"/>
          </a:solidFill>
          <a:ln w="12700">
            <a:solidFill>
              <a:schemeClr val="bg1">
                <a:lumMod val="65000"/>
              </a:schemeClr>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dirty="0" smtClean="0">
                <a:solidFill>
                  <a:schemeClr val="bg1">
                    <a:lumMod val="50000"/>
                  </a:schemeClr>
                </a:solidFill>
              </a:rPr>
              <a:t>Background Process</a:t>
            </a:r>
            <a:endParaRPr lang="en-US" dirty="0">
              <a:solidFill>
                <a:schemeClr val="bg1">
                  <a:lumMod val="50000"/>
                </a:schemeClr>
              </a:solidFill>
            </a:endParaRPr>
          </a:p>
        </p:txBody>
      </p:sp>
      <p:sp>
        <p:nvSpPr>
          <p:cNvPr id="25" name="Rectangle 24"/>
          <p:cNvSpPr/>
          <p:nvPr/>
        </p:nvSpPr>
        <p:spPr>
          <a:xfrm>
            <a:off x="5638800" y="1981200"/>
            <a:ext cx="1923504" cy="533400"/>
          </a:xfrm>
          <a:prstGeom prst="rect">
            <a:avLst/>
          </a:prstGeom>
          <a:solidFill>
            <a:schemeClr val="bg1"/>
          </a:solidFill>
          <a:ln w="12700">
            <a:solidFill>
              <a:schemeClr val="bg1">
                <a:lumMod val="65000"/>
              </a:schemeClr>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sz="1600" dirty="0" smtClean="0">
                <a:solidFill>
                  <a:schemeClr val="bg1">
                    <a:lumMod val="50000"/>
                  </a:schemeClr>
                </a:solidFill>
              </a:rPr>
              <a:t>Operating System</a:t>
            </a:r>
            <a:endParaRPr lang="en-US" sz="1600" dirty="0">
              <a:solidFill>
                <a:schemeClr val="bg1">
                  <a:lumMod val="50000"/>
                </a:schemeClr>
              </a:solidFill>
            </a:endParaRPr>
          </a:p>
        </p:txBody>
      </p:sp>
      <p:sp>
        <p:nvSpPr>
          <p:cNvPr id="4" name="Rectangle 3"/>
          <p:cNvSpPr/>
          <p:nvPr/>
        </p:nvSpPr>
        <p:spPr>
          <a:xfrm>
            <a:off x="762000" y="3352800"/>
            <a:ext cx="4401096" cy="533400"/>
          </a:xfrm>
          <a:prstGeom prst="rect">
            <a:avLst/>
          </a:prstGeom>
          <a:ln w="1270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sz="1600" dirty="0" smtClean="0">
                <a:solidFill>
                  <a:schemeClr val="tx1"/>
                </a:solidFill>
              </a:rPr>
              <a:t>Current Process</a:t>
            </a:r>
            <a:endParaRPr lang="en-US" sz="1600" dirty="0">
              <a:solidFill>
                <a:schemeClr val="tx1"/>
              </a:solidFill>
            </a:endParaRPr>
          </a:p>
        </p:txBody>
      </p:sp>
      <p:sp>
        <p:nvSpPr>
          <p:cNvPr id="16" name="TextBox 15"/>
          <p:cNvSpPr txBox="1"/>
          <p:nvPr/>
        </p:nvSpPr>
        <p:spPr>
          <a:xfrm>
            <a:off x="685800" y="3048000"/>
            <a:ext cx="301686" cy="369332"/>
          </a:xfrm>
          <a:prstGeom prst="rect">
            <a:avLst/>
          </a:prstGeom>
          <a:noFill/>
        </p:spPr>
        <p:txBody>
          <a:bodyPr wrap="none" rtlCol="0">
            <a:spAutoFit/>
          </a:bodyPr>
          <a:lstStyle/>
          <a:p>
            <a:r>
              <a:rPr lang="en-US" dirty="0" smtClean="0"/>
              <a:t>0</a:t>
            </a:r>
            <a:endParaRPr lang="en-US" dirty="0"/>
          </a:p>
        </p:txBody>
      </p:sp>
      <p:sp>
        <p:nvSpPr>
          <p:cNvPr id="17" name="TextBox 16"/>
          <p:cNvSpPr txBox="1"/>
          <p:nvPr/>
        </p:nvSpPr>
        <p:spPr>
          <a:xfrm>
            <a:off x="6610896" y="3048000"/>
            <a:ext cx="579005" cy="369332"/>
          </a:xfrm>
          <a:prstGeom prst="rect">
            <a:avLst/>
          </a:prstGeom>
          <a:noFill/>
        </p:spPr>
        <p:txBody>
          <a:bodyPr wrap="none" rtlCol="0">
            <a:spAutoFit/>
          </a:bodyPr>
          <a:lstStyle/>
          <a:p>
            <a:r>
              <a:rPr lang="en-US" dirty="0" smtClean="0"/>
              <a:t>4GB</a:t>
            </a:r>
            <a:endParaRPr lang="en-US" dirty="0"/>
          </a:p>
        </p:txBody>
      </p:sp>
      <p:sp>
        <p:nvSpPr>
          <p:cNvPr id="11" name="Rectangle 10"/>
          <p:cNvSpPr/>
          <p:nvPr/>
        </p:nvSpPr>
        <p:spPr>
          <a:xfrm>
            <a:off x="5163096" y="3352800"/>
            <a:ext cx="1923504" cy="533400"/>
          </a:xfrm>
          <a:prstGeom prst="rect">
            <a:avLst/>
          </a:prstGeom>
          <a:ln w="1270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sz="1600" dirty="0" smtClean="0">
                <a:solidFill>
                  <a:schemeClr val="tx1"/>
                </a:solidFill>
              </a:rPr>
              <a:t>Operating System</a:t>
            </a:r>
            <a:endParaRPr lang="en-US" sz="1600" dirty="0">
              <a:solidFill>
                <a:schemeClr val="tx1"/>
              </a:solidFill>
            </a:endParaRPr>
          </a:p>
        </p:txBody>
      </p:sp>
      <p:sp>
        <p:nvSpPr>
          <p:cNvPr id="32" name="TextBox 31"/>
          <p:cNvSpPr txBox="1"/>
          <p:nvPr/>
        </p:nvSpPr>
        <p:spPr>
          <a:xfrm>
            <a:off x="7239000" y="3352800"/>
            <a:ext cx="1413464" cy="584775"/>
          </a:xfrm>
          <a:prstGeom prst="rect">
            <a:avLst/>
          </a:prstGeom>
          <a:noFill/>
        </p:spPr>
        <p:txBody>
          <a:bodyPr wrap="none" rtlCol="0">
            <a:spAutoFit/>
          </a:bodyPr>
          <a:lstStyle/>
          <a:p>
            <a:pPr algn="ctr"/>
            <a:r>
              <a:rPr lang="en-US" sz="1600" b="1" dirty="0" smtClean="0"/>
              <a:t>Virtual </a:t>
            </a:r>
          </a:p>
          <a:p>
            <a:pPr algn="ctr"/>
            <a:r>
              <a:rPr lang="en-US" sz="1600" b="1" dirty="0" smtClean="0"/>
              <a:t>Address Space</a:t>
            </a:r>
            <a:endParaRPr lang="en-US" sz="1600" b="1" dirty="0"/>
          </a:p>
        </p:txBody>
      </p:sp>
      <p:sp>
        <p:nvSpPr>
          <p:cNvPr id="38" name="TextBox 37"/>
          <p:cNvSpPr txBox="1"/>
          <p:nvPr/>
        </p:nvSpPr>
        <p:spPr>
          <a:xfrm>
            <a:off x="7239000" y="4572000"/>
            <a:ext cx="1413464" cy="584775"/>
          </a:xfrm>
          <a:prstGeom prst="rect">
            <a:avLst/>
          </a:prstGeom>
          <a:noFill/>
        </p:spPr>
        <p:txBody>
          <a:bodyPr wrap="none" rtlCol="0">
            <a:spAutoFit/>
          </a:bodyPr>
          <a:lstStyle/>
          <a:p>
            <a:pPr algn="ctr"/>
            <a:r>
              <a:rPr lang="en-US" sz="1600" b="1" dirty="0" smtClean="0"/>
              <a:t>Physical</a:t>
            </a:r>
          </a:p>
          <a:p>
            <a:pPr algn="ctr"/>
            <a:r>
              <a:rPr lang="en-US" sz="1600" b="1" dirty="0" smtClean="0"/>
              <a:t>Address Space</a:t>
            </a:r>
            <a:endParaRPr lang="en-US" sz="1600" b="1" dirty="0"/>
          </a:p>
        </p:txBody>
      </p:sp>
      <p:sp>
        <p:nvSpPr>
          <p:cNvPr id="39" name="Rectangle 38"/>
          <p:cNvSpPr/>
          <p:nvPr/>
        </p:nvSpPr>
        <p:spPr>
          <a:xfrm>
            <a:off x="762000" y="4572000"/>
            <a:ext cx="3581400" cy="533400"/>
          </a:xfrm>
          <a:prstGeom prst="rect">
            <a:avLst/>
          </a:prstGeom>
          <a:ln w="1270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sz="1600" dirty="0" smtClean="0">
                <a:solidFill>
                  <a:schemeClr val="tx1"/>
                </a:solidFill>
              </a:rPr>
              <a:t>RAM</a:t>
            </a:r>
            <a:endParaRPr lang="en-US" sz="1600" dirty="0">
              <a:solidFill>
                <a:schemeClr val="tx1"/>
              </a:solidFill>
            </a:endParaRPr>
          </a:p>
        </p:txBody>
      </p:sp>
      <p:sp>
        <p:nvSpPr>
          <p:cNvPr id="40" name="Rectangle 39"/>
          <p:cNvSpPr/>
          <p:nvPr/>
        </p:nvSpPr>
        <p:spPr>
          <a:xfrm>
            <a:off x="6477000" y="4572000"/>
            <a:ext cx="609600" cy="533400"/>
          </a:xfrm>
          <a:prstGeom prst="rect">
            <a:avLst/>
          </a:prstGeom>
          <a:ln w="1270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sz="1400" dirty="0" smtClean="0">
                <a:solidFill>
                  <a:schemeClr val="tx1"/>
                </a:solidFill>
              </a:rPr>
              <a:t>ROM</a:t>
            </a:r>
            <a:endParaRPr lang="en-US" sz="1400" dirty="0">
              <a:solidFill>
                <a:schemeClr val="tx1"/>
              </a:solidFill>
            </a:endParaRPr>
          </a:p>
        </p:txBody>
      </p:sp>
      <p:sp>
        <p:nvSpPr>
          <p:cNvPr id="42" name="Rectangle 41"/>
          <p:cNvSpPr/>
          <p:nvPr/>
        </p:nvSpPr>
        <p:spPr>
          <a:xfrm>
            <a:off x="5486400" y="4572000"/>
            <a:ext cx="838200" cy="533400"/>
          </a:xfrm>
          <a:prstGeom prst="rect">
            <a:avLst/>
          </a:prstGeom>
          <a:ln w="1270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sz="1400" dirty="0" smtClean="0">
                <a:solidFill>
                  <a:schemeClr val="tx1"/>
                </a:solidFill>
              </a:rPr>
              <a:t>Devices</a:t>
            </a:r>
            <a:endParaRPr lang="en-US" sz="1400" dirty="0">
              <a:solidFill>
                <a:schemeClr val="tx1"/>
              </a:solidFill>
            </a:endParaRPr>
          </a:p>
        </p:txBody>
      </p:sp>
      <p:sp>
        <p:nvSpPr>
          <p:cNvPr id="43" name="Rectangle 42"/>
          <p:cNvSpPr/>
          <p:nvPr/>
        </p:nvSpPr>
        <p:spPr>
          <a:xfrm>
            <a:off x="4724400" y="4572000"/>
            <a:ext cx="533400" cy="533400"/>
          </a:xfrm>
          <a:prstGeom prst="rect">
            <a:avLst/>
          </a:prstGeom>
          <a:ln w="1270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sz="1050" dirty="0" smtClean="0">
                <a:solidFill>
                  <a:schemeClr val="tx1"/>
                </a:solidFill>
              </a:rPr>
              <a:t>Frame</a:t>
            </a:r>
          </a:p>
          <a:p>
            <a:pPr algn="ctr"/>
            <a:r>
              <a:rPr lang="en-US" sz="1050" dirty="0" smtClean="0">
                <a:solidFill>
                  <a:schemeClr val="tx1"/>
                </a:solidFill>
              </a:rPr>
              <a:t>Buffer</a:t>
            </a:r>
            <a:endParaRPr lang="en-US" sz="1050" dirty="0">
              <a:solidFill>
                <a:schemeClr val="tx1"/>
              </a:solidFill>
            </a:endParaRPr>
          </a:p>
        </p:txBody>
      </p:sp>
      <p:sp>
        <p:nvSpPr>
          <p:cNvPr id="44" name="Rectangle 43"/>
          <p:cNvSpPr/>
          <p:nvPr/>
        </p:nvSpPr>
        <p:spPr>
          <a:xfrm>
            <a:off x="990600" y="2133600"/>
            <a:ext cx="4401096" cy="533400"/>
          </a:xfrm>
          <a:prstGeom prst="rect">
            <a:avLst/>
          </a:prstGeom>
          <a:solidFill>
            <a:schemeClr val="bg1"/>
          </a:solidFill>
          <a:ln w="12700">
            <a:solidFill>
              <a:schemeClr val="bg1">
                <a:lumMod val="65000"/>
              </a:schemeClr>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sz="1600" dirty="0" smtClean="0">
                <a:solidFill>
                  <a:schemeClr val="bg1">
                    <a:lumMod val="50000"/>
                  </a:schemeClr>
                </a:solidFill>
              </a:rPr>
              <a:t>Background Process</a:t>
            </a:r>
            <a:endParaRPr lang="en-US" sz="1600" dirty="0">
              <a:solidFill>
                <a:schemeClr val="bg1">
                  <a:lumMod val="50000"/>
                </a:schemeClr>
              </a:solidFill>
            </a:endParaRPr>
          </a:p>
        </p:txBody>
      </p:sp>
      <p:sp>
        <p:nvSpPr>
          <p:cNvPr id="45" name="Rectangle 44"/>
          <p:cNvSpPr/>
          <p:nvPr/>
        </p:nvSpPr>
        <p:spPr>
          <a:xfrm>
            <a:off x="5391696" y="2133600"/>
            <a:ext cx="1923504" cy="533400"/>
          </a:xfrm>
          <a:prstGeom prst="rect">
            <a:avLst/>
          </a:prstGeom>
          <a:solidFill>
            <a:schemeClr val="bg1"/>
          </a:solidFill>
          <a:ln w="12700">
            <a:solidFill>
              <a:schemeClr val="bg1">
                <a:lumMod val="65000"/>
              </a:schemeClr>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sz="1600" dirty="0" smtClean="0">
                <a:solidFill>
                  <a:schemeClr val="bg1">
                    <a:lumMod val="50000"/>
                  </a:schemeClr>
                </a:solidFill>
              </a:rPr>
              <a:t>Operating System</a:t>
            </a:r>
            <a:endParaRPr lang="en-US" sz="1600"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r>
              <a:rPr lang="en-US" baseline="0" dirty="0" smtClean="0"/>
              <a:t> Unit (MMU)</a:t>
            </a:r>
            <a:endParaRPr lang="en-US" dirty="0"/>
          </a:p>
        </p:txBody>
      </p:sp>
      <p:sp>
        <p:nvSpPr>
          <p:cNvPr id="3" name="Content Placeholder 2"/>
          <p:cNvSpPr>
            <a:spLocks noGrp="1"/>
          </p:cNvSpPr>
          <p:nvPr>
            <p:ph idx="1"/>
          </p:nvPr>
        </p:nvSpPr>
        <p:spPr/>
        <p:txBody>
          <a:bodyPr>
            <a:normAutofit/>
          </a:bodyPr>
          <a:lstStyle/>
          <a:p>
            <a:r>
              <a:rPr lang="en-US" dirty="0" smtClean="0"/>
              <a:t>Virtual Address to Physical Address Translation</a:t>
            </a:r>
          </a:p>
          <a:p>
            <a:pPr lvl="1"/>
            <a:r>
              <a:rPr lang="en-US" dirty="0" smtClean="0"/>
              <a:t>Works in fixed-sized pages</a:t>
            </a:r>
          </a:p>
          <a:p>
            <a:pPr lvl="1"/>
            <a:r>
              <a:rPr lang="en-US" dirty="0" smtClean="0"/>
              <a:t>Page Protection</a:t>
            </a:r>
          </a:p>
          <a:p>
            <a:pPr lvl="0"/>
            <a:r>
              <a:rPr lang="en-US" dirty="0" smtClean="0"/>
              <a:t>Translation Look-aside Buffer </a:t>
            </a:r>
          </a:p>
          <a:p>
            <a:pPr lvl="1"/>
            <a:r>
              <a:rPr lang="en-US" dirty="0" smtClean="0"/>
              <a:t>TLB caches recently used </a:t>
            </a:r>
            <a:r>
              <a:rPr lang="en-US" baseline="0" dirty="0" smtClean="0"/>
              <a:t> Virtual to Physical mappings</a:t>
            </a:r>
          </a:p>
          <a:p>
            <a:pPr lvl="0"/>
            <a:r>
              <a:rPr lang="en-US" dirty="0" smtClean="0"/>
              <a:t>Control registers</a:t>
            </a:r>
          </a:p>
          <a:p>
            <a:pPr lvl="1"/>
            <a:r>
              <a:rPr lang="en-US" dirty="0" smtClean="0"/>
              <a:t>Page Table location</a:t>
            </a:r>
          </a:p>
          <a:p>
            <a:pPr lvl="1"/>
            <a:r>
              <a:rPr lang="en-US" dirty="0" smtClean="0"/>
              <a:t>Current ASID</a:t>
            </a:r>
          </a:p>
          <a:p>
            <a:pPr lvl="1"/>
            <a:r>
              <a:rPr lang="en-US" dirty="0" smtClean="0"/>
              <a:t>Alignment checking</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MMUs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Architected Page Tables </a:t>
            </a:r>
            <a:endParaRPr lang="en-US" i="1" dirty="0" smtClean="0"/>
          </a:p>
          <a:p>
            <a:pPr lvl="1">
              <a:buNone/>
            </a:pPr>
            <a:r>
              <a:rPr lang="en-US" dirty="0" smtClean="0"/>
              <a:t>x86, x86-64, ARM, IBM System/370, PowerPC</a:t>
            </a:r>
          </a:p>
          <a:p>
            <a:pPr lvl="1"/>
            <a:r>
              <a:rPr lang="en-US" dirty="0" smtClean="0"/>
              <a:t>Hardware defines page table layout</a:t>
            </a:r>
          </a:p>
          <a:p>
            <a:pPr lvl="1"/>
            <a:r>
              <a:rPr lang="en-US" dirty="0" smtClean="0"/>
              <a:t>Hardware walks page table on TLB miss</a:t>
            </a:r>
          </a:p>
          <a:p>
            <a:r>
              <a:rPr lang="en-US" dirty="0" smtClean="0"/>
              <a:t>Architected TLBs</a:t>
            </a:r>
            <a:endParaRPr lang="en-US" i="1" dirty="0" smtClean="0"/>
          </a:p>
          <a:p>
            <a:pPr lvl="1">
              <a:buNone/>
            </a:pPr>
            <a:r>
              <a:rPr lang="en-US" dirty="0" smtClean="0"/>
              <a:t>MIPS, SPARC, Alpha</a:t>
            </a:r>
          </a:p>
          <a:p>
            <a:pPr lvl="1"/>
            <a:r>
              <a:rPr lang="en-US" dirty="0" smtClean="0"/>
              <a:t>Hardware defines the interface to TLB</a:t>
            </a:r>
          </a:p>
          <a:p>
            <a:pPr lvl="1"/>
            <a:r>
              <a:rPr lang="en-US" dirty="0" smtClean="0"/>
              <a:t>Software reloads TLB on misses</a:t>
            </a:r>
          </a:p>
          <a:p>
            <a:pPr lvl="1"/>
            <a:r>
              <a:rPr lang="en-US" dirty="0" smtClean="0"/>
              <a:t>Page table layout free to software</a:t>
            </a:r>
          </a:p>
          <a:p>
            <a:r>
              <a:rPr lang="en-US" dirty="0" smtClean="0"/>
              <a:t>Segmentation / No MMU</a:t>
            </a:r>
          </a:p>
          <a:p>
            <a:pPr lvl="1">
              <a:buNone/>
            </a:pPr>
            <a:r>
              <a:rPr lang="en-US" dirty="0" smtClean="0"/>
              <a:t>Low-end ARMs, micro-controllers</a:t>
            </a:r>
          </a:p>
          <a:p>
            <a:pPr lvl="1"/>
            <a:r>
              <a:rPr lang="en-US" dirty="0" smtClean="0"/>
              <a:t>Para-virtualization required</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Traditional Address Translation w/</a:t>
            </a:r>
            <a:br>
              <a:rPr lang="en-US" dirty="0" smtClean="0"/>
            </a:br>
            <a:r>
              <a:rPr lang="en-US" dirty="0" smtClean="0"/>
              <a:t>Architected Page Tables</a:t>
            </a:r>
            <a:endParaRPr lang="en-US" dirty="0"/>
          </a:p>
        </p:txBody>
      </p:sp>
      <p:sp>
        <p:nvSpPr>
          <p:cNvPr id="25" name="Right Arrow 24"/>
          <p:cNvSpPr/>
          <p:nvPr/>
        </p:nvSpPr>
        <p:spPr>
          <a:xfrm>
            <a:off x="838200" y="1676400"/>
            <a:ext cx="1981200" cy="990600"/>
          </a:xfrm>
          <a:prstGeom prst="rightArrow">
            <a:avLst/>
          </a:prstGeom>
          <a:solidFill>
            <a:schemeClr val="tx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smtClean="0">
                <a:solidFill>
                  <a:schemeClr val="bg1"/>
                </a:solidFill>
              </a:rPr>
              <a:t>Virtual Address</a:t>
            </a:r>
          </a:p>
        </p:txBody>
      </p:sp>
      <p:sp>
        <p:nvSpPr>
          <p:cNvPr id="26" name="Right Arrow 25"/>
          <p:cNvSpPr/>
          <p:nvPr/>
        </p:nvSpPr>
        <p:spPr>
          <a:xfrm>
            <a:off x="4191000" y="1676400"/>
            <a:ext cx="1981200" cy="990600"/>
          </a:xfrm>
          <a:prstGeom prst="rightArrow">
            <a:avLst/>
          </a:prstGeom>
          <a:solidFill>
            <a:schemeClr val="tx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smtClean="0">
                <a:solidFill>
                  <a:schemeClr val="bg1"/>
                </a:solidFill>
              </a:rPr>
              <a:t>Physical Address</a:t>
            </a:r>
          </a:p>
        </p:txBody>
      </p:sp>
      <p:cxnSp>
        <p:nvCxnSpPr>
          <p:cNvPr id="92" name="Shape 91"/>
          <p:cNvCxnSpPr/>
          <p:nvPr/>
        </p:nvCxnSpPr>
        <p:spPr>
          <a:xfrm rot="5400000" flipH="1" flipV="1">
            <a:off x="3771900" y="4305300"/>
            <a:ext cx="1143000" cy="1676400"/>
          </a:xfrm>
          <a:prstGeom prst="curvedConnector4">
            <a:avLst>
              <a:gd name="adj1" fmla="val -20000"/>
              <a:gd name="adj2" fmla="val 63636"/>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8" name="Shape 91"/>
          <p:cNvCxnSpPr>
            <a:stCxn id="381" idx="3"/>
          </p:cNvCxnSpPr>
          <p:nvPr/>
        </p:nvCxnSpPr>
        <p:spPr>
          <a:xfrm flipH="1" flipV="1">
            <a:off x="3962400" y="4573588"/>
            <a:ext cx="3352800" cy="36512"/>
          </a:xfrm>
          <a:prstGeom prst="curvedConnector5">
            <a:avLst>
              <a:gd name="adj1" fmla="val -15909"/>
              <a:gd name="adj2" fmla="val 3175198"/>
              <a:gd name="adj3" fmla="val 81818"/>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152" name="Group 151"/>
          <p:cNvGrpSpPr/>
          <p:nvPr/>
        </p:nvGrpSpPr>
        <p:grpSpPr>
          <a:xfrm>
            <a:off x="3048000" y="3429000"/>
            <a:ext cx="914400" cy="2336631"/>
            <a:chOff x="3048000" y="3352800"/>
            <a:chExt cx="914400" cy="2336631"/>
          </a:xfrm>
        </p:grpSpPr>
        <p:sp>
          <p:nvSpPr>
            <p:cNvPr id="7" name="Rectangle 6"/>
            <p:cNvSpPr/>
            <p:nvPr/>
          </p:nvSpPr>
          <p:spPr>
            <a:xfrm>
              <a:off x="3048000" y="3352800"/>
              <a:ext cx="914400" cy="22860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vert270" rtlCol="0" anchor="ctr"/>
            <a:lstStyle/>
            <a:p>
              <a:pPr algn="ctr"/>
              <a:endParaRPr lang="en-US" sz="1400" b="1" smtClean="0">
                <a:solidFill>
                  <a:schemeClr val="tx1"/>
                </a:solidFill>
              </a:endParaRPr>
            </a:p>
          </p:txBody>
        </p:sp>
        <p:sp>
          <p:nvSpPr>
            <p:cNvPr id="111" name="Rectangle 110"/>
            <p:cNvSpPr/>
            <p:nvPr/>
          </p:nvSpPr>
          <p:spPr>
            <a:xfrm>
              <a:off x="3048000" y="3352800"/>
              <a:ext cx="914400" cy="1828800"/>
            </a:xfrm>
            <a:prstGeom prst="rect">
              <a:avLst/>
            </a:prstGeom>
            <a:no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400" b="1" smtClean="0">
                <a:solidFill>
                  <a:schemeClr val="tx1"/>
                </a:solidFill>
              </a:endParaRPr>
            </a:p>
          </p:txBody>
        </p:sp>
        <p:cxnSp>
          <p:nvCxnSpPr>
            <p:cNvPr id="9" name="Straight Connector 8"/>
            <p:cNvCxnSpPr/>
            <p:nvPr/>
          </p:nvCxnSpPr>
          <p:spPr>
            <a:xfrm>
              <a:off x="3048000" y="35814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048000" y="38100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048000" y="40386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048000" y="42672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048000" y="44958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048000" y="47244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048000" y="49530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048000" y="51816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071620" y="5181600"/>
              <a:ext cx="828175" cy="507831"/>
            </a:xfrm>
            <a:prstGeom prst="rect">
              <a:avLst/>
            </a:prstGeom>
            <a:noFill/>
          </p:spPr>
          <p:txBody>
            <a:bodyPr wrap="none" rtlCol="0">
              <a:spAutoFit/>
            </a:bodyPr>
            <a:lstStyle/>
            <a:p>
              <a:pPr algn="ctr"/>
              <a:r>
                <a:rPr lang="en-US" sz="1600" b="1" smtClean="0"/>
                <a:t>Process</a:t>
              </a:r>
            </a:p>
            <a:p>
              <a:pPr algn="ctr"/>
              <a:r>
                <a:rPr lang="en-US" sz="1100" b="1" smtClean="0"/>
                <a:t>Page Table</a:t>
              </a:r>
            </a:p>
          </p:txBody>
        </p:sp>
      </p:grpSp>
      <p:sp>
        <p:nvSpPr>
          <p:cNvPr id="313" name="Oval 312"/>
          <p:cNvSpPr/>
          <p:nvPr/>
        </p:nvSpPr>
        <p:spPr>
          <a:xfrm>
            <a:off x="2133600" y="2819400"/>
            <a:ext cx="304800" cy="304800"/>
          </a:xfrm>
          <a:prstGeom prst="ellipse">
            <a:avLst/>
          </a:prstGeom>
          <a:solidFill>
            <a:srgbClr val="C00000"/>
          </a:solidFill>
          <a:ln w="190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smtClean="0">
                <a:solidFill>
                  <a:schemeClr val="bg1"/>
                </a:solidFill>
              </a:rPr>
              <a:t>1</a:t>
            </a:r>
          </a:p>
        </p:txBody>
      </p:sp>
      <p:sp>
        <p:nvSpPr>
          <p:cNvPr id="314" name="Oval 313"/>
          <p:cNvSpPr/>
          <p:nvPr/>
        </p:nvSpPr>
        <p:spPr>
          <a:xfrm>
            <a:off x="4191000" y="2819400"/>
            <a:ext cx="304800" cy="304800"/>
          </a:xfrm>
          <a:prstGeom prst="ellipse">
            <a:avLst/>
          </a:prstGeom>
          <a:solidFill>
            <a:srgbClr val="C00000"/>
          </a:solidFill>
          <a:ln w="381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smtClean="0">
                <a:solidFill>
                  <a:schemeClr val="bg1"/>
                </a:solidFill>
              </a:rPr>
              <a:t>2</a:t>
            </a:r>
          </a:p>
        </p:txBody>
      </p:sp>
      <p:sp>
        <p:nvSpPr>
          <p:cNvPr id="315" name="Oval 314"/>
          <p:cNvSpPr/>
          <p:nvPr/>
        </p:nvSpPr>
        <p:spPr>
          <a:xfrm>
            <a:off x="4419600" y="5715000"/>
            <a:ext cx="304800" cy="304800"/>
          </a:xfrm>
          <a:prstGeom prst="ellipse">
            <a:avLst/>
          </a:prstGeom>
          <a:solidFill>
            <a:srgbClr val="C00000"/>
          </a:solidFill>
          <a:ln w="190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smtClean="0">
                <a:solidFill>
                  <a:schemeClr val="bg1"/>
                </a:solidFill>
              </a:rPr>
              <a:t>2</a:t>
            </a:r>
          </a:p>
        </p:txBody>
      </p:sp>
      <p:sp>
        <p:nvSpPr>
          <p:cNvPr id="317" name="Oval 316"/>
          <p:cNvSpPr/>
          <p:nvPr/>
        </p:nvSpPr>
        <p:spPr>
          <a:xfrm>
            <a:off x="7543800" y="3352800"/>
            <a:ext cx="304800" cy="304800"/>
          </a:xfrm>
          <a:prstGeom prst="ellipse">
            <a:avLst/>
          </a:prstGeom>
          <a:solidFill>
            <a:srgbClr val="C00000"/>
          </a:solidFill>
          <a:ln w="190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smtClean="0">
                <a:solidFill>
                  <a:schemeClr val="bg1"/>
                </a:solidFill>
              </a:rPr>
              <a:t>3</a:t>
            </a:r>
          </a:p>
        </p:txBody>
      </p:sp>
      <p:sp>
        <p:nvSpPr>
          <p:cNvPr id="319" name="Oval 318"/>
          <p:cNvSpPr/>
          <p:nvPr/>
        </p:nvSpPr>
        <p:spPr>
          <a:xfrm>
            <a:off x="2514600" y="2819400"/>
            <a:ext cx="304800" cy="304800"/>
          </a:xfrm>
          <a:prstGeom prst="ellipse">
            <a:avLst/>
          </a:prstGeom>
          <a:solidFill>
            <a:srgbClr val="C00000"/>
          </a:solidFill>
          <a:ln w="190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smtClean="0">
                <a:solidFill>
                  <a:schemeClr val="bg1"/>
                </a:solidFill>
              </a:rPr>
              <a:t>4</a:t>
            </a:r>
          </a:p>
        </p:txBody>
      </p:sp>
      <p:sp>
        <p:nvSpPr>
          <p:cNvPr id="325" name="Oval 324"/>
          <p:cNvSpPr/>
          <p:nvPr/>
        </p:nvSpPr>
        <p:spPr>
          <a:xfrm>
            <a:off x="4572000" y="2819400"/>
            <a:ext cx="304800" cy="304800"/>
          </a:xfrm>
          <a:prstGeom prst="ellipse">
            <a:avLst/>
          </a:prstGeom>
          <a:solidFill>
            <a:srgbClr val="C00000"/>
          </a:solidFill>
          <a:ln w="381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smtClean="0">
                <a:solidFill>
                  <a:schemeClr val="bg1"/>
                </a:solidFill>
              </a:rPr>
              <a:t>5</a:t>
            </a:r>
          </a:p>
        </p:txBody>
      </p:sp>
      <p:cxnSp>
        <p:nvCxnSpPr>
          <p:cNvPr id="333" name="Shape 332"/>
          <p:cNvCxnSpPr>
            <a:stCxn id="329" idx="2"/>
            <a:endCxn id="111" idx="1"/>
          </p:cNvCxnSpPr>
          <p:nvPr/>
        </p:nvCxnSpPr>
        <p:spPr>
          <a:xfrm rot="5400000">
            <a:off x="2324100" y="3467100"/>
            <a:ext cx="1600200" cy="152400"/>
          </a:xfrm>
          <a:prstGeom prst="curvedConnector4">
            <a:avLst>
              <a:gd name="adj1" fmla="val 21429"/>
              <a:gd name="adj2" fmla="val 250000"/>
            </a:avLst>
          </a:prstGeom>
          <a:ln w="38100">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340" name="Shape 332"/>
          <p:cNvCxnSpPr>
            <a:stCxn id="111" idx="3"/>
            <a:endCxn id="348" idx="2"/>
          </p:cNvCxnSpPr>
          <p:nvPr/>
        </p:nvCxnSpPr>
        <p:spPr>
          <a:xfrm flipH="1" flipV="1">
            <a:off x="3733800" y="2743200"/>
            <a:ext cx="228600" cy="1600200"/>
          </a:xfrm>
          <a:prstGeom prst="curvedConnector4">
            <a:avLst>
              <a:gd name="adj1" fmla="val -100000"/>
              <a:gd name="adj2" fmla="val 78571"/>
            </a:avLst>
          </a:prstGeom>
          <a:ln w="38100">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grpSp>
        <p:nvGrpSpPr>
          <p:cNvPr id="353" name="Group 352"/>
          <p:cNvGrpSpPr/>
          <p:nvPr/>
        </p:nvGrpSpPr>
        <p:grpSpPr>
          <a:xfrm>
            <a:off x="2895600" y="1600200"/>
            <a:ext cx="1143000" cy="1143000"/>
            <a:chOff x="2895600" y="1600200"/>
            <a:chExt cx="1143000" cy="1143000"/>
          </a:xfrm>
        </p:grpSpPr>
        <p:sp>
          <p:nvSpPr>
            <p:cNvPr id="5" name="Flowchart: Internal Storage 4"/>
            <p:cNvSpPr/>
            <p:nvPr/>
          </p:nvSpPr>
          <p:spPr>
            <a:xfrm>
              <a:off x="2895600" y="1600200"/>
              <a:ext cx="1143000" cy="1143000"/>
            </a:xfrm>
            <a:prstGeom prst="flowChartInternalStorage">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r>
                <a:rPr lang="en-US" sz="2400" smtClean="0">
                  <a:solidFill>
                    <a:schemeClr val="tx1"/>
                  </a:solidFill>
                </a:rPr>
                <a:t>TLB</a:t>
              </a:r>
              <a:endParaRPr lang="en-US" sz="2400">
                <a:solidFill>
                  <a:schemeClr val="tx1"/>
                </a:solidFill>
              </a:endParaRPr>
            </a:p>
          </p:txBody>
        </p:sp>
        <p:sp>
          <p:nvSpPr>
            <p:cNvPr id="329" name="Rectangle 328"/>
            <p:cNvSpPr/>
            <p:nvPr/>
          </p:nvSpPr>
          <p:spPr>
            <a:xfrm>
              <a:off x="2971800" y="2514600"/>
              <a:ext cx="457200" cy="228600"/>
            </a:xfrm>
            <a:prstGeom prst="rect">
              <a:avLst/>
            </a:prstGeom>
            <a:noFill/>
            <a:ln w="190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400" b="1" smtClean="0">
                <a:solidFill>
                  <a:schemeClr val="tx1"/>
                </a:solidFill>
              </a:endParaRPr>
            </a:p>
          </p:txBody>
        </p:sp>
        <p:sp>
          <p:nvSpPr>
            <p:cNvPr id="348" name="Rectangle 347"/>
            <p:cNvSpPr/>
            <p:nvPr/>
          </p:nvSpPr>
          <p:spPr>
            <a:xfrm>
              <a:off x="3505200" y="2514600"/>
              <a:ext cx="457200" cy="228600"/>
            </a:xfrm>
            <a:prstGeom prst="rect">
              <a:avLst/>
            </a:prstGeom>
            <a:noFill/>
            <a:ln w="190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400" b="1" smtClean="0">
                <a:solidFill>
                  <a:schemeClr val="tx1"/>
                </a:solidFill>
              </a:endParaRPr>
            </a:p>
          </p:txBody>
        </p:sp>
      </p:grpSp>
      <p:sp>
        <p:nvSpPr>
          <p:cNvPr id="381" name="Wave 380"/>
          <p:cNvSpPr/>
          <p:nvPr/>
        </p:nvSpPr>
        <p:spPr>
          <a:xfrm>
            <a:off x="5181600" y="4038600"/>
            <a:ext cx="2133600" cy="1143000"/>
          </a:xfrm>
          <a:prstGeom prst="wave">
            <a:avLst>
              <a:gd name="adj1" fmla="val 3357"/>
              <a:gd name="adj2" fmla="val 0"/>
            </a:avLst>
          </a:prstGeom>
          <a:ln w="1905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vert="horz" rtlCol="0" anchor="ctr"/>
          <a:lstStyle/>
          <a:p>
            <a:pPr algn="ctr"/>
            <a:r>
              <a:rPr lang="en-US" b="1" smtClean="0">
                <a:solidFill>
                  <a:schemeClr val="tx1"/>
                </a:solidFill>
              </a:rPr>
              <a:t>Operating System’s </a:t>
            </a:r>
          </a:p>
          <a:p>
            <a:pPr algn="ctr"/>
            <a:r>
              <a:rPr lang="en-US" b="1" smtClean="0">
                <a:solidFill>
                  <a:schemeClr val="tx1"/>
                </a:solidFill>
              </a:rPr>
              <a:t>Page Fault Handler</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lumMod val="90000"/>
          </a:schemeClr>
        </a:solidFill>
        <a:ln w="9525">
          <a:solidFill>
            <a:schemeClr val="tx1"/>
          </a:solidFill>
        </a:ln>
      </a:spPr>
      <a:bodyPr vert="horz" rtlCol="0" anchor="ctr"/>
      <a:lstStyle>
        <a:defPPr algn="ctr">
          <a:defRPr sz="1600" b="1" smtClean="0">
            <a:solidFill>
              <a:schemeClr val="tx1"/>
            </a:solidFill>
          </a:defRPr>
        </a:defPPr>
      </a:lstStyle>
      <a:style>
        <a:lnRef idx="2">
          <a:schemeClr val="accent1">
            <a:shade val="50000"/>
          </a:schemeClr>
        </a:lnRef>
        <a:fillRef idx="1001">
          <a:schemeClr val="lt1"/>
        </a:fillRef>
        <a:effectRef idx="0">
          <a:schemeClr val="accent1"/>
        </a:effectRef>
        <a:fontRef idx="minor">
          <a:schemeClr val="lt1"/>
        </a:fontRef>
      </a:style>
    </a:spDef>
    <a:lnDef>
      <a:spPr>
        <a:ln>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34A1D36444E3647AE8D9B1E3D800343" ma:contentTypeVersion="7" ma:contentTypeDescription="Create a new document." ma:contentTypeScope="" ma:versionID="fb63f1ec109abe42015acf6e67a0d9de">
  <xsd:schema xmlns:xsd="http://www.w3.org/2001/XMLSchema" xmlns:p="http://schemas.microsoft.com/office/2006/metadata/properties" xmlns:ns1="932b0bf4-20b3-4bbc-9ab0-aeb32962efeb" targetNamespace="http://schemas.microsoft.com/office/2006/metadata/properties" ma:root="true" ma:fieldsID="c7cb949482af4470db3b12f8d190333a" ns1:_="">
    <xsd:import namespace="932b0bf4-20b3-4bbc-9ab0-aeb32962efeb"/>
    <xsd:element name="properties">
      <xsd:complexType>
        <xsd:sequence>
          <xsd:element name="documentManagement">
            <xsd:complexType>
              <xsd:all>
                <xsd:element ref="ns1:Courseware_x0020_Type"/>
                <xsd:element ref="ns1:Institution"/>
                <xsd:element ref="ns1:Course_x0020_Title" minOccurs="0"/>
                <xsd:element ref="ns1:Author0"/>
                <xsd:element ref="ns1:Date" minOccurs="0"/>
              </xsd:all>
            </xsd:complexType>
          </xsd:element>
        </xsd:sequence>
      </xsd:complexType>
    </xsd:element>
  </xsd:schema>
  <xsd:schema xmlns:xsd="http://www.w3.org/2001/XMLSchema" xmlns:dms="http://schemas.microsoft.com/office/2006/documentManagement/types" targetNamespace="932b0bf4-20b3-4bbc-9ab0-aeb32962efeb" elementFormDefault="qualified">
    <xsd:import namespace="http://schemas.microsoft.com/office/2006/documentManagement/types"/>
    <xsd:element name="Courseware_x0020_Type" ma:index="0" ma:displayName="Courseware Type" ma:default="Academic Paper(s)" ma:format="Dropdown" ma:internalName="Courseware_x0020_Type">
      <xsd:simpleType>
        <xsd:restriction base="dms:Choice">
          <xsd:enumeration value="Academic Paper(s)"/>
          <xsd:enumeration value="Article"/>
          <xsd:enumeration value="Exam"/>
          <xsd:enumeration value="Homework"/>
          <xsd:enumeration value="Labs"/>
          <xsd:enumeration value="Lecture"/>
          <xsd:enumeration value="Lecture Notes"/>
          <xsd:enumeration value="Projects"/>
          <xsd:enumeration value="Syllabus"/>
        </xsd:restriction>
      </xsd:simpleType>
    </xsd:element>
    <xsd:element name="Institution" ma:index="2" ma:displayName="Institution" ma:default="" ma:internalName="Institution">
      <xsd:simpleType>
        <xsd:restriction base="dms:Text">
          <xsd:maxLength value="255"/>
        </xsd:restriction>
      </xsd:simpleType>
    </xsd:element>
    <xsd:element name="Course_x0020_Title" ma:index="4" nillable="true" ma:displayName="Course Title" ma:internalName="Course_x0020_Title">
      <xsd:simpleType>
        <xsd:restriction base="dms:Text">
          <xsd:maxLength value="255"/>
        </xsd:restriction>
      </xsd:simpleType>
    </xsd:element>
    <xsd:element name="Author0" ma:index="5" ma:displayName="Author(s)" ma:default="" ma:internalName="Author0">
      <xsd:simpleType>
        <xsd:restriction base="dms:Text">
          <xsd:maxLength value="255"/>
        </xsd:restriction>
      </xsd:simpleType>
    </xsd:element>
    <xsd:element name="Date" ma:index="6" nillable="true" ma:displayName="Date" ma:description="Date work was delivered or developed" ma:format="DateOnly" ma:internalName="Dat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ma:readOnly="true"/>
        <xsd:element ref="dc:title" minOccurs="0" maxOccurs="1" ma:index="1" ma:displayName="Work 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Institution xmlns="932b0bf4-20b3-4bbc-9ab0-aeb32962efeb">Columbia University</Institution>
    <Course_x0020_Title xmlns="932b0bf4-20b3-4bbc-9ab0-aeb32962efeb">E6998 - Virtual Machines</Course_x0020_Title>
    <Date xmlns="932b0bf4-20b3-4bbc-9ab0-aeb32962efeb">2008-01-01T08:00:00+00:00</Date>
    <Courseware_x0020_Type xmlns="932b0bf4-20b3-4bbc-9ab0-aeb32962efeb">Lecture</Courseware_x0020_Type>
    <Author0 xmlns="932b0bf4-20b3-4bbc-9ab0-aeb32962efeb">Scott Devine</Author0>
  </documentManagement>
</p:properties>
</file>

<file path=customXml/itemProps1.xml><?xml version="1.0" encoding="utf-8"?>
<ds:datastoreItem xmlns:ds="http://schemas.openxmlformats.org/officeDocument/2006/customXml" ds:itemID="{3899A0EC-DAA0-42FC-850A-DB3712B77FA3}"/>
</file>

<file path=customXml/itemProps2.xml><?xml version="1.0" encoding="utf-8"?>
<ds:datastoreItem xmlns:ds="http://schemas.openxmlformats.org/officeDocument/2006/customXml" ds:itemID="{C7EF217E-71E2-46CD-97FE-090D7CD79D2D}"/>
</file>

<file path=customXml/itemProps3.xml><?xml version="1.0" encoding="utf-8"?>
<ds:datastoreItem xmlns:ds="http://schemas.openxmlformats.org/officeDocument/2006/customXml" ds:itemID="{1285E264-4194-4925-8FAB-537E439E1FBD}"/>
</file>

<file path=docProps/app.xml><?xml version="1.0" encoding="utf-8"?>
<Properties xmlns="http://schemas.openxmlformats.org/officeDocument/2006/extended-properties" xmlns:vt="http://schemas.openxmlformats.org/officeDocument/2006/docPropsVTypes">
  <Template/>
  <TotalTime>16651</TotalTime>
  <Words>3236</Words>
  <Application>Microsoft Office PowerPoint</Application>
  <PresentationFormat>On-screen Show (4:3)</PresentationFormat>
  <Paragraphs>499</Paragraphs>
  <Slides>32</Slides>
  <Notes>16</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E6998 - Virtual Machines Lecture 3 Memory Virtualization</vt:lpstr>
      <vt:lpstr>Outline</vt:lpstr>
      <vt:lpstr>Computer System Organization</vt:lpstr>
      <vt:lpstr>Traditional Address Spaces</vt:lpstr>
      <vt:lpstr>Traditional Address Spaces</vt:lpstr>
      <vt:lpstr>Traditional Address Spaces</vt:lpstr>
      <vt:lpstr>Memory Management Unit (MMU)</vt:lpstr>
      <vt:lpstr>Types of MMUs</vt:lpstr>
      <vt:lpstr>Traditional Address Translation w/ Architected Page Tables</vt:lpstr>
      <vt:lpstr>Virtualized Address Spaces</vt:lpstr>
      <vt:lpstr>Virtualized Address Spaces</vt:lpstr>
      <vt:lpstr>Outline</vt:lpstr>
      <vt:lpstr>Virtualized Address Spaces w/ Emulated TLB</vt:lpstr>
      <vt:lpstr>Virtualized Address Translation w/ Emulated TLB</vt:lpstr>
      <vt:lpstr>Issues with Emulated TLBs</vt:lpstr>
      <vt:lpstr>Shadow Page Tables</vt:lpstr>
      <vt:lpstr>Guest Write to CR3</vt:lpstr>
      <vt:lpstr>Guest Write to CR3</vt:lpstr>
      <vt:lpstr>Undiscovered Guest Page Table</vt:lpstr>
      <vt:lpstr>Undiscovered Guest Page Table</vt:lpstr>
      <vt:lpstr>Issues with Shadow Page Tables</vt:lpstr>
      <vt:lpstr>Memory Tracing</vt:lpstr>
      <vt:lpstr>Memory Tracing (cont.)</vt:lpstr>
      <vt:lpstr>Trace Callout Path</vt:lpstr>
      <vt:lpstr>Hiding the Monitor</vt:lpstr>
      <vt:lpstr>Hiding the Monitor Options for Trap-and-Emulate</vt:lpstr>
      <vt:lpstr>Hiding the Monitor Options for Binary Translation</vt:lpstr>
      <vt:lpstr>Outline</vt:lpstr>
      <vt:lpstr>Virtualized Address Spaces w/ Nested Page Tables</vt:lpstr>
      <vt:lpstr>Virtualized Address Translation w/ Nested Page Tables</vt:lpstr>
      <vt:lpstr>Issues with Nested Page Tables</vt:lpstr>
      <vt:lpstr>Interposition with Memory Virtualization Page Sharing</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Virtualization</dc:title>
  <dc:creator>Scott Devine</dc:creator>
  <cp:lastModifiedBy>LENOVO USER</cp:lastModifiedBy>
  <cp:revision>68</cp:revision>
  <dcterms:created xsi:type="dcterms:W3CDTF">2007-10-18T22:24:21Z</dcterms:created>
  <dcterms:modified xsi:type="dcterms:W3CDTF">2008-02-03T18:58:33Z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0x010100B34A1D36444E3647AE8D9B1E3D800343</vt:lpwstr>
  </property>
</Properties>
</file>