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4"/>
    <p:sldMasterId id="2147483729" r:id="rId5"/>
  </p:sldMasterIdLst>
  <p:notesMasterIdLst>
    <p:notesMasterId r:id="rId35"/>
  </p:notesMasterIdLst>
  <p:handoutMasterIdLst>
    <p:handoutMasterId r:id="rId36"/>
  </p:handoutMasterIdLst>
  <p:sldIdLst>
    <p:sldId id="259" r:id="rId6"/>
    <p:sldId id="260" r:id="rId7"/>
    <p:sldId id="261" r:id="rId8"/>
    <p:sldId id="298" r:id="rId9"/>
    <p:sldId id="296" r:id="rId10"/>
    <p:sldId id="297" r:id="rId11"/>
    <p:sldId id="318" r:id="rId12"/>
    <p:sldId id="316" r:id="rId13"/>
    <p:sldId id="317" r:id="rId14"/>
    <p:sldId id="299" r:id="rId15"/>
    <p:sldId id="314" r:id="rId16"/>
    <p:sldId id="300" r:id="rId17"/>
    <p:sldId id="267" r:id="rId18"/>
    <p:sldId id="287" r:id="rId19"/>
    <p:sldId id="302" r:id="rId20"/>
    <p:sldId id="303" r:id="rId21"/>
    <p:sldId id="315" r:id="rId22"/>
    <p:sldId id="270" r:id="rId23"/>
    <p:sldId id="304" r:id="rId24"/>
    <p:sldId id="271" r:id="rId25"/>
    <p:sldId id="319" r:id="rId26"/>
    <p:sldId id="305" r:id="rId27"/>
    <p:sldId id="309" r:id="rId28"/>
    <p:sldId id="292" r:id="rId29"/>
    <p:sldId id="320" r:id="rId30"/>
    <p:sldId id="294" r:id="rId31"/>
    <p:sldId id="321" r:id="rId32"/>
    <p:sldId id="282" r:id="rId33"/>
    <p:sldId id="293" r:id="rId34"/>
  </p:sldIdLst>
  <p:sldSz cx="9144000" cy="6858000" type="screen4x3"/>
  <p:notesSz cx="6997700" cy="9283700"/>
  <p:defaultTextStyle>
    <a:defPPr>
      <a:defRPr lang="en-US"/>
    </a:defPPr>
    <a:lvl1pPr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1pPr>
    <a:lvl2pPr marL="4572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2pPr>
    <a:lvl3pPr marL="9144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3pPr>
    <a:lvl4pPr marL="13716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4pPr>
    <a:lvl5pPr marL="18288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2AEDC"/>
    <a:srgbClr val="ACE0F2"/>
    <a:srgbClr val="B3E3F3"/>
    <a:srgbClr val="61C0E0"/>
    <a:srgbClr val="59B1DD"/>
    <a:srgbClr val="68B9E0"/>
    <a:srgbClr val="808080"/>
    <a:srgbClr val="B9B8B9"/>
    <a:srgbClr val="128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21" autoAdjust="0"/>
    <p:restoredTop sz="79490" autoAdjust="0"/>
  </p:normalViewPr>
  <p:slideViewPr>
    <p:cSldViewPr snapToObjects="1">
      <p:cViewPr varScale="1">
        <p:scale>
          <a:sx n="96" d="100"/>
          <a:sy n="96" d="100"/>
        </p:scale>
        <p:origin x="-1280" y="-104"/>
      </p:cViewPr>
      <p:guideLst>
        <p:guide orient="horz" pos="4143"/>
        <p:guide orient="horz" pos="3404"/>
        <p:guide orient="horz" pos="1016"/>
        <p:guide orient="horz" pos="1592"/>
        <p:guide pos="1440"/>
        <p:guide pos="1795"/>
        <p:guide pos="5526"/>
        <p:guide pos="4650"/>
        <p:guide pos="3919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758" y="-96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gummaraju:Documents:HadoopExp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gummaraju:Documents:HadoopExp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gummaraju:hadoop:scripts:HotSparesRegFork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gummaraju:Documents:HadoopExp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gummaraju:hadoop:scripts:HotSparesRegFor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Sheet1!$B$83</c:f>
              <c:strCache>
                <c:ptCount val="1"/>
                <c:pt idx="0">
                  <c:v>Instantiation Time</c:v>
                </c:pt>
              </c:strCache>
            </c:strRef>
          </c:tx>
          <c:invertIfNegative val="0"/>
          <c:cat>
            <c:strRef>
              <c:f>Sheet1!$A$84:$A$89</c:f>
              <c:strCache>
                <c:ptCount val="6"/>
                <c:pt idx="0">
                  <c:v>10K-RPM/2.4GHz</c:v>
                </c:pt>
                <c:pt idx="1">
                  <c:v>15K-RPM/2.9GHz</c:v>
                </c:pt>
                <c:pt idx="2">
                  <c:v>SSD</c:v>
                </c:pt>
                <c:pt idx="3">
                  <c:v>RAMDisk</c:v>
                </c:pt>
                <c:pt idx="4">
                  <c:v>CBRC</c:v>
                </c:pt>
                <c:pt idx="5">
                  <c:v>OSOpt+CBRC</c:v>
                </c:pt>
              </c:strCache>
            </c:strRef>
          </c:cat>
          <c:val>
            <c:numRef>
              <c:f>Sheet1!$B$84:$B$89</c:f>
              <c:numCache>
                <c:formatCode>General</c:formatCode>
                <c:ptCount val="6"/>
                <c:pt idx="0">
                  <c:v>7.0</c:v>
                </c:pt>
                <c:pt idx="1">
                  <c:v>4.67</c:v>
                </c:pt>
                <c:pt idx="2">
                  <c:v>4.39</c:v>
                </c:pt>
                <c:pt idx="3">
                  <c:v>4.45</c:v>
                </c:pt>
                <c:pt idx="4">
                  <c:v>4.1</c:v>
                </c:pt>
                <c:pt idx="5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0210520"/>
        <c:axId val="2100213576"/>
      </c:barChart>
      <c:catAx>
        <c:axId val="2100210520"/>
        <c:scaling>
          <c:orientation val="minMax"/>
        </c:scaling>
        <c:delete val="0"/>
        <c:axPos val="b"/>
        <c:majorTickMark val="out"/>
        <c:minorTickMark val="none"/>
        <c:tickLblPos val="nextTo"/>
        <c:crossAx val="2100213576"/>
        <c:crosses val="autoZero"/>
        <c:auto val="1"/>
        <c:lblAlgn val="ctr"/>
        <c:lblOffset val="100"/>
        <c:noMultiLvlLbl val="0"/>
      </c:catAx>
      <c:valAx>
        <c:axId val="21002135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VM Instantiation 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02105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Sheet1!$B$74</c:f>
              <c:strCache>
                <c:ptCount val="1"/>
                <c:pt idx="0">
                  <c:v>Instantiation Time</c:v>
                </c:pt>
              </c:strCache>
            </c:strRef>
          </c:tx>
          <c:invertIfNegative val="0"/>
          <c:dPt>
            <c:idx val="6"/>
            <c:invertIfNegative val="0"/>
            <c:bubble3D val="0"/>
            <c:spPr>
              <a:solidFill>
                <a:srgbClr val="C0504D"/>
              </a:solidFill>
            </c:spPr>
          </c:dPt>
          <c:cat>
            <c:strRef>
              <c:f>Sheet1!$A$75:$A$81</c:f>
              <c:strCache>
                <c:ptCount val="7"/>
                <c:pt idx="0">
                  <c:v>10K-RPM/2.4GHz</c:v>
                </c:pt>
                <c:pt idx="1">
                  <c:v>15K-RPM/2.9GHz</c:v>
                </c:pt>
                <c:pt idx="2">
                  <c:v>SSD</c:v>
                </c:pt>
                <c:pt idx="3">
                  <c:v>CBRC</c:v>
                </c:pt>
                <c:pt idx="4">
                  <c:v>RAMDisk</c:v>
                </c:pt>
                <c:pt idx="5">
                  <c:v>OSOpt+CBRC</c:v>
                </c:pt>
                <c:pt idx="6">
                  <c:v>Live VM Cloning</c:v>
                </c:pt>
              </c:strCache>
            </c:strRef>
          </c:cat>
          <c:val>
            <c:numRef>
              <c:f>Sheet1!$B$75:$B$81</c:f>
              <c:numCache>
                <c:formatCode>General</c:formatCode>
                <c:ptCount val="7"/>
                <c:pt idx="0">
                  <c:v>7.0</c:v>
                </c:pt>
                <c:pt idx="1">
                  <c:v>4.67</c:v>
                </c:pt>
                <c:pt idx="2">
                  <c:v>4.39</c:v>
                </c:pt>
                <c:pt idx="3">
                  <c:v>4.1</c:v>
                </c:pt>
                <c:pt idx="4">
                  <c:v>4.45</c:v>
                </c:pt>
                <c:pt idx="5">
                  <c:v>3.0</c:v>
                </c:pt>
                <c:pt idx="6">
                  <c:v>0.69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9354856"/>
        <c:axId val="2099351832"/>
      </c:barChart>
      <c:catAx>
        <c:axId val="20993548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 b="1"/>
            </a:pPr>
            <a:endParaRPr lang="en-US"/>
          </a:p>
        </c:txPr>
        <c:crossAx val="2099351832"/>
        <c:crosses val="autoZero"/>
        <c:auto val="1"/>
        <c:lblAlgn val="ctr"/>
        <c:lblOffset val="100"/>
        <c:noMultiLvlLbl val="0"/>
      </c:catAx>
      <c:valAx>
        <c:axId val="20993518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VM Instatiation Time (s)</a:t>
                </a:r>
              </a:p>
            </c:rich>
          </c:tx>
          <c:layout>
            <c:manualLayout>
              <c:xMode val="edge"/>
              <c:yMode val="edge"/>
              <c:x val="0.0194444444444444"/>
              <c:y val="0.056274788568095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 b="1"/>
            </a:pPr>
            <a:endParaRPr lang="en-US"/>
          </a:p>
        </c:txPr>
        <c:crossAx val="20993548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Sheet3!$A$4</c:f>
              <c:strCache>
                <c:ptCount val="1"/>
                <c:pt idx="0">
                  <c:v>PowerOnTime</c:v>
                </c:pt>
              </c:strCache>
            </c:strRef>
          </c:tx>
          <c:cat>
            <c:numRef>
              <c:f>Sheet3!$B$3:$H$3</c:f>
              <c:numCache>
                <c:formatCode>General</c:formatCode>
                <c:ptCount val="7"/>
                <c:pt idx="0">
                  <c:v>1.0</c:v>
                </c:pt>
                <c:pt idx="1">
                  <c:v>10.0</c:v>
                </c:pt>
                <c:pt idx="2">
                  <c:v>20.0</c:v>
                </c:pt>
                <c:pt idx="3">
                  <c:v>30.0</c:v>
                </c:pt>
                <c:pt idx="4">
                  <c:v>40.0</c:v>
                </c:pt>
                <c:pt idx="5">
                  <c:v>50.0</c:v>
                </c:pt>
                <c:pt idx="6">
                  <c:v>60.0</c:v>
                </c:pt>
              </c:numCache>
            </c:numRef>
          </c:cat>
          <c:val>
            <c:numRef>
              <c:f>Sheet3!$B$4:$H$4</c:f>
              <c:numCache>
                <c:formatCode>General</c:formatCode>
                <c:ptCount val="7"/>
                <c:pt idx="0">
                  <c:v>0.69</c:v>
                </c:pt>
                <c:pt idx="1">
                  <c:v>1.2</c:v>
                </c:pt>
                <c:pt idx="2">
                  <c:v>2.4</c:v>
                </c:pt>
                <c:pt idx="3">
                  <c:v>3.6</c:v>
                </c:pt>
                <c:pt idx="4">
                  <c:v>4.8</c:v>
                </c:pt>
                <c:pt idx="5">
                  <c:v>5.7</c:v>
                </c:pt>
                <c:pt idx="6">
                  <c:v>7.4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9302440"/>
        <c:axId val="2099296760"/>
      </c:lineChart>
      <c:catAx>
        <c:axId val="20993024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 smtClean="0"/>
                  <a:t>#Forked VMs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099296760"/>
        <c:crosses val="autoZero"/>
        <c:auto val="1"/>
        <c:lblAlgn val="ctr"/>
        <c:lblOffset val="100"/>
        <c:noMultiLvlLbl val="0"/>
      </c:catAx>
      <c:valAx>
        <c:axId val="20992967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PowerOnTime</a:t>
                </a:r>
                <a:r>
                  <a:rPr lang="en-US" sz="1600" baseline="0"/>
                  <a:t> (s)</a:t>
                </a:r>
                <a:endParaRPr lang="en-US" sz="1600"/>
              </a:p>
            </c:rich>
          </c:tx>
          <c:layout>
            <c:manualLayout>
              <c:xMode val="edge"/>
              <c:yMode val="edge"/>
              <c:x val="0.0111111111111111"/>
              <c:y val="0.27133940288713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0993024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Sheet1!$B$98</c:f>
              <c:strCache>
                <c:ptCount val="1"/>
                <c:pt idx="0">
                  <c:v>Regular VM</c:v>
                </c:pt>
              </c:strCache>
            </c:strRef>
          </c:tx>
          <c:invertIfNegative val="0"/>
          <c:cat>
            <c:strRef>
              <c:f>Sheet1!$A$99:$A$100</c:f>
              <c:strCache>
                <c:ptCount val="2"/>
                <c:pt idx="0">
                  <c:v>Unmapped/New</c:v>
                </c:pt>
                <c:pt idx="1">
                  <c:v>Mapped</c:v>
                </c:pt>
              </c:strCache>
            </c:strRef>
          </c:cat>
          <c:val>
            <c:numRef>
              <c:f>Sheet1!$B$99:$B$100</c:f>
              <c:numCache>
                <c:formatCode>General</c:formatCode>
                <c:ptCount val="2"/>
                <c:pt idx="0">
                  <c:v>12.7</c:v>
                </c:pt>
                <c:pt idx="1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Sheet1!$C$98</c:f>
              <c:strCache>
                <c:ptCount val="1"/>
                <c:pt idx="0">
                  <c:v>Forked VM</c:v>
                </c:pt>
              </c:strCache>
            </c:strRef>
          </c:tx>
          <c:invertIfNegative val="0"/>
          <c:cat>
            <c:strRef>
              <c:f>Sheet1!$A$99:$A$100</c:f>
              <c:strCache>
                <c:ptCount val="2"/>
                <c:pt idx="0">
                  <c:v>Unmapped/New</c:v>
                </c:pt>
                <c:pt idx="1">
                  <c:v>Mapped</c:v>
                </c:pt>
              </c:strCache>
            </c:strRef>
          </c:cat>
          <c:val>
            <c:numRef>
              <c:f>Sheet1!$C$99:$C$100</c:f>
              <c:numCache>
                <c:formatCode>General</c:formatCode>
                <c:ptCount val="2"/>
                <c:pt idx="0">
                  <c:v>12.7</c:v>
                </c:pt>
                <c:pt idx="1">
                  <c:v>13.5</c:v>
                </c:pt>
              </c:numCache>
            </c:numRef>
          </c:val>
        </c:ser>
        <c:ser>
          <c:idx val="2"/>
          <c:order val="2"/>
          <c:tx>
            <c:strRef>
              <c:f>Sheet1!$D$98</c:f>
              <c:strCache>
                <c:ptCount val="1"/>
                <c:pt idx="0">
                  <c:v>Overhead</c:v>
                </c:pt>
              </c:strCache>
            </c:strRef>
          </c:tx>
          <c:invertIfNegative val="0"/>
          <c:cat>
            <c:strRef>
              <c:f>Sheet1!$A$99:$A$100</c:f>
              <c:strCache>
                <c:ptCount val="2"/>
                <c:pt idx="0">
                  <c:v>Unmapped/New</c:v>
                </c:pt>
                <c:pt idx="1">
                  <c:v>Mapped</c:v>
                </c:pt>
              </c:strCache>
            </c:strRef>
          </c:cat>
          <c:val>
            <c:numRef>
              <c:f>Sheet1!$D$99:$D$100</c:f>
              <c:numCache>
                <c:formatCode>General</c:formatCode>
                <c:ptCount val="2"/>
                <c:pt idx="0">
                  <c:v>0.0</c:v>
                </c:pt>
                <c:pt idx="1">
                  <c:v>3.5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02687064"/>
        <c:axId val="2102690120"/>
      </c:barChart>
      <c:catAx>
        <c:axId val="2102687064"/>
        <c:scaling>
          <c:orientation val="minMax"/>
        </c:scaling>
        <c:delete val="0"/>
        <c:axPos val="b"/>
        <c:majorTickMark val="none"/>
        <c:minorTickMark val="none"/>
        <c:tickLblPos val="nextTo"/>
        <c:crossAx val="2102690120"/>
        <c:crosses val="autoZero"/>
        <c:auto val="1"/>
        <c:lblAlgn val="ctr"/>
        <c:lblOffset val="100"/>
        <c:noMultiLvlLbl val="0"/>
      </c:catAx>
      <c:valAx>
        <c:axId val="210269012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 (s)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0268706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400" b="1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Hot Spares Experiment with pi/80maps/1M samples/always-reset/8-conc-10GB</a:t>
            </a:r>
          </a:p>
        </c:rich>
      </c:tx>
      <c:layout>
        <c:manualLayout>
          <c:xMode val="edge"/>
          <c:yMode val="edge"/>
          <c:x val="0.187379537463477"/>
          <c:y val="0.023537637949086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4631580595169"/>
          <c:y val="0.180726898730665"/>
          <c:w val="0.843535480033187"/>
          <c:h val="0.567373908153563"/>
        </c:manualLayout>
      </c:layout>
      <c:lineChart>
        <c:grouping val="standard"/>
        <c:varyColors val="0"/>
        <c:ser>
          <c:idx val="0"/>
          <c:order val="0"/>
          <c:tx>
            <c:strRef>
              <c:f>Sheet1!$K$2</c:f>
              <c:strCache>
                <c:ptCount val="1"/>
                <c:pt idx="0">
                  <c:v>Regular/CBRC</c:v>
                </c:pt>
              </c:strCache>
            </c:strRef>
          </c:tx>
          <c:cat>
            <c:numRef>
              <c:f>Sheet1!$J$3:$J$22</c:f>
              <c:numCache>
                <c:formatCode>General</c:formatCode>
                <c:ptCount val="2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</c:numCache>
            </c:numRef>
          </c:cat>
          <c:val>
            <c:numRef>
              <c:f>Sheet1!$K$3:$K$22</c:f>
              <c:numCache>
                <c:formatCode>General</c:formatCode>
                <c:ptCount val="20"/>
                <c:pt idx="0">
                  <c:v>160.65</c:v>
                </c:pt>
                <c:pt idx="1">
                  <c:v>136.5</c:v>
                </c:pt>
                <c:pt idx="2">
                  <c:v>139.35</c:v>
                </c:pt>
                <c:pt idx="3">
                  <c:v>134.55</c:v>
                </c:pt>
                <c:pt idx="4">
                  <c:v>125.2</c:v>
                </c:pt>
                <c:pt idx="5">
                  <c:v>119.25</c:v>
                </c:pt>
                <c:pt idx="6">
                  <c:v>123.1</c:v>
                </c:pt>
                <c:pt idx="7">
                  <c:v>114.95</c:v>
                </c:pt>
                <c:pt idx="8">
                  <c:v>119.3</c:v>
                </c:pt>
                <c:pt idx="9">
                  <c:v>103.45</c:v>
                </c:pt>
                <c:pt idx="10">
                  <c:v>104.0</c:v>
                </c:pt>
                <c:pt idx="11">
                  <c:v>108.0</c:v>
                </c:pt>
                <c:pt idx="12">
                  <c:v>108.5</c:v>
                </c:pt>
                <c:pt idx="13">
                  <c:v>102.45</c:v>
                </c:pt>
                <c:pt idx="14">
                  <c:v>107.7</c:v>
                </c:pt>
                <c:pt idx="15">
                  <c:v>103.0</c:v>
                </c:pt>
                <c:pt idx="16">
                  <c:v>98.1</c:v>
                </c:pt>
                <c:pt idx="17">
                  <c:v>99.75</c:v>
                </c:pt>
                <c:pt idx="18">
                  <c:v>100.65</c:v>
                </c:pt>
                <c:pt idx="19">
                  <c:v>99.45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Sheet1!$L$2</c:f>
              <c:strCache>
                <c:ptCount val="1"/>
                <c:pt idx="0">
                  <c:v>Live VM Cloning</c:v>
                </c:pt>
              </c:strCache>
            </c:strRef>
          </c:tx>
          <c:marker>
            <c:spPr>
              <a:solidFill>
                <a:srgbClr val="9BBB59"/>
              </a:solidFill>
            </c:spPr>
          </c:marker>
          <c:cat>
            <c:numRef>
              <c:f>Sheet1!$J$3:$J$22</c:f>
              <c:numCache>
                <c:formatCode>General</c:formatCode>
                <c:ptCount val="2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</c:numCache>
            </c:numRef>
          </c:cat>
          <c:val>
            <c:numRef>
              <c:f>Sheet1!$L$3:$L$22</c:f>
              <c:numCache>
                <c:formatCode>General</c:formatCode>
                <c:ptCount val="20"/>
                <c:pt idx="0">
                  <c:v>100.55</c:v>
                </c:pt>
                <c:pt idx="1">
                  <c:v>103.1</c:v>
                </c:pt>
                <c:pt idx="2">
                  <c:v>96.1</c:v>
                </c:pt>
                <c:pt idx="3">
                  <c:v>88.3</c:v>
                </c:pt>
                <c:pt idx="4">
                  <c:v>88.4</c:v>
                </c:pt>
                <c:pt idx="5">
                  <c:v>88.05</c:v>
                </c:pt>
                <c:pt idx="6">
                  <c:v>84.9</c:v>
                </c:pt>
                <c:pt idx="7">
                  <c:v>87.45</c:v>
                </c:pt>
                <c:pt idx="8">
                  <c:v>87.6</c:v>
                </c:pt>
                <c:pt idx="9">
                  <c:v>80.45</c:v>
                </c:pt>
                <c:pt idx="10">
                  <c:v>80.8</c:v>
                </c:pt>
                <c:pt idx="11">
                  <c:v>83.85</c:v>
                </c:pt>
                <c:pt idx="12">
                  <c:v>78.7</c:v>
                </c:pt>
                <c:pt idx="13">
                  <c:v>82.4</c:v>
                </c:pt>
                <c:pt idx="14">
                  <c:v>78.3</c:v>
                </c:pt>
                <c:pt idx="15">
                  <c:v>79.2</c:v>
                </c:pt>
                <c:pt idx="16">
                  <c:v>79.0</c:v>
                </c:pt>
                <c:pt idx="17">
                  <c:v>78.8</c:v>
                </c:pt>
                <c:pt idx="18">
                  <c:v>78.85</c:v>
                </c:pt>
                <c:pt idx="19">
                  <c:v>76.2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2746744"/>
        <c:axId val="2102753912"/>
      </c:lineChart>
      <c:catAx>
        <c:axId val="21027467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Number of Hot Spares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2753912"/>
        <c:crosses val="autoZero"/>
        <c:auto val="1"/>
        <c:lblAlgn val="ctr"/>
        <c:lblOffset val="100"/>
        <c:noMultiLvlLbl val="0"/>
      </c:catAx>
      <c:valAx>
        <c:axId val="21027539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100"/>
                </a:pPr>
                <a:r>
                  <a:rPr lang="en-US" sz="1100"/>
                  <a:t>Execution 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27467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4835134288524"/>
          <c:y val="0.608813943077851"/>
          <c:w val="0.394387435891622"/>
          <c:h val="0.14575858586232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9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363" y="3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8819518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363" y="8819518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273D68B-0CA8-4788-90D5-2D086E039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02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363" y="3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28" y="4409758"/>
            <a:ext cx="5131647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819518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363" y="8819518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0ED41AE-736E-48F5-8701-1355F6D9E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686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8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44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433" indent="-174433">
              <a:buFontTx/>
              <a:buChar char="•"/>
            </a:pPr>
            <a:r>
              <a:rPr lang="en-US" dirty="0" smtClean="0"/>
              <a:t>We conducted some preliminary</a:t>
            </a:r>
            <a:r>
              <a:rPr lang="en-US" baseline="0" dirty="0" smtClean="0"/>
              <a:t> experiments to evaluate the overhead of using lightweight VMs/resets</a:t>
            </a:r>
          </a:p>
          <a:p>
            <a:pPr marL="174433" indent="-174433">
              <a:buFontTx/>
              <a:buChar char="•"/>
            </a:pPr>
            <a:r>
              <a:rPr lang="en-US" baseline="0" dirty="0" smtClean="0"/>
              <a:t>This graph shows the importance of needing hot spares. We ran a simple pi Hadoop job for these purposes. </a:t>
            </a:r>
          </a:p>
          <a:p>
            <a:pPr marL="174433" indent="-174433">
              <a:buFontTx/>
              <a:buChar char="•"/>
            </a:pPr>
            <a:r>
              <a:rPr lang="en-US" baseline="0" dirty="0" smtClean="0"/>
              <a:t>The x axis shows different scenarios – a. VMs are always powered on and never reset b. We reset after every task, but we do not maintain a hot spare pool c. We keep around enough hot spares. Y axis shows the execution time – lower is better. </a:t>
            </a:r>
          </a:p>
          <a:p>
            <a:pPr marL="174433" indent="-174433">
              <a:buFontTx/>
              <a:buChar char="•"/>
            </a:pPr>
            <a:r>
              <a:rPr lang="en-US" baseline="0" dirty="0" smtClean="0"/>
              <a:t>Results show that without hot spares results are significantly worse, but having enough hot spares could get us the same level of performance as not resetting VMs.</a:t>
            </a:r>
          </a:p>
          <a:p>
            <a:pPr marL="174433" indent="-174433">
              <a:buFontTx/>
              <a:buChar char="•"/>
            </a:pPr>
            <a:r>
              <a:rPr lang="en-US" baseline="0" dirty="0" smtClean="0"/>
              <a:t>But hot spares come at a cost – especially memory overhead</a:t>
            </a:r>
          </a:p>
          <a:p>
            <a:pPr marL="174433" indent="-174433">
              <a:buFontTx/>
              <a:buChar char="•"/>
            </a:pPr>
            <a:r>
              <a:rPr lang="en-US" baseline="0" dirty="0" smtClean="0"/>
              <a:t>X axis shows the number of hot spares and Y axis shows execution time – so lower is better again.</a:t>
            </a:r>
          </a:p>
          <a:p>
            <a:pPr marL="174433" indent="-174433">
              <a:buFontTx/>
              <a:buChar char="•"/>
            </a:pPr>
            <a:r>
              <a:rPr lang="en-US" baseline="0" dirty="0" smtClean="0"/>
              <a:t>The blue line shows the performance using heavily optimized regular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VMs and red line shows results using </a:t>
            </a:r>
            <a:r>
              <a:rPr lang="en-US" baseline="0" dirty="0" err="1" smtClean="0"/>
              <a:t>Ruyiscale</a:t>
            </a:r>
            <a:endParaRPr lang="en-US" baseline="0" dirty="0" smtClean="0"/>
          </a:p>
          <a:p>
            <a:pPr marL="174433" indent="-174433">
              <a:buFontTx/>
              <a:buChar char="•"/>
            </a:pPr>
            <a:r>
              <a:rPr lang="en-US" baseline="0" dirty="0" smtClean="0"/>
              <a:t>We won’t get into the details here, but note that using </a:t>
            </a:r>
            <a:r>
              <a:rPr lang="en-US" baseline="0" dirty="0" err="1" smtClean="0"/>
              <a:t>Ruyiscale</a:t>
            </a:r>
            <a:r>
              <a:rPr lang="en-US" baseline="0" dirty="0" smtClean="0"/>
              <a:t> reduces the need to have hot spares – using 0 hot spares gets the same level of performance as having as many as 9 or 10 regular VMs</a:t>
            </a:r>
          </a:p>
          <a:p>
            <a:pPr marL="174433" indent="-174433">
              <a:buFontTx/>
              <a:buChar char="•"/>
            </a:pPr>
            <a:r>
              <a:rPr lang="en-US" baseline="0" dirty="0" smtClean="0"/>
              <a:t>Using a couple of hot spares in RuyiScale we can get even better performance than having any number of hot spares!</a:t>
            </a:r>
          </a:p>
          <a:p>
            <a:pPr marL="174433" indent="-174433">
              <a:buFontTx/>
              <a:buChar char="•"/>
            </a:pPr>
            <a:r>
              <a:rPr lang="en-US" baseline="0" dirty="0" smtClean="0"/>
              <a:t>This is because RuyiScale enables instantiating VMs in well under 1s and up to 60 VMs in less than 8s…Imagine the possibilities with this technology!</a:t>
            </a:r>
          </a:p>
          <a:p>
            <a:pPr marL="174433" indent="-174433">
              <a:buFontTx/>
              <a:buChar char="•"/>
            </a:pPr>
            <a:r>
              <a:rPr lang="en-US" baseline="0" dirty="0" smtClean="0"/>
              <a:t>This is a good leeway into some of the vSphere innovations we are pushing through Mumakil</a:t>
            </a:r>
          </a:p>
          <a:p>
            <a:pPr marL="174433" indent="-174433">
              <a:buFontTx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04C04-8D84-9646-9209-E1ED98BCE24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0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2336" y="330200"/>
            <a:ext cx="8436864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729169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 smtClean="0">
                <a:solidFill>
                  <a:schemeClr val="bg2">
                    <a:lumMod val="75000"/>
                  </a:schemeClr>
                </a:solidFill>
              </a:rPr>
              <a:t>© 2011 VMware Inc. All rights reserved</a:t>
            </a:r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white">
          <a:xfrm>
            <a:off x="224584" y="6393782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Confidential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784226"/>
            <a:ext cx="7704582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1950" y="2210435"/>
            <a:ext cx="7592568" cy="3748405"/>
          </a:xfrm>
        </p:spPr>
        <p:txBody>
          <a:bodyPr/>
          <a:lstStyle>
            <a:lvl1pPr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/>
            </a:lvl1pPr>
            <a:lvl2pPr>
              <a:buClr>
                <a:schemeClr val="accent1">
                  <a:lumMod val="75000"/>
                </a:schemeClr>
              </a:buClr>
              <a:defRPr sz="1800"/>
            </a:lvl2pPr>
            <a:lvl3pPr>
              <a:buClr>
                <a:schemeClr val="accent1">
                  <a:lumMod val="75000"/>
                </a:schemeClr>
              </a:buClr>
              <a:defRPr sz="1600"/>
            </a:lvl3pPr>
            <a:lvl4pPr>
              <a:buClr>
                <a:schemeClr val="accent1">
                  <a:lumMod val="75000"/>
                </a:schemeClr>
              </a:buClr>
              <a:defRPr sz="1600"/>
            </a:lvl4pPr>
            <a:lvl5pPr>
              <a:buClr>
                <a:schemeClr val="accent1">
                  <a:lumMod val="75000"/>
                </a:schemeClr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defRPr sz="2000"/>
            </a:lvl1pPr>
            <a:lvl2pPr>
              <a:buClr>
                <a:schemeClr val="accent1">
                  <a:lumMod val="75000"/>
                </a:schemeClr>
              </a:buClr>
              <a:defRPr sz="1800"/>
            </a:lvl2pPr>
            <a:lvl3pPr>
              <a:buClr>
                <a:schemeClr val="accent1">
                  <a:lumMod val="75000"/>
                </a:schemeClr>
              </a:buClr>
              <a:defRPr sz="1600"/>
            </a:lvl3pPr>
            <a:lvl4pPr>
              <a:buClr>
                <a:schemeClr val="accent1">
                  <a:lumMod val="75000"/>
                </a:schemeClr>
              </a:buClr>
              <a:defRPr sz="1600"/>
            </a:lvl4pPr>
            <a:lvl5pPr>
              <a:buClr>
                <a:schemeClr val="accent1">
                  <a:lumMod val="75000"/>
                </a:schemeClr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9808" y="784226"/>
            <a:ext cx="7722870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27710" y="2210435"/>
            <a:ext cx="7592568" cy="3748405"/>
          </a:xfrm>
        </p:spPr>
        <p:txBody>
          <a:bodyPr/>
          <a:lstStyle>
            <a:lvl1pPr marL="18288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233363" indent="-233363">
              <a:buFont typeface="Wingdings" pitchFamily="2" charset="2"/>
              <a:buChar char="§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233363" indent="-233363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02F5B8-1E0A-D049-AB7D-9FC61FE7F914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49465A-4251-294D-8914-38A7CFF92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3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192" y="330200"/>
            <a:ext cx="8446008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524625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 smtClean="0">
                <a:solidFill>
                  <a:schemeClr val="bg2">
                    <a:lumMod val="75000"/>
                  </a:schemeClr>
                </a:solidFill>
              </a:rPr>
              <a:t>© 2011 VMware Inc. All rights reserved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8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6616" y="171450"/>
            <a:ext cx="8492109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321673" y="6434488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A03F51-2955-4EA9-BE4E-42B6F90C747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3" name="Date Placeholder 8"/>
          <p:cNvSpPr txBox="1">
            <a:spLocks/>
          </p:cNvSpPr>
          <p:nvPr/>
        </p:nvSpPr>
        <p:spPr bwMode="white">
          <a:xfrm>
            <a:off x="2971800" y="6325268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28" r:id="rId2"/>
    <p:sldLayoutId id="2147483710" r:id="rId3"/>
    <p:sldLayoutId id="2147483726" r:id="rId4"/>
    <p:sldLayoutId id="2147483727" r:id="rId5"/>
    <p:sldLayoutId id="2147483712" r:id="rId6"/>
    <p:sldLayoutId id="2147483736" r:id="rId7"/>
    <p:sldLayoutId id="2147483737" r:id="rId8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1" fontAlgn="base" hangingPunct="1">
        <a:lnSpc>
          <a:spcPts val="2400"/>
        </a:lnSpc>
        <a:spcBef>
          <a:spcPts val="1000"/>
        </a:spcBef>
        <a:spcAft>
          <a:spcPct val="0"/>
        </a:spcAft>
        <a:buClr>
          <a:schemeClr val="accent1">
            <a:lumMod val="75000"/>
          </a:schemeClr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1" fontAlgn="base" hangingPunct="1">
        <a:lnSpc>
          <a:spcPts val="2200"/>
        </a:lnSpc>
        <a:spcBef>
          <a:spcPts val="8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904" y="171450"/>
            <a:ext cx="8473821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454025" y="644652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A03F51-2955-4EA9-BE4E-42B6F90C747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chemeClr val="accent1">
            <a:lumMod val="75000"/>
          </a:schemeClr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chart" Target="../charts/chart5.xml"/><Relationship Id="rId5" Type="http://schemas.openxmlformats.org/officeDocument/2006/relationships/image" Target="../media/image11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Cloning Live VMs Instantly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799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682" y="0"/>
            <a:ext cx="8475145" cy="676692"/>
          </a:xfrm>
        </p:spPr>
        <p:txBody>
          <a:bodyPr>
            <a:noAutofit/>
          </a:bodyPr>
          <a:lstStyle/>
          <a:p>
            <a:r>
              <a:rPr lang="en-US" sz="2800" dirty="0" smtClean="0"/>
              <a:t>Enable vSphere Platform to “Fork” VMs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784225"/>
            <a:ext cx="8382000" cy="5387975"/>
          </a:xfrm>
        </p:spPr>
        <p:txBody>
          <a:bodyPr>
            <a:normAutofit/>
          </a:bodyPr>
          <a:lstStyle/>
          <a:p>
            <a:r>
              <a:rPr lang="en-US" dirty="0" smtClean="0"/>
              <a:t>Low latency to reach “ready” state</a:t>
            </a:r>
          </a:p>
          <a:p>
            <a:pPr lvl="1"/>
            <a:r>
              <a:rPr lang="en-US" dirty="0"/>
              <a:t>~</a:t>
            </a:r>
            <a:r>
              <a:rPr lang="en-US" dirty="0" smtClean="0"/>
              <a:t>0.7s to power on</a:t>
            </a:r>
          </a:p>
          <a:p>
            <a:pPr lvl="1"/>
            <a:r>
              <a:rPr lang="en-US" dirty="0" smtClean="0"/>
              <a:t>More room for optimization  </a:t>
            </a:r>
          </a:p>
          <a:p>
            <a:r>
              <a:rPr lang="en-US" dirty="0" smtClean="0"/>
              <a:t>Removes overhead of boot</a:t>
            </a:r>
          </a:p>
          <a:p>
            <a:pPr lvl="1"/>
            <a:r>
              <a:rPr lang="en-US" dirty="0" smtClean="0"/>
              <a:t>Not necessary to have “thin” VMs</a:t>
            </a:r>
          </a:p>
          <a:p>
            <a:pPr lvl="1"/>
            <a:r>
              <a:rPr lang="en-US" dirty="0" smtClean="0"/>
              <a:t>Minimal CPU overhead</a:t>
            </a:r>
          </a:p>
          <a:p>
            <a:r>
              <a:rPr lang="en-US" dirty="0" smtClean="0"/>
              <a:t>Enables page sharing of common application infrastructure</a:t>
            </a:r>
          </a:p>
          <a:p>
            <a:pPr lvl="1"/>
            <a:r>
              <a:rPr lang="en-US" dirty="0" smtClean="0"/>
              <a:t>“Fork” after starting common applications</a:t>
            </a:r>
          </a:p>
          <a:p>
            <a:r>
              <a:rPr lang="en-US" dirty="0" smtClean="0"/>
              <a:t>Minimal, isolated code changes in </a:t>
            </a:r>
            <a:r>
              <a:rPr lang="en-US" dirty="0" err="1" smtClean="0"/>
              <a:t>vSphere</a:t>
            </a:r>
            <a:r>
              <a:rPr lang="en-US" dirty="0" smtClean="0"/>
              <a:t> stack</a:t>
            </a:r>
          </a:p>
          <a:p>
            <a:pPr lvl="1"/>
            <a:r>
              <a:rPr lang="en-US" dirty="0" smtClean="0"/>
              <a:t>Coding mostly done/documented</a:t>
            </a:r>
          </a:p>
          <a:p>
            <a:r>
              <a:rPr lang="en-US" dirty="0" smtClean="0"/>
              <a:t>Mostly OS independent</a:t>
            </a:r>
          </a:p>
          <a:p>
            <a:pPr lvl="1"/>
            <a:r>
              <a:rPr lang="en-US" dirty="0" smtClean="0"/>
              <a:t>Customization of VMs is OS dependent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33186"/>
      </p:ext>
    </p:extLst>
  </p:cSld>
  <p:clrMapOvr>
    <a:masterClrMapping/>
  </p:clrMapOvr>
  <p:transition xmlns:p14="http://schemas.microsoft.com/office/powerpoint/2010/main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VMFork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784225"/>
            <a:ext cx="8496300" cy="5311775"/>
          </a:xfrm>
        </p:spPr>
        <p:txBody>
          <a:bodyPr/>
          <a:lstStyle/>
          <a:p>
            <a:r>
              <a:rPr lang="en-US" sz="2400" dirty="0"/>
              <a:t> </a:t>
            </a:r>
            <a:r>
              <a:rPr lang="en-US" sz="2400" dirty="0" smtClean="0"/>
              <a:t>Splits </a:t>
            </a:r>
            <a:r>
              <a:rPr lang="en-US" sz="2400" dirty="0"/>
              <a:t>work into preparation (expensive) and fork (cheap) </a:t>
            </a:r>
            <a:r>
              <a:rPr lang="en-US" sz="2400" dirty="0" smtClean="0"/>
              <a:t>paths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Preparation phase:</a:t>
            </a:r>
          </a:p>
          <a:p>
            <a:pPr lvl="1"/>
            <a:r>
              <a:rPr lang="en-US" sz="2000" dirty="0" smtClean="0"/>
              <a:t>Boot </a:t>
            </a:r>
            <a:r>
              <a:rPr lang="en-US" sz="2000" dirty="0"/>
              <a:t>parent VM, launch any applications, bring libraries into memory,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lvl="1"/>
            <a:r>
              <a:rPr lang="en-US" sz="2000" dirty="0" smtClean="0"/>
              <a:t>Freeze </a:t>
            </a:r>
            <a:r>
              <a:rPr lang="en-US" sz="2000" dirty="0"/>
              <a:t>parent VM state as a powered-on </a:t>
            </a:r>
            <a:r>
              <a:rPr lang="en-US" sz="2000" dirty="0" smtClean="0"/>
              <a:t>template</a:t>
            </a:r>
          </a:p>
          <a:p>
            <a:pPr lvl="1"/>
            <a:r>
              <a:rPr lang="en-US" sz="2000" dirty="0" smtClean="0"/>
              <a:t>Break </a:t>
            </a:r>
            <a:r>
              <a:rPr lang="en-US" sz="2000" dirty="0"/>
              <a:t>large pages, hash and mark all memory </a:t>
            </a:r>
            <a:r>
              <a:rPr lang="en-US" sz="2000" dirty="0" smtClean="0"/>
              <a:t>COW</a:t>
            </a:r>
          </a:p>
          <a:p>
            <a:pPr lvl="1"/>
            <a:r>
              <a:rPr lang="en-US" sz="2000" dirty="0" smtClean="0"/>
              <a:t>Pre</a:t>
            </a:r>
            <a:r>
              <a:rPr lang="en-US" sz="2000" dirty="0"/>
              <a:t>-create and register any number of desired child VM </a:t>
            </a:r>
            <a:r>
              <a:rPr lang="en-US" sz="2000" dirty="0" err="1"/>
              <a:t>config</a:t>
            </a:r>
            <a:r>
              <a:rPr lang="en-US" sz="2000" dirty="0"/>
              <a:t> files with </a:t>
            </a:r>
            <a:r>
              <a:rPr lang="en-US" sz="2000" dirty="0" err="1"/>
              <a:t>hostd</a:t>
            </a:r>
            <a:endParaRPr lang="en-US" sz="2000" dirty="0"/>
          </a:p>
          <a:p>
            <a:r>
              <a:rPr lang="en-US" sz="2400" dirty="0"/>
              <a:t> </a:t>
            </a:r>
            <a:r>
              <a:rPr lang="en-US" sz="2400" dirty="0" smtClean="0"/>
              <a:t>Fork phase:</a:t>
            </a:r>
          </a:p>
          <a:p>
            <a:pPr lvl="1"/>
            <a:r>
              <a:rPr lang="en-US" sz="2000" dirty="0" smtClean="0"/>
              <a:t>Power </a:t>
            </a:r>
            <a:r>
              <a:rPr lang="en-US" sz="2000" dirty="0"/>
              <a:t>on child </a:t>
            </a:r>
            <a:r>
              <a:rPr lang="en-US" sz="2000" dirty="0" smtClean="0"/>
              <a:t>VM</a:t>
            </a:r>
          </a:p>
          <a:p>
            <a:pPr lvl="1"/>
            <a:r>
              <a:rPr lang="en-US" sz="2000" dirty="0" smtClean="0"/>
              <a:t>Child </a:t>
            </a:r>
            <a:r>
              <a:rPr lang="en-US" sz="2000" dirty="0"/>
              <a:t>inherits parent VM’s memory state (COW), device state (checkpoint), disk state (delta disk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Guest </a:t>
            </a:r>
            <a:r>
              <a:rPr lang="en-US" sz="2000" dirty="0"/>
              <a:t>customization in guest gives child a unique identity</a:t>
            </a:r>
          </a:p>
        </p:txBody>
      </p:sp>
    </p:spTree>
    <p:extLst>
      <p:ext uri="{BB962C8B-B14F-4D97-AF65-F5344CB8AC3E}">
        <p14:creationId xmlns:p14="http://schemas.microsoft.com/office/powerpoint/2010/main" val="1706984417"/>
      </p:ext>
    </p:extLst>
  </p:cSld>
  <p:clrMapOvr>
    <a:masterClrMapping/>
  </p:clrMapOvr>
  <p:transition xmlns:p14="http://schemas.microsoft.com/office/powerpoint/2010/main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Fork?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199" y="838200"/>
            <a:ext cx="8798801" cy="5226135"/>
          </a:xfrm>
        </p:spPr>
        <p:txBody>
          <a:bodyPr>
            <a:noAutofit/>
          </a:bodyPr>
          <a:lstStyle/>
          <a:p>
            <a:pPr marL="406717" indent="-457200">
              <a:buFont typeface="+mj-lt"/>
              <a:buAutoNum type="arabicPeriod"/>
            </a:pPr>
            <a:r>
              <a:rPr lang="en-US" dirty="0" smtClean="0"/>
              <a:t>Power-on parent VM and get it to the desired state for forking</a:t>
            </a:r>
          </a:p>
          <a:p>
            <a:pPr marL="406717" indent="-457200">
              <a:buFont typeface="+mj-lt"/>
              <a:buAutoNum type="arabicPeriod"/>
            </a:pPr>
            <a:r>
              <a:rPr lang="en-US" dirty="0" smtClean="0"/>
              <a:t>Execute “</a:t>
            </a:r>
            <a:r>
              <a:rPr lang="en-US" dirty="0" err="1" smtClean="0"/>
              <a:t>vmfork</a:t>
            </a:r>
            <a:r>
              <a:rPr lang="en-US" dirty="0" smtClean="0"/>
              <a:t>-begin” inside the parent</a:t>
            </a:r>
          </a:p>
          <a:p>
            <a:pPr lvl="1"/>
            <a:r>
              <a:rPr lang="en-US" dirty="0" smtClean="0"/>
              <a:t>The parent is </a:t>
            </a:r>
            <a:r>
              <a:rPr lang="en-US" dirty="0" err="1" smtClean="0"/>
              <a:t>quiesced</a:t>
            </a:r>
            <a:r>
              <a:rPr lang="en-US" dirty="0" smtClean="0"/>
              <a:t> at this point</a:t>
            </a:r>
          </a:p>
          <a:p>
            <a:pPr marL="406717" indent="-457200">
              <a:buFont typeface="+mj-lt"/>
              <a:buAutoNum type="arabicPeriod"/>
            </a:pPr>
            <a:r>
              <a:rPr lang="en-US" dirty="0"/>
              <a:t>U</a:t>
            </a:r>
            <a:r>
              <a:rPr lang="en-US" dirty="0" smtClean="0"/>
              <a:t>se linked-clone API to create as many children as desired</a:t>
            </a:r>
          </a:p>
          <a:p>
            <a:pPr marL="406717" indent="-457200">
              <a:buFont typeface="+mj-lt"/>
              <a:buAutoNum type="arabicPeriod"/>
            </a:pPr>
            <a:r>
              <a:rPr lang="en-US" dirty="0" smtClean="0"/>
              <a:t>Change </a:t>
            </a:r>
            <a:r>
              <a:rPr lang="en-US" dirty="0" err="1" smtClean="0"/>
              <a:t>vmx</a:t>
            </a:r>
            <a:r>
              <a:rPr lang="en-US" dirty="0" smtClean="0"/>
              <a:t> file of children to include:</a:t>
            </a:r>
          </a:p>
          <a:p>
            <a:pPr lvl="1"/>
            <a:r>
              <a:rPr lang="en-US" dirty="0" err="1" smtClean="0"/>
              <a:t>parentID</a:t>
            </a:r>
            <a:r>
              <a:rPr lang="en-US" dirty="0" smtClean="0"/>
              <a:t>, new identity (mac/</a:t>
            </a:r>
            <a:r>
              <a:rPr lang="en-US" dirty="0" err="1" smtClean="0"/>
              <a:t>ip</a:t>
            </a:r>
            <a:r>
              <a:rPr lang="en-US" dirty="0" smtClean="0"/>
              <a:t> address, hostname) </a:t>
            </a:r>
          </a:p>
          <a:p>
            <a:pPr marL="406717" indent="-457200">
              <a:buFont typeface="+mj-lt"/>
              <a:buAutoNum type="arabicPeriod"/>
            </a:pPr>
            <a:r>
              <a:rPr lang="en-US" dirty="0" smtClean="0"/>
              <a:t>Set boot </a:t>
            </a:r>
            <a:r>
              <a:rPr lang="en-US" dirty="0" err="1" smtClean="0"/>
              <a:t>vmdk</a:t>
            </a:r>
            <a:r>
              <a:rPr lang="en-US" dirty="0" smtClean="0"/>
              <a:t> in children as non-persistent</a:t>
            </a:r>
          </a:p>
          <a:p>
            <a:pPr marL="452437" lvl="1" indent="-285750"/>
            <a:r>
              <a:rPr lang="en-US" dirty="0" smtClean="0"/>
              <a:t>Separate persistent data disks</a:t>
            </a:r>
          </a:p>
          <a:p>
            <a:pPr marL="406717" indent="-457200">
              <a:buFont typeface="+mj-lt"/>
              <a:buAutoNum type="arabicPeriod"/>
            </a:pPr>
            <a:r>
              <a:rPr lang="en-US" dirty="0" smtClean="0"/>
              <a:t>Customize each child soon as it powers on</a:t>
            </a:r>
          </a:p>
          <a:p>
            <a:pPr lvl="1"/>
            <a:r>
              <a:rPr lang="en-US" dirty="0" smtClean="0"/>
              <a:t>E.g., In parent: </a:t>
            </a:r>
            <a:r>
              <a:rPr lang="en-US" dirty="0" err="1" smtClean="0"/>
              <a:t>vmware-rpctool</a:t>
            </a:r>
            <a:r>
              <a:rPr lang="en-US" dirty="0" smtClean="0"/>
              <a:t> “</a:t>
            </a:r>
            <a:r>
              <a:rPr lang="en-US" dirty="0" err="1" smtClean="0"/>
              <a:t>vmfork</a:t>
            </a:r>
            <a:r>
              <a:rPr lang="en-US" dirty="0" smtClean="0"/>
              <a:t>-begin 101” ; </a:t>
            </a:r>
            <a:r>
              <a:rPr lang="en-US" dirty="0" err="1" smtClean="0"/>
              <a:t>customizeFork.sh</a:t>
            </a:r>
            <a:endParaRPr lang="en-US" dirty="0" smtClean="0"/>
          </a:p>
          <a:p>
            <a:pPr lvl="1"/>
            <a:r>
              <a:rPr lang="en-US" dirty="0" smtClean="0"/>
              <a:t>101 here refers to user assigned fork group id </a:t>
            </a:r>
          </a:p>
          <a:p>
            <a:pPr lvl="2"/>
            <a:r>
              <a:rPr lang="en-US" dirty="0" smtClean="0"/>
              <a:t>Children should have </a:t>
            </a:r>
            <a:r>
              <a:rPr lang="en-US" dirty="0" err="1" smtClean="0"/>
              <a:t>migrate.VMForkGroup</a:t>
            </a:r>
            <a:r>
              <a:rPr lang="en-US" dirty="0" smtClean="0"/>
              <a:t> = 101 in their </a:t>
            </a:r>
            <a:r>
              <a:rPr lang="en-US" dirty="0" err="1" smtClean="0"/>
              <a:t>vmx</a:t>
            </a:r>
            <a:r>
              <a:rPr lang="en-US" dirty="0" smtClean="0"/>
              <a:t> file</a:t>
            </a:r>
          </a:p>
          <a:p>
            <a:pPr lvl="1"/>
            <a:r>
              <a:rPr lang="en-US" dirty="0" err="1" smtClean="0"/>
              <a:t>customizeFork.sh</a:t>
            </a:r>
            <a:r>
              <a:rPr lang="en-US" dirty="0" smtClean="0"/>
              <a:t> picks up the identity information from the </a:t>
            </a:r>
            <a:r>
              <a:rPr lang="en-US" dirty="0" err="1" smtClean="0"/>
              <a:t>vmx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630973"/>
      </p:ext>
    </p:extLst>
  </p:cSld>
  <p:clrMapOvr>
    <a:masterClrMapping/>
  </p:clrMapOvr>
  <p:transition xmlns:p14="http://schemas.microsoft.com/office/powerpoint/2010/main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Technology: (1) “Linked Clone” of Memory</a:t>
            </a:r>
            <a:endParaRPr lang="en-US" dirty="0"/>
          </a:p>
        </p:txBody>
      </p:sp>
      <p:pic>
        <p:nvPicPr>
          <p:cNvPr id="65" name="Picture 64" descr="ICON_Storage_1up_Q308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2431" y="1763488"/>
            <a:ext cx="1016313" cy="78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8" name="Group 57"/>
          <p:cNvGrpSpPr/>
          <p:nvPr/>
        </p:nvGrpSpPr>
        <p:grpSpPr>
          <a:xfrm>
            <a:off x="4587009" y="1315168"/>
            <a:ext cx="1539743" cy="379560"/>
            <a:chOff x="12845143" y="5671457"/>
            <a:chExt cx="2057400" cy="800100"/>
          </a:xfrm>
        </p:grpSpPr>
        <p:sp>
          <p:nvSpPr>
            <p:cNvPr id="59" name="Rounded Rectangle 58"/>
            <p:cNvSpPr/>
            <p:nvPr/>
          </p:nvSpPr>
          <p:spPr bwMode="auto">
            <a:xfrm>
              <a:off x="12845143" y="5671457"/>
              <a:ext cx="2057400" cy="800100"/>
            </a:xfrm>
            <a:prstGeom prst="roundRect">
              <a:avLst/>
            </a:prstGeom>
            <a:gradFill>
              <a:gsLst>
                <a:gs pos="0">
                  <a:srgbClr val="666666">
                    <a:alpha val="89000"/>
                  </a:srgbClr>
                </a:gs>
                <a:gs pos="100000">
                  <a:srgbClr val="ADADAD"/>
                </a:gs>
              </a:gsLst>
            </a:gradFill>
            <a:ln w="12700">
              <a:solidFill>
                <a:srgbClr val="A6A6A6"/>
              </a:solidFill>
              <a:headEnd type="none" w="med" len="med"/>
              <a:tailEnd type="none" w="med" len="med"/>
            </a:ln>
            <a:effectLst>
              <a:outerShdw blurRad="50800" dist="25400" dir="5400000" sx="99000" sy="99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1750" h="12700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3135020" rtl="0" eaLnBrk="1" latinLnBrk="0" hangingPunct="1">
                <a:defRPr sz="6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567510" algn="l" defTabSz="3135020" rtl="0" eaLnBrk="1" latinLnBrk="0" hangingPunct="1">
                <a:defRPr sz="6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135020" algn="l" defTabSz="3135020" rtl="0" eaLnBrk="1" latinLnBrk="0" hangingPunct="1">
                <a:defRPr sz="6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4702531" algn="l" defTabSz="3135020" rtl="0" eaLnBrk="1" latinLnBrk="0" hangingPunct="1">
                <a:defRPr sz="6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6270041" algn="l" defTabSz="3135020" rtl="0" eaLnBrk="1" latinLnBrk="0" hangingPunct="1">
                <a:defRPr sz="6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7837551" algn="l" defTabSz="3135020" rtl="0" eaLnBrk="1" latinLnBrk="0" hangingPunct="1">
                <a:defRPr sz="6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9405061" algn="l" defTabSz="3135020" rtl="0" eaLnBrk="1" latinLnBrk="0" hangingPunct="1">
                <a:defRPr sz="6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0972571" algn="l" defTabSz="3135020" rtl="0" eaLnBrk="1" latinLnBrk="0" hangingPunct="1">
                <a:defRPr sz="6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2540082" algn="l" defTabSz="3135020" rtl="0" eaLnBrk="1" latinLnBrk="0" hangingPunct="1">
                <a:defRPr sz="6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Aft>
                  <a:spcPct val="0"/>
                </a:spcAft>
                <a:defRPr/>
              </a:pPr>
              <a:endParaRPr lang="en-US" sz="1100" dirty="0">
                <a:solidFill>
                  <a:srgbClr val="FFFFFF"/>
                </a:solidFill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13129306" y="5797778"/>
              <a:ext cx="1473200" cy="509587"/>
              <a:chOff x="13129306" y="5797778"/>
              <a:chExt cx="1473200" cy="509587"/>
            </a:xfrm>
          </p:grpSpPr>
          <p:pic>
            <p:nvPicPr>
              <p:cNvPr id="61" name="Picture 60" descr="ICON_Memory_Q30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3129306" y="5797778"/>
                <a:ext cx="481012" cy="5095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2" name="Picture 61" descr="ICON_Memory_Q30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3626193" y="5797778"/>
                <a:ext cx="481013" cy="5095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3" name="Picture 62" descr="ICON_Memory_Q30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4121493" y="5797778"/>
                <a:ext cx="481013" cy="5095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38" name="Group 37"/>
          <p:cNvGrpSpPr/>
          <p:nvPr/>
        </p:nvGrpSpPr>
        <p:grpSpPr>
          <a:xfrm>
            <a:off x="3038404" y="5297835"/>
            <a:ext cx="1076396" cy="822382"/>
            <a:chOff x="11462657" y="15120257"/>
            <a:chExt cx="1371600" cy="1665514"/>
          </a:xfrm>
        </p:grpSpPr>
        <p:pic>
          <p:nvPicPr>
            <p:cNvPr id="55" name="Picture 54" descr="C:\Users\Abject-3D\Desktop\VMWare Files\FINAL diagrams\Basic Virtualization\3D PNGs\DGRM_DataRecovery_R1_BackupOnly_Q210_Comm_17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462657" y="15120257"/>
              <a:ext cx="1371600" cy="1665514"/>
            </a:xfrm>
            <a:prstGeom prst="rect">
              <a:avLst/>
            </a:prstGeom>
            <a:noFill/>
          </p:spPr>
        </p:pic>
        <p:pic>
          <p:nvPicPr>
            <p:cNvPr id="56" name="Picture 55" descr="C:\Users\Abject-3D\Desktop\VMWare Files\FINAL diagrams\Basic Virtualization\3D PNGs\DGRM_DataRecovery_R1_BackupOnly_Q210_Comm_7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1506200" y="16275052"/>
              <a:ext cx="1285875" cy="483507"/>
            </a:xfrm>
            <a:prstGeom prst="rect">
              <a:avLst/>
            </a:prstGeom>
            <a:noFill/>
          </p:spPr>
        </p:pic>
      </p:grpSp>
      <p:sp>
        <p:nvSpPr>
          <p:cNvPr id="39" name="Rounded Rectangle 38"/>
          <p:cNvSpPr/>
          <p:nvPr/>
        </p:nvSpPr>
        <p:spPr bwMode="auto">
          <a:xfrm>
            <a:off x="2803656" y="4785297"/>
            <a:ext cx="1539744" cy="379560"/>
          </a:xfrm>
          <a:prstGeom prst="roundRect">
            <a:avLst/>
          </a:prstGeom>
          <a:gradFill flip="none" rotWithShape="1">
            <a:gsLst>
              <a:gs pos="99000">
                <a:srgbClr val="AAD26B"/>
              </a:gs>
              <a:gs pos="0">
                <a:srgbClr val="6C9E3B"/>
              </a:gs>
            </a:gsLst>
            <a:lin ang="16200000" scaled="0"/>
            <a:tileRect/>
          </a:gradFill>
          <a:ln w="12700">
            <a:solidFill>
              <a:srgbClr val="689739"/>
            </a:solidFill>
            <a:headEnd type="none" w="med" len="med"/>
            <a:tailEnd type="none" w="med" len="med"/>
          </a:ln>
          <a:effectLst>
            <a:outerShdw blurRad="50800" dist="25400" dir="5400000" sx="99000" sy="99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27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3135020" rtl="0" eaLnBrk="1" latinLnBrk="0" hangingPunct="1">
              <a:defRPr sz="6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67510" algn="l" defTabSz="3135020" rtl="0" eaLnBrk="1" latinLnBrk="0" hangingPunct="1">
              <a:defRPr sz="6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135020" algn="l" defTabSz="3135020" rtl="0" eaLnBrk="1" latinLnBrk="0" hangingPunct="1">
              <a:defRPr sz="6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702531" algn="l" defTabSz="3135020" rtl="0" eaLnBrk="1" latinLnBrk="0" hangingPunct="1">
              <a:defRPr sz="6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270041" algn="l" defTabSz="3135020" rtl="0" eaLnBrk="1" latinLnBrk="0" hangingPunct="1">
              <a:defRPr sz="6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837551" algn="l" defTabSz="3135020" rtl="0" eaLnBrk="1" latinLnBrk="0" hangingPunct="1">
              <a:defRPr sz="6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405061" algn="l" defTabSz="3135020" rtl="0" eaLnBrk="1" latinLnBrk="0" hangingPunct="1">
              <a:defRPr sz="6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972571" algn="l" defTabSz="3135020" rtl="0" eaLnBrk="1" latinLnBrk="0" hangingPunct="1">
              <a:defRPr sz="6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540082" algn="l" defTabSz="3135020" rtl="0" eaLnBrk="1" latinLnBrk="0" hangingPunct="1">
              <a:defRPr sz="6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ct val="0"/>
              </a:spcAft>
              <a:defRPr/>
            </a:pPr>
            <a:endParaRPr lang="en-US" sz="1100" dirty="0">
              <a:solidFill>
                <a:srgbClr val="FFFFFF"/>
              </a:solidFill>
            </a:endParaRPr>
          </a:p>
        </p:txBody>
      </p:sp>
      <p:pic>
        <p:nvPicPr>
          <p:cNvPr id="40" name="Picture 39" descr="ICON_Memory_Q3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3356" y="4859391"/>
            <a:ext cx="359986" cy="24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" name="Group 50"/>
          <p:cNvGrpSpPr/>
          <p:nvPr/>
        </p:nvGrpSpPr>
        <p:grpSpPr>
          <a:xfrm>
            <a:off x="6629400" y="5297835"/>
            <a:ext cx="1033624" cy="813344"/>
            <a:chOff x="6102803" y="18513877"/>
            <a:chExt cx="1730829" cy="2024744"/>
          </a:xfrm>
        </p:grpSpPr>
        <p:pic>
          <p:nvPicPr>
            <p:cNvPr id="53" name="Picture 52" descr="ICON_Storage_1up_Q308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02803" y="18513877"/>
              <a:ext cx="1730829" cy="20128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" name="Picture 53" descr="C:\Users\Abject-3D\Desktop\VMWare Files\FINAL diagrams\Basic Virtualization\3D PNGs\DGRM_DataRecovery_R1_BackupOnly_Q210_Comm_9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143625" y="19773640"/>
              <a:ext cx="1666876" cy="764981"/>
            </a:xfrm>
            <a:prstGeom prst="rect">
              <a:avLst/>
            </a:prstGeom>
            <a:noFill/>
          </p:spPr>
        </p:pic>
      </p:grpSp>
      <p:sp>
        <p:nvSpPr>
          <p:cNvPr id="43" name="Right Arrow 42"/>
          <p:cNvSpPr/>
          <p:nvPr/>
        </p:nvSpPr>
        <p:spPr bwMode="auto">
          <a:xfrm rot="8033131">
            <a:off x="4098414" y="3158561"/>
            <a:ext cx="726988" cy="370015"/>
          </a:xfrm>
          <a:prstGeom prst="rightArrow">
            <a:avLst/>
          </a:prstGeom>
          <a:gradFill>
            <a:gsLst>
              <a:gs pos="0">
                <a:srgbClr val="7A7A7A"/>
              </a:gs>
              <a:gs pos="100000">
                <a:srgbClr val="BFBFBF"/>
              </a:gs>
            </a:gsLst>
          </a:gradFill>
          <a:ln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12700"/>
            <a:bevelB w="12700" h="12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3135020" rtl="0" eaLnBrk="1" latinLnBrk="0" hangingPunct="1">
              <a:defRPr sz="6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567510" algn="l" defTabSz="3135020" rtl="0" eaLnBrk="1" latinLnBrk="0" hangingPunct="1">
              <a:defRPr sz="6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135020" algn="l" defTabSz="3135020" rtl="0" eaLnBrk="1" latinLnBrk="0" hangingPunct="1">
              <a:defRPr sz="6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4702531" algn="l" defTabSz="3135020" rtl="0" eaLnBrk="1" latinLnBrk="0" hangingPunct="1">
              <a:defRPr sz="6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6270041" algn="l" defTabSz="3135020" rtl="0" eaLnBrk="1" latinLnBrk="0" hangingPunct="1">
              <a:defRPr sz="6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7837551" algn="l" defTabSz="3135020" rtl="0" eaLnBrk="1" latinLnBrk="0" hangingPunct="1">
              <a:defRPr sz="6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405061" algn="l" defTabSz="3135020" rtl="0" eaLnBrk="1" latinLnBrk="0" hangingPunct="1">
              <a:defRPr sz="6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0972571" algn="l" defTabSz="3135020" rtl="0" eaLnBrk="1" latinLnBrk="0" hangingPunct="1">
              <a:defRPr sz="6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2540082" algn="l" defTabSz="3135020" rtl="0" eaLnBrk="1" latinLnBrk="0" hangingPunct="1">
              <a:defRPr sz="6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ct val="0"/>
              </a:spcAft>
              <a:defRPr/>
            </a:pP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44" name="Right Arrow 43"/>
          <p:cNvSpPr/>
          <p:nvPr/>
        </p:nvSpPr>
        <p:spPr bwMode="auto">
          <a:xfrm rot="2607152">
            <a:off x="5929834" y="3143853"/>
            <a:ext cx="703165" cy="384188"/>
          </a:xfrm>
          <a:prstGeom prst="rightArrow">
            <a:avLst/>
          </a:prstGeom>
          <a:gradFill>
            <a:gsLst>
              <a:gs pos="0">
                <a:srgbClr val="7A7A7A"/>
              </a:gs>
              <a:gs pos="100000">
                <a:srgbClr val="BFBFBF"/>
              </a:gs>
            </a:gsLst>
          </a:gradFill>
          <a:ln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12700"/>
            <a:bevelB w="12700" h="12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3135020" rtl="0" eaLnBrk="1" latinLnBrk="0" hangingPunct="1">
              <a:defRPr sz="6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567510" algn="l" defTabSz="3135020" rtl="0" eaLnBrk="1" latinLnBrk="0" hangingPunct="1">
              <a:defRPr sz="6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135020" algn="l" defTabSz="3135020" rtl="0" eaLnBrk="1" latinLnBrk="0" hangingPunct="1">
              <a:defRPr sz="6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4702531" algn="l" defTabSz="3135020" rtl="0" eaLnBrk="1" latinLnBrk="0" hangingPunct="1">
              <a:defRPr sz="6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6270041" algn="l" defTabSz="3135020" rtl="0" eaLnBrk="1" latinLnBrk="0" hangingPunct="1">
              <a:defRPr sz="6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7837551" algn="l" defTabSz="3135020" rtl="0" eaLnBrk="1" latinLnBrk="0" hangingPunct="1">
              <a:defRPr sz="6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405061" algn="l" defTabSz="3135020" rtl="0" eaLnBrk="1" latinLnBrk="0" hangingPunct="1">
              <a:defRPr sz="6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0972571" algn="l" defTabSz="3135020" rtl="0" eaLnBrk="1" latinLnBrk="0" hangingPunct="1">
              <a:defRPr sz="6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2540082" algn="l" defTabSz="3135020" rtl="0" eaLnBrk="1" latinLnBrk="0" hangingPunct="1">
              <a:defRPr sz="6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ct val="0"/>
              </a:spcAft>
              <a:defRPr/>
            </a:pP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417" y="5558607"/>
            <a:ext cx="26232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510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5020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2531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70041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7551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5061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571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0082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Linked Clone to create Delta Disks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2389909" y="3588708"/>
            <a:ext cx="225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510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5020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2531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70041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7551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5061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571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0082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/>
              <a:t>Child1 VM </a:t>
            </a:r>
            <a:endParaRPr lang="en-US" sz="1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047509" y="3579763"/>
            <a:ext cx="225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510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5020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2531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70041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7551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5061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571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0082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/>
              <a:t>Child2 VM</a:t>
            </a:r>
            <a:endParaRPr lang="en-US" sz="1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4281906" y="2667000"/>
            <a:ext cx="225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510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5020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2531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70041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7551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5061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571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0082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/>
              <a:t>Parent VM </a:t>
            </a:r>
            <a:endParaRPr lang="en-US" sz="1800" b="1" dirty="0"/>
          </a:p>
        </p:txBody>
      </p:sp>
      <p:grpSp>
        <p:nvGrpSpPr>
          <p:cNvPr id="70" name="Group 69"/>
          <p:cNvGrpSpPr/>
          <p:nvPr/>
        </p:nvGrpSpPr>
        <p:grpSpPr>
          <a:xfrm>
            <a:off x="6380406" y="4777362"/>
            <a:ext cx="1539744" cy="379560"/>
            <a:chOff x="5602513" y="4194911"/>
            <a:chExt cx="1539744" cy="379560"/>
          </a:xfrm>
        </p:grpSpPr>
        <p:grpSp>
          <p:nvGrpSpPr>
            <p:cNvPr id="42" name="Group 41"/>
            <p:cNvGrpSpPr/>
            <p:nvPr/>
          </p:nvGrpSpPr>
          <p:grpSpPr>
            <a:xfrm>
              <a:off x="5602513" y="4194911"/>
              <a:ext cx="1539744" cy="379560"/>
              <a:chOff x="15519660" y="10350048"/>
              <a:chExt cx="2057400" cy="800100"/>
            </a:xfrm>
          </p:grpSpPr>
          <p:sp>
            <p:nvSpPr>
              <p:cNvPr id="49" name="Rounded Rectangle 48"/>
              <p:cNvSpPr/>
              <p:nvPr/>
            </p:nvSpPr>
            <p:spPr bwMode="auto">
              <a:xfrm>
                <a:off x="15519660" y="10350048"/>
                <a:ext cx="2057400" cy="800100"/>
              </a:xfrm>
              <a:prstGeom prst="roundRect">
                <a:avLst/>
              </a:prstGeom>
              <a:gradFill>
                <a:gsLst>
                  <a:gs pos="0">
                    <a:srgbClr val="F8930C"/>
                  </a:gs>
                  <a:gs pos="100000">
                    <a:srgbClr val="F9A22F">
                      <a:alpha val="79000"/>
                    </a:srgbClr>
                  </a:gs>
                </a:gsLst>
              </a:gradFill>
              <a:ln w="12700">
                <a:solidFill>
                  <a:srgbClr val="F97E1D"/>
                </a:solidFill>
                <a:headEnd type="none" w="med" len="med"/>
                <a:tailEnd type="none" w="med" len="med"/>
              </a:ln>
              <a:effectLst>
                <a:outerShdw blurRad="50800" dist="25400" dir="5400000" sx="99000" sy="99000" algn="t" rotWithShape="0">
                  <a:prstClr val="black">
                    <a:alpha val="3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31750" h="12700"/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3135020" rtl="0" eaLnBrk="1" latinLnBrk="0" hangingPunct="1">
                  <a:defRPr sz="6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567510" algn="l" defTabSz="3135020" rtl="0" eaLnBrk="1" latinLnBrk="0" hangingPunct="1">
                  <a:defRPr sz="6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135020" algn="l" defTabSz="3135020" rtl="0" eaLnBrk="1" latinLnBrk="0" hangingPunct="1">
                  <a:defRPr sz="6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4702531" algn="l" defTabSz="3135020" rtl="0" eaLnBrk="1" latinLnBrk="0" hangingPunct="1">
                  <a:defRPr sz="6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6270041" algn="l" defTabSz="3135020" rtl="0" eaLnBrk="1" latinLnBrk="0" hangingPunct="1">
                  <a:defRPr sz="6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7837551" algn="l" defTabSz="3135020" rtl="0" eaLnBrk="1" latinLnBrk="0" hangingPunct="1">
                  <a:defRPr sz="6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9405061" algn="l" defTabSz="3135020" rtl="0" eaLnBrk="1" latinLnBrk="0" hangingPunct="1">
                  <a:defRPr sz="6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0972571" algn="l" defTabSz="3135020" rtl="0" eaLnBrk="1" latinLnBrk="0" hangingPunct="1">
                  <a:defRPr sz="6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2540082" algn="l" defTabSz="3135020" rtl="0" eaLnBrk="1" latinLnBrk="0" hangingPunct="1">
                  <a:defRPr sz="6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spcAft>
                    <a:spcPct val="0"/>
                  </a:spcAft>
                  <a:defRPr/>
                </a:pPr>
                <a:endParaRPr lang="en-US" sz="1100" dirty="0">
                  <a:solidFill>
                    <a:srgbClr val="FFFFFF"/>
                  </a:solidFill>
                </a:endParaRPr>
              </a:p>
            </p:txBody>
          </p:sp>
          <p:pic>
            <p:nvPicPr>
              <p:cNvPr id="50" name="Picture 49" descr="ICON_Memory_Q30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6200664" y="10554835"/>
                <a:ext cx="481013" cy="5095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7" name="Picture 66" descr="ICON_Memory_Q30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74085" y="4284382"/>
              <a:ext cx="359987" cy="241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8" name="TextBox 67"/>
          <p:cNvSpPr txBox="1"/>
          <p:nvPr/>
        </p:nvSpPr>
        <p:spPr>
          <a:xfrm>
            <a:off x="361189" y="4800600"/>
            <a:ext cx="2077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333333"/>
                </a:solidFill>
                <a:latin typeface="+mn-lt"/>
                <a:ea typeface="+mn-ea"/>
              </a:rPr>
              <a:t>COW Memory Clone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6744" y="685800"/>
            <a:ext cx="1163345" cy="533593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1455" y="4104536"/>
            <a:ext cx="1163345" cy="533593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3200" y="4104536"/>
            <a:ext cx="1163345" cy="533593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3218032" y="2981538"/>
            <a:ext cx="1430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510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5020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2531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70041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7551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5061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571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0082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err="1" smtClean="0"/>
              <a:t>VMFork</a:t>
            </a:r>
            <a:endParaRPr 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5715000" y="2963237"/>
            <a:ext cx="225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510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5020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2531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70041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7551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5061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571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0082" algn="l" defTabSz="3135020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err="1" smtClean="0"/>
              <a:t>VMFork</a:t>
            </a:r>
            <a:endParaRPr 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28600" y="4191000"/>
            <a:ext cx="248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333333"/>
                </a:solidFill>
                <a:latin typeface="+mn-lt"/>
                <a:ea typeface="+mn-ea"/>
              </a:rPr>
              <a:t>Same CPU Configuration</a:t>
            </a:r>
          </a:p>
        </p:txBody>
      </p:sp>
    </p:spTree>
    <p:extLst>
      <p:ext uri="{BB962C8B-B14F-4D97-AF65-F5344CB8AC3E}">
        <p14:creationId xmlns:p14="http://schemas.microsoft.com/office/powerpoint/2010/main" val="943239798"/>
      </p:ext>
    </p:extLst>
  </p:cSld>
  <p:clrMapOvr>
    <a:masterClrMapping/>
  </p:clrMapOvr>
  <p:transition xmlns:p14="http://schemas.microsoft.com/office/powerpoint/2010/main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Technology: (2) Attributing Unique Identity to Children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Occurs as the last operation of power-on of child </a:t>
            </a:r>
            <a:r>
              <a:rPr lang="en-US" dirty="0" smtClean="0"/>
              <a:t>VM</a:t>
            </a:r>
          </a:p>
          <a:p>
            <a:r>
              <a:rPr lang="en-US" dirty="0" smtClean="0"/>
              <a:t>Leverage identity information in VM configuration file (.</a:t>
            </a:r>
            <a:r>
              <a:rPr lang="en-US" dirty="0" err="1" smtClean="0"/>
              <a:t>vmx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in-guest commands for customization</a:t>
            </a:r>
            <a:endParaRPr lang="en-US" dirty="0"/>
          </a:p>
          <a:p>
            <a:r>
              <a:rPr lang="en-US" dirty="0" smtClean="0"/>
              <a:t>Linux</a:t>
            </a:r>
          </a:p>
          <a:p>
            <a:pPr lvl="1"/>
            <a:r>
              <a:rPr lang="en-US" dirty="0"/>
              <a:t>IP/MAC </a:t>
            </a:r>
            <a:r>
              <a:rPr lang="en-US" dirty="0" smtClean="0"/>
              <a:t>addresses: </a:t>
            </a:r>
            <a:r>
              <a:rPr lang="en-US" i="1" dirty="0" err="1" smtClean="0"/>
              <a:t>ifconfig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Unique DNS name </a:t>
            </a:r>
            <a:r>
              <a:rPr lang="en-US" dirty="0"/>
              <a:t>for the </a:t>
            </a:r>
            <a:r>
              <a:rPr lang="en-US" dirty="0" smtClean="0"/>
              <a:t>VM: </a:t>
            </a:r>
            <a:r>
              <a:rPr lang="en-US" i="1" dirty="0" smtClean="0"/>
              <a:t>hostname</a:t>
            </a:r>
            <a:r>
              <a:rPr lang="en-US" dirty="0" smtClean="0"/>
              <a:t> </a:t>
            </a:r>
          </a:p>
          <a:p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IP address: Relying on </a:t>
            </a:r>
            <a:r>
              <a:rPr lang="en-US" i="1" dirty="0" smtClean="0"/>
              <a:t>DHCP</a:t>
            </a:r>
          </a:p>
          <a:p>
            <a:pPr lvl="1"/>
            <a:r>
              <a:rPr lang="en-US" dirty="0" smtClean="0"/>
              <a:t>MAC address: </a:t>
            </a:r>
            <a:r>
              <a:rPr lang="en-US" i="1" dirty="0" smtClean="0"/>
              <a:t>WMI commands </a:t>
            </a:r>
            <a:r>
              <a:rPr lang="en-US" dirty="0" smtClean="0"/>
              <a:t>and</a:t>
            </a:r>
            <a:r>
              <a:rPr lang="en-US" i="1" dirty="0" smtClean="0"/>
              <a:t> registry settings</a:t>
            </a:r>
          </a:p>
          <a:p>
            <a:pPr lvl="1"/>
            <a:r>
              <a:rPr lang="en-US" dirty="0" smtClean="0"/>
              <a:t>Domain name: </a:t>
            </a:r>
            <a:r>
              <a:rPr lang="en-US" i="1" dirty="0" smtClean="0"/>
              <a:t>Registry settings</a:t>
            </a:r>
          </a:p>
          <a:p>
            <a:pPr lvl="1"/>
            <a:r>
              <a:rPr lang="en-US" dirty="0" smtClean="0"/>
              <a:t>Joining a domain</a:t>
            </a:r>
          </a:p>
          <a:p>
            <a:pPr lvl="1"/>
            <a:r>
              <a:rPr lang="en-US" dirty="0" smtClean="0"/>
              <a:t>License management</a:t>
            </a:r>
          </a:p>
        </p:txBody>
      </p:sp>
    </p:spTree>
    <p:extLst>
      <p:ext uri="{BB962C8B-B14F-4D97-AF65-F5344CB8AC3E}">
        <p14:creationId xmlns:p14="http://schemas.microsoft.com/office/powerpoint/2010/main" val="471479820"/>
      </p:ext>
    </p:extLst>
  </p:cSld>
  <p:clrMapOvr>
    <a:masterClrMapping/>
  </p:clrMapOvr>
  <p:transition xmlns:p14="http://schemas.microsoft.com/office/powerpoint/2010/main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</a:t>
            </a:r>
            <a:r>
              <a:rPr lang="en-US" dirty="0" err="1" smtClean="0"/>
              <a:t>vSphere</a:t>
            </a:r>
            <a:r>
              <a:rPr lang="en-US" dirty="0" smtClean="0"/>
              <a:t>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27" y="788171"/>
            <a:ext cx="8229600" cy="5003029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vmKernel</a:t>
            </a:r>
            <a:endParaRPr lang="en-US" dirty="0" smtClean="0"/>
          </a:p>
          <a:p>
            <a:pPr lvl="1"/>
            <a:r>
              <a:rPr lang="en-US" dirty="0" smtClean="0"/>
              <a:t>Added Fast-Suspend-Resume like technology to enable copy-on-write memory clones</a:t>
            </a:r>
          </a:p>
          <a:p>
            <a:pPr lvl="1"/>
            <a:r>
              <a:rPr lang="en-US" dirty="0" smtClean="0"/>
              <a:t>Leveraged pluggable migration architecture to add a new clone migration type</a:t>
            </a:r>
          </a:p>
          <a:p>
            <a:pPr lvl="1"/>
            <a:r>
              <a:rPr lang="en-US" dirty="0" smtClean="0"/>
              <a:t>Minimal code changes were needed (few hundred lines)</a:t>
            </a:r>
          </a:p>
          <a:p>
            <a:pPr lvl="1"/>
            <a:r>
              <a:rPr lang="en-US" dirty="0" smtClean="0"/>
              <a:t>Fully isolated from rest of the code</a:t>
            </a:r>
          </a:p>
          <a:p>
            <a:r>
              <a:rPr lang="en-US" dirty="0" err="1" smtClean="0"/>
              <a:t>Vmx</a:t>
            </a:r>
            <a:endParaRPr lang="en-US" dirty="0" smtClean="0"/>
          </a:p>
          <a:p>
            <a:pPr lvl="1"/>
            <a:r>
              <a:rPr lang="en-US" dirty="0" smtClean="0"/>
              <a:t>Plumbing to invoke the new migration type</a:t>
            </a:r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vmware-rpctool</a:t>
            </a:r>
            <a:r>
              <a:rPr lang="en-US" dirty="0" smtClean="0"/>
              <a:t> command (</a:t>
            </a:r>
            <a:r>
              <a:rPr lang="en-US" dirty="0" err="1" smtClean="0"/>
              <a:t>vmfork</a:t>
            </a:r>
            <a:r>
              <a:rPr lang="en-US" dirty="0" smtClean="0"/>
              <a:t>-begin)</a:t>
            </a:r>
          </a:p>
          <a:p>
            <a:pPr lvl="1"/>
            <a:r>
              <a:rPr lang="en-US" dirty="0" smtClean="0"/>
              <a:t>Glue to perform </a:t>
            </a:r>
            <a:r>
              <a:rPr lang="en-US" dirty="0" err="1" smtClean="0"/>
              <a:t>refork</a:t>
            </a:r>
            <a:r>
              <a:rPr lang="en-US" dirty="0" smtClean="0"/>
              <a:t> using reset</a:t>
            </a:r>
          </a:p>
          <a:p>
            <a:pPr lvl="1"/>
            <a:r>
              <a:rPr lang="en-US" dirty="0" smtClean="0"/>
              <a:t>Minimal code changes (couple hundred lines)</a:t>
            </a:r>
          </a:p>
          <a:p>
            <a:pPr lvl="1"/>
            <a:endParaRPr lang="en-US" dirty="0"/>
          </a:p>
          <a:p>
            <a:r>
              <a:rPr lang="en-US" dirty="0" smtClean="0"/>
              <a:t>Overall: &lt; 1000 LOC in ESX-side changes</a:t>
            </a:r>
          </a:p>
        </p:txBody>
      </p:sp>
    </p:spTree>
    <p:extLst>
      <p:ext uri="{BB962C8B-B14F-4D97-AF65-F5344CB8AC3E}">
        <p14:creationId xmlns:p14="http://schemas.microsoft.com/office/powerpoint/2010/main" val="2986131129"/>
      </p:ext>
    </p:extLst>
  </p:cSld>
  <p:clrMapOvr>
    <a:masterClrMapping/>
  </p:clrMapOvr>
  <p:transition xmlns:p14="http://schemas.microsoft.com/office/powerpoint/2010/main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Changes in </a:t>
            </a:r>
            <a:r>
              <a:rPr lang="en-US" dirty="0" err="1" smtClean="0"/>
              <a:t>vSphere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VC</a:t>
            </a:r>
          </a:p>
          <a:p>
            <a:pPr lvl="1"/>
            <a:r>
              <a:rPr lang="en-US" dirty="0" smtClean="0"/>
              <a:t>Management story for powered on parent template and children VMs</a:t>
            </a:r>
          </a:p>
          <a:p>
            <a:pPr lvl="1"/>
            <a:r>
              <a:rPr lang="en-US" dirty="0" smtClean="0"/>
              <a:t>APIs to create children, promote to first-class VMs, etc.</a:t>
            </a:r>
          </a:p>
          <a:p>
            <a:r>
              <a:rPr lang="en-US" dirty="0" err="1" smtClean="0"/>
              <a:t>Hostd</a:t>
            </a:r>
            <a:endParaRPr lang="en-US" dirty="0" smtClean="0"/>
          </a:p>
          <a:p>
            <a:pPr lvl="1"/>
            <a:r>
              <a:rPr lang="en-US" dirty="0" smtClean="0"/>
              <a:t>Reject operation on powered-on parent templates</a:t>
            </a:r>
          </a:p>
          <a:p>
            <a:pPr lvl="1"/>
            <a:r>
              <a:rPr lang="en-US" dirty="0" smtClean="0"/>
              <a:t>Ability to power-off parent</a:t>
            </a:r>
          </a:p>
          <a:p>
            <a:pPr lvl="1"/>
            <a:r>
              <a:rPr lang="en-US" dirty="0" err="1" smtClean="0"/>
              <a:t>isParent</a:t>
            </a:r>
            <a:r>
              <a:rPr lang="en-US" dirty="0" smtClean="0"/>
              <a:t>(), </a:t>
            </a:r>
            <a:r>
              <a:rPr lang="en-US" dirty="0" err="1" smtClean="0"/>
              <a:t>isChild</a:t>
            </a:r>
            <a:r>
              <a:rPr lang="en-US" dirty="0" smtClean="0"/>
              <a:t>() properties</a:t>
            </a:r>
          </a:p>
        </p:txBody>
      </p:sp>
    </p:spTree>
    <p:extLst>
      <p:ext uri="{BB962C8B-B14F-4D97-AF65-F5344CB8AC3E}">
        <p14:creationId xmlns:p14="http://schemas.microsoft.com/office/powerpoint/2010/main" val="3808341246"/>
      </p:ext>
    </p:extLst>
  </p:cSld>
  <p:clrMapOvr>
    <a:masterClrMapping/>
  </p:clrMapOvr>
  <p:transition xmlns:p14="http://schemas.microsoft.com/office/powerpoint/2010/main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562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Evaluation: VM Instantiation Time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107519" y="762000"/>
            <a:ext cx="3807881" cy="4800600"/>
          </a:xfrm>
        </p:spPr>
        <p:txBody>
          <a:bodyPr anchor="ctr"/>
          <a:lstStyle/>
          <a:p>
            <a:r>
              <a:rPr lang="en-US" dirty="0" smtClean="0"/>
              <a:t>&gt; 10X faster than typical Linux VMs</a:t>
            </a:r>
          </a:p>
          <a:p>
            <a:r>
              <a:rPr lang="en-US" dirty="0" smtClean="0"/>
              <a:t>~4X faster than heavily optimized “thin” </a:t>
            </a:r>
            <a:r>
              <a:rPr lang="en-US" dirty="0" err="1" smtClean="0"/>
              <a:t>linux</a:t>
            </a:r>
            <a:r>
              <a:rPr lang="en-US" dirty="0" smtClean="0"/>
              <a:t> VM</a:t>
            </a:r>
          </a:p>
          <a:p>
            <a:pPr lvl="1"/>
            <a:r>
              <a:rPr lang="en-US" dirty="0" smtClean="0"/>
              <a:t>VM doesn’t have to be thin/skimmed down in our case</a:t>
            </a:r>
          </a:p>
          <a:p>
            <a:pPr lvl="1"/>
            <a:r>
              <a:rPr lang="en-US" dirty="0" smtClean="0"/>
              <a:t>Consumes ~¼ CPU resources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9783858"/>
              </p:ext>
            </p:extLst>
          </p:nvPr>
        </p:nvGraphicFramePr>
        <p:xfrm>
          <a:off x="356616" y="1752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94540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70" y="0"/>
            <a:ext cx="8229600" cy="835430"/>
          </a:xfrm>
        </p:spPr>
        <p:txBody>
          <a:bodyPr/>
          <a:lstStyle/>
          <a:p>
            <a:r>
              <a:rPr lang="en-US" dirty="0" smtClean="0"/>
              <a:t>CPU Overhead (2.9GHz)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301548"/>
              </p:ext>
            </p:extLst>
          </p:nvPr>
        </p:nvGraphicFramePr>
        <p:xfrm>
          <a:off x="1066801" y="914400"/>
          <a:ext cx="6733694" cy="1786502"/>
        </p:xfrm>
        <a:graphic>
          <a:graphicData uri="http://schemas.openxmlformats.org/drawingml/2006/table">
            <a:tbl>
              <a:tblPr/>
              <a:tblGrid>
                <a:gridCol w="858972"/>
                <a:gridCol w="839246"/>
                <a:gridCol w="839246"/>
                <a:gridCol w="839246"/>
                <a:gridCol w="839246"/>
                <a:gridCol w="839246"/>
                <a:gridCol w="839246"/>
                <a:gridCol w="839246"/>
              </a:tblGrid>
              <a:tr h="521141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vmgid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pname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size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vsmps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usedsec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211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Opt Regular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7238168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vm.2423425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2.724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211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Forked VM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7239009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vm.2503877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lwaysReset-16Ap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27"/>
          <a:stretch/>
        </p:blipFill>
        <p:spPr>
          <a:xfrm>
            <a:off x="1066801" y="2926649"/>
            <a:ext cx="4751284" cy="30304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38800" y="3200400"/>
            <a:ext cx="352778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charset="2"/>
              <a:buChar char="§"/>
            </a:pPr>
            <a:r>
              <a:rPr lang="en-US" sz="2000" dirty="0" err="1" smtClean="0">
                <a:solidFill>
                  <a:srgbClr val="333333"/>
                </a:solidFill>
                <a:latin typeface="+mn-lt"/>
                <a:ea typeface="+mn-ea"/>
              </a:rPr>
              <a:t>Sched</a:t>
            </a:r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-stats output</a:t>
            </a:r>
          </a:p>
          <a:p>
            <a:pPr marL="342900" indent="-342900" algn="l">
              <a:buFont typeface="Wingdings" charset="2"/>
              <a:buChar char="§"/>
            </a:pPr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Infinite Reset VM</a:t>
            </a:r>
          </a:p>
          <a:p>
            <a:pPr marL="342900" indent="-342900" algn="l">
              <a:buFont typeface="Wingdings" charset="2"/>
              <a:buChar char="§"/>
            </a:pPr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~1 core 100% utilized during reset (in both cases)</a:t>
            </a:r>
          </a:p>
        </p:txBody>
      </p:sp>
    </p:spTree>
    <p:extLst>
      <p:ext uri="{BB962C8B-B14F-4D97-AF65-F5344CB8AC3E}">
        <p14:creationId xmlns:p14="http://schemas.microsoft.com/office/powerpoint/2010/main" val="19915816"/>
      </p:ext>
    </p:extLst>
  </p:cSld>
  <p:clrMapOvr>
    <a:masterClrMapping/>
  </p:clrMapOvr>
  <p:transition xmlns:p14="http://schemas.microsoft.com/office/powerpoint/2010/main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Instant provisioning of ready VMs</a:t>
            </a:r>
          </a:p>
          <a:p>
            <a:pPr lvl="1"/>
            <a:r>
              <a:rPr lang="en-US" dirty="0" smtClean="0"/>
              <a:t>Linux VMs in ~700ms </a:t>
            </a:r>
          </a:p>
          <a:p>
            <a:pPr lvl="1"/>
            <a:r>
              <a:rPr lang="en-US" dirty="0" smtClean="0"/>
              <a:t>Windows VMs in ~4.5s</a:t>
            </a:r>
          </a:p>
          <a:p>
            <a:pPr lvl="1"/>
            <a:r>
              <a:rPr lang="en-US" dirty="0" smtClean="0"/>
              <a:t>Ongoing work to reduce these times even further</a:t>
            </a:r>
          </a:p>
          <a:p>
            <a:r>
              <a:rPr lang="en-US" dirty="0" smtClean="0"/>
              <a:t>Instant provisioning of Applications</a:t>
            </a:r>
          </a:p>
          <a:p>
            <a:pPr lvl="1"/>
            <a:r>
              <a:rPr lang="en-US" dirty="0" smtClean="0"/>
              <a:t>Start application and then clone VM</a:t>
            </a:r>
          </a:p>
          <a:p>
            <a:pPr lvl="1"/>
            <a:r>
              <a:rPr lang="en-US" dirty="0" smtClean="0"/>
              <a:t>Application instantly available on the new VM</a:t>
            </a:r>
          </a:p>
          <a:p>
            <a:r>
              <a:rPr lang="en-US" dirty="0" smtClean="0"/>
              <a:t>Massive Scale-out with little overhead</a:t>
            </a:r>
          </a:p>
          <a:p>
            <a:pPr lvl="1"/>
            <a:r>
              <a:rPr lang="en-US" dirty="0" smtClean="0"/>
              <a:t>60 Linux VMs instantiated in ~7.5s</a:t>
            </a:r>
          </a:p>
          <a:p>
            <a:pPr lvl="1"/>
            <a:r>
              <a:rPr lang="en-US" dirty="0" smtClean="0"/>
              <a:t>Scales with #cores</a:t>
            </a:r>
          </a:p>
          <a:p>
            <a:r>
              <a:rPr lang="en-US" dirty="0" smtClean="0"/>
              <a:t>Memory Consolidation</a:t>
            </a:r>
          </a:p>
          <a:p>
            <a:pPr lvl="1"/>
            <a:r>
              <a:rPr lang="en-US" dirty="0" smtClean="0"/>
              <a:t>If many VMs share common applications</a:t>
            </a:r>
          </a:p>
          <a:p>
            <a:pPr lvl="1"/>
            <a:r>
              <a:rPr lang="en-US" dirty="0" smtClean="0"/>
              <a:t>Launch common applications then clone</a:t>
            </a:r>
          </a:p>
        </p:txBody>
      </p:sp>
    </p:spTree>
    <p:extLst>
      <p:ext uri="{BB962C8B-B14F-4D97-AF65-F5344CB8AC3E}">
        <p14:creationId xmlns:p14="http://schemas.microsoft.com/office/powerpoint/2010/main" val="592743084"/>
      </p:ext>
    </p:extLst>
  </p:cSld>
  <p:clrMapOvr>
    <a:masterClrMapping/>
  </p:clrMapOvr>
  <p:transition xmlns:p14="http://schemas.microsoft.com/office/powerpoint/2010/main">
    <p:strips dir="r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Evaluation: Efficient Scaling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4296656"/>
              </p:ext>
            </p:extLst>
          </p:nvPr>
        </p:nvGraphicFramePr>
        <p:xfrm>
          <a:off x="377453" y="990600"/>
          <a:ext cx="45720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257800" y="1143000"/>
            <a:ext cx="373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charset="2"/>
              <a:buChar char="§"/>
            </a:pPr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Once created and registered, time for VM to be “ready” scales well</a:t>
            </a:r>
          </a:p>
          <a:p>
            <a:pPr marL="800100" lvl="1" indent="-342900" algn="l">
              <a:buFont typeface="Wingdings" charset="2"/>
              <a:buChar char="§"/>
            </a:pPr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60 VMs can be forked in ~7.5s (using 12 cores)</a:t>
            </a:r>
          </a:p>
          <a:p>
            <a:pPr marL="800100" lvl="1" indent="-342900" algn="l">
              <a:buFont typeface="Wingdings" charset="2"/>
              <a:buChar char="§"/>
            </a:pPr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Scales with </a:t>
            </a:r>
            <a:r>
              <a:rPr lang="en-US" sz="2000" dirty="0">
                <a:solidFill>
                  <a:srgbClr val="333333"/>
                </a:solidFill>
                <a:latin typeface="+mn-lt"/>
                <a:ea typeface="+mn-ea"/>
              </a:rPr>
              <a:t>#</a:t>
            </a:r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cores</a:t>
            </a:r>
          </a:p>
          <a:p>
            <a:pPr marL="342900" indent="-342900" algn="l">
              <a:buFont typeface="Wingdings" charset="2"/>
              <a:buChar char="§"/>
            </a:pPr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Time computed from first entry to </a:t>
            </a:r>
            <a:r>
              <a:rPr lang="en-US" sz="2000" dirty="0" err="1" smtClean="0">
                <a:solidFill>
                  <a:srgbClr val="333333"/>
                </a:solidFill>
                <a:latin typeface="+mn-lt"/>
                <a:ea typeface="+mn-ea"/>
              </a:rPr>
              <a:t>vmware.log</a:t>
            </a:r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 to last fully functional VM</a:t>
            </a:r>
          </a:p>
          <a:p>
            <a:pPr marL="800100" lvl="1" indent="-342900" algn="l">
              <a:buFont typeface="Wingdings" charset="2"/>
              <a:buChar char="§"/>
            </a:pPr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Doesn’t include VC/</a:t>
            </a:r>
            <a:r>
              <a:rPr lang="en-US" sz="2000" dirty="0" err="1" smtClean="0">
                <a:solidFill>
                  <a:srgbClr val="333333"/>
                </a:solidFill>
                <a:latin typeface="+mn-lt"/>
                <a:ea typeface="+mn-ea"/>
              </a:rPr>
              <a:t>hostd</a:t>
            </a:r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 initial latency</a:t>
            </a:r>
          </a:p>
        </p:txBody>
      </p:sp>
    </p:spTree>
    <p:extLst>
      <p:ext uri="{BB962C8B-B14F-4D97-AF65-F5344CB8AC3E}">
        <p14:creationId xmlns:p14="http://schemas.microsoft.com/office/powerpoint/2010/main" val="7227204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of COW-breaking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876799" y="784225"/>
            <a:ext cx="4267201" cy="5006975"/>
          </a:xfrm>
        </p:spPr>
        <p:txBody>
          <a:bodyPr/>
          <a:lstStyle/>
          <a:p>
            <a:r>
              <a:rPr lang="en-US" dirty="0" err="1" smtClean="0"/>
              <a:t>Expt</a:t>
            </a:r>
            <a:r>
              <a:rPr lang="en-US" dirty="0" smtClean="0"/>
              <a:t>: 10GB written in a standalone VM vs. forked VM</a:t>
            </a:r>
          </a:p>
          <a:p>
            <a:r>
              <a:rPr lang="en-US" dirty="0" smtClean="0"/>
              <a:t>Unmapped/New pages – no overhead</a:t>
            </a:r>
          </a:p>
          <a:p>
            <a:r>
              <a:rPr lang="en-US" dirty="0" smtClean="0"/>
              <a:t>Mapped pages (in parent)</a:t>
            </a:r>
          </a:p>
          <a:p>
            <a:pPr lvl="1"/>
            <a:r>
              <a:rPr lang="en-US" dirty="0" smtClean="0"/>
              <a:t>COW-break cost: 350ms/GB</a:t>
            </a:r>
          </a:p>
          <a:p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Consumed boot memory: ~350MB</a:t>
            </a:r>
          </a:p>
          <a:p>
            <a:pPr lvl="1"/>
            <a:r>
              <a:rPr lang="en-US" dirty="0" smtClean="0"/>
              <a:t>Memory COW-broken by forked VM: ~200MB</a:t>
            </a:r>
          </a:p>
          <a:p>
            <a:pPr lvl="1"/>
            <a:r>
              <a:rPr lang="en-US" dirty="0" smtClean="0"/>
              <a:t>Overhead = ~70ms</a:t>
            </a:r>
          </a:p>
          <a:p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All guest memory zeroed at boot</a:t>
            </a:r>
          </a:p>
          <a:p>
            <a:pPr lvl="1"/>
            <a:r>
              <a:rPr lang="en-US" dirty="0" smtClean="0"/>
              <a:t>Expect negligible overhead due to COW-breaking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4988393"/>
              </p:ext>
            </p:extLst>
          </p:nvPr>
        </p:nvGraphicFramePr>
        <p:xfrm>
          <a:off x="288118" y="1371600"/>
          <a:ext cx="45720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48807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645" y="2684075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Example Use </a:t>
            </a:r>
            <a:r>
              <a:rPr lang="en-US" sz="3600" dirty="0" err="1" smtClean="0"/>
              <a:t>caseS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75710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Big Data workloads highly elastic</a:t>
            </a:r>
          </a:p>
          <a:p>
            <a:pPr lvl="1"/>
            <a:r>
              <a:rPr lang="en-US" dirty="0" smtClean="0"/>
              <a:t>VMs can be “ready” or “killed” almost instantaneously </a:t>
            </a:r>
          </a:p>
          <a:p>
            <a:pPr lvl="1"/>
            <a:r>
              <a:rPr lang="en-US" dirty="0" smtClean="0"/>
              <a:t>Reaffirms our physical consolidation story</a:t>
            </a:r>
          </a:p>
          <a:p>
            <a:r>
              <a:rPr lang="en-US" dirty="0" smtClean="0"/>
              <a:t>Fewer hot spares required for compute VMs</a:t>
            </a:r>
          </a:p>
          <a:p>
            <a:pPr lvl="1"/>
            <a:r>
              <a:rPr lang="en-US" dirty="0" smtClean="0"/>
              <a:t>Less resources “wasted” </a:t>
            </a:r>
          </a:p>
          <a:p>
            <a:r>
              <a:rPr lang="en-US" dirty="0" smtClean="0"/>
              <a:t>Reduced CPU overhead of VM instantiation</a:t>
            </a:r>
          </a:p>
          <a:p>
            <a:pPr lvl="1"/>
            <a:r>
              <a:rPr lang="en-US" dirty="0" smtClean="0"/>
              <a:t>Reset = </a:t>
            </a:r>
            <a:r>
              <a:rPr lang="en-US" dirty="0" err="1" smtClean="0"/>
              <a:t>Refork</a:t>
            </a:r>
            <a:endParaRPr lang="en-US" dirty="0" smtClean="0"/>
          </a:p>
          <a:p>
            <a:pPr lvl="1"/>
            <a:r>
              <a:rPr lang="en-US" dirty="0" smtClean="0"/>
              <a:t>Fosters multi-tenancy</a:t>
            </a:r>
          </a:p>
          <a:p>
            <a:r>
              <a:rPr lang="en-US" dirty="0" smtClean="0"/>
              <a:t>Preload JVM and potentially </a:t>
            </a:r>
            <a:r>
              <a:rPr lang="en-US" dirty="0" err="1" smtClean="0"/>
              <a:t>JITed</a:t>
            </a:r>
            <a:r>
              <a:rPr lang="en-US" dirty="0" smtClean="0"/>
              <a:t> code before forking</a:t>
            </a:r>
          </a:p>
        </p:txBody>
      </p:sp>
    </p:spTree>
    <p:extLst>
      <p:ext uri="{BB962C8B-B14F-4D97-AF65-F5344CB8AC3E}">
        <p14:creationId xmlns:p14="http://schemas.microsoft.com/office/powerpoint/2010/main" val="3400044529"/>
      </p:ext>
    </p:extLst>
  </p:cSld>
  <p:clrMapOvr>
    <a:masterClrMapping/>
  </p:clrMapOvr>
  <p:transition xmlns:p14="http://schemas.microsoft.com/office/powerpoint/2010/main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12897437"/>
              </p:ext>
            </p:extLst>
          </p:nvPr>
        </p:nvGraphicFramePr>
        <p:xfrm>
          <a:off x="4648200" y="1368921"/>
          <a:ext cx="4038600" cy="3603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4097" y="4970672"/>
            <a:ext cx="8161209" cy="1144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Instantiate Compute VMs to execute Map/Reduce Tasks on-demand</a:t>
            </a:r>
          </a:p>
          <a:p>
            <a:pPr marL="285750" indent="-285750" algn="l">
              <a:buFont typeface="Arial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Map-Reduce applications run faster due to little CPU overhead (no booting)</a:t>
            </a:r>
          </a:p>
          <a:p>
            <a:pPr marL="285750" indent="-285750" algn="l">
              <a:buFont typeface="Arial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Live VM cloning reduces the need for hot spares</a:t>
            </a:r>
          </a:p>
        </p:txBody>
      </p:sp>
      <p:sp>
        <p:nvSpPr>
          <p:cNvPr id="3" name="Oval 2"/>
          <p:cNvSpPr/>
          <p:nvPr/>
        </p:nvSpPr>
        <p:spPr>
          <a:xfrm>
            <a:off x="5098586" y="2651514"/>
            <a:ext cx="377903" cy="536911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638694" y="2631691"/>
            <a:ext cx="377903" cy="536911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28889" y="2821674"/>
            <a:ext cx="377903" cy="536911"/>
          </a:xfrm>
          <a:prstGeom prst="ellipse">
            <a:avLst/>
          </a:prstGeom>
          <a:noFill/>
          <a:ln w="38100" cmpd="sng">
            <a:solidFill>
              <a:srgbClr val="AF68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52265" y="2631691"/>
            <a:ext cx="377903" cy="536911"/>
          </a:xfrm>
          <a:prstGeom prst="ellipse">
            <a:avLst/>
          </a:prstGeom>
          <a:noFill/>
          <a:ln w="38100" cmpd="sng">
            <a:solidFill>
              <a:srgbClr val="AF68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ForkReg12Conc.png"/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247" b="-32247"/>
          <a:stretch>
            <a:fillRect/>
          </a:stretch>
        </p:blipFill>
        <p:spPr>
          <a:xfrm>
            <a:off x="380958" y="728347"/>
            <a:ext cx="4038600" cy="41866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7274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10265">
        <p:fade/>
      </p:transition>
    </mc:Choice>
    <mc:Fallback xmlns="">
      <p:transition xmlns:p14="http://schemas.microsoft.com/office/powerpoint/2010/main" advTm="110265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3" grpId="0" animBg="1"/>
      <p:bldP spid="3" grpId="1" animBg="1"/>
      <p:bldP spid="9" grpId="0" animBg="1"/>
      <p:bldP spid="9" grpId="1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VDI Case Study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View Desktop Provisioning</a:t>
            </a:r>
          </a:p>
          <a:p>
            <a:pPr lvl="1"/>
            <a:r>
              <a:rPr lang="en-US" dirty="0" smtClean="0"/>
              <a:t>Need to provision 1000s of VMs</a:t>
            </a:r>
          </a:p>
          <a:p>
            <a:pPr lvl="1"/>
            <a:r>
              <a:rPr lang="en-US" dirty="0" smtClean="0"/>
              <a:t>Multiple reboots and guest customization are the main bottleneck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VMFork</a:t>
            </a:r>
            <a:endParaRPr lang="en-US" dirty="0" smtClean="0"/>
          </a:p>
          <a:p>
            <a:pPr lvl="1"/>
            <a:r>
              <a:rPr lang="en-US" dirty="0" smtClean="0"/>
              <a:t>Fast provisioning of View VMs with no reboots</a:t>
            </a:r>
          </a:p>
          <a:p>
            <a:pPr lvl="1"/>
            <a:r>
              <a:rPr lang="en-US" dirty="0" smtClean="0"/>
              <a:t>Currently ~4.5s to fork a Win 7 VM</a:t>
            </a:r>
          </a:p>
          <a:p>
            <a:pPr lvl="1"/>
            <a:r>
              <a:rPr lang="en-US" dirty="0" smtClean="0"/>
              <a:t>App publishing -&gt; the next big push in VDI</a:t>
            </a:r>
          </a:p>
          <a:p>
            <a:r>
              <a:rPr lang="en-US" dirty="0" smtClean="0"/>
              <a:t>Instantiation latency sensitive</a:t>
            </a:r>
          </a:p>
          <a:p>
            <a:pPr lvl="1"/>
            <a:r>
              <a:rPr lang="en-US" dirty="0" smtClean="0"/>
              <a:t>Fork upon login</a:t>
            </a:r>
          </a:p>
          <a:p>
            <a:r>
              <a:rPr lang="en-US" dirty="0" smtClean="0"/>
              <a:t>Boot-storm issues</a:t>
            </a:r>
          </a:p>
          <a:p>
            <a:pPr lvl="1"/>
            <a:r>
              <a:rPr lang="en-US" dirty="0" smtClean="0"/>
              <a:t>Eliminated by </a:t>
            </a:r>
            <a:r>
              <a:rPr lang="en-US" dirty="0" err="1" smtClean="0"/>
              <a:t>VMFork</a:t>
            </a:r>
            <a:endParaRPr lang="en-US" dirty="0" smtClean="0"/>
          </a:p>
          <a:p>
            <a:pPr lvl="1"/>
            <a:r>
              <a:rPr lang="en-US" dirty="0" smtClean="0"/>
              <a:t>Limited CPU and memory overheads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37633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Competitive Landscape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GridCentric</a:t>
            </a:r>
            <a:r>
              <a:rPr lang="en-US" dirty="0" smtClean="0"/>
              <a:t>/Citrix</a:t>
            </a:r>
          </a:p>
          <a:p>
            <a:pPr lvl="1"/>
            <a:r>
              <a:rPr lang="en-US" dirty="0" smtClean="0"/>
              <a:t>Citrix funded </a:t>
            </a:r>
            <a:r>
              <a:rPr lang="en-US" dirty="0" err="1" smtClean="0"/>
              <a:t>Snowflock</a:t>
            </a:r>
            <a:r>
              <a:rPr lang="en-US" dirty="0" smtClean="0"/>
              <a:t>-based startup</a:t>
            </a:r>
          </a:p>
          <a:p>
            <a:pPr lvl="2"/>
            <a:r>
              <a:rPr lang="en-US" dirty="0" smtClean="0"/>
              <a:t>Virtual Memory Streaming integrates with hypervisors (</a:t>
            </a:r>
            <a:r>
              <a:rPr lang="en-US" dirty="0" err="1" smtClean="0"/>
              <a:t>Xen</a:t>
            </a:r>
            <a:r>
              <a:rPr lang="en-US" dirty="0" smtClean="0"/>
              <a:t> and KVM) and </a:t>
            </a:r>
            <a:r>
              <a:rPr lang="en-US" dirty="0" err="1" smtClean="0"/>
              <a:t>OpenStack</a:t>
            </a:r>
            <a:endParaRPr lang="en-US" dirty="0" smtClean="0"/>
          </a:p>
          <a:p>
            <a:r>
              <a:rPr lang="en-US" dirty="0" err="1" smtClean="0"/>
              <a:t>Redhat</a:t>
            </a:r>
            <a:endParaRPr lang="en-US" dirty="0" smtClean="0"/>
          </a:p>
          <a:p>
            <a:pPr lvl="1"/>
            <a:r>
              <a:rPr lang="en-US" dirty="0" err="1" smtClean="0"/>
              <a:t>OpenShift</a:t>
            </a:r>
            <a:r>
              <a:rPr lang="en-US" dirty="0" smtClean="0"/>
              <a:t>: Auto-scaling </a:t>
            </a:r>
            <a:r>
              <a:rPr lang="en-US" dirty="0" err="1" smtClean="0"/>
              <a:t>PaaS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Gears: </a:t>
            </a:r>
            <a:r>
              <a:rPr lang="en-US" dirty="0" err="1" smtClean="0"/>
              <a:t>SELinux</a:t>
            </a:r>
            <a:r>
              <a:rPr lang="en-US" dirty="0" smtClean="0"/>
              <a:t>-based Containers + </a:t>
            </a:r>
            <a:r>
              <a:rPr lang="en-US" dirty="0" err="1" smtClean="0"/>
              <a:t>cgroups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Docker</a:t>
            </a:r>
            <a:endParaRPr lang="en-US" dirty="0" smtClean="0"/>
          </a:p>
          <a:p>
            <a:pPr lvl="1"/>
            <a:r>
              <a:rPr lang="en-US" dirty="0" smtClean="0"/>
              <a:t>Open source light-weight portable containers (using LXC, etc.)</a:t>
            </a:r>
          </a:p>
          <a:p>
            <a:r>
              <a:rPr lang="en-US" dirty="0" err="1" smtClean="0"/>
              <a:t>HyperV</a:t>
            </a:r>
            <a:endParaRPr lang="en-US" dirty="0" smtClean="0"/>
          </a:p>
          <a:p>
            <a:pPr lvl="1"/>
            <a:r>
              <a:rPr lang="en-US" dirty="0" smtClean="0"/>
              <a:t>Remote Desktop Services (RDS)</a:t>
            </a:r>
          </a:p>
          <a:p>
            <a:endParaRPr lang="en-US" dirty="0" smtClean="0"/>
          </a:p>
          <a:p>
            <a:r>
              <a:rPr lang="en-US" dirty="0" smtClean="0"/>
              <a:t>vSphere enables OS agnostic, version-independent, performance and security-isolated containers</a:t>
            </a:r>
          </a:p>
          <a:p>
            <a:pPr lvl="1"/>
            <a:r>
              <a:rPr lang="en-US" dirty="0" smtClean="0"/>
              <a:t>We want vSphere to be the manager of all resources, not individual </a:t>
            </a:r>
            <a:r>
              <a:rPr lang="en-US" dirty="0" err="1" smtClean="0"/>
              <a:t>OSes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23215"/>
      </p:ext>
    </p:extLst>
  </p:cSld>
  <p:clrMapOvr>
    <a:masterClrMapping/>
  </p:clrMapOvr>
  <p:transition xmlns:p14="http://schemas.microsoft.com/office/powerpoint/2010/main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VM as a light-weight container</a:t>
            </a:r>
          </a:p>
          <a:p>
            <a:pPr lvl="1"/>
            <a:r>
              <a:rPr lang="en-US" dirty="0" err="1" smtClean="0"/>
              <a:t>VMFork</a:t>
            </a:r>
            <a:r>
              <a:rPr lang="en-US" dirty="0" smtClean="0"/>
              <a:t> brings us closer than ever</a:t>
            </a:r>
          </a:p>
          <a:p>
            <a:pPr lvl="1"/>
            <a:r>
              <a:rPr lang="en-US" dirty="0" smtClean="0"/>
              <a:t>VMs provide better security, performance, and configuration isolation</a:t>
            </a:r>
          </a:p>
          <a:p>
            <a:pPr lvl="1"/>
            <a:r>
              <a:rPr lang="en-US" dirty="0" smtClean="0"/>
              <a:t>VMs can use Resource Pools, DRS, VC etc. for better </a:t>
            </a:r>
            <a:r>
              <a:rPr lang="en-US" dirty="0" err="1" smtClean="0"/>
              <a:t>QoS</a:t>
            </a:r>
            <a:r>
              <a:rPr lang="en-US" dirty="0" smtClean="0"/>
              <a:t>, etc.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hanges potentially needed in other layers of the VMware stack</a:t>
            </a:r>
          </a:p>
          <a:p>
            <a:r>
              <a:rPr lang="en-US" dirty="0" smtClean="0"/>
              <a:t>Boot vs. </a:t>
            </a:r>
            <a:r>
              <a:rPr lang="en-US" dirty="0" err="1" smtClean="0"/>
              <a:t>VMFork</a:t>
            </a:r>
            <a:endParaRPr lang="en-US" dirty="0" smtClean="0"/>
          </a:p>
          <a:p>
            <a:pPr lvl="1"/>
            <a:r>
              <a:rPr lang="en-US" dirty="0" smtClean="0"/>
              <a:t>Latency and CPU overhead</a:t>
            </a:r>
          </a:p>
          <a:p>
            <a:pPr lvl="1"/>
            <a:r>
              <a:rPr lang="en-US" dirty="0" smtClean="0"/>
              <a:t>Boot failures</a:t>
            </a:r>
          </a:p>
          <a:p>
            <a:pPr lvl="1"/>
            <a:r>
              <a:rPr lang="en-US" dirty="0" smtClean="0"/>
              <a:t>No need for CBRC</a:t>
            </a:r>
          </a:p>
          <a:p>
            <a:pPr lvl="1"/>
            <a:r>
              <a:rPr lang="en-US" dirty="0" smtClean="0"/>
              <a:t>Customer-specific templates</a:t>
            </a:r>
          </a:p>
          <a:p>
            <a:r>
              <a:rPr lang="en-US" dirty="0" smtClean="0"/>
              <a:t>Large vs. Small pages </a:t>
            </a:r>
          </a:p>
          <a:p>
            <a:pPr lvl="1"/>
            <a:r>
              <a:rPr lang="en-US" dirty="0" smtClean="0"/>
              <a:t>When to break COW sharing with parent</a:t>
            </a:r>
          </a:p>
          <a:p>
            <a:pPr lvl="1"/>
            <a:r>
              <a:rPr lang="en-US" dirty="0" smtClean="0"/>
              <a:t>Allowing sharing of large pages</a:t>
            </a:r>
          </a:p>
        </p:txBody>
      </p:sp>
    </p:spTree>
    <p:extLst>
      <p:ext uri="{BB962C8B-B14F-4D97-AF65-F5344CB8AC3E}">
        <p14:creationId xmlns:p14="http://schemas.microsoft.com/office/powerpoint/2010/main" val="20385672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784225"/>
            <a:ext cx="8382000" cy="54641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/>
              <a:t>Live VM cloning is a compelling technology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Fundamental enabling technology for cloud computing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Potential to help multiple use cases</a:t>
            </a:r>
          </a:p>
          <a:p>
            <a:pPr>
              <a:lnSpc>
                <a:spcPct val="100000"/>
              </a:lnSpc>
            </a:pPr>
            <a:r>
              <a:rPr lang="en-US" sz="1600" dirty="0" smtClean="0"/>
              <a:t>Code mostly complete in </a:t>
            </a:r>
            <a:r>
              <a:rPr lang="en-US" sz="1600" dirty="0" err="1" smtClean="0"/>
              <a:t>vmkernel</a:t>
            </a:r>
            <a:r>
              <a:rPr lang="en-US" sz="1600" dirty="0" smtClean="0"/>
              <a:t> and </a:t>
            </a:r>
            <a:r>
              <a:rPr lang="en-US" sz="1600" dirty="0" err="1" smtClean="0"/>
              <a:t>vmx</a:t>
            </a:r>
            <a:endParaRPr lang="en-US" sz="1600" dirty="0" smtClean="0"/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Potential minor tweaks based on feedback from appropriate groups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Continue optimizations to make it even faster</a:t>
            </a:r>
          </a:p>
          <a:p>
            <a:pPr>
              <a:lnSpc>
                <a:spcPct val="100000"/>
              </a:lnSpc>
            </a:pPr>
            <a:r>
              <a:rPr lang="en-US" sz="1600" dirty="0" smtClean="0"/>
              <a:t>Initial results show it’s a great fit for Big Data and VDI</a:t>
            </a:r>
            <a:endParaRPr lang="en-US" sz="1600" dirty="0"/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Linux VMs instantiated in ~0.7s and windows VMs in ~4.5s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60 Linux VMs in ~7.5s</a:t>
            </a:r>
          </a:p>
          <a:p>
            <a:pPr>
              <a:lnSpc>
                <a:spcPct val="100000"/>
              </a:lnSpc>
            </a:pPr>
            <a:r>
              <a:rPr lang="en-US" sz="1600" dirty="0" smtClean="0"/>
              <a:t>Major differentiating technology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Compared to existing solutions (e.g., OS-specific, less isolated, etc.)</a:t>
            </a:r>
          </a:p>
          <a:p>
            <a:pPr>
              <a:lnSpc>
                <a:spcPct val="100000"/>
              </a:lnSpc>
            </a:pPr>
            <a:endParaRPr lang="en-US" sz="1600" dirty="0" smtClean="0"/>
          </a:p>
          <a:p>
            <a:pPr>
              <a:lnSpc>
                <a:spcPct val="100000"/>
              </a:lnSpc>
            </a:pPr>
            <a:r>
              <a:rPr lang="en-US" sz="1600" dirty="0" smtClean="0"/>
              <a:t>References</a:t>
            </a:r>
          </a:p>
          <a:p>
            <a:pPr lvl="1">
              <a:lnSpc>
                <a:spcPct val="100000"/>
              </a:lnSpc>
            </a:pPr>
            <a:r>
              <a:rPr lang="en-US" sz="1400" dirty="0" err="1"/>
              <a:t>w</a:t>
            </a:r>
            <a:r>
              <a:rPr lang="en-US" sz="1400" dirty="0" err="1" smtClean="0"/>
              <a:t>iki.eng.vmware.com</a:t>
            </a:r>
            <a:r>
              <a:rPr lang="en-US" sz="1400" dirty="0" smtClean="0"/>
              <a:t>/RuyiScale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Live VM Cloning (RADIO ‘12)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RuyiScale (RADIO ‘13)</a:t>
            </a: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4490671"/>
      </p:ext>
    </p:extLst>
  </p:cSld>
  <p:clrMapOvr>
    <a:masterClrMapping/>
  </p:clrMapOvr>
  <p:transition xmlns:p14="http://schemas.microsoft.com/office/powerpoint/2010/main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Glimpse into the future: RuyiScale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74871" y="962477"/>
            <a:ext cx="7918049" cy="5209724"/>
            <a:chOff x="574871" y="1219200"/>
            <a:chExt cx="7918049" cy="5476851"/>
          </a:xfrm>
        </p:grpSpPr>
        <p:sp>
          <p:nvSpPr>
            <p:cNvPr id="5" name="Rounded Rectangle 4"/>
            <p:cNvSpPr/>
            <p:nvPr/>
          </p:nvSpPr>
          <p:spPr>
            <a:xfrm>
              <a:off x="590142" y="3515250"/>
              <a:ext cx="7902778" cy="3180801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20181" y="6157288"/>
              <a:ext cx="551655" cy="4104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12216" y="5423041"/>
              <a:ext cx="551655" cy="4104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1604" y="5471278"/>
              <a:ext cx="551655" cy="410486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98917" y="5475884"/>
              <a:ext cx="551655" cy="4104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95400" y="4807312"/>
              <a:ext cx="551655" cy="410486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111604" y="4807312"/>
              <a:ext cx="551655" cy="41048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01683" y="4807312"/>
              <a:ext cx="551655" cy="410486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95400" y="4212629"/>
              <a:ext cx="551655" cy="410486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38358" y="5027467"/>
              <a:ext cx="551655" cy="410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10400" y="5114183"/>
              <a:ext cx="551655" cy="410486"/>
            </a:xfrm>
            <a:prstGeom prst="rect">
              <a:avLst/>
            </a:prstGeom>
            <a:solidFill>
              <a:schemeClr val="accent4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90012" y="5761714"/>
              <a:ext cx="551655" cy="41048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7" name="Straight Arrow Connector 16"/>
            <p:cNvCxnSpPr>
              <a:stCxn id="6" idx="0"/>
              <a:endCxn id="7" idx="2"/>
            </p:cNvCxnSpPr>
            <p:nvPr/>
          </p:nvCxnSpPr>
          <p:spPr>
            <a:xfrm flipH="1" flipV="1">
              <a:off x="3688044" y="5833527"/>
              <a:ext cx="7965" cy="3237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0"/>
              <a:endCxn id="8" idx="2"/>
            </p:cNvCxnSpPr>
            <p:nvPr/>
          </p:nvCxnSpPr>
          <p:spPr>
            <a:xfrm flipH="1" flipV="1">
              <a:off x="2387432" y="5881764"/>
              <a:ext cx="1308577" cy="2755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0"/>
              <a:endCxn id="9" idx="2"/>
            </p:cNvCxnSpPr>
            <p:nvPr/>
          </p:nvCxnSpPr>
          <p:spPr>
            <a:xfrm flipV="1">
              <a:off x="3696009" y="5886370"/>
              <a:ext cx="1178736" cy="2709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0"/>
              <a:endCxn id="10" idx="2"/>
            </p:cNvCxnSpPr>
            <p:nvPr/>
          </p:nvCxnSpPr>
          <p:spPr>
            <a:xfrm flipH="1" flipV="1">
              <a:off x="1571228" y="5217798"/>
              <a:ext cx="816204" cy="2534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0"/>
              <a:endCxn id="11" idx="2"/>
            </p:cNvCxnSpPr>
            <p:nvPr/>
          </p:nvCxnSpPr>
          <p:spPr>
            <a:xfrm flipV="1">
              <a:off x="2387432" y="5217798"/>
              <a:ext cx="0" cy="2534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0"/>
              <a:endCxn id="12" idx="2"/>
            </p:cNvCxnSpPr>
            <p:nvPr/>
          </p:nvCxnSpPr>
          <p:spPr>
            <a:xfrm flipV="1">
              <a:off x="2387432" y="5217798"/>
              <a:ext cx="890079" cy="2534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0"/>
              <a:endCxn id="13" idx="2"/>
            </p:cNvCxnSpPr>
            <p:nvPr/>
          </p:nvCxnSpPr>
          <p:spPr>
            <a:xfrm flipV="1">
              <a:off x="1571228" y="4623115"/>
              <a:ext cx="0" cy="1841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4598917" y="4805776"/>
              <a:ext cx="551655" cy="4104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5" name="Straight Arrow Connector 24"/>
            <p:cNvCxnSpPr>
              <a:stCxn id="9" idx="0"/>
              <a:endCxn id="24" idx="2"/>
            </p:cNvCxnSpPr>
            <p:nvPr/>
          </p:nvCxnSpPr>
          <p:spPr>
            <a:xfrm flipV="1">
              <a:off x="4874745" y="5216262"/>
              <a:ext cx="0" cy="2596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7623843" y="5643196"/>
              <a:ext cx="551655" cy="4104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07838" y="4191000"/>
              <a:ext cx="23132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VM Template Hierarchy</a:t>
              </a:r>
              <a:endParaRPr 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24113" y="4230469"/>
              <a:ext cx="1849585" cy="683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Miscellaneous VM </a:t>
              </a:r>
            </a:p>
            <a:p>
              <a:pPr algn="ctr"/>
              <a:r>
                <a:rPr lang="en-US" sz="1600" dirty="0" smtClean="0"/>
                <a:t>Templates</a:t>
              </a:r>
              <a:endParaRPr lang="en-US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38615" y="3574128"/>
              <a:ext cx="26250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RuyiScale</a:t>
              </a:r>
              <a:r>
                <a:rPr lang="en-US" sz="1600" dirty="0" smtClean="0"/>
                <a:t> Compute Fabric</a:t>
              </a:r>
              <a:endParaRPr lang="en-US" sz="16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90141" y="1219200"/>
              <a:ext cx="2000659" cy="1828799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880928" y="1219200"/>
              <a:ext cx="1995872" cy="18288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163345" y="1219200"/>
              <a:ext cx="1999455" cy="1828799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491664" y="2133600"/>
              <a:ext cx="1001255" cy="0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17858" y="1230868"/>
              <a:ext cx="18154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Big Data Services</a:t>
              </a:r>
              <a:endParaRPr lang="en-US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53986" y="1219657"/>
              <a:ext cx="1530487" cy="62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600" dirty="0" smtClean="0"/>
                <a:t>Cloud Foundry 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dirty="0" smtClean="0"/>
                <a:t>Services</a:t>
              </a:r>
              <a:endParaRPr lang="en-US" sz="16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76840" y="1232703"/>
              <a:ext cx="1572265" cy="62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600" dirty="0" smtClean="0"/>
                <a:t>Virtual Desktop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dirty="0" smtClean="0"/>
                <a:t>Services</a:t>
              </a:r>
              <a:endParaRPr lang="en-US" sz="16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36537" y="2362200"/>
              <a:ext cx="254063" cy="410486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132691" y="2364106"/>
              <a:ext cx="254063" cy="410486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003525" y="2362200"/>
              <a:ext cx="254063" cy="410486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36537" y="1812903"/>
              <a:ext cx="254063" cy="410486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132691" y="1828800"/>
              <a:ext cx="254063" cy="410486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223171" y="1818965"/>
              <a:ext cx="254063" cy="410486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090284" y="2359131"/>
              <a:ext cx="275827" cy="410486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87989" y="2364106"/>
              <a:ext cx="275827" cy="410486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416556" y="2359131"/>
              <a:ext cx="275827" cy="410486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104904" y="1812903"/>
              <a:ext cx="261207" cy="410486"/>
            </a:xfrm>
            <a:prstGeom prst="rect">
              <a:avLst/>
            </a:prstGeom>
            <a:solidFill>
              <a:schemeClr val="accent4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71057" y="1812903"/>
              <a:ext cx="261207" cy="410486"/>
            </a:xfrm>
            <a:prstGeom prst="rect">
              <a:avLst/>
            </a:prstGeom>
            <a:solidFill>
              <a:schemeClr val="accent4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171731" y="1817265"/>
              <a:ext cx="261207" cy="410486"/>
            </a:xfrm>
            <a:prstGeom prst="rect">
              <a:avLst/>
            </a:prstGeom>
            <a:solidFill>
              <a:schemeClr val="accent4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364315" y="2364106"/>
              <a:ext cx="274485" cy="4104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91200" y="2362200"/>
              <a:ext cx="274485" cy="4104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707738" y="2359131"/>
              <a:ext cx="274485" cy="4104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1514504" y="2057400"/>
              <a:ext cx="555725" cy="0"/>
            </a:xfrm>
            <a:prstGeom prst="line">
              <a:avLst/>
            </a:prstGeom>
            <a:ln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501675" y="2590800"/>
              <a:ext cx="327125" cy="0"/>
            </a:xfrm>
            <a:prstGeom prst="line">
              <a:avLst/>
            </a:prstGeom>
            <a:ln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863875" y="2565144"/>
              <a:ext cx="437454" cy="0"/>
            </a:xfrm>
            <a:prstGeom prst="line">
              <a:avLst/>
            </a:prstGeom>
            <a:ln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3821024" y="1816246"/>
              <a:ext cx="261207" cy="410486"/>
            </a:xfrm>
            <a:prstGeom prst="rect">
              <a:avLst/>
            </a:prstGeom>
            <a:solidFill>
              <a:schemeClr val="accent4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6172200" y="2601703"/>
              <a:ext cx="437454" cy="0"/>
            </a:xfrm>
            <a:prstGeom prst="line">
              <a:avLst/>
            </a:prstGeom>
            <a:ln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5366287" y="1828800"/>
              <a:ext cx="272513" cy="4104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85160" y="1828800"/>
              <a:ext cx="272513" cy="4104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844626" y="1828800"/>
              <a:ext cx="272513" cy="4104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6172200" y="2057400"/>
              <a:ext cx="535538" cy="0"/>
            </a:xfrm>
            <a:prstGeom prst="line">
              <a:avLst/>
            </a:prstGeom>
            <a:ln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Up-Down Arrow 60"/>
            <p:cNvSpPr/>
            <p:nvPr/>
          </p:nvSpPr>
          <p:spPr>
            <a:xfrm>
              <a:off x="1466122" y="3058050"/>
              <a:ext cx="302874" cy="457200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2" name="Up-Down Arrow 61"/>
            <p:cNvSpPr/>
            <p:nvPr/>
          </p:nvSpPr>
          <p:spPr>
            <a:xfrm>
              <a:off x="3822186" y="3058050"/>
              <a:ext cx="302874" cy="457200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3" name="Up-Down Arrow 62"/>
            <p:cNvSpPr/>
            <p:nvPr/>
          </p:nvSpPr>
          <p:spPr>
            <a:xfrm>
              <a:off x="6020763" y="3058050"/>
              <a:ext cx="302874" cy="457200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386426" y="6005812"/>
              <a:ext cx="7777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spawn</a:t>
              </a:r>
              <a:endParaRPr lang="en-US" sz="16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379105" y="5410200"/>
              <a:ext cx="639543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Ubuntu </a:t>
              </a:r>
            </a:p>
            <a:p>
              <a:pPr algn="ctr"/>
              <a:r>
                <a:rPr lang="en-US" sz="1050" dirty="0" smtClean="0"/>
                <a:t>Linux 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74871" y="4765857"/>
              <a:ext cx="678804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Hadoop </a:t>
              </a:r>
            </a:p>
            <a:p>
              <a:pPr algn="ctr"/>
              <a:r>
                <a:rPr lang="en-US" sz="1050" dirty="0" smtClean="0"/>
                <a:t>1.03</a:t>
              </a:r>
              <a:endParaRPr lang="en-US" sz="105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84404" y="4267200"/>
              <a:ext cx="7258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Tenant 5</a:t>
              </a:r>
              <a:endParaRPr lang="en-US" sz="105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884102" y="5470595"/>
              <a:ext cx="5188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Win7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0723940"/>
      </p:ext>
    </p:extLst>
  </p:cSld>
  <p:clrMapOvr>
    <a:masterClrMapping/>
  </p:clrMapOvr>
  <p:transition xmlns:p14="http://schemas.microsoft.com/office/powerpoint/2010/main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784225"/>
            <a:ext cx="8382000" cy="500697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 smtClean="0"/>
              <a:t>View/VDI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Rapid Provisioning of Windows VMs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Instant Application provisioning/Application publishing</a:t>
            </a:r>
          </a:p>
          <a:p>
            <a:pPr lvl="2">
              <a:lnSpc>
                <a:spcPct val="90000"/>
              </a:lnSpc>
            </a:pPr>
            <a:r>
              <a:rPr lang="en-US" sz="1400" dirty="0" smtClean="0"/>
              <a:t>E.g., Pre-launch Office applications in the parent then clone</a:t>
            </a:r>
          </a:p>
          <a:p>
            <a:pPr lvl="2">
              <a:lnSpc>
                <a:spcPct val="90000"/>
              </a:lnSpc>
            </a:pPr>
            <a:r>
              <a:rPr lang="en-US" sz="1400" dirty="0" smtClean="0"/>
              <a:t>Reduce memory requirements by facilitating page sharing</a:t>
            </a:r>
          </a:p>
          <a:p>
            <a:pPr>
              <a:lnSpc>
                <a:spcPct val="90000"/>
              </a:lnSpc>
            </a:pPr>
            <a:r>
              <a:rPr lang="en-US" sz="1600" dirty="0" smtClean="0"/>
              <a:t>Big Data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Enable high elasticity and true multi-tenancy</a:t>
            </a:r>
          </a:p>
          <a:p>
            <a:pPr lvl="2">
              <a:lnSpc>
                <a:spcPct val="90000"/>
              </a:lnSpc>
            </a:pPr>
            <a:r>
              <a:rPr lang="en-US" sz="1400" dirty="0" smtClean="0"/>
              <a:t>Light-weight containers for multiple tenants with </a:t>
            </a:r>
            <a:r>
              <a:rPr lang="en-US" sz="1400" dirty="0" err="1" smtClean="0"/>
              <a:t>QoS</a:t>
            </a:r>
            <a:r>
              <a:rPr lang="en-US" sz="1400" dirty="0" smtClean="0"/>
              <a:t> guarantees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Reduce/Remove the need for hot spares</a:t>
            </a:r>
          </a:p>
          <a:p>
            <a:pPr>
              <a:lnSpc>
                <a:spcPct val="90000"/>
              </a:lnSpc>
            </a:pPr>
            <a:r>
              <a:rPr lang="en-US" sz="1600" dirty="0" smtClean="0"/>
              <a:t>Cloud Foundry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Rapid rolling patch upgrades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Elastic management of VMs (esp. Windows – for </a:t>
            </a:r>
            <a:r>
              <a:rPr lang="en-US" sz="1600" dirty="0" err="1" smtClean="0"/>
              <a:t>linux</a:t>
            </a:r>
            <a:r>
              <a:rPr lang="en-US" sz="1600" dirty="0" smtClean="0"/>
              <a:t> they use containers) 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Reduces need for hot spares in </a:t>
            </a:r>
            <a:r>
              <a:rPr lang="en-US" sz="1600" dirty="0" err="1" smtClean="0"/>
              <a:t>vCHS</a:t>
            </a:r>
            <a:r>
              <a:rPr lang="en-US" sz="1600" dirty="0" smtClean="0"/>
              <a:t> environments</a:t>
            </a:r>
          </a:p>
          <a:p>
            <a:pPr>
              <a:lnSpc>
                <a:spcPct val="90000"/>
              </a:lnSpc>
            </a:pPr>
            <a:r>
              <a:rPr lang="en-US" sz="1600" dirty="0" smtClean="0"/>
              <a:t>Nimbus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Rapid provisioning of ESX VMs</a:t>
            </a:r>
          </a:p>
          <a:p>
            <a:pPr>
              <a:lnSpc>
                <a:spcPct val="90000"/>
              </a:lnSpc>
            </a:pPr>
            <a:r>
              <a:rPr lang="en-US" sz="1600" dirty="0" smtClean="0"/>
              <a:t>And potentially many others…(e.g., Build team, ESX Cloud, VCD-</a:t>
            </a:r>
            <a:r>
              <a:rPr lang="en-US" sz="1600" dirty="0" err="1" smtClean="0"/>
              <a:t>sp</a:t>
            </a:r>
            <a:r>
              <a:rPr lang="en-US" sz="1600" dirty="0" smtClean="0"/>
              <a:t>, faster App-level HA, etc.)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31182597"/>
      </p:ext>
    </p:extLst>
  </p:cSld>
  <p:clrMapOvr>
    <a:masterClrMapping/>
  </p:clrMapOvr>
  <p:transition xmlns:p14="http://schemas.microsoft.com/office/powerpoint/2010/main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>
          <a:xfrm>
            <a:off x="727710" y="2210435"/>
            <a:ext cx="7959090" cy="3748405"/>
          </a:xfrm>
        </p:spPr>
        <p:txBody>
          <a:bodyPr/>
          <a:lstStyle/>
          <a:p>
            <a:r>
              <a:rPr lang="en-US" dirty="0" smtClean="0"/>
              <a:t>Background: Fast VM instantiation without vSphere changes</a:t>
            </a:r>
            <a:endParaRPr lang="en-US" dirty="0"/>
          </a:p>
          <a:p>
            <a:r>
              <a:rPr lang="en-US" dirty="0" smtClean="0"/>
              <a:t>vSphere Enhancements for Fast VM Instantiation</a:t>
            </a:r>
          </a:p>
          <a:p>
            <a:r>
              <a:rPr lang="en-US" dirty="0" smtClean="0"/>
              <a:t>Performance Evaluation</a:t>
            </a:r>
          </a:p>
          <a:p>
            <a:r>
              <a:rPr lang="en-US" dirty="0" smtClean="0"/>
              <a:t>Example Use Cases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364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7669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Optimizing Regular VM Power-On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278" y="775812"/>
            <a:ext cx="8229600" cy="54403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Using CBRC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OS Image in memory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Removes disk overhead and improves scalability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vSphere</a:t>
            </a:r>
            <a:r>
              <a:rPr lang="en-US" dirty="0" smtClean="0"/>
              <a:t> related overheads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VMX_PowerOn</a:t>
            </a:r>
            <a:r>
              <a:rPr lang="en-US" dirty="0" smtClean="0"/>
              <a:t>, Monitor start, Devices, Logging, </a:t>
            </a:r>
            <a:r>
              <a:rPr lang="en-US" dirty="0"/>
              <a:t>SCSI vs. </a:t>
            </a:r>
            <a:r>
              <a:rPr lang="en-US" dirty="0" smtClean="0"/>
              <a:t>IDE disks, etc.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Adds ~1-1.5s overhead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VC/</a:t>
            </a:r>
            <a:r>
              <a:rPr lang="en-US" dirty="0" err="1" smtClean="0"/>
              <a:t>hostd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Adds couple of seconds of overhead</a:t>
            </a:r>
          </a:p>
          <a:p>
            <a:pPr lvl="3">
              <a:lnSpc>
                <a:spcPct val="100000"/>
              </a:lnSpc>
            </a:pPr>
            <a:r>
              <a:rPr lang="en-US" dirty="0" smtClean="0"/>
              <a:t>VC 5.5: ~1.25s without DRS and ~2s with DRS</a:t>
            </a:r>
          </a:p>
          <a:p>
            <a:pPr lvl="3">
              <a:lnSpc>
                <a:spcPct val="100000"/>
              </a:lnSpc>
            </a:pPr>
            <a:r>
              <a:rPr lang="en-US" dirty="0" smtClean="0"/>
              <a:t>ESX 5: </a:t>
            </a:r>
            <a:r>
              <a:rPr lang="en-US" dirty="0" err="1" smtClean="0"/>
              <a:t>hostd</a:t>
            </a:r>
            <a:r>
              <a:rPr lang="en-US" dirty="0" smtClean="0"/>
              <a:t> overhead ~0.4s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Latency/first power-on of a batch for scale-out applications</a:t>
            </a:r>
          </a:p>
        </p:txBody>
      </p:sp>
    </p:spTree>
    <p:extLst>
      <p:ext uri="{BB962C8B-B14F-4D97-AF65-F5344CB8AC3E}">
        <p14:creationId xmlns:p14="http://schemas.microsoft.com/office/powerpoint/2010/main" val="218885642"/>
      </p:ext>
    </p:extLst>
  </p:cSld>
  <p:clrMapOvr>
    <a:masterClrMapping/>
  </p:clrMapOvr>
  <p:transition xmlns:p14="http://schemas.microsoft.com/office/powerpoint/2010/main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Optimizations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OS-specific </a:t>
            </a:r>
            <a:r>
              <a:rPr lang="en-US" dirty="0" smtClean="0"/>
              <a:t>overheads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Customized </a:t>
            </a:r>
            <a:r>
              <a:rPr lang="en-US" dirty="0" err="1" smtClean="0"/>
              <a:t>linux</a:t>
            </a:r>
            <a:r>
              <a:rPr lang="en-US" dirty="0" smtClean="0"/>
              <a:t> kernel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remove drivers for unwanted devices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Remove </a:t>
            </a:r>
            <a:r>
              <a:rPr lang="en-US" dirty="0" err="1" smtClean="0"/>
              <a:t>initrd</a:t>
            </a:r>
            <a:r>
              <a:rPr lang="en-US" dirty="0" smtClean="0"/>
              <a:t> (loading all modules vs. only when needed)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Reduce size of boot image (ext4 journaling)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Grub </a:t>
            </a:r>
            <a:r>
              <a:rPr lang="en-US" dirty="0"/>
              <a:t>(2 vs. 1)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</a:t>
            </a:r>
            <a:r>
              <a:rPr lang="en-US" dirty="0"/>
              <a:t>/Disable </a:t>
            </a:r>
            <a:r>
              <a:rPr lang="en-US" dirty="0" err="1"/>
              <a:t>init</a:t>
            </a:r>
            <a:r>
              <a:rPr lang="en-US" dirty="0"/>
              <a:t> scripts</a:t>
            </a:r>
          </a:p>
          <a:p>
            <a:pPr>
              <a:lnSpc>
                <a:spcPct val="100000"/>
              </a:lnSpc>
            </a:pPr>
            <a:r>
              <a:rPr lang="en-US" dirty="0"/>
              <a:t>Lots of help from Monitor and </a:t>
            </a:r>
            <a:r>
              <a:rPr lang="en-US" dirty="0" smtClean="0"/>
              <a:t>Platform Infrastructure </a:t>
            </a:r>
            <a:r>
              <a:rPr lang="en-US" dirty="0"/>
              <a:t>teams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Especially </a:t>
            </a:r>
            <a:r>
              <a:rPr lang="en-US" dirty="0" smtClean="0"/>
              <a:t>Garrett, Ole, Jeffrey, and </a:t>
            </a:r>
            <a:r>
              <a:rPr lang="en-US" dirty="0" err="1" smtClean="0"/>
              <a:t>Petr</a:t>
            </a:r>
            <a:endParaRPr lang="en-US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82372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VM Boot Time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1756704"/>
              </p:ext>
            </p:extLst>
          </p:nvPr>
        </p:nvGraphicFramePr>
        <p:xfrm>
          <a:off x="533400" y="1371600"/>
          <a:ext cx="7010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934200" y="5791200"/>
            <a:ext cx="2028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*Work with Tariq</a:t>
            </a:r>
          </a:p>
        </p:txBody>
      </p:sp>
    </p:spTree>
    <p:extLst>
      <p:ext uri="{BB962C8B-B14F-4D97-AF65-F5344CB8AC3E}">
        <p14:creationId xmlns:p14="http://schemas.microsoft.com/office/powerpoint/2010/main" val="4278063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vSphere Enhancements for Fast VM Instantiation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597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Fast instantiation of “ready” VMs with minimal resource overheads</a:t>
            </a:r>
          </a:p>
          <a:p>
            <a:pPr lvl="1"/>
            <a:r>
              <a:rPr lang="en-US" dirty="0" smtClean="0"/>
              <a:t>Ready VMs =&gt; ready to use immediately (e.g., post boot) </a:t>
            </a:r>
          </a:p>
          <a:p>
            <a:pPr lvl="1"/>
            <a:r>
              <a:rPr lang="en-US" dirty="0" smtClean="0"/>
              <a:t>Resources include CPU, Memory, and Disk</a:t>
            </a:r>
          </a:p>
          <a:p>
            <a:pPr lvl="1"/>
            <a:r>
              <a:rPr lang="en-US" dirty="0" smtClean="0"/>
              <a:t>Mainly target scale-out and instantiation latency sensitive applications</a:t>
            </a:r>
          </a:p>
          <a:p>
            <a:pPr lvl="1"/>
            <a:r>
              <a:rPr lang="en-US" dirty="0" smtClean="0"/>
              <a:t>Support all </a:t>
            </a:r>
            <a:r>
              <a:rPr lang="en-US" dirty="0" err="1" smtClean="0"/>
              <a:t>OSes</a:t>
            </a:r>
            <a:r>
              <a:rPr lang="en-US" dirty="0" smtClean="0"/>
              <a:t>/versions (minimal/no changes to the guest OS)</a:t>
            </a:r>
          </a:p>
          <a:p>
            <a:r>
              <a:rPr lang="en-US" dirty="0" smtClean="0"/>
              <a:t>Minimal changes to ESX</a:t>
            </a:r>
          </a:p>
          <a:p>
            <a:pPr lvl="1"/>
            <a:r>
              <a:rPr lang="en-US" dirty="0" smtClean="0"/>
              <a:t>Unlike previous invasive approaches</a:t>
            </a:r>
          </a:p>
          <a:p>
            <a:pPr lvl="1"/>
            <a:r>
              <a:rPr lang="en-US" dirty="0" smtClean="0"/>
              <a:t>Without creating a new ESX stack</a:t>
            </a:r>
          </a:p>
          <a:p>
            <a:r>
              <a:rPr lang="en-US" dirty="0" smtClean="0"/>
              <a:t>Optimize critical path of VM Instantiation</a:t>
            </a:r>
          </a:p>
          <a:p>
            <a:pPr lvl="1"/>
            <a:r>
              <a:rPr lang="en-US" dirty="0" smtClean="0"/>
              <a:t>Keep only essential operations in the critical path</a:t>
            </a:r>
          </a:p>
          <a:p>
            <a:pPr lvl="2"/>
            <a:r>
              <a:rPr lang="en-US" dirty="0" smtClean="0"/>
              <a:t>E.g., pre-register VMs, break large pages,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506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1|14|18.7|13.4|13.2"/>
</p:tagLst>
</file>

<file path=ppt/theme/theme1.xml><?xml version="1.0" encoding="utf-8"?>
<a:theme xmlns:a="http://schemas.openxmlformats.org/drawingml/2006/main" name="Blank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solidFill>
          <a:srgbClr val="0095D3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Mware Non-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5D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95D3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15B8BDE3DB4F4C923A9638BD74263B" ma:contentTypeVersion="1" ma:contentTypeDescription="Create a new document." ma:contentTypeScope="" ma:versionID="c111064aca5aa342ea526772de56a563">
  <xsd:schema xmlns:xsd="http://www.w3.org/2001/XMLSchema" xmlns:p="http://schemas.microsoft.com/office/2006/metadata/properties" xmlns:ns2="0629e58c-6680-4877-8502-a58f2d57cd4f" targetNamespace="http://schemas.microsoft.com/office/2006/metadata/properties" ma:root="true" ma:fieldsID="46e89a672bf7568feaf80f7c4d492206" ns2:_="">
    <xsd:import namespace="0629e58c-6680-4877-8502-a58f2d57cd4f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0629e58c-6680-4877-8502-a58f2d57cd4f" elementFormDefault="qualified">
    <xsd:import namespace="http://schemas.microsoft.com/office/2006/documentManagement/types"/>
    <xsd:element name="Category" ma:index="8" nillable="true" ma:displayName="Category" ma:default="Select One" ma:format="Dropdown" ma:internalName="Category">
      <xsd:simpleType>
        <xsd:restriction base="dms:Choice">
          <xsd:enumeration value="Select One"/>
          <xsd:enumeration value="Brand Assets"/>
          <xsd:enumeration value="Collateral"/>
          <xsd:enumeration value="Messaging"/>
          <xsd:enumeration value="Templates"/>
          <xsd:enumeration value="Guidelines/Polici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Category xmlns="0629e58c-6680-4877-8502-a58f2d57cd4f">Templates</Category>
  </documentManagement>
</p:properties>
</file>

<file path=customXml/itemProps1.xml><?xml version="1.0" encoding="utf-8"?>
<ds:datastoreItem xmlns:ds="http://schemas.openxmlformats.org/officeDocument/2006/customXml" ds:itemID="{4E84EA40-A9F7-471B-A26D-25982DD50B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29e58c-6680-4877-8502-a58f2d57cd4f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C9AAC75-0805-472F-A968-A90A08E7A0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54D51A-81E9-4C25-8B8B-79003C3E67E9}">
  <ds:schemaRefs>
    <ds:schemaRef ds:uri="http://schemas.microsoft.com/office/2006/metadata/properties"/>
    <ds:schemaRef ds:uri="0629e58c-6680-4877-8502-a58f2d57cd4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Blank.potx</Template>
  <TotalTime>52420</TotalTime>
  <Words>2111</Words>
  <Application>Microsoft Macintosh PowerPoint</Application>
  <PresentationFormat>On-screen Show (4:3)</PresentationFormat>
  <Paragraphs>318</Paragraphs>
  <Slides>29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Blank</vt:lpstr>
      <vt:lpstr>VMware Non-Confidential</vt:lpstr>
      <vt:lpstr>Cloning Live VMs Instantly</vt:lpstr>
      <vt:lpstr>Value Proposition</vt:lpstr>
      <vt:lpstr>Use Cases</vt:lpstr>
      <vt:lpstr>Outline</vt:lpstr>
      <vt:lpstr>Optimizing Regular VM Power-On</vt:lpstr>
      <vt:lpstr>More Optimizations</vt:lpstr>
      <vt:lpstr>Optimizing VM Boot Time</vt:lpstr>
      <vt:lpstr>vSphere Enhancements for Fast VM Instantiation</vt:lpstr>
      <vt:lpstr>Goals</vt:lpstr>
      <vt:lpstr>Enable vSphere Platform to “Fork” VMs</vt:lpstr>
      <vt:lpstr>VMFork Architecture</vt:lpstr>
      <vt:lpstr>How to Fork? </vt:lpstr>
      <vt:lpstr>Technology: (1) “Linked Clone” of Memory</vt:lpstr>
      <vt:lpstr>Technology: (2) Attributing Unique Identity to Children VMs</vt:lpstr>
      <vt:lpstr>Changes to vSphere Platform</vt:lpstr>
      <vt:lpstr>Desired Changes in vSphere</vt:lpstr>
      <vt:lpstr>Performance Evaluation</vt:lpstr>
      <vt:lpstr>Performance Evaluation: VM Instantiation Time</vt:lpstr>
      <vt:lpstr>CPU Overhead (2.9GHz)</vt:lpstr>
      <vt:lpstr>Performance Evaluation: Efficient Scaling</vt:lpstr>
      <vt:lpstr>Overhead of COW-breaking</vt:lpstr>
      <vt:lpstr>Example Use caseS</vt:lpstr>
      <vt:lpstr>Big Data</vt:lpstr>
      <vt:lpstr>Preliminary Results</vt:lpstr>
      <vt:lpstr>VDI Case Study</vt:lpstr>
      <vt:lpstr>Competitive Landscape</vt:lpstr>
      <vt:lpstr>Discussion</vt:lpstr>
      <vt:lpstr>Summary</vt:lpstr>
      <vt:lpstr>Glimpse into the future: RuyiScale</vt:lpstr>
    </vt:vector>
  </TitlesOfParts>
  <Company>—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presentation</dc:title>
  <dc:creator>—</dc:creator>
  <cp:lastModifiedBy>Jerri-Ann Meyer</cp:lastModifiedBy>
  <cp:revision>467</cp:revision>
  <dcterms:created xsi:type="dcterms:W3CDTF">2009-09-29T17:45:03Z</dcterms:created>
  <dcterms:modified xsi:type="dcterms:W3CDTF">2013-10-18T00:32:31Z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0x010100A015B8BDE3DB4F4C923A9638BD74263B</vt:lpwstr>
  </property>
</Properties>
</file>