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8" r:id="rId2"/>
  </p:sldMasterIdLst>
  <p:notesMasterIdLst>
    <p:notesMasterId r:id="rId73"/>
  </p:notesMasterIdLst>
  <p:sldIdLst>
    <p:sldId id="256" r:id="rId3"/>
    <p:sldId id="257" r:id="rId4"/>
    <p:sldId id="258" r:id="rId5"/>
    <p:sldId id="259" r:id="rId6"/>
    <p:sldId id="260" r:id="rId7"/>
    <p:sldId id="261" r:id="rId8"/>
    <p:sldId id="262" r:id="rId9"/>
    <p:sldId id="263" r:id="rId10"/>
    <p:sldId id="264" r:id="rId11"/>
    <p:sldId id="325" r:id="rId12"/>
    <p:sldId id="265" r:id="rId13"/>
    <p:sldId id="266" r:id="rId14"/>
    <p:sldId id="269" r:id="rId15"/>
    <p:sldId id="271" r:id="rId16"/>
    <p:sldId id="270" r:id="rId17"/>
    <p:sldId id="267" r:id="rId18"/>
    <p:sldId id="268" r:id="rId19"/>
    <p:sldId id="272" r:id="rId20"/>
    <p:sldId id="273" r:id="rId21"/>
    <p:sldId id="274" r:id="rId22"/>
    <p:sldId id="275" r:id="rId23"/>
    <p:sldId id="276" r:id="rId24"/>
    <p:sldId id="278" r:id="rId25"/>
    <p:sldId id="279" r:id="rId26"/>
    <p:sldId id="284" r:id="rId27"/>
    <p:sldId id="277" r:id="rId28"/>
    <p:sldId id="280" r:id="rId29"/>
    <p:sldId id="281" r:id="rId30"/>
    <p:sldId id="282" r:id="rId31"/>
    <p:sldId id="283" r:id="rId32"/>
    <p:sldId id="285" r:id="rId33"/>
    <p:sldId id="286" r:id="rId34"/>
    <p:sldId id="287" r:id="rId35"/>
    <p:sldId id="288" r:id="rId36"/>
    <p:sldId id="289" r:id="rId37"/>
    <p:sldId id="290" r:id="rId38"/>
    <p:sldId id="291" r:id="rId39"/>
    <p:sldId id="293" r:id="rId40"/>
    <p:sldId id="292" r:id="rId41"/>
    <p:sldId id="294" r:id="rId42"/>
    <p:sldId id="295" r:id="rId43"/>
    <p:sldId id="296" r:id="rId44"/>
    <p:sldId id="297" r:id="rId45"/>
    <p:sldId id="298" r:id="rId46"/>
    <p:sldId id="299" r:id="rId47"/>
    <p:sldId id="300" r:id="rId48"/>
    <p:sldId id="302" r:id="rId49"/>
    <p:sldId id="303" r:id="rId50"/>
    <p:sldId id="301" r:id="rId51"/>
    <p:sldId id="304" r:id="rId52"/>
    <p:sldId id="310" r:id="rId53"/>
    <p:sldId id="311" r:id="rId54"/>
    <p:sldId id="305" r:id="rId55"/>
    <p:sldId id="309" r:id="rId56"/>
    <p:sldId id="306" r:id="rId57"/>
    <p:sldId id="307" r:id="rId58"/>
    <p:sldId id="308" r:id="rId59"/>
    <p:sldId id="312" r:id="rId60"/>
    <p:sldId id="313" r:id="rId61"/>
    <p:sldId id="314" r:id="rId62"/>
    <p:sldId id="316" r:id="rId63"/>
    <p:sldId id="315" r:id="rId64"/>
    <p:sldId id="317" r:id="rId65"/>
    <p:sldId id="318" r:id="rId66"/>
    <p:sldId id="319" r:id="rId67"/>
    <p:sldId id="320" r:id="rId68"/>
    <p:sldId id="324" r:id="rId69"/>
    <p:sldId id="321" r:id="rId70"/>
    <p:sldId id="322" r:id="rId71"/>
    <p:sldId id="323" r:id="rId7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15" autoAdjust="0"/>
    <p:restoredTop sz="74623" autoAdjust="0"/>
  </p:normalViewPr>
  <p:slideViewPr>
    <p:cSldViewPr>
      <p:cViewPr varScale="1">
        <p:scale>
          <a:sx n="61" d="100"/>
          <a:sy n="61" d="100"/>
        </p:scale>
        <p:origin x="-462" y="-78"/>
      </p:cViewPr>
      <p:guideLst>
        <p:guide orient="horz" pos="2160"/>
        <p:guide pos="2880"/>
      </p:guideLst>
    </p:cSldViewPr>
  </p:slideViewPr>
  <p:outlineViewPr>
    <p:cViewPr>
      <p:scale>
        <a:sx n="33" d="100"/>
        <a:sy n="33" d="100"/>
      </p:scale>
      <p:origin x="0" y="25956"/>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CB26B8-CABE-4EC7-8191-DEE1810984D7}" type="datetimeFigureOut">
              <a:rPr lang="en-US" smtClean="0"/>
              <a:pPr/>
              <a:t>6/1/2013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1725AB-CEEF-4409-B135-6461DF98C7E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opengrok.eng.vmware.com/source/xref/prod2013-stage.perforce.1666/bora/apps/esxtop/esxtop.1" TargetMode="External"/><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en.wikipedia.org/wiki/IOPS" TargetMode="External"/><Relationship Id="rId2" Type="http://schemas.openxmlformats.org/officeDocument/2006/relationships/slide" Target="../slides/slide60.xml"/><Relationship Id="rId1" Type="http://schemas.openxmlformats.org/officeDocument/2006/relationships/notesMaster" Target="../notesMasters/notesMaster1.xml"/><Relationship Id="rId5" Type="http://schemas.openxmlformats.org/officeDocument/2006/relationships/hyperlink" Target="https://wiki.eng.vmware.com/NativeFastPathSSD/ESXStorageStackLatencyProfiling" TargetMode="External"/><Relationship Id="rId4" Type="http://schemas.openxmlformats.org/officeDocument/2006/relationships/hyperlink" Target="https://wiki.eng.vmware.com/Performance/1M_IOPS"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kb.vmware.com/kb/1006427" TargetMode="External"/><Relationship Id="rId2" Type="http://schemas.openxmlformats.org/officeDocument/2006/relationships/slide" Target="../slides/slide68.xml"/><Relationship Id="rId1" Type="http://schemas.openxmlformats.org/officeDocument/2006/relationships/notesMaster" Target="../notesMasters/notesMaster1.xml"/><Relationship Id="rId4" Type="http://schemas.openxmlformats.org/officeDocument/2006/relationships/hyperlink" Target="http://www.vmware.com/resources/techresources/1087" TargetMode="Externa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communities.vmware.com/docs/DOC-11812" TargetMode="External"/><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iki.eng.vmware.com/CpuSched/Sched-stats"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communities.vmware.com/docs/DOC-10095"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1725AB-CEEF-4409-B135-6461DF98C7EC}" type="slidenum">
              <a:rPr lang="en-US" smtClean="0"/>
              <a:pPr/>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How it works</a:t>
            </a:r>
          </a:p>
          <a:p>
            <a:r>
              <a:rPr lang="en-US" sz="1200" b="0" i="0" kern="1200" dirty="0" err="1" smtClean="0">
                <a:solidFill>
                  <a:schemeClr val="tx1"/>
                </a:solidFill>
                <a:latin typeface="+mn-lt"/>
                <a:ea typeface="+mn-ea"/>
                <a:cs typeface="+mn-cs"/>
              </a:rPr>
              <a:t>Vmkstats</a:t>
            </a:r>
            <a:r>
              <a:rPr lang="en-US" sz="1200" b="0" i="0" kern="1200" dirty="0" smtClean="0">
                <a:solidFill>
                  <a:schemeClr val="tx1"/>
                </a:solidFill>
                <a:latin typeface="+mn-lt"/>
                <a:ea typeface="+mn-ea"/>
                <a:cs typeface="+mn-cs"/>
              </a:rPr>
              <a:t> uses the hardware performance counters to periodically sample the </a:t>
            </a:r>
            <a:r>
              <a:rPr lang="en-US" sz="1200" b="0" i="0" kern="1200" dirty="0" err="1" smtClean="0">
                <a:solidFill>
                  <a:schemeClr val="tx1"/>
                </a:solidFill>
                <a:latin typeface="+mn-lt"/>
                <a:ea typeface="+mn-ea"/>
                <a:cs typeface="+mn-cs"/>
              </a:rPr>
              <a:t>vmkernel</a:t>
            </a:r>
            <a:r>
              <a:rPr lang="en-US" sz="1200" b="0" i="0" kern="1200" dirty="0" smtClean="0">
                <a:solidFill>
                  <a:schemeClr val="tx1"/>
                </a:solidFill>
                <a:latin typeface="+mn-lt"/>
                <a:ea typeface="+mn-ea"/>
                <a:cs typeface="+mn-cs"/>
              </a:rPr>
              <a:t>. The counters can be set to "overflow" after counting a certain number of events (e.g. 250000 cycles). Upon overflowing, the counter fires a non-</a:t>
            </a:r>
            <a:r>
              <a:rPr lang="en-US" sz="1200" b="0" i="0" kern="1200" dirty="0" err="1" smtClean="0">
                <a:solidFill>
                  <a:schemeClr val="tx1"/>
                </a:solidFill>
                <a:latin typeface="+mn-lt"/>
                <a:ea typeface="+mn-ea"/>
                <a:cs typeface="+mn-cs"/>
              </a:rPr>
              <a:t>maskable</a:t>
            </a:r>
            <a:r>
              <a:rPr lang="en-US" sz="1200" b="0" i="0" kern="1200" dirty="0" smtClean="0">
                <a:solidFill>
                  <a:schemeClr val="tx1"/>
                </a:solidFill>
                <a:latin typeface="+mn-lt"/>
                <a:ea typeface="+mn-ea"/>
                <a:cs typeface="+mn-cs"/>
              </a:rPr>
              <a:t> interrupt (NMI). </a:t>
            </a:r>
            <a:r>
              <a:rPr lang="en-US" sz="1200" b="0" i="0" kern="1200" dirty="0" err="1" smtClean="0">
                <a:solidFill>
                  <a:schemeClr val="tx1"/>
                </a:solidFill>
                <a:latin typeface="+mn-lt"/>
                <a:ea typeface="+mn-ea"/>
                <a:cs typeface="+mn-cs"/>
              </a:rPr>
              <a:t>Vmkstats</a:t>
            </a:r>
            <a:r>
              <a:rPr lang="en-US" sz="1200" b="0" i="0" kern="1200" dirty="0" smtClean="0">
                <a:solidFill>
                  <a:schemeClr val="tx1"/>
                </a:solidFill>
                <a:latin typeface="+mn-lt"/>
                <a:ea typeface="+mn-ea"/>
                <a:cs typeface="+mn-cs"/>
              </a:rPr>
              <a:t> handles the interrupt. It records the stack-trace and </a:t>
            </a:r>
            <a:r>
              <a:rPr lang="en-US" sz="1200" b="0" i="0" kern="1200" dirty="0" err="1" smtClean="0">
                <a:solidFill>
                  <a:schemeClr val="tx1"/>
                </a:solidFill>
                <a:latin typeface="+mn-lt"/>
                <a:ea typeface="+mn-ea"/>
                <a:cs typeface="+mn-cs"/>
              </a:rPr>
              <a:t>eip</a:t>
            </a:r>
            <a:r>
              <a:rPr lang="en-US" sz="1200" b="0" i="0" kern="1200" dirty="0" smtClean="0">
                <a:solidFill>
                  <a:schemeClr val="tx1"/>
                </a:solidFill>
                <a:latin typeface="+mn-lt"/>
                <a:ea typeface="+mn-ea"/>
                <a:cs typeface="+mn-cs"/>
              </a:rPr>
              <a:t> at the time of the NMI into a per-</a:t>
            </a:r>
            <a:r>
              <a:rPr lang="en-US" sz="1200" b="0" i="0" kern="1200" dirty="0" err="1" smtClean="0">
                <a:solidFill>
                  <a:schemeClr val="tx1"/>
                </a:solidFill>
                <a:latin typeface="+mn-lt"/>
                <a:ea typeface="+mn-ea"/>
                <a:cs typeface="+mn-cs"/>
              </a:rPr>
              <a:t>cpu</a:t>
            </a:r>
            <a:r>
              <a:rPr lang="en-US" sz="1200" b="0" i="0" kern="1200" dirty="0" smtClean="0">
                <a:solidFill>
                  <a:schemeClr val="tx1"/>
                </a:solidFill>
                <a:latin typeface="+mn-lt"/>
                <a:ea typeface="+mn-ea"/>
                <a:cs typeface="+mn-cs"/>
              </a:rPr>
              <a:t> buffer. This buffer is periodically drained by </a:t>
            </a:r>
            <a:r>
              <a:rPr lang="en-US" sz="1200" b="0" i="0" kern="1200" dirty="0" err="1" smtClean="0">
                <a:solidFill>
                  <a:schemeClr val="tx1"/>
                </a:solidFill>
                <a:latin typeface="+mn-lt"/>
                <a:ea typeface="+mn-ea"/>
                <a:cs typeface="+mn-cs"/>
              </a:rPr>
              <a:t>BH_Check</a:t>
            </a:r>
            <a:r>
              <a:rPr lang="en-US" sz="1200" b="0" i="0" kern="1200" dirty="0" smtClean="0">
                <a:solidFill>
                  <a:schemeClr val="tx1"/>
                </a:solidFill>
                <a:latin typeface="+mn-lt"/>
                <a:ea typeface="+mn-ea"/>
                <a:cs typeface="+mn-cs"/>
              </a:rPr>
              <a:t>. It is important that the </a:t>
            </a:r>
            <a:r>
              <a:rPr lang="en-US" sz="1200" b="0" i="0" kern="1200" dirty="0" err="1" smtClean="0">
                <a:solidFill>
                  <a:schemeClr val="tx1"/>
                </a:solidFill>
                <a:latin typeface="+mn-lt"/>
                <a:ea typeface="+mn-ea"/>
                <a:cs typeface="+mn-cs"/>
              </a:rPr>
              <a:t>nmis</a:t>
            </a:r>
            <a:r>
              <a:rPr lang="en-US" sz="1200" b="0" i="0" kern="1200" dirty="0" smtClean="0">
                <a:solidFill>
                  <a:schemeClr val="tx1"/>
                </a:solidFill>
                <a:latin typeface="+mn-lt"/>
                <a:ea typeface="+mn-ea"/>
                <a:cs typeface="+mn-cs"/>
              </a:rPr>
              <a:t> do not happen too frequently, because otherwise this per-</a:t>
            </a:r>
            <a:r>
              <a:rPr lang="en-US" sz="1200" b="0" i="0" kern="1200" dirty="0" err="1" smtClean="0">
                <a:solidFill>
                  <a:schemeClr val="tx1"/>
                </a:solidFill>
                <a:latin typeface="+mn-lt"/>
                <a:ea typeface="+mn-ea"/>
                <a:cs typeface="+mn-cs"/>
              </a:rPr>
              <a:t>cpu</a:t>
            </a:r>
            <a:r>
              <a:rPr lang="en-US" sz="1200" b="0" i="0" kern="1200" dirty="0" smtClean="0">
                <a:solidFill>
                  <a:schemeClr val="tx1"/>
                </a:solidFill>
                <a:latin typeface="+mn-lt"/>
                <a:ea typeface="+mn-ea"/>
                <a:cs typeface="+mn-cs"/>
              </a:rPr>
              <a:t> buffer cannot be drained fast enough. Running with high sample rates that cause over 5% overhead from the NMI handler is not recommended.</a:t>
            </a:r>
          </a:p>
          <a:p>
            <a:r>
              <a:rPr lang="en-US" sz="1200" b="0" i="0" kern="1200" dirty="0" smtClean="0">
                <a:solidFill>
                  <a:schemeClr val="tx1"/>
                </a:solidFill>
                <a:latin typeface="+mn-lt"/>
                <a:ea typeface="+mn-ea"/>
                <a:cs typeface="+mn-cs"/>
              </a:rPr>
              <a:t>The out-of-order/superscalar execution of a modern x86 </a:t>
            </a:r>
            <a:r>
              <a:rPr lang="en-US" sz="1200" b="0" i="0" kern="1200" dirty="0" err="1" smtClean="0">
                <a:solidFill>
                  <a:schemeClr val="tx1"/>
                </a:solidFill>
                <a:latin typeface="+mn-lt"/>
                <a:ea typeface="+mn-ea"/>
                <a:cs typeface="+mn-cs"/>
              </a:rPr>
              <a:t>cpu</a:t>
            </a:r>
            <a:r>
              <a:rPr lang="en-US" sz="1200" b="0" i="0" kern="1200" dirty="0" smtClean="0">
                <a:solidFill>
                  <a:schemeClr val="tx1"/>
                </a:solidFill>
                <a:latin typeface="+mn-lt"/>
                <a:ea typeface="+mn-ea"/>
                <a:cs typeface="+mn-cs"/>
              </a:rPr>
              <a:t> make it hard to pinpoint the exact instruction that caused the counter to overflow, but for function-level profiling, the accuracy is very good. Note that you probably want to use an OPT build, to avoid performance problems caused by OBJ debugging code.</a:t>
            </a:r>
          </a:p>
          <a:p>
            <a:endParaRPr lang="en-US" dirty="0"/>
          </a:p>
        </p:txBody>
      </p:sp>
      <p:sp>
        <p:nvSpPr>
          <p:cNvPr id="4" name="Slide Number Placeholder 3"/>
          <p:cNvSpPr>
            <a:spLocks noGrp="1"/>
          </p:cNvSpPr>
          <p:nvPr>
            <p:ph type="sldNum" sz="quarter" idx="10"/>
          </p:nvPr>
        </p:nvSpPr>
        <p:spPr/>
        <p:txBody>
          <a:bodyPr/>
          <a:lstStyle/>
          <a:p>
            <a:fld id="{041725AB-CEEF-4409-B135-6461DF98C7EC}" type="slidenum">
              <a:rPr lang="en-US" smtClean="0"/>
              <a:pPr/>
              <a:t>26</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1725AB-CEEF-4409-B135-6461DF98C7EC}" type="slidenum">
              <a:rPr lang="en-US" smtClean="0"/>
              <a:pPr/>
              <a:t>32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1725AB-CEEF-4409-B135-6461DF98C7EC}" type="slidenum">
              <a:rPr lang="en-US" smtClean="0"/>
              <a:pPr/>
              <a:t>33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US" dirty="0" smtClean="0">
                <a:latin typeface="Arial" pitchFamily="34" charset="0"/>
                <a:cs typeface="Arial" pitchFamily="34" charset="0"/>
              </a:rPr>
              <a:t>Before we move on to the next part of the talk, which is about memory virtualization, let me just make one more quick observation here, related to In/out. As you can see, the hardware assist’s higher exit times will have an impact on I/O performance. This is especially true for I/O devices that carry a high rate of traffic in small chunks (i.e., networking). </a:t>
            </a:r>
          </a:p>
          <a:p>
            <a:pPr eaLnBrk="1" hangingPunct="1"/>
            <a:r>
              <a:rPr lang="en-US" dirty="0" smtClean="0">
                <a:latin typeface="Arial" pitchFamily="34" charset="0"/>
                <a:cs typeface="Arial" pitchFamily="34" charset="0"/>
              </a:rPr>
              <a:t>In fact, choosing a suitable network device is a good way to help alleviate some of these overheads since some devices/driver combinations require that the device be touched fewer times per packet transmitted. For example, a networking device that supports TSO or large packets may be more suitable for deployment in virtual environments. We have also optimized our “</a:t>
            </a:r>
            <a:r>
              <a:rPr lang="en-US" dirty="0" err="1" smtClean="0">
                <a:latin typeface="Arial" pitchFamily="34" charset="0"/>
                <a:cs typeface="Arial" pitchFamily="34" charset="0"/>
              </a:rPr>
              <a:t>paravirtualized</a:t>
            </a:r>
            <a:r>
              <a:rPr lang="en-US" dirty="0" smtClean="0">
                <a:latin typeface="Arial" pitchFamily="34" charset="0"/>
                <a:cs typeface="Arial" pitchFamily="34" charset="0"/>
              </a:rPr>
              <a:t>” </a:t>
            </a:r>
            <a:r>
              <a:rPr lang="en-US" dirty="0" err="1" smtClean="0">
                <a:latin typeface="Arial" pitchFamily="34" charset="0"/>
                <a:cs typeface="Arial" pitchFamily="34" charset="0"/>
              </a:rPr>
              <a:t>vmxnet</a:t>
            </a:r>
            <a:r>
              <a:rPr lang="en-US" dirty="0" smtClean="0">
                <a:latin typeface="Arial" pitchFamily="34" charset="0"/>
                <a:cs typeface="Arial" pitchFamily="34" charset="0"/>
              </a:rPr>
              <a:t> device to require as few touches per packet as possible. So if your VM is running with hardware assist, it is better to use </a:t>
            </a:r>
            <a:r>
              <a:rPr lang="en-US" dirty="0" err="1" smtClean="0">
                <a:latin typeface="Arial" pitchFamily="34" charset="0"/>
                <a:cs typeface="Arial" pitchFamily="34" charset="0"/>
              </a:rPr>
              <a:t>vmxnet</a:t>
            </a:r>
            <a:r>
              <a:rPr lang="en-US" dirty="0" smtClean="0">
                <a:latin typeface="Arial" pitchFamily="34" charset="0"/>
                <a:cs typeface="Arial" pitchFamily="34" charset="0"/>
              </a:rPr>
              <a:t> than e1000.</a:t>
            </a:r>
          </a:p>
          <a:p>
            <a:endParaRPr lang="en-US" dirty="0"/>
          </a:p>
        </p:txBody>
      </p:sp>
      <p:sp>
        <p:nvSpPr>
          <p:cNvPr id="4" name="Slide Number Placeholder 3"/>
          <p:cNvSpPr>
            <a:spLocks noGrp="1"/>
          </p:cNvSpPr>
          <p:nvPr>
            <p:ph type="sldNum" sz="quarter" idx="10"/>
          </p:nvPr>
        </p:nvSpPr>
        <p:spPr/>
        <p:txBody>
          <a:bodyPr/>
          <a:lstStyle/>
          <a:p>
            <a:fld id="{041725AB-CEEF-4409-B135-6461DF98C7EC}" type="slidenum">
              <a:rPr lang="en-US" smtClean="0"/>
              <a:pPr/>
              <a:t>34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a typeface="ＭＳ Ｐゴシック"/>
              </a:rPr>
              <a:t>You might be curious how this hooey works? Glossing over many details, </a:t>
            </a:r>
            <a:r>
              <a:rPr lang="en-US" dirty="0" err="1" smtClean="0">
                <a:ea typeface="ＭＳ Ｐゴシック"/>
              </a:rPr>
              <a:t>VProbes</a:t>
            </a:r>
            <a:r>
              <a:rPr lang="en-US" dirty="0" smtClean="0">
                <a:ea typeface="ＭＳ Ｐゴシック"/>
              </a:rPr>
              <a:t> is yet another facility split across VMX and the VMM. In rough caricature, the user provides a script in a </a:t>
            </a:r>
            <a:r>
              <a:rPr lang="en-US" i="1" dirty="0" smtClean="0">
                <a:ea typeface="ＭＳ Ｐゴシック"/>
              </a:rPr>
              <a:t>very</a:t>
            </a:r>
            <a:r>
              <a:rPr lang="en-US" dirty="0" smtClean="0">
                <a:ea typeface="ＭＳ Ｐゴシック"/>
              </a:rPr>
              <a:t> simple language (simpler than the one I’m demoing with, in fact), and the VMX compiles it into the </a:t>
            </a:r>
            <a:r>
              <a:rPr lang="en-US" dirty="0" err="1" smtClean="0">
                <a:ea typeface="ＭＳ Ｐゴシック"/>
              </a:rPr>
              <a:t>vprobes</a:t>
            </a:r>
            <a:r>
              <a:rPr lang="en-US" dirty="0" smtClean="0">
                <a:ea typeface="ＭＳ Ｐゴシック"/>
              </a:rPr>
              <a:t> translation cache. The VMX asynchronously notifies the VMM of the probes it’s enabled and the VMX sets up debugging hardware for dynamic probes, and the bitmasks for static probes, to ensure it catches execution at the right point. When we fire a probe, we branch into the </a:t>
            </a:r>
            <a:r>
              <a:rPr lang="en-US" dirty="0" err="1" smtClean="0">
                <a:ea typeface="ＭＳ Ｐゴシック"/>
              </a:rPr>
              <a:t>vprobe</a:t>
            </a:r>
            <a:r>
              <a:rPr lang="en-US" dirty="0" smtClean="0">
                <a:ea typeface="ＭＳ Ｐゴシック"/>
              </a:rPr>
              <a:t> translation cache and execute the user’s handler (whose safety is guaranteed at the language level). We might call out into VMM-supplied routines in the course of computing for the probe, e.g., to read guest memory. Finally, we might produce output: either an explicit output statement, like </a:t>
            </a:r>
            <a:r>
              <a:rPr lang="en-US" dirty="0" err="1" smtClean="0">
                <a:ea typeface="ＭＳ Ｐゴシック"/>
              </a:rPr>
              <a:t>printf</a:t>
            </a:r>
            <a:r>
              <a:rPr lang="en-US" dirty="0" smtClean="0">
                <a:ea typeface="ＭＳ Ｐゴシック"/>
              </a:rPr>
              <a:t>, or implicit output caused by overflowing the local buffer of aggregate samples. These forms of output are placed in a multiple-producer, single consumer queue called the VPQ. When a VMM sees the queue approach a high water mark, it makes a call to the VMX to asynchronously drain it.</a:t>
            </a:r>
          </a:p>
          <a:p>
            <a:endParaRPr lang="en-US" dirty="0"/>
          </a:p>
        </p:txBody>
      </p:sp>
      <p:sp>
        <p:nvSpPr>
          <p:cNvPr id="4" name="Slide Number Placeholder 3"/>
          <p:cNvSpPr>
            <a:spLocks noGrp="1"/>
          </p:cNvSpPr>
          <p:nvPr>
            <p:ph type="sldNum" sz="quarter" idx="10"/>
          </p:nvPr>
        </p:nvSpPr>
        <p:spPr/>
        <p:txBody>
          <a:bodyPr/>
          <a:lstStyle/>
          <a:p>
            <a:fld id="{041725AB-CEEF-4409-B135-6461DF98C7EC}" type="slidenum">
              <a:rPr lang="en-US" smtClean="0"/>
              <a:pPr/>
              <a:t>42</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1725AB-CEEF-4409-B135-6461DF98C7EC}" type="slidenum">
              <a:rPr lang="en-US" smtClean="0"/>
              <a:pPr/>
              <a:t>43</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1725AB-CEEF-4409-B135-6461DF98C7EC}" type="slidenum">
              <a:rPr lang="en-US" smtClean="0"/>
              <a:pPr/>
              <a:t>44</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1725AB-CEEF-4409-B135-6461DF98C7EC}" type="slidenum">
              <a:rPr lang="en-US" smtClean="0"/>
              <a:pPr/>
              <a:t>54</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1" kern="1200" dirty="0" smtClean="0">
                <a:solidFill>
                  <a:schemeClr val="tx1"/>
                </a:solidFill>
                <a:latin typeface="+mn-lt"/>
                <a:ea typeface="+mn-ea"/>
                <a:cs typeface="+mn-cs"/>
              </a:rPr>
              <a:t>Q: What does it mean if PCPU UTIL% is high?</a:t>
            </a:r>
          </a:p>
          <a:p>
            <a:endParaRPr lang="en-US" sz="1200" b="0" i="1" kern="1200" dirty="0" smtClean="0">
              <a:solidFill>
                <a:schemeClr val="tx1"/>
              </a:solidFill>
              <a:latin typeface="+mn-lt"/>
              <a:ea typeface="+mn-ea"/>
              <a:cs typeface="+mn-cs"/>
            </a:endParaRPr>
          </a:p>
          <a:p>
            <a:r>
              <a:rPr lang="en-US" sz="1200" b="0" i="1" kern="1200" dirty="0" smtClean="0">
                <a:solidFill>
                  <a:schemeClr val="tx1"/>
                </a:solidFill>
                <a:latin typeface="+mn-lt"/>
                <a:ea typeface="+mn-ea"/>
                <a:cs typeface="+mn-cs"/>
              </a:rPr>
              <a:t>Hyper-threading</a:t>
            </a:r>
          </a:p>
          <a:p>
            <a:r>
              <a:rPr lang="en-US" sz="1200" b="0" i="1" kern="1200" dirty="0" smtClean="0">
                <a:solidFill>
                  <a:schemeClr val="tx1"/>
                </a:solidFill>
                <a:latin typeface="+mn-lt"/>
                <a:ea typeface="+mn-ea"/>
                <a:cs typeface="+mn-cs"/>
              </a:rPr>
              <a:t>&gt;100%,</a:t>
            </a:r>
            <a:r>
              <a:rPr lang="en-US" sz="1200" b="0" i="1" kern="1200" baseline="0" dirty="0" smtClean="0">
                <a:solidFill>
                  <a:schemeClr val="tx1"/>
                </a:solidFill>
                <a:latin typeface="+mn-lt"/>
                <a:ea typeface="+mn-ea"/>
                <a:cs typeface="+mn-cs"/>
              </a:rPr>
              <a:t> check %RDY</a:t>
            </a:r>
          </a:p>
          <a:p>
            <a:endParaRPr lang="en-US" dirty="0" smtClean="0"/>
          </a:p>
          <a:p>
            <a:r>
              <a:rPr lang="en-US" dirty="0" smtClean="0"/>
              <a:t>Affinity,</a:t>
            </a:r>
            <a:r>
              <a:rPr lang="en-US" baseline="0" dirty="0" smtClean="0"/>
              <a:t> only one PCPU high</a:t>
            </a:r>
          </a:p>
          <a:p>
            <a:endParaRPr lang="en-US" baseline="0" dirty="0" smtClean="0"/>
          </a:p>
          <a:p>
            <a:r>
              <a:rPr lang="en-US" sz="1200" b="0" i="1" kern="1200" dirty="0" smtClean="0">
                <a:solidFill>
                  <a:schemeClr val="tx1"/>
                </a:solidFill>
                <a:latin typeface="+mn-lt"/>
                <a:ea typeface="+mn-ea"/>
                <a:cs typeface="+mn-cs"/>
              </a:rPr>
              <a:t>Q: What is the difference between "PCPU UTIL(%)" and "CORE UTIL(%)"?</a:t>
            </a:r>
          </a:p>
          <a:p>
            <a:endParaRPr lang="en-US" sz="1200" b="0" i="1" kern="1200" dirty="0" smtClean="0">
              <a:solidFill>
                <a:schemeClr val="tx1"/>
              </a:solidFill>
              <a:latin typeface="+mn-lt"/>
              <a:ea typeface="+mn-ea"/>
              <a:cs typeface="+mn-cs"/>
            </a:endParaRPr>
          </a:p>
          <a:p>
            <a:r>
              <a:rPr lang="en-US" sz="1200" b="0" i="1" kern="1200" dirty="0" smtClean="0">
                <a:solidFill>
                  <a:schemeClr val="tx1"/>
                </a:solidFill>
                <a:latin typeface="+mn-lt"/>
                <a:ea typeface="+mn-ea"/>
                <a:cs typeface="+mn-cs"/>
              </a:rPr>
              <a:t>Q: What is the difference between "PCPU UTIL(%)" and "PCPU USED(%)"?</a:t>
            </a:r>
            <a:endParaRPr lang="en-US" baseline="0" dirty="0" smtClean="0"/>
          </a:p>
          <a:p>
            <a:endParaRPr lang="en-US" baseline="0" dirty="0" smtClean="0"/>
          </a:p>
          <a:p>
            <a:r>
              <a:rPr lang="en-US" baseline="0" dirty="0" smtClean="0"/>
              <a:t>If PCU_UTIL == CORE_UTIL</a:t>
            </a:r>
          </a:p>
          <a:p>
            <a:r>
              <a:rPr lang="en-US" baseline="0" dirty="0" smtClean="0"/>
              <a:t>Then like</a:t>
            </a:r>
          </a:p>
          <a:p>
            <a:pPr fontAlgn="base"/>
            <a:r>
              <a:rPr lang="en-US" sz="1200" b="0" i="0" kern="1200" dirty="0" smtClean="0">
                <a:solidFill>
                  <a:schemeClr val="tx1"/>
                </a:solidFill>
                <a:latin typeface="+mn-lt"/>
                <a:ea typeface="+mn-ea"/>
                <a:cs typeface="+mn-cs"/>
              </a:rPr>
              <a:t>(1) PCPU 0:   +++++----- (UTIL: %50 / USED: %50)  </a:t>
            </a:r>
          </a:p>
          <a:p>
            <a:pPr fontAlgn="base"/>
            <a:r>
              <a:rPr lang="en-US" sz="1200" b="0" i="0" kern="1200" dirty="0" smtClean="0">
                <a:solidFill>
                  <a:schemeClr val="tx1"/>
                </a:solidFill>
                <a:latin typeface="+mn-lt"/>
                <a:ea typeface="+mn-ea"/>
                <a:cs typeface="+mn-cs"/>
              </a:rPr>
              <a:t>    PCPU 1:   -----+++++ (UTIL: %50 / USED: %50) </a:t>
            </a:r>
          </a:p>
          <a:p>
            <a:endParaRPr lang="en-US" sz="1200" b="0" i="0" kern="1200" baseline="0" dirty="0" smtClean="0">
              <a:solidFill>
                <a:schemeClr val="tx1"/>
              </a:solidFill>
              <a:latin typeface="+mn-lt"/>
              <a:ea typeface="+mn-ea"/>
              <a:cs typeface="+mn-cs"/>
            </a:endParaRPr>
          </a:p>
          <a:p>
            <a:pPr marL="228600" indent="-228600">
              <a:buAutoNum type="arabicPeriod"/>
            </a:pPr>
            <a:r>
              <a:rPr lang="en-US" sz="1200" b="0" i="0" kern="1200" baseline="0" dirty="0" smtClean="0">
                <a:solidFill>
                  <a:schemeClr val="tx1"/>
                </a:solidFill>
                <a:latin typeface="+mn-lt"/>
                <a:ea typeface="+mn-ea"/>
                <a:cs typeface="+mn-cs"/>
              </a:rPr>
              <a:t>First see </a:t>
            </a:r>
            <a:r>
              <a:rPr lang="en-US" sz="1200" b="0" i="0" kern="1200" baseline="0" dirty="0" err="1" smtClean="0">
                <a:solidFill>
                  <a:schemeClr val="tx1"/>
                </a:solidFill>
                <a:latin typeface="+mn-lt"/>
                <a:ea typeface="+mn-ea"/>
                <a:cs typeface="+mn-cs"/>
              </a:rPr>
              <a:t>pcpu</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util</a:t>
            </a:r>
            <a:r>
              <a:rPr lang="en-US" sz="1200" b="0" i="0" kern="1200" baseline="0" dirty="0" smtClean="0">
                <a:solidFill>
                  <a:schemeClr val="tx1"/>
                </a:solidFill>
                <a:latin typeface="+mn-lt"/>
                <a:ea typeface="+mn-ea"/>
                <a:cs typeface="+mn-cs"/>
              </a:rPr>
              <a:t>, which can be 100%, that means it’s every busy(other use the unit, it try to use other unit), and then see used with </a:t>
            </a:r>
            <a:r>
              <a:rPr lang="en-US" sz="1200" b="0" i="0" kern="1200" baseline="0" dirty="0" err="1" smtClean="0">
                <a:solidFill>
                  <a:schemeClr val="tx1"/>
                </a:solidFill>
                <a:latin typeface="+mn-lt"/>
                <a:ea typeface="+mn-ea"/>
                <a:cs typeface="+mn-cs"/>
              </a:rPr>
              <a:t>util</a:t>
            </a:r>
            <a:r>
              <a:rPr lang="en-US" sz="1200" b="0" i="0" kern="1200" baseline="0" dirty="0" smtClean="0">
                <a:solidFill>
                  <a:schemeClr val="tx1"/>
                </a:solidFill>
                <a:latin typeface="+mn-lt"/>
                <a:ea typeface="+mn-ea"/>
                <a:cs typeface="+mn-cs"/>
              </a:rPr>
              <a:t> ratio, and then </a:t>
            </a:r>
            <a:r>
              <a:rPr lang="en-US" sz="1200" b="0" i="0" kern="1200" baseline="0" dirty="0" err="1" smtClean="0">
                <a:solidFill>
                  <a:schemeClr val="tx1"/>
                </a:solidFill>
                <a:latin typeface="+mn-lt"/>
                <a:ea typeface="+mn-ea"/>
                <a:cs typeface="+mn-cs"/>
              </a:rPr>
              <a:t>core_util</a:t>
            </a:r>
            <a:r>
              <a:rPr lang="en-US" sz="1200" b="0" i="0" kern="1200" baseline="0" dirty="0" smtClean="0">
                <a:solidFill>
                  <a:schemeClr val="tx1"/>
                </a:solidFill>
                <a:latin typeface="+mn-lt"/>
                <a:ea typeface="+mn-ea"/>
                <a:cs typeface="+mn-cs"/>
              </a:rPr>
              <a:t> with </a:t>
            </a:r>
            <a:r>
              <a:rPr lang="en-US" sz="1200" b="0" i="0" kern="1200" baseline="0" dirty="0" err="1" smtClean="0">
                <a:solidFill>
                  <a:schemeClr val="tx1"/>
                </a:solidFill>
                <a:latin typeface="+mn-lt"/>
                <a:ea typeface="+mn-ea"/>
                <a:cs typeface="+mn-cs"/>
              </a:rPr>
              <a:t>pcpu_util</a:t>
            </a:r>
            <a:r>
              <a:rPr lang="en-US" sz="1200" b="0" i="0" kern="1200" baseline="0" dirty="0" smtClean="0">
                <a:solidFill>
                  <a:schemeClr val="tx1"/>
                </a:solidFill>
                <a:latin typeface="+mn-lt"/>
                <a:ea typeface="+mn-ea"/>
                <a:cs typeface="+mn-cs"/>
              </a:rPr>
              <a:t> ratio</a:t>
            </a:r>
          </a:p>
          <a:p>
            <a:pPr marL="228600" indent="-228600">
              <a:buAutoNum type="arabicPeriod"/>
            </a:pPr>
            <a:r>
              <a:rPr lang="en-US" sz="1200" b="0" i="0" kern="1200" baseline="0" dirty="0" smtClean="0">
                <a:solidFill>
                  <a:schemeClr val="tx1"/>
                </a:solidFill>
                <a:latin typeface="+mn-lt"/>
                <a:ea typeface="+mn-ea"/>
                <a:cs typeface="+mn-cs"/>
              </a:rPr>
              <a:t>+++++++---</a:t>
            </a:r>
          </a:p>
          <a:p>
            <a:pPr marL="228600" indent="-228600">
              <a:buAutoNum type="arabicPeriod"/>
            </a:pPr>
            <a:r>
              <a:rPr lang="en-US" sz="1200" b="0" i="0" kern="1200" baseline="0" dirty="0" smtClean="0">
                <a:solidFill>
                  <a:schemeClr val="tx1"/>
                </a:solidFill>
                <a:latin typeface="+mn-lt"/>
                <a:ea typeface="+mn-ea"/>
                <a:cs typeface="+mn-cs"/>
              </a:rPr>
              <a:t>---+++++++</a:t>
            </a:r>
          </a:p>
          <a:p>
            <a:pPr marL="228600" indent="-228600">
              <a:buAutoNum type="arabicPeriod"/>
            </a:pPr>
            <a:endParaRPr lang="en-US" baseline="0" dirty="0" smtClean="0"/>
          </a:p>
          <a:p>
            <a:pPr marL="228600" indent="-228600">
              <a:buAutoNum type="arabicPeriod"/>
            </a:pPr>
            <a:endParaRPr lang="en-US" baseline="0" dirty="0" smtClean="0"/>
          </a:p>
          <a:p>
            <a:pPr marL="228600" indent="-228600">
              <a:buNone/>
            </a:pPr>
            <a:r>
              <a:rPr lang="en-US" baseline="0" dirty="0" err="1" smtClean="0"/>
              <a:t>pCPU</a:t>
            </a:r>
            <a:r>
              <a:rPr lang="en-US" baseline="0" dirty="0" smtClean="0"/>
              <a:t> usage + </a:t>
            </a:r>
            <a:r>
              <a:rPr lang="en-US" baseline="0" dirty="0" err="1" smtClean="0"/>
              <a:t>hyperthreading</a:t>
            </a:r>
            <a:r>
              <a:rPr lang="en-US" baseline="0" dirty="0" smtClean="0"/>
              <a:t> + UTIL difference.</a:t>
            </a:r>
          </a:p>
          <a:p>
            <a:pPr marL="228600" indent="-228600">
              <a:buNone/>
            </a:pPr>
            <a:r>
              <a:rPr lang="en-US" baseline="0" dirty="0" smtClean="0"/>
              <a:t>Solution:</a:t>
            </a:r>
          </a:p>
          <a:p>
            <a:pPr marL="228600" indent="-228600">
              <a:buNone/>
            </a:pPr>
            <a:r>
              <a:rPr lang="en-US" baseline="0" dirty="0" smtClean="0"/>
              <a:t>Reduce VM + DRS + efficient VM (large pages + time sensitive+ more memory)</a:t>
            </a:r>
          </a:p>
          <a:p>
            <a:pPr marL="228600" indent="-228600">
              <a:buNone/>
            </a:pPr>
            <a:endParaRPr lang="en-US" baseline="0" dirty="0" smtClean="0"/>
          </a:p>
          <a:p>
            <a:pPr marL="228600" indent="-228600">
              <a:buNone/>
            </a:pPr>
            <a:endParaRPr lang="en-US" baseline="0" dirty="0" smtClean="0"/>
          </a:p>
          <a:p>
            <a:pPr marL="228600" indent="-228600">
              <a:buNone/>
            </a:pPr>
            <a:endParaRPr lang="en-US" baseline="0" dirty="0" smtClean="0"/>
          </a:p>
          <a:p>
            <a:pPr marL="228600" indent="-228600">
              <a:buNone/>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041725AB-CEEF-4409-B135-6461DF98C7EC}" type="slidenum">
              <a:rPr lang="en-US" smtClean="0"/>
              <a:pPr/>
              <a:t>55</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100000"/>
              </a:lnSpc>
              <a:spcBef>
                <a:spcPts val="0"/>
              </a:spcBef>
              <a:spcAft>
                <a:spcPts val="0"/>
              </a:spcAft>
              <a:buClrTx/>
              <a:buSzTx/>
              <a:buFontTx/>
              <a:buNone/>
              <a:tabLst/>
              <a:defRPr/>
            </a:pPr>
            <a:r>
              <a:rPr lang="en-US" b="0" dirty="0" smtClean="0"/>
              <a:t>%RDY - %MLMTD &gt; 20%</a:t>
            </a:r>
            <a:endParaRPr lang="en-US" dirty="0" smtClean="0"/>
          </a:p>
          <a:p>
            <a:pPr fontAlgn="base"/>
            <a:r>
              <a:rPr lang="en-US" sz="1200" b="0" i="0" kern="1200" dirty="0" smtClean="0">
                <a:solidFill>
                  <a:schemeClr val="tx1"/>
                </a:solidFill>
                <a:latin typeface="+mn-lt"/>
                <a:ea typeface="+mn-ea"/>
                <a:cs typeface="+mn-cs"/>
              </a:rPr>
              <a:t>+Q: How do I know CPU resource is under contention?+</a:t>
            </a:r>
          </a:p>
          <a:p>
            <a:pPr fontAlgn="base"/>
            <a:r>
              <a:rPr lang="en-US" sz="1200" b="0" i="0" kern="1200" dirty="0" smtClean="0">
                <a:solidFill>
                  <a:schemeClr val="tx1"/>
                </a:solidFill>
                <a:latin typeface="+mn-lt"/>
                <a:ea typeface="+mn-ea"/>
                <a:cs typeface="+mn-cs"/>
              </a:rPr>
              <a:t>+A: %RDY is a main indicator. But, it is not sufficient by itself.+</a:t>
            </a:r>
          </a:p>
          <a:p>
            <a:pPr fontAlgn="base"/>
            <a:endParaRPr lang="en-US" sz="1200" b="0" i="0" kern="1200" dirty="0" smtClean="0">
              <a:solidFill>
                <a:schemeClr val="tx1"/>
              </a:solidFill>
              <a:latin typeface="+mn-lt"/>
              <a:ea typeface="+mn-ea"/>
              <a:cs typeface="+mn-cs"/>
            </a:endParaRPr>
          </a:p>
          <a:p>
            <a:pPr fontAlgn="base"/>
            <a:endParaRPr lang="en-US" sz="1200" b="0" i="0" kern="1200" dirty="0" smtClean="0">
              <a:solidFill>
                <a:schemeClr val="tx1"/>
              </a:solidFill>
              <a:latin typeface="+mn-lt"/>
              <a:ea typeface="+mn-ea"/>
              <a:cs typeface="+mn-cs"/>
            </a:endParaRPr>
          </a:p>
          <a:p>
            <a:pPr fontAlgn="base"/>
            <a:r>
              <a:rPr lang="en-US" sz="1200" b="0" i="0" kern="1200" dirty="0" smtClean="0">
                <a:solidFill>
                  <a:schemeClr val="tx1"/>
                </a:solidFill>
                <a:latin typeface="+mn-lt"/>
                <a:ea typeface="+mn-ea"/>
                <a:cs typeface="+mn-cs"/>
              </a:rPr>
              <a:t>%USED = %RUN + %SYS - %OVRLP</a:t>
            </a:r>
          </a:p>
          <a:p>
            <a:r>
              <a:rPr lang="en-US" sz="1200" b="0" i="0" kern="1200" dirty="0" smtClean="0">
                <a:solidFill>
                  <a:schemeClr val="tx1"/>
                </a:solidFill>
                <a:latin typeface="+mn-lt"/>
                <a:ea typeface="+mn-ea"/>
                <a:cs typeface="+mn-cs"/>
              </a:rPr>
              <a:t>+Q: For an SMP VM, why does VCPU 0 have higher CPU usage than others?+</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VCPU with high %CSTP is "stopped" from executing so that another VCPU in the same virtual machine could be run to "catch-up".</a:t>
            </a:r>
          </a:p>
          <a:p>
            <a:endParaRPr lang="en-US" sz="1200" b="0" i="0" kern="1200" dirty="0" smtClean="0">
              <a:solidFill>
                <a:schemeClr val="tx1"/>
              </a:solidFill>
              <a:latin typeface="+mn-lt"/>
              <a:ea typeface="+mn-ea"/>
              <a:cs typeface="+mn-cs"/>
            </a:endParaRPr>
          </a:p>
          <a:p>
            <a:pPr fontAlgn="base"/>
            <a:r>
              <a:rPr lang="en-US" sz="1200" b="0" i="0" kern="1200" dirty="0" smtClean="0">
                <a:solidFill>
                  <a:schemeClr val="tx1"/>
                </a:solidFill>
                <a:latin typeface="+mn-lt"/>
                <a:ea typeface="+mn-ea"/>
                <a:cs typeface="+mn-cs"/>
              </a:rPr>
              <a:t>+Q: How do I know the VCPU world is waiting for I/O events?+</a:t>
            </a:r>
          </a:p>
          <a:p>
            <a:pPr fontAlgn="base"/>
            <a:r>
              <a:rPr lang="en-US" sz="1200" b="0" i="0" kern="1200" dirty="0" smtClean="0">
                <a:solidFill>
                  <a:schemeClr val="tx1"/>
                </a:solidFill>
                <a:latin typeface="+mn-lt"/>
                <a:ea typeface="+mn-ea"/>
                <a:cs typeface="+mn-cs"/>
              </a:rPr>
              <a:t>+A: %WAIT - %IDLE </a:t>
            </a:r>
          </a:p>
          <a:p>
            <a:endParaRPr lang="en-US" dirty="0" smtClean="0"/>
          </a:p>
          <a:p>
            <a:r>
              <a:rPr lang="en-US" sz="1200" b="0" i="0" kern="1200" dirty="0" smtClean="0">
                <a:solidFill>
                  <a:schemeClr val="tx1"/>
                </a:solidFill>
                <a:latin typeface="+mn-lt"/>
                <a:ea typeface="+mn-ea"/>
                <a:cs typeface="+mn-cs"/>
              </a:rPr>
              <a:t>+Q: How do I know the VM group is waiting for I/O events?+</a:t>
            </a:r>
            <a:endParaRPr lang="en-US" dirty="0" smtClean="0"/>
          </a:p>
          <a:p>
            <a:endParaRPr lang="en-US" dirty="0" smtClean="0"/>
          </a:p>
          <a:p>
            <a:r>
              <a:rPr lang="en-US" dirty="0" smtClean="0"/>
              <a:t>USED + RDY +CSTP</a:t>
            </a:r>
            <a:r>
              <a:rPr lang="en-US" baseline="0" dirty="0" smtClean="0"/>
              <a:t> + WAIT + </a:t>
            </a:r>
            <a:r>
              <a:rPr lang="en-US" baseline="0" dirty="0" err="1" smtClean="0"/>
              <a:t>vSMP</a:t>
            </a:r>
            <a:endParaRPr lang="en-US" baseline="0" dirty="0" smtClean="0"/>
          </a:p>
          <a:p>
            <a:endParaRPr lang="en-US" baseline="0" dirty="0" smtClean="0"/>
          </a:p>
          <a:p>
            <a:r>
              <a:rPr lang="en-US" baseline="0" dirty="0" smtClean="0"/>
              <a:t>Solution:</a:t>
            </a:r>
          </a:p>
          <a:p>
            <a:r>
              <a:rPr lang="en-US" baseline="0" dirty="0" smtClean="0"/>
              <a:t>Add VCPU + Migrate VM + Balance Workload + APP affinity + Remove </a:t>
            </a:r>
            <a:r>
              <a:rPr lang="en-US" baseline="0" dirty="0" err="1" smtClean="0"/>
              <a:t>vCPU</a:t>
            </a:r>
            <a:r>
              <a:rPr lang="en-US" baseline="0" dirty="0" smtClean="0"/>
              <a:t> + Tuning APP (single Thread or Pinned)</a:t>
            </a:r>
            <a:endParaRPr lang="en-US" dirty="0" smtClean="0"/>
          </a:p>
          <a:p>
            <a:endParaRPr lang="en-US" dirty="0"/>
          </a:p>
        </p:txBody>
      </p:sp>
      <p:sp>
        <p:nvSpPr>
          <p:cNvPr id="4" name="Slide Number Placeholder 3"/>
          <p:cNvSpPr>
            <a:spLocks noGrp="1"/>
          </p:cNvSpPr>
          <p:nvPr>
            <p:ph type="sldNum" sz="quarter" idx="10"/>
          </p:nvPr>
        </p:nvSpPr>
        <p:spPr/>
        <p:txBody>
          <a:bodyPr/>
          <a:lstStyle/>
          <a:p>
            <a:fld id="{041725AB-CEEF-4409-B135-6461DF98C7EC}" type="slidenum">
              <a:rPr lang="en-US" smtClean="0"/>
              <a:pPr/>
              <a:t>56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1725AB-CEEF-4409-B135-6461DF98C7EC}" type="slidenum">
              <a:rPr lang="en-US" smtClean="0"/>
              <a:pPr/>
              <a:t>5</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.It %LAT_C</a:t>
            </a:r>
          </a:p>
          <a:p>
            <a:r>
              <a:rPr lang="en-US" dirty="0" smtClean="0"/>
              <a:t>The percentage of time the Resource Pool/World was ready to run but was not </a:t>
            </a:r>
          </a:p>
          <a:p>
            <a:r>
              <a:rPr lang="en-US" dirty="0" smtClean="0"/>
              <a:t>scheduled to run because of </a:t>
            </a:r>
            <a:r>
              <a:rPr lang="en-US" dirty="0" err="1" smtClean="0"/>
              <a:t>cpu</a:t>
            </a:r>
            <a:r>
              <a:rPr lang="en-US" dirty="0" smtClean="0"/>
              <a:t> resource contention.</a:t>
            </a:r>
          </a:p>
          <a:p>
            <a:r>
              <a:rPr lang="en-US" dirty="0" smtClean="0"/>
              <a:t>.It %LAT_M</a:t>
            </a:r>
          </a:p>
          <a:p>
            <a:r>
              <a:rPr lang="en-US" dirty="0" smtClean="0"/>
              <a:t>The percentage of time the Resource Pool/World was ready to run but was not </a:t>
            </a:r>
          </a:p>
          <a:p>
            <a:r>
              <a:rPr lang="en-US" dirty="0" smtClean="0"/>
              <a:t>scheduled to run because of memory resource contention.</a:t>
            </a:r>
          </a:p>
          <a:p>
            <a:r>
              <a:rPr lang="en-US" sz="1200" u="none" strike="noStrike" kern="1200" dirty="0" smtClean="0">
                <a:solidFill>
                  <a:schemeClr val="tx1"/>
                </a:solidFill>
                <a:latin typeface="+mn-lt"/>
                <a:ea typeface="+mn-ea"/>
                <a:cs typeface="+mn-cs"/>
                <a:hlinkClick r:id="rId3"/>
              </a:rPr>
              <a:t> </a:t>
            </a:r>
            <a:r>
              <a:rPr lang="en-US" dirty="0" smtClean="0"/>
              <a:t>It %DMD </a:t>
            </a:r>
          </a:p>
          <a:p>
            <a:r>
              <a:rPr lang="en-US" dirty="0" smtClean="0"/>
              <a:t>the CPU demand in percentage. It represents the average active CPU load </a:t>
            </a:r>
            <a:r>
              <a:rPr lang="en-US" sz="1200" u="none" strike="noStrike" kern="1200" dirty="0" smtClean="0">
                <a:solidFill>
                  <a:schemeClr val="tx1"/>
                </a:solidFill>
                <a:latin typeface="+mn-lt"/>
                <a:ea typeface="+mn-ea"/>
                <a:cs typeface="+mn-cs"/>
                <a:hlinkClick r:id="rId3"/>
              </a:rPr>
              <a:t> </a:t>
            </a:r>
            <a:r>
              <a:rPr lang="en-US" dirty="0" smtClean="0"/>
              <a:t>in the past 1 minute.</a:t>
            </a:r>
          </a:p>
          <a:p>
            <a:endParaRPr lang="en-US" dirty="0" smtClean="0"/>
          </a:p>
          <a:p>
            <a:endParaRPr lang="en-US" dirty="0" smtClean="0"/>
          </a:p>
          <a:p>
            <a:r>
              <a:rPr lang="en-US" baseline="0" dirty="0" smtClean="0"/>
              <a:t>+ </a:t>
            </a:r>
            <a:r>
              <a:rPr lang="en-US" baseline="0" dirty="0" err="1" smtClean="0"/>
              <a:t>vSMP</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041725AB-CEEF-4409-B135-6461DF98C7EC}" type="slidenum">
              <a:rPr lang="en-US" smtClean="0"/>
              <a:pPr/>
              <a:t>57</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smtClean="0">
                <a:solidFill>
                  <a:schemeClr val="tx1"/>
                </a:solidFill>
                <a:latin typeface="+mn-lt"/>
                <a:ea typeface="+mn-ea"/>
                <a:cs typeface="+mn-cs"/>
              </a:rPr>
              <a:t>"state"</a:t>
            </a:r>
            <a:r>
              <a:rPr lang="en-US" sz="1200" b="0" i="0" kern="1200" dirty="0" smtClean="0">
                <a:solidFill>
                  <a:schemeClr val="tx1"/>
                </a:solidFill>
                <a:latin typeface="+mn-lt"/>
                <a:ea typeface="+mn-ea"/>
                <a:cs typeface="+mn-cs"/>
              </a:rPr>
              <a:t> : the free memory state. Possible values are high, soft, hard and low. The memory "state" is "high", if the free memory is greater than or equal to 6% of "total" - "</a:t>
            </a:r>
            <a:r>
              <a:rPr lang="en-US" sz="1200" b="0" i="0" kern="1200" dirty="0" err="1" smtClean="0">
                <a:solidFill>
                  <a:schemeClr val="tx1"/>
                </a:solidFill>
                <a:latin typeface="+mn-lt"/>
                <a:ea typeface="+mn-ea"/>
                <a:cs typeface="+mn-cs"/>
              </a:rPr>
              <a:t>cos</a:t>
            </a:r>
            <a:r>
              <a:rPr lang="en-US" sz="1200" b="0" i="0" kern="1200" dirty="0" smtClean="0">
                <a:solidFill>
                  <a:schemeClr val="tx1"/>
                </a:solidFill>
                <a:latin typeface="+mn-lt"/>
                <a:ea typeface="+mn-ea"/>
                <a:cs typeface="+mn-cs"/>
              </a:rPr>
              <a:t>". If is "soft" at 4%, "hard" at 2%, and "low" at 1%. So, high implies that the machine memory is not under any pressure and low implies that the machine memory is under pressure</a:t>
            </a:r>
          </a:p>
          <a:p>
            <a:endParaRPr lang="en-US" sz="1200" b="0" i="0" kern="1200" dirty="0" smtClean="0">
              <a:solidFill>
                <a:schemeClr val="tx1"/>
              </a:solidFill>
              <a:latin typeface="+mn-lt"/>
              <a:ea typeface="+mn-ea"/>
              <a:cs typeface="+mn-cs"/>
            </a:endParaRPr>
          </a:p>
          <a:p>
            <a:r>
              <a:rPr lang="en-US" sz="1200" b="0" i="0" kern="1200" dirty="0" err="1" smtClean="0">
                <a:solidFill>
                  <a:schemeClr val="tx1"/>
                </a:solidFill>
                <a:latin typeface="+mn-lt"/>
                <a:ea typeface="+mn-ea"/>
                <a:cs typeface="+mn-cs"/>
              </a:rPr>
              <a:t>Ursvd</a:t>
            </a:r>
            <a:r>
              <a:rPr lang="en-US" sz="1200" b="0" i="0" kern="1200" dirty="0" smtClean="0">
                <a:solidFill>
                  <a:schemeClr val="tx1"/>
                </a:solidFill>
                <a:latin typeface="+mn-lt"/>
                <a:ea typeface="+mn-ea"/>
                <a:cs typeface="+mn-cs"/>
              </a:rPr>
              <a:t> &lt; </a:t>
            </a:r>
            <a:r>
              <a:rPr lang="en-US" sz="1200" b="0" i="0" kern="1200" dirty="0" err="1" smtClean="0">
                <a:solidFill>
                  <a:schemeClr val="tx1"/>
                </a:solidFill>
                <a:latin typeface="+mn-lt"/>
                <a:ea typeface="+mn-ea"/>
                <a:cs typeface="+mn-cs"/>
              </a:rPr>
              <a:t>rsvd</a:t>
            </a:r>
            <a:r>
              <a:rPr lang="en-US" sz="1200" b="0" i="0" kern="1200" dirty="0" smtClean="0">
                <a:solidFill>
                  <a:schemeClr val="tx1"/>
                </a:solidFill>
                <a:latin typeface="+mn-lt"/>
                <a:ea typeface="+mn-ea"/>
                <a:cs typeface="+mn-cs"/>
              </a:rPr>
              <a:t> or </a:t>
            </a:r>
            <a:r>
              <a:rPr lang="en-US" sz="1200" b="0" i="0" kern="1200" dirty="0" err="1" smtClean="0">
                <a:solidFill>
                  <a:schemeClr val="tx1"/>
                </a:solidFill>
                <a:latin typeface="+mn-lt"/>
                <a:ea typeface="+mn-ea"/>
                <a:cs typeface="+mn-cs"/>
              </a:rPr>
              <a:t>ursvd</a:t>
            </a:r>
            <a:r>
              <a:rPr lang="en-US" sz="1200" b="0" i="0" kern="1200" baseline="0" dirty="0" smtClean="0">
                <a:solidFill>
                  <a:schemeClr val="tx1"/>
                </a:solidFill>
                <a:latin typeface="+mn-lt"/>
                <a:ea typeface="+mn-ea"/>
                <a:cs typeface="+mn-cs"/>
              </a:rPr>
              <a:t> is small </a:t>
            </a:r>
            <a:r>
              <a:rPr lang="en-US" sz="1200" b="0" i="0" kern="1200" dirty="0" smtClean="0">
                <a:solidFill>
                  <a:schemeClr val="tx1"/>
                </a:solidFill>
                <a:latin typeface="+mn-lt"/>
                <a:ea typeface="+mn-ea"/>
                <a:cs typeface="+mn-cs"/>
              </a:rPr>
              <a:t>,</a:t>
            </a:r>
            <a:r>
              <a:rPr lang="en-US" sz="1200" b="0" i="0" kern="1200" baseline="0" dirty="0" smtClean="0">
                <a:solidFill>
                  <a:schemeClr val="tx1"/>
                </a:solidFill>
                <a:latin typeface="+mn-lt"/>
                <a:ea typeface="+mn-ea"/>
                <a:cs typeface="+mn-cs"/>
              </a:rPr>
              <a:t> memory limit possible</a:t>
            </a:r>
          </a:p>
          <a:p>
            <a:endParaRPr lang="en-US" sz="1200" b="0" i="0" kern="1200" baseline="0" dirty="0" smtClean="0">
              <a:solidFill>
                <a:schemeClr val="tx1"/>
              </a:solidFill>
              <a:latin typeface="+mn-lt"/>
              <a:ea typeface="+mn-ea"/>
              <a:cs typeface="+mn-cs"/>
            </a:endParaRPr>
          </a:p>
          <a:p>
            <a:r>
              <a:rPr lang="en-US" sz="1200" b="0" i="0" kern="1200" baseline="0" dirty="0" smtClean="0">
                <a:solidFill>
                  <a:schemeClr val="tx1"/>
                </a:solidFill>
                <a:latin typeface="+mn-lt"/>
                <a:ea typeface="+mn-ea"/>
                <a:cs typeface="+mn-cs"/>
              </a:rPr>
              <a:t>NUMA balance</a:t>
            </a:r>
          </a:p>
          <a:p>
            <a:endParaRPr lang="en-US" sz="1200" b="0" i="0" kern="1200" baseline="0" dirty="0" smtClean="0">
              <a:solidFill>
                <a:schemeClr val="tx1"/>
              </a:solidFill>
              <a:latin typeface="+mn-lt"/>
              <a:ea typeface="+mn-ea"/>
              <a:cs typeface="+mn-cs"/>
            </a:endParaRPr>
          </a:p>
          <a:p>
            <a:r>
              <a:rPr lang="en-US" sz="1200" b="0" i="0" kern="1200" baseline="0" dirty="0" smtClean="0">
                <a:solidFill>
                  <a:schemeClr val="tx1"/>
                </a:solidFill>
                <a:latin typeface="+mn-lt"/>
                <a:ea typeface="+mn-ea"/>
                <a:cs typeface="+mn-cs"/>
              </a:rPr>
              <a:t>State + NUMA(VM memory size &gt; NUMA node) + SWAP + Balloon</a:t>
            </a:r>
          </a:p>
          <a:p>
            <a:endParaRPr lang="en-US" sz="1200" b="0" i="0" kern="1200" baseline="0" dirty="0" smtClean="0">
              <a:solidFill>
                <a:schemeClr val="tx1"/>
              </a:solidFill>
              <a:latin typeface="+mn-lt"/>
              <a:ea typeface="+mn-ea"/>
              <a:cs typeface="+mn-cs"/>
            </a:endParaRPr>
          </a:p>
          <a:p>
            <a:r>
              <a:rPr lang="en-US" sz="1200" b="0" i="0" kern="1200" baseline="0" dirty="0" smtClean="0">
                <a:solidFill>
                  <a:schemeClr val="tx1"/>
                </a:solidFill>
                <a:latin typeface="+mn-lt"/>
                <a:ea typeface="+mn-ea"/>
                <a:cs typeface="+mn-cs"/>
              </a:rPr>
              <a:t>Solution:</a:t>
            </a:r>
          </a:p>
          <a:p>
            <a:r>
              <a:rPr lang="en-US" sz="1200" b="0" i="0" kern="1200" baseline="0" dirty="0" smtClean="0">
                <a:solidFill>
                  <a:schemeClr val="tx1"/>
                </a:solidFill>
                <a:latin typeface="+mn-lt"/>
                <a:ea typeface="+mn-ea"/>
                <a:cs typeface="+mn-cs"/>
              </a:rPr>
              <a:t>Enable </a:t>
            </a:r>
            <a:r>
              <a:rPr lang="en-US" sz="1200" b="0" i="0" kern="1200" baseline="0" dirty="0" err="1" smtClean="0">
                <a:solidFill>
                  <a:schemeClr val="tx1"/>
                </a:solidFill>
                <a:latin typeface="+mn-lt"/>
                <a:ea typeface="+mn-ea"/>
                <a:cs typeface="+mn-cs"/>
              </a:rPr>
              <a:t>Ballon</a:t>
            </a:r>
            <a:r>
              <a:rPr lang="en-US" sz="1200" b="0" i="0" kern="1200" baseline="0" dirty="0" smtClean="0">
                <a:solidFill>
                  <a:schemeClr val="tx1"/>
                </a:solidFill>
                <a:latin typeface="+mn-lt"/>
                <a:ea typeface="+mn-ea"/>
                <a:cs typeface="+mn-cs"/>
              </a:rPr>
              <a:t> (if swap large) + Reserve memory + Tuning APP + add Physical Memory + DRS</a:t>
            </a:r>
          </a:p>
          <a:p>
            <a:endParaRPr lang="en-US" sz="1200" b="0" i="0" kern="1200" baseline="0" dirty="0" smtClean="0">
              <a:solidFill>
                <a:schemeClr val="tx1"/>
              </a:solidFill>
              <a:latin typeface="+mn-lt"/>
              <a:ea typeface="+mn-ea"/>
              <a:cs typeface="+mn-cs"/>
            </a:endParaRPr>
          </a:p>
          <a:p>
            <a:endParaRPr lang="en-US" sz="1200" b="0" i="0" kern="1200" baseline="0" dirty="0" smtClean="0">
              <a:solidFill>
                <a:schemeClr val="tx1"/>
              </a:solidFill>
              <a:latin typeface="+mn-lt"/>
              <a:ea typeface="+mn-ea"/>
              <a:cs typeface="+mn-cs"/>
            </a:endParaRPr>
          </a:p>
          <a:p>
            <a:endParaRPr lang="en-US" sz="1200" b="0" i="0" kern="1200" baseline="0" dirty="0" smtClean="0">
              <a:solidFill>
                <a:schemeClr val="tx1"/>
              </a:solidFill>
              <a:latin typeface="+mn-lt"/>
              <a:ea typeface="+mn-ea"/>
              <a:cs typeface="+mn-cs"/>
            </a:endParaRPr>
          </a:p>
          <a:p>
            <a:endParaRPr lang="en-US" sz="1200" b="0" i="0" kern="1200" baseline="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41725AB-CEEF-4409-B135-6461DF98C7EC}" type="slidenum">
              <a:rPr lang="en-US" smtClean="0"/>
              <a:pPr/>
              <a:t>58</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0" i="0" kern="1200" dirty="0" smtClean="0">
                <a:solidFill>
                  <a:schemeClr val="tx1"/>
                </a:solidFill>
                <a:latin typeface="+mn-lt"/>
                <a:ea typeface="+mn-ea"/>
                <a:cs typeface="+mn-cs"/>
              </a:rPr>
              <a:t>"MEMSZ" = "GRANT" + "MCTLSZ" + "SWCUR" + "never touched“</a:t>
            </a:r>
          </a:p>
          <a:p>
            <a:endParaRPr lang="en-US" sz="1200" b="0" i="0" kern="1200" dirty="0" smtClean="0">
              <a:solidFill>
                <a:schemeClr val="tx1"/>
              </a:solidFill>
              <a:latin typeface="+mn-lt"/>
              <a:ea typeface="+mn-ea"/>
              <a:cs typeface="+mn-cs"/>
            </a:endParaRPr>
          </a:p>
          <a:p>
            <a:pPr fontAlgn="base"/>
            <a:r>
              <a:rPr lang="en-US" sz="1200" b="0" i="1" kern="1200" dirty="0" smtClean="0">
                <a:solidFill>
                  <a:schemeClr val="tx1"/>
                </a:solidFill>
                <a:latin typeface="+mn-lt"/>
                <a:ea typeface="+mn-ea"/>
                <a:cs typeface="+mn-cs"/>
              </a:rPr>
              <a:t>Q: How is "TCHD" used?</a:t>
            </a:r>
            <a:endParaRPr lang="en-US" sz="1200" b="0" i="0" kern="1200" dirty="0" smtClean="0">
              <a:solidFill>
                <a:schemeClr val="tx1"/>
              </a:solidFill>
              <a:latin typeface="+mn-lt"/>
              <a:ea typeface="+mn-ea"/>
              <a:cs typeface="+mn-cs"/>
            </a:endParaRPr>
          </a:p>
          <a:p>
            <a:pPr fontAlgn="base"/>
            <a:r>
              <a:rPr lang="en-US" sz="1200" b="0" i="1" kern="1200" dirty="0" smtClean="0">
                <a:solidFill>
                  <a:schemeClr val="tx1"/>
                </a:solidFill>
                <a:latin typeface="+mn-lt"/>
                <a:ea typeface="+mn-ea"/>
                <a:cs typeface="+mn-cs"/>
              </a:rPr>
              <a:t>A: "TCHD" is a working set estimate, which indicates how actively the VM is using its memory</a:t>
            </a:r>
          </a:p>
          <a:p>
            <a:pPr fontAlgn="base"/>
            <a:endParaRPr lang="en-US" sz="1200" b="0" i="1" kern="1200" dirty="0" smtClean="0">
              <a:solidFill>
                <a:schemeClr val="tx1"/>
              </a:solidFill>
              <a:latin typeface="+mn-lt"/>
              <a:ea typeface="+mn-ea"/>
              <a:cs typeface="+mn-cs"/>
            </a:endParaRPr>
          </a:p>
          <a:p>
            <a:pPr fontAlgn="base"/>
            <a:r>
              <a:rPr lang="en-US" sz="1200" b="1" i="0" kern="1200" dirty="0" smtClean="0">
                <a:solidFill>
                  <a:schemeClr val="tx1"/>
                </a:solidFill>
                <a:latin typeface="+mn-lt"/>
                <a:ea typeface="+mn-ea"/>
                <a:cs typeface="+mn-cs"/>
              </a:rPr>
              <a:t>"MCTLSZ" (MB)</a:t>
            </a:r>
            <a:endParaRPr lang="en-US" sz="1200" b="0" i="0" kern="1200" dirty="0" smtClean="0">
              <a:solidFill>
                <a:schemeClr val="tx1"/>
              </a:solidFill>
              <a:latin typeface="+mn-lt"/>
              <a:ea typeface="+mn-ea"/>
              <a:cs typeface="+mn-cs"/>
            </a:endParaRPr>
          </a:p>
          <a:p>
            <a:pPr fontAlgn="base"/>
            <a:r>
              <a:rPr lang="en-US" sz="1200" b="0" i="0" kern="1200" dirty="0" smtClean="0">
                <a:solidFill>
                  <a:schemeClr val="tx1"/>
                </a:solidFill>
                <a:latin typeface="+mn-lt"/>
                <a:ea typeface="+mn-ea"/>
                <a:cs typeface="+mn-cs"/>
              </a:rPr>
              <a:t>The amount of guest physical memory reclaimed by balloon driver.</a:t>
            </a:r>
          </a:p>
          <a:p>
            <a:pPr fontAlgn="base"/>
            <a:endParaRPr lang="en-US" sz="1200" b="1" i="0" kern="1200" dirty="0" smtClean="0">
              <a:solidFill>
                <a:schemeClr val="tx1"/>
              </a:solidFill>
              <a:latin typeface="+mn-lt"/>
              <a:ea typeface="+mn-ea"/>
              <a:cs typeface="+mn-cs"/>
            </a:endParaRPr>
          </a:p>
          <a:p>
            <a:pPr fontAlgn="base"/>
            <a:r>
              <a:rPr lang="en-US" sz="1200" b="1" i="0" kern="1200" dirty="0" smtClean="0">
                <a:solidFill>
                  <a:schemeClr val="tx1"/>
                </a:solidFill>
                <a:latin typeface="+mn-lt"/>
                <a:ea typeface="+mn-ea"/>
                <a:cs typeface="+mn-cs"/>
              </a:rPr>
              <a:t>"SWCUR" (MB)</a:t>
            </a:r>
            <a:endParaRPr lang="en-US" sz="1200" b="0" i="0" kern="1200" dirty="0" smtClean="0">
              <a:solidFill>
                <a:schemeClr val="tx1"/>
              </a:solidFill>
              <a:latin typeface="+mn-lt"/>
              <a:ea typeface="+mn-ea"/>
              <a:cs typeface="+mn-cs"/>
            </a:endParaRPr>
          </a:p>
          <a:p>
            <a:pPr fontAlgn="base"/>
            <a:r>
              <a:rPr lang="en-US" sz="1200" b="0" i="0" kern="1200" dirty="0" smtClean="0">
                <a:solidFill>
                  <a:schemeClr val="tx1"/>
                </a:solidFill>
                <a:latin typeface="+mn-lt"/>
                <a:ea typeface="+mn-ea"/>
                <a:cs typeface="+mn-cs"/>
              </a:rPr>
              <a:t>Current swap usage.</a:t>
            </a:r>
          </a:p>
          <a:p>
            <a:pPr fontAlgn="base"/>
            <a:r>
              <a:rPr lang="en-US" sz="1200" b="0" i="0" kern="1200" dirty="0" smtClean="0">
                <a:solidFill>
                  <a:schemeClr val="tx1"/>
                </a:solidFill>
                <a:latin typeface="+mn-lt"/>
                <a:ea typeface="+mn-ea"/>
                <a:cs typeface="+mn-cs"/>
              </a:rPr>
              <a:t> </a:t>
            </a:r>
          </a:p>
          <a:p>
            <a:pPr fontAlgn="base"/>
            <a:r>
              <a:rPr lang="en-US" sz="1200" b="0" i="0" kern="1200" dirty="0" smtClean="0">
                <a:solidFill>
                  <a:schemeClr val="tx1"/>
                </a:solidFill>
                <a:latin typeface="+mn-lt"/>
                <a:ea typeface="+mn-ea"/>
                <a:cs typeface="+mn-cs"/>
              </a:rPr>
              <a:t>For a VM, it is the current amount of guest physical memory swapped out to the backing store. Note that it is the </a:t>
            </a:r>
            <a:r>
              <a:rPr lang="en-US" sz="1200" b="0" i="0" kern="1200" dirty="0" err="1" smtClean="0">
                <a:solidFill>
                  <a:schemeClr val="tx1"/>
                </a:solidFill>
                <a:latin typeface="+mn-lt"/>
                <a:ea typeface="+mn-ea"/>
                <a:cs typeface="+mn-cs"/>
              </a:rPr>
              <a:t>VMKernel</a:t>
            </a:r>
            <a:r>
              <a:rPr lang="en-US" sz="1200" b="0" i="0" kern="1200" dirty="0" smtClean="0">
                <a:solidFill>
                  <a:schemeClr val="tx1"/>
                </a:solidFill>
                <a:latin typeface="+mn-lt"/>
                <a:ea typeface="+mn-ea"/>
                <a:cs typeface="+mn-cs"/>
              </a:rPr>
              <a:t> swapping not the guest OS swapping.</a:t>
            </a:r>
          </a:p>
          <a:p>
            <a:pPr fontAlgn="base"/>
            <a:r>
              <a:rPr lang="en-US" sz="1200" b="0" i="0" kern="1200" dirty="0" smtClean="0">
                <a:solidFill>
                  <a:schemeClr val="tx1"/>
                </a:solidFill>
                <a:latin typeface="+mn-lt"/>
                <a:ea typeface="+mn-ea"/>
                <a:cs typeface="+mn-cs"/>
              </a:rPr>
              <a:t>It is the sum of swap slots used in the </a:t>
            </a:r>
            <a:r>
              <a:rPr lang="en-US" sz="1200" b="0" i="0" kern="1200" dirty="0" err="1" smtClean="0">
                <a:solidFill>
                  <a:schemeClr val="tx1"/>
                </a:solidFill>
                <a:latin typeface="+mn-lt"/>
                <a:ea typeface="+mn-ea"/>
                <a:cs typeface="+mn-cs"/>
              </a:rPr>
              <a:t>vswp</a:t>
            </a:r>
            <a:r>
              <a:rPr lang="en-US" sz="1200" b="0" i="0" kern="1200" dirty="0" smtClean="0">
                <a:solidFill>
                  <a:schemeClr val="tx1"/>
                </a:solidFill>
                <a:latin typeface="+mn-lt"/>
                <a:ea typeface="+mn-ea"/>
                <a:cs typeface="+mn-cs"/>
              </a:rPr>
              <a:t> file or system swap, and migration swap.</a:t>
            </a:r>
          </a:p>
          <a:p>
            <a:pPr fontAlgn="base"/>
            <a:endParaRPr lang="en-US" sz="1200" b="0" i="0" kern="1200" dirty="0" smtClean="0">
              <a:solidFill>
                <a:schemeClr val="tx1"/>
              </a:solidFill>
              <a:latin typeface="+mn-lt"/>
              <a:ea typeface="+mn-ea"/>
              <a:cs typeface="+mn-cs"/>
            </a:endParaRPr>
          </a:p>
          <a:p>
            <a:pPr fontAlgn="base"/>
            <a:endParaRPr lang="en-US" sz="1200" b="0" i="0" kern="1200" dirty="0" smtClean="0">
              <a:solidFill>
                <a:schemeClr val="tx1"/>
              </a:solidFill>
              <a:latin typeface="+mn-lt"/>
              <a:ea typeface="+mn-ea"/>
              <a:cs typeface="+mn-cs"/>
            </a:endParaRPr>
          </a:p>
          <a:p>
            <a:pPr fontAlgn="base"/>
            <a:r>
              <a:rPr lang="en-US" sz="1200" b="0" i="1" kern="1200" dirty="0" smtClean="0">
                <a:solidFill>
                  <a:schemeClr val="tx1"/>
                </a:solidFill>
                <a:latin typeface="+mn-lt"/>
                <a:ea typeface="+mn-ea"/>
                <a:cs typeface="+mn-cs"/>
              </a:rPr>
              <a:t>: Why is it possible for "MCTLTGT" to be less than "MCTLSZ" for a long time?</a:t>
            </a:r>
            <a:endParaRPr lang="en-US" sz="1200" b="0" i="0" kern="1200" dirty="0" smtClean="0">
              <a:solidFill>
                <a:schemeClr val="tx1"/>
              </a:solidFill>
              <a:latin typeface="+mn-lt"/>
              <a:ea typeface="+mn-ea"/>
              <a:cs typeface="+mn-cs"/>
            </a:endParaRPr>
          </a:p>
          <a:p>
            <a:pPr fontAlgn="base"/>
            <a:r>
              <a:rPr lang="en-US" sz="1200" b="0" i="1" kern="1200" dirty="0" smtClean="0">
                <a:solidFill>
                  <a:schemeClr val="tx1"/>
                </a:solidFill>
                <a:latin typeface="+mn-lt"/>
                <a:ea typeface="+mn-ea"/>
                <a:cs typeface="+mn-cs"/>
              </a:rPr>
              <a:t>A: If "MCTLTGT" is less than "MCTLSZ", </a:t>
            </a:r>
            <a:r>
              <a:rPr lang="en-US" sz="1200" b="0" i="1" kern="1200" dirty="0" err="1" smtClean="0">
                <a:solidFill>
                  <a:schemeClr val="tx1"/>
                </a:solidFill>
                <a:latin typeface="+mn-lt"/>
                <a:ea typeface="+mn-ea"/>
                <a:cs typeface="+mn-cs"/>
              </a:rPr>
              <a:t>VMKernel</a:t>
            </a:r>
            <a:r>
              <a:rPr lang="en-US" sz="1200" b="0" i="1" kern="1200" dirty="0" smtClean="0">
                <a:solidFill>
                  <a:schemeClr val="tx1"/>
                </a:solidFill>
                <a:latin typeface="+mn-lt"/>
                <a:ea typeface="+mn-ea"/>
                <a:cs typeface="+mn-cs"/>
              </a:rPr>
              <a:t> allows the balloon to deflate. But, balloon deflation happens lazily until the VM requests new memory. So, it is possible for "MCTLTGT" to be less than "MCTLSZ" for a long time, when the VM is not requesting new memory.</a:t>
            </a:r>
            <a:endParaRPr lang="en-US" sz="1200" b="0" i="0" kern="1200" dirty="0" smtClean="0">
              <a:solidFill>
                <a:schemeClr val="tx1"/>
              </a:solidFill>
              <a:latin typeface="+mn-lt"/>
              <a:ea typeface="+mn-ea"/>
              <a:cs typeface="+mn-cs"/>
            </a:endParaRPr>
          </a:p>
          <a:p>
            <a:pPr fontAlgn="base"/>
            <a:endParaRPr lang="en-US" sz="1200" b="0" i="0" kern="1200" dirty="0" smtClean="0">
              <a:solidFill>
                <a:schemeClr val="tx1"/>
              </a:solidFill>
              <a:latin typeface="+mn-lt"/>
              <a:ea typeface="+mn-ea"/>
              <a:cs typeface="+mn-cs"/>
            </a:endParaRPr>
          </a:p>
          <a:p>
            <a:pPr fontAlgn="base"/>
            <a:r>
              <a:rPr lang="en-US" sz="1200" b="0" i="1" kern="1200" dirty="0" smtClean="0">
                <a:solidFill>
                  <a:schemeClr val="tx1"/>
                </a:solidFill>
                <a:latin typeface="+mn-lt"/>
                <a:ea typeface="+mn-ea"/>
                <a:cs typeface="+mn-cs"/>
              </a:rPr>
              <a:t>Q: What does it mean if "SWCUR" of my VM is high?</a:t>
            </a:r>
            <a:endParaRPr lang="en-US" sz="1200" b="0" i="0" kern="1200" dirty="0" smtClean="0">
              <a:solidFill>
                <a:schemeClr val="tx1"/>
              </a:solidFill>
              <a:latin typeface="+mn-lt"/>
              <a:ea typeface="+mn-ea"/>
              <a:cs typeface="+mn-cs"/>
            </a:endParaRPr>
          </a:p>
          <a:p>
            <a:pPr fontAlgn="base"/>
            <a:r>
              <a:rPr lang="en-US" sz="1200" b="0" i="1" kern="1200" dirty="0" smtClean="0">
                <a:solidFill>
                  <a:schemeClr val="tx1"/>
                </a:solidFill>
                <a:latin typeface="+mn-lt"/>
                <a:ea typeface="+mn-ea"/>
                <a:cs typeface="+mn-cs"/>
              </a:rPr>
              <a:t>A: It means the VM's guest physical memory is not resident in machine memory, but on disk. If those memory will not be used in the near future, it is not an issue. Otherwise, those memory will be swapped in for guest's use. In that case, you will see some swap-in activities via "SWR/s", which may hurt the VM's performance.</a:t>
            </a:r>
            <a:endParaRPr lang="en-US" sz="1200" b="0" i="0" kern="1200" dirty="0" smtClean="0">
              <a:solidFill>
                <a:schemeClr val="tx1"/>
              </a:solidFill>
              <a:latin typeface="+mn-lt"/>
              <a:ea typeface="+mn-ea"/>
              <a:cs typeface="+mn-cs"/>
            </a:endParaRPr>
          </a:p>
          <a:p>
            <a:pPr fontAlgn="base"/>
            <a:endParaRPr lang="en-US" sz="1200" b="0" i="0" kern="1200" dirty="0" smtClean="0">
              <a:solidFill>
                <a:schemeClr val="tx1"/>
              </a:solidFill>
              <a:latin typeface="+mn-lt"/>
              <a:ea typeface="+mn-ea"/>
              <a:cs typeface="+mn-cs"/>
            </a:endParaRPr>
          </a:p>
          <a:p>
            <a:pPr fontAlgn="base"/>
            <a:r>
              <a:rPr lang="en-US" sz="1200" b="0" i="1" kern="1200" dirty="0" smtClean="0">
                <a:solidFill>
                  <a:schemeClr val="tx1"/>
                </a:solidFill>
                <a:latin typeface="+mn-lt"/>
                <a:ea typeface="+mn-ea"/>
                <a:cs typeface="+mn-cs"/>
              </a:rPr>
              <a:t>Q: What does it mean if SWR/s is high?</a:t>
            </a:r>
            <a:endParaRPr lang="en-US" sz="1200" b="0" i="0" kern="1200" dirty="0" smtClean="0">
              <a:solidFill>
                <a:schemeClr val="tx1"/>
              </a:solidFill>
              <a:latin typeface="+mn-lt"/>
              <a:ea typeface="+mn-ea"/>
              <a:cs typeface="+mn-cs"/>
            </a:endParaRPr>
          </a:p>
          <a:p>
            <a:pPr fontAlgn="base"/>
            <a:r>
              <a:rPr lang="en-US" sz="1200" b="0" i="1" kern="1200" dirty="0" smtClean="0">
                <a:solidFill>
                  <a:schemeClr val="tx1"/>
                </a:solidFill>
                <a:latin typeface="+mn-lt"/>
                <a:ea typeface="+mn-ea"/>
                <a:cs typeface="+mn-cs"/>
              </a:rPr>
              <a:t>A: It is very bad for VM's performance. Because swap-in is synchronous, the VM needs to wait until the requested pages are read into machine memory. This happens when </a:t>
            </a:r>
            <a:r>
              <a:rPr lang="en-US" sz="1200" b="0" i="1" kern="1200" dirty="0" err="1" smtClean="0">
                <a:solidFill>
                  <a:schemeClr val="tx1"/>
                </a:solidFill>
                <a:latin typeface="+mn-lt"/>
                <a:ea typeface="+mn-ea"/>
                <a:cs typeface="+mn-cs"/>
              </a:rPr>
              <a:t>VMKernel</a:t>
            </a:r>
            <a:r>
              <a:rPr lang="en-US" sz="1200" b="0" i="1" kern="1200" dirty="0" smtClean="0">
                <a:solidFill>
                  <a:schemeClr val="tx1"/>
                </a:solidFill>
                <a:latin typeface="+mn-lt"/>
                <a:ea typeface="+mn-ea"/>
                <a:cs typeface="+mn-cs"/>
              </a:rPr>
              <a:t> swapped out the VM's memory before and the VM needs them now. Please refer to "SWW/s".</a:t>
            </a:r>
            <a:endParaRPr lang="en-US" sz="1200" b="0" i="0" kern="1200" dirty="0" smtClean="0">
              <a:solidFill>
                <a:schemeClr val="tx1"/>
              </a:solidFill>
              <a:latin typeface="+mn-lt"/>
              <a:ea typeface="+mn-ea"/>
              <a:cs typeface="+mn-cs"/>
            </a:endParaRPr>
          </a:p>
          <a:p>
            <a:pPr fontAlgn="base"/>
            <a:endParaRPr lang="en-US" sz="1200" b="0" i="0" kern="1200" dirty="0" smtClean="0">
              <a:solidFill>
                <a:schemeClr val="tx1"/>
              </a:solidFill>
              <a:latin typeface="+mn-lt"/>
              <a:ea typeface="+mn-ea"/>
              <a:cs typeface="+mn-cs"/>
            </a:endParaRPr>
          </a:p>
          <a:p>
            <a:pPr fontAlgn="base"/>
            <a:r>
              <a:rPr lang="en-US" sz="1200" b="0" i="0" kern="1200" dirty="0" err="1" smtClean="0">
                <a:solidFill>
                  <a:schemeClr val="tx1"/>
                </a:solidFill>
                <a:latin typeface="+mn-lt"/>
                <a:ea typeface="+mn-ea"/>
                <a:cs typeface="+mn-cs"/>
              </a:rPr>
              <a:t>Ballon</a:t>
            </a:r>
            <a:r>
              <a:rPr lang="en-US" sz="1200" b="0" i="0" kern="1200" baseline="0" dirty="0" smtClean="0">
                <a:solidFill>
                  <a:schemeClr val="tx1"/>
                </a:solidFill>
                <a:latin typeface="+mn-lt"/>
                <a:ea typeface="+mn-ea"/>
                <a:cs typeface="+mn-cs"/>
              </a:rPr>
              <a:t> + SWAP(read +Write per second)</a:t>
            </a:r>
          </a:p>
          <a:p>
            <a:pPr fontAlgn="base"/>
            <a:endParaRPr lang="en-US" sz="1200" b="0" i="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41725AB-CEEF-4409-B135-6461DF98C7EC}" type="slidenum">
              <a:rPr lang="en-US" smtClean="0"/>
              <a:pPr/>
              <a:t>59</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For performance analysis purposes, an IO request from an application in a virtual machine traverses through multiple levels of queues, each associated with a resource, in the guest OS, the </a:t>
            </a:r>
            <a:r>
              <a:rPr lang="en-US" sz="1200" b="0" i="0" kern="1200" dirty="0" err="1" smtClean="0">
                <a:solidFill>
                  <a:schemeClr val="tx1"/>
                </a:solidFill>
                <a:latin typeface="+mn-lt"/>
                <a:ea typeface="+mn-ea"/>
                <a:cs typeface="+mn-cs"/>
              </a:rPr>
              <a:t>VMkernel</a:t>
            </a:r>
            <a:r>
              <a:rPr lang="en-US" sz="1200" b="0" i="0" kern="1200" dirty="0" smtClean="0">
                <a:solidFill>
                  <a:schemeClr val="tx1"/>
                </a:solidFill>
                <a:latin typeface="+mn-lt"/>
                <a:ea typeface="+mn-ea"/>
                <a:cs typeface="+mn-cs"/>
              </a:rPr>
              <a:t> and the physical storage. </a:t>
            </a:r>
          </a:p>
          <a:p>
            <a:r>
              <a:rPr lang="en-US" sz="1200" b="0" i="0" kern="1200" dirty="0" smtClean="0">
                <a:solidFill>
                  <a:schemeClr val="tx1"/>
                </a:solidFill>
                <a:latin typeface="+mn-lt"/>
                <a:ea typeface="+mn-ea"/>
                <a:cs typeface="+mn-cs"/>
              </a:rPr>
              <a:t>. (Note that physical storage could be an FC- or IP- SAN or disk array.)</a:t>
            </a:r>
          </a:p>
          <a:p>
            <a:endParaRPr lang="en-US" sz="1200" b="0" i="0" kern="1200" dirty="0" smtClean="0">
              <a:solidFill>
                <a:schemeClr val="tx1"/>
              </a:solidFill>
              <a:latin typeface="+mn-lt"/>
              <a:ea typeface="+mn-ea"/>
              <a:cs typeface="+mn-cs"/>
            </a:endParaRPr>
          </a:p>
          <a:p>
            <a:r>
              <a:rPr lang="en-US" dirty="0" smtClean="0">
                <a:hlinkClick r:id="rId3"/>
              </a:rPr>
              <a:t>http://en.wikipedia.org/wiki/IOPS</a:t>
            </a:r>
            <a:endParaRPr lang="en-US" dirty="0" smtClean="0"/>
          </a:p>
          <a:p>
            <a:r>
              <a:rPr lang="en-US" sz="1200" b="0" i="0" kern="1200" dirty="0" smtClean="0">
                <a:solidFill>
                  <a:schemeClr val="tx1"/>
                </a:solidFill>
                <a:latin typeface="+mn-lt"/>
                <a:ea typeface="+mn-ea"/>
                <a:cs typeface="+mn-cs"/>
              </a:rPr>
              <a:t>IOPS * </a:t>
            </a:r>
            <a:r>
              <a:rPr lang="en-US" sz="1200" b="0" i="0" kern="1200" dirty="0" err="1" smtClean="0">
                <a:solidFill>
                  <a:schemeClr val="tx1"/>
                </a:solidFill>
                <a:latin typeface="+mn-lt"/>
                <a:ea typeface="+mn-ea"/>
                <a:cs typeface="+mn-cs"/>
              </a:rPr>
              <a:t>transferbytespersec</a:t>
            </a:r>
            <a:r>
              <a:rPr lang="en-US" sz="1200" b="0" i="0" kern="1200" baseline="0" dirty="0" smtClean="0">
                <a:solidFill>
                  <a:schemeClr val="tx1"/>
                </a:solidFill>
                <a:latin typeface="+mn-lt"/>
                <a:ea typeface="+mn-ea"/>
                <a:cs typeface="+mn-cs"/>
              </a:rPr>
              <a:t> = </a:t>
            </a:r>
            <a:r>
              <a:rPr lang="en-US" sz="1200" b="0" i="0" kern="1200" baseline="0" dirty="0" err="1" smtClean="0">
                <a:solidFill>
                  <a:schemeClr val="tx1"/>
                </a:solidFill>
                <a:latin typeface="+mn-lt"/>
                <a:ea typeface="+mn-ea"/>
                <a:cs typeface="+mn-cs"/>
              </a:rPr>
              <a:t>byterpersecond</a:t>
            </a:r>
            <a:endParaRPr lang="en-US" sz="1200" b="0" i="0" kern="1200" dirty="0" smtClean="0">
              <a:solidFill>
                <a:schemeClr val="tx1"/>
              </a:solidFill>
              <a:latin typeface="+mn-lt"/>
              <a:ea typeface="+mn-ea"/>
              <a:cs typeface="+mn-cs"/>
            </a:endParaRPr>
          </a:p>
          <a:p>
            <a:r>
              <a:rPr lang="en-US" dirty="0" smtClean="0">
                <a:hlinkClick r:id="rId4"/>
              </a:rPr>
              <a:t>https://wiki.eng.vmware.com/Performance/1M_IOPS</a:t>
            </a:r>
            <a:endParaRPr lang="en-US" sz="1200" b="0" i="0" kern="1200" dirty="0" smtClean="0">
              <a:solidFill>
                <a:schemeClr val="tx1"/>
              </a:solidFill>
              <a:latin typeface="+mn-lt"/>
              <a:ea typeface="+mn-ea"/>
              <a:cs typeface="+mn-cs"/>
            </a:endParaRPr>
          </a:p>
          <a:p>
            <a:r>
              <a:rPr lang="en-US" dirty="0" smtClean="0"/>
              <a:t>CMDS/s 36729 </a:t>
            </a:r>
          </a:p>
          <a:p>
            <a:r>
              <a:rPr lang="en-US" dirty="0" smtClean="0"/>
              <a:t>RD/s == 72366 </a:t>
            </a:r>
          </a:p>
          <a:p>
            <a:endParaRPr lang="en-US" dirty="0" smtClean="0"/>
          </a:p>
          <a:p>
            <a:r>
              <a:rPr lang="en-US" dirty="0" smtClean="0"/>
              <a:t>MBRD/s MBWR/s</a:t>
            </a:r>
          </a:p>
          <a:p>
            <a:r>
              <a:rPr lang="en-US" dirty="0" smtClean="0"/>
              <a:t>35.33</a:t>
            </a:r>
          </a:p>
          <a:p>
            <a:endParaRPr lang="en-US" dirty="0" smtClean="0"/>
          </a:p>
          <a:p>
            <a:endParaRPr lang="en-US" dirty="0" smtClean="0">
              <a:solidFill>
                <a:srgbClr val="FF0000"/>
              </a:solidFill>
            </a:endParaRPr>
          </a:p>
          <a:p>
            <a:r>
              <a:rPr lang="en-US" b="1" dirty="0" smtClean="0">
                <a:solidFill>
                  <a:srgbClr val="FF0000"/>
                </a:solidFill>
              </a:rPr>
              <a:t>IOPS + Queue</a:t>
            </a:r>
            <a:r>
              <a:rPr lang="en-US" b="1" baseline="0" dirty="0" smtClean="0">
                <a:solidFill>
                  <a:srgbClr val="FF0000"/>
                </a:solidFill>
              </a:rPr>
              <a:t> depth relation</a:t>
            </a:r>
          </a:p>
          <a:p>
            <a:r>
              <a:rPr lang="en-US" b="1" baseline="0" dirty="0" err="1" smtClean="0">
                <a:solidFill>
                  <a:srgbClr val="FF0000"/>
                </a:solidFill>
              </a:rPr>
              <a:t>Vscsistats</a:t>
            </a:r>
            <a:r>
              <a:rPr lang="en-US" b="1" baseline="0" dirty="0" smtClean="0">
                <a:solidFill>
                  <a:srgbClr val="FF0000"/>
                </a:solidFill>
              </a:rPr>
              <a:t>: IO size, </a:t>
            </a:r>
            <a:r>
              <a:rPr lang="en-US" b="1" baseline="0" dirty="0" err="1" smtClean="0">
                <a:solidFill>
                  <a:srgbClr val="FF0000"/>
                </a:solidFill>
              </a:rPr>
              <a:t>sequencial</a:t>
            </a:r>
            <a:r>
              <a:rPr lang="en-US" b="1" baseline="0" dirty="0" smtClean="0">
                <a:solidFill>
                  <a:srgbClr val="FF0000"/>
                </a:solidFill>
              </a:rPr>
              <a:t>, + seek distance</a:t>
            </a:r>
          </a:p>
          <a:p>
            <a:r>
              <a:rPr lang="en-US" b="1" baseline="0" dirty="0" err="1" smtClean="0">
                <a:solidFill>
                  <a:srgbClr val="FF0000"/>
                </a:solidFill>
              </a:rPr>
              <a:t>Iometer</a:t>
            </a:r>
            <a:r>
              <a:rPr lang="en-US" b="1" baseline="0" dirty="0" smtClean="0">
                <a:solidFill>
                  <a:srgbClr val="FF0000"/>
                </a:solidFill>
              </a:rPr>
              <a:t>: isolate problem</a:t>
            </a:r>
          </a:p>
          <a:p>
            <a:r>
              <a:rPr lang="en-US" b="1" baseline="0" dirty="0" smtClean="0">
                <a:solidFill>
                  <a:srgbClr val="FF0000"/>
                </a:solidFill>
              </a:rPr>
              <a:t>Cause: IO Size + IO arrive-rate + Locality + </a:t>
            </a:r>
            <a:r>
              <a:rPr lang="en-US" b="1" baseline="0" dirty="0" err="1" smtClean="0">
                <a:solidFill>
                  <a:srgbClr val="FF0000"/>
                </a:solidFill>
              </a:rPr>
              <a:t>vMotion</a:t>
            </a:r>
            <a:r>
              <a:rPr lang="en-US" b="1" baseline="0" dirty="0" smtClean="0">
                <a:solidFill>
                  <a:srgbClr val="FF0000"/>
                </a:solidFill>
              </a:rPr>
              <a:t> ( </a:t>
            </a:r>
            <a:r>
              <a:rPr lang="en-US" b="1" baseline="0" dirty="0" err="1" smtClean="0">
                <a:solidFill>
                  <a:srgbClr val="FF0000"/>
                </a:solidFill>
              </a:rPr>
              <a:t>separte</a:t>
            </a:r>
            <a:r>
              <a:rPr lang="en-US" b="1" baseline="0" dirty="0" smtClean="0">
                <a:solidFill>
                  <a:srgbClr val="FF0000"/>
                </a:solidFill>
              </a:rPr>
              <a:t> </a:t>
            </a:r>
            <a:r>
              <a:rPr lang="en-US" b="1" baseline="0" dirty="0" err="1" smtClean="0">
                <a:solidFill>
                  <a:srgbClr val="FF0000"/>
                </a:solidFill>
              </a:rPr>
              <a:t>vmknic</a:t>
            </a:r>
            <a:r>
              <a:rPr lang="en-US" b="1" baseline="0" dirty="0" smtClean="0">
                <a:solidFill>
                  <a:srgbClr val="FF0000"/>
                </a:solidFill>
              </a:rPr>
              <a:t>) + disk Share + snapshot (long find)</a:t>
            </a:r>
          </a:p>
          <a:p>
            <a:r>
              <a:rPr lang="en-US" b="1" baseline="0" dirty="0" smtClean="0">
                <a:solidFill>
                  <a:srgbClr val="FF0000"/>
                </a:solidFill>
              </a:rPr>
              <a:t>Solution:</a:t>
            </a:r>
          </a:p>
          <a:p>
            <a:r>
              <a:rPr lang="en-US" b="1" baseline="0" dirty="0" smtClean="0">
                <a:solidFill>
                  <a:srgbClr val="FF0000"/>
                </a:solidFill>
              </a:rPr>
              <a:t>Add Storage capacity + Add Q depth + PVSCSI (</a:t>
            </a:r>
            <a:r>
              <a:rPr lang="en-US" b="1" baseline="0" dirty="0" err="1" smtClean="0">
                <a:solidFill>
                  <a:srgbClr val="FF0000"/>
                </a:solidFill>
              </a:rPr>
              <a:t>hv</a:t>
            </a:r>
            <a:r>
              <a:rPr lang="en-US" b="1" baseline="0" dirty="0" smtClean="0">
                <a:solidFill>
                  <a:srgbClr val="FF0000"/>
                </a:solidFill>
              </a:rPr>
              <a:t>)+ vendor (LUN number, RAID level, cache of array) + SCSI (hardware + software) </a:t>
            </a:r>
          </a:p>
          <a:p>
            <a:r>
              <a:rPr lang="en-US" b="1" baseline="0" dirty="0" smtClean="0">
                <a:solidFill>
                  <a:srgbClr val="FF0000"/>
                </a:solidFill>
              </a:rPr>
              <a:t>+ overloaded (abort number) + Move some VM to other Disk (pre-exist VMFS for VM sharing, same time </a:t>
            </a:r>
            <a:r>
              <a:rPr lang="en-US" b="1" baseline="0" dirty="0" err="1" smtClean="0">
                <a:solidFill>
                  <a:srgbClr val="FF0000"/>
                </a:solidFill>
              </a:rPr>
              <a:t>sequencial</a:t>
            </a:r>
            <a:r>
              <a:rPr lang="en-US" b="1" baseline="0" dirty="0" smtClean="0">
                <a:solidFill>
                  <a:srgbClr val="FF0000"/>
                </a:solidFill>
              </a:rPr>
              <a:t> request to ) + merge snapshot</a:t>
            </a:r>
          </a:p>
          <a:p>
            <a:endParaRPr lang="en-US" baseline="0" dirty="0" smtClean="0"/>
          </a:p>
          <a:p>
            <a:endParaRPr lang="en-US" baseline="0" dirty="0" smtClean="0"/>
          </a:p>
          <a:p>
            <a:endParaRPr lang="en-US" baseline="0" dirty="0" smtClean="0"/>
          </a:p>
          <a:p>
            <a:endParaRPr lang="en-US" baseline="0" dirty="0" smtClean="0"/>
          </a:p>
          <a:p>
            <a:r>
              <a:rPr lang="en-US" dirty="0" smtClean="0">
                <a:hlinkClick r:id="rId5"/>
              </a:rPr>
              <a:t>https://wiki.eng.vmware.com/NativeFastPathSSD/ESXStorageStackLatencyProfiling</a:t>
            </a:r>
            <a:endParaRPr lang="en-US" dirty="0" smtClean="0"/>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I/O arrival-rate: </a:t>
            </a:r>
            <a:r>
              <a:rPr lang="en-US" sz="1200" kern="1200" dirty="0" smtClean="0">
                <a:solidFill>
                  <a:schemeClr val="tx1"/>
                </a:solidFill>
                <a:latin typeface="+mn-lt"/>
                <a:ea typeface="+mn-ea"/>
                <a:cs typeface="+mn-cs"/>
              </a:rPr>
              <a:t>A given configuration of a storage device will have a maximum rate at which it can handle specific mixes of I/O requests. rate, they may need to be queued in buffers along the I/O path. This queuing can add to the overall response-time. When bursts of requests exceed this </a:t>
            </a:r>
          </a:p>
          <a:p>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I/O Size: </a:t>
            </a:r>
            <a:r>
              <a:rPr lang="en-US" sz="1200" kern="1200" dirty="0" smtClean="0">
                <a:solidFill>
                  <a:schemeClr val="tx1"/>
                </a:solidFill>
                <a:latin typeface="+mn-lt"/>
                <a:ea typeface="+mn-ea"/>
                <a:cs typeface="+mn-cs"/>
              </a:rPr>
              <a:t>The transmission rate of storage interconnects, and the speed at which an I/O can be read from or written to disk, are fixed quantities. As a result, large I/O operations will naturally take longer to complete. A response-time that is slow for small transfers may be expected for larger operations. </a:t>
            </a:r>
          </a:p>
          <a:p>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I/O Locality: </a:t>
            </a:r>
            <a:r>
              <a:rPr lang="en-US" sz="1200" kern="1200" dirty="0" smtClean="0">
                <a:solidFill>
                  <a:schemeClr val="tx1"/>
                </a:solidFill>
                <a:latin typeface="+mn-lt"/>
                <a:ea typeface="+mn-ea"/>
                <a:cs typeface="+mn-cs"/>
              </a:rPr>
              <a:t>Successive I/O requests to data that is stored sequentially on disk can be completed more quickly than those that are spread randomly. In addition, read requests to sequential data are more likely to be completed out of high-speed caches in the disks or arrays. </a:t>
            </a:r>
          </a:p>
          <a:p>
            <a:endParaRPr lang="en-US" dirty="0" smtClean="0"/>
          </a:p>
          <a:p>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Disk Shares: </a:t>
            </a:r>
            <a:r>
              <a:rPr lang="en-US" sz="1200" kern="1200" dirty="0" smtClean="0">
                <a:solidFill>
                  <a:schemeClr val="tx1"/>
                </a:solidFill>
                <a:latin typeface="+mn-lt"/>
                <a:ea typeface="+mn-ea"/>
                <a:cs typeface="+mn-cs"/>
              </a:rPr>
              <a:t>Represents the relative importance of a VM when accessing a shared </a:t>
            </a:r>
            <a:r>
              <a:rPr lang="en-US" sz="1200" kern="1200" dirty="0" err="1" smtClean="0">
                <a:solidFill>
                  <a:schemeClr val="tx1"/>
                </a:solidFill>
                <a:latin typeface="+mn-lt"/>
                <a:ea typeface="+mn-ea"/>
                <a:cs typeface="+mn-cs"/>
              </a:rPr>
              <a:t>datastore</a:t>
            </a:r>
            <a:r>
              <a:rPr lang="en-US" sz="1200" kern="1200" dirty="0" smtClean="0">
                <a:solidFill>
                  <a:schemeClr val="tx1"/>
                </a:solidFill>
                <a:latin typeface="+mn-lt"/>
                <a:ea typeface="+mn-ea"/>
                <a:cs typeface="+mn-cs"/>
              </a:rPr>
              <a:t>. During periods of I/O congestion, VMs with higher shares are given proportionally higher percentage of access to the shared </a:t>
            </a:r>
            <a:r>
              <a:rPr lang="en-US" sz="1200" kern="1200" dirty="0" err="1" smtClean="0">
                <a:solidFill>
                  <a:schemeClr val="tx1"/>
                </a:solidFill>
                <a:latin typeface="+mn-lt"/>
                <a:ea typeface="+mn-ea"/>
                <a:cs typeface="+mn-cs"/>
              </a:rPr>
              <a:t>datastore</a:t>
            </a:r>
            <a:r>
              <a:rPr lang="en-US" sz="1200" kern="1200" dirty="0" smtClean="0">
                <a:solidFill>
                  <a:schemeClr val="tx1"/>
                </a:solidFill>
                <a:latin typeface="+mn-lt"/>
                <a:ea typeface="+mn-ea"/>
                <a:cs typeface="+mn-cs"/>
              </a:rPr>
              <a:t>. This typically results in higher I/O throughput and lower latency for the VMs with higher shares. </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Limit – IOPs: </a:t>
            </a:r>
            <a:r>
              <a:rPr lang="en-US" sz="1200" kern="1200" dirty="0" smtClean="0">
                <a:solidFill>
                  <a:schemeClr val="tx1"/>
                </a:solidFill>
                <a:latin typeface="+mn-lt"/>
                <a:ea typeface="+mn-ea"/>
                <a:cs typeface="+mn-cs"/>
              </a:rPr>
              <a:t>Represents the maximum number of I/O requests a VM is allowed to issue per second. </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Congestion Threshold (Advanced Option): </a:t>
            </a:r>
            <a:r>
              <a:rPr lang="en-US" sz="1200" kern="1200" dirty="0" smtClean="0">
                <a:solidFill>
                  <a:schemeClr val="tx1"/>
                </a:solidFill>
                <a:latin typeface="+mn-lt"/>
                <a:ea typeface="+mn-ea"/>
                <a:cs typeface="+mn-cs"/>
              </a:rPr>
              <a:t>Upper limit for the </a:t>
            </a:r>
            <a:r>
              <a:rPr lang="en-US" sz="1200" kern="1200" dirty="0" err="1" smtClean="0">
                <a:solidFill>
                  <a:schemeClr val="tx1"/>
                </a:solidFill>
                <a:latin typeface="+mn-lt"/>
                <a:ea typeface="+mn-ea"/>
                <a:cs typeface="+mn-cs"/>
              </a:rPr>
              <a:t>datastore</a:t>
            </a:r>
            <a:r>
              <a:rPr lang="en-US" sz="1200" kern="1200" dirty="0" smtClean="0">
                <a:solidFill>
                  <a:schemeClr val="tx1"/>
                </a:solidFill>
                <a:latin typeface="+mn-lt"/>
                <a:ea typeface="+mn-ea"/>
                <a:cs typeface="+mn-cs"/>
              </a:rPr>
              <a:t>-wide normalized I/O latency beyond which a shared VMFS </a:t>
            </a:r>
            <a:r>
              <a:rPr lang="en-US" sz="1200" kern="1200" dirty="0" err="1" smtClean="0">
                <a:solidFill>
                  <a:schemeClr val="tx1"/>
                </a:solidFill>
                <a:latin typeface="+mn-lt"/>
                <a:ea typeface="+mn-ea"/>
                <a:cs typeface="+mn-cs"/>
              </a:rPr>
              <a:t>datastore</a:t>
            </a:r>
            <a:r>
              <a:rPr lang="en-US" sz="1200" kern="1200" dirty="0" smtClean="0">
                <a:solidFill>
                  <a:schemeClr val="tx1"/>
                </a:solidFill>
                <a:latin typeface="+mn-lt"/>
                <a:ea typeface="+mn-ea"/>
                <a:cs typeface="+mn-cs"/>
              </a:rPr>
              <a:t> is determined to be congested</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041725AB-CEEF-4409-B135-6461DF98C7EC}" type="slidenum">
              <a:rPr lang="en-US" smtClean="0"/>
              <a:pPr/>
              <a:t>60</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fontAlgn="base"/>
            <a:r>
              <a:rPr lang="zh-CN" altLang="en-US" sz="1200" b="0" i="0" kern="1200" dirty="0" smtClean="0">
                <a:solidFill>
                  <a:schemeClr val="tx1"/>
                </a:solidFill>
                <a:latin typeface="+mn-lt"/>
                <a:ea typeface="+mn-ea"/>
                <a:cs typeface="+mn-cs"/>
              </a:rPr>
              <a:t>只要</a:t>
            </a:r>
            <a:r>
              <a:rPr lang="en-US" altLang="zh-CN" sz="1200" b="0" i="0" kern="1200" dirty="0" smtClean="0">
                <a:solidFill>
                  <a:schemeClr val="tx1"/>
                </a:solidFill>
                <a:latin typeface="+mn-lt"/>
                <a:ea typeface="+mn-ea"/>
                <a:cs typeface="+mn-cs"/>
              </a:rPr>
              <a:t>IO</a:t>
            </a:r>
            <a:r>
              <a:rPr lang="zh-CN" altLang="en-US" sz="1200" b="0" i="0" kern="1200" dirty="0" smtClean="0">
                <a:solidFill>
                  <a:schemeClr val="tx1"/>
                </a:solidFill>
                <a:latin typeface="+mn-lt"/>
                <a:ea typeface="+mn-ea"/>
                <a:cs typeface="+mn-cs"/>
              </a:rPr>
              <a:t>延迟在</a:t>
            </a:r>
            <a:r>
              <a:rPr lang="en-US" altLang="zh-CN" sz="1200" b="0" i="0" kern="1200" dirty="0" smtClean="0">
                <a:solidFill>
                  <a:schemeClr val="tx1"/>
                </a:solidFill>
                <a:latin typeface="+mn-lt"/>
                <a:ea typeface="+mn-ea"/>
                <a:cs typeface="+mn-cs"/>
              </a:rPr>
              <a:t>20ms</a:t>
            </a:r>
            <a:r>
              <a:rPr lang="zh-CN" altLang="en-US" sz="1200" b="0" i="0" kern="1200" dirty="0" smtClean="0">
                <a:solidFill>
                  <a:schemeClr val="tx1"/>
                </a:solidFill>
                <a:latin typeface="+mn-lt"/>
                <a:ea typeface="+mn-ea"/>
                <a:cs typeface="+mn-cs"/>
              </a:rPr>
              <a:t>内，</a:t>
            </a:r>
            <a:r>
              <a:rPr lang="en-US" altLang="zh-CN" sz="1200" b="0" i="0" kern="1200" dirty="0" smtClean="0">
                <a:solidFill>
                  <a:schemeClr val="tx1"/>
                </a:solidFill>
                <a:latin typeface="+mn-lt"/>
                <a:ea typeface="+mn-ea"/>
                <a:cs typeface="+mn-cs"/>
              </a:rPr>
              <a:t>IO</a:t>
            </a:r>
            <a:r>
              <a:rPr lang="zh-CN" altLang="en-US" sz="1200" b="0" i="0" kern="1200" dirty="0" smtClean="0">
                <a:solidFill>
                  <a:schemeClr val="tx1"/>
                </a:solidFill>
                <a:latin typeface="+mn-lt"/>
                <a:ea typeface="+mn-ea"/>
                <a:cs typeface="+mn-cs"/>
              </a:rPr>
              <a:t>性能对于应用程序来说都是可以接受的，但是如果大于</a:t>
            </a:r>
            <a:r>
              <a:rPr lang="en-US" altLang="zh-CN" sz="1200" b="0" i="0" kern="1200" dirty="0" smtClean="0">
                <a:solidFill>
                  <a:schemeClr val="tx1"/>
                </a:solidFill>
                <a:latin typeface="+mn-lt"/>
                <a:ea typeface="+mn-ea"/>
                <a:cs typeface="+mn-cs"/>
              </a:rPr>
              <a:t>20ms</a:t>
            </a:r>
          </a:p>
          <a:p>
            <a:pPr fontAlgn="base"/>
            <a:r>
              <a:rPr lang="zh-CN" altLang="en-US" sz="1200" b="0" i="0" kern="1200" dirty="0" smtClean="0">
                <a:solidFill>
                  <a:schemeClr val="tx1"/>
                </a:solidFill>
                <a:latin typeface="+mn-lt"/>
                <a:ea typeface="+mn-ea"/>
                <a:cs typeface="+mn-cs"/>
              </a:rPr>
              <a:t>，</a:t>
            </a:r>
            <a:endParaRPr lang="en-US" altLang="zh-CN" sz="1200" b="0" i="0" kern="1200" dirty="0" smtClean="0">
              <a:solidFill>
                <a:schemeClr val="tx1"/>
              </a:solidFill>
              <a:latin typeface="+mn-lt"/>
              <a:ea typeface="+mn-ea"/>
              <a:cs typeface="+mn-cs"/>
            </a:endParaRPr>
          </a:p>
          <a:p>
            <a:pPr fontAlgn="base"/>
            <a:endParaRPr lang="en-US" sz="1200" b="0" i="1" kern="1200" dirty="0" smtClean="0">
              <a:solidFill>
                <a:schemeClr val="tx1"/>
              </a:solidFill>
              <a:latin typeface="+mn-lt"/>
              <a:ea typeface="+mn-ea"/>
              <a:cs typeface="+mn-cs"/>
            </a:endParaRPr>
          </a:p>
          <a:p>
            <a:pPr fontAlgn="base"/>
            <a:r>
              <a:rPr lang="en-US" sz="1200" b="0" i="1" kern="1200" dirty="0" smtClean="0">
                <a:solidFill>
                  <a:schemeClr val="tx1"/>
                </a:solidFill>
                <a:latin typeface="+mn-lt"/>
                <a:ea typeface="+mn-ea"/>
                <a:cs typeface="+mn-cs"/>
              </a:rPr>
              <a:t>Q: What is the relationship between GAVG, KAVG and DAVG?</a:t>
            </a:r>
            <a:endParaRPr lang="en-US" sz="1200" b="0" i="0" kern="1200" dirty="0" smtClean="0">
              <a:solidFill>
                <a:schemeClr val="tx1"/>
              </a:solidFill>
              <a:latin typeface="+mn-lt"/>
              <a:ea typeface="+mn-ea"/>
              <a:cs typeface="+mn-cs"/>
            </a:endParaRPr>
          </a:p>
          <a:p>
            <a:pPr fontAlgn="base"/>
            <a:r>
              <a:rPr lang="en-US" sz="1200" b="0" i="0" kern="1200" dirty="0" smtClean="0">
                <a:solidFill>
                  <a:schemeClr val="tx1"/>
                </a:solidFill>
                <a:latin typeface="+mn-lt"/>
                <a:ea typeface="+mn-ea"/>
                <a:cs typeface="+mn-cs"/>
              </a:rPr>
              <a:t>A: GAVG = KAVG + DAVG</a:t>
            </a:r>
          </a:p>
          <a:p>
            <a:endParaRPr lang="en-US" dirty="0" smtClean="0"/>
          </a:p>
          <a:p>
            <a:r>
              <a:rPr lang="en-US" sz="1200" b="0" i="0" kern="1200" dirty="0" smtClean="0">
                <a:solidFill>
                  <a:schemeClr val="tx1"/>
                </a:solidFill>
                <a:latin typeface="+mn-lt"/>
                <a:ea typeface="+mn-ea"/>
                <a:cs typeface="+mn-cs"/>
              </a:rPr>
              <a:t>The KAVG value should be very small in comparison to the DAVG value and should be close to zero. </a:t>
            </a:r>
          </a:p>
          <a:p>
            <a:endParaRPr lang="en-US" sz="1200" b="0" i="0" kern="1200" dirty="0" smtClean="0">
              <a:solidFill>
                <a:schemeClr val="tx1"/>
              </a:solidFill>
              <a:latin typeface="+mn-lt"/>
              <a:ea typeface="+mn-ea"/>
              <a:cs typeface="+mn-cs"/>
            </a:endParaRPr>
          </a:p>
          <a:p>
            <a:pPr fontAlgn="base"/>
            <a:r>
              <a:rPr lang="en-US" sz="1200" b="1" i="0" kern="1200" dirty="0" smtClean="0">
                <a:solidFill>
                  <a:schemeClr val="tx1"/>
                </a:solidFill>
                <a:latin typeface="+mn-lt"/>
                <a:ea typeface="+mn-ea"/>
                <a:cs typeface="+mn-cs"/>
              </a:rPr>
              <a:t>DAVG (milliseconds)</a:t>
            </a:r>
            <a:endParaRPr lang="en-US" sz="1200" b="0" i="0" kern="1200" dirty="0" smtClean="0">
              <a:solidFill>
                <a:schemeClr val="tx1"/>
              </a:solidFill>
              <a:latin typeface="+mn-lt"/>
              <a:ea typeface="+mn-ea"/>
              <a:cs typeface="+mn-cs"/>
            </a:endParaRPr>
          </a:p>
          <a:p>
            <a:pPr fontAlgn="base"/>
            <a:r>
              <a:rPr lang="en-US" sz="1200" b="0" i="0" kern="1200" dirty="0" smtClean="0">
                <a:solidFill>
                  <a:schemeClr val="tx1"/>
                </a:solidFill>
                <a:latin typeface="+mn-lt"/>
                <a:ea typeface="+mn-ea"/>
                <a:cs typeface="+mn-cs"/>
              </a:rPr>
              <a:t>This is the latency seen at the device driver level. It includes the roundtrip time between the HBA and the storage.</a:t>
            </a:r>
          </a:p>
          <a:p>
            <a:r>
              <a:rPr lang="en-US" dirty="0" err="1" smtClean="0"/>
              <a:t>Davg</a:t>
            </a:r>
            <a:r>
              <a:rPr lang="en-US" dirty="0" smtClean="0"/>
              <a:t> = ((</a:t>
            </a:r>
            <a:r>
              <a:rPr lang="en-US" dirty="0" err="1" smtClean="0"/>
              <a:t>issueTime</a:t>
            </a:r>
            <a:r>
              <a:rPr lang="en-US" dirty="0" smtClean="0"/>
              <a:t> + </a:t>
            </a:r>
            <a:r>
              <a:rPr lang="en-US" dirty="0" err="1" smtClean="0"/>
              <a:t>queueTime</a:t>
            </a:r>
            <a:r>
              <a:rPr lang="en-US" dirty="0" smtClean="0"/>
              <a:t>) - </a:t>
            </a:r>
            <a:r>
              <a:rPr lang="en-US" dirty="0" err="1" smtClean="0"/>
              <a:t>layerTime</a:t>
            </a:r>
            <a:r>
              <a:rPr lang="en-US" dirty="0" smtClean="0"/>
              <a:t>) / (commands)</a:t>
            </a:r>
          </a:p>
          <a:p>
            <a:endParaRPr lang="en-US" dirty="0" smtClean="0"/>
          </a:p>
          <a:p>
            <a:r>
              <a:rPr lang="en-US" sz="1200" b="1" i="0" kern="1200" dirty="0" smtClean="0">
                <a:solidFill>
                  <a:schemeClr val="tx1"/>
                </a:solidFill>
                <a:latin typeface="+mn-lt"/>
                <a:ea typeface="+mn-ea"/>
                <a:cs typeface="+mn-cs"/>
              </a:rPr>
              <a:t>QAVG</a:t>
            </a:r>
          </a:p>
          <a:p>
            <a:r>
              <a:rPr lang="en-US" sz="1200" b="0" i="0" kern="1200" dirty="0" smtClean="0">
                <a:solidFill>
                  <a:schemeClr val="tx1"/>
                </a:solidFill>
                <a:latin typeface="+mn-lt"/>
                <a:ea typeface="+mn-ea"/>
                <a:cs typeface="+mn-cs"/>
              </a:rPr>
              <a:t>The average queue latency. QAVG is part of KAVG</a:t>
            </a:r>
            <a:endParaRPr lang="en-US" dirty="0" smtClean="0"/>
          </a:p>
          <a:p>
            <a:r>
              <a:rPr lang="en-US" sz="1200" b="0" i="0" kern="1200" dirty="0" smtClean="0">
                <a:solidFill>
                  <a:schemeClr val="tx1"/>
                </a:solidFill>
                <a:latin typeface="+mn-lt"/>
                <a:ea typeface="+mn-ea"/>
                <a:cs typeface="+mn-cs"/>
              </a:rPr>
              <a:t>Response time is the sum of the time spent in queues in the storage stack</a:t>
            </a:r>
            <a:endParaRPr lang="en-US" dirty="0" smtClean="0"/>
          </a:p>
          <a:p>
            <a:r>
              <a:rPr lang="en-US" sz="1200" b="0" i="0" kern="1200" dirty="0" smtClean="0">
                <a:solidFill>
                  <a:schemeClr val="tx1"/>
                </a:solidFill>
                <a:latin typeface="+mn-lt"/>
                <a:ea typeface="+mn-ea"/>
                <a:cs typeface="+mn-cs"/>
              </a:rPr>
              <a:t>If QAVG is high, another line of investigation is to examine the queue depths at each level in the storage stack.</a:t>
            </a:r>
            <a:endParaRPr lang="en-US" dirty="0" smtClean="0"/>
          </a:p>
          <a:p>
            <a:endParaRPr lang="en-US" dirty="0" smtClean="0"/>
          </a:p>
          <a:p>
            <a:endParaRPr lang="en-US" dirty="0" smtClean="0"/>
          </a:p>
          <a:p>
            <a:r>
              <a:rPr lang="en-US" b="1" i="1" dirty="0" smtClean="0"/>
              <a:t>Latency:</a:t>
            </a:r>
            <a:r>
              <a:rPr lang="en-US" b="1" i="1" baseline="0" dirty="0" smtClean="0"/>
              <a:t> how to compute?</a:t>
            </a:r>
            <a:endParaRPr lang="en-US" b="1" i="1" dirty="0" smtClean="0"/>
          </a:p>
          <a:p>
            <a:r>
              <a:rPr lang="en-US" b="1" i="1" dirty="0" smtClean="0"/>
              <a:t>GAVG + KAVG</a:t>
            </a:r>
            <a:r>
              <a:rPr lang="en-US" b="1" i="1" baseline="0" dirty="0" smtClean="0"/>
              <a:t> + DAVG + QAVG + AQLEN</a:t>
            </a:r>
          </a:p>
          <a:p>
            <a:endParaRPr lang="en-US" b="1" i="1" baseline="0" dirty="0" smtClean="0"/>
          </a:p>
          <a:p>
            <a:r>
              <a:rPr lang="en-US" b="1" i="1" baseline="0" dirty="0" smtClean="0"/>
              <a:t>QAVG: kernel issue</a:t>
            </a:r>
          </a:p>
          <a:p>
            <a:r>
              <a:rPr lang="en-US" b="1" i="1" baseline="0" dirty="0" smtClean="0"/>
              <a:t>DAVG : hardware , </a:t>
            </a:r>
            <a:r>
              <a:rPr lang="en-US" b="1" i="1" baseline="0" dirty="0" err="1" smtClean="0"/>
              <a:t>arrary</a:t>
            </a:r>
            <a:r>
              <a:rPr lang="en-US" b="1" i="1" baseline="0" dirty="0" smtClean="0"/>
              <a:t> + FC + RAID level</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041725AB-CEEF-4409-B135-6461DF98C7EC}" type="slidenum">
              <a:rPr lang="en-US" smtClean="0"/>
              <a:pPr/>
              <a:t>62</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fontAlgn="base"/>
            <a:r>
              <a:rPr lang="en-US" sz="1200" b="1" i="0" kern="1200" dirty="0" smtClean="0">
                <a:solidFill>
                  <a:schemeClr val="tx1"/>
                </a:solidFill>
                <a:latin typeface="+mn-lt"/>
                <a:ea typeface="+mn-ea"/>
                <a:cs typeface="+mn-cs"/>
              </a:rPr>
              <a:t>QUED</a:t>
            </a:r>
            <a:endParaRPr lang="en-US" sz="1200" b="0" i="0" kern="1200" dirty="0" smtClean="0">
              <a:solidFill>
                <a:schemeClr val="tx1"/>
              </a:solidFill>
              <a:latin typeface="+mn-lt"/>
              <a:ea typeface="+mn-ea"/>
              <a:cs typeface="+mn-cs"/>
            </a:endParaRPr>
          </a:p>
          <a:p>
            <a:pPr fontAlgn="base"/>
            <a:r>
              <a:rPr lang="en-US" sz="1200" b="0" i="0" kern="1200" dirty="0" smtClean="0">
                <a:solidFill>
                  <a:schemeClr val="tx1"/>
                </a:solidFill>
                <a:latin typeface="+mn-lt"/>
                <a:ea typeface="+mn-ea"/>
                <a:cs typeface="+mn-cs"/>
              </a:rPr>
              <a:t>The number of commands in the </a:t>
            </a:r>
            <a:r>
              <a:rPr lang="en-US" sz="1200" b="0" i="0" kern="1200" dirty="0" err="1" smtClean="0">
                <a:solidFill>
                  <a:schemeClr val="tx1"/>
                </a:solidFill>
                <a:latin typeface="+mn-lt"/>
                <a:ea typeface="+mn-ea"/>
                <a:cs typeface="+mn-cs"/>
              </a:rPr>
              <a:t>VMKernel</a:t>
            </a:r>
            <a:r>
              <a:rPr lang="en-US" sz="1200" b="0" i="0" kern="1200" dirty="0" smtClean="0">
                <a:solidFill>
                  <a:schemeClr val="tx1"/>
                </a:solidFill>
                <a:latin typeface="+mn-lt"/>
                <a:ea typeface="+mn-ea"/>
                <a:cs typeface="+mn-cs"/>
              </a:rPr>
              <a:t> that are currently queued. This statistic is only applicable to worlds and LUNs.</a:t>
            </a:r>
          </a:p>
          <a:p>
            <a:pPr fontAlgn="base"/>
            <a:endParaRPr lang="en-US" sz="1200" b="0" i="0" kern="1200" dirty="0" smtClean="0">
              <a:solidFill>
                <a:schemeClr val="tx1"/>
              </a:solidFill>
              <a:latin typeface="+mn-lt"/>
              <a:ea typeface="+mn-ea"/>
              <a:cs typeface="+mn-cs"/>
            </a:endParaRPr>
          </a:p>
          <a:p>
            <a:pPr fontAlgn="base"/>
            <a:r>
              <a:rPr lang="en-US" sz="1200" b="0" i="0" kern="1200" dirty="0" smtClean="0">
                <a:solidFill>
                  <a:schemeClr val="tx1"/>
                </a:solidFill>
                <a:latin typeface="+mn-lt"/>
                <a:ea typeface="+mn-ea"/>
                <a:cs typeface="+mn-cs"/>
              </a:rPr>
              <a:t> sustained high value for the QUED counter signals a storage bottleneck which may be alleviated by increasing the queue depth. Check that LOAD &amp;</a:t>
            </a:r>
            <a:r>
              <a:rPr lang="en-US" sz="1200" b="0" i="0" kern="1200" dirty="0" err="1" smtClean="0">
                <a:solidFill>
                  <a:schemeClr val="tx1"/>
                </a:solidFill>
                <a:latin typeface="+mn-lt"/>
                <a:ea typeface="+mn-ea"/>
                <a:cs typeface="+mn-cs"/>
              </a:rPr>
              <a:t>lt</a:t>
            </a:r>
            <a:r>
              <a:rPr lang="en-US" sz="1200" b="0" i="0" kern="1200" dirty="0" smtClean="0">
                <a:solidFill>
                  <a:schemeClr val="tx1"/>
                </a:solidFill>
                <a:latin typeface="+mn-lt"/>
                <a:ea typeface="+mn-ea"/>
                <a:cs typeface="+mn-cs"/>
              </a:rPr>
              <a:t>; 1 after increasing the queue depth. This should also be accompanied by improved performance in terms of increased </a:t>
            </a:r>
            <a:r>
              <a:rPr lang="en-US" sz="1200" b="0" i="0" kern="1200" dirty="0" err="1" smtClean="0">
                <a:solidFill>
                  <a:schemeClr val="tx1"/>
                </a:solidFill>
                <a:latin typeface="+mn-lt"/>
                <a:ea typeface="+mn-ea"/>
                <a:cs typeface="+mn-cs"/>
              </a:rPr>
              <a:t>cmd</a:t>
            </a:r>
            <a:r>
              <a:rPr lang="en-US" sz="1200" b="0" i="0" kern="1200" dirty="0" smtClean="0">
                <a:solidFill>
                  <a:schemeClr val="tx1"/>
                </a:solidFill>
                <a:latin typeface="+mn-lt"/>
                <a:ea typeface="+mn-ea"/>
                <a:cs typeface="+mn-cs"/>
              </a:rPr>
              <a:t>/s.</a:t>
            </a:r>
          </a:p>
          <a:p>
            <a:pPr fontAlgn="base"/>
            <a:endParaRPr lang="en-US" sz="1200" b="0" i="0" kern="1200" dirty="0" smtClean="0">
              <a:solidFill>
                <a:schemeClr val="tx1"/>
              </a:solidFill>
              <a:latin typeface="+mn-lt"/>
              <a:ea typeface="+mn-ea"/>
              <a:cs typeface="+mn-cs"/>
            </a:endParaRPr>
          </a:p>
          <a:p>
            <a:pPr fontAlgn="base"/>
            <a:r>
              <a:rPr lang="en-US" sz="1200" b="0" i="0" kern="1200" dirty="0" smtClean="0">
                <a:solidFill>
                  <a:schemeClr val="tx1"/>
                </a:solidFill>
                <a:latin typeface="+mn-lt"/>
                <a:ea typeface="+mn-ea"/>
                <a:cs typeface="+mn-cs"/>
              </a:rPr>
              <a:t>%USD = ACTV / QLEN * 100%</a:t>
            </a:r>
          </a:p>
          <a:p>
            <a:pPr fontAlgn="base"/>
            <a:endParaRPr lang="en-US" sz="1200" b="0" i="0" kern="1200" dirty="0" smtClean="0">
              <a:solidFill>
                <a:schemeClr val="tx1"/>
              </a:solidFill>
              <a:latin typeface="+mn-lt"/>
              <a:ea typeface="+mn-ea"/>
              <a:cs typeface="+mn-cs"/>
            </a:endParaRPr>
          </a:p>
          <a:p>
            <a:pPr fontAlgn="base"/>
            <a:r>
              <a:rPr lang="zh-CN" altLang="en-US" sz="1200" b="0" i="0" kern="1200" dirty="0" smtClean="0">
                <a:solidFill>
                  <a:schemeClr val="tx1"/>
                </a:solidFill>
                <a:latin typeface="+mn-lt"/>
                <a:ea typeface="+mn-ea"/>
                <a:cs typeface="+mn-cs"/>
              </a:rPr>
              <a:t>公式：</a:t>
            </a:r>
            <a:r>
              <a:rPr lang="en-US" altLang="zh-CN" sz="1200" b="0" i="0" kern="1200" dirty="0" smtClean="0">
                <a:solidFill>
                  <a:schemeClr val="tx1"/>
                </a:solidFill>
                <a:latin typeface="+mn-lt"/>
                <a:ea typeface="+mn-ea"/>
                <a:cs typeface="+mn-cs"/>
              </a:rPr>
              <a:t>IOPS=(</a:t>
            </a:r>
            <a:r>
              <a:rPr lang="zh-CN" altLang="en-US" sz="1200" b="0" i="0" kern="1200" dirty="0" smtClean="0">
                <a:solidFill>
                  <a:schemeClr val="tx1"/>
                </a:solidFill>
                <a:latin typeface="+mn-lt"/>
                <a:ea typeface="+mn-ea"/>
                <a:cs typeface="+mn-cs"/>
              </a:rPr>
              <a:t>队列深度）</a:t>
            </a:r>
            <a:r>
              <a:rPr lang="en-US" altLang="zh-CN" sz="1200" b="0" i="0" kern="1200" dirty="0" smtClean="0">
                <a:solidFill>
                  <a:schemeClr val="tx1"/>
                </a:solidFill>
                <a:latin typeface="+mn-lt"/>
                <a:ea typeface="+mn-ea"/>
                <a:cs typeface="+mn-cs"/>
              </a:rPr>
              <a:t>X(IO</a:t>
            </a:r>
            <a:r>
              <a:rPr lang="zh-CN" altLang="en-US" sz="1200" b="0" i="0" kern="1200" dirty="0" smtClean="0">
                <a:solidFill>
                  <a:schemeClr val="tx1"/>
                </a:solidFill>
                <a:latin typeface="+mn-lt"/>
                <a:ea typeface="+mn-ea"/>
                <a:cs typeface="+mn-cs"/>
              </a:rPr>
              <a:t>延迟）</a:t>
            </a:r>
            <a:endParaRPr lang="en-US" altLang="zh-CN" sz="1200" b="0" i="0" kern="1200" dirty="0" smtClean="0">
              <a:solidFill>
                <a:schemeClr val="tx1"/>
              </a:solidFill>
              <a:latin typeface="+mn-lt"/>
              <a:ea typeface="+mn-ea"/>
              <a:cs typeface="+mn-cs"/>
            </a:endParaRPr>
          </a:p>
          <a:p>
            <a:pPr fontAlgn="base"/>
            <a:r>
              <a:rPr lang="en-US" altLang="zh-CN" sz="1200" b="0" i="0" kern="1200" dirty="0" smtClean="0">
                <a:solidFill>
                  <a:schemeClr val="tx1"/>
                </a:solidFill>
                <a:latin typeface="+mn-lt"/>
                <a:ea typeface="+mn-ea"/>
                <a:cs typeface="+mn-cs"/>
              </a:rPr>
              <a:t>Queue depth </a:t>
            </a:r>
            <a:r>
              <a:rPr lang="zh-CN" altLang="en-US" sz="1200" b="0" i="0" kern="1200" dirty="0" smtClean="0">
                <a:solidFill>
                  <a:schemeClr val="tx1"/>
                </a:solidFill>
                <a:latin typeface="+mn-lt"/>
                <a:ea typeface="+mn-ea"/>
                <a:cs typeface="+mn-cs"/>
              </a:rPr>
              <a:t>增加，一个</a:t>
            </a:r>
            <a:r>
              <a:rPr lang="en-US" altLang="zh-CN" sz="1200" b="0" i="0" kern="1200" dirty="0" smtClean="0">
                <a:solidFill>
                  <a:schemeClr val="tx1"/>
                </a:solidFill>
                <a:latin typeface="+mn-lt"/>
                <a:ea typeface="+mn-ea"/>
                <a:cs typeface="+mn-cs"/>
              </a:rPr>
              <a:t>IO</a:t>
            </a:r>
            <a:r>
              <a:rPr lang="zh-CN" altLang="en-US" sz="1200" b="0" i="0" kern="1200" dirty="0" smtClean="0">
                <a:solidFill>
                  <a:schemeClr val="tx1"/>
                </a:solidFill>
                <a:latin typeface="+mn-lt"/>
                <a:ea typeface="+mn-ea"/>
                <a:cs typeface="+mn-cs"/>
              </a:rPr>
              <a:t>的延时增加，但是</a:t>
            </a:r>
            <a:r>
              <a:rPr lang="en-US" altLang="zh-CN" sz="1200" b="0" i="0" kern="1200" dirty="0" smtClean="0">
                <a:solidFill>
                  <a:schemeClr val="tx1"/>
                </a:solidFill>
                <a:latin typeface="+mn-lt"/>
                <a:ea typeface="+mn-ea"/>
                <a:cs typeface="+mn-cs"/>
              </a:rPr>
              <a:t>IOPS</a:t>
            </a:r>
            <a:r>
              <a:rPr lang="zh-CN" altLang="en-US" sz="1200" b="0" i="0" kern="1200" dirty="0" smtClean="0">
                <a:solidFill>
                  <a:schemeClr val="tx1"/>
                </a:solidFill>
                <a:latin typeface="+mn-lt"/>
                <a:ea typeface="+mn-ea"/>
                <a:cs typeface="+mn-cs"/>
              </a:rPr>
              <a:t>增加了，平均的延时相对减少了。</a:t>
            </a:r>
            <a:endParaRPr lang="en-US" altLang="zh-CN" sz="1200" b="0" i="0" kern="1200" dirty="0" smtClean="0">
              <a:solidFill>
                <a:schemeClr val="tx1"/>
              </a:solidFill>
              <a:latin typeface="+mn-lt"/>
              <a:ea typeface="+mn-ea"/>
              <a:cs typeface="+mn-cs"/>
            </a:endParaRPr>
          </a:p>
          <a:p>
            <a:pPr fontAlgn="base"/>
            <a:r>
              <a:rPr lang="zh-CN" altLang="en-US" sz="1200" b="0" i="0" kern="1200" dirty="0" smtClean="0">
                <a:solidFill>
                  <a:schemeClr val="tx1"/>
                </a:solidFill>
                <a:latin typeface="+mn-lt"/>
                <a:ea typeface="+mn-ea"/>
                <a:cs typeface="+mn-cs"/>
              </a:rPr>
              <a:t>控制器向存储设备发起的指令，不是一条条发送的，而是一批批的发送，存储目标设备批量执行</a:t>
            </a:r>
            <a:r>
              <a:rPr lang="en-US" altLang="zh-CN" sz="1200" b="0" i="0" kern="1200" dirty="0" smtClean="0">
                <a:solidFill>
                  <a:schemeClr val="tx1"/>
                </a:solidFill>
                <a:latin typeface="+mn-lt"/>
                <a:ea typeface="+mn-ea"/>
                <a:cs typeface="+mn-cs"/>
              </a:rPr>
              <a:t>IO</a:t>
            </a:r>
          </a:p>
          <a:p>
            <a:pPr fontAlgn="base"/>
            <a:endParaRPr lang="en-US" altLang="zh-CN" sz="1200" b="0" i="0" kern="1200" dirty="0" smtClean="0">
              <a:solidFill>
                <a:schemeClr val="tx1"/>
              </a:solidFill>
              <a:latin typeface="+mn-lt"/>
              <a:ea typeface="+mn-ea"/>
              <a:cs typeface="+mn-cs"/>
            </a:endParaRPr>
          </a:p>
          <a:p>
            <a:pPr fontAlgn="base"/>
            <a:r>
              <a:rPr lang="en-US" altLang="zh-CN" sz="1200" b="0" i="0" kern="1200" dirty="0" smtClean="0">
                <a:solidFill>
                  <a:schemeClr val="tx1"/>
                </a:solidFill>
                <a:latin typeface="+mn-lt"/>
                <a:ea typeface="+mn-ea"/>
                <a:cs typeface="+mn-cs"/>
              </a:rPr>
              <a:t>SSD </a:t>
            </a:r>
            <a:r>
              <a:rPr lang="zh-CN" altLang="en-US" sz="1200" b="1" i="0" kern="1200" dirty="0" smtClean="0">
                <a:solidFill>
                  <a:schemeClr val="tx1"/>
                </a:solidFill>
                <a:latin typeface="+mn-lt"/>
                <a:ea typeface="+mn-ea"/>
                <a:cs typeface="+mn-cs"/>
              </a:rPr>
              <a:t>随机</a:t>
            </a:r>
            <a:r>
              <a:rPr lang="en-US" altLang="zh-CN" sz="1200" b="1" i="0" kern="1200" dirty="0" smtClean="0">
                <a:solidFill>
                  <a:schemeClr val="tx1"/>
                </a:solidFill>
                <a:latin typeface="+mn-lt"/>
                <a:ea typeface="+mn-ea"/>
                <a:cs typeface="+mn-cs"/>
              </a:rPr>
              <a:t>4</a:t>
            </a:r>
            <a:r>
              <a:rPr lang="en-US" sz="1200" b="1" i="0" kern="1200" dirty="0" smtClean="0">
                <a:solidFill>
                  <a:schemeClr val="tx1"/>
                </a:solidFill>
                <a:latin typeface="+mn-lt"/>
                <a:ea typeface="+mn-ea"/>
                <a:cs typeface="+mn-cs"/>
              </a:rPr>
              <a:t>KB</a:t>
            </a:r>
            <a:r>
              <a:rPr lang="zh-CN" altLang="en-US" sz="1200" b="1" i="0" kern="1200" dirty="0" smtClean="0">
                <a:solidFill>
                  <a:schemeClr val="tx1"/>
                </a:solidFill>
                <a:latin typeface="+mn-lt"/>
                <a:ea typeface="+mn-ea"/>
                <a:cs typeface="+mn-cs"/>
              </a:rPr>
              <a:t>读取下</a:t>
            </a:r>
            <a:r>
              <a:rPr lang="en-US" altLang="zh-CN" sz="1200" b="0" i="0" kern="1200" dirty="0" smtClean="0">
                <a:solidFill>
                  <a:schemeClr val="tx1"/>
                </a:solidFill>
                <a:latin typeface="+mn-lt"/>
                <a:ea typeface="+mn-ea"/>
                <a:cs typeface="+mn-cs"/>
              </a:rPr>
              <a:t> IOPS </a:t>
            </a:r>
            <a:r>
              <a:rPr lang="zh-CN" altLang="en-US" sz="1200" b="1" i="0" kern="1200" dirty="0" smtClean="0">
                <a:solidFill>
                  <a:schemeClr val="tx1"/>
                </a:solidFill>
                <a:latin typeface="+mn-lt"/>
                <a:ea typeface="+mn-ea"/>
                <a:cs typeface="+mn-cs"/>
              </a:rPr>
              <a:t>范围在</a:t>
            </a:r>
            <a:r>
              <a:rPr lang="en-US" altLang="zh-CN" sz="1200" b="1" i="0" kern="1200" dirty="0" smtClean="0">
                <a:solidFill>
                  <a:schemeClr val="tx1"/>
                </a:solidFill>
                <a:latin typeface="+mn-lt"/>
                <a:ea typeface="+mn-ea"/>
                <a:cs typeface="+mn-cs"/>
              </a:rPr>
              <a:t>5000~8000</a:t>
            </a:r>
            <a:r>
              <a:rPr lang="zh-CN" altLang="en-US" sz="1200" b="1" i="0" kern="1200" dirty="0" smtClean="0">
                <a:solidFill>
                  <a:schemeClr val="tx1"/>
                </a:solidFill>
                <a:latin typeface="+mn-lt"/>
                <a:ea typeface="+mn-ea"/>
                <a:cs typeface="+mn-cs"/>
              </a:rPr>
              <a:t>附近</a:t>
            </a:r>
            <a:endParaRPr lang="en-US" altLang="zh-CN" sz="1200" b="1" i="0" kern="1200" dirty="0" smtClean="0">
              <a:solidFill>
                <a:schemeClr val="tx1"/>
              </a:solidFill>
              <a:latin typeface="+mn-lt"/>
              <a:ea typeface="+mn-ea"/>
              <a:cs typeface="+mn-cs"/>
            </a:endParaRPr>
          </a:p>
          <a:p>
            <a:pPr fontAlgn="base"/>
            <a:r>
              <a:rPr lang="zh-CN" altLang="en-US" sz="1200" b="1" i="0" kern="1200" dirty="0" smtClean="0">
                <a:solidFill>
                  <a:schemeClr val="tx1"/>
                </a:solidFill>
                <a:latin typeface="+mn-lt"/>
                <a:ea typeface="+mn-ea"/>
                <a:cs typeface="+mn-cs"/>
              </a:rPr>
              <a:t>他们使用一块</a:t>
            </a:r>
            <a:r>
              <a:rPr lang="en-US" altLang="zh-CN" sz="1200" b="1" i="0" kern="1200" dirty="0" smtClean="0">
                <a:solidFill>
                  <a:schemeClr val="tx1"/>
                </a:solidFill>
                <a:latin typeface="+mn-lt"/>
                <a:ea typeface="+mn-ea"/>
                <a:cs typeface="+mn-cs"/>
              </a:rPr>
              <a:t>365</a:t>
            </a:r>
            <a:r>
              <a:rPr lang="en-US" sz="1200" b="1" i="0" kern="1200" dirty="0" smtClean="0">
                <a:solidFill>
                  <a:schemeClr val="tx1"/>
                </a:solidFill>
                <a:latin typeface="+mn-lt"/>
                <a:ea typeface="+mn-ea"/>
                <a:cs typeface="+mn-cs"/>
              </a:rPr>
              <a:t>GB Fusion ioDrive2</a:t>
            </a:r>
            <a:r>
              <a:rPr lang="zh-CN" altLang="en-US" sz="1200" b="1" i="0" kern="1200" dirty="0" smtClean="0">
                <a:solidFill>
                  <a:schemeClr val="tx1"/>
                </a:solidFill>
                <a:latin typeface="+mn-lt"/>
                <a:ea typeface="+mn-ea"/>
                <a:cs typeface="+mn-cs"/>
              </a:rPr>
              <a:t>固态硬盘就创造了</a:t>
            </a:r>
            <a:r>
              <a:rPr lang="en-US" altLang="zh-CN" sz="1200" b="1" i="0" kern="1200" dirty="0" smtClean="0">
                <a:solidFill>
                  <a:schemeClr val="tx1"/>
                </a:solidFill>
                <a:latin typeface="+mn-lt"/>
                <a:ea typeface="+mn-ea"/>
                <a:cs typeface="+mn-cs"/>
              </a:rPr>
              <a:t>9608000 </a:t>
            </a:r>
            <a:r>
              <a:rPr lang="en-US" sz="1200" b="1" i="0" kern="1200" dirty="0" smtClean="0">
                <a:solidFill>
                  <a:schemeClr val="tx1"/>
                </a:solidFill>
                <a:latin typeface="+mn-lt"/>
                <a:ea typeface="+mn-ea"/>
                <a:cs typeface="+mn-cs"/>
              </a:rPr>
              <a:t>IOPS</a:t>
            </a:r>
            <a:r>
              <a:rPr lang="zh-CN" altLang="en-US" sz="1200" b="1" i="0" kern="1200" dirty="0" smtClean="0">
                <a:solidFill>
                  <a:schemeClr val="tx1"/>
                </a:solidFill>
                <a:latin typeface="+mn-lt"/>
                <a:ea typeface="+mn-ea"/>
                <a:cs typeface="+mn-cs"/>
              </a:rPr>
              <a:t>的随机性能</a:t>
            </a:r>
            <a:r>
              <a:rPr lang="zh-CN" altLang="en-US" sz="1200" b="0" i="0" kern="1200" dirty="0" smtClean="0">
                <a:solidFill>
                  <a:schemeClr val="tx1"/>
                </a:solidFill>
                <a:latin typeface="+mn-lt"/>
                <a:ea typeface="+mn-ea"/>
                <a:cs typeface="+mn-cs"/>
              </a:rPr>
              <a:t>，逼近千万大关。</a:t>
            </a:r>
            <a:endParaRPr lang="en-US" altLang="zh-CN" sz="1200" b="1" i="0" kern="1200" dirty="0" smtClean="0">
              <a:solidFill>
                <a:schemeClr val="tx1"/>
              </a:solidFill>
              <a:latin typeface="+mn-lt"/>
              <a:ea typeface="+mn-ea"/>
              <a:cs typeface="+mn-cs"/>
            </a:endParaRPr>
          </a:p>
          <a:p>
            <a:pPr fontAlgn="base"/>
            <a:endParaRPr lang="en-US" altLang="zh-CN" sz="1200" b="1"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.5K , Read 100%, Random 100%</a:t>
            </a:r>
          </a:p>
          <a:p>
            <a:r>
              <a:rPr lang="en-US" sz="1200" b="0" i="0" kern="1200" dirty="0" smtClean="0">
                <a:solidFill>
                  <a:schemeClr val="tx1"/>
                </a:solidFill>
                <a:latin typeface="+mn-lt"/>
                <a:ea typeface="+mn-ea"/>
                <a:cs typeface="+mn-cs"/>
              </a:rPr>
              <a:t>Total IOPS = 1107131.02</a:t>
            </a:r>
          </a:p>
          <a:p>
            <a:r>
              <a:rPr lang="en-US" sz="1200" b="0" i="0" kern="1200" dirty="0" smtClean="0">
                <a:solidFill>
                  <a:schemeClr val="tx1"/>
                </a:solidFill>
                <a:latin typeface="+mn-lt"/>
                <a:ea typeface="+mn-ea"/>
                <a:cs typeface="+mn-cs"/>
              </a:rPr>
              <a:t>MB/sec = 540.58</a:t>
            </a:r>
          </a:p>
          <a:p>
            <a:r>
              <a:rPr lang="en-US" sz="1200" b="0" i="0" kern="1200" dirty="0" smtClean="0">
                <a:solidFill>
                  <a:schemeClr val="tx1"/>
                </a:solidFill>
                <a:latin typeface="+mn-lt"/>
                <a:ea typeface="+mn-ea"/>
                <a:cs typeface="+mn-cs"/>
              </a:rPr>
              <a:t>CPU </a:t>
            </a:r>
            <a:r>
              <a:rPr lang="en-US" sz="1200" b="0" i="0" kern="1200" dirty="0" err="1" smtClean="0">
                <a:solidFill>
                  <a:schemeClr val="tx1"/>
                </a:solidFill>
                <a:latin typeface="+mn-lt"/>
                <a:ea typeface="+mn-ea"/>
                <a:cs typeface="+mn-cs"/>
              </a:rPr>
              <a:t>util</a:t>
            </a:r>
            <a:r>
              <a:rPr lang="en-US" sz="1200" b="0" i="0" kern="1200" dirty="0" smtClean="0">
                <a:solidFill>
                  <a:schemeClr val="tx1"/>
                </a:solidFill>
                <a:latin typeface="+mn-lt"/>
                <a:ea typeface="+mn-ea"/>
                <a:cs typeface="+mn-cs"/>
              </a:rPr>
              <a:t>: 90.5% of 16 cores</a:t>
            </a:r>
          </a:p>
          <a:p>
            <a:pPr fontAlgn="base"/>
            <a:endParaRPr lang="en-US" altLang="zh-CN" sz="1200" b="0" i="0" kern="1200" dirty="0" smtClean="0">
              <a:solidFill>
                <a:schemeClr val="tx1"/>
              </a:solidFill>
              <a:latin typeface="+mn-lt"/>
              <a:ea typeface="+mn-ea"/>
              <a:cs typeface="+mn-cs"/>
            </a:endParaRPr>
          </a:p>
          <a:p>
            <a:pPr fontAlgn="base"/>
            <a:r>
              <a:rPr lang="en-US" sz="1200" b="1" i="0" kern="1200" dirty="0" smtClean="0">
                <a:solidFill>
                  <a:schemeClr val="tx1"/>
                </a:solidFill>
                <a:latin typeface="+mn-lt"/>
                <a:ea typeface="+mn-ea"/>
                <a:cs typeface="+mn-cs"/>
              </a:rPr>
              <a:t>LOAD</a:t>
            </a:r>
            <a:endParaRPr lang="en-US" sz="1200" b="0" i="0" kern="1200" dirty="0" smtClean="0">
              <a:solidFill>
                <a:schemeClr val="tx1"/>
              </a:solidFill>
              <a:latin typeface="+mn-lt"/>
              <a:ea typeface="+mn-ea"/>
              <a:cs typeface="+mn-cs"/>
            </a:endParaRPr>
          </a:p>
          <a:p>
            <a:pPr fontAlgn="base"/>
            <a:r>
              <a:rPr lang="en-US" sz="1200" b="0" i="0" kern="1200" dirty="0" smtClean="0">
                <a:solidFill>
                  <a:schemeClr val="tx1"/>
                </a:solidFill>
                <a:latin typeface="+mn-lt"/>
                <a:ea typeface="+mn-ea"/>
                <a:cs typeface="+mn-cs"/>
              </a:rPr>
              <a:t>The ratio of the sum of </a:t>
            </a:r>
            <a:r>
              <a:rPr lang="en-US" sz="1200" b="0" i="0" kern="1200" dirty="0" err="1" smtClean="0">
                <a:solidFill>
                  <a:schemeClr val="tx1"/>
                </a:solidFill>
                <a:latin typeface="+mn-lt"/>
                <a:ea typeface="+mn-ea"/>
                <a:cs typeface="+mn-cs"/>
              </a:rPr>
              <a:t>VMKernel</a:t>
            </a:r>
            <a:r>
              <a:rPr lang="en-US" sz="1200" b="0" i="0" kern="1200" dirty="0" smtClean="0">
                <a:solidFill>
                  <a:schemeClr val="tx1"/>
                </a:solidFill>
                <a:latin typeface="+mn-lt"/>
                <a:ea typeface="+mn-ea"/>
                <a:cs typeface="+mn-cs"/>
              </a:rPr>
              <a:t> active commands and </a:t>
            </a:r>
            <a:r>
              <a:rPr lang="en-US" sz="1200" b="0" i="0" kern="1200" dirty="0" err="1" smtClean="0">
                <a:solidFill>
                  <a:schemeClr val="tx1"/>
                </a:solidFill>
                <a:latin typeface="+mn-lt"/>
                <a:ea typeface="+mn-ea"/>
                <a:cs typeface="+mn-cs"/>
              </a:rPr>
              <a:t>VMKernel</a:t>
            </a:r>
            <a:r>
              <a:rPr lang="en-US" sz="1200" b="0" i="0" kern="1200" dirty="0" smtClean="0">
                <a:solidFill>
                  <a:schemeClr val="tx1"/>
                </a:solidFill>
                <a:latin typeface="+mn-lt"/>
                <a:ea typeface="+mn-ea"/>
                <a:cs typeface="+mn-cs"/>
              </a:rPr>
              <a:t> queued commands to the queue depth. This statistic is only applicable to worlds and LUNs.</a:t>
            </a:r>
          </a:p>
          <a:p>
            <a:pPr fontAlgn="base"/>
            <a:endParaRPr lang="en-US" sz="1200" b="0" i="0" kern="1200" dirty="0" smtClean="0">
              <a:solidFill>
                <a:schemeClr val="tx1"/>
              </a:solidFill>
              <a:latin typeface="+mn-lt"/>
              <a:ea typeface="+mn-ea"/>
              <a:cs typeface="+mn-cs"/>
            </a:endParaRPr>
          </a:p>
          <a:p>
            <a:pPr fontAlgn="base"/>
            <a:r>
              <a:rPr lang="en-US" sz="1200" b="1" i="0" kern="1200" dirty="0" smtClean="0">
                <a:solidFill>
                  <a:schemeClr val="tx1"/>
                </a:solidFill>
                <a:latin typeface="+mn-lt"/>
                <a:ea typeface="+mn-ea"/>
                <a:cs typeface="+mn-cs"/>
              </a:rPr>
              <a:t>ABRTS/s</a:t>
            </a:r>
            <a:endParaRPr lang="en-US" sz="1200" b="0" i="0" kern="1200" dirty="0" smtClean="0">
              <a:solidFill>
                <a:schemeClr val="tx1"/>
              </a:solidFill>
              <a:latin typeface="+mn-lt"/>
              <a:ea typeface="+mn-ea"/>
              <a:cs typeface="+mn-cs"/>
            </a:endParaRPr>
          </a:p>
          <a:p>
            <a:pPr fontAlgn="base"/>
            <a:r>
              <a:rPr lang="en-US" sz="1200" b="0" i="0" kern="1200" dirty="0" smtClean="0">
                <a:solidFill>
                  <a:schemeClr val="tx1"/>
                </a:solidFill>
                <a:latin typeface="+mn-lt"/>
                <a:ea typeface="+mn-ea"/>
                <a:cs typeface="+mn-cs"/>
              </a:rPr>
              <a:t>The number of commands aborted per second.</a:t>
            </a:r>
          </a:p>
          <a:p>
            <a:pPr fontAlgn="base"/>
            <a:endParaRPr lang="en-US" sz="1200" b="0" i="0" kern="1200" dirty="0" smtClean="0">
              <a:solidFill>
                <a:schemeClr val="tx1"/>
              </a:solidFill>
              <a:latin typeface="+mn-lt"/>
              <a:ea typeface="+mn-ea"/>
              <a:cs typeface="+mn-cs"/>
            </a:endParaRPr>
          </a:p>
          <a:p>
            <a:pPr fontAlgn="base"/>
            <a:r>
              <a:rPr lang="en-US" sz="1200" b="1" i="0" kern="1200" dirty="0" smtClean="0">
                <a:solidFill>
                  <a:schemeClr val="tx1"/>
                </a:solidFill>
                <a:latin typeface="+mn-lt"/>
                <a:ea typeface="+mn-ea"/>
                <a:cs typeface="+mn-cs"/>
              </a:rPr>
              <a:t>ZERO</a:t>
            </a:r>
            <a:endParaRPr lang="en-US" sz="1200" b="0" i="0" kern="1200" dirty="0" smtClean="0">
              <a:solidFill>
                <a:schemeClr val="tx1"/>
              </a:solidFill>
              <a:latin typeface="+mn-lt"/>
              <a:ea typeface="+mn-ea"/>
              <a:cs typeface="+mn-cs"/>
            </a:endParaRPr>
          </a:p>
          <a:p>
            <a:pPr fontAlgn="base"/>
            <a:r>
              <a:rPr lang="en-US" sz="1200" b="0" i="0" kern="1200" dirty="0" smtClean="0">
                <a:solidFill>
                  <a:schemeClr val="tx1"/>
                </a:solidFill>
                <a:latin typeface="+mn-lt"/>
                <a:ea typeface="+mn-ea"/>
                <a:cs typeface="+mn-cs"/>
              </a:rPr>
              <a:t>The number of the ZERO_BLOCKS commands successfully completed</a:t>
            </a:r>
          </a:p>
          <a:p>
            <a:pPr fontAlgn="base"/>
            <a:r>
              <a:rPr lang="en-US" sz="1200" b="0" i="0" kern="1200" dirty="0" smtClean="0">
                <a:solidFill>
                  <a:schemeClr val="tx1"/>
                </a:solidFill>
                <a:latin typeface="+mn-lt"/>
                <a:ea typeface="+mn-ea"/>
                <a:cs typeface="+mn-cs"/>
              </a:rPr>
              <a:t> </a:t>
            </a:r>
          </a:p>
          <a:p>
            <a:pPr fontAlgn="base"/>
            <a:r>
              <a:rPr lang="en-US" sz="1200" b="0" i="0" kern="1200" dirty="0" smtClean="0">
                <a:solidFill>
                  <a:schemeClr val="tx1"/>
                </a:solidFill>
                <a:latin typeface="+mn-lt"/>
                <a:ea typeface="+mn-ea"/>
                <a:cs typeface="+mn-cs"/>
              </a:rPr>
              <a:t>When a virtual disk is created, depends on the VMDK type, any data  remaining on the physical disk or LUN can be  zeroed out during creation of the virtual disk or  zeroed out at a later time during virtual machine read and write operations.</a:t>
            </a:r>
          </a:p>
          <a:p>
            <a:pPr fontAlgn="base"/>
            <a:endParaRPr lang="en-US" altLang="zh-CN" sz="1200" b="0" i="0" kern="1200" dirty="0" smtClean="0">
              <a:solidFill>
                <a:schemeClr val="tx1"/>
              </a:solidFill>
              <a:latin typeface="+mn-lt"/>
              <a:ea typeface="+mn-ea"/>
              <a:cs typeface="+mn-cs"/>
            </a:endParaRPr>
          </a:p>
          <a:p>
            <a:pPr fontAlgn="base"/>
            <a:r>
              <a:rPr lang="en-US" sz="1200" b="1" i="0" kern="1200" dirty="0" smtClean="0">
                <a:solidFill>
                  <a:schemeClr val="tx1"/>
                </a:solidFill>
                <a:latin typeface="+mn-lt"/>
                <a:ea typeface="+mn-ea"/>
                <a:cs typeface="+mn-cs"/>
              </a:rPr>
              <a:t>ATS</a:t>
            </a:r>
            <a:endParaRPr lang="en-US" sz="1200" b="0" i="0" kern="1200" dirty="0" smtClean="0">
              <a:solidFill>
                <a:schemeClr val="tx1"/>
              </a:solidFill>
              <a:latin typeface="+mn-lt"/>
              <a:ea typeface="+mn-ea"/>
              <a:cs typeface="+mn-cs"/>
            </a:endParaRPr>
          </a:p>
          <a:p>
            <a:pPr fontAlgn="base"/>
            <a:r>
              <a:rPr lang="en-US" sz="1200" b="0" i="0" kern="1200" dirty="0" smtClean="0">
                <a:solidFill>
                  <a:schemeClr val="tx1"/>
                </a:solidFill>
                <a:latin typeface="+mn-lt"/>
                <a:ea typeface="+mn-ea"/>
                <a:cs typeface="+mn-cs"/>
              </a:rPr>
              <a:t>Then number of ATS (Atomic test and set) commands successfully completed.</a:t>
            </a:r>
          </a:p>
          <a:p>
            <a:pPr fontAlgn="base"/>
            <a:r>
              <a:rPr lang="en-US" sz="1200" b="0" i="0" kern="1200" dirty="0" smtClean="0">
                <a:solidFill>
                  <a:schemeClr val="tx1"/>
                </a:solidFill>
                <a:latin typeface="+mn-lt"/>
                <a:ea typeface="+mn-ea"/>
                <a:cs typeface="+mn-cs"/>
              </a:rPr>
              <a:t> </a:t>
            </a:r>
          </a:p>
          <a:p>
            <a:pPr fontAlgn="base"/>
            <a:r>
              <a:rPr lang="en-US" sz="1200" b="0" i="0" kern="1200" dirty="0" smtClean="0">
                <a:solidFill>
                  <a:schemeClr val="tx1"/>
                </a:solidFill>
                <a:latin typeface="+mn-lt"/>
                <a:ea typeface="+mn-ea"/>
                <a:cs typeface="+mn-cs"/>
              </a:rPr>
              <a:t>The ATS operation atomically compares an on-disk sector to a given buffer, and, if the two are identical, writes new data into the on-disk sector. The ATS primitive obviates the need for SCSI reservations for the purpose of disk-locking.</a:t>
            </a:r>
          </a:p>
          <a:p>
            <a:pPr fontAlgn="base"/>
            <a:endParaRPr lang="en-US" altLang="zh-CN" sz="1200" b="0" i="0" kern="1200" dirty="0" smtClean="0">
              <a:solidFill>
                <a:schemeClr val="tx1"/>
              </a:solidFill>
              <a:latin typeface="+mn-lt"/>
              <a:ea typeface="+mn-ea"/>
              <a:cs typeface="+mn-cs"/>
            </a:endParaRPr>
          </a:p>
          <a:p>
            <a:pPr fontAlgn="base"/>
            <a:endParaRPr lang="en-US" sz="1200" b="0" i="0" kern="1200" dirty="0" smtClean="0">
              <a:solidFill>
                <a:schemeClr val="tx1"/>
              </a:solidFill>
              <a:latin typeface="+mn-lt"/>
              <a:ea typeface="+mn-ea"/>
              <a:cs typeface="+mn-cs"/>
            </a:endParaRPr>
          </a:p>
          <a:p>
            <a:pPr fontAlgn="base"/>
            <a:r>
              <a:rPr lang="en-US" sz="1200" b="1" i="1" kern="1200" dirty="0" err="1" smtClean="0">
                <a:solidFill>
                  <a:schemeClr val="tx1"/>
                </a:solidFill>
                <a:latin typeface="+mn-lt"/>
                <a:ea typeface="+mn-ea"/>
                <a:cs typeface="+mn-cs"/>
              </a:rPr>
              <a:t>Qdepeth</a:t>
            </a:r>
            <a:r>
              <a:rPr lang="en-US" sz="1200" b="1" i="1" kern="1200" baseline="0" dirty="0" smtClean="0">
                <a:solidFill>
                  <a:schemeClr val="tx1"/>
                </a:solidFill>
                <a:latin typeface="+mn-lt"/>
                <a:ea typeface="+mn-ea"/>
                <a:cs typeface="+mn-cs"/>
              </a:rPr>
              <a:t> &amp; IOPS relation (</a:t>
            </a:r>
            <a:r>
              <a:rPr lang="en-US" sz="1200" b="1" i="1" kern="1200" baseline="0" dirty="0" err="1" smtClean="0">
                <a:solidFill>
                  <a:schemeClr val="tx1"/>
                </a:solidFill>
                <a:latin typeface="+mn-lt"/>
                <a:ea typeface="+mn-ea"/>
                <a:cs typeface="+mn-cs"/>
              </a:rPr>
              <a:t>Throughtput</a:t>
            </a:r>
            <a:r>
              <a:rPr lang="en-US" sz="1200" b="1" i="1" kern="1200" baseline="0" dirty="0" smtClean="0">
                <a:solidFill>
                  <a:schemeClr val="tx1"/>
                </a:solidFill>
                <a:latin typeface="+mn-lt"/>
                <a:ea typeface="+mn-ea"/>
                <a:cs typeface="+mn-cs"/>
              </a:rPr>
              <a:t> and latency): SSD example.</a:t>
            </a:r>
          </a:p>
          <a:p>
            <a:pPr fontAlgn="base"/>
            <a:r>
              <a:rPr lang="en-US" sz="1200" b="1" i="1" kern="1200" baseline="0" dirty="0" err="1" smtClean="0">
                <a:solidFill>
                  <a:schemeClr val="tx1"/>
                </a:solidFill>
                <a:latin typeface="+mn-lt"/>
                <a:ea typeface="+mn-ea"/>
                <a:cs typeface="+mn-cs"/>
              </a:rPr>
              <a:t>Qdepth</a:t>
            </a:r>
            <a:r>
              <a:rPr lang="en-US" sz="1200" b="1" i="1" kern="1200" baseline="0" dirty="0" smtClean="0">
                <a:solidFill>
                  <a:schemeClr val="tx1"/>
                </a:solidFill>
                <a:latin typeface="+mn-lt"/>
                <a:ea typeface="+mn-ea"/>
                <a:cs typeface="+mn-cs"/>
              </a:rPr>
              <a:t>: </a:t>
            </a:r>
            <a:r>
              <a:rPr lang="en-US" sz="1200" b="1" i="1" kern="1200" baseline="0" dirty="0" err="1" smtClean="0">
                <a:solidFill>
                  <a:schemeClr val="tx1"/>
                </a:solidFill>
                <a:latin typeface="+mn-lt"/>
                <a:ea typeface="+mn-ea"/>
                <a:cs typeface="+mn-cs"/>
              </a:rPr>
              <a:t>memge</a:t>
            </a:r>
            <a:r>
              <a:rPr lang="en-US" sz="1200" b="1" i="1" kern="1200" baseline="0" dirty="0" smtClean="0">
                <a:solidFill>
                  <a:schemeClr val="tx1"/>
                </a:solidFill>
                <a:latin typeface="+mn-lt"/>
                <a:ea typeface="+mn-ea"/>
                <a:cs typeface="+mn-cs"/>
              </a:rPr>
              <a:t> </a:t>
            </a:r>
            <a:r>
              <a:rPr lang="en-US" sz="1200" b="1" i="1" kern="1200" baseline="0" dirty="0" err="1" smtClean="0">
                <a:solidFill>
                  <a:schemeClr val="tx1"/>
                </a:solidFill>
                <a:latin typeface="+mn-lt"/>
                <a:ea typeface="+mn-ea"/>
                <a:cs typeface="+mn-cs"/>
              </a:rPr>
              <a:t>Ios</a:t>
            </a:r>
            <a:r>
              <a:rPr lang="en-US" sz="1200" b="1" i="1" kern="1200" baseline="0" dirty="0" smtClean="0">
                <a:solidFill>
                  <a:schemeClr val="tx1"/>
                </a:solidFill>
                <a:latin typeface="+mn-lt"/>
                <a:ea typeface="+mn-ea"/>
                <a:cs typeface="+mn-cs"/>
              </a:rPr>
              <a:t> together  to issue, performance good.</a:t>
            </a:r>
          </a:p>
          <a:p>
            <a:pPr fontAlgn="base"/>
            <a:r>
              <a:rPr lang="en-US" sz="1200" b="1" i="1" kern="1200" baseline="0" dirty="0" smtClean="0">
                <a:solidFill>
                  <a:schemeClr val="tx1"/>
                </a:solidFill>
                <a:latin typeface="+mn-lt"/>
                <a:ea typeface="+mn-ea"/>
                <a:cs typeface="+mn-cs"/>
              </a:rPr>
              <a:t>QUED: can not process well</a:t>
            </a:r>
            <a:endParaRPr lang="en-US" sz="1200" b="1" i="1" kern="1200" dirty="0" smtClean="0">
              <a:solidFill>
                <a:schemeClr val="tx1"/>
              </a:solidFill>
              <a:latin typeface="+mn-lt"/>
              <a:ea typeface="+mn-ea"/>
              <a:cs typeface="+mn-cs"/>
            </a:endParaRPr>
          </a:p>
          <a:p>
            <a:pPr fontAlgn="base"/>
            <a:r>
              <a:rPr lang="en-US" sz="1200" b="1" i="1" kern="1200" dirty="0" smtClean="0">
                <a:solidFill>
                  <a:schemeClr val="tx1"/>
                </a:solidFill>
                <a:latin typeface="+mn-lt"/>
                <a:ea typeface="+mn-ea"/>
                <a:cs typeface="+mn-cs"/>
              </a:rPr>
              <a:t>Abort + Reset</a:t>
            </a:r>
            <a:r>
              <a:rPr lang="en-US" sz="1200" b="1" i="1" kern="1200" baseline="0" dirty="0" smtClean="0">
                <a:solidFill>
                  <a:schemeClr val="tx1"/>
                </a:solidFill>
                <a:latin typeface="+mn-lt"/>
                <a:ea typeface="+mn-ea"/>
                <a:cs typeface="+mn-cs"/>
              </a:rPr>
              <a:t> + ATS( disk lock) + zero(thin/thick)</a:t>
            </a:r>
          </a:p>
          <a:p>
            <a:pPr fontAlgn="base"/>
            <a:endParaRPr lang="en-US" sz="1200" b="0" i="0" kern="1200" dirty="0" smtClean="0">
              <a:solidFill>
                <a:schemeClr val="tx1"/>
              </a:solidFill>
              <a:latin typeface="+mn-lt"/>
              <a:ea typeface="+mn-ea"/>
              <a:cs typeface="+mn-cs"/>
            </a:endParaRPr>
          </a:p>
          <a:p>
            <a:pPr fontAlgn="base"/>
            <a:endParaRPr lang="en-US" sz="1200" b="0" i="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41725AB-CEEF-4409-B135-6461DF98C7EC}" type="slidenum">
              <a:rPr lang="en-US" smtClean="0"/>
              <a:pPr/>
              <a:t>63</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vmsupport-net-analyzer.py 914609 </a:t>
            </a:r>
            <a:r>
              <a:rPr lang="en-US" dirty="0" err="1" smtClean="0"/>
              <a:t>vsi_traverse_-s.txt</a:t>
            </a:r>
            <a:r>
              <a:rPr lang="en-US" dirty="0" smtClean="0"/>
              <a:t> </a:t>
            </a:r>
            <a:r>
              <a:rPr lang="en-US" dirty="0" err="1" smtClean="0"/>
              <a:t>vsi_traverse</a:t>
            </a:r>
            <a:r>
              <a:rPr lang="en-US" dirty="0" smtClean="0"/>
              <a:t>_-s--l-0.txt net-</a:t>
            </a:r>
            <a:r>
              <a:rPr lang="en-US" dirty="0" err="1" smtClean="0"/>
              <a:t>dvs</a:t>
            </a:r>
            <a:r>
              <a:rPr lang="en-US" dirty="0" smtClean="0"/>
              <a:t>_-</a:t>
            </a:r>
            <a:r>
              <a:rPr lang="en-US" dirty="0" err="1" smtClean="0"/>
              <a:t>l.txt</a:t>
            </a:r>
            <a:r>
              <a:rPr lang="en-US" dirty="0" smtClean="0"/>
              <a:t> &gt; ./hill_net_analyzer.txt</a:t>
            </a:r>
          </a:p>
          <a:p>
            <a:endParaRPr lang="en-US" dirty="0" smtClean="0"/>
          </a:p>
          <a:p>
            <a:r>
              <a:rPr lang="en-US" dirty="0" smtClean="0"/>
              <a:t>DROP counter RX/TX</a:t>
            </a:r>
          </a:p>
          <a:p>
            <a:r>
              <a:rPr lang="en-US" dirty="0" smtClean="0"/>
              <a:t>Client status (broadcast</a:t>
            </a:r>
            <a:r>
              <a:rPr lang="en-US" baseline="0" dirty="0" smtClean="0"/>
              <a:t> packets)</a:t>
            </a:r>
          </a:p>
          <a:p>
            <a:endParaRPr lang="en-US" baseline="0" dirty="0" smtClean="0"/>
          </a:p>
          <a:p>
            <a:r>
              <a:rPr lang="en-US" baseline="0" dirty="0" smtClean="0"/>
              <a:t>Solution:</a:t>
            </a:r>
          </a:p>
          <a:p>
            <a:r>
              <a:rPr lang="en-US" baseline="0" dirty="0" err="1" smtClean="0"/>
              <a:t>guestOS</a:t>
            </a:r>
            <a:r>
              <a:rPr lang="en-US" baseline="0" dirty="0" smtClean="0"/>
              <a:t> Stack tuning(poll or </a:t>
            </a:r>
            <a:r>
              <a:rPr lang="en-US" baseline="0" dirty="0" err="1" smtClean="0"/>
              <a:t>interupt</a:t>
            </a:r>
            <a:r>
              <a:rPr lang="en-US" baseline="0" dirty="0" smtClean="0"/>
              <a:t>)  + </a:t>
            </a:r>
            <a:r>
              <a:rPr lang="en-US" baseline="0" dirty="0" err="1" smtClean="0"/>
              <a:t>pNIC</a:t>
            </a:r>
            <a:r>
              <a:rPr lang="en-US" baseline="0" dirty="0" smtClean="0"/>
              <a:t> hardware accelerate + </a:t>
            </a:r>
            <a:r>
              <a:rPr lang="en-US" baseline="0" dirty="0" err="1" smtClean="0"/>
              <a:t>dest</a:t>
            </a:r>
            <a:r>
              <a:rPr lang="en-US" baseline="0" dirty="0" smtClean="0"/>
              <a:t> buffer size + increase </a:t>
            </a:r>
            <a:r>
              <a:rPr lang="en-US" baseline="0" dirty="0" err="1" smtClean="0"/>
              <a:t>cpu</a:t>
            </a:r>
            <a:r>
              <a:rPr lang="en-US" baseline="0" dirty="0" smtClean="0"/>
              <a:t> resource + add uplinks + move VM to others + </a:t>
            </a:r>
            <a:r>
              <a:rPr lang="en-US" baseline="0" dirty="0" err="1" smtClean="0"/>
              <a:t>vmotion</a:t>
            </a:r>
            <a:endParaRPr lang="en-US" baseline="0" dirty="0" smtClean="0"/>
          </a:p>
          <a:p>
            <a:endParaRPr lang="en-US" baseline="0" dirty="0" smtClean="0"/>
          </a:p>
          <a:p>
            <a:r>
              <a:rPr lang="en-US" baseline="0" dirty="0" smtClean="0"/>
              <a:t>All solution:</a:t>
            </a:r>
          </a:p>
          <a:p>
            <a:r>
              <a:rPr lang="en-US" baseline="0" dirty="0" smtClean="0"/>
              <a:t>Use latest tools</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041725AB-CEEF-4409-B135-6461DF98C7EC}" type="slidenum">
              <a:rPr lang="en-US" smtClean="0"/>
              <a:pPr/>
              <a:t>64</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High </a:t>
            </a:r>
            <a:r>
              <a:rPr lang="en-US" dirty="0" err="1" smtClean="0"/>
              <a:t>io</a:t>
            </a:r>
            <a:r>
              <a:rPr lang="en-US" dirty="0" smtClean="0"/>
              <a:t> interrupt + timekeeping +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041725AB-CEEF-4409-B135-6461DF98C7EC}" type="slidenum">
              <a:rPr lang="en-US" smtClean="0"/>
              <a:pPr/>
              <a:t>66</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r>
              <a:rPr lang="en-US" dirty="0" smtClean="0"/>
              <a:t>Timekeeping Best Practices(</a:t>
            </a:r>
            <a:r>
              <a:rPr lang="en-US" u="sng" dirty="0" smtClean="0">
                <a:hlinkClick r:id="rId3"/>
              </a:rPr>
              <a:t>http://kb.vmware.com/kb/1006427</a:t>
            </a:r>
            <a:r>
              <a:rPr lang="en-US" dirty="0" smtClean="0"/>
              <a:t>)</a:t>
            </a:r>
          </a:p>
          <a:p>
            <a:pPr lvl="1"/>
            <a:r>
              <a:rPr lang="en-US" dirty="0" smtClean="0"/>
              <a:t>Java Best Practices (</a:t>
            </a:r>
            <a:r>
              <a:rPr lang="en-US" u="sng" dirty="0" smtClean="0">
                <a:hlinkClick r:id="rId4"/>
              </a:rPr>
              <a:t>http://www.vmware.com/resources/techresources/1087</a:t>
            </a:r>
            <a:r>
              <a:rPr lang="en-US" dirty="0" smtClean="0"/>
              <a:t>)</a:t>
            </a:r>
          </a:p>
          <a:p>
            <a:endParaRPr lang="en-US" dirty="0"/>
          </a:p>
        </p:txBody>
      </p:sp>
      <p:sp>
        <p:nvSpPr>
          <p:cNvPr id="4" name="Slide Number Placeholder 3"/>
          <p:cNvSpPr>
            <a:spLocks noGrp="1"/>
          </p:cNvSpPr>
          <p:nvPr>
            <p:ph type="sldNum" sz="quarter" idx="10"/>
          </p:nvPr>
        </p:nvSpPr>
        <p:spPr/>
        <p:txBody>
          <a:bodyPr/>
          <a:lstStyle/>
          <a:p>
            <a:fld id="{041725AB-CEEF-4409-B135-6461DF98C7EC}" type="slidenum">
              <a:rPr lang="en-US" smtClean="0"/>
              <a:pPr/>
              <a:t>68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ESXtop</a:t>
            </a:r>
            <a:endParaRPr lang="en-US" dirty="0" smtClean="0"/>
          </a:p>
          <a:p>
            <a:pPr lvl="1"/>
            <a:r>
              <a:rPr lang="en-US" dirty="0" smtClean="0">
                <a:hlinkClick r:id="rId3"/>
              </a:rPr>
              <a:t>http://communities.vmware.com/docs/DOC-11812</a:t>
            </a:r>
            <a:endParaRPr lang="en-US" dirty="0"/>
          </a:p>
        </p:txBody>
      </p:sp>
      <p:sp>
        <p:nvSpPr>
          <p:cNvPr id="4" name="Slide Number Placeholder 3"/>
          <p:cNvSpPr>
            <a:spLocks noGrp="1"/>
          </p:cNvSpPr>
          <p:nvPr>
            <p:ph type="sldNum" sz="quarter" idx="10"/>
          </p:nvPr>
        </p:nvSpPr>
        <p:spPr/>
        <p:txBody>
          <a:bodyPr/>
          <a:lstStyle/>
          <a:p>
            <a:fld id="{041725AB-CEEF-4409-B135-6461DF98C7EC}" type="slidenum">
              <a:rPr lang="en-US" smtClean="0"/>
              <a:pPr/>
              <a:t>69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1725AB-CEEF-4409-B135-6461DF98C7EC}" type="slidenum">
              <a:rPr lang="en-US" smtClean="0"/>
              <a:pPr/>
              <a:t>13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1725AB-CEEF-4409-B135-6461DF98C7EC}" type="slidenum">
              <a:rPr lang="en-US" smtClean="0"/>
              <a:pPr/>
              <a:t>16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US" dirty="0" smtClean="0"/>
              <a:t> Total latency is measured in the guest I/O benchmark program (</a:t>
            </a:r>
            <a:r>
              <a:rPr lang="en-US" dirty="0" err="1" smtClean="0"/>
              <a:t>IOblazer</a:t>
            </a:r>
            <a:r>
              <a:rPr lang="en-US" dirty="0" smtClean="0"/>
              <a:t>)</a:t>
            </a:r>
          </a:p>
          <a:p>
            <a:pPr>
              <a:buFont typeface="Arial" charset="0"/>
              <a:buChar char="•"/>
            </a:pPr>
            <a:r>
              <a:rPr lang="en-US" dirty="0" smtClean="0"/>
              <a:t> Guest/VMM latency represents time</a:t>
            </a:r>
            <a:r>
              <a:rPr lang="en-US" baseline="0" dirty="0" smtClean="0"/>
              <a:t> spent in Guest/VMM for issuing and completing I/Os.</a:t>
            </a:r>
          </a:p>
          <a:p>
            <a:pPr defTabSz="898672" eaLnBrk="0" fontAlgn="base" hangingPunct="0">
              <a:spcBef>
                <a:spcPct val="30000"/>
              </a:spcBef>
              <a:spcAft>
                <a:spcPct val="0"/>
              </a:spcAft>
              <a:buFont typeface="Arial" charset="0"/>
              <a:buChar char="•"/>
              <a:defRPr/>
            </a:pPr>
            <a:r>
              <a:rPr lang="en-US" baseline="0" dirty="0" smtClean="0"/>
              <a:t> </a:t>
            </a:r>
            <a:r>
              <a:rPr lang="en-US" baseline="0" dirty="0" err="1" smtClean="0"/>
              <a:t>VMKernel</a:t>
            </a:r>
            <a:r>
              <a:rPr lang="en-US" dirty="0" smtClean="0"/>
              <a:t> latency represents time</a:t>
            </a:r>
            <a:r>
              <a:rPr lang="en-US" baseline="0" dirty="0" smtClean="0"/>
              <a:t> spent in </a:t>
            </a:r>
            <a:r>
              <a:rPr lang="en-US" baseline="0" dirty="0" err="1" smtClean="0"/>
              <a:t>VMkernel</a:t>
            </a:r>
            <a:r>
              <a:rPr lang="en-US" baseline="0" dirty="0" smtClean="0"/>
              <a:t> for issuing and completing I/Os (VSCSI+ PSA + </a:t>
            </a:r>
            <a:r>
              <a:rPr lang="en-US" baseline="0" dirty="0" err="1" smtClean="0"/>
              <a:t>vmkernel</a:t>
            </a:r>
            <a:r>
              <a:rPr lang="en-US" baseline="0" dirty="0" smtClean="0"/>
              <a:t> device driver).</a:t>
            </a:r>
          </a:p>
          <a:p>
            <a:pPr defTabSz="898672" eaLnBrk="0" fontAlgn="base" hangingPunct="0">
              <a:spcBef>
                <a:spcPct val="30000"/>
              </a:spcBef>
              <a:spcAft>
                <a:spcPct val="0"/>
              </a:spcAft>
              <a:buFont typeface="Arial" charset="0"/>
              <a:buChar char="•"/>
              <a:defRPr/>
            </a:pPr>
            <a:r>
              <a:rPr lang="en-US" baseline="0" dirty="0" smtClean="0"/>
              <a:t> Storage access latency is time spent in FC SAN disk array controller.  (measured in EMC </a:t>
            </a:r>
            <a:r>
              <a:rPr lang="en-US" baseline="0" dirty="0" err="1" smtClean="0"/>
              <a:t>Navispher</a:t>
            </a:r>
            <a:r>
              <a:rPr lang="en-US" baseline="0" dirty="0" smtClean="0"/>
              <a:t> Analyzer) </a:t>
            </a:r>
            <a:endParaRPr lang="en-US" dirty="0" smtClean="0">
              <a:latin typeface="Arial" charset="0"/>
              <a:ea typeface="ＭＳ Ｐゴシック" pitchFamily="34" charset="-128"/>
            </a:endParaRPr>
          </a:p>
          <a:p>
            <a:pPr>
              <a:buFont typeface="Arial" charset="0"/>
              <a:buChar char="•"/>
            </a:pPr>
            <a:endParaRPr lang="en-US" dirty="0"/>
          </a:p>
        </p:txBody>
      </p:sp>
      <p:sp>
        <p:nvSpPr>
          <p:cNvPr id="4" name="Slide Number Placeholder 3"/>
          <p:cNvSpPr>
            <a:spLocks noGrp="1"/>
          </p:cNvSpPr>
          <p:nvPr>
            <p:ph type="sldNum" sz="quarter" idx="10"/>
          </p:nvPr>
        </p:nvSpPr>
        <p:spPr/>
        <p:txBody>
          <a:bodyPr/>
          <a:lstStyle/>
          <a:p>
            <a:pPr>
              <a:defRPr/>
            </a:pPr>
            <a:fld id="{30ED41AE-736E-48F5-8701-1355F6D9E97A}" type="slidenum">
              <a:rPr lang="en-US" smtClean="0"/>
              <a:pPr>
                <a:defRPr/>
              </a:pPr>
              <a:t>17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1725AB-CEEF-4409-B135-6461DF98C7EC}" type="slidenum">
              <a:rPr lang="en-US" smtClean="0"/>
              <a:pPr/>
              <a:t>18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1725AB-CEEF-4409-B135-6461DF98C7EC}" type="slidenum">
              <a:rPr lang="en-US" smtClean="0"/>
              <a:pPr/>
              <a:t>19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hlinkClick r:id="rId3"/>
              </a:rPr>
              <a:t>https://wiki.eng.vmware.com/CpuSched/Sched-stats</a:t>
            </a:r>
            <a:endParaRPr lang="en-US" dirty="0"/>
          </a:p>
        </p:txBody>
      </p:sp>
      <p:sp>
        <p:nvSpPr>
          <p:cNvPr id="4" name="Slide Number Placeholder 3"/>
          <p:cNvSpPr>
            <a:spLocks noGrp="1"/>
          </p:cNvSpPr>
          <p:nvPr>
            <p:ph type="sldNum" sz="quarter" idx="10"/>
          </p:nvPr>
        </p:nvSpPr>
        <p:spPr/>
        <p:txBody>
          <a:bodyPr/>
          <a:lstStyle/>
          <a:p>
            <a:fld id="{041725AB-CEEF-4409-B135-6461DF98C7EC}" type="slidenum">
              <a:rPr lang="en-US" smtClean="0"/>
              <a:pPr/>
              <a:t>24</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hlinkClick r:id="rId3"/>
              </a:rPr>
              <a:t>http://communities.vmware.com/docs/DOC-10095</a:t>
            </a:r>
            <a:endParaRPr lang="en-US" dirty="0"/>
          </a:p>
        </p:txBody>
      </p:sp>
      <p:sp>
        <p:nvSpPr>
          <p:cNvPr id="4" name="Slide Number Placeholder 3"/>
          <p:cNvSpPr>
            <a:spLocks noGrp="1"/>
          </p:cNvSpPr>
          <p:nvPr>
            <p:ph type="sldNum" sz="quarter" idx="10"/>
          </p:nvPr>
        </p:nvSpPr>
        <p:spPr/>
        <p:txBody>
          <a:bodyPr/>
          <a:lstStyle/>
          <a:p>
            <a:fld id="{041725AB-CEEF-4409-B135-6461DF98C7EC}" type="slidenum">
              <a:rPr lang="en-US" smtClean="0"/>
              <a:pPr/>
              <a:t>25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auto">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TextBox 8"/>
          <p:cNvSpPr txBox="1">
            <a:spLocks noChangeArrowheads="1"/>
          </p:cNvSpPr>
          <p:nvPr/>
        </p:nvSpPr>
        <p:spPr bwMode="gray">
          <a:xfrm>
            <a:off x="6729413" y="6696075"/>
            <a:ext cx="2343150" cy="18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rgbClr val="0095D3"/>
                </a:solidFill>
                <a:latin typeface="Arial" charset="0"/>
                <a:ea typeface="ＭＳ Ｐゴシック" pitchFamily="34" charset="-128"/>
              </a:defRPr>
            </a:lvl1pPr>
            <a:lvl2pPr marL="742950" indent="-285750" eaLnBrk="0" hangingPunct="0">
              <a:defRPr sz="2400">
                <a:solidFill>
                  <a:srgbClr val="0095D3"/>
                </a:solidFill>
                <a:latin typeface="Arial" charset="0"/>
                <a:ea typeface="ＭＳ Ｐゴシック" pitchFamily="34" charset="-128"/>
              </a:defRPr>
            </a:lvl2pPr>
            <a:lvl3pPr marL="1143000" indent="-228600" eaLnBrk="0" hangingPunct="0">
              <a:defRPr sz="2400">
                <a:solidFill>
                  <a:srgbClr val="0095D3"/>
                </a:solidFill>
                <a:latin typeface="Arial" charset="0"/>
                <a:ea typeface="ＭＳ Ｐゴシック" pitchFamily="34" charset="-128"/>
              </a:defRPr>
            </a:lvl3pPr>
            <a:lvl4pPr marL="1600200" indent="-228600" eaLnBrk="0" hangingPunct="0">
              <a:defRPr sz="2400">
                <a:solidFill>
                  <a:srgbClr val="0095D3"/>
                </a:solidFill>
                <a:latin typeface="Arial" charset="0"/>
                <a:ea typeface="ＭＳ Ｐゴシック" pitchFamily="34" charset="-128"/>
              </a:defRPr>
            </a:lvl4pPr>
            <a:lvl5pPr marL="2057400" indent="-228600" eaLnBrk="0" hangingPunct="0">
              <a:defRPr sz="2400">
                <a:solidFill>
                  <a:srgbClr val="0095D3"/>
                </a:solidFill>
                <a:latin typeface="Arial" charset="0"/>
                <a:ea typeface="ＭＳ Ｐゴシック" pitchFamily="34" charset="-128"/>
              </a:defRPr>
            </a:lvl5pPr>
            <a:lvl6pPr marL="2514600" indent="-228600" eaLnBrk="0" fontAlgn="base" hangingPunct="0">
              <a:spcBef>
                <a:spcPct val="0"/>
              </a:spcBef>
              <a:spcAft>
                <a:spcPct val="0"/>
              </a:spcAft>
              <a:defRPr sz="2400">
                <a:solidFill>
                  <a:srgbClr val="0095D3"/>
                </a:solidFill>
                <a:latin typeface="Arial" charset="0"/>
                <a:ea typeface="ＭＳ Ｐゴシック" pitchFamily="34" charset="-128"/>
              </a:defRPr>
            </a:lvl6pPr>
            <a:lvl7pPr marL="2971800" indent="-228600" eaLnBrk="0" fontAlgn="base" hangingPunct="0">
              <a:spcBef>
                <a:spcPct val="0"/>
              </a:spcBef>
              <a:spcAft>
                <a:spcPct val="0"/>
              </a:spcAft>
              <a:defRPr sz="2400">
                <a:solidFill>
                  <a:srgbClr val="0095D3"/>
                </a:solidFill>
                <a:latin typeface="Arial" charset="0"/>
                <a:ea typeface="ＭＳ Ｐゴシック" pitchFamily="34" charset="-128"/>
              </a:defRPr>
            </a:lvl7pPr>
            <a:lvl8pPr marL="3429000" indent="-228600" eaLnBrk="0" fontAlgn="base" hangingPunct="0">
              <a:spcBef>
                <a:spcPct val="0"/>
              </a:spcBef>
              <a:spcAft>
                <a:spcPct val="0"/>
              </a:spcAft>
              <a:defRPr sz="2400">
                <a:solidFill>
                  <a:srgbClr val="0095D3"/>
                </a:solidFill>
                <a:latin typeface="Arial" charset="0"/>
                <a:ea typeface="ＭＳ Ｐゴシック" pitchFamily="34" charset="-128"/>
              </a:defRPr>
            </a:lvl8pPr>
            <a:lvl9pPr marL="3886200" indent="-228600" eaLnBrk="0" fontAlgn="base" hangingPunct="0">
              <a:spcBef>
                <a:spcPct val="0"/>
              </a:spcBef>
              <a:spcAft>
                <a:spcPct val="0"/>
              </a:spcAft>
              <a:defRPr sz="2400">
                <a:solidFill>
                  <a:srgbClr val="0095D3"/>
                </a:solidFill>
                <a:latin typeface="Arial" charset="0"/>
                <a:ea typeface="ＭＳ Ｐゴシック" pitchFamily="34" charset="-128"/>
              </a:defRPr>
            </a:lvl9pPr>
          </a:lstStyle>
          <a:p>
            <a:pPr algn="r" eaLnBrk="1" hangingPunct="1">
              <a:spcAft>
                <a:spcPct val="40000"/>
              </a:spcAft>
            </a:pPr>
            <a:r>
              <a:rPr lang="en-US" altLang="zh-CN" sz="600">
                <a:solidFill>
                  <a:srgbClr val="909090"/>
                </a:solidFill>
              </a:rPr>
              <a:t>© 2009 VMware Inc. All rights reserved</a:t>
            </a:r>
          </a:p>
        </p:txBody>
      </p:sp>
      <p:sp>
        <p:nvSpPr>
          <p:cNvPr id="5" name="Rectangle 4"/>
          <p:cNvSpPr txBox="1">
            <a:spLocks noChangeArrowheads="1"/>
          </p:cNvSpPr>
          <p:nvPr/>
        </p:nvSpPr>
        <p:spPr bwMode="white">
          <a:xfrm>
            <a:off x="223838" y="6394450"/>
            <a:ext cx="2133600" cy="476250"/>
          </a:xfrm>
          <a:prstGeom prst="rect">
            <a:avLst/>
          </a:prstGeom>
          <a:ln>
            <a:miter lim="800000"/>
            <a:headEnd/>
            <a:tailEnd/>
          </a:ln>
        </p:spPr>
        <p:txBody>
          <a:bodyPr/>
          <a:lstStyle>
            <a:lvl1pPr algn="l" eaLnBrk="0" hangingPunct="0">
              <a:spcAft>
                <a:spcPct val="0"/>
              </a:spcAft>
              <a:defRPr sz="1200" b="1">
                <a:solidFill>
                  <a:srgbClr val="FFFFFF"/>
                </a:solidFill>
              </a:defRPr>
            </a:lvl1pPr>
          </a:lstStyle>
          <a:p>
            <a:pPr>
              <a:defRPr/>
            </a:pPr>
            <a:r>
              <a:rPr lang="en-US" dirty="0" smtClean="0"/>
              <a:t>Confidential</a:t>
            </a:r>
            <a:endParaRPr lang="en-US" dirty="0"/>
          </a:p>
        </p:txBody>
      </p:sp>
      <p:sp>
        <p:nvSpPr>
          <p:cNvPr id="71682" name="Rectangle 2"/>
          <p:cNvSpPr>
            <a:spLocks noGrp="1" noChangeArrowheads="1"/>
          </p:cNvSpPr>
          <p:nvPr>
            <p:ph type="ctrTitle"/>
          </p:nvPr>
        </p:nvSpPr>
        <p:spPr>
          <a:xfrm>
            <a:off x="402336" y="330200"/>
            <a:ext cx="8436864" cy="533400"/>
          </a:xfrm>
        </p:spPr>
        <p:txBody>
          <a:bodyPr anchor="t"/>
          <a:lstStyle>
            <a:lvl1pPr>
              <a:defRPr sz="3000">
                <a:solidFill>
                  <a:srgbClr val="003D79"/>
                </a:solidFill>
              </a:defRPr>
            </a:lvl1pPr>
          </a:lstStyle>
          <a:p>
            <a:r>
              <a:rPr lang="en-US" altLang="zh-CN" smtClean="0"/>
              <a:t>Click to edit Master title style</a:t>
            </a:r>
            <a:endParaRPr lang="en-US" dirty="0"/>
          </a:p>
        </p:txBody>
      </p:sp>
      <p:sp>
        <p:nvSpPr>
          <p:cNvPr id="71683" name="Rectangle 3"/>
          <p:cNvSpPr>
            <a:spLocks noGrp="1" noChangeArrowheads="1"/>
          </p:cNvSpPr>
          <p:nvPr>
            <p:ph type="subTitle" idx="1"/>
          </p:nvPr>
        </p:nvSpPr>
        <p:spPr>
          <a:xfrm>
            <a:off x="400050" y="1095375"/>
            <a:ext cx="8382000" cy="1295400"/>
          </a:xfrm>
        </p:spPr>
        <p:txBody>
          <a:bodyPr/>
          <a:lstStyle>
            <a:lvl1pPr>
              <a:buFont typeface="Arial" pitchFamily="34" charset="0"/>
              <a:buNone/>
              <a:defRPr sz="1800" b="0" i="1"/>
            </a:lvl1pPr>
          </a:lstStyle>
          <a:p>
            <a:r>
              <a:rPr lang="en-US" altLang="zh-CN" smtClean="0"/>
              <a:t>Click to edit Master subtitle style</a:t>
            </a:r>
            <a:endParaRPr lang="en-US" dirty="0"/>
          </a:p>
        </p:txBody>
      </p:sp>
    </p:spTree>
    <p:extLst>
      <p:ext uri="{BB962C8B-B14F-4D97-AF65-F5344CB8AC3E}">
        <p14:creationId xmlns:p14="http://schemas.microsoft.com/office/powerpoint/2010/main" xmlns="" val="3826576361"/>
      </p:ext>
    </p:extLst>
  </p:cSld>
  <p:clrMapOvr>
    <a:overrideClrMapping bg1="lt1" tx1="dk1" bg2="lt2" tx2="dk2" accent1="accent1" accent2="accent2" accent3="accent3" accent4="accent4" accent5="accent5" accent6="accent6" hlink="hlink" folHlink="folHlink"/>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Rectangle 9"/>
          <p:cNvSpPr>
            <a:spLocks noGrp="1" noChangeArrowheads="1"/>
          </p:cNvSpPr>
          <p:nvPr>
            <p:ph type="ftr" sz="quarter" idx="10"/>
          </p:nvPr>
        </p:nvSpPr>
        <p:spPr>
          <a:ln/>
        </p:spPr>
        <p:txBody>
          <a:bodyPr/>
          <a:lstStyle>
            <a:lvl1pPr>
              <a:defRPr/>
            </a:lvl1pPr>
          </a:lstStyle>
          <a:p>
            <a:pPr>
              <a:defRPr/>
            </a:pPr>
            <a:endParaRPr lang="zh-CN" altLang="zh-CN"/>
          </a:p>
        </p:txBody>
      </p:sp>
    </p:spTree>
    <p:extLst>
      <p:ext uri="{BB962C8B-B14F-4D97-AF65-F5344CB8AC3E}">
        <p14:creationId xmlns:p14="http://schemas.microsoft.com/office/powerpoint/2010/main" xmlns="" val="4939745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39700" y="312738"/>
            <a:ext cx="8858250" cy="419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402336" y="784226"/>
            <a:ext cx="7704582" cy="1079626"/>
          </a:xfrm>
        </p:spPr>
        <p:txBody>
          <a:bodyPr anchor="b"/>
          <a:lstStyle>
            <a:lvl1pPr algn="l">
              <a:defRPr sz="3000">
                <a:solidFill>
                  <a:srgbClr val="003D79"/>
                </a:solidFill>
              </a:defRPr>
            </a:lvl1pPr>
          </a:lstStyle>
          <a:p>
            <a:r>
              <a:rPr lang="en-US" altLang="zh-CN" smtClean="0"/>
              <a:t>Click to edit Master title style</a:t>
            </a:r>
            <a:endParaRPr lang="en-US" dirty="0"/>
          </a:p>
        </p:txBody>
      </p:sp>
      <p:sp>
        <p:nvSpPr>
          <p:cNvPr id="8" name="Text Placeholder 7"/>
          <p:cNvSpPr>
            <a:spLocks noGrp="1"/>
          </p:cNvSpPr>
          <p:nvPr>
            <p:ph type="body" sz="quarter" idx="12"/>
          </p:nvPr>
        </p:nvSpPr>
        <p:spPr>
          <a:xfrm>
            <a:off x="361950" y="2210435"/>
            <a:ext cx="7592568" cy="3748405"/>
          </a:xfrm>
        </p:spPr>
        <p:txBody>
          <a:bodyPr/>
          <a:lstStyle>
            <a:lvl1pPr>
              <a:buClr>
                <a:schemeClr val="accent1">
                  <a:lumMod val="75000"/>
                </a:schemeClr>
              </a:buClr>
              <a:buFont typeface="Wingdings" pitchFamily="2" charset="2"/>
              <a:buChar char="§"/>
              <a:defRPr/>
            </a:lvl1pPr>
            <a:lvl2pPr>
              <a:buClr>
                <a:schemeClr val="accent1">
                  <a:lumMod val="75000"/>
                </a:schemeClr>
              </a:buClr>
              <a:defRPr/>
            </a:lvl2pPr>
            <a:lvl3pPr>
              <a:buClr>
                <a:schemeClr val="accent1">
                  <a:lumMod val="75000"/>
                </a:schemeClr>
              </a:buClr>
              <a:defRPr/>
            </a:lvl3pPr>
            <a:lvl4pPr>
              <a:buClr>
                <a:schemeClr val="accent1">
                  <a:lumMod val="75000"/>
                </a:schemeClr>
              </a:buClr>
              <a:defRPr/>
            </a:lvl4pPr>
            <a:lvl5pPr>
              <a:buClr>
                <a:schemeClr val="accent1">
                  <a:lumMod val="75000"/>
                </a:schemeClr>
              </a:buClr>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Rectangle 9"/>
          <p:cNvSpPr>
            <a:spLocks noGrp="1" noChangeArrowheads="1"/>
          </p:cNvSpPr>
          <p:nvPr>
            <p:ph type="ftr" sz="quarter" idx="13"/>
          </p:nvPr>
        </p:nvSpPr>
        <p:spPr/>
        <p:txBody>
          <a:bodyPr/>
          <a:lstStyle>
            <a:lvl1pPr>
              <a:defRPr smtClean="0"/>
            </a:lvl1pPr>
          </a:lstStyle>
          <a:p>
            <a:pPr>
              <a:defRPr/>
            </a:pPr>
            <a:endParaRPr lang="zh-CN" altLang="zh-CN"/>
          </a:p>
        </p:txBody>
      </p:sp>
    </p:spTree>
    <p:extLst>
      <p:ext uri="{BB962C8B-B14F-4D97-AF65-F5344CB8AC3E}">
        <p14:creationId xmlns:p14="http://schemas.microsoft.com/office/powerpoint/2010/main" xmlns="" val="3110975657"/>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ransition Slide">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39700" y="312738"/>
            <a:ext cx="8858250" cy="419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937260" y="2162174"/>
            <a:ext cx="7254240" cy="1241425"/>
          </a:xfrm>
        </p:spPr>
        <p:txBody>
          <a:bodyPr anchor="b"/>
          <a:lstStyle>
            <a:lvl1pPr algn="ctr">
              <a:defRPr sz="3000">
                <a:solidFill>
                  <a:srgbClr val="003D79"/>
                </a:solidFill>
              </a:defRPr>
            </a:lvl1pPr>
          </a:lstStyle>
          <a:p>
            <a:r>
              <a:rPr lang="en-US" altLang="zh-CN" smtClean="0"/>
              <a:t>Click to edit Master title style</a:t>
            </a:r>
            <a:endParaRPr lang="en-US" dirty="0"/>
          </a:p>
        </p:txBody>
      </p:sp>
      <p:sp>
        <p:nvSpPr>
          <p:cNvPr id="8" name="Text Placeholder 7"/>
          <p:cNvSpPr>
            <a:spLocks noGrp="1"/>
          </p:cNvSpPr>
          <p:nvPr>
            <p:ph type="body" sz="quarter" idx="12"/>
          </p:nvPr>
        </p:nvSpPr>
        <p:spPr>
          <a:xfrm>
            <a:off x="923925" y="3486150"/>
            <a:ext cx="7267575" cy="628650"/>
          </a:xfrm>
        </p:spPr>
        <p:txBody>
          <a:bodyPr/>
          <a:lstStyle>
            <a:lvl1pPr algn="ctr">
              <a:lnSpc>
                <a:spcPct val="100000"/>
              </a:lnSpc>
              <a:spcBef>
                <a:spcPts val="0"/>
              </a:spcBef>
              <a:buFont typeface="Arial" pitchFamily="34" charset="0"/>
              <a:buNone/>
              <a:defRPr b="0"/>
            </a:lvl1pPr>
          </a:lstStyle>
          <a:p>
            <a:pPr lvl="0"/>
            <a:r>
              <a:rPr lang="en-US" altLang="zh-CN" smtClean="0"/>
              <a:t>Click to edit Master text styles</a:t>
            </a:r>
          </a:p>
        </p:txBody>
      </p:sp>
      <p:sp>
        <p:nvSpPr>
          <p:cNvPr id="5" name="Rectangle 9"/>
          <p:cNvSpPr>
            <a:spLocks noGrp="1" noChangeArrowheads="1"/>
          </p:cNvSpPr>
          <p:nvPr>
            <p:ph type="ftr" sz="quarter" idx="13"/>
          </p:nvPr>
        </p:nvSpPr>
        <p:spPr/>
        <p:txBody>
          <a:bodyPr/>
          <a:lstStyle>
            <a:lvl1pPr>
              <a:defRPr smtClean="0"/>
            </a:lvl1pPr>
          </a:lstStyle>
          <a:p>
            <a:pPr>
              <a:defRPr/>
            </a:pPr>
            <a:endParaRPr lang="zh-CN" altLang="zh-CN"/>
          </a:p>
        </p:txBody>
      </p:sp>
    </p:spTree>
    <p:extLst>
      <p:ext uri="{BB962C8B-B14F-4D97-AF65-F5344CB8AC3E}">
        <p14:creationId xmlns:p14="http://schemas.microsoft.com/office/powerpoint/2010/main" xmlns="" val="140521663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Content Placeholder 2"/>
          <p:cNvSpPr>
            <a:spLocks noGrp="1"/>
          </p:cNvSpPr>
          <p:nvPr>
            <p:ph sz="half" idx="1"/>
          </p:nvPr>
        </p:nvSpPr>
        <p:spPr>
          <a:xfrm>
            <a:off x="361950" y="784225"/>
            <a:ext cx="4038600" cy="5006975"/>
          </a:xfrm>
        </p:spPr>
        <p:txBody>
          <a:bodyPr/>
          <a:lstStyle>
            <a:lvl1pPr marL="233363" indent="-233363">
              <a:buClr>
                <a:schemeClr val="accent1">
                  <a:lumMod val="75000"/>
                </a:schemeClr>
              </a:buClr>
              <a:buFont typeface="Wingdings" pitchFamily="2" charset="2"/>
              <a:buChar char="§"/>
              <a:defRPr sz="2000"/>
            </a:lvl1pPr>
            <a:lvl2pPr>
              <a:buClr>
                <a:schemeClr val="accent1">
                  <a:lumMod val="75000"/>
                </a:schemeClr>
              </a:buClr>
              <a:defRPr sz="1800"/>
            </a:lvl2pPr>
            <a:lvl3pPr>
              <a:buClr>
                <a:schemeClr val="accent1">
                  <a:lumMod val="75000"/>
                </a:schemeClr>
              </a:buClr>
              <a:defRPr sz="1600"/>
            </a:lvl3pPr>
            <a:lvl4pPr>
              <a:buClr>
                <a:schemeClr val="accent1">
                  <a:lumMod val="75000"/>
                </a:schemeClr>
              </a:buClr>
              <a:defRPr sz="1600"/>
            </a:lvl4pPr>
            <a:lvl5pPr>
              <a:buClr>
                <a:schemeClr val="accent1">
                  <a:lumMod val="75000"/>
                </a:schemeClr>
              </a:buClr>
              <a:defRPr sz="16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Content Placeholder 3"/>
          <p:cNvSpPr>
            <a:spLocks noGrp="1"/>
          </p:cNvSpPr>
          <p:nvPr>
            <p:ph sz="half" idx="2"/>
          </p:nvPr>
        </p:nvSpPr>
        <p:spPr>
          <a:xfrm>
            <a:off x="4629150" y="784225"/>
            <a:ext cx="4038600" cy="5006975"/>
          </a:xfrm>
        </p:spPr>
        <p:txBody>
          <a:bodyPr/>
          <a:lstStyle>
            <a:lvl1pPr marL="233363" indent="-233363">
              <a:buClr>
                <a:schemeClr val="accent1">
                  <a:lumMod val="75000"/>
                </a:schemeClr>
              </a:buClr>
              <a:defRPr sz="2000"/>
            </a:lvl1pPr>
            <a:lvl2pPr>
              <a:buClr>
                <a:schemeClr val="accent1">
                  <a:lumMod val="75000"/>
                </a:schemeClr>
              </a:buClr>
              <a:defRPr sz="1800"/>
            </a:lvl2pPr>
            <a:lvl3pPr>
              <a:buClr>
                <a:schemeClr val="accent1">
                  <a:lumMod val="75000"/>
                </a:schemeClr>
              </a:buClr>
              <a:defRPr sz="1600"/>
            </a:lvl3pPr>
            <a:lvl4pPr>
              <a:buClr>
                <a:schemeClr val="accent1">
                  <a:lumMod val="75000"/>
                </a:schemeClr>
              </a:buClr>
              <a:defRPr sz="1600"/>
            </a:lvl4pPr>
            <a:lvl5pPr>
              <a:buClr>
                <a:schemeClr val="accent1">
                  <a:lumMod val="75000"/>
                </a:schemeClr>
              </a:buClr>
              <a:defRPr sz="16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Rectangle 9"/>
          <p:cNvSpPr>
            <a:spLocks noGrp="1" noChangeArrowheads="1"/>
          </p:cNvSpPr>
          <p:nvPr>
            <p:ph type="ftr" sz="quarter" idx="10"/>
          </p:nvPr>
        </p:nvSpPr>
        <p:spPr>
          <a:ln/>
        </p:spPr>
        <p:txBody>
          <a:bodyPr/>
          <a:lstStyle>
            <a:lvl1pPr>
              <a:defRPr/>
            </a:lvl1pPr>
          </a:lstStyle>
          <a:p>
            <a:pPr>
              <a:defRPr/>
            </a:pPr>
            <a:endParaRPr lang="zh-CN" altLang="zh-CN"/>
          </a:p>
        </p:txBody>
      </p:sp>
    </p:spTree>
    <p:extLst>
      <p:ext uri="{BB962C8B-B14F-4D97-AF65-F5344CB8AC3E}">
        <p14:creationId xmlns:p14="http://schemas.microsoft.com/office/powerpoint/2010/main" xmlns="" val="175573716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7" name="Text Placeholder 6"/>
          <p:cNvSpPr>
            <a:spLocks noGrp="1"/>
          </p:cNvSpPr>
          <p:nvPr>
            <p:ph type="body" sz="quarter" idx="13"/>
          </p:nvPr>
        </p:nvSpPr>
        <p:spPr>
          <a:xfrm>
            <a:off x="352425" y="786384"/>
            <a:ext cx="8385048" cy="5010912"/>
          </a:xfrm>
        </p:spPr>
        <p:txBody>
          <a:bodyPr/>
          <a:lstStyle>
            <a:lvl1pPr marL="233363" indent="-233363">
              <a:buSzPct val="115000"/>
              <a:buFont typeface="Wingdings" pitchFamily="2" charset="2"/>
              <a:buChar char="§"/>
              <a:defRPr/>
            </a:lvl1pPr>
            <a:lvl2pPr>
              <a:buSzPct val="110000"/>
              <a:buFont typeface="Arial" pitchFamily="34" charset="0"/>
              <a:buChar char="•"/>
              <a:defRPr/>
            </a:lvl2pPr>
            <a:lvl3pPr>
              <a:buSzPct val="110000"/>
              <a:buFont typeface="Arial" pitchFamily="34" charset="0"/>
              <a:buChar char="•"/>
              <a:defRPr/>
            </a:lvl3pPr>
            <a:lvl4pPr>
              <a:buSzPct val="110000"/>
              <a:buFont typeface="Arial" pitchFamily="34" charset="0"/>
              <a:buChar char="•"/>
              <a:defRPr/>
            </a:lvl4pPr>
            <a:lvl5pPr>
              <a:buSzPct val="110000"/>
              <a:buFont typeface="Arial" pitchFamily="34" charset="0"/>
              <a:buChar char="•"/>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Rectangle 9"/>
          <p:cNvSpPr>
            <a:spLocks noGrp="1" noChangeArrowheads="1"/>
          </p:cNvSpPr>
          <p:nvPr>
            <p:ph type="ftr" sz="quarter" idx="14"/>
          </p:nvPr>
        </p:nvSpPr>
        <p:spPr>
          <a:ln/>
        </p:spPr>
        <p:txBody>
          <a:bodyPr/>
          <a:lstStyle>
            <a:lvl1pPr>
              <a:defRPr/>
            </a:lvl1pPr>
          </a:lstStyle>
          <a:p>
            <a:endParaRPr lang="zh-CN" altLang="en-US"/>
          </a:p>
        </p:txBody>
      </p:sp>
    </p:spTree>
    <p:extLst>
      <p:ext uri="{BB962C8B-B14F-4D97-AF65-F5344CB8AC3E}">
        <p14:creationId xmlns:p14="http://schemas.microsoft.com/office/powerpoint/2010/main" xmlns="" val="16035172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Rectangle 9"/>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xmlns="" val="83058409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Agenda Slide">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39700" y="312738"/>
            <a:ext cx="8858250" cy="419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749808" y="784226"/>
            <a:ext cx="7722870" cy="1079626"/>
          </a:xfrm>
        </p:spPr>
        <p:txBody>
          <a:bodyPr anchor="b"/>
          <a:lstStyle>
            <a:lvl1pPr algn="l">
              <a:defRPr sz="3000">
                <a:solidFill>
                  <a:srgbClr val="003D79"/>
                </a:solidFill>
              </a:defRPr>
            </a:lvl1pPr>
          </a:lstStyle>
          <a:p>
            <a:r>
              <a:rPr lang="en-US" altLang="zh-CN" smtClean="0"/>
              <a:t>Click to edit Master title style</a:t>
            </a:r>
            <a:endParaRPr lang="en-US" dirty="0"/>
          </a:p>
        </p:txBody>
      </p:sp>
      <p:sp>
        <p:nvSpPr>
          <p:cNvPr id="8" name="Text Placeholder 7"/>
          <p:cNvSpPr>
            <a:spLocks noGrp="1"/>
          </p:cNvSpPr>
          <p:nvPr>
            <p:ph type="body" sz="quarter" idx="12"/>
          </p:nvPr>
        </p:nvSpPr>
        <p:spPr>
          <a:xfrm>
            <a:off x="727710" y="2210435"/>
            <a:ext cx="7592568" cy="3748405"/>
          </a:xfrm>
        </p:spPr>
        <p:txBody>
          <a:bodyPr/>
          <a:lstStyle>
            <a:lvl1pPr marL="182880">
              <a:buFont typeface="Wingdings" pitchFamily="2" charset="2"/>
              <a:buChar char="§"/>
              <a:defRPr/>
            </a:lvl1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Rectangle 4"/>
          <p:cNvSpPr>
            <a:spLocks noGrp="1" noChangeArrowheads="1"/>
          </p:cNvSpPr>
          <p:nvPr>
            <p:ph type="ftr" sz="quarter" idx="13"/>
          </p:nvPr>
        </p:nvSpPr>
        <p:spPr/>
        <p:txBody>
          <a:bodyPr/>
          <a:lstStyle>
            <a:lvl1pPr>
              <a:defRPr smtClean="0"/>
            </a:lvl1pPr>
          </a:lstStyle>
          <a:p>
            <a:endParaRPr lang="zh-CN" altLang="en-US"/>
          </a:p>
        </p:txBody>
      </p:sp>
    </p:spTree>
    <p:extLst>
      <p:ext uri="{BB962C8B-B14F-4D97-AF65-F5344CB8AC3E}">
        <p14:creationId xmlns:p14="http://schemas.microsoft.com/office/powerpoint/2010/main" xmlns="" val="153230456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ransition Slide">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39700" y="312738"/>
            <a:ext cx="8858250" cy="419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937260" y="2162174"/>
            <a:ext cx="7254240" cy="1241425"/>
          </a:xfrm>
        </p:spPr>
        <p:txBody>
          <a:bodyPr anchor="b"/>
          <a:lstStyle>
            <a:lvl1pPr algn="ctr">
              <a:defRPr sz="3000">
                <a:solidFill>
                  <a:srgbClr val="003D79"/>
                </a:solidFill>
              </a:defRPr>
            </a:lvl1pPr>
          </a:lstStyle>
          <a:p>
            <a:r>
              <a:rPr lang="en-US" altLang="zh-CN" smtClean="0"/>
              <a:t>Click to edit Master title style</a:t>
            </a:r>
            <a:endParaRPr lang="en-US" dirty="0"/>
          </a:p>
        </p:txBody>
      </p:sp>
      <p:sp>
        <p:nvSpPr>
          <p:cNvPr id="8" name="Text Placeholder 7"/>
          <p:cNvSpPr>
            <a:spLocks noGrp="1"/>
          </p:cNvSpPr>
          <p:nvPr>
            <p:ph type="body" sz="quarter" idx="12"/>
          </p:nvPr>
        </p:nvSpPr>
        <p:spPr>
          <a:xfrm>
            <a:off x="923925" y="3486150"/>
            <a:ext cx="7267575" cy="628650"/>
          </a:xfrm>
        </p:spPr>
        <p:txBody>
          <a:bodyPr/>
          <a:lstStyle>
            <a:lvl1pPr algn="ctr">
              <a:lnSpc>
                <a:spcPct val="100000"/>
              </a:lnSpc>
              <a:spcBef>
                <a:spcPts val="0"/>
              </a:spcBef>
              <a:buFont typeface="Arial" pitchFamily="34" charset="0"/>
              <a:buNone/>
              <a:defRPr b="0"/>
            </a:lvl1pPr>
          </a:lstStyle>
          <a:p>
            <a:pPr lvl="0"/>
            <a:r>
              <a:rPr lang="en-US" altLang="zh-CN" smtClean="0"/>
              <a:t>Click to edit Master text styles</a:t>
            </a:r>
          </a:p>
        </p:txBody>
      </p:sp>
      <p:sp>
        <p:nvSpPr>
          <p:cNvPr id="5" name="Rectangle 4"/>
          <p:cNvSpPr>
            <a:spLocks noGrp="1" noChangeArrowheads="1"/>
          </p:cNvSpPr>
          <p:nvPr>
            <p:ph type="ftr" sz="quarter" idx="13"/>
          </p:nvPr>
        </p:nvSpPr>
        <p:spPr/>
        <p:txBody>
          <a:bodyPr/>
          <a:lstStyle>
            <a:lvl1pPr>
              <a:defRPr smtClean="0"/>
            </a:lvl1pPr>
          </a:lstStyle>
          <a:p>
            <a:endParaRPr lang="zh-CN" altLang="en-US"/>
          </a:p>
        </p:txBody>
      </p:sp>
    </p:spTree>
    <p:extLst>
      <p:ext uri="{BB962C8B-B14F-4D97-AF65-F5344CB8AC3E}">
        <p14:creationId xmlns:p14="http://schemas.microsoft.com/office/powerpoint/2010/main" xmlns="" val="219916112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Content Placeholder 2"/>
          <p:cNvSpPr>
            <a:spLocks noGrp="1"/>
          </p:cNvSpPr>
          <p:nvPr>
            <p:ph sz="half" idx="1"/>
          </p:nvPr>
        </p:nvSpPr>
        <p:spPr>
          <a:xfrm>
            <a:off x="361950" y="784225"/>
            <a:ext cx="4038600" cy="5006975"/>
          </a:xfrm>
        </p:spPr>
        <p:txBody>
          <a:bodyPr/>
          <a:lstStyle>
            <a:lvl1pPr marL="233363" indent="-233363">
              <a:buFont typeface="Wingdings" pitchFamily="2" charset="2"/>
              <a:buChar cha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Content Placeholder 3"/>
          <p:cNvSpPr>
            <a:spLocks noGrp="1"/>
          </p:cNvSpPr>
          <p:nvPr>
            <p:ph sz="half" idx="2"/>
          </p:nvPr>
        </p:nvSpPr>
        <p:spPr>
          <a:xfrm>
            <a:off x="4629150" y="784225"/>
            <a:ext cx="4038600" cy="5006975"/>
          </a:xfrm>
        </p:spPr>
        <p:txBody>
          <a:bodyPr/>
          <a:lstStyle>
            <a:lvl1pPr marL="233363" indent="-233363">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Rectangle 9"/>
          <p:cNvSpPr>
            <a:spLocks noGrp="1" noChangeArrowheads="1"/>
          </p:cNvSpPr>
          <p:nvPr>
            <p:ph type="ftr" sz="quarter" idx="10"/>
          </p:nvPr>
        </p:nvSpPr>
        <p:spPr>
          <a:ln/>
        </p:spPr>
        <p:txBody>
          <a:bodyPr/>
          <a:lstStyle>
            <a:lvl1pPr>
              <a:defRPr/>
            </a:lvl1pPr>
          </a:lstStyle>
          <a:p>
            <a:endParaRPr lang="zh-CN" altLang="en-US"/>
          </a:p>
        </p:txBody>
      </p:sp>
    </p:spTree>
    <p:extLst>
      <p:ext uri="{BB962C8B-B14F-4D97-AF65-F5344CB8AC3E}">
        <p14:creationId xmlns:p14="http://schemas.microsoft.com/office/powerpoint/2010/main" xmlns="" val="149035786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idx="1"/>
          </p:nvPr>
        </p:nvSpPr>
        <p:spPr/>
        <p:txBody>
          <a:bodyPr/>
          <a:lstStyle>
            <a:lvl1pPr marL="182880">
              <a:defRPr/>
            </a:lvl1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Tree>
    <p:extLst>
      <p:ext uri="{BB962C8B-B14F-4D97-AF65-F5344CB8AC3E}">
        <p14:creationId xmlns:p14="http://schemas.microsoft.com/office/powerpoint/2010/main" xmlns="" val="332872799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auto">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TextBox 7"/>
          <p:cNvSpPr txBox="1">
            <a:spLocks noChangeArrowheads="1"/>
          </p:cNvSpPr>
          <p:nvPr/>
        </p:nvSpPr>
        <p:spPr bwMode="gray">
          <a:xfrm>
            <a:off x="6524625" y="6696075"/>
            <a:ext cx="2343150" cy="18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rgbClr val="0095D3"/>
                </a:solidFill>
                <a:latin typeface="Arial" charset="0"/>
                <a:ea typeface="ＭＳ Ｐゴシック" pitchFamily="34" charset="-128"/>
              </a:defRPr>
            </a:lvl1pPr>
            <a:lvl2pPr marL="742950" indent="-285750" eaLnBrk="0" hangingPunct="0">
              <a:defRPr sz="2400">
                <a:solidFill>
                  <a:srgbClr val="0095D3"/>
                </a:solidFill>
                <a:latin typeface="Arial" charset="0"/>
                <a:ea typeface="ＭＳ Ｐゴシック" pitchFamily="34" charset="-128"/>
              </a:defRPr>
            </a:lvl2pPr>
            <a:lvl3pPr marL="1143000" indent="-228600" eaLnBrk="0" hangingPunct="0">
              <a:defRPr sz="2400">
                <a:solidFill>
                  <a:srgbClr val="0095D3"/>
                </a:solidFill>
                <a:latin typeface="Arial" charset="0"/>
                <a:ea typeface="ＭＳ Ｐゴシック" pitchFamily="34" charset="-128"/>
              </a:defRPr>
            </a:lvl3pPr>
            <a:lvl4pPr marL="1600200" indent="-228600" eaLnBrk="0" hangingPunct="0">
              <a:defRPr sz="2400">
                <a:solidFill>
                  <a:srgbClr val="0095D3"/>
                </a:solidFill>
                <a:latin typeface="Arial" charset="0"/>
                <a:ea typeface="ＭＳ Ｐゴシック" pitchFamily="34" charset="-128"/>
              </a:defRPr>
            </a:lvl4pPr>
            <a:lvl5pPr marL="2057400" indent="-228600" eaLnBrk="0" hangingPunct="0">
              <a:defRPr sz="2400">
                <a:solidFill>
                  <a:srgbClr val="0095D3"/>
                </a:solidFill>
                <a:latin typeface="Arial" charset="0"/>
                <a:ea typeface="ＭＳ Ｐゴシック" pitchFamily="34" charset="-128"/>
              </a:defRPr>
            </a:lvl5pPr>
            <a:lvl6pPr marL="2514600" indent="-228600" eaLnBrk="0" fontAlgn="base" hangingPunct="0">
              <a:spcBef>
                <a:spcPct val="0"/>
              </a:spcBef>
              <a:spcAft>
                <a:spcPct val="0"/>
              </a:spcAft>
              <a:defRPr sz="2400">
                <a:solidFill>
                  <a:srgbClr val="0095D3"/>
                </a:solidFill>
                <a:latin typeface="Arial" charset="0"/>
                <a:ea typeface="ＭＳ Ｐゴシック" pitchFamily="34" charset="-128"/>
              </a:defRPr>
            </a:lvl6pPr>
            <a:lvl7pPr marL="2971800" indent="-228600" eaLnBrk="0" fontAlgn="base" hangingPunct="0">
              <a:spcBef>
                <a:spcPct val="0"/>
              </a:spcBef>
              <a:spcAft>
                <a:spcPct val="0"/>
              </a:spcAft>
              <a:defRPr sz="2400">
                <a:solidFill>
                  <a:srgbClr val="0095D3"/>
                </a:solidFill>
                <a:latin typeface="Arial" charset="0"/>
                <a:ea typeface="ＭＳ Ｐゴシック" pitchFamily="34" charset="-128"/>
              </a:defRPr>
            </a:lvl7pPr>
            <a:lvl8pPr marL="3429000" indent="-228600" eaLnBrk="0" fontAlgn="base" hangingPunct="0">
              <a:spcBef>
                <a:spcPct val="0"/>
              </a:spcBef>
              <a:spcAft>
                <a:spcPct val="0"/>
              </a:spcAft>
              <a:defRPr sz="2400">
                <a:solidFill>
                  <a:srgbClr val="0095D3"/>
                </a:solidFill>
                <a:latin typeface="Arial" charset="0"/>
                <a:ea typeface="ＭＳ Ｐゴシック" pitchFamily="34" charset="-128"/>
              </a:defRPr>
            </a:lvl8pPr>
            <a:lvl9pPr marL="3886200" indent="-228600" eaLnBrk="0" fontAlgn="base" hangingPunct="0">
              <a:spcBef>
                <a:spcPct val="0"/>
              </a:spcBef>
              <a:spcAft>
                <a:spcPct val="0"/>
              </a:spcAft>
              <a:defRPr sz="2400">
                <a:solidFill>
                  <a:srgbClr val="0095D3"/>
                </a:solidFill>
                <a:latin typeface="Arial" charset="0"/>
                <a:ea typeface="ＭＳ Ｐゴシック" pitchFamily="34" charset="-128"/>
              </a:defRPr>
            </a:lvl9pPr>
          </a:lstStyle>
          <a:p>
            <a:pPr algn="r" eaLnBrk="1" hangingPunct="1">
              <a:spcAft>
                <a:spcPct val="40000"/>
              </a:spcAft>
            </a:pPr>
            <a:r>
              <a:rPr lang="en-US" altLang="zh-CN" sz="600">
                <a:solidFill>
                  <a:srgbClr val="909090"/>
                </a:solidFill>
              </a:rPr>
              <a:t>© 2009 VMware Inc. All rights reserved</a:t>
            </a:r>
          </a:p>
        </p:txBody>
      </p:sp>
      <p:sp>
        <p:nvSpPr>
          <p:cNvPr id="71682" name="Rectangle 2"/>
          <p:cNvSpPr>
            <a:spLocks noGrp="1" noChangeArrowheads="1"/>
          </p:cNvSpPr>
          <p:nvPr>
            <p:ph type="ctrTitle"/>
          </p:nvPr>
        </p:nvSpPr>
        <p:spPr>
          <a:xfrm>
            <a:off x="393192" y="330200"/>
            <a:ext cx="8446008" cy="533400"/>
          </a:xfrm>
        </p:spPr>
        <p:txBody>
          <a:bodyPr anchor="t"/>
          <a:lstStyle>
            <a:lvl1pPr>
              <a:defRPr sz="3000">
                <a:solidFill>
                  <a:srgbClr val="003D79"/>
                </a:solidFill>
              </a:defRPr>
            </a:lvl1pPr>
          </a:lstStyle>
          <a:p>
            <a:r>
              <a:rPr lang="en-US" altLang="zh-CN" smtClean="0"/>
              <a:t>Click to edit Master title style</a:t>
            </a:r>
            <a:endParaRPr lang="en-US" dirty="0"/>
          </a:p>
        </p:txBody>
      </p:sp>
      <p:sp>
        <p:nvSpPr>
          <p:cNvPr id="71683" name="Rectangle 3"/>
          <p:cNvSpPr>
            <a:spLocks noGrp="1" noChangeArrowheads="1"/>
          </p:cNvSpPr>
          <p:nvPr>
            <p:ph type="subTitle" idx="1"/>
          </p:nvPr>
        </p:nvSpPr>
        <p:spPr>
          <a:xfrm>
            <a:off x="400050" y="1095375"/>
            <a:ext cx="8382000" cy="1295400"/>
          </a:xfrm>
        </p:spPr>
        <p:txBody>
          <a:bodyPr/>
          <a:lstStyle>
            <a:lvl1pPr>
              <a:buFont typeface="Arial" pitchFamily="34" charset="0"/>
              <a:buNone/>
              <a:defRPr sz="1800" b="0" i="1"/>
            </a:lvl1pPr>
          </a:lstStyle>
          <a:p>
            <a:r>
              <a:rPr lang="en-US" altLang="zh-CN" smtClean="0"/>
              <a:t>Click to edit Master subtitle style</a:t>
            </a:r>
            <a:endParaRPr lang="en-US" dirty="0"/>
          </a:p>
        </p:txBody>
      </p:sp>
    </p:spTree>
    <p:extLst>
      <p:ext uri="{BB962C8B-B14F-4D97-AF65-F5344CB8AC3E}">
        <p14:creationId xmlns:p14="http://schemas.microsoft.com/office/powerpoint/2010/main" xmlns="" val="57733858"/>
      </p:ext>
    </p:extLst>
  </p:cSld>
  <p:clrMapOvr>
    <a:overrideClrMapping bg1="lt1" tx1="dk1" bg2="lt2" tx2="dk2" accent1="accent1" accent2="accent2" accent3="accent3" accent4="accent4" accent5="accent5" accent6="accent6" hlink="hlink" folHlink="folHlink"/>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7" name="Text Placeholder 6"/>
          <p:cNvSpPr>
            <a:spLocks noGrp="1"/>
          </p:cNvSpPr>
          <p:nvPr>
            <p:ph type="body" sz="quarter" idx="13"/>
          </p:nvPr>
        </p:nvSpPr>
        <p:spPr>
          <a:xfrm>
            <a:off x="352425" y="786384"/>
            <a:ext cx="8385048" cy="5010912"/>
          </a:xfrm>
        </p:spPr>
        <p:txBody>
          <a:bodyPr/>
          <a:lstStyle>
            <a:lvl1pPr marL="233363" indent="-233363">
              <a:buClr>
                <a:schemeClr val="accent1">
                  <a:lumMod val="75000"/>
                </a:schemeClr>
              </a:buClr>
              <a:buFont typeface="Wingdings" pitchFamily="2" charset="2"/>
              <a:buChar char="§"/>
              <a:defRPr/>
            </a:lvl1pPr>
            <a:lvl2pPr>
              <a:buClr>
                <a:schemeClr val="accent1">
                  <a:lumMod val="75000"/>
                </a:schemeClr>
              </a:buClr>
              <a:defRPr/>
            </a:lvl2pPr>
            <a:lvl3pPr>
              <a:buClr>
                <a:schemeClr val="accent1">
                  <a:lumMod val="75000"/>
                </a:schemeClr>
              </a:buClr>
              <a:defRPr/>
            </a:lvl3pPr>
            <a:lvl4pPr>
              <a:buClr>
                <a:schemeClr val="accent1">
                  <a:lumMod val="75000"/>
                </a:schemeClr>
              </a:buClr>
              <a:defRPr/>
            </a:lvl4pPr>
            <a:lvl5pPr>
              <a:buClr>
                <a:schemeClr val="accent1">
                  <a:lumMod val="75000"/>
                </a:schemeClr>
              </a:buClr>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Rectangle 9"/>
          <p:cNvSpPr>
            <a:spLocks noGrp="1" noChangeArrowheads="1"/>
          </p:cNvSpPr>
          <p:nvPr>
            <p:ph type="ftr" sz="quarter" idx="14"/>
          </p:nvPr>
        </p:nvSpPr>
        <p:spPr>
          <a:ln/>
        </p:spPr>
        <p:txBody>
          <a:bodyPr/>
          <a:lstStyle>
            <a:lvl1pPr>
              <a:defRPr/>
            </a:lvl1pPr>
          </a:lstStyle>
          <a:p>
            <a:pPr>
              <a:defRPr/>
            </a:pPr>
            <a:endParaRPr lang="zh-CN" altLang="zh-CN"/>
          </a:p>
        </p:txBody>
      </p:sp>
    </p:spTree>
    <p:extLst>
      <p:ext uri="{BB962C8B-B14F-4D97-AF65-F5344CB8AC3E}">
        <p14:creationId xmlns:p14="http://schemas.microsoft.com/office/powerpoint/2010/main" xmlns="" val="1629983546"/>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10.xml"/><Relationship Id="rId7"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9"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57188" y="171450"/>
            <a:ext cx="8491537" cy="333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altLang="zh-CN" smtClean="0"/>
              <a:t>Click to edit Master title style</a:t>
            </a:r>
          </a:p>
        </p:txBody>
      </p:sp>
      <p:sp>
        <p:nvSpPr>
          <p:cNvPr id="1027" name="Rectangle 3"/>
          <p:cNvSpPr>
            <a:spLocks noGrp="1" noChangeArrowheads="1"/>
          </p:cNvSpPr>
          <p:nvPr>
            <p:ph type="body" idx="1"/>
          </p:nvPr>
        </p:nvSpPr>
        <p:spPr bwMode="auto">
          <a:xfrm>
            <a:off x="352425" y="784225"/>
            <a:ext cx="8382000" cy="5006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28" name="Line 5"/>
          <p:cNvSpPr>
            <a:spLocks noChangeShapeType="1"/>
          </p:cNvSpPr>
          <p:nvPr/>
        </p:nvSpPr>
        <p:spPr bwMode="auto">
          <a:xfrm>
            <a:off x="184150" y="635000"/>
            <a:ext cx="8775700" cy="0"/>
          </a:xfrm>
          <a:prstGeom prst="line">
            <a:avLst/>
          </a:prstGeom>
          <a:noFill/>
          <a:ln w="52197">
            <a:solidFill>
              <a:schemeClr val="tx2"/>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029" name="Line 6"/>
          <p:cNvSpPr>
            <a:spLocks noChangeShapeType="1"/>
          </p:cNvSpPr>
          <p:nvPr/>
        </p:nvSpPr>
        <p:spPr bwMode="auto">
          <a:xfrm>
            <a:off x="184150" y="635000"/>
            <a:ext cx="8775700" cy="0"/>
          </a:xfrm>
          <a:prstGeom prst="line">
            <a:avLst/>
          </a:prstGeom>
          <a:noFill/>
          <a:ln w="52197">
            <a:solidFill>
              <a:srgbClr val="003D79"/>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70665" name="Rectangle 9"/>
          <p:cNvSpPr>
            <a:spLocks noGrp="1" noChangeArrowheads="1"/>
          </p:cNvSpPr>
          <p:nvPr>
            <p:ph type="ftr" sz="quarter" idx="3"/>
          </p:nvPr>
        </p:nvSpPr>
        <p:spPr bwMode="auto">
          <a:xfrm>
            <a:off x="377825" y="5943600"/>
            <a:ext cx="83820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00" smtClean="0">
                <a:solidFill>
                  <a:schemeClr val="tx1"/>
                </a:solidFill>
                <a:cs typeface="Arial" charset="0"/>
              </a:defRPr>
            </a:lvl1pPr>
          </a:lstStyle>
          <a:p>
            <a:endParaRPr lang="zh-CN" altLang="en-US"/>
          </a:p>
        </p:txBody>
      </p:sp>
      <p:sp>
        <p:nvSpPr>
          <p:cNvPr id="11" name="Rectangle 4"/>
          <p:cNvSpPr txBox="1">
            <a:spLocks noChangeArrowheads="1"/>
          </p:cNvSpPr>
          <p:nvPr/>
        </p:nvSpPr>
        <p:spPr bwMode="white">
          <a:xfrm>
            <a:off x="322263" y="6434138"/>
            <a:ext cx="457200" cy="228600"/>
          </a:xfrm>
          <a:prstGeom prst="rect">
            <a:avLst/>
          </a:prstGeom>
          <a:noFill/>
          <a:ln w="9525">
            <a:noFill/>
            <a:miter lim="800000"/>
            <a:headEnd/>
            <a:tailEnd/>
          </a:ln>
        </p:spPr>
        <p:txBody>
          <a:bodyPr lIns="0" tIns="0" rIns="0" bIns="0"/>
          <a:lstStyle>
            <a:lvl1pPr algn="ctr" eaLnBrk="0" hangingPunct="0">
              <a:spcAft>
                <a:spcPct val="40000"/>
              </a:spcAft>
              <a:defRPr sz="2400">
                <a:solidFill>
                  <a:srgbClr val="0095D3"/>
                </a:solidFill>
                <a:latin typeface="Arial" charset="0"/>
                <a:ea typeface="ＭＳ Ｐゴシック" pitchFamily="34" charset="-128"/>
              </a:defRPr>
            </a:lvl1pPr>
            <a:lvl2pPr marL="742950" indent="-285750" algn="ctr" eaLnBrk="0" hangingPunct="0">
              <a:spcAft>
                <a:spcPct val="40000"/>
              </a:spcAft>
              <a:defRPr sz="2400">
                <a:solidFill>
                  <a:srgbClr val="0095D3"/>
                </a:solidFill>
                <a:latin typeface="Arial" charset="0"/>
                <a:ea typeface="ＭＳ Ｐゴシック" pitchFamily="34" charset="-128"/>
              </a:defRPr>
            </a:lvl2pPr>
            <a:lvl3pPr marL="1143000" indent="-228600" algn="ctr" eaLnBrk="0" hangingPunct="0">
              <a:spcAft>
                <a:spcPct val="40000"/>
              </a:spcAft>
              <a:defRPr sz="2400">
                <a:solidFill>
                  <a:srgbClr val="0095D3"/>
                </a:solidFill>
                <a:latin typeface="Arial" charset="0"/>
                <a:ea typeface="ＭＳ Ｐゴシック" pitchFamily="34" charset="-128"/>
              </a:defRPr>
            </a:lvl3pPr>
            <a:lvl4pPr marL="1600200" indent="-228600" algn="ctr" eaLnBrk="0" hangingPunct="0">
              <a:spcAft>
                <a:spcPct val="40000"/>
              </a:spcAft>
              <a:defRPr sz="2400">
                <a:solidFill>
                  <a:srgbClr val="0095D3"/>
                </a:solidFill>
                <a:latin typeface="Arial" charset="0"/>
                <a:ea typeface="ＭＳ Ｐゴシック" pitchFamily="34" charset="-128"/>
              </a:defRPr>
            </a:lvl4pPr>
            <a:lvl5pPr marL="2057400" indent="-228600" algn="ctr" eaLnBrk="0" hangingPunct="0">
              <a:spcAft>
                <a:spcPct val="40000"/>
              </a:spcAft>
              <a:defRPr sz="2400">
                <a:solidFill>
                  <a:srgbClr val="0095D3"/>
                </a:solidFill>
                <a:latin typeface="Arial" charset="0"/>
                <a:ea typeface="ＭＳ Ｐゴシック" pitchFamily="34" charset="-128"/>
              </a:defRPr>
            </a:lvl5pPr>
            <a:lvl6pPr marL="2514600" indent="-228600" algn="ctr" eaLnBrk="0" fontAlgn="base" hangingPunct="0">
              <a:spcBef>
                <a:spcPct val="0"/>
              </a:spcBef>
              <a:spcAft>
                <a:spcPct val="40000"/>
              </a:spcAft>
              <a:defRPr sz="2400">
                <a:solidFill>
                  <a:srgbClr val="0095D3"/>
                </a:solidFill>
                <a:latin typeface="Arial" charset="0"/>
                <a:ea typeface="ＭＳ Ｐゴシック" pitchFamily="34" charset="-128"/>
              </a:defRPr>
            </a:lvl6pPr>
            <a:lvl7pPr marL="2971800" indent="-228600" algn="ctr" eaLnBrk="0" fontAlgn="base" hangingPunct="0">
              <a:spcBef>
                <a:spcPct val="0"/>
              </a:spcBef>
              <a:spcAft>
                <a:spcPct val="40000"/>
              </a:spcAft>
              <a:defRPr sz="2400">
                <a:solidFill>
                  <a:srgbClr val="0095D3"/>
                </a:solidFill>
                <a:latin typeface="Arial" charset="0"/>
                <a:ea typeface="ＭＳ Ｐゴシック" pitchFamily="34" charset="-128"/>
              </a:defRPr>
            </a:lvl7pPr>
            <a:lvl8pPr marL="3429000" indent="-228600" algn="ctr" eaLnBrk="0" fontAlgn="base" hangingPunct="0">
              <a:spcBef>
                <a:spcPct val="0"/>
              </a:spcBef>
              <a:spcAft>
                <a:spcPct val="40000"/>
              </a:spcAft>
              <a:defRPr sz="2400">
                <a:solidFill>
                  <a:srgbClr val="0095D3"/>
                </a:solidFill>
                <a:latin typeface="Arial" charset="0"/>
                <a:ea typeface="ＭＳ Ｐゴシック" pitchFamily="34" charset="-128"/>
              </a:defRPr>
            </a:lvl8pPr>
            <a:lvl9pPr marL="3886200" indent="-228600" algn="ctr" eaLnBrk="0" fontAlgn="base" hangingPunct="0">
              <a:spcBef>
                <a:spcPct val="0"/>
              </a:spcBef>
              <a:spcAft>
                <a:spcPct val="40000"/>
              </a:spcAft>
              <a:defRPr sz="2400">
                <a:solidFill>
                  <a:srgbClr val="0095D3"/>
                </a:solidFill>
                <a:latin typeface="Arial" charset="0"/>
                <a:ea typeface="ＭＳ Ｐゴシック" pitchFamily="34" charset="-128"/>
              </a:defRPr>
            </a:lvl9pPr>
          </a:lstStyle>
          <a:p>
            <a:pPr algn="l">
              <a:spcAft>
                <a:spcPct val="0"/>
              </a:spcAft>
              <a:defRPr/>
            </a:pPr>
            <a:fld id="{2FC11CFE-1BAA-4DE4-8236-0B2F6C8A9F78}" type="slidenum">
              <a:rPr lang="en-US" altLang="zh-CN" sz="1000" smtClean="0">
                <a:solidFill>
                  <a:srgbClr val="FFFFFF"/>
                </a:solidFill>
                <a:cs typeface="Arial" charset="0"/>
              </a:rPr>
              <a:pPr algn="l">
                <a:spcAft>
                  <a:spcPct val="0"/>
                </a:spcAft>
                <a:defRPr/>
              </a:pPr>
              <a:t>‹#›</a:t>
            </a:fld>
            <a:endParaRPr lang="en-US" altLang="zh-CN" sz="1000" smtClean="0">
              <a:solidFill>
                <a:srgbClr val="FFFFFF"/>
              </a:solidFill>
              <a:cs typeface="Arial" charset="0"/>
            </a:endParaRPr>
          </a:p>
        </p:txBody>
      </p:sp>
      <p:sp>
        <p:nvSpPr>
          <p:cNvPr id="13" name="Date Placeholder 8"/>
          <p:cNvSpPr txBox="1">
            <a:spLocks/>
          </p:cNvSpPr>
          <p:nvPr/>
        </p:nvSpPr>
        <p:spPr bwMode="white">
          <a:xfrm>
            <a:off x="2971800" y="6324600"/>
            <a:ext cx="3200400" cy="365125"/>
          </a:xfrm>
          <a:prstGeom prst="rect">
            <a:avLst/>
          </a:prstGeom>
        </p:spPr>
        <p:txBody>
          <a:bodyPr anchor="ctr"/>
          <a:lstStyle>
            <a:lvl1pPr marL="0" marR="0" indent="0" algn="ctr" defTabSz="914400" rtl="0" eaLnBrk="1" fontAlgn="base" latinLnBrk="0" hangingPunct="1">
              <a:lnSpc>
                <a:spcPct val="100000"/>
              </a:lnSpc>
              <a:spcBef>
                <a:spcPct val="0"/>
              </a:spcBef>
              <a:spcAft>
                <a:spcPct val="0"/>
              </a:spcAft>
              <a:buClrTx/>
              <a:buSzTx/>
              <a:buFontTx/>
              <a:buNone/>
              <a:tabLst/>
              <a:defRPr lang="en-US" sz="1000" kern="1200" smtClean="0">
                <a:solidFill>
                  <a:srgbClr val="FFFFFF"/>
                </a:solidFill>
                <a:latin typeface="+mn-lt"/>
                <a:ea typeface="+mn-ea"/>
                <a:cs typeface="+mn-cs"/>
              </a:defRPr>
            </a:lvl1pPr>
          </a:lstStyle>
          <a:p>
            <a:pPr>
              <a:defRPr/>
            </a:pPr>
            <a:r>
              <a:rPr dirty="0"/>
              <a:t>Confidential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ransition/>
  <p:timing>
    <p:tnLst>
      <p:par>
        <p:cTn id="1" dur="indefinite" restart="never" nodeType="tmRoot"/>
      </p:par>
    </p:tnLst>
  </p:timing>
  <p:txStyles>
    <p:titleStyle>
      <a:lvl1pPr algn="l" rtl="0" eaLnBrk="1" fontAlgn="base" hangingPunct="1">
        <a:spcBef>
          <a:spcPct val="0"/>
        </a:spcBef>
        <a:spcAft>
          <a:spcPct val="0"/>
        </a:spcAft>
        <a:defRPr sz="2200" b="1">
          <a:solidFill>
            <a:srgbClr val="003D79"/>
          </a:solidFill>
          <a:latin typeface="+mj-lt"/>
          <a:ea typeface="+mj-ea"/>
          <a:cs typeface="+mj-cs"/>
        </a:defRPr>
      </a:lvl1pPr>
      <a:lvl2pPr algn="l" rtl="0" eaLnBrk="1" fontAlgn="base" hangingPunct="1">
        <a:spcBef>
          <a:spcPct val="0"/>
        </a:spcBef>
        <a:spcAft>
          <a:spcPct val="0"/>
        </a:spcAft>
        <a:defRPr sz="2200" b="1">
          <a:solidFill>
            <a:srgbClr val="003D79"/>
          </a:solidFill>
          <a:latin typeface="Arial" charset="0"/>
          <a:ea typeface="ＭＳ Ｐゴシック" pitchFamily="34" charset="-128"/>
        </a:defRPr>
      </a:lvl2pPr>
      <a:lvl3pPr algn="l" rtl="0" eaLnBrk="1" fontAlgn="base" hangingPunct="1">
        <a:spcBef>
          <a:spcPct val="0"/>
        </a:spcBef>
        <a:spcAft>
          <a:spcPct val="0"/>
        </a:spcAft>
        <a:defRPr sz="2200" b="1">
          <a:solidFill>
            <a:srgbClr val="003D79"/>
          </a:solidFill>
          <a:latin typeface="Arial" charset="0"/>
          <a:ea typeface="ＭＳ Ｐゴシック" pitchFamily="34" charset="-128"/>
        </a:defRPr>
      </a:lvl3pPr>
      <a:lvl4pPr algn="l" rtl="0" eaLnBrk="1" fontAlgn="base" hangingPunct="1">
        <a:spcBef>
          <a:spcPct val="0"/>
        </a:spcBef>
        <a:spcAft>
          <a:spcPct val="0"/>
        </a:spcAft>
        <a:defRPr sz="2200" b="1">
          <a:solidFill>
            <a:srgbClr val="003D79"/>
          </a:solidFill>
          <a:latin typeface="Arial" charset="0"/>
          <a:ea typeface="ＭＳ Ｐゴシック" pitchFamily="34" charset="-128"/>
        </a:defRPr>
      </a:lvl4pPr>
      <a:lvl5pPr algn="l" rtl="0" eaLnBrk="1" fontAlgn="base" hangingPunct="1">
        <a:spcBef>
          <a:spcPct val="0"/>
        </a:spcBef>
        <a:spcAft>
          <a:spcPct val="0"/>
        </a:spcAft>
        <a:defRPr sz="2200" b="1">
          <a:solidFill>
            <a:srgbClr val="003D79"/>
          </a:solidFill>
          <a:latin typeface="Arial" charset="0"/>
          <a:ea typeface="ＭＳ Ｐゴシック" pitchFamily="34" charset="-128"/>
        </a:defRPr>
      </a:lvl5pPr>
      <a:lvl6pPr marL="457200" algn="l" rtl="0" eaLnBrk="1" fontAlgn="base" hangingPunct="1">
        <a:spcBef>
          <a:spcPct val="0"/>
        </a:spcBef>
        <a:spcAft>
          <a:spcPct val="0"/>
        </a:spcAft>
        <a:defRPr sz="2200" b="1">
          <a:solidFill>
            <a:schemeClr val="tx2"/>
          </a:solidFill>
          <a:latin typeface="Arial" charset="0"/>
          <a:ea typeface="ＭＳ Ｐゴシック" pitchFamily="34" charset="-128"/>
        </a:defRPr>
      </a:lvl6pPr>
      <a:lvl7pPr marL="914400" algn="l" rtl="0" eaLnBrk="1" fontAlgn="base" hangingPunct="1">
        <a:spcBef>
          <a:spcPct val="0"/>
        </a:spcBef>
        <a:spcAft>
          <a:spcPct val="0"/>
        </a:spcAft>
        <a:defRPr sz="2200" b="1">
          <a:solidFill>
            <a:schemeClr val="tx2"/>
          </a:solidFill>
          <a:latin typeface="Arial" charset="0"/>
          <a:ea typeface="ＭＳ Ｐゴシック" pitchFamily="34" charset="-128"/>
        </a:defRPr>
      </a:lvl7pPr>
      <a:lvl8pPr marL="1371600" algn="l" rtl="0" eaLnBrk="1" fontAlgn="base" hangingPunct="1">
        <a:spcBef>
          <a:spcPct val="0"/>
        </a:spcBef>
        <a:spcAft>
          <a:spcPct val="0"/>
        </a:spcAft>
        <a:defRPr sz="2200" b="1">
          <a:solidFill>
            <a:schemeClr val="tx2"/>
          </a:solidFill>
          <a:latin typeface="Arial" charset="0"/>
          <a:ea typeface="ＭＳ Ｐゴシック" pitchFamily="34" charset="-128"/>
        </a:defRPr>
      </a:lvl8pPr>
      <a:lvl9pPr marL="1828800" algn="l" rtl="0" eaLnBrk="1" fontAlgn="base" hangingPunct="1">
        <a:spcBef>
          <a:spcPct val="0"/>
        </a:spcBef>
        <a:spcAft>
          <a:spcPct val="0"/>
        </a:spcAft>
        <a:defRPr sz="2200" b="1">
          <a:solidFill>
            <a:schemeClr val="tx2"/>
          </a:solidFill>
          <a:latin typeface="Arial" charset="0"/>
          <a:ea typeface="ＭＳ Ｐゴシック" pitchFamily="34" charset="-128"/>
        </a:defRPr>
      </a:lvl9pPr>
    </p:titleStyle>
    <p:bodyStyle>
      <a:lvl1pPr marL="233363" indent="-233363" algn="l" rtl="0" eaLnBrk="1" fontAlgn="base" hangingPunct="1">
        <a:lnSpc>
          <a:spcPts val="2400"/>
        </a:lnSpc>
        <a:spcBef>
          <a:spcPts val="1000"/>
        </a:spcBef>
        <a:spcAft>
          <a:spcPct val="0"/>
        </a:spcAft>
        <a:buClr>
          <a:srgbClr val="00709E"/>
        </a:buClr>
        <a:buSzPct val="115000"/>
        <a:buFont typeface="Wingdings" pitchFamily="2" charset="2"/>
        <a:buChar char="§"/>
        <a:defRPr sz="2000" b="1">
          <a:solidFill>
            <a:srgbClr val="333333"/>
          </a:solidFill>
          <a:latin typeface="+mn-lt"/>
          <a:ea typeface="+mn-ea"/>
          <a:cs typeface="+mn-cs"/>
        </a:defRPr>
      </a:lvl1pPr>
      <a:lvl2pPr marL="400050" indent="-171450" algn="l" rtl="0" eaLnBrk="1" fontAlgn="base" hangingPunct="1">
        <a:lnSpc>
          <a:spcPts val="2200"/>
        </a:lnSpc>
        <a:spcBef>
          <a:spcPts val="800"/>
        </a:spcBef>
        <a:spcAft>
          <a:spcPct val="0"/>
        </a:spcAft>
        <a:buClr>
          <a:srgbClr val="00709E"/>
        </a:buClr>
        <a:buSzPct val="110000"/>
        <a:buFont typeface="Times" pitchFamily="18" charset="0"/>
        <a:buChar char="•"/>
        <a:defRPr>
          <a:solidFill>
            <a:srgbClr val="333333"/>
          </a:solidFill>
          <a:latin typeface="+mn-lt"/>
          <a:ea typeface="+mn-ea"/>
        </a:defRPr>
      </a:lvl2pPr>
      <a:lvl3pPr marL="628650" indent="-171450" algn="l" rtl="0" eaLnBrk="1" fontAlgn="base" hangingPunct="1">
        <a:lnSpc>
          <a:spcPts val="2000"/>
        </a:lnSpc>
        <a:spcBef>
          <a:spcPts val="600"/>
        </a:spcBef>
        <a:spcAft>
          <a:spcPct val="0"/>
        </a:spcAft>
        <a:buClr>
          <a:srgbClr val="00709E"/>
        </a:buClr>
        <a:buSzPct val="110000"/>
        <a:buFont typeface="Arial" charset="0"/>
        <a:buChar char="•"/>
        <a:defRPr sz="1600">
          <a:solidFill>
            <a:srgbClr val="333333"/>
          </a:solidFill>
          <a:latin typeface="+mn-lt"/>
          <a:ea typeface="+mn-ea"/>
        </a:defRPr>
      </a:lvl3pPr>
      <a:lvl4pPr marL="914400" indent="-171450" algn="l" rtl="0" eaLnBrk="1" fontAlgn="base" hangingPunct="1">
        <a:lnSpc>
          <a:spcPts val="2000"/>
        </a:lnSpc>
        <a:spcBef>
          <a:spcPts val="600"/>
        </a:spcBef>
        <a:spcAft>
          <a:spcPct val="0"/>
        </a:spcAft>
        <a:buClr>
          <a:srgbClr val="00709E"/>
        </a:buClr>
        <a:buSzPct val="110000"/>
        <a:buFont typeface="Arial" charset="0"/>
        <a:buChar char="•"/>
        <a:defRPr sz="1600">
          <a:solidFill>
            <a:srgbClr val="333333"/>
          </a:solidFill>
          <a:latin typeface="+mn-lt"/>
          <a:ea typeface="+mn-ea"/>
        </a:defRPr>
      </a:lvl4pPr>
      <a:lvl5pPr marL="1200150" indent="-171450" algn="l" rtl="0" eaLnBrk="1" fontAlgn="base" hangingPunct="1">
        <a:lnSpc>
          <a:spcPts val="2000"/>
        </a:lnSpc>
        <a:spcBef>
          <a:spcPts val="600"/>
        </a:spcBef>
        <a:spcAft>
          <a:spcPct val="0"/>
        </a:spcAft>
        <a:buClr>
          <a:srgbClr val="00709E"/>
        </a:buClr>
        <a:buSzPct val="110000"/>
        <a:buFont typeface="Arial" charset="0"/>
        <a:buChar char="•"/>
        <a:defRPr sz="1600">
          <a:solidFill>
            <a:srgbClr val="333333"/>
          </a:solidFill>
          <a:latin typeface="+mn-lt"/>
          <a:ea typeface="+mn-ea"/>
        </a:defRPr>
      </a:lvl5pPr>
      <a:lvl6pPr marL="1600200" indent="-171450" algn="l" rtl="0" eaLnBrk="1" fontAlgn="base" hangingPunct="1">
        <a:spcBef>
          <a:spcPct val="0"/>
        </a:spcBef>
        <a:spcAft>
          <a:spcPct val="40000"/>
        </a:spcAft>
        <a:buClr>
          <a:schemeClr val="accent2"/>
        </a:buClr>
        <a:buFont typeface="Arial" charset="0"/>
        <a:buChar char="­"/>
        <a:defRPr sz="1600">
          <a:solidFill>
            <a:schemeClr val="tx1"/>
          </a:solidFill>
          <a:latin typeface="+mn-lt"/>
          <a:ea typeface="+mn-ea"/>
        </a:defRPr>
      </a:lvl6pPr>
      <a:lvl7pPr marL="2057400" indent="-171450" algn="l" rtl="0" eaLnBrk="1" fontAlgn="base" hangingPunct="1">
        <a:spcBef>
          <a:spcPct val="0"/>
        </a:spcBef>
        <a:spcAft>
          <a:spcPct val="40000"/>
        </a:spcAft>
        <a:buClr>
          <a:schemeClr val="accent2"/>
        </a:buClr>
        <a:buFont typeface="Arial" charset="0"/>
        <a:buChar char="­"/>
        <a:defRPr sz="1600">
          <a:solidFill>
            <a:schemeClr val="tx1"/>
          </a:solidFill>
          <a:latin typeface="+mn-lt"/>
          <a:ea typeface="+mn-ea"/>
        </a:defRPr>
      </a:lvl7pPr>
      <a:lvl8pPr marL="2514600" indent="-171450" algn="l" rtl="0" eaLnBrk="1" fontAlgn="base" hangingPunct="1">
        <a:spcBef>
          <a:spcPct val="0"/>
        </a:spcBef>
        <a:spcAft>
          <a:spcPct val="40000"/>
        </a:spcAft>
        <a:buClr>
          <a:schemeClr val="accent2"/>
        </a:buClr>
        <a:buFont typeface="Arial" charset="0"/>
        <a:buChar char="­"/>
        <a:defRPr sz="1600">
          <a:solidFill>
            <a:schemeClr val="tx1"/>
          </a:solidFill>
          <a:latin typeface="+mn-lt"/>
          <a:ea typeface="+mn-ea"/>
        </a:defRPr>
      </a:lvl8pPr>
      <a:lvl9pPr marL="2971800" indent="-171450" algn="l" rtl="0" eaLnBrk="1" fontAlgn="base" hangingPunct="1">
        <a:spcBef>
          <a:spcPct val="0"/>
        </a:spcBef>
        <a:spcAft>
          <a:spcPct val="40000"/>
        </a:spcAft>
        <a:buClr>
          <a:schemeClr val="accent2"/>
        </a:buClr>
        <a:buFont typeface="Arial" charset="0"/>
        <a:buChar char="­"/>
        <a:defRPr sz="16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8" cstate="print"/>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374650" y="171450"/>
            <a:ext cx="8474075" cy="333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altLang="zh-CN" smtClean="0"/>
              <a:t>Click to edit Master title style</a:t>
            </a:r>
          </a:p>
        </p:txBody>
      </p:sp>
      <p:sp>
        <p:nvSpPr>
          <p:cNvPr id="2051" name="Rectangle 3"/>
          <p:cNvSpPr>
            <a:spLocks noGrp="1" noChangeArrowheads="1"/>
          </p:cNvSpPr>
          <p:nvPr>
            <p:ph type="body" idx="1"/>
          </p:nvPr>
        </p:nvSpPr>
        <p:spPr bwMode="auto">
          <a:xfrm>
            <a:off x="352425" y="784225"/>
            <a:ext cx="8382000" cy="5006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zh-CN" smtClean="0"/>
              <a:t>Click to edit Master text</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2052" name="Line 5"/>
          <p:cNvSpPr>
            <a:spLocks noChangeShapeType="1"/>
          </p:cNvSpPr>
          <p:nvPr/>
        </p:nvSpPr>
        <p:spPr bwMode="auto">
          <a:xfrm>
            <a:off x="184150" y="635000"/>
            <a:ext cx="8775700" cy="0"/>
          </a:xfrm>
          <a:prstGeom prst="line">
            <a:avLst/>
          </a:prstGeom>
          <a:noFill/>
          <a:ln w="52197">
            <a:solidFill>
              <a:schemeClr val="tx2"/>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053" name="Line 6"/>
          <p:cNvSpPr>
            <a:spLocks noChangeShapeType="1"/>
          </p:cNvSpPr>
          <p:nvPr/>
        </p:nvSpPr>
        <p:spPr bwMode="auto">
          <a:xfrm>
            <a:off x="184150" y="635000"/>
            <a:ext cx="8775700" cy="0"/>
          </a:xfrm>
          <a:prstGeom prst="line">
            <a:avLst/>
          </a:prstGeom>
          <a:noFill/>
          <a:ln w="52197">
            <a:solidFill>
              <a:srgbClr val="003D79"/>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70665" name="Rectangle 9"/>
          <p:cNvSpPr>
            <a:spLocks noGrp="1" noChangeArrowheads="1"/>
          </p:cNvSpPr>
          <p:nvPr>
            <p:ph type="ftr" sz="quarter" idx="3"/>
          </p:nvPr>
        </p:nvSpPr>
        <p:spPr bwMode="auto">
          <a:xfrm>
            <a:off x="377825" y="5943600"/>
            <a:ext cx="83820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00" smtClean="0">
                <a:solidFill>
                  <a:schemeClr val="tx1"/>
                </a:solidFill>
                <a:cs typeface="Arial" charset="0"/>
              </a:defRPr>
            </a:lvl1pPr>
          </a:lstStyle>
          <a:p>
            <a:pPr>
              <a:defRPr/>
            </a:pPr>
            <a:endParaRPr lang="zh-CN" altLang="zh-CN"/>
          </a:p>
        </p:txBody>
      </p:sp>
      <p:sp>
        <p:nvSpPr>
          <p:cNvPr id="11" name="Rectangle 4"/>
          <p:cNvSpPr txBox="1">
            <a:spLocks noChangeArrowheads="1"/>
          </p:cNvSpPr>
          <p:nvPr/>
        </p:nvSpPr>
        <p:spPr bwMode="white">
          <a:xfrm>
            <a:off x="454025" y="6446838"/>
            <a:ext cx="457200" cy="228600"/>
          </a:xfrm>
          <a:prstGeom prst="rect">
            <a:avLst/>
          </a:prstGeom>
          <a:noFill/>
          <a:ln w="9525">
            <a:noFill/>
            <a:miter lim="800000"/>
            <a:headEnd/>
            <a:tailEnd/>
          </a:ln>
        </p:spPr>
        <p:txBody>
          <a:bodyPr lIns="0" tIns="0" rIns="0" bIns="0"/>
          <a:lstStyle>
            <a:lvl1pPr algn="ctr" eaLnBrk="0" hangingPunct="0">
              <a:spcAft>
                <a:spcPct val="40000"/>
              </a:spcAft>
              <a:defRPr sz="2400">
                <a:solidFill>
                  <a:srgbClr val="0095D3"/>
                </a:solidFill>
                <a:latin typeface="Arial" charset="0"/>
                <a:ea typeface="ＭＳ Ｐゴシック" pitchFamily="34" charset="-128"/>
              </a:defRPr>
            </a:lvl1pPr>
            <a:lvl2pPr marL="742950" indent="-285750" algn="ctr" eaLnBrk="0" hangingPunct="0">
              <a:spcAft>
                <a:spcPct val="40000"/>
              </a:spcAft>
              <a:defRPr sz="2400">
                <a:solidFill>
                  <a:srgbClr val="0095D3"/>
                </a:solidFill>
                <a:latin typeface="Arial" charset="0"/>
                <a:ea typeface="ＭＳ Ｐゴシック" pitchFamily="34" charset="-128"/>
              </a:defRPr>
            </a:lvl2pPr>
            <a:lvl3pPr marL="1143000" indent="-228600" algn="ctr" eaLnBrk="0" hangingPunct="0">
              <a:spcAft>
                <a:spcPct val="40000"/>
              </a:spcAft>
              <a:defRPr sz="2400">
                <a:solidFill>
                  <a:srgbClr val="0095D3"/>
                </a:solidFill>
                <a:latin typeface="Arial" charset="0"/>
                <a:ea typeface="ＭＳ Ｐゴシック" pitchFamily="34" charset="-128"/>
              </a:defRPr>
            </a:lvl3pPr>
            <a:lvl4pPr marL="1600200" indent="-228600" algn="ctr" eaLnBrk="0" hangingPunct="0">
              <a:spcAft>
                <a:spcPct val="40000"/>
              </a:spcAft>
              <a:defRPr sz="2400">
                <a:solidFill>
                  <a:srgbClr val="0095D3"/>
                </a:solidFill>
                <a:latin typeface="Arial" charset="0"/>
                <a:ea typeface="ＭＳ Ｐゴシック" pitchFamily="34" charset="-128"/>
              </a:defRPr>
            </a:lvl4pPr>
            <a:lvl5pPr marL="2057400" indent="-228600" algn="ctr" eaLnBrk="0" hangingPunct="0">
              <a:spcAft>
                <a:spcPct val="40000"/>
              </a:spcAft>
              <a:defRPr sz="2400">
                <a:solidFill>
                  <a:srgbClr val="0095D3"/>
                </a:solidFill>
                <a:latin typeface="Arial" charset="0"/>
                <a:ea typeface="ＭＳ Ｐゴシック" pitchFamily="34" charset="-128"/>
              </a:defRPr>
            </a:lvl5pPr>
            <a:lvl6pPr marL="2514600" indent="-228600" algn="ctr" eaLnBrk="0" fontAlgn="base" hangingPunct="0">
              <a:spcBef>
                <a:spcPct val="0"/>
              </a:spcBef>
              <a:spcAft>
                <a:spcPct val="40000"/>
              </a:spcAft>
              <a:defRPr sz="2400">
                <a:solidFill>
                  <a:srgbClr val="0095D3"/>
                </a:solidFill>
                <a:latin typeface="Arial" charset="0"/>
                <a:ea typeface="ＭＳ Ｐゴシック" pitchFamily="34" charset="-128"/>
              </a:defRPr>
            </a:lvl6pPr>
            <a:lvl7pPr marL="2971800" indent="-228600" algn="ctr" eaLnBrk="0" fontAlgn="base" hangingPunct="0">
              <a:spcBef>
                <a:spcPct val="0"/>
              </a:spcBef>
              <a:spcAft>
                <a:spcPct val="40000"/>
              </a:spcAft>
              <a:defRPr sz="2400">
                <a:solidFill>
                  <a:srgbClr val="0095D3"/>
                </a:solidFill>
                <a:latin typeface="Arial" charset="0"/>
                <a:ea typeface="ＭＳ Ｐゴシック" pitchFamily="34" charset="-128"/>
              </a:defRPr>
            </a:lvl7pPr>
            <a:lvl8pPr marL="3429000" indent="-228600" algn="ctr" eaLnBrk="0" fontAlgn="base" hangingPunct="0">
              <a:spcBef>
                <a:spcPct val="0"/>
              </a:spcBef>
              <a:spcAft>
                <a:spcPct val="40000"/>
              </a:spcAft>
              <a:defRPr sz="2400">
                <a:solidFill>
                  <a:srgbClr val="0095D3"/>
                </a:solidFill>
                <a:latin typeface="Arial" charset="0"/>
                <a:ea typeface="ＭＳ Ｐゴシック" pitchFamily="34" charset="-128"/>
              </a:defRPr>
            </a:lvl8pPr>
            <a:lvl9pPr marL="3886200" indent="-228600" algn="ctr" eaLnBrk="0" fontAlgn="base" hangingPunct="0">
              <a:spcBef>
                <a:spcPct val="0"/>
              </a:spcBef>
              <a:spcAft>
                <a:spcPct val="40000"/>
              </a:spcAft>
              <a:defRPr sz="2400">
                <a:solidFill>
                  <a:srgbClr val="0095D3"/>
                </a:solidFill>
                <a:latin typeface="Arial" charset="0"/>
                <a:ea typeface="ＭＳ Ｐゴシック" pitchFamily="34" charset="-128"/>
              </a:defRPr>
            </a:lvl9pPr>
          </a:lstStyle>
          <a:p>
            <a:pPr algn="l">
              <a:spcAft>
                <a:spcPct val="0"/>
              </a:spcAft>
              <a:defRPr/>
            </a:pPr>
            <a:fld id="{A60AFCD6-1FF5-4C01-87CB-FAF96D169791}" type="slidenum">
              <a:rPr lang="en-US" altLang="zh-CN" sz="1000" smtClean="0">
                <a:solidFill>
                  <a:srgbClr val="FFFFFF"/>
                </a:solidFill>
                <a:cs typeface="Arial" charset="0"/>
              </a:rPr>
              <a:pPr algn="l">
                <a:spcAft>
                  <a:spcPct val="0"/>
                </a:spcAft>
                <a:defRPr/>
              </a:pPr>
              <a:t>‹#›</a:t>
            </a:fld>
            <a:endParaRPr lang="en-US" altLang="zh-CN" sz="1000" smtClean="0">
              <a:solidFill>
                <a:srgbClr val="FFFFFF"/>
              </a:solidFill>
              <a:cs typeface="Arial" charset="0"/>
            </a:endParaRPr>
          </a:p>
        </p:txBody>
      </p:sp>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Lst>
  <p:transition/>
  <p:timing>
    <p:tnLst>
      <p:par>
        <p:cTn id="1" dur="indefinite" restart="never" nodeType="tmRoot"/>
      </p:par>
    </p:tnLst>
  </p:timing>
  <p:hf hdr="0" ftr="0"/>
  <p:txStyles>
    <p:titleStyle>
      <a:lvl1pPr algn="l" rtl="0" eaLnBrk="1" fontAlgn="base" hangingPunct="1">
        <a:spcBef>
          <a:spcPct val="0"/>
        </a:spcBef>
        <a:spcAft>
          <a:spcPct val="0"/>
        </a:spcAft>
        <a:defRPr sz="2200" b="1">
          <a:solidFill>
            <a:srgbClr val="003D79"/>
          </a:solidFill>
          <a:latin typeface="+mj-lt"/>
          <a:ea typeface="+mj-ea"/>
          <a:cs typeface="+mj-cs"/>
        </a:defRPr>
      </a:lvl1pPr>
      <a:lvl2pPr algn="l" rtl="0" eaLnBrk="1" fontAlgn="base" hangingPunct="1">
        <a:spcBef>
          <a:spcPct val="0"/>
        </a:spcBef>
        <a:spcAft>
          <a:spcPct val="0"/>
        </a:spcAft>
        <a:defRPr sz="2200" b="1">
          <a:solidFill>
            <a:srgbClr val="003D79"/>
          </a:solidFill>
          <a:latin typeface="Arial" charset="0"/>
          <a:ea typeface="ＭＳ Ｐゴシック" pitchFamily="34" charset="-128"/>
        </a:defRPr>
      </a:lvl2pPr>
      <a:lvl3pPr algn="l" rtl="0" eaLnBrk="1" fontAlgn="base" hangingPunct="1">
        <a:spcBef>
          <a:spcPct val="0"/>
        </a:spcBef>
        <a:spcAft>
          <a:spcPct val="0"/>
        </a:spcAft>
        <a:defRPr sz="2200" b="1">
          <a:solidFill>
            <a:srgbClr val="003D79"/>
          </a:solidFill>
          <a:latin typeface="Arial" charset="0"/>
          <a:ea typeface="ＭＳ Ｐゴシック" pitchFamily="34" charset="-128"/>
        </a:defRPr>
      </a:lvl3pPr>
      <a:lvl4pPr algn="l" rtl="0" eaLnBrk="1" fontAlgn="base" hangingPunct="1">
        <a:spcBef>
          <a:spcPct val="0"/>
        </a:spcBef>
        <a:spcAft>
          <a:spcPct val="0"/>
        </a:spcAft>
        <a:defRPr sz="2200" b="1">
          <a:solidFill>
            <a:srgbClr val="003D79"/>
          </a:solidFill>
          <a:latin typeface="Arial" charset="0"/>
          <a:ea typeface="ＭＳ Ｐゴシック" pitchFamily="34" charset="-128"/>
        </a:defRPr>
      </a:lvl4pPr>
      <a:lvl5pPr algn="l" rtl="0" eaLnBrk="1" fontAlgn="base" hangingPunct="1">
        <a:spcBef>
          <a:spcPct val="0"/>
        </a:spcBef>
        <a:spcAft>
          <a:spcPct val="0"/>
        </a:spcAft>
        <a:defRPr sz="2200" b="1">
          <a:solidFill>
            <a:srgbClr val="003D79"/>
          </a:solidFill>
          <a:latin typeface="Arial" charset="0"/>
          <a:ea typeface="ＭＳ Ｐゴシック" pitchFamily="34" charset="-128"/>
        </a:defRPr>
      </a:lvl5pPr>
      <a:lvl6pPr marL="457200" algn="l" rtl="0" eaLnBrk="1" fontAlgn="base" hangingPunct="1">
        <a:spcBef>
          <a:spcPct val="0"/>
        </a:spcBef>
        <a:spcAft>
          <a:spcPct val="0"/>
        </a:spcAft>
        <a:defRPr sz="2200" b="1">
          <a:solidFill>
            <a:schemeClr val="tx2"/>
          </a:solidFill>
          <a:latin typeface="Arial" charset="0"/>
          <a:ea typeface="ＭＳ Ｐゴシック" pitchFamily="34" charset="-128"/>
        </a:defRPr>
      </a:lvl6pPr>
      <a:lvl7pPr marL="914400" algn="l" rtl="0" eaLnBrk="1" fontAlgn="base" hangingPunct="1">
        <a:spcBef>
          <a:spcPct val="0"/>
        </a:spcBef>
        <a:spcAft>
          <a:spcPct val="0"/>
        </a:spcAft>
        <a:defRPr sz="2200" b="1">
          <a:solidFill>
            <a:schemeClr val="tx2"/>
          </a:solidFill>
          <a:latin typeface="Arial" charset="0"/>
          <a:ea typeface="ＭＳ Ｐゴシック" pitchFamily="34" charset="-128"/>
        </a:defRPr>
      </a:lvl7pPr>
      <a:lvl8pPr marL="1371600" algn="l" rtl="0" eaLnBrk="1" fontAlgn="base" hangingPunct="1">
        <a:spcBef>
          <a:spcPct val="0"/>
        </a:spcBef>
        <a:spcAft>
          <a:spcPct val="0"/>
        </a:spcAft>
        <a:defRPr sz="2200" b="1">
          <a:solidFill>
            <a:schemeClr val="tx2"/>
          </a:solidFill>
          <a:latin typeface="Arial" charset="0"/>
          <a:ea typeface="ＭＳ Ｐゴシック" pitchFamily="34" charset="-128"/>
        </a:defRPr>
      </a:lvl8pPr>
      <a:lvl9pPr marL="1828800" algn="l" rtl="0" eaLnBrk="1" fontAlgn="base" hangingPunct="1">
        <a:spcBef>
          <a:spcPct val="0"/>
        </a:spcBef>
        <a:spcAft>
          <a:spcPct val="0"/>
        </a:spcAft>
        <a:defRPr sz="2200" b="1">
          <a:solidFill>
            <a:schemeClr val="tx2"/>
          </a:solidFill>
          <a:latin typeface="Arial" charset="0"/>
          <a:ea typeface="ＭＳ Ｐゴシック" pitchFamily="34" charset="-128"/>
        </a:defRPr>
      </a:lvl9pPr>
    </p:titleStyle>
    <p:bodyStyle>
      <a:lvl1pPr marL="233363" indent="-233363" algn="l" rtl="0" eaLnBrk="1" fontAlgn="base" hangingPunct="1">
        <a:lnSpc>
          <a:spcPts val="2400"/>
        </a:lnSpc>
        <a:spcBef>
          <a:spcPts val="1000"/>
        </a:spcBef>
        <a:spcAft>
          <a:spcPct val="0"/>
        </a:spcAft>
        <a:buClr>
          <a:srgbClr val="00709E"/>
        </a:buClr>
        <a:buSzPct val="115000"/>
        <a:buFont typeface="Wingdings" pitchFamily="2" charset="2"/>
        <a:buChar char="§"/>
        <a:defRPr sz="2000" b="1">
          <a:solidFill>
            <a:srgbClr val="333333"/>
          </a:solidFill>
          <a:latin typeface="+mn-lt"/>
          <a:ea typeface="+mn-ea"/>
          <a:cs typeface="+mn-cs"/>
        </a:defRPr>
      </a:lvl1pPr>
      <a:lvl2pPr marL="400050" indent="-171450" algn="l" rtl="0" eaLnBrk="1" fontAlgn="base" hangingPunct="1">
        <a:lnSpc>
          <a:spcPts val="2200"/>
        </a:lnSpc>
        <a:spcBef>
          <a:spcPts val="800"/>
        </a:spcBef>
        <a:spcAft>
          <a:spcPct val="0"/>
        </a:spcAft>
        <a:buClr>
          <a:srgbClr val="00709E"/>
        </a:buClr>
        <a:buSzPct val="110000"/>
        <a:buFont typeface="Times" pitchFamily="18" charset="0"/>
        <a:buChar char="•"/>
        <a:defRPr>
          <a:solidFill>
            <a:srgbClr val="333333"/>
          </a:solidFill>
          <a:latin typeface="+mn-lt"/>
          <a:ea typeface="+mn-ea"/>
        </a:defRPr>
      </a:lvl2pPr>
      <a:lvl3pPr marL="628650" indent="-171450" algn="l" rtl="0" eaLnBrk="1" fontAlgn="base" hangingPunct="1">
        <a:lnSpc>
          <a:spcPts val="2000"/>
        </a:lnSpc>
        <a:spcBef>
          <a:spcPts val="600"/>
        </a:spcBef>
        <a:spcAft>
          <a:spcPct val="0"/>
        </a:spcAft>
        <a:buClr>
          <a:srgbClr val="00709E"/>
        </a:buClr>
        <a:buSzPct val="110000"/>
        <a:buFont typeface="Arial" charset="0"/>
        <a:buChar char="•"/>
        <a:defRPr sz="1600">
          <a:solidFill>
            <a:srgbClr val="333333"/>
          </a:solidFill>
          <a:latin typeface="+mn-lt"/>
          <a:ea typeface="+mn-ea"/>
        </a:defRPr>
      </a:lvl3pPr>
      <a:lvl4pPr marL="914400" indent="-171450" algn="l" rtl="0" eaLnBrk="1" fontAlgn="base" hangingPunct="1">
        <a:lnSpc>
          <a:spcPts val="2000"/>
        </a:lnSpc>
        <a:spcBef>
          <a:spcPts val="600"/>
        </a:spcBef>
        <a:spcAft>
          <a:spcPct val="0"/>
        </a:spcAft>
        <a:buClr>
          <a:srgbClr val="00709E"/>
        </a:buClr>
        <a:buSzPct val="110000"/>
        <a:buFont typeface="Arial" charset="0"/>
        <a:buChar char="•"/>
        <a:defRPr sz="1600">
          <a:solidFill>
            <a:srgbClr val="333333"/>
          </a:solidFill>
          <a:latin typeface="+mn-lt"/>
          <a:ea typeface="+mn-ea"/>
        </a:defRPr>
      </a:lvl4pPr>
      <a:lvl5pPr marL="1200150" indent="-171450" algn="l" rtl="0" eaLnBrk="1" fontAlgn="base" hangingPunct="1">
        <a:lnSpc>
          <a:spcPts val="2000"/>
        </a:lnSpc>
        <a:spcBef>
          <a:spcPts val="600"/>
        </a:spcBef>
        <a:spcAft>
          <a:spcPct val="0"/>
        </a:spcAft>
        <a:buClr>
          <a:srgbClr val="00709E"/>
        </a:buClr>
        <a:buSzPct val="110000"/>
        <a:buFont typeface="Arial" charset="0"/>
        <a:buChar char="•"/>
        <a:defRPr sz="1600">
          <a:solidFill>
            <a:srgbClr val="333333"/>
          </a:solidFill>
          <a:latin typeface="+mn-lt"/>
          <a:ea typeface="+mn-ea"/>
        </a:defRPr>
      </a:lvl5pPr>
      <a:lvl6pPr marL="1600200" indent="-171450" algn="l" rtl="0" eaLnBrk="1" fontAlgn="base" hangingPunct="1">
        <a:spcBef>
          <a:spcPct val="0"/>
        </a:spcBef>
        <a:spcAft>
          <a:spcPct val="40000"/>
        </a:spcAft>
        <a:buClr>
          <a:schemeClr val="accent2"/>
        </a:buClr>
        <a:buFont typeface="Arial" charset="0"/>
        <a:buChar char="­"/>
        <a:defRPr sz="1600">
          <a:solidFill>
            <a:schemeClr val="tx1"/>
          </a:solidFill>
          <a:latin typeface="+mn-lt"/>
          <a:ea typeface="+mn-ea"/>
        </a:defRPr>
      </a:lvl6pPr>
      <a:lvl7pPr marL="2057400" indent="-171450" algn="l" rtl="0" eaLnBrk="1" fontAlgn="base" hangingPunct="1">
        <a:spcBef>
          <a:spcPct val="0"/>
        </a:spcBef>
        <a:spcAft>
          <a:spcPct val="40000"/>
        </a:spcAft>
        <a:buClr>
          <a:schemeClr val="accent2"/>
        </a:buClr>
        <a:buFont typeface="Arial" charset="0"/>
        <a:buChar char="­"/>
        <a:defRPr sz="1600">
          <a:solidFill>
            <a:schemeClr val="tx1"/>
          </a:solidFill>
          <a:latin typeface="+mn-lt"/>
          <a:ea typeface="+mn-ea"/>
        </a:defRPr>
      </a:lvl7pPr>
      <a:lvl8pPr marL="2514600" indent="-171450" algn="l" rtl="0" eaLnBrk="1" fontAlgn="base" hangingPunct="1">
        <a:spcBef>
          <a:spcPct val="0"/>
        </a:spcBef>
        <a:spcAft>
          <a:spcPct val="40000"/>
        </a:spcAft>
        <a:buClr>
          <a:schemeClr val="accent2"/>
        </a:buClr>
        <a:buFont typeface="Arial" charset="0"/>
        <a:buChar char="­"/>
        <a:defRPr sz="1600">
          <a:solidFill>
            <a:schemeClr val="tx1"/>
          </a:solidFill>
          <a:latin typeface="+mn-lt"/>
          <a:ea typeface="+mn-ea"/>
        </a:defRPr>
      </a:lvl8pPr>
      <a:lvl9pPr marL="2971800" indent="-171450" algn="l" rtl="0" eaLnBrk="1" fontAlgn="base" hangingPunct="1">
        <a:spcBef>
          <a:spcPct val="0"/>
        </a:spcBef>
        <a:spcAft>
          <a:spcPct val="40000"/>
        </a:spcAft>
        <a:buClr>
          <a:schemeClr val="accent2"/>
        </a:buClr>
        <a:buFont typeface="Arial" charset="0"/>
        <a:buChar char="­"/>
        <a:defRPr sz="16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hillzhao@vmware.com" TargetMode="Externa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hyperlink" Target="https://wiki.eng.vmware.com/File:Storage-Stack-Overview.png" TargetMode="External"/><Relationship Id="rId2" Type="http://schemas.openxmlformats.org/officeDocument/2006/relationships/notesSlide" Target="../notesSlides/notesSlide3.xml"/><Relationship Id="rId1" Type="http://schemas.openxmlformats.org/officeDocument/2006/relationships/slideLayout" Target="../slideLayouts/slideLayout9.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hyperlink" Target="https://wiki.eng.vmware.com/wiki/images/1/10/TopLevelRX.png"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3" Type="http://schemas.openxmlformats.org/officeDocument/2006/relationships/hyperlink" Target="https://wiki.eng.vmware.com/Performance/Automation/kstats" TargetMode="External"/><Relationship Id="rId2" Type="http://schemas.openxmlformats.org/officeDocument/2006/relationships/hyperlink" Target="https://wiki.eng.vmware.com/USTATS" TargetMode="External"/><Relationship Id="rId1" Type="http://schemas.openxmlformats.org/officeDocument/2006/relationships/slideLayout" Target="../slideLayouts/slideLayout9.xml"/><Relationship Id="rId4" Type="http://schemas.openxmlformats.org/officeDocument/2006/relationships/image" Target="../media/image18.png"/></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wiki.eng.vmware.com/CallstackProfiling" TargetMode="Externa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3" Type="http://schemas.openxmlformats.org/officeDocument/2006/relationships/hyperlink" Target="http://kb.vmware.com/kb/2005715" TargetMode="External"/><Relationship Id="rId2" Type="http://schemas.openxmlformats.org/officeDocument/2006/relationships/notesSlide" Target="../notesSlides/notesSlide16.xml"/><Relationship Id="rId1" Type="http://schemas.openxmlformats.org/officeDocument/2006/relationships/slideLayout" Target="../slideLayouts/slideLayout9.xml"/><Relationship Id="rId5" Type="http://schemas.openxmlformats.org/officeDocument/2006/relationships/image" Target="../media/image20.png"/><Relationship Id="rId4" Type="http://schemas.openxmlformats.org/officeDocument/2006/relationships/hyperlink" Target="https://wiki.eng.vmware.com/File:Viclient_export_vmsupport.png" TargetMode="External"/></Relationships>
</file>

<file path=ppt/slides/_rels/slide45.xml.rels><?xml version="1.0" encoding="UTF-8" standalone="yes"?>
<Relationships xmlns="http://schemas.openxmlformats.org/package/2006/relationships"><Relationship Id="rId3" Type="http://schemas.openxmlformats.org/officeDocument/2006/relationships/hyperlink" Target="http://people.redhat.com/anderson/crash_whitepaper/" TargetMode="External"/><Relationship Id="rId2" Type="http://schemas.openxmlformats.org/officeDocument/2006/relationships/hyperlink" Target="http://windbg.info/doc/1-common-cmds.html" TargetMode="Externa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9.xml"/><Relationship Id="rId4" Type="http://schemas.openxmlformats.org/officeDocument/2006/relationships/image" Target="../media/image34.png"/></Relationships>
</file>

<file path=ppt/slides/_rels/slide6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4.xml"/><Relationship Id="rId1" Type="http://schemas.openxmlformats.org/officeDocument/2006/relationships/slideLayout" Target="../slideLayouts/slideLayout9.xml"/><Relationship Id="rId5" Type="http://schemas.openxmlformats.org/officeDocument/2006/relationships/image" Target="../media/image38.png"/><Relationship Id="rId4" Type="http://schemas.openxmlformats.org/officeDocument/2006/relationships/image" Target="../media/image37.png"/></Relationships>
</file>

<file path=ppt/slides/_rels/slide6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5.xml"/><Relationship Id="rId1" Type="http://schemas.openxmlformats.org/officeDocument/2006/relationships/slideLayout" Target="../slideLayouts/slideLayout9.xml"/><Relationship Id="rId5" Type="http://schemas.openxmlformats.org/officeDocument/2006/relationships/image" Target="../media/image41.png"/><Relationship Id="rId4" Type="http://schemas.openxmlformats.org/officeDocument/2006/relationships/image" Target="../media/image40.png"/></Relationships>
</file>

<file path=ppt/slides/_rels/slide6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9.xml"/></Relationships>
</file>

<file path=ppt/slides/_rels/slide6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smtClean="0"/>
              <a:t>Virtual Machine on </a:t>
            </a:r>
            <a:r>
              <a:rPr lang="en-US" altLang="zh-CN" dirty="0" err="1" smtClean="0"/>
              <a:t>ESXi</a:t>
            </a:r>
            <a:r>
              <a:rPr lang="en-US" altLang="zh-CN" dirty="0" smtClean="0"/>
              <a:t> Performance Troubleshooting Introduction</a:t>
            </a:r>
            <a:endParaRPr lang="zh-CN" altLang="en-US" dirty="0"/>
          </a:p>
        </p:txBody>
      </p:sp>
      <p:sp>
        <p:nvSpPr>
          <p:cNvPr id="3" name="Subtitle 2"/>
          <p:cNvSpPr>
            <a:spLocks noGrp="1"/>
          </p:cNvSpPr>
          <p:nvPr>
            <p:ph type="subTitle" idx="1"/>
          </p:nvPr>
        </p:nvSpPr>
        <p:spPr>
          <a:xfrm>
            <a:off x="381000" y="1295400"/>
            <a:ext cx="8382000" cy="1295400"/>
          </a:xfrm>
        </p:spPr>
        <p:txBody>
          <a:bodyPr/>
          <a:lstStyle/>
          <a:p>
            <a:r>
              <a:rPr lang="en-US" altLang="zh-CN" dirty="0" smtClean="0"/>
              <a:t>Hill Zhao( </a:t>
            </a:r>
            <a:r>
              <a:rPr lang="en-US" altLang="zh-CN" dirty="0" smtClean="0">
                <a:hlinkClick r:id="rId2"/>
              </a:rPr>
              <a:t>hillzhao@vmware.com</a:t>
            </a:r>
            <a:r>
              <a:rPr lang="en-US" altLang="zh-CN" dirty="0" smtClean="0"/>
              <a:t>  )</a:t>
            </a:r>
          </a:p>
          <a:p>
            <a:r>
              <a:rPr lang="en-US" altLang="zh-CN" dirty="0" smtClean="0"/>
              <a:t>May 21, 2013</a:t>
            </a:r>
            <a:endParaRPr lang="zh-CN" altLang="en-US" dirty="0"/>
          </a:p>
        </p:txBody>
      </p:sp>
    </p:spTree>
    <p:extLst>
      <p:ext uri="{BB962C8B-B14F-4D97-AF65-F5344CB8AC3E}">
        <p14:creationId xmlns:p14="http://schemas.microsoft.com/office/powerpoint/2010/main" xmlns="" val="3027732423"/>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smtClean="0"/>
              <a:t>Demand Paging</a:t>
            </a:r>
            <a:endParaRPr lang="en-US" dirty="0"/>
          </a:p>
        </p:txBody>
      </p:sp>
      <p:sp>
        <p:nvSpPr>
          <p:cNvPr id="3" name="Text Placeholder 2"/>
          <p:cNvSpPr>
            <a:spLocks noGrp="1"/>
          </p:cNvSpPr>
          <p:nvPr>
            <p:ph type="body" sz="quarter" idx="13"/>
          </p:nvPr>
        </p:nvSpPr>
        <p:spPr/>
        <p:txBody>
          <a:bodyPr/>
          <a:lstStyle/>
          <a:p>
            <a:r>
              <a:rPr lang="en-US" dirty="0" smtClean="0"/>
              <a:t>Swap</a:t>
            </a:r>
          </a:p>
          <a:p>
            <a:pPr lvl="1"/>
            <a:r>
              <a:rPr lang="en-US" dirty="0" smtClean="0"/>
              <a:t>One swap file per VM</a:t>
            </a:r>
          </a:p>
          <a:p>
            <a:pPr lvl="1"/>
            <a:r>
              <a:rPr lang="en-US" dirty="0" err="1" smtClean="0"/>
              <a:t>vmx.config</a:t>
            </a:r>
            <a:r>
              <a:rPr lang="en-US" dirty="0" smtClean="0"/>
              <a:t> </a:t>
            </a:r>
          </a:p>
          <a:p>
            <a:pPr lvl="2"/>
            <a:r>
              <a:rPr lang="en-US" dirty="0" err="1" smtClean="0"/>
              <a:t>Memsize</a:t>
            </a:r>
            <a:r>
              <a:rPr lang="en-US" dirty="0" smtClean="0"/>
              <a:t>=256</a:t>
            </a:r>
          </a:p>
          <a:p>
            <a:pPr lvl="2"/>
            <a:r>
              <a:rPr lang="en-US" dirty="0" err="1" smtClean="0"/>
              <a:t>Sched.mem.minsize</a:t>
            </a:r>
            <a:r>
              <a:rPr lang="en-US" dirty="0" smtClean="0"/>
              <a:t>=256</a:t>
            </a:r>
          </a:p>
          <a:p>
            <a:pPr lvl="2"/>
            <a:r>
              <a:rPr lang="en-US" dirty="0" err="1" smtClean="0"/>
              <a:t>Sched.swap.enable</a:t>
            </a:r>
            <a:r>
              <a:rPr lang="en-US" dirty="0" smtClean="0"/>
              <a:t>=False</a:t>
            </a:r>
          </a:p>
          <a:p>
            <a:pPr lvl="2"/>
            <a:r>
              <a:rPr lang="en-US" dirty="0" err="1" smtClean="0"/>
              <a:t>sched.swap.dir</a:t>
            </a:r>
            <a:r>
              <a:rPr lang="en-US" dirty="0" smtClean="0"/>
              <a:t>=”/</a:t>
            </a:r>
            <a:r>
              <a:rPr lang="en-US" dirty="0" err="1" smtClean="0"/>
              <a:t>vmfs</a:t>
            </a:r>
            <a:r>
              <a:rPr lang="en-US" dirty="0" smtClean="0"/>
              <a:t>/vmfs0” </a:t>
            </a:r>
          </a:p>
          <a:p>
            <a:pPr lvl="2"/>
            <a:r>
              <a:rPr lang="en-US" dirty="0" err="1" smtClean="0"/>
              <a:t>sched.swap.file</a:t>
            </a:r>
            <a:r>
              <a:rPr lang="en-US" dirty="0" smtClean="0"/>
              <a:t>=”win2k.swap”</a:t>
            </a:r>
          </a:p>
          <a:p>
            <a:pPr lvl="1"/>
            <a:r>
              <a:rPr lang="en-US" dirty="0" smtClean="0"/>
              <a:t>hypervisor transparently pages out PPNs, paged in on demand.</a:t>
            </a:r>
          </a:p>
          <a:p>
            <a:pPr lvl="1"/>
            <a:r>
              <a:rPr lang="en-US" dirty="0" smtClean="0"/>
              <a:t>Problems</a:t>
            </a:r>
          </a:p>
          <a:p>
            <a:pPr lvl="2"/>
            <a:r>
              <a:rPr lang="en-US" dirty="0" smtClean="0"/>
              <a:t>Choice which VM ? Choice which pages?</a:t>
            </a:r>
          </a:p>
          <a:p>
            <a:pPr lvl="2"/>
            <a:r>
              <a:rPr lang="en-US" dirty="0" smtClean="0"/>
              <a:t>Double paging problem. </a:t>
            </a:r>
          </a:p>
          <a:p>
            <a:pPr lvl="3"/>
            <a:r>
              <a:rPr lang="en-US" dirty="0" smtClean="0"/>
              <a:t>physical disk( </a:t>
            </a:r>
            <a:r>
              <a:rPr lang="en-US" dirty="0" err="1" smtClean="0"/>
              <a:t>vswap</a:t>
            </a:r>
            <a:r>
              <a:rPr lang="en-US" dirty="0" smtClean="0"/>
              <a:t> )-&gt; physical </a:t>
            </a:r>
            <a:r>
              <a:rPr lang="en-US" dirty="0" err="1" smtClean="0"/>
              <a:t>mem</a:t>
            </a:r>
            <a:r>
              <a:rPr lang="en-US" dirty="0" smtClean="0"/>
              <a:t> -&gt; virtual </a:t>
            </a:r>
            <a:r>
              <a:rPr lang="en-US" dirty="0" err="1" smtClean="0"/>
              <a:t>mem</a:t>
            </a:r>
            <a:r>
              <a:rPr lang="en-US" dirty="0" smtClean="0"/>
              <a:t>-&gt;virtual disk -&gt; physical disk </a:t>
            </a:r>
          </a:p>
          <a:p>
            <a:pPr lvl="2"/>
            <a:r>
              <a:rPr lang="en-US" dirty="0" smtClean="0"/>
              <a:t>Performance</a:t>
            </a:r>
          </a:p>
          <a:p>
            <a:pPr lvl="3"/>
            <a:r>
              <a:rPr lang="en-US" dirty="0" smtClean="0"/>
              <a:t>Zip swap</a:t>
            </a:r>
          </a:p>
          <a:p>
            <a:pPr lvl="2"/>
            <a:endParaRPr lang="en-US" dirty="0" smtClean="0"/>
          </a:p>
          <a:p>
            <a:endParaRPr lang="en-US"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Content-based page sharing</a:t>
            </a:r>
            <a:endParaRPr lang="en-US" dirty="0"/>
          </a:p>
        </p:txBody>
      </p:sp>
      <p:sp>
        <p:nvSpPr>
          <p:cNvPr id="3" name="Text Placeholder 2"/>
          <p:cNvSpPr>
            <a:spLocks noGrp="1"/>
          </p:cNvSpPr>
          <p:nvPr>
            <p:ph type="body" sz="quarter" idx="13"/>
          </p:nvPr>
        </p:nvSpPr>
        <p:spPr/>
        <p:txBody>
          <a:bodyPr/>
          <a:lstStyle/>
          <a:p>
            <a:pPr lvl="1"/>
            <a:r>
              <a:rPr lang="en-US" sz="2000" b="1" dirty="0" smtClean="0">
                <a:cs typeface="+mn-cs"/>
              </a:rPr>
              <a:t>Hypervisor identifies identical PPNs based on content, maps to same MPN copy-on-write.</a:t>
            </a:r>
          </a:p>
          <a:p>
            <a:pPr lvl="1"/>
            <a:r>
              <a:rPr lang="en-US" sz="2000" b="1" dirty="0" smtClean="0">
                <a:cs typeface="+mn-cs"/>
              </a:rPr>
              <a:t>Monitor randomly selects a set of guest pages.</a:t>
            </a:r>
          </a:p>
          <a:p>
            <a:pPr lvl="1"/>
            <a:r>
              <a:rPr lang="en-US" sz="2000" b="1" dirty="0" smtClean="0">
                <a:cs typeface="+mn-cs"/>
              </a:rPr>
              <a:t>Platform computes a 64 bit hash of each.</a:t>
            </a:r>
          </a:p>
          <a:p>
            <a:pPr lvl="2"/>
            <a:endParaRPr lang="en-US" dirty="0" smtClean="0"/>
          </a:p>
          <a:p>
            <a:endParaRPr lang="en-US" dirty="0"/>
          </a:p>
        </p:txBody>
      </p:sp>
      <p:pic>
        <p:nvPicPr>
          <p:cNvPr id="4" name="Picture 8"/>
          <p:cNvPicPr>
            <a:picLocks noChangeAspect="1" noChangeArrowheads="1"/>
          </p:cNvPicPr>
          <p:nvPr/>
        </p:nvPicPr>
        <p:blipFill>
          <a:blip r:embed="rId2" cstate="print"/>
          <a:srcRect/>
          <a:stretch>
            <a:fillRect/>
          </a:stretch>
        </p:blipFill>
        <p:spPr bwMode="auto">
          <a:xfrm>
            <a:off x="609600" y="2209800"/>
            <a:ext cx="7924800" cy="40386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Memory State</a:t>
            </a:r>
            <a:endParaRPr lang="en-US" dirty="0"/>
          </a:p>
        </p:txBody>
      </p:sp>
      <p:sp>
        <p:nvSpPr>
          <p:cNvPr id="3" name="Text Placeholder 2"/>
          <p:cNvSpPr>
            <a:spLocks noGrp="1"/>
          </p:cNvSpPr>
          <p:nvPr>
            <p:ph type="body" sz="quarter" idx="13"/>
          </p:nvPr>
        </p:nvSpPr>
        <p:spPr/>
        <p:txBody>
          <a:bodyPr/>
          <a:lstStyle/>
          <a:p>
            <a:r>
              <a:rPr lang="en-US" dirty="0" smtClean="0"/>
              <a:t>Sharing</a:t>
            </a:r>
          </a:p>
          <a:p>
            <a:r>
              <a:rPr lang="en-US" dirty="0" smtClean="0"/>
              <a:t>Reclamation</a:t>
            </a:r>
            <a:endParaRPr lang="en-US" dirty="0"/>
          </a:p>
        </p:txBody>
      </p:sp>
      <p:graphicFrame>
        <p:nvGraphicFramePr>
          <p:cNvPr id="4" name="Table 3"/>
          <p:cNvGraphicFramePr>
            <a:graphicFrameLocks noGrp="1"/>
          </p:cNvGraphicFramePr>
          <p:nvPr/>
        </p:nvGraphicFramePr>
        <p:xfrm>
          <a:off x="571471" y="1643050"/>
          <a:ext cx="8072495" cy="4309595"/>
        </p:xfrm>
        <a:graphic>
          <a:graphicData uri="http://schemas.openxmlformats.org/drawingml/2006/table">
            <a:tbl>
              <a:tblPr firstRow="1" bandRow="1">
                <a:tableStyleId>{5C22544A-7EE6-4342-B048-85BDC9FD1C3A}</a:tableStyleId>
              </a:tblPr>
              <a:tblGrid>
                <a:gridCol w="1143008"/>
                <a:gridCol w="2214578"/>
                <a:gridCol w="4714909"/>
              </a:tblGrid>
              <a:tr h="506732">
                <a:tc>
                  <a:txBody>
                    <a:bodyPr/>
                    <a:lstStyle/>
                    <a:p>
                      <a:r>
                        <a:rPr lang="en-US" dirty="0" smtClean="0"/>
                        <a:t>State</a:t>
                      </a:r>
                      <a:endParaRPr lang="en-US" dirty="0"/>
                    </a:p>
                  </a:txBody>
                  <a:tcPr/>
                </a:tc>
                <a:tc>
                  <a:txBody>
                    <a:bodyPr/>
                    <a:lstStyle/>
                    <a:p>
                      <a:r>
                        <a:rPr lang="en-US" dirty="0" smtClean="0"/>
                        <a:t>Policy</a:t>
                      </a:r>
                      <a:endParaRPr lang="en-US" dirty="0"/>
                    </a:p>
                  </a:txBody>
                  <a:tcPr/>
                </a:tc>
                <a:tc>
                  <a:txBody>
                    <a:bodyPr/>
                    <a:lstStyle/>
                    <a:p>
                      <a:r>
                        <a:rPr lang="en-US" dirty="0" smtClean="0"/>
                        <a:t>Describe</a:t>
                      </a:r>
                      <a:endParaRPr lang="en-US" dirty="0"/>
                    </a:p>
                  </a:txBody>
                  <a:tcPr/>
                </a:tc>
              </a:tr>
              <a:tr h="682312">
                <a:tc>
                  <a:txBody>
                    <a:bodyPr/>
                    <a:lstStyle/>
                    <a:p>
                      <a:r>
                        <a:rPr lang="en-US" dirty="0" smtClean="0"/>
                        <a:t>High 6%</a:t>
                      </a:r>
                      <a:endParaRPr lang="en-US" dirty="0"/>
                    </a:p>
                  </a:txBody>
                  <a:tcPr/>
                </a:tc>
                <a:tc>
                  <a:txBody>
                    <a:bodyPr/>
                    <a:lstStyle/>
                    <a:p>
                      <a:r>
                        <a:rPr lang="en-US" dirty="0" smtClean="0"/>
                        <a:t>Sharing</a:t>
                      </a:r>
                      <a:endParaRPr lang="en-US" dirty="0"/>
                    </a:p>
                  </a:txBody>
                  <a:tcPr/>
                </a:tc>
                <a:tc>
                  <a:txBody>
                    <a:bodyPr/>
                    <a:lstStyle/>
                    <a:p>
                      <a:r>
                        <a:rPr lang="en-US" dirty="0" smtClean="0"/>
                        <a:t>free memory is sufficient and no</a:t>
                      </a:r>
                    </a:p>
                    <a:p>
                      <a:r>
                        <a:rPr lang="en-US" dirty="0" smtClean="0"/>
                        <a:t>reclamation is performed</a:t>
                      </a:r>
                      <a:endParaRPr lang="en-US" dirty="0"/>
                    </a:p>
                  </a:txBody>
                  <a:tcPr/>
                </a:tc>
              </a:tr>
              <a:tr h="998705">
                <a:tc>
                  <a:txBody>
                    <a:bodyPr/>
                    <a:lstStyle/>
                    <a:p>
                      <a:r>
                        <a:rPr lang="en-US" dirty="0" smtClean="0"/>
                        <a:t>Soft 4%</a:t>
                      </a:r>
                      <a:endParaRPr lang="en-US" dirty="0"/>
                    </a:p>
                  </a:txBody>
                  <a:tcPr/>
                </a:tc>
                <a:tc>
                  <a:txBody>
                    <a:bodyPr/>
                    <a:lstStyle/>
                    <a:p>
                      <a:r>
                        <a:rPr lang="en-US" dirty="0" smtClean="0"/>
                        <a:t>Balloon</a:t>
                      </a:r>
                      <a:endParaRPr lang="en-US" dirty="0"/>
                    </a:p>
                  </a:txBody>
                  <a:tcPr/>
                </a:tc>
                <a:tc>
                  <a:txBody>
                    <a:bodyPr/>
                    <a:lstStyle/>
                    <a:p>
                      <a:r>
                        <a:rPr lang="en-US" dirty="0" smtClean="0"/>
                        <a:t>the system reclaims memory using ballooning, and resorts to paging only in cases where ballooning is not possible</a:t>
                      </a:r>
                      <a:endParaRPr lang="en-US" dirty="0"/>
                    </a:p>
                  </a:txBody>
                  <a:tcPr/>
                </a:tc>
              </a:tr>
              <a:tr h="816095">
                <a:tc>
                  <a:txBody>
                    <a:bodyPr/>
                    <a:lstStyle/>
                    <a:p>
                      <a:r>
                        <a:rPr lang="en-US" dirty="0" smtClean="0"/>
                        <a:t>Hard 2%</a:t>
                      </a:r>
                      <a:endParaRPr lang="en-US" dirty="0"/>
                    </a:p>
                  </a:txBody>
                  <a:tcPr/>
                </a:tc>
                <a:tc>
                  <a:txBody>
                    <a:bodyPr/>
                    <a:lstStyle/>
                    <a:p>
                      <a:r>
                        <a:rPr lang="en-US" dirty="0" smtClean="0"/>
                        <a:t>Swap</a:t>
                      </a:r>
                      <a:endParaRPr lang="en-US" dirty="0"/>
                    </a:p>
                  </a:txBody>
                  <a:tcPr/>
                </a:tc>
                <a:tc>
                  <a:txBody>
                    <a:bodyPr/>
                    <a:lstStyle/>
                    <a:p>
                      <a:r>
                        <a:rPr lang="en-US" dirty="0" smtClean="0"/>
                        <a:t>the system relies on paging to forcibly reclaim memory</a:t>
                      </a:r>
                      <a:endParaRPr lang="en-US" dirty="0"/>
                    </a:p>
                  </a:txBody>
                  <a:tcPr/>
                </a:tc>
              </a:tr>
              <a:tr h="1305751">
                <a:tc>
                  <a:txBody>
                    <a:bodyPr/>
                    <a:lstStyle/>
                    <a:p>
                      <a:r>
                        <a:rPr lang="en-US" dirty="0" smtClean="0"/>
                        <a:t>Low 1% </a:t>
                      </a:r>
                      <a:endParaRPr lang="en-US" dirty="0"/>
                    </a:p>
                  </a:txBody>
                  <a:tcPr/>
                </a:tc>
                <a:tc>
                  <a:txBody>
                    <a:bodyPr/>
                    <a:lstStyle/>
                    <a:p>
                      <a:r>
                        <a:rPr lang="en-US" dirty="0" smtClean="0"/>
                        <a:t>Swap and Block</a:t>
                      </a:r>
                      <a:endParaRPr lang="en-US" dirty="0"/>
                    </a:p>
                  </a:txBody>
                  <a:tcPr/>
                </a:tc>
                <a:tc>
                  <a:txBody>
                    <a:bodyPr/>
                    <a:lstStyle/>
                    <a:p>
                      <a:r>
                        <a:rPr lang="en-US" dirty="0" smtClean="0"/>
                        <a:t>the system continues to reclaim memory via paging, and additionally blocks the execution of all VMs that are above their target allocations.</a:t>
                      </a:r>
                      <a:endParaRPr lang="en-US" dirty="0"/>
                    </a:p>
                  </a:txBody>
                  <a:tcPr/>
                </a:tc>
              </a:tr>
            </a:tbl>
          </a:graphicData>
        </a:graphic>
      </p:graphicFrame>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a:t>
            </a:r>
            <a:endParaRPr lang="en-US" dirty="0"/>
          </a:p>
        </p:txBody>
      </p:sp>
      <p:sp>
        <p:nvSpPr>
          <p:cNvPr id="3" name="Text Placeholder 2"/>
          <p:cNvSpPr>
            <a:spLocks noGrp="1"/>
          </p:cNvSpPr>
          <p:nvPr>
            <p:ph type="body" sz="quarter" idx="13"/>
          </p:nvPr>
        </p:nvSpPr>
        <p:spPr/>
        <p:txBody>
          <a:bodyPr/>
          <a:lstStyle/>
          <a:p>
            <a:r>
              <a:rPr lang="en-US" dirty="0" smtClean="0">
                <a:hlinkClick r:id="rId3"/>
              </a:rPr>
              <a:t>https://wiki.eng.vmware.com/File:Storage-Stack-Overview.png</a:t>
            </a:r>
            <a:endParaRPr lang="en-US" dirty="0"/>
          </a:p>
        </p:txBody>
      </p:sp>
      <p:pic>
        <p:nvPicPr>
          <p:cNvPr id="10242" name="Picture 2" descr="File:Storage-Stack-Overview.png"/>
          <p:cNvPicPr>
            <a:picLocks noChangeAspect="1" noChangeArrowheads="1"/>
          </p:cNvPicPr>
          <p:nvPr/>
        </p:nvPicPr>
        <p:blipFill>
          <a:blip r:embed="rId4" cstate="print"/>
          <a:srcRect/>
          <a:stretch>
            <a:fillRect/>
          </a:stretch>
        </p:blipFill>
        <p:spPr bwMode="auto">
          <a:xfrm>
            <a:off x="381000" y="1219200"/>
            <a:ext cx="8153400" cy="4648200"/>
          </a:xfrm>
          <a:prstGeom prst="rect">
            <a:avLst/>
          </a:prstGeom>
          <a:noFill/>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Stack</a:t>
            </a:r>
            <a:endParaRPr lang="en-US" dirty="0"/>
          </a:p>
        </p:txBody>
      </p:sp>
      <p:sp>
        <p:nvSpPr>
          <p:cNvPr id="5" name="TextBox 4"/>
          <p:cNvSpPr txBox="1"/>
          <p:nvPr/>
        </p:nvSpPr>
        <p:spPr>
          <a:xfrm>
            <a:off x="3536153" y="1819265"/>
            <a:ext cx="2315800" cy="400110"/>
          </a:xfrm>
          <a:prstGeom prst="rect">
            <a:avLst/>
          </a:prstGeom>
          <a:solidFill>
            <a:schemeClr val="accent4"/>
          </a:solidFill>
          <a:effectLst>
            <a:outerShdw blurRad="50800" dist="38100" dir="2700000" algn="br" rotWithShape="0">
              <a:srgbClr val="000000">
                <a:alpha val="43000"/>
              </a:srgbClr>
            </a:outerShdw>
          </a:effectLst>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sz="2000" dirty="0" smtClean="0">
                <a:solidFill>
                  <a:schemeClr val="bg1"/>
                </a:solidFill>
                <a:latin typeface="+mn-lt"/>
                <a:ea typeface="+mn-ea"/>
              </a:rPr>
              <a:t>vSCSI</a:t>
            </a:r>
          </a:p>
        </p:txBody>
      </p:sp>
      <p:sp>
        <p:nvSpPr>
          <p:cNvPr id="15" name="TextBox 14"/>
          <p:cNvSpPr txBox="1"/>
          <p:nvPr/>
        </p:nvSpPr>
        <p:spPr>
          <a:xfrm>
            <a:off x="3539821" y="720841"/>
            <a:ext cx="2311078" cy="1015663"/>
          </a:xfrm>
          <a:prstGeom prst="rect">
            <a:avLst/>
          </a:prstGeom>
          <a:solidFill>
            <a:schemeClr val="accent2">
              <a:lumMod val="75000"/>
            </a:schemeClr>
          </a:solidFill>
          <a:effectLst>
            <a:outerShdw blurRad="50800" dist="38100" dir="2700000" algn="br" rotWithShape="0">
              <a:srgbClr val="000000">
                <a:alpha val="43000"/>
              </a:srgbClr>
            </a:outerShdw>
          </a:effectLst>
        </p:spPr>
        <p:style>
          <a:lnRef idx="1">
            <a:schemeClr val="accent2"/>
          </a:lnRef>
          <a:fillRef idx="3">
            <a:schemeClr val="accent2"/>
          </a:fillRef>
          <a:effectRef idx="2">
            <a:schemeClr val="accent2"/>
          </a:effectRef>
          <a:fontRef idx="minor">
            <a:schemeClr val="lt1"/>
          </a:fontRef>
        </p:style>
        <p:txBody>
          <a:bodyPr wrap="square" rtlCol="0">
            <a:spAutoFit/>
          </a:bodyPr>
          <a:lstStyle/>
          <a:p>
            <a:pPr>
              <a:spcAft>
                <a:spcPts val="0"/>
              </a:spcAft>
            </a:pPr>
            <a:r>
              <a:rPr lang="en-US" sz="2000" dirty="0" smtClean="0">
                <a:solidFill>
                  <a:schemeClr val="bg1"/>
                </a:solidFill>
                <a:latin typeface="+mn-lt"/>
                <a:ea typeface="+mn-ea"/>
              </a:rPr>
              <a:t>Application</a:t>
            </a:r>
          </a:p>
          <a:p>
            <a:pPr>
              <a:spcAft>
                <a:spcPts val="0"/>
              </a:spcAft>
            </a:pPr>
            <a:r>
              <a:rPr lang="en-US" sz="2000" dirty="0" smtClean="0">
                <a:solidFill>
                  <a:schemeClr val="bg1"/>
                </a:solidFill>
              </a:rPr>
              <a:t>Guest OS</a:t>
            </a:r>
          </a:p>
          <a:p>
            <a:pPr>
              <a:spcAft>
                <a:spcPts val="0"/>
              </a:spcAft>
            </a:pPr>
            <a:r>
              <a:rPr lang="en-US" sz="2000" dirty="0" smtClean="0">
                <a:solidFill>
                  <a:schemeClr val="bg1"/>
                </a:solidFill>
              </a:rPr>
              <a:t>vmm</a:t>
            </a:r>
          </a:p>
        </p:txBody>
      </p:sp>
      <p:cxnSp>
        <p:nvCxnSpPr>
          <p:cNvPr id="17" name="Straight Connector 16"/>
          <p:cNvCxnSpPr/>
          <p:nvPr/>
        </p:nvCxnSpPr>
        <p:spPr bwMode="auto">
          <a:xfrm>
            <a:off x="3536157" y="1086984"/>
            <a:ext cx="2345300" cy="1748"/>
          </a:xfrm>
          <a:prstGeom prst="line">
            <a:avLst/>
          </a:prstGeom>
          <a:solidFill>
            <a:srgbClr val="0095D3"/>
          </a:solidFill>
          <a:ln w="19050" cap="flat" cmpd="sng" algn="ctr">
            <a:solidFill>
              <a:schemeClr val="accent3">
                <a:lumMod val="75000"/>
              </a:schemeClr>
            </a:solidFill>
            <a:prstDash val="solid"/>
            <a:round/>
            <a:headEnd type="none" w="med" len="med"/>
            <a:tailEnd type="none" w="med" len="med"/>
          </a:ln>
          <a:effectLst>
            <a:outerShdw blurRad="50800" dist="38100" dir="2700000" algn="tl" rotWithShape="0">
              <a:srgbClr val="000000">
                <a:alpha val="43000"/>
              </a:srgbClr>
            </a:outerShdw>
          </a:effectLst>
        </p:spPr>
      </p:cxnSp>
      <p:cxnSp>
        <p:nvCxnSpPr>
          <p:cNvPr id="18" name="Straight Connector 17"/>
          <p:cNvCxnSpPr/>
          <p:nvPr/>
        </p:nvCxnSpPr>
        <p:spPr bwMode="auto">
          <a:xfrm>
            <a:off x="3539824" y="1433898"/>
            <a:ext cx="2345300" cy="1748"/>
          </a:xfrm>
          <a:prstGeom prst="line">
            <a:avLst/>
          </a:prstGeom>
          <a:solidFill>
            <a:srgbClr val="0095D3"/>
          </a:solidFill>
          <a:ln w="19050" cap="flat" cmpd="sng" algn="ctr">
            <a:solidFill>
              <a:schemeClr val="accent3">
                <a:lumMod val="75000"/>
              </a:schemeClr>
            </a:solidFill>
            <a:prstDash val="solid"/>
            <a:round/>
            <a:headEnd type="none" w="med" len="med"/>
            <a:tailEnd type="none" w="med" len="med"/>
          </a:ln>
          <a:effectLst>
            <a:outerShdw blurRad="50800" dist="38100" dir="2700000" algn="tl" rotWithShape="0">
              <a:srgbClr val="000000">
                <a:alpha val="43000"/>
              </a:srgbClr>
            </a:outerShdw>
          </a:effectLst>
        </p:spPr>
      </p:cxnSp>
      <p:sp>
        <p:nvSpPr>
          <p:cNvPr id="16" name="TextBox 15"/>
          <p:cNvSpPr txBox="1"/>
          <p:nvPr/>
        </p:nvSpPr>
        <p:spPr>
          <a:xfrm>
            <a:off x="1062865" y="3168371"/>
            <a:ext cx="2315800" cy="400110"/>
          </a:xfrm>
          <a:prstGeom prst="rect">
            <a:avLst/>
          </a:prstGeom>
          <a:solidFill>
            <a:schemeClr val="accent1">
              <a:lumMod val="50000"/>
            </a:schemeClr>
          </a:solidFill>
          <a:effectLst>
            <a:outerShdw blurRad="50800" dist="38100" dir="2700000" algn="br" rotWithShape="0">
              <a:srgbClr val="000000">
                <a:alpha val="43000"/>
              </a:srgbClr>
            </a:outerShdw>
          </a:effectLst>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sz="2000" dirty="0" smtClean="0">
                <a:solidFill>
                  <a:schemeClr val="bg1"/>
                </a:solidFill>
                <a:latin typeface="+mn-lt"/>
                <a:ea typeface="+mn-ea"/>
              </a:rPr>
              <a:t>VMFS</a:t>
            </a:r>
          </a:p>
        </p:txBody>
      </p:sp>
      <p:sp>
        <p:nvSpPr>
          <p:cNvPr id="19" name="TextBox 18"/>
          <p:cNvSpPr txBox="1"/>
          <p:nvPr/>
        </p:nvSpPr>
        <p:spPr>
          <a:xfrm>
            <a:off x="1062868" y="4131789"/>
            <a:ext cx="2315800" cy="400110"/>
          </a:xfrm>
          <a:prstGeom prst="rect">
            <a:avLst/>
          </a:prstGeom>
          <a:solidFill>
            <a:schemeClr val="accent5">
              <a:lumMod val="75000"/>
            </a:schemeClr>
          </a:solidFill>
          <a:effectLst>
            <a:outerShdw blurRad="50800" dist="38100" dir="2700000" algn="br" rotWithShape="0">
              <a:srgbClr val="000000">
                <a:alpha val="43000"/>
              </a:srgbClr>
            </a:outerShdw>
          </a:effectLst>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sz="2000" dirty="0" smtClean="0">
                <a:solidFill>
                  <a:schemeClr val="bg1"/>
                </a:solidFill>
                <a:latin typeface="+mn-lt"/>
                <a:ea typeface="+mn-ea"/>
              </a:rPr>
              <a:t>Driver</a:t>
            </a:r>
          </a:p>
        </p:txBody>
      </p:sp>
      <p:sp>
        <p:nvSpPr>
          <p:cNvPr id="20" name="TextBox 19"/>
          <p:cNvSpPr txBox="1"/>
          <p:nvPr/>
        </p:nvSpPr>
        <p:spPr>
          <a:xfrm>
            <a:off x="1065880" y="3636946"/>
            <a:ext cx="2315800" cy="400110"/>
          </a:xfrm>
          <a:prstGeom prst="rect">
            <a:avLst/>
          </a:prstGeom>
          <a:solidFill>
            <a:schemeClr val="accent2">
              <a:lumMod val="50000"/>
            </a:schemeClr>
          </a:solidFill>
          <a:effectLst>
            <a:outerShdw blurRad="50800" dist="38100" dir="2700000" algn="br" rotWithShape="0">
              <a:srgbClr val="000000">
                <a:alpha val="43000"/>
              </a:srgbClr>
            </a:outerShdw>
          </a:effectLst>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sz="2000" dirty="0" smtClean="0">
                <a:solidFill>
                  <a:schemeClr val="bg1"/>
                </a:solidFill>
                <a:latin typeface="+mn-lt"/>
                <a:ea typeface="+mn-ea"/>
              </a:rPr>
              <a:t>PSA</a:t>
            </a:r>
          </a:p>
        </p:txBody>
      </p:sp>
      <p:sp>
        <p:nvSpPr>
          <p:cNvPr id="21" name="TextBox 20"/>
          <p:cNvSpPr txBox="1"/>
          <p:nvPr/>
        </p:nvSpPr>
        <p:spPr>
          <a:xfrm>
            <a:off x="3539820" y="3155795"/>
            <a:ext cx="2315800" cy="400110"/>
          </a:xfrm>
          <a:prstGeom prst="rect">
            <a:avLst/>
          </a:prstGeom>
          <a:solidFill>
            <a:schemeClr val="accent1">
              <a:lumMod val="50000"/>
            </a:schemeClr>
          </a:solidFill>
          <a:effectLst>
            <a:outerShdw blurRad="50800" dist="38100" dir="2700000" algn="br" rotWithShape="0">
              <a:srgbClr val="000000">
                <a:alpha val="43000"/>
              </a:srgbClr>
            </a:outerShdw>
          </a:effectLst>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sz="2000" dirty="0" smtClean="0">
                <a:solidFill>
                  <a:schemeClr val="bg1"/>
                </a:solidFill>
                <a:latin typeface="+mn-lt"/>
                <a:ea typeface="+mn-ea"/>
              </a:rPr>
              <a:t>VMFS</a:t>
            </a:r>
          </a:p>
        </p:txBody>
      </p:sp>
      <p:sp>
        <p:nvSpPr>
          <p:cNvPr id="22" name="TextBox 21"/>
          <p:cNvSpPr txBox="1"/>
          <p:nvPr/>
        </p:nvSpPr>
        <p:spPr>
          <a:xfrm>
            <a:off x="3539822" y="5074898"/>
            <a:ext cx="2315800" cy="400110"/>
          </a:xfrm>
          <a:prstGeom prst="rect">
            <a:avLst/>
          </a:prstGeom>
          <a:solidFill>
            <a:schemeClr val="accent5">
              <a:lumMod val="75000"/>
            </a:schemeClr>
          </a:solidFill>
          <a:effectLst>
            <a:outerShdw blurRad="50800" dist="38100" dir="2700000" algn="br" rotWithShape="0">
              <a:srgbClr val="000000">
                <a:alpha val="43000"/>
              </a:srgbClr>
            </a:outerShdw>
          </a:effectLst>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sz="2000" dirty="0" smtClean="0">
                <a:solidFill>
                  <a:schemeClr val="bg1"/>
                </a:solidFill>
                <a:latin typeface="+mn-lt"/>
                <a:ea typeface="+mn-ea"/>
              </a:rPr>
              <a:t>Driver</a:t>
            </a:r>
          </a:p>
        </p:txBody>
      </p:sp>
      <p:sp>
        <p:nvSpPr>
          <p:cNvPr id="23" name="TextBox 22"/>
          <p:cNvSpPr txBox="1"/>
          <p:nvPr/>
        </p:nvSpPr>
        <p:spPr>
          <a:xfrm>
            <a:off x="3542831" y="4592631"/>
            <a:ext cx="2315800" cy="400110"/>
          </a:xfrm>
          <a:prstGeom prst="rect">
            <a:avLst/>
          </a:prstGeom>
          <a:solidFill>
            <a:schemeClr val="accent6">
              <a:lumMod val="75000"/>
            </a:schemeClr>
          </a:solidFill>
          <a:effectLst>
            <a:outerShdw blurRad="50800" dist="38100" dir="2700000" algn="br" rotWithShape="0">
              <a:srgbClr val="000000">
                <a:alpha val="43000"/>
              </a:srgbClr>
            </a:outerShdw>
          </a:effectLst>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sz="2000" dirty="0" smtClean="0">
                <a:solidFill>
                  <a:schemeClr val="bg1"/>
                </a:solidFill>
                <a:latin typeface="+mn-lt"/>
                <a:ea typeface="+mn-ea"/>
              </a:rPr>
              <a:t>Network</a:t>
            </a:r>
          </a:p>
        </p:txBody>
      </p:sp>
      <p:sp>
        <p:nvSpPr>
          <p:cNvPr id="24" name="TextBox 23"/>
          <p:cNvSpPr txBox="1"/>
          <p:nvPr/>
        </p:nvSpPr>
        <p:spPr>
          <a:xfrm>
            <a:off x="3544356" y="3625866"/>
            <a:ext cx="2315800" cy="400110"/>
          </a:xfrm>
          <a:prstGeom prst="rect">
            <a:avLst/>
          </a:prstGeom>
          <a:solidFill>
            <a:schemeClr val="accent2">
              <a:lumMod val="50000"/>
            </a:schemeClr>
          </a:solidFill>
          <a:effectLst>
            <a:outerShdw blurRad="50800" dist="38100" dir="2700000" algn="br" rotWithShape="0">
              <a:srgbClr val="000000">
                <a:alpha val="43000"/>
              </a:srgbClr>
            </a:outerShdw>
          </a:effectLst>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sz="2000" dirty="0" smtClean="0">
                <a:solidFill>
                  <a:schemeClr val="bg1"/>
                </a:solidFill>
                <a:latin typeface="+mn-lt"/>
                <a:ea typeface="+mn-ea"/>
              </a:rPr>
              <a:t>PSA</a:t>
            </a:r>
          </a:p>
        </p:txBody>
      </p:sp>
      <p:sp>
        <p:nvSpPr>
          <p:cNvPr id="25" name="TextBox 24"/>
          <p:cNvSpPr txBox="1"/>
          <p:nvPr/>
        </p:nvSpPr>
        <p:spPr>
          <a:xfrm>
            <a:off x="3545875" y="4117788"/>
            <a:ext cx="2315800" cy="400110"/>
          </a:xfrm>
          <a:prstGeom prst="rect">
            <a:avLst/>
          </a:prstGeom>
          <a:solidFill>
            <a:schemeClr val="accent5">
              <a:lumMod val="75000"/>
            </a:schemeClr>
          </a:solidFill>
          <a:effectLst>
            <a:outerShdw blurRad="50800" dist="38100" dir="2700000" algn="br" rotWithShape="0">
              <a:srgbClr val="000000">
                <a:alpha val="43000"/>
              </a:srgbClr>
            </a:outerShdw>
          </a:effectLst>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sz="2000" dirty="0" smtClean="0">
                <a:solidFill>
                  <a:schemeClr val="bg1"/>
                </a:solidFill>
                <a:latin typeface="+mn-lt"/>
                <a:ea typeface="+mn-ea"/>
              </a:rPr>
              <a:t>swiSCSI</a:t>
            </a:r>
          </a:p>
        </p:txBody>
      </p:sp>
      <p:sp>
        <p:nvSpPr>
          <p:cNvPr id="26" name="TextBox 25"/>
          <p:cNvSpPr txBox="1"/>
          <p:nvPr/>
        </p:nvSpPr>
        <p:spPr>
          <a:xfrm>
            <a:off x="6029356" y="3168371"/>
            <a:ext cx="2315800" cy="400110"/>
          </a:xfrm>
          <a:prstGeom prst="rect">
            <a:avLst/>
          </a:prstGeom>
          <a:solidFill>
            <a:schemeClr val="accent4">
              <a:lumMod val="50000"/>
            </a:schemeClr>
          </a:solidFill>
          <a:effectLst>
            <a:outerShdw blurRad="50800" dist="38100" dir="2700000" algn="br" rotWithShape="0">
              <a:srgbClr val="000000">
                <a:alpha val="43000"/>
              </a:srgbClr>
            </a:outerShdw>
          </a:effectLst>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sz="2000" dirty="0" smtClean="0">
                <a:solidFill>
                  <a:schemeClr val="bg1"/>
                </a:solidFill>
                <a:latin typeface="+mn-lt"/>
                <a:ea typeface="+mn-ea"/>
              </a:rPr>
              <a:t>NFS Client</a:t>
            </a:r>
          </a:p>
        </p:txBody>
      </p:sp>
      <p:sp>
        <p:nvSpPr>
          <p:cNvPr id="27" name="TextBox 26"/>
          <p:cNvSpPr txBox="1"/>
          <p:nvPr/>
        </p:nvSpPr>
        <p:spPr>
          <a:xfrm>
            <a:off x="6029359" y="4156939"/>
            <a:ext cx="2315800" cy="400110"/>
          </a:xfrm>
          <a:prstGeom prst="rect">
            <a:avLst/>
          </a:prstGeom>
          <a:solidFill>
            <a:schemeClr val="accent5">
              <a:lumMod val="75000"/>
            </a:schemeClr>
          </a:solidFill>
          <a:effectLst>
            <a:outerShdw blurRad="50800" dist="38100" dir="2700000" algn="br" rotWithShape="0">
              <a:srgbClr val="000000">
                <a:alpha val="43000"/>
              </a:srgbClr>
            </a:outerShdw>
          </a:effectLst>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sz="2000" dirty="0" smtClean="0">
                <a:solidFill>
                  <a:schemeClr val="bg1"/>
                </a:solidFill>
                <a:latin typeface="+mn-lt"/>
                <a:ea typeface="+mn-ea"/>
              </a:rPr>
              <a:t>Driver</a:t>
            </a:r>
          </a:p>
        </p:txBody>
      </p:sp>
      <p:sp>
        <p:nvSpPr>
          <p:cNvPr id="28" name="TextBox 27"/>
          <p:cNvSpPr txBox="1"/>
          <p:nvPr/>
        </p:nvSpPr>
        <p:spPr>
          <a:xfrm>
            <a:off x="6032371" y="3662096"/>
            <a:ext cx="2315800" cy="400110"/>
          </a:xfrm>
          <a:prstGeom prst="rect">
            <a:avLst/>
          </a:prstGeom>
          <a:solidFill>
            <a:schemeClr val="accent6">
              <a:lumMod val="75000"/>
            </a:schemeClr>
          </a:solidFill>
          <a:effectLst>
            <a:outerShdw blurRad="50800" dist="38100" dir="2700000" algn="br" rotWithShape="0">
              <a:srgbClr val="000000">
                <a:alpha val="43000"/>
              </a:srgbClr>
            </a:outerShdw>
          </a:effectLst>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sz="2000" dirty="0" smtClean="0">
                <a:solidFill>
                  <a:schemeClr val="bg1"/>
                </a:solidFill>
                <a:latin typeface="+mn-lt"/>
                <a:ea typeface="+mn-ea"/>
              </a:rPr>
              <a:t>Network</a:t>
            </a:r>
          </a:p>
        </p:txBody>
      </p:sp>
      <p:sp>
        <p:nvSpPr>
          <p:cNvPr id="29" name="TextBox 28"/>
          <p:cNvSpPr txBox="1"/>
          <p:nvPr/>
        </p:nvSpPr>
        <p:spPr>
          <a:xfrm>
            <a:off x="3539820" y="2303483"/>
            <a:ext cx="2315800" cy="400110"/>
          </a:xfrm>
          <a:prstGeom prst="rect">
            <a:avLst/>
          </a:prstGeom>
          <a:solidFill>
            <a:schemeClr val="accent1">
              <a:lumMod val="50000"/>
            </a:schemeClr>
          </a:solidFill>
          <a:effectLst>
            <a:outerShdw blurRad="50800" dist="38100" dir="2700000" algn="br" rotWithShape="0">
              <a:srgbClr val="000000">
                <a:alpha val="43000"/>
              </a:srgbClr>
            </a:outerShdw>
          </a:effectLst>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sz="2000" dirty="0" smtClean="0">
                <a:solidFill>
                  <a:schemeClr val="bg1"/>
                </a:solidFill>
                <a:latin typeface="+mn-lt"/>
                <a:ea typeface="+mn-ea"/>
              </a:rPr>
              <a:t>FSS</a:t>
            </a:r>
          </a:p>
        </p:txBody>
      </p:sp>
      <p:cxnSp>
        <p:nvCxnSpPr>
          <p:cNvPr id="31" name="Straight Connector 30"/>
          <p:cNvCxnSpPr/>
          <p:nvPr/>
        </p:nvCxnSpPr>
        <p:spPr bwMode="auto">
          <a:xfrm>
            <a:off x="1068739" y="3080839"/>
            <a:ext cx="7242274" cy="25150"/>
          </a:xfrm>
          <a:prstGeom prst="line">
            <a:avLst/>
          </a:prstGeom>
          <a:solidFill>
            <a:srgbClr val="0095D3"/>
          </a:solidFill>
          <a:ln w="38100" cap="flat" cmpd="sng" algn="ctr">
            <a:solidFill>
              <a:schemeClr val="accent3">
                <a:lumMod val="75000"/>
              </a:schemeClr>
            </a:solidFill>
            <a:prstDash val="solid"/>
            <a:round/>
            <a:headEnd type="none" w="med" len="med"/>
            <a:tailEnd type="none" w="med" len="med"/>
          </a:ln>
          <a:effectLst/>
        </p:spPr>
      </p:cxnSp>
      <p:sp>
        <p:nvSpPr>
          <p:cNvPr id="32" name="Down Arrow 31"/>
          <p:cNvSpPr/>
          <p:nvPr/>
        </p:nvSpPr>
        <p:spPr bwMode="auto">
          <a:xfrm rot="2633456">
            <a:off x="3209097" y="2651588"/>
            <a:ext cx="316642" cy="440119"/>
          </a:xfrm>
          <a:prstGeom prst="downArrow">
            <a:avLst/>
          </a:prstGeom>
          <a:solidFill>
            <a:schemeClr val="bg1"/>
          </a:solidFill>
          <a:ln w="19050">
            <a:solidFill>
              <a:schemeClr val="accent3"/>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33" name="Down Arrow 32"/>
          <p:cNvSpPr/>
          <p:nvPr/>
        </p:nvSpPr>
        <p:spPr bwMode="auto">
          <a:xfrm>
            <a:off x="4555970" y="2678240"/>
            <a:ext cx="316642" cy="440119"/>
          </a:xfrm>
          <a:prstGeom prst="downArrow">
            <a:avLst/>
          </a:prstGeom>
          <a:solidFill>
            <a:schemeClr val="bg1"/>
          </a:solidFill>
          <a:ln w="19050">
            <a:solidFill>
              <a:schemeClr val="accent3"/>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34" name="Down Arrow 33"/>
          <p:cNvSpPr/>
          <p:nvPr/>
        </p:nvSpPr>
        <p:spPr bwMode="auto">
          <a:xfrm rot="19151274">
            <a:off x="5852544" y="2667167"/>
            <a:ext cx="316642" cy="440119"/>
          </a:xfrm>
          <a:prstGeom prst="downArrow">
            <a:avLst/>
          </a:prstGeom>
          <a:solidFill>
            <a:schemeClr val="bg1"/>
          </a:solidFill>
          <a:ln w="19050">
            <a:solidFill>
              <a:schemeClr val="accent3"/>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35" name="Rectangle 34"/>
          <p:cNvSpPr/>
          <p:nvPr/>
        </p:nvSpPr>
        <p:spPr bwMode="auto">
          <a:xfrm>
            <a:off x="1068737" y="4640109"/>
            <a:ext cx="2338651" cy="377244"/>
          </a:xfrm>
          <a:prstGeom prst="rect">
            <a:avLst/>
          </a:prstGeom>
          <a:solidFill>
            <a:schemeClr val="bg1">
              <a:alpha val="78000"/>
            </a:schemeClr>
          </a:solidFill>
          <a:ln w="19050">
            <a:solidFill>
              <a:schemeClr val="accent3"/>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r>
              <a:rPr lang="en-US" sz="1800" dirty="0" smtClean="0">
                <a:solidFill>
                  <a:schemeClr val="tx1"/>
                </a:solidFill>
              </a:rPr>
              <a:t>FC </a:t>
            </a:r>
          </a:p>
        </p:txBody>
      </p:sp>
      <p:sp>
        <p:nvSpPr>
          <p:cNvPr id="37" name="Rectangle 36"/>
          <p:cNvSpPr/>
          <p:nvPr/>
        </p:nvSpPr>
        <p:spPr bwMode="auto">
          <a:xfrm>
            <a:off x="6038268" y="4680842"/>
            <a:ext cx="2338651" cy="377244"/>
          </a:xfrm>
          <a:prstGeom prst="rect">
            <a:avLst/>
          </a:prstGeom>
          <a:solidFill>
            <a:schemeClr val="bg1">
              <a:alpha val="78000"/>
            </a:schemeClr>
          </a:solidFill>
          <a:ln w="19050">
            <a:solidFill>
              <a:schemeClr val="accent3"/>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r>
              <a:rPr lang="en-US" sz="1800" dirty="0" smtClean="0">
                <a:solidFill>
                  <a:schemeClr val="tx1"/>
                </a:solidFill>
              </a:rPr>
              <a:t>NFS</a:t>
            </a:r>
          </a:p>
        </p:txBody>
      </p:sp>
      <p:sp>
        <p:nvSpPr>
          <p:cNvPr id="41" name="Can 40"/>
          <p:cNvSpPr/>
          <p:nvPr/>
        </p:nvSpPr>
        <p:spPr bwMode="auto">
          <a:xfrm>
            <a:off x="4287533" y="5715000"/>
            <a:ext cx="919306" cy="537615"/>
          </a:xfrm>
          <a:prstGeom prst="can">
            <a:avLst/>
          </a:prstGeom>
          <a:solidFill>
            <a:schemeClr val="tx1">
              <a:lumMod val="50000"/>
              <a:lumOff val="50000"/>
            </a:schemeClr>
          </a:solidFill>
          <a:ln w="19050">
            <a:solidFill>
              <a:schemeClr val="tx1"/>
            </a:solidFill>
            <a:round/>
            <a:headEnd/>
            <a:tailEnd/>
          </a:ln>
          <a:effectLst>
            <a:outerShdw blurRad="50800" dist="38100" dir="2700000" algn="tl" rotWithShape="0">
              <a:srgbClr val="000000">
                <a:alpha val="43000"/>
              </a:srgbClr>
            </a:outerShdw>
          </a:effectLst>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38" name="Down Arrow 37"/>
          <p:cNvSpPr/>
          <p:nvPr/>
        </p:nvSpPr>
        <p:spPr bwMode="auto">
          <a:xfrm rot="232372">
            <a:off x="4586447" y="5415461"/>
            <a:ext cx="364855" cy="440119"/>
          </a:xfrm>
          <a:prstGeom prst="downArrow">
            <a:avLst/>
          </a:prstGeom>
          <a:solidFill>
            <a:schemeClr val="bg1"/>
          </a:solidFill>
          <a:ln w="19050">
            <a:solidFill>
              <a:schemeClr val="accent3"/>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blinds(horizontal)">
                                      <p:cBhvr>
                                        <p:cTn id="10" dur="500"/>
                                        <p:tgtEl>
                                          <p:spTgt spid="19"/>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blinds(horizontal)">
                                      <p:cBhvr>
                                        <p:cTn id="13" dur="500"/>
                                        <p:tgtEl>
                                          <p:spTgt spid="20"/>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blinds(horizontal)">
                                      <p:cBhvr>
                                        <p:cTn id="16" dur="500"/>
                                        <p:tgtEl>
                                          <p:spTgt spid="35"/>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blinds(horizontal)">
                                      <p:cBhvr>
                                        <p:cTn id="21" dur="500"/>
                                        <p:tgtEl>
                                          <p:spTgt spid="21"/>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blinds(horizontal)">
                                      <p:cBhvr>
                                        <p:cTn id="24" dur="500"/>
                                        <p:tgtEl>
                                          <p:spTgt spid="22"/>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blinds(horizontal)">
                                      <p:cBhvr>
                                        <p:cTn id="27" dur="500"/>
                                        <p:tgtEl>
                                          <p:spTgt spid="23"/>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blinds(horizontal)">
                                      <p:cBhvr>
                                        <p:cTn id="30" dur="500"/>
                                        <p:tgtEl>
                                          <p:spTgt spid="24"/>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blinds(horizontal)">
                                      <p:cBhvr>
                                        <p:cTn id="33" dur="500"/>
                                        <p:tgtEl>
                                          <p:spTgt spid="25"/>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blinds(horizontal)">
                                      <p:cBhvr>
                                        <p:cTn id="38" dur="500"/>
                                        <p:tgtEl>
                                          <p:spTgt spid="26"/>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blinds(horizontal)">
                                      <p:cBhvr>
                                        <p:cTn id="41" dur="500"/>
                                        <p:tgtEl>
                                          <p:spTgt spid="27"/>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blinds(horizontal)">
                                      <p:cBhvr>
                                        <p:cTn id="44" dur="500"/>
                                        <p:tgtEl>
                                          <p:spTgt spid="28"/>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37"/>
                                        </p:tgtEl>
                                        <p:attrNameLst>
                                          <p:attrName>style.visibility</p:attrName>
                                        </p:attrNameLst>
                                      </p:cBhvr>
                                      <p:to>
                                        <p:strVal val="visible"/>
                                      </p:to>
                                    </p:set>
                                    <p:animEffect transition="in" filter="blinds(horizontal)">
                                      <p:cBhvr>
                                        <p:cTn id="4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35" grpId="0" animBg="1"/>
      <p:bldP spid="3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Flow Overview</a:t>
            </a:r>
            <a:endParaRPr lang="en-US" dirty="0"/>
          </a:p>
        </p:txBody>
      </p:sp>
      <p:sp>
        <p:nvSpPr>
          <p:cNvPr id="70990" name="Line 334"/>
          <p:cNvSpPr>
            <a:spLocks noChangeShapeType="1"/>
          </p:cNvSpPr>
          <p:nvPr/>
        </p:nvSpPr>
        <p:spPr bwMode="auto">
          <a:xfrm flipV="1">
            <a:off x="0" y="457200"/>
            <a:ext cx="1588" cy="69723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0991" name="Rectangle 33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0992" name="Rectangle 336"/>
          <p:cNvSpPr>
            <a:spLocks noChangeArrowheads="1"/>
          </p:cNvSpPr>
          <p:nvPr/>
        </p:nvSpPr>
        <p:spPr bwMode="auto">
          <a:xfrm>
            <a:off x="0" y="457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1056" name="Rectangle 400"/>
          <p:cNvSpPr>
            <a:spLocks noChangeArrowheads="1"/>
          </p:cNvSpPr>
          <p:nvPr/>
        </p:nvSpPr>
        <p:spPr bwMode="auto">
          <a:xfrm>
            <a:off x="0" y="74310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pitchFamily="34" charset="0"/>
                <a:ea typeface="Times New Roman" pitchFamily="18" charset="0"/>
                <a:cs typeface="Arial" pitchFamily="34" charset="0"/>
              </a:rPr>
              <a:t>This diagram is an overview of the whole storage IO process and it highlights the general idea from the GOS to physical storage. Please refer to this diagram when reading the descriptions.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71257" name="Picture 601"/>
          <p:cNvPicPr>
            <a:picLocks noChangeAspect="1" noChangeArrowheads="1"/>
          </p:cNvPicPr>
          <p:nvPr/>
        </p:nvPicPr>
        <p:blipFill>
          <a:blip r:embed="rId2" cstate="print"/>
          <a:srcRect/>
          <a:stretch>
            <a:fillRect/>
          </a:stretch>
        </p:blipFill>
        <p:spPr bwMode="auto">
          <a:xfrm>
            <a:off x="228600" y="690990"/>
            <a:ext cx="8534400" cy="586221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56616" y="171450"/>
            <a:ext cx="8492109" cy="333375"/>
          </a:xfrm>
        </p:spPr>
        <p:txBody>
          <a:bodyPr/>
          <a:lstStyle/>
          <a:p>
            <a:r>
              <a:rPr lang="en-US" dirty="0" smtClean="0"/>
              <a:t>Storage Statistic</a:t>
            </a:r>
            <a:endParaRPr lang="en-US" dirty="0"/>
          </a:p>
        </p:txBody>
      </p:sp>
      <p:sp>
        <p:nvSpPr>
          <p:cNvPr id="5" name="TextBox 4"/>
          <p:cNvSpPr txBox="1"/>
          <p:nvPr/>
        </p:nvSpPr>
        <p:spPr>
          <a:xfrm>
            <a:off x="3536153" y="1819265"/>
            <a:ext cx="2315800" cy="400110"/>
          </a:xfrm>
          <a:prstGeom prst="rect">
            <a:avLst/>
          </a:prstGeom>
          <a:solidFill>
            <a:schemeClr val="accent4"/>
          </a:solidFill>
          <a:effectLst>
            <a:outerShdw blurRad="50800" dist="38100" dir="2700000" algn="br" rotWithShape="0">
              <a:srgbClr val="000000">
                <a:alpha val="43000"/>
              </a:srgbClr>
            </a:outerShdw>
          </a:effectLst>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sz="2000" dirty="0" smtClean="0">
                <a:solidFill>
                  <a:schemeClr val="bg1"/>
                </a:solidFill>
                <a:latin typeface="+mn-lt"/>
                <a:ea typeface="+mn-ea"/>
              </a:rPr>
              <a:t>vSCSI</a:t>
            </a:r>
          </a:p>
        </p:txBody>
      </p:sp>
      <p:sp>
        <p:nvSpPr>
          <p:cNvPr id="6" name="TextBox 5"/>
          <p:cNvSpPr txBox="1"/>
          <p:nvPr/>
        </p:nvSpPr>
        <p:spPr>
          <a:xfrm>
            <a:off x="3539820" y="2303483"/>
            <a:ext cx="2315800" cy="400110"/>
          </a:xfrm>
          <a:prstGeom prst="rect">
            <a:avLst/>
          </a:prstGeom>
          <a:solidFill>
            <a:schemeClr val="accent1">
              <a:lumMod val="50000"/>
            </a:schemeClr>
          </a:solidFill>
          <a:effectLst>
            <a:outerShdw blurRad="50800" dist="38100" dir="2700000" algn="br" rotWithShape="0">
              <a:srgbClr val="000000">
                <a:alpha val="43000"/>
              </a:srgbClr>
            </a:outerShdw>
          </a:effectLst>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sz="2000" dirty="0" smtClean="0">
                <a:solidFill>
                  <a:schemeClr val="bg1"/>
                </a:solidFill>
                <a:latin typeface="+mn-lt"/>
                <a:ea typeface="+mn-ea"/>
              </a:rPr>
              <a:t>FSS</a:t>
            </a:r>
          </a:p>
        </p:txBody>
      </p:sp>
      <p:sp>
        <p:nvSpPr>
          <p:cNvPr id="7" name="TextBox 6"/>
          <p:cNvSpPr txBox="1"/>
          <p:nvPr/>
        </p:nvSpPr>
        <p:spPr>
          <a:xfrm>
            <a:off x="3539822" y="2784042"/>
            <a:ext cx="2315800" cy="400110"/>
          </a:xfrm>
          <a:prstGeom prst="rect">
            <a:avLst/>
          </a:prstGeom>
          <a:solidFill>
            <a:schemeClr val="accent1">
              <a:lumMod val="50000"/>
            </a:schemeClr>
          </a:solidFill>
          <a:effectLst>
            <a:outerShdw blurRad="50800" dist="38100" dir="2700000" algn="br" rotWithShape="0">
              <a:srgbClr val="000000">
                <a:alpha val="43000"/>
              </a:srgbClr>
            </a:outerShdw>
          </a:effectLst>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sz="2000" dirty="0" smtClean="0">
                <a:solidFill>
                  <a:schemeClr val="bg1"/>
                </a:solidFill>
                <a:latin typeface="+mn-lt"/>
                <a:ea typeface="+mn-ea"/>
              </a:rPr>
              <a:t>VMFS</a:t>
            </a:r>
          </a:p>
        </p:txBody>
      </p:sp>
      <p:sp>
        <p:nvSpPr>
          <p:cNvPr id="8" name="TextBox 7"/>
          <p:cNvSpPr txBox="1"/>
          <p:nvPr/>
        </p:nvSpPr>
        <p:spPr>
          <a:xfrm>
            <a:off x="3554930" y="3256818"/>
            <a:ext cx="2315800" cy="400110"/>
          </a:xfrm>
          <a:prstGeom prst="rect">
            <a:avLst/>
          </a:prstGeom>
          <a:solidFill>
            <a:schemeClr val="accent2">
              <a:lumMod val="50000"/>
            </a:schemeClr>
          </a:solidFill>
          <a:effectLst>
            <a:outerShdw blurRad="50800" dist="38100" dir="2700000" algn="br" rotWithShape="0">
              <a:srgbClr val="000000">
                <a:alpha val="43000"/>
              </a:srgbClr>
            </a:outerShdw>
          </a:effectLst>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sz="2000" dirty="0" smtClean="0">
                <a:solidFill>
                  <a:schemeClr val="bg1"/>
                </a:solidFill>
                <a:latin typeface="+mn-lt"/>
                <a:ea typeface="+mn-ea"/>
              </a:rPr>
              <a:t>Device</a:t>
            </a:r>
          </a:p>
        </p:txBody>
      </p:sp>
      <p:sp>
        <p:nvSpPr>
          <p:cNvPr id="9" name="TextBox 8"/>
          <p:cNvSpPr txBox="1"/>
          <p:nvPr/>
        </p:nvSpPr>
        <p:spPr>
          <a:xfrm>
            <a:off x="3558597" y="3729594"/>
            <a:ext cx="2315800" cy="400110"/>
          </a:xfrm>
          <a:prstGeom prst="rect">
            <a:avLst/>
          </a:prstGeom>
          <a:solidFill>
            <a:schemeClr val="accent2">
              <a:lumMod val="50000"/>
            </a:schemeClr>
          </a:solidFill>
          <a:effectLst>
            <a:outerShdw blurRad="50800" dist="38100" dir="2700000" algn="br" rotWithShape="0">
              <a:srgbClr val="000000">
                <a:alpha val="43000"/>
              </a:srgbClr>
            </a:outerShdw>
          </a:effectLst>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sz="2000" dirty="0" smtClean="0">
                <a:solidFill>
                  <a:schemeClr val="bg1"/>
                </a:solidFill>
                <a:latin typeface="+mn-lt"/>
                <a:ea typeface="+mn-ea"/>
              </a:rPr>
              <a:t>MPP</a:t>
            </a:r>
          </a:p>
        </p:txBody>
      </p:sp>
      <p:sp>
        <p:nvSpPr>
          <p:cNvPr id="10" name="TextBox 9"/>
          <p:cNvSpPr txBox="1"/>
          <p:nvPr/>
        </p:nvSpPr>
        <p:spPr>
          <a:xfrm>
            <a:off x="3562264" y="4202370"/>
            <a:ext cx="2315800" cy="400110"/>
          </a:xfrm>
          <a:prstGeom prst="rect">
            <a:avLst/>
          </a:prstGeom>
          <a:solidFill>
            <a:schemeClr val="accent2">
              <a:lumMod val="50000"/>
            </a:schemeClr>
          </a:solidFill>
          <a:effectLst>
            <a:outerShdw blurRad="50800" dist="38100" dir="2700000" algn="br" rotWithShape="0">
              <a:srgbClr val="000000">
                <a:alpha val="43000"/>
              </a:srgbClr>
            </a:outerShdw>
          </a:effectLst>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sz="2000" dirty="0" smtClean="0">
                <a:solidFill>
                  <a:schemeClr val="bg1"/>
                </a:solidFill>
                <a:latin typeface="+mn-lt"/>
                <a:ea typeface="+mn-ea"/>
              </a:rPr>
              <a:t>Path</a:t>
            </a:r>
          </a:p>
        </p:txBody>
      </p:sp>
      <p:sp>
        <p:nvSpPr>
          <p:cNvPr id="11" name="TextBox 10"/>
          <p:cNvSpPr txBox="1"/>
          <p:nvPr/>
        </p:nvSpPr>
        <p:spPr>
          <a:xfrm>
            <a:off x="3554490" y="4675146"/>
            <a:ext cx="2315800" cy="400110"/>
          </a:xfrm>
          <a:prstGeom prst="rect">
            <a:avLst/>
          </a:prstGeom>
          <a:solidFill>
            <a:schemeClr val="accent2">
              <a:lumMod val="50000"/>
            </a:schemeClr>
          </a:solidFill>
          <a:effectLst>
            <a:outerShdw blurRad="50800" dist="38100" dir="2700000" algn="br" rotWithShape="0">
              <a:srgbClr val="000000">
                <a:alpha val="43000"/>
              </a:srgbClr>
            </a:outerShdw>
          </a:effectLst>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sz="2000" dirty="0" smtClean="0">
                <a:solidFill>
                  <a:schemeClr val="bg1"/>
                </a:solidFill>
                <a:latin typeface="+mn-lt"/>
                <a:ea typeface="+mn-ea"/>
              </a:rPr>
              <a:t>Adapter</a:t>
            </a:r>
          </a:p>
        </p:txBody>
      </p:sp>
      <p:sp>
        <p:nvSpPr>
          <p:cNvPr id="12" name="TextBox 11"/>
          <p:cNvSpPr txBox="1"/>
          <p:nvPr/>
        </p:nvSpPr>
        <p:spPr>
          <a:xfrm>
            <a:off x="3546716" y="5147922"/>
            <a:ext cx="2315800" cy="400110"/>
          </a:xfrm>
          <a:prstGeom prst="rect">
            <a:avLst/>
          </a:prstGeom>
          <a:solidFill>
            <a:schemeClr val="accent2">
              <a:lumMod val="50000"/>
            </a:schemeClr>
          </a:solidFill>
          <a:effectLst>
            <a:outerShdw blurRad="50800" dist="38100" dir="2700000" algn="br" rotWithShape="0">
              <a:srgbClr val="000000">
                <a:alpha val="43000"/>
              </a:srgbClr>
            </a:outerShdw>
          </a:effectLst>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sz="2000" dirty="0" err="1" smtClean="0">
                <a:solidFill>
                  <a:schemeClr val="bg1"/>
                </a:solidFill>
                <a:latin typeface="+mn-lt"/>
                <a:ea typeface="+mn-ea"/>
              </a:rPr>
              <a:t>vmklinux</a:t>
            </a:r>
            <a:endParaRPr lang="en-US" sz="2000" dirty="0" smtClean="0">
              <a:solidFill>
                <a:schemeClr val="bg1"/>
              </a:solidFill>
              <a:latin typeface="+mn-lt"/>
              <a:ea typeface="+mn-ea"/>
            </a:endParaRPr>
          </a:p>
        </p:txBody>
      </p:sp>
      <p:sp>
        <p:nvSpPr>
          <p:cNvPr id="13" name="TextBox 12"/>
          <p:cNvSpPr txBox="1"/>
          <p:nvPr/>
        </p:nvSpPr>
        <p:spPr>
          <a:xfrm>
            <a:off x="3550394" y="5620694"/>
            <a:ext cx="2315800" cy="400110"/>
          </a:xfrm>
          <a:prstGeom prst="rect">
            <a:avLst/>
          </a:prstGeom>
          <a:solidFill>
            <a:schemeClr val="accent2">
              <a:lumMod val="50000"/>
            </a:schemeClr>
          </a:solidFill>
          <a:effectLst>
            <a:outerShdw blurRad="50800" dist="38100" dir="2700000" algn="br" rotWithShape="0">
              <a:srgbClr val="000000">
                <a:alpha val="43000"/>
              </a:srgbClr>
            </a:outerShdw>
          </a:effectLst>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sz="2000" dirty="0" smtClean="0">
                <a:solidFill>
                  <a:schemeClr val="bg1"/>
                </a:solidFill>
                <a:latin typeface="+mn-lt"/>
                <a:ea typeface="+mn-ea"/>
              </a:rPr>
              <a:t>Driver</a:t>
            </a:r>
          </a:p>
        </p:txBody>
      </p:sp>
      <p:sp>
        <p:nvSpPr>
          <p:cNvPr id="14" name="TextBox 13"/>
          <p:cNvSpPr txBox="1"/>
          <p:nvPr/>
        </p:nvSpPr>
        <p:spPr>
          <a:xfrm>
            <a:off x="3539821" y="720841"/>
            <a:ext cx="2311078" cy="1015663"/>
          </a:xfrm>
          <a:prstGeom prst="rect">
            <a:avLst/>
          </a:prstGeom>
          <a:solidFill>
            <a:schemeClr val="accent2">
              <a:lumMod val="75000"/>
            </a:schemeClr>
          </a:solidFill>
          <a:effectLst>
            <a:outerShdw blurRad="50800" dist="38100" dir="2700000" algn="br" rotWithShape="0">
              <a:srgbClr val="000000">
                <a:alpha val="43000"/>
              </a:srgbClr>
            </a:outerShdw>
          </a:effectLst>
        </p:spPr>
        <p:style>
          <a:lnRef idx="1">
            <a:schemeClr val="accent2"/>
          </a:lnRef>
          <a:fillRef idx="3">
            <a:schemeClr val="accent2"/>
          </a:fillRef>
          <a:effectRef idx="2">
            <a:schemeClr val="accent2"/>
          </a:effectRef>
          <a:fontRef idx="minor">
            <a:schemeClr val="lt1"/>
          </a:fontRef>
        </p:style>
        <p:txBody>
          <a:bodyPr wrap="square" rtlCol="0">
            <a:spAutoFit/>
          </a:bodyPr>
          <a:lstStyle/>
          <a:p>
            <a:pPr>
              <a:spcAft>
                <a:spcPts val="0"/>
              </a:spcAft>
            </a:pPr>
            <a:r>
              <a:rPr lang="en-US" sz="2000" dirty="0" smtClean="0">
                <a:solidFill>
                  <a:schemeClr val="bg1"/>
                </a:solidFill>
                <a:latin typeface="+mn-lt"/>
                <a:ea typeface="+mn-ea"/>
              </a:rPr>
              <a:t>Application</a:t>
            </a:r>
          </a:p>
          <a:p>
            <a:pPr>
              <a:spcAft>
                <a:spcPts val="0"/>
              </a:spcAft>
            </a:pPr>
            <a:r>
              <a:rPr lang="en-US" sz="1800" dirty="0" smtClean="0">
                <a:solidFill>
                  <a:schemeClr val="bg1"/>
                </a:solidFill>
              </a:rPr>
              <a:t>Guest OS</a:t>
            </a:r>
          </a:p>
          <a:p>
            <a:pPr>
              <a:spcAft>
                <a:spcPts val="0"/>
              </a:spcAft>
            </a:pPr>
            <a:r>
              <a:rPr lang="en-US" sz="2000" dirty="0" smtClean="0">
                <a:solidFill>
                  <a:schemeClr val="bg1"/>
                </a:solidFill>
              </a:rPr>
              <a:t>vmm</a:t>
            </a:r>
          </a:p>
        </p:txBody>
      </p:sp>
      <p:cxnSp>
        <p:nvCxnSpPr>
          <p:cNvPr id="15" name="Straight Connector 14"/>
          <p:cNvCxnSpPr/>
          <p:nvPr/>
        </p:nvCxnSpPr>
        <p:spPr bwMode="auto">
          <a:xfrm>
            <a:off x="3536157" y="1086984"/>
            <a:ext cx="2345300" cy="1748"/>
          </a:xfrm>
          <a:prstGeom prst="line">
            <a:avLst/>
          </a:prstGeom>
          <a:solidFill>
            <a:srgbClr val="0095D3"/>
          </a:solidFill>
          <a:ln w="19050" cap="flat" cmpd="sng" algn="ctr">
            <a:solidFill>
              <a:schemeClr val="accent3">
                <a:lumMod val="75000"/>
              </a:schemeClr>
            </a:solidFill>
            <a:prstDash val="solid"/>
            <a:round/>
            <a:headEnd type="none" w="med" len="med"/>
            <a:tailEnd type="none" w="med" len="med"/>
          </a:ln>
          <a:effectLst>
            <a:outerShdw blurRad="50800" dist="38100" dir="2700000" algn="tl" rotWithShape="0">
              <a:srgbClr val="000000">
                <a:alpha val="43000"/>
              </a:srgbClr>
            </a:outerShdw>
          </a:effectLst>
        </p:spPr>
      </p:cxnSp>
      <p:cxnSp>
        <p:nvCxnSpPr>
          <p:cNvPr id="16" name="Straight Connector 15"/>
          <p:cNvCxnSpPr/>
          <p:nvPr/>
        </p:nvCxnSpPr>
        <p:spPr bwMode="auto">
          <a:xfrm>
            <a:off x="3539824" y="1405323"/>
            <a:ext cx="2345300" cy="1748"/>
          </a:xfrm>
          <a:prstGeom prst="line">
            <a:avLst/>
          </a:prstGeom>
          <a:solidFill>
            <a:srgbClr val="0095D3"/>
          </a:solidFill>
          <a:ln w="19050" cap="flat" cmpd="sng" algn="ctr">
            <a:solidFill>
              <a:schemeClr val="accent3">
                <a:lumMod val="75000"/>
              </a:schemeClr>
            </a:solidFill>
            <a:prstDash val="solid"/>
            <a:round/>
            <a:headEnd type="none" w="med" len="med"/>
            <a:tailEnd type="none" w="med" len="med"/>
          </a:ln>
          <a:effectLst>
            <a:outerShdw blurRad="50800" dist="38100" dir="2700000" algn="tl" rotWithShape="0">
              <a:srgbClr val="000000">
                <a:alpha val="43000"/>
              </a:srgbClr>
            </a:outerShdw>
          </a:effectLst>
        </p:spPr>
      </p:cxnSp>
      <p:cxnSp>
        <p:nvCxnSpPr>
          <p:cNvPr id="17" name="Straight Arrow Connector 16"/>
          <p:cNvCxnSpPr/>
          <p:nvPr/>
        </p:nvCxnSpPr>
        <p:spPr bwMode="auto">
          <a:xfrm>
            <a:off x="2600463" y="3265680"/>
            <a:ext cx="932688" cy="12097"/>
          </a:xfrm>
          <a:prstGeom prst="straightConnector1">
            <a:avLst/>
          </a:prstGeom>
          <a:solidFill>
            <a:srgbClr val="0095D3"/>
          </a:solidFill>
          <a:ln w="41275" cap="flat" cmpd="sng" algn="ctr">
            <a:solidFill>
              <a:schemeClr val="accent2">
                <a:lumMod val="50000"/>
              </a:schemeClr>
            </a:solidFill>
            <a:prstDash val="solid"/>
            <a:round/>
            <a:headEnd type="none" w="med" len="med"/>
            <a:tailEnd type="arrow"/>
          </a:ln>
          <a:effectLst/>
        </p:spPr>
      </p:cxnSp>
      <p:cxnSp>
        <p:nvCxnSpPr>
          <p:cNvPr id="18" name="Straight Arrow Connector 17"/>
          <p:cNvCxnSpPr/>
          <p:nvPr/>
        </p:nvCxnSpPr>
        <p:spPr bwMode="auto">
          <a:xfrm rot="5400000">
            <a:off x="2571010" y="3719274"/>
            <a:ext cx="870097" cy="12878"/>
          </a:xfrm>
          <a:prstGeom prst="straightConnector1">
            <a:avLst/>
          </a:prstGeom>
          <a:solidFill>
            <a:srgbClr val="0095D3"/>
          </a:solidFill>
          <a:ln w="34925" cap="flat" cmpd="sng" algn="ctr">
            <a:solidFill>
              <a:schemeClr val="accent5">
                <a:lumMod val="75000"/>
              </a:schemeClr>
            </a:solidFill>
            <a:prstDash val="solid"/>
            <a:round/>
            <a:headEnd type="none" w="med" len="med"/>
            <a:tailEnd type="arrow"/>
          </a:ln>
          <a:effectLst/>
        </p:spPr>
      </p:cxnSp>
      <p:cxnSp>
        <p:nvCxnSpPr>
          <p:cNvPr id="19" name="Straight Arrow Connector 18"/>
          <p:cNvCxnSpPr/>
          <p:nvPr/>
        </p:nvCxnSpPr>
        <p:spPr bwMode="auto">
          <a:xfrm>
            <a:off x="2607723" y="4192160"/>
            <a:ext cx="932688" cy="12097"/>
          </a:xfrm>
          <a:prstGeom prst="straightConnector1">
            <a:avLst/>
          </a:prstGeom>
          <a:solidFill>
            <a:srgbClr val="0095D3"/>
          </a:solidFill>
          <a:ln w="41275" cap="flat" cmpd="sng" algn="ctr">
            <a:solidFill>
              <a:schemeClr val="accent2">
                <a:lumMod val="50000"/>
              </a:schemeClr>
            </a:solidFill>
            <a:prstDash val="solid"/>
            <a:round/>
            <a:headEnd type="none" w="med" len="med"/>
            <a:tailEnd type="arrow"/>
          </a:ln>
          <a:effectLst/>
        </p:spPr>
      </p:cxnSp>
      <p:cxnSp>
        <p:nvCxnSpPr>
          <p:cNvPr id="20" name="Straight Arrow Connector 19"/>
          <p:cNvCxnSpPr/>
          <p:nvPr/>
        </p:nvCxnSpPr>
        <p:spPr bwMode="auto">
          <a:xfrm>
            <a:off x="2614983" y="4683220"/>
            <a:ext cx="932688" cy="12097"/>
          </a:xfrm>
          <a:prstGeom prst="straightConnector1">
            <a:avLst/>
          </a:prstGeom>
          <a:solidFill>
            <a:srgbClr val="0095D3"/>
          </a:solidFill>
          <a:ln w="41275" cap="flat" cmpd="sng" algn="ctr">
            <a:solidFill>
              <a:schemeClr val="accent2">
                <a:lumMod val="50000"/>
              </a:schemeClr>
            </a:solidFill>
            <a:prstDash val="solid"/>
            <a:round/>
            <a:headEnd type="none" w="med" len="med"/>
            <a:tailEnd type="arrow"/>
          </a:ln>
          <a:effectLst/>
        </p:spPr>
      </p:cxnSp>
      <p:cxnSp>
        <p:nvCxnSpPr>
          <p:cNvPr id="21" name="Straight Arrow Connector 20"/>
          <p:cNvCxnSpPr/>
          <p:nvPr/>
        </p:nvCxnSpPr>
        <p:spPr bwMode="auto">
          <a:xfrm>
            <a:off x="2610148" y="5150090"/>
            <a:ext cx="932688" cy="12097"/>
          </a:xfrm>
          <a:prstGeom prst="straightConnector1">
            <a:avLst/>
          </a:prstGeom>
          <a:solidFill>
            <a:srgbClr val="0095D3"/>
          </a:solidFill>
          <a:ln w="41275" cap="flat" cmpd="sng" algn="ctr">
            <a:solidFill>
              <a:schemeClr val="accent2">
                <a:lumMod val="50000"/>
              </a:schemeClr>
            </a:solidFill>
            <a:prstDash val="solid"/>
            <a:round/>
            <a:headEnd type="none" w="med" len="med"/>
            <a:tailEnd type="arrow"/>
          </a:ln>
          <a:effectLst/>
        </p:spPr>
      </p:cxnSp>
      <p:cxnSp>
        <p:nvCxnSpPr>
          <p:cNvPr id="22" name="Straight Arrow Connector 21"/>
          <p:cNvCxnSpPr/>
          <p:nvPr/>
        </p:nvCxnSpPr>
        <p:spPr bwMode="auto">
          <a:xfrm rot="5400000" flipH="1" flipV="1">
            <a:off x="5902475" y="3725335"/>
            <a:ext cx="919241" cy="1588"/>
          </a:xfrm>
          <a:prstGeom prst="straightConnector1">
            <a:avLst/>
          </a:prstGeom>
          <a:solidFill>
            <a:srgbClr val="0095D3"/>
          </a:solidFill>
          <a:ln w="34925" cap="flat" cmpd="sng" algn="ctr">
            <a:solidFill>
              <a:schemeClr val="accent5">
                <a:lumMod val="75000"/>
              </a:schemeClr>
            </a:solidFill>
            <a:prstDash val="solid"/>
            <a:round/>
            <a:headEnd type="none" w="med" len="med"/>
            <a:tailEnd type="arrow"/>
          </a:ln>
          <a:effectLst/>
        </p:spPr>
      </p:cxnSp>
      <p:cxnSp>
        <p:nvCxnSpPr>
          <p:cNvPr id="23" name="Straight Arrow Connector 22"/>
          <p:cNvCxnSpPr/>
          <p:nvPr/>
        </p:nvCxnSpPr>
        <p:spPr bwMode="auto">
          <a:xfrm rot="10800000">
            <a:off x="5909735" y="4700150"/>
            <a:ext cx="931349" cy="12096"/>
          </a:xfrm>
          <a:prstGeom prst="straightConnector1">
            <a:avLst/>
          </a:prstGeom>
          <a:solidFill>
            <a:srgbClr val="0095D3"/>
          </a:solidFill>
          <a:ln w="41275" cap="flat" cmpd="sng" algn="ctr">
            <a:solidFill>
              <a:schemeClr val="accent2">
                <a:lumMod val="50000"/>
              </a:schemeClr>
            </a:solidFill>
            <a:prstDash val="solid"/>
            <a:round/>
            <a:headEnd type="none" w="med" len="med"/>
            <a:tailEnd type="arrow"/>
          </a:ln>
          <a:effectLst/>
        </p:spPr>
      </p:cxnSp>
      <p:cxnSp>
        <p:nvCxnSpPr>
          <p:cNvPr id="24" name="Straight Arrow Connector 23"/>
          <p:cNvCxnSpPr/>
          <p:nvPr/>
        </p:nvCxnSpPr>
        <p:spPr bwMode="auto">
          <a:xfrm rot="10800000">
            <a:off x="5892805" y="4223610"/>
            <a:ext cx="931349" cy="12096"/>
          </a:xfrm>
          <a:prstGeom prst="straightConnector1">
            <a:avLst/>
          </a:prstGeom>
          <a:solidFill>
            <a:srgbClr val="0095D3"/>
          </a:solidFill>
          <a:ln w="41275" cap="flat" cmpd="sng" algn="ctr">
            <a:solidFill>
              <a:schemeClr val="accent2">
                <a:lumMod val="50000"/>
              </a:schemeClr>
            </a:solidFill>
            <a:prstDash val="solid"/>
            <a:round/>
            <a:headEnd type="none" w="med" len="med"/>
            <a:tailEnd type="arrow"/>
          </a:ln>
          <a:effectLst/>
        </p:spPr>
      </p:cxnSp>
      <p:cxnSp>
        <p:nvCxnSpPr>
          <p:cNvPr id="25" name="Straight Arrow Connector 24"/>
          <p:cNvCxnSpPr/>
          <p:nvPr/>
        </p:nvCxnSpPr>
        <p:spPr bwMode="auto">
          <a:xfrm rot="10800000">
            <a:off x="5887970" y="3275365"/>
            <a:ext cx="931349" cy="12096"/>
          </a:xfrm>
          <a:prstGeom prst="straightConnector1">
            <a:avLst/>
          </a:prstGeom>
          <a:solidFill>
            <a:srgbClr val="0095D3"/>
          </a:solidFill>
          <a:ln w="41275" cap="flat" cmpd="sng" algn="ctr">
            <a:solidFill>
              <a:schemeClr val="accent2">
                <a:lumMod val="50000"/>
              </a:schemeClr>
            </a:solidFill>
            <a:prstDash val="solid"/>
            <a:round/>
            <a:headEnd type="none" w="med" len="med"/>
            <a:tailEnd type="arrow"/>
          </a:ln>
          <a:effectLst/>
        </p:spPr>
      </p:cxnSp>
      <p:cxnSp>
        <p:nvCxnSpPr>
          <p:cNvPr id="26" name="Straight Arrow Connector 25"/>
          <p:cNvCxnSpPr/>
          <p:nvPr/>
        </p:nvCxnSpPr>
        <p:spPr bwMode="auto">
          <a:xfrm rot="10800000">
            <a:off x="5895230" y="1855415"/>
            <a:ext cx="931349" cy="12096"/>
          </a:xfrm>
          <a:prstGeom prst="straightConnector1">
            <a:avLst/>
          </a:prstGeom>
          <a:solidFill>
            <a:srgbClr val="0095D3"/>
          </a:solidFill>
          <a:ln w="41275" cap="flat" cmpd="sng" algn="ctr">
            <a:solidFill>
              <a:schemeClr val="accent4"/>
            </a:solidFill>
            <a:prstDash val="solid"/>
            <a:round/>
            <a:headEnd type="none" w="med" len="med"/>
            <a:tailEnd type="arrow"/>
          </a:ln>
          <a:effectLst/>
        </p:spPr>
      </p:cxnSp>
      <p:cxnSp>
        <p:nvCxnSpPr>
          <p:cNvPr id="27" name="Straight Arrow Connector 26"/>
          <p:cNvCxnSpPr/>
          <p:nvPr/>
        </p:nvCxnSpPr>
        <p:spPr bwMode="auto">
          <a:xfrm>
            <a:off x="2595628" y="1603830"/>
            <a:ext cx="932688" cy="12097"/>
          </a:xfrm>
          <a:prstGeom prst="straightConnector1">
            <a:avLst/>
          </a:prstGeom>
          <a:solidFill>
            <a:srgbClr val="0095D3"/>
          </a:solidFill>
          <a:ln w="41275" cap="flat" cmpd="sng" algn="ctr">
            <a:solidFill>
              <a:schemeClr val="accent4"/>
            </a:solidFill>
            <a:prstDash val="solid"/>
            <a:round/>
            <a:headEnd type="none" w="med" len="med"/>
            <a:tailEnd type="arrow"/>
          </a:ln>
          <a:effectLst/>
        </p:spPr>
      </p:cxnSp>
      <p:cxnSp>
        <p:nvCxnSpPr>
          <p:cNvPr id="28" name="Straight Arrow Connector 27"/>
          <p:cNvCxnSpPr/>
          <p:nvPr/>
        </p:nvCxnSpPr>
        <p:spPr bwMode="auto">
          <a:xfrm>
            <a:off x="2614983" y="1260335"/>
            <a:ext cx="932688" cy="12097"/>
          </a:xfrm>
          <a:prstGeom prst="straightConnector1">
            <a:avLst/>
          </a:prstGeom>
          <a:solidFill>
            <a:srgbClr val="0095D3"/>
          </a:solidFill>
          <a:ln w="41275" cap="flat" cmpd="sng" algn="ctr">
            <a:solidFill>
              <a:schemeClr val="accent2"/>
            </a:solidFill>
            <a:prstDash val="solid"/>
            <a:round/>
            <a:headEnd type="none" w="med" len="med"/>
            <a:tailEnd type="arrow"/>
          </a:ln>
          <a:effectLst/>
        </p:spPr>
      </p:cxnSp>
      <p:cxnSp>
        <p:nvCxnSpPr>
          <p:cNvPr id="29" name="Straight Arrow Connector 28"/>
          <p:cNvCxnSpPr/>
          <p:nvPr/>
        </p:nvCxnSpPr>
        <p:spPr bwMode="auto">
          <a:xfrm rot="5400000">
            <a:off x="2227415" y="2436966"/>
            <a:ext cx="1612597" cy="28576"/>
          </a:xfrm>
          <a:prstGeom prst="straightConnector1">
            <a:avLst/>
          </a:prstGeom>
          <a:solidFill>
            <a:srgbClr val="0095D3"/>
          </a:solidFill>
          <a:ln w="34925" cap="flat" cmpd="sng" algn="ctr">
            <a:solidFill>
              <a:schemeClr val="accent5">
                <a:lumMod val="75000"/>
              </a:schemeClr>
            </a:solidFill>
            <a:prstDash val="solid"/>
            <a:round/>
            <a:headEnd type="none" w="med" len="med"/>
            <a:tailEnd type="arrow"/>
          </a:ln>
          <a:effectLst/>
        </p:spPr>
      </p:cxnSp>
      <p:cxnSp>
        <p:nvCxnSpPr>
          <p:cNvPr id="30" name="Straight Arrow Connector 29"/>
          <p:cNvCxnSpPr/>
          <p:nvPr/>
        </p:nvCxnSpPr>
        <p:spPr bwMode="auto">
          <a:xfrm rot="16200000" flipH="1">
            <a:off x="2882309" y="1097035"/>
            <a:ext cx="338723" cy="7328"/>
          </a:xfrm>
          <a:prstGeom prst="straightConnector1">
            <a:avLst/>
          </a:prstGeom>
          <a:solidFill>
            <a:srgbClr val="0095D3"/>
          </a:solidFill>
          <a:ln w="34925" cap="flat" cmpd="sng" algn="ctr">
            <a:solidFill>
              <a:schemeClr val="accent5">
                <a:lumMod val="75000"/>
              </a:schemeClr>
            </a:solidFill>
            <a:prstDash val="solid"/>
            <a:round/>
            <a:headEnd type="none" w="med" len="med"/>
            <a:tailEnd type="arrow"/>
          </a:ln>
          <a:effectLst/>
        </p:spPr>
      </p:cxnSp>
      <p:cxnSp>
        <p:nvCxnSpPr>
          <p:cNvPr id="31" name="Straight Arrow Connector 30"/>
          <p:cNvCxnSpPr/>
          <p:nvPr/>
        </p:nvCxnSpPr>
        <p:spPr bwMode="auto">
          <a:xfrm>
            <a:off x="2634338" y="916840"/>
            <a:ext cx="932688" cy="12097"/>
          </a:xfrm>
          <a:prstGeom prst="straightConnector1">
            <a:avLst/>
          </a:prstGeom>
          <a:solidFill>
            <a:srgbClr val="0095D3"/>
          </a:solidFill>
          <a:ln w="41275" cap="flat" cmpd="sng" algn="ctr">
            <a:solidFill>
              <a:schemeClr val="accent2"/>
            </a:solidFill>
            <a:prstDash val="solid"/>
            <a:round/>
            <a:headEnd type="none" w="med" len="med"/>
            <a:tailEnd type="arrow"/>
          </a:ln>
          <a:effectLst/>
        </p:spPr>
      </p:cxnSp>
      <p:cxnSp>
        <p:nvCxnSpPr>
          <p:cNvPr id="32" name="Straight Arrow Connector 31"/>
          <p:cNvCxnSpPr/>
          <p:nvPr/>
        </p:nvCxnSpPr>
        <p:spPr bwMode="auto">
          <a:xfrm rot="16200000" flipH="1">
            <a:off x="2759688" y="4440928"/>
            <a:ext cx="475811" cy="4051"/>
          </a:xfrm>
          <a:prstGeom prst="straightConnector1">
            <a:avLst/>
          </a:prstGeom>
          <a:solidFill>
            <a:srgbClr val="0095D3"/>
          </a:solidFill>
          <a:ln w="34925" cap="flat" cmpd="sng" algn="ctr">
            <a:solidFill>
              <a:schemeClr val="accent5">
                <a:lumMod val="75000"/>
              </a:schemeClr>
            </a:solidFill>
            <a:prstDash val="solid"/>
            <a:round/>
            <a:headEnd type="none" w="med" len="med"/>
            <a:tailEnd type="arrow"/>
          </a:ln>
          <a:effectLst/>
        </p:spPr>
      </p:cxnSp>
      <p:cxnSp>
        <p:nvCxnSpPr>
          <p:cNvPr id="33" name="Straight Arrow Connector 32"/>
          <p:cNvCxnSpPr/>
          <p:nvPr/>
        </p:nvCxnSpPr>
        <p:spPr bwMode="auto">
          <a:xfrm rot="16200000" flipH="1">
            <a:off x="2766948" y="4907798"/>
            <a:ext cx="475811" cy="4051"/>
          </a:xfrm>
          <a:prstGeom prst="straightConnector1">
            <a:avLst/>
          </a:prstGeom>
          <a:solidFill>
            <a:srgbClr val="0095D3"/>
          </a:solidFill>
          <a:ln w="34925" cap="flat" cmpd="sng" algn="ctr">
            <a:solidFill>
              <a:schemeClr val="accent5">
                <a:lumMod val="75000"/>
              </a:schemeClr>
            </a:solidFill>
            <a:prstDash val="solid"/>
            <a:round/>
            <a:headEnd type="none" w="med" len="med"/>
            <a:tailEnd type="arrow"/>
          </a:ln>
          <a:effectLst/>
        </p:spPr>
      </p:cxnSp>
      <p:cxnSp>
        <p:nvCxnSpPr>
          <p:cNvPr id="34" name="Straight Arrow Connector 33"/>
          <p:cNvCxnSpPr/>
          <p:nvPr/>
        </p:nvCxnSpPr>
        <p:spPr bwMode="auto">
          <a:xfrm rot="16200000" flipH="1">
            <a:off x="2514151" y="5695200"/>
            <a:ext cx="993500" cy="1626"/>
          </a:xfrm>
          <a:prstGeom prst="straightConnector1">
            <a:avLst/>
          </a:prstGeom>
          <a:solidFill>
            <a:srgbClr val="0095D3"/>
          </a:solidFill>
          <a:ln w="34925" cap="flat" cmpd="sng" algn="ctr">
            <a:solidFill>
              <a:schemeClr val="accent5">
                <a:lumMod val="75000"/>
              </a:schemeClr>
            </a:solidFill>
            <a:prstDash val="solid"/>
            <a:round/>
            <a:headEnd type="none" w="med" len="med"/>
            <a:tailEnd type="arrow"/>
          </a:ln>
          <a:effectLst/>
        </p:spPr>
      </p:cxnSp>
      <p:cxnSp>
        <p:nvCxnSpPr>
          <p:cNvPr id="35" name="Straight Arrow Connector 34"/>
          <p:cNvCxnSpPr/>
          <p:nvPr/>
        </p:nvCxnSpPr>
        <p:spPr bwMode="auto">
          <a:xfrm rot="5400000" flipH="1" flipV="1">
            <a:off x="5708948" y="2559375"/>
            <a:ext cx="1325665" cy="4820"/>
          </a:xfrm>
          <a:prstGeom prst="straightConnector1">
            <a:avLst/>
          </a:prstGeom>
          <a:solidFill>
            <a:srgbClr val="0095D3"/>
          </a:solidFill>
          <a:ln w="34925" cap="flat" cmpd="sng" algn="ctr">
            <a:solidFill>
              <a:schemeClr val="accent5">
                <a:lumMod val="75000"/>
              </a:schemeClr>
            </a:solidFill>
            <a:prstDash val="solid"/>
            <a:round/>
            <a:headEnd type="none" w="med" len="med"/>
            <a:tailEnd type="arrow"/>
          </a:ln>
          <a:effectLst/>
        </p:spPr>
      </p:cxnSp>
      <p:cxnSp>
        <p:nvCxnSpPr>
          <p:cNvPr id="36" name="Straight Arrow Connector 35"/>
          <p:cNvCxnSpPr/>
          <p:nvPr/>
        </p:nvCxnSpPr>
        <p:spPr bwMode="auto">
          <a:xfrm rot="5400000" flipH="1" flipV="1">
            <a:off x="6139544" y="4463123"/>
            <a:ext cx="428190" cy="7278"/>
          </a:xfrm>
          <a:prstGeom prst="straightConnector1">
            <a:avLst/>
          </a:prstGeom>
          <a:solidFill>
            <a:srgbClr val="0095D3"/>
          </a:solidFill>
          <a:ln w="34925" cap="flat" cmpd="sng" algn="ctr">
            <a:solidFill>
              <a:schemeClr val="accent5">
                <a:lumMod val="75000"/>
              </a:schemeClr>
            </a:solidFill>
            <a:prstDash val="solid"/>
            <a:round/>
            <a:headEnd type="none" w="med" len="med"/>
            <a:tailEnd type="arrow"/>
          </a:ln>
          <a:effectLst/>
        </p:spPr>
      </p:cxnSp>
      <p:cxnSp>
        <p:nvCxnSpPr>
          <p:cNvPr id="37" name="Straight Arrow Connector 36"/>
          <p:cNvCxnSpPr/>
          <p:nvPr/>
        </p:nvCxnSpPr>
        <p:spPr bwMode="auto">
          <a:xfrm rot="16200000" flipV="1">
            <a:off x="5861482" y="5643767"/>
            <a:ext cx="976605" cy="435"/>
          </a:xfrm>
          <a:prstGeom prst="straightConnector1">
            <a:avLst/>
          </a:prstGeom>
          <a:solidFill>
            <a:srgbClr val="0095D3"/>
          </a:solidFill>
          <a:ln w="34925" cap="flat" cmpd="sng" algn="ctr">
            <a:solidFill>
              <a:schemeClr val="accent5">
                <a:lumMod val="75000"/>
              </a:schemeClr>
            </a:solidFill>
            <a:prstDash val="solid"/>
            <a:round/>
            <a:headEnd type="none" w="med" len="med"/>
            <a:tailEnd type="arrow"/>
          </a:ln>
          <a:effectLst/>
        </p:spPr>
      </p:cxnSp>
      <p:cxnSp>
        <p:nvCxnSpPr>
          <p:cNvPr id="38" name="Straight Arrow Connector 37"/>
          <p:cNvCxnSpPr/>
          <p:nvPr/>
        </p:nvCxnSpPr>
        <p:spPr bwMode="auto">
          <a:xfrm>
            <a:off x="3010090" y="6178962"/>
            <a:ext cx="3376195" cy="1705"/>
          </a:xfrm>
          <a:prstGeom prst="straightConnector1">
            <a:avLst/>
          </a:prstGeom>
          <a:solidFill>
            <a:srgbClr val="0095D3"/>
          </a:solidFill>
          <a:ln w="34925" cap="flat" cmpd="sng" algn="ctr">
            <a:solidFill>
              <a:schemeClr val="accent5">
                <a:lumMod val="75000"/>
              </a:schemeClr>
            </a:solidFill>
            <a:prstDash val="solid"/>
            <a:round/>
            <a:headEnd type="none" w="med" len="med"/>
            <a:tailEnd type="arrow"/>
          </a:ln>
          <a:effectLst/>
        </p:spPr>
      </p:cxnSp>
      <p:cxnSp>
        <p:nvCxnSpPr>
          <p:cNvPr id="39" name="Straight Arrow Connector 38"/>
          <p:cNvCxnSpPr/>
          <p:nvPr/>
        </p:nvCxnSpPr>
        <p:spPr bwMode="auto">
          <a:xfrm rot="5400000">
            <a:off x="2867787" y="1452636"/>
            <a:ext cx="374952" cy="5"/>
          </a:xfrm>
          <a:prstGeom prst="straightConnector1">
            <a:avLst/>
          </a:prstGeom>
          <a:solidFill>
            <a:srgbClr val="0095D3"/>
          </a:solidFill>
          <a:ln w="34925" cap="flat" cmpd="sng" algn="ctr">
            <a:solidFill>
              <a:schemeClr val="accent5">
                <a:lumMod val="75000"/>
              </a:schemeClr>
            </a:solidFill>
            <a:prstDash val="solid"/>
            <a:round/>
            <a:headEnd type="none" w="med" len="med"/>
            <a:tailEnd type="arrow"/>
          </a:ln>
          <a:effectLst/>
        </p:spPr>
      </p:cxnSp>
      <p:cxnSp>
        <p:nvCxnSpPr>
          <p:cNvPr id="40" name="Straight Arrow Connector 39"/>
          <p:cNvCxnSpPr/>
          <p:nvPr/>
        </p:nvCxnSpPr>
        <p:spPr bwMode="auto">
          <a:xfrm rot="10800000">
            <a:off x="5911259" y="5166925"/>
            <a:ext cx="931349" cy="12096"/>
          </a:xfrm>
          <a:prstGeom prst="straightConnector1">
            <a:avLst/>
          </a:prstGeom>
          <a:solidFill>
            <a:srgbClr val="0095D3"/>
          </a:solidFill>
          <a:ln w="41275" cap="flat" cmpd="sng" algn="ctr">
            <a:solidFill>
              <a:schemeClr val="accent2">
                <a:lumMod val="50000"/>
              </a:schemeClr>
            </a:solidFill>
            <a:prstDash val="solid"/>
            <a:round/>
            <a:headEnd type="none" w="med" len="med"/>
            <a:tailEnd type="arrow"/>
          </a:ln>
          <a:effectLst/>
        </p:spPr>
      </p:cxnSp>
      <p:cxnSp>
        <p:nvCxnSpPr>
          <p:cNvPr id="41" name="Straight Arrow Connector 40"/>
          <p:cNvCxnSpPr/>
          <p:nvPr/>
        </p:nvCxnSpPr>
        <p:spPr bwMode="auto">
          <a:xfrm rot="5400000" flipH="1" flipV="1">
            <a:off x="6141068" y="4942473"/>
            <a:ext cx="428190" cy="7278"/>
          </a:xfrm>
          <a:prstGeom prst="straightConnector1">
            <a:avLst/>
          </a:prstGeom>
          <a:solidFill>
            <a:srgbClr val="0095D3"/>
          </a:solidFill>
          <a:ln w="34925" cap="flat" cmpd="sng" algn="ctr">
            <a:solidFill>
              <a:schemeClr val="accent5">
                <a:lumMod val="75000"/>
              </a:schemeClr>
            </a:solidFill>
            <a:prstDash val="solid"/>
            <a:round/>
            <a:headEnd type="none" w="med" len="med"/>
            <a:tailEnd type="arrow"/>
          </a:ln>
          <a:effectLst/>
        </p:spPr>
      </p:cxnSp>
      <p:sp>
        <p:nvSpPr>
          <p:cNvPr id="42" name="TextBox 41"/>
          <p:cNvSpPr txBox="1"/>
          <p:nvPr/>
        </p:nvSpPr>
        <p:spPr>
          <a:xfrm>
            <a:off x="1038225" y="723900"/>
            <a:ext cx="1643399" cy="338554"/>
          </a:xfrm>
          <a:prstGeom prst="rect">
            <a:avLst/>
          </a:prstGeom>
          <a:noFill/>
        </p:spPr>
        <p:txBody>
          <a:bodyPr wrap="none" rtlCol="0">
            <a:spAutoFit/>
          </a:bodyPr>
          <a:lstStyle/>
          <a:p>
            <a:pPr algn="l"/>
            <a:r>
              <a:rPr lang="en-US" sz="1600" dirty="0" smtClean="0">
                <a:solidFill>
                  <a:srgbClr val="333333"/>
                </a:solidFill>
                <a:latin typeface="+mn-lt"/>
                <a:ea typeface="+mn-ea"/>
              </a:rPr>
              <a:t>Application start</a:t>
            </a:r>
            <a:endParaRPr lang="en-US" sz="1800" dirty="0" smtClean="0">
              <a:solidFill>
                <a:srgbClr val="333333"/>
              </a:solidFill>
              <a:latin typeface="+mn-lt"/>
              <a:ea typeface="+mn-ea"/>
            </a:endParaRPr>
          </a:p>
        </p:txBody>
      </p:sp>
      <p:cxnSp>
        <p:nvCxnSpPr>
          <p:cNvPr id="43" name="Straight Arrow Connector 42"/>
          <p:cNvCxnSpPr/>
          <p:nvPr/>
        </p:nvCxnSpPr>
        <p:spPr bwMode="auto">
          <a:xfrm rot="10800000" flipV="1">
            <a:off x="5881602" y="914400"/>
            <a:ext cx="919249" cy="5012"/>
          </a:xfrm>
          <a:prstGeom prst="straightConnector1">
            <a:avLst/>
          </a:prstGeom>
          <a:solidFill>
            <a:srgbClr val="0095D3"/>
          </a:solidFill>
          <a:ln w="41275" cap="flat" cmpd="sng" algn="ctr">
            <a:solidFill>
              <a:schemeClr val="accent2"/>
            </a:solidFill>
            <a:prstDash val="solid"/>
            <a:round/>
            <a:headEnd type="none" w="med" len="med"/>
            <a:tailEnd type="arrow"/>
          </a:ln>
          <a:effectLst/>
        </p:spPr>
      </p:cxnSp>
      <p:cxnSp>
        <p:nvCxnSpPr>
          <p:cNvPr id="44" name="Straight Arrow Connector 43"/>
          <p:cNvCxnSpPr/>
          <p:nvPr/>
        </p:nvCxnSpPr>
        <p:spPr bwMode="auto">
          <a:xfrm rot="10800000" flipV="1">
            <a:off x="5900652" y="1276350"/>
            <a:ext cx="919249" cy="5012"/>
          </a:xfrm>
          <a:prstGeom prst="straightConnector1">
            <a:avLst/>
          </a:prstGeom>
          <a:solidFill>
            <a:srgbClr val="0095D3"/>
          </a:solidFill>
          <a:ln w="41275" cap="flat" cmpd="sng" algn="ctr">
            <a:solidFill>
              <a:schemeClr val="accent2"/>
            </a:solidFill>
            <a:prstDash val="solid"/>
            <a:round/>
            <a:headEnd type="none" w="med" len="med"/>
            <a:tailEnd type="arrow"/>
          </a:ln>
          <a:effectLst/>
        </p:spPr>
      </p:cxnSp>
      <p:cxnSp>
        <p:nvCxnSpPr>
          <p:cNvPr id="45" name="Straight Arrow Connector 44"/>
          <p:cNvCxnSpPr/>
          <p:nvPr/>
        </p:nvCxnSpPr>
        <p:spPr bwMode="auto">
          <a:xfrm rot="5400000" flipH="1" flipV="1">
            <a:off x="6092371" y="1562554"/>
            <a:ext cx="556532" cy="3175"/>
          </a:xfrm>
          <a:prstGeom prst="straightConnector1">
            <a:avLst/>
          </a:prstGeom>
          <a:solidFill>
            <a:srgbClr val="0095D3"/>
          </a:solidFill>
          <a:ln w="34925" cap="flat" cmpd="sng" algn="ctr">
            <a:solidFill>
              <a:schemeClr val="accent5">
                <a:lumMod val="75000"/>
              </a:schemeClr>
            </a:solidFill>
            <a:prstDash val="solid"/>
            <a:round/>
            <a:headEnd type="none" w="med" len="med"/>
            <a:tailEnd type="arrow"/>
          </a:ln>
          <a:effectLst/>
        </p:spPr>
      </p:cxnSp>
      <p:cxnSp>
        <p:nvCxnSpPr>
          <p:cNvPr id="46" name="Straight Arrow Connector 45"/>
          <p:cNvCxnSpPr/>
          <p:nvPr/>
        </p:nvCxnSpPr>
        <p:spPr bwMode="auto">
          <a:xfrm rot="16200000" flipV="1">
            <a:off x="6197144" y="1089481"/>
            <a:ext cx="356512" cy="6349"/>
          </a:xfrm>
          <a:prstGeom prst="straightConnector1">
            <a:avLst/>
          </a:prstGeom>
          <a:solidFill>
            <a:srgbClr val="0095D3"/>
          </a:solidFill>
          <a:ln w="34925" cap="flat" cmpd="sng" algn="ctr">
            <a:solidFill>
              <a:schemeClr val="accent5">
                <a:lumMod val="75000"/>
              </a:schemeClr>
            </a:solidFill>
            <a:prstDash val="solid"/>
            <a:round/>
            <a:headEnd type="none" w="med" len="med"/>
            <a:tailEnd type="arrow"/>
          </a:ln>
          <a:effectLst/>
        </p:spPr>
      </p:cxnSp>
      <p:sp>
        <p:nvSpPr>
          <p:cNvPr id="47" name="TextBox 46"/>
          <p:cNvSpPr txBox="1"/>
          <p:nvPr/>
        </p:nvSpPr>
        <p:spPr>
          <a:xfrm>
            <a:off x="1257300" y="1066800"/>
            <a:ext cx="1418978" cy="338554"/>
          </a:xfrm>
          <a:prstGeom prst="rect">
            <a:avLst/>
          </a:prstGeom>
          <a:noFill/>
        </p:spPr>
        <p:txBody>
          <a:bodyPr wrap="none" rtlCol="0">
            <a:spAutoFit/>
          </a:bodyPr>
          <a:lstStyle/>
          <a:p>
            <a:pPr algn="l"/>
            <a:r>
              <a:rPr lang="en-US" sz="1600" dirty="0" err="1" smtClean="0">
                <a:solidFill>
                  <a:srgbClr val="333333"/>
                </a:solidFill>
                <a:latin typeface="+mn-lt"/>
                <a:ea typeface="+mn-ea"/>
              </a:rPr>
              <a:t>Perfmon</a:t>
            </a:r>
            <a:r>
              <a:rPr lang="en-US" sz="1600" dirty="0" smtClean="0">
                <a:solidFill>
                  <a:srgbClr val="333333"/>
                </a:solidFill>
                <a:latin typeface="+mn-lt"/>
                <a:ea typeface="+mn-ea"/>
              </a:rPr>
              <a:t> start</a:t>
            </a:r>
            <a:endParaRPr lang="en-US" sz="1800" dirty="0" smtClean="0">
              <a:solidFill>
                <a:srgbClr val="333333"/>
              </a:solidFill>
              <a:latin typeface="+mn-lt"/>
              <a:ea typeface="+mn-ea"/>
            </a:endParaRPr>
          </a:p>
        </p:txBody>
      </p:sp>
      <p:sp>
        <p:nvSpPr>
          <p:cNvPr id="48" name="TextBox 47"/>
          <p:cNvSpPr txBox="1"/>
          <p:nvPr/>
        </p:nvSpPr>
        <p:spPr>
          <a:xfrm>
            <a:off x="1019175" y="1409700"/>
            <a:ext cx="1698991" cy="338554"/>
          </a:xfrm>
          <a:prstGeom prst="rect">
            <a:avLst/>
          </a:prstGeom>
          <a:noFill/>
        </p:spPr>
        <p:txBody>
          <a:bodyPr wrap="none" rtlCol="0">
            <a:spAutoFit/>
          </a:bodyPr>
          <a:lstStyle/>
          <a:p>
            <a:pPr algn="l"/>
            <a:r>
              <a:rPr lang="en-US" sz="1600" dirty="0" smtClean="0">
                <a:solidFill>
                  <a:srgbClr val="333333"/>
                </a:solidFill>
                <a:latin typeface="+mn-lt"/>
                <a:ea typeface="+mn-ea"/>
              </a:rPr>
              <a:t>Virtual disk start</a:t>
            </a:r>
            <a:endParaRPr lang="en-US" sz="1800" dirty="0" smtClean="0">
              <a:solidFill>
                <a:srgbClr val="333333"/>
              </a:solidFill>
              <a:latin typeface="+mn-lt"/>
              <a:ea typeface="+mn-ea"/>
            </a:endParaRPr>
          </a:p>
        </p:txBody>
      </p:sp>
      <p:sp>
        <p:nvSpPr>
          <p:cNvPr id="49" name="TextBox 48"/>
          <p:cNvSpPr txBox="1"/>
          <p:nvPr/>
        </p:nvSpPr>
        <p:spPr>
          <a:xfrm>
            <a:off x="965811" y="2981325"/>
            <a:ext cx="1689886" cy="584775"/>
          </a:xfrm>
          <a:prstGeom prst="rect">
            <a:avLst/>
          </a:prstGeom>
          <a:noFill/>
        </p:spPr>
        <p:txBody>
          <a:bodyPr wrap="none" rtlCol="0">
            <a:spAutoFit/>
          </a:bodyPr>
          <a:lstStyle/>
          <a:p>
            <a:pPr algn="r">
              <a:spcAft>
                <a:spcPts val="0"/>
              </a:spcAft>
            </a:pPr>
            <a:r>
              <a:rPr lang="en-US" sz="1600" b="1" dirty="0" smtClean="0">
                <a:solidFill>
                  <a:schemeClr val="accent5">
                    <a:lumMod val="75000"/>
                  </a:schemeClr>
                </a:solidFill>
                <a:latin typeface="+mn-lt"/>
                <a:ea typeface="+mn-ea"/>
              </a:rPr>
              <a:t>Command start</a:t>
            </a:r>
          </a:p>
          <a:p>
            <a:pPr algn="r">
              <a:spcAft>
                <a:spcPts val="0"/>
              </a:spcAft>
            </a:pPr>
            <a:r>
              <a:rPr lang="en-US" sz="1600" dirty="0" smtClean="0">
                <a:solidFill>
                  <a:srgbClr val="333333"/>
                </a:solidFill>
                <a:latin typeface="+mn-lt"/>
                <a:ea typeface="+mn-ea"/>
              </a:rPr>
              <a:t>Device start</a:t>
            </a:r>
            <a:endParaRPr lang="en-US" sz="1800" dirty="0" smtClean="0">
              <a:solidFill>
                <a:srgbClr val="333333"/>
              </a:solidFill>
              <a:latin typeface="+mn-lt"/>
              <a:ea typeface="+mn-ea"/>
            </a:endParaRPr>
          </a:p>
        </p:txBody>
      </p:sp>
      <p:sp>
        <p:nvSpPr>
          <p:cNvPr id="50" name="TextBox 49"/>
          <p:cNvSpPr txBox="1"/>
          <p:nvPr/>
        </p:nvSpPr>
        <p:spPr>
          <a:xfrm>
            <a:off x="6743700" y="3105150"/>
            <a:ext cx="1208985" cy="338554"/>
          </a:xfrm>
          <a:prstGeom prst="rect">
            <a:avLst/>
          </a:prstGeom>
          <a:noFill/>
        </p:spPr>
        <p:txBody>
          <a:bodyPr wrap="none" rtlCol="0">
            <a:spAutoFit/>
          </a:bodyPr>
          <a:lstStyle/>
          <a:p>
            <a:pPr algn="l"/>
            <a:r>
              <a:rPr lang="en-US" sz="1600" dirty="0" smtClean="0">
                <a:solidFill>
                  <a:srgbClr val="333333"/>
                </a:solidFill>
                <a:latin typeface="+mn-lt"/>
                <a:ea typeface="+mn-ea"/>
              </a:rPr>
              <a:t>Device end</a:t>
            </a:r>
            <a:endParaRPr lang="en-US" sz="1800" dirty="0" smtClean="0">
              <a:solidFill>
                <a:srgbClr val="333333"/>
              </a:solidFill>
              <a:latin typeface="+mn-lt"/>
              <a:ea typeface="+mn-ea"/>
            </a:endParaRPr>
          </a:p>
        </p:txBody>
      </p:sp>
      <p:sp>
        <p:nvSpPr>
          <p:cNvPr id="51" name="TextBox 50"/>
          <p:cNvSpPr txBox="1"/>
          <p:nvPr/>
        </p:nvSpPr>
        <p:spPr>
          <a:xfrm>
            <a:off x="1609725" y="4000500"/>
            <a:ext cx="1064715" cy="338554"/>
          </a:xfrm>
          <a:prstGeom prst="rect">
            <a:avLst/>
          </a:prstGeom>
          <a:noFill/>
        </p:spPr>
        <p:txBody>
          <a:bodyPr wrap="none" rtlCol="0">
            <a:spAutoFit/>
          </a:bodyPr>
          <a:lstStyle/>
          <a:p>
            <a:pPr algn="l"/>
            <a:r>
              <a:rPr lang="en-US" sz="1600" dirty="0" smtClean="0">
                <a:solidFill>
                  <a:srgbClr val="333333"/>
                </a:solidFill>
                <a:latin typeface="+mn-lt"/>
                <a:ea typeface="+mn-ea"/>
              </a:rPr>
              <a:t>Path start</a:t>
            </a:r>
            <a:endParaRPr lang="en-US" sz="1800" dirty="0" smtClean="0">
              <a:solidFill>
                <a:srgbClr val="333333"/>
              </a:solidFill>
              <a:latin typeface="+mn-lt"/>
              <a:ea typeface="+mn-ea"/>
            </a:endParaRPr>
          </a:p>
        </p:txBody>
      </p:sp>
      <p:sp>
        <p:nvSpPr>
          <p:cNvPr id="52" name="TextBox 51"/>
          <p:cNvSpPr txBox="1"/>
          <p:nvPr/>
        </p:nvSpPr>
        <p:spPr>
          <a:xfrm>
            <a:off x="6762750" y="4038600"/>
            <a:ext cx="1005403" cy="338554"/>
          </a:xfrm>
          <a:prstGeom prst="rect">
            <a:avLst/>
          </a:prstGeom>
          <a:noFill/>
        </p:spPr>
        <p:txBody>
          <a:bodyPr wrap="none" rtlCol="0">
            <a:spAutoFit/>
          </a:bodyPr>
          <a:lstStyle/>
          <a:p>
            <a:pPr algn="l"/>
            <a:r>
              <a:rPr lang="en-US" sz="1600" dirty="0" smtClean="0">
                <a:solidFill>
                  <a:srgbClr val="333333"/>
                </a:solidFill>
                <a:latin typeface="+mn-lt"/>
                <a:ea typeface="+mn-ea"/>
              </a:rPr>
              <a:t>Path end</a:t>
            </a:r>
            <a:endParaRPr lang="en-US" sz="1800" dirty="0" smtClean="0">
              <a:solidFill>
                <a:srgbClr val="333333"/>
              </a:solidFill>
              <a:latin typeface="+mn-lt"/>
              <a:ea typeface="+mn-ea"/>
            </a:endParaRPr>
          </a:p>
        </p:txBody>
      </p:sp>
      <p:sp>
        <p:nvSpPr>
          <p:cNvPr id="53" name="TextBox 52"/>
          <p:cNvSpPr txBox="1"/>
          <p:nvPr/>
        </p:nvSpPr>
        <p:spPr>
          <a:xfrm>
            <a:off x="1333500" y="4495800"/>
            <a:ext cx="1361270" cy="338554"/>
          </a:xfrm>
          <a:prstGeom prst="rect">
            <a:avLst/>
          </a:prstGeom>
          <a:noFill/>
        </p:spPr>
        <p:txBody>
          <a:bodyPr wrap="none" rtlCol="0">
            <a:spAutoFit/>
          </a:bodyPr>
          <a:lstStyle/>
          <a:p>
            <a:pPr algn="l"/>
            <a:r>
              <a:rPr lang="en-US" sz="1600" dirty="0" smtClean="0">
                <a:solidFill>
                  <a:srgbClr val="333333"/>
                </a:solidFill>
                <a:latin typeface="+mn-lt"/>
                <a:ea typeface="+mn-ea"/>
              </a:rPr>
              <a:t>Adapter start</a:t>
            </a:r>
            <a:endParaRPr lang="en-US" sz="1800" dirty="0" smtClean="0">
              <a:solidFill>
                <a:srgbClr val="333333"/>
              </a:solidFill>
              <a:latin typeface="+mn-lt"/>
              <a:ea typeface="+mn-ea"/>
            </a:endParaRPr>
          </a:p>
        </p:txBody>
      </p:sp>
      <p:sp>
        <p:nvSpPr>
          <p:cNvPr id="54" name="TextBox 53"/>
          <p:cNvSpPr txBox="1"/>
          <p:nvPr/>
        </p:nvSpPr>
        <p:spPr>
          <a:xfrm>
            <a:off x="6772275" y="4543425"/>
            <a:ext cx="1301959" cy="338554"/>
          </a:xfrm>
          <a:prstGeom prst="rect">
            <a:avLst/>
          </a:prstGeom>
          <a:noFill/>
        </p:spPr>
        <p:txBody>
          <a:bodyPr wrap="none" rtlCol="0">
            <a:spAutoFit/>
          </a:bodyPr>
          <a:lstStyle/>
          <a:p>
            <a:pPr algn="l"/>
            <a:r>
              <a:rPr lang="en-US" sz="1600" dirty="0" smtClean="0">
                <a:solidFill>
                  <a:srgbClr val="333333"/>
                </a:solidFill>
                <a:latin typeface="+mn-lt"/>
                <a:ea typeface="+mn-ea"/>
              </a:rPr>
              <a:t>Adapter end</a:t>
            </a:r>
            <a:endParaRPr lang="en-US" sz="1800" dirty="0" smtClean="0">
              <a:solidFill>
                <a:srgbClr val="333333"/>
              </a:solidFill>
              <a:latin typeface="+mn-lt"/>
              <a:ea typeface="+mn-ea"/>
            </a:endParaRPr>
          </a:p>
        </p:txBody>
      </p:sp>
      <p:sp>
        <p:nvSpPr>
          <p:cNvPr id="55" name="TextBox 54"/>
          <p:cNvSpPr txBox="1"/>
          <p:nvPr/>
        </p:nvSpPr>
        <p:spPr>
          <a:xfrm>
            <a:off x="1495425" y="4962525"/>
            <a:ext cx="1189749" cy="338554"/>
          </a:xfrm>
          <a:prstGeom prst="rect">
            <a:avLst/>
          </a:prstGeom>
          <a:noFill/>
        </p:spPr>
        <p:txBody>
          <a:bodyPr wrap="none" rtlCol="0">
            <a:spAutoFit/>
          </a:bodyPr>
          <a:lstStyle/>
          <a:p>
            <a:pPr algn="l"/>
            <a:r>
              <a:rPr lang="en-US" sz="1600" dirty="0" smtClean="0">
                <a:solidFill>
                  <a:srgbClr val="333333"/>
                </a:solidFill>
                <a:latin typeface="+mn-lt"/>
                <a:ea typeface="+mn-ea"/>
              </a:rPr>
              <a:t>Driver start</a:t>
            </a:r>
            <a:endParaRPr lang="en-US" sz="1800" dirty="0" smtClean="0">
              <a:solidFill>
                <a:srgbClr val="333333"/>
              </a:solidFill>
              <a:latin typeface="+mn-lt"/>
              <a:ea typeface="+mn-ea"/>
            </a:endParaRPr>
          </a:p>
        </p:txBody>
      </p:sp>
      <p:sp>
        <p:nvSpPr>
          <p:cNvPr id="56" name="TextBox 55"/>
          <p:cNvSpPr txBox="1"/>
          <p:nvPr/>
        </p:nvSpPr>
        <p:spPr>
          <a:xfrm>
            <a:off x="6781800" y="5000625"/>
            <a:ext cx="1130438" cy="338554"/>
          </a:xfrm>
          <a:prstGeom prst="rect">
            <a:avLst/>
          </a:prstGeom>
          <a:noFill/>
        </p:spPr>
        <p:txBody>
          <a:bodyPr wrap="none" rtlCol="0">
            <a:spAutoFit/>
          </a:bodyPr>
          <a:lstStyle/>
          <a:p>
            <a:pPr algn="l"/>
            <a:r>
              <a:rPr lang="en-US" sz="1600" dirty="0" smtClean="0">
                <a:solidFill>
                  <a:srgbClr val="333333"/>
                </a:solidFill>
                <a:latin typeface="+mn-lt"/>
                <a:ea typeface="+mn-ea"/>
              </a:rPr>
              <a:t>Driver end</a:t>
            </a:r>
            <a:endParaRPr lang="en-US" sz="1800" dirty="0" smtClean="0">
              <a:solidFill>
                <a:srgbClr val="333333"/>
              </a:solidFill>
              <a:latin typeface="+mn-lt"/>
              <a:ea typeface="+mn-ea"/>
            </a:endParaRPr>
          </a:p>
        </p:txBody>
      </p:sp>
      <p:sp>
        <p:nvSpPr>
          <p:cNvPr id="57" name="TextBox 56"/>
          <p:cNvSpPr txBox="1"/>
          <p:nvPr/>
        </p:nvSpPr>
        <p:spPr>
          <a:xfrm>
            <a:off x="6762750" y="1695450"/>
            <a:ext cx="1581972" cy="338554"/>
          </a:xfrm>
          <a:prstGeom prst="rect">
            <a:avLst/>
          </a:prstGeom>
          <a:noFill/>
        </p:spPr>
        <p:txBody>
          <a:bodyPr wrap="none" rtlCol="0">
            <a:spAutoFit/>
          </a:bodyPr>
          <a:lstStyle/>
          <a:p>
            <a:pPr algn="l"/>
            <a:r>
              <a:rPr lang="en-US" sz="1600" dirty="0" smtClean="0">
                <a:solidFill>
                  <a:srgbClr val="333333"/>
                </a:solidFill>
                <a:latin typeface="+mn-lt"/>
                <a:ea typeface="+mn-ea"/>
              </a:rPr>
              <a:t>Virtual disk end</a:t>
            </a:r>
            <a:endParaRPr lang="en-US" sz="1800" dirty="0" smtClean="0">
              <a:solidFill>
                <a:srgbClr val="333333"/>
              </a:solidFill>
              <a:latin typeface="+mn-lt"/>
              <a:ea typeface="+mn-ea"/>
            </a:endParaRPr>
          </a:p>
        </p:txBody>
      </p:sp>
      <p:sp>
        <p:nvSpPr>
          <p:cNvPr id="58" name="TextBox 57"/>
          <p:cNvSpPr txBox="1"/>
          <p:nvPr/>
        </p:nvSpPr>
        <p:spPr>
          <a:xfrm>
            <a:off x="6743700" y="1114425"/>
            <a:ext cx="1359668" cy="338554"/>
          </a:xfrm>
          <a:prstGeom prst="rect">
            <a:avLst/>
          </a:prstGeom>
          <a:noFill/>
        </p:spPr>
        <p:txBody>
          <a:bodyPr wrap="none" rtlCol="0">
            <a:spAutoFit/>
          </a:bodyPr>
          <a:lstStyle/>
          <a:p>
            <a:pPr algn="l"/>
            <a:r>
              <a:rPr lang="en-US" sz="1600" dirty="0" err="1" smtClean="0">
                <a:solidFill>
                  <a:srgbClr val="333333"/>
                </a:solidFill>
                <a:latin typeface="+mn-lt"/>
                <a:ea typeface="+mn-ea"/>
              </a:rPr>
              <a:t>Perfmon</a:t>
            </a:r>
            <a:r>
              <a:rPr lang="en-US" sz="1600" dirty="0" smtClean="0">
                <a:solidFill>
                  <a:srgbClr val="333333"/>
                </a:solidFill>
                <a:latin typeface="+mn-lt"/>
                <a:ea typeface="+mn-ea"/>
              </a:rPr>
              <a:t> end</a:t>
            </a:r>
            <a:endParaRPr lang="en-US" sz="1800" dirty="0" smtClean="0">
              <a:solidFill>
                <a:srgbClr val="333333"/>
              </a:solidFill>
              <a:latin typeface="+mn-lt"/>
              <a:ea typeface="+mn-ea"/>
            </a:endParaRPr>
          </a:p>
        </p:txBody>
      </p:sp>
      <p:sp>
        <p:nvSpPr>
          <p:cNvPr id="59" name="TextBox 58"/>
          <p:cNvSpPr txBox="1"/>
          <p:nvPr/>
        </p:nvSpPr>
        <p:spPr>
          <a:xfrm>
            <a:off x="6724650" y="733425"/>
            <a:ext cx="1584088" cy="338554"/>
          </a:xfrm>
          <a:prstGeom prst="rect">
            <a:avLst/>
          </a:prstGeom>
          <a:noFill/>
        </p:spPr>
        <p:txBody>
          <a:bodyPr wrap="none" rtlCol="0">
            <a:spAutoFit/>
          </a:bodyPr>
          <a:lstStyle/>
          <a:p>
            <a:pPr algn="l"/>
            <a:r>
              <a:rPr lang="en-US" sz="1600" dirty="0" smtClean="0">
                <a:solidFill>
                  <a:srgbClr val="333333"/>
                </a:solidFill>
                <a:latin typeface="+mn-lt"/>
                <a:ea typeface="+mn-ea"/>
              </a:rPr>
              <a:t>Application end</a:t>
            </a:r>
            <a:endParaRPr lang="en-US" sz="1800" dirty="0" smtClean="0">
              <a:solidFill>
                <a:srgbClr val="333333"/>
              </a:solidFill>
              <a:latin typeface="+mn-lt"/>
              <a:ea typeface="+mn-ea"/>
            </a:endParaRPr>
          </a:p>
        </p:txBody>
      </p:sp>
      <p:sp>
        <p:nvSpPr>
          <p:cNvPr id="60" name="TextBox 59"/>
          <p:cNvSpPr txBox="1"/>
          <p:nvPr/>
        </p:nvSpPr>
        <p:spPr>
          <a:xfrm>
            <a:off x="209726" y="5889072"/>
            <a:ext cx="2547685" cy="400110"/>
          </a:xfrm>
          <a:prstGeom prst="rect">
            <a:avLst/>
          </a:prstGeom>
          <a:noFill/>
        </p:spPr>
        <p:txBody>
          <a:bodyPr wrap="none" rtlCol="0">
            <a:spAutoFit/>
          </a:bodyPr>
          <a:lstStyle/>
          <a:p>
            <a:pPr algn="l"/>
            <a:r>
              <a:rPr lang="en-US" sz="2000" dirty="0" smtClean="0">
                <a:solidFill>
                  <a:srgbClr val="333333"/>
                </a:solidFill>
                <a:latin typeface="+mn-lt"/>
                <a:ea typeface="+mn-ea"/>
              </a:rPr>
              <a:t>From </a:t>
            </a:r>
            <a:r>
              <a:rPr lang="en-US" sz="2000" dirty="0" err="1" smtClean="0">
                <a:solidFill>
                  <a:srgbClr val="333333"/>
                </a:solidFill>
                <a:latin typeface="+mn-lt"/>
                <a:ea typeface="+mn-ea"/>
              </a:rPr>
              <a:t>Devaki’s</a:t>
            </a:r>
            <a:r>
              <a:rPr lang="en-US" sz="2000" dirty="0" smtClean="0">
                <a:solidFill>
                  <a:srgbClr val="333333"/>
                </a:solidFill>
                <a:latin typeface="+mn-lt"/>
                <a:ea typeface="+mn-ea"/>
              </a:rPr>
              <a:t> slides</a:t>
            </a:r>
          </a:p>
        </p:txBody>
      </p:sp>
      <p:sp>
        <p:nvSpPr>
          <p:cNvPr id="62" name="Rectangle 61"/>
          <p:cNvSpPr/>
          <p:nvPr/>
        </p:nvSpPr>
        <p:spPr bwMode="auto">
          <a:xfrm>
            <a:off x="3429000" y="1752600"/>
            <a:ext cx="2514600" cy="1447800"/>
          </a:xfrm>
          <a:prstGeom prst="rect">
            <a:avLst/>
          </a:prstGeom>
          <a:noFill/>
          <a:ln w="38100">
            <a:solidFill>
              <a:srgbClr val="FF0000"/>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63" name="Rectangle 62"/>
          <p:cNvSpPr/>
          <p:nvPr/>
        </p:nvSpPr>
        <p:spPr bwMode="auto">
          <a:xfrm>
            <a:off x="3429000" y="699247"/>
            <a:ext cx="2514600" cy="685800"/>
          </a:xfrm>
          <a:prstGeom prst="rect">
            <a:avLst/>
          </a:prstGeom>
          <a:noFill/>
          <a:ln w="38100">
            <a:solidFill>
              <a:srgbClr val="FF0000"/>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64" name="Rectangle 63"/>
          <p:cNvSpPr/>
          <p:nvPr/>
        </p:nvSpPr>
        <p:spPr bwMode="auto">
          <a:xfrm>
            <a:off x="3429000" y="3200400"/>
            <a:ext cx="2514600" cy="1981200"/>
          </a:xfrm>
          <a:prstGeom prst="rect">
            <a:avLst/>
          </a:prstGeom>
          <a:noFill/>
          <a:ln w="38100">
            <a:solidFill>
              <a:srgbClr val="FF0000"/>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65" name="Rectangle 64"/>
          <p:cNvSpPr/>
          <p:nvPr/>
        </p:nvSpPr>
        <p:spPr bwMode="auto">
          <a:xfrm>
            <a:off x="3429000" y="1322294"/>
            <a:ext cx="2514600" cy="457200"/>
          </a:xfrm>
          <a:prstGeom prst="rect">
            <a:avLst/>
          </a:prstGeom>
          <a:noFill/>
          <a:ln w="38100">
            <a:solidFill>
              <a:srgbClr val="FF0000"/>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66" name="Rectangle 65"/>
          <p:cNvSpPr/>
          <p:nvPr/>
        </p:nvSpPr>
        <p:spPr bwMode="auto">
          <a:xfrm>
            <a:off x="3429000" y="5105400"/>
            <a:ext cx="2514600" cy="914400"/>
          </a:xfrm>
          <a:prstGeom prst="rect">
            <a:avLst/>
          </a:prstGeom>
          <a:noFill/>
          <a:ln w="38100">
            <a:solidFill>
              <a:srgbClr val="FF0000"/>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blinds(horizontal)">
                                      <p:cBhvr>
                                        <p:cTn id="7" dur="500"/>
                                        <p:tgtEl>
                                          <p:spTgt spid="63"/>
                                        </p:tgtEl>
                                      </p:cBhvr>
                                    </p:animEffect>
                                  </p:childTnLst>
                                </p:cTn>
                              </p:par>
                              <p:par>
                                <p:cTn id="8" presetID="1" presetClass="emph" presetSubtype="2" fill="hold" grpId="0" nodeType="withEffect">
                                  <p:stCondLst>
                                    <p:cond delay="0"/>
                                  </p:stCondLst>
                                  <p:childTnLst>
                                    <p:animClr clrSpc="rgb">
                                      <p:cBhvr>
                                        <p:cTn id="9" dur="2000" fill="hold"/>
                                        <p:tgtEl>
                                          <p:spTgt spid="42"/>
                                        </p:tgtEl>
                                        <p:attrNameLst>
                                          <p:attrName>fillcolor</p:attrName>
                                        </p:attrNameLst>
                                      </p:cBhvr>
                                      <p:to>
                                        <a:srgbClr val="F9220B"/>
                                      </p:to>
                                    </p:animClr>
                                    <p:set>
                                      <p:cBhvr>
                                        <p:cTn id="10" dur="2000" fill="hold"/>
                                        <p:tgtEl>
                                          <p:spTgt spid="42"/>
                                        </p:tgtEl>
                                        <p:attrNameLst>
                                          <p:attrName>fill.type</p:attrName>
                                        </p:attrNameLst>
                                      </p:cBhvr>
                                      <p:to>
                                        <p:strVal val="solid"/>
                                      </p:to>
                                    </p:set>
                                    <p:set>
                                      <p:cBhvr>
                                        <p:cTn id="11" dur="2000" fill="hold"/>
                                        <p:tgtEl>
                                          <p:spTgt spid="42"/>
                                        </p:tgtEl>
                                        <p:attrNameLst>
                                          <p:attrName>fill.on</p:attrName>
                                        </p:attrNameLst>
                                      </p:cBhvr>
                                      <p:to>
                                        <p:strVal val="true"/>
                                      </p:to>
                                    </p:set>
                                  </p:childTnLst>
                                </p:cTn>
                              </p:par>
                            </p:childTnLst>
                          </p:cTn>
                        </p:par>
                      </p:childTnLst>
                    </p:cTn>
                  </p:par>
                  <p:par>
                    <p:cTn id="12" fill="hold">
                      <p:stCondLst>
                        <p:cond delay="indefinite"/>
                      </p:stCondLst>
                      <p:childTnLst>
                        <p:par>
                          <p:cTn id="13" fill="hold">
                            <p:stCondLst>
                              <p:cond delay="0"/>
                            </p:stCondLst>
                            <p:childTnLst>
                              <p:par>
                                <p:cTn id="14" presetID="3" presetClass="exit" presetSubtype="10" fill="hold" grpId="1" nodeType="clickEffect">
                                  <p:stCondLst>
                                    <p:cond delay="0"/>
                                  </p:stCondLst>
                                  <p:childTnLst>
                                    <p:animEffect transition="out" filter="blinds(horizontal)">
                                      <p:cBhvr>
                                        <p:cTn id="15" dur="500"/>
                                        <p:tgtEl>
                                          <p:spTgt spid="63"/>
                                        </p:tgtEl>
                                      </p:cBhvr>
                                    </p:animEffect>
                                    <p:set>
                                      <p:cBhvr>
                                        <p:cTn id="16" dur="1" fill="hold">
                                          <p:stCondLst>
                                            <p:cond delay="499"/>
                                          </p:stCondLst>
                                        </p:cTn>
                                        <p:tgtEl>
                                          <p:spTgt spid="63"/>
                                        </p:tgtEl>
                                        <p:attrNameLst>
                                          <p:attrName>style.visibility</p:attrName>
                                        </p:attrNameLst>
                                      </p:cBhvr>
                                      <p:to>
                                        <p:strVal val="hidden"/>
                                      </p:to>
                                    </p:set>
                                  </p:childTnLst>
                                </p:cTn>
                              </p:par>
                              <p:par>
                                <p:cTn id="17" presetID="3" presetClass="entr" presetSubtype="10" fill="hold" grpId="0" nodeType="withEffect">
                                  <p:stCondLst>
                                    <p:cond delay="0"/>
                                  </p:stCondLst>
                                  <p:childTnLst>
                                    <p:set>
                                      <p:cBhvr>
                                        <p:cTn id="18" dur="1" fill="hold">
                                          <p:stCondLst>
                                            <p:cond delay="0"/>
                                          </p:stCondLst>
                                        </p:cTn>
                                        <p:tgtEl>
                                          <p:spTgt spid="65"/>
                                        </p:tgtEl>
                                        <p:attrNameLst>
                                          <p:attrName>style.visibility</p:attrName>
                                        </p:attrNameLst>
                                      </p:cBhvr>
                                      <p:to>
                                        <p:strVal val="visible"/>
                                      </p:to>
                                    </p:set>
                                    <p:animEffect transition="in" filter="blinds(horizontal)">
                                      <p:cBhvr>
                                        <p:cTn id="19" dur="500"/>
                                        <p:tgtEl>
                                          <p:spTgt spid="65"/>
                                        </p:tgtEl>
                                      </p:cBhvr>
                                    </p:animEffect>
                                  </p:childTnLst>
                                </p:cTn>
                              </p:par>
                              <p:par>
                                <p:cTn id="20" presetID="1" presetClass="emph" presetSubtype="2" fill="hold" nodeType="withEffect">
                                  <p:stCondLst>
                                    <p:cond delay="0"/>
                                  </p:stCondLst>
                                  <p:childTnLst>
                                    <p:animClr clrSpc="rgb">
                                      <p:cBhvr>
                                        <p:cTn id="21" dur="2000" fill="hold"/>
                                        <p:tgtEl>
                                          <p:spTgt spid="48"/>
                                        </p:tgtEl>
                                        <p:attrNameLst>
                                          <p:attrName>fillcolor</p:attrName>
                                        </p:attrNameLst>
                                      </p:cBhvr>
                                      <p:to>
                                        <a:srgbClr val="F9220B"/>
                                      </p:to>
                                    </p:animClr>
                                    <p:set>
                                      <p:cBhvr>
                                        <p:cTn id="22" dur="2000" fill="hold"/>
                                        <p:tgtEl>
                                          <p:spTgt spid="48"/>
                                        </p:tgtEl>
                                        <p:attrNameLst>
                                          <p:attrName>fill.type</p:attrName>
                                        </p:attrNameLst>
                                      </p:cBhvr>
                                      <p:to>
                                        <p:strVal val="solid"/>
                                      </p:to>
                                    </p:set>
                                    <p:set>
                                      <p:cBhvr>
                                        <p:cTn id="23" dur="2000" fill="hold"/>
                                        <p:tgtEl>
                                          <p:spTgt spid="48"/>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3" presetClass="exit" presetSubtype="10" fill="hold" grpId="1" nodeType="clickEffect">
                                  <p:stCondLst>
                                    <p:cond delay="0"/>
                                  </p:stCondLst>
                                  <p:childTnLst>
                                    <p:animEffect transition="out" filter="blinds(horizontal)">
                                      <p:cBhvr>
                                        <p:cTn id="27" dur="500"/>
                                        <p:tgtEl>
                                          <p:spTgt spid="65"/>
                                        </p:tgtEl>
                                      </p:cBhvr>
                                    </p:animEffect>
                                    <p:set>
                                      <p:cBhvr>
                                        <p:cTn id="28" dur="1" fill="hold">
                                          <p:stCondLst>
                                            <p:cond delay="499"/>
                                          </p:stCondLst>
                                        </p:cTn>
                                        <p:tgtEl>
                                          <p:spTgt spid="65"/>
                                        </p:tgtEl>
                                        <p:attrNameLst>
                                          <p:attrName>style.visibility</p:attrName>
                                        </p:attrNameLst>
                                      </p:cBhvr>
                                      <p:to>
                                        <p:strVal val="hidden"/>
                                      </p:to>
                                    </p:set>
                                  </p:childTnLst>
                                </p:cTn>
                              </p:par>
                              <p:par>
                                <p:cTn id="29" presetID="3" presetClass="entr" presetSubtype="10" fill="hold" grpId="0" nodeType="withEffect">
                                  <p:stCondLst>
                                    <p:cond delay="0"/>
                                  </p:stCondLst>
                                  <p:childTnLst>
                                    <p:set>
                                      <p:cBhvr>
                                        <p:cTn id="30" dur="1" fill="hold">
                                          <p:stCondLst>
                                            <p:cond delay="0"/>
                                          </p:stCondLst>
                                        </p:cTn>
                                        <p:tgtEl>
                                          <p:spTgt spid="62"/>
                                        </p:tgtEl>
                                        <p:attrNameLst>
                                          <p:attrName>style.visibility</p:attrName>
                                        </p:attrNameLst>
                                      </p:cBhvr>
                                      <p:to>
                                        <p:strVal val="visible"/>
                                      </p:to>
                                    </p:set>
                                    <p:animEffect transition="in" filter="blinds(horizontal)">
                                      <p:cBhvr>
                                        <p:cTn id="31" dur="500"/>
                                        <p:tgtEl>
                                          <p:spTgt spid="62"/>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xit" presetSubtype="10" fill="hold" grpId="1" nodeType="clickEffect">
                                  <p:stCondLst>
                                    <p:cond delay="0"/>
                                  </p:stCondLst>
                                  <p:childTnLst>
                                    <p:animEffect transition="out" filter="blinds(horizontal)">
                                      <p:cBhvr>
                                        <p:cTn id="35" dur="500"/>
                                        <p:tgtEl>
                                          <p:spTgt spid="62"/>
                                        </p:tgtEl>
                                      </p:cBhvr>
                                    </p:animEffect>
                                    <p:set>
                                      <p:cBhvr>
                                        <p:cTn id="36" dur="1" fill="hold">
                                          <p:stCondLst>
                                            <p:cond delay="499"/>
                                          </p:stCondLst>
                                        </p:cTn>
                                        <p:tgtEl>
                                          <p:spTgt spid="62"/>
                                        </p:tgtEl>
                                        <p:attrNameLst>
                                          <p:attrName>style.visibility</p:attrName>
                                        </p:attrNameLst>
                                      </p:cBhvr>
                                      <p:to>
                                        <p:strVal val="hidden"/>
                                      </p:to>
                                    </p:set>
                                  </p:childTnLst>
                                </p:cTn>
                              </p:par>
                              <p:par>
                                <p:cTn id="37" presetID="3" presetClass="entr" presetSubtype="10" fill="hold" grpId="0" nodeType="withEffect">
                                  <p:stCondLst>
                                    <p:cond delay="0"/>
                                  </p:stCondLst>
                                  <p:childTnLst>
                                    <p:set>
                                      <p:cBhvr>
                                        <p:cTn id="38" dur="1" fill="hold">
                                          <p:stCondLst>
                                            <p:cond delay="0"/>
                                          </p:stCondLst>
                                        </p:cTn>
                                        <p:tgtEl>
                                          <p:spTgt spid="64"/>
                                        </p:tgtEl>
                                        <p:attrNameLst>
                                          <p:attrName>style.visibility</p:attrName>
                                        </p:attrNameLst>
                                      </p:cBhvr>
                                      <p:to>
                                        <p:strVal val="visible"/>
                                      </p:to>
                                    </p:set>
                                    <p:animEffect transition="in" filter="blinds(horizontal)">
                                      <p:cBhvr>
                                        <p:cTn id="39" dur="500"/>
                                        <p:tgtEl>
                                          <p:spTgt spid="64"/>
                                        </p:tgtEl>
                                      </p:cBhvr>
                                    </p:animEffect>
                                  </p:childTnLst>
                                </p:cTn>
                              </p:par>
                              <p:par>
                                <p:cTn id="40" presetID="1" presetClass="emph" presetSubtype="2" fill="hold" nodeType="withEffect">
                                  <p:stCondLst>
                                    <p:cond delay="0"/>
                                  </p:stCondLst>
                                  <p:childTnLst>
                                    <p:animClr clrSpc="rgb">
                                      <p:cBhvr>
                                        <p:cTn id="41" dur="2000" fill="hold"/>
                                        <p:tgtEl>
                                          <p:spTgt spid="49"/>
                                        </p:tgtEl>
                                        <p:attrNameLst>
                                          <p:attrName>fillcolor</p:attrName>
                                        </p:attrNameLst>
                                      </p:cBhvr>
                                      <p:to>
                                        <a:schemeClr val="hlink"/>
                                      </p:to>
                                    </p:animClr>
                                    <p:set>
                                      <p:cBhvr>
                                        <p:cTn id="42" dur="2000" fill="hold"/>
                                        <p:tgtEl>
                                          <p:spTgt spid="49"/>
                                        </p:tgtEl>
                                        <p:attrNameLst>
                                          <p:attrName>fill.type</p:attrName>
                                        </p:attrNameLst>
                                      </p:cBhvr>
                                      <p:to>
                                        <p:strVal val="solid"/>
                                      </p:to>
                                    </p:set>
                                    <p:set>
                                      <p:cBhvr>
                                        <p:cTn id="43" dur="2000" fill="hold"/>
                                        <p:tgtEl>
                                          <p:spTgt spid="49"/>
                                        </p:tgtEl>
                                        <p:attrNameLst>
                                          <p:attrName>fill.on</p:attrName>
                                        </p:attrNameLst>
                                      </p:cBhvr>
                                      <p:to>
                                        <p:strVal val="true"/>
                                      </p:to>
                                    </p:set>
                                  </p:childTnLst>
                                </p:cTn>
                              </p:par>
                              <p:par>
                                <p:cTn id="44" presetID="1" presetClass="emph" presetSubtype="2" fill="hold" nodeType="withEffect">
                                  <p:stCondLst>
                                    <p:cond delay="0"/>
                                  </p:stCondLst>
                                  <p:childTnLst>
                                    <p:animClr clrSpc="rgb">
                                      <p:cBhvr>
                                        <p:cTn id="45" dur="2000" fill="hold"/>
                                        <p:tgtEl>
                                          <p:spTgt spid="51"/>
                                        </p:tgtEl>
                                        <p:attrNameLst>
                                          <p:attrName>fillcolor</p:attrName>
                                        </p:attrNameLst>
                                      </p:cBhvr>
                                      <p:to>
                                        <a:schemeClr val="hlink"/>
                                      </p:to>
                                    </p:animClr>
                                    <p:set>
                                      <p:cBhvr>
                                        <p:cTn id="46" dur="2000" fill="hold"/>
                                        <p:tgtEl>
                                          <p:spTgt spid="51"/>
                                        </p:tgtEl>
                                        <p:attrNameLst>
                                          <p:attrName>fill.type</p:attrName>
                                        </p:attrNameLst>
                                      </p:cBhvr>
                                      <p:to>
                                        <p:strVal val="solid"/>
                                      </p:to>
                                    </p:set>
                                    <p:set>
                                      <p:cBhvr>
                                        <p:cTn id="47" dur="2000" fill="hold"/>
                                        <p:tgtEl>
                                          <p:spTgt spid="51"/>
                                        </p:tgtEl>
                                        <p:attrNameLst>
                                          <p:attrName>fill.on</p:attrName>
                                        </p:attrNameLst>
                                      </p:cBhvr>
                                      <p:to>
                                        <p:strVal val="true"/>
                                      </p:to>
                                    </p:set>
                                  </p:childTnLst>
                                </p:cTn>
                              </p:par>
                              <p:par>
                                <p:cTn id="48" presetID="1" presetClass="emph" presetSubtype="2" fill="hold" nodeType="withEffect">
                                  <p:stCondLst>
                                    <p:cond delay="0"/>
                                  </p:stCondLst>
                                  <p:childTnLst>
                                    <p:animClr clrSpc="rgb">
                                      <p:cBhvr>
                                        <p:cTn id="49" dur="2000" fill="hold"/>
                                        <p:tgtEl>
                                          <p:spTgt spid="53"/>
                                        </p:tgtEl>
                                        <p:attrNameLst>
                                          <p:attrName>fillcolor</p:attrName>
                                        </p:attrNameLst>
                                      </p:cBhvr>
                                      <p:to>
                                        <a:schemeClr val="hlink"/>
                                      </p:to>
                                    </p:animClr>
                                    <p:set>
                                      <p:cBhvr>
                                        <p:cTn id="50" dur="2000" fill="hold"/>
                                        <p:tgtEl>
                                          <p:spTgt spid="53"/>
                                        </p:tgtEl>
                                        <p:attrNameLst>
                                          <p:attrName>fill.type</p:attrName>
                                        </p:attrNameLst>
                                      </p:cBhvr>
                                      <p:to>
                                        <p:strVal val="solid"/>
                                      </p:to>
                                    </p:set>
                                    <p:set>
                                      <p:cBhvr>
                                        <p:cTn id="51" dur="2000" fill="hold"/>
                                        <p:tgtEl>
                                          <p:spTgt spid="53"/>
                                        </p:tgtEl>
                                        <p:attrNameLst>
                                          <p:attrName>fill.on</p:attrName>
                                        </p:attrNameLst>
                                      </p:cBhvr>
                                      <p:to>
                                        <p:strVal val="true"/>
                                      </p:to>
                                    </p:set>
                                  </p:childTnLst>
                                </p:cTn>
                              </p:par>
                            </p:childTnLst>
                          </p:cTn>
                        </p:par>
                      </p:childTnLst>
                    </p:cTn>
                  </p:par>
                  <p:par>
                    <p:cTn id="52" fill="hold">
                      <p:stCondLst>
                        <p:cond delay="indefinite"/>
                      </p:stCondLst>
                      <p:childTnLst>
                        <p:par>
                          <p:cTn id="53" fill="hold">
                            <p:stCondLst>
                              <p:cond delay="0"/>
                            </p:stCondLst>
                            <p:childTnLst>
                              <p:par>
                                <p:cTn id="54" presetID="3" presetClass="exit" presetSubtype="10" fill="hold" grpId="1" nodeType="clickEffect">
                                  <p:stCondLst>
                                    <p:cond delay="0"/>
                                  </p:stCondLst>
                                  <p:childTnLst>
                                    <p:animEffect transition="out" filter="blinds(horizontal)">
                                      <p:cBhvr>
                                        <p:cTn id="55" dur="500"/>
                                        <p:tgtEl>
                                          <p:spTgt spid="64"/>
                                        </p:tgtEl>
                                      </p:cBhvr>
                                    </p:animEffect>
                                    <p:set>
                                      <p:cBhvr>
                                        <p:cTn id="56" dur="1" fill="hold">
                                          <p:stCondLst>
                                            <p:cond delay="499"/>
                                          </p:stCondLst>
                                        </p:cTn>
                                        <p:tgtEl>
                                          <p:spTgt spid="64"/>
                                        </p:tgtEl>
                                        <p:attrNameLst>
                                          <p:attrName>style.visibility</p:attrName>
                                        </p:attrNameLst>
                                      </p:cBhvr>
                                      <p:to>
                                        <p:strVal val="hidden"/>
                                      </p:to>
                                    </p:set>
                                  </p:childTnLst>
                                </p:cTn>
                              </p:par>
                              <p:par>
                                <p:cTn id="57" presetID="3" presetClass="entr" presetSubtype="10" fill="hold" grpId="0" nodeType="withEffect">
                                  <p:stCondLst>
                                    <p:cond delay="0"/>
                                  </p:stCondLst>
                                  <p:childTnLst>
                                    <p:set>
                                      <p:cBhvr>
                                        <p:cTn id="58" dur="1" fill="hold">
                                          <p:stCondLst>
                                            <p:cond delay="0"/>
                                          </p:stCondLst>
                                        </p:cTn>
                                        <p:tgtEl>
                                          <p:spTgt spid="66"/>
                                        </p:tgtEl>
                                        <p:attrNameLst>
                                          <p:attrName>style.visibility</p:attrName>
                                        </p:attrNameLst>
                                      </p:cBhvr>
                                      <p:to>
                                        <p:strVal val="visible"/>
                                      </p:to>
                                    </p:set>
                                    <p:animEffect transition="in" filter="blinds(horizontal)">
                                      <p:cBhvr>
                                        <p:cTn id="59" dur="500"/>
                                        <p:tgtEl>
                                          <p:spTgt spid="66"/>
                                        </p:tgtEl>
                                      </p:cBhvr>
                                    </p:animEffect>
                                  </p:childTnLst>
                                </p:cTn>
                              </p:par>
                              <p:par>
                                <p:cTn id="60" presetID="1" presetClass="emph" presetSubtype="2" fill="hold" nodeType="withEffect">
                                  <p:stCondLst>
                                    <p:cond delay="0"/>
                                  </p:stCondLst>
                                  <p:childTnLst>
                                    <p:animClr clrSpc="rgb">
                                      <p:cBhvr>
                                        <p:cTn id="61" dur="2000" fill="hold"/>
                                        <p:tgtEl>
                                          <p:spTgt spid="55"/>
                                        </p:tgtEl>
                                        <p:attrNameLst>
                                          <p:attrName>fillcolor</p:attrName>
                                        </p:attrNameLst>
                                      </p:cBhvr>
                                      <p:to>
                                        <a:schemeClr val="bg2"/>
                                      </p:to>
                                    </p:animClr>
                                    <p:set>
                                      <p:cBhvr>
                                        <p:cTn id="62" dur="2000" fill="hold"/>
                                        <p:tgtEl>
                                          <p:spTgt spid="55"/>
                                        </p:tgtEl>
                                        <p:attrNameLst>
                                          <p:attrName>fill.type</p:attrName>
                                        </p:attrNameLst>
                                      </p:cBhvr>
                                      <p:to>
                                        <p:strVal val="solid"/>
                                      </p:to>
                                    </p:set>
                                    <p:set>
                                      <p:cBhvr>
                                        <p:cTn id="63" dur="2000" fill="hold"/>
                                        <p:tgtEl>
                                          <p:spTgt spid="5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62" grpId="0" animBg="1"/>
      <p:bldP spid="62" grpId="1" animBg="1"/>
      <p:bldP spid="63" grpId="0" animBg="1"/>
      <p:bldP spid="63" grpId="1" animBg="1"/>
      <p:bldP spid="64" grpId="0" animBg="1"/>
      <p:bldP spid="64" grpId="1" animBg="1"/>
      <p:bldP spid="65" grpId="0" animBg="1"/>
      <p:bldP spid="65" grpId="1" animBg="1"/>
      <p:bldP spid="6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Latency Breakdown: EMC CX4-480 (FC Cached LUN)</a:t>
            </a:r>
            <a:endParaRPr lang="en-US" dirty="0"/>
          </a:p>
        </p:txBody>
      </p:sp>
      <p:sp>
        <p:nvSpPr>
          <p:cNvPr id="6" name="Rectangle 5"/>
          <p:cNvSpPr/>
          <p:nvPr/>
        </p:nvSpPr>
        <p:spPr>
          <a:xfrm>
            <a:off x="3642205" y="3248219"/>
            <a:ext cx="1825145" cy="1295206"/>
          </a:xfrm>
          <a:prstGeom prst="rect">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Core Storage Stack</a:t>
            </a:r>
          </a:p>
        </p:txBody>
      </p:sp>
      <p:sp>
        <p:nvSpPr>
          <p:cNvPr id="10" name="Rectangle 9"/>
          <p:cNvSpPr/>
          <p:nvPr/>
        </p:nvSpPr>
        <p:spPr>
          <a:xfrm>
            <a:off x="3651730" y="4610294"/>
            <a:ext cx="1828800" cy="365760"/>
          </a:xfrm>
          <a:prstGeom prst="rect">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vmklinux</a:t>
            </a:r>
            <a:endParaRPr lang="en-US" dirty="0"/>
          </a:p>
        </p:txBody>
      </p:sp>
      <p:sp>
        <p:nvSpPr>
          <p:cNvPr id="11" name="Rectangle 10"/>
          <p:cNvSpPr/>
          <p:nvPr/>
        </p:nvSpPr>
        <p:spPr>
          <a:xfrm>
            <a:off x="3651730" y="5029394"/>
            <a:ext cx="1828800" cy="365760"/>
          </a:xfrm>
          <a:prstGeom prst="rect">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Driver</a:t>
            </a:r>
            <a:endParaRPr lang="en-US" dirty="0"/>
          </a:p>
        </p:txBody>
      </p:sp>
      <p:sp>
        <p:nvSpPr>
          <p:cNvPr id="12" name="Rectangle 11"/>
          <p:cNvSpPr/>
          <p:nvPr/>
        </p:nvSpPr>
        <p:spPr>
          <a:xfrm>
            <a:off x="3642205" y="2752725"/>
            <a:ext cx="1828800" cy="423104"/>
          </a:xfrm>
          <a:prstGeom prst="rect">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VSCSI</a:t>
            </a:r>
            <a:endParaRPr lang="en-US" dirty="0"/>
          </a:p>
        </p:txBody>
      </p:sp>
      <p:cxnSp>
        <p:nvCxnSpPr>
          <p:cNvPr id="13" name="Straight Arrow Connector 12"/>
          <p:cNvCxnSpPr/>
          <p:nvPr/>
        </p:nvCxnSpPr>
        <p:spPr>
          <a:xfrm rot="16200000" flipH="1">
            <a:off x="2743980" y="5838044"/>
            <a:ext cx="731238" cy="8899"/>
          </a:xfrm>
          <a:prstGeom prst="straightConnector1">
            <a:avLst/>
          </a:prstGeom>
          <a:ln w="19050">
            <a:solidFill>
              <a:srgbClr val="7030A0"/>
            </a:solidFill>
            <a:tailEnd type="non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3116425" y="6200969"/>
            <a:ext cx="2819400" cy="1588"/>
          </a:xfrm>
          <a:prstGeom prst="straightConnector1">
            <a:avLst/>
          </a:prstGeom>
          <a:ln w="19050">
            <a:solidFill>
              <a:srgbClr val="7030A0"/>
            </a:solidFill>
            <a:tailEnd type="non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16200000" flipV="1">
            <a:off x="5543535" y="5810265"/>
            <a:ext cx="782040" cy="959"/>
          </a:xfrm>
          <a:prstGeom prst="straightConnector1">
            <a:avLst/>
          </a:prstGeom>
          <a:ln w="1905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995844" y="5248236"/>
            <a:ext cx="1832928" cy="338554"/>
          </a:xfrm>
          <a:prstGeom prst="rect">
            <a:avLst/>
          </a:prstGeom>
          <a:noFill/>
        </p:spPr>
        <p:txBody>
          <a:bodyPr wrap="square" rtlCol="0">
            <a:spAutoFit/>
          </a:bodyPr>
          <a:lstStyle/>
          <a:p>
            <a:r>
              <a:rPr lang="en-US" sz="1600" b="1" dirty="0" smtClean="0"/>
              <a:t>SCSI I/O start</a:t>
            </a:r>
            <a:endParaRPr lang="en-US" sz="1600" b="1" dirty="0"/>
          </a:p>
        </p:txBody>
      </p:sp>
      <p:sp>
        <p:nvSpPr>
          <p:cNvPr id="20" name="TextBox 19"/>
          <p:cNvSpPr txBox="1"/>
          <p:nvPr/>
        </p:nvSpPr>
        <p:spPr>
          <a:xfrm>
            <a:off x="6326656" y="2650591"/>
            <a:ext cx="2007720" cy="338554"/>
          </a:xfrm>
          <a:prstGeom prst="rect">
            <a:avLst/>
          </a:prstGeom>
          <a:noFill/>
        </p:spPr>
        <p:txBody>
          <a:bodyPr wrap="square" rtlCol="0">
            <a:spAutoFit/>
          </a:bodyPr>
          <a:lstStyle/>
          <a:p>
            <a:r>
              <a:rPr lang="en-US" sz="1600" b="1" dirty="0" smtClean="0"/>
              <a:t>Virtual SCSI end</a:t>
            </a:r>
          </a:p>
        </p:txBody>
      </p:sp>
      <p:sp>
        <p:nvSpPr>
          <p:cNvPr id="26" name="Rectangle 25"/>
          <p:cNvSpPr/>
          <p:nvPr/>
        </p:nvSpPr>
        <p:spPr>
          <a:xfrm>
            <a:off x="3642205" y="1325366"/>
            <a:ext cx="1828800" cy="541534"/>
          </a:xfrm>
          <a:prstGeom prst="rect">
            <a:avLst/>
          </a:prstGeom>
          <a:solidFill>
            <a:srgbClr val="00B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smtClean="0"/>
              <a:t>RHEL5    Guest OS </a:t>
            </a:r>
            <a:endParaRPr lang="en-US" sz="1800" b="1" dirty="0"/>
          </a:p>
        </p:txBody>
      </p:sp>
      <p:sp>
        <p:nvSpPr>
          <p:cNvPr id="27" name="Rectangle 26"/>
          <p:cNvSpPr/>
          <p:nvPr/>
        </p:nvSpPr>
        <p:spPr>
          <a:xfrm>
            <a:off x="3642205" y="752668"/>
            <a:ext cx="1828800" cy="572697"/>
          </a:xfrm>
          <a:prstGeom prst="rect">
            <a:avLst/>
          </a:prstGeom>
          <a:solidFill>
            <a:srgbClr val="92D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App</a:t>
            </a:r>
            <a:endParaRPr lang="en-US" dirty="0"/>
          </a:p>
        </p:txBody>
      </p:sp>
      <p:cxnSp>
        <p:nvCxnSpPr>
          <p:cNvPr id="35" name="Straight Arrow Connector 34"/>
          <p:cNvCxnSpPr/>
          <p:nvPr/>
        </p:nvCxnSpPr>
        <p:spPr>
          <a:xfrm>
            <a:off x="2771622" y="5436564"/>
            <a:ext cx="752628" cy="221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rot="5400000" flipH="1" flipV="1">
            <a:off x="5214884" y="2065856"/>
            <a:ext cx="1442021" cy="15411"/>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rot="16200000" flipH="1">
            <a:off x="2422227" y="2041227"/>
            <a:ext cx="1413316" cy="968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rot="5400000">
            <a:off x="2928862" y="1123430"/>
            <a:ext cx="390684" cy="127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rot="16200000" flipV="1">
            <a:off x="5701034" y="1096998"/>
            <a:ext cx="430530" cy="857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6316824" y="1133669"/>
            <a:ext cx="1717567" cy="338554"/>
          </a:xfrm>
          <a:prstGeom prst="rect">
            <a:avLst/>
          </a:prstGeom>
          <a:noFill/>
        </p:spPr>
        <p:txBody>
          <a:bodyPr wrap="square" rtlCol="0">
            <a:spAutoFit/>
          </a:bodyPr>
          <a:lstStyle/>
          <a:p>
            <a:pPr>
              <a:spcAft>
                <a:spcPts val="1000"/>
              </a:spcAft>
            </a:pPr>
            <a:r>
              <a:rPr lang="en-US" sz="1600" b="1" dirty="0" smtClean="0">
                <a:solidFill>
                  <a:srgbClr val="00B050"/>
                </a:solidFill>
              </a:rPr>
              <a:t>Guest end</a:t>
            </a:r>
          </a:p>
        </p:txBody>
      </p:sp>
      <p:sp>
        <p:nvSpPr>
          <p:cNvPr id="66" name="TextBox 65"/>
          <p:cNvSpPr txBox="1"/>
          <p:nvPr/>
        </p:nvSpPr>
        <p:spPr>
          <a:xfrm>
            <a:off x="1295247" y="1156529"/>
            <a:ext cx="1524000" cy="338554"/>
          </a:xfrm>
          <a:prstGeom prst="rect">
            <a:avLst/>
          </a:prstGeom>
          <a:noFill/>
        </p:spPr>
        <p:txBody>
          <a:bodyPr wrap="square" rtlCol="0">
            <a:spAutoFit/>
          </a:bodyPr>
          <a:lstStyle/>
          <a:p>
            <a:pPr>
              <a:spcAft>
                <a:spcPts val="1000"/>
              </a:spcAft>
            </a:pPr>
            <a:r>
              <a:rPr lang="en-US" sz="1600" b="1" dirty="0" smtClean="0">
                <a:solidFill>
                  <a:srgbClr val="00B050"/>
                </a:solidFill>
              </a:rPr>
              <a:t>Guest start</a:t>
            </a:r>
            <a:endParaRPr lang="en-US" sz="1600" b="1" dirty="0">
              <a:solidFill>
                <a:srgbClr val="00B050"/>
              </a:solidFill>
            </a:endParaRPr>
          </a:p>
        </p:txBody>
      </p:sp>
      <p:sp>
        <p:nvSpPr>
          <p:cNvPr id="78" name="Rectangle 77"/>
          <p:cNvSpPr/>
          <p:nvPr/>
        </p:nvSpPr>
        <p:spPr>
          <a:xfrm>
            <a:off x="3642205" y="1931543"/>
            <a:ext cx="1828800" cy="684802"/>
          </a:xfrm>
          <a:prstGeom prst="rect">
            <a:avLst/>
          </a:prstGeom>
          <a:solidFill>
            <a:srgbClr val="00B0F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VMM</a:t>
            </a:r>
            <a:endParaRPr lang="en-US" dirty="0"/>
          </a:p>
        </p:txBody>
      </p:sp>
      <p:sp>
        <p:nvSpPr>
          <p:cNvPr id="83" name="Flowchart: Magnetic Disk 82"/>
          <p:cNvSpPr/>
          <p:nvPr/>
        </p:nvSpPr>
        <p:spPr>
          <a:xfrm>
            <a:off x="4206086" y="5581650"/>
            <a:ext cx="708659" cy="543119"/>
          </a:xfrm>
          <a:prstGeom prst="flowChartMagneticDisk">
            <a:avLst/>
          </a:prstGeom>
          <a:solidFill>
            <a:srgbClr val="7030A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Arrow Connector 44"/>
          <p:cNvCxnSpPr/>
          <p:nvPr/>
        </p:nvCxnSpPr>
        <p:spPr>
          <a:xfrm rot="16200000" flipH="1">
            <a:off x="1645635" y="4112610"/>
            <a:ext cx="2593580" cy="20650"/>
          </a:xfrm>
          <a:prstGeom prst="straightConnector1">
            <a:avLst/>
          </a:prstGeom>
          <a:ln w="19050">
            <a:solidFill>
              <a:schemeClr val="accent6"/>
            </a:solidFill>
            <a:tailEnd type="non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800100" y="2616345"/>
            <a:ext cx="1944191" cy="338554"/>
          </a:xfrm>
          <a:prstGeom prst="rect">
            <a:avLst/>
          </a:prstGeom>
          <a:noFill/>
        </p:spPr>
        <p:txBody>
          <a:bodyPr wrap="square" rtlCol="0">
            <a:spAutoFit/>
          </a:bodyPr>
          <a:lstStyle/>
          <a:p>
            <a:pPr>
              <a:spcAft>
                <a:spcPts val="1000"/>
              </a:spcAft>
            </a:pPr>
            <a:r>
              <a:rPr lang="en-US" sz="1600" b="1" dirty="0" smtClean="0"/>
              <a:t>Virtual SCSI start</a:t>
            </a:r>
            <a:endParaRPr lang="en-US" sz="1600" b="1" dirty="0"/>
          </a:p>
        </p:txBody>
      </p:sp>
      <p:cxnSp>
        <p:nvCxnSpPr>
          <p:cNvPr id="77" name="Straight Arrow Connector 76"/>
          <p:cNvCxnSpPr/>
          <p:nvPr/>
        </p:nvCxnSpPr>
        <p:spPr>
          <a:xfrm>
            <a:off x="2746254" y="2808042"/>
            <a:ext cx="845820" cy="762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a:off x="2758285" y="1324169"/>
            <a:ext cx="845820" cy="7620"/>
          </a:xfrm>
          <a:prstGeom prst="straightConnector1">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6328254" y="5677094"/>
            <a:ext cx="2491895" cy="338554"/>
          </a:xfrm>
          <a:prstGeom prst="rect">
            <a:avLst/>
          </a:prstGeom>
          <a:noFill/>
          <a:ln>
            <a:solidFill>
              <a:schemeClr val="tx1"/>
            </a:solidFill>
          </a:ln>
        </p:spPr>
        <p:txBody>
          <a:bodyPr wrap="square" rtlCol="0">
            <a:spAutoFit/>
          </a:bodyPr>
          <a:lstStyle/>
          <a:p>
            <a:r>
              <a:rPr lang="en-US" sz="1600" b="1" dirty="0" smtClean="0">
                <a:solidFill>
                  <a:srgbClr val="7030A0"/>
                </a:solidFill>
              </a:rPr>
              <a:t>Storage access: 46 µs </a:t>
            </a:r>
            <a:endParaRPr lang="en-US" sz="1600" b="1" dirty="0">
              <a:solidFill>
                <a:srgbClr val="7030A0"/>
              </a:solidFill>
            </a:endParaRPr>
          </a:p>
        </p:txBody>
      </p:sp>
      <p:cxnSp>
        <p:nvCxnSpPr>
          <p:cNvPr id="110" name="Straight Arrow Connector 109"/>
          <p:cNvCxnSpPr/>
          <p:nvPr/>
        </p:nvCxnSpPr>
        <p:spPr>
          <a:xfrm rot="10800000" flipV="1">
            <a:off x="5509105" y="1324169"/>
            <a:ext cx="830580" cy="7620"/>
          </a:xfrm>
          <a:prstGeom prst="straightConnector1">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rot="16200000" flipV="1">
            <a:off x="4829606" y="4105705"/>
            <a:ext cx="2545207" cy="6633"/>
          </a:xfrm>
          <a:prstGeom prst="straightConnector1">
            <a:avLst/>
          </a:prstGeom>
          <a:ln w="1905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6400801" y="801384"/>
            <a:ext cx="2416624" cy="369332"/>
          </a:xfrm>
          <a:prstGeom prst="rect">
            <a:avLst/>
          </a:prstGeom>
          <a:noFill/>
          <a:ln>
            <a:solidFill>
              <a:schemeClr val="tx1"/>
            </a:solidFill>
          </a:ln>
        </p:spPr>
        <p:txBody>
          <a:bodyPr wrap="none" rtlCol="0">
            <a:spAutoFit/>
          </a:bodyPr>
          <a:lstStyle/>
          <a:p>
            <a:pPr algn="l"/>
            <a:r>
              <a:rPr lang="en-US" sz="1800" b="1" dirty="0" smtClean="0">
                <a:solidFill>
                  <a:srgbClr val="333333"/>
                </a:solidFill>
                <a:latin typeface="+mn-lt"/>
                <a:ea typeface="+mn-ea"/>
              </a:rPr>
              <a:t>Total latency: 119 µs</a:t>
            </a:r>
          </a:p>
        </p:txBody>
      </p:sp>
      <p:cxnSp>
        <p:nvCxnSpPr>
          <p:cNvPr id="60" name="Straight Arrow Connector 59"/>
          <p:cNvCxnSpPr/>
          <p:nvPr/>
        </p:nvCxnSpPr>
        <p:spPr>
          <a:xfrm rot="10800000">
            <a:off x="5508142" y="5435459"/>
            <a:ext cx="797408" cy="331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6288784" y="5206596"/>
            <a:ext cx="2253536" cy="338554"/>
          </a:xfrm>
          <a:prstGeom prst="rect">
            <a:avLst/>
          </a:prstGeom>
          <a:noFill/>
        </p:spPr>
        <p:txBody>
          <a:bodyPr wrap="square" rtlCol="0">
            <a:spAutoFit/>
          </a:bodyPr>
          <a:lstStyle/>
          <a:p>
            <a:pPr>
              <a:spcAft>
                <a:spcPts val="1000"/>
              </a:spcAft>
            </a:pPr>
            <a:r>
              <a:rPr lang="en-US" sz="1600" b="1" dirty="0" smtClean="0"/>
              <a:t>SCSI I/O Completion</a:t>
            </a:r>
            <a:endParaRPr lang="en-US" sz="1600" b="1" dirty="0"/>
          </a:p>
        </p:txBody>
      </p:sp>
      <p:sp>
        <p:nvSpPr>
          <p:cNvPr id="67" name="TextBox 66"/>
          <p:cNvSpPr txBox="1"/>
          <p:nvPr/>
        </p:nvSpPr>
        <p:spPr>
          <a:xfrm>
            <a:off x="193497" y="799671"/>
            <a:ext cx="1874231" cy="683264"/>
          </a:xfrm>
          <a:prstGeom prst="rect">
            <a:avLst/>
          </a:prstGeom>
          <a:noFill/>
          <a:ln>
            <a:solidFill>
              <a:schemeClr val="tx1"/>
            </a:solidFill>
          </a:ln>
        </p:spPr>
        <p:txBody>
          <a:bodyPr wrap="none" rtlCol="0">
            <a:spAutoFit/>
          </a:bodyPr>
          <a:lstStyle/>
          <a:p>
            <a:pPr algn="l"/>
            <a:r>
              <a:rPr lang="en-US" sz="1600" b="1" dirty="0" smtClean="0">
                <a:solidFill>
                  <a:srgbClr val="333333"/>
                </a:solidFill>
                <a:latin typeface="+mn-lt"/>
                <a:ea typeface="+mn-ea"/>
              </a:rPr>
              <a:t>1 OIO, 1 KB Read</a:t>
            </a:r>
          </a:p>
          <a:p>
            <a:pPr algn="l"/>
            <a:r>
              <a:rPr lang="en-US" sz="1600" b="1" dirty="0" smtClean="0">
                <a:solidFill>
                  <a:srgbClr val="333333"/>
                </a:solidFill>
                <a:latin typeface="+mn-lt"/>
                <a:ea typeface="+mn-ea"/>
              </a:rPr>
              <a:t>8.7 K IOPS</a:t>
            </a:r>
          </a:p>
        </p:txBody>
      </p:sp>
      <p:cxnSp>
        <p:nvCxnSpPr>
          <p:cNvPr id="93" name="Straight Arrow Connector 92"/>
          <p:cNvCxnSpPr/>
          <p:nvPr/>
        </p:nvCxnSpPr>
        <p:spPr>
          <a:xfrm rot="10800000" flipV="1">
            <a:off x="5500588" y="2817826"/>
            <a:ext cx="830580" cy="762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6450727" y="3390900"/>
            <a:ext cx="1774845" cy="338554"/>
          </a:xfrm>
          <a:prstGeom prst="rect">
            <a:avLst/>
          </a:prstGeom>
          <a:noFill/>
          <a:ln>
            <a:solidFill>
              <a:schemeClr val="tx1"/>
            </a:solidFill>
          </a:ln>
        </p:spPr>
        <p:txBody>
          <a:bodyPr wrap="none" rtlCol="0">
            <a:spAutoFit/>
          </a:bodyPr>
          <a:lstStyle/>
          <a:p>
            <a:pPr algn="l"/>
            <a:r>
              <a:rPr lang="en-US" sz="1600" b="1" dirty="0" err="1" smtClean="0">
                <a:solidFill>
                  <a:schemeClr val="accent6"/>
                </a:solidFill>
              </a:rPr>
              <a:t>VMKernel</a:t>
            </a:r>
            <a:r>
              <a:rPr lang="en-US" sz="1600" b="1" dirty="0" smtClean="0">
                <a:solidFill>
                  <a:schemeClr val="accent6"/>
                </a:solidFill>
              </a:rPr>
              <a:t>: 43 µs</a:t>
            </a:r>
          </a:p>
        </p:txBody>
      </p:sp>
      <p:cxnSp>
        <p:nvCxnSpPr>
          <p:cNvPr id="113" name="Straight Arrow Connector 112"/>
          <p:cNvCxnSpPr/>
          <p:nvPr/>
        </p:nvCxnSpPr>
        <p:spPr>
          <a:xfrm flipV="1">
            <a:off x="2954500" y="5410200"/>
            <a:ext cx="3160550" cy="194"/>
          </a:xfrm>
          <a:prstGeom prst="straightConnector1">
            <a:avLst/>
          </a:prstGeom>
          <a:ln w="19050">
            <a:solidFill>
              <a:schemeClr val="accent6"/>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6498352" y="1771650"/>
            <a:ext cx="1947969" cy="338554"/>
          </a:xfrm>
          <a:prstGeom prst="rect">
            <a:avLst/>
          </a:prstGeom>
          <a:noFill/>
          <a:ln>
            <a:solidFill>
              <a:schemeClr val="tx1"/>
            </a:solidFill>
          </a:ln>
        </p:spPr>
        <p:txBody>
          <a:bodyPr wrap="none" rtlCol="0">
            <a:spAutoFit/>
          </a:bodyPr>
          <a:lstStyle/>
          <a:p>
            <a:pPr algn="l"/>
            <a:r>
              <a:rPr lang="en-US" sz="1600" b="1" dirty="0" smtClean="0">
                <a:solidFill>
                  <a:schemeClr val="accent1"/>
                </a:solidFill>
              </a:rPr>
              <a:t>Guest/VMM: 30 µs</a:t>
            </a:r>
          </a:p>
        </p:txBody>
      </p:sp>
    </p:spTree>
    <p:extLst>
      <p:ext uri="{BB962C8B-B14F-4D97-AF65-F5344CB8AC3E}">
        <p14:creationId xmlns="" xmlns:p14="http://schemas.microsoft.com/office/powerpoint/2010/main" val="3569742828"/>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Networking Stack</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685800" y="1371600"/>
            <a:ext cx="7162800" cy="4953000"/>
          </a:xfrm>
          <a:prstGeom prst="rect">
            <a:avLst/>
          </a:prstGeom>
          <a:noFill/>
          <a:ln w="9525">
            <a:noFill/>
            <a:miter lim="800000"/>
            <a:headEnd/>
            <a:tailEnd/>
          </a:ln>
        </p:spPr>
      </p:pic>
      <p:sp>
        <p:nvSpPr>
          <p:cNvPr id="4" name="Text Placeholder 2"/>
          <p:cNvSpPr txBox="1">
            <a:spLocks/>
          </p:cNvSpPr>
          <p:nvPr/>
        </p:nvSpPr>
        <p:spPr>
          <a:xfrm>
            <a:off x="352425" y="786384"/>
            <a:ext cx="8385048" cy="5010912"/>
          </a:xfrm>
          <a:prstGeom prst="rect">
            <a:avLst/>
          </a:prstGeom>
        </p:spPr>
        <p:txBody>
          <a:bodyPr/>
          <a:lstStyle/>
          <a:p>
            <a:pPr marL="233363" lvl="0" indent="-233363" fontAlgn="base">
              <a:lnSpc>
                <a:spcPts val="2400"/>
              </a:lnSpc>
              <a:spcBef>
                <a:spcPts val="1000"/>
              </a:spcBef>
              <a:spcAft>
                <a:spcPct val="0"/>
              </a:spcAft>
              <a:buClr>
                <a:srgbClr val="00709E"/>
              </a:buClr>
              <a:buSzPct val="115000"/>
              <a:buFont typeface="Wingdings" pitchFamily="2" charset="2"/>
              <a:buChar char="§"/>
            </a:pPr>
            <a:r>
              <a:rPr lang="en-US" sz="2000" dirty="0" smtClean="0">
                <a:hlinkClick r:id="rId4"/>
              </a:rPr>
              <a:t>https://wiki.eng.vmware.com/wiki/images/1/10/TopLevelRX.png</a:t>
            </a:r>
            <a:endParaRPr kumimoji="0" lang="en-US" sz="2000" b="1" i="0" u="none" strike="noStrike" kern="0" cap="none" spc="0" normalizeH="0" baseline="0" noProof="0" dirty="0">
              <a:ln>
                <a:noFill/>
              </a:ln>
              <a:solidFill>
                <a:srgbClr val="333333"/>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Networking Stack</a:t>
            </a:r>
            <a:endParaRPr lang="en-US" dirty="0"/>
          </a:p>
        </p:txBody>
      </p:sp>
      <p:sp>
        <p:nvSpPr>
          <p:cNvPr id="3" name="Text Box 3"/>
          <p:cNvSpPr txBox="1">
            <a:spLocks noChangeArrowheads="1"/>
          </p:cNvSpPr>
          <p:nvPr/>
        </p:nvSpPr>
        <p:spPr bwMode="auto">
          <a:xfrm>
            <a:off x="7106657" y="1828800"/>
            <a:ext cx="1236236" cy="574260"/>
          </a:xfrm>
          <a:prstGeom prst="rect">
            <a:avLst/>
          </a:prstGeom>
          <a:noFill/>
          <a:ln w="9525">
            <a:noFill/>
            <a:miter lim="800000"/>
            <a:headEnd/>
            <a:tailEnd/>
          </a:ln>
          <a:effectLst/>
        </p:spPr>
        <p:txBody>
          <a:bodyPr wrap="none">
            <a:spAutoFit/>
          </a:bodyPr>
          <a:lstStyle/>
          <a:p>
            <a:pPr algn="ctr">
              <a:lnSpc>
                <a:spcPct val="87000"/>
              </a:lnSpc>
              <a:buClr>
                <a:schemeClr val="tx2"/>
              </a:buClr>
              <a:buSzPct val="80000"/>
            </a:pPr>
            <a:r>
              <a:rPr lang="en-US" sz="1800" dirty="0"/>
              <a:t>Port state </a:t>
            </a:r>
          </a:p>
          <a:p>
            <a:pPr algn="ctr">
              <a:lnSpc>
                <a:spcPct val="87000"/>
              </a:lnSpc>
              <a:buClr>
                <a:schemeClr val="tx2"/>
              </a:buClr>
              <a:buSzPct val="80000"/>
            </a:pPr>
            <a:r>
              <a:rPr lang="en-US" sz="1800" dirty="0"/>
              <a:t>and </a:t>
            </a:r>
            <a:r>
              <a:rPr lang="en-US" sz="1800" dirty="0" smtClean="0"/>
              <a:t>event</a:t>
            </a:r>
            <a:endParaRPr lang="en-US" sz="1800" dirty="0"/>
          </a:p>
        </p:txBody>
      </p:sp>
      <p:sp>
        <p:nvSpPr>
          <p:cNvPr id="4" name="Rectangle 4"/>
          <p:cNvSpPr>
            <a:spLocks noChangeArrowheads="1"/>
          </p:cNvSpPr>
          <p:nvPr/>
        </p:nvSpPr>
        <p:spPr bwMode="auto">
          <a:xfrm>
            <a:off x="5029200" y="838200"/>
            <a:ext cx="914400" cy="609600"/>
          </a:xfrm>
          <a:prstGeom prst="rect">
            <a:avLst/>
          </a:prstGeom>
          <a:solidFill>
            <a:schemeClr val="accent1"/>
          </a:solidFill>
          <a:ln w="9525">
            <a:solidFill>
              <a:schemeClr val="tx1"/>
            </a:solidFill>
            <a:miter lim="800000"/>
            <a:headEnd/>
            <a:tailEnd/>
          </a:ln>
          <a:effectLst/>
        </p:spPr>
        <p:txBody>
          <a:bodyPr wrap="none" anchor="ctr"/>
          <a:lstStyle/>
          <a:p>
            <a:pPr algn="ctr">
              <a:lnSpc>
                <a:spcPct val="87000"/>
              </a:lnSpc>
              <a:buClr>
                <a:schemeClr val="tx2"/>
              </a:buClr>
              <a:buSzPct val="80000"/>
            </a:pPr>
            <a:r>
              <a:rPr lang="en-US" sz="1400" b="1"/>
              <a:t>VC / SDK</a:t>
            </a:r>
          </a:p>
        </p:txBody>
      </p:sp>
      <p:sp>
        <p:nvSpPr>
          <p:cNvPr id="5" name="Line 5"/>
          <p:cNvSpPr>
            <a:spLocks noChangeShapeType="1"/>
          </p:cNvSpPr>
          <p:nvPr/>
        </p:nvSpPr>
        <p:spPr bwMode="auto">
          <a:xfrm>
            <a:off x="5486400" y="1447800"/>
            <a:ext cx="0" cy="685800"/>
          </a:xfrm>
          <a:prstGeom prst="line">
            <a:avLst/>
          </a:prstGeom>
          <a:noFill/>
          <a:ln w="19050">
            <a:solidFill>
              <a:schemeClr val="tx1"/>
            </a:solidFill>
            <a:round/>
            <a:headEnd type="triangle" w="med" len="med"/>
            <a:tailEnd type="triangle" w="med" len="med"/>
          </a:ln>
          <a:effectLst/>
        </p:spPr>
        <p:txBody>
          <a:bodyPr anchor="ctr"/>
          <a:lstStyle/>
          <a:p>
            <a:endParaRPr lang="en-US"/>
          </a:p>
        </p:txBody>
      </p:sp>
      <p:sp>
        <p:nvSpPr>
          <p:cNvPr id="6" name="Text Box 6"/>
          <p:cNvSpPr txBox="1">
            <a:spLocks noChangeArrowheads="1"/>
          </p:cNvSpPr>
          <p:nvPr/>
        </p:nvSpPr>
        <p:spPr bwMode="auto">
          <a:xfrm>
            <a:off x="685800" y="3352800"/>
            <a:ext cx="1479550" cy="331788"/>
          </a:xfrm>
          <a:prstGeom prst="rect">
            <a:avLst/>
          </a:prstGeom>
          <a:noFill/>
          <a:ln w="9525">
            <a:noFill/>
            <a:miter lim="800000"/>
            <a:headEnd/>
            <a:tailEnd/>
          </a:ln>
          <a:effectLst/>
        </p:spPr>
        <p:txBody>
          <a:bodyPr wrap="none">
            <a:spAutoFit/>
          </a:bodyPr>
          <a:lstStyle/>
          <a:p>
            <a:pPr>
              <a:lnSpc>
                <a:spcPct val="87000"/>
              </a:lnSpc>
              <a:buClr>
                <a:schemeClr val="tx2"/>
              </a:buClr>
              <a:buSzPct val="80000"/>
            </a:pPr>
            <a:r>
              <a:rPr lang="en-US" sz="1800"/>
              <a:t>IO vswitches</a:t>
            </a:r>
          </a:p>
        </p:txBody>
      </p:sp>
      <p:sp>
        <p:nvSpPr>
          <p:cNvPr id="7" name="Text Box 7"/>
          <p:cNvSpPr txBox="1">
            <a:spLocks noChangeArrowheads="1"/>
          </p:cNvSpPr>
          <p:nvPr/>
        </p:nvSpPr>
        <p:spPr bwMode="auto">
          <a:xfrm>
            <a:off x="762000" y="2209800"/>
            <a:ext cx="1136650" cy="331788"/>
          </a:xfrm>
          <a:prstGeom prst="rect">
            <a:avLst/>
          </a:prstGeom>
          <a:noFill/>
          <a:ln w="9525">
            <a:noFill/>
            <a:miter lim="800000"/>
            <a:headEnd/>
            <a:tailEnd/>
          </a:ln>
          <a:effectLst/>
        </p:spPr>
        <p:txBody>
          <a:bodyPr wrap="none">
            <a:spAutoFit/>
          </a:bodyPr>
          <a:lstStyle/>
          <a:p>
            <a:pPr>
              <a:lnSpc>
                <a:spcPct val="87000"/>
              </a:lnSpc>
              <a:buClr>
                <a:schemeClr val="tx2"/>
              </a:buClr>
              <a:buSzPct val="80000"/>
            </a:pPr>
            <a:r>
              <a:rPr lang="en-US" sz="1800"/>
              <a:t>DVswitch</a:t>
            </a:r>
          </a:p>
        </p:txBody>
      </p:sp>
      <p:sp>
        <p:nvSpPr>
          <p:cNvPr id="9" name="Line 10"/>
          <p:cNvSpPr>
            <a:spLocks noChangeShapeType="1"/>
          </p:cNvSpPr>
          <p:nvPr/>
        </p:nvSpPr>
        <p:spPr bwMode="auto">
          <a:xfrm flipH="1" flipV="1">
            <a:off x="5486400" y="1600200"/>
            <a:ext cx="1600200" cy="381000"/>
          </a:xfrm>
          <a:prstGeom prst="line">
            <a:avLst/>
          </a:prstGeom>
          <a:noFill/>
          <a:ln w="9525">
            <a:solidFill>
              <a:schemeClr val="tx1"/>
            </a:solidFill>
            <a:round/>
            <a:headEnd/>
            <a:tailEnd/>
          </a:ln>
          <a:effectLst/>
        </p:spPr>
        <p:txBody>
          <a:bodyPr anchor="ctr"/>
          <a:lstStyle/>
          <a:p>
            <a:endParaRPr lang="en-US"/>
          </a:p>
        </p:txBody>
      </p:sp>
      <p:sp>
        <p:nvSpPr>
          <p:cNvPr id="10" name="Rectangle 11"/>
          <p:cNvSpPr>
            <a:spLocks noChangeArrowheads="1"/>
          </p:cNvSpPr>
          <p:nvPr/>
        </p:nvSpPr>
        <p:spPr bwMode="auto">
          <a:xfrm>
            <a:off x="3429000" y="1905000"/>
            <a:ext cx="685800" cy="1752600"/>
          </a:xfrm>
          <a:prstGeom prst="rect">
            <a:avLst/>
          </a:prstGeom>
          <a:solidFill>
            <a:srgbClr val="B2D0E4"/>
          </a:solidFill>
          <a:ln w="9525">
            <a:solidFill>
              <a:schemeClr val="tx1"/>
            </a:solidFill>
            <a:miter lim="800000"/>
            <a:headEnd/>
            <a:tailEnd/>
          </a:ln>
          <a:effectLst/>
        </p:spPr>
        <p:txBody>
          <a:bodyPr wrap="none" anchor="ctr"/>
          <a:lstStyle/>
          <a:p>
            <a:endParaRPr lang="en-US"/>
          </a:p>
        </p:txBody>
      </p:sp>
      <p:sp>
        <p:nvSpPr>
          <p:cNvPr id="11" name="Rectangle 12"/>
          <p:cNvSpPr>
            <a:spLocks noChangeArrowheads="1"/>
          </p:cNvSpPr>
          <p:nvPr/>
        </p:nvSpPr>
        <p:spPr bwMode="auto">
          <a:xfrm>
            <a:off x="4572000" y="1905000"/>
            <a:ext cx="685800" cy="1752600"/>
          </a:xfrm>
          <a:prstGeom prst="rect">
            <a:avLst/>
          </a:prstGeom>
          <a:solidFill>
            <a:srgbClr val="B2D0E4"/>
          </a:solidFill>
          <a:ln w="9525">
            <a:solidFill>
              <a:schemeClr val="tx1"/>
            </a:solidFill>
            <a:miter lim="800000"/>
            <a:headEnd/>
            <a:tailEnd/>
          </a:ln>
          <a:effectLst/>
        </p:spPr>
        <p:txBody>
          <a:bodyPr wrap="none" anchor="ctr"/>
          <a:lstStyle/>
          <a:p>
            <a:endParaRPr lang="en-US"/>
          </a:p>
        </p:txBody>
      </p:sp>
      <p:sp>
        <p:nvSpPr>
          <p:cNvPr id="12" name="Rectangle 13"/>
          <p:cNvSpPr>
            <a:spLocks noChangeArrowheads="1"/>
          </p:cNvSpPr>
          <p:nvPr/>
        </p:nvSpPr>
        <p:spPr bwMode="auto">
          <a:xfrm>
            <a:off x="5715000" y="1905000"/>
            <a:ext cx="685800" cy="1752600"/>
          </a:xfrm>
          <a:prstGeom prst="rect">
            <a:avLst/>
          </a:prstGeom>
          <a:solidFill>
            <a:srgbClr val="B2D0E4"/>
          </a:solidFill>
          <a:ln w="9525">
            <a:solidFill>
              <a:schemeClr val="tx1"/>
            </a:solidFill>
            <a:miter lim="800000"/>
            <a:headEnd/>
            <a:tailEnd/>
          </a:ln>
          <a:effectLst/>
        </p:spPr>
        <p:txBody>
          <a:bodyPr wrap="none" anchor="ctr"/>
          <a:lstStyle/>
          <a:p>
            <a:endParaRPr lang="en-US"/>
          </a:p>
        </p:txBody>
      </p:sp>
      <p:sp>
        <p:nvSpPr>
          <p:cNvPr id="13" name="Rectangle 14"/>
          <p:cNvSpPr>
            <a:spLocks noChangeArrowheads="1"/>
          </p:cNvSpPr>
          <p:nvPr/>
        </p:nvSpPr>
        <p:spPr bwMode="auto">
          <a:xfrm>
            <a:off x="2286000" y="1905000"/>
            <a:ext cx="685800" cy="1752600"/>
          </a:xfrm>
          <a:prstGeom prst="rect">
            <a:avLst/>
          </a:prstGeom>
          <a:solidFill>
            <a:srgbClr val="B2D0E4"/>
          </a:solidFill>
          <a:ln w="9525">
            <a:solidFill>
              <a:schemeClr val="tx1"/>
            </a:solidFill>
            <a:miter lim="800000"/>
            <a:headEnd/>
            <a:tailEnd/>
          </a:ln>
          <a:effectLst/>
        </p:spPr>
        <p:txBody>
          <a:bodyPr wrap="none" anchor="ctr"/>
          <a:lstStyle/>
          <a:p>
            <a:endParaRPr lang="en-US"/>
          </a:p>
        </p:txBody>
      </p:sp>
      <p:sp>
        <p:nvSpPr>
          <p:cNvPr id="14" name="Rectangle 15"/>
          <p:cNvSpPr>
            <a:spLocks noChangeArrowheads="1"/>
          </p:cNvSpPr>
          <p:nvPr/>
        </p:nvSpPr>
        <p:spPr bwMode="auto">
          <a:xfrm>
            <a:off x="2057400" y="2133600"/>
            <a:ext cx="4572000" cy="457200"/>
          </a:xfrm>
          <a:prstGeom prst="rect">
            <a:avLst/>
          </a:prstGeom>
          <a:solidFill>
            <a:schemeClr val="hlink"/>
          </a:solidFill>
          <a:ln w="9525">
            <a:solidFill>
              <a:schemeClr val="tx1"/>
            </a:solidFill>
            <a:miter lim="800000"/>
            <a:headEnd/>
            <a:tailEnd/>
          </a:ln>
          <a:effectLst/>
        </p:spPr>
        <p:txBody>
          <a:bodyPr wrap="none" anchor="ctr"/>
          <a:lstStyle/>
          <a:p>
            <a:endParaRPr lang="en-US"/>
          </a:p>
        </p:txBody>
      </p:sp>
      <p:sp>
        <p:nvSpPr>
          <p:cNvPr id="15" name="Line 16"/>
          <p:cNvSpPr>
            <a:spLocks noChangeShapeType="1"/>
          </p:cNvSpPr>
          <p:nvPr/>
        </p:nvSpPr>
        <p:spPr bwMode="auto">
          <a:xfrm>
            <a:off x="2209800" y="2286000"/>
            <a:ext cx="4267200" cy="0"/>
          </a:xfrm>
          <a:prstGeom prst="line">
            <a:avLst/>
          </a:prstGeom>
          <a:noFill/>
          <a:ln w="38100">
            <a:solidFill>
              <a:schemeClr val="tx1"/>
            </a:solidFill>
            <a:prstDash val="sysDot"/>
            <a:round/>
            <a:headEnd/>
            <a:tailEnd/>
          </a:ln>
          <a:effectLst/>
        </p:spPr>
        <p:txBody>
          <a:bodyPr anchor="ctr"/>
          <a:lstStyle/>
          <a:p>
            <a:endParaRPr lang="en-US"/>
          </a:p>
        </p:txBody>
      </p:sp>
      <p:grpSp>
        <p:nvGrpSpPr>
          <p:cNvPr id="16" name="Group 17"/>
          <p:cNvGrpSpPr>
            <a:grpSpLocks/>
          </p:cNvGrpSpPr>
          <p:nvPr/>
        </p:nvGrpSpPr>
        <p:grpSpPr bwMode="auto">
          <a:xfrm>
            <a:off x="2362200" y="3429000"/>
            <a:ext cx="533400" cy="152400"/>
            <a:chOff x="2064" y="2928"/>
            <a:chExt cx="336" cy="96"/>
          </a:xfrm>
        </p:grpSpPr>
        <p:sp>
          <p:nvSpPr>
            <p:cNvPr id="17" name="Rectangle 18"/>
            <p:cNvSpPr>
              <a:spLocks noChangeArrowheads="1"/>
            </p:cNvSpPr>
            <p:nvPr/>
          </p:nvSpPr>
          <p:spPr bwMode="auto">
            <a:xfrm>
              <a:off x="2064" y="2928"/>
              <a:ext cx="336" cy="96"/>
            </a:xfrm>
            <a:prstGeom prst="rect">
              <a:avLst/>
            </a:prstGeom>
            <a:solidFill>
              <a:srgbClr val="FF9900"/>
            </a:solidFill>
            <a:ln w="9525">
              <a:solidFill>
                <a:schemeClr val="tx1"/>
              </a:solidFill>
              <a:miter lim="800000"/>
              <a:headEnd/>
              <a:tailEnd/>
            </a:ln>
            <a:effectLst/>
          </p:spPr>
          <p:txBody>
            <a:bodyPr wrap="none" anchor="ctr"/>
            <a:lstStyle/>
            <a:p>
              <a:endParaRPr lang="en-US"/>
            </a:p>
          </p:txBody>
        </p:sp>
        <p:sp>
          <p:nvSpPr>
            <p:cNvPr id="18" name="Line 19"/>
            <p:cNvSpPr>
              <a:spLocks noChangeShapeType="1"/>
            </p:cNvSpPr>
            <p:nvPr/>
          </p:nvSpPr>
          <p:spPr bwMode="auto">
            <a:xfrm>
              <a:off x="2112" y="2976"/>
              <a:ext cx="240" cy="0"/>
            </a:xfrm>
            <a:prstGeom prst="line">
              <a:avLst/>
            </a:prstGeom>
            <a:noFill/>
            <a:ln w="28575">
              <a:solidFill>
                <a:schemeClr val="tx1"/>
              </a:solidFill>
              <a:prstDash val="sysDot"/>
              <a:round/>
              <a:headEnd/>
              <a:tailEnd/>
            </a:ln>
            <a:effectLst/>
          </p:spPr>
          <p:txBody>
            <a:bodyPr anchor="ctr"/>
            <a:lstStyle/>
            <a:p>
              <a:endParaRPr lang="en-US"/>
            </a:p>
          </p:txBody>
        </p:sp>
      </p:grpSp>
      <p:grpSp>
        <p:nvGrpSpPr>
          <p:cNvPr id="19" name="Group 20"/>
          <p:cNvGrpSpPr>
            <a:grpSpLocks/>
          </p:cNvGrpSpPr>
          <p:nvPr/>
        </p:nvGrpSpPr>
        <p:grpSpPr bwMode="auto">
          <a:xfrm>
            <a:off x="5791200" y="3429000"/>
            <a:ext cx="533400" cy="152400"/>
            <a:chOff x="2064" y="2928"/>
            <a:chExt cx="336" cy="96"/>
          </a:xfrm>
        </p:grpSpPr>
        <p:sp>
          <p:nvSpPr>
            <p:cNvPr id="20" name="Rectangle 21"/>
            <p:cNvSpPr>
              <a:spLocks noChangeArrowheads="1"/>
            </p:cNvSpPr>
            <p:nvPr/>
          </p:nvSpPr>
          <p:spPr bwMode="auto">
            <a:xfrm>
              <a:off x="2064" y="2928"/>
              <a:ext cx="336" cy="96"/>
            </a:xfrm>
            <a:prstGeom prst="rect">
              <a:avLst/>
            </a:prstGeom>
            <a:solidFill>
              <a:srgbClr val="FF9900"/>
            </a:solidFill>
            <a:ln w="9525">
              <a:solidFill>
                <a:schemeClr val="tx1"/>
              </a:solidFill>
              <a:miter lim="800000"/>
              <a:headEnd/>
              <a:tailEnd/>
            </a:ln>
            <a:effectLst/>
          </p:spPr>
          <p:txBody>
            <a:bodyPr wrap="none" anchor="ctr"/>
            <a:lstStyle/>
            <a:p>
              <a:endParaRPr lang="en-US"/>
            </a:p>
          </p:txBody>
        </p:sp>
        <p:sp>
          <p:nvSpPr>
            <p:cNvPr id="21" name="Line 22"/>
            <p:cNvSpPr>
              <a:spLocks noChangeShapeType="1"/>
            </p:cNvSpPr>
            <p:nvPr/>
          </p:nvSpPr>
          <p:spPr bwMode="auto">
            <a:xfrm>
              <a:off x="2112" y="2976"/>
              <a:ext cx="240" cy="0"/>
            </a:xfrm>
            <a:prstGeom prst="line">
              <a:avLst/>
            </a:prstGeom>
            <a:noFill/>
            <a:ln w="28575">
              <a:solidFill>
                <a:schemeClr val="tx1"/>
              </a:solidFill>
              <a:prstDash val="sysDot"/>
              <a:round/>
              <a:headEnd/>
              <a:tailEnd/>
            </a:ln>
            <a:effectLst/>
          </p:spPr>
          <p:txBody>
            <a:bodyPr anchor="ctr"/>
            <a:lstStyle/>
            <a:p>
              <a:endParaRPr lang="en-US"/>
            </a:p>
          </p:txBody>
        </p:sp>
      </p:grpSp>
      <p:grpSp>
        <p:nvGrpSpPr>
          <p:cNvPr id="22" name="Group 23"/>
          <p:cNvGrpSpPr>
            <a:grpSpLocks/>
          </p:cNvGrpSpPr>
          <p:nvPr/>
        </p:nvGrpSpPr>
        <p:grpSpPr bwMode="auto">
          <a:xfrm>
            <a:off x="4648200" y="3429000"/>
            <a:ext cx="533400" cy="152400"/>
            <a:chOff x="2064" y="2928"/>
            <a:chExt cx="336" cy="96"/>
          </a:xfrm>
        </p:grpSpPr>
        <p:sp>
          <p:nvSpPr>
            <p:cNvPr id="23" name="Rectangle 24"/>
            <p:cNvSpPr>
              <a:spLocks noChangeArrowheads="1"/>
            </p:cNvSpPr>
            <p:nvPr/>
          </p:nvSpPr>
          <p:spPr bwMode="auto">
            <a:xfrm>
              <a:off x="2064" y="2928"/>
              <a:ext cx="336" cy="96"/>
            </a:xfrm>
            <a:prstGeom prst="rect">
              <a:avLst/>
            </a:prstGeom>
            <a:solidFill>
              <a:srgbClr val="FF9900"/>
            </a:solidFill>
            <a:ln w="9525">
              <a:solidFill>
                <a:schemeClr val="tx1"/>
              </a:solidFill>
              <a:miter lim="800000"/>
              <a:headEnd/>
              <a:tailEnd/>
            </a:ln>
            <a:effectLst/>
          </p:spPr>
          <p:txBody>
            <a:bodyPr wrap="none" anchor="ctr"/>
            <a:lstStyle/>
            <a:p>
              <a:endParaRPr lang="en-US"/>
            </a:p>
          </p:txBody>
        </p:sp>
        <p:sp>
          <p:nvSpPr>
            <p:cNvPr id="24" name="Line 25"/>
            <p:cNvSpPr>
              <a:spLocks noChangeShapeType="1"/>
            </p:cNvSpPr>
            <p:nvPr/>
          </p:nvSpPr>
          <p:spPr bwMode="auto">
            <a:xfrm>
              <a:off x="2112" y="2976"/>
              <a:ext cx="240" cy="0"/>
            </a:xfrm>
            <a:prstGeom prst="line">
              <a:avLst/>
            </a:prstGeom>
            <a:noFill/>
            <a:ln w="28575">
              <a:solidFill>
                <a:schemeClr val="tx1"/>
              </a:solidFill>
              <a:prstDash val="sysDot"/>
              <a:round/>
              <a:headEnd/>
              <a:tailEnd/>
            </a:ln>
            <a:effectLst/>
          </p:spPr>
          <p:txBody>
            <a:bodyPr anchor="ctr"/>
            <a:lstStyle/>
            <a:p>
              <a:endParaRPr lang="en-US"/>
            </a:p>
          </p:txBody>
        </p:sp>
      </p:grpSp>
      <p:sp>
        <p:nvSpPr>
          <p:cNvPr id="25" name="Line 29"/>
          <p:cNvSpPr>
            <a:spLocks noChangeShapeType="1"/>
          </p:cNvSpPr>
          <p:nvPr/>
        </p:nvSpPr>
        <p:spPr bwMode="auto">
          <a:xfrm>
            <a:off x="2590800" y="2590800"/>
            <a:ext cx="0" cy="838200"/>
          </a:xfrm>
          <a:prstGeom prst="line">
            <a:avLst/>
          </a:prstGeom>
          <a:noFill/>
          <a:ln w="19050">
            <a:solidFill>
              <a:schemeClr val="tx1"/>
            </a:solidFill>
            <a:round/>
            <a:headEnd type="triangle" w="med" len="med"/>
            <a:tailEnd type="triangle" w="med" len="med"/>
          </a:ln>
          <a:effectLst/>
        </p:spPr>
        <p:txBody>
          <a:bodyPr anchor="ctr"/>
          <a:lstStyle/>
          <a:p>
            <a:endParaRPr lang="en-US"/>
          </a:p>
        </p:txBody>
      </p:sp>
      <p:sp>
        <p:nvSpPr>
          <p:cNvPr id="26" name="Line 30"/>
          <p:cNvSpPr>
            <a:spLocks noChangeShapeType="1"/>
          </p:cNvSpPr>
          <p:nvPr/>
        </p:nvSpPr>
        <p:spPr bwMode="auto">
          <a:xfrm>
            <a:off x="6096000" y="2590800"/>
            <a:ext cx="0" cy="838200"/>
          </a:xfrm>
          <a:prstGeom prst="line">
            <a:avLst/>
          </a:prstGeom>
          <a:noFill/>
          <a:ln w="19050">
            <a:solidFill>
              <a:schemeClr val="tx1"/>
            </a:solidFill>
            <a:round/>
            <a:headEnd type="triangle" w="med" len="med"/>
            <a:tailEnd type="triangle" w="med" len="med"/>
          </a:ln>
          <a:effectLst/>
        </p:spPr>
        <p:txBody>
          <a:bodyPr anchor="ctr"/>
          <a:lstStyle/>
          <a:p>
            <a:endParaRPr lang="en-US"/>
          </a:p>
        </p:txBody>
      </p:sp>
      <p:sp>
        <p:nvSpPr>
          <p:cNvPr id="27" name="Line 31"/>
          <p:cNvSpPr>
            <a:spLocks noChangeShapeType="1"/>
          </p:cNvSpPr>
          <p:nvPr/>
        </p:nvSpPr>
        <p:spPr bwMode="auto">
          <a:xfrm>
            <a:off x="4953000" y="2590800"/>
            <a:ext cx="0" cy="838200"/>
          </a:xfrm>
          <a:prstGeom prst="line">
            <a:avLst/>
          </a:prstGeom>
          <a:noFill/>
          <a:ln w="19050">
            <a:solidFill>
              <a:schemeClr val="tx1"/>
            </a:solidFill>
            <a:round/>
            <a:headEnd type="triangle" w="med" len="med"/>
            <a:tailEnd type="triangle" w="med" len="med"/>
          </a:ln>
          <a:effectLst/>
        </p:spPr>
        <p:txBody>
          <a:bodyPr anchor="ctr"/>
          <a:lstStyle/>
          <a:p>
            <a:endParaRPr lang="en-US"/>
          </a:p>
        </p:txBody>
      </p:sp>
      <p:sp>
        <p:nvSpPr>
          <p:cNvPr id="28" name="Line 32"/>
          <p:cNvSpPr>
            <a:spLocks noChangeShapeType="1"/>
          </p:cNvSpPr>
          <p:nvPr/>
        </p:nvSpPr>
        <p:spPr bwMode="auto">
          <a:xfrm>
            <a:off x="3733800" y="2590800"/>
            <a:ext cx="0" cy="838200"/>
          </a:xfrm>
          <a:prstGeom prst="line">
            <a:avLst/>
          </a:prstGeom>
          <a:noFill/>
          <a:ln w="19050">
            <a:solidFill>
              <a:schemeClr val="tx1"/>
            </a:solidFill>
            <a:round/>
            <a:headEnd type="triangle" w="med" len="med"/>
            <a:tailEnd type="triangle" w="med" len="med"/>
          </a:ln>
          <a:effectLst/>
        </p:spPr>
        <p:txBody>
          <a:bodyPr anchor="ctr"/>
          <a:lstStyle/>
          <a:p>
            <a:endParaRPr lang="en-US"/>
          </a:p>
        </p:txBody>
      </p:sp>
      <p:sp>
        <p:nvSpPr>
          <p:cNvPr id="29" name="Line 33"/>
          <p:cNvSpPr>
            <a:spLocks noChangeShapeType="1"/>
          </p:cNvSpPr>
          <p:nvPr/>
        </p:nvSpPr>
        <p:spPr bwMode="auto">
          <a:xfrm>
            <a:off x="2590800" y="2438400"/>
            <a:ext cx="3429000" cy="0"/>
          </a:xfrm>
          <a:prstGeom prst="line">
            <a:avLst/>
          </a:prstGeom>
          <a:noFill/>
          <a:ln w="19050">
            <a:solidFill>
              <a:schemeClr val="bg1"/>
            </a:solidFill>
            <a:round/>
            <a:headEnd type="triangle" w="med" len="med"/>
            <a:tailEnd type="triangle" w="med" len="med"/>
          </a:ln>
          <a:effectLst/>
        </p:spPr>
        <p:txBody>
          <a:bodyPr anchor="ctr"/>
          <a:lstStyle/>
          <a:p>
            <a:endParaRPr lang="en-US"/>
          </a:p>
        </p:txBody>
      </p:sp>
      <p:sp>
        <p:nvSpPr>
          <p:cNvPr id="30" name="Text Box 34"/>
          <p:cNvSpPr txBox="1">
            <a:spLocks noChangeArrowheads="1"/>
          </p:cNvSpPr>
          <p:nvPr/>
        </p:nvSpPr>
        <p:spPr bwMode="auto">
          <a:xfrm>
            <a:off x="2362200" y="1905000"/>
            <a:ext cx="541338" cy="277813"/>
          </a:xfrm>
          <a:prstGeom prst="rect">
            <a:avLst/>
          </a:prstGeom>
          <a:noFill/>
          <a:ln w="9525">
            <a:noFill/>
            <a:miter lim="800000"/>
            <a:headEnd/>
            <a:tailEnd/>
          </a:ln>
          <a:effectLst/>
        </p:spPr>
        <p:txBody>
          <a:bodyPr wrap="none">
            <a:spAutoFit/>
          </a:bodyPr>
          <a:lstStyle/>
          <a:p>
            <a:pPr>
              <a:lnSpc>
                <a:spcPct val="87000"/>
              </a:lnSpc>
              <a:buClr>
                <a:schemeClr val="tx2"/>
              </a:buClr>
              <a:buSzPct val="80000"/>
            </a:pPr>
            <a:r>
              <a:rPr lang="en-US" sz="1400" b="1"/>
              <a:t>ESX</a:t>
            </a:r>
          </a:p>
        </p:txBody>
      </p:sp>
      <p:sp>
        <p:nvSpPr>
          <p:cNvPr id="31" name="Text Box 35"/>
          <p:cNvSpPr txBox="1">
            <a:spLocks noChangeArrowheads="1"/>
          </p:cNvSpPr>
          <p:nvPr/>
        </p:nvSpPr>
        <p:spPr bwMode="auto">
          <a:xfrm>
            <a:off x="5791200" y="1905000"/>
            <a:ext cx="541338" cy="277813"/>
          </a:xfrm>
          <a:prstGeom prst="rect">
            <a:avLst/>
          </a:prstGeom>
          <a:noFill/>
          <a:ln w="9525">
            <a:noFill/>
            <a:miter lim="800000"/>
            <a:headEnd/>
            <a:tailEnd/>
          </a:ln>
          <a:effectLst/>
        </p:spPr>
        <p:txBody>
          <a:bodyPr wrap="none">
            <a:spAutoFit/>
          </a:bodyPr>
          <a:lstStyle/>
          <a:p>
            <a:pPr>
              <a:lnSpc>
                <a:spcPct val="87000"/>
              </a:lnSpc>
              <a:buClr>
                <a:schemeClr val="tx2"/>
              </a:buClr>
              <a:buSzPct val="80000"/>
            </a:pPr>
            <a:r>
              <a:rPr lang="en-US" sz="1400" b="1"/>
              <a:t>ESX</a:t>
            </a:r>
          </a:p>
        </p:txBody>
      </p:sp>
      <p:sp>
        <p:nvSpPr>
          <p:cNvPr id="32" name="Text Box 36"/>
          <p:cNvSpPr txBox="1">
            <a:spLocks noChangeArrowheads="1"/>
          </p:cNvSpPr>
          <p:nvPr/>
        </p:nvSpPr>
        <p:spPr bwMode="auto">
          <a:xfrm>
            <a:off x="4648200" y="1905000"/>
            <a:ext cx="541338" cy="277813"/>
          </a:xfrm>
          <a:prstGeom prst="rect">
            <a:avLst/>
          </a:prstGeom>
          <a:noFill/>
          <a:ln w="9525">
            <a:noFill/>
            <a:miter lim="800000"/>
            <a:headEnd/>
            <a:tailEnd/>
          </a:ln>
          <a:effectLst/>
        </p:spPr>
        <p:txBody>
          <a:bodyPr wrap="none">
            <a:spAutoFit/>
          </a:bodyPr>
          <a:lstStyle/>
          <a:p>
            <a:pPr>
              <a:lnSpc>
                <a:spcPct val="87000"/>
              </a:lnSpc>
              <a:buClr>
                <a:schemeClr val="tx2"/>
              </a:buClr>
              <a:buSzPct val="80000"/>
            </a:pPr>
            <a:r>
              <a:rPr lang="en-US" sz="1400" b="1"/>
              <a:t>ESX</a:t>
            </a:r>
          </a:p>
        </p:txBody>
      </p:sp>
      <p:sp>
        <p:nvSpPr>
          <p:cNvPr id="33" name="Text Box 37"/>
          <p:cNvSpPr txBox="1">
            <a:spLocks noChangeArrowheads="1"/>
          </p:cNvSpPr>
          <p:nvPr/>
        </p:nvSpPr>
        <p:spPr bwMode="auto">
          <a:xfrm>
            <a:off x="3505200" y="1905000"/>
            <a:ext cx="541338" cy="277813"/>
          </a:xfrm>
          <a:prstGeom prst="rect">
            <a:avLst/>
          </a:prstGeom>
          <a:noFill/>
          <a:ln w="9525">
            <a:noFill/>
            <a:miter lim="800000"/>
            <a:headEnd/>
            <a:tailEnd/>
          </a:ln>
          <a:effectLst/>
        </p:spPr>
        <p:txBody>
          <a:bodyPr wrap="none">
            <a:spAutoFit/>
          </a:bodyPr>
          <a:lstStyle/>
          <a:p>
            <a:pPr>
              <a:lnSpc>
                <a:spcPct val="87000"/>
              </a:lnSpc>
              <a:buClr>
                <a:schemeClr val="tx2"/>
              </a:buClr>
              <a:buSzPct val="80000"/>
            </a:pPr>
            <a:r>
              <a:rPr lang="en-US" sz="1400" b="1"/>
              <a:t>ESX</a:t>
            </a:r>
          </a:p>
        </p:txBody>
      </p:sp>
      <p:grpSp>
        <p:nvGrpSpPr>
          <p:cNvPr id="34" name="Group 166"/>
          <p:cNvGrpSpPr>
            <a:grpSpLocks/>
          </p:cNvGrpSpPr>
          <p:nvPr/>
        </p:nvGrpSpPr>
        <p:grpSpPr bwMode="auto">
          <a:xfrm>
            <a:off x="3810000" y="3048000"/>
            <a:ext cx="5105400" cy="3429000"/>
            <a:chOff x="2400" y="1920"/>
            <a:chExt cx="3216" cy="2160"/>
          </a:xfrm>
        </p:grpSpPr>
        <p:sp>
          <p:nvSpPr>
            <p:cNvPr id="35" name="Rectangle 39"/>
            <p:cNvSpPr>
              <a:spLocks noChangeArrowheads="1"/>
            </p:cNvSpPr>
            <p:nvPr/>
          </p:nvSpPr>
          <p:spPr bwMode="auto">
            <a:xfrm>
              <a:off x="3024" y="1920"/>
              <a:ext cx="2592" cy="2160"/>
            </a:xfrm>
            <a:prstGeom prst="rect">
              <a:avLst/>
            </a:prstGeom>
            <a:solidFill>
              <a:schemeClr val="bg1"/>
            </a:solidFill>
            <a:ln w="28575">
              <a:solidFill>
                <a:schemeClr val="tx1"/>
              </a:solidFill>
              <a:miter lim="800000"/>
              <a:headEnd/>
              <a:tailEnd/>
            </a:ln>
            <a:effectLst/>
          </p:spPr>
          <p:txBody>
            <a:bodyPr wrap="none" anchor="ctr"/>
            <a:lstStyle/>
            <a:p>
              <a:endParaRPr lang="en-US"/>
            </a:p>
          </p:txBody>
        </p:sp>
        <p:grpSp>
          <p:nvGrpSpPr>
            <p:cNvPr id="36" name="Group 165"/>
            <p:cNvGrpSpPr>
              <a:grpSpLocks/>
            </p:cNvGrpSpPr>
            <p:nvPr/>
          </p:nvGrpSpPr>
          <p:grpSpPr bwMode="auto">
            <a:xfrm>
              <a:off x="3216" y="2016"/>
              <a:ext cx="2342" cy="2039"/>
              <a:chOff x="3216" y="2016"/>
              <a:chExt cx="2342" cy="2039"/>
            </a:xfrm>
          </p:grpSpPr>
          <p:sp>
            <p:nvSpPr>
              <p:cNvPr id="39" name="Rectangle 41"/>
              <p:cNvSpPr>
                <a:spLocks noChangeArrowheads="1"/>
              </p:cNvSpPr>
              <p:nvPr/>
            </p:nvSpPr>
            <p:spPr bwMode="auto">
              <a:xfrm>
                <a:off x="3216" y="2657"/>
                <a:ext cx="1849" cy="726"/>
              </a:xfrm>
              <a:prstGeom prst="rect">
                <a:avLst/>
              </a:prstGeom>
              <a:solidFill>
                <a:srgbClr val="FF9900"/>
              </a:solidFill>
              <a:ln w="28575">
                <a:solidFill>
                  <a:schemeClr val="tx1"/>
                </a:solidFill>
                <a:miter lim="800000"/>
                <a:headEnd/>
                <a:tailEnd/>
              </a:ln>
              <a:effectLst/>
            </p:spPr>
            <p:txBody>
              <a:bodyPr wrap="none" anchor="ctr"/>
              <a:lstStyle/>
              <a:p>
                <a:pPr algn="ctr">
                  <a:lnSpc>
                    <a:spcPct val="87000"/>
                  </a:lnSpc>
                  <a:buClr>
                    <a:schemeClr val="tx2"/>
                  </a:buClr>
                  <a:buSzPct val="80000"/>
                </a:pPr>
                <a:endParaRPr lang="en-US" sz="1200" b="1"/>
              </a:p>
            </p:txBody>
          </p:sp>
          <p:sp>
            <p:nvSpPr>
              <p:cNvPr id="40" name="Rectangle 42"/>
              <p:cNvSpPr>
                <a:spLocks noChangeArrowheads="1"/>
              </p:cNvSpPr>
              <p:nvPr/>
            </p:nvSpPr>
            <p:spPr bwMode="auto">
              <a:xfrm>
                <a:off x="3517" y="3084"/>
                <a:ext cx="1247" cy="299"/>
              </a:xfrm>
              <a:prstGeom prst="rect">
                <a:avLst/>
              </a:prstGeom>
              <a:noFill/>
              <a:ln w="9525">
                <a:solidFill>
                  <a:schemeClr val="tx1"/>
                </a:solidFill>
                <a:miter lim="800000"/>
                <a:headEnd/>
                <a:tailEnd/>
              </a:ln>
              <a:effectLst/>
            </p:spPr>
            <p:txBody>
              <a:bodyPr wrap="none" anchor="ctr"/>
              <a:lstStyle/>
              <a:p>
                <a:endParaRPr lang="en-US"/>
              </a:p>
            </p:txBody>
          </p:sp>
          <p:grpSp>
            <p:nvGrpSpPr>
              <p:cNvPr id="41" name="Group 43"/>
              <p:cNvGrpSpPr>
                <a:grpSpLocks/>
              </p:cNvGrpSpPr>
              <p:nvPr/>
            </p:nvGrpSpPr>
            <p:grpSpPr bwMode="auto">
              <a:xfrm>
                <a:off x="3431" y="2657"/>
                <a:ext cx="344" cy="158"/>
                <a:chOff x="3360" y="1968"/>
                <a:chExt cx="384" cy="178"/>
              </a:xfrm>
            </p:grpSpPr>
            <p:sp>
              <p:nvSpPr>
                <p:cNvPr id="135" name="Rectangle 44"/>
                <p:cNvSpPr>
                  <a:spLocks noChangeArrowheads="1"/>
                </p:cNvSpPr>
                <p:nvPr/>
              </p:nvSpPr>
              <p:spPr bwMode="auto">
                <a:xfrm>
                  <a:off x="3391" y="1968"/>
                  <a:ext cx="339" cy="178"/>
                </a:xfrm>
                <a:prstGeom prst="rect">
                  <a:avLst/>
                </a:prstGeom>
                <a:noFill/>
                <a:ln w="9525">
                  <a:noFill/>
                  <a:miter lim="800000"/>
                  <a:headEnd/>
                  <a:tailEnd/>
                </a:ln>
                <a:effectLst/>
              </p:spPr>
              <p:txBody>
                <a:bodyPr wrap="none">
                  <a:spAutoFit/>
                </a:bodyPr>
                <a:lstStyle/>
                <a:p>
                  <a:pPr algn="ctr">
                    <a:lnSpc>
                      <a:spcPct val="87000"/>
                    </a:lnSpc>
                    <a:buClr>
                      <a:schemeClr val="tx2"/>
                    </a:buClr>
                    <a:buSzPct val="80000"/>
                  </a:pPr>
                  <a:r>
                    <a:rPr lang="en-US" sz="1200" b="1"/>
                    <a:t>port</a:t>
                  </a:r>
                </a:p>
              </p:txBody>
            </p:sp>
            <p:sp>
              <p:nvSpPr>
                <p:cNvPr id="136" name="Rectangle 45"/>
                <p:cNvSpPr>
                  <a:spLocks noChangeArrowheads="1"/>
                </p:cNvSpPr>
                <p:nvPr/>
              </p:nvSpPr>
              <p:spPr bwMode="auto">
                <a:xfrm>
                  <a:off x="3360" y="1968"/>
                  <a:ext cx="384" cy="144"/>
                </a:xfrm>
                <a:prstGeom prst="rect">
                  <a:avLst/>
                </a:prstGeom>
                <a:noFill/>
                <a:ln w="9525">
                  <a:solidFill>
                    <a:schemeClr val="tx1"/>
                  </a:solidFill>
                  <a:miter lim="800000"/>
                  <a:headEnd/>
                  <a:tailEnd/>
                </a:ln>
                <a:effectLst/>
              </p:spPr>
              <p:txBody>
                <a:bodyPr wrap="none" anchor="ctr"/>
                <a:lstStyle/>
                <a:p>
                  <a:endParaRPr lang="en-US"/>
                </a:p>
              </p:txBody>
            </p:sp>
          </p:grpSp>
          <p:grpSp>
            <p:nvGrpSpPr>
              <p:cNvPr id="42" name="Group 46"/>
              <p:cNvGrpSpPr>
                <a:grpSpLocks/>
              </p:cNvGrpSpPr>
              <p:nvPr/>
            </p:nvGrpSpPr>
            <p:grpSpPr bwMode="auto">
              <a:xfrm>
                <a:off x="4248" y="3255"/>
                <a:ext cx="344" cy="158"/>
                <a:chOff x="3360" y="1968"/>
                <a:chExt cx="384" cy="178"/>
              </a:xfrm>
            </p:grpSpPr>
            <p:sp>
              <p:nvSpPr>
                <p:cNvPr id="133" name="Rectangle 47"/>
                <p:cNvSpPr>
                  <a:spLocks noChangeArrowheads="1"/>
                </p:cNvSpPr>
                <p:nvPr/>
              </p:nvSpPr>
              <p:spPr bwMode="auto">
                <a:xfrm>
                  <a:off x="3390" y="1968"/>
                  <a:ext cx="339" cy="178"/>
                </a:xfrm>
                <a:prstGeom prst="rect">
                  <a:avLst/>
                </a:prstGeom>
                <a:noFill/>
                <a:ln w="9525">
                  <a:noFill/>
                  <a:miter lim="800000"/>
                  <a:headEnd/>
                  <a:tailEnd/>
                </a:ln>
                <a:effectLst/>
              </p:spPr>
              <p:txBody>
                <a:bodyPr wrap="none">
                  <a:spAutoFit/>
                </a:bodyPr>
                <a:lstStyle/>
                <a:p>
                  <a:pPr algn="ctr">
                    <a:lnSpc>
                      <a:spcPct val="87000"/>
                    </a:lnSpc>
                    <a:buClr>
                      <a:schemeClr val="tx2"/>
                    </a:buClr>
                    <a:buSzPct val="80000"/>
                  </a:pPr>
                  <a:r>
                    <a:rPr lang="en-US" sz="1200" b="1"/>
                    <a:t>port</a:t>
                  </a:r>
                </a:p>
              </p:txBody>
            </p:sp>
            <p:sp>
              <p:nvSpPr>
                <p:cNvPr id="134" name="Rectangle 48"/>
                <p:cNvSpPr>
                  <a:spLocks noChangeArrowheads="1"/>
                </p:cNvSpPr>
                <p:nvPr/>
              </p:nvSpPr>
              <p:spPr bwMode="auto">
                <a:xfrm>
                  <a:off x="3360" y="1968"/>
                  <a:ext cx="384" cy="144"/>
                </a:xfrm>
                <a:prstGeom prst="rect">
                  <a:avLst/>
                </a:prstGeom>
                <a:noFill/>
                <a:ln w="9525">
                  <a:solidFill>
                    <a:schemeClr val="tx1"/>
                  </a:solidFill>
                  <a:miter lim="800000"/>
                  <a:headEnd/>
                  <a:tailEnd/>
                </a:ln>
                <a:effectLst/>
              </p:spPr>
              <p:txBody>
                <a:bodyPr wrap="none" anchor="ctr"/>
                <a:lstStyle/>
                <a:p>
                  <a:endParaRPr lang="en-US"/>
                </a:p>
              </p:txBody>
            </p:sp>
          </p:grpSp>
          <p:grpSp>
            <p:nvGrpSpPr>
              <p:cNvPr id="43" name="Group 49"/>
              <p:cNvGrpSpPr>
                <a:grpSpLocks/>
              </p:cNvGrpSpPr>
              <p:nvPr/>
            </p:nvGrpSpPr>
            <p:grpSpPr bwMode="auto">
              <a:xfrm>
                <a:off x="3990" y="2657"/>
                <a:ext cx="344" cy="158"/>
                <a:chOff x="3360" y="1968"/>
                <a:chExt cx="384" cy="178"/>
              </a:xfrm>
            </p:grpSpPr>
            <p:sp>
              <p:nvSpPr>
                <p:cNvPr id="131" name="Rectangle 50"/>
                <p:cNvSpPr>
                  <a:spLocks noChangeArrowheads="1"/>
                </p:cNvSpPr>
                <p:nvPr/>
              </p:nvSpPr>
              <p:spPr bwMode="auto">
                <a:xfrm>
                  <a:off x="3390" y="1968"/>
                  <a:ext cx="339" cy="178"/>
                </a:xfrm>
                <a:prstGeom prst="rect">
                  <a:avLst/>
                </a:prstGeom>
                <a:noFill/>
                <a:ln w="9525">
                  <a:noFill/>
                  <a:miter lim="800000"/>
                  <a:headEnd/>
                  <a:tailEnd/>
                </a:ln>
                <a:effectLst/>
              </p:spPr>
              <p:txBody>
                <a:bodyPr wrap="none">
                  <a:spAutoFit/>
                </a:bodyPr>
                <a:lstStyle/>
                <a:p>
                  <a:pPr algn="ctr">
                    <a:lnSpc>
                      <a:spcPct val="87000"/>
                    </a:lnSpc>
                    <a:buClr>
                      <a:schemeClr val="tx2"/>
                    </a:buClr>
                    <a:buSzPct val="80000"/>
                  </a:pPr>
                  <a:r>
                    <a:rPr lang="en-US" sz="1200" b="1"/>
                    <a:t>port</a:t>
                  </a:r>
                </a:p>
              </p:txBody>
            </p:sp>
            <p:sp>
              <p:nvSpPr>
                <p:cNvPr id="132" name="Rectangle 51"/>
                <p:cNvSpPr>
                  <a:spLocks noChangeArrowheads="1"/>
                </p:cNvSpPr>
                <p:nvPr/>
              </p:nvSpPr>
              <p:spPr bwMode="auto">
                <a:xfrm>
                  <a:off x="3360" y="1968"/>
                  <a:ext cx="384" cy="144"/>
                </a:xfrm>
                <a:prstGeom prst="rect">
                  <a:avLst/>
                </a:prstGeom>
                <a:noFill/>
                <a:ln w="9525">
                  <a:solidFill>
                    <a:schemeClr val="tx1"/>
                  </a:solidFill>
                  <a:miter lim="800000"/>
                  <a:headEnd/>
                  <a:tailEnd/>
                </a:ln>
                <a:effectLst/>
              </p:spPr>
              <p:txBody>
                <a:bodyPr wrap="none" anchor="ctr"/>
                <a:lstStyle/>
                <a:p>
                  <a:endParaRPr lang="en-US"/>
                </a:p>
              </p:txBody>
            </p:sp>
          </p:grpSp>
          <p:grpSp>
            <p:nvGrpSpPr>
              <p:cNvPr id="44" name="Group 52"/>
              <p:cNvGrpSpPr>
                <a:grpSpLocks/>
              </p:cNvGrpSpPr>
              <p:nvPr/>
            </p:nvGrpSpPr>
            <p:grpSpPr bwMode="auto">
              <a:xfrm>
                <a:off x="3646" y="3255"/>
                <a:ext cx="344" cy="158"/>
                <a:chOff x="3360" y="1968"/>
                <a:chExt cx="384" cy="178"/>
              </a:xfrm>
            </p:grpSpPr>
            <p:sp>
              <p:nvSpPr>
                <p:cNvPr id="129" name="Rectangle 53"/>
                <p:cNvSpPr>
                  <a:spLocks noChangeArrowheads="1"/>
                </p:cNvSpPr>
                <p:nvPr/>
              </p:nvSpPr>
              <p:spPr bwMode="auto">
                <a:xfrm>
                  <a:off x="3390" y="1968"/>
                  <a:ext cx="338" cy="178"/>
                </a:xfrm>
                <a:prstGeom prst="rect">
                  <a:avLst/>
                </a:prstGeom>
                <a:noFill/>
                <a:ln w="9525">
                  <a:noFill/>
                  <a:miter lim="800000"/>
                  <a:headEnd/>
                  <a:tailEnd/>
                </a:ln>
                <a:effectLst/>
              </p:spPr>
              <p:txBody>
                <a:bodyPr wrap="none">
                  <a:spAutoFit/>
                </a:bodyPr>
                <a:lstStyle/>
                <a:p>
                  <a:pPr algn="ctr">
                    <a:lnSpc>
                      <a:spcPct val="87000"/>
                    </a:lnSpc>
                    <a:buClr>
                      <a:schemeClr val="tx2"/>
                    </a:buClr>
                    <a:buSzPct val="80000"/>
                  </a:pPr>
                  <a:r>
                    <a:rPr lang="en-US" sz="1200" b="1"/>
                    <a:t>port</a:t>
                  </a:r>
                </a:p>
              </p:txBody>
            </p:sp>
            <p:sp>
              <p:nvSpPr>
                <p:cNvPr id="130" name="Rectangle 54"/>
                <p:cNvSpPr>
                  <a:spLocks noChangeArrowheads="1"/>
                </p:cNvSpPr>
                <p:nvPr/>
              </p:nvSpPr>
              <p:spPr bwMode="auto">
                <a:xfrm>
                  <a:off x="3360" y="1968"/>
                  <a:ext cx="384" cy="144"/>
                </a:xfrm>
                <a:prstGeom prst="rect">
                  <a:avLst/>
                </a:prstGeom>
                <a:noFill/>
                <a:ln w="9525">
                  <a:solidFill>
                    <a:schemeClr val="tx1"/>
                  </a:solidFill>
                  <a:miter lim="800000"/>
                  <a:headEnd/>
                  <a:tailEnd/>
                </a:ln>
                <a:effectLst/>
              </p:spPr>
              <p:txBody>
                <a:bodyPr wrap="none" anchor="ctr"/>
                <a:lstStyle/>
                <a:p>
                  <a:endParaRPr lang="en-US"/>
                </a:p>
              </p:txBody>
            </p:sp>
          </p:grpSp>
          <p:grpSp>
            <p:nvGrpSpPr>
              <p:cNvPr id="45" name="Group 55"/>
              <p:cNvGrpSpPr>
                <a:grpSpLocks/>
              </p:cNvGrpSpPr>
              <p:nvPr/>
            </p:nvGrpSpPr>
            <p:grpSpPr bwMode="auto">
              <a:xfrm>
                <a:off x="4549" y="2657"/>
                <a:ext cx="344" cy="158"/>
                <a:chOff x="3360" y="1968"/>
                <a:chExt cx="384" cy="178"/>
              </a:xfrm>
            </p:grpSpPr>
            <p:sp>
              <p:nvSpPr>
                <p:cNvPr id="127" name="Rectangle 56"/>
                <p:cNvSpPr>
                  <a:spLocks noChangeArrowheads="1"/>
                </p:cNvSpPr>
                <p:nvPr/>
              </p:nvSpPr>
              <p:spPr bwMode="auto">
                <a:xfrm>
                  <a:off x="3390" y="1968"/>
                  <a:ext cx="339" cy="178"/>
                </a:xfrm>
                <a:prstGeom prst="rect">
                  <a:avLst/>
                </a:prstGeom>
                <a:noFill/>
                <a:ln w="9525">
                  <a:noFill/>
                  <a:miter lim="800000"/>
                  <a:headEnd/>
                  <a:tailEnd/>
                </a:ln>
                <a:effectLst/>
              </p:spPr>
              <p:txBody>
                <a:bodyPr wrap="none">
                  <a:spAutoFit/>
                </a:bodyPr>
                <a:lstStyle/>
                <a:p>
                  <a:pPr algn="ctr">
                    <a:lnSpc>
                      <a:spcPct val="87000"/>
                    </a:lnSpc>
                    <a:buClr>
                      <a:schemeClr val="tx2"/>
                    </a:buClr>
                    <a:buSzPct val="80000"/>
                  </a:pPr>
                  <a:r>
                    <a:rPr lang="en-US" sz="1200" b="1"/>
                    <a:t>port</a:t>
                  </a:r>
                </a:p>
              </p:txBody>
            </p:sp>
            <p:sp>
              <p:nvSpPr>
                <p:cNvPr id="128" name="Rectangle 57"/>
                <p:cNvSpPr>
                  <a:spLocks noChangeArrowheads="1"/>
                </p:cNvSpPr>
                <p:nvPr/>
              </p:nvSpPr>
              <p:spPr bwMode="auto">
                <a:xfrm>
                  <a:off x="3360" y="1968"/>
                  <a:ext cx="384" cy="144"/>
                </a:xfrm>
                <a:prstGeom prst="rect">
                  <a:avLst/>
                </a:prstGeom>
                <a:noFill/>
                <a:ln w="9525">
                  <a:solidFill>
                    <a:schemeClr val="tx1"/>
                  </a:solidFill>
                  <a:miter lim="800000"/>
                  <a:headEnd/>
                  <a:tailEnd/>
                </a:ln>
                <a:effectLst/>
              </p:spPr>
              <p:txBody>
                <a:bodyPr wrap="none" anchor="ctr"/>
                <a:lstStyle/>
                <a:p>
                  <a:endParaRPr lang="en-US"/>
                </a:p>
              </p:txBody>
            </p:sp>
          </p:grpSp>
          <p:sp>
            <p:nvSpPr>
              <p:cNvPr id="46" name="Text Box 58"/>
              <p:cNvSpPr txBox="1">
                <a:spLocks noChangeArrowheads="1"/>
              </p:cNvSpPr>
              <p:nvPr/>
            </p:nvSpPr>
            <p:spPr bwMode="auto">
              <a:xfrm>
                <a:off x="3735" y="3083"/>
                <a:ext cx="768" cy="175"/>
              </a:xfrm>
              <a:prstGeom prst="rect">
                <a:avLst/>
              </a:prstGeom>
              <a:noFill/>
              <a:ln w="9525">
                <a:noFill/>
                <a:miter lim="800000"/>
                <a:headEnd/>
                <a:tailEnd/>
              </a:ln>
              <a:effectLst/>
            </p:spPr>
            <p:txBody>
              <a:bodyPr wrap="none">
                <a:spAutoFit/>
              </a:bodyPr>
              <a:lstStyle/>
              <a:p>
                <a:pPr algn="ctr">
                  <a:lnSpc>
                    <a:spcPct val="87000"/>
                  </a:lnSpc>
                  <a:buClr>
                    <a:schemeClr val="tx2"/>
                  </a:buClr>
                  <a:buSzPct val="80000"/>
                </a:pPr>
                <a:r>
                  <a:rPr lang="en-US" sz="1400" b="1"/>
                  <a:t>NIC teaming</a:t>
                </a:r>
              </a:p>
            </p:txBody>
          </p:sp>
          <p:grpSp>
            <p:nvGrpSpPr>
              <p:cNvPr id="47" name="Group 59"/>
              <p:cNvGrpSpPr>
                <a:grpSpLocks/>
              </p:cNvGrpSpPr>
              <p:nvPr/>
            </p:nvGrpSpPr>
            <p:grpSpPr bwMode="auto">
              <a:xfrm>
                <a:off x="3431" y="2016"/>
                <a:ext cx="353" cy="158"/>
                <a:chOff x="3408" y="1008"/>
                <a:chExt cx="394" cy="178"/>
              </a:xfrm>
            </p:grpSpPr>
            <p:sp>
              <p:nvSpPr>
                <p:cNvPr id="125" name="Rectangle 60"/>
                <p:cNvSpPr>
                  <a:spLocks noChangeArrowheads="1"/>
                </p:cNvSpPr>
                <p:nvPr/>
              </p:nvSpPr>
              <p:spPr bwMode="auto">
                <a:xfrm>
                  <a:off x="3408" y="1008"/>
                  <a:ext cx="384" cy="144"/>
                </a:xfrm>
                <a:prstGeom prst="rect">
                  <a:avLst/>
                </a:prstGeom>
                <a:solidFill>
                  <a:schemeClr val="hlink"/>
                </a:solidFill>
                <a:ln w="9525">
                  <a:solidFill>
                    <a:schemeClr val="tx1"/>
                  </a:solidFill>
                  <a:miter lim="800000"/>
                  <a:headEnd/>
                  <a:tailEnd/>
                </a:ln>
                <a:effectLst/>
              </p:spPr>
              <p:txBody>
                <a:bodyPr wrap="none" anchor="ctr"/>
                <a:lstStyle/>
                <a:p>
                  <a:endParaRPr lang="en-US"/>
                </a:p>
              </p:txBody>
            </p:sp>
            <p:sp>
              <p:nvSpPr>
                <p:cNvPr id="126" name="Rectangle 61"/>
                <p:cNvSpPr>
                  <a:spLocks noChangeArrowheads="1"/>
                </p:cNvSpPr>
                <p:nvPr/>
              </p:nvSpPr>
              <p:spPr bwMode="auto">
                <a:xfrm>
                  <a:off x="3417" y="1008"/>
                  <a:ext cx="385" cy="178"/>
                </a:xfrm>
                <a:prstGeom prst="rect">
                  <a:avLst/>
                </a:prstGeom>
                <a:noFill/>
                <a:ln w="9525">
                  <a:noFill/>
                  <a:miter lim="800000"/>
                  <a:headEnd/>
                  <a:tailEnd/>
                </a:ln>
                <a:effectLst/>
              </p:spPr>
              <p:txBody>
                <a:bodyPr wrap="none">
                  <a:spAutoFit/>
                </a:bodyPr>
                <a:lstStyle/>
                <a:p>
                  <a:pPr algn="ctr">
                    <a:lnSpc>
                      <a:spcPct val="87000"/>
                    </a:lnSpc>
                    <a:buClr>
                      <a:schemeClr val="tx2"/>
                    </a:buClr>
                    <a:buSzPct val="80000"/>
                  </a:pPr>
                  <a:r>
                    <a:rPr lang="en-US" sz="1200" b="1">
                      <a:solidFill>
                        <a:schemeClr val="bg1"/>
                      </a:solidFill>
                    </a:rPr>
                    <a:t>VNIC</a:t>
                  </a:r>
                </a:p>
              </p:txBody>
            </p:sp>
          </p:grpSp>
          <p:grpSp>
            <p:nvGrpSpPr>
              <p:cNvPr id="48" name="Group 62"/>
              <p:cNvGrpSpPr>
                <a:grpSpLocks/>
              </p:cNvGrpSpPr>
              <p:nvPr/>
            </p:nvGrpSpPr>
            <p:grpSpPr bwMode="auto">
              <a:xfrm>
                <a:off x="3547" y="3896"/>
                <a:ext cx="569" cy="159"/>
                <a:chOff x="3538" y="3120"/>
                <a:chExt cx="635" cy="179"/>
              </a:xfrm>
            </p:grpSpPr>
            <p:sp>
              <p:nvSpPr>
                <p:cNvPr id="123" name="Rectangle 63"/>
                <p:cNvSpPr>
                  <a:spLocks noChangeArrowheads="1"/>
                </p:cNvSpPr>
                <p:nvPr/>
              </p:nvSpPr>
              <p:spPr bwMode="auto">
                <a:xfrm>
                  <a:off x="3552" y="3120"/>
                  <a:ext cx="572" cy="144"/>
                </a:xfrm>
                <a:prstGeom prst="rect">
                  <a:avLst/>
                </a:prstGeom>
                <a:solidFill>
                  <a:schemeClr val="hlink"/>
                </a:solidFill>
                <a:ln w="9525">
                  <a:solidFill>
                    <a:schemeClr val="tx1"/>
                  </a:solidFill>
                  <a:miter lim="800000"/>
                  <a:headEnd/>
                  <a:tailEnd/>
                </a:ln>
                <a:effectLst/>
              </p:spPr>
              <p:txBody>
                <a:bodyPr wrap="none" anchor="ctr"/>
                <a:lstStyle/>
                <a:p>
                  <a:endParaRPr lang="en-US"/>
                </a:p>
              </p:txBody>
            </p:sp>
            <p:sp>
              <p:nvSpPr>
                <p:cNvPr id="124" name="Rectangle 64"/>
                <p:cNvSpPr>
                  <a:spLocks noChangeArrowheads="1"/>
                </p:cNvSpPr>
                <p:nvPr/>
              </p:nvSpPr>
              <p:spPr bwMode="auto">
                <a:xfrm>
                  <a:off x="3538" y="3121"/>
                  <a:ext cx="635" cy="178"/>
                </a:xfrm>
                <a:prstGeom prst="rect">
                  <a:avLst/>
                </a:prstGeom>
                <a:noFill/>
                <a:ln w="9525">
                  <a:noFill/>
                  <a:miter lim="800000"/>
                  <a:headEnd/>
                  <a:tailEnd/>
                </a:ln>
                <a:effectLst/>
              </p:spPr>
              <p:txBody>
                <a:bodyPr wrap="none">
                  <a:spAutoFit/>
                </a:bodyPr>
                <a:lstStyle/>
                <a:p>
                  <a:pPr algn="ctr">
                    <a:lnSpc>
                      <a:spcPct val="87000"/>
                    </a:lnSpc>
                    <a:buClr>
                      <a:schemeClr val="tx2"/>
                    </a:buClr>
                    <a:buSzPct val="80000"/>
                  </a:pPr>
                  <a:r>
                    <a:rPr lang="en-US" sz="1200" b="1">
                      <a:solidFill>
                        <a:schemeClr val="bg1"/>
                      </a:solidFill>
                    </a:rPr>
                    <a:t>HW driver</a:t>
                  </a:r>
                </a:p>
              </p:txBody>
            </p:sp>
          </p:grpSp>
          <p:sp>
            <p:nvSpPr>
              <p:cNvPr id="49" name="Text Box 65"/>
              <p:cNvSpPr txBox="1">
                <a:spLocks noChangeArrowheads="1"/>
              </p:cNvSpPr>
              <p:nvPr/>
            </p:nvSpPr>
            <p:spPr bwMode="auto">
              <a:xfrm>
                <a:off x="3559" y="2871"/>
                <a:ext cx="1208" cy="175"/>
              </a:xfrm>
              <a:prstGeom prst="rect">
                <a:avLst/>
              </a:prstGeom>
              <a:noFill/>
              <a:ln w="9525">
                <a:noFill/>
                <a:miter lim="800000"/>
                <a:headEnd/>
                <a:tailEnd/>
              </a:ln>
              <a:effectLst/>
            </p:spPr>
            <p:txBody>
              <a:bodyPr wrap="none">
                <a:spAutoFit/>
              </a:bodyPr>
              <a:lstStyle/>
              <a:p>
                <a:pPr algn="ctr">
                  <a:lnSpc>
                    <a:spcPct val="87000"/>
                  </a:lnSpc>
                  <a:buClr>
                    <a:schemeClr val="tx2"/>
                  </a:buClr>
                  <a:buSzPct val="80000"/>
                </a:pPr>
                <a:r>
                  <a:rPr lang="en-US" sz="1400" b="1" dirty="0"/>
                  <a:t>Ethernet Forwarding</a:t>
                </a:r>
              </a:p>
            </p:txBody>
          </p:sp>
          <p:sp>
            <p:nvSpPr>
              <p:cNvPr id="50" name="Rectangle 66"/>
              <p:cNvSpPr>
                <a:spLocks noChangeArrowheads="1"/>
              </p:cNvSpPr>
              <p:nvPr/>
            </p:nvSpPr>
            <p:spPr bwMode="auto">
              <a:xfrm>
                <a:off x="3517" y="2870"/>
                <a:ext cx="1247" cy="214"/>
              </a:xfrm>
              <a:prstGeom prst="rect">
                <a:avLst/>
              </a:prstGeom>
              <a:noFill/>
              <a:ln w="9525">
                <a:solidFill>
                  <a:schemeClr val="tx1"/>
                </a:solidFill>
                <a:miter lim="800000"/>
                <a:headEnd/>
                <a:tailEnd/>
              </a:ln>
              <a:effectLst/>
            </p:spPr>
            <p:txBody>
              <a:bodyPr wrap="none" anchor="ctr"/>
              <a:lstStyle/>
              <a:p>
                <a:endParaRPr lang="en-US"/>
              </a:p>
            </p:txBody>
          </p:sp>
          <p:grpSp>
            <p:nvGrpSpPr>
              <p:cNvPr id="51" name="Group 67"/>
              <p:cNvGrpSpPr>
                <a:grpSpLocks/>
              </p:cNvGrpSpPr>
              <p:nvPr/>
            </p:nvGrpSpPr>
            <p:grpSpPr bwMode="auto">
              <a:xfrm>
                <a:off x="3474" y="2144"/>
                <a:ext cx="258" cy="513"/>
                <a:chOff x="3408" y="1392"/>
                <a:chExt cx="288" cy="576"/>
              </a:xfrm>
            </p:grpSpPr>
            <p:grpSp>
              <p:nvGrpSpPr>
                <p:cNvPr id="113" name="Group 68"/>
                <p:cNvGrpSpPr>
                  <a:grpSpLocks/>
                </p:cNvGrpSpPr>
                <p:nvPr/>
              </p:nvGrpSpPr>
              <p:grpSpPr bwMode="auto">
                <a:xfrm>
                  <a:off x="3408" y="1392"/>
                  <a:ext cx="96" cy="576"/>
                  <a:chOff x="3408" y="1392"/>
                  <a:chExt cx="96" cy="576"/>
                </a:xfrm>
              </p:grpSpPr>
              <p:sp>
                <p:nvSpPr>
                  <p:cNvPr id="119" name="Line 69"/>
                  <p:cNvSpPr>
                    <a:spLocks noChangeShapeType="1"/>
                  </p:cNvSpPr>
                  <p:nvPr/>
                </p:nvSpPr>
                <p:spPr bwMode="auto">
                  <a:xfrm>
                    <a:off x="3456" y="1392"/>
                    <a:ext cx="0" cy="576"/>
                  </a:xfrm>
                  <a:prstGeom prst="line">
                    <a:avLst/>
                  </a:prstGeom>
                  <a:noFill/>
                  <a:ln w="38100">
                    <a:solidFill>
                      <a:schemeClr val="tx1"/>
                    </a:solidFill>
                    <a:round/>
                    <a:headEnd/>
                    <a:tailEnd type="triangle" w="med" len="med"/>
                  </a:ln>
                  <a:effectLst/>
                </p:spPr>
                <p:txBody>
                  <a:bodyPr anchor="ctr"/>
                  <a:lstStyle/>
                  <a:p>
                    <a:endParaRPr lang="en-US"/>
                  </a:p>
                </p:txBody>
              </p:sp>
              <p:sp>
                <p:nvSpPr>
                  <p:cNvPr id="120" name="Oval 70"/>
                  <p:cNvSpPr>
                    <a:spLocks noChangeArrowheads="1"/>
                  </p:cNvSpPr>
                  <p:nvPr/>
                </p:nvSpPr>
                <p:spPr bwMode="auto">
                  <a:xfrm>
                    <a:off x="3408" y="1440"/>
                    <a:ext cx="96" cy="96"/>
                  </a:xfrm>
                  <a:prstGeom prst="ellipse">
                    <a:avLst/>
                  </a:prstGeom>
                  <a:solidFill>
                    <a:srgbClr val="FF9900"/>
                  </a:solidFill>
                  <a:ln w="9525">
                    <a:solidFill>
                      <a:schemeClr val="tx1"/>
                    </a:solidFill>
                    <a:round/>
                    <a:headEnd/>
                    <a:tailEnd/>
                  </a:ln>
                  <a:effectLst/>
                </p:spPr>
                <p:txBody>
                  <a:bodyPr wrap="none" anchor="ctr"/>
                  <a:lstStyle/>
                  <a:p>
                    <a:endParaRPr lang="en-US"/>
                  </a:p>
                </p:txBody>
              </p:sp>
              <p:sp>
                <p:nvSpPr>
                  <p:cNvPr id="121" name="Oval 71"/>
                  <p:cNvSpPr>
                    <a:spLocks noChangeArrowheads="1"/>
                  </p:cNvSpPr>
                  <p:nvPr/>
                </p:nvSpPr>
                <p:spPr bwMode="auto">
                  <a:xfrm>
                    <a:off x="3408" y="1584"/>
                    <a:ext cx="96" cy="96"/>
                  </a:xfrm>
                  <a:prstGeom prst="ellipse">
                    <a:avLst/>
                  </a:prstGeom>
                  <a:solidFill>
                    <a:srgbClr val="FF9900"/>
                  </a:solidFill>
                  <a:ln w="9525">
                    <a:solidFill>
                      <a:schemeClr val="tx1"/>
                    </a:solidFill>
                    <a:round/>
                    <a:headEnd/>
                    <a:tailEnd/>
                  </a:ln>
                  <a:effectLst/>
                </p:spPr>
                <p:txBody>
                  <a:bodyPr wrap="none" anchor="ctr"/>
                  <a:lstStyle/>
                  <a:p>
                    <a:endParaRPr lang="en-US"/>
                  </a:p>
                </p:txBody>
              </p:sp>
              <p:sp>
                <p:nvSpPr>
                  <p:cNvPr id="122" name="Oval 72"/>
                  <p:cNvSpPr>
                    <a:spLocks noChangeArrowheads="1"/>
                  </p:cNvSpPr>
                  <p:nvPr/>
                </p:nvSpPr>
                <p:spPr bwMode="auto">
                  <a:xfrm>
                    <a:off x="3408" y="1728"/>
                    <a:ext cx="96" cy="96"/>
                  </a:xfrm>
                  <a:prstGeom prst="ellipse">
                    <a:avLst/>
                  </a:prstGeom>
                  <a:solidFill>
                    <a:srgbClr val="FF9900"/>
                  </a:solidFill>
                  <a:ln w="9525">
                    <a:solidFill>
                      <a:schemeClr val="tx1"/>
                    </a:solidFill>
                    <a:round/>
                    <a:headEnd/>
                    <a:tailEnd/>
                  </a:ln>
                  <a:effectLst/>
                </p:spPr>
                <p:txBody>
                  <a:bodyPr wrap="none" anchor="ctr"/>
                  <a:lstStyle/>
                  <a:p>
                    <a:endParaRPr lang="en-US"/>
                  </a:p>
                </p:txBody>
              </p:sp>
            </p:grpSp>
            <p:grpSp>
              <p:nvGrpSpPr>
                <p:cNvPr id="114" name="Group 73"/>
                <p:cNvGrpSpPr>
                  <a:grpSpLocks/>
                </p:cNvGrpSpPr>
                <p:nvPr/>
              </p:nvGrpSpPr>
              <p:grpSpPr bwMode="auto">
                <a:xfrm flipV="1">
                  <a:off x="3600" y="1392"/>
                  <a:ext cx="96" cy="576"/>
                  <a:chOff x="3408" y="1392"/>
                  <a:chExt cx="96" cy="576"/>
                </a:xfrm>
              </p:grpSpPr>
              <p:sp>
                <p:nvSpPr>
                  <p:cNvPr id="115" name="Line 74"/>
                  <p:cNvSpPr>
                    <a:spLocks noChangeShapeType="1"/>
                  </p:cNvSpPr>
                  <p:nvPr/>
                </p:nvSpPr>
                <p:spPr bwMode="auto">
                  <a:xfrm>
                    <a:off x="3456" y="1392"/>
                    <a:ext cx="0" cy="576"/>
                  </a:xfrm>
                  <a:prstGeom prst="line">
                    <a:avLst/>
                  </a:prstGeom>
                  <a:noFill/>
                  <a:ln w="38100">
                    <a:solidFill>
                      <a:schemeClr val="tx1"/>
                    </a:solidFill>
                    <a:round/>
                    <a:headEnd/>
                    <a:tailEnd type="triangle" w="med" len="med"/>
                  </a:ln>
                  <a:effectLst/>
                </p:spPr>
                <p:txBody>
                  <a:bodyPr anchor="ctr"/>
                  <a:lstStyle/>
                  <a:p>
                    <a:endParaRPr lang="en-US"/>
                  </a:p>
                </p:txBody>
              </p:sp>
              <p:sp>
                <p:nvSpPr>
                  <p:cNvPr id="116" name="Oval 75"/>
                  <p:cNvSpPr>
                    <a:spLocks noChangeArrowheads="1"/>
                  </p:cNvSpPr>
                  <p:nvPr/>
                </p:nvSpPr>
                <p:spPr bwMode="auto">
                  <a:xfrm>
                    <a:off x="3408" y="1440"/>
                    <a:ext cx="96" cy="96"/>
                  </a:xfrm>
                  <a:prstGeom prst="ellipse">
                    <a:avLst/>
                  </a:prstGeom>
                  <a:solidFill>
                    <a:srgbClr val="FF9900"/>
                  </a:solidFill>
                  <a:ln w="9525">
                    <a:solidFill>
                      <a:schemeClr val="tx1"/>
                    </a:solidFill>
                    <a:round/>
                    <a:headEnd/>
                    <a:tailEnd/>
                  </a:ln>
                  <a:effectLst/>
                </p:spPr>
                <p:txBody>
                  <a:bodyPr wrap="none" anchor="ctr"/>
                  <a:lstStyle/>
                  <a:p>
                    <a:endParaRPr lang="en-US"/>
                  </a:p>
                </p:txBody>
              </p:sp>
              <p:sp>
                <p:nvSpPr>
                  <p:cNvPr id="117" name="Oval 76"/>
                  <p:cNvSpPr>
                    <a:spLocks noChangeArrowheads="1"/>
                  </p:cNvSpPr>
                  <p:nvPr/>
                </p:nvSpPr>
                <p:spPr bwMode="auto">
                  <a:xfrm>
                    <a:off x="3408" y="1584"/>
                    <a:ext cx="96" cy="96"/>
                  </a:xfrm>
                  <a:prstGeom prst="ellipse">
                    <a:avLst/>
                  </a:prstGeom>
                  <a:solidFill>
                    <a:srgbClr val="FF9900"/>
                  </a:solidFill>
                  <a:ln w="9525">
                    <a:solidFill>
                      <a:schemeClr val="tx1"/>
                    </a:solidFill>
                    <a:round/>
                    <a:headEnd/>
                    <a:tailEnd/>
                  </a:ln>
                  <a:effectLst/>
                </p:spPr>
                <p:txBody>
                  <a:bodyPr wrap="none" anchor="ctr"/>
                  <a:lstStyle/>
                  <a:p>
                    <a:endParaRPr lang="en-US"/>
                  </a:p>
                </p:txBody>
              </p:sp>
              <p:sp>
                <p:nvSpPr>
                  <p:cNvPr id="118" name="Oval 77"/>
                  <p:cNvSpPr>
                    <a:spLocks noChangeArrowheads="1"/>
                  </p:cNvSpPr>
                  <p:nvPr/>
                </p:nvSpPr>
                <p:spPr bwMode="auto">
                  <a:xfrm>
                    <a:off x="3408" y="1728"/>
                    <a:ext cx="96" cy="96"/>
                  </a:xfrm>
                  <a:prstGeom prst="ellipse">
                    <a:avLst/>
                  </a:prstGeom>
                  <a:solidFill>
                    <a:srgbClr val="FF9900"/>
                  </a:solidFill>
                  <a:ln w="9525">
                    <a:solidFill>
                      <a:schemeClr val="tx1"/>
                    </a:solidFill>
                    <a:round/>
                    <a:headEnd/>
                    <a:tailEnd/>
                  </a:ln>
                  <a:effectLst/>
                </p:spPr>
                <p:txBody>
                  <a:bodyPr wrap="none" anchor="ctr"/>
                  <a:lstStyle/>
                  <a:p>
                    <a:endParaRPr lang="en-US"/>
                  </a:p>
                </p:txBody>
              </p:sp>
            </p:grpSp>
          </p:grpSp>
          <p:grpSp>
            <p:nvGrpSpPr>
              <p:cNvPr id="52" name="Group 78"/>
              <p:cNvGrpSpPr>
                <a:grpSpLocks/>
              </p:cNvGrpSpPr>
              <p:nvPr/>
            </p:nvGrpSpPr>
            <p:grpSpPr bwMode="auto">
              <a:xfrm>
                <a:off x="4033" y="2144"/>
                <a:ext cx="258" cy="513"/>
                <a:chOff x="3408" y="1392"/>
                <a:chExt cx="288" cy="576"/>
              </a:xfrm>
            </p:grpSpPr>
            <p:grpSp>
              <p:nvGrpSpPr>
                <p:cNvPr id="103" name="Group 79"/>
                <p:cNvGrpSpPr>
                  <a:grpSpLocks/>
                </p:cNvGrpSpPr>
                <p:nvPr/>
              </p:nvGrpSpPr>
              <p:grpSpPr bwMode="auto">
                <a:xfrm>
                  <a:off x="3408" y="1392"/>
                  <a:ext cx="96" cy="576"/>
                  <a:chOff x="3408" y="1392"/>
                  <a:chExt cx="96" cy="576"/>
                </a:xfrm>
              </p:grpSpPr>
              <p:sp>
                <p:nvSpPr>
                  <p:cNvPr id="109" name="Line 80"/>
                  <p:cNvSpPr>
                    <a:spLocks noChangeShapeType="1"/>
                  </p:cNvSpPr>
                  <p:nvPr/>
                </p:nvSpPr>
                <p:spPr bwMode="auto">
                  <a:xfrm>
                    <a:off x="3456" y="1392"/>
                    <a:ext cx="0" cy="576"/>
                  </a:xfrm>
                  <a:prstGeom prst="line">
                    <a:avLst/>
                  </a:prstGeom>
                  <a:noFill/>
                  <a:ln w="38100">
                    <a:solidFill>
                      <a:schemeClr val="tx1"/>
                    </a:solidFill>
                    <a:round/>
                    <a:headEnd/>
                    <a:tailEnd type="triangle" w="med" len="med"/>
                  </a:ln>
                  <a:effectLst/>
                </p:spPr>
                <p:txBody>
                  <a:bodyPr anchor="ctr"/>
                  <a:lstStyle/>
                  <a:p>
                    <a:endParaRPr lang="en-US"/>
                  </a:p>
                </p:txBody>
              </p:sp>
              <p:sp>
                <p:nvSpPr>
                  <p:cNvPr id="110" name="Oval 81"/>
                  <p:cNvSpPr>
                    <a:spLocks noChangeArrowheads="1"/>
                  </p:cNvSpPr>
                  <p:nvPr/>
                </p:nvSpPr>
                <p:spPr bwMode="auto">
                  <a:xfrm>
                    <a:off x="3408" y="1440"/>
                    <a:ext cx="96" cy="96"/>
                  </a:xfrm>
                  <a:prstGeom prst="ellipse">
                    <a:avLst/>
                  </a:prstGeom>
                  <a:solidFill>
                    <a:srgbClr val="FF9900"/>
                  </a:solidFill>
                  <a:ln w="9525">
                    <a:solidFill>
                      <a:schemeClr val="tx1"/>
                    </a:solidFill>
                    <a:round/>
                    <a:headEnd/>
                    <a:tailEnd/>
                  </a:ln>
                  <a:effectLst/>
                </p:spPr>
                <p:txBody>
                  <a:bodyPr wrap="none" anchor="ctr"/>
                  <a:lstStyle/>
                  <a:p>
                    <a:endParaRPr lang="en-US"/>
                  </a:p>
                </p:txBody>
              </p:sp>
              <p:sp>
                <p:nvSpPr>
                  <p:cNvPr id="111" name="Oval 82"/>
                  <p:cNvSpPr>
                    <a:spLocks noChangeArrowheads="1"/>
                  </p:cNvSpPr>
                  <p:nvPr/>
                </p:nvSpPr>
                <p:spPr bwMode="auto">
                  <a:xfrm>
                    <a:off x="3408" y="1584"/>
                    <a:ext cx="96" cy="96"/>
                  </a:xfrm>
                  <a:prstGeom prst="ellipse">
                    <a:avLst/>
                  </a:prstGeom>
                  <a:solidFill>
                    <a:srgbClr val="FF9900"/>
                  </a:solidFill>
                  <a:ln w="9525">
                    <a:solidFill>
                      <a:schemeClr val="tx1"/>
                    </a:solidFill>
                    <a:round/>
                    <a:headEnd/>
                    <a:tailEnd/>
                  </a:ln>
                  <a:effectLst/>
                </p:spPr>
                <p:txBody>
                  <a:bodyPr wrap="none" anchor="ctr"/>
                  <a:lstStyle/>
                  <a:p>
                    <a:endParaRPr lang="en-US"/>
                  </a:p>
                </p:txBody>
              </p:sp>
              <p:sp>
                <p:nvSpPr>
                  <p:cNvPr id="112" name="Oval 83"/>
                  <p:cNvSpPr>
                    <a:spLocks noChangeArrowheads="1"/>
                  </p:cNvSpPr>
                  <p:nvPr/>
                </p:nvSpPr>
                <p:spPr bwMode="auto">
                  <a:xfrm>
                    <a:off x="3408" y="1728"/>
                    <a:ext cx="96" cy="96"/>
                  </a:xfrm>
                  <a:prstGeom prst="ellipse">
                    <a:avLst/>
                  </a:prstGeom>
                  <a:solidFill>
                    <a:srgbClr val="FF9900"/>
                  </a:solidFill>
                  <a:ln w="9525">
                    <a:solidFill>
                      <a:schemeClr val="tx1"/>
                    </a:solidFill>
                    <a:round/>
                    <a:headEnd/>
                    <a:tailEnd/>
                  </a:ln>
                  <a:effectLst/>
                </p:spPr>
                <p:txBody>
                  <a:bodyPr wrap="none" anchor="ctr"/>
                  <a:lstStyle/>
                  <a:p>
                    <a:endParaRPr lang="en-US"/>
                  </a:p>
                </p:txBody>
              </p:sp>
            </p:grpSp>
            <p:grpSp>
              <p:nvGrpSpPr>
                <p:cNvPr id="104" name="Group 84"/>
                <p:cNvGrpSpPr>
                  <a:grpSpLocks/>
                </p:cNvGrpSpPr>
                <p:nvPr/>
              </p:nvGrpSpPr>
              <p:grpSpPr bwMode="auto">
                <a:xfrm flipV="1">
                  <a:off x="3600" y="1392"/>
                  <a:ext cx="96" cy="576"/>
                  <a:chOff x="3408" y="1392"/>
                  <a:chExt cx="96" cy="576"/>
                </a:xfrm>
              </p:grpSpPr>
              <p:sp>
                <p:nvSpPr>
                  <p:cNvPr id="105" name="Line 85"/>
                  <p:cNvSpPr>
                    <a:spLocks noChangeShapeType="1"/>
                  </p:cNvSpPr>
                  <p:nvPr/>
                </p:nvSpPr>
                <p:spPr bwMode="auto">
                  <a:xfrm>
                    <a:off x="3456" y="1392"/>
                    <a:ext cx="0" cy="576"/>
                  </a:xfrm>
                  <a:prstGeom prst="line">
                    <a:avLst/>
                  </a:prstGeom>
                  <a:noFill/>
                  <a:ln w="38100">
                    <a:solidFill>
                      <a:schemeClr val="tx1"/>
                    </a:solidFill>
                    <a:round/>
                    <a:headEnd/>
                    <a:tailEnd type="triangle" w="med" len="med"/>
                  </a:ln>
                  <a:effectLst/>
                </p:spPr>
                <p:txBody>
                  <a:bodyPr anchor="ctr"/>
                  <a:lstStyle/>
                  <a:p>
                    <a:endParaRPr lang="en-US"/>
                  </a:p>
                </p:txBody>
              </p:sp>
              <p:sp>
                <p:nvSpPr>
                  <p:cNvPr id="106" name="Oval 86"/>
                  <p:cNvSpPr>
                    <a:spLocks noChangeArrowheads="1"/>
                  </p:cNvSpPr>
                  <p:nvPr/>
                </p:nvSpPr>
                <p:spPr bwMode="auto">
                  <a:xfrm>
                    <a:off x="3408" y="1440"/>
                    <a:ext cx="96" cy="96"/>
                  </a:xfrm>
                  <a:prstGeom prst="ellipse">
                    <a:avLst/>
                  </a:prstGeom>
                  <a:solidFill>
                    <a:srgbClr val="FF9900"/>
                  </a:solidFill>
                  <a:ln w="9525">
                    <a:solidFill>
                      <a:schemeClr val="tx1"/>
                    </a:solidFill>
                    <a:round/>
                    <a:headEnd/>
                    <a:tailEnd/>
                  </a:ln>
                  <a:effectLst/>
                </p:spPr>
                <p:txBody>
                  <a:bodyPr wrap="none" anchor="ctr"/>
                  <a:lstStyle/>
                  <a:p>
                    <a:endParaRPr lang="en-US"/>
                  </a:p>
                </p:txBody>
              </p:sp>
              <p:sp>
                <p:nvSpPr>
                  <p:cNvPr id="107" name="Oval 87"/>
                  <p:cNvSpPr>
                    <a:spLocks noChangeArrowheads="1"/>
                  </p:cNvSpPr>
                  <p:nvPr/>
                </p:nvSpPr>
                <p:spPr bwMode="auto">
                  <a:xfrm>
                    <a:off x="3408" y="1584"/>
                    <a:ext cx="96" cy="96"/>
                  </a:xfrm>
                  <a:prstGeom prst="ellipse">
                    <a:avLst/>
                  </a:prstGeom>
                  <a:solidFill>
                    <a:srgbClr val="FF9900"/>
                  </a:solidFill>
                  <a:ln w="9525">
                    <a:solidFill>
                      <a:schemeClr val="tx1"/>
                    </a:solidFill>
                    <a:round/>
                    <a:headEnd/>
                    <a:tailEnd/>
                  </a:ln>
                  <a:effectLst/>
                </p:spPr>
                <p:txBody>
                  <a:bodyPr wrap="none" anchor="ctr"/>
                  <a:lstStyle/>
                  <a:p>
                    <a:endParaRPr lang="en-US"/>
                  </a:p>
                </p:txBody>
              </p:sp>
              <p:sp>
                <p:nvSpPr>
                  <p:cNvPr id="108" name="Oval 88"/>
                  <p:cNvSpPr>
                    <a:spLocks noChangeArrowheads="1"/>
                  </p:cNvSpPr>
                  <p:nvPr/>
                </p:nvSpPr>
                <p:spPr bwMode="auto">
                  <a:xfrm>
                    <a:off x="3408" y="1728"/>
                    <a:ext cx="96" cy="96"/>
                  </a:xfrm>
                  <a:prstGeom prst="ellipse">
                    <a:avLst/>
                  </a:prstGeom>
                  <a:solidFill>
                    <a:srgbClr val="FF9900"/>
                  </a:solidFill>
                  <a:ln w="9525">
                    <a:solidFill>
                      <a:schemeClr val="tx1"/>
                    </a:solidFill>
                    <a:round/>
                    <a:headEnd/>
                    <a:tailEnd/>
                  </a:ln>
                  <a:effectLst/>
                </p:spPr>
                <p:txBody>
                  <a:bodyPr wrap="none" anchor="ctr"/>
                  <a:lstStyle/>
                  <a:p>
                    <a:endParaRPr lang="en-US"/>
                  </a:p>
                </p:txBody>
              </p:sp>
            </p:grpSp>
          </p:grpSp>
          <p:grpSp>
            <p:nvGrpSpPr>
              <p:cNvPr id="53" name="Group 89"/>
              <p:cNvGrpSpPr>
                <a:grpSpLocks/>
              </p:cNvGrpSpPr>
              <p:nvPr/>
            </p:nvGrpSpPr>
            <p:grpSpPr bwMode="auto">
              <a:xfrm>
                <a:off x="4592" y="2144"/>
                <a:ext cx="258" cy="513"/>
                <a:chOff x="3408" y="1392"/>
                <a:chExt cx="288" cy="576"/>
              </a:xfrm>
            </p:grpSpPr>
            <p:grpSp>
              <p:nvGrpSpPr>
                <p:cNvPr id="93" name="Group 90"/>
                <p:cNvGrpSpPr>
                  <a:grpSpLocks/>
                </p:cNvGrpSpPr>
                <p:nvPr/>
              </p:nvGrpSpPr>
              <p:grpSpPr bwMode="auto">
                <a:xfrm>
                  <a:off x="3408" y="1392"/>
                  <a:ext cx="96" cy="576"/>
                  <a:chOff x="3408" y="1392"/>
                  <a:chExt cx="96" cy="576"/>
                </a:xfrm>
              </p:grpSpPr>
              <p:sp>
                <p:nvSpPr>
                  <p:cNvPr id="99" name="Line 91"/>
                  <p:cNvSpPr>
                    <a:spLocks noChangeShapeType="1"/>
                  </p:cNvSpPr>
                  <p:nvPr/>
                </p:nvSpPr>
                <p:spPr bwMode="auto">
                  <a:xfrm>
                    <a:off x="3456" y="1392"/>
                    <a:ext cx="0" cy="576"/>
                  </a:xfrm>
                  <a:prstGeom prst="line">
                    <a:avLst/>
                  </a:prstGeom>
                  <a:noFill/>
                  <a:ln w="38100">
                    <a:solidFill>
                      <a:schemeClr val="tx1"/>
                    </a:solidFill>
                    <a:round/>
                    <a:headEnd/>
                    <a:tailEnd type="triangle" w="med" len="med"/>
                  </a:ln>
                  <a:effectLst/>
                </p:spPr>
                <p:txBody>
                  <a:bodyPr anchor="ctr"/>
                  <a:lstStyle/>
                  <a:p>
                    <a:endParaRPr lang="en-US"/>
                  </a:p>
                </p:txBody>
              </p:sp>
              <p:sp>
                <p:nvSpPr>
                  <p:cNvPr id="100" name="Oval 92"/>
                  <p:cNvSpPr>
                    <a:spLocks noChangeArrowheads="1"/>
                  </p:cNvSpPr>
                  <p:nvPr/>
                </p:nvSpPr>
                <p:spPr bwMode="auto">
                  <a:xfrm>
                    <a:off x="3408" y="1440"/>
                    <a:ext cx="96" cy="96"/>
                  </a:xfrm>
                  <a:prstGeom prst="ellipse">
                    <a:avLst/>
                  </a:prstGeom>
                  <a:solidFill>
                    <a:srgbClr val="FF9900"/>
                  </a:solidFill>
                  <a:ln w="9525">
                    <a:solidFill>
                      <a:schemeClr val="tx1"/>
                    </a:solidFill>
                    <a:round/>
                    <a:headEnd/>
                    <a:tailEnd/>
                  </a:ln>
                  <a:effectLst/>
                </p:spPr>
                <p:txBody>
                  <a:bodyPr wrap="none" anchor="ctr"/>
                  <a:lstStyle/>
                  <a:p>
                    <a:endParaRPr lang="en-US"/>
                  </a:p>
                </p:txBody>
              </p:sp>
              <p:sp>
                <p:nvSpPr>
                  <p:cNvPr id="101" name="Oval 93"/>
                  <p:cNvSpPr>
                    <a:spLocks noChangeArrowheads="1"/>
                  </p:cNvSpPr>
                  <p:nvPr/>
                </p:nvSpPr>
                <p:spPr bwMode="auto">
                  <a:xfrm>
                    <a:off x="3408" y="1584"/>
                    <a:ext cx="96" cy="96"/>
                  </a:xfrm>
                  <a:prstGeom prst="ellipse">
                    <a:avLst/>
                  </a:prstGeom>
                  <a:solidFill>
                    <a:srgbClr val="FF9900"/>
                  </a:solidFill>
                  <a:ln w="9525">
                    <a:solidFill>
                      <a:schemeClr val="tx1"/>
                    </a:solidFill>
                    <a:round/>
                    <a:headEnd/>
                    <a:tailEnd/>
                  </a:ln>
                  <a:effectLst/>
                </p:spPr>
                <p:txBody>
                  <a:bodyPr wrap="none" anchor="ctr"/>
                  <a:lstStyle/>
                  <a:p>
                    <a:endParaRPr lang="en-US"/>
                  </a:p>
                </p:txBody>
              </p:sp>
              <p:sp>
                <p:nvSpPr>
                  <p:cNvPr id="102" name="Oval 94"/>
                  <p:cNvSpPr>
                    <a:spLocks noChangeArrowheads="1"/>
                  </p:cNvSpPr>
                  <p:nvPr/>
                </p:nvSpPr>
                <p:spPr bwMode="auto">
                  <a:xfrm>
                    <a:off x="3408" y="1728"/>
                    <a:ext cx="96" cy="96"/>
                  </a:xfrm>
                  <a:prstGeom prst="ellipse">
                    <a:avLst/>
                  </a:prstGeom>
                  <a:solidFill>
                    <a:srgbClr val="FF9900"/>
                  </a:solidFill>
                  <a:ln w="9525">
                    <a:solidFill>
                      <a:schemeClr val="tx1"/>
                    </a:solidFill>
                    <a:round/>
                    <a:headEnd/>
                    <a:tailEnd/>
                  </a:ln>
                  <a:effectLst/>
                </p:spPr>
                <p:txBody>
                  <a:bodyPr wrap="none" anchor="ctr"/>
                  <a:lstStyle/>
                  <a:p>
                    <a:endParaRPr lang="en-US"/>
                  </a:p>
                </p:txBody>
              </p:sp>
            </p:grpSp>
            <p:grpSp>
              <p:nvGrpSpPr>
                <p:cNvPr id="94" name="Group 95"/>
                <p:cNvGrpSpPr>
                  <a:grpSpLocks/>
                </p:cNvGrpSpPr>
                <p:nvPr/>
              </p:nvGrpSpPr>
              <p:grpSpPr bwMode="auto">
                <a:xfrm flipV="1">
                  <a:off x="3600" y="1392"/>
                  <a:ext cx="96" cy="576"/>
                  <a:chOff x="3408" y="1392"/>
                  <a:chExt cx="96" cy="576"/>
                </a:xfrm>
              </p:grpSpPr>
              <p:sp>
                <p:nvSpPr>
                  <p:cNvPr id="95" name="Line 96"/>
                  <p:cNvSpPr>
                    <a:spLocks noChangeShapeType="1"/>
                  </p:cNvSpPr>
                  <p:nvPr/>
                </p:nvSpPr>
                <p:spPr bwMode="auto">
                  <a:xfrm>
                    <a:off x="3456" y="1392"/>
                    <a:ext cx="0" cy="576"/>
                  </a:xfrm>
                  <a:prstGeom prst="line">
                    <a:avLst/>
                  </a:prstGeom>
                  <a:noFill/>
                  <a:ln w="38100">
                    <a:solidFill>
                      <a:schemeClr val="tx1"/>
                    </a:solidFill>
                    <a:round/>
                    <a:headEnd/>
                    <a:tailEnd type="triangle" w="med" len="med"/>
                  </a:ln>
                  <a:effectLst/>
                </p:spPr>
                <p:txBody>
                  <a:bodyPr anchor="ctr"/>
                  <a:lstStyle/>
                  <a:p>
                    <a:endParaRPr lang="en-US"/>
                  </a:p>
                </p:txBody>
              </p:sp>
              <p:sp>
                <p:nvSpPr>
                  <p:cNvPr id="96" name="Oval 97"/>
                  <p:cNvSpPr>
                    <a:spLocks noChangeArrowheads="1"/>
                  </p:cNvSpPr>
                  <p:nvPr/>
                </p:nvSpPr>
                <p:spPr bwMode="auto">
                  <a:xfrm>
                    <a:off x="3408" y="1440"/>
                    <a:ext cx="96" cy="96"/>
                  </a:xfrm>
                  <a:prstGeom prst="ellipse">
                    <a:avLst/>
                  </a:prstGeom>
                  <a:solidFill>
                    <a:srgbClr val="FF9900"/>
                  </a:solidFill>
                  <a:ln w="9525">
                    <a:solidFill>
                      <a:schemeClr val="tx1"/>
                    </a:solidFill>
                    <a:round/>
                    <a:headEnd/>
                    <a:tailEnd/>
                  </a:ln>
                  <a:effectLst/>
                </p:spPr>
                <p:txBody>
                  <a:bodyPr wrap="none" anchor="ctr"/>
                  <a:lstStyle/>
                  <a:p>
                    <a:endParaRPr lang="en-US"/>
                  </a:p>
                </p:txBody>
              </p:sp>
              <p:sp>
                <p:nvSpPr>
                  <p:cNvPr id="97" name="Oval 98"/>
                  <p:cNvSpPr>
                    <a:spLocks noChangeArrowheads="1"/>
                  </p:cNvSpPr>
                  <p:nvPr/>
                </p:nvSpPr>
                <p:spPr bwMode="auto">
                  <a:xfrm>
                    <a:off x="3408" y="1584"/>
                    <a:ext cx="96" cy="96"/>
                  </a:xfrm>
                  <a:prstGeom prst="ellipse">
                    <a:avLst/>
                  </a:prstGeom>
                  <a:solidFill>
                    <a:srgbClr val="FF9900"/>
                  </a:solidFill>
                  <a:ln w="9525">
                    <a:solidFill>
                      <a:schemeClr val="tx1"/>
                    </a:solidFill>
                    <a:round/>
                    <a:headEnd/>
                    <a:tailEnd/>
                  </a:ln>
                  <a:effectLst/>
                </p:spPr>
                <p:txBody>
                  <a:bodyPr wrap="none" anchor="ctr"/>
                  <a:lstStyle/>
                  <a:p>
                    <a:endParaRPr lang="en-US"/>
                  </a:p>
                </p:txBody>
              </p:sp>
              <p:sp>
                <p:nvSpPr>
                  <p:cNvPr id="98" name="Oval 99"/>
                  <p:cNvSpPr>
                    <a:spLocks noChangeArrowheads="1"/>
                  </p:cNvSpPr>
                  <p:nvPr/>
                </p:nvSpPr>
                <p:spPr bwMode="auto">
                  <a:xfrm>
                    <a:off x="3408" y="1728"/>
                    <a:ext cx="96" cy="96"/>
                  </a:xfrm>
                  <a:prstGeom prst="ellipse">
                    <a:avLst/>
                  </a:prstGeom>
                  <a:solidFill>
                    <a:srgbClr val="FF9900"/>
                  </a:solidFill>
                  <a:ln w="9525">
                    <a:solidFill>
                      <a:schemeClr val="tx1"/>
                    </a:solidFill>
                    <a:round/>
                    <a:headEnd/>
                    <a:tailEnd/>
                  </a:ln>
                  <a:effectLst/>
                </p:spPr>
                <p:txBody>
                  <a:bodyPr wrap="none" anchor="ctr"/>
                  <a:lstStyle/>
                  <a:p>
                    <a:endParaRPr lang="en-US"/>
                  </a:p>
                </p:txBody>
              </p:sp>
            </p:grpSp>
          </p:grpSp>
          <p:grpSp>
            <p:nvGrpSpPr>
              <p:cNvPr id="54" name="Group 100"/>
              <p:cNvGrpSpPr>
                <a:grpSpLocks/>
              </p:cNvGrpSpPr>
              <p:nvPr/>
            </p:nvGrpSpPr>
            <p:grpSpPr bwMode="auto">
              <a:xfrm>
                <a:off x="3689" y="3383"/>
                <a:ext cx="258" cy="513"/>
                <a:chOff x="3408" y="1392"/>
                <a:chExt cx="288" cy="576"/>
              </a:xfrm>
            </p:grpSpPr>
            <p:grpSp>
              <p:nvGrpSpPr>
                <p:cNvPr id="83" name="Group 101"/>
                <p:cNvGrpSpPr>
                  <a:grpSpLocks/>
                </p:cNvGrpSpPr>
                <p:nvPr/>
              </p:nvGrpSpPr>
              <p:grpSpPr bwMode="auto">
                <a:xfrm>
                  <a:off x="3408" y="1392"/>
                  <a:ext cx="96" cy="576"/>
                  <a:chOff x="3408" y="1392"/>
                  <a:chExt cx="96" cy="576"/>
                </a:xfrm>
              </p:grpSpPr>
              <p:sp>
                <p:nvSpPr>
                  <p:cNvPr id="89" name="Line 102"/>
                  <p:cNvSpPr>
                    <a:spLocks noChangeShapeType="1"/>
                  </p:cNvSpPr>
                  <p:nvPr/>
                </p:nvSpPr>
                <p:spPr bwMode="auto">
                  <a:xfrm>
                    <a:off x="3456" y="1392"/>
                    <a:ext cx="0" cy="576"/>
                  </a:xfrm>
                  <a:prstGeom prst="line">
                    <a:avLst/>
                  </a:prstGeom>
                  <a:noFill/>
                  <a:ln w="38100">
                    <a:solidFill>
                      <a:schemeClr val="tx1"/>
                    </a:solidFill>
                    <a:round/>
                    <a:headEnd/>
                    <a:tailEnd type="triangle" w="med" len="med"/>
                  </a:ln>
                  <a:effectLst/>
                </p:spPr>
                <p:txBody>
                  <a:bodyPr anchor="ctr"/>
                  <a:lstStyle/>
                  <a:p>
                    <a:endParaRPr lang="en-US"/>
                  </a:p>
                </p:txBody>
              </p:sp>
              <p:sp>
                <p:nvSpPr>
                  <p:cNvPr id="90" name="Oval 103"/>
                  <p:cNvSpPr>
                    <a:spLocks noChangeArrowheads="1"/>
                  </p:cNvSpPr>
                  <p:nvPr/>
                </p:nvSpPr>
                <p:spPr bwMode="auto">
                  <a:xfrm>
                    <a:off x="3408" y="1440"/>
                    <a:ext cx="96" cy="96"/>
                  </a:xfrm>
                  <a:prstGeom prst="ellipse">
                    <a:avLst/>
                  </a:prstGeom>
                  <a:solidFill>
                    <a:schemeClr val="hlink"/>
                  </a:solidFill>
                  <a:ln w="9525">
                    <a:solidFill>
                      <a:schemeClr val="tx1"/>
                    </a:solidFill>
                    <a:round/>
                    <a:headEnd/>
                    <a:tailEnd/>
                  </a:ln>
                  <a:effectLst/>
                </p:spPr>
                <p:txBody>
                  <a:bodyPr wrap="none" anchor="ctr"/>
                  <a:lstStyle/>
                  <a:p>
                    <a:endParaRPr lang="en-US"/>
                  </a:p>
                </p:txBody>
              </p:sp>
              <p:sp>
                <p:nvSpPr>
                  <p:cNvPr id="91" name="Oval 104"/>
                  <p:cNvSpPr>
                    <a:spLocks noChangeArrowheads="1"/>
                  </p:cNvSpPr>
                  <p:nvPr/>
                </p:nvSpPr>
                <p:spPr bwMode="auto">
                  <a:xfrm>
                    <a:off x="3408" y="1584"/>
                    <a:ext cx="96" cy="96"/>
                  </a:xfrm>
                  <a:prstGeom prst="ellipse">
                    <a:avLst/>
                  </a:prstGeom>
                  <a:solidFill>
                    <a:schemeClr val="hlink"/>
                  </a:solidFill>
                  <a:ln w="9525">
                    <a:solidFill>
                      <a:schemeClr val="tx1"/>
                    </a:solidFill>
                    <a:round/>
                    <a:headEnd/>
                    <a:tailEnd/>
                  </a:ln>
                  <a:effectLst/>
                </p:spPr>
                <p:txBody>
                  <a:bodyPr wrap="none" anchor="ctr"/>
                  <a:lstStyle/>
                  <a:p>
                    <a:endParaRPr lang="en-US"/>
                  </a:p>
                </p:txBody>
              </p:sp>
              <p:sp>
                <p:nvSpPr>
                  <p:cNvPr id="92" name="Oval 105"/>
                  <p:cNvSpPr>
                    <a:spLocks noChangeArrowheads="1"/>
                  </p:cNvSpPr>
                  <p:nvPr/>
                </p:nvSpPr>
                <p:spPr bwMode="auto">
                  <a:xfrm>
                    <a:off x="3408" y="1728"/>
                    <a:ext cx="96" cy="96"/>
                  </a:xfrm>
                  <a:prstGeom prst="ellipse">
                    <a:avLst/>
                  </a:prstGeom>
                  <a:solidFill>
                    <a:schemeClr val="hlink"/>
                  </a:solidFill>
                  <a:ln w="9525">
                    <a:solidFill>
                      <a:schemeClr val="tx1"/>
                    </a:solidFill>
                    <a:round/>
                    <a:headEnd/>
                    <a:tailEnd/>
                  </a:ln>
                  <a:effectLst/>
                </p:spPr>
                <p:txBody>
                  <a:bodyPr wrap="none" anchor="ctr"/>
                  <a:lstStyle/>
                  <a:p>
                    <a:endParaRPr lang="en-US"/>
                  </a:p>
                </p:txBody>
              </p:sp>
            </p:grpSp>
            <p:grpSp>
              <p:nvGrpSpPr>
                <p:cNvPr id="84" name="Group 106"/>
                <p:cNvGrpSpPr>
                  <a:grpSpLocks/>
                </p:cNvGrpSpPr>
                <p:nvPr/>
              </p:nvGrpSpPr>
              <p:grpSpPr bwMode="auto">
                <a:xfrm flipV="1">
                  <a:off x="3600" y="1392"/>
                  <a:ext cx="96" cy="576"/>
                  <a:chOff x="3408" y="1392"/>
                  <a:chExt cx="96" cy="576"/>
                </a:xfrm>
              </p:grpSpPr>
              <p:sp>
                <p:nvSpPr>
                  <p:cNvPr id="85" name="Line 107"/>
                  <p:cNvSpPr>
                    <a:spLocks noChangeShapeType="1"/>
                  </p:cNvSpPr>
                  <p:nvPr/>
                </p:nvSpPr>
                <p:spPr bwMode="auto">
                  <a:xfrm>
                    <a:off x="3456" y="1392"/>
                    <a:ext cx="0" cy="576"/>
                  </a:xfrm>
                  <a:prstGeom prst="line">
                    <a:avLst/>
                  </a:prstGeom>
                  <a:noFill/>
                  <a:ln w="38100">
                    <a:solidFill>
                      <a:schemeClr val="tx1"/>
                    </a:solidFill>
                    <a:round/>
                    <a:headEnd/>
                    <a:tailEnd type="triangle" w="med" len="med"/>
                  </a:ln>
                  <a:effectLst/>
                </p:spPr>
                <p:txBody>
                  <a:bodyPr anchor="ctr"/>
                  <a:lstStyle/>
                  <a:p>
                    <a:endParaRPr lang="en-US"/>
                  </a:p>
                </p:txBody>
              </p:sp>
              <p:sp>
                <p:nvSpPr>
                  <p:cNvPr id="86" name="Oval 108"/>
                  <p:cNvSpPr>
                    <a:spLocks noChangeArrowheads="1"/>
                  </p:cNvSpPr>
                  <p:nvPr/>
                </p:nvSpPr>
                <p:spPr bwMode="auto">
                  <a:xfrm>
                    <a:off x="3408" y="1440"/>
                    <a:ext cx="96" cy="96"/>
                  </a:xfrm>
                  <a:prstGeom prst="ellipse">
                    <a:avLst/>
                  </a:prstGeom>
                  <a:solidFill>
                    <a:schemeClr val="hlink"/>
                  </a:solidFill>
                  <a:ln w="9525">
                    <a:solidFill>
                      <a:schemeClr val="tx1"/>
                    </a:solidFill>
                    <a:round/>
                    <a:headEnd/>
                    <a:tailEnd/>
                  </a:ln>
                  <a:effectLst/>
                </p:spPr>
                <p:txBody>
                  <a:bodyPr wrap="none" anchor="ctr"/>
                  <a:lstStyle/>
                  <a:p>
                    <a:endParaRPr lang="en-US"/>
                  </a:p>
                </p:txBody>
              </p:sp>
              <p:sp>
                <p:nvSpPr>
                  <p:cNvPr id="87" name="Oval 109"/>
                  <p:cNvSpPr>
                    <a:spLocks noChangeArrowheads="1"/>
                  </p:cNvSpPr>
                  <p:nvPr/>
                </p:nvSpPr>
                <p:spPr bwMode="auto">
                  <a:xfrm>
                    <a:off x="3408" y="1584"/>
                    <a:ext cx="96" cy="96"/>
                  </a:xfrm>
                  <a:prstGeom prst="ellipse">
                    <a:avLst/>
                  </a:prstGeom>
                  <a:solidFill>
                    <a:schemeClr val="hlink"/>
                  </a:solidFill>
                  <a:ln w="9525">
                    <a:solidFill>
                      <a:schemeClr val="tx1"/>
                    </a:solidFill>
                    <a:round/>
                    <a:headEnd/>
                    <a:tailEnd/>
                  </a:ln>
                  <a:effectLst/>
                </p:spPr>
                <p:txBody>
                  <a:bodyPr wrap="none" anchor="ctr"/>
                  <a:lstStyle/>
                  <a:p>
                    <a:endParaRPr lang="en-US"/>
                  </a:p>
                </p:txBody>
              </p:sp>
              <p:sp>
                <p:nvSpPr>
                  <p:cNvPr id="88" name="Oval 110"/>
                  <p:cNvSpPr>
                    <a:spLocks noChangeArrowheads="1"/>
                  </p:cNvSpPr>
                  <p:nvPr/>
                </p:nvSpPr>
                <p:spPr bwMode="auto">
                  <a:xfrm>
                    <a:off x="3408" y="1728"/>
                    <a:ext cx="96" cy="96"/>
                  </a:xfrm>
                  <a:prstGeom prst="ellipse">
                    <a:avLst/>
                  </a:prstGeom>
                  <a:solidFill>
                    <a:schemeClr val="hlink"/>
                  </a:solidFill>
                  <a:ln w="9525">
                    <a:solidFill>
                      <a:schemeClr val="tx1"/>
                    </a:solidFill>
                    <a:round/>
                    <a:headEnd/>
                    <a:tailEnd/>
                  </a:ln>
                  <a:effectLst/>
                </p:spPr>
                <p:txBody>
                  <a:bodyPr wrap="none" anchor="ctr"/>
                  <a:lstStyle/>
                  <a:p>
                    <a:endParaRPr lang="en-US"/>
                  </a:p>
                </p:txBody>
              </p:sp>
            </p:grpSp>
          </p:grpSp>
          <p:grpSp>
            <p:nvGrpSpPr>
              <p:cNvPr id="55" name="Group 111"/>
              <p:cNvGrpSpPr>
                <a:grpSpLocks/>
              </p:cNvGrpSpPr>
              <p:nvPr/>
            </p:nvGrpSpPr>
            <p:grpSpPr bwMode="auto">
              <a:xfrm>
                <a:off x="4291" y="3383"/>
                <a:ext cx="258" cy="513"/>
                <a:chOff x="3408" y="1392"/>
                <a:chExt cx="288" cy="576"/>
              </a:xfrm>
            </p:grpSpPr>
            <p:grpSp>
              <p:nvGrpSpPr>
                <p:cNvPr id="73" name="Group 112"/>
                <p:cNvGrpSpPr>
                  <a:grpSpLocks/>
                </p:cNvGrpSpPr>
                <p:nvPr/>
              </p:nvGrpSpPr>
              <p:grpSpPr bwMode="auto">
                <a:xfrm>
                  <a:off x="3408" y="1392"/>
                  <a:ext cx="96" cy="576"/>
                  <a:chOff x="3408" y="1392"/>
                  <a:chExt cx="96" cy="576"/>
                </a:xfrm>
              </p:grpSpPr>
              <p:sp>
                <p:nvSpPr>
                  <p:cNvPr id="79" name="Line 113"/>
                  <p:cNvSpPr>
                    <a:spLocks noChangeShapeType="1"/>
                  </p:cNvSpPr>
                  <p:nvPr/>
                </p:nvSpPr>
                <p:spPr bwMode="auto">
                  <a:xfrm>
                    <a:off x="3456" y="1392"/>
                    <a:ext cx="0" cy="576"/>
                  </a:xfrm>
                  <a:prstGeom prst="line">
                    <a:avLst/>
                  </a:prstGeom>
                  <a:noFill/>
                  <a:ln w="38100">
                    <a:solidFill>
                      <a:schemeClr val="tx1"/>
                    </a:solidFill>
                    <a:round/>
                    <a:headEnd/>
                    <a:tailEnd type="triangle" w="med" len="med"/>
                  </a:ln>
                  <a:effectLst/>
                </p:spPr>
                <p:txBody>
                  <a:bodyPr anchor="ctr"/>
                  <a:lstStyle/>
                  <a:p>
                    <a:endParaRPr lang="en-US"/>
                  </a:p>
                </p:txBody>
              </p:sp>
              <p:sp>
                <p:nvSpPr>
                  <p:cNvPr id="80" name="Oval 114"/>
                  <p:cNvSpPr>
                    <a:spLocks noChangeArrowheads="1"/>
                  </p:cNvSpPr>
                  <p:nvPr/>
                </p:nvSpPr>
                <p:spPr bwMode="auto">
                  <a:xfrm>
                    <a:off x="3408" y="1440"/>
                    <a:ext cx="96" cy="96"/>
                  </a:xfrm>
                  <a:prstGeom prst="ellipse">
                    <a:avLst/>
                  </a:prstGeom>
                  <a:solidFill>
                    <a:schemeClr val="hlink"/>
                  </a:solidFill>
                  <a:ln w="9525">
                    <a:solidFill>
                      <a:schemeClr val="tx1"/>
                    </a:solidFill>
                    <a:round/>
                    <a:headEnd/>
                    <a:tailEnd/>
                  </a:ln>
                  <a:effectLst/>
                </p:spPr>
                <p:txBody>
                  <a:bodyPr wrap="none" anchor="ctr"/>
                  <a:lstStyle/>
                  <a:p>
                    <a:endParaRPr lang="en-US"/>
                  </a:p>
                </p:txBody>
              </p:sp>
              <p:sp>
                <p:nvSpPr>
                  <p:cNvPr id="81" name="Oval 115"/>
                  <p:cNvSpPr>
                    <a:spLocks noChangeArrowheads="1"/>
                  </p:cNvSpPr>
                  <p:nvPr/>
                </p:nvSpPr>
                <p:spPr bwMode="auto">
                  <a:xfrm>
                    <a:off x="3408" y="1584"/>
                    <a:ext cx="96" cy="96"/>
                  </a:xfrm>
                  <a:prstGeom prst="ellipse">
                    <a:avLst/>
                  </a:prstGeom>
                  <a:solidFill>
                    <a:schemeClr val="hlink"/>
                  </a:solidFill>
                  <a:ln w="9525">
                    <a:solidFill>
                      <a:schemeClr val="tx1"/>
                    </a:solidFill>
                    <a:round/>
                    <a:headEnd/>
                    <a:tailEnd/>
                  </a:ln>
                  <a:effectLst/>
                </p:spPr>
                <p:txBody>
                  <a:bodyPr wrap="none" anchor="ctr"/>
                  <a:lstStyle/>
                  <a:p>
                    <a:endParaRPr lang="en-US"/>
                  </a:p>
                </p:txBody>
              </p:sp>
              <p:sp>
                <p:nvSpPr>
                  <p:cNvPr id="82" name="Oval 116"/>
                  <p:cNvSpPr>
                    <a:spLocks noChangeArrowheads="1"/>
                  </p:cNvSpPr>
                  <p:nvPr/>
                </p:nvSpPr>
                <p:spPr bwMode="auto">
                  <a:xfrm>
                    <a:off x="3408" y="1728"/>
                    <a:ext cx="96" cy="96"/>
                  </a:xfrm>
                  <a:prstGeom prst="ellipse">
                    <a:avLst/>
                  </a:prstGeom>
                  <a:solidFill>
                    <a:schemeClr val="hlink"/>
                  </a:solidFill>
                  <a:ln w="9525">
                    <a:solidFill>
                      <a:schemeClr val="tx1"/>
                    </a:solidFill>
                    <a:round/>
                    <a:headEnd/>
                    <a:tailEnd/>
                  </a:ln>
                  <a:effectLst/>
                </p:spPr>
                <p:txBody>
                  <a:bodyPr wrap="none" anchor="ctr"/>
                  <a:lstStyle/>
                  <a:p>
                    <a:endParaRPr lang="en-US"/>
                  </a:p>
                </p:txBody>
              </p:sp>
            </p:grpSp>
            <p:grpSp>
              <p:nvGrpSpPr>
                <p:cNvPr id="74" name="Group 117"/>
                <p:cNvGrpSpPr>
                  <a:grpSpLocks/>
                </p:cNvGrpSpPr>
                <p:nvPr/>
              </p:nvGrpSpPr>
              <p:grpSpPr bwMode="auto">
                <a:xfrm flipV="1">
                  <a:off x="3600" y="1392"/>
                  <a:ext cx="96" cy="576"/>
                  <a:chOff x="3408" y="1392"/>
                  <a:chExt cx="96" cy="576"/>
                </a:xfrm>
              </p:grpSpPr>
              <p:sp>
                <p:nvSpPr>
                  <p:cNvPr id="75" name="Line 118"/>
                  <p:cNvSpPr>
                    <a:spLocks noChangeShapeType="1"/>
                  </p:cNvSpPr>
                  <p:nvPr/>
                </p:nvSpPr>
                <p:spPr bwMode="auto">
                  <a:xfrm>
                    <a:off x="3456" y="1392"/>
                    <a:ext cx="0" cy="576"/>
                  </a:xfrm>
                  <a:prstGeom prst="line">
                    <a:avLst/>
                  </a:prstGeom>
                  <a:noFill/>
                  <a:ln w="38100">
                    <a:solidFill>
                      <a:schemeClr val="tx1"/>
                    </a:solidFill>
                    <a:round/>
                    <a:headEnd/>
                    <a:tailEnd type="triangle" w="med" len="med"/>
                  </a:ln>
                  <a:effectLst/>
                </p:spPr>
                <p:txBody>
                  <a:bodyPr anchor="ctr"/>
                  <a:lstStyle/>
                  <a:p>
                    <a:endParaRPr lang="en-US"/>
                  </a:p>
                </p:txBody>
              </p:sp>
              <p:sp>
                <p:nvSpPr>
                  <p:cNvPr id="76" name="Oval 119"/>
                  <p:cNvSpPr>
                    <a:spLocks noChangeArrowheads="1"/>
                  </p:cNvSpPr>
                  <p:nvPr/>
                </p:nvSpPr>
                <p:spPr bwMode="auto">
                  <a:xfrm>
                    <a:off x="3408" y="1440"/>
                    <a:ext cx="96" cy="96"/>
                  </a:xfrm>
                  <a:prstGeom prst="ellipse">
                    <a:avLst/>
                  </a:prstGeom>
                  <a:solidFill>
                    <a:schemeClr val="hlink"/>
                  </a:solidFill>
                  <a:ln w="9525">
                    <a:solidFill>
                      <a:schemeClr val="tx1"/>
                    </a:solidFill>
                    <a:round/>
                    <a:headEnd/>
                    <a:tailEnd/>
                  </a:ln>
                  <a:effectLst/>
                </p:spPr>
                <p:txBody>
                  <a:bodyPr wrap="none" anchor="ctr"/>
                  <a:lstStyle/>
                  <a:p>
                    <a:endParaRPr lang="en-US"/>
                  </a:p>
                </p:txBody>
              </p:sp>
              <p:sp>
                <p:nvSpPr>
                  <p:cNvPr id="77" name="Oval 120"/>
                  <p:cNvSpPr>
                    <a:spLocks noChangeArrowheads="1"/>
                  </p:cNvSpPr>
                  <p:nvPr/>
                </p:nvSpPr>
                <p:spPr bwMode="auto">
                  <a:xfrm>
                    <a:off x="3408" y="1584"/>
                    <a:ext cx="96" cy="96"/>
                  </a:xfrm>
                  <a:prstGeom prst="ellipse">
                    <a:avLst/>
                  </a:prstGeom>
                  <a:solidFill>
                    <a:schemeClr val="hlink"/>
                  </a:solidFill>
                  <a:ln w="9525">
                    <a:solidFill>
                      <a:schemeClr val="tx1"/>
                    </a:solidFill>
                    <a:round/>
                    <a:headEnd/>
                    <a:tailEnd/>
                  </a:ln>
                  <a:effectLst/>
                </p:spPr>
                <p:txBody>
                  <a:bodyPr wrap="none" anchor="ctr"/>
                  <a:lstStyle/>
                  <a:p>
                    <a:endParaRPr lang="en-US"/>
                  </a:p>
                </p:txBody>
              </p:sp>
              <p:sp>
                <p:nvSpPr>
                  <p:cNvPr id="78" name="Oval 121"/>
                  <p:cNvSpPr>
                    <a:spLocks noChangeArrowheads="1"/>
                  </p:cNvSpPr>
                  <p:nvPr/>
                </p:nvSpPr>
                <p:spPr bwMode="auto">
                  <a:xfrm>
                    <a:off x="3408" y="1728"/>
                    <a:ext cx="96" cy="96"/>
                  </a:xfrm>
                  <a:prstGeom prst="ellipse">
                    <a:avLst/>
                  </a:prstGeom>
                  <a:solidFill>
                    <a:schemeClr val="hlink"/>
                  </a:solidFill>
                  <a:ln w="9525">
                    <a:solidFill>
                      <a:schemeClr val="tx1"/>
                    </a:solidFill>
                    <a:round/>
                    <a:headEnd/>
                    <a:tailEnd/>
                  </a:ln>
                  <a:effectLst/>
                </p:spPr>
                <p:txBody>
                  <a:bodyPr wrap="none" anchor="ctr"/>
                  <a:lstStyle/>
                  <a:p>
                    <a:endParaRPr lang="en-US"/>
                  </a:p>
                </p:txBody>
              </p:sp>
            </p:grpSp>
          </p:grpSp>
          <p:grpSp>
            <p:nvGrpSpPr>
              <p:cNvPr id="56" name="Group 122"/>
              <p:cNvGrpSpPr>
                <a:grpSpLocks/>
              </p:cNvGrpSpPr>
              <p:nvPr/>
            </p:nvGrpSpPr>
            <p:grpSpPr bwMode="auto">
              <a:xfrm>
                <a:off x="3990" y="2016"/>
                <a:ext cx="352" cy="158"/>
                <a:chOff x="3408" y="1008"/>
                <a:chExt cx="393" cy="178"/>
              </a:xfrm>
            </p:grpSpPr>
            <p:sp>
              <p:nvSpPr>
                <p:cNvPr id="71" name="Rectangle 123"/>
                <p:cNvSpPr>
                  <a:spLocks noChangeArrowheads="1"/>
                </p:cNvSpPr>
                <p:nvPr/>
              </p:nvSpPr>
              <p:spPr bwMode="auto">
                <a:xfrm>
                  <a:off x="3408" y="1008"/>
                  <a:ext cx="384" cy="144"/>
                </a:xfrm>
                <a:prstGeom prst="rect">
                  <a:avLst/>
                </a:prstGeom>
                <a:solidFill>
                  <a:schemeClr val="hlink"/>
                </a:solidFill>
                <a:ln w="9525">
                  <a:solidFill>
                    <a:schemeClr val="tx1"/>
                  </a:solidFill>
                  <a:miter lim="800000"/>
                  <a:headEnd/>
                  <a:tailEnd/>
                </a:ln>
                <a:effectLst/>
              </p:spPr>
              <p:txBody>
                <a:bodyPr wrap="none" anchor="ctr"/>
                <a:lstStyle/>
                <a:p>
                  <a:endParaRPr lang="en-US"/>
                </a:p>
              </p:txBody>
            </p:sp>
            <p:sp>
              <p:nvSpPr>
                <p:cNvPr id="72" name="Rectangle 124"/>
                <p:cNvSpPr>
                  <a:spLocks noChangeArrowheads="1"/>
                </p:cNvSpPr>
                <p:nvPr/>
              </p:nvSpPr>
              <p:spPr bwMode="auto">
                <a:xfrm>
                  <a:off x="3416" y="1008"/>
                  <a:ext cx="385" cy="178"/>
                </a:xfrm>
                <a:prstGeom prst="rect">
                  <a:avLst/>
                </a:prstGeom>
                <a:noFill/>
                <a:ln w="9525">
                  <a:noFill/>
                  <a:miter lim="800000"/>
                  <a:headEnd/>
                  <a:tailEnd/>
                </a:ln>
                <a:effectLst/>
              </p:spPr>
              <p:txBody>
                <a:bodyPr wrap="none">
                  <a:spAutoFit/>
                </a:bodyPr>
                <a:lstStyle/>
                <a:p>
                  <a:pPr algn="ctr">
                    <a:lnSpc>
                      <a:spcPct val="87000"/>
                    </a:lnSpc>
                    <a:buClr>
                      <a:schemeClr val="tx2"/>
                    </a:buClr>
                    <a:buSzPct val="80000"/>
                  </a:pPr>
                  <a:r>
                    <a:rPr lang="en-US" sz="1200" b="1">
                      <a:solidFill>
                        <a:schemeClr val="bg1"/>
                      </a:solidFill>
                    </a:rPr>
                    <a:t>VNIC</a:t>
                  </a:r>
                </a:p>
              </p:txBody>
            </p:sp>
          </p:grpSp>
          <p:grpSp>
            <p:nvGrpSpPr>
              <p:cNvPr id="57" name="Group 125"/>
              <p:cNvGrpSpPr>
                <a:grpSpLocks/>
              </p:cNvGrpSpPr>
              <p:nvPr/>
            </p:nvGrpSpPr>
            <p:grpSpPr bwMode="auto">
              <a:xfrm>
                <a:off x="4549" y="2016"/>
                <a:ext cx="352" cy="158"/>
                <a:chOff x="3408" y="1008"/>
                <a:chExt cx="393" cy="178"/>
              </a:xfrm>
            </p:grpSpPr>
            <p:sp>
              <p:nvSpPr>
                <p:cNvPr id="69" name="Rectangle 126"/>
                <p:cNvSpPr>
                  <a:spLocks noChangeArrowheads="1"/>
                </p:cNvSpPr>
                <p:nvPr/>
              </p:nvSpPr>
              <p:spPr bwMode="auto">
                <a:xfrm>
                  <a:off x="3408" y="1008"/>
                  <a:ext cx="384" cy="144"/>
                </a:xfrm>
                <a:prstGeom prst="rect">
                  <a:avLst/>
                </a:prstGeom>
                <a:solidFill>
                  <a:schemeClr val="hlink"/>
                </a:solidFill>
                <a:ln w="9525">
                  <a:solidFill>
                    <a:schemeClr val="tx1"/>
                  </a:solidFill>
                  <a:miter lim="800000"/>
                  <a:headEnd/>
                  <a:tailEnd/>
                </a:ln>
                <a:effectLst/>
              </p:spPr>
              <p:txBody>
                <a:bodyPr wrap="none" anchor="ctr"/>
                <a:lstStyle/>
                <a:p>
                  <a:endParaRPr lang="en-US"/>
                </a:p>
              </p:txBody>
            </p:sp>
            <p:sp>
              <p:nvSpPr>
                <p:cNvPr id="70" name="Rectangle 127"/>
                <p:cNvSpPr>
                  <a:spLocks noChangeArrowheads="1"/>
                </p:cNvSpPr>
                <p:nvPr/>
              </p:nvSpPr>
              <p:spPr bwMode="auto">
                <a:xfrm>
                  <a:off x="3416" y="1008"/>
                  <a:ext cx="385" cy="178"/>
                </a:xfrm>
                <a:prstGeom prst="rect">
                  <a:avLst/>
                </a:prstGeom>
                <a:noFill/>
                <a:ln w="9525">
                  <a:noFill/>
                  <a:miter lim="800000"/>
                  <a:headEnd/>
                  <a:tailEnd/>
                </a:ln>
                <a:effectLst/>
              </p:spPr>
              <p:txBody>
                <a:bodyPr wrap="none">
                  <a:spAutoFit/>
                </a:bodyPr>
                <a:lstStyle/>
                <a:p>
                  <a:pPr algn="ctr">
                    <a:lnSpc>
                      <a:spcPct val="87000"/>
                    </a:lnSpc>
                    <a:buClr>
                      <a:schemeClr val="tx2"/>
                    </a:buClr>
                    <a:buSzPct val="80000"/>
                  </a:pPr>
                  <a:r>
                    <a:rPr lang="en-US" sz="1200" b="1">
                      <a:solidFill>
                        <a:schemeClr val="bg1"/>
                      </a:solidFill>
                    </a:rPr>
                    <a:t>VNIC</a:t>
                  </a:r>
                </a:p>
              </p:txBody>
            </p:sp>
          </p:grpSp>
          <p:grpSp>
            <p:nvGrpSpPr>
              <p:cNvPr id="58" name="Group 128"/>
              <p:cNvGrpSpPr>
                <a:grpSpLocks/>
              </p:cNvGrpSpPr>
              <p:nvPr/>
            </p:nvGrpSpPr>
            <p:grpSpPr bwMode="auto">
              <a:xfrm>
                <a:off x="4149" y="3895"/>
                <a:ext cx="569" cy="157"/>
                <a:chOff x="3538" y="3119"/>
                <a:chExt cx="635" cy="177"/>
              </a:xfrm>
            </p:grpSpPr>
            <p:sp>
              <p:nvSpPr>
                <p:cNvPr id="67" name="Rectangle 129"/>
                <p:cNvSpPr>
                  <a:spLocks noChangeArrowheads="1"/>
                </p:cNvSpPr>
                <p:nvPr/>
              </p:nvSpPr>
              <p:spPr bwMode="auto">
                <a:xfrm>
                  <a:off x="3552" y="3120"/>
                  <a:ext cx="572" cy="144"/>
                </a:xfrm>
                <a:prstGeom prst="rect">
                  <a:avLst/>
                </a:prstGeom>
                <a:solidFill>
                  <a:schemeClr val="hlink"/>
                </a:solidFill>
                <a:ln w="9525">
                  <a:solidFill>
                    <a:schemeClr val="tx1"/>
                  </a:solidFill>
                  <a:miter lim="800000"/>
                  <a:headEnd/>
                  <a:tailEnd/>
                </a:ln>
                <a:effectLst/>
              </p:spPr>
              <p:txBody>
                <a:bodyPr wrap="none" anchor="ctr"/>
                <a:lstStyle/>
                <a:p>
                  <a:endParaRPr lang="en-US"/>
                </a:p>
              </p:txBody>
            </p:sp>
            <p:sp>
              <p:nvSpPr>
                <p:cNvPr id="68" name="Rectangle 130"/>
                <p:cNvSpPr>
                  <a:spLocks noChangeArrowheads="1"/>
                </p:cNvSpPr>
                <p:nvPr/>
              </p:nvSpPr>
              <p:spPr bwMode="auto">
                <a:xfrm>
                  <a:off x="3538" y="3119"/>
                  <a:ext cx="635" cy="177"/>
                </a:xfrm>
                <a:prstGeom prst="rect">
                  <a:avLst/>
                </a:prstGeom>
                <a:noFill/>
                <a:ln w="9525">
                  <a:noFill/>
                  <a:miter lim="800000"/>
                  <a:headEnd/>
                  <a:tailEnd/>
                </a:ln>
                <a:effectLst/>
              </p:spPr>
              <p:txBody>
                <a:bodyPr wrap="none">
                  <a:spAutoFit/>
                </a:bodyPr>
                <a:lstStyle/>
                <a:p>
                  <a:pPr algn="ctr">
                    <a:lnSpc>
                      <a:spcPct val="87000"/>
                    </a:lnSpc>
                    <a:buClr>
                      <a:schemeClr val="tx2"/>
                    </a:buClr>
                    <a:buSzPct val="80000"/>
                  </a:pPr>
                  <a:r>
                    <a:rPr lang="en-US" sz="1200" b="1">
                      <a:solidFill>
                        <a:schemeClr val="bg1"/>
                      </a:solidFill>
                    </a:rPr>
                    <a:t>HW driver</a:t>
                  </a:r>
                </a:p>
              </p:txBody>
            </p:sp>
          </p:grpSp>
          <p:sp>
            <p:nvSpPr>
              <p:cNvPr id="59" name="Text Box 131"/>
              <p:cNvSpPr txBox="1">
                <a:spLocks noChangeArrowheads="1"/>
              </p:cNvSpPr>
              <p:nvPr/>
            </p:nvSpPr>
            <p:spPr bwMode="auto">
              <a:xfrm>
                <a:off x="4989" y="2316"/>
                <a:ext cx="569" cy="175"/>
              </a:xfrm>
              <a:prstGeom prst="rect">
                <a:avLst/>
              </a:prstGeom>
              <a:noFill/>
              <a:ln w="9525">
                <a:noFill/>
                <a:miter lim="800000"/>
                <a:headEnd/>
                <a:tailEnd/>
              </a:ln>
              <a:effectLst/>
            </p:spPr>
            <p:txBody>
              <a:bodyPr wrap="none">
                <a:spAutoFit/>
              </a:bodyPr>
              <a:lstStyle/>
              <a:p>
                <a:pPr algn="ctr">
                  <a:lnSpc>
                    <a:spcPct val="87000"/>
                  </a:lnSpc>
                  <a:buClr>
                    <a:schemeClr val="tx2"/>
                  </a:buClr>
                  <a:buSzPct val="80000"/>
                </a:pPr>
                <a:r>
                  <a:rPr lang="en-US" sz="1400" b="1"/>
                  <a:t>IO filters</a:t>
                </a:r>
              </a:p>
            </p:txBody>
          </p:sp>
          <p:sp>
            <p:nvSpPr>
              <p:cNvPr id="60" name="Line 132"/>
              <p:cNvSpPr>
                <a:spLocks noChangeShapeType="1"/>
              </p:cNvSpPr>
              <p:nvPr/>
            </p:nvSpPr>
            <p:spPr bwMode="auto">
              <a:xfrm>
                <a:off x="4850" y="2315"/>
                <a:ext cx="172" cy="43"/>
              </a:xfrm>
              <a:prstGeom prst="line">
                <a:avLst/>
              </a:prstGeom>
              <a:noFill/>
              <a:ln w="9525">
                <a:solidFill>
                  <a:schemeClr val="tx1"/>
                </a:solidFill>
                <a:round/>
                <a:headEnd/>
                <a:tailEnd/>
              </a:ln>
              <a:effectLst/>
            </p:spPr>
            <p:txBody>
              <a:bodyPr anchor="ctr"/>
              <a:lstStyle/>
              <a:p>
                <a:endParaRPr lang="en-US"/>
              </a:p>
            </p:txBody>
          </p:sp>
          <p:sp>
            <p:nvSpPr>
              <p:cNvPr id="61" name="Line 133"/>
              <p:cNvSpPr>
                <a:spLocks noChangeShapeType="1"/>
              </p:cNvSpPr>
              <p:nvPr/>
            </p:nvSpPr>
            <p:spPr bwMode="auto">
              <a:xfrm flipV="1">
                <a:off x="4850" y="2400"/>
                <a:ext cx="172" cy="43"/>
              </a:xfrm>
              <a:prstGeom prst="line">
                <a:avLst/>
              </a:prstGeom>
              <a:noFill/>
              <a:ln w="9525">
                <a:solidFill>
                  <a:schemeClr val="tx1"/>
                </a:solidFill>
                <a:round/>
                <a:headEnd/>
                <a:tailEnd/>
              </a:ln>
              <a:effectLst/>
            </p:spPr>
            <p:txBody>
              <a:bodyPr anchor="ctr"/>
              <a:lstStyle/>
              <a:p>
                <a:endParaRPr lang="en-US"/>
              </a:p>
            </p:txBody>
          </p:sp>
          <p:sp>
            <p:nvSpPr>
              <p:cNvPr id="62" name="Line 134"/>
              <p:cNvSpPr>
                <a:spLocks noChangeShapeType="1"/>
              </p:cNvSpPr>
              <p:nvPr/>
            </p:nvSpPr>
            <p:spPr bwMode="auto">
              <a:xfrm flipV="1">
                <a:off x="4850" y="2443"/>
                <a:ext cx="172" cy="128"/>
              </a:xfrm>
              <a:prstGeom prst="line">
                <a:avLst/>
              </a:prstGeom>
              <a:noFill/>
              <a:ln w="9525">
                <a:solidFill>
                  <a:schemeClr val="tx1"/>
                </a:solidFill>
                <a:round/>
                <a:headEnd/>
                <a:tailEnd/>
              </a:ln>
              <a:effectLst/>
            </p:spPr>
            <p:txBody>
              <a:bodyPr anchor="ctr"/>
              <a:lstStyle/>
              <a:p>
                <a:endParaRPr lang="en-US"/>
              </a:p>
            </p:txBody>
          </p:sp>
          <p:sp>
            <p:nvSpPr>
              <p:cNvPr id="63" name="Text Box 135"/>
              <p:cNvSpPr txBox="1">
                <a:spLocks noChangeArrowheads="1"/>
              </p:cNvSpPr>
              <p:nvPr/>
            </p:nvSpPr>
            <p:spPr bwMode="auto">
              <a:xfrm>
                <a:off x="4689" y="3554"/>
                <a:ext cx="569" cy="175"/>
              </a:xfrm>
              <a:prstGeom prst="rect">
                <a:avLst/>
              </a:prstGeom>
              <a:noFill/>
              <a:ln w="9525">
                <a:noFill/>
                <a:miter lim="800000"/>
                <a:headEnd/>
                <a:tailEnd/>
              </a:ln>
              <a:effectLst/>
            </p:spPr>
            <p:txBody>
              <a:bodyPr wrap="none">
                <a:spAutoFit/>
              </a:bodyPr>
              <a:lstStyle/>
              <a:p>
                <a:pPr algn="ctr">
                  <a:lnSpc>
                    <a:spcPct val="87000"/>
                  </a:lnSpc>
                  <a:buClr>
                    <a:schemeClr val="tx2"/>
                  </a:buClr>
                  <a:buSzPct val="80000"/>
                </a:pPr>
                <a:r>
                  <a:rPr lang="en-US" sz="1400" b="1"/>
                  <a:t>IO filters</a:t>
                </a:r>
              </a:p>
            </p:txBody>
          </p:sp>
          <p:sp>
            <p:nvSpPr>
              <p:cNvPr id="64" name="Line 136"/>
              <p:cNvSpPr>
                <a:spLocks noChangeShapeType="1"/>
              </p:cNvSpPr>
              <p:nvPr/>
            </p:nvSpPr>
            <p:spPr bwMode="auto">
              <a:xfrm>
                <a:off x="4549" y="3554"/>
                <a:ext cx="172" cy="43"/>
              </a:xfrm>
              <a:prstGeom prst="line">
                <a:avLst/>
              </a:prstGeom>
              <a:noFill/>
              <a:ln w="9525">
                <a:solidFill>
                  <a:schemeClr val="tx1"/>
                </a:solidFill>
                <a:round/>
                <a:headEnd/>
                <a:tailEnd/>
              </a:ln>
              <a:effectLst/>
            </p:spPr>
            <p:txBody>
              <a:bodyPr anchor="ctr"/>
              <a:lstStyle/>
              <a:p>
                <a:endParaRPr lang="en-US"/>
              </a:p>
            </p:txBody>
          </p:sp>
          <p:sp>
            <p:nvSpPr>
              <p:cNvPr id="65" name="Line 137"/>
              <p:cNvSpPr>
                <a:spLocks noChangeShapeType="1"/>
              </p:cNvSpPr>
              <p:nvPr/>
            </p:nvSpPr>
            <p:spPr bwMode="auto">
              <a:xfrm flipV="1">
                <a:off x="4549" y="3639"/>
                <a:ext cx="172" cy="43"/>
              </a:xfrm>
              <a:prstGeom prst="line">
                <a:avLst/>
              </a:prstGeom>
              <a:noFill/>
              <a:ln w="9525">
                <a:solidFill>
                  <a:schemeClr val="tx1"/>
                </a:solidFill>
                <a:round/>
                <a:headEnd/>
                <a:tailEnd/>
              </a:ln>
              <a:effectLst/>
            </p:spPr>
            <p:txBody>
              <a:bodyPr anchor="ctr"/>
              <a:lstStyle/>
              <a:p>
                <a:endParaRPr lang="en-US"/>
              </a:p>
            </p:txBody>
          </p:sp>
          <p:sp>
            <p:nvSpPr>
              <p:cNvPr id="66" name="Line 138"/>
              <p:cNvSpPr>
                <a:spLocks noChangeShapeType="1"/>
              </p:cNvSpPr>
              <p:nvPr/>
            </p:nvSpPr>
            <p:spPr bwMode="auto">
              <a:xfrm flipV="1">
                <a:off x="4549" y="3682"/>
                <a:ext cx="172" cy="128"/>
              </a:xfrm>
              <a:prstGeom prst="line">
                <a:avLst/>
              </a:prstGeom>
              <a:noFill/>
              <a:ln w="9525">
                <a:solidFill>
                  <a:schemeClr val="tx1"/>
                </a:solidFill>
                <a:round/>
                <a:headEnd/>
                <a:tailEnd/>
              </a:ln>
              <a:effectLst/>
            </p:spPr>
            <p:txBody>
              <a:bodyPr anchor="ctr"/>
              <a:lstStyle/>
              <a:p>
                <a:endParaRPr lang="en-US"/>
              </a:p>
            </p:txBody>
          </p:sp>
        </p:grpSp>
        <p:sp>
          <p:nvSpPr>
            <p:cNvPr id="37" name="Line 139"/>
            <p:cNvSpPr>
              <a:spLocks noChangeShapeType="1"/>
            </p:cNvSpPr>
            <p:nvPr/>
          </p:nvSpPr>
          <p:spPr bwMode="auto">
            <a:xfrm flipH="1" flipV="1">
              <a:off x="2400" y="2256"/>
              <a:ext cx="624" cy="1824"/>
            </a:xfrm>
            <a:prstGeom prst="line">
              <a:avLst/>
            </a:prstGeom>
            <a:noFill/>
            <a:ln w="28575">
              <a:solidFill>
                <a:schemeClr val="tx1"/>
              </a:solidFill>
              <a:prstDash val="dash"/>
              <a:round/>
              <a:headEnd/>
              <a:tailEnd/>
            </a:ln>
            <a:effectLst/>
          </p:spPr>
          <p:txBody>
            <a:bodyPr anchor="ctr"/>
            <a:lstStyle/>
            <a:p>
              <a:endParaRPr lang="en-US"/>
            </a:p>
          </p:txBody>
        </p:sp>
        <p:sp>
          <p:nvSpPr>
            <p:cNvPr id="38" name="Line 140"/>
            <p:cNvSpPr>
              <a:spLocks noChangeShapeType="1"/>
            </p:cNvSpPr>
            <p:nvPr/>
          </p:nvSpPr>
          <p:spPr bwMode="auto">
            <a:xfrm flipV="1">
              <a:off x="2400" y="1920"/>
              <a:ext cx="624" cy="240"/>
            </a:xfrm>
            <a:prstGeom prst="line">
              <a:avLst/>
            </a:prstGeom>
            <a:noFill/>
            <a:ln w="28575">
              <a:solidFill>
                <a:schemeClr val="tx1"/>
              </a:solidFill>
              <a:prstDash val="dash"/>
              <a:round/>
              <a:headEnd/>
              <a:tailEnd/>
            </a:ln>
            <a:effectLst/>
          </p:spPr>
          <p:txBody>
            <a:bodyPr anchor="ctr"/>
            <a:lstStyle/>
            <a:p>
              <a:endParaRPr lang="en-US"/>
            </a:p>
          </p:txBody>
        </p:sp>
      </p:grpSp>
      <p:sp>
        <p:nvSpPr>
          <p:cNvPr id="137" name="Line 141"/>
          <p:cNvSpPr>
            <a:spLocks noChangeShapeType="1"/>
          </p:cNvSpPr>
          <p:nvPr/>
        </p:nvSpPr>
        <p:spPr bwMode="auto">
          <a:xfrm flipV="1">
            <a:off x="6096000" y="2438400"/>
            <a:ext cx="990600" cy="533400"/>
          </a:xfrm>
          <a:prstGeom prst="line">
            <a:avLst/>
          </a:prstGeom>
          <a:noFill/>
          <a:ln w="9525">
            <a:solidFill>
              <a:schemeClr val="tx1"/>
            </a:solidFill>
            <a:round/>
            <a:headEnd/>
            <a:tailEnd/>
          </a:ln>
          <a:effectLst/>
        </p:spPr>
        <p:txBody>
          <a:bodyPr anchor="ctr"/>
          <a:lstStyle/>
          <a:p>
            <a:endParaRPr lang="en-US"/>
          </a:p>
        </p:txBody>
      </p:sp>
      <p:sp>
        <p:nvSpPr>
          <p:cNvPr id="138" name="Rectangle 142"/>
          <p:cNvSpPr>
            <a:spLocks noChangeArrowheads="1"/>
          </p:cNvSpPr>
          <p:nvPr/>
        </p:nvSpPr>
        <p:spPr bwMode="auto">
          <a:xfrm>
            <a:off x="6781800" y="838200"/>
            <a:ext cx="1524000" cy="590550"/>
          </a:xfrm>
          <a:prstGeom prst="rect">
            <a:avLst/>
          </a:prstGeom>
          <a:solidFill>
            <a:srgbClr val="FF9900"/>
          </a:solidFill>
          <a:ln w="9525" algn="ctr">
            <a:solidFill>
              <a:schemeClr val="tx1"/>
            </a:solidFill>
            <a:miter lim="800000"/>
            <a:headEnd/>
            <a:tailEnd/>
          </a:ln>
          <a:effectLst/>
        </p:spPr>
        <p:txBody>
          <a:bodyPr anchor="ctr">
            <a:spAutoFit/>
          </a:bodyPr>
          <a:lstStyle/>
          <a:p>
            <a:pPr algn="ctr"/>
            <a:r>
              <a:rPr lang="en-US" b="1"/>
              <a:t>External Control Plane</a:t>
            </a:r>
          </a:p>
        </p:txBody>
      </p:sp>
      <p:sp>
        <p:nvSpPr>
          <p:cNvPr id="139" name="Line 145"/>
          <p:cNvSpPr>
            <a:spLocks noChangeShapeType="1"/>
          </p:cNvSpPr>
          <p:nvPr/>
        </p:nvSpPr>
        <p:spPr bwMode="auto">
          <a:xfrm flipH="1">
            <a:off x="5943600" y="1066800"/>
            <a:ext cx="838200" cy="0"/>
          </a:xfrm>
          <a:prstGeom prst="line">
            <a:avLst/>
          </a:prstGeom>
          <a:noFill/>
          <a:ln w="19050">
            <a:solidFill>
              <a:schemeClr val="tx1"/>
            </a:solidFill>
            <a:round/>
            <a:headEnd type="triangle" w="med" len="med"/>
            <a:tailEnd type="triangle" w="med" len="med"/>
          </a:ln>
          <a:effectLst/>
        </p:spPr>
        <p:txBody>
          <a:bodyPr anchor="ctr"/>
          <a:lstStyle/>
          <a:p>
            <a:endParaRPr lang="en-US"/>
          </a:p>
        </p:txBody>
      </p:sp>
      <p:sp>
        <p:nvSpPr>
          <p:cNvPr id="140" name="Rectangle 146"/>
          <p:cNvSpPr>
            <a:spLocks noChangeArrowheads="1"/>
          </p:cNvSpPr>
          <p:nvPr/>
        </p:nvSpPr>
        <p:spPr bwMode="auto">
          <a:xfrm>
            <a:off x="3505200" y="847725"/>
            <a:ext cx="1524000" cy="590550"/>
          </a:xfrm>
          <a:prstGeom prst="rect">
            <a:avLst/>
          </a:prstGeom>
          <a:solidFill>
            <a:srgbClr val="FF9900"/>
          </a:solidFill>
          <a:ln w="9525" algn="ctr">
            <a:solidFill>
              <a:schemeClr val="tx1"/>
            </a:solidFill>
            <a:miter lim="800000"/>
            <a:headEnd/>
            <a:tailEnd/>
          </a:ln>
          <a:effectLst/>
        </p:spPr>
        <p:txBody>
          <a:bodyPr anchor="ctr">
            <a:spAutoFit/>
          </a:bodyPr>
          <a:lstStyle/>
          <a:p>
            <a:pPr algn="ctr"/>
            <a:r>
              <a:rPr lang="en-US" b="1"/>
              <a:t>VC / UI Extension</a:t>
            </a:r>
          </a:p>
        </p:txBody>
      </p:sp>
      <p:grpSp>
        <p:nvGrpSpPr>
          <p:cNvPr id="143" name="Group 26"/>
          <p:cNvGrpSpPr>
            <a:grpSpLocks/>
          </p:cNvGrpSpPr>
          <p:nvPr/>
        </p:nvGrpSpPr>
        <p:grpSpPr bwMode="auto">
          <a:xfrm>
            <a:off x="3505200" y="3429000"/>
            <a:ext cx="533400" cy="152400"/>
            <a:chOff x="2064" y="2928"/>
            <a:chExt cx="336" cy="96"/>
          </a:xfrm>
        </p:grpSpPr>
        <p:sp>
          <p:nvSpPr>
            <p:cNvPr id="144" name="Rectangle 27"/>
            <p:cNvSpPr>
              <a:spLocks noChangeArrowheads="1"/>
            </p:cNvSpPr>
            <p:nvPr/>
          </p:nvSpPr>
          <p:spPr bwMode="auto">
            <a:xfrm>
              <a:off x="2064" y="2928"/>
              <a:ext cx="336" cy="96"/>
            </a:xfrm>
            <a:prstGeom prst="rect">
              <a:avLst/>
            </a:prstGeom>
            <a:solidFill>
              <a:srgbClr val="FF9900"/>
            </a:solidFill>
            <a:ln w="9525">
              <a:solidFill>
                <a:schemeClr val="tx1"/>
              </a:solidFill>
              <a:miter lim="800000"/>
              <a:headEnd/>
              <a:tailEnd/>
            </a:ln>
            <a:effectLst/>
          </p:spPr>
          <p:txBody>
            <a:bodyPr wrap="none" anchor="ctr"/>
            <a:lstStyle/>
            <a:p>
              <a:endParaRPr lang="en-US"/>
            </a:p>
          </p:txBody>
        </p:sp>
        <p:sp>
          <p:nvSpPr>
            <p:cNvPr id="145" name="Line 28"/>
            <p:cNvSpPr>
              <a:spLocks noChangeShapeType="1"/>
            </p:cNvSpPr>
            <p:nvPr/>
          </p:nvSpPr>
          <p:spPr bwMode="auto">
            <a:xfrm>
              <a:off x="2112" y="2976"/>
              <a:ext cx="240" cy="0"/>
            </a:xfrm>
            <a:prstGeom prst="line">
              <a:avLst/>
            </a:prstGeom>
            <a:noFill/>
            <a:ln w="28575">
              <a:solidFill>
                <a:schemeClr val="tx1"/>
              </a:solidFill>
              <a:prstDash val="sysDot"/>
              <a:round/>
              <a:headEnd/>
              <a:tailEnd/>
            </a:ln>
            <a:effectLst/>
          </p:spPr>
          <p:txBody>
            <a:bodyPr anchor="ct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a performance problem sound like …</a:t>
            </a:r>
            <a:endParaRPr lang="en-US" dirty="0"/>
          </a:p>
        </p:txBody>
      </p:sp>
      <p:sp>
        <p:nvSpPr>
          <p:cNvPr id="3" name="Text Placeholder 2"/>
          <p:cNvSpPr>
            <a:spLocks noGrp="1"/>
          </p:cNvSpPr>
          <p:nvPr>
            <p:ph type="body" sz="quarter" idx="13"/>
          </p:nvPr>
        </p:nvSpPr>
        <p:spPr/>
        <p:txBody>
          <a:bodyPr/>
          <a:lstStyle/>
          <a:p>
            <a:r>
              <a:rPr lang="en-US" dirty="0" smtClean="0"/>
              <a:t>Customer Complain:</a:t>
            </a:r>
          </a:p>
          <a:p>
            <a:pPr lvl="1"/>
            <a:r>
              <a:rPr lang="en-US" dirty="0" smtClean="0"/>
              <a:t>“My VM is running slow and I do not know what to do”</a:t>
            </a:r>
          </a:p>
          <a:p>
            <a:pPr lvl="1"/>
            <a:r>
              <a:rPr lang="en-US" dirty="0" smtClean="0"/>
              <a:t>“My VM is slow on one host but fast on another”</a:t>
            </a:r>
          </a:p>
          <a:p>
            <a:pPr lvl="1"/>
            <a:r>
              <a:rPr lang="en-US" dirty="0" smtClean="0"/>
              <a:t>“My application performance drops dramatically on VM comparing with on physical machine”</a:t>
            </a:r>
          </a:p>
          <a:p>
            <a:endParaRPr lang="en-US" dirty="0" smtClean="0"/>
          </a:p>
          <a:p>
            <a:r>
              <a:rPr lang="en-US" dirty="0" smtClean="0"/>
              <a:t>In one word “Slow”</a:t>
            </a:r>
          </a:p>
          <a:p>
            <a:endParaRPr lang="en-US" dirty="0" smtClean="0"/>
          </a:p>
          <a:p>
            <a:r>
              <a:rPr lang="en-US" dirty="0" smtClean="0"/>
              <a:t>In our words “Throughput” and “Latency”</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ox(in)">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 calcmode="lin" valueType="num">
                                      <p:cBhvr additive="base">
                                        <p:cTn id="12"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Networking Stack</a:t>
            </a:r>
            <a:endParaRPr lang="en-US" dirty="0"/>
          </a:p>
        </p:txBody>
      </p:sp>
      <p:sp>
        <p:nvSpPr>
          <p:cNvPr id="3" name="TextBox 2"/>
          <p:cNvSpPr txBox="1"/>
          <p:nvPr/>
        </p:nvSpPr>
        <p:spPr>
          <a:xfrm>
            <a:off x="2680229" y="1819265"/>
            <a:ext cx="2315800" cy="400110"/>
          </a:xfrm>
          <a:prstGeom prst="rect">
            <a:avLst/>
          </a:prstGeom>
          <a:solidFill>
            <a:schemeClr val="accent4"/>
          </a:solidFill>
          <a:effectLst>
            <a:outerShdw blurRad="50800" dist="38100" dir="2700000" algn="br" rotWithShape="0">
              <a:srgbClr val="000000">
                <a:alpha val="43000"/>
              </a:srgbClr>
            </a:outerShdw>
          </a:effectLst>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sz="2000" dirty="0" err="1" smtClean="0">
                <a:solidFill>
                  <a:schemeClr val="bg1"/>
                </a:solidFill>
                <a:latin typeface="+mn-lt"/>
                <a:ea typeface="+mn-ea"/>
              </a:rPr>
              <a:t>vNIC</a:t>
            </a:r>
            <a:r>
              <a:rPr lang="en-US" sz="2000" dirty="0" smtClean="0">
                <a:solidFill>
                  <a:schemeClr val="bg1"/>
                </a:solidFill>
                <a:latin typeface="+mn-lt"/>
                <a:ea typeface="+mn-ea"/>
              </a:rPr>
              <a:t> (vmxnet3)</a:t>
            </a:r>
          </a:p>
        </p:txBody>
      </p:sp>
      <p:sp>
        <p:nvSpPr>
          <p:cNvPr id="4" name="TextBox 3"/>
          <p:cNvSpPr txBox="1"/>
          <p:nvPr/>
        </p:nvSpPr>
        <p:spPr>
          <a:xfrm>
            <a:off x="2683897" y="720841"/>
            <a:ext cx="2311078" cy="1015663"/>
          </a:xfrm>
          <a:prstGeom prst="rect">
            <a:avLst/>
          </a:prstGeom>
          <a:solidFill>
            <a:schemeClr val="accent2">
              <a:lumMod val="75000"/>
            </a:schemeClr>
          </a:solidFill>
          <a:effectLst>
            <a:outerShdw blurRad="50800" dist="38100" dir="2700000" algn="br" rotWithShape="0">
              <a:srgbClr val="000000">
                <a:alpha val="43000"/>
              </a:srgbClr>
            </a:outerShdw>
          </a:effectLst>
        </p:spPr>
        <p:style>
          <a:lnRef idx="1">
            <a:schemeClr val="accent2"/>
          </a:lnRef>
          <a:fillRef idx="3">
            <a:schemeClr val="accent2"/>
          </a:fillRef>
          <a:effectRef idx="2">
            <a:schemeClr val="accent2"/>
          </a:effectRef>
          <a:fontRef idx="minor">
            <a:schemeClr val="lt1"/>
          </a:fontRef>
        </p:style>
        <p:txBody>
          <a:bodyPr wrap="square" rtlCol="0">
            <a:spAutoFit/>
          </a:bodyPr>
          <a:lstStyle/>
          <a:p>
            <a:pPr>
              <a:spcAft>
                <a:spcPts val="0"/>
              </a:spcAft>
            </a:pPr>
            <a:r>
              <a:rPr lang="en-US" sz="2000" dirty="0" smtClean="0">
                <a:solidFill>
                  <a:schemeClr val="bg1"/>
                </a:solidFill>
                <a:latin typeface="+mn-lt"/>
                <a:ea typeface="+mn-ea"/>
              </a:rPr>
              <a:t>Application</a:t>
            </a:r>
          </a:p>
          <a:p>
            <a:pPr>
              <a:spcAft>
                <a:spcPts val="0"/>
              </a:spcAft>
            </a:pPr>
            <a:r>
              <a:rPr lang="en-US" sz="2000" dirty="0" smtClean="0">
                <a:solidFill>
                  <a:schemeClr val="bg1"/>
                </a:solidFill>
              </a:rPr>
              <a:t>Guest OS</a:t>
            </a:r>
          </a:p>
          <a:p>
            <a:pPr>
              <a:spcAft>
                <a:spcPts val="0"/>
              </a:spcAft>
            </a:pPr>
            <a:r>
              <a:rPr lang="en-US" sz="2000" dirty="0" smtClean="0">
                <a:solidFill>
                  <a:schemeClr val="bg1"/>
                </a:solidFill>
              </a:rPr>
              <a:t>Network Stack</a:t>
            </a:r>
          </a:p>
        </p:txBody>
      </p:sp>
      <p:cxnSp>
        <p:nvCxnSpPr>
          <p:cNvPr id="5" name="Straight Connector 4"/>
          <p:cNvCxnSpPr/>
          <p:nvPr/>
        </p:nvCxnSpPr>
        <p:spPr bwMode="auto">
          <a:xfrm>
            <a:off x="2680233" y="1086984"/>
            <a:ext cx="2345300" cy="1748"/>
          </a:xfrm>
          <a:prstGeom prst="line">
            <a:avLst/>
          </a:prstGeom>
          <a:solidFill>
            <a:srgbClr val="0095D3"/>
          </a:solidFill>
          <a:ln w="19050" cap="flat" cmpd="sng" algn="ctr">
            <a:solidFill>
              <a:schemeClr val="accent3">
                <a:lumMod val="75000"/>
              </a:schemeClr>
            </a:solidFill>
            <a:prstDash val="solid"/>
            <a:round/>
            <a:headEnd type="none" w="med" len="med"/>
            <a:tailEnd type="none" w="med" len="med"/>
          </a:ln>
          <a:effectLst>
            <a:outerShdw blurRad="50800" dist="38100" dir="2700000" algn="tl" rotWithShape="0">
              <a:srgbClr val="000000">
                <a:alpha val="43000"/>
              </a:srgbClr>
            </a:outerShdw>
          </a:effectLst>
        </p:spPr>
      </p:cxnSp>
      <p:cxnSp>
        <p:nvCxnSpPr>
          <p:cNvPr id="6" name="Straight Connector 5"/>
          <p:cNvCxnSpPr/>
          <p:nvPr/>
        </p:nvCxnSpPr>
        <p:spPr bwMode="auto">
          <a:xfrm>
            <a:off x="2683900" y="1385047"/>
            <a:ext cx="2345300" cy="1748"/>
          </a:xfrm>
          <a:prstGeom prst="line">
            <a:avLst/>
          </a:prstGeom>
          <a:solidFill>
            <a:srgbClr val="0095D3"/>
          </a:solidFill>
          <a:ln w="19050" cap="flat" cmpd="sng" algn="ctr">
            <a:solidFill>
              <a:schemeClr val="accent3">
                <a:lumMod val="75000"/>
              </a:schemeClr>
            </a:solidFill>
            <a:prstDash val="solid"/>
            <a:round/>
            <a:headEnd type="none" w="med" len="med"/>
            <a:tailEnd type="none" w="med" len="med"/>
          </a:ln>
          <a:effectLst>
            <a:outerShdw blurRad="50800" dist="38100" dir="2700000" algn="tl" rotWithShape="0">
              <a:srgbClr val="000000">
                <a:alpha val="43000"/>
              </a:srgbClr>
            </a:outerShdw>
          </a:effectLst>
        </p:spPr>
      </p:cxnSp>
      <p:sp>
        <p:nvSpPr>
          <p:cNvPr id="9" name="TextBox 8"/>
          <p:cNvSpPr txBox="1"/>
          <p:nvPr/>
        </p:nvSpPr>
        <p:spPr>
          <a:xfrm>
            <a:off x="2396820" y="2611155"/>
            <a:ext cx="2315800" cy="400110"/>
          </a:xfrm>
          <a:prstGeom prst="rect">
            <a:avLst/>
          </a:prstGeom>
          <a:solidFill>
            <a:schemeClr val="accent1">
              <a:lumMod val="50000"/>
            </a:schemeClr>
          </a:solidFill>
          <a:effectLst>
            <a:outerShdw blurRad="50800" dist="38100" dir="2700000" algn="br" rotWithShape="0">
              <a:srgbClr val="000000">
                <a:alpha val="43000"/>
              </a:srgbClr>
            </a:outerShdw>
          </a:effectLst>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sz="2000" dirty="0" err="1" smtClean="0">
                <a:solidFill>
                  <a:schemeClr val="bg1"/>
                </a:solidFill>
              </a:rPr>
              <a:t>vNIC</a:t>
            </a:r>
            <a:r>
              <a:rPr lang="en-US" sz="2000" dirty="0" smtClean="0">
                <a:solidFill>
                  <a:schemeClr val="bg1"/>
                </a:solidFill>
              </a:rPr>
              <a:t> Backend</a:t>
            </a:r>
            <a:endParaRPr lang="en-US" sz="2000" dirty="0" smtClean="0">
              <a:solidFill>
                <a:schemeClr val="bg1"/>
              </a:solidFill>
              <a:latin typeface="+mn-lt"/>
              <a:ea typeface="+mn-ea"/>
            </a:endParaRPr>
          </a:p>
        </p:txBody>
      </p:sp>
      <p:sp>
        <p:nvSpPr>
          <p:cNvPr id="10" name="TextBox 9"/>
          <p:cNvSpPr txBox="1"/>
          <p:nvPr/>
        </p:nvSpPr>
        <p:spPr>
          <a:xfrm>
            <a:off x="4886356" y="2623731"/>
            <a:ext cx="2315800" cy="400110"/>
          </a:xfrm>
          <a:prstGeom prst="rect">
            <a:avLst/>
          </a:prstGeom>
          <a:solidFill>
            <a:schemeClr val="accent4">
              <a:lumMod val="50000"/>
            </a:schemeClr>
          </a:solidFill>
          <a:effectLst>
            <a:outerShdw blurRad="50800" dist="38100" dir="2700000" algn="br" rotWithShape="0">
              <a:srgbClr val="000000">
                <a:alpha val="43000"/>
              </a:srgbClr>
            </a:outerShdw>
          </a:effectLst>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sz="2000" dirty="0" smtClean="0">
                <a:solidFill>
                  <a:schemeClr val="bg1"/>
                </a:solidFill>
                <a:latin typeface="+mn-lt"/>
                <a:ea typeface="+mn-ea"/>
              </a:rPr>
              <a:t>TCP/IP Stack</a:t>
            </a:r>
          </a:p>
        </p:txBody>
      </p:sp>
      <p:cxnSp>
        <p:nvCxnSpPr>
          <p:cNvPr id="11" name="Straight Connector 10"/>
          <p:cNvCxnSpPr/>
          <p:nvPr/>
        </p:nvCxnSpPr>
        <p:spPr bwMode="auto">
          <a:xfrm flipV="1">
            <a:off x="1905000" y="2514600"/>
            <a:ext cx="6025013" cy="29451"/>
          </a:xfrm>
          <a:prstGeom prst="line">
            <a:avLst/>
          </a:prstGeom>
          <a:solidFill>
            <a:srgbClr val="0095D3"/>
          </a:solidFill>
          <a:ln w="38100" cap="flat" cmpd="sng" algn="ctr">
            <a:solidFill>
              <a:schemeClr val="accent3">
                <a:lumMod val="75000"/>
              </a:schemeClr>
            </a:solidFill>
            <a:prstDash val="solid"/>
            <a:round/>
            <a:headEnd type="none" w="med" len="med"/>
            <a:tailEnd type="none" w="med" len="med"/>
          </a:ln>
          <a:effectLst/>
        </p:spPr>
      </p:cxnSp>
      <p:sp>
        <p:nvSpPr>
          <p:cNvPr id="12" name="Down Arrow 11"/>
          <p:cNvSpPr/>
          <p:nvPr/>
        </p:nvSpPr>
        <p:spPr bwMode="auto">
          <a:xfrm>
            <a:off x="3700046" y="2133600"/>
            <a:ext cx="316642" cy="440119"/>
          </a:xfrm>
          <a:prstGeom prst="downArrow">
            <a:avLst/>
          </a:prstGeom>
          <a:solidFill>
            <a:schemeClr val="bg1"/>
          </a:solidFill>
          <a:ln w="19050">
            <a:solidFill>
              <a:schemeClr val="accent3"/>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15" name="TextBox 14"/>
          <p:cNvSpPr txBox="1"/>
          <p:nvPr/>
        </p:nvSpPr>
        <p:spPr>
          <a:xfrm>
            <a:off x="2362200" y="3124200"/>
            <a:ext cx="4800600" cy="400110"/>
          </a:xfrm>
          <a:prstGeom prst="rect">
            <a:avLst/>
          </a:prstGeom>
          <a:solidFill>
            <a:schemeClr val="accent2">
              <a:lumMod val="50000"/>
            </a:schemeClr>
          </a:solidFill>
          <a:effectLst>
            <a:outerShdw blurRad="50800" dist="38100" dir="2700000" algn="br" rotWithShape="0">
              <a:srgbClr val="000000">
                <a:alpha val="43000"/>
              </a:srgbClr>
            </a:outerShdw>
          </a:effectLst>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sz="2000" dirty="0" smtClean="0">
                <a:solidFill>
                  <a:schemeClr val="bg1"/>
                </a:solidFill>
                <a:latin typeface="+mn-lt"/>
                <a:ea typeface="+mn-ea"/>
              </a:rPr>
              <a:t>                        </a:t>
            </a:r>
            <a:r>
              <a:rPr lang="en-US" sz="2000" dirty="0" err="1" smtClean="0">
                <a:solidFill>
                  <a:schemeClr val="bg1"/>
                </a:solidFill>
                <a:latin typeface="+mn-lt"/>
                <a:ea typeface="+mn-ea"/>
              </a:rPr>
              <a:t>IOChain</a:t>
            </a:r>
            <a:endParaRPr lang="en-US" sz="2000" dirty="0" smtClean="0">
              <a:solidFill>
                <a:schemeClr val="bg1"/>
              </a:solidFill>
              <a:latin typeface="+mn-lt"/>
              <a:ea typeface="+mn-ea"/>
            </a:endParaRPr>
          </a:p>
        </p:txBody>
      </p:sp>
      <p:sp>
        <p:nvSpPr>
          <p:cNvPr id="17" name="TextBox 16"/>
          <p:cNvSpPr txBox="1"/>
          <p:nvPr/>
        </p:nvSpPr>
        <p:spPr>
          <a:xfrm>
            <a:off x="2438400" y="3657601"/>
            <a:ext cx="4724400" cy="707886"/>
          </a:xfrm>
          <a:prstGeom prst="rect">
            <a:avLst/>
          </a:prstGeom>
          <a:solidFill>
            <a:schemeClr val="accent5">
              <a:lumMod val="75000"/>
            </a:schemeClr>
          </a:solidFill>
          <a:effectLst>
            <a:outerShdw blurRad="50800" dist="38100" dir="2700000" algn="br" rotWithShape="0">
              <a:srgbClr val="000000">
                <a:alpha val="43000"/>
              </a:srgbClr>
            </a:outerShdw>
          </a:effectLst>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sz="2000" dirty="0" smtClean="0">
                <a:solidFill>
                  <a:schemeClr val="bg1"/>
                </a:solidFill>
              </a:rPr>
              <a:t>	           </a:t>
            </a:r>
            <a:r>
              <a:rPr lang="en-US" sz="2000" dirty="0" err="1" smtClean="0">
                <a:solidFill>
                  <a:schemeClr val="bg1"/>
                </a:solidFill>
                <a:latin typeface="+mn-lt"/>
                <a:ea typeface="+mn-ea"/>
              </a:rPr>
              <a:t>vSwitch</a:t>
            </a:r>
            <a:endParaRPr lang="en-US" sz="2000" dirty="0" smtClean="0">
              <a:solidFill>
                <a:schemeClr val="bg1"/>
              </a:solidFill>
              <a:latin typeface="+mn-lt"/>
              <a:ea typeface="+mn-ea"/>
            </a:endParaRPr>
          </a:p>
          <a:p>
            <a:r>
              <a:rPr lang="en-US" sz="2000" dirty="0" smtClean="0">
                <a:solidFill>
                  <a:schemeClr val="bg1"/>
                </a:solidFill>
              </a:rPr>
              <a:t>	           Port Sets</a:t>
            </a:r>
            <a:endParaRPr lang="en-US" sz="2000" dirty="0" smtClean="0">
              <a:solidFill>
                <a:schemeClr val="bg1"/>
              </a:solidFill>
              <a:latin typeface="+mn-lt"/>
              <a:ea typeface="+mn-ea"/>
            </a:endParaRPr>
          </a:p>
        </p:txBody>
      </p:sp>
      <p:sp>
        <p:nvSpPr>
          <p:cNvPr id="18" name="TextBox 17"/>
          <p:cNvSpPr txBox="1"/>
          <p:nvPr/>
        </p:nvSpPr>
        <p:spPr>
          <a:xfrm>
            <a:off x="2438400" y="4419600"/>
            <a:ext cx="4800600" cy="400110"/>
          </a:xfrm>
          <a:prstGeom prst="rect">
            <a:avLst/>
          </a:prstGeom>
          <a:solidFill>
            <a:schemeClr val="accent2">
              <a:lumMod val="50000"/>
            </a:schemeClr>
          </a:solidFill>
          <a:effectLst>
            <a:outerShdw blurRad="50800" dist="38100" dir="2700000" algn="br" rotWithShape="0">
              <a:srgbClr val="000000">
                <a:alpha val="43000"/>
              </a:srgbClr>
            </a:outerShdw>
          </a:effectLst>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sz="2000" dirty="0" smtClean="0">
                <a:solidFill>
                  <a:schemeClr val="bg1"/>
                </a:solidFill>
                <a:latin typeface="+mn-lt"/>
                <a:ea typeface="+mn-ea"/>
              </a:rPr>
              <a:t>                        </a:t>
            </a:r>
            <a:r>
              <a:rPr lang="en-US" sz="2000" dirty="0" err="1" smtClean="0">
                <a:solidFill>
                  <a:schemeClr val="bg1"/>
                </a:solidFill>
                <a:latin typeface="+mn-lt"/>
                <a:ea typeface="+mn-ea"/>
              </a:rPr>
              <a:t>IOChain</a:t>
            </a:r>
            <a:endParaRPr lang="en-US" sz="2000" dirty="0" smtClean="0">
              <a:solidFill>
                <a:schemeClr val="bg1"/>
              </a:solidFill>
              <a:latin typeface="+mn-lt"/>
              <a:ea typeface="+mn-ea"/>
            </a:endParaRPr>
          </a:p>
        </p:txBody>
      </p:sp>
      <p:sp>
        <p:nvSpPr>
          <p:cNvPr id="20" name="TextBox 19"/>
          <p:cNvSpPr txBox="1"/>
          <p:nvPr/>
        </p:nvSpPr>
        <p:spPr>
          <a:xfrm>
            <a:off x="2438400" y="5404537"/>
            <a:ext cx="4800600" cy="400110"/>
          </a:xfrm>
          <a:prstGeom prst="rect">
            <a:avLst/>
          </a:prstGeom>
          <a:solidFill>
            <a:schemeClr val="accent6">
              <a:lumMod val="75000"/>
            </a:schemeClr>
          </a:solidFill>
          <a:effectLst>
            <a:outerShdw blurRad="50800" dist="38100" dir="2700000" algn="br" rotWithShape="0">
              <a:srgbClr val="000000">
                <a:alpha val="43000"/>
              </a:srgbClr>
            </a:outerShdw>
          </a:effectLst>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sz="2000" dirty="0" smtClean="0">
                <a:solidFill>
                  <a:schemeClr val="bg1"/>
                </a:solidFill>
              </a:rPr>
              <a:t>	        </a:t>
            </a:r>
            <a:r>
              <a:rPr lang="en-US" sz="2000" dirty="0" err="1" smtClean="0">
                <a:solidFill>
                  <a:schemeClr val="bg1"/>
                </a:solidFill>
              </a:rPr>
              <a:t>vmkLinux</a:t>
            </a:r>
            <a:r>
              <a:rPr lang="en-US" sz="2000" dirty="0" smtClean="0">
                <a:solidFill>
                  <a:schemeClr val="bg1"/>
                </a:solidFill>
              </a:rPr>
              <a:t> Driver</a:t>
            </a:r>
            <a:endParaRPr lang="en-US" sz="2000" dirty="0" smtClean="0">
              <a:solidFill>
                <a:schemeClr val="bg1"/>
              </a:solidFill>
              <a:latin typeface="+mn-lt"/>
              <a:ea typeface="+mn-ea"/>
            </a:endParaRPr>
          </a:p>
        </p:txBody>
      </p:sp>
      <p:sp>
        <p:nvSpPr>
          <p:cNvPr id="21" name="TextBox 20"/>
          <p:cNvSpPr txBox="1"/>
          <p:nvPr/>
        </p:nvSpPr>
        <p:spPr>
          <a:xfrm>
            <a:off x="3048000" y="5924490"/>
            <a:ext cx="1032178" cy="400110"/>
          </a:xfrm>
          <a:prstGeom prst="rect">
            <a:avLst/>
          </a:prstGeom>
          <a:solidFill>
            <a:schemeClr val="accent5">
              <a:lumMod val="75000"/>
            </a:schemeClr>
          </a:solidFill>
          <a:effectLst>
            <a:outerShdw blurRad="50800" dist="38100" dir="2700000" algn="br" rotWithShape="0">
              <a:srgbClr val="000000">
                <a:alpha val="43000"/>
              </a:srgbClr>
            </a:outerShdw>
          </a:effectLst>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sz="2000" dirty="0" err="1" smtClean="0">
                <a:solidFill>
                  <a:schemeClr val="bg1"/>
                </a:solidFill>
              </a:rPr>
              <a:t>pNIC</a:t>
            </a:r>
            <a:endParaRPr lang="en-US" sz="2000" dirty="0" smtClean="0">
              <a:solidFill>
                <a:schemeClr val="bg1"/>
              </a:solidFill>
              <a:latin typeface="+mn-lt"/>
              <a:ea typeface="+mn-ea"/>
            </a:endParaRPr>
          </a:p>
        </p:txBody>
      </p:sp>
      <p:sp>
        <p:nvSpPr>
          <p:cNvPr id="22" name="TextBox 21"/>
          <p:cNvSpPr txBox="1"/>
          <p:nvPr/>
        </p:nvSpPr>
        <p:spPr>
          <a:xfrm>
            <a:off x="5029200" y="5924490"/>
            <a:ext cx="1108378" cy="400110"/>
          </a:xfrm>
          <a:prstGeom prst="rect">
            <a:avLst/>
          </a:prstGeom>
          <a:solidFill>
            <a:schemeClr val="accent5">
              <a:lumMod val="75000"/>
            </a:schemeClr>
          </a:solidFill>
          <a:effectLst>
            <a:outerShdw blurRad="50800" dist="38100" dir="2700000" algn="br" rotWithShape="0">
              <a:srgbClr val="000000">
                <a:alpha val="43000"/>
              </a:srgbClr>
            </a:outerShdw>
          </a:effectLst>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sz="2000" dirty="0" err="1" smtClean="0">
                <a:solidFill>
                  <a:schemeClr val="bg1"/>
                </a:solidFill>
                <a:latin typeface="+mn-lt"/>
                <a:ea typeface="+mn-ea"/>
              </a:rPr>
              <a:t>pNIC</a:t>
            </a:r>
            <a:endParaRPr lang="en-US" sz="2000" dirty="0" smtClean="0">
              <a:solidFill>
                <a:schemeClr val="bg1"/>
              </a:solidFill>
              <a:latin typeface="+mn-lt"/>
              <a:ea typeface="+mn-ea"/>
            </a:endParaRPr>
          </a:p>
        </p:txBody>
      </p:sp>
      <p:sp>
        <p:nvSpPr>
          <p:cNvPr id="23" name="TextBox 22"/>
          <p:cNvSpPr txBox="1"/>
          <p:nvPr/>
        </p:nvSpPr>
        <p:spPr>
          <a:xfrm>
            <a:off x="5181600" y="1828800"/>
            <a:ext cx="1981200" cy="400110"/>
          </a:xfrm>
          <a:prstGeom prst="rect">
            <a:avLst/>
          </a:prstGeom>
          <a:solidFill>
            <a:schemeClr val="accent5">
              <a:lumMod val="75000"/>
            </a:schemeClr>
          </a:solidFill>
          <a:effectLst>
            <a:outerShdw blurRad="50800" dist="38100" dir="2700000" algn="br" rotWithShape="0">
              <a:srgbClr val="000000">
                <a:alpha val="43000"/>
              </a:srgbClr>
            </a:outerShdw>
          </a:effectLst>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sz="2000" dirty="0" smtClean="0">
                <a:solidFill>
                  <a:schemeClr val="bg1"/>
                </a:solidFill>
              </a:rPr>
              <a:t>   </a:t>
            </a:r>
            <a:r>
              <a:rPr lang="en-US" sz="2000" dirty="0" smtClean="0">
                <a:solidFill>
                  <a:schemeClr val="bg1"/>
                </a:solidFill>
                <a:latin typeface="+mn-lt"/>
                <a:ea typeface="+mn-ea"/>
              </a:rPr>
              <a:t>Socket  API</a:t>
            </a:r>
          </a:p>
        </p:txBody>
      </p:sp>
      <p:sp>
        <p:nvSpPr>
          <p:cNvPr id="24" name="Down Arrow 23"/>
          <p:cNvSpPr/>
          <p:nvPr/>
        </p:nvSpPr>
        <p:spPr bwMode="auto">
          <a:xfrm>
            <a:off x="5855558" y="2133600"/>
            <a:ext cx="316642" cy="440119"/>
          </a:xfrm>
          <a:prstGeom prst="downArrow">
            <a:avLst/>
          </a:prstGeom>
          <a:solidFill>
            <a:schemeClr val="bg1"/>
          </a:solidFill>
          <a:ln w="19050">
            <a:solidFill>
              <a:schemeClr val="accent3"/>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25" name="Rectangle 24"/>
          <p:cNvSpPr/>
          <p:nvPr/>
        </p:nvSpPr>
        <p:spPr>
          <a:xfrm>
            <a:off x="2438400" y="4927455"/>
            <a:ext cx="4800600" cy="406545"/>
          </a:xfrm>
          <a:prstGeom prst="rect">
            <a:avLst/>
          </a:prstGeom>
          <a:solidFill>
            <a:srgbClr val="00B0F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UPLink</a:t>
            </a:r>
            <a:endParaRPr lang="en-US" dirty="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 System Logs</a:t>
            </a:r>
            <a:endParaRPr lang="en-US" dirty="0"/>
          </a:p>
        </p:txBody>
      </p:sp>
      <p:sp>
        <p:nvSpPr>
          <p:cNvPr id="3" name="Text Placeholder 2"/>
          <p:cNvSpPr>
            <a:spLocks noGrp="1"/>
          </p:cNvSpPr>
          <p:nvPr>
            <p:ph type="body" sz="quarter" idx="13"/>
          </p:nvPr>
        </p:nvSpPr>
        <p:spPr/>
        <p:txBody>
          <a:bodyPr/>
          <a:lstStyle/>
          <a:p>
            <a:pPr>
              <a:lnSpc>
                <a:spcPct val="80000"/>
              </a:lnSpc>
            </a:pPr>
            <a:r>
              <a:rPr lang="en-US" dirty="0" smtClean="0"/>
              <a:t>Most logs are located under /</a:t>
            </a:r>
            <a:r>
              <a:rPr lang="en-US" dirty="0" err="1" smtClean="0"/>
              <a:t>var</a:t>
            </a:r>
            <a:r>
              <a:rPr lang="en-US" dirty="0" smtClean="0"/>
              <a:t>/log directory. </a:t>
            </a:r>
          </a:p>
          <a:p>
            <a:pPr>
              <a:lnSpc>
                <a:spcPct val="80000"/>
              </a:lnSpc>
            </a:pPr>
            <a:r>
              <a:rPr lang="en-US" dirty="0" smtClean="0"/>
              <a:t>Error &amp; Failed &amp; Warning Message</a:t>
            </a:r>
          </a:p>
          <a:p>
            <a:pPr>
              <a:lnSpc>
                <a:spcPct val="80000"/>
              </a:lnSpc>
            </a:pPr>
            <a:endParaRPr lang="en-US" dirty="0" smtClean="0"/>
          </a:p>
          <a:p>
            <a:pPr>
              <a:lnSpc>
                <a:spcPct val="80000"/>
              </a:lnSpc>
            </a:pPr>
            <a:endParaRPr lang="en-US" dirty="0" smtClean="0"/>
          </a:p>
          <a:p>
            <a:pPr>
              <a:lnSpc>
                <a:spcPct val="80000"/>
              </a:lnSpc>
            </a:pPr>
            <a:endParaRPr lang="en-US" dirty="0" smtClean="0"/>
          </a:p>
          <a:p>
            <a:pPr>
              <a:lnSpc>
                <a:spcPct val="80000"/>
              </a:lnSpc>
              <a:buNone/>
            </a:pPr>
            <a:endParaRPr lang="en-US" dirty="0" smtClean="0"/>
          </a:p>
          <a:p>
            <a:pPr marL="233363" lvl="1" indent="-233363">
              <a:lnSpc>
                <a:spcPct val="80000"/>
              </a:lnSpc>
              <a:spcBef>
                <a:spcPts val="1000"/>
              </a:spcBef>
              <a:buSzPct val="115000"/>
              <a:buFont typeface="Wingdings" pitchFamily="2" charset="2"/>
              <a:buChar char="§"/>
            </a:pPr>
            <a:endParaRPr lang="en-US" sz="2000" b="1" dirty="0" smtClean="0">
              <a:cs typeface="+mn-cs"/>
            </a:endParaRPr>
          </a:p>
          <a:p>
            <a:pPr marL="233363" lvl="1" indent="-233363">
              <a:lnSpc>
                <a:spcPct val="80000"/>
              </a:lnSpc>
              <a:spcBef>
                <a:spcPts val="1000"/>
              </a:spcBef>
              <a:buSzPct val="115000"/>
              <a:buFont typeface="Wingdings" pitchFamily="2" charset="2"/>
              <a:buChar char="§"/>
            </a:pPr>
            <a:endParaRPr lang="en-US" sz="2000" b="1" dirty="0" smtClean="0">
              <a:cs typeface="+mn-cs"/>
            </a:endParaRPr>
          </a:p>
          <a:p>
            <a:pPr marL="233363" lvl="1" indent="-233363">
              <a:lnSpc>
                <a:spcPct val="80000"/>
              </a:lnSpc>
              <a:spcBef>
                <a:spcPts val="1000"/>
              </a:spcBef>
              <a:buSzPct val="115000"/>
              <a:buFont typeface="Wingdings" pitchFamily="2" charset="2"/>
              <a:buChar char="§"/>
            </a:pPr>
            <a:r>
              <a:rPr lang="en-US" sz="2000" b="1" dirty="0" smtClean="0">
                <a:cs typeface="+mn-cs"/>
              </a:rPr>
              <a:t>LOG levels</a:t>
            </a:r>
          </a:p>
          <a:p>
            <a:pPr lvl="1">
              <a:lnSpc>
                <a:spcPct val="80000"/>
              </a:lnSpc>
            </a:pPr>
            <a:r>
              <a:rPr lang="en-GB" dirty="0" err="1" smtClean="0">
                <a:solidFill>
                  <a:srgbClr val="FF0000"/>
                </a:solidFill>
                <a:latin typeface="Courier New" pitchFamily="49" charset="0"/>
              </a:rPr>
              <a:t>vsish</a:t>
            </a:r>
            <a:r>
              <a:rPr lang="en-GB" dirty="0" smtClean="0">
                <a:solidFill>
                  <a:srgbClr val="FF0000"/>
                </a:solidFill>
                <a:latin typeface="Courier New" pitchFamily="49" charset="0"/>
              </a:rPr>
              <a:t> –e set /system/</a:t>
            </a:r>
            <a:r>
              <a:rPr lang="en-GB" dirty="0" err="1" smtClean="0">
                <a:solidFill>
                  <a:srgbClr val="FF0000"/>
                </a:solidFill>
                <a:latin typeface="Courier New" pitchFamily="49" charset="0"/>
              </a:rPr>
              <a:t>loglevels</a:t>
            </a:r>
            <a:r>
              <a:rPr lang="en-GB" dirty="0" smtClean="0">
                <a:solidFill>
                  <a:srgbClr val="FF0000"/>
                </a:solidFill>
                <a:latin typeface="Courier New" pitchFamily="49" charset="0"/>
              </a:rPr>
              <a:t>/FSS 5</a:t>
            </a:r>
            <a:endParaRPr lang="en-US" dirty="0" smtClean="0"/>
          </a:p>
          <a:p>
            <a:endParaRPr lang="en-US" dirty="0"/>
          </a:p>
        </p:txBody>
      </p:sp>
      <p:pic>
        <p:nvPicPr>
          <p:cNvPr id="5123" name="Picture 3"/>
          <p:cNvPicPr>
            <a:picLocks noChangeAspect="1" noChangeArrowheads="1"/>
          </p:cNvPicPr>
          <p:nvPr/>
        </p:nvPicPr>
        <p:blipFill>
          <a:blip r:embed="rId2" cstate="print"/>
          <a:srcRect/>
          <a:stretch>
            <a:fillRect/>
          </a:stretch>
        </p:blipFill>
        <p:spPr bwMode="auto">
          <a:xfrm>
            <a:off x="304800" y="1676400"/>
            <a:ext cx="8839200" cy="19812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VMKernel</a:t>
            </a:r>
            <a:r>
              <a:rPr lang="en-US" dirty="0" smtClean="0"/>
              <a:t> Debugging --- VSI</a:t>
            </a:r>
            <a:endParaRPr lang="en-US" dirty="0"/>
          </a:p>
        </p:txBody>
      </p:sp>
      <p:sp>
        <p:nvSpPr>
          <p:cNvPr id="3" name="Text Placeholder 2"/>
          <p:cNvSpPr>
            <a:spLocks noGrp="1"/>
          </p:cNvSpPr>
          <p:nvPr>
            <p:ph type="body" sz="quarter" idx="13"/>
          </p:nvPr>
        </p:nvSpPr>
        <p:spPr/>
        <p:txBody>
          <a:bodyPr/>
          <a:lstStyle/>
          <a:p>
            <a:r>
              <a:rPr lang="en-US" dirty="0" err="1" smtClean="0"/>
              <a:t>VMkernel</a:t>
            </a:r>
            <a:r>
              <a:rPr lang="en-US" dirty="0" smtClean="0"/>
              <a:t> </a:t>
            </a:r>
            <a:r>
              <a:rPr lang="en-US" dirty="0" err="1" smtClean="0"/>
              <a:t>sysinfo</a:t>
            </a:r>
            <a:r>
              <a:rPr lang="en-US" dirty="0" smtClean="0"/>
              <a:t> (VSI) for device and kernel management</a:t>
            </a:r>
          </a:p>
          <a:p>
            <a:pPr lvl="1"/>
            <a:r>
              <a:rPr lang="en-US" dirty="0" smtClean="0"/>
              <a:t>Similar to /proc, but much more structured</a:t>
            </a:r>
          </a:p>
          <a:p>
            <a:pPr lvl="2"/>
            <a:r>
              <a:rPr lang="en-US" dirty="0" smtClean="0"/>
              <a:t>Not a public interface – exposed only via higher layers (</a:t>
            </a:r>
            <a:r>
              <a:rPr lang="en-US" dirty="0" err="1" smtClean="0"/>
              <a:t>vmkctl</a:t>
            </a:r>
            <a:r>
              <a:rPr lang="en-US" dirty="0" smtClean="0"/>
              <a:t>, etc)</a:t>
            </a:r>
          </a:p>
          <a:p>
            <a:pPr lvl="1"/>
            <a:r>
              <a:rPr lang="en-US" dirty="0" smtClean="0"/>
              <a:t>Set/get operations supporting multiple instances</a:t>
            </a:r>
          </a:p>
          <a:p>
            <a:pPr lvl="1"/>
            <a:r>
              <a:rPr lang="en-US" dirty="0" smtClean="0"/>
              <a:t>Interface checksum for binary compatibility between tools/kernel</a:t>
            </a:r>
          </a:p>
          <a:p>
            <a:pPr lvl="1"/>
            <a:r>
              <a:rPr lang="en-US" dirty="0" err="1" smtClean="0"/>
              <a:t>VMkernel</a:t>
            </a:r>
            <a:r>
              <a:rPr lang="en-US" dirty="0" smtClean="0"/>
              <a:t> modules can have separate name spaces for vendor specific </a:t>
            </a:r>
            <a:r>
              <a:rPr lang="en-US" dirty="0" err="1" smtClean="0"/>
              <a:t>sysinfo</a:t>
            </a:r>
            <a:r>
              <a:rPr lang="en-US" dirty="0" smtClean="0"/>
              <a:t> configuration</a:t>
            </a:r>
          </a:p>
          <a:p>
            <a:r>
              <a:rPr lang="en-US" dirty="0" err="1" smtClean="0"/>
              <a:t>vsish</a:t>
            </a:r>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533400" y="3733800"/>
            <a:ext cx="8458200" cy="23812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Sched</a:t>
            </a:r>
            <a:r>
              <a:rPr lang="en-US" dirty="0" smtClean="0"/>
              <a:t>-stats</a:t>
            </a:r>
            <a:endParaRPr lang="en-US" dirty="0"/>
          </a:p>
        </p:txBody>
      </p:sp>
      <p:sp>
        <p:nvSpPr>
          <p:cNvPr id="3" name="Text Placeholder 2"/>
          <p:cNvSpPr>
            <a:spLocks noGrp="1"/>
          </p:cNvSpPr>
          <p:nvPr>
            <p:ph type="body" sz="quarter" idx="13"/>
          </p:nvPr>
        </p:nvSpPr>
        <p:spPr/>
        <p:txBody>
          <a:bodyPr/>
          <a:lstStyle/>
          <a:p>
            <a:endParaRPr lang="en-US"/>
          </a:p>
        </p:txBody>
      </p:sp>
      <p:pic>
        <p:nvPicPr>
          <p:cNvPr id="147458" name="Picture 2"/>
          <p:cNvPicPr>
            <a:picLocks noChangeAspect="1" noChangeArrowheads="1"/>
          </p:cNvPicPr>
          <p:nvPr/>
        </p:nvPicPr>
        <p:blipFill>
          <a:blip r:embed="rId2" cstate="print"/>
          <a:srcRect/>
          <a:stretch>
            <a:fillRect/>
          </a:stretch>
        </p:blipFill>
        <p:spPr bwMode="auto">
          <a:xfrm>
            <a:off x="304800" y="762000"/>
            <a:ext cx="8458200" cy="5149442"/>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VMM Debugging </a:t>
            </a:r>
            <a:endParaRPr lang="en-US" dirty="0"/>
          </a:p>
        </p:txBody>
      </p:sp>
      <p:sp>
        <p:nvSpPr>
          <p:cNvPr id="3" name="Text Placeholder 2"/>
          <p:cNvSpPr>
            <a:spLocks noGrp="1"/>
          </p:cNvSpPr>
          <p:nvPr>
            <p:ph type="body" sz="quarter" idx="13"/>
          </p:nvPr>
        </p:nvSpPr>
        <p:spPr/>
        <p:txBody>
          <a:bodyPr/>
          <a:lstStyle/>
          <a:p>
            <a:r>
              <a:rPr lang="en-US" dirty="0" err="1" smtClean="0"/>
              <a:t>Sched</a:t>
            </a:r>
            <a:r>
              <a:rPr lang="en-US" dirty="0" smtClean="0"/>
              <a:t>-stats</a:t>
            </a:r>
          </a:p>
          <a:p>
            <a:pPr lvl="1"/>
            <a:r>
              <a:rPr lang="en-US" i="1" dirty="0" err="1" smtClean="0"/>
              <a:t>sched</a:t>
            </a:r>
            <a:r>
              <a:rPr lang="en-US" i="1" dirty="0" smtClean="0"/>
              <a:t>-stats</a:t>
            </a:r>
            <a:r>
              <a:rPr lang="en-US" b="0" dirty="0" smtClean="0"/>
              <a:t> is a powerful tool to investigate scheduling related statistics. </a:t>
            </a:r>
            <a:r>
              <a:rPr lang="en-US" b="0" dirty="0" err="1" smtClean="0"/>
              <a:t>sched</a:t>
            </a:r>
            <a:r>
              <a:rPr lang="en-US" b="0" dirty="0" smtClean="0"/>
              <a:t>-stats can either analyze a live kernel or a </a:t>
            </a:r>
            <a:r>
              <a:rPr lang="en-US" b="0" dirty="0" err="1" smtClean="0"/>
              <a:t>vsicache</a:t>
            </a:r>
            <a:r>
              <a:rPr lang="en-US" b="0" dirty="0" smtClean="0"/>
              <a:t> dump. The data collected from </a:t>
            </a:r>
            <a:r>
              <a:rPr lang="en-US" b="0" dirty="0" err="1" smtClean="0"/>
              <a:t>sched</a:t>
            </a:r>
            <a:r>
              <a:rPr lang="en-US" b="0" dirty="0" smtClean="0"/>
              <a:t>-stats is used extensively for debugging </a:t>
            </a:r>
            <a:r>
              <a:rPr lang="en-US" b="0" dirty="0" err="1" smtClean="0"/>
              <a:t>CpuSched</a:t>
            </a:r>
            <a:r>
              <a:rPr lang="en-US" b="0" dirty="0" smtClean="0"/>
              <a:t> related problem as well as performance tuning.</a:t>
            </a:r>
            <a:endParaRPr lang="en-US" dirty="0"/>
          </a:p>
        </p:txBody>
      </p:sp>
      <p:pic>
        <p:nvPicPr>
          <p:cNvPr id="146434" name="Picture 2"/>
          <p:cNvPicPr>
            <a:picLocks noChangeAspect="1" noChangeArrowheads="1"/>
          </p:cNvPicPr>
          <p:nvPr/>
        </p:nvPicPr>
        <p:blipFill>
          <a:blip r:embed="rId3" cstate="print"/>
          <a:srcRect/>
          <a:stretch>
            <a:fillRect/>
          </a:stretch>
        </p:blipFill>
        <p:spPr bwMode="auto">
          <a:xfrm>
            <a:off x="152400" y="2362200"/>
            <a:ext cx="8763000" cy="425767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vscsistats</a:t>
            </a:r>
            <a:endParaRPr lang="en-US" dirty="0"/>
          </a:p>
        </p:txBody>
      </p:sp>
      <p:sp>
        <p:nvSpPr>
          <p:cNvPr id="3" name="Text Placeholder 2"/>
          <p:cNvSpPr>
            <a:spLocks noGrp="1"/>
          </p:cNvSpPr>
          <p:nvPr>
            <p:ph type="body" sz="quarter" idx="13"/>
          </p:nvPr>
        </p:nvSpPr>
        <p:spPr/>
        <p:txBody>
          <a:bodyPr/>
          <a:lstStyle/>
          <a:p>
            <a:r>
              <a:rPr lang="en-US" dirty="0" err="1" smtClean="0"/>
              <a:t>ioLength</a:t>
            </a:r>
            <a:endParaRPr lang="en-US" dirty="0" smtClean="0"/>
          </a:p>
          <a:p>
            <a:r>
              <a:rPr lang="en-US" dirty="0" smtClean="0"/>
              <a:t>Latency</a:t>
            </a:r>
          </a:p>
          <a:p>
            <a:r>
              <a:rPr lang="en-US" dirty="0" smtClean="0"/>
              <a:t>IO </a:t>
            </a:r>
            <a:r>
              <a:rPr lang="en-US" dirty="0" err="1" smtClean="0"/>
              <a:t>seekDistance</a:t>
            </a:r>
            <a:endParaRPr lang="en-US" dirty="0" smtClean="0"/>
          </a:p>
          <a:p>
            <a:endParaRPr lang="en-US" dirty="0"/>
          </a:p>
        </p:txBody>
      </p:sp>
      <p:pic>
        <p:nvPicPr>
          <p:cNvPr id="2051" name="Picture 3"/>
          <p:cNvPicPr>
            <a:picLocks noChangeAspect="1" noChangeArrowheads="1"/>
          </p:cNvPicPr>
          <p:nvPr/>
        </p:nvPicPr>
        <p:blipFill>
          <a:blip r:embed="rId3" cstate="print"/>
          <a:srcRect/>
          <a:stretch>
            <a:fillRect/>
          </a:stretch>
        </p:blipFill>
        <p:spPr bwMode="auto">
          <a:xfrm>
            <a:off x="152400" y="2057400"/>
            <a:ext cx="8915400" cy="43815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VMKernel</a:t>
            </a:r>
            <a:r>
              <a:rPr lang="en-US" dirty="0" smtClean="0"/>
              <a:t> Debugging--- </a:t>
            </a:r>
            <a:r>
              <a:rPr lang="en-US" dirty="0" err="1" smtClean="0"/>
              <a:t>VMKstats</a:t>
            </a:r>
            <a:endParaRPr lang="en-US" dirty="0"/>
          </a:p>
        </p:txBody>
      </p:sp>
      <p:sp>
        <p:nvSpPr>
          <p:cNvPr id="3" name="Text Placeholder 2"/>
          <p:cNvSpPr>
            <a:spLocks noGrp="1"/>
          </p:cNvSpPr>
          <p:nvPr>
            <p:ph type="body" sz="quarter" idx="13"/>
          </p:nvPr>
        </p:nvSpPr>
        <p:spPr/>
        <p:txBody>
          <a:bodyPr/>
          <a:lstStyle/>
          <a:p>
            <a:r>
              <a:rPr lang="en-US" dirty="0" smtClean="0"/>
              <a:t>Set up performance counters to trigger NMIs</a:t>
            </a:r>
          </a:p>
          <a:p>
            <a:r>
              <a:rPr lang="en-US" dirty="0" smtClean="0"/>
              <a:t>NMI handler records information for each sample</a:t>
            </a:r>
          </a:p>
          <a:p>
            <a:pPr lvl="1"/>
            <a:r>
              <a:rPr lang="en-US" dirty="0" smtClean="0"/>
              <a:t>EIP, Stack, PCPU, </a:t>
            </a:r>
            <a:r>
              <a:rPr lang="en-US" dirty="0" err="1" smtClean="0"/>
              <a:t>WorldID</a:t>
            </a:r>
            <a:r>
              <a:rPr lang="en-US" dirty="0" smtClean="0"/>
              <a:t>, </a:t>
            </a:r>
            <a:r>
              <a:rPr lang="en-US" dirty="0" err="1" smtClean="0"/>
              <a:t>Eflags</a:t>
            </a:r>
            <a:endParaRPr lang="en-US" dirty="0" smtClean="0"/>
          </a:p>
          <a:p>
            <a:r>
              <a:rPr lang="en-US" dirty="0" smtClean="0"/>
              <a:t>Data collection and storage</a:t>
            </a:r>
          </a:p>
        </p:txBody>
      </p:sp>
      <p:pic>
        <p:nvPicPr>
          <p:cNvPr id="3074" name="Picture 2"/>
          <p:cNvPicPr>
            <a:picLocks noChangeAspect="1" noChangeArrowheads="1"/>
          </p:cNvPicPr>
          <p:nvPr/>
        </p:nvPicPr>
        <p:blipFill>
          <a:blip r:embed="rId3" cstate="print"/>
          <a:srcRect/>
          <a:stretch>
            <a:fillRect/>
          </a:stretch>
        </p:blipFill>
        <p:spPr bwMode="auto">
          <a:xfrm>
            <a:off x="285750" y="2362200"/>
            <a:ext cx="8572500" cy="42767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VMKernel</a:t>
            </a:r>
            <a:r>
              <a:rPr lang="en-US" dirty="0" smtClean="0"/>
              <a:t> Debugging --- </a:t>
            </a:r>
            <a:r>
              <a:rPr lang="en-US" dirty="0" err="1" smtClean="0"/>
              <a:t>VProbe</a:t>
            </a:r>
            <a:endParaRPr lang="en-US" dirty="0"/>
          </a:p>
        </p:txBody>
      </p:sp>
      <p:sp>
        <p:nvSpPr>
          <p:cNvPr id="103" name="Text Placeholder 102"/>
          <p:cNvSpPr>
            <a:spLocks noGrp="1"/>
          </p:cNvSpPr>
          <p:nvPr>
            <p:ph type="body" sz="quarter" idx="13"/>
          </p:nvPr>
        </p:nvSpPr>
        <p:spPr/>
        <p:txBody>
          <a:bodyPr/>
          <a:lstStyle/>
          <a:p>
            <a:endParaRPr lang="en-US" dirty="0"/>
          </a:p>
        </p:txBody>
      </p:sp>
      <p:sp>
        <p:nvSpPr>
          <p:cNvPr id="53" name="Rectangle 32"/>
          <p:cNvSpPr>
            <a:spLocks noChangeArrowheads="1"/>
          </p:cNvSpPr>
          <p:nvPr/>
        </p:nvSpPr>
        <p:spPr bwMode="auto">
          <a:xfrm>
            <a:off x="263949" y="762000"/>
            <a:ext cx="8880051" cy="5459765"/>
          </a:xfrm>
          <a:prstGeom prst="rect">
            <a:avLst/>
          </a:prstGeom>
          <a:noFill/>
          <a:ln w="9525">
            <a:solidFill>
              <a:schemeClr val="tx1"/>
            </a:solidFill>
            <a:miter lim="800000"/>
            <a:headEnd/>
            <a:tailEnd/>
          </a:ln>
        </p:spPr>
        <p:txBody>
          <a:bodyPr wrap="none" lIns="100794" tIns="50397" rIns="100794" bIns="50397" anchor="ctr"/>
          <a:lstStyle/>
          <a:p>
            <a:pPr algn="l"/>
            <a:endParaRPr lang="en-US" sz="1100" dirty="0"/>
          </a:p>
        </p:txBody>
      </p:sp>
      <p:sp>
        <p:nvSpPr>
          <p:cNvPr id="54" name="Rectangle 20"/>
          <p:cNvSpPr>
            <a:spLocks noChangeArrowheads="1"/>
          </p:cNvSpPr>
          <p:nvPr/>
        </p:nvSpPr>
        <p:spPr bwMode="auto">
          <a:xfrm>
            <a:off x="2798106" y="4204103"/>
            <a:ext cx="2499155" cy="1639679"/>
          </a:xfrm>
          <a:prstGeom prst="rect">
            <a:avLst/>
          </a:prstGeom>
          <a:solidFill>
            <a:srgbClr val="FFFF99"/>
          </a:solidFill>
          <a:ln w="9525">
            <a:solidFill>
              <a:schemeClr val="tx1"/>
            </a:solidFill>
            <a:miter lim="800000"/>
            <a:headEnd/>
            <a:tailEnd/>
          </a:ln>
        </p:spPr>
        <p:txBody>
          <a:bodyPr wrap="none" lIns="100794" tIns="50397" rIns="100794" bIns="50397" anchor="ctr"/>
          <a:lstStyle/>
          <a:p>
            <a:endParaRPr lang="en-US" sz="1500" dirty="0">
              <a:latin typeface="Calibri" pitchFamily="34" charset="0"/>
            </a:endParaRPr>
          </a:p>
        </p:txBody>
      </p:sp>
      <p:sp>
        <p:nvSpPr>
          <p:cNvPr id="55" name="Rectangle 3"/>
          <p:cNvSpPr txBox="1">
            <a:spLocks noChangeArrowheads="1"/>
          </p:cNvSpPr>
          <p:nvPr/>
        </p:nvSpPr>
        <p:spPr bwMode="auto">
          <a:xfrm>
            <a:off x="200945" y="762000"/>
            <a:ext cx="8631535" cy="954322"/>
          </a:xfrm>
          <a:prstGeom prst="rect">
            <a:avLst/>
          </a:prstGeom>
          <a:noFill/>
          <a:ln w="9525">
            <a:noFill/>
            <a:miter lim="800000"/>
            <a:headEnd/>
            <a:tailEnd/>
          </a:ln>
        </p:spPr>
        <p:txBody>
          <a:bodyPr lIns="50377" tIns="25189" rIns="50377" bIns="25189">
            <a:spAutoFit/>
          </a:bodyPr>
          <a:lstStyle/>
          <a:p>
            <a:pPr marL="258985" indent="-258985" defTabSz="1200432" eaLnBrk="0">
              <a:spcBef>
                <a:spcPct val="10000"/>
              </a:spcBef>
              <a:spcAft>
                <a:spcPct val="10000"/>
              </a:spcAft>
              <a:buClr>
                <a:srgbClr val="465C73"/>
              </a:buClr>
              <a:buFont typeface="Wingdings" pitchFamily="2" charset="2"/>
              <a:buChar char="§"/>
            </a:pPr>
            <a:endParaRPr lang="en-US" sz="2600" dirty="0">
              <a:latin typeface="Calibri" pitchFamily="34" charset="0"/>
            </a:endParaRPr>
          </a:p>
          <a:p>
            <a:pPr marL="258985" indent="-258985" defTabSz="1200432" eaLnBrk="0">
              <a:spcBef>
                <a:spcPct val="10000"/>
              </a:spcBef>
              <a:spcAft>
                <a:spcPct val="10000"/>
              </a:spcAft>
              <a:buClr>
                <a:srgbClr val="465C73"/>
              </a:buClr>
              <a:buFont typeface="Wingdings" pitchFamily="2" charset="2"/>
              <a:buChar char="§"/>
            </a:pPr>
            <a:endParaRPr lang="en-US" sz="3100" dirty="0">
              <a:latin typeface="Calibri" pitchFamily="34" charset="0"/>
            </a:endParaRPr>
          </a:p>
        </p:txBody>
      </p:sp>
      <p:sp>
        <p:nvSpPr>
          <p:cNvPr id="56" name="Rectangle 8"/>
          <p:cNvSpPr>
            <a:spLocks noChangeArrowheads="1"/>
          </p:cNvSpPr>
          <p:nvPr/>
        </p:nvSpPr>
        <p:spPr bwMode="auto">
          <a:xfrm>
            <a:off x="5556277" y="1262479"/>
            <a:ext cx="1428089" cy="1009707"/>
          </a:xfrm>
          <a:prstGeom prst="rect">
            <a:avLst/>
          </a:prstGeom>
          <a:noFill/>
          <a:ln w="9525">
            <a:solidFill>
              <a:schemeClr val="tx1"/>
            </a:solidFill>
            <a:miter lim="800000"/>
            <a:headEnd/>
            <a:tailEnd/>
          </a:ln>
        </p:spPr>
        <p:txBody>
          <a:bodyPr wrap="none" lIns="100794" tIns="50397" rIns="100794" bIns="50397" anchor="ctr"/>
          <a:lstStyle/>
          <a:p>
            <a:r>
              <a:rPr lang="en-US" dirty="0">
                <a:latin typeface="Calibri" pitchFamily="34" charset="0"/>
              </a:rPr>
              <a:t>Guest</a:t>
            </a:r>
          </a:p>
        </p:txBody>
      </p:sp>
      <p:sp>
        <p:nvSpPr>
          <p:cNvPr id="57" name="Line 9"/>
          <p:cNvSpPr>
            <a:spLocks noChangeShapeType="1"/>
          </p:cNvSpPr>
          <p:nvPr/>
        </p:nvSpPr>
        <p:spPr bwMode="auto">
          <a:xfrm>
            <a:off x="263949" y="3785870"/>
            <a:ext cx="8880051" cy="0"/>
          </a:xfrm>
          <a:prstGeom prst="line">
            <a:avLst/>
          </a:prstGeom>
          <a:noFill/>
          <a:ln w="9525">
            <a:solidFill>
              <a:schemeClr val="tx1"/>
            </a:solidFill>
            <a:round/>
            <a:headEnd/>
            <a:tailEnd/>
          </a:ln>
        </p:spPr>
        <p:txBody>
          <a:bodyPr lIns="100794" tIns="50397" rIns="100794" bIns="50397"/>
          <a:lstStyle/>
          <a:p>
            <a:endParaRPr lang="en-US"/>
          </a:p>
        </p:txBody>
      </p:sp>
      <p:sp>
        <p:nvSpPr>
          <p:cNvPr id="58" name="Text Box 10"/>
          <p:cNvSpPr txBox="1">
            <a:spLocks noChangeArrowheads="1"/>
          </p:cNvSpPr>
          <p:nvPr/>
        </p:nvSpPr>
        <p:spPr bwMode="auto">
          <a:xfrm>
            <a:off x="323453" y="3280143"/>
            <a:ext cx="687664" cy="388011"/>
          </a:xfrm>
          <a:prstGeom prst="rect">
            <a:avLst/>
          </a:prstGeom>
          <a:noFill/>
          <a:ln w="9525">
            <a:noFill/>
            <a:miter lim="800000"/>
            <a:headEnd/>
            <a:tailEnd/>
          </a:ln>
        </p:spPr>
        <p:txBody>
          <a:bodyPr wrap="none" lIns="100794" tIns="50397" rIns="100794" bIns="50397">
            <a:spAutoFit/>
          </a:bodyPr>
          <a:lstStyle/>
          <a:p>
            <a:r>
              <a:rPr lang="en-US" sz="2000" dirty="0">
                <a:latin typeface="Calibri" pitchFamily="34" charset="0"/>
              </a:rPr>
              <a:t>User</a:t>
            </a:r>
          </a:p>
        </p:txBody>
      </p:sp>
      <p:sp>
        <p:nvSpPr>
          <p:cNvPr id="59" name="Text Box 11"/>
          <p:cNvSpPr txBox="1">
            <a:spLocks noChangeArrowheads="1"/>
          </p:cNvSpPr>
          <p:nvPr/>
        </p:nvSpPr>
        <p:spPr bwMode="auto">
          <a:xfrm>
            <a:off x="239448" y="3969613"/>
            <a:ext cx="872201" cy="388011"/>
          </a:xfrm>
          <a:prstGeom prst="rect">
            <a:avLst/>
          </a:prstGeom>
          <a:noFill/>
          <a:ln w="9525">
            <a:noFill/>
            <a:miter lim="800000"/>
            <a:headEnd/>
            <a:tailEnd/>
          </a:ln>
        </p:spPr>
        <p:txBody>
          <a:bodyPr wrap="none" lIns="100794" tIns="50397" rIns="100794" bIns="50397">
            <a:spAutoFit/>
          </a:bodyPr>
          <a:lstStyle/>
          <a:p>
            <a:r>
              <a:rPr lang="en-US" sz="2000" dirty="0">
                <a:latin typeface="Calibri" pitchFamily="34" charset="0"/>
              </a:rPr>
              <a:t>Kernel</a:t>
            </a:r>
          </a:p>
        </p:txBody>
      </p:sp>
      <p:sp>
        <p:nvSpPr>
          <p:cNvPr id="60" name="Rectangle 14"/>
          <p:cNvSpPr>
            <a:spLocks noChangeArrowheads="1"/>
          </p:cNvSpPr>
          <p:nvPr/>
        </p:nvSpPr>
        <p:spPr bwMode="auto">
          <a:xfrm>
            <a:off x="5556277" y="2272187"/>
            <a:ext cx="1428089" cy="1093702"/>
          </a:xfrm>
          <a:prstGeom prst="rect">
            <a:avLst/>
          </a:prstGeom>
          <a:noFill/>
          <a:ln w="9525">
            <a:solidFill>
              <a:schemeClr val="tx1"/>
            </a:solidFill>
            <a:miter lim="800000"/>
            <a:headEnd/>
            <a:tailEnd/>
          </a:ln>
        </p:spPr>
        <p:txBody>
          <a:bodyPr wrap="none" lIns="100794" tIns="50397" rIns="100794" bIns="50397" anchor="ctr"/>
          <a:lstStyle/>
          <a:p>
            <a:pPr algn="l"/>
            <a:endParaRPr lang="en-US" sz="1100" dirty="0"/>
          </a:p>
        </p:txBody>
      </p:sp>
      <p:sp>
        <p:nvSpPr>
          <p:cNvPr id="61" name="Text Box 15"/>
          <p:cNvSpPr txBox="1">
            <a:spLocks noChangeArrowheads="1"/>
          </p:cNvSpPr>
          <p:nvPr/>
        </p:nvSpPr>
        <p:spPr bwMode="auto">
          <a:xfrm>
            <a:off x="6312324" y="2272186"/>
            <a:ext cx="642779" cy="316452"/>
          </a:xfrm>
          <a:prstGeom prst="rect">
            <a:avLst/>
          </a:prstGeom>
          <a:noFill/>
          <a:ln w="9525">
            <a:noFill/>
            <a:miter lim="800000"/>
            <a:headEnd/>
            <a:tailEnd/>
          </a:ln>
        </p:spPr>
        <p:txBody>
          <a:bodyPr wrap="none" lIns="100794" tIns="50397" rIns="100794" bIns="50397">
            <a:spAutoFit/>
          </a:bodyPr>
          <a:lstStyle/>
          <a:p>
            <a:r>
              <a:rPr lang="en-US" sz="1500" dirty="0">
                <a:latin typeface="Calibri" pitchFamily="34" charset="0"/>
              </a:rPr>
              <a:t>VMM</a:t>
            </a:r>
          </a:p>
        </p:txBody>
      </p:sp>
      <p:sp>
        <p:nvSpPr>
          <p:cNvPr id="62" name="Rectangle 16"/>
          <p:cNvSpPr>
            <a:spLocks noChangeArrowheads="1"/>
          </p:cNvSpPr>
          <p:nvPr/>
        </p:nvSpPr>
        <p:spPr bwMode="auto">
          <a:xfrm>
            <a:off x="5724287" y="2692168"/>
            <a:ext cx="840052" cy="502228"/>
          </a:xfrm>
          <a:prstGeom prst="rect">
            <a:avLst/>
          </a:prstGeom>
          <a:solidFill>
            <a:srgbClr val="CCFFCC"/>
          </a:solidFill>
          <a:ln w="9525">
            <a:solidFill>
              <a:schemeClr val="tx1"/>
            </a:solidFill>
            <a:miter lim="800000"/>
            <a:headEnd/>
            <a:tailEnd/>
          </a:ln>
        </p:spPr>
        <p:txBody>
          <a:bodyPr wrap="none" lIns="100794" tIns="50397" rIns="100794" bIns="50397" anchor="ctr"/>
          <a:lstStyle/>
          <a:p>
            <a:r>
              <a:rPr lang="en-US" sz="1500" dirty="0">
                <a:latin typeface="Calibri" pitchFamily="34" charset="0"/>
              </a:rPr>
              <a:t>VP</a:t>
            </a:r>
          </a:p>
        </p:txBody>
      </p:sp>
      <p:sp>
        <p:nvSpPr>
          <p:cNvPr id="63" name="Text Box 17"/>
          <p:cNvSpPr txBox="1">
            <a:spLocks noChangeArrowheads="1"/>
          </p:cNvSpPr>
          <p:nvPr/>
        </p:nvSpPr>
        <p:spPr bwMode="auto">
          <a:xfrm>
            <a:off x="5643783" y="2272186"/>
            <a:ext cx="577057" cy="316452"/>
          </a:xfrm>
          <a:prstGeom prst="rect">
            <a:avLst/>
          </a:prstGeom>
          <a:noFill/>
          <a:ln w="9525">
            <a:noFill/>
            <a:miter lim="800000"/>
            <a:headEnd/>
            <a:tailEnd/>
          </a:ln>
        </p:spPr>
        <p:txBody>
          <a:bodyPr wrap="none" lIns="100794" tIns="50397" rIns="100794" bIns="50397">
            <a:spAutoFit/>
          </a:bodyPr>
          <a:lstStyle/>
          <a:p>
            <a:r>
              <a:rPr lang="en-US" sz="1500" dirty="0">
                <a:latin typeface="Calibri" pitchFamily="34" charset="0"/>
              </a:rPr>
              <a:t>VMX</a:t>
            </a:r>
          </a:p>
        </p:txBody>
      </p:sp>
      <p:sp>
        <p:nvSpPr>
          <p:cNvPr id="64" name="Rectangle 18"/>
          <p:cNvSpPr>
            <a:spLocks noChangeArrowheads="1"/>
          </p:cNvSpPr>
          <p:nvPr/>
        </p:nvSpPr>
        <p:spPr bwMode="auto">
          <a:xfrm>
            <a:off x="3890174" y="4513839"/>
            <a:ext cx="1253078" cy="839964"/>
          </a:xfrm>
          <a:prstGeom prst="rect">
            <a:avLst/>
          </a:prstGeom>
          <a:solidFill>
            <a:srgbClr val="CCFFCC"/>
          </a:solidFill>
          <a:ln w="9525">
            <a:solidFill>
              <a:schemeClr val="tx1"/>
            </a:solidFill>
            <a:miter lim="800000"/>
            <a:headEnd/>
            <a:tailEnd/>
          </a:ln>
        </p:spPr>
        <p:txBody>
          <a:bodyPr wrap="none" lIns="100794" tIns="50397" rIns="100794" bIns="50397" anchor="ctr"/>
          <a:lstStyle/>
          <a:p>
            <a:r>
              <a:rPr lang="en-US" sz="1500" dirty="0">
                <a:latin typeface="Calibri" pitchFamily="34" charset="0"/>
              </a:rPr>
              <a:t>VP</a:t>
            </a:r>
          </a:p>
        </p:txBody>
      </p:sp>
      <p:sp>
        <p:nvSpPr>
          <p:cNvPr id="65" name="Rectangle 21"/>
          <p:cNvSpPr>
            <a:spLocks noChangeArrowheads="1"/>
          </p:cNvSpPr>
          <p:nvPr/>
        </p:nvSpPr>
        <p:spPr bwMode="auto">
          <a:xfrm>
            <a:off x="7488397" y="1262479"/>
            <a:ext cx="1428089" cy="1009707"/>
          </a:xfrm>
          <a:prstGeom prst="rect">
            <a:avLst/>
          </a:prstGeom>
          <a:noFill/>
          <a:ln w="9525">
            <a:solidFill>
              <a:schemeClr val="tx1"/>
            </a:solidFill>
            <a:miter lim="800000"/>
            <a:headEnd/>
            <a:tailEnd/>
          </a:ln>
        </p:spPr>
        <p:txBody>
          <a:bodyPr wrap="none" lIns="100794" tIns="50397" rIns="100794" bIns="50397" anchor="ctr"/>
          <a:lstStyle/>
          <a:p>
            <a:r>
              <a:rPr lang="en-US" dirty="0">
                <a:latin typeface="Calibri" pitchFamily="34" charset="0"/>
              </a:rPr>
              <a:t>Guest</a:t>
            </a:r>
          </a:p>
        </p:txBody>
      </p:sp>
      <p:sp>
        <p:nvSpPr>
          <p:cNvPr id="66" name="Rectangle 22"/>
          <p:cNvSpPr>
            <a:spLocks noChangeArrowheads="1"/>
          </p:cNvSpPr>
          <p:nvPr/>
        </p:nvSpPr>
        <p:spPr bwMode="auto">
          <a:xfrm>
            <a:off x="7488397" y="2272187"/>
            <a:ext cx="1428089" cy="1093702"/>
          </a:xfrm>
          <a:prstGeom prst="rect">
            <a:avLst/>
          </a:prstGeom>
          <a:noFill/>
          <a:ln w="9525">
            <a:solidFill>
              <a:schemeClr val="tx1"/>
            </a:solidFill>
            <a:miter lim="800000"/>
            <a:headEnd/>
            <a:tailEnd/>
          </a:ln>
        </p:spPr>
        <p:txBody>
          <a:bodyPr wrap="none" lIns="100794" tIns="50397" rIns="100794" bIns="50397" anchor="ctr"/>
          <a:lstStyle/>
          <a:p>
            <a:pPr algn="l"/>
            <a:endParaRPr lang="en-US" sz="1100" dirty="0"/>
          </a:p>
        </p:txBody>
      </p:sp>
      <p:sp>
        <p:nvSpPr>
          <p:cNvPr id="67" name="Text Box 23"/>
          <p:cNvSpPr txBox="1">
            <a:spLocks noChangeArrowheads="1"/>
          </p:cNvSpPr>
          <p:nvPr/>
        </p:nvSpPr>
        <p:spPr bwMode="auto">
          <a:xfrm>
            <a:off x="8244444" y="2272186"/>
            <a:ext cx="642779" cy="316452"/>
          </a:xfrm>
          <a:prstGeom prst="rect">
            <a:avLst/>
          </a:prstGeom>
          <a:noFill/>
          <a:ln w="9525">
            <a:noFill/>
            <a:miter lim="800000"/>
            <a:headEnd/>
            <a:tailEnd/>
          </a:ln>
        </p:spPr>
        <p:txBody>
          <a:bodyPr wrap="none" lIns="100794" tIns="50397" rIns="100794" bIns="50397">
            <a:spAutoFit/>
          </a:bodyPr>
          <a:lstStyle/>
          <a:p>
            <a:r>
              <a:rPr lang="en-US" sz="1500" dirty="0">
                <a:latin typeface="Calibri" pitchFamily="34" charset="0"/>
              </a:rPr>
              <a:t>VMM</a:t>
            </a:r>
          </a:p>
        </p:txBody>
      </p:sp>
      <p:sp>
        <p:nvSpPr>
          <p:cNvPr id="68" name="Rectangle 24"/>
          <p:cNvSpPr>
            <a:spLocks noChangeArrowheads="1"/>
          </p:cNvSpPr>
          <p:nvPr/>
        </p:nvSpPr>
        <p:spPr bwMode="auto">
          <a:xfrm>
            <a:off x="7656407" y="2692168"/>
            <a:ext cx="840052" cy="502228"/>
          </a:xfrm>
          <a:prstGeom prst="rect">
            <a:avLst/>
          </a:prstGeom>
          <a:solidFill>
            <a:srgbClr val="CCFFCC"/>
          </a:solidFill>
          <a:ln w="9525">
            <a:solidFill>
              <a:schemeClr val="tx1"/>
            </a:solidFill>
            <a:miter lim="800000"/>
            <a:headEnd/>
            <a:tailEnd/>
          </a:ln>
        </p:spPr>
        <p:txBody>
          <a:bodyPr wrap="none" lIns="100794" tIns="50397" rIns="100794" bIns="50397" anchor="ctr"/>
          <a:lstStyle/>
          <a:p>
            <a:r>
              <a:rPr lang="en-US" sz="1500" dirty="0">
                <a:latin typeface="Calibri" pitchFamily="34" charset="0"/>
              </a:rPr>
              <a:t>VP</a:t>
            </a:r>
          </a:p>
        </p:txBody>
      </p:sp>
      <p:sp>
        <p:nvSpPr>
          <p:cNvPr id="69" name="Text Box 25"/>
          <p:cNvSpPr txBox="1">
            <a:spLocks noChangeArrowheads="1"/>
          </p:cNvSpPr>
          <p:nvPr/>
        </p:nvSpPr>
        <p:spPr bwMode="auto">
          <a:xfrm>
            <a:off x="7575903" y="2272186"/>
            <a:ext cx="577057" cy="316452"/>
          </a:xfrm>
          <a:prstGeom prst="rect">
            <a:avLst/>
          </a:prstGeom>
          <a:noFill/>
          <a:ln w="9525">
            <a:noFill/>
            <a:miter lim="800000"/>
            <a:headEnd/>
            <a:tailEnd/>
          </a:ln>
        </p:spPr>
        <p:txBody>
          <a:bodyPr wrap="none" lIns="100794" tIns="50397" rIns="100794" bIns="50397">
            <a:spAutoFit/>
          </a:bodyPr>
          <a:lstStyle/>
          <a:p>
            <a:r>
              <a:rPr lang="en-US" sz="1500" dirty="0">
                <a:latin typeface="Calibri" pitchFamily="34" charset="0"/>
              </a:rPr>
              <a:t>VMX</a:t>
            </a:r>
          </a:p>
        </p:txBody>
      </p:sp>
      <p:sp>
        <p:nvSpPr>
          <p:cNvPr id="70" name="Text Box 26"/>
          <p:cNvSpPr txBox="1">
            <a:spLocks noChangeArrowheads="1"/>
          </p:cNvSpPr>
          <p:nvPr/>
        </p:nvSpPr>
        <p:spPr bwMode="auto">
          <a:xfrm>
            <a:off x="3785167" y="4149854"/>
            <a:ext cx="1490897" cy="316452"/>
          </a:xfrm>
          <a:prstGeom prst="rect">
            <a:avLst/>
          </a:prstGeom>
          <a:noFill/>
          <a:ln w="9525">
            <a:noFill/>
            <a:miter lim="800000"/>
            <a:headEnd/>
            <a:tailEnd/>
          </a:ln>
        </p:spPr>
        <p:txBody>
          <a:bodyPr wrap="none" lIns="100794" tIns="50397" rIns="100794" bIns="50397">
            <a:spAutoFit/>
          </a:bodyPr>
          <a:lstStyle/>
          <a:p>
            <a:r>
              <a:rPr lang="en-US" sz="1500" dirty="0">
                <a:latin typeface="Calibri" pitchFamily="34" charset="0"/>
              </a:rPr>
              <a:t>VProbes module</a:t>
            </a:r>
          </a:p>
        </p:txBody>
      </p:sp>
      <p:sp>
        <p:nvSpPr>
          <p:cNvPr id="71" name="Rectangle 29"/>
          <p:cNvSpPr>
            <a:spLocks noChangeArrowheads="1"/>
          </p:cNvSpPr>
          <p:nvPr/>
        </p:nvSpPr>
        <p:spPr bwMode="auto">
          <a:xfrm>
            <a:off x="3074624" y="5437799"/>
            <a:ext cx="2068628" cy="279988"/>
          </a:xfrm>
          <a:prstGeom prst="rect">
            <a:avLst/>
          </a:prstGeom>
          <a:solidFill>
            <a:srgbClr val="FFCC99"/>
          </a:solidFill>
          <a:ln w="9525">
            <a:solidFill>
              <a:schemeClr val="tx1"/>
            </a:solidFill>
            <a:miter lim="800000"/>
            <a:headEnd/>
            <a:tailEnd/>
          </a:ln>
        </p:spPr>
        <p:txBody>
          <a:bodyPr wrap="none" lIns="100794" tIns="50397" rIns="100794" bIns="50397" anchor="ctr"/>
          <a:lstStyle/>
          <a:p>
            <a:r>
              <a:rPr lang="en-US" sz="1500" dirty="0">
                <a:latin typeface="Calibri" pitchFamily="34" charset="0"/>
              </a:rPr>
              <a:t>Data buffer</a:t>
            </a:r>
          </a:p>
        </p:txBody>
      </p:sp>
      <p:sp>
        <p:nvSpPr>
          <p:cNvPr id="72" name="Text Box 33"/>
          <p:cNvSpPr txBox="1">
            <a:spLocks noChangeArrowheads="1"/>
          </p:cNvSpPr>
          <p:nvPr/>
        </p:nvSpPr>
        <p:spPr bwMode="auto">
          <a:xfrm>
            <a:off x="550967" y="714753"/>
            <a:ext cx="780638" cy="545426"/>
          </a:xfrm>
          <a:prstGeom prst="rect">
            <a:avLst/>
          </a:prstGeom>
          <a:noFill/>
          <a:ln w="9525">
            <a:noFill/>
            <a:miter lim="800000"/>
            <a:headEnd/>
            <a:tailEnd/>
          </a:ln>
        </p:spPr>
        <p:txBody>
          <a:bodyPr wrap="none" lIns="100794" tIns="50397" rIns="100794" bIns="50397">
            <a:spAutoFit/>
          </a:bodyPr>
          <a:lstStyle/>
          <a:p>
            <a:r>
              <a:rPr lang="en-US" sz="3100" dirty="0">
                <a:latin typeface="Calibri" pitchFamily="34" charset="0"/>
              </a:rPr>
              <a:t>ESX</a:t>
            </a:r>
          </a:p>
        </p:txBody>
      </p:sp>
      <p:sp>
        <p:nvSpPr>
          <p:cNvPr id="73" name="AutoShape 45"/>
          <p:cNvSpPr>
            <a:spLocks noChangeArrowheads="1"/>
          </p:cNvSpPr>
          <p:nvPr/>
        </p:nvSpPr>
        <p:spPr bwMode="auto">
          <a:xfrm>
            <a:off x="6735850" y="4585587"/>
            <a:ext cx="336021" cy="358734"/>
          </a:xfrm>
          <a:prstGeom prst="star5">
            <a:avLst/>
          </a:prstGeom>
          <a:solidFill>
            <a:srgbClr val="FFFF00"/>
          </a:solidFill>
          <a:ln w="9525">
            <a:solidFill>
              <a:schemeClr val="tx1"/>
            </a:solidFill>
            <a:miter lim="800000"/>
            <a:headEnd/>
            <a:tailEnd/>
          </a:ln>
          <a:effectLst/>
        </p:spPr>
        <p:txBody>
          <a:bodyPr wrap="none" lIns="100794" tIns="50397" rIns="100794" bIns="50397" anchor="ctr"/>
          <a:lstStyle/>
          <a:p>
            <a:pPr algn="l"/>
            <a:endParaRPr lang="en-US" sz="1100" dirty="0"/>
          </a:p>
        </p:txBody>
      </p:sp>
      <p:sp>
        <p:nvSpPr>
          <p:cNvPr id="74" name="Text Box 46"/>
          <p:cNvSpPr txBox="1">
            <a:spLocks noChangeArrowheads="1"/>
          </p:cNvSpPr>
          <p:nvPr/>
        </p:nvSpPr>
        <p:spPr bwMode="auto">
          <a:xfrm>
            <a:off x="7063121" y="4457842"/>
            <a:ext cx="665350" cy="531127"/>
          </a:xfrm>
          <a:prstGeom prst="rect">
            <a:avLst/>
          </a:prstGeom>
          <a:noFill/>
          <a:ln w="9525">
            <a:noFill/>
            <a:miter lim="800000"/>
            <a:headEnd/>
            <a:tailEnd/>
          </a:ln>
        </p:spPr>
        <p:txBody>
          <a:bodyPr wrap="none" lIns="100794" tIns="50397" rIns="100794" bIns="50397">
            <a:spAutoFit/>
          </a:bodyPr>
          <a:lstStyle/>
          <a:p>
            <a:r>
              <a:rPr lang="en-US" sz="1500" dirty="0">
                <a:latin typeface="Calibri" pitchFamily="34" charset="0"/>
              </a:rPr>
              <a:t>Probe</a:t>
            </a:r>
          </a:p>
          <a:p>
            <a:r>
              <a:rPr lang="en-US" sz="1500" dirty="0">
                <a:latin typeface="Calibri" pitchFamily="34" charset="0"/>
              </a:rPr>
              <a:t>fires</a:t>
            </a:r>
          </a:p>
        </p:txBody>
      </p:sp>
      <p:sp>
        <p:nvSpPr>
          <p:cNvPr id="75" name="AutoShape 45"/>
          <p:cNvSpPr>
            <a:spLocks noChangeArrowheads="1"/>
          </p:cNvSpPr>
          <p:nvPr/>
        </p:nvSpPr>
        <p:spPr bwMode="auto">
          <a:xfrm>
            <a:off x="6648345" y="2609921"/>
            <a:ext cx="336021" cy="358735"/>
          </a:xfrm>
          <a:prstGeom prst="star5">
            <a:avLst/>
          </a:prstGeom>
          <a:solidFill>
            <a:srgbClr val="FFFF00"/>
          </a:solidFill>
          <a:ln w="9525">
            <a:solidFill>
              <a:schemeClr val="tx1"/>
            </a:solidFill>
            <a:miter lim="800000"/>
            <a:headEnd/>
            <a:tailEnd/>
          </a:ln>
          <a:effectLst/>
        </p:spPr>
        <p:txBody>
          <a:bodyPr wrap="none" lIns="100794" tIns="50397" rIns="100794" bIns="50397" anchor="ctr"/>
          <a:lstStyle/>
          <a:p>
            <a:pPr algn="l"/>
            <a:endParaRPr lang="en-US" sz="1100" dirty="0"/>
          </a:p>
        </p:txBody>
      </p:sp>
      <p:sp>
        <p:nvSpPr>
          <p:cNvPr id="76" name="AutoShape 45"/>
          <p:cNvSpPr>
            <a:spLocks noChangeArrowheads="1"/>
          </p:cNvSpPr>
          <p:nvPr/>
        </p:nvSpPr>
        <p:spPr bwMode="auto">
          <a:xfrm>
            <a:off x="8580464" y="2609921"/>
            <a:ext cx="336021" cy="358735"/>
          </a:xfrm>
          <a:prstGeom prst="star5">
            <a:avLst/>
          </a:prstGeom>
          <a:solidFill>
            <a:srgbClr val="FFFF00"/>
          </a:solidFill>
          <a:ln w="9525">
            <a:solidFill>
              <a:schemeClr val="tx1"/>
            </a:solidFill>
            <a:miter lim="800000"/>
            <a:headEnd/>
            <a:tailEnd/>
          </a:ln>
          <a:effectLst/>
        </p:spPr>
        <p:txBody>
          <a:bodyPr wrap="none" lIns="100794" tIns="50397" rIns="100794" bIns="50397" anchor="ctr"/>
          <a:lstStyle/>
          <a:p>
            <a:pPr algn="l"/>
            <a:endParaRPr lang="en-US" sz="1100" dirty="0"/>
          </a:p>
        </p:txBody>
      </p:sp>
      <p:sp>
        <p:nvSpPr>
          <p:cNvPr id="77" name="AutoShape 45"/>
          <p:cNvSpPr>
            <a:spLocks noChangeArrowheads="1"/>
          </p:cNvSpPr>
          <p:nvPr/>
        </p:nvSpPr>
        <p:spPr bwMode="auto">
          <a:xfrm>
            <a:off x="6648345" y="1433971"/>
            <a:ext cx="336021" cy="358735"/>
          </a:xfrm>
          <a:prstGeom prst="star5">
            <a:avLst/>
          </a:prstGeom>
          <a:solidFill>
            <a:srgbClr val="FFFF00"/>
          </a:solidFill>
          <a:ln w="9525">
            <a:solidFill>
              <a:schemeClr val="tx1"/>
            </a:solidFill>
            <a:miter lim="800000"/>
            <a:headEnd/>
            <a:tailEnd/>
          </a:ln>
          <a:effectLst/>
        </p:spPr>
        <p:txBody>
          <a:bodyPr wrap="none" lIns="100794" tIns="50397" rIns="100794" bIns="50397" anchor="ctr"/>
          <a:lstStyle/>
          <a:p>
            <a:pPr algn="l"/>
            <a:endParaRPr lang="en-US" sz="1100" dirty="0"/>
          </a:p>
        </p:txBody>
      </p:sp>
      <p:sp>
        <p:nvSpPr>
          <p:cNvPr id="78" name="AutoShape 45"/>
          <p:cNvSpPr>
            <a:spLocks noChangeArrowheads="1"/>
          </p:cNvSpPr>
          <p:nvPr/>
        </p:nvSpPr>
        <p:spPr bwMode="auto">
          <a:xfrm>
            <a:off x="8580464" y="1433971"/>
            <a:ext cx="336021" cy="358735"/>
          </a:xfrm>
          <a:prstGeom prst="star5">
            <a:avLst/>
          </a:prstGeom>
          <a:solidFill>
            <a:srgbClr val="FFFF00"/>
          </a:solidFill>
          <a:ln w="9525">
            <a:solidFill>
              <a:schemeClr val="tx1"/>
            </a:solidFill>
            <a:miter lim="800000"/>
            <a:headEnd/>
            <a:tailEnd/>
          </a:ln>
          <a:effectLst/>
        </p:spPr>
        <p:txBody>
          <a:bodyPr wrap="none" lIns="100794" tIns="50397" rIns="100794" bIns="50397" anchor="ctr"/>
          <a:lstStyle/>
          <a:p>
            <a:pPr algn="l"/>
            <a:endParaRPr lang="en-US" sz="1100" dirty="0"/>
          </a:p>
        </p:txBody>
      </p:sp>
      <p:sp>
        <p:nvSpPr>
          <p:cNvPr id="79" name="Rectangle 28"/>
          <p:cNvSpPr>
            <a:spLocks noChangeArrowheads="1"/>
          </p:cNvSpPr>
          <p:nvPr/>
        </p:nvSpPr>
        <p:spPr bwMode="auto">
          <a:xfrm>
            <a:off x="1188007" y="2189939"/>
            <a:ext cx="1097319" cy="587975"/>
          </a:xfrm>
          <a:prstGeom prst="rect">
            <a:avLst/>
          </a:prstGeom>
          <a:solidFill>
            <a:srgbClr val="FFCC99"/>
          </a:solidFill>
          <a:ln w="9525">
            <a:solidFill>
              <a:schemeClr val="tx1"/>
            </a:solidFill>
            <a:miter lim="800000"/>
            <a:headEnd/>
            <a:tailEnd/>
          </a:ln>
        </p:spPr>
        <p:txBody>
          <a:bodyPr wrap="none" lIns="100794" tIns="50397" rIns="100794" bIns="50397" anchor="ctr"/>
          <a:lstStyle/>
          <a:p>
            <a:r>
              <a:rPr lang="en-US" sz="1500" dirty="0" err="1">
                <a:latin typeface="Calibri" pitchFamily="34" charset="0"/>
              </a:rPr>
              <a:t>emmett</a:t>
            </a:r>
            <a:endParaRPr lang="en-US" sz="1500" dirty="0">
              <a:latin typeface="Calibri" pitchFamily="34" charset="0"/>
            </a:endParaRPr>
          </a:p>
          <a:p>
            <a:r>
              <a:rPr lang="en-US" sz="1500" dirty="0">
                <a:latin typeface="Calibri" pitchFamily="34" charset="0"/>
              </a:rPr>
              <a:t>compiler</a:t>
            </a:r>
          </a:p>
        </p:txBody>
      </p:sp>
      <p:sp>
        <p:nvSpPr>
          <p:cNvPr id="80" name="Rectangle 19"/>
          <p:cNvSpPr>
            <a:spLocks noChangeArrowheads="1"/>
          </p:cNvSpPr>
          <p:nvPr/>
        </p:nvSpPr>
        <p:spPr bwMode="auto">
          <a:xfrm>
            <a:off x="2987118" y="4513839"/>
            <a:ext cx="752547" cy="839964"/>
          </a:xfrm>
          <a:prstGeom prst="rect">
            <a:avLst/>
          </a:prstGeom>
          <a:solidFill>
            <a:srgbClr val="FFCC99"/>
          </a:solidFill>
          <a:ln w="9525">
            <a:solidFill>
              <a:schemeClr val="tx1"/>
            </a:solidFill>
            <a:miter lim="800000"/>
            <a:headEnd/>
            <a:tailEnd/>
          </a:ln>
        </p:spPr>
        <p:txBody>
          <a:bodyPr wrap="none" lIns="100794" tIns="50397" rIns="100794" bIns="50397" anchor="ctr"/>
          <a:lstStyle/>
          <a:p>
            <a:r>
              <a:rPr lang="en-US" sz="1500" dirty="0">
                <a:latin typeface="Calibri" pitchFamily="34" charset="0"/>
              </a:rPr>
              <a:t>VProbes</a:t>
            </a:r>
          </a:p>
          <a:p>
            <a:r>
              <a:rPr lang="en-US" sz="1500" dirty="0">
                <a:latin typeface="Calibri" pitchFamily="34" charset="0"/>
              </a:rPr>
              <a:t>device</a:t>
            </a:r>
          </a:p>
        </p:txBody>
      </p:sp>
      <p:cxnSp>
        <p:nvCxnSpPr>
          <p:cNvPr id="81" name="AutoShape 50"/>
          <p:cNvCxnSpPr>
            <a:cxnSpLocks noChangeShapeType="1"/>
            <a:stCxn id="82" idx="3"/>
            <a:endCxn id="62" idx="1"/>
          </p:cNvCxnSpPr>
          <p:nvPr/>
        </p:nvCxnSpPr>
        <p:spPr bwMode="auto">
          <a:xfrm>
            <a:off x="3960178" y="2483927"/>
            <a:ext cx="1764109" cy="460231"/>
          </a:xfrm>
          <a:prstGeom prst="bentConnector3">
            <a:avLst>
              <a:gd name="adj1" fmla="val -4764"/>
            </a:avLst>
          </a:prstGeom>
          <a:noFill/>
          <a:ln w="25400">
            <a:solidFill>
              <a:srgbClr val="3366FF"/>
            </a:solidFill>
            <a:miter lim="800000"/>
            <a:headEnd/>
            <a:tailEnd type="arrow" w="lg" len="lg"/>
          </a:ln>
          <a:effectLst/>
        </p:spPr>
      </p:cxnSp>
      <p:sp>
        <p:nvSpPr>
          <p:cNvPr id="82" name="Rectangle 28"/>
          <p:cNvSpPr>
            <a:spLocks noChangeArrowheads="1"/>
          </p:cNvSpPr>
          <p:nvPr/>
        </p:nvSpPr>
        <p:spPr bwMode="auto">
          <a:xfrm>
            <a:off x="2798106" y="2189939"/>
            <a:ext cx="1162072" cy="587975"/>
          </a:xfrm>
          <a:prstGeom prst="rect">
            <a:avLst/>
          </a:prstGeom>
          <a:solidFill>
            <a:srgbClr val="FFCC99"/>
          </a:solidFill>
          <a:ln w="9525">
            <a:solidFill>
              <a:schemeClr val="tx1"/>
            </a:solidFill>
            <a:miter lim="800000"/>
            <a:headEnd/>
            <a:tailEnd/>
          </a:ln>
        </p:spPr>
        <p:txBody>
          <a:bodyPr wrap="none" lIns="100794" tIns="50397" rIns="100794" bIns="50397" anchor="ctr"/>
          <a:lstStyle/>
          <a:p>
            <a:endParaRPr lang="en-US" sz="1500" dirty="0">
              <a:latin typeface="Calibri" pitchFamily="34" charset="0"/>
            </a:endParaRPr>
          </a:p>
          <a:p>
            <a:r>
              <a:rPr lang="en-US" sz="1500" dirty="0">
                <a:latin typeface="Calibri" pitchFamily="34" charset="0"/>
              </a:rPr>
              <a:t>vprobe (CLI)</a:t>
            </a:r>
          </a:p>
          <a:p>
            <a:endParaRPr lang="en-US" sz="1500" dirty="0">
              <a:latin typeface="Calibri" pitchFamily="34" charset="0"/>
            </a:endParaRPr>
          </a:p>
        </p:txBody>
      </p:sp>
      <p:sp>
        <p:nvSpPr>
          <p:cNvPr id="83" name="Rectangle 28"/>
          <p:cNvSpPr>
            <a:spLocks noChangeArrowheads="1"/>
          </p:cNvSpPr>
          <p:nvPr/>
        </p:nvSpPr>
        <p:spPr bwMode="auto">
          <a:xfrm>
            <a:off x="4418707" y="2889909"/>
            <a:ext cx="521532" cy="335986"/>
          </a:xfrm>
          <a:prstGeom prst="rect">
            <a:avLst/>
          </a:prstGeom>
          <a:noFill/>
          <a:ln w="9525">
            <a:noFill/>
            <a:miter lim="800000"/>
            <a:headEnd/>
            <a:tailEnd/>
          </a:ln>
        </p:spPr>
        <p:txBody>
          <a:bodyPr wrap="none" lIns="100794" tIns="50397" rIns="100794" bIns="50397" anchor="ctr"/>
          <a:lstStyle/>
          <a:p>
            <a:r>
              <a:rPr lang="en-US" dirty="0">
                <a:latin typeface="Calibri" pitchFamily="34" charset="0"/>
              </a:rPr>
              <a:t>(</a:t>
            </a:r>
            <a:r>
              <a:rPr lang="en-US" dirty="0" err="1">
                <a:latin typeface="Calibri" pitchFamily="34" charset="0"/>
              </a:rPr>
              <a:t>hostd</a:t>
            </a:r>
            <a:r>
              <a:rPr lang="en-US" dirty="0">
                <a:latin typeface="Calibri" pitchFamily="34" charset="0"/>
              </a:rPr>
              <a:t>)</a:t>
            </a:r>
          </a:p>
        </p:txBody>
      </p:sp>
      <p:cxnSp>
        <p:nvCxnSpPr>
          <p:cNvPr id="84" name="AutoShape 52"/>
          <p:cNvCxnSpPr>
            <a:cxnSpLocks noChangeShapeType="1"/>
            <a:stCxn id="62" idx="2"/>
            <a:endCxn id="71" idx="3"/>
          </p:cNvCxnSpPr>
          <p:nvPr/>
        </p:nvCxnSpPr>
        <p:spPr bwMode="auto">
          <a:xfrm rot="5400000">
            <a:off x="4452083" y="3885564"/>
            <a:ext cx="2383398" cy="1001062"/>
          </a:xfrm>
          <a:prstGeom prst="bentConnector2">
            <a:avLst/>
          </a:prstGeom>
          <a:noFill/>
          <a:ln w="25400">
            <a:solidFill>
              <a:srgbClr val="FF0000"/>
            </a:solidFill>
            <a:miter lim="800000"/>
            <a:headEnd/>
            <a:tailEnd type="none" w="lg" len="lg"/>
          </a:ln>
          <a:effectLst/>
        </p:spPr>
      </p:cxnSp>
      <p:cxnSp>
        <p:nvCxnSpPr>
          <p:cNvPr id="85" name="AutoShape 55"/>
          <p:cNvCxnSpPr>
            <a:cxnSpLocks noChangeShapeType="1"/>
            <a:endCxn id="71" idx="3"/>
          </p:cNvCxnSpPr>
          <p:nvPr/>
        </p:nvCxnSpPr>
        <p:spPr bwMode="auto">
          <a:xfrm rot="10800000" flipV="1">
            <a:off x="5143251" y="3197895"/>
            <a:ext cx="3010187" cy="2379898"/>
          </a:xfrm>
          <a:prstGeom prst="bentConnector3">
            <a:avLst>
              <a:gd name="adj1" fmla="val 694"/>
            </a:avLst>
          </a:prstGeom>
          <a:noFill/>
          <a:ln w="25400">
            <a:solidFill>
              <a:srgbClr val="FF0000"/>
            </a:solidFill>
            <a:miter lim="800000"/>
            <a:headEnd/>
            <a:tailEnd type="arrow" w="lg" len="lg"/>
          </a:ln>
          <a:effectLst/>
        </p:spPr>
      </p:cxnSp>
      <p:sp>
        <p:nvSpPr>
          <p:cNvPr id="86" name="Rectangle 28"/>
          <p:cNvSpPr>
            <a:spLocks noChangeArrowheads="1"/>
          </p:cNvSpPr>
          <p:nvPr/>
        </p:nvSpPr>
        <p:spPr bwMode="auto">
          <a:xfrm>
            <a:off x="6378829" y="5633791"/>
            <a:ext cx="521532" cy="335986"/>
          </a:xfrm>
          <a:prstGeom prst="rect">
            <a:avLst/>
          </a:prstGeom>
          <a:noFill/>
          <a:ln w="9525">
            <a:noFill/>
            <a:miter lim="800000"/>
            <a:headEnd/>
            <a:tailEnd/>
          </a:ln>
        </p:spPr>
        <p:txBody>
          <a:bodyPr wrap="none" lIns="100794" tIns="50397" rIns="100794" bIns="50397" anchor="ctr"/>
          <a:lstStyle/>
          <a:p>
            <a:r>
              <a:rPr lang="en-US" dirty="0">
                <a:solidFill>
                  <a:srgbClr val="FF0000"/>
                </a:solidFill>
                <a:latin typeface="Calibri" pitchFamily="34" charset="0"/>
              </a:rPr>
              <a:t>data</a:t>
            </a:r>
          </a:p>
        </p:txBody>
      </p:sp>
      <p:sp>
        <p:nvSpPr>
          <p:cNvPr id="87" name="Line 59"/>
          <p:cNvSpPr>
            <a:spLocks noChangeShapeType="1"/>
          </p:cNvSpPr>
          <p:nvPr/>
        </p:nvSpPr>
        <p:spPr bwMode="auto">
          <a:xfrm flipV="1">
            <a:off x="3372142" y="5196310"/>
            <a:ext cx="0" cy="381484"/>
          </a:xfrm>
          <a:prstGeom prst="line">
            <a:avLst/>
          </a:prstGeom>
          <a:noFill/>
          <a:ln w="25400">
            <a:solidFill>
              <a:srgbClr val="FF0000"/>
            </a:solidFill>
            <a:round/>
            <a:headEnd/>
            <a:tailEnd type="arrow" w="med" len="med"/>
          </a:ln>
          <a:effectLst/>
        </p:spPr>
        <p:txBody>
          <a:bodyPr lIns="100794" tIns="50397" rIns="100794" bIns="50397"/>
          <a:lstStyle/>
          <a:p>
            <a:endParaRPr lang="en-US"/>
          </a:p>
        </p:txBody>
      </p:sp>
      <p:sp>
        <p:nvSpPr>
          <p:cNvPr id="88" name="Line 60"/>
          <p:cNvSpPr>
            <a:spLocks noChangeShapeType="1"/>
          </p:cNvSpPr>
          <p:nvPr/>
        </p:nvSpPr>
        <p:spPr bwMode="auto">
          <a:xfrm flipV="1">
            <a:off x="4884235" y="5213809"/>
            <a:ext cx="0" cy="381484"/>
          </a:xfrm>
          <a:prstGeom prst="line">
            <a:avLst/>
          </a:prstGeom>
          <a:noFill/>
          <a:ln w="25400">
            <a:solidFill>
              <a:srgbClr val="FF0000"/>
            </a:solidFill>
            <a:round/>
            <a:headEnd type="arrow" w="med" len="med"/>
            <a:tailEnd/>
          </a:ln>
          <a:effectLst/>
        </p:spPr>
        <p:txBody>
          <a:bodyPr lIns="100794" tIns="50397" rIns="100794" bIns="50397"/>
          <a:lstStyle/>
          <a:p>
            <a:endParaRPr lang="en-US"/>
          </a:p>
        </p:txBody>
      </p:sp>
      <p:sp>
        <p:nvSpPr>
          <p:cNvPr id="89" name="Line 61"/>
          <p:cNvSpPr>
            <a:spLocks noChangeShapeType="1"/>
          </p:cNvSpPr>
          <p:nvPr/>
        </p:nvSpPr>
        <p:spPr bwMode="auto">
          <a:xfrm>
            <a:off x="3540152" y="2777914"/>
            <a:ext cx="0" cy="1735925"/>
          </a:xfrm>
          <a:prstGeom prst="line">
            <a:avLst/>
          </a:prstGeom>
          <a:noFill/>
          <a:ln w="25400">
            <a:solidFill>
              <a:srgbClr val="FF0000"/>
            </a:solidFill>
            <a:round/>
            <a:headEnd type="arrow" w="med" len="med"/>
            <a:tailEnd/>
          </a:ln>
          <a:effectLst/>
        </p:spPr>
        <p:txBody>
          <a:bodyPr lIns="100794" tIns="50397" rIns="100794" bIns="50397"/>
          <a:lstStyle/>
          <a:p>
            <a:endParaRPr lang="en-US"/>
          </a:p>
        </p:txBody>
      </p:sp>
      <p:sp>
        <p:nvSpPr>
          <p:cNvPr id="90" name="Line 63"/>
          <p:cNvSpPr>
            <a:spLocks noChangeShapeType="1"/>
          </p:cNvSpPr>
          <p:nvPr/>
        </p:nvSpPr>
        <p:spPr bwMode="auto">
          <a:xfrm>
            <a:off x="3288136" y="2777913"/>
            <a:ext cx="0" cy="1737676"/>
          </a:xfrm>
          <a:prstGeom prst="line">
            <a:avLst/>
          </a:prstGeom>
          <a:noFill/>
          <a:ln w="25400">
            <a:solidFill>
              <a:srgbClr val="0066FF"/>
            </a:solidFill>
            <a:round/>
            <a:headEnd/>
            <a:tailEnd type="arrow" w="med" len="med"/>
          </a:ln>
          <a:effectLst/>
        </p:spPr>
        <p:txBody>
          <a:bodyPr lIns="100794" tIns="50397" rIns="100794" bIns="50397"/>
          <a:lstStyle/>
          <a:p>
            <a:endParaRPr lang="en-US"/>
          </a:p>
        </p:txBody>
      </p:sp>
      <p:sp>
        <p:nvSpPr>
          <p:cNvPr id="91" name="Line 64"/>
          <p:cNvSpPr>
            <a:spLocks noChangeShapeType="1"/>
          </p:cNvSpPr>
          <p:nvPr/>
        </p:nvSpPr>
        <p:spPr bwMode="auto">
          <a:xfrm>
            <a:off x="3666160" y="4988069"/>
            <a:ext cx="504031" cy="0"/>
          </a:xfrm>
          <a:prstGeom prst="line">
            <a:avLst/>
          </a:prstGeom>
          <a:noFill/>
          <a:ln w="25400">
            <a:solidFill>
              <a:srgbClr val="0066FF"/>
            </a:solidFill>
            <a:round/>
            <a:headEnd/>
            <a:tailEnd type="arrow" w="med" len="med"/>
          </a:ln>
          <a:effectLst/>
        </p:spPr>
        <p:txBody>
          <a:bodyPr lIns="100794" tIns="50397" rIns="100794" bIns="50397"/>
          <a:lstStyle/>
          <a:p>
            <a:endParaRPr lang="en-US"/>
          </a:p>
        </p:txBody>
      </p:sp>
      <p:sp>
        <p:nvSpPr>
          <p:cNvPr id="92" name="Rectangle 28"/>
          <p:cNvSpPr>
            <a:spLocks noChangeArrowheads="1"/>
          </p:cNvSpPr>
          <p:nvPr/>
        </p:nvSpPr>
        <p:spPr bwMode="auto">
          <a:xfrm>
            <a:off x="2766605" y="3281892"/>
            <a:ext cx="521532" cy="335986"/>
          </a:xfrm>
          <a:prstGeom prst="rect">
            <a:avLst/>
          </a:prstGeom>
          <a:noFill/>
          <a:ln w="9525">
            <a:noFill/>
            <a:miter lim="800000"/>
            <a:headEnd/>
            <a:tailEnd/>
          </a:ln>
        </p:spPr>
        <p:txBody>
          <a:bodyPr wrap="none" lIns="100794" tIns="50397" rIns="100794" bIns="50397" anchor="ctr"/>
          <a:lstStyle/>
          <a:p>
            <a:r>
              <a:rPr lang="en-US" dirty="0" err="1">
                <a:solidFill>
                  <a:srgbClr val="0066FF"/>
                </a:solidFill>
                <a:latin typeface="Calibri" pitchFamily="34" charset="0"/>
              </a:rPr>
              <a:t>vp</a:t>
            </a:r>
            <a:endParaRPr lang="en-US" dirty="0">
              <a:solidFill>
                <a:srgbClr val="0066FF"/>
              </a:solidFill>
              <a:latin typeface="Calibri" pitchFamily="34" charset="0"/>
            </a:endParaRPr>
          </a:p>
        </p:txBody>
      </p:sp>
      <p:sp>
        <p:nvSpPr>
          <p:cNvPr id="93" name="Rectangle 28"/>
          <p:cNvSpPr>
            <a:spLocks noChangeArrowheads="1"/>
          </p:cNvSpPr>
          <p:nvPr/>
        </p:nvSpPr>
        <p:spPr bwMode="auto">
          <a:xfrm>
            <a:off x="2262574" y="2525924"/>
            <a:ext cx="521532" cy="335986"/>
          </a:xfrm>
          <a:prstGeom prst="rect">
            <a:avLst/>
          </a:prstGeom>
          <a:noFill/>
          <a:ln w="9525">
            <a:noFill/>
            <a:miter lim="800000"/>
            <a:headEnd/>
            <a:tailEnd/>
          </a:ln>
        </p:spPr>
        <p:txBody>
          <a:bodyPr wrap="none" lIns="100794" tIns="50397" rIns="100794" bIns="50397" anchor="ctr"/>
          <a:lstStyle/>
          <a:p>
            <a:r>
              <a:rPr lang="en-US" dirty="0" err="1">
                <a:solidFill>
                  <a:srgbClr val="0066FF"/>
                </a:solidFill>
                <a:latin typeface="Calibri" pitchFamily="34" charset="0"/>
              </a:rPr>
              <a:t>vp</a:t>
            </a:r>
            <a:endParaRPr lang="en-US" dirty="0">
              <a:solidFill>
                <a:srgbClr val="0066FF"/>
              </a:solidFill>
              <a:latin typeface="Calibri" pitchFamily="34" charset="0"/>
            </a:endParaRPr>
          </a:p>
        </p:txBody>
      </p:sp>
      <p:sp>
        <p:nvSpPr>
          <p:cNvPr id="94" name="Rectangle 28"/>
          <p:cNvSpPr>
            <a:spLocks noChangeArrowheads="1"/>
          </p:cNvSpPr>
          <p:nvPr/>
        </p:nvSpPr>
        <p:spPr bwMode="auto">
          <a:xfrm>
            <a:off x="2276574" y="2035945"/>
            <a:ext cx="521532" cy="335986"/>
          </a:xfrm>
          <a:prstGeom prst="rect">
            <a:avLst/>
          </a:prstGeom>
          <a:noFill/>
          <a:ln w="9525">
            <a:noFill/>
            <a:miter lim="800000"/>
            <a:headEnd/>
            <a:tailEnd/>
          </a:ln>
        </p:spPr>
        <p:txBody>
          <a:bodyPr wrap="none" lIns="100794" tIns="50397" rIns="100794" bIns="50397" anchor="ctr"/>
          <a:lstStyle/>
          <a:p>
            <a:r>
              <a:rPr lang="en-US" dirty="0" err="1">
                <a:solidFill>
                  <a:srgbClr val="0066FF"/>
                </a:solidFill>
                <a:latin typeface="Calibri" pitchFamily="34" charset="0"/>
              </a:rPr>
              <a:t>emt</a:t>
            </a:r>
            <a:endParaRPr lang="en-US" dirty="0">
              <a:solidFill>
                <a:srgbClr val="0066FF"/>
              </a:solidFill>
              <a:latin typeface="Calibri" pitchFamily="34" charset="0"/>
            </a:endParaRPr>
          </a:p>
        </p:txBody>
      </p:sp>
      <p:sp>
        <p:nvSpPr>
          <p:cNvPr id="95" name="Line 68"/>
          <p:cNvSpPr>
            <a:spLocks noChangeShapeType="1"/>
          </p:cNvSpPr>
          <p:nvPr/>
        </p:nvSpPr>
        <p:spPr bwMode="auto">
          <a:xfrm flipH="1">
            <a:off x="2285325" y="2441928"/>
            <a:ext cx="498780" cy="0"/>
          </a:xfrm>
          <a:prstGeom prst="line">
            <a:avLst/>
          </a:prstGeom>
          <a:noFill/>
          <a:ln w="25400">
            <a:solidFill>
              <a:srgbClr val="0066FF"/>
            </a:solidFill>
            <a:round/>
            <a:headEnd/>
            <a:tailEnd type="arrow" w="med" len="med"/>
          </a:ln>
          <a:effectLst/>
        </p:spPr>
        <p:txBody>
          <a:bodyPr lIns="100794" tIns="50397" rIns="100794" bIns="50397"/>
          <a:lstStyle/>
          <a:p>
            <a:endParaRPr lang="en-US"/>
          </a:p>
        </p:txBody>
      </p:sp>
      <p:sp>
        <p:nvSpPr>
          <p:cNvPr id="96" name="Line 69"/>
          <p:cNvSpPr>
            <a:spLocks noChangeShapeType="1"/>
          </p:cNvSpPr>
          <p:nvPr/>
        </p:nvSpPr>
        <p:spPr bwMode="auto">
          <a:xfrm flipH="1">
            <a:off x="2280074" y="2609921"/>
            <a:ext cx="498781" cy="0"/>
          </a:xfrm>
          <a:prstGeom prst="line">
            <a:avLst/>
          </a:prstGeom>
          <a:noFill/>
          <a:ln w="25400">
            <a:solidFill>
              <a:srgbClr val="0066FF"/>
            </a:solidFill>
            <a:round/>
            <a:headEnd type="arrow" w="med" len="med"/>
            <a:tailEnd/>
          </a:ln>
          <a:effectLst/>
        </p:spPr>
        <p:txBody>
          <a:bodyPr lIns="100794" tIns="50397" rIns="100794" bIns="50397"/>
          <a:lstStyle/>
          <a:p>
            <a:endParaRPr lang="en-US"/>
          </a:p>
        </p:txBody>
      </p:sp>
      <p:sp>
        <p:nvSpPr>
          <p:cNvPr id="97" name="Rectangle 28"/>
          <p:cNvSpPr>
            <a:spLocks noChangeArrowheads="1"/>
          </p:cNvSpPr>
          <p:nvPr/>
        </p:nvSpPr>
        <p:spPr bwMode="auto">
          <a:xfrm>
            <a:off x="4446709" y="2525924"/>
            <a:ext cx="521532" cy="335986"/>
          </a:xfrm>
          <a:prstGeom prst="rect">
            <a:avLst/>
          </a:prstGeom>
          <a:noFill/>
          <a:ln w="9525">
            <a:noFill/>
            <a:miter lim="800000"/>
            <a:headEnd/>
            <a:tailEnd/>
          </a:ln>
        </p:spPr>
        <p:txBody>
          <a:bodyPr wrap="none" lIns="100794" tIns="50397" rIns="100794" bIns="50397" anchor="ctr"/>
          <a:lstStyle/>
          <a:p>
            <a:r>
              <a:rPr lang="en-US" dirty="0" err="1">
                <a:solidFill>
                  <a:srgbClr val="0066FF"/>
                </a:solidFill>
                <a:latin typeface="Calibri" pitchFamily="34" charset="0"/>
              </a:rPr>
              <a:t>vp</a:t>
            </a:r>
            <a:endParaRPr lang="en-US" dirty="0">
              <a:solidFill>
                <a:srgbClr val="0066FF"/>
              </a:solidFill>
              <a:latin typeface="Calibri" pitchFamily="34" charset="0"/>
            </a:endParaRPr>
          </a:p>
        </p:txBody>
      </p:sp>
      <p:sp>
        <p:nvSpPr>
          <p:cNvPr id="98" name="Line 71"/>
          <p:cNvSpPr>
            <a:spLocks noChangeShapeType="1"/>
          </p:cNvSpPr>
          <p:nvPr/>
        </p:nvSpPr>
        <p:spPr bwMode="auto">
          <a:xfrm>
            <a:off x="3120126" y="1771707"/>
            <a:ext cx="0" cy="391983"/>
          </a:xfrm>
          <a:prstGeom prst="line">
            <a:avLst/>
          </a:prstGeom>
          <a:noFill/>
          <a:ln w="25400">
            <a:solidFill>
              <a:srgbClr val="0066FF"/>
            </a:solidFill>
            <a:round/>
            <a:headEnd/>
            <a:tailEnd type="arrow" w="med" len="med"/>
          </a:ln>
          <a:effectLst/>
        </p:spPr>
        <p:txBody>
          <a:bodyPr lIns="100794" tIns="50397" rIns="100794" bIns="50397"/>
          <a:lstStyle/>
          <a:p>
            <a:endParaRPr lang="en-US"/>
          </a:p>
        </p:txBody>
      </p:sp>
      <p:sp>
        <p:nvSpPr>
          <p:cNvPr id="99" name="Rectangle 28"/>
          <p:cNvSpPr>
            <a:spLocks noChangeArrowheads="1"/>
          </p:cNvSpPr>
          <p:nvPr/>
        </p:nvSpPr>
        <p:spPr bwMode="auto">
          <a:xfrm>
            <a:off x="2700100" y="1181982"/>
            <a:ext cx="689543" cy="505729"/>
          </a:xfrm>
          <a:prstGeom prst="rect">
            <a:avLst/>
          </a:prstGeom>
          <a:noFill/>
          <a:ln w="9525">
            <a:noFill/>
            <a:miter lim="800000"/>
            <a:headEnd/>
            <a:tailEnd/>
          </a:ln>
        </p:spPr>
        <p:txBody>
          <a:bodyPr wrap="none" lIns="100794" tIns="50397" rIns="100794" bIns="50397" anchor="ctr"/>
          <a:lstStyle/>
          <a:p>
            <a:r>
              <a:rPr lang="en-US" dirty="0">
                <a:solidFill>
                  <a:srgbClr val="0066FF"/>
                </a:solidFill>
                <a:latin typeface="Calibri" pitchFamily="34" charset="0"/>
              </a:rPr>
              <a:t>Script</a:t>
            </a:r>
          </a:p>
          <a:p>
            <a:r>
              <a:rPr lang="en-US" dirty="0">
                <a:solidFill>
                  <a:srgbClr val="0066FF"/>
                </a:solidFill>
                <a:latin typeface="Calibri" pitchFamily="34" charset="0"/>
              </a:rPr>
              <a:t>Load</a:t>
            </a:r>
          </a:p>
        </p:txBody>
      </p:sp>
      <p:sp>
        <p:nvSpPr>
          <p:cNvPr id="100" name="Rectangle 28"/>
          <p:cNvSpPr>
            <a:spLocks noChangeArrowheads="1"/>
          </p:cNvSpPr>
          <p:nvPr/>
        </p:nvSpPr>
        <p:spPr bwMode="auto">
          <a:xfrm>
            <a:off x="3606657" y="1265978"/>
            <a:ext cx="521532" cy="335986"/>
          </a:xfrm>
          <a:prstGeom prst="rect">
            <a:avLst/>
          </a:prstGeom>
          <a:noFill/>
          <a:ln w="9525">
            <a:noFill/>
            <a:miter lim="800000"/>
            <a:headEnd/>
            <a:tailEnd/>
          </a:ln>
        </p:spPr>
        <p:txBody>
          <a:bodyPr wrap="none" lIns="100794" tIns="50397" rIns="100794" bIns="50397" anchor="ctr"/>
          <a:lstStyle/>
          <a:p>
            <a:r>
              <a:rPr lang="en-US" dirty="0">
                <a:solidFill>
                  <a:srgbClr val="FF0000"/>
                </a:solidFill>
                <a:latin typeface="Calibri" pitchFamily="34" charset="0"/>
              </a:rPr>
              <a:t>Output</a:t>
            </a:r>
          </a:p>
          <a:p>
            <a:r>
              <a:rPr lang="en-US" dirty="0">
                <a:solidFill>
                  <a:srgbClr val="FF0000"/>
                </a:solidFill>
                <a:latin typeface="Calibri" pitchFamily="34" charset="0"/>
              </a:rPr>
              <a:t>Data</a:t>
            </a:r>
          </a:p>
        </p:txBody>
      </p:sp>
      <p:sp>
        <p:nvSpPr>
          <p:cNvPr id="101" name="Line 74"/>
          <p:cNvSpPr>
            <a:spLocks noChangeShapeType="1"/>
          </p:cNvSpPr>
          <p:nvPr/>
        </p:nvSpPr>
        <p:spPr bwMode="auto">
          <a:xfrm>
            <a:off x="3792168" y="1769957"/>
            <a:ext cx="0" cy="393734"/>
          </a:xfrm>
          <a:prstGeom prst="line">
            <a:avLst/>
          </a:prstGeom>
          <a:noFill/>
          <a:ln w="25400">
            <a:solidFill>
              <a:srgbClr val="FF0000"/>
            </a:solidFill>
            <a:round/>
            <a:headEnd type="arrow" w="med" len="med"/>
            <a:tailEnd/>
          </a:ln>
          <a:effectLst/>
        </p:spPr>
        <p:txBody>
          <a:bodyPr lIns="100794" tIns="50397" rIns="100794" bIns="50397"/>
          <a:lstStyle/>
          <a:p>
            <a:endParaRPr lang="en-US"/>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VMKernel</a:t>
            </a:r>
            <a:r>
              <a:rPr lang="en-US" dirty="0" smtClean="0"/>
              <a:t> Debugging --- </a:t>
            </a:r>
            <a:r>
              <a:rPr lang="en-US" dirty="0" err="1" smtClean="0"/>
              <a:t>VProbe</a:t>
            </a:r>
            <a:endParaRPr lang="en-US" dirty="0"/>
          </a:p>
        </p:txBody>
      </p:sp>
      <p:sp>
        <p:nvSpPr>
          <p:cNvPr id="3" name="Text Placeholder 2"/>
          <p:cNvSpPr>
            <a:spLocks noGrp="1"/>
          </p:cNvSpPr>
          <p:nvPr>
            <p:ph type="body" sz="quarter" idx="13"/>
          </p:nvPr>
        </p:nvSpPr>
        <p:spPr/>
        <p:txBody>
          <a:bodyPr/>
          <a:lstStyle/>
          <a:p>
            <a:r>
              <a:rPr lang="en-US" dirty="0" smtClean="0"/>
              <a:t>PR 574187 – </a:t>
            </a:r>
            <a:r>
              <a:rPr lang="en-US" dirty="0" err="1" smtClean="0"/>
              <a:t>vprobe</a:t>
            </a:r>
            <a:r>
              <a:rPr lang="en-US" dirty="0" smtClean="0"/>
              <a:t> use case</a:t>
            </a:r>
            <a:endParaRPr lang="en-US" b="0" dirty="0" smtClean="0"/>
          </a:p>
          <a:p>
            <a:pPr>
              <a:buFont typeface="Arial" pitchFamily="34" charset="0"/>
              <a:buChar char="•"/>
            </a:pPr>
            <a:r>
              <a:rPr lang="en-US" b="0" dirty="0" smtClean="0"/>
              <a:t> Boot time of </a:t>
            </a:r>
            <a:r>
              <a:rPr lang="en-US" b="0" dirty="0" err="1" smtClean="0"/>
              <a:t>ESXi</a:t>
            </a:r>
            <a:r>
              <a:rPr lang="en-US" b="0" dirty="0" smtClean="0"/>
              <a:t> increases with no. of cores/socket</a:t>
            </a:r>
          </a:p>
          <a:p>
            <a:pPr>
              <a:buFont typeface="Arial" pitchFamily="34" charset="0"/>
              <a:buChar char="•"/>
            </a:pPr>
            <a:endParaRPr lang="en-US" b="0" dirty="0" smtClean="0"/>
          </a:p>
          <a:p>
            <a:pPr>
              <a:buFont typeface="Arial" pitchFamily="34" charset="0"/>
              <a:buChar char="•"/>
            </a:pPr>
            <a:endParaRPr lang="en-US" b="0" dirty="0" smtClean="0"/>
          </a:p>
          <a:p>
            <a:pPr>
              <a:buFont typeface="Arial" pitchFamily="34" charset="0"/>
              <a:buChar char="•"/>
            </a:pPr>
            <a:endParaRPr lang="en-US" b="0" dirty="0" smtClean="0"/>
          </a:p>
          <a:p>
            <a:pPr>
              <a:buFont typeface="Arial" pitchFamily="34" charset="0"/>
              <a:buChar char="•"/>
            </a:pPr>
            <a:endParaRPr lang="en-US" b="0" dirty="0" smtClean="0"/>
          </a:p>
          <a:p>
            <a:pPr>
              <a:buFont typeface="Arial" pitchFamily="34" charset="0"/>
              <a:buChar char="•"/>
            </a:pPr>
            <a:endParaRPr lang="en-US" b="0" dirty="0" smtClean="0"/>
          </a:p>
          <a:p>
            <a:pPr>
              <a:buFont typeface="Arial" pitchFamily="34" charset="0"/>
              <a:buChar char="•"/>
            </a:pPr>
            <a:r>
              <a:rPr lang="en-US" b="0" dirty="0" smtClean="0"/>
              <a:t> </a:t>
            </a:r>
          </a:p>
          <a:p>
            <a:pPr>
              <a:buFont typeface="Arial" pitchFamily="34" charset="0"/>
              <a:buChar char="•"/>
            </a:pPr>
            <a:r>
              <a:rPr lang="en-US" b="0" dirty="0" smtClean="0"/>
              <a:t>Narrowed down to a single command taking ~ 1 sec to complete</a:t>
            </a:r>
          </a:p>
          <a:p>
            <a:pPr lvl="1">
              <a:buNone/>
            </a:pPr>
            <a:r>
              <a:rPr lang="en-US" dirty="0" smtClean="0">
                <a:latin typeface="Courier New" pitchFamily="49" charset="0"/>
                <a:cs typeface="Courier New" pitchFamily="49" charset="0"/>
              </a:rPr>
              <a:t>		 echo "Hello World" | cut -c1-126 &gt; /dev/</a:t>
            </a:r>
            <a:r>
              <a:rPr lang="en-US" dirty="0" err="1" smtClean="0">
                <a:latin typeface="Courier New" pitchFamily="49" charset="0"/>
                <a:cs typeface="Courier New" pitchFamily="49" charset="0"/>
              </a:rPr>
              <a:t>klog</a:t>
            </a:r>
            <a:endParaRPr lang="en-US" dirty="0" smtClean="0">
              <a:latin typeface="Courier New" pitchFamily="49" charset="0"/>
              <a:cs typeface="Courier New" pitchFamily="49" charset="0"/>
            </a:endParaRPr>
          </a:p>
          <a:p>
            <a:pPr>
              <a:buFont typeface="Arial" pitchFamily="34" charset="0"/>
              <a:buChar char="•"/>
            </a:pPr>
            <a:r>
              <a:rPr lang="en-US" b="0" dirty="0" smtClean="0"/>
              <a:t> Had a reliable repro.</a:t>
            </a:r>
          </a:p>
          <a:p>
            <a:pPr>
              <a:buFont typeface="Arial" pitchFamily="34" charset="0"/>
              <a:buChar char="•"/>
            </a:pPr>
            <a:r>
              <a:rPr lang="en-US" b="0" dirty="0" smtClean="0"/>
              <a:t> Suspected a </a:t>
            </a:r>
            <a:r>
              <a:rPr lang="en-US" b="0" dirty="0" err="1" smtClean="0"/>
              <a:t>syscall</a:t>
            </a:r>
            <a:r>
              <a:rPr lang="en-US" b="0" dirty="0" smtClean="0"/>
              <a:t>. Standard </a:t>
            </a:r>
            <a:r>
              <a:rPr lang="en-US" b="0" dirty="0" err="1" smtClean="0"/>
              <a:t>userworld</a:t>
            </a:r>
            <a:r>
              <a:rPr lang="en-US" b="0" dirty="0" smtClean="0"/>
              <a:t>         </a:t>
            </a:r>
            <a:r>
              <a:rPr lang="en-US" b="0" dirty="0" err="1" smtClean="0"/>
              <a:t>linux</a:t>
            </a:r>
            <a:r>
              <a:rPr lang="en-US" b="0" dirty="0" smtClean="0"/>
              <a:t> </a:t>
            </a:r>
            <a:r>
              <a:rPr lang="en-US" b="0" dirty="0" err="1" smtClean="0"/>
              <a:t>syscalls</a:t>
            </a:r>
            <a:endParaRPr lang="en-US" b="0" dirty="0" smtClean="0"/>
          </a:p>
          <a:p>
            <a:pPr>
              <a:buFont typeface="Arial" pitchFamily="34" charset="0"/>
              <a:buChar char="•"/>
            </a:pPr>
            <a:r>
              <a:rPr lang="en-US" b="0" dirty="0" smtClean="0"/>
              <a:t> </a:t>
            </a:r>
            <a:r>
              <a:rPr lang="en-US" b="0" dirty="0" err="1" smtClean="0"/>
              <a:t>strace</a:t>
            </a:r>
            <a:r>
              <a:rPr lang="en-US" b="0" dirty="0" smtClean="0"/>
              <a:t> : wait() </a:t>
            </a:r>
            <a:r>
              <a:rPr lang="en-US" b="0" dirty="0" err="1" smtClean="0"/>
              <a:t>syscall</a:t>
            </a:r>
            <a:r>
              <a:rPr lang="en-US" b="0" dirty="0" smtClean="0"/>
              <a:t> took 1 sec to return.</a:t>
            </a:r>
          </a:p>
          <a:p>
            <a:endParaRPr lang="en-US" dirty="0"/>
          </a:p>
        </p:txBody>
      </p:sp>
      <p:graphicFrame>
        <p:nvGraphicFramePr>
          <p:cNvPr id="108" name="Table 107"/>
          <p:cNvGraphicFramePr>
            <a:graphicFrameLocks noGrp="1"/>
          </p:cNvGraphicFramePr>
          <p:nvPr/>
        </p:nvGraphicFramePr>
        <p:xfrm>
          <a:off x="3317229" y="1781506"/>
          <a:ext cx="2789883" cy="2305772"/>
        </p:xfrm>
        <a:graphic>
          <a:graphicData uri="http://schemas.openxmlformats.org/drawingml/2006/table">
            <a:tbl>
              <a:tblPr firstRow="1" bandRow="1">
                <a:tableStyleId>{5C22544A-7EE6-4342-B048-85BDC9FD1C3A}</a:tableStyleId>
              </a:tblPr>
              <a:tblGrid>
                <a:gridCol w="1412162"/>
                <a:gridCol w="1377721"/>
              </a:tblGrid>
              <a:tr h="307247">
                <a:tc>
                  <a:txBody>
                    <a:bodyPr/>
                    <a:lstStyle/>
                    <a:p>
                      <a:pPr algn="ctr"/>
                      <a:r>
                        <a:rPr lang="en-US" sz="1500" dirty="0" smtClean="0"/>
                        <a:t>Cores/socket</a:t>
                      </a:r>
                      <a:endParaRPr lang="en-US" sz="1500" dirty="0"/>
                    </a:p>
                  </a:txBody>
                  <a:tcPr marL="100806" marR="100806" marT="50398" marB="50398"/>
                </a:tc>
                <a:tc>
                  <a:txBody>
                    <a:bodyPr/>
                    <a:lstStyle/>
                    <a:p>
                      <a:pPr algn="ctr"/>
                      <a:r>
                        <a:rPr lang="en-US" sz="1500" dirty="0" smtClean="0"/>
                        <a:t>Boot Times</a:t>
                      </a:r>
                      <a:endParaRPr lang="en-US" sz="1500" dirty="0"/>
                    </a:p>
                  </a:txBody>
                  <a:tcPr marL="100806" marR="100806" marT="50398" marB="50398"/>
                </a:tc>
              </a:tr>
              <a:tr h="307247">
                <a:tc>
                  <a:txBody>
                    <a:bodyPr/>
                    <a:lstStyle/>
                    <a:p>
                      <a:pPr algn="ctr"/>
                      <a:r>
                        <a:rPr lang="en-US" sz="1500" dirty="0" smtClean="0"/>
                        <a:t>2</a:t>
                      </a:r>
                      <a:endParaRPr lang="en-US" sz="1500" dirty="0"/>
                    </a:p>
                  </a:txBody>
                  <a:tcPr marL="100806" marR="100806" marT="50398" marB="50398"/>
                </a:tc>
                <a:tc>
                  <a:txBody>
                    <a:bodyPr/>
                    <a:lstStyle/>
                    <a:p>
                      <a:pPr algn="ctr"/>
                      <a:r>
                        <a:rPr lang="en-US" sz="1500" dirty="0" smtClean="0"/>
                        <a:t>01:24.619</a:t>
                      </a:r>
                      <a:endParaRPr lang="en-US" sz="1500" dirty="0"/>
                    </a:p>
                  </a:txBody>
                  <a:tcPr marL="100806" marR="100806" marT="50398" marB="50398"/>
                </a:tc>
              </a:tr>
              <a:tr h="307247">
                <a:tc>
                  <a:txBody>
                    <a:bodyPr/>
                    <a:lstStyle/>
                    <a:p>
                      <a:pPr algn="ctr"/>
                      <a:r>
                        <a:rPr lang="en-US" sz="1500" dirty="0" smtClean="0"/>
                        <a:t>4</a:t>
                      </a:r>
                      <a:endParaRPr lang="en-US" sz="1500" dirty="0"/>
                    </a:p>
                  </a:txBody>
                  <a:tcPr marL="100806" marR="100806" marT="50398" marB="50398"/>
                </a:tc>
                <a:tc>
                  <a:txBody>
                    <a:bodyPr/>
                    <a:lstStyle/>
                    <a:p>
                      <a:pPr algn="ctr"/>
                      <a:r>
                        <a:rPr lang="en-US" sz="1500" dirty="0" smtClean="0"/>
                        <a:t>02:57.390</a:t>
                      </a:r>
                      <a:endParaRPr lang="en-US" sz="1500" dirty="0"/>
                    </a:p>
                  </a:txBody>
                  <a:tcPr marL="100806" marR="100806" marT="50398" marB="50398"/>
                </a:tc>
              </a:tr>
              <a:tr h="307247">
                <a:tc>
                  <a:txBody>
                    <a:bodyPr/>
                    <a:lstStyle/>
                    <a:p>
                      <a:pPr algn="ctr"/>
                      <a:r>
                        <a:rPr lang="en-US" sz="1500" dirty="0" smtClean="0"/>
                        <a:t>6</a:t>
                      </a:r>
                      <a:endParaRPr lang="en-US" sz="1500" dirty="0"/>
                    </a:p>
                  </a:txBody>
                  <a:tcPr marL="100806" marR="100806" marT="50398" marB="50398"/>
                </a:tc>
                <a:tc>
                  <a:txBody>
                    <a:bodyPr/>
                    <a:lstStyle/>
                    <a:p>
                      <a:pPr algn="ctr"/>
                      <a:r>
                        <a:rPr lang="en-US" sz="1500" dirty="0" smtClean="0"/>
                        <a:t>05:02.846 </a:t>
                      </a:r>
                      <a:endParaRPr lang="en-US" sz="1500" dirty="0"/>
                    </a:p>
                  </a:txBody>
                  <a:tcPr marL="100806" marR="100806" marT="50398" marB="50398"/>
                </a:tc>
              </a:tr>
              <a:tr h="307247">
                <a:tc>
                  <a:txBody>
                    <a:bodyPr/>
                    <a:lstStyle/>
                    <a:p>
                      <a:pPr algn="ctr"/>
                      <a:r>
                        <a:rPr lang="en-US" sz="1500" dirty="0" smtClean="0"/>
                        <a:t>8</a:t>
                      </a:r>
                      <a:endParaRPr lang="en-US" sz="1500" dirty="0"/>
                    </a:p>
                  </a:txBody>
                  <a:tcPr marL="100806" marR="100806" marT="50398" marB="50398"/>
                </a:tc>
                <a:tc>
                  <a:txBody>
                    <a:bodyPr/>
                    <a:lstStyle/>
                    <a:p>
                      <a:pPr algn="ctr"/>
                      <a:r>
                        <a:rPr lang="en-US" sz="1500" dirty="0" smtClean="0"/>
                        <a:t>05:10.071</a:t>
                      </a:r>
                      <a:endParaRPr lang="en-US" sz="1500" dirty="0"/>
                    </a:p>
                  </a:txBody>
                  <a:tcPr marL="100806" marR="100806" marT="50398" marB="50398"/>
                </a:tc>
              </a:tr>
              <a:tr h="307247">
                <a:tc>
                  <a:txBody>
                    <a:bodyPr/>
                    <a:lstStyle/>
                    <a:p>
                      <a:pPr algn="ctr"/>
                      <a:r>
                        <a:rPr lang="en-US" sz="1500" dirty="0" smtClean="0"/>
                        <a:t>10</a:t>
                      </a:r>
                      <a:endParaRPr lang="en-US" sz="1500" dirty="0"/>
                    </a:p>
                  </a:txBody>
                  <a:tcPr marL="100806" marR="100806" marT="50398" marB="50398"/>
                </a:tc>
                <a:tc>
                  <a:txBody>
                    <a:bodyPr/>
                    <a:lstStyle/>
                    <a:p>
                      <a:pPr algn="ctr"/>
                      <a:r>
                        <a:rPr lang="en-US" sz="1500" dirty="0" smtClean="0"/>
                        <a:t>05:15.974</a:t>
                      </a:r>
                      <a:endParaRPr lang="en-US" sz="1500" dirty="0"/>
                    </a:p>
                  </a:txBody>
                  <a:tcPr marL="100806" marR="100806" marT="50398" marB="50398"/>
                </a:tc>
              </a:tr>
              <a:tr h="307247">
                <a:tc>
                  <a:txBody>
                    <a:bodyPr/>
                    <a:lstStyle/>
                    <a:p>
                      <a:pPr algn="ctr"/>
                      <a:r>
                        <a:rPr lang="en-US" sz="1500" dirty="0" smtClean="0"/>
                        <a:t>12</a:t>
                      </a:r>
                      <a:endParaRPr lang="en-US" sz="1500" dirty="0"/>
                    </a:p>
                  </a:txBody>
                  <a:tcPr marL="100806" marR="100806" marT="50398" marB="50398"/>
                </a:tc>
                <a:tc>
                  <a:txBody>
                    <a:bodyPr/>
                    <a:lstStyle/>
                    <a:p>
                      <a:pPr algn="ctr"/>
                      <a:r>
                        <a:rPr lang="en-US" sz="1500" dirty="0" smtClean="0"/>
                        <a:t>05:16.695</a:t>
                      </a:r>
                      <a:endParaRPr lang="en-US" sz="1500" dirty="0"/>
                    </a:p>
                  </a:txBody>
                  <a:tcPr marL="100806" marR="100806" marT="50398" marB="50398"/>
                </a:tc>
              </a:tr>
            </a:tbl>
          </a:graphicData>
        </a:graphic>
      </p:graphicFrame>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VMKernel</a:t>
            </a:r>
            <a:r>
              <a:rPr lang="en-US" dirty="0" smtClean="0"/>
              <a:t> Debugging ---PSOD</a:t>
            </a:r>
            <a:endParaRPr lang="en-US" dirty="0"/>
          </a:p>
        </p:txBody>
      </p:sp>
      <p:sp>
        <p:nvSpPr>
          <p:cNvPr id="3" name="Text Placeholder 2"/>
          <p:cNvSpPr>
            <a:spLocks noGrp="1"/>
          </p:cNvSpPr>
          <p:nvPr>
            <p:ph type="body" sz="quarter" idx="13"/>
          </p:nvPr>
        </p:nvSpPr>
        <p:spPr/>
        <p:txBody>
          <a:bodyPr/>
          <a:lstStyle/>
          <a:p>
            <a:r>
              <a:rPr lang="en-US" dirty="0" smtClean="0"/>
              <a:t>debugzilla.py vmkernel-zdump.1 </a:t>
            </a:r>
            <a:endParaRPr lang="en-US" dirty="0"/>
          </a:p>
        </p:txBody>
      </p:sp>
      <p:pic>
        <p:nvPicPr>
          <p:cNvPr id="6146" name="Picture 2"/>
          <p:cNvPicPr>
            <a:picLocks noChangeAspect="1" noChangeArrowheads="1"/>
          </p:cNvPicPr>
          <p:nvPr/>
        </p:nvPicPr>
        <p:blipFill>
          <a:blip r:embed="rId2" cstate="print"/>
          <a:srcRect/>
          <a:stretch>
            <a:fillRect/>
          </a:stretch>
        </p:blipFill>
        <p:spPr bwMode="auto">
          <a:xfrm>
            <a:off x="228600" y="1371600"/>
            <a:ext cx="8763000" cy="39624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Matrix</a:t>
            </a:r>
            <a:endParaRPr lang="en-US" dirty="0"/>
          </a:p>
        </p:txBody>
      </p:sp>
      <p:sp>
        <p:nvSpPr>
          <p:cNvPr id="3" name="Text Placeholder 2"/>
          <p:cNvSpPr>
            <a:spLocks noGrp="1"/>
          </p:cNvSpPr>
          <p:nvPr>
            <p:ph type="body" sz="quarter" idx="13"/>
          </p:nvPr>
        </p:nvSpPr>
        <p:spPr>
          <a:xfrm>
            <a:off x="352425" y="786384"/>
            <a:ext cx="6657975" cy="5010912"/>
          </a:xfrm>
        </p:spPr>
        <p:txBody>
          <a:bodyPr/>
          <a:lstStyle/>
          <a:p>
            <a:endParaRPr lang="en-US" dirty="0"/>
          </a:p>
        </p:txBody>
      </p:sp>
      <p:graphicFrame>
        <p:nvGraphicFramePr>
          <p:cNvPr id="4" name="Table 3"/>
          <p:cNvGraphicFramePr>
            <a:graphicFrameLocks noGrp="1"/>
          </p:cNvGraphicFramePr>
          <p:nvPr/>
        </p:nvGraphicFramePr>
        <p:xfrm>
          <a:off x="152400" y="762000"/>
          <a:ext cx="6781800" cy="5181599"/>
        </p:xfrm>
        <a:graphic>
          <a:graphicData uri="http://schemas.openxmlformats.org/drawingml/2006/table">
            <a:tbl>
              <a:tblPr firstRow="1" bandRow="1">
                <a:tableStyleId>{5C22544A-7EE6-4342-B048-85BDC9FD1C3A}</a:tableStyleId>
              </a:tblPr>
              <a:tblGrid>
                <a:gridCol w="1981200"/>
                <a:gridCol w="914400"/>
                <a:gridCol w="1113692"/>
                <a:gridCol w="1629508"/>
                <a:gridCol w="1143000"/>
              </a:tblGrid>
              <a:tr h="1372624">
                <a:tc>
                  <a:txBody>
                    <a:bodyPr/>
                    <a:lstStyle/>
                    <a:p>
                      <a:r>
                        <a:rPr lang="en-US" dirty="0" smtClean="0"/>
                        <a:t>      Functions</a:t>
                      </a:r>
                    </a:p>
                    <a:p>
                      <a:endParaRPr lang="en-US" dirty="0" smtClean="0"/>
                    </a:p>
                    <a:p>
                      <a:endParaRPr lang="en-US" dirty="0" smtClean="0"/>
                    </a:p>
                    <a:p>
                      <a:r>
                        <a:rPr lang="en-US" dirty="0" smtClean="0"/>
                        <a:t>Layers</a:t>
                      </a:r>
                      <a:endParaRPr lang="en-US" dirty="0"/>
                    </a:p>
                  </a:txBody>
                  <a:tcPr/>
                </a:tc>
                <a:tc>
                  <a:txBody>
                    <a:bodyPr/>
                    <a:lstStyle/>
                    <a:p>
                      <a:r>
                        <a:rPr lang="en-US" dirty="0" smtClean="0"/>
                        <a:t>  CPU</a:t>
                      </a:r>
                      <a:endParaRPr lang="en-US" dirty="0"/>
                    </a:p>
                  </a:txBody>
                  <a:tcPr/>
                </a:tc>
                <a:tc>
                  <a:txBody>
                    <a:bodyPr/>
                    <a:lstStyle/>
                    <a:p>
                      <a:r>
                        <a:rPr lang="en-US" dirty="0" smtClean="0"/>
                        <a:t>Memory</a:t>
                      </a:r>
                      <a:endParaRPr lang="en-US" dirty="0"/>
                    </a:p>
                  </a:txBody>
                  <a:tcPr/>
                </a:tc>
                <a:tc>
                  <a:txBody>
                    <a:bodyPr/>
                    <a:lstStyle/>
                    <a:p>
                      <a:r>
                        <a:rPr lang="en-US" dirty="0" smtClean="0"/>
                        <a:t> Networking</a:t>
                      </a:r>
                      <a:endParaRPr lang="en-US" dirty="0"/>
                    </a:p>
                  </a:txBody>
                  <a:tcPr/>
                </a:tc>
                <a:tc>
                  <a:txBody>
                    <a:bodyPr/>
                    <a:lstStyle/>
                    <a:p>
                      <a:r>
                        <a:rPr lang="en-US" dirty="0" smtClean="0"/>
                        <a:t> Storage</a:t>
                      </a:r>
                      <a:endParaRPr lang="en-US" dirty="0"/>
                    </a:p>
                  </a:txBody>
                  <a:tcPr/>
                </a:tc>
              </a:tr>
              <a:tr h="761795">
                <a:tc>
                  <a:txBody>
                    <a:bodyPr/>
                    <a:lstStyle/>
                    <a:p>
                      <a:r>
                        <a:rPr lang="en-US" dirty="0" smtClean="0"/>
                        <a:t>Application</a:t>
                      </a:r>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r>
              <a:tr h="761795">
                <a:tc>
                  <a:txBody>
                    <a:bodyPr/>
                    <a:lstStyle/>
                    <a:p>
                      <a:r>
                        <a:rPr lang="en-US" dirty="0" err="1" smtClean="0"/>
                        <a:t>GuestOS</a:t>
                      </a:r>
                      <a:endParaRPr lang="en-US" dirty="0" smtClean="0"/>
                    </a:p>
                    <a:p>
                      <a:r>
                        <a:rPr lang="en-US" dirty="0" smtClean="0"/>
                        <a:t>(&amp;</a:t>
                      </a:r>
                      <a:r>
                        <a:rPr lang="en-US" baseline="0" dirty="0" smtClean="0"/>
                        <a:t> Tools)</a:t>
                      </a:r>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r>
              <a:tr h="761795">
                <a:tc>
                  <a:txBody>
                    <a:bodyPr/>
                    <a:lstStyle/>
                    <a:p>
                      <a:r>
                        <a:rPr lang="en-US" dirty="0" smtClean="0"/>
                        <a:t>VMX/VMM</a:t>
                      </a:r>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r>
              <a:tr h="761795">
                <a:tc>
                  <a:txBody>
                    <a:bodyPr/>
                    <a:lstStyle/>
                    <a:p>
                      <a:r>
                        <a:rPr lang="en-US" dirty="0" err="1" smtClean="0"/>
                        <a:t>VMKernel</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761795">
                <a:tc>
                  <a:txBody>
                    <a:bodyPr/>
                    <a:lstStyle/>
                    <a:p>
                      <a:r>
                        <a:rPr lang="en-US" dirty="0" smtClean="0"/>
                        <a:t>Hardware</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cxnSp>
        <p:nvCxnSpPr>
          <p:cNvPr id="6" name="Straight Connector 5"/>
          <p:cNvCxnSpPr/>
          <p:nvPr/>
        </p:nvCxnSpPr>
        <p:spPr bwMode="auto">
          <a:xfrm>
            <a:off x="228600" y="838200"/>
            <a:ext cx="1905000" cy="1295400"/>
          </a:xfrm>
          <a:prstGeom prst="line">
            <a:avLst/>
          </a:prstGeom>
          <a:solidFill>
            <a:srgbClr val="0095D3"/>
          </a:solidFill>
          <a:ln w="22225" cap="flat" cmpd="sng" algn="ctr">
            <a:solidFill>
              <a:schemeClr val="bg1"/>
            </a:solidFill>
            <a:prstDash val="solid"/>
            <a:round/>
            <a:headEnd type="none" w="med" len="med"/>
            <a:tailEnd type="none" w="med" len="med"/>
          </a:ln>
          <a:effectLst/>
        </p:spPr>
      </p:cxnSp>
      <p:graphicFrame>
        <p:nvGraphicFramePr>
          <p:cNvPr id="9" name="Table 8"/>
          <p:cNvGraphicFramePr>
            <a:graphicFrameLocks noGrp="1"/>
          </p:cNvGraphicFramePr>
          <p:nvPr/>
        </p:nvGraphicFramePr>
        <p:xfrm>
          <a:off x="7086600" y="762001"/>
          <a:ext cx="1828800" cy="5105400"/>
        </p:xfrm>
        <a:graphic>
          <a:graphicData uri="http://schemas.openxmlformats.org/drawingml/2006/table">
            <a:tbl>
              <a:tblPr firstRow="1" bandRow="1">
                <a:tableStyleId>{5C22544A-7EE6-4342-B048-85BDC9FD1C3A}</a:tableStyleId>
              </a:tblPr>
              <a:tblGrid>
                <a:gridCol w="1828800"/>
              </a:tblGrid>
              <a:tr h="132284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Methodology </a:t>
                      </a:r>
                    </a:p>
                    <a:p>
                      <a:endParaRPr lang="en-US" dirty="0"/>
                    </a:p>
                  </a:txBody>
                  <a:tcPr>
                    <a:solidFill>
                      <a:schemeClr val="accent4">
                        <a:lumMod val="75000"/>
                      </a:schemeClr>
                    </a:solidFill>
                  </a:tcPr>
                </a:tc>
              </a:tr>
              <a:tr h="3782554">
                <a:tc>
                  <a:txBody>
                    <a:bodyPr/>
                    <a:lstStyle/>
                    <a:p>
                      <a:r>
                        <a:rPr lang="en-US" sz="1800" b="1" kern="1200" dirty="0" smtClean="0">
                          <a:solidFill>
                            <a:schemeClr val="lt1"/>
                          </a:solidFill>
                          <a:latin typeface="+mn-lt"/>
                          <a:ea typeface="+mn-ea"/>
                          <a:cs typeface="+mn-cs"/>
                        </a:rPr>
                        <a:t>Symptom</a:t>
                      </a:r>
                    </a:p>
                    <a:p>
                      <a:endParaRPr lang="en-US" sz="1800" b="1" kern="1200" dirty="0" smtClean="0">
                        <a:solidFill>
                          <a:schemeClr val="lt1"/>
                        </a:solidFill>
                        <a:latin typeface="+mn-lt"/>
                        <a:ea typeface="+mn-ea"/>
                        <a:cs typeface="+mn-cs"/>
                      </a:endParaRPr>
                    </a:p>
                    <a:p>
                      <a:endParaRPr lang="en-US" sz="1800" b="1" kern="1200" dirty="0" smtClean="0">
                        <a:solidFill>
                          <a:schemeClr val="lt1"/>
                        </a:solidFill>
                        <a:latin typeface="+mn-lt"/>
                        <a:ea typeface="+mn-ea"/>
                        <a:cs typeface="+mn-cs"/>
                      </a:endParaRPr>
                    </a:p>
                    <a:p>
                      <a:endParaRPr lang="en-US" sz="1800" b="1" kern="1200" dirty="0" smtClean="0">
                        <a:solidFill>
                          <a:schemeClr val="lt1"/>
                        </a:solidFill>
                        <a:latin typeface="+mn-lt"/>
                        <a:ea typeface="+mn-ea"/>
                        <a:cs typeface="+mn-cs"/>
                      </a:endParaRPr>
                    </a:p>
                    <a:p>
                      <a:r>
                        <a:rPr lang="en-US" sz="1800" b="1" kern="1200" dirty="0" smtClean="0">
                          <a:solidFill>
                            <a:schemeClr val="lt1"/>
                          </a:solidFill>
                          <a:latin typeface="+mn-lt"/>
                          <a:ea typeface="+mn-ea"/>
                          <a:cs typeface="+mn-cs"/>
                        </a:rPr>
                        <a:t>Analysis Tools</a:t>
                      </a:r>
                    </a:p>
                    <a:p>
                      <a:endParaRPr lang="en-US" sz="1800" b="1" kern="1200" dirty="0" smtClean="0">
                        <a:solidFill>
                          <a:schemeClr val="lt1"/>
                        </a:solidFill>
                        <a:latin typeface="+mn-lt"/>
                        <a:ea typeface="+mn-ea"/>
                        <a:cs typeface="+mn-cs"/>
                      </a:endParaRPr>
                    </a:p>
                    <a:p>
                      <a:endParaRPr lang="en-US" sz="1800" b="1" kern="1200" dirty="0" smtClean="0">
                        <a:solidFill>
                          <a:schemeClr val="lt1"/>
                        </a:solidFill>
                        <a:latin typeface="+mn-lt"/>
                        <a:ea typeface="+mn-ea"/>
                        <a:cs typeface="+mn-cs"/>
                      </a:endParaRPr>
                    </a:p>
                    <a:p>
                      <a:endParaRPr lang="en-US" sz="1800" b="1" kern="1200" dirty="0" smtClean="0">
                        <a:solidFill>
                          <a:schemeClr val="lt1"/>
                        </a:solidFill>
                        <a:latin typeface="+mn-lt"/>
                        <a:ea typeface="+mn-ea"/>
                        <a:cs typeface="+mn-cs"/>
                      </a:endParaRPr>
                    </a:p>
                    <a:p>
                      <a:r>
                        <a:rPr lang="en-US" sz="1800" b="1" kern="1200" dirty="0" smtClean="0">
                          <a:solidFill>
                            <a:schemeClr val="lt1"/>
                          </a:solidFill>
                          <a:latin typeface="+mn-lt"/>
                          <a:ea typeface="+mn-ea"/>
                          <a:cs typeface="+mn-cs"/>
                        </a:rPr>
                        <a:t>Root Cause</a:t>
                      </a:r>
                    </a:p>
                    <a:p>
                      <a:endParaRPr lang="en-US" sz="1800" b="1" kern="1200" dirty="0" smtClean="0">
                        <a:solidFill>
                          <a:schemeClr val="lt1"/>
                        </a:solidFill>
                        <a:latin typeface="+mn-lt"/>
                        <a:ea typeface="+mn-ea"/>
                        <a:cs typeface="+mn-cs"/>
                      </a:endParaRPr>
                    </a:p>
                    <a:p>
                      <a:endParaRPr lang="en-US" dirty="0" smtClean="0"/>
                    </a:p>
                    <a:p>
                      <a:r>
                        <a:rPr lang="en-US" sz="1800" b="1" kern="1200" dirty="0" smtClean="0">
                          <a:solidFill>
                            <a:schemeClr val="lt1"/>
                          </a:solidFill>
                          <a:latin typeface="+mn-lt"/>
                          <a:ea typeface="+mn-ea"/>
                          <a:cs typeface="+mn-cs"/>
                        </a:rPr>
                        <a:t>Tuning</a:t>
                      </a:r>
                    </a:p>
                    <a:p>
                      <a:r>
                        <a:rPr lang="en-US" sz="1800" b="1" kern="1200" dirty="0" smtClean="0">
                          <a:solidFill>
                            <a:schemeClr val="lt1"/>
                          </a:solidFill>
                          <a:latin typeface="+mn-lt"/>
                          <a:ea typeface="+mn-ea"/>
                          <a:cs typeface="+mn-cs"/>
                        </a:rPr>
                        <a:t>Solutions</a:t>
                      </a:r>
                    </a:p>
                  </a:txBody>
                  <a:tcPr>
                    <a:solidFill>
                      <a:srgbClr val="92D050"/>
                    </a:solidFill>
                  </a:tcPr>
                </a:tc>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Agenda</a:t>
            </a:r>
            <a:endParaRPr lang="zh-CN" altLang="en-US" dirty="0"/>
          </a:p>
        </p:txBody>
      </p:sp>
      <p:sp>
        <p:nvSpPr>
          <p:cNvPr id="3" name="Text Placeholder 2"/>
          <p:cNvSpPr>
            <a:spLocks noGrp="1"/>
          </p:cNvSpPr>
          <p:nvPr>
            <p:ph type="body" sz="quarter" idx="13"/>
          </p:nvPr>
        </p:nvSpPr>
        <p:spPr>
          <a:noFill/>
        </p:spPr>
        <p:txBody>
          <a:bodyPr/>
          <a:lstStyle/>
          <a:p>
            <a:endParaRPr lang="en-US" altLang="zh-CN" sz="2800" dirty="0" smtClean="0"/>
          </a:p>
          <a:p>
            <a:r>
              <a:rPr lang="en-US" altLang="zh-CN" sz="2800" dirty="0" err="1" smtClean="0"/>
              <a:t>VMKernel</a:t>
            </a:r>
            <a:r>
              <a:rPr lang="en-US" altLang="zh-CN" sz="2800" dirty="0" smtClean="0"/>
              <a:t> Architecture</a:t>
            </a:r>
          </a:p>
          <a:p>
            <a:endParaRPr lang="en-US" altLang="zh-CN" sz="2800" dirty="0" smtClean="0"/>
          </a:p>
          <a:p>
            <a:endParaRPr lang="en-US" altLang="zh-CN" sz="2800" dirty="0" smtClean="0"/>
          </a:p>
          <a:p>
            <a:r>
              <a:rPr lang="en-US" altLang="zh-CN" sz="2800" dirty="0" smtClean="0">
                <a:solidFill>
                  <a:srgbClr val="FF0000"/>
                </a:solidFill>
              </a:rPr>
              <a:t>Virtual Machine Monitor(VMM) Architecture</a:t>
            </a:r>
          </a:p>
          <a:p>
            <a:endParaRPr lang="en-US" altLang="zh-CN" sz="2800" dirty="0" smtClean="0"/>
          </a:p>
          <a:p>
            <a:endParaRPr lang="en-US" altLang="zh-CN" sz="2800" dirty="0" smtClean="0"/>
          </a:p>
          <a:p>
            <a:r>
              <a:rPr lang="en-US" altLang="zh-CN" sz="2800" dirty="0" smtClean="0"/>
              <a:t>Performance Troubleshooting</a:t>
            </a:r>
            <a:endParaRPr lang="zh-CN" altLang="en-US" sz="2800" dirty="0"/>
          </a:p>
        </p:txBody>
      </p:sp>
    </p:spTree>
    <p:extLst>
      <p:ext uri="{BB962C8B-B14F-4D97-AF65-F5344CB8AC3E}">
        <p14:creationId xmlns="" xmlns:p14="http://schemas.microsoft.com/office/powerpoint/2010/main" val="714364265"/>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Classical Instruction Virtualization </a:t>
            </a:r>
            <a:r>
              <a:rPr lang="en-US" sz="1800" b="0" i="1" dirty="0" smtClean="0"/>
              <a:t>Trap-and-emulate</a:t>
            </a:r>
            <a:r>
              <a:rPr lang="en-US" dirty="0" smtClean="0"/>
              <a:t> </a:t>
            </a:r>
            <a:endParaRPr lang="en-US" dirty="0"/>
          </a:p>
        </p:txBody>
      </p:sp>
      <p:sp>
        <p:nvSpPr>
          <p:cNvPr id="4" name="Rectangle 3"/>
          <p:cNvSpPr txBox="1">
            <a:spLocks noChangeArrowheads="1"/>
          </p:cNvSpPr>
          <p:nvPr/>
        </p:nvSpPr>
        <p:spPr>
          <a:xfrm>
            <a:off x="381000" y="762000"/>
            <a:ext cx="8359775" cy="5105400"/>
          </a:xfrm>
          <a:prstGeom prst="rect">
            <a:avLst/>
          </a:prstGeom>
        </p:spPr>
        <p:txBody>
          <a:bodyPr/>
          <a:lstStyle/>
          <a:p>
            <a:pPr marL="233363" marR="0" lvl="0" indent="-233363" algn="l" defTabSz="914400" rtl="0" eaLnBrk="1" fontAlgn="base" latinLnBrk="0" hangingPunct="1">
              <a:lnSpc>
                <a:spcPts val="2400"/>
              </a:lnSpc>
              <a:spcBef>
                <a:spcPts val="1000"/>
              </a:spcBef>
              <a:spcAft>
                <a:spcPct val="0"/>
              </a:spcAft>
              <a:buClr>
                <a:srgbClr val="00709E"/>
              </a:buClr>
              <a:buSzPct val="115000"/>
              <a:buFont typeface="Wingdings" pitchFamily="2" charset="2"/>
              <a:buChar char="§"/>
              <a:tabLst/>
              <a:defRPr/>
            </a:pPr>
            <a:r>
              <a:rPr kumimoji="0" lang="en-US" sz="2000" b="1" i="0" u="none" strike="noStrike" kern="0" cap="none" spc="0" normalizeH="0" baseline="0" noProof="0" dirty="0" err="1" smtClean="0">
                <a:ln>
                  <a:noFill/>
                </a:ln>
                <a:solidFill>
                  <a:srgbClr val="333333"/>
                </a:solidFill>
                <a:effectLst/>
                <a:uLnTx/>
                <a:uFillTx/>
                <a:latin typeface="+mn-lt"/>
                <a:ea typeface="+mn-ea"/>
                <a:cs typeface="+mn-cs"/>
              </a:rPr>
              <a:t>Nonvirtualized</a:t>
            </a:r>
            <a:r>
              <a:rPr kumimoji="0" lang="en-US" sz="2000" b="1" i="0" u="none" strike="noStrike" kern="0" cap="none" spc="0" normalizeH="0" baseline="0" noProof="0" dirty="0" smtClean="0">
                <a:ln>
                  <a:noFill/>
                </a:ln>
                <a:solidFill>
                  <a:srgbClr val="333333"/>
                </a:solidFill>
                <a:effectLst/>
                <a:uLnTx/>
                <a:uFillTx/>
                <a:latin typeface="+mn-lt"/>
                <a:ea typeface="+mn-ea"/>
                <a:cs typeface="+mn-cs"/>
              </a:rPr>
              <a:t> (“native”) system</a:t>
            </a:r>
          </a:p>
          <a:p>
            <a:pPr marL="400050" marR="0" lvl="1" indent="-171450" algn="l" defTabSz="914400" rtl="0" eaLnBrk="1" fontAlgn="base" latinLnBrk="0" hangingPunct="1">
              <a:lnSpc>
                <a:spcPts val="2200"/>
              </a:lnSpc>
              <a:spcBef>
                <a:spcPts val="800"/>
              </a:spcBef>
              <a:spcAft>
                <a:spcPct val="0"/>
              </a:spcAft>
              <a:buClr>
                <a:srgbClr val="00709E"/>
              </a:buClr>
              <a:buSzPct val="110000"/>
              <a:buFont typeface="Times" pitchFamily="18" charset="0"/>
              <a:buChar char="•"/>
              <a:tabLst/>
              <a:defRPr/>
            </a:pPr>
            <a:r>
              <a:rPr kumimoji="0" lang="en-US" sz="1800" b="0" i="0" u="none" strike="noStrike" kern="0" cap="none" spc="0" normalizeH="0" baseline="0" noProof="0" dirty="0" smtClean="0">
                <a:ln>
                  <a:noFill/>
                </a:ln>
                <a:solidFill>
                  <a:srgbClr val="333333"/>
                </a:solidFill>
                <a:effectLst/>
                <a:uLnTx/>
                <a:uFillTx/>
                <a:latin typeface="+mn-lt"/>
                <a:ea typeface="+mn-ea"/>
              </a:rPr>
              <a:t>OS runs in privileged mode</a:t>
            </a:r>
          </a:p>
          <a:p>
            <a:pPr marL="400050" marR="0" lvl="1" indent="-171450" algn="l" defTabSz="914400" rtl="0" eaLnBrk="1" fontAlgn="base" latinLnBrk="0" hangingPunct="1">
              <a:lnSpc>
                <a:spcPts val="2200"/>
              </a:lnSpc>
              <a:spcBef>
                <a:spcPts val="800"/>
              </a:spcBef>
              <a:spcAft>
                <a:spcPct val="0"/>
              </a:spcAft>
              <a:buClr>
                <a:srgbClr val="00709E"/>
              </a:buClr>
              <a:buSzPct val="110000"/>
              <a:buFont typeface="Times" pitchFamily="18" charset="0"/>
              <a:buChar char="•"/>
              <a:tabLst/>
              <a:defRPr/>
            </a:pPr>
            <a:r>
              <a:rPr kumimoji="0" lang="en-US" sz="1800" b="0" i="0" u="none" strike="noStrike" kern="0" cap="none" spc="0" normalizeH="0" baseline="0" noProof="0" dirty="0" smtClean="0">
                <a:ln>
                  <a:noFill/>
                </a:ln>
                <a:solidFill>
                  <a:srgbClr val="333333"/>
                </a:solidFill>
                <a:effectLst/>
                <a:uLnTx/>
                <a:uFillTx/>
                <a:latin typeface="+mn-lt"/>
                <a:ea typeface="+mn-ea"/>
              </a:rPr>
              <a:t>OS “owns” the hardware</a:t>
            </a:r>
          </a:p>
          <a:p>
            <a:pPr marL="400050" marR="0" lvl="1" indent="-171450" algn="l" defTabSz="914400" rtl="0" eaLnBrk="1" fontAlgn="base" latinLnBrk="0" hangingPunct="1">
              <a:lnSpc>
                <a:spcPts val="2200"/>
              </a:lnSpc>
              <a:spcBef>
                <a:spcPts val="800"/>
              </a:spcBef>
              <a:spcAft>
                <a:spcPct val="0"/>
              </a:spcAft>
              <a:buClr>
                <a:srgbClr val="00709E"/>
              </a:buClr>
              <a:buSzPct val="110000"/>
              <a:buFont typeface="Times" pitchFamily="18" charset="0"/>
              <a:buChar char="•"/>
              <a:tabLst/>
              <a:defRPr/>
            </a:pPr>
            <a:r>
              <a:rPr kumimoji="0" lang="en-US" sz="1800" b="0" i="0" u="none" strike="noStrike" kern="0" cap="none" spc="0" normalizeH="0" baseline="0" noProof="0" dirty="0" smtClean="0">
                <a:ln>
                  <a:noFill/>
                </a:ln>
                <a:solidFill>
                  <a:srgbClr val="333333"/>
                </a:solidFill>
                <a:effectLst/>
                <a:uLnTx/>
                <a:uFillTx/>
                <a:latin typeface="+mn-lt"/>
                <a:ea typeface="+mn-ea"/>
              </a:rPr>
              <a:t>Application code has less privilege</a:t>
            </a:r>
            <a:br>
              <a:rPr kumimoji="0" lang="en-US" sz="1800" b="0" i="0" u="none" strike="noStrike" kern="0" cap="none" spc="0" normalizeH="0" baseline="0" noProof="0" dirty="0" smtClean="0">
                <a:ln>
                  <a:noFill/>
                </a:ln>
                <a:solidFill>
                  <a:srgbClr val="333333"/>
                </a:solidFill>
                <a:effectLst/>
                <a:uLnTx/>
                <a:uFillTx/>
                <a:latin typeface="+mn-lt"/>
                <a:ea typeface="+mn-ea"/>
              </a:rPr>
            </a:br>
            <a:endParaRPr kumimoji="0" lang="en-US" sz="1800" b="0" i="0" u="none" strike="noStrike" kern="0" cap="none" spc="0" normalizeH="0" baseline="0" noProof="0" dirty="0" smtClean="0">
              <a:ln>
                <a:noFill/>
              </a:ln>
              <a:solidFill>
                <a:srgbClr val="333333"/>
              </a:solidFill>
              <a:effectLst/>
              <a:uLnTx/>
              <a:uFillTx/>
              <a:latin typeface="+mn-lt"/>
              <a:ea typeface="+mn-ea"/>
            </a:endParaRPr>
          </a:p>
          <a:p>
            <a:pPr marL="233363" marR="0" lvl="0" indent="-233363" algn="l" defTabSz="914400" rtl="0" eaLnBrk="1" fontAlgn="base" latinLnBrk="0" hangingPunct="1">
              <a:lnSpc>
                <a:spcPts val="2400"/>
              </a:lnSpc>
              <a:spcBef>
                <a:spcPts val="1000"/>
              </a:spcBef>
              <a:spcAft>
                <a:spcPct val="0"/>
              </a:spcAft>
              <a:buClr>
                <a:srgbClr val="00709E"/>
              </a:buClr>
              <a:buSzPct val="115000"/>
              <a:buFont typeface="Wingdings" pitchFamily="2" charset="2"/>
              <a:buChar char="§"/>
              <a:tabLst/>
              <a:defRPr/>
            </a:pPr>
            <a:r>
              <a:rPr kumimoji="0" lang="en-US" sz="2000" b="1" i="0" u="none" strike="noStrike" kern="0" cap="none" spc="0" normalizeH="0" baseline="0" noProof="0" dirty="0" smtClean="0">
                <a:ln>
                  <a:noFill/>
                </a:ln>
                <a:solidFill>
                  <a:srgbClr val="333333"/>
                </a:solidFill>
                <a:effectLst/>
                <a:uLnTx/>
                <a:uFillTx/>
                <a:latin typeface="+mn-lt"/>
                <a:ea typeface="+mn-ea"/>
                <a:cs typeface="+mn-cs"/>
              </a:rPr>
              <a:t>Virtualized</a:t>
            </a:r>
          </a:p>
          <a:p>
            <a:pPr marL="400050" marR="0" lvl="1" indent="-171450" algn="l" defTabSz="914400" rtl="0" eaLnBrk="1" fontAlgn="base" latinLnBrk="0" hangingPunct="1">
              <a:lnSpc>
                <a:spcPts val="2200"/>
              </a:lnSpc>
              <a:spcBef>
                <a:spcPts val="800"/>
              </a:spcBef>
              <a:spcAft>
                <a:spcPct val="0"/>
              </a:spcAft>
              <a:buClr>
                <a:srgbClr val="00709E"/>
              </a:buClr>
              <a:buSzPct val="110000"/>
              <a:buFont typeface="Times" pitchFamily="18" charset="0"/>
              <a:buChar char="•"/>
              <a:tabLst/>
              <a:defRPr/>
            </a:pPr>
            <a:r>
              <a:rPr kumimoji="0" lang="en-US" sz="1800" b="0" i="0" u="none" strike="noStrike" kern="0" cap="none" spc="0" normalizeH="0" baseline="0" noProof="0" dirty="0" smtClean="0">
                <a:ln>
                  <a:noFill/>
                </a:ln>
                <a:solidFill>
                  <a:srgbClr val="333333"/>
                </a:solidFill>
                <a:effectLst/>
                <a:uLnTx/>
                <a:uFillTx/>
                <a:latin typeface="+mn-lt"/>
                <a:ea typeface="+mn-ea"/>
              </a:rPr>
              <a:t>VMM most privileged (for isolation)</a:t>
            </a:r>
          </a:p>
          <a:p>
            <a:pPr marL="400050" marR="0" lvl="1" indent="-171450" algn="l" defTabSz="914400" rtl="0" eaLnBrk="1" fontAlgn="base" latinLnBrk="0" hangingPunct="1">
              <a:lnSpc>
                <a:spcPts val="2200"/>
              </a:lnSpc>
              <a:spcBef>
                <a:spcPts val="800"/>
              </a:spcBef>
              <a:spcAft>
                <a:spcPct val="0"/>
              </a:spcAft>
              <a:buClr>
                <a:srgbClr val="00709E"/>
              </a:buClr>
              <a:buSzPct val="110000"/>
              <a:buFont typeface="Times" pitchFamily="18" charset="0"/>
              <a:buChar char="•"/>
              <a:tabLst/>
              <a:defRPr/>
            </a:pPr>
            <a:r>
              <a:rPr kumimoji="0" lang="en-US" sz="1800" b="0" i="0" u="none" strike="noStrike" kern="0" cap="none" spc="0" normalizeH="0" baseline="0" noProof="0" dirty="0" smtClean="0">
                <a:ln>
                  <a:noFill/>
                </a:ln>
                <a:solidFill>
                  <a:srgbClr val="333333"/>
                </a:solidFill>
                <a:effectLst/>
                <a:uLnTx/>
                <a:uFillTx/>
                <a:latin typeface="+mn-lt"/>
                <a:ea typeface="+mn-ea"/>
              </a:rPr>
              <a:t>Classical “ring compression” or “de-privileging”</a:t>
            </a:r>
          </a:p>
          <a:p>
            <a:pPr marL="628650" marR="0" lvl="2" indent="-171450" algn="l" defTabSz="914400" rtl="0" eaLnBrk="1" fontAlgn="base" latinLnBrk="0" hangingPunct="1">
              <a:lnSpc>
                <a:spcPts val="2000"/>
              </a:lnSpc>
              <a:spcBef>
                <a:spcPts val="600"/>
              </a:spcBef>
              <a:spcAft>
                <a:spcPct val="0"/>
              </a:spcAft>
              <a:buClr>
                <a:srgbClr val="00709E"/>
              </a:buClr>
              <a:buSzPct val="110000"/>
              <a:buFont typeface="Arial" charset="0"/>
              <a:buChar char="•"/>
              <a:tabLst/>
              <a:defRPr/>
            </a:pPr>
            <a:r>
              <a:rPr kumimoji="0" lang="en-US" sz="1600" b="0" i="0" u="none" strike="noStrike" kern="0" cap="none" spc="0" normalizeH="0" baseline="0" noProof="0" dirty="0" smtClean="0">
                <a:ln>
                  <a:noFill/>
                </a:ln>
                <a:solidFill>
                  <a:srgbClr val="333333"/>
                </a:solidFill>
                <a:effectLst/>
                <a:uLnTx/>
                <a:uFillTx/>
                <a:latin typeface="+mn-lt"/>
                <a:ea typeface="+mn-ea"/>
              </a:rPr>
              <a:t>Run guest OS kernel in Ring 1</a:t>
            </a:r>
          </a:p>
          <a:p>
            <a:pPr marL="628650" marR="0" lvl="2" indent="-171450" algn="l" defTabSz="914400" rtl="0" eaLnBrk="1" fontAlgn="base" latinLnBrk="0" hangingPunct="1">
              <a:lnSpc>
                <a:spcPts val="2000"/>
              </a:lnSpc>
              <a:spcBef>
                <a:spcPts val="600"/>
              </a:spcBef>
              <a:spcAft>
                <a:spcPct val="0"/>
              </a:spcAft>
              <a:buClr>
                <a:srgbClr val="00709E"/>
              </a:buClr>
              <a:buSzPct val="110000"/>
              <a:buFont typeface="Arial" charset="0"/>
              <a:buChar char="•"/>
              <a:tabLst/>
              <a:defRPr/>
            </a:pPr>
            <a:r>
              <a:rPr kumimoji="0" lang="en-US" sz="1600" b="0" i="0" u="none" strike="noStrike" kern="0" cap="none" spc="0" normalizeH="0" baseline="0" noProof="0" dirty="0" smtClean="0">
                <a:ln>
                  <a:noFill/>
                </a:ln>
                <a:solidFill>
                  <a:srgbClr val="333333"/>
                </a:solidFill>
                <a:effectLst/>
                <a:uLnTx/>
                <a:uFillTx/>
                <a:latin typeface="+mn-lt"/>
                <a:ea typeface="+mn-ea"/>
              </a:rPr>
              <a:t>Privileged instructions trap; emulated by VMM</a:t>
            </a:r>
          </a:p>
          <a:p>
            <a:pPr marL="628650" marR="0" lvl="2" indent="-171450" algn="l" defTabSz="914400" rtl="0" eaLnBrk="1" fontAlgn="base" latinLnBrk="0" hangingPunct="1">
              <a:lnSpc>
                <a:spcPts val="2000"/>
              </a:lnSpc>
              <a:spcBef>
                <a:spcPts val="600"/>
              </a:spcBef>
              <a:spcAft>
                <a:spcPct val="0"/>
              </a:spcAft>
              <a:buClr>
                <a:srgbClr val="00709E"/>
              </a:buClr>
              <a:buSzPct val="110000"/>
              <a:buFont typeface="Arial" charset="0"/>
              <a:buChar char="•"/>
              <a:tabLst/>
              <a:defRPr/>
            </a:pPr>
            <a:r>
              <a:rPr lang="en-US" sz="1600" kern="0" dirty="0" smtClean="0">
                <a:solidFill>
                  <a:srgbClr val="333333"/>
                </a:solidFill>
              </a:rPr>
              <a:t>System call</a:t>
            </a:r>
          </a:p>
          <a:p>
            <a:pPr marL="628650" marR="0" lvl="2" indent="-171450" algn="l" defTabSz="914400" rtl="0" eaLnBrk="1" fontAlgn="base" latinLnBrk="0" hangingPunct="1">
              <a:lnSpc>
                <a:spcPts val="2000"/>
              </a:lnSpc>
              <a:spcBef>
                <a:spcPts val="600"/>
              </a:spcBef>
              <a:spcAft>
                <a:spcPct val="0"/>
              </a:spcAft>
              <a:buClr>
                <a:srgbClr val="00709E"/>
              </a:buClr>
              <a:buSzPct val="110000"/>
              <a:buFont typeface="Arial" charset="0"/>
              <a:buChar char="•"/>
              <a:tabLst/>
              <a:defRPr/>
            </a:pPr>
            <a:r>
              <a:rPr kumimoji="0" lang="en-US" sz="1600" b="0" i="0" u="none" strike="noStrike" kern="0" cap="none" spc="0" normalizeH="0" baseline="0" noProof="0" dirty="0" smtClean="0">
                <a:ln>
                  <a:noFill/>
                </a:ln>
                <a:solidFill>
                  <a:srgbClr val="333333"/>
                </a:solidFill>
                <a:effectLst/>
                <a:uLnTx/>
                <a:uFillTx/>
                <a:latin typeface="+mn-lt"/>
                <a:ea typeface="+mn-ea"/>
              </a:rPr>
              <a:t>Exceptions</a:t>
            </a:r>
          </a:p>
          <a:p>
            <a:pPr marL="628650" marR="0" lvl="2" indent="-171450" algn="l" defTabSz="914400" rtl="0" eaLnBrk="1" fontAlgn="base" latinLnBrk="0" hangingPunct="1">
              <a:lnSpc>
                <a:spcPts val="2000"/>
              </a:lnSpc>
              <a:spcBef>
                <a:spcPts val="600"/>
              </a:spcBef>
              <a:spcAft>
                <a:spcPct val="0"/>
              </a:spcAft>
              <a:buClr>
                <a:srgbClr val="00709E"/>
              </a:buClr>
              <a:buSzPct val="110000"/>
              <a:buFont typeface="Arial" charset="0"/>
              <a:buChar char="•"/>
              <a:tabLst/>
              <a:defRPr/>
            </a:pPr>
            <a:r>
              <a:rPr lang="en-US" sz="1600" kern="0" dirty="0" smtClean="0">
                <a:solidFill>
                  <a:srgbClr val="333333"/>
                </a:solidFill>
              </a:rPr>
              <a:t>Privileged resource, (IOAPIC)</a:t>
            </a:r>
            <a:endParaRPr kumimoji="0" lang="en-US" sz="1600" b="0" i="0" u="none" strike="noStrike" kern="0" cap="none" spc="0" normalizeH="0" baseline="0" noProof="0" dirty="0" smtClean="0">
              <a:ln>
                <a:noFill/>
              </a:ln>
              <a:solidFill>
                <a:srgbClr val="333333"/>
              </a:solidFill>
              <a:effectLst/>
              <a:uLnTx/>
              <a:uFillTx/>
              <a:latin typeface="+mn-lt"/>
              <a:ea typeface="+mn-ea"/>
            </a:endParaRPr>
          </a:p>
          <a:p>
            <a:pPr marL="400050" marR="0" lvl="1" indent="-171450" algn="l" defTabSz="914400" rtl="0" eaLnBrk="1" fontAlgn="base" latinLnBrk="0" hangingPunct="1">
              <a:lnSpc>
                <a:spcPts val="2200"/>
              </a:lnSpc>
              <a:spcBef>
                <a:spcPts val="800"/>
              </a:spcBef>
              <a:spcAft>
                <a:spcPct val="0"/>
              </a:spcAft>
              <a:buClr>
                <a:srgbClr val="00709E"/>
              </a:buClr>
              <a:buSzPct val="110000"/>
              <a:buFont typeface="Times" pitchFamily="18" charset="0"/>
              <a:buChar char="•"/>
              <a:tabLst/>
              <a:defRPr/>
            </a:pPr>
            <a:r>
              <a:rPr kumimoji="0" lang="en-US" sz="1800" b="0" i="0" u="none" strike="noStrike" kern="0" cap="none" spc="0" normalizeH="0" baseline="0" noProof="0" dirty="0" smtClean="0">
                <a:ln>
                  <a:noFill/>
                </a:ln>
                <a:solidFill>
                  <a:srgbClr val="333333"/>
                </a:solidFill>
                <a:effectLst/>
                <a:uLnTx/>
                <a:uFillTx/>
                <a:latin typeface="+mn-lt"/>
                <a:ea typeface="+mn-ea"/>
              </a:rPr>
              <a:t>But: does not work for x86 (lack of traps) </a:t>
            </a:r>
          </a:p>
          <a:p>
            <a:pPr marL="857250" lvl="2" indent="-171450" fontAlgn="base">
              <a:lnSpc>
                <a:spcPts val="2200"/>
              </a:lnSpc>
              <a:spcBef>
                <a:spcPts val="800"/>
              </a:spcBef>
              <a:spcAft>
                <a:spcPct val="0"/>
              </a:spcAft>
              <a:buClr>
                <a:srgbClr val="00709E"/>
              </a:buClr>
              <a:buSzPct val="110000"/>
              <a:buFont typeface="Times" pitchFamily="18" charset="0"/>
              <a:buChar char="•"/>
              <a:defRPr/>
            </a:pPr>
            <a:r>
              <a:rPr lang="en-US" kern="0" dirty="0" smtClean="0">
                <a:solidFill>
                  <a:srgbClr val="333333"/>
                </a:solidFill>
              </a:rPr>
              <a:t>PUSHF/POPF</a:t>
            </a:r>
            <a:endParaRPr kumimoji="0" lang="en-US" b="0" i="0" u="none" strike="noStrike" kern="0" cap="none" spc="0" normalizeH="0" baseline="0" noProof="0" dirty="0" smtClean="0">
              <a:ln>
                <a:noFill/>
              </a:ln>
              <a:solidFill>
                <a:srgbClr val="333333"/>
              </a:solidFill>
              <a:effectLst/>
              <a:uLnTx/>
              <a:uFillTx/>
              <a:latin typeface="+mn-lt"/>
              <a:ea typeface="+mn-ea"/>
            </a:endParaRPr>
          </a:p>
        </p:txBody>
      </p:sp>
      <p:grpSp>
        <p:nvGrpSpPr>
          <p:cNvPr id="3" name="Group 14"/>
          <p:cNvGrpSpPr>
            <a:grpSpLocks/>
          </p:cNvGrpSpPr>
          <p:nvPr/>
        </p:nvGrpSpPr>
        <p:grpSpPr bwMode="auto">
          <a:xfrm>
            <a:off x="6629400" y="1066800"/>
            <a:ext cx="1830388" cy="919162"/>
            <a:chOff x="4190" y="912"/>
            <a:chExt cx="1153" cy="579"/>
          </a:xfrm>
        </p:grpSpPr>
        <p:sp>
          <p:nvSpPr>
            <p:cNvPr id="6" name="Text Box 4"/>
            <p:cNvSpPr txBox="1">
              <a:spLocks noChangeArrowheads="1"/>
            </p:cNvSpPr>
            <p:nvPr/>
          </p:nvSpPr>
          <p:spPr bwMode="auto">
            <a:xfrm>
              <a:off x="4886" y="950"/>
              <a:ext cx="457" cy="175"/>
            </a:xfrm>
            <a:prstGeom prst="rect">
              <a:avLst/>
            </a:prstGeom>
            <a:noFill/>
            <a:ln w="9525" algn="ctr">
              <a:noFill/>
              <a:miter lim="800000"/>
              <a:headEnd/>
              <a:tailEnd/>
            </a:ln>
          </p:spPr>
          <p:txBody>
            <a:bodyPr wrap="none">
              <a:spAutoFit/>
            </a:bodyPr>
            <a:lstStyle/>
            <a:p>
              <a:pPr algn="ctr">
                <a:lnSpc>
                  <a:spcPct val="87000"/>
                </a:lnSpc>
                <a:buClr>
                  <a:schemeClr val="tx2"/>
                </a:buClr>
                <a:buSzPct val="80000"/>
              </a:pPr>
              <a:r>
                <a:rPr lang="en-US" sz="1400" b="1">
                  <a:solidFill>
                    <a:srgbClr val="0066CC"/>
                  </a:solidFill>
                </a:rPr>
                <a:t>Ring 3</a:t>
              </a:r>
            </a:p>
          </p:txBody>
        </p:sp>
        <p:sp>
          <p:nvSpPr>
            <p:cNvPr id="7" name="Text Box 5"/>
            <p:cNvSpPr txBox="1">
              <a:spLocks noChangeArrowheads="1"/>
            </p:cNvSpPr>
            <p:nvPr/>
          </p:nvSpPr>
          <p:spPr bwMode="auto">
            <a:xfrm>
              <a:off x="4884" y="1258"/>
              <a:ext cx="457" cy="175"/>
            </a:xfrm>
            <a:prstGeom prst="rect">
              <a:avLst/>
            </a:prstGeom>
            <a:noFill/>
            <a:ln w="9525" algn="ctr">
              <a:noFill/>
              <a:miter lim="800000"/>
              <a:headEnd/>
              <a:tailEnd/>
            </a:ln>
          </p:spPr>
          <p:txBody>
            <a:bodyPr wrap="none">
              <a:spAutoFit/>
            </a:bodyPr>
            <a:lstStyle/>
            <a:p>
              <a:pPr algn="ctr">
                <a:lnSpc>
                  <a:spcPct val="87000"/>
                </a:lnSpc>
                <a:buClr>
                  <a:schemeClr val="tx2"/>
                </a:buClr>
                <a:buSzPct val="80000"/>
              </a:pPr>
              <a:r>
                <a:rPr lang="en-US" sz="1400" b="1">
                  <a:solidFill>
                    <a:srgbClr val="0066CC"/>
                  </a:solidFill>
                </a:rPr>
                <a:t>Ring 0</a:t>
              </a:r>
              <a:endParaRPr lang="en-US" sz="1400" b="1">
                <a:solidFill>
                  <a:schemeClr val="tx2"/>
                </a:solidFill>
              </a:endParaRPr>
            </a:p>
          </p:txBody>
        </p:sp>
        <p:sp>
          <p:nvSpPr>
            <p:cNvPr id="8" name="AutoShape 6"/>
            <p:cNvSpPr>
              <a:spLocks noChangeAspect="1" noChangeArrowheads="1"/>
            </p:cNvSpPr>
            <p:nvPr/>
          </p:nvSpPr>
          <p:spPr bwMode="auto">
            <a:xfrm>
              <a:off x="4190" y="1192"/>
              <a:ext cx="709" cy="299"/>
            </a:xfrm>
            <a:prstGeom prst="roundRect">
              <a:avLst>
                <a:gd name="adj" fmla="val 16667"/>
              </a:avLst>
            </a:prstGeom>
            <a:solidFill>
              <a:srgbClr val="1E90EE"/>
            </a:solidFill>
            <a:ln w="9525" algn="ctr">
              <a:solidFill>
                <a:schemeClr val="tx1"/>
              </a:solidFill>
              <a:round/>
              <a:headEnd/>
              <a:tailEnd/>
            </a:ln>
          </p:spPr>
          <p:txBody>
            <a:bodyPr wrap="none"/>
            <a:lstStyle/>
            <a:p>
              <a:pPr algn="ctr">
                <a:lnSpc>
                  <a:spcPct val="87000"/>
                </a:lnSpc>
                <a:buClr>
                  <a:schemeClr val="tx2"/>
                </a:buClr>
                <a:buSzPct val="80000"/>
              </a:pPr>
              <a:r>
                <a:rPr lang="en-US" sz="1400" b="1">
                  <a:solidFill>
                    <a:schemeClr val="bg1"/>
                  </a:solidFill>
                </a:rPr>
                <a:t>OS</a:t>
              </a:r>
            </a:p>
          </p:txBody>
        </p:sp>
        <p:sp>
          <p:nvSpPr>
            <p:cNvPr id="9" name="AutoShape 7"/>
            <p:cNvSpPr>
              <a:spLocks noChangeAspect="1" noChangeArrowheads="1"/>
            </p:cNvSpPr>
            <p:nvPr/>
          </p:nvSpPr>
          <p:spPr bwMode="auto">
            <a:xfrm>
              <a:off x="4190" y="912"/>
              <a:ext cx="709" cy="244"/>
            </a:xfrm>
            <a:prstGeom prst="roundRect">
              <a:avLst>
                <a:gd name="adj" fmla="val 16667"/>
              </a:avLst>
            </a:prstGeom>
            <a:solidFill>
              <a:srgbClr val="FF6600"/>
            </a:solidFill>
            <a:ln w="9525" algn="ctr">
              <a:solidFill>
                <a:schemeClr val="tx1"/>
              </a:solidFill>
              <a:round/>
              <a:headEnd/>
              <a:tailEnd/>
            </a:ln>
          </p:spPr>
          <p:txBody>
            <a:bodyPr wrap="none" anchor="ctr"/>
            <a:lstStyle/>
            <a:p>
              <a:pPr algn="ctr">
                <a:lnSpc>
                  <a:spcPct val="87000"/>
                </a:lnSpc>
                <a:buClr>
                  <a:schemeClr val="tx2"/>
                </a:buClr>
                <a:buSzPct val="80000"/>
              </a:pPr>
              <a:r>
                <a:rPr lang="en-US" sz="1400" b="1">
                  <a:solidFill>
                    <a:schemeClr val="bg1"/>
                  </a:solidFill>
                </a:rPr>
                <a:t>Apps</a:t>
              </a:r>
            </a:p>
          </p:txBody>
        </p:sp>
      </p:grpSp>
      <p:grpSp>
        <p:nvGrpSpPr>
          <p:cNvPr id="5" name="Group 15"/>
          <p:cNvGrpSpPr>
            <a:grpSpLocks/>
          </p:cNvGrpSpPr>
          <p:nvPr/>
        </p:nvGrpSpPr>
        <p:grpSpPr bwMode="auto">
          <a:xfrm>
            <a:off x="6629400" y="3200400"/>
            <a:ext cx="1852613" cy="1423988"/>
            <a:chOff x="4176" y="2214"/>
            <a:chExt cx="1167" cy="897"/>
          </a:xfrm>
        </p:grpSpPr>
        <p:sp>
          <p:nvSpPr>
            <p:cNvPr id="11" name="Text Box 8"/>
            <p:cNvSpPr txBox="1">
              <a:spLocks noChangeArrowheads="1"/>
            </p:cNvSpPr>
            <p:nvPr/>
          </p:nvSpPr>
          <p:spPr bwMode="auto">
            <a:xfrm>
              <a:off x="4883" y="2291"/>
              <a:ext cx="457" cy="175"/>
            </a:xfrm>
            <a:prstGeom prst="rect">
              <a:avLst/>
            </a:prstGeom>
            <a:noFill/>
            <a:ln w="9525" algn="ctr">
              <a:noFill/>
              <a:miter lim="800000"/>
              <a:headEnd/>
              <a:tailEnd/>
            </a:ln>
          </p:spPr>
          <p:txBody>
            <a:bodyPr wrap="none">
              <a:spAutoFit/>
            </a:bodyPr>
            <a:lstStyle/>
            <a:p>
              <a:pPr algn="ctr">
                <a:lnSpc>
                  <a:spcPct val="87000"/>
                </a:lnSpc>
                <a:buClr>
                  <a:schemeClr val="tx2"/>
                </a:buClr>
                <a:buSzPct val="80000"/>
              </a:pPr>
              <a:r>
                <a:rPr lang="en-US" sz="1400" b="1">
                  <a:solidFill>
                    <a:srgbClr val="0066CC"/>
                  </a:solidFill>
                </a:rPr>
                <a:t>Ring 3</a:t>
              </a:r>
              <a:endParaRPr lang="en-US" sz="1400" b="1">
                <a:solidFill>
                  <a:schemeClr val="tx2"/>
                </a:solidFill>
              </a:endParaRPr>
            </a:p>
          </p:txBody>
        </p:sp>
        <p:sp>
          <p:nvSpPr>
            <p:cNvPr id="12" name="Text Box 9"/>
            <p:cNvSpPr txBox="1">
              <a:spLocks noChangeArrowheads="1"/>
            </p:cNvSpPr>
            <p:nvPr/>
          </p:nvSpPr>
          <p:spPr bwMode="auto">
            <a:xfrm>
              <a:off x="4886" y="2901"/>
              <a:ext cx="457" cy="175"/>
            </a:xfrm>
            <a:prstGeom prst="rect">
              <a:avLst/>
            </a:prstGeom>
            <a:noFill/>
            <a:ln w="9525" algn="ctr">
              <a:noFill/>
              <a:miter lim="800000"/>
              <a:headEnd/>
              <a:tailEnd/>
            </a:ln>
          </p:spPr>
          <p:txBody>
            <a:bodyPr wrap="none">
              <a:spAutoFit/>
            </a:bodyPr>
            <a:lstStyle/>
            <a:p>
              <a:pPr algn="ctr">
                <a:lnSpc>
                  <a:spcPct val="87000"/>
                </a:lnSpc>
                <a:buClr>
                  <a:schemeClr val="tx2"/>
                </a:buClr>
                <a:buSzPct val="80000"/>
              </a:pPr>
              <a:r>
                <a:rPr lang="en-US" sz="1400" b="1">
                  <a:solidFill>
                    <a:srgbClr val="0066CC"/>
                  </a:solidFill>
                </a:rPr>
                <a:t>Ring 0</a:t>
              </a:r>
            </a:p>
          </p:txBody>
        </p:sp>
        <p:sp>
          <p:nvSpPr>
            <p:cNvPr id="13" name="AutoShape 10"/>
            <p:cNvSpPr>
              <a:spLocks noChangeAspect="1" noChangeArrowheads="1"/>
            </p:cNvSpPr>
            <p:nvPr/>
          </p:nvSpPr>
          <p:spPr bwMode="auto">
            <a:xfrm>
              <a:off x="4192" y="2526"/>
              <a:ext cx="709" cy="299"/>
            </a:xfrm>
            <a:prstGeom prst="roundRect">
              <a:avLst>
                <a:gd name="adj" fmla="val 16667"/>
              </a:avLst>
            </a:prstGeom>
            <a:solidFill>
              <a:srgbClr val="1E90EE"/>
            </a:solidFill>
            <a:ln w="9525" algn="ctr">
              <a:solidFill>
                <a:schemeClr val="tx1"/>
              </a:solidFill>
              <a:round/>
              <a:headEnd/>
              <a:tailEnd/>
            </a:ln>
          </p:spPr>
          <p:txBody>
            <a:bodyPr wrap="none"/>
            <a:lstStyle/>
            <a:p>
              <a:pPr algn="ctr">
                <a:lnSpc>
                  <a:spcPct val="87000"/>
                </a:lnSpc>
                <a:buClr>
                  <a:schemeClr val="tx2"/>
                </a:buClr>
                <a:buSzPct val="80000"/>
              </a:pPr>
              <a:r>
                <a:rPr lang="en-US" sz="1400" b="1">
                  <a:solidFill>
                    <a:schemeClr val="bg1"/>
                  </a:solidFill>
                </a:rPr>
                <a:t>Guest OS</a:t>
              </a:r>
            </a:p>
          </p:txBody>
        </p:sp>
        <p:sp>
          <p:nvSpPr>
            <p:cNvPr id="14" name="AutoShape 11"/>
            <p:cNvSpPr>
              <a:spLocks noChangeAspect="1" noChangeArrowheads="1"/>
            </p:cNvSpPr>
            <p:nvPr/>
          </p:nvSpPr>
          <p:spPr bwMode="auto">
            <a:xfrm>
              <a:off x="4176" y="2214"/>
              <a:ext cx="709" cy="244"/>
            </a:xfrm>
            <a:prstGeom prst="roundRect">
              <a:avLst>
                <a:gd name="adj" fmla="val 16667"/>
              </a:avLst>
            </a:prstGeom>
            <a:solidFill>
              <a:srgbClr val="FF6600"/>
            </a:solidFill>
            <a:ln w="9525" algn="ctr">
              <a:solidFill>
                <a:schemeClr val="tx1"/>
              </a:solidFill>
              <a:round/>
              <a:headEnd/>
              <a:tailEnd/>
            </a:ln>
          </p:spPr>
          <p:txBody>
            <a:bodyPr wrap="none" anchor="ctr"/>
            <a:lstStyle/>
            <a:p>
              <a:pPr algn="ctr">
                <a:lnSpc>
                  <a:spcPct val="87000"/>
                </a:lnSpc>
                <a:buClr>
                  <a:schemeClr val="tx2"/>
                </a:buClr>
                <a:buSzPct val="80000"/>
              </a:pPr>
              <a:r>
                <a:rPr lang="en-US" sz="1400" b="1">
                  <a:solidFill>
                    <a:schemeClr val="bg1"/>
                  </a:solidFill>
                </a:rPr>
                <a:t>Apps</a:t>
              </a:r>
            </a:p>
          </p:txBody>
        </p:sp>
        <p:sp>
          <p:nvSpPr>
            <p:cNvPr id="15" name="AutoShape 12"/>
            <p:cNvSpPr>
              <a:spLocks noChangeAspect="1" noChangeArrowheads="1"/>
            </p:cNvSpPr>
            <p:nvPr/>
          </p:nvSpPr>
          <p:spPr bwMode="auto">
            <a:xfrm>
              <a:off x="4195" y="2867"/>
              <a:ext cx="709" cy="244"/>
            </a:xfrm>
            <a:prstGeom prst="roundRect">
              <a:avLst>
                <a:gd name="adj" fmla="val 16667"/>
              </a:avLst>
            </a:prstGeom>
            <a:solidFill>
              <a:schemeClr val="tx2"/>
            </a:solidFill>
            <a:ln w="9525" algn="ctr">
              <a:solidFill>
                <a:schemeClr val="tx1"/>
              </a:solidFill>
              <a:round/>
              <a:headEnd/>
              <a:tailEnd/>
            </a:ln>
          </p:spPr>
          <p:txBody>
            <a:bodyPr wrap="none" anchor="ctr"/>
            <a:lstStyle/>
            <a:p>
              <a:pPr algn="ctr">
                <a:lnSpc>
                  <a:spcPct val="87000"/>
                </a:lnSpc>
                <a:buClr>
                  <a:schemeClr val="tx2"/>
                </a:buClr>
                <a:buSzPct val="80000"/>
              </a:pPr>
              <a:r>
                <a:rPr lang="en-US" sz="1400" b="1">
                  <a:solidFill>
                    <a:schemeClr val="bg1"/>
                  </a:solidFill>
                </a:rPr>
                <a:t>VMM</a:t>
              </a:r>
            </a:p>
          </p:txBody>
        </p:sp>
        <p:sp>
          <p:nvSpPr>
            <p:cNvPr id="16" name="Text Box 13"/>
            <p:cNvSpPr txBox="1">
              <a:spLocks noChangeArrowheads="1"/>
            </p:cNvSpPr>
            <p:nvPr/>
          </p:nvSpPr>
          <p:spPr bwMode="auto">
            <a:xfrm>
              <a:off x="4871" y="2592"/>
              <a:ext cx="457" cy="175"/>
            </a:xfrm>
            <a:prstGeom prst="rect">
              <a:avLst/>
            </a:prstGeom>
            <a:noFill/>
            <a:ln w="9525" algn="ctr">
              <a:noFill/>
              <a:miter lim="800000"/>
              <a:headEnd/>
              <a:tailEnd/>
            </a:ln>
          </p:spPr>
          <p:txBody>
            <a:bodyPr wrap="none">
              <a:spAutoFit/>
            </a:bodyPr>
            <a:lstStyle/>
            <a:p>
              <a:pPr algn="ctr">
                <a:lnSpc>
                  <a:spcPct val="87000"/>
                </a:lnSpc>
                <a:buClr>
                  <a:schemeClr val="tx2"/>
                </a:buClr>
                <a:buSzPct val="80000"/>
              </a:pPr>
              <a:r>
                <a:rPr lang="en-US" sz="1400" b="1">
                  <a:solidFill>
                    <a:srgbClr val="0066CC"/>
                  </a:solidFill>
                </a:rPr>
                <a:t>Ring 1</a:t>
              </a:r>
              <a:endParaRPr lang="en-US" sz="1400" b="1">
                <a:solidFill>
                  <a:schemeClr val="tx2"/>
                </a:solidFill>
              </a:endParaRPr>
            </a:p>
          </p:txBody>
        </p:sp>
      </p:gr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BT Mechanics</a:t>
            </a:r>
            <a:endParaRPr lang="en-US" dirty="0"/>
          </a:p>
        </p:txBody>
      </p:sp>
      <p:grpSp>
        <p:nvGrpSpPr>
          <p:cNvPr id="3" name="Group 28"/>
          <p:cNvGrpSpPr>
            <a:grpSpLocks/>
          </p:cNvGrpSpPr>
          <p:nvPr/>
        </p:nvGrpSpPr>
        <p:grpSpPr bwMode="auto">
          <a:xfrm>
            <a:off x="381001" y="762000"/>
            <a:ext cx="7806897" cy="2421658"/>
            <a:chOff x="720" y="1104"/>
            <a:chExt cx="4416" cy="1407"/>
          </a:xfrm>
        </p:grpSpPr>
        <p:sp>
          <p:nvSpPr>
            <p:cNvPr id="41" name="Rectangle 4"/>
            <p:cNvSpPr>
              <a:spLocks noChangeArrowheads="1"/>
            </p:cNvSpPr>
            <p:nvPr/>
          </p:nvSpPr>
          <p:spPr bwMode="auto">
            <a:xfrm>
              <a:off x="2352" y="1152"/>
              <a:ext cx="1056" cy="624"/>
            </a:xfrm>
            <a:prstGeom prst="rect">
              <a:avLst/>
            </a:prstGeom>
            <a:solidFill>
              <a:schemeClr val="hlink"/>
            </a:solidFill>
            <a:ln w="38100">
              <a:solidFill>
                <a:schemeClr val="tx1"/>
              </a:solidFill>
              <a:miter lim="800000"/>
              <a:headEnd/>
              <a:tailEnd/>
            </a:ln>
          </p:spPr>
          <p:txBody>
            <a:bodyPr wrap="none" anchor="ctr"/>
            <a:lstStyle/>
            <a:p>
              <a:pPr algn="ctr"/>
              <a:r>
                <a:rPr lang="en-US" b="1" dirty="0" smtClean="0">
                  <a:solidFill>
                    <a:schemeClr val="bg1"/>
                  </a:solidFill>
                </a:rPr>
                <a:t>BT</a:t>
              </a:r>
              <a:endParaRPr lang="en-US" sz="1800" b="1" dirty="0" smtClean="0">
                <a:solidFill>
                  <a:schemeClr val="bg1"/>
                </a:solidFill>
              </a:endParaRPr>
            </a:p>
            <a:p>
              <a:pPr algn="ctr"/>
              <a:r>
                <a:rPr lang="en-US" sz="1800" b="1" dirty="0" smtClean="0">
                  <a:solidFill>
                    <a:schemeClr val="bg1"/>
                  </a:solidFill>
                </a:rPr>
                <a:t>translator</a:t>
              </a:r>
              <a:endParaRPr lang="en-US" sz="1800" b="1" dirty="0">
                <a:solidFill>
                  <a:schemeClr val="bg1"/>
                </a:solidFill>
              </a:endParaRPr>
            </a:p>
          </p:txBody>
        </p:sp>
        <p:sp>
          <p:nvSpPr>
            <p:cNvPr id="42" name="Line 5"/>
            <p:cNvSpPr>
              <a:spLocks noChangeShapeType="1"/>
            </p:cNvSpPr>
            <p:nvPr/>
          </p:nvSpPr>
          <p:spPr bwMode="auto">
            <a:xfrm>
              <a:off x="1344" y="1488"/>
              <a:ext cx="1008" cy="0"/>
            </a:xfrm>
            <a:prstGeom prst="line">
              <a:avLst/>
            </a:prstGeom>
            <a:noFill/>
            <a:ln w="38100">
              <a:solidFill>
                <a:schemeClr val="tx1"/>
              </a:solidFill>
              <a:round/>
              <a:headEnd/>
              <a:tailEnd type="triangle" w="med" len="med"/>
            </a:ln>
          </p:spPr>
          <p:txBody>
            <a:bodyPr/>
            <a:lstStyle/>
            <a:p>
              <a:endParaRPr lang="en-US"/>
            </a:p>
          </p:txBody>
        </p:sp>
        <p:sp>
          <p:nvSpPr>
            <p:cNvPr id="43" name="Line 6"/>
            <p:cNvSpPr>
              <a:spLocks noChangeShapeType="1"/>
            </p:cNvSpPr>
            <p:nvPr/>
          </p:nvSpPr>
          <p:spPr bwMode="auto">
            <a:xfrm>
              <a:off x="3408" y="1488"/>
              <a:ext cx="720" cy="0"/>
            </a:xfrm>
            <a:prstGeom prst="line">
              <a:avLst/>
            </a:prstGeom>
            <a:noFill/>
            <a:ln w="38100">
              <a:solidFill>
                <a:schemeClr val="tx1"/>
              </a:solidFill>
              <a:round/>
              <a:headEnd/>
              <a:tailEnd type="triangle" w="med" len="med"/>
            </a:ln>
          </p:spPr>
          <p:txBody>
            <a:bodyPr/>
            <a:lstStyle/>
            <a:p>
              <a:endParaRPr lang="en-US"/>
            </a:p>
          </p:txBody>
        </p:sp>
        <p:sp>
          <p:nvSpPr>
            <p:cNvPr id="44" name="Text Box 7"/>
            <p:cNvSpPr txBox="1">
              <a:spLocks noChangeArrowheads="1"/>
            </p:cNvSpPr>
            <p:nvPr/>
          </p:nvSpPr>
          <p:spPr bwMode="auto">
            <a:xfrm>
              <a:off x="1460" y="1152"/>
              <a:ext cx="655" cy="304"/>
            </a:xfrm>
            <a:prstGeom prst="rect">
              <a:avLst/>
            </a:prstGeom>
            <a:noFill/>
            <a:ln w="9525">
              <a:noFill/>
              <a:miter lim="800000"/>
              <a:headEnd/>
              <a:tailEnd/>
            </a:ln>
          </p:spPr>
          <p:txBody>
            <a:bodyPr wrap="none">
              <a:spAutoFit/>
            </a:bodyPr>
            <a:lstStyle/>
            <a:p>
              <a:pPr algn="l"/>
              <a:r>
                <a:rPr lang="en-US" sz="1400" b="1" dirty="0"/>
                <a:t>input</a:t>
              </a:r>
            </a:p>
            <a:p>
              <a:pPr algn="l"/>
              <a:r>
                <a:rPr lang="en-US" sz="1400" b="1" dirty="0"/>
                <a:t>basic block</a:t>
              </a:r>
            </a:p>
          </p:txBody>
        </p:sp>
        <p:sp>
          <p:nvSpPr>
            <p:cNvPr id="45" name="AutoShape 8"/>
            <p:cNvSpPr>
              <a:spLocks noChangeArrowheads="1"/>
            </p:cNvSpPr>
            <p:nvPr/>
          </p:nvSpPr>
          <p:spPr bwMode="auto">
            <a:xfrm>
              <a:off x="720" y="1104"/>
              <a:ext cx="720" cy="672"/>
            </a:xfrm>
            <a:prstGeom prst="hexagon">
              <a:avLst>
                <a:gd name="adj" fmla="val 26786"/>
                <a:gd name="vf" fmla="val 115470"/>
              </a:avLst>
            </a:prstGeom>
            <a:solidFill>
              <a:srgbClr val="92D050"/>
            </a:solidFill>
            <a:ln w="9525">
              <a:solidFill>
                <a:schemeClr val="tx1"/>
              </a:solidFill>
              <a:miter lim="800000"/>
              <a:headEnd/>
              <a:tailEnd/>
            </a:ln>
          </p:spPr>
          <p:txBody>
            <a:bodyPr wrap="none" anchor="ctr"/>
            <a:lstStyle/>
            <a:p>
              <a:pPr algn="ctr"/>
              <a:r>
                <a:rPr lang="en-US" sz="1800" dirty="0" err="1" smtClean="0"/>
                <a:t>GuestOS</a:t>
              </a:r>
              <a:endParaRPr lang="en-US" sz="1800" dirty="0"/>
            </a:p>
          </p:txBody>
        </p:sp>
        <p:sp>
          <p:nvSpPr>
            <p:cNvPr id="46" name="Rectangle 9"/>
            <p:cNvSpPr>
              <a:spLocks noChangeArrowheads="1"/>
            </p:cNvSpPr>
            <p:nvPr/>
          </p:nvSpPr>
          <p:spPr bwMode="auto">
            <a:xfrm>
              <a:off x="4128" y="1200"/>
              <a:ext cx="1008" cy="1152"/>
            </a:xfrm>
            <a:prstGeom prst="rect">
              <a:avLst/>
            </a:prstGeom>
            <a:solidFill>
              <a:schemeClr val="bg1"/>
            </a:solidFill>
            <a:ln w="28575">
              <a:solidFill>
                <a:schemeClr val="tx1"/>
              </a:solidFill>
              <a:miter lim="800000"/>
              <a:headEnd/>
              <a:tailEnd/>
            </a:ln>
          </p:spPr>
          <p:txBody>
            <a:bodyPr wrap="none" anchor="ctr"/>
            <a:lstStyle/>
            <a:p>
              <a:pPr algn="l"/>
              <a:endParaRPr lang="en-US"/>
            </a:p>
          </p:txBody>
        </p:sp>
        <p:sp>
          <p:nvSpPr>
            <p:cNvPr id="47" name="Text Box 10"/>
            <p:cNvSpPr txBox="1">
              <a:spLocks noChangeArrowheads="1"/>
            </p:cNvSpPr>
            <p:nvPr/>
          </p:nvSpPr>
          <p:spPr bwMode="auto">
            <a:xfrm>
              <a:off x="3380" y="1152"/>
              <a:ext cx="655" cy="304"/>
            </a:xfrm>
            <a:prstGeom prst="rect">
              <a:avLst/>
            </a:prstGeom>
            <a:noFill/>
            <a:ln w="9525">
              <a:noFill/>
              <a:miter lim="800000"/>
              <a:headEnd/>
              <a:tailEnd/>
            </a:ln>
          </p:spPr>
          <p:txBody>
            <a:bodyPr wrap="none">
              <a:spAutoFit/>
            </a:bodyPr>
            <a:lstStyle/>
            <a:p>
              <a:pPr algn="l"/>
              <a:r>
                <a:rPr lang="en-US" sz="1400" b="1" dirty="0"/>
                <a:t>translated</a:t>
              </a:r>
            </a:p>
            <a:p>
              <a:pPr algn="l"/>
              <a:r>
                <a:rPr lang="en-US" sz="1400" b="1" dirty="0"/>
                <a:t>basic block</a:t>
              </a:r>
            </a:p>
          </p:txBody>
        </p:sp>
        <p:sp>
          <p:nvSpPr>
            <p:cNvPr id="48" name="Text Box 11"/>
            <p:cNvSpPr txBox="1">
              <a:spLocks noChangeArrowheads="1"/>
            </p:cNvSpPr>
            <p:nvPr/>
          </p:nvSpPr>
          <p:spPr bwMode="auto">
            <a:xfrm>
              <a:off x="4070" y="2332"/>
              <a:ext cx="958" cy="179"/>
            </a:xfrm>
            <a:prstGeom prst="rect">
              <a:avLst/>
            </a:prstGeom>
            <a:noFill/>
            <a:ln w="9525">
              <a:noFill/>
              <a:miter lim="800000"/>
              <a:headEnd/>
              <a:tailEnd/>
            </a:ln>
          </p:spPr>
          <p:txBody>
            <a:bodyPr wrap="none">
              <a:spAutoFit/>
            </a:bodyPr>
            <a:lstStyle/>
            <a:p>
              <a:pPr algn="l"/>
              <a:r>
                <a:rPr lang="en-US" sz="1400" b="1" dirty="0"/>
                <a:t>Translation cache</a:t>
              </a:r>
            </a:p>
          </p:txBody>
        </p:sp>
        <p:sp>
          <p:nvSpPr>
            <p:cNvPr id="49" name="Rectangle 12"/>
            <p:cNvSpPr>
              <a:spLocks noChangeArrowheads="1"/>
            </p:cNvSpPr>
            <p:nvPr/>
          </p:nvSpPr>
          <p:spPr bwMode="auto">
            <a:xfrm>
              <a:off x="4320" y="1344"/>
              <a:ext cx="144" cy="144"/>
            </a:xfrm>
            <a:prstGeom prst="rect">
              <a:avLst/>
            </a:prstGeom>
            <a:solidFill>
              <a:srgbClr val="B9D0D9"/>
            </a:solidFill>
            <a:ln w="9525">
              <a:solidFill>
                <a:schemeClr val="tx1"/>
              </a:solidFill>
              <a:miter lim="800000"/>
              <a:headEnd/>
              <a:tailEnd/>
            </a:ln>
          </p:spPr>
          <p:txBody>
            <a:bodyPr wrap="none" anchor="ctr"/>
            <a:lstStyle/>
            <a:p>
              <a:pPr algn="l"/>
              <a:endParaRPr lang="en-US"/>
            </a:p>
          </p:txBody>
        </p:sp>
        <p:sp>
          <p:nvSpPr>
            <p:cNvPr id="50" name="Rectangle 13"/>
            <p:cNvSpPr>
              <a:spLocks noChangeArrowheads="1"/>
            </p:cNvSpPr>
            <p:nvPr/>
          </p:nvSpPr>
          <p:spPr bwMode="auto">
            <a:xfrm>
              <a:off x="4560" y="1632"/>
              <a:ext cx="144" cy="144"/>
            </a:xfrm>
            <a:prstGeom prst="rect">
              <a:avLst/>
            </a:prstGeom>
            <a:solidFill>
              <a:srgbClr val="B9D0D9"/>
            </a:solidFill>
            <a:ln w="9525">
              <a:solidFill>
                <a:schemeClr val="tx1"/>
              </a:solidFill>
              <a:miter lim="800000"/>
              <a:headEnd/>
              <a:tailEnd/>
            </a:ln>
          </p:spPr>
          <p:txBody>
            <a:bodyPr wrap="none" anchor="ctr"/>
            <a:lstStyle/>
            <a:p>
              <a:pPr algn="l"/>
              <a:endParaRPr lang="en-US"/>
            </a:p>
          </p:txBody>
        </p:sp>
        <p:sp>
          <p:nvSpPr>
            <p:cNvPr id="51" name="Rectangle 14"/>
            <p:cNvSpPr>
              <a:spLocks noChangeArrowheads="1"/>
            </p:cNvSpPr>
            <p:nvPr/>
          </p:nvSpPr>
          <p:spPr bwMode="auto">
            <a:xfrm>
              <a:off x="4272" y="1776"/>
              <a:ext cx="144" cy="144"/>
            </a:xfrm>
            <a:prstGeom prst="rect">
              <a:avLst/>
            </a:prstGeom>
            <a:solidFill>
              <a:srgbClr val="B9D0D9"/>
            </a:solidFill>
            <a:ln w="9525">
              <a:solidFill>
                <a:schemeClr val="tx1"/>
              </a:solidFill>
              <a:miter lim="800000"/>
              <a:headEnd/>
              <a:tailEnd/>
            </a:ln>
          </p:spPr>
          <p:txBody>
            <a:bodyPr wrap="none" anchor="ctr"/>
            <a:lstStyle/>
            <a:p>
              <a:pPr algn="l"/>
              <a:endParaRPr lang="en-US"/>
            </a:p>
          </p:txBody>
        </p:sp>
        <p:sp>
          <p:nvSpPr>
            <p:cNvPr id="52" name="Rectangle 15"/>
            <p:cNvSpPr>
              <a:spLocks noChangeArrowheads="1"/>
            </p:cNvSpPr>
            <p:nvPr/>
          </p:nvSpPr>
          <p:spPr bwMode="auto">
            <a:xfrm>
              <a:off x="4608" y="1968"/>
              <a:ext cx="144" cy="144"/>
            </a:xfrm>
            <a:prstGeom prst="rect">
              <a:avLst/>
            </a:prstGeom>
            <a:solidFill>
              <a:srgbClr val="B9D0D9"/>
            </a:solidFill>
            <a:ln w="9525">
              <a:solidFill>
                <a:schemeClr val="tx1"/>
              </a:solidFill>
              <a:miter lim="800000"/>
              <a:headEnd/>
              <a:tailEnd/>
            </a:ln>
          </p:spPr>
          <p:txBody>
            <a:bodyPr wrap="none" anchor="ctr"/>
            <a:lstStyle/>
            <a:p>
              <a:pPr algn="l"/>
              <a:endParaRPr lang="en-US"/>
            </a:p>
          </p:txBody>
        </p:sp>
        <p:sp>
          <p:nvSpPr>
            <p:cNvPr id="53" name="Rectangle 16"/>
            <p:cNvSpPr>
              <a:spLocks noChangeArrowheads="1"/>
            </p:cNvSpPr>
            <p:nvPr/>
          </p:nvSpPr>
          <p:spPr bwMode="auto">
            <a:xfrm>
              <a:off x="4320" y="2064"/>
              <a:ext cx="144" cy="144"/>
            </a:xfrm>
            <a:prstGeom prst="rect">
              <a:avLst/>
            </a:prstGeom>
            <a:solidFill>
              <a:srgbClr val="B9D0D9"/>
            </a:solidFill>
            <a:ln w="9525">
              <a:solidFill>
                <a:schemeClr val="tx1"/>
              </a:solidFill>
              <a:miter lim="800000"/>
              <a:headEnd/>
              <a:tailEnd/>
            </a:ln>
          </p:spPr>
          <p:txBody>
            <a:bodyPr wrap="none" anchor="ctr"/>
            <a:lstStyle/>
            <a:p>
              <a:pPr algn="l"/>
              <a:endParaRPr lang="en-US"/>
            </a:p>
          </p:txBody>
        </p:sp>
        <p:sp>
          <p:nvSpPr>
            <p:cNvPr id="54" name="Rectangle 17"/>
            <p:cNvSpPr>
              <a:spLocks noChangeArrowheads="1"/>
            </p:cNvSpPr>
            <p:nvPr/>
          </p:nvSpPr>
          <p:spPr bwMode="auto">
            <a:xfrm>
              <a:off x="4752" y="1344"/>
              <a:ext cx="144" cy="144"/>
            </a:xfrm>
            <a:prstGeom prst="rect">
              <a:avLst/>
            </a:prstGeom>
            <a:solidFill>
              <a:srgbClr val="B9D0D9"/>
            </a:solidFill>
            <a:ln w="9525">
              <a:solidFill>
                <a:schemeClr val="tx1"/>
              </a:solidFill>
              <a:miter lim="800000"/>
              <a:headEnd/>
              <a:tailEnd/>
            </a:ln>
          </p:spPr>
          <p:txBody>
            <a:bodyPr wrap="none" anchor="ctr"/>
            <a:lstStyle/>
            <a:p>
              <a:pPr algn="l"/>
              <a:endParaRPr lang="en-US"/>
            </a:p>
          </p:txBody>
        </p:sp>
        <p:sp>
          <p:nvSpPr>
            <p:cNvPr id="55" name="Line 18"/>
            <p:cNvSpPr>
              <a:spLocks noChangeShapeType="1"/>
            </p:cNvSpPr>
            <p:nvPr/>
          </p:nvSpPr>
          <p:spPr bwMode="auto">
            <a:xfrm>
              <a:off x="4416" y="1488"/>
              <a:ext cx="192" cy="144"/>
            </a:xfrm>
            <a:prstGeom prst="line">
              <a:avLst/>
            </a:prstGeom>
            <a:noFill/>
            <a:ln w="9525">
              <a:solidFill>
                <a:schemeClr val="tx1"/>
              </a:solidFill>
              <a:round/>
              <a:headEnd/>
              <a:tailEnd type="triangle" w="med" len="med"/>
            </a:ln>
          </p:spPr>
          <p:txBody>
            <a:bodyPr/>
            <a:lstStyle/>
            <a:p>
              <a:endParaRPr lang="en-US"/>
            </a:p>
          </p:txBody>
        </p:sp>
        <p:sp>
          <p:nvSpPr>
            <p:cNvPr id="56" name="Line 19"/>
            <p:cNvSpPr>
              <a:spLocks noChangeShapeType="1"/>
            </p:cNvSpPr>
            <p:nvPr/>
          </p:nvSpPr>
          <p:spPr bwMode="auto">
            <a:xfrm flipH="1">
              <a:off x="4704" y="1488"/>
              <a:ext cx="96" cy="480"/>
            </a:xfrm>
            <a:prstGeom prst="line">
              <a:avLst/>
            </a:prstGeom>
            <a:noFill/>
            <a:ln w="9525">
              <a:solidFill>
                <a:schemeClr val="tx1"/>
              </a:solidFill>
              <a:round/>
              <a:headEnd/>
              <a:tailEnd type="triangle" w="med" len="med"/>
            </a:ln>
          </p:spPr>
          <p:txBody>
            <a:bodyPr/>
            <a:lstStyle/>
            <a:p>
              <a:endParaRPr lang="en-US"/>
            </a:p>
          </p:txBody>
        </p:sp>
        <p:sp>
          <p:nvSpPr>
            <p:cNvPr id="57" name="Line 20"/>
            <p:cNvSpPr>
              <a:spLocks noChangeShapeType="1"/>
            </p:cNvSpPr>
            <p:nvPr/>
          </p:nvSpPr>
          <p:spPr bwMode="auto">
            <a:xfrm>
              <a:off x="4608" y="1776"/>
              <a:ext cx="48" cy="192"/>
            </a:xfrm>
            <a:prstGeom prst="line">
              <a:avLst/>
            </a:prstGeom>
            <a:noFill/>
            <a:ln w="9525">
              <a:solidFill>
                <a:schemeClr val="tx1"/>
              </a:solidFill>
              <a:round/>
              <a:headEnd/>
              <a:tailEnd type="triangle" w="med" len="med"/>
            </a:ln>
          </p:spPr>
          <p:txBody>
            <a:bodyPr/>
            <a:lstStyle/>
            <a:p>
              <a:endParaRPr lang="en-US"/>
            </a:p>
          </p:txBody>
        </p:sp>
        <p:sp>
          <p:nvSpPr>
            <p:cNvPr id="58" name="Line 21"/>
            <p:cNvSpPr>
              <a:spLocks noChangeShapeType="1"/>
            </p:cNvSpPr>
            <p:nvPr/>
          </p:nvSpPr>
          <p:spPr bwMode="auto">
            <a:xfrm>
              <a:off x="4368" y="1920"/>
              <a:ext cx="48" cy="144"/>
            </a:xfrm>
            <a:prstGeom prst="line">
              <a:avLst/>
            </a:prstGeom>
            <a:noFill/>
            <a:ln w="9525">
              <a:solidFill>
                <a:schemeClr val="tx1"/>
              </a:solidFill>
              <a:round/>
              <a:headEnd/>
              <a:tailEnd type="triangle" w="med" len="med"/>
            </a:ln>
          </p:spPr>
          <p:txBody>
            <a:bodyPr/>
            <a:lstStyle/>
            <a:p>
              <a:endParaRPr lang="en-US"/>
            </a:p>
          </p:txBody>
        </p:sp>
        <p:sp>
          <p:nvSpPr>
            <p:cNvPr id="59" name="Line 22"/>
            <p:cNvSpPr>
              <a:spLocks noChangeShapeType="1"/>
            </p:cNvSpPr>
            <p:nvPr/>
          </p:nvSpPr>
          <p:spPr bwMode="auto">
            <a:xfrm flipH="1">
              <a:off x="4320" y="1488"/>
              <a:ext cx="96" cy="288"/>
            </a:xfrm>
            <a:prstGeom prst="line">
              <a:avLst/>
            </a:prstGeom>
            <a:noFill/>
            <a:ln w="9525">
              <a:solidFill>
                <a:schemeClr val="tx1"/>
              </a:solidFill>
              <a:round/>
              <a:headEnd/>
              <a:tailEnd type="triangle" w="med" len="med"/>
            </a:ln>
          </p:spPr>
          <p:txBody>
            <a:bodyPr/>
            <a:lstStyle/>
            <a:p>
              <a:endParaRPr lang="en-US"/>
            </a:p>
          </p:txBody>
        </p:sp>
        <p:sp>
          <p:nvSpPr>
            <p:cNvPr id="60" name="Line 23"/>
            <p:cNvSpPr>
              <a:spLocks noChangeShapeType="1"/>
            </p:cNvSpPr>
            <p:nvPr/>
          </p:nvSpPr>
          <p:spPr bwMode="auto">
            <a:xfrm>
              <a:off x="4704" y="2112"/>
              <a:ext cx="0" cy="144"/>
            </a:xfrm>
            <a:prstGeom prst="line">
              <a:avLst/>
            </a:prstGeom>
            <a:noFill/>
            <a:ln w="9525">
              <a:solidFill>
                <a:schemeClr val="tx1"/>
              </a:solidFill>
              <a:round/>
              <a:headEnd/>
              <a:tailEnd/>
            </a:ln>
          </p:spPr>
          <p:txBody>
            <a:bodyPr/>
            <a:lstStyle/>
            <a:p>
              <a:endParaRPr lang="en-US"/>
            </a:p>
          </p:txBody>
        </p:sp>
        <p:sp>
          <p:nvSpPr>
            <p:cNvPr id="61" name="Line 24"/>
            <p:cNvSpPr>
              <a:spLocks noChangeShapeType="1"/>
            </p:cNvSpPr>
            <p:nvPr/>
          </p:nvSpPr>
          <p:spPr bwMode="auto">
            <a:xfrm>
              <a:off x="4704" y="2256"/>
              <a:ext cx="288" cy="0"/>
            </a:xfrm>
            <a:prstGeom prst="line">
              <a:avLst/>
            </a:prstGeom>
            <a:noFill/>
            <a:ln w="9525">
              <a:solidFill>
                <a:schemeClr val="tx1"/>
              </a:solidFill>
              <a:round/>
              <a:headEnd/>
              <a:tailEnd/>
            </a:ln>
          </p:spPr>
          <p:txBody>
            <a:bodyPr/>
            <a:lstStyle/>
            <a:p>
              <a:endParaRPr lang="en-US"/>
            </a:p>
          </p:txBody>
        </p:sp>
        <p:sp>
          <p:nvSpPr>
            <p:cNvPr id="62" name="Line 25"/>
            <p:cNvSpPr>
              <a:spLocks noChangeShapeType="1"/>
            </p:cNvSpPr>
            <p:nvPr/>
          </p:nvSpPr>
          <p:spPr bwMode="auto">
            <a:xfrm flipV="1">
              <a:off x="4992" y="1248"/>
              <a:ext cx="0" cy="1008"/>
            </a:xfrm>
            <a:prstGeom prst="line">
              <a:avLst/>
            </a:prstGeom>
            <a:noFill/>
            <a:ln w="9525">
              <a:solidFill>
                <a:schemeClr val="tx1"/>
              </a:solidFill>
              <a:round/>
              <a:headEnd/>
              <a:tailEnd/>
            </a:ln>
          </p:spPr>
          <p:txBody>
            <a:bodyPr/>
            <a:lstStyle/>
            <a:p>
              <a:endParaRPr lang="en-US"/>
            </a:p>
          </p:txBody>
        </p:sp>
        <p:sp>
          <p:nvSpPr>
            <p:cNvPr id="63" name="Line 26"/>
            <p:cNvSpPr>
              <a:spLocks noChangeShapeType="1"/>
            </p:cNvSpPr>
            <p:nvPr/>
          </p:nvSpPr>
          <p:spPr bwMode="auto">
            <a:xfrm>
              <a:off x="4800" y="1248"/>
              <a:ext cx="192" cy="0"/>
            </a:xfrm>
            <a:prstGeom prst="line">
              <a:avLst/>
            </a:prstGeom>
            <a:noFill/>
            <a:ln w="9525">
              <a:solidFill>
                <a:schemeClr val="tx1"/>
              </a:solidFill>
              <a:round/>
              <a:headEnd/>
              <a:tailEnd/>
            </a:ln>
          </p:spPr>
          <p:txBody>
            <a:bodyPr/>
            <a:lstStyle/>
            <a:p>
              <a:endParaRPr lang="en-US"/>
            </a:p>
          </p:txBody>
        </p:sp>
        <p:sp>
          <p:nvSpPr>
            <p:cNvPr id="64" name="Line 27"/>
            <p:cNvSpPr>
              <a:spLocks noChangeShapeType="1"/>
            </p:cNvSpPr>
            <p:nvPr/>
          </p:nvSpPr>
          <p:spPr bwMode="auto">
            <a:xfrm flipV="1">
              <a:off x="4800" y="1248"/>
              <a:ext cx="0" cy="96"/>
            </a:xfrm>
            <a:prstGeom prst="line">
              <a:avLst/>
            </a:prstGeom>
            <a:noFill/>
            <a:ln w="9525">
              <a:solidFill>
                <a:schemeClr val="tx1"/>
              </a:solidFill>
              <a:round/>
              <a:headEnd type="triangle" w="med" len="med"/>
              <a:tailEnd/>
            </a:ln>
          </p:spPr>
          <p:txBody>
            <a:bodyPr/>
            <a:lstStyle/>
            <a:p>
              <a:endParaRPr lang="en-US"/>
            </a:p>
          </p:txBody>
        </p:sp>
      </p:grpSp>
      <p:sp>
        <p:nvSpPr>
          <p:cNvPr id="30" name="Text Box 3"/>
          <p:cNvSpPr txBox="1">
            <a:spLocks noChangeArrowheads="1"/>
          </p:cNvSpPr>
          <p:nvPr/>
        </p:nvSpPr>
        <p:spPr bwMode="auto">
          <a:xfrm>
            <a:off x="990600" y="3457575"/>
            <a:ext cx="1524000" cy="777875"/>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tx1"/>
            </a:solidFill>
            <a:miter lim="800000"/>
            <a:headEnd/>
            <a:tailEnd/>
          </a:ln>
          <a:effectLst/>
        </p:spPr>
        <p:txBody>
          <a:bodyPr>
            <a:spAutoFit/>
          </a:bodyPr>
          <a:lstStyle/>
          <a:p>
            <a:pPr>
              <a:spcBef>
                <a:spcPct val="50000"/>
              </a:spcBef>
            </a:pPr>
            <a:r>
              <a:rPr lang="en-US" sz="1000" b="1" dirty="0"/>
              <a:t>“Direct Execution”</a:t>
            </a:r>
          </a:p>
          <a:p>
            <a:pPr>
              <a:spcBef>
                <a:spcPct val="50000"/>
              </a:spcBef>
            </a:pPr>
            <a:r>
              <a:rPr lang="en-US" sz="1000" b="1" dirty="0"/>
              <a:t>Guest application code running directly on hardware</a:t>
            </a:r>
          </a:p>
        </p:txBody>
      </p:sp>
      <p:sp>
        <p:nvSpPr>
          <p:cNvPr id="31" name="Line 4"/>
          <p:cNvSpPr>
            <a:spLocks noChangeShapeType="1"/>
          </p:cNvSpPr>
          <p:nvPr/>
        </p:nvSpPr>
        <p:spPr bwMode="auto">
          <a:xfrm flipV="1">
            <a:off x="762000" y="2924175"/>
            <a:ext cx="7543800" cy="0"/>
          </a:xfrm>
          <a:prstGeom prst="line">
            <a:avLst/>
          </a:prstGeom>
          <a:ln w="25400">
            <a:solidFill>
              <a:schemeClr val="tx1"/>
            </a:solidFill>
            <a:round/>
            <a:headEnd/>
            <a:tailEnd type="triangle" w="med" len="med"/>
          </a:ln>
          <a:effectLst/>
        </p:spPr>
        <p:txBody>
          <a:bodyPr/>
          <a:lstStyle/>
          <a:p>
            <a:endParaRPr lang="en-US"/>
          </a:p>
        </p:txBody>
      </p:sp>
      <p:sp>
        <p:nvSpPr>
          <p:cNvPr id="32" name="AutoShape 5"/>
          <p:cNvSpPr>
            <a:spLocks/>
          </p:cNvSpPr>
          <p:nvPr/>
        </p:nvSpPr>
        <p:spPr bwMode="auto">
          <a:xfrm rot="16200000">
            <a:off x="1638300" y="2428875"/>
            <a:ext cx="304800" cy="1600200"/>
          </a:xfrm>
          <a:prstGeom prst="leftBrace">
            <a:avLst>
              <a:gd name="adj1" fmla="val 43750"/>
              <a:gd name="adj2" fmla="val 49106"/>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tx1"/>
            </a:solidFill>
            <a:round/>
            <a:headEnd/>
            <a:tailEnd/>
          </a:ln>
          <a:effectLst/>
        </p:spPr>
        <p:txBody>
          <a:bodyPr wrap="none" anchor="ctr"/>
          <a:lstStyle/>
          <a:p>
            <a:endParaRPr lang="en-US"/>
          </a:p>
        </p:txBody>
      </p:sp>
      <p:sp>
        <p:nvSpPr>
          <p:cNvPr id="33" name="Text Box 6"/>
          <p:cNvSpPr txBox="1">
            <a:spLocks noChangeArrowheads="1"/>
          </p:cNvSpPr>
          <p:nvPr/>
        </p:nvSpPr>
        <p:spPr bwMode="auto">
          <a:xfrm>
            <a:off x="6934200" y="1552575"/>
            <a:ext cx="1524000" cy="36933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tx1"/>
            </a:solidFill>
            <a:miter lim="800000"/>
            <a:headEnd/>
            <a:tailEnd/>
          </a:ln>
          <a:effectLst/>
        </p:spPr>
        <p:txBody>
          <a:bodyPr wrap="square">
            <a:spAutoFit/>
          </a:bodyPr>
          <a:lstStyle/>
          <a:p>
            <a:pPr>
              <a:spcBef>
                <a:spcPct val="50000"/>
              </a:spcBef>
            </a:pPr>
            <a:r>
              <a:rPr lang="en-US" b="1" dirty="0"/>
              <a:t>Guest View</a:t>
            </a:r>
          </a:p>
        </p:txBody>
      </p:sp>
      <p:sp>
        <p:nvSpPr>
          <p:cNvPr id="34" name="Text Box 7"/>
          <p:cNvSpPr txBox="1">
            <a:spLocks noChangeArrowheads="1"/>
          </p:cNvSpPr>
          <p:nvPr/>
        </p:nvSpPr>
        <p:spPr bwMode="auto">
          <a:xfrm>
            <a:off x="6858000" y="3305175"/>
            <a:ext cx="1371600" cy="36671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tx1"/>
            </a:solidFill>
            <a:miter lim="800000"/>
            <a:headEnd/>
            <a:tailEnd/>
          </a:ln>
          <a:effectLst/>
        </p:spPr>
        <p:txBody>
          <a:bodyPr>
            <a:spAutoFit/>
          </a:bodyPr>
          <a:lstStyle/>
          <a:p>
            <a:pPr>
              <a:spcBef>
                <a:spcPct val="50000"/>
              </a:spcBef>
            </a:pPr>
            <a:r>
              <a:rPr lang="en-US" b="1" dirty="0"/>
              <a:t>Reality</a:t>
            </a:r>
          </a:p>
        </p:txBody>
      </p:sp>
      <p:sp>
        <p:nvSpPr>
          <p:cNvPr id="35" name="Text Box 8"/>
          <p:cNvSpPr txBox="1">
            <a:spLocks noChangeArrowheads="1"/>
          </p:cNvSpPr>
          <p:nvPr/>
        </p:nvSpPr>
        <p:spPr bwMode="auto">
          <a:xfrm>
            <a:off x="7696200" y="3000375"/>
            <a:ext cx="685800" cy="244475"/>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tx1"/>
            </a:solidFill>
            <a:miter lim="800000"/>
            <a:headEnd/>
            <a:tailEnd/>
          </a:ln>
          <a:effectLst/>
        </p:spPr>
        <p:txBody>
          <a:bodyPr>
            <a:spAutoFit/>
          </a:bodyPr>
          <a:lstStyle/>
          <a:p>
            <a:pPr>
              <a:spcBef>
                <a:spcPct val="50000"/>
              </a:spcBef>
            </a:pPr>
            <a:r>
              <a:rPr lang="en-US" sz="1000" b="1" dirty="0"/>
              <a:t>time</a:t>
            </a:r>
          </a:p>
        </p:txBody>
      </p:sp>
      <p:sp>
        <p:nvSpPr>
          <p:cNvPr id="36" name="Rectangle 9"/>
          <p:cNvSpPr>
            <a:spLocks noChangeArrowheads="1"/>
          </p:cNvSpPr>
          <p:nvPr/>
        </p:nvSpPr>
        <p:spPr bwMode="auto">
          <a:xfrm>
            <a:off x="914400" y="2543175"/>
            <a:ext cx="1752600" cy="38100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tx1"/>
            </a:solidFill>
            <a:miter lim="800000"/>
            <a:headEnd/>
            <a:tailEnd/>
          </a:ln>
          <a:effectLst/>
        </p:spPr>
        <p:txBody>
          <a:bodyPr wrap="none" anchor="ctr"/>
          <a:lstStyle/>
          <a:p>
            <a:pPr algn="ctr"/>
            <a:r>
              <a:rPr lang="en-US" sz="1000" b="1" dirty="0"/>
              <a:t>Application code</a:t>
            </a:r>
          </a:p>
        </p:txBody>
      </p:sp>
      <p:sp>
        <p:nvSpPr>
          <p:cNvPr id="37" name="Rectangle 10"/>
          <p:cNvSpPr>
            <a:spLocks noChangeArrowheads="1"/>
          </p:cNvSpPr>
          <p:nvPr/>
        </p:nvSpPr>
        <p:spPr bwMode="auto">
          <a:xfrm>
            <a:off x="2667000" y="2543175"/>
            <a:ext cx="914400" cy="38100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tx1"/>
            </a:solidFill>
            <a:miter lim="800000"/>
            <a:headEnd/>
            <a:tailEnd/>
          </a:ln>
          <a:effectLst/>
        </p:spPr>
        <p:txBody>
          <a:bodyPr wrap="none" anchor="ctr"/>
          <a:lstStyle/>
          <a:p>
            <a:pPr algn="ctr"/>
            <a:r>
              <a:rPr lang="en-US" sz="1000" b="1" dirty="0"/>
              <a:t>Kernel code</a:t>
            </a:r>
          </a:p>
        </p:txBody>
      </p:sp>
      <p:sp>
        <p:nvSpPr>
          <p:cNvPr id="38" name="Rectangle 11"/>
          <p:cNvSpPr>
            <a:spLocks noChangeArrowheads="1"/>
          </p:cNvSpPr>
          <p:nvPr/>
        </p:nvSpPr>
        <p:spPr bwMode="auto">
          <a:xfrm>
            <a:off x="3581400" y="2543175"/>
            <a:ext cx="1828800" cy="38100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tx1"/>
            </a:solidFill>
            <a:miter lim="800000"/>
            <a:headEnd/>
            <a:tailEnd/>
          </a:ln>
          <a:effectLst/>
        </p:spPr>
        <p:txBody>
          <a:bodyPr wrap="none" anchor="ctr"/>
          <a:lstStyle/>
          <a:p>
            <a:pPr algn="ctr"/>
            <a:r>
              <a:rPr lang="en-US" sz="1000"/>
              <a:t>Application code</a:t>
            </a:r>
          </a:p>
        </p:txBody>
      </p:sp>
      <p:sp>
        <p:nvSpPr>
          <p:cNvPr id="39" name="Rectangle 12"/>
          <p:cNvSpPr>
            <a:spLocks noChangeArrowheads="1"/>
          </p:cNvSpPr>
          <p:nvPr/>
        </p:nvSpPr>
        <p:spPr bwMode="auto">
          <a:xfrm>
            <a:off x="5410200" y="2543175"/>
            <a:ext cx="914400" cy="38100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tx1"/>
            </a:solidFill>
            <a:miter lim="800000"/>
            <a:headEnd/>
            <a:tailEnd/>
          </a:ln>
          <a:effectLst/>
        </p:spPr>
        <p:txBody>
          <a:bodyPr wrap="none" anchor="ctr"/>
          <a:lstStyle/>
          <a:p>
            <a:pPr algn="ctr"/>
            <a:r>
              <a:rPr lang="en-US" sz="1000"/>
              <a:t>Kernel code</a:t>
            </a:r>
          </a:p>
        </p:txBody>
      </p:sp>
      <p:sp>
        <p:nvSpPr>
          <p:cNvPr id="40" name="Rectangle 13"/>
          <p:cNvSpPr>
            <a:spLocks noChangeArrowheads="1"/>
          </p:cNvSpPr>
          <p:nvPr/>
        </p:nvSpPr>
        <p:spPr bwMode="auto">
          <a:xfrm>
            <a:off x="6324600" y="2543175"/>
            <a:ext cx="1676400" cy="38100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tx1"/>
            </a:solidFill>
            <a:miter lim="800000"/>
            <a:headEnd/>
            <a:tailEnd/>
          </a:ln>
          <a:effectLst/>
        </p:spPr>
        <p:txBody>
          <a:bodyPr wrap="none" anchor="ctr"/>
          <a:lstStyle/>
          <a:p>
            <a:pPr algn="ctr"/>
            <a:r>
              <a:rPr lang="en-US" sz="1000"/>
              <a:t>Application code</a:t>
            </a:r>
          </a:p>
        </p:txBody>
      </p:sp>
      <p:sp>
        <p:nvSpPr>
          <p:cNvPr id="65" name="Line 14"/>
          <p:cNvSpPr>
            <a:spLocks noChangeShapeType="1"/>
          </p:cNvSpPr>
          <p:nvPr/>
        </p:nvSpPr>
        <p:spPr bwMode="auto">
          <a:xfrm>
            <a:off x="1219200" y="1933575"/>
            <a:ext cx="0" cy="0"/>
          </a:xfrm>
          <a:prstGeom prst="line">
            <a:avLst/>
          </a:prstGeom>
          <a:ln w="9525">
            <a:solidFill>
              <a:schemeClr val="tx1"/>
            </a:solidFill>
            <a:round/>
            <a:headEnd/>
            <a:tailEnd type="triangle" w="med" len="med"/>
          </a:ln>
          <a:effectLst/>
        </p:spPr>
        <p:txBody>
          <a:bodyPr/>
          <a:lstStyle/>
          <a:p>
            <a:endParaRPr lang="en-US"/>
          </a:p>
        </p:txBody>
      </p:sp>
      <p:sp>
        <p:nvSpPr>
          <p:cNvPr id="66" name="Text Box 15"/>
          <p:cNvSpPr txBox="1">
            <a:spLocks noChangeArrowheads="1"/>
          </p:cNvSpPr>
          <p:nvPr/>
        </p:nvSpPr>
        <p:spPr bwMode="auto">
          <a:xfrm>
            <a:off x="1447800" y="2238375"/>
            <a:ext cx="685800" cy="244475"/>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tx1"/>
            </a:solidFill>
            <a:miter lim="800000"/>
            <a:headEnd/>
            <a:tailEnd/>
          </a:ln>
          <a:effectLst/>
        </p:spPr>
        <p:txBody>
          <a:bodyPr>
            <a:spAutoFit/>
          </a:bodyPr>
          <a:lstStyle/>
          <a:p>
            <a:pPr>
              <a:spcBef>
                <a:spcPct val="50000"/>
              </a:spcBef>
            </a:pPr>
            <a:r>
              <a:rPr lang="en-US" sz="1000" b="1" dirty="0"/>
              <a:t>CPL3</a:t>
            </a:r>
          </a:p>
        </p:txBody>
      </p:sp>
      <p:sp>
        <p:nvSpPr>
          <p:cNvPr id="67" name="Text Box 16"/>
          <p:cNvSpPr txBox="1">
            <a:spLocks noChangeArrowheads="1"/>
          </p:cNvSpPr>
          <p:nvPr/>
        </p:nvSpPr>
        <p:spPr bwMode="auto">
          <a:xfrm>
            <a:off x="2895600" y="2238375"/>
            <a:ext cx="685800" cy="244475"/>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tx1"/>
            </a:solidFill>
            <a:miter lim="800000"/>
            <a:headEnd/>
            <a:tailEnd/>
          </a:ln>
          <a:effectLst/>
        </p:spPr>
        <p:txBody>
          <a:bodyPr>
            <a:spAutoFit/>
          </a:bodyPr>
          <a:lstStyle/>
          <a:p>
            <a:pPr>
              <a:spcBef>
                <a:spcPct val="50000"/>
              </a:spcBef>
            </a:pPr>
            <a:r>
              <a:rPr lang="en-US" sz="1000" b="1" dirty="0"/>
              <a:t>CPL0</a:t>
            </a:r>
          </a:p>
        </p:txBody>
      </p:sp>
      <p:sp>
        <p:nvSpPr>
          <p:cNvPr id="68" name="Text Box 17"/>
          <p:cNvSpPr txBox="1">
            <a:spLocks noChangeArrowheads="1"/>
          </p:cNvSpPr>
          <p:nvPr/>
        </p:nvSpPr>
        <p:spPr bwMode="auto">
          <a:xfrm>
            <a:off x="4038600" y="2238375"/>
            <a:ext cx="685800" cy="244475"/>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tx1"/>
            </a:solidFill>
            <a:miter lim="800000"/>
            <a:headEnd/>
            <a:tailEnd/>
          </a:ln>
          <a:effectLst/>
        </p:spPr>
        <p:txBody>
          <a:bodyPr>
            <a:spAutoFit/>
          </a:bodyPr>
          <a:lstStyle/>
          <a:p>
            <a:pPr>
              <a:spcBef>
                <a:spcPct val="50000"/>
              </a:spcBef>
            </a:pPr>
            <a:r>
              <a:rPr lang="en-US" sz="1000" b="1" dirty="0"/>
              <a:t>CPL3</a:t>
            </a:r>
          </a:p>
        </p:txBody>
      </p:sp>
      <p:sp>
        <p:nvSpPr>
          <p:cNvPr id="69" name="Text Box 18"/>
          <p:cNvSpPr txBox="1">
            <a:spLocks noChangeArrowheads="1"/>
          </p:cNvSpPr>
          <p:nvPr/>
        </p:nvSpPr>
        <p:spPr bwMode="auto">
          <a:xfrm>
            <a:off x="5410200" y="2238375"/>
            <a:ext cx="685800" cy="244475"/>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tx1"/>
            </a:solidFill>
            <a:miter lim="800000"/>
            <a:headEnd/>
            <a:tailEnd/>
          </a:ln>
          <a:effectLst/>
        </p:spPr>
        <p:txBody>
          <a:bodyPr>
            <a:spAutoFit/>
          </a:bodyPr>
          <a:lstStyle/>
          <a:p>
            <a:pPr>
              <a:spcBef>
                <a:spcPct val="50000"/>
              </a:spcBef>
            </a:pPr>
            <a:r>
              <a:rPr lang="en-US" sz="1000" b="1" dirty="0"/>
              <a:t>CPL0</a:t>
            </a:r>
          </a:p>
        </p:txBody>
      </p:sp>
      <p:sp>
        <p:nvSpPr>
          <p:cNvPr id="70" name="Text Box 19"/>
          <p:cNvSpPr txBox="1">
            <a:spLocks noChangeArrowheads="1"/>
          </p:cNvSpPr>
          <p:nvPr/>
        </p:nvSpPr>
        <p:spPr bwMode="auto">
          <a:xfrm>
            <a:off x="6400800" y="2162175"/>
            <a:ext cx="685800" cy="244475"/>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tx1"/>
            </a:solidFill>
            <a:miter lim="800000"/>
            <a:headEnd/>
            <a:tailEnd/>
          </a:ln>
          <a:effectLst/>
        </p:spPr>
        <p:txBody>
          <a:bodyPr>
            <a:spAutoFit/>
          </a:bodyPr>
          <a:lstStyle/>
          <a:p>
            <a:pPr>
              <a:spcBef>
                <a:spcPct val="50000"/>
              </a:spcBef>
            </a:pPr>
            <a:r>
              <a:rPr lang="en-US" sz="1000" b="1" dirty="0"/>
              <a:t>CPL3</a:t>
            </a:r>
          </a:p>
        </p:txBody>
      </p:sp>
      <p:sp>
        <p:nvSpPr>
          <p:cNvPr id="71" name="Oval 20"/>
          <p:cNvSpPr>
            <a:spLocks noChangeArrowheads="1"/>
          </p:cNvSpPr>
          <p:nvPr/>
        </p:nvSpPr>
        <p:spPr bwMode="auto">
          <a:xfrm>
            <a:off x="2514600" y="2085975"/>
            <a:ext cx="381000" cy="457200"/>
          </a:xfrm>
          <a:prstGeom prst="ellips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tx1"/>
            </a:solidFill>
            <a:round/>
            <a:headEnd/>
            <a:tailEnd/>
          </a:ln>
          <a:effectLst/>
        </p:spPr>
        <p:txBody>
          <a:bodyPr wrap="none" anchor="ctr"/>
          <a:lstStyle/>
          <a:p>
            <a:endParaRPr lang="en-US"/>
          </a:p>
        </p:txBody>
      </p:sp>
      <p:sp>
        <p:nvSpPr>
          <p:cNvPr id="72" name="Line 21"/>
          <p:cNvSpPr>
            <a:spLocks noChangeShapeType="1"/>
          </p:cNvSpPr>
          <p:nvPr/>
        </p:nvSpPr>
        <p:spPr bwMode="auto">
          <a:xfrm flipH="1" flipV="1">
            <a:off x="2667000" y="2543175"/>
            <a:ext cx="76200" cy="0"/>
          </a:xfrm>
          <a:prstGeom prst="line">
            <a:avLst/>
          </a:prstGeom>
          <a:ln w="9525">
            <a:solidFill>
              <a:schemeClr val="tx1"/>
            </a:solidFill>
            <a:round/>
            <a:headEnd/>
            <a:tailEnd type="triangle" w="med" len="med"/>
          </a:ln>
          <a:effectLst/>
        </p:spPr>
        <p:txBody>
          <a:bodyPr/>
          <a:lstStyle/>
          <a:p>
            <a:endParaRPr lang="en-US"/>
          </a:p>
        </p:txBody>
      </p:sp>
      <p:sp>
        <p:nvSpPr>
          <p:cNvPr id="73" name="Text Box 22"/>
          <p:cNvSpPr txBox="1">
            <a:spLocks noChangeArrowheads="1"/>
          </p:cNvSpPr>
          <p:nvPr/>
        </p:nvSpPr>
        <p:spPr bwMode="auto">
          <a:xfrm>
            <a:off x="2362200" y="1704975"/>
            <a:ext cx="914400" cy="396875"/>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tx1"/>
            </a:solidFill>
            <a:miter lim="800000"/>
            <a:headEnd/>
            <a:tailEnd/>
          </a:ln>
          <a:effectLst/>
        </p:spPr>
        <p:txBody>
          <a:bodyPr>
            <a:spAutoFit/>
          </a:bodyPr>
          <a:lstStyle/>
          <a:p>
            <a:pPr>
              <a:spcBef>
                <a:spcPct val="50000"/>
              </a:spcBef>
            </a:pPr>
            <a:r>
              <a:rPr lang="en-US" sz="1000" b="1" dirty="0"/>
              <a:t>system call, interrupt</a:t>
            </a:r>
          </a:p>
        </p:txBody>
      </p:sp>
      <p:sp>
        <p:nvSpPr>
          <p:cNvPr id="74" name="Oval 23"/>
          <p:cNvSpPr>
            <a:spLocks noChangeArrowheads="1"/>
          </p:cNvSpPr>
          <p:nvPr/>
        </p:nvSpPr>
        <p:spPr bwMode="auto">
          <a:xfrm>
            <a:off x="3352800" y="2085975"/>
            <a:ext cx="381000" cy="457200"/>
          </a:xfrm>
          <a:prstGeom prst="ellips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tx1"/>
            </a:solidFill>
            <a:round/>
            <a:headEnd/>
            <a:tailEnd/>
          </a:ln>
          <a:effectLst/>
        </p:spPr>
        <p:txBody>
          <a:bodyPr wrap="none" anchor="ctr"/>
          <a:lstStyle/>
          <a:p>
            <a:endParaRPr lang="en-US"/>
          </a:p>
        </p:txBody>
      </p:sp>
      <p:sp>
        <p:nvSpPr>
          <p:cNvPr id="75" name="Line 24"/>
          <p:cNvSpPr>
            <a:spLocks noChangeShapeType="1"/>
          </p:cNvSpPr>
          <p:nvPr/>
        </p:nvSpPr>
        <p:spPr bwMode="auto">
          <a:xfrm flipH="1" flipV="1">
            <a:off x="3505200" y="2543175"/>
            <a:ext cx="76200" cy="0"/>
          </a:xfrm>
          <a:prstGeom prst="line">
            <a:avLst/>
          </a:prstGeom>
          <a:ln w="9525">
            <a:solidFill>
              <a:schemeClr val="tx1"/>
            </a:solidFill>
            <a:round/>
            <a:headEnd/>
            <a:tailEnd type="triangle" w="med" len="med"/>
          </a:ln>
          <a:effectLst/>
        </p:spPr>
        <p:txBody>
          <a:bodyPr/>
          <a:lstStyle/>
          <a:p>
            <a:endParaRPr lang="en-US"/>
          </a:p>
        </p:txBody>
      </p:sp>
      <p:sp>
        <p:nvSpPr>
          <p:cNvPr id="76" name="Text Box 25"/>
          <p:cNvSpPr txBox="1">
            <a:spLocks noChangeArrowheads="1"/>
          </p:cNvSpPr>
          <p:nvPr/>
        </p:nvSpPr>
        <p:spPr bwMode="auto">
          <a:xfrm>
            <a:off x="3200400" y="1704975"/>
            <a:ext cx="914400" cy="396875"/>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tx1"/>
            </a:solidFill>
            <a:miter lim="800000"/>
            <a:headEnd/>
            <a:tailEnd/>
          </a:ln>
          <a:effectLst/>
        </p:spPr>
        <p:txBody>
          <a:bodyPr>
            <a:spAutoFit/>
          </a:bodyPr>
          <a:lstStyle/>
          <a:p>
            <a:pPr>
              <a:spcBef>
                <a:spcPct val="50000"/>
              </a:spcBef>
            </a:pPr>
            <a:r>
              <a:rPr lang="en-US" sz="1000" b="1" dirty="0"/>
              <a:t>return from system call</a:t>
            </a:r>
          </a:p>
        </p:txBody>
      </p:sp>
      <p:sp>
        <p:nvSpPr>
          <p:cNvPr id="77" name="AutoShape 26"/>
          <p:cNvSpPr>
            <a:spLocks/>
          </p:cNvSpPr>
          <p:nvPr/>
        </p:nvSpPr>
        <p:spPr bwMode="auto">
          <a:xfrm rot="16200000">
            <a:off x="2933700" y="2809875"/>
            <a:ext cx="304800" cy="838200"/>
          </a:xfrm>
          <a:prstGeom prst="leftBrace">
            <a:avLst>
              <a:gd name="adj1" fmla="val 22917"/>
              <a:gd name="adj2" fmla="val 49106"/>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tx1"/>
            </a:solidFill>
            <a:round/>
            <a:headEnd/>
            <a:tailEnd/>
          </a:ln>
          <a:effectLst/>
        </p:spPr>
        <p:txBody>
          <a:bodyPr wrap="none" anchor="ctr"/>
          <a:lstStyle/>
          <a:p>
            <a:endParaRPr lang="en-US"/>
          </a:p>
        </p:txBody>
      </p:sp>
      <p:sp>
        <p:nvSpPr>
          <p:cNvPr id="78" name="Text Box 27"/>
          <p:cNvSpPr txBox="1">
            <a:spLocks noChangeArrowheads="1"/>
          </p:cNvSpPr>
          <p:nvPr/>
        </p:nvSpPr>
        <p:spPr bwMode="auto">
          <a:xfrm>
            <a:off x="2438400" y="3533775"/>
            <a:ext cx="1524000" cy="246221"/>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tx1"/>
            </a:solidFill>
            <a:miter lim="800000"/>
            <a:headEnd/>
            <a:tailEnd/>
          </a:ln>
          <a:effectLst/>
        </p:spPr>
        <p:txBody>
          <a:bodyPr wrap="square">
            <a:spAutoFit/>
          </a:bodyPr>
          <a:lstStyle/>
          <a:p>
            <a:pPr>
              <a:spcBef>
                <a:spcPct val="50000"/>
              </a:spcBef>
            </a:pPr>
            <a:r>
              <a:rPr lang="en-US" sz="1000" b="1" dirty="0"/>
              <a:t>Run translated code</a:t>
            </a:r>
          </a:p>
        </p:txBody>
      </p:sp>
      <p:sp>
        <p:nvSpPr>
          <p:cNvPr id="79" name="Text Box 28"/>
          <p:cNvSpPr txBox="1">
            <a:spLocks noChangeArrowheads="1"/>
          </p:cNvSpPr>
          <p:nvPr/>
        </p:nvSpPr>
        <p:spPr bwMode="auto">
          <a:xfrm>
            <a:off x="3886200" y="4371975"/>
            <a:ext cx="2286000" cy="1647825"/>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tx1"/>
            </a:solidFill>
            <a:miter lim="800000"/>
            <a:headEnd/>
            <a:tailEnd/>
          </a:ln>
          <a:effectLst/>
        </p:spPr>
        <p:txBody>
          <a:bodyPr>
            <a:spAutoFit/>
          </a:bodyPr>
          <a:lstStyle/>
          <a:p>
            <a:pPr>
              <a:spcBef>
                <a:spcPct val="50000"/>
              </a:spcBef>
            </a:pPr>
            <a:r>
              <a:rPr lang="en-US" sz="1200" b="1" dirty="0"/>
              <a:t>Virtualization specific events</a:t>
            </a:r>
          </a:p>
          <a:p>
            <a:pPr>
              <a:spcBef>
                <a:spcPct val="50000"/>
              </a:spcBef>
              <a:buFontTx/>
              <a:buChar char="-"/>
            </a:pPr>
            <a:r>
              <a:rPr lang="en-US" sz="1200" b="1" dirty="0"/>
              <a:t>Hidden page faults</a:t>
            </a:r>
          </a:p>
          <a:p>
            <a:pPr>
              <a:spcBef>
                <a:spcPct val="50000"/>
              </a:spcBef>
              <a:buFontTx/>
              <a:buChar char="-"/>
            </a:pPr>
            <a:r>
              <a:rPr lang="en-US" sz="1200" b="1" dirty="0"/>
              <a:t>Trace faults</a:t>
            </a:r>
          </a:p>
          <a:p>
            <a:pPr>
              <a:spcBef>
                <a:spcPct val="50000"/>
              </a:spcBef>
              <a:buFontTx/>
              <a:buChar char="-"/>
            </a:pPr>
            <a:r>
              <a:rPr lang="en-US" sz="1200" b="1" dirty="0" err="1"/>
              <a:t>Backmap</a:t>
            </a:r>
            <a:r>
              <a:rPr lang="en-US" sz="1200" b="1" dirty="0"/>
              <a:t> related activity</a:t>
            </a:r>
          </a:p>
          <a:p>
            <a:pPr>
              <a:spcBef>
                <a:spcPct val="50000"/>
              </a:spcBef>
              <a:buFontTx/>
              <a:buChar char="-"/>
            </a:pPr>
            <a:r>
              <a:rPr lang="en-US" sz="1200" b="1" dirty="0"/>
              <a:t>Emulating TSC</a:t>
            </a:r>
          </a:p>
          <a:p>
            <a:pPr>
              <a:spcBef>
                <a:spcPct val="50000"/>
              </a:spcBef>
              <a:buFontTx/>
              <a:buChar char="-"/>
            </a:pPr>
            <a:r>
              <a:rPr lang="en-US" sz="1200" b="1" dirty="0"/>
              <a:t>...</a:t>
            </a:r>
          </a:p>
        </p:txBody>
      </p:sp>
      <p:sp>
        <p:nvSpPr>
          <p:cNvPr id="80" name="AutoShape 29"/>
          <p:cNvSpPr>
            <a:spLocks/>
          </p:cNvSpPr>
          <p:nvPr/>
        </p:nvSpPr>
        <p:spPr bwMode="auto">
          <a:xfrm>
            <a:off x="6096000" y="4448175"/>
            <a:ext cx="152400" cy="1371600"/>
          </a:xfrm>
          <a:prstGeom prst="rightBrace">
            <a:avLst>
              <a:gd name="adj1" fmla="val 75000"/>
              <a:gd name="adj2" fmla="val 50000"/>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tx1"/>
            </a:solidFill>
            <a:round/>
            <a:headEnd/>
            <a:tailEnd/>
          </a:ln>
          <a:effectLst/>
        </p:spPr>
        <p:txBody>
          <a:bodyPr wrap="none" anchor="ctr"/>
          <a:lstStyle/>
          <a:p>
            <a:endParaRPr lang="en-US"/>
          </a:p>
        </p:txBody>
      </p:sp>
      <p:sp>
        <p:nvSpPr>
          <p:cNvPr id="81" name="Text Box 30"/>
          <p:cNvSpPr txBox="1">
            <a:spLocks noChangeArrowheads="1"/>
          </p:cNvSpPr>
          <p:nvPr/>
        </p:nvSpPr>
        <p:spPr bwMode="auto">
          <a:xfrm>
            <a:off x="6324600" y="4829175"/>
            <a:ext cx="990600" cy="83099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tx1"/>
            </a:solidFill>
            <a:miter lim="800000"/>
            <a:headEnd/>
            <a:tailEnd/>
          </a:ln>
          <a:effectLst/>
        </p:spPr>
        <p:txBody>
          <a:bodyPr>
            <a:spAutoFit/>
          </a:bodyPr>
          <a:lstStyle/>
          <a:p>
            <a:pPr>
              <a:spcBef>
                <a:spcPct val="50000"/>
              </a:spcBef>
            </a:pPr>
            <a:r>
              <a:rPr lang="en-US" sz="1200" b="1" dirty="0">
                <a:solidFill>
                  <a:srgbClr val="D60093"/>
                </a:solidFill>
              </a:rPr>
              <a:t>account for most of the overheads</a:t>
            </a:r>
          </a:p>
        </p:txBody>
      </p:sp>
      <p:sp>
        <p:nvSpPr>
          <p:cNvPr id="82" name="Line 31"/>
          <p:cNvSpPr>
            <a:spLocks noChangeShapeType="1"/>
          </p:cNvSpPr>
          <p:nvPr/>
        </p:nvSpPr>
        <p:spPr bwMode="auto">
          <a:xfrm>
            <a:off x="1524000" y="4295775"/>
            <a:ext cx="0" cy="533400"/>
          </a:xfrm>
          <a:prstGeom prst="line">
            <a:avLst/>
          </a:prstGeom>
          <a:ln w="9525">
            <a:solidFill>
              <a:schemeClr val="tx1"/>
            </a:solidFill>
            <a:round/>
            <a:headEnd/>
            <a:tailEnd type="triangle" w="med" len="med"/>
          </a:ln>
          <a:effectLst/>
        </p:spPr>
        <p:txBody>
          <a:bodyPr/>
          <a:lstStyle/>
          <a:p>
            <a:endParaRPr lang="en-US"/>
          </a:p>
        </p:txBody>
      </p:sp>
      <p:sp>
        <p:nvSpPr>
          <p:cNvPr id="83" name="Line 32"/>
          <p:cNvSpPr>
            <a:spLocks noChangeShapeType="1"/>
          </p:cNvSpPr>
          <p:nvPr/>
        </p:nvSpPr>
        <p:spPr bwMode="auto">
          <a:xfrm>
            <a:off x="3048000" y="3838575"/>
            <a:ext cx="0" cy="533400"/>
          </a:xfrm>
          <a:prstGeom prst="line">
            <a:avLst/>
          </a:prstGeom>
          <a:ln w="9525">
            <a:solidFill>
              <a:schemeClr val="tx1"/>
            </a:solidFill>
            <a:round/>
            <a:headEnd/>
            <a:tailEnd type="triangle" w="med" len="med"/>
          </a:ln>
          <a:effectLst/>
        </p:spPr>
        <p:txBody>
          <a:bodyPr/>
          <a:lstStyle/>
          <a:p>
            <a:endParaRPr lang="en-US"/>
          </a:p>
        </p:txBody>
      </p:sp>
      <p:sp>
        <p:nvSpPr>
          <p:cNvPr id="84" name="Text Box 33"/>
          <p:cNvSpPr txBox="1">
            <a:spLocks noChangeArrowheads="1"/>
          </p:cNvSpPr>
          <p:nvPr/>
        </p:nvSpPr>
        <p:spPr bwMode="auto">
          <a:xfrm>
            <a:off x="838200" y="4829175"/>
            <a:ext cx="1524000" cy="274638"/>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tx1"/>
            </a:solidFill>
            <a:miter lim="800000"/>
            <a:headEnd/>
            <a:tailEnd/>
          </a:ln>
          <a:effectLst/>
        </p:spPr>
        <p:txBody>
          <a:bodyPr>
            <a:spAutoFit/>
          </a:bodyPr>
          <a:lstStyle/>
          <a:p>
            <a:pPr>
              <a:spcBef>
                <a:spcPct val="50000"/>
              </a:spcBef>
            </a:pPr>
            <a:r>
              <a:rPr lang="en-US" sz="1200" b="1" dirty="0">
                <a:solidFill>
                  <a:srgbClr val="D60093"/>
                </a:solidFill>
              </a:rPr>
              <a:t>Near native speed</a:t>
            </a:r>
          </a:p>
        </p:txBody>
      </p:sp>
      <p:sp>
        <p:nvSpPr>
          <p:cNvPr id="85" name="Text Box 34"/>
          <p:cNvSpPr txBox="1">
            <a:spLocks noChangeArrowheads="1"/>
          </p:cNvSpPr>
          <p:nvPr/>
        </p:nvSpPr>
        <p:spPr bwMode="auto">
          <a:xfrm>
            <a:off x="2286000" y="4371975"/>
            <a:ext cx="1371600" cy="461665"/>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tx1"/>
            </a:solidFill>
            <a:miter lim="800000"/>
            <a:headEnd/>
            <a:tailEnd/>
          </a:ln>
          <a:effectLst/>
        </p:spPr>
        <p:txBody>
          <a:bodyPr>
            <a:spAutoFit/>
          </a:bodyPr>
          <a:lstStyle/>
          <a:p>
            <a:pPr>
              <a:spcBef>
                <a:spcPct val="50000"/>
              </a:spcBef>
            </a:pPr>
            <a:r>
              <a:rPr lang="en-US" sz="1200" b="1" dirty="0">
                <a:solidFill>
                  <a:srgbClr val="D60093"/>
                </a:solidFill>
              </a:rPr>
              <a:t>modest overhead</a:t>
            </a:r>
          </a:p>
        </p:txBody>
      </p:sp>
      <p:sp>
        <p:nvSpPr>
          <p:cNvPr id="86" name="Line 35"/>
          <p:cNvSpPr>
            <a:spLocks noChangeShapeType="1"/>
          </p:cNvSpPr>
          <p:nvPr/>
        </p:nvSpPr>
        <p:spPr bwMode="auto">
          <a:xfrm>
            <a:off x="3886200" y="2543175"/>
            <a:ext cx="0" cy="381000"/>
          </a:xfrm>
          <a:prstGeom prst="line">
            <a:avLst/>
          </a:prstGeom>
          <a:ln w="57150">
            <a:solidFill>
              <a:schemeClr val="tx1"/>
            </a:solidFill>
            <a:round/>
            <a:headEnd/>
            <a:tailEnd/>
          </a:ln>
          <a:effectLst/>
        </p:spPr>
        <p:txBody>
          <a:bodyPr/>
          <a:lstStyle/>
          <a:p>
            <a:endParaRPr lang="en-US"/>
          </a:p>
        </p:txBody>
      </p:sp>
      <p:sp>
        <p:nvSpPr>
          <p:cNvPr id="87" name="Line 36"/>
          <p:cNvSpPr>
            <a:spLocks noChangeShapeType="1"/>
          </p:cNvSpPr>
          <p:nvPr/>
        </p:nvSpPr>
        <p:spPr bwMode="auto">
          <a:xfrm>
            <a:off x="4267200" y="2543175"/>
            <a:ext cx="0" cy="381000"/>
          </a:xfrm>
          <a:prstGeom prst="line">
            <a:avLst/>
          </a:prstGeom>
          <a:ln w="57150">
            <a:solidFill>
              <a:schemeClr val="tx1"/>
            </a:solidFill>
            <a:round/>
            <a:headEnd/>
            <a:tailEnd/>
          </a:ln>
          <a:effectLst/>
        </p:spPr>
        <p:txBody>
          <a:bodyPr/>
          <a:lstStyle/>
          <a:p>
            <a:endParaRPr lang="en-US"/>
          </a:p>
        </p:txBody>
      </p:sp>
      <p:sp>
        <p:nvSpPr>
          <p:cNvPr id="88" name="Line 37"/>
          <p:cNvSpPr>
            <a:spLocks noChangeShapeType="1"/>
          </p:cNvSpPr>
          <p:nvPr/>
        </p:nvSpPr>
        <p:spPr bwMode="auto">
          <a:xfrm>
            <a:off x="4800600" y="2543175"/>
            <a:ext cx="0" cy="381000"/>
          </a:xfrm>
          <a:prstGeom prst="line">
            <a:avLst/>
          </a:prstGeom>
          <a:ln w="57150">
            <a:solidFill>
              <a:schemeClr val="tx1"/>
            </a:solidFill>
            <a:round/>
            <a:headEnd/>
            <a:tailEnd/>
          </a:ln>
          <a:effectLst/>
        </p:spPr>
        <p:txBody>
          <a:bodyPr/>
          <a:lstStyle/>
          <a:p>
            <a:endParaRPr lang="en-US"/>
          </a:p>
        </p:txBody>
      </p:sp>
      <p:sp>
        <p:nvSpPr>
          <p:cNvPr id="89" name="Line 38"/>
          <p:cNvSpPr>
            <a:spLocks noChangeShapeType="1"/>
          </p:cNvSpPr>
          <p:nvPr/>
        </p:nvSpPr>
        <p:spPr bwMode="auto">
          <a:xfrm>
            <a:off x="5105400" y="2543175"/>
            <a:ext cx="0" cy="381000"/>
          </a:xfrm>
          <a:prstGeom prst="line">
            <a:avLst/>
          </a:prstGeom>
          <a:ln w="57150">
            <a:solidFill>
              <a:schemeClr val="tx1"/>
            </a:solidFill>
            <a:round/>
            <a:headEnd/>
            <a:tailEnd/>
          </a:ln>
          <a:effectLst/>
        </p:spPr>
        <p:txBody>
          <a:bodyPr/>
          <a:lstStyle/>
          <a:p>
            <a:endParaRPr lang="en-US"/>
          </a:p>
        </p:txBody>
      </p:sp>
      <p:sp>
        <p:nvSpPr>
          <p:cNvPr id="90" name="Line 39"/>
          <p:cNvSpPr>
            <a:spLocks noChangeShapeType="1"/>
          </p:cNvSpPr>
          <p:nvPr/>
        </p:nvSpPr>
        <p:spPr bwMode="auto">
          <a:xfrm>
            <a:off x="5486400" y="2543175"/>
            <a:ext cx="0" cy="381000"/>
          </a:xfrm>
          <a:prstGeom prst="line">
            <a:avLst/>
          </a:prstGeom>
          <a:ln w="57150">
            <a:solidFill>
              <a:schemeClr val="tx1"/>
            </a:solidFill>
            <a:round/>
            <a:headEnd/>
            <a:tailEnd/>
          </a:ln>
          <a:effectLst/>
        </p:spPr>
        <p:txBody>
          <a:bodyPr/>
          <a:lstStyle/>
          <a:p>
            <a:endParaRPr lang="en-US"/>
          </a:p>
        </p:txBody>
      </p:sp>
      <p:sp>
        <p:nvSpPr>
          <p:cNvPr id="91" name="Line 40"/>
          <p:cNvSpPr>
            <a:spLocks noChangeShapeType="1"/>
          </p:cNvSpPr>
          <p:nvPr/>
        </p:nvSpPr>
        <p:spPr bwMode="auto">
          <a:xfrm>
            <a:off x="5867400" y="2543175"/>
            <a:ext cx="0" cy="381000"/>
          </a:xfrm>
          <a:prstGeom prst="line">
            <a:avLst/>
          </a:prstGeom>
          <a:ln w="57150">
            <a:solidFill>
              <a:schemeClr val="tx1"/>
            </a:solidFill>
            <a:round/>
            <a:headEnd/>
            <a:tailEnd/>
          </a:ln>
          <a:effectLst/>
        </p:spPr>
        <p:txBody>
          <a:bodyPr/>
          <a:lstStyle/>
          <a:p>
            <a:endParaRPr lang="en-US"/>
          </a:p>
        </p:txBody>
      </p:sp>
      <p:sp>
        <p:nvSpPr>
          <p:cNvPr id="92" name="Line 41"/>
          <p:cNvSpPr>
            <a:spLocks noChangeShapeType="1"/>
          </p:cNvSpPr>
          <p:nvPr/>
        </p:nvSpPr>
        <p:spPr bwMode="auto">
          <a:xfrm>
            <a:off x="6324600" y="2543175"/>
            <a:ext cx="0" cy="381000"/>
          </a:xfrm>
          <a:prstGeom prst="line">
            <a:avLst/>
          </a:prstGeom>
          <a:ln w="57150">
            <a:solidFill>
              <a:schemeClr val="tx1"/>
            </a:solidFill>
            <a:round/>
            <a:headEnd/>
            <a:tailEnd/>
          </a:ln>
          <a:effectLst/>
        </p:spPr>
        <p:txBody>
          <a:bodyPr/>
          <a:lstStyle/>
          <a:p>
            <a:endParaRPr lang="en-US"/>
          </a:p>
        </p:txBody>
      </p:sp>
      <p:sp>
        <p:nvSpPr>
          <p:cNvPr id="93" name="Line 42"/>
          <p:cNvSpPr>
            <a:spLocks noChangeShapeType="1"/>
          </p:cNvSpPr>
          <p:nvPr/>
        </p:nvSpPr>
        <p:spPr bwMode="auto">
          <a:xfrm>
            <a:off x="6629400" y="2543175"/>
            <a:ext cx="0" cy="381000"/>
          </a:xfrm>
          <a:prstGeom prst="line">
            <a:avLst/>
          </a:prstGeom>
          <a:ln w="57150">
            <a:solidFill>
              <a:schemeClr val="tx1"/>
            </a:solidFill>
            <a:round/>
            <a:headEnd/>
            <a:tailEnd/>
          </a:ln>
          <a:effectLst/>
        </p:spPr>
        <p:txBody>
          <a:bodyPr/>
          <a:lstStyle/>
          <a:p>
            <a:endParaRPr lang="en-US"/>
          </a:p>
        </p:txBody>
      </p:sp>
      <p:sp>
        <p:nvSpPr>
          <p:cNvPr id="94" name="Line 43"/>
          <p:cNvSpPr>
            <a:spLocks noChangeShapeType="1"/>
          </p:cNvSpPr>
          <p:nvPr/>
        </p:nvSpPr>
        <p:spPr bwMode="auto">
          <a:xfrm>
            <a:off x="7010400" y="2543175"/>
            <a:ext cx="0" cy="381000"/>
          </a:xfrm>
          <a:prstGeom prst="line">
            <a:avLst/>
          </a:prstGeom>
          <a:ln w="57150">
            <a:solidFill>
              <a:schemeClr val="tx1"/>
            </a:solidFill>
            <a:round/>
            <a:headEnd/>
            <a:tailEnd/>
          </a:ln>
          <a:effectLst/>
        </p:spPr>
        <p:txBody>
          <a:bodyPr/>
          <a:lstStyle/>
          <a:p>
            <a:endParaRPr lang="en-US"/>
          </a:p>
        </p:txBody>
      </p:sp>
      <p:sp>
        <p:nvSpPr>
          <p:cNvPr id="95" name="Line 44"/>
          <p:cNvSpPr>
            <a:spLocks noChangeShapeType="1"/>
          </p:cNvSpPr>
          <p:nvPr/>
        </p:nvSpPr>
        <p:spPr bwMode="auto">
          <a:xfrm>
            <a:off x="3886200" y="3000375"/>
            <a:ext cx="457200" cy="1219200"/>
          </a:xfrm>
          <a:prstGeom prst="line">
            <a:avLst/>
          </a:prstGeom>
          <a:ln w="9525">
            <a:solidFill>
              <a:schemeClr val="tx1"/>
            </a:solidFill>
            <a:round/>
            <a:headEnd/>
            <a:tailEnd type="triangle" w="med" len="med"/>
          </a:ln>
          <a:effectLst/>
        </p:spPr>
        <p:txBody>
          <a:bodyPr/>
          <a:lstStyle/>
          <a:p>
            <a:endParaRPr lang="en-US"/>
          </a:p>
        </p:txBody>
      </p:sp>
      <p:sp>
        <p:nvSpPr>
          <p:cNvPr id="96" name="Line 45"/>
          <p:cNvSpPr>
            <a:spLocks noChangeShapeType="1"/>
          </p:cNvSpPr>
          <p:nvPr/>
        </p:nvSpPr>
        <p:spPr bwMode="auto">
          <a:xfrm>
            <a:off x="4267200" y="3000375"/>
            <a:ext cx="228600" cy="1295400"/>
          </a:xfrm>
          <a:prstGeom prst="line">
            <a:avLst/>
          </a:prstGeom>
          <a:ln w="9525">
            <a:solidFill>
              <a:schemeClr val="tx1"/>
            </a:solidFill>
            <a:round/>
            <a:headEnd/>
            <a:tailEnd type="triangle" w="med" len="med"/>
          </a:ln>
          <a:effectLst/>
        </p:spPr>
        <p:txBody>
          <a:bodyPr/>
          <a:lstStyle/>
          <a:p>
            <a:endParaRPr lang="en-US"/>
          </a:p>
        </p:txBody>
      </p:sp>
      <p:sp>
        <p:nvSpPr>
          <p:cNvPr id="97" name="Line 46"/>
          <p:cNvSpPr>
            <a:spLocks noChangeShapeType="1"/>
          </p:cNvSpPr>
          <p:nvPr/>
        </p:nvSpPr>
        <p:spPr bwMode="auto">
          <a:xfrm flipH="1">
            <a:off x="4648200" y="3000375"/>
            <a:ext cx="152400" cy="1295400"/>
          </a:xfrm>
          <a:prstGeom prst="line">
            <a:avLst/>
          </a:prstGeom>
          <a:ln w="9525">
            <a:solidFill>
              <a:schemeClr val="tx1"/>
            </a:solidFill>
            <a:round/>
            <a:headEnd/>
            <a:tailEnd type="triangle" w="med" len="med"/>
          </a:ln>
          <a:effectLst/>
        </p:spPr>
        <p:txBody>
          <a:bodyPr/>
          <a:lstStyle/>
          <a:p>
            <a:endParaRPr lang="en-US"/>
          </a:p>
        </p:txBody>
      </p:sp>
      <p:sp>
        <p:nvSpPr>
          <p:cNvPr id="98" name="Line 47"/>
          <p:cNvSpPr>
            <a:spLocks noChangeShapeType="1"/>
          </p:cNvSpPr>
          <p:nvPr/>
        </p:nvSpPr>
        <p:spPr bwMode="auto">
          <a:xfrm flipH="1">
            <a:off x="4800600" y="3000375"/>
            <a:ext cx="304800" cy="1295400"/>
          </a:xfrm>
          <a:prstGeom prst="line">
            <a:avLst/>
          </a:prstGeom>
          <a:ln w="9525">
            <a:solidFill>
              <a:schemeClr val="tx1"/>
            </a:solidFill>
            <a:round/>
            <a:headEnd/>
            <a:tailEnd type="triangle" w="med" len="med"/>
          </a:ln>
          <a:effectLst/>
        </p:spPr>
        <p:txBody>
          <a:bodyPr/>
          <a:lstStyle/>
          <a:p>
            <a:endParaRPr lang="en-US"/>
          </a:p>
        </p:txBody>
      </p:sp>
      <p:sp>
        <p:nvSpPr>
          <p:cNvPr id="99" name="Line 48"/>
          <p:cNvSpPr>
            <a:spLocks noChangeShapeType="1"/>
          </p:cNvSpPr>
          <p:nvPr/>
        </p:nvSpPr>
        <p:spPr bwMode="auto">
          <a:xfrm flipH="1">
            <a:off x="5105400" y="3000375"/>
            <a:ext cx="762000" cy="1295400"/>
          </a:xfrm>
          <a:prstGeom prst="line">
            <a:avLst/>
          </a:prstGeom>
          <a:ln w="9525">
            <a:solidFill>
              <a:schemeClr val="tx1"/>
            </a:solidFill>
            <a:round/>
            <a:headEnd/>
            <a:tailEnd type="triangle" w="med" len="med"/>
          </a:ln>
          <a:effectLst/>
        </p:spPr>
        <p:txBody>
          <a:bodyPr/>
          <a:lstStyle/>
          <a:p>
            <a:endParaRPr lang="en-US"/>
          </a:p>
        </p:txBody>
      </p:sp>
      <p:sp>
        <p:nvSpPr>
          <p:cNvPr id="100" name="Line 49"/>
          <p:cNvSpPr>
            <a:spLocks noChangeShapeType="1"/>
          </p:cNvSpPr>
          <p:nvPr/>
        </p:nvSpPr>
        <p:spPr bwMode="auto">
          <a:xfrm flipH="1">
            <a:off x="5029200" y="3000375"/>
            <a:ext cx="457200" cy="1295400"/>
          </a:xfrm>
          <a:prstGeom prst="line">
            <a:avLst/>
          </a:prstGeom>
          <a:ln w="9525">
            <a:solidFill>
              <a:schemeClr val="tx1"/>
            </a:solidFill>
            <a:round/>
            <a:headEnd/>
            <a:tailEnd type="triangle" w="med" len="med"/>
          </a:ln>
          <a:effectLst/>
        </p:spPr>
        <p:txBody>
          <a:bodyPr/>
          <a:lstStyle/>
          <a:p>
            <a:endParaRPr lang="en-US"/>
          </a:p>
        </p:txBody>
      </p:sp>
      <p:sp>
        <p:nvSpPr>
          <p:cNvPr id="101" name="Line 50"/>
          <p:cNvSpPr>
            <a:spLocks noChangeShapeType="1"/>
          </p:cNvSpPr>
          <p:nvPr/>
        </p:nvSpPr>
        <p:spPr bwMode="auto">
          <a:xfrm flipH="1">
            <a:off x="5181600" y="3000375"/>
            <a:ext cx="1066800" cy="1295400"/>
          </a:xfrm>
          <a:prstGeom prst="line">
            <a:avLst/>
          </a:prstGeom>
          <a:ln w="9525">
            <a:solidFill>
              <a:schemeClr val="tx1"/>
            </a:solidFill>
            <a:round/>
            <a:headEnd/>
            <a:tailEnd type="triangle" w="med" len="med"/>
          </a:ln>
          <a:effectLst/>
        </p:spPr>
        <p:txBody>
          <a:bodyPr/>
          <a:lstStyle/>
          <a:p>
            <a:endParaRPr lang="en-US"/>
          </a:p>
        </p:txBody>
      </p:sp>
      <p:sp>
        <p:nvSpPr>
          <p:cNvPr id="102" name="Line 51"/>
          <p:cNvSpPr>
            <a:spLocks noChangeShapeType="1"/>
          </p:cNvSpPr>
          <p:nvPr/>
        </p:nvSpPr>
        <p:spPr bwMode="auto">
          <a:xfrm flipH="1">
            <a:off x="5334000" y="3000375"/>
            <a:ext cx="1295400" cy="1295400"/>
          </a:xfrm>
          <a:prstGeom prst="line">
            <a:avLst/>
          </a:prstGeom>
          <a:ln w="9525">
            <a:solidFill>
              <a:schemeClr val="tx1"/>
            </a:solidFill>
            <a:round/>
            <a:headEnd/>
            <a:tailEnd type="triangle" w="med" len="med"/>
          </a:ln>
          <a:effectLst/>
        </p:spPr>
        <p:txBody>
          <a:bodyPr/>
          <a:lstStyle/>
          <a:p>
            <a:endParaRPr lang="en-US"/>
          </a:p>
        </p:txBody>
      </p:sp>
      <p:sp>
        <p:nvSpPr>
          <p:cNvPr id="103" name="Line 52"/>
          <p:cNvSpPr>
            <a:spLocks noChangeShapeType="1"/>
          </p:cNvSpPr>
          <p:nvPr/>
        </p:nvSpPr>
        <p:spPr bwMode="auto">
          <a:xfrm flipH="1">
            <a:off x="5562600" y="3000375"/>
            <a:ext cx="1371600" cy="1295400"/>
          </a:xfrm>
          <a:prstGeom prst="line">
            <a:avLst/>
          </a:prstGeom>
          <a:ln w="9525">
            <a:solidFill>
              <a:schemeClr val="tx1"/>
            </a:solidFill>
            <a:round/>
            <a:headEnd/>
            <a:tailEnd type="triangle" w="med" len="med"/>
          </a:ln>
          <a:effectLst/>
        </p:spPr>
        <p:txBody>
          <a:bodyPr/>
          <a:lstStyle/>
          <a:p>
            <a:endParaRPr lang="en-US"/>
          </a:p>
        </p:txBody>
      </p:sp>
      <p:sp>
        <p:nvSpPr>
          <p:cNvPr id="104" name="Line 54"/>
          <p:cNvSpPr>
            <a:spLocks noChangeShapeType="1"/>
          </p:cNvSpPr>
          <p:nvPr/>
        </p:nvSpPr>
        <p:spPr bwMode="auto">
          <a:xfrm>
            <a:off x="7315200" y="2543175"/>
            <a:ext cx="0" cy="381000"/>
          </a:xfrm>
          <a:prstGeom prst="line">
            <a:avLst/>
          </a:prstGeom>
          <a:ln w="57150">
            <a:solidFill>
              <a:schemeClr val="tx1"/>
            </a:solidFill>
            <a:round/>
            <a:headEnd/>
            <a:tailEnd/>
          </a:ln>
          <a:effectLst/>
        </p:spPr>
        <p:txBody>
          <a:bodyPr/>
          <a:lstStyle/>
          <a:p>
            <a:endParaRPr lang="en-US"/>
          </a:p>
        </p:txBody>
      </p:sp>
      <p:sp>
        <p:nvSpPr>
          <p:cNvPr id="105" name="Line 55"/>
          <p:cNvSpPr>
            <a:spLocks noChangeShapeType="1"/>
          </p:cNvSpPr>
          <p:nvPr/>
        </p:nvSpPr>
        <p:spPr bwMode="auto">
          <a:xfrm flipH="1">
            <a:off x="5867400" y="3000375"/>
            <a:ext cx="1371600" cy="1295400"/>
          </a:xfrm>
          <a:prstGeom prst="line">
            <a:avLst/>
          </a:prstGeom>
          <a:ln w="9525">
            <a:solidFill>
              <a:schemeClr val="tx1"/>
            </a:solidFill>
            <a:round/>
            <a:headEnd/>
            <a:tailEnd type="triangle" w="med" len="med"/>
          </a:ln>
          <a:effectLst/>
        </p:spPr>
        <p:txBody>
          <a:bodyPr/>
          <a:lstStyle/>
          <a:p>
            <a:endParaRPr lang="en-US"/>
          </a:p>
        </p:txBody>
      </p:sp>
      <p:sp>
        <p:nvSpPr>
          <p:cNvPr id="106" name="Line 56"/>
          <p:cNvSpPr>
            <a:spLocks noChangeShapeType="1"/>
          </p:cNvSpPr>
          <p:nvPr/>
        </p:nvSpPr>
        <p:spPr bwMode="auto">
          <a:xfrm>
            <a:off x="3962400" y="4600575"/>
            <a:ext cx="1905000" cy="0"/>
          </a:xfrm>
          <a:prstGeom prst="line">
            <a:avLst/>
          </a:prstGeom>
          <a:ln w="9525">
            <a:solidFill>
              <a:schemeClr val="tx1"/>
            </a:solidFill>
            <a:round/>
            <a:headEnd/>
            <a:tailEnd/>
          </a:ln>
          <a:effectLst/>
        </p:spPr>
        <p:txBody>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linds(horizontal)">
                                      <p:cBhvr>
                                        <p:cTn id="7" dur="500"/>
                                        <p:tgtEl>
                                          <p:spTgt spid="3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blinds(horizontal)">
                                      <p:cBhvr>
                                        <p:cTn id="10" dur="500"/>
                                        <p:tgtEl>
                                          <p:spTgt spid="31"/>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blinds(horizontal)">
                                      <p:cBhvr>
                                        <p:cTn id="13" dur="500"/>
                                        <p:tgtEl>
                                          <p:spTgt spid="32"/>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blinds(horizontal)">
                                      <p:cBhvr>
                                        <p:cTn id="16" dur="500"/>
                                        <p:tgtEl>
                                          <p:spTgt spid="33"/>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blinds(horizontal)">
                                      <p:cBhvr>
                                        <p:cTn id="19" dur="500"/>
                                        <p:tgtEl>
                                          <p:spTgt spid="34"/>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blinds(horizontal)">
                                      <p:cBhvr>
                                        <p:cTn id="22" dur="500"/>
                                        <p:tgtEl>
                                          <p:spTgt spid="35"/>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blinds(horizontal)">
                                      <p:cBhvr>
                                        <p:cTn id="25" dur="500"/>
                                        <p:tgtEl>
                                          <p:spTgt spid="36"/>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blinds(horizontal)">
                                      <p:cBhvr>
                                        <p:cTn id="28" dur="500"/>
                                        <p:tgtEl>
                                          <p:spTgt spid="37"/>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blinds(horizontal)">
                                      <p:cBhvr>
                                        <p:cTn id="31" dur="500"/>
                                        <p:tgtEl>
                                          <p:spTgt spid="38"/>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blinds(horizontal)">
                                      <p:cBhvr>
                                        <p:cTn id="34" dur="500"/>
                                        <p:tgtEl>
                                          <p:spTgt spid="39"/>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blinds(horizontal)">
                                      <p:cBhvr>
                                        <p:cTn id="37" dur="500"/>
                                        <p:tgtEl>
                                          <p:spTgt spid="40"/>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65"/>
                                        </p:tgtEl>
                                        <p:attrNameLst>
                                          <p:attrName>style.visibility</p:attrName>
                                        </p:attrNameLst>
                                      </p:cBhvr>
                                      <p:to>
                                        <p:strVal val="visible"/>
                                      </p:to>
                                    </p:set>
                                    <p:animEffect transition="in" filter="blinds(horizontal)">
                                      <p:cBhvr>
                                        <p:cTn id="40" dur="500"/>
                                        <p:tgtEl>
                                          <p:spTgt spid="65"/>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66"/>
                                        </p:tgtEl>
                                        <p:attrNameLst>
                                          <p:attrName>style.visibility</p:attrName>
                                        </p:attrNameLst>
                                      </p:cBhvr>
                                      <p:to>
                                        <p:strVal val="visible"/>
                                      </p:to>
                                    </p:set>
                                    <p:animEffect transition="in" filter="blinds(horizontal)">
                                      <p:cBhvr>
                                        <p:cTn id="43" dur="500"/>
                                        <p:tgtEl>
                                          <p:spTgt spid="66"/>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67"/>
                                        </p:tgtEl>
                                        <p:attrNameLst>
                                          <p:attrName>style.visibility</p:attrName>
                                        </p:attrNameLst>
                                      </p:cBhvr>
                                      <p:to>
                                        <p:strVal val="visible"/>
                                      </p:to>
                                    </p:set>
                                    <p:animEffect transition="in" filter="blinds(horizontal)">
                                      <p:cBhvr>
                                        <p:cTn id="46" dur="500"/>
                                        <p:tgtEl>
                                          <p:spTgt spid="67"/>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68"/>
                                        </p:tgtEl>
                                        <p:attrNameLst>
                                          <p:attrName>style.visibility</p:attrName>
                                        </p:attrNameLst>
                                      </p:cBhvr>
                                      <p:to>
                                        <p:strVal val="visible"/>
                                      </p:to>
                                    </p:set>
                                    <p:animEffect transition="in" filter="blinds(horizontal)">
                                      <p:cBhvr>
                                        <p:cTn id="49" dur="500"/>
                                        <p:tgtEl>
                                          <p:spTgt spid="68"/>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69"/>
                                        </p:tgtEl>
                                        <p:attrNameLst>
                                          <p:attrName>style.visibility</p:attrName>
                                        </p:attrNameLst>
                                      </p:cBhvr>
                                      <p:to>
                                        <p:strVal val="visible"/>
                                      </p:to>
                                    </p:set>
                                    <p:animEffect transition="in" filter="blinds(horizontal)">
                                      <p:cBhvr>
                                        <p:cTn id="52" dur="500"/>
                                        <p:tgtEl>
                                          <p:spTgt spid="69"/>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70"/>
                                        </p:tgtEl>
                                        <p:attrNameLst>
                                          <p:attrName>style.visibility</p:attrName>
                                        </p:attrNameLst>
                                      </p:cBhvr>
                                      <p:to>
                                        <p:strVal val="visible"/>
                                      </p:to>
                                    </p:set>
                                    <p:animEffect transition="in" filter="blinds(horizontal)">
                                      <p:cBhvr>
                                        <p:cTn id="55" dur="500"/>
                                        <p:tgtEl>
                                          <p:spTgt spid="70"/>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71"/>
                                        </p:tgtEl>
                                        <p:attrNameLst>
                                          <p:attrName>style.visibility</p:attrName>
                                        </p:attrNameLst>
                                      </p:cBhvr>
                                      <p:to>
                                        <p:strVal val="visible"/>
                                      </p:to>
                                    </p:set>
                                    <p:animEffect transition="in" filter="blinds(horizontal)">
                                      <p:cBhvr>
                                        <p:cTn id="58" dur="500"/>
                                        <p:tgtEl>
                                          <p:spTgt spid="71"/>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72"/>
                                        </p:tgtEl>
                                        <p:attrNameLst>
                                          <p:attrName>style.visibility</p:attrName>
                                        </p:attrNameLst>
                                      </p:cBhvr>
                                      <p:to>
                                        <p:strVal val="visible"/>
                                      </p:to>
                                    </p:set>
                                    <p:animEffect transition="in" filter="blinds(horizontal)">
                                      <p:cBhvr>
                                        <p:cTn id="61" dur="500"/>
                                        <p:tgtEl>
                                          <p:spTgt spid="72"/>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73"/>
                                        </p:tgtEl>
                                        <p:attrNameLst>
                                          <p:attrName>style.visibility</p:attrName>
                                        </p:attrNameLst>
                                      </p:cBhvr>
                                      <p:to>
                                        <p:strVal val="visible"/>
                                      </p:to>
                                    </p:set>
                                    <p:animEffect transition="in" filter="blinds(horizontal)">
                                      <p:cBhvr>
                                        <p:cTn id="64" dur="500"/>
                                        <p:tgtEl>
                                          <p:spTgt spid="73"/>
                                        </p:tgtEl>
                                      </p:cBhvr>
                                    </p:animEffect>
                                  </p:childTnLst>
                                </p:cTn>
                              </p:par>
                              <p:par>
                                <p:cTn id="65" presetID="3" presetClass="entr" presetSubtype="10" fill="hold" grpId="0" nodeType="withEffect">
                                  <p:stCondLst>
                                    <p:cond delay="0"/>
                                  </p:stCondLst>
                                  <p:childTnLst>
                                    <p:set>
                                      <p:cBhvr>
                                        <p:cTn id="66" dur="1" fill="hold">
                                          <p:stCondLst>
                                            <p:cond delay="0"/>
                                          </p:stCondLst>
                                        </p:cTn>
                                        <p:tgtEl>
                                          <p:spTgt spid="74"/>
                                        </p:tgtEl>
                                        <p:attrNameLst>
                                          <p:attrName>style.visibility</p:attrName>
                                        </p:attrNameLst>
                                      </p:cBhvr>
                                      <p:to>
                                        <p:strVal val="visible"/>
                                      </p:to>
                                    </p:set>
                                    <p:animEffect transition="in" filter="blinds(horizontal)">
                                      <p:cBhvr>
                                        <p:cTn id="67" dur="500"/>
                                        <p:tgtEl>
                                          <p:spTgt spid="74"/>
                                        </p:tgtEl>
                                      </p:cBhvr>
                                    </p:animEffect>
                                  </p:childTnLst>
                                </p:cTn>
                              </p:par>
                              <p:par>
                                <p:cTn id="68" presetID="3" presetClass="entr" presetSubtype="10" fill="hold" grpId="0" nodeType="withEffect">
                                  <p:stCondLst>
                                    <p:cond delay="0"/>
                                  </p:stCondLst>
                                  <p:childTnLst>
                                    <p:set>
                                      <p:cBhvr>
                                        <p:cTn id="69" dur="1" fill="hold">
                                          <p:stCondLst>
                                            <p:cond delay="0"/>
                                          </p:stCondLst>
                                        </p:cTn>
                                        <p:tgtEl>
                                          <p:spTgt spid="75"/>
                                        </p:tgtEl>
                                        <p:attrNameLst>
                                          <p:attrName>style.visibility</p:attrName>
                                        </p:attrNameLst>
                                      </p:cBhvr>
                                      <p:to>
                                        <p:strVal val="visible"/>
                                      </p:to>
                                    </p:set>
                                    <p:animEffect transition="in" filter="blinds(horizontal)">
                                      <p:cBhvr>
                                        <p:cTn id="70" dur="500"/>
                                        <p:tgtEl>
                                          <p:spTgt spid="75"/>
                                        </p:tgtEl>
                                      </p:cBhvr>
                                    </p:animEffect>
                                  </p:childTnLst>
                                </p:cTn>
                              </p:par>
                              <p:par>
                                <p:cTn id="71" presetID="3" presetClass="entr" presetSubtype="10" fill="hold" grpId="0" nodeType="withEffect">
                                  <p:stCondLst>
                                    <p:cond delay="0"/>
                                  </p:stCondLst>
                                  <p:childTnLst>
                                    <p:set>
                                      <p:cBhvr>
                                        <p:cTn id="72" dur="1" fill="hold">
                                          <p:stCondLst>
                                            <p:cond delay="0"/>
                                          </p:stCondLst>
                                        </p:cTn>
                                        <p:tgtEl>
                                          <p:spTgt spid="76"/>
                                        </p:tgtEl>
                                        <p:attrNameLst>
                                          <p:attrName>style.visibility</p:attrName>
                                        </p:attrNameLst>
                                      </p:cBhvr>
                                      <p:to>
                                        <p:strVal val="visible"/>
                                      </p:to>
                                    </p:set>
                                    <p:animEffect transition="in" filter="blinds(horizontal)">
                                      <p:cBhvr>
                                        <p:cTn id="73" dur="500"/>
                                        <p:tgtEl>
                                          <p:spTgt spid="76"/>
                                        </p:tgtEl>
                                      </p:cBhvr>
                                    </p:animEffect>
                                  </p:childTnLst>
                                </p:cTn>
                              </p:par>
                              <p:par>
                                <p:cTn id="74" presetID="3" presetClass="entr" presetSubtype="10" fill="hold" grpId="0" nodeType="withEffect">
                                  <p:stCondLst>
                                    <p:cond delay="0"/>
                                  </p:stCondLst>
                                  <p:childTnLst>
                                    <p:set>
                                      <p:cBhvr>
                                        <p:cTn id="75" dur="1" fill="hold">
                                          <p:stCondLst>
                                            <p:cond delay="0"/>
                                          </p:stCondLst>
                                        </p:cTn>
                                        <p:tgtEl>
                                          <p:spTgt spid="77"/>
                                        </p:tgtEl>
                                        <p:attrNameLst>
                                          <p:attrName>style.visibility</p:attrName>
                                        </p:attrNameLst>
                                      </p:cBhvr>
                                      <p:to>
                                        <p:strVal val="visible"/>
                                      </p:to>
                                    </p:set>
                                    <p:animEffect transition="in" filter="blinds(horizontal)">
                                      <p:cBhvr>
                                        <p:cTn id="76" dur="500"/>
                                        <p:tgtEl>
                                          <p:spTgt spid="77"/>
                                        </p:tgtEl>
                                      </p:cBhvr>
                                    </p:animEffect>
                                  </p:childTnLst>
                                </p:cTn>
                              </p:par>
                              <p:par>
                                <p:cTn id="77" presetID="3" presetClass="entr" presetSubtype="10" fill="hold" grpId="0" nodeType="withEffect">
                                  <p:stCondLst>
                                    <p:cond delay="0"/>
                                  </p:stCondLst>
                                  <p:childTnLst>
                                    <p:set>
                                      <p:cBhvr>
                                        <p:cTn id="78" dur="1" fill="hold">
                                          <p:stCondLst>
                                            <p:cond delay="0"/>
                                          </p:stCondLst>
                                        </p:cTn>
                                        <p:tgtEl>
                                          <p:spTgt spid="78"/>
                                        </p:tgtEl>
                                        <p:attrNameLst>
                                          <p:attrName>style.visibility</p:attrName>
                                        </p:attrNameLst>
                                      </p:cBhvr>
                                      <p:to>
                                        <p:strVal val="visible"/>
                                      </p:to>
                                    </p:set>
                                    <p:animEffect transition="in" filter="blinds(horizontal)">
                                      <p:cBhvr>
                                        <p:cTn id="79" dur="500"/>
                                        <p:tgtEl>
                                          <p:spTgt spid="78"/>
                                        </p:tgtEl>
                                      </p:cBhvr>
                                    </p:animEffect>
                                  </p:childTnLst>
                                </p:cTn>
                              </p:par>
                              <p:par>
                                <p:cTn id="80" presetID="3" presetClass="entr" presetSubtype="10" fill="hold" grpId="0" nodeType="withEffect">
                                  <p:stCondLst>
                                    <p:cond delay="0"/>
                                  </p:stCondLst>
                                  <p:childTnLst>
                                    <p:set>
                                      <p:cBhvr>
                                        <p:cTn id="81" dur="1" fill="hold">
                                          <p:stCondLst>
                                            <p:cond delay="0"/>
                                          </p:stCondLst>
                                        </p:cTn>
                                        <p:tgtEl>
                                          <p:spTgt spid="79"/>
                                        </p:tgtEl>
                                        <p:attrNameLst>
                                          <p:attrName>style.visibility</p:attrName>
                                        </p:attrNameLst>
                                      </p:cBhvr>
                                      <p:to>
                                        <p:strVal val="visible"/>
                                      </p:to>
                                    </p:set>
                                    <p:animEffect transition="in" filter="blinds(horizontal)">
                                      <p:cBhvr>
                                        <p:cTn id="82" dur="500"/>
                                        <p:tgtEl>
                                          <p:spTgt spid="79"/>
                                        </p:tgtEl>
                                      </p:cBhvr>
                                    </p:animEffect>
                                  </p:childTnLst>
                                </p:cTn>
                              </p:par>
                              <p:par>
                                <p:cTn id="83" presetID="3" presetClass="entr" presetSubtype="10" fill="hold" grpId="0" nodeType="withEffect">
                                  <p:stCondLst>
                                    <p:cond delay="0"/>
                                  </p:stCondLst>
                                  <p:childTnLst>
                                    <p:set>
                                      <p:cBhvr>
                                        <p:cTn id="84" dur="1" fill="hold">
                                          <p:stCondLst>
                                            <p:cond delay="0"/>
                                          </p:stCondLst>
                                        </p:cTn>
                                        <p:tgtEl>
                                          <p:spTgt spid="80"/>
                                        </p:tgtEl>
                                        <p:attrNameLst>
                                          <p:attrName>style.visibility</p:attrName>
                                        </p:attrNameLst>
                                      </p:cBhvr>
                                      <p:to>
                                        <p:strVal val="visible"/>
                                      </p:to>
                                    </p:set>
                                    <p:animEffect transition="in" filter="blinds(horizontal)">
                                      <p:cBhvr>
                                        <p:cTn id="85" dur="500"/>
                                        <p:tgtEl>
                                          <p:spTgt spid="80"/>
                                        </p:tgtEl>
                                      </p:cBhvr>
                                    </p:animEffect>
                                  </p:childTnLst>
                                </p:cTn>
                              </p:par>
                              <p:par>
                                <p:cTn id="86" presetID="3" presetClass="entr" presetSubtype="10" fill="hold" grpId="0" nodeType="withEffect">
                                  <p:stCondLst>
                                    <p:cond delay="0"/>
                                  </p:stCondLst>
                                  <p:childTnLst>
                                    <p:set>
                                      <p:cBhvr>
                                        <p:cTn id="87" dur="1" fill="hold">
                                          <p:stCondLst>
                                            <p:cond delay="0"/>
                                          </p:stCondLst>
                                        </p:cTn>
                                        <p:tgtEl>
                                          <p:spTgt spid="81"/>
                                        </p:tgtEl>
                                        <p:attrNameLst>
                                          <p:attrName>style.visibility</p:attrName>
                                        </p:attrNameLst>
                                      </p:cBhvr>
                                      <p:to>
                                        <p:strVal val="visible"/>
                                      </p:to>
                                    </p:set>
                                    <p:animEffect transition="in" filter="blinds(horizontal)">
                                      <p:cBhvr>
                                        <p:cTn id="88" dur="500"/>
                                        <p:tgtEl>
                                          <p:spTgt spid="81"/>
                                        </p:tgtEl>
                                      </p:cBhvr>
                                    </p:animEffect>
                                  </p:childTnLst>
                                </p:cTn>
                              </p:par>
                              <p:par>
                                <p:cTn id="89" presetID="3" presetClass="entr" presetSubtype="10" fill="hold" grpId="0" nodeType="withEffect">
                                  <p:stCondLst>
                                    <p:cond delay="0"/>
                                  </p:stCondLst>
                                  <p:childTnLst>
                                    <p:set>
                                      <p:cBhvr>
                                        <p:cTn id="90" dur="1" fill="hold">
                                          <p:stCondLst>
                                            <p:cond delay="0"/>
                                          </p:stCondLst>
                                        </p:cTn>
                                        <p:tgtEl>
                                          <p:spTgt spid="82"/>
                                        </p:tgtEl>
                                        <p:attrNameLst>
                                          <p:attrName>style.visibility</p:attrName>
                                        </p:attrNameLst>
                                      </p:cBhvr>
                                      <p:to>
                                        <p:strVal val="visible"/>
                                      </p:to>
                                    </p:set>
                                    <p:animEffect transition="in" filter="blinds(horizontal)">
                                      <p:cBhvr>
                                        <p:cTn id="91" dur="500"/>
                                        <p:tgtEl>
                                          <p:spTgt spid="82"/>
                                        </p:tgtEl>
                                      </p:cBhvr>
                                    </p:animEffect>
                                  </p:childTnLst>
                                </p:cTn>
                              </p:par>
                              <p:par>
                                <p:cTn id="92" presetID="3" presetClass="entr" presetSubtype="10" fill="hold" grpId="0" nodeType="withEffect">
                                  <p:stCondLst>
                                    <p:cond delay="0"/>
                                  </p:stCondLst>
                                  <p:childTnLst>
                                    <p:set>
                                      <p:cBhvr>
                                        <p:cTn id="93" dur="1" fill="hold">
                                          <p:stCondLst>
                                            <p:cond delay="0"/>
                                          </p:stCondLst>
                                        </p:cTn>
                                        <p:tgtEl>
                                          <p:spTgt spid="83"/>
                                        </p:tgtEl>
                                        <p:attrNameLst>
                                          <p:attrName>style.visibility</p:attrName>
                                        </p:attrNameLst>
                                      </p:cBhvr>
                                      <p:to>
                                        <p:strVal val="visible"/>
                                      </p:to>
                                    </p:set>
                                    <p:animEffect transition="in" filter="blinds(horizontal)">
                                      <p:cBhvr>
                                        <p:cTn id="94" dur="500"/>
                                        <p:tgtEl>
                                          <p:spTgt spid="83"/>
                                        </p:tgtEl>
                                      </p:cBhvr>
                                    </p:animEffect>
                                  </p:childTnLst>
                                </p:cTn>
                              </p:par>
                              <p:par>
                                <p:cTn id="95" presetID="3" presetClass="entr" presetSubtype="10" fill="hold" grpId="0" nodeType="withEffect">
                                  <p:stCondLst>
                                    <p:cond delay="0"/>
                                  </p:stCondLst>
                                  <p:childTnLst>
                                    <p:set>
                                      <p:cBhvr>
                                        <p:cTn id="96" dur="1" fill="hold">
                                          <p:stCondLst>
                                            <p:cond delay="0"/>
                                          </p:stCondLst>
                                        </p:cTn>
                                        <p:tgtEl>
                                          <p:spTgt spid="84"/>
                                        </p:tgtEl>
                                        <p:attrNameLst>
                                          <p:attrName>style.visibility</p:attrName>
                                        </p:attrNameLst>
                                      </p:cBhvr>
                                      <p:to>
                                        <p:strVal val="visible"/>
                                      </p:to>
                                    </p:set>
                                    <p:animEffect transition="in" filter="blinds(horizontal)">
                                      <p:cBhvr>
                                        <p:cTn id="97" dur="500"/>
                                        <p:tgtEl>
                                          <p:spTgt spid="84"/>
                                        </p:tgtEl>
                                      </p:cBhvr>
                                    </p:animEffect>
                                  </p:childTnLst>
                                </p:cTn>
                              </p:par>
                              <p:par>
                                <p:cTn id="98" presetID="3" presetClass="entr" presetSubtype="10" fill="hold" grpId="0" nodeType="withEffect">
                                  <p:stCondLst>
                                    <p:cond delay="0"/>
                                  </p:stCondLst>
                                  <p:childTnLst>
                                    <p:set>
                                      <p:cBhvr>
                                        <p:cTn id="99" dur="1" fill="hold">
                                          <p:stCondLst>
                                            <p:cond delay="0"/>
                                          </p:stCondLst>
                                        </p:cTn>
                                        <p:tgtEl>
                                          <p:spTgt spid="85"/>
                                        </p:tgtEl>
                                        <p:attrNameLst>
                                          <p:attrName>style.visibility</p:attrName>
                                        </p:attrNameLst>
                                      </p:cBhvr>
                                      <p:to>
                                        <p:strVal val="visible"/>
                                      </p:to>
                                    </p:set>
                                    <p:animEffect transition="in" filter="blinds(horizontal)">
                                      <p:cBhvr>
                                        <p:cTn id="100" dur="500"/>
                                        <p:tgtEl>
                                          <p:spTgt spid="85"/>
                                        </p:tgtEl>
                                      </p:cBhvr>
                                    </p:animEffect>
                                  </p:childTnLst>
                                </p:cTn>
                              </p:par>
                              <p:par>
                                <p:cTn id="101" presetID="3" presetClass="entr" presetSubtype="10" fill="hold" grpId="0" nodeType="withEffect">
                                  <p:stCondLst>
                                    <p:cond delay="0"/>
                                  </p:stCondLst>
                                  <p:childTnLst>
                                    <p:set>
                                      <p:cBhvr>
                                        <p:cTn id="102" dur="1" fill="hold">
                                          <p:stCondLst>
                                            <p:cond delay="0"/>
                                          </p:stCondLst>
                                        </p:cTn>
                                        <p:tgtEl>
                                          <p:spTgt spid="86"/>
                                        </p:tgtEl>
                                        <p:attrNameLst>
                                          <p:attrName>style.visibility</p:attrName>
                                        </p:attrNameLst>
                                      </p:cBhvr>
                                      <p:to>
                                        <p:strVal val="visible"/>
                                      </p:to>
                                    </p:set>
                                    <p:animEffect transition="in" filter="blinds(horizontal)">
                                      <p:cBhvr>
                                        <p:cTn id="103" dur="500"/>
                                        <p:tgtEl>
                                          <p:spTgt spid="86"/>
                                        </p:tgtEl>
                                      </p:cBhvr>
                                    </p:animEffect>
                                  </p:childTnLst>
                                </p:cTn>
                              </p:par>
                              <p:par>
                                <p:cTn id="104" presetID="3" presetClass="entr" presetSubtype="10" fill="hold" grpId="0" nodeType="withEffect">
                                  <p:stCondLst>
                                    <p:cond delay="0"/>
                                  </p:stCondLst>
                                  <p:childTnLst>
                                    <p:set>
                                      <p:cBhvr>
                                        <p:cTn id="105" dur="1" fill="hold">
                                          <p:stCondLst>
                                            <p:cond delay="0"/>
                                          </p:stCondLst>
                                        </p:cTn>
                                        <p:tgtEl>
                                          <p:spTgt spid="87"/>
                                        </p:tgtEl>
                                        <p:attrNameLst>
                                          <p:attrName>style.visibility</p:attrName>
                                        </p:attrNameLst>
                                      </p:cBhvr>
                                      <p:to>
                                        <p:strVal val="visible"/>
                                      </p:to>
                                    </p:set>
                                    <p:animEffect transition="in" filter="blinds(horizontal)">
                                      <p:cBhvr>
                                        <p:cTn id="106" dur="500"/>
                                        <p:tgtEl>
                                          <p:spTgt spid="87"/>
                                        </p:tgtEl>
                                      </p:cBhvr>
                                    </p:animEffect>
                                  </p:childTnLst>
                                </p:cTn>
                              </p:par>
                              <p:par>
                                <p:cTn id="107" presetID="3" presetClass="entr" presetSubtype="10" fill="hold" grpId="0" nodeType="withEffect">
                                  <p:stCondLst>
                                    <p:cond delay="0"/>
                                  </p:stCondLst>
                                  <p:childTnLst>
                                    <p:set>
                                      <p:cBhvr>
                                        <p:cTn id="108" dur="1" fill="hold">
                                          <p:stCondLst>
                                            <p:cond delay="0"/>
                                          </p:stCondLst>
                                        </p:cTn>
                                        <p:tgtEl>
                                          <p:spTgt spid="88"/>
                                        </p:tgtEl>
                                        <p:attrNameLst>
                                          <p:attrName>style.visibility</p:attrName>
                                        </p:attrNameLst>
                                      </p:cBhvr>
                                      <p:to>
                                        <p:strVal val="visible"/>
                                      </p:to>
                                    </p:set>
                                    <p:animEffect transition="in" filter="blinds(horizontal)">
                                      <p:cBhvr>
                                        <p:cTn id="109" dur="500"/>
                                        <p:tgtEl>
                                          <p:spTgt spid="88"/>
                                        </p:tgtEl>
                                      </p:cBhvr>
                                    </p:animEffect>
                                  </p:childTnLst>
                                </p:cTn>
                              </p:par>
                              <p:par>
                                <p:cTn id="110" presetID="3" presetClass="entr" presetSubtype="10" fill="hold" grpId="0" nodeType="withEffect">
                                  <p:stCondLst>
                                    <p:cond delay="0"/>
                                  </p:stCondLst>
                                  <p:childTnLst>
                                    <p:set>
                                      <p:cBhvr>
                                        <p:cTn id="111" dur="1" fill="hold">
                                          <p:stCondLst>
                                            <p:cond delay="0"/>
                                          </p:stCondLst>
                                        </p:cTn>
                                        <p:tgtEl>
                                          <p:spTgt spid="89"/>
                                        </p:tgtEl>
                                        <p:attrNameLst>
                                          <p:attrName>style.visibility</p:attrName>
                                        </p:attrNameLst>
                                      </p:cBhvr>
                                      <p:to>
                                        <p:strVal val="visible"/>
                                      </p:to>
                                    </p:set>
                                    <p:animEffect transition="in" filter="blinds(horizontal)">
                                      <p:cBhvr>
                                        <p:cTn id="112" dur="500"/>
                                        <p:tgtEl>
                                          <p:spTgt spid="89"/>
                                        </p:tgtEl>
                                      </p:cBhvr>
                                    </p:animEffect>
                                  </p:childTnLst>
                                </p:cTn>
                              </p:par>
                              <p:par>
                                <p:cTn id="113" presetID="3" presetClass="entr" presetSubtype="10" fill="hold" grpId="0" nodeType="withEffect">
                                  <p:stCondLst>
                                    <p:cond delay="0"/>
                                  </p:stCondLst>
                                  <p:childTnLst>
                                    <p:set>
                                      <p:cBhvr>
                                        <p:cTn id="114" dur="1" fill="hold">
                                          <p:stCondLst>
                                            <p:cond delay="0"/>
                                          </p:stCondLst>
                                        </p:cTn>
                                        <p:tgtEl>
                                          <p:spTgt spid="90"/>
                                        </p:tgtEl>
                                        <p:attrNameLst>
                                          <p:attrName>style.visibility</p:attrName>
                                        </p:attrNameLst>
                                      </p:cBhvr>
                                      <p:to>
                                        <p:strVal val="visible"/>
                                      </p:to>
                                    </p:set>
                                    <p:animEffect transition="in" filter="blinds(horizontal)">
                                      <p:cBhvr>
                                        <p:cTn id="115" dur="500"/>
                                        <p:tgtEl>
                                          <p:spTgt spid="90"/>
                                        </p:tgtEl>
                                      </p:cBhvr>
                                    </p:animEffect>
                                  </p:childTnLst>
                                </p:cTn>
                              </p:par>
                              <p:par>
                                <p:cTn id="116" presetID="3" presetClass="entr" presetSubtype="10" fill="hold" grpId="0" nodeType="withEffect">
                                  <p:stCondLst>
                                    <p:cond delay="0"/>
                                  </p:stCondLst>
                                  <p:childTnLst>
                                    <p:set>
                                      <p:cBhvr>
                                        <p:cTn id="117" dur="1" fill="hold">
                                          <p:stCondLst>
                                            <p:cond delay="0"/>
                                          </p:stCondLst>
                                        </p:cTn>
                                        <p:tgtEl>
                                          <p:spTgt spid="91"/>
                                        </p:tgtEl>
                                        <p:attrNameLst>
                                          <p:attrName>style.visibility</p:attrName>
                                        </p:attrNameLst>
                                      </p:cBhvr>
                                      <p:to>
                                        <p:strVal val="visible"/>
                                      </p:to>
                                    </p:set>
                                    <p:animEffect transition="in" filter="blinds(horizontal)">
                                      <p:cBhvr>
                                        <p:cTn id="118" dur="500"/>
                                        <p:tgtEl>
                                          <p:spTgt spid="91"/>
                                        </p:tgtEl>
                                      </p:cBhvr>
                                    </p:animEffect>
                                  </p:childTnLst>
                                </p:cTn>
                              </p:par>
                              <p:par>
                                <p:cTn id="119" presetID="3" presetClass="entr" presetSubtype="10" fill="hold" grpId="0" nodeType="withEffect">
                                  <p:stCondLst>
                                    <p:cond delay="0"/>
                                  </p:stCondLst>
                                  <p:childTnLst>
                                    <p:set>
                                      <p:cBhvr>
                                        <p:cTn id="120" dur="1" fill="hold">
                                          <p:stCondLst>
                                            <p:cond delay="0"/>
                                          </p:stCondLst>
                                        </p:cTn>
                                        <p:tgtEl>
                                          <p:spTgt spid="92"/>
                                        </p:tgtEl>
                                        <p:attrNameLst>
                                          <p:attrName>style.visibility</p:attrName>
                                        </p:attrNameLst>
                                      </p:cBhvr>
                                      <p:to>
                                        <p:strVal val="visible"/>
                                      </p:to>
                                    </p:set>
                                    <p:animEffect transition="in" filter="blinds(horizontal)">
                                      <p:cBhvr>
                                        <p:cTn id="121" dur="500"/>
                                        <p:tgtEl>
                                          <p:spTgt spid="92"/>
                                        </p:tgtEl>
                                      </p:cBhvr>
                                    </p:animEffect>
                                  </p:childTnLst>
                                </p:cTn>
                              </p:par>
                              <p:par>
                                <p:cTn id="122" presetID="3" presetClass="entr" presetSubtype="10" fill="hold" grpId="0" nodeType="withEffect">
                                  <p:stCondLst>
                                    <p:cond delay="0"/>
                                  </p:stCondLst>
                                  <p:childTnLst>
                                    <p:set>
                                      <p:cBhvr>
                                        <p:cTn id="123" dur="1" fill="hold">
                                          <p:stCondLst>
                                            <p:cond delay="0"/>
                                          </p:stCondLst>
                                        </p:cTn>
                                        <p:tgtEl>
                                          <p:spTgt spid="93"/>
                                        </p:tgtEl>
                                        <p:attrNameLst>
                                          <p:attrName>style.visibility</p:attrName>
                                        </p:attrNameLst>
                                      </p:cBhvr>
                                      <p:to>
                                        <p:strVal val="visible"/>
                                      </p:to>
                                    </p:set>
                                    <p:animEffect transition="in" filter="blinds(horizontal)">
                                      <p:cBhvr>
                                        <p:cTn id="124" dur="500"/>
                                        <p:tgtEl>
                                          <p:spTgt spid="93"/>
                                        </p:tgtEl>
                                      </p:cBhvr>
                                    </p:animEffect>
                                  </p:childTnLst>
                                </p:cTn>
                              </p:par>
                              <p:par>
                                <p:cTn id="125" presetID="3" presetClass="entr" presetSubtype="10" fill="hold" grpId="0" nodeType="withEffect">
                                  <p:stCondLst>
                                    <p:cond delay="0"/>
                                  </p:stCondLst>
                                  <p:childTnLst>
                                    <p:set>
                                      <p:cBhvr>
                                        <p:cTn id="126" dur="1" fill="hold">
                                          <p:stCondLst>
                                            <p:cond delay="0"/>
                                          </p:stCondLst>
                                        </p:cTn>
                                        <p:tgtEl>
                                          <p:spTgt spid="94"/>
                                        </p:tgtEl>
                                        <p:attrNameLst>
                                          <p:attrName>style.visibility</p:attrName>
                                        </p:attrNameLst>
                                      </p:cBhvr>
                                      <p:to>
                                        <p:strVal val="visible"/>
                                      </p:to>
                                    </p:set>
                                    <p:animEffect transition="in" filter="blinds(horizontal)">
                                      <p:cBhvr>
                                        <p:cTn id="127" dur="500"/>
                                        <p:tgtEl>
                                          <p:spTgt spid="94"/>
                                        </p:tgtEl>
                                      </p:cBhvr>
                                    </p:animEffect>
                                  </p:childTnLst>
                                </p:cTn>
                              </p:par>
                              <p:par>
                                <p:cTn id="128" presetID="3" presetClass="entr" presetSubtype="10" fill="hold" grpId="0" nodeType="withEffect">
                                  <p:stCondLst>
                                    <p:cond delay="0"/>
                                  </p:stCondLst>
                                  <p:childTnLst>
                                    <p:set>
                                      <p:cBhvr>
                                        <p:cTn id="129" dur="1" fill="hold">
                                          <p:stCondLst>
                                            <p:cond delay="0"/>
                                          </p:stCondLst>
                                        </p:cTn>
                                        <p:tgtEl>
                                          <p:spTgt spid="95"/>
                                        </p:tgtEl>
                                        <p:attrNameLst>
                                          <p:attrName>style.visibility</p:attrName>
                                        </p:attrNameLst>
                                      </p:cBhvr>
                                      <p:to>
                                        <p:strVal val="visible"/>
                                      </p:to>
                                    </p:set>
                                    <p:animEffect transition="in" filter="blinds(horizontal)">
                                      <p:cBhvr>
                                        <p:cTn id="130" dur="500"/>
                                        <p:tgtEl>
                                          <p:spTgt spid="95"/>
                                        </p:tgtEl>
                                      </p:cBhvr>
                                    </p:animEffect>
                                  </p:childTnLst>
                                </p:cTn>
                              </p:par>
                              <p:par>
                                <p:cTn id="131" presetID="3" presetClass="entr" presetSubtype="10" fill="hold" grpId="0" nodeType="withEffect">
                                  <p:stCondLst>
                                    <p:cond delay="0"/>
                                  </p:stCondLst>
                                  <p:childTnLst>
                                    <p:set>
                                      <p:cBhvr>
                                        <p:cTn id="132" dur="1" fill="hold">
                                          <p:stCondLst>
                                            <p:cond delay="0"/>
                                          </p:stCondLst>
                                        </p:cTn>
                                        <p:tgtEl>
                                          <p:spTgt spid="96"/>
                                        </p:tgtEl>
                                        <p:attrNameLst>
                                          <p:attrName>style.visibility</p:attrName>
                                        </p:attrNameLst>
                                      </p:cBhvr>
                                      <p:to>
                                        <p:strVal val="visible"/>
                                      </p:to>
                                    </p:set>
                                    <p:animEffect transition="in" filter="blinds(horizontal)">
                                      <p:cBhvr>
                                        <p:cTn id="133" dur="500"/>
                                        <p:tgtEl>
                                          <p:spTgt spid="96"/>
                                        </p:tgtEl>
                                      </p:cBhvr>
                                    </p:animEffect>
                                  </p:childTnLst>
                                </p:cTn>
                              </p:par>
                              <p:par>
                                <p:cTn id="134" presetID="3" presetClass="entr" presetSubtype="10" fill="hold" grpId="0" nodeType="withEffect">
                                  <p:stCondLst>
                                    <p:cond delay="0"/>
                                  </p:stCondLst>
                                  <p:childTnLst>
                                    <p:set>
                                      <p:cBhvr>
                                        <p:cTn id="135" dur="1" fill="hold">
                                          <p:stCondLst>
                                            <p:cond delay="0"/>
                                          </p:stCondLst>
                                        </p:cTn>
                                        <p:tgtEl>
                                          <p:spTgt spid="97"/>
                                        </p:tgtEl>
                                        <p:attrNameLst>
                                          <p:attrName>style.visibility</p:attrName>
                                        </p:attrNameLst>
                                      </p:cBhvr>
                                      <p:to>
                                        <p:strVal val="visible"/>
                                      </p:to>
                                    </p:set>
                                    <p:animEffect transition="in" filter="blinds(horizontal)">
                                      <p:cBhvr>
                                        <p:cTn id="136" dur="500"/>
                                        <p:tgtEl>
                                          <p:spTgt spid="97"/>
                                        </p:tgtEl>
                                      </p:cBhvr>
                                    </p:animEffect>
                                  </p:childTnLst>
                                </p:cTn>
                              </p:par>
                              <p:par>
                                <p:cTn id="137" presetID="3" presetClass="entr" presetSubtype="10" fill="hold" grpId="0" nodeType="withEffect">
                                  <p:stCondLst>
                                    <p:cond delay="0"/>
                                  </p:stCondLst>
                                  <p:childTnLst>
                                    <p:set>
                                      <p:cBhvr>
                                        <p:cTn id="138" dur="1" fill="hold">
                                          <p:stCondLst>
                                            <p:cond delay="0"/>
                                          </p:stCondLst>
                                        </p:cTn>
                                        <p:tgtEl>
                                          <p:spTgt spid="98"/>
                                        </p:tgtEl>
                                        <p:attrNameLst>
                                          <p:attrName>style.visibility</p:attrName>
                                        </p:attrNameLst>
                                      </p:cBhvr>
                                      <p:to>
                                        <p:strVal val="visible"/>
                                      </p:to>
                                    </p:set>
                                    <p:animEffect transition="in" filter="blinds(horizontal)">
                                      <p:cBhvr>
                                        <p:cTn id="139" dur="500"/>
                                        <p:tgtEl>
                                          <p:spTgt spid="98"/>
                                        </p:tgtEl>
                                      </p:cBhvr>
                                    </p:animEffect>
                                  </p:childTnLst>
                                </p:cTn>
                              </p:par>
                              <p:par>
                                <p:cTn id="140" presetID="3" presetClass="entr" presetSubtype="10" fill="hold" grpId="0" nodeType="withEffect">
                                  <p:stCondLst>
                                    <p:cond delay="0"/>
                                  </p:stCondLst>
                                  <p:childTnLst>
                                    <p:set>
                                      <p:cBhvr>
                                        <p:cTn id="141" dur="1" fill="hold">
                                          <p:stCondLst>
                                            <p:cond delay="0"/>
                                          </p:stCondLst>
                                        </p:cTn>
                                        <p:tgtEl>
                                          <p:spTgt spid="99"/>
                                        </p:tgtEl>
                                        <p:attrNameLst>
                                          <p:attrName>style.visibility</p:attrName>
                                        </p:attrNameLst>
                                      </p:cBhvr>
                                      <p:to>
                                        <p:strVal val="visible"/>
                                      </p:to>
                                    </p:set>
                                    <p:animEffect transition="in" filter="blinds(horizontal)">
                                      <p:cBhvr>
                                        <p:cTn id="142" dur="500"/>
                                        <p:tgtEl>
                                          <p:spTgt spid="99"/>
                                        </p:tgtEl>
                                      </p:cBhvr>
                                    </p:animEffect>
                                  </p:childTnLst>
                                </p:cTn>
                              </p:par>
                              <p:par>
                                <p:cTn id="143" presetID="3" presetClass="entr" presetSubtype="10" fill="hold" grpId="0" nodeType="withEffect">
                                  <p:stCondLst>
                                    <p:cond delay="0"/>
                                  </p:stCondLst>
                                  <p:childTnLst>
                                    <p:set>
                                      <p:cBhvr>
                                        <p:cTn id="144" dur="1" fill="hold">
                                          <p:stCondLst>
                                            <p:cond delay="0"/>
                                          </p:stCondLst>
                                        </p:cTn>
                                        <p:tgtEl>
                                          <p:spTgt spid="100"/>
                                        </p:tgtEl>
                                        <p:attrNameLst>
                                          <p:attrName>style.visibility</p:attrName>
                                        </p:attrNameLst>
                                      </p:cBhvr>
                                      <p:to>
                                        <p:strVal val="visible"/>
                                      </p:to>
                                    </p:set>
                                    <p:animEffect transition="in" filter="blinds(horizontal)">
                                      <p:cBhvr>
                                        <p:cTn id="145" dur="500"/>
                                        <p:tgtEl>
                                          <p:spTgt spid="100"/>
                                        </p:tgtEl>
                                      </p:cBhvr>
                                    </p:animEffect>
                                  </p:childTnLst>
                                </p:cTn>
                              </p:par>
                              <p:par>
                                <p:cTn id="146" presetID="3" presetClass="entr" presetSubtype="10" fill="hold" grpId="0" nodeType="withEffect">
                                  <p:stCondLst>
                                    <p:cond delay="0"/>
                                  </p:stCondLst>
                                  <p:childTnLst>
                                    <p:set>
                                      <p:cBhvr>
                                        <p:cTn id="147" dur="1" fill="hold">
                                          <p:stCondLst>
                                            <p:cond delay="0"/>
                                          </p:stCondLst>
                                        </p:cTn>
                                        <p:tgtEl>
                                          <p:spTgt spid="101"/>
                                        </p:tgtEl>
                                        <p:attrNameLst>
                                          <p:attrName>style.visibility</p:attrName>
                                        </p:attrNameLst>
                                      </p:cBhvr>
                                      <p:to>
                                        <p:strVal val="visible"/>
                                      </p:to>
                                    </p:set>
                                    <p:animEffect transition="in" filter="blinds(horizontal)">
                                      <p:cBhvr>
                                        <p:cTn id="148" dur="500"/>
                                        <p:tgtEl>
                                          <p:spTgt spid="101"/>
                                        </p:tgtEl>
                                      </p:cBhvr>
                                    </p:animEffect>
                                  </p:childTnLst>
                                </p:cTn>
                              </p:par>
                              <p:par>
                                <p:cTn id="149" presetID="3" presetClass="entr" presetSubtype="10" fill="hold" grpId="0" nodeType="withEffect">
                                  <p:stCondLst>
                                    <p:cond delay="0"/>
                                  </p:stCondLst>
                                  <p:childTnLst>
                                    <p:set>
                                      <p:cBhvr>
                                        <p:cTn id="150" dur="1" fill="hold">
                                          <p:stCondLst>
                                            <p:cond delay="0"/>
                                          </p:stCondLst>
                                        </p:cTn>
                                        <p:tgtEl>
                                          <p:spTgt spid="102"/>
                                        </p:tgtEl>
                                        <p:attrNameLst>
                                          <p:attrName>style.visibility</p:attrName>
                                        </p:attrNameLst>
                                      </p:cBhvr>
                                      <p:to>
                                        <p:strVal val="visible"/>
                                      </p:to>
                                    </p:set>
                                    <p:animEffect transition="in" filter="blinds(horizontal)">
                                      <p:cBhvr>
                                        <p:cTn id="151" dur="500"/>
                                        <p:tgtEl>
                                          <p:spTgt spid="102"/>
                                        </p:tgtEl>
                                      </p:cBhvr>
                                    </p:animEffect>
                                  </p:childTnLst>
                                </p:cTn>
                              </p:par>
                              <p:par>
                                <p:cTn id="152" presetID="3" presetClass="entr" presetSubtype="10" fill="hold" grpId="0" nodeType="withEffect">
                                  <p:stCondLst>
                                    <p:cond delay="0"/>
                                  </p:stCondLst>
                                  <p:childTnLst>
                                    <p:set>
                                      <p:cBhvr>
                                        <p:cTn id="153" dur="1" fill="hold">
                                          <p:stCondLst>
                                            <p:cond delay="0"/>
                                          </p:stCondLst>
                                        </p:cTn>
                                        <p:tgtEl>
                                          <p:spTgt spid="103"/>
                                        </p:tgtEl>
                                        <p:attrNameLst>
                                          <p:attrName>style.visibility</p:attrName>
                                        </p:attrNameLst>
                                      </p:cBhvr>
                                      <p:to>
                                        <p:strVal val="visible"/>
                                      </p:to>
                                    </p:set>
                                    <p:animEffect transition="in" filter="blinds(horizontal)">
                                      <p:cBhvr>
                                        <p:cTn id="154" dur="500"/>
                                        <p:tgtEl>
                                          <p:spTgt spid="103"/>
                                        </p:tgtEl>
                                      </p:cBhvr>
                                    </p:animEffect>
                                  </p:childTnLst>
                                </p:cTn>
                              </p:par>
                              <p:par>
                                <p:cTn id="155" presetID="3" presetClass="entr" presetSubtype="10" fill="hold" grpId="0" nodeType="withEffect">
                                  <p:stCondLst>
                                    <p:cond delay="0"/>
                                  </p:stCondLst>
                                  <p:childTnLst>
                                    <p:set>
                                      <p:cBhvr>
                                        <p:cTn id="156" dur="1" fill="hold">
                                          <p:stCondLst>
                                            <p:cond delay="0"/>
                                          </p:stCondLst>
                                        </p:cTn>
                                        <p:tgtEl>
                                          <p:spTgt spid="104"/>
                                        </p:tgtEl>
                                        <p:attrNameLst>
                                          <p:attrName>style.visibility</p:attrName>
                                        </p:attrNameLst>
                                      </p:cBhvr>
                                      <p:to>
                                        <p:strVal val="visible"/>
                                      </p:to>
                                    </p:set>
                                    <p:animEffect transition="in" filter="blinds(horizontal)">
                                      <p:cBhvr>
                                        <p:cTn id="157" dur="500"/>
                                        <p:tgtEl>
                                          <p:spTgt spid="104"/>
                                        </p:tgtEl>
                                      </p:cBhvr>
                                    </p:animEffect>
                                  </p:childTnLst>
                                </p:cTn>
                              </p:par>
                              <p:par>
                                <p:cTn id="158" presetID="3" presetClass="entr" presetSubtype="10" fill="hold" grpId="0" nodeType="withEffect">
                                  <p:stCondLst>
                                    <p:cond delay="0"/>
                                  </p:stCondLst>
                                  <p:childTnLst>
                                    <p:set>
                                      <p:cBhvr>
                                        <p:cTn id="159" dur="1" fill="hold">
                                          <p:stCondLst>
                                            <p:cond delay="0"/>
                                          </p:stCondLst>
                                        </p:cTn>
                                        <p:tgtEl>
                                          <p:spTgt spid="105"/>
                                        </p:tgtEl>
                                        <p:attrNameLst>
                                          <p:attrName>style.visibility</p:attrName>
                                        </p:attrNameLst>
                                      </p:cBhvr>
                                      <p:to>
                                        <p:strVal val="visible"/>
                                      </p:to>
                                    </p:set>
                                    <p:animEffect transition="in" filter="blinds(horizontal)">
                                      <p:cBhvr>
                                        <p:cTn id="160" dur="500"/>
                                        <p:tgtEl>
                                          <p:spTgt spid="105"/>
                                        </p:tgtEl>
                                      </p:cBhvr>
                                    </p:animEffect>
                                  </p:childTnLst>
                                </p:cTn>
                              </p:par>
                              <p:par>
                                <p:cTn id="161" presetID="3" presetClass="entr" presetSubtype="10" fill="hold" grpId="0" nodeType="withEffect">
                                  <p:stCondLst>
                                    <p:cond delay="0"/>
                                  </p:stCondLst>
                                  <p:childTnLst>
                                    <p:set>
                                      <p:cBhvr>
                                        <p:cTn id="162" dur="1" fill="hold">
                                          <p:stCondLst>
                                            <p:cond delay="0"/>
                                          </p:stCondLst>
                                        </p:cTn>
                                        <p:tgtEl>
                                          <p:spTgt spid="106"/>
                                        </p:tgtEl>
                                        <p:attrNameLst>
                                          <p:attrName>style.visibility</p:attrName>
                                        </p:attrNameLst>
                                      </p:cBhvr>
                                      <p:to>
                                        <p:strVal val="visible"/>
                                      </p:to>
                                    </p:set>
                                    <p:animEffect transition="in" filter="blinds(horizontal)">
                                      <p:cBhvr>
                                        <p:cTn id="163" dur="500"/>
                                        <p:tgtEl>
                                          <p:spTgt spid="106"/>
                                        </p:tgtEl>
                                      </p:cBhvr>
                                    </p:animEffect>
                                  </p:childTnLst>
                                </p:cTn>
                              </p:par>
                              <p:par>
                                <p:cTn id="164" presetID="3" presetClass="exit" presetSubtype="10" fill="hold" nodeType="withEffect">
                                  <p:stCondLst>
                                    <p:cond delay="0"/>
                                  </p:stCondLst>
                                  <p:childTnLst>
                                    <p:animEffect transition="out" filter="blinds(horizontal)">
                                      <p:cBhvr>
                                        <p:cTn id="165" dur="500"/>
                                        <p:tgtEl>
                                          <p:spTgt spid="3"/>
                                        </p:tgtEl>
                                      </p:cBhvr>
                                    </p:animEffect>
                                    <p:set>
                                      <p:cBhvr>
                                        <p:cTn id="166"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05" grpId="0" animBg="1"/>
      <p:bldP spid="10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Virtualization (HV)</a:t>
            </a:r>
            <a:endParaRPr lang="en-US" dirty="0"/>
          </a:p>
        </p:txBody>
      </p:sp>
      <p:sp>
        <p:nvSpPr>
          <p:cNvPr id="3" name="Text Placeholder 2"/>
          <p:cNvSpPr>
            <a:spLocks noGrp="1"/>
          </p:cNvSpPr>
          <p:nvPr>
            <p:ph type="body" sz="quarter" idx="13"/>
          </p:nvPr>
        </p:nvSpPr>
        <p:spPr/>
        <p:txBody>
          <a:bodyPr/>
          <a:lstStyle/>
          <a:p>
            <a:pPr>
              <a:lnSpc>
                <a:spcPct val="90000"/>
              </a:lnSpc>
            </a:pPr>
            <a:r>
              <a:rPr lang="en-US" dirty="0" smtClean="0"/>
              <a:t>Hardware-defined structure, VMCB/VMCS contains</a:t>
            </a:r>
          </a:p>
          <a:p>
            <a:pPr lvl="1">
              <a:lnSpc>
                <a:spcPct val="90000"/>
              </a:lnSpc>
            </a:pPr>
            <a:r>
              <a:rPr lang="en-US" dirty="0" smtClean="0"/>
              <a:t>Guest state</a:t>
            </a:r>
          </a:p>
          <a:p>
            <a:pPr lvl="1">
              <a:lnSpc>
                <a:spcPct val="90000"/>
              </a:lnSpc>
            </a:pPr>
            <a:r>
              <a:rPr lang="en-US" dirty="0" smtClean="0"/>
              <a:t>Control bits that define conditions for exit</a:t>
            </a:r>
          </a:p>
          <a:p>
            <a:pPr lvl="2">
              <a:lnSpc>
                <a:spcPct val="90000"/>
              </a:lnSpc>
            </a:pPr>
            <a:r>
              <a:rPr lang="en-US" sz="1800" dirty="0" smtClean="0"/>
              <a:t>Exit on IN, OUT, CPUID, ...</a:t>
            </a:r>
          </a:p>
          <a:p>
            <a:pPr lvl="2">
              <a:lnSpc>
                <a:spcPct val="90000"/>
              </a:lnSpc>
            </a:pPr>
            <a:r>
              <a:rPr lang="en-US" sz="1800" dirty="0" smtClean="0"/>
              <a:t>Exit on write to control register CR3</a:t>
            </a:r>
          </a:p>
          <a:p>
            <a:pPr lvl="2">
              <a:lnSpc>
                <a:spcPct val="90000"/>
              </a:lnSpc>
            </a:pPr>
            <a:r>
              <a:rPr lang="en-US" sz="1800" dirty="0" smtClean="0"/>
              <a:t>Exit on page fault, pending interrupt, ...</a:t>
            </a:r>
          </a:p>
          <a:p>
            <a:pPr lvl="1">
              <a:lnSpc>
                <a:spcPct val="90000"/>
              </a:lnSpc>
            </a:pPr>
            <a:r>
              <a:rPr lang="en-US" dirty="0" smtClean="0"/>
              <a:t>VMM uses control bits to “confine” and observe guest</a:t>
            </a:r>
          </a:p>
          <a:p>
            <a:endParaRPr lang="en-US" dirty="0"/>
          </a:p>
        </p:txBody>
      </p:sp>
      <p:pic>
        <p:nvPicPr>
          <p:cNvPr id="91138" name="Picture 2"/>
          <p:cNvPicPr>
            <a:picLocks noChangeAspect="1" noChangeArrowheads="1"/>
          </p:cNvPicPr>
          <p:nvPr/>
        </p:nvPicPr>
        <p:blipFill>
          <a:blip r:embed="rId3" cstate="print"/>
          <a:srcRect/>
          <a:stretch>
            <a:fillRect/>
          </a:stretch>
        </p:blipFill>
        <p:spPr bwMode="auto">
          <a:xfrm>
            <a:off x="609600" y="3124200"/>
            <a:ext cx="7620000" cy="3276600"/>
          </a:xfrm>
          <a:prstGeom prst="rect">
            <a:avLst/>
          </a:prstGeom>
          <a:noFill/>
          <a:ln w="9525">
            <a:noFill/>
            <a:miter lim="800000"/>
            <a:headEnd/>
            <a:tailEnd/>
          </a:ln>
        </p:spPr>
      </p:pic>
      <p:grpSp>
        <p:nvGrpSpPr>
          <p:cNvPr id="4" name="Group 20"/>
          <p:cNvGrpSpPr>
            <a:grpSpLocks/>
          </p:cNvGrpSpPr>
          <p:nvPr/>
        </p:nvGrpSpPr>
        <p:grpSpPr bwMode="auto">
          <a:xfrm>
            <a:off x="6303963" y="1219200"/>
            <a:ext cx="2763837" cy="2955925"/>
            <a:chOff x="3395" y="1056"/>
            <a:chExt cx="1741" cy="1862"/>
          </a:xfrm>
        </p:grpSpPr>
        <p:sp>
          <p:nvSpPr>
            <p:cNvPr id="6" name="Rectangle 4"/>
            <p:cNvSpPr>
              <a:spLocks noChangeArrowheads="1"/>
            </p:cNvSpPr>
            <p:nvPr/>
          </p:nvSpPr>
          <p:spPr bwMode="auto">
            <a:xfrm>
              <a:off x="4619" y="1961"/>
              <a:ext cx="340" cy="957"/>
            </a:xfrm>
            <a:prstGeom prst="rect">
              <a:avLst/>
            </a:prstGeom>
            <a:noFill/>
            <a:ln w="9525" algn="ctr">
              <a:noFill/>
              <a:miter lim="800000"/>
              <a:headEnd/>
              <a:tailEnd/>
            </a:ln>
          </p:spPr>
          <p:txBody>
            <a:bodyPr vert="eaVert" anchor="ctr"/>
            <a:lstStyle/>
            <a:p>
              <a:pPr algn="l">
                <a:spcAft>
                  <a:spcPct val="40000"/>
                </a:spcAft>
                <a:buClr>
                  <a:schemeClr val="tx2"/>
                </a:buClr>
                <a:buFont typeface="Wingdings 3" pitchFamily="18" charset="2"/>
                <a:buNone/>
              </a:pPr>
              <a:r>
                <a:rPr lang="en-US" sz="1400">
                  <a:solidFill>
                    <a:schemeClr val="tx2"/>
                  </a:solidFill>
                </a:rPr>
                <a:t>Root mode</a:t>
              </a:r>
            </a:p>
          </p:txBody>
        </p:sp>
        <p:sp>
          <p:nvSpPr>
            <p:cNvPr id="7" name="Rectangle 5"/>
            <p:cNvSpPr>
              <a:spLocks noChangeArrowheads="1"/>
            </p:cNvSpPr>
            <p:nvPr/>
          </p:nvSpPr>
          <p:spPr bwMode="auto">
            <a:xfrm>
              <a:off x="4619" y="1181"/>
              <a:ext cx="340" cy="1115"/>
            </a:xfrm>
            <a:prstGeom prst="rect">
              <a:avLst/>
            </a:prstGeom>
            <a:noFill/>
            <a:ln w="9525" algn="ctr">
              <a:noFill/>
              <a:miter lim="800000"/>
              <a:headEnd/>
              <a:tailEnd/>
            </a:ln>
          </p:spPr>
          <p:txBody>
            <a:bodyPr vert="eaVert" anchor="ctr"/>
            <a:lstStyle/>
            <a:p>
              <a:pPr algn="l">
                <a:spcAft>
                  <a:spcPct val="40000"/>
                </a:spcAft>
                <a:buClr>
                  <a:schemeClr val="tx2"/>
                </a:buClr>
                <a:buFont typeface="Wingdings 3" pitchFamily="18" charset="2"/>
                <a:buNone/>
              </a:pPr>
              <a:r>
                <a:rPr lang="en-US" sz="1400">
                  <a:solidFill>
                    <a:schemeClr val="tx2"/>
                  </a:solidFill>
                </a:rPr>
                <a:t>  Guest  mode</a:t>
              </a:r>
            </a:p>
          </p:txBody>
        </p:sp>
        <p:sp>
          <p:nvSpPr>
            <p:cNvPr id="8" name="Line 6"/>
            <p:cNvSpPr>
              <a:spLocks noChangeShapeType="1"/>
            </p:cNvSpPr>
            <p:nvPr/>
          </p:nvSpPr>
          <p:spPr bwMode="auto">
            <a:xfrm>
              <a:off x="4796" y="1077"/>
              <a:ext cx="340" cy="0"/>
            </a:xfrm>
            <a:prstGeom prst="line">
              <a:avLst/>
            </a:prstGeom>
            <a:noFill/>
            <a:ln w="28575" cap="sq">
              <a:noFill/>
              <a:round/>
              <a:headEnd/>
              <a:tailEnd/>
            </a:ln>
          </p:spPr>
          <p:txBody>
            <a:bodyPr wrap="none">
              <a:spAutoFit/>
            </a:bodyPr>
            <a:lstStyle/>
            <a:p>
              <a:endParaRPr lang="en-US"/>
            </a:p>
          </p:txBody>
        </p:sp>
        <p:sp>
          <p:nvSpPr>
            <p:cNvPr id="9" name="Line 7"/>
            <p:cNvSpPr>
              <a:spLocks noChangeShapeType="1"/>
            </p:cNvSpPr>
            <p:nvPr/>
          </p:nvSpPr>
          <p:spPr bwMode="auto">
            <a:xfrm>
              <a:off x="4764" y="1077"/>
              <a:ext cx="0" cy="958"/>
            </a:xfrm>
            <a:prstGeom prst="line">
              <a:avLst/>
            </a:prstGeom>
            <a:noFill/>
            <a:ln w="28575" cap="sq">
              <a:noFill/>
              <a:round/>
              <a:headEnd/>
              <a:tailEnd/>
            </a:ln>
          </p:spPr>
          <p:txBody>
            <a:bodyPr wrap="none">
              <a:spAutoFit/>
            </a:bodyPr>
            <a:lstStyle/>
            <a:p>
              <a:endParaRPr lang="en-US"/>
            </a:p>
          </p:txBody>
        </p:sp>
        <p:sp>
          <p:nvSpPr>
            <p:cNvPr id="10" name="Line 8"/>
            <p:cNvSpPr>
              <a:spLocks noChangeShapeType="1"/>
            </p:cNvSpPr>
            <p:nvPr/>
          </p:nvSpPr>
          <p:spPr bwMode="auto">
            <a:xfrm>
              <a:off x="5104" y="1077"/>
              <a:ext cx="0" cy="958"/>
            </a:xfrm>
            <a:prstGeom prst="line">
              <a:avLst/>
            </a:prstGeom>
            <a:noFill/>
            <a:ln w="28575" cap="sq">
              <a:noFill/>
              <a:round/>
              <a:headEnd/>
              <a:tailEnd/>
            </a:ln>
          </p:spPr>
          <p:txBody>
            <a:bodyPr wrap="none">
              <a:spAutoFit/>
            </a:bodyPr>
            <a:lstStyle/>
            <a:p>
              <a:endParaRPr lang="en-US"/>
            </a:p>
          </p:txBody>
        </p:sp>
        <p:sp>
          <p:nvSpPr>
            <p:cNvPr id="11" name="Text Box 9"/>
            <p:cNvSpPr txBox="1">
              <a:spLocks noChangeArrowheads="1"/>
            </p:cNvSpPr>
            <p:nvPr/>
          </p:nvSpPr>
          <p:spPr bwMode="auto">
            <a:xfrm>
              <a:off x="4283" y="1183"/>
              <a:ext cx="457" cy="175"/>
            </a:xfrm>
            <a:prstGeom prst="rect">
              <a:avLst/>
            </a:prstGeom>
            <a:noFill/>
            <a:ln w="9525" algn="ctr">
              <a:noFill/>
              <a:miter lim="800000"/>
              <a:headEnd/>
              <a:tailEnd/>
            </a:ln>
          </p:spPr>
          <p:txBody>
            <a:bodyPr wrap="none">
              <a:spAutoFit/>
            </a:bodyPr>
            <a:lstStyle/>
            <a:p>
              <a:pPr algn="ctr">
                <a:lnSpc>
                  <a:spcPct val="87000"/>
                </a:lnSpc>
                <a:buClr>
                  <a:schemeClr val="tx2"/>
                </a:buClr>
                <a:buSzPct val="80000"/>
              </a:pPr>
              <a:r>
                <a:rPr lang="en-US" sz="1400" b="1" dirty="0"/>
                <a:t>Ring 3</a:t>
              </a:r>
            </a:p>
          </p:txBody>
        </p:sp>
        <p:sp>
          <p:nvSpPr>
            <p:cNvPr id="12" name="Text Box 10"/>
            <p:cNvSpPr txBox="1">
              <a:spLocks noChangeArrowheads="1"/>
            </p:cNvSpPr>
            <p:nvPr/>
          </p:nvSpPr>
          <p:spPr bwMode="auto">
            <a:xfrm>
              <a:off x="4283" y="1635"/>
              <a:ext cx="457" cy="175"/>
            </a:xfrm>
            <a:prstGeom prst="rect">
              <a:avLst/>
            </a:prstGeom>
            <a:noFill/>
            <a:ln w="9525" algn="ctr">
              <a:noFill/>
              <a:miter lim="800000"/>
              <a:headEnd/>
              <a:tailEnd/>
            </a:ln>
          </p:spPr>
          <p:txBody>
            <a:bodyPr wrap="none">
              <a:spAutoFit/>
            </a:bodyPr>
            <a:lstStyle/>
            <a:p>
              <a:pPr algn="ctr">
                <a:lnSpc>
                  <a:spcPct val="87000"/>
                </a:lnSpc>
                <a:buClr>
                  <a:schemeClr val="tx2"/>
                </a:buClr>
                <a:buSzPct val="80000"/>
              </a:pPr>
              <a:r>
                <a:rPr lang="en-US" sz="1400" b="1"/>
                <a:t>Ring 0</a:t>
              </a:r>
            </a:p>
          </p:txBody>
        </p:sp>
        <p:sp>
          <p:nvSpPr>
            <p:cNvPr id="13" name="Line 11"/>
            <p:cNvSpPr>
              <a:spLocks noChangeShapeType="1"/>
            </p:cNvSpPr>
            <p:nvPr/>
          </p:nvSpPr>
          <p:spPr bwMode="auto">
            <a:xfrm>
              <a:off x="3444" y="1524"/>
              <a:ext cx="1271" cy="3"/>
            </a:xfrm>
            <a:prstGeom prst="line">
              <a:avLst/>
            </a:prstGeom>
            <a:noFill/>
            <a:ln w="38100">
              <a:solidFill>
                <a:schemeClr val="tx2"/>
              </a:solidFill>
              <a:prstDash val="sysDot"/>
              <a:round/>
              <a:headEnd/>
              <a:tailEnd/>
            </a:ln>
          </p:spPr>
          <p:txBody>
            <a:bodyPr wrap="none" anchor="ctr"/>
            <a:lstStyle/>
            <a:p>
              <a:endParaRPr lang="en-US"/>
            </a:p>
          </p:txBody>
        </p:sp>
        <p:sp>
          <p:nvSpPr>
            <p:cNvPr id="14" name="Text Box 12"/>
            <p:cNvSpPr txBox="1">
              <a:spLocks noChangeArrowheads="1"/>
            </p:cNvSpPr>
            <p:nvPr/>
          </p:nvSpPr>
          <p:spPr bwMode="auto">
            <a:xfrm>
              <a:off x="3568" y="2004"/>
              <a:ext cx="427" cy="292"/>
            </a:xfrm>
            <a:prstGeom prst="rect">
              <a:avLst/>
            </a:prstGeom>
            <a:noFill/>
            <a:ln w="9525" algn="ctr">
              <a:noFill/>
              <a:miter lim="800000"/>
              <a:headEnd/>
              <a:tailEnd/>
            </a:ln>
          </p:spPr>
          <p:txBody>
            <a:bodyPr>
              <a:spAutoFit/>
            </a:bodyPr>
            <a:lstStyle/>
            <a:p>
              <a:pPr algn="l">
                <a:lnSpc>
                  <a:spcPct val="87000"/>
                </a:lnSpc>
                <a:buClr>
                  <a:schemeClr val="tx2"/>
                </a:buClr>
                <a:buSzPct val="80000"/>
              </a:pPr>
              <a:r>
                <a:rPr lang="en-US" sz="1400" b="1"/>
                <a:t>VM</a:t>
              </a:r>
            </a:p>
            <a:p>
              <a:pPr algn="l">
                <a:lnSpc>
                  <a:spcPct val="87000"/>
                </a:lnSpc>
                <a:buClr>
                  <a:schemeClr val="tx2"/>
                </a:buClr>
                <a:buSzPct val="80000"/>
              </a:pPr>
              <a:r>
                <a:rPr lang="en-US" sz="1400" b="1"/>
                <a:t>exit</a:t>
              </a:r>
            </a:p>
          </p:txBody>
        </p:sp>
        <p:sp>
          <p:nvSpPr>
            <p:cNvPr id="15" name="Text Box 13"/>
            <p:cNvSpPr txBox="1">
              <a:spLocks noChangeArrowheads="1"/>
            </p:cNvSpPr>
            <p:nvPr/>
          </p:nvSpPr>
          <p:spPr bwMode="auto">
            <a:xfrm>
              <a:off x="4038" y="2004"/>
              <a:ext cx="389" cy="292"/>
            </a:xfrm>
            <a:prstGeom prst="rect">
              <a:avLst/>
            </a:prstGeom>
            <a:noFill/>
            <a:ln w="9525" algn="ctr">
              <a:noFill/>
              <a:miter lim="800000"/>
              <a:headEnd/>
              <a:tailEnd/>
            </a:ln>
          </p:spPr>
          <p:txBody>
            <a:bodyPr wrap="none">
              <a:spAutoFit/>
            </a:bodyPr>
            <a:lstStyle/>
            <a:p>
              <a:pPr algn="l">
                <a:lnSpc>
                  <a:spcPct val="87000"/>
                </a:lnSpc>
                <a:buClr>
                  <a:schemeClr val="tx2"/>
                </a:buClr>
                <a:buSzPct val="80000"/>
              </a:pPr>
              <a:r>
                <a:rPr lang="en-US" sz="1400" b="1"/>
                <a:t>VM</a:t>
              </a:r>
            </a:p>
            <a:p>
              <a:pPr algn="l">
                <a:lnSpc>
                  <a:spcPct val="87000"/>
                </a:lnSpc>
                <a:buClr>
                  <a:schemeClr val="tx2"/>
                </a:buClr>
                <a:buSzPct val="80000"/>
              </a:pPr>
              <a:r>
                <a:rPr lang="en-US" sz="1400" b="1"/>
                <a:t>enter</a:t>
              </a:r>
            </a:p>
          </p:txBody>
        </p:sp>
        <p:sp>
          <p:nvSpPr>
            <p:cNvPr id="16" name="Line 14"/>
            <p:cNvSpPr>
              <a:spLocks noChangeShapeType="1"/>
            </p:cNvSpPr>
            <p:nvPr/>
          </p:nvSpPr>
          <p:spPr bwMode="auto">
            <a:xfrm>
              <a:off x="3395" y="1922"/>
              <a:ext cx="1368" cy="8"/>
            </a:xfrm>
            <a:prstGeom prst="line">
              <a:avLst/>
            </a:prstGeom>
            <a:noFill/>
            <a:ln w="76200">
              <a:solidFill>
                <a:schemeClr val="folHlink"/>
              </a:solidFill>
              <a:round/>
              <a:headEnd/>
              <a:tailEnd/>
            </a:ln>
          </p:spPr>
          <p:txBody>
            <a:bodyPr wrap="none" anchor="ctr"/>
            <a:lstStyle/>
            <a:p>
              <a:endParaRPr lang="en-US"/>
            </a:p>
          </p:txBody>
        </p:sp>
        <p:sp>
          <p:nvSpPr>
            <p:cNvPr id="17" name="AutoShape 15"/>
            <p:cNvSpPr>
              <a:spLocks noChangeAspect="1" noChangeArrowheads="1"/>
            </p:cNvSpPr>
            <p:nvPr/>
          </p:nvSpPr>
          <p:spPr bwMode="auto">
            <a:xfrm>
              <a:off x="3495" y="1563"/>
              <a:ext cx="719" cy="303"/>
            </a:xfrm>
            <a:prstGeom prst="roundRect">
              <a:avLst>
                <a:gd name="adj" fmla="val 16667"/>
              </a:avLst>
            </a:prstGeom>
            <a:solidFill>
              <a:srgbClr val="1E90EE"/>
            </a:solidFill>
            <a:ln w="9525" algn="ctr">
              <a:solidFill>
                <a:schemeClr val="tx1"/>
              </a:solidFill>
              <a:round/>
              <a:headEnd/>
              <a:tailEnd/>
            </a:ln>
          </p:spPr>
          <p:txBody>
            <a:bodyPr wrap="none"/>
            <a:lstStyle/>
            <a:p>
              <a:pPr algn="ctr">
                <a:lnSpc>
                  <a:spcPct val="87000"/>
                </a:lnSpc>
                <a:buClr>
                  <a:schemeClr val="tx2"/>
                </a:buClr>
                <a:buSzPct val="80000"/>
              </a:pPr>
              <a:r>
                <a:rPr lang="en-US" sz="1400" b="1">
                  <a:solidFill>
                    <a:schemeClr val="bg1"/>
                  </a:solidFill>
                </a:rPr>
                <a:t>Guest OS</a:t>
              </a:r>
            </a:p>
          </p:txBody>
        </p:sp>
        <p:sp>
          <p:nvSpPr>
            <p:cNvPr id="18" name="AutoShape 16"/>
            <p:cNvSpPr>
              <a:spLocks noChangeAspect="1" noChangeArrowheads="1"/>
            </p:cNvSpPr>
            <p:nvPr/>
          </p:nvSpPr>
          <p:spPr bwMode="auto">
            <a:xfrm>
              <a:off x="3483" y="1056"/>
              <a:ext cx="716" cy="422"/>
            </a:xfrm>
            <a:prstGeom prst="roundRect">
              <a:avLst>
                <a:gd name="adj" fmla="val 16667"/>
              </a:avLst>
            </a:prstGeom>
            <a:solidFill>
              <a:srgbClr val="FF6600"/>
            </a:solidFill>
            <a:ln w="9525" algn="ctr">
              <a:solidFill>
                <a:schemeClr val="tx1"/>
              </a:solidFill>
              <a:round/>
              <a:headEnd/>
              <a:tailEnd/>
            </a:ln>
          </p:spPr>
          <p:txBody>
            <a:bodyPr wrap="none" anchor="ctr"/>
            <a:lstStyle/>
            <a:p>
              <a:pPr algn="ctr">
                <a:lnSpc>
                  <a:spcPct val="87000"/>
                </a:lnSpc>
                <a:buClr>
                  <a:schemeClr val="tx2"/>
                </a:buClr>
                <a:buSzPct val="80000"/>
              </a:pPr>
              <a:r>
                <a:rPr lang="en-US" sz="1400" b="1" dirty="0">
                  <a:solidFill>
                    <a:schemeClr val="bg1"/>
                  </a:solidFill>
                </a:rPr>
                <a:t>Apps</a:t>
              </a:r>
            </a:p>
          </p:txBody>
        </p:sp>
        <p:sp>
          <p:nvSpPr>
            <p:cNvPr id="19" name="AutoShape 17"/>
            <p:cNvSpPr>
              <a:spLocks noChangeAspect="1" noChangeArrowheads="1"/>
            </p:cNvSpPr>
            <p:nvPr/>
          </p:nvSpPr>
          <p:spPr bwMode="auto">
            <a:xfrm>
              <a:off x="3460" y="2320"/>
              <a:ext cx="823" cy="279"/>
            </a:xfrm>
            <a:prstGeom prst="roundRect">
              <a:avLst>
                <a:gd name="adj" fmla="val 16667"/>
              </a:avLst>
            </a:prstGeom>
            <a:solidFill>
              <a:schemeClr val="bg2"/>
            </a:solidFill>
            <a:ln w="9525" algn="ctr">
              <a:solidFill>
                <a:schemeClr val="tx1"/>
              </a:solidFill>
              <a:round/>
              <a:headEnd/>
              <a:tailEnd/>
            </a:ln>
          </p:spPr>
          <p:txBody>
            <a:bodyPr wrap="none" anchor="ctr"/>
            <a:lstStyle/>
            <a:p>
              <a:pPr algn="ctr">
                <a:lnSpc>
                  <a:spcPct val="87000"/>
                </a:lnSpc>
                <a:buClr>
                  <a:schemeClr val="tx2"/>
                </a:buClr>
                <a:buSzPct val="80000"/>
              </a:pPr>
              <a:r>
                <a:rPr lang="en-US" sz="1400" b="1">
                  <a:solidFill>
                    <a:srgbClr val="000000"/>
                  </a:solidFill>
                </a:rPr>
                <a:t>VMM</a:t>
              </a:r>
            </a:p>
          </p:txBody>
        </p:sp>
        <p:sp>
          <p:nvSpPr>
            <p:cNvPr id="20" name="Line 18"/>
            <p:cNvSpPr>
              <a:spLocks noChangeShapeType="1"/>
            </p:cNvSpPr>
            <p:nvPr/>
          </p:nvSpPr>
          <p:spPr bwMode="auto">
            <a:xfrm>
              <a:off x="3566" y="1832"/>
              <a:ext cx="6" cy="450"/>
            </a:xfrm>
            <a:prstGeom prst="line">
              <a:avLst/>
            </a:prstGeom>
            <a:noFill/>
            <a:ln w="57150">
              <a:solidFill>
                <a:schemeClr val="accent2"/>
              </a:solidFill>
              <a:round/>
              <a:headEnd/>
              <a:tailEnd type="triangle" w="med" len="med"/>
            </a:ln>
          </p:spPr>
          <p:txBody>
            <a:bodyPr/>
            <a:lstStyle/>
            <a:p>
              <a:endParaRPr lang="en-US"/>
            </a:p>
          </p:txBody>
        </p:sp>
        <p:sp>
          <p:nvSpPr>
            <p:cNvPr id="21" name="Line 19"/>
            <p:cNvSpPr>
              <a:spLocks noChangeShapeType="1"/>
            </p:cNvSpPr>
            <p:nvPr/>
          </p:nvSpPr>
          <p:spPr bwMode="auto">
            <a:xfrm>
              <a:off x="4041" y="1827"/>
              <a:ext cx="1" cy="434"/>
            </a:xfrm>
            <a:prstGeom prst="line">
              <a:avLst/>
            </a:prstGeom>
            <a:noFill/>
            <a:ln w="57150">
              <a:solidFill>
                <a:schemeClr val="accent2"/>
              </a:solidFill>
              <a:round/>
              <a:headEnd type="triangle" w="med" len="med"/>
              <a:tailEnd/>
            </a:ln>
          </p:spPr>
          <p:txBody>
            <a:bodyPr/>
            <a:lstStyle/>
            <a:p>
              <a:endParaRPr lang="en-US"/>
            </a:p>
          </p:txBody>
        </p:sp>
      </p:gr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Qualitative Comparison of BT and VT-x/AMD-V</a:t>
            </a:r>
            <a:endParaRPr lang="en-US" dirty="0"/>
          </a:p>
        </p:txBody>
      </p:sp>
      <p:sp>
        <p:nvSpPr>
          <p:cNvPr id="9" name="Content Placeholder 8"/>
          <p:cNvSpPr>
            <a:spLocks noGrp="1"/>
          </p:cNvSpPr>
          <p:nvPr>
            <p:ph sz="half" idx="1"/>
          </p:nvPr>
        </p:nvSpPr>
        <p:spPr/>
        <p:txBody>
          <a:bodyPr/>
          <a:lstStyle/>
          <a:p>
            <a:r>
              <a:rPr lang="en-US" dirty="0" smtClean="0"/>
              <a:t>BT loses on:</a:t>
            </a:r>
          </a:p>
          <a:p>
            <a:pPr lvl="1"/>
            <a:r>
              <a:rPr lang="en-US" dirty="0" smtClean="0"/>
              <a:t>system calls (</a:t>
            </a:r>
            <a:r>
              <a:rPr lang="en-US" dirty="0" err="1" smtClean="0"/>
              <a:t>getppid</a:t>
            </a:r>
            <a:r>
              <a:rPr lang="en-US" dirty="0" smtClean="0"/>
              <a:t>)</a:t>
            </a:r>
          </a:p>
          <a:p>
            <a:pPr lvl="1"/>
            <a:r>
              <a:rPr lang="en-US" dirty="0" smtClean="0"/>
              <a:t>translator overheads</a:t>
            </a:r>
          </a:p>
          <a:p>
            <a:pPr lvl="1"/>
            <a:r>
              <a:rPr lang="en-US" dirty="0" smtClean="0"/>
              <a:t>path lengthening</a:t>
            </a:r>
          </a:p>
          <a:p>
            <a:pPr lvl="1"/>
            <a:r>
              <a:rPr lang="en-US" dirty="0" smtClean="0"/>
              <a:t>indirect control flow</a:t>
            </a:r>
          </a:p>
          <a:p>
            <a:r>
              <a:rPr lang="en-US" dirty="0" smtClean="0"/>
              <a:t>BT wins on:</a:t>
            </a:r>
          </a:p>
          <a:p>
            <a:pPr lvl="1"/>
            <a:r>
              <a:rPr lang="en-US" dirty="0" smtClean="0"/>
              <a:t>page table updates (adaptation)</a:t>
            </a:r>
          </a:p>
          <a:p>
            <a:pPr lvl="1"/>
            <a:r>
              <a:rPr lang="en-US" dirty="0" smtClean="0"/>
              <a:t>memory-mapped I/O (adapt.)</a:t>
            </a:r>
          </a:p>
          <a:p>
            <a:pPr lvl="1"/>
            <a:r>
              <a:rPr lang="en-US" dirty="0" smtClean="0"/>
              <a:t>IN/OUT instructions</a:t>
            </a:r>
          </a:p>
          <a:p>
            <a:pPr lvl="1"/>
            <a:r>
              <a:rPr lang="en-US" dirty="0" smtClean="0"/>
              <a:t>no traps for priv. instructions</a:t>
            </a:r>
          </a:p>
          <a:p>
            <a:pPr lvl="1"/>
            <a:endParaRPr lang="en-US" dirty="0" smtClean="0"/>
          </a:p>
          <a:p>
            <a:pPr lvl="1">
              <a:buNone/>
            </a:pPr>
            <a:endParaRPr lang="en-US" dirty="0" smtClean="0"/>
          </a:p>
          <a:p>
            <a:endParaRPr lang="en-US" dirty="0"/>
          </a:p>
        </p:txBody>
      </p:sp>
      <p:sp>
        <p:nvSpPr>
          <p:cNvPr id="10" name="Content Placeholder 9"/>
          <p:cNvSpPr>
            <a:spLocks noGrp="1"/>
          </p:cNvSpPr>
          <p:nvPr>
            <p:ph sz="half" idx="2"/>
          </p:nvPr>
        </p:nvSpPr>
        <p:spPr/>
        <p:txBody>
          <a:bodyPr/>
          <a:lstStyle/>
          <a:p>
            <a:r>
              <a:rPr lang="en-US" dirty="0" smtClean="0"/>
              <a:t>VT-x/AMD-V loses on:</a:t>
            </a:r>
          </a:p>
          <a:p>
            <a:pPr lvl="1"/>
            <a:r>
              <a:rPr lang="en-US" dirty="0" smtClean="0"/>
              <a:t>exits (costlier than “callouts”)</a:t>
            </a:r>
          </a:p>
          <a:p>
            <a:pPr lvl="1"/>
            <a:r>
              <a:rPr lang="en-US" dirty="0" smtClean="0"/>
              <a:t>no adaptation (cannot </a:t>
            </a:r>
            <a:r>
              <a:rPr lang="en-US" dirty="0" err="1" smtClean="0"/>
              <a:t>elim</a:t>
            </a:r>
            <a:r>
              <a:rPr lang="en-US" dirty="0" smtClean="0"/>
              <a:t>. exits)</a:t>
            </a:r>
          </a:p>
          <a:p>
            <a:pPr lvl="1"/>
            <a:r>
              <a:rPr lang="en-US" dirty="0" smtClean="0"/>
              <a:t>page table updates (</a:t>
            </a:r>
            <a:r>
              <a:rPr lang="en-US" dirty="0" err="1" smtClean="0"/>
              <a:t>forkwait</a:t>
            </a:r>
            <a:r>
              <a:rPr lang="en-US" dirty="0" smtClean="0"/>
              <a:t>)</a:t>
            </a:r>
          </a:p>
          <a:p>
            <a:pPr lvl="1"/>
            <a:r>
              <a:rPr lang="en-US" dirty="0" smtClean="0"/>
              <a:t>memory-mapped I/O</a:t>
            </a:r>
          </a:p>
          <a:p>
            <a:pPr lvl="1"/>
            <a:r>
              <a:rPr lang="en-US" dirty="0" smtClean="0"/>
              <a:t>IN/OUT instructions</a:t>
            </a:r>
          </a:p>
          <a:p>
            <a:r>
              <a:rPr lang="en-US" dirty="0" smtClean="0"/>
              <a:t>VT-x/AMD-V wins on:</a:t>
            </a:r>
          </a:p>
          <a:p>
            <a:pPr lvl="1"/>
            <a:r>
              <a:rPr lang="en-US" dirty="0" smtClean="0"/>
              <a:t>system calls</a:t>
            </a:r>
          </a:p>
          <a:p>
            <a:pPr lvl="1"/>
            <a:r>
              <a:rPr lang="en-US" dirty="0" smtClean="0"/>
              <a:t>almost all code runs “directly”</a:t>
            </a:r>
          </a:p>
          <a:p>
            <a:endParaRPr lang="en-US" dirty="0"/>
          </a:p>
        </p:txBody>
      </p:sp>
      <p:graphicFrame>
        <p:nvGraphicFramePr>
          <p:cNvPr id="4" name="Group 42"/>
          <p:cNvGraphicFramePr>
            <a:graphicFrameLocks noGrp="1"/>
          </p:cNvGraphicFramePr>
          <p:nvPr/>
        </p:nvGraphicFramePr>
        <p:xfrm>
          <a:off x="3124200" y="4191000"/>
          <a:ext cx="5943600" cy="2449830"/>
        </p:xfrm>
        <a:graphic>
          <a:graphicData uri="http://schemas.openxmlformats.org/drawingml/2006/table">
            <a:tbl>
              <a:tblPr/>
              <a:tblGrid>
                <a:gridCol w="1562100"/>
                <a:gridCol w="1473200"/>
                <a:gridCol w="1449388"/>
                <a:gridCol w="1458912"/>
              </a:tblGrid>
              <a:tr h="704850">
                <a:tc>
                  <a:txBody>
                    <a:bodyPr/>
                    <a:lstStyle/>
                    <a:p>
                      <a:pPr marL="0" marR="0" lvl="0" indent="0" algn="l" defTabSz="914400" rtl="0" eaLnBrk="1" fontAlgn="base" latinLnBrk="0" hangingPunct="1">
                        <a:lnSpc>
                          <a:spcPct val="100000"/>
                        </a:lnSpc>
                        <a:spcBef>
                          <a:spcPct val="0"/>
                        </a:spcBef>
                        <a:spcAft>
                          <a:spcPct val="40000"/>
                        </a:spcAft>
                        <a:buClr>
                          <a:schemeClr val="tx2"/>
                        </a:buClr>
                        <a:buSzTx/>
                        <a:buFont typeface="Wingdings 3" pitchFamily="18" charset="2"/>
                        <a:buNone/>
                        <a:tabLst/>
                      </a:pPr>
                      <a:endParaRPr kumimoji="0" lang="en-US" sz="2000" b="1" i="0" u="none" strike="noStrike" cap="none" normalizeH="0" baseline="0" dirty="0" smtClean="0">
                        <a:ln>
                          <a:noFill/>
                        </a:ln>
                        <a:solidFill>
                          <a:schemeClr val="tx2"/>
                        </a:solidFill>
                        <a:effectLst/>
                        <a:latin typeface="Arial" pitchFamily="34" charset="0"/>
                        <a:cs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chemeClr val="tx2"/>
                        </a:buClr>
                        <a:buSzTx/>
                        <a:buFont typeface="Wingdings 3" pitchFamily="18" charset="2"/>
                        <a:buNone/>
                        <a:tabLst/>
                      </a:pPr>
                      <a:r>
                        <a:rPr kumimoji="0" lang="en-US" sz="2000" b="1" i="0" u="none" strike="noStrike" cap="none" normalizeH="0" baseline="0" dirty="0" smtClean="0">
                          <a:ln>
                            <a:noFill/>
                          </a:ln>
                          <a:solidFill>
                            <a:schemeClr val="tx2"/>
                          </a:solidFill>
                          <a:effectLst/>
                          <a:latin typeface="Arial" pitchFamily="34" charset="0"/>
                          <a:cs typeface="Arial" pitchFamily="34" charset="0"/>
                        </a:rPr>
                        <a:t>BT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chemeClr val="tx2"/>
                        </a:buClr>
                        <a:buSzTx/>
                        <a:buFont typeface="Wingdings 3" pitchFamily="18" charset="2"/>
                        <a:buNone/>
                        <a:tabLst/>
                      </a:pPr>
                      <a:r>
                        <a:rPr kumimoji="0" lang="en-US" sz="2000" b="1" i="0" u="none" strike="noStrike" cap="none" normalizeH="0" baseline="0" dirty="0" smtClean="0">
                          <a:ln>
                            <a:noFill/>
                          </a:ln>
                          <a:solidFill>
                            <a:schemeClr val="tx2"/>
                          </a:solidFill>
                          <a:effectLst/>
                          <a:latin typeface="Arial" pitchFamily="34" charset="0"/>
                          <a:cs typeface="Arial" pitchFamily="34" charset="0"/>
                        </a:rPr>
                        <a:t>VT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chemeClr val="tx2"/>
                        </a:buClr>
                        <a:buSzTx/>
                        <a:buFont typeface="Wingdings 3" pitchFamily="18" charset="2"/>
                        <a:buNone/>
                        <a:tabLst/>
                      </a:pPr>
                      <a:r>
                        <a:rPr kumimoji="0" lang="en-US" sz="2000" b="1" i="0" u="none" strike="noStrike" cap="none" normalizeH="0" baseline="0" dirty="0" smtClean="0">
                          <a:ln>
                            <a:noFill/>
                          </a:ln>
                          <a:solidFill>
                            <a:schemeClr val="tx2"/>
                          </a:solidFill>
                          <a:effectLst/>
                          <a:latin typeface="Arial" pitchFamily="34" charset="0"/>
                          <a:cs typeface="Arial" pitchFamily="34" charset="0"/>
                        </a:rPr>
                        <a:t>NPT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6250">
                <a:tc>
                  <a:txBody>
                    <a:bodyPr/>
                    <a:lstStyle/>
                    <a:p>
                      <a:pPr marL="0" marR="0" lvl="0" indent="0" algn="l" defTabSz="914400" rtl="0" eaLnBrk="1" fontAlgn="base" latinLnBrk="0" hangingPunct="1">
                        <a:lnSpc>
                          <a:spcPct val="100000"/>
                        </a:lnSpc>
                        <a:spcBef>
                          <a:spcPct val="0"/>
                        </a:spcBef>
                        <a:spcAft>
                          <a:spcPct val="40000"/>
                        </a:spcAft>
                        <a:buClr>
                          <a:schemeClr val="tx2"/>
                        </a:buClr>
                        <a:buSzTx/>
                        <a:buFont typeface="Wingdings 3" pitchFamily="18" charset="2"/>
                        <a:buNone/>
                        <a:tabLst/>
                      </a:pPr>
                      <a:r>
                        <a:rPr kumimoji="0" lang="en-US" sz="2000" b="1" i="0" u="none" strike="noStrike" cap="none" normalizeH="0" baseline="0" dirty="0" smtClean="0">
                          <a:ln>
                            <a:noFill/>
                          </a:ln>
                          <a:solidFill>
                            <a:schemeClr val="tx2"/>
                          </a:solidFill>
                          <a:effectLst/>
                          <a:latin typeface="Arial" pitchFamily="34" charset="0"/>
                          <a:cs typeface="Arial" pitchFamily="34" charset="0"/>
                        </a:rPr>
                        <a:t>sum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chemeClr val="tx2"/>
                        </a:buClr>
                        <a:buSzTx/>
                        <a:buFont typeface="Wingdings 3" pitchFamily="18" charset="2"/>
                        <a:buNone/>
                        <a:tabLst/>
                      </a:pPr>
                      <a:r>
                        <a:rPr kumimoji="0" lang="en-US" sz="2000" b="1" i="0" u="none" strike="noStrike" cap="none" normalizeH="0" baseline="0" dirty="0" smtClean="0">
                          <a:ln>
                            <a:noFill/>
                          </a:ln>
                          <a:solidFill>
                            <a:schemeClr val="tx2"/>
                          </a:solidFill>
                          <a:effectLst/>
                          <a:latin typeface="Arial" pitchFamily="34" charset="0"/>
                          <a:cs typeface="Arial" pitchFamily="34" charset="0"/>
                        </a:rPr>
                        <a:t>95%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chemeClr val="tx2"/>
                        </a:buClr>
                        <a:buSzTx/>
                        <a:buFont typeface="Wingdings 3" pitchFamily="18" charset="2"/>
                        <a:buNone/>
                        <a:tabLst/>
                      </a:pPr>
                      <a:r>
                        <a:rPr kumimoji="0" lang="en-US" sz="2000" b="1" i="0" u="none" strike="noStrike" cap="none" normalizeH="0" baseline="0" smtClean="0">
                          <a:ln>
                            <a:noFill/>
                          </a:ln>
                          <a:solidFill>
                            <a:schemeClr val="tx2"/>
                          </a:solidFill>
                          <a:effectLst/>
                          <a:latin typeface="Arial" pitchFamily="34" charset="0"/>
                          <a:cs typeface="Arial" pitchFamily="34" charset="0"/>
                        </a:rPr>
                        <a:t>95%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chemeClr val="tx2"/>
                        </a:buClr>
                        <a:buSzTx/>
                        <a:buFont typeface="Wingdings 3" pitchFamily="18" charset="2"/>
                        <a:buNone/>
                        <a:tabLst/>
                      </a:pPr>
                      <a:r>
                        <a:rPr kumimoji="0" lang="en-US" sz="2000" b="1" i="0" u="none" strike="noStrike" cap="none" normalizeH="0" baseline="0" smtClean="0">
                          <a:ln>
                            <a:noFill/>
                          </a:ln>
                          <a:solidFill>
                            <a:schemeClr val="tx2"/>
                          </a:solidFill>
                          <a:effectLst/>
                          <a:latin typeface="Arial" pitchFamily="34" charset="0"/>
                          <a:cs typeface="Arial" pitchFamily="34" charset="0"/>
                        </a:rPr>
                        <a:t>95%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6250">
                <a:tc>
                  <a:txBody>
                    <a:bodyPr/>
                    <a:lstStyle/>
                    <a:p>
                      <a:pPr marL="0" marR="0" lvl="0" indent="0" algn="l" defTabSz="914400" rtl="0" eaLnBrk="1" fontAlgn="base" latinLnBrk="0" hangingPunct="1">
                        <a:lnSpc>
                          <a:spcPct val="100000"/>
                        </a:lnSpc>
                        <a:spcBef>
                          <a:spcPct val="0"/>
                        </a:spcBef>
                        <a:spcAft>
                          <a:spcPct val="40000"/>
                        </a:spcAft>
                        <a:buClr>
                          <a:schemeClr val="tx2"/>
                        </a:buClr>
                        <a:buSzTx/>
                        <a:buFont typeface="Wingdings 3" pitchFamily="18" charset="2"/>
                        <a:buNone/>
                        <a:tabLst/>
                      </a:pPr>
                      <a:r>
                        <a:rPr kumimoji="0" lang="en-US" sz="2000" b="1" i="0" u="none" strike="noStrike" cap="none" normalizeH="0" baseline="0" smtClean="0">
                          <a:ln>
                            <a:noFill/>
                          </a:ln>
                          <a:solidFill>
                            <a:schemeClr val="tx2"/>
                          </a:solidFill>
                          <a:effectLst/>
                          <a:latin typeface="Arial" pitchFamily="34" charset="0"/>
                          <a:cs typeface="Arial" pitchFamily="34" charset="0"/>
                        </a:rPr>
                        <a:t>getppid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chemeClr val="tx2"/>
                        </a:buClr>
                        <a:buSzTx/>
                        <a:buFont typeface="Wingdings 3" pitchFamily="18" charset="2"/>
                        <a:buNone/>
                        <a:tabLst/>
                      </a:pPr>
                      <a:r>
                        <a:rPr kumimoji="0" lang="en-US" sz="2000" b="1" i="0" u="none" strike="noStrike" cap="none" normalizeH="0" baseline="0" smtClean="0">
                          <a:ln>
                            <a:noFill/>
                          </a:ln>
                          <a:solidFill>
                            <a:schemeClr val="tx2"/>
                          </a:solidFill>
                          <a:effectLst/>
                          <a:latin typeface="Arial" pitchFamily="34" charset="0"/>
                          <a:cs typeface="Arial" pitchFamily="34"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chemeClr val="tx2"/>
                        </a:buClr>
                        <a:buSzTx/>
                        <a:buFont typeface="Wingdings 3" pitchFamily="18" charset="2"/>
                        <a:buNone/>
                        <a:tabLst/>
                      </a:pPr>
                      <a:r>
                        <a:rPr kumimoji="0" lang="en-US" sz="2000" b="1" i="0" u="none" strike="noStrike" cap="none" normalizeH="0" baseline="0" smtClean="0">
                          <a:ln>
                            <a:noFill/>
                          </a:ln>
                          <a:solidFill>
                            <a:schemeClr val="tx2"/>
                          </a:solidFill>
                          <a:effectLst/>
                          <a:latin typeface="Arial" pitchFamily="34" charset="0"/>
                          <a:cs typeface="Arial" pitchFamily="34" charset="0"/>
                        </a:rPr>
                        <a:t>95%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chemeClr val="tx2"/>
                        </a:buClr>
                        <a:buSzTx/>
                        <a:buFont typeface="Wingdings 3" pitchFamily="18" charset="2"/>
                        <a:buNone/>
                        <a:tabLst/>
                      </a:pPr>
                      <a:r>
                        <a:rPr kumimoji="0" lang="en-US" sz="2000" b="1" i="0" u="none" strike="noStrike" cap="none" normalizeH="0" baseline="0" smtClean="0">
                          <a:ln>
                            <a:noFill/>
                          </a:ln>
                          <a:solidFill>
                            <a:schemeClr val="tx2"/>
                          </a:solidFill>
                          <a:effectLst/>
                          <a:latin typeface="Arial" pitchFamily="34" charset="0"/>
                          <a:cs typeface="Arial" pitchFamily="34" charset="0"/>
                        </a:rPr>
                        <a:t>95%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8613">
                <a:tc>
                  <a:txBody>
                    <a:bodyPr/>
                    <a:lstStyle/>
                    <a:p>
                      <a:pPr marL="0" marR="0" lvl="0" indent="0" algn="l" defTabSz="914400" rtl="0" eaLnBrk="1" fontAlgn="base" latinLnBrk="0" hangingPunct="1">
                        <a:lnSpc>
                          <a:spcPct val="100000"/>
                        </a:lnSpc>
                        <a:spcBef>
                          <a:spcPct val="0"/>
                        </a:spcBef>
                        <a:spcAft>
                          <a:spcPct val="40000"/>
                        </a:spcAft>
                        <a:buClr>
                          <a:schemeClr val="tx2"/>
                        </a:buClr>
                        <a:buSzTx/>
                        <a:buFont typeface="Wingdings 3" pitchFamily="18" charset="2"/>
                        <a:buNone/>
                        <a:tabLst/>
                      </a:pPr>
                      <a:r>
                        <a:rPr kumimoji="0" lang="en-US" sz="2000" b="1" i="0" u="none" strike="noStrike" cap="none" normalizeH="0" baseline="0" smtClean="0">
                          <a:ln>
                            <a:noFill/>
                          </a:ln>
                          <a:solidFill>
                            <a:schemeClr val="tx2"/>
                          </a:solidFill>
                          <a:effectLst/>
                          <a:latin typeface="Arial" pitchFamily="34" charset="0"/>
                          <a:cs typeface="Arial" pitchFamily="34" charset="0"/>
                        </a:rPr>
                        <a:t>forkwait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chemeClr val="tx2"/>
                        </a:buClr>
                        <a:buSzTx/>
                        <a:buFont typeface="Wingdings 3" pitchFamily="18" charset="2"/>
                        <a:buNone/>
                        <a:tabLst/>
                      </a:pPr>
                      <a:r>
                        <a:rPr kumimoji="0" lang="en-US" sz="2000" b="1" i="0" u="none" strike="noStrike" cap="none" normalizeH="0" baseline="0" smtClean="0">
                          <a:ln>
                            <a:noFill/>
                          </a:ln>
                          <a:solidFill>
                            <a:schemeClr val="tx2"/>
                          </a:solidFill>
                          <a:effectLst/>
                          <a:latin typeface="Arial" pitchFamily="34" charset="0"/>
                          <a:cs typeface="Arial" pitchFamily="34"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chemeClr val="tx2"/>
                        </a:buClr>
                        <a:buSzTx/>
                        <a:buFont typeface="Wingdings 3" pitchFamily="18" charset="2"/>
                        <a:buNone/>
                        <a:tabLst/>
                      </a:pPr>
                      <a:r>
                        <a:rPr kumimoji="0" lang="en-US" sz="2000" b="1" i="0" u="none" strike="noStrike" cap="none" normalizeH="0" baseline="0" smtClean="0">
                          <a:ln>
                            <a:noFill/>
                          </a:ln>
                          <a:solidFill>
                            <a:schemeClr val="tx2"/>
                          </a:solidFill>
                          <a:effectLst/>
                          <a:latin typeface="Arial" pitchFamily="34" charset="0"/>
                          <a:cs typeface="Arial"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chemeClr val="tx2"/>
                        </a:buClr>
                        <a:buSzTx/>
                        <a:buFont typeface="Wingdings 3" pitchFamily="18" charset="2"/>
                        <a:buNone/>
                        <a:tabLst/>
                      </a:pPr>
                      <a:r>
                        <a:rPr kumimoji="0" lang="en-US" sz="2000" b="1" i="0" u="none" strike="noStrike" cap="none" normalizeH="0" baseline="0" smtClean="0">
                          <a:ln>
                            <a:noFill/>
                          </a:ln>
                          <a:solidFill>
                            <a:schemeClr val="tx2"/>
                          </a:solidFill>
                          <a:effectLst/>
                          <a:latin typeface="Arial" pitchFamily="34" charset="0"/>
                          <a:cs typeface="Arial" pitchFamily="34" charset="0"/>
                        </a:rPr>
                        <a:t>85%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8613">
                <a:tc>
                  <a:txBody>
                    <a:bodyPr/>
                    <a:lstStyle/>
                    <a:p>
                      <a:pPr marL="0" marR="0" lvl="0" indent="0" algn="l" defTabSz="914400" rtl="0" eaLnBrk="1" fontAlgn="base" latinLnBrk="0" hangingPunct="1">
                        <a:lnSpc>
                          <a:spcPct val="100000"/>
                        </a:lnSpc>
                        <a:spcBef>
                          <a:spcPct val="0"/>
                        </a:spcBef>
                        <a:spcAft>
                          <a:spcPct val="40000"/>
                        </a:spcAft>
                        <a:buClr>
                          <a:schemeClr val="tx2"/>
                        </a:buClr>
                        <a:buSzTx/>
                        <a:buFont typeface="Wingdings 3" pitchFamily="18" charset="2"/>
                        <a:buNone/>
                        <a:tabLst/>
                      </a:pPr>
                      <a:r>
                        <a:rPr kumimoji="0" lang="en-US" sz="2000" b="1" i="0" u="none" strike="noStrike" cap="none" normalizeH="0" baseline="0" dirty="0" err="1" smtClean="0">
                          <a:ln>
                            <a:noFill/>
                          </a:ln>
                          <a:solidFill>
                            <a:schemeClr val="tx2"/>
                          </a:solidFill>
                          <a:effectLst/>
                          <a:latin typeface="Arial" pitchFamily="34" charset="0"/>
                          <a:cs typeface="Arial" pitchFamily="34" charset="0"/>
                        </a:rPr>
                        <a:t>memsweep</a:t>
                      </a:r>
                      <a:endParaRPr kumimoji="0" lang="en-US" sz="2000" b="1" i="0" u="none" strike="noStrike" cap="none" normalizeH="0" baseline="0" dirty="0" smtClean="0">
                        <a:ln>
                          <a:noFill/>
                        </a:ln>
                        <a:solidFill>
                          <a:schemeClr val="tx2"/>
                        </a:solidFill>
                        <a:effectLst/>
                        <a:latin typeface="Arial" pitchFamily="34" charset="0"/>
                        <a:cs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chemeClr val="tx2"/>
                        </a:buClr>
                        <a:buSzTx/>
                        <a:buFont typeface="Wingdings 3" pitchFamily="18" charset="2"/>
                        <a:buNone/>
                        <a:tabLst/>
                      </a:pPr>
                      <a:r>
                        <a:rPr kumimoji="0" lang="en-US" sz="2000" b="1" i="0" u="none" strike="noStrike" cap="none" normalizeH="0" baseline="0" dirty="0" smtClean="0">
                          <a:ln>
                            <a:noFill/>
                          </a:ln>
                          <a:solidFill>
                            <a:schemeClr val="tx2"/>
                          </a:solidFill>
                          <a:effectLst/>
                          <a:latin typeface="Arial" pitchFamily="34" charset="0"/>
                          <a:cs typeface="Arial" pitchFamily="34" charset="0"/>
                        </a:rPr>
                        <a:t>85%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chemeClr val="tx2"/>
                        </a:buClr>
                        <a:buSzTx/>
                        <a:buFont typeface="Wingdings 3" pitchFamily="18" charset="2"/>
                        <a:buNone/>
                        <a:tabLst/>
                      </a:pPr>
                      <a:r>
                        <a:rPr kumimoji="0" lang="en-US" sz="2000" b="1" i="0" u="none" strike="noStrike" cap="none" normalizeH="0" baseline="0" smtClean="0">
                          <a:ln>
                            <a:noFill/>
                          </a:ln>
                          <a:solidFill>
                            <a:schemeClr val="tx2"/>
                          </a:solidFill>
                          <a:effectLst/>
                          <a:latin typeface="Arial" pitchFamily="34" charset="0"/>
                          <a:cs typeface="Arial" pitchFamily="34" charset="0"/>
                        </a:rPr>
                        <a:t>85%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chemeClr val="tx2"/>
                        </a:buClr>
                        <a:buSzTx/>
                        <a:buFont typeface="Wingdings 3" pitchFamily="18" charset="2"/>
                        <a:buNone/>
                        <a:tabLst/>
                      </a:pPr>
                      <a:r>
                        <a:rPr kumimoji="0" lang="en-US" sz="2000" b="1" i="0" u="none" strike="noStrike" cap="none" normalizeH="0" baseline="0" dirty="0" smtClean="0">
                          <a:ln>
                            <a:noFill/>
                          </a:ln>
                          <a:solidFill>
                            <a:schemeClr val="tx2"/>
                          </a:solidFill>
                          <a:effectLst/>
                          <a:latin typeface="Arial" pitchFamily="34" charset="0"/>
                          <a:cs typeface="Arial" pitchFamily="34" charset="0"/>
                        </a:rPr>
                        <a:t>40%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Oval 36"/>
          <p:cNvSpPr>
            <a:spLocks noChangeArrowheads="1"/>
          </p:cNvSpPr>
          <p:nvPr/>
        </p:nvSpPr>
        <p:spPr bwMode="auto">
          <a:xfrm>
            <a:off x="5029200" y="5715000"/>
            <a:ext cx="762000" cy="609600"/>
          </a:xfrm>
          <a:prstGeom prst="ellipse">
            <a:avLst/>
          </a:prstGeom>
          <a:noFill/>
          <a:ln w="19050">
            <a:solidFill>
              <a:srgbClr val="FF640A"/>
            </a:solidFill>
            <a:round/>
            <a:headEnd/>
            <a:tailEnd/>
          </a:ln>
        </p:spPr>
        <p:txBody>
          <a:bodyPr wrap="none" anchor="ctr"/>
          <a:lstStyle/>
          <a:p>
            <a:pPr algn="l"/>
            <a:endParaRPr lang="en-US"/>
          </a:p>
        </p:txBody>
      </p:sp>
      <p:sp>
        <p:nvSpPr>
          <p:cNvPr id="6" name="Oval 37"/>
          <p:cNvSpPr>
            <a:spLocks noChangeArrowheads="1"/>
          </p:cNvSpPr>
          <p:nvPr/>
        </p:nvSpPr>
        <p:spPr bwMode="auto">
          <a:xfrm>
            <a:off x="5029200" y="5257800"/>
            <a:ext cx="762000" cy="609600"/>
          </a:xfrm>
          <a:prstGeom prst="ellipse">
            <a:avLst/>
          </a:prstGeom>
          <a:noFill/>
          <a:ln w="19050">
            <a:solidFill>
              <a:srgbClr val="FF640A"/>
            </a:solidFill>
            <a:round/>
            <a:headEnd/>
            <a:tailEnd/>
          </a:ln>
        </p:spPr>
        <p:txBody>
          <a:bodyPr wrap="none" anchor="ctr"/>
          <a:lstStyle/>
          <a:p>
            <a:pPr algn="l"/>
            <a:endParaRPr lang="en-US"/>
          </a:p>
        </p:txBody>
      </p:sp>
      <p:sp>
        <p:nvSpPr>
          <p:cNvPr id="7" name="Oval 38"/>
          <p:cNvSpPr>
            <a:spLocks noChangeArrowheads="1"/>
          </p:cNvSpPr>
          <p:nvPr/>
        </p:nvSpPr>
        <p:spPr bwMode="auto">
          <a:xfrm>
            <a:off x="6477000" y="5715000"/>
            <a:ext cx="762000" cy="609600"/>
          </a:xfrm>
          <a:prstGeom prst="ellipse">
            <a:avLst/>
          </a:prstGeom>
          <a:noFill/>
          <a:ln w="19050">
            <a:solidFill>
              <a:srgbClr val="FF640A"/>
            </a:solidFill>
            <a:round/>
            <a:headEnd/>
            <a:tailEnd/>
          </a:ln>
        </p:spPr>
        <p:txBody>
          <a:bodyPr wrap="none" anchor="ctr"/>
          <a:lstStyle/>
          <a:p>
            <a:pPr algn="l"/>
            <a:endParaRPr lang="en-US"/>
          </a:p>
        </p:txBody>
      </p:sp>
      <p:sp>
        <p:nvSpPr>
          <p:cNvPr id="8" name="Oval 39"/>
          <p:cNvSpPr>
            <a:spLocks noChangeArrowheads="1"/>
          </p:cNvSpPr>
          <p:nvPr/>
        </p:nvSpPr>
        <p:spPr bwMode="auto">
          <a:xfrm>
            <a:off x="7924800" y="6172200"/>
            <a:ext cx="762000" cy="609600"/>
          </a:xfrm>
          <a:prstGeom prst="ellipse">
            <a:avLst/>
          </a:prstGeom>
          <a:noFill/>
          <a:ln w="19050">
            <a:solidFill>
              <a:srgbClr val="FF640A"/>
            </a:solidFill>
            <a:round/>
            <a:headEnd/>
            <a:tailEnd/>
          </a:ln>
        </p:spPr>
        <p:txBody>
          <a:bodyPr wrap="none" anchor="ctr"/>
          <a:lstStyle/>
          <a:p>
            <a:pPr algn="l"/>
            <a:endParaRPr lang="en-US"/>
          </a:p>
        </p:txBody>
      </p:sp>
      <p:sp>
        <p:nvSpPr>
          <p:cNvPr id="11" name="Rectangle 7"/>
          <p:cNvSpPr>
            <a:spLocks noChangeArrowheads="1"/>
          </p:cNvSpPr>
          <p:nvPr/>
        </p:nvSpPr>
        <p:spPr bwMode="auto">
          <a:xfrm>
            <a:off x="533400" y="3429000"/>
            <a:ext cx="3581400" cy="838200"/>
          </a:xfrm>
          <a:prstGeom prst="roundRect">
            <a:avLst>
              <a:gd name="adj" fmla="val 16667"/>
            </a:avLst>
          </a:prstGeom>
          <a:noFill/>
          <a:ln w="38100">
            <a:solidFill>
              <a:schemeClr val="tx1"/>
            </a:solidFill>
            <a:miter lim="800000"/>
            <a:headEnd/>
            <a:tailEnd/>
          </a:ln>
        </p:spPr>
        <p:txBody>
          <a:bodyPr wrap="none" anchor="ctr"/>
          <a:lstStyle/>
          <a:p>
            <a:pPr algn="l"/>
            <a:endParaRPr lang="en-US"/>
          </a:p>
        </p:txBody>
      </p:sp>
      <p:sp>
        <p:nvSpPr>
          <p:cNvPr id="12" name="Rectangle 8"/>
          <p:cNvSpPr>
            <a:spLocks noChangeArrowheads="1"/>
          </p:cNvSpPr>
          <p:nvPr/>
        </p:nvSpPr>
        <p:spPr bwMode="auto">
          <a:xfrm>
            <a:off x="4800600" y="2286000"/>
            <a:ext cx="3124200" cy="762000"/>
          </a:xfrm>
          <a:prstGeom prst="roundRect">
            <a:avLst>
              <a:gd name="adj" fmla="val 16667"/>
            </a:avLst>
          </a:prstGeom>
          <a:noFill/>
          <a:ln w="38100">
            <a:solidFill>
              <a:schemeClr val="tx1"/>
            </a:solidFill>
            <a:miter lim="800000"/>
            <a:headEnd/>
            <a:tailEnd/>
          </a:ln>
        </p:spPr>
        <p:txBody>
          <a:bodyPr wrap="none" anchor="ctr"/>
          <a:lstStyle/>
          <a:p>
            <a:pPr algn="l"/>
            <a:endParaRPr lang="en-US"/>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12725" y="228600"/>
            <a:ext cx="8474075" cy="333375"/>
          </a:xfrm>
        </p:spPr>
        <p:txBody>
          <a:bodyPr/>
          <a:lstStyle/>
          <a:p>
            <a:r>
              <a:rPr lang="en-US" dirty="0" smtClean="0"/>
              <a:t>Memory Native </a:t>
            </a:r>
            <a:r>
              <a:rPr lang="en-US" sz="1800" b="0" i="1" dirty="0" smtClean="0"/>
              <a:t>Virtual Memory</a:t>
            </a:r>
          </a:p>
        </p:txBody>
      </p:sp>
      <p:sp>
        <p:nvSpPr>
          <p:cNvPr id="7" name="Rectangle 3"/>
          <p:cNvSpPr txBox="1">
            <a:spLocks noChangeArrowheads="1"/>
          </p:cNvSpPr>
          <p:nvPr/>
        </p:nvSpPr>
        <p:spPr bwMode="auto">
          <a:xfrm>
            <a:off x="488950" y="3810000"/>
            <a:ext cx="8089900" cy="2133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33363" marR="0" lvl="0" indent="-233363" algn="l" defTabSz="914400" rtl="0" eaLnBrk="1" fontAlgn="base" latinLnBrk="0" hangingPunct="1">
              <a:lnSpc>
                <a:spcPct val="90000"/>
              </a:lnSpc>
              <a:spcBef>
                <a:spcPts val="1000"/>
              </a:spcBef>
              <a:spcAft>
                <a:spcPct val="0"/>
              </a:spcAft>
              <a:buClr>
                <a:srgbClr val="00709E"/>
              </a:buClr>
              <a:buSzPct val="115000"/>
              <a:buFont typeface="Wingdings" pitchFamily="2" charset="2"/>
              <a:buChar char="§"/>
              <a:tabLst/>
              <a:defRPr/>
            </a:pPr>
            <a:r>
              <a:rPr kumimoji="0" lang="en-US" sz="1600" b="1" i="0" u="none" strike="noStrike" kern="0" cap="none" spc="0" normalizeH="0" baseline="0" noProof="0" smtClean="0">
                <a:ln>
                  <a:noFill/>
                </a:ln>
                <a:solidFill>
                  <a:srgbClr val="333333"/>
                </a:solidFill>
                <a:effectLst/>
                <a:uLnTx/>
                <a:uFillTx/>
                <a:latin typeface="+mn-lt"/>
                <a:ea typeface="+mn-ea"/>
                <a:cs typeface="+mn-cs"/>
              </a:rPr>
              <a:t>Applications see contiguous virtual address space, not physical memory</a:t>
            </a:r>
          </a:p>
          <a:p>
            <a:pPr marL="233363" marR="0" lvl="0" indent="-233363" algn="l" defTabSz="914400" rtl="0" eaLnBrk="1" fontAlgn="base" latinLnBrk="0" hangingPunct="1">
              <a:lnSpc>
                <a:spcPct val="90000"/>
              </a:lnSpc>
              <a:spcBef>
                <a:spcPts val="1000"/>
              </a:spcBef>
              <a:spcAft>
                <a:spcPct val="0"/>
              </a:spcAft>
              <a:buClr>
                <a:srgbClr val="00709E"/>
              </a:buClr>
              <a:buSzPct val="115000"/>
              <a:buFont typeface="Wingdings" pitchFamily="2" charset="2"/>
              <a:buChar char="§"/>
              <a:tabLst/>
              <a:defRPr/>
            </a:pPr>
            <a:r>
              <a:rPr kumimoji="0" lang="en-US" sz="1600" b="1" i="0" u="none" strike="noStrike" kern="0" cap="none" spc="0" normalizeH="0" baseline="0" noProof="0" smtClean="0">
                <a:ln>
                  <a:noFill/>
                </a:ln>
                <a:solidFill>
                  <a:srgbClr val="333333"/>
                </a:solidFill>
                <a:effectLst/>
                <a:uLnTx/>
                <a:uFillTx/>
                <a:latin typeface="+mn-lt"/>
                <a:ea typeface="+mn-ea"/>
                <a:cs typeface="+mn-cs"/>
              </a:rPr>
              <a:t>OS defines VA -&gt; PA mapping</a:t>
            </a:r>
          </a:p>
          <a:p>
            <a:pPr marL="400050" marR="0" lvl="1" indent="-171450" algn="l" defTabSz="914400" rtl="0" eaLnBrk="1" fontAlgn="base" latinLnBrk="0" hangingPunct="1">
              <a:lnSpc>
                <a:spcPct val="90000"/>
              </a:lnSpc>
              <a:spcBef>
                <a:spcPts val="800"/>
              </a:spcBef>
              <a:spcAft>
                <a:spcPct val="0"/>
              </a:spcAft>
              <a:buClr>
                <a:srgbClr val="00709E"/>
              </a:buClr>
              <a:buSzPct val="110000"/>
              <a:buFont typeface="Times" pitchFamily="18" charset="0"/>
              <a:buChar char="•"/>
              <a:tabLst/>
              <a:defRPr/>
            </a:pPr>
            <a:r>
              <a:rPr kumimoji="0" lang="en-US" sz="1500" b="0" i="0" u="none" strike="noStrike" kern="0" cap="none" spc="0" normalizeH="0" baseline="0" noProof="0" smtClean="0">
                <a:ln>
                  <a:noFill/>
                </a:ln>
                <a:solidFill>
                  <a:srgbClr val="333333"/>
                </a:solidFill>
                <a:effectLst/>
                <a:uLnTx/>
                <a:uFillTx/>
                <a:latin typeface="+mn-lt"/>
                <a:ea typeface="+mn-ea"/>
              </a:rPr>
              <a:t>Usually at 4 KB granularity</a:t>
            </a:r>
          </a:p>
          <a:p>
            <a:pPr marL="400050" marR="0" lvl="1" indent="-171450" algn="l" defTabSz="914400" rtl="0" eaLnBrk="1" fontAlgn="base" latinLnBrk="0" hangingPunct="1">
              <a:lnSpc>
                <a:spcPct val="90000"/>
              </a:lnSpc>
              <a:spcBef>
                <a:spcPts val="800"/>
              </a:spcBef>
              <a:spcAft>
                <a:spcPct val="0"/>
              </a:spcAft>
              <a:buClr>
                <a:srgbClr val="00709E"/>
              </a:buClr>
              <a:buSzPct val="110000"/>
              <a:buFont typeface="Times" pitchFamily="18" charset="0"/>
              <a:buChar char="•"/>
              <a:tabLst/>
              <a:defRPr/>
            </a:pPr>
            <a:r>
              <a:rPr kumimoji="0" lang="en-US" sz="1500" b="0" i="0" u="none" strike="noStrike" kern="0" cap="none" spc="0" normalizeH="0" baseline="0" noProof="0" smtClean="0">
                <a:ln>
                  <a:noFill/>
                </a:ln>
                <a:solidFill>
                  <a:srgbClr val="333333"/>
                </a:solidFill>
                <a:effectLst/>
                <a:uLnTx/>
                <a:uFillTx/>
                <a:latin typeface="+mn-lt"/>
                <a:ea typeface="+mn-ea"/>
              </a:rPr>
              <a:t>Mappings are stored in page tables</a:t>
            </a:r>
          </a:p>
          <a:p>
            <a:pPr marL="233363" marR="0" lvl="0" indent="-233363" algn="l" defTabSz="914400" rtl="0" eaLnBrk="1" fontAlgn="base" latinLnBrk="0" hangingPunct="1">
              <a:lnSpc>
                <a:spcPct val="90000"/>
              </a:lnSpc>
              <a:spcBef>
                <a:spcPts val="1000"/>
              </a:spcBef>
              <a:spcAft>
                <a:spcPct val="0"/>
              </a:spcAft>
              <a:buClr>
                <a:srgbClr val="00709E"/>
              </a:buClr>
              <a:buSzPct val="115000"/>
              <a:buFont typeface="Wingdings" pitchFamily="2" charset="2"/>
              <a:buChar char="§"/>
              <a:tabLst/>
              <a:defRPr/>
            </a:pPr>
            <a:r>
              <a:rPr kumimoji="0" lang="en-US" sz="1600" b="1" i="0" u="none" strike="noStrike" kern="0" cap="none" spc="0" normalizeH="0" baseline="0" noProof="0" smtClean="0">
                <a:ln>
                  <a:noFill/>
                </a:ln>
                <a:solidFill>
                  <a:srgbClr val="333333"/>
                </a:solidFill>
                <a:effectLst/>
                <a:uLnTx/>
                <a:uFillTx/>
                <a:latin typeface="+mn-lt"/>
                <a:ea typeface="+mn-ea"/>
                <a:cs typeface="+mn-cs"/>
              </a:rPr>
              <a:t>HW memory management unit (MMU)</a:t>
            </a:r>
          </a:p>
          <a:p>
            <a:pPr marL="400050" marR="0" lvl="1" indent="-171450" algn="l" defTabSz="914400" rtl="0" eaLnBrk="1" fontAlgn="base" latinLnBrk="0" hangingPunct="1">
              <a:lnSpc>
                <a:spcPct val="90000"/>
              </a:lnSpc>
              <a:spcBef>
                <a:spcPts val="800"/>
              </a:spcBef>
              <a:spcAft>
                <a:spcPct val="0"/>
              </a:spcAft>
              <a:buClr>
                <a:srgbClr val="00709E"/>
              </a:buClr>
              <a:buSzPct val="110000"/>
              <a:buFont typeface="Times" pitchFamily="18" charset="0"/>
              <a:buChar char="•"/>
              <a:tabLst/>
              <a:defRPr/>
            </a:pPr>
            <a:r>
              <a:rPr kumimoji="0" lang="en-US" sz="1500" b="0" i="0" u="none" strike="noStrike" kern="0" cap="none" spc="0" normalizeH="0" baseline="0" noProof="0" smtClean="0">
                <a:ln>
                  <a:noFill/>
                </a:ln>
                <a:solidFill>
                  <a:srgbClr val="333333"/>
                </a:solidFill>
                <a:effectLst/>
                <a:uLnTx/>
                <a:uFillTx/>
                <a:latin typeface="+mn-lt"/>
                <a:ea typeface="+mn-ea"/>
              </a:rPr>
              <a:t>Page table walker</a:t>
            </a:r>
          </a:p>
          <a:p>
            <a:pPr marL="400050" marR="0" lvl="1" indent="-171450" algn="l" defTabSz="914400" rtl="0" eaLnBrk="1" fontAlgn="base" latinLnBrk="0" hangingPunct="1">
              <a:lnSpc>
                <a:spcPct val="90000"/>
              </a:lnSpc>
              <a:spcBef>
                <a:spcPts val="800"/>
              </a:spcBef>
              <a:spcAft>
                <a:spcPct val="0"/>
              </a:spcAft>
              <a:buClr>
                <a:srgbClr val="00709E"/>
              </a:buClr>
              <a:buSzPct val="110000"/>
              <a:buFont typeface="Times" pitchFamily="18" charset="0"/>
              <a:buChar char="•"/>
              <a:tabLst/>
              <a:defRPr/>
            </a:pPr>
            <a:r>
              <a:rPr kumimoji="0" lang="en-US" sz="1500" b="0" i="0" u="none" strike="noStrike" kern="0" cap="none" spc="0" normalizeH="0" baseline="0" noProof="0" smtClean="0">
                <a:ln>
                  <a:noFill/>
                </a:ln>
                <a:solidFill>
                  <a:srgbClr val="333333"/>
                </a:solidFill>
                <a:effectLst/>
                <a:uLnTx/>
                <a:uFillTx/>
                <a:latin typeface="+mn-lt"/>
                <a:ea typeface="+mn-ea"/>
              </a:rPr>
              <a:t>TLB (translation look-aside buffer)</a:t>
            </a:r>
            <a:endParaRPr kumimoji="0" lang="en-US" sz="1500" b="0" i="0" u="none" strike="noStrike" kern="0" cap="none" spc="0" normalizeH="0" baseline="0" noProof="0" dirty="0" smtClean="0">
              <a:ln>
                <a:noFill/>
              </a:ln>
              <a:solidFill>
                <a:srgbClr val="333333"/>
              </a:solidFill>
              <a:effectLst/>
              <a:uLnTx/>
              <a:uFillTx/>
              <a:latin typeface="+mn-lt"/>
              <a:ea typeface="+mn-ea"/>
            </a:endParaRPr>
          </a:p>
        </p:txBody>
      </p:sp>
      <p:sp>
        <p:nvSpPr>
          <p:cNvPr id="8" name="Rectangle 4"/>
          <p:cNvSpPr>
            <a:spLocks noChangeArrowheads="1"/>
          </p:cNvSpPr>
          <p:nvPr/>
        </p:nvSpPr>
        <p:spPr bwMode="auto">
          <a:xfrm rot="5400000">
            <a:off x="2486025" y="-476250"/>
            <a:ext cx="2438400" cy="5829300"/>
          </a:xfrm>
          <a:prstGeom prst="rect">
            <a:avLst/>
          </a:prstGeom>
          <a:noFill/>
          <a:ln w="9525">
            <a:solidFill>
              <a:schemeClr val="tx1"/>
            </a:solidFill>
            <a:miter lim="800000"/>
            <a:headEnd/>
            <a:tailEnd/>
          </a:ln>
        </p:spPr>
        <p:txBody>
          <a:bodyPr wrap="none" anchor="ctr"/>
          <a:lstStyle/>
          <a:p>
            <a:pPr algn="l"/>
            <a:endParaRPr lang="en-US"/>
          </a:p>
        </p:txBody>
      </p:sp>
      <p:sp>
        <p:nvSpPr>
          <p:cNvPr id="9" name="Line 5"/>
          <p:cNvSpPr>
            <a:spLocks noChangeShapeType="1"/>
          </p:cNvSpPr>
          <p:nvPr/>
        </p:nvSpPr>
        <p:spPr bwMode="auto">
          <a:xfrm rot="16200000" flipH="1">
            <a:off x="1323975" y="2552700"/>
            <a:ext cx="381000" cy="0"/>
          </a:xfrm>
          <a:prstGeom prst="line">
            <a:avLst/>
          </a:prstGeom>
          <a:noFill/>
          <a:ln w="9525">
            <a:solidFill>
              <a:schemeClr val="tx1"/>
            </a:solidFill>
            <a:round/>
            <a:headEnd/>
            <a:tailEnd type="triangle" w="med" len="med"/>
          </a:ln>
        </p:spPr>
        <p:txBody>
          <a:bodyPr/>
          <a:lstStyle/>
          <a:p>
            <a:endParaRPr lang="en-US"/>
          </a:p>
        </p:txBody>
      </p:sp>
      <p:grpSp>
        <p:nvGrpSpPr>
          <p:cNvPr id="2" name="Group 6"/>
          <p:cNvGrpSpPr>
            <a:grpSpLocks/>
          </p:cNvGrpSpPr>
          <p:nvPr/>
        </p:nvGrpSpPr>
        <p:grpSpPr bwMode="auto">
          <a:xfrm>
            <a:off x="981075" y="1752600"/>
            <a:ext cx="2286000" cy="609600"/>
            <a:chOff x="720" y="1200"/>
            <a:chExt cx="1440" cy="384"/>
          </a:xfrm>
        </p:grpSpPr>
        <p:sp>
          <p:nvSpPr>
            <p:cNvPr id="11" name="Rectangle 7"/>
            <p:cNvSpPr>
              <a:spLocks noChangeArrowheads="1"/>
            </p:cNvSpPr>
            <p:nvPr/>
          </p:nvSpPr>
          <p:spPr bwMode="auto">
            <a:xfrm rot="5400000">
              <a:off x="1248" y="672"/>
              <a:ext cx="384" cy="1440"/>
            </a:xfrm>
            <a:prstGeom prst="rect">
              <a:avLst/>
            </a:prstGeom>
            <a:solidFill>
              <a:schemeClr val="hlink"/>
            </a:solidFill>
            <a:ln w="9525">
              <a:solidFill>
                <a:schemeClr val="tx1"/>
              </a:solidFill>
              <a:miter lim="800000"/>
              <a:headEnd/>
              <a:tailEnd/>
            </a:ln>
          </p:spPr>
          <p:txBody>
            <a:bodyPr wrap="none" anchor="ctr"/>
            <a:lstStyle/>
            <a:p>
              <a:pPr algn="l"/>
              <a:endParaRPr lang="en-US"/>
            </a:p>
          </p:txBody>
        </p:sp>
        <p:sp>
          <p:nvSpPr>
            <p:cNvPr id="12" name="Rectangle 8"/>
            <p:cNvSpPr>
              <a:spLocks noChangeArrowheads="1"/>
            </p:cNvSpPr>
            <p:nvPr/>
          </p:nvSpPr>
          <p:spPr bwMode="auto">
            <a:xfrm rot="5400000">
              <a:off x="648" y="1272"/>
              <a:ext cx="384" cy="240"/>
            </a:xfrm>
            <a:prstGeom prst="rect">
              <a:avLst/>
            </a:prstGeom>
            <a:solidFill>
              <a:schemeClr val="hlink"/>
            </a:solidFill>
            <a:ln w="9525">
              <a:solidFill>
                <a:schemeClr val="tx1"/>
              </a:solidFill>
              <a:miter lim="800000"/>
              <a:headEnd/>
              <a:tailEnd/>
            </a:ln>
          </p:spPr>
          <p:txBody>
            <a:bodyPr wrap="none" anchor="ctr"/>
            <a:lstStyle/>
            <a:p>
              <a:pPr algn="l"/>
              <a:endParaRPr lang="en-US"/>
            </a:p>
          </p:txBody>
        </p:sp>
        <p:sp>
          <p:nvSpPr>
            <p:cNvPr id="13" name="Rectangle 9"/>
            <p:cNvSpPr>
              <a:spLocks noChangeArrowheads="1"/>
            </p:cNvSpPr>
            <p:nvPr/>
          </p:nvSpPr>
          <p:spPr bwMode="auto">
            <a:xfrm rot="5400000">
              <a:off x="888" y="1272"/>
              <a:ext cx="384" cy="240"/>
            </a:xfrm>
            <a:prstGeom prst="rect">
              <a:avLst/>
            </a:prstGeom>
            <a:solidFill>
              <a:schemeClr val="hlink"/>
            </a:solidFill>
            <a:ln w="9525">
              <a:solidFill>
                <a:schemeClr val="tx1"/>
              </a:solidFill>
              <a:miter lim="800000"/>
              <a:headEnd/>
              <a:tailEnd/>
            </a:ln>
          </p:spPr>
          <p:txBody>
            <a:bodyPr wrap="none" anchor="ctr"/>
            <a:lstStyle/>
            <a:p>
              <a:pPr algn="l"/>
              <a:endParaRPr lang="en-US"/>
            </a:p>
          </p:txBody>
        </p:sp>
        <p:sp>
          <p:nvSpPr>
            <p:cNvPr id="14" name="Rectangle 10"/>
            <p:cNvSpPr>
              <a:spLocks noChangeArrowheads="1"/>
            </p:cNvSpPr>
            <p:nvPr/>
          </p:nvSpPr>
          <p:spPr bwMode="auto">
            <a:xfrm rot="5400000">
              <a:off x="1128" y="1272"/>
              <a:ext cx="384" cy="240"/>
            </a:xfrm>
            <a:prstGeom prst="rect">
              <a:avLst/>
            </a:prstGeom>
            <a:solidFill>
              <a:schemeClr val="hlink"/>
            </a:solidFill>
            <a:ln w="9525">
              <a:solidFill>
                <a:schemeClr val="tx1"/>
              </a:solidFill>
              <a:miter lim="800000"/>
              <a:headEnd/>
              <a:tailEnd/>
            </a:ln>
          </p:spPr>
          <p:txBody>
            <a:bodyPr wrap="none" anchor="ctr"/>
            <a:lstStyle/>
            <a:p>
              <a:pPr algn="l"/>
              <a:endParaRPr lang="en-US"/>
            </a:p>
          </p:txBody>
        </p:sp>
        <p:sp>
          <p:nvSpPr>
            <p:cNvPr id="15" name="Rectangle 11"/>
            <p:cNvSpPr>
              <a:spLocks noChangeArrowheads="1"/>
            </p:cNvSpPr>
            <p:nvPr/>
          </p:nvSpPr>
          <p:spPr bwMode="auto">
            <a:xfrm rot="5400000">
              <a:off x="1368" y="1272"/>
              <a:ext cx="384" cy="240"/>
            </a:xfrm>
            <a:prstGeom prst="rect">
              <a:avLst/>
            </a:prstGeom>
            <a:solidFill>
              <a:schemeClr val="hlink"/>
            </a:solidFill>
            <a:ln w="9525">
              <a:solidFill>
                <a:schemeClr val="tx1"/>
              </a:solidFill>
              <a:miter lim="800000"/>
              <a:headEnd/>
              <a:tailEnd/>
            </a:ln>
          </p:spPr>
          <p:txBody>
            <a:bodyPr wrap="none" anchor="ctr"/>
            <a:lstStyle/>
            <a:p>
              <a:pPr algn="l"/>
              <a:endParaRPr lang="en-US"/>
            </a:p>
          </p:txBody>
        </p:sp>
        <p:sp>
          <p:nvSpPr>
            <p:cNvPr id="16" name="Rectangle 12"/>
            <p:cNvSpPr>
              <a:spLocks noChangeArrowheads="1"/>
            </p:cNvSpPr>
            <p:nvPr/>
          </p:nvSpPr>
          <p:spPr bwMode="auto">
            <a:xfrm rot="5400000">
              <a:off x="1608" y="1272"/>
              <a:ext cx="384" cy="240"/>
            </a:xfrm>
            <a:prstGeom prst="rect">
              <a:avLst/>
            </a:prstGeom>
            <a:solidFill>
              <a:schemeClr val="hlink"/>
            </a:solidFill>
            <a:ln w="9525">
              <a:solidFill>
                <a:schemeClr val="tx1"/>
              </a:solidFill>
              <a:miter lim="800000"/>
              <a:headEnd/>
              <a:tailEnd/>
            </a:ln>
          </p:spPr>
          <p:txBody>
            <a:bodyPr wrap="none" anchor="ctr"/>
            <a:lstStyle/>
            <a:p>
              <a:pPr algn="l"/>
              <a:endParaRPr lang="en-US"/>
            </a:p>
          </p:txBody>
        </p:sp>
        <p:sp>
          <p:nvSpPr>
            <p:cNvPr id="17" name="Rectangle 13"/>
            <p:cNvSpPr>
              <a:spLocks noChangeArrowheads="1"/>
            </p:cNvSpPr>
            <p:nvPr/>
          </p:nvSpPr>
          <p:spPr bwMode="auto">
            <a:xfrm rot="5400000">
              <a:off x="1848" y="1272"/>
              <a:ext cx="384" cy="240"/>
            </a:xfrm>
            <a:prstGeom prst="rect">
              <a:avLst/>
            </a:prstGeom>
            <a:solidFill>
              <a:schemeClr val="hlink"/>
            </a:solidFill>
            <a:ln w="9525">
              <a:solidFill>
                <a:schemeClr val="tx1"/>
              </a:solidFill>
              <a:miter lim="800000"/>
              <a:headEnd/>
              <a:tailEnd/>
            </a:ln>
          </p:spPr>
          <p:txBody>
            <a:bodyPr wrap="none" anchor="ctr"/>
            <a:lstStyle/>
            <a:p>
              <a:pPr algn="l"/>
              <a:endParaRPr lang="en-US"/>
            </a:p>
          </p:txBody>
        </p:sp>
      </p:grpSp>
      <p:sp>
        <p:nvSpPr>
          <p:cNvPr id="18" name="Rectangle 14"/>
          <p:cNvSpPr>
            <a:spLocks noChangeArrowheads="1"/>
          </p:cNvSpPr>
          <p:nvPr/>
        </p:nvSpPr>
        <p:spPr bwMode="auto">
          <a:xfrm rot="5400000">
            <a:off x="1628775" y="2095500"/>
            <a:ext cx="609600" cy="1905000"/>
          </a:xfrm>
          <a:prstGeom prst="rect">
            <a:avLst/>
          </a:prstGeom>
          <a:solidFill>
            <a:schemeClr val="bg2"/>
          </a:solidFill>
          <a:ln w="9525">
            <a:solidFill>
              <a:schemeClr val="tx1"/>
            </a:solidFill>
            <a:miter lim="800000"/>
            <a:headEnd/>
            <a:tailEnd/>
          </a:ln>
        </p:spPr>
        <p:txBody>
          <a:bodyPr wrap="none" anchor="ctr"/>
          <a:lstStyle/>
          <a:p>
            <a:pPr algn="l"/>
            <a:endParaRPr lang="en-US"/>
          </a:p>
        </p:txBody>
      </p:sp>
      <p:sp>
        <p:nvSpPr>
          <p:cNvPr id="19" name="Rectangle 15"/>
          <p:cNvSpPr>
            <a:spLocks noChangeArrowheads="1"/>
          </p:cNvSpPr>
          <p:nvPr/>
        </p:nvSpPr>
        <p:spPr bwMode="auto">
          <a:xfrm rot="5400000">
            <a:off x="866775" y="2857500"/>
            <a:ext cx="609600" cy="381000"/>
          </a:xfrm>
          <a:prstGeom prst="rect">
            <a:avLst/>
          </a:prstGeom>
          <a:solidFill>
            <a:schemeClr val="bg2"/>
          </a:solidFill>
          <a:ln w="9525">
            <a:solidFill>
              <a:schemeClr val="tx1"/>
            </a:solidFill>
            <a:miter lim="800000"/>
            <a:headEnd/>
            <a:tailEnd/>
          </a:ln>
        </p:spPr>
        <p:txBody>
          <a:bodyPr wrap="none" anchor="ctr"/>
          <a:lstStyle/>
          <a:p>
            <a:pPr algn="l"/>
            <a:endParaRPr lang="en-US"/>
          </a:p>
        </p:txBody>
      </p:sp>
      <p:sp>
        <p:nvSpPr>
          <p:cNvPr id="20" name="Rectangle 16"/>
          <p:cNvSpPr>
            <a:spLocks noChangeArrowheads="1"/>
          </p:cNvSpPr>
          <p:nvPr/>
        </p:nvSpPr>
        <p:spPr bwMode="auto">
          <a:xfrm rot="5400000">
            <a:off x="1247775" y="2857500"/>
            <a:ext cx="609600" cy="381000"/>
          </a:xfrm>
          <a:prstGeom prst="rect">
            <a:avLst/>
          </a:prstGeom>
          <a:solidFill>
            <a:schemeClr val="bg2"/>
          </a:solidFill>
          <a:ln w="9525">
            <a:solidFill>
              <a:schemeClr val="tx1"/>
            </a:solidFill>
            <a:miter lim="800000"/>
            <a:headEnd/>
            <a:tailEnd/>
          </a:ln>
        </p:spPr>
        <p:txBody>
          <a:bodyPr wrap="none" anchor="ctr"/>
          <a:lstStyle/>
          <a:p>
            <a:pPr algn="l"/>
            <a:endParaRPr lang="en-US"/>
          </a:p>
        </p:txBody>
      </p:sp>
      <p:sp>
        <p:nvSpPr>
          <p:cNvPr id="21" name="Rectangle 17"/>
          <p:cNvSpPr>
            <a:spLocks noChangeArrowheads="1"/>
          </p:cNvSpPr>
          <p:nvPr/>
        </p:nvSpPr>
        <p:spPr bwMode="auto">
          <a:xfrm rot="5400000">
            <a:off x="1628775" y="2857500"/>
            <a:ext cx="609600" cy="381000"/>
          </a:xfrm>
          <a:prstGeom prst="rect">
            <a:avLst/>
          </a:prstGeom>
          <a:solidFill>
            <a:schemeClr val="bg2"/>
          </a:solidFill>
          <a:ln w="9525">
            <a:solidFill>
              <a:schemeClr val="tx1"/>
            </a:solidFill>
            <a:miter lim="800000"/>
            <a:headEnd/>
            <a:tailEnd/>
          </a:ln>
        </p:spPr>
        <p:txBody>
          <a:bodyPr wrap="none" anchor="ctr"/>
          <a:lstStyle/>
          <a:p>
            <a:pPr algn="l"/>
            <a:endParaRPr lang="en-US"/>
          </a:p>
        </p:txBody>
      </p:sp>
      <p:sp>
        <p:nvSpPr>
          <p:cNvPr id="22" name="Rectangle 18"/>
          <p:cNvSpPr>
            <a:spLocks noChangeArrowheads="1"/>
          </p:cNvSpPr>
          <p:nvPr/>
        </p:nvSpPr>
        <p:spPr bwMode="auto">
          <a:xfrm rot="5400000">
            <a:off x="2009775" y="2857500"/>
            <a:ext cx="609600" cy="381000"/>
          </a:xfrm>
          <a:prstGeom prst="rect">
            <a:avLst/>
          </a:prstGeom>
          <a:solidFill>
            <a:schemeClr val="bg2"/>
          </a:solidFill>
          <a:ln w="9525">
            <a:solidFill>
              <a:schemeClr val="tx1"/>
            </a:solidFill>
            <a:miter lim="800000"/>
            <a:headEnd/>
            <a:tailEnd/>
          </a:ln>
        </p:spPr>
        <p:txBody>
          <a:bodyPr wrap="none" anchor="ctr"/>
          <a:lstStyle/>
          <a:p>
            <a:pPr algn="l"/>
            <a:endParaRPr lang="en-US"/>
          </a:p>
        </p:txBody>
      </p:sp>
      <p:sp>
        <p:nvSpPr>
          <p:cNvPr id="23" name="Rectangle 19"/>
          <p:cNvSpPr>
            <a:spLocks noChangeArrowheads="1"/>
          </p:cNvSpPr>
          <p:nvPr/>
        </p:nvSpPr>
        <p:spPr bwMode="auto">
          <a:xfrm rot="5400000">
            <a:off x="2390775" y="2857500"/>
            <a:ext cx="609600" cy="381000"/>
          </a:xfrm>
          <a:prstGeom prst="rect">
            <a:avLst/>
          </a:prstGeom>
          <a:solidFill>
            <a:schemeClr val="bg2"/>
          </a:solidFill>
          <a:ln w="9525">
            <a:solidFill>
              <a:schemeClr val="tx1"/>
            </a:solidFill>
            <a:miter lim="800000"/>
            <a:headEnd/>
            <a:tailEnd/>
          </a:ln>
        </p:spPr>
        <p:txBody>
          <a:bodyPr wrap="none" anchor="ctr"/>
          <a:lstStyle/>
          <a:p>
            <a:pPr algn="l"/>
            <a:endParaRPr lang="en-US"/>
          </a:p>
        </p:txBody>
      </p:sp>
      <p:sp>
        <p:nvSpPr>
          <p:cNvPr id="24" name="Line 20"/>
          <p:cNvSpPr>
            <a:spLocks noChangeShapeType="1"/>
          </p:cNvSpPr>
          <p:nvPr/>
        </p:nvSpPr>
        <p:spPr bwMode="auto">
          <a:xfrm rot="16200000" flipH="1">
            <a:off x="1933575" y="2324100"/>
            <a:ext cx="381000" cy="457200"/>
          </a:xfrm>
          <a:prstGeom prst="line">
            <a:avLst/>
          </a:prstGeom>
          <a:noFill/>
          <a:ln w="9525">
            <a:solidFill>
              <a:schemeClr val="tx1"/>
            </a:solidFill>
            <a:round/>
            <a:headEnd/>
            <a:tailEnd type="triangle" w="med" len="med"/>
          </a:ln>
        </p:spPr>
        <p:txBody>
          <a:bodyPr/>
          <a:lstStyle/>
          <a:p>
            <a:endParaRPr lang="en-US"/>
          </a:p>
        </p:txBody>
      </p:sp>
      <p:sp>
        <p:nvSpPr>
          <p:cNvPr id="25" name="Line 21"/>
          <p:cNvSpPr>
            <a:spLocks noChangeShapeType="1"/>
          </p:cNvSpPr>
          <p:nvPr/>
        </p:nvSpPr>
        <p:spPr bwMode="auto">
          <a:xfrm rot="5400000">
            <a:off x="2162175" y="2171700"/>
            <a:ext cx="381000" cy="762000"/>
          </a:xfrm>
          <a:prstGeom prst="line">
            <a:avLst/>
          </a:prstGeom>
          <a:noFill/>
          <a:ln w="9525">
            <a:solidFill>
              <a:schemeClr val="tx1"/>
            </a:solidFill>
            <a:round/>
            <a:headEnd/>
            <a:tailEnd type="triangle" w="med" len="med"/>
          </a:ln>
        </p:spPr>
        <p:txBody>
          <a:bodyPr/>
          <a:lstStyle/>
          <a:p>
            <a:endParaRPr lang="en-US"/>
          </a:p>
        </p:txBody>
      </p:sp>
      <p:grpSp>
        <p:nvGrpSpPr>
          <p:cNvPr id="3" name="Group 22"/>
          <p:cNvGrpSpPr>
            <a:grpSpLocks/>
          </p:cNvGrpSpPr>
          <p:nvPr/>
        </p:nvGrpSpPr>
        <p:grpSpPr bwMode="auto">
          <a:xfrm>
            <a:off x="3648075" y="1752600"/>
            <a:ext cx="2286000" cy="609600"/>
            <a:chOff x="720" y="1200"/>
            <a:chExt cx="1440" cy="384"/>
          </a:xfrm>
        </p:grpSpPr>
        <p:sp>
          <p:nvSpPr>
            <p:cNvPr id="27" name="Rectangle 23"/>
            <p:cNvSpPr>
              <a:spLocks noChangeArrowheads="1"/>
            </p:cNvSpPr>
            <p:nvPr/>
          </p:nvSpPr>
          <p:spPr bwMode="auto">
            <a:xfrm rot="5400000">
              <a:off x="1248" y="672"/>
              <a:ext cx="384" cy="1440"/>
            </a:xfrm>
            <a:prstGeom prst="rect">
              <a:avLst/>
            </a:prstGeom>
            <a:solidFill>
              <a:schemeClr val="hlink"/>
            </a:solidFill>
            <a:ln w="9525">
              <a:solidFill>
                <a:schemeClr val="tx1"/>
              </a:solidFill>
              <a:miter lim="800000"/>
              <a:headEnd/>
              <a:tailEnd/>
            </a:ln>
          </p:spPr>
          <p:txBody>
            <a:bodyPr wrap="none" anchor="ctr"/>
            <a:lstStyle/>
            <a:p>
              <a:pPr algn="l"/>
              <a:endParaRPr lang="en-US"/>
            </a:p>
          </p:txBody>
        </p:sp>
        <p:sp>
          <p:nvSpPr>
            <p:cNvPr id="28" name="Rectangle 24"/>
            <p:cNvSpPr>
              <a:spLocks noChangeArrowheads="1"/>
            </p:cNvSpPr>
            <p:nvPr/>
          </p:nvSpPr>
          <p:spPr bwMode="auto">
            <a:xfrm rot="5400000">
              <a:off x="648" y="1272"/>
              <a:ext cx="384" cy="240"/>
            </a:xfrm>
            <a:prstGeom prst="rect">
              <a:avLst/>
            </a:prstGeom>
            <a:solidFill>
              <a:schemeClr val="hlink"/>
            </a:solidFill>
            <a:ln w="9525">
              <a:solidFill>
                <a:schemeClr val="tx1"/>
              </a:solidFill>
              <a:miter lim="800000"/>
              <a:headEnd/>
              <a:tailEnd/>
            </a:ln>
          </p:spPr>
          <p:txBody>
            <a:bodyPr wrap="none" anchor="ctr"/>
            <a:lstStyle/>
            <a:p>
              <a:pPr algn="l"/>
              <a:endParaRPr lang="en-US"/>
            </a:p>
          </p:txBody>
        </p:sp>
        <p:sp>
          <p:nvSpPr>
            <p:cNvPr id="29" name="Rectangle 25"/>
            <p:cNvSpPr>
              <a:spLocks noChangeArrowheads="1"/>
            </p:cNvSpPr>
            <p:nvPr/>
          </p:nvSpPr>
          <p:spPr bwMode="auto">
            <a:xfrm rot="5400000">
              <a:off x="888" y="1272"/>
              <a:ext cx="384" cy="240"/>
            </a:xfrm>
            <a:prstGeom prst="rect">
              <a:avLst/>
            </a:prstGeom>
            <a:solidFill>
              <a:schemeClr val="hlink"/>
            </a:solidFill>
            <a:ln w="9525">
              <a:solidFill>
                <a:schemeClr val="tx1"/>
              </a:solidFill>
              <a:miter lim="800000"/>
              <a:headEnd/>
              <a:tailEnd/>
            </a:ln>
          </p:spPr>
          <p:txBody>
            <a:bodyPr wrap="none" anchor="ctr"/>
            <a:lstStyle/>
            <a:p>
              <a:pPr algn="l"/>
              <a:endParaRPr lang="en-US"/>
            </a:p>
          </p:txBody>
        </p:sp>
        <p:sp>
          <p:nvSpPr>
            <p:cNvPr id="30" name="Rectangle 26"/>
            <p:cNvSpPr>
              <a:spLocks noChangeArrowheads="1"/>
            </p:cNvSpPr>
            <p:nvPr/>
          </p:nvSpPr>
          <p:spPr bwMode="auto">
            <a:xfrm rot="5400000">
              <a:off x="1128" y="1272"/>
              <a:ext cx="384" cy="240"/>
            </a:xfrm>
            <a:prstGeom prst="rect">
              <a:avLst/>
            </a:prstGeom>
            <a:solidFill>
              <a:schemeClr val="hlink"/>
            </a:solidFill>
            <a:ln w="9525">
              <a:solidFill>
                <a:schemeClr val="tx1"/>
              </a:solidFill>
              <a:miter lim="800000"/>
              <a:headEnd/>
              <a:tailEnd/>
            </a:ln>
          </p:spPr>
          <p:txBody>
            <a:bodyPr wrap="none" anchor="ctr"/>
            <a:lstStyle/>
            <a:p>
              <a:pPr algn="l"/>
              <a:endParaRPr lang="en-US"/>
            </a:p>
          </p:txBody>
        </p:sp>
        <p:sp>
          <p:nvSpPr>
            <p:cNvPr id="31" name="Rectangle 27"/>
            <p:cNvSpPr>
              <a:spLocks noChangeArrowheads="1"/>
            </p:cNvSpPr>
            <p:nvPr/>
          </p:nvSpPr>
          <p:spPr bwMode="auto">
            <a:xfrm rot="5400000">
              <a:off x="1368" y="1272"/>
              <a:ext cx="384" cy="240"/>
            </a:xfrm>
            <a:prstGeom prst="rect">
              <a:avLst/>
            </a:prstGeom>
            <a:solidFill>
              <a:schemeClr val="hlink"/>
            </a:solidFill>
            <a:ln w="9525">
              <a:solidFill>
                <a:schemeClr val="tx1"/>
              </a:solidFill>
              <a:miter lim="800000"/>
              <a:headEnd/>
              <a:tailEnd/>
            </a:ln>
          </p:spPr>
          <p:txBody>
            <a:bodyPr wrap="none" anchor="ctr"/>
            <a:lstStyle/>
            <a:p>
              <a:pPr algn="l"/>
              <a:endParaRPr lang="en-US"/>
            </a:p>
          </p:txBody>
        </p:sp>
        <p:sp>
          <p:nvSpPr>
            <p:cNvPr id="32" name="Rectangle 28"/>
            <p:cNvSpPr>
              <a:spLocks noChangeArrowheads="1"/>
            </p:cNvSpPr>
            <p:nvPr/>
          </p:nvSpPr>
          <p:spPr bwMode="auto">
            <a:xfrm rot="5400000">
              <a:off x="1608" y="1272"/>
              <a:ext cx="384" cy="240"/>
            </a:xfrm>
            <a:prstGeom prst="rect">
              <a:avLst/>
            </a:prstGeom>
            <a:solidFill>
              <a:schemeClr val="hlink"/>
            </a:solidFill>
            <a:ln w="9525">
              <a:solidFill>
                <a:schemeClr val="tx1"/>
              </a:solidFill>
              <a:miter lim="800000"/>
              <a:headEnd/>
              <a:tailEnd/>
            </a:ln>
          </p:spPr>
          <p:txBody>
            <a:bodyPr wrap="none" anchor="ctr"/>
            <a:lstStyle/>
            <a:p>
              <a:pPr algn="l"/>
              <a:endParaRPr lang="en-US"/>
            </a:p>
          </p:txBody>
        </p:sp>
        <p:sp>
          <p:nvSpPr>
            <p:cNvPr id="33" name="Rectangle 29"/>
            <p:cNvSpPr>
              <a:spLocks noChangeArrowheads="1"/>
            </p:cNvSpPr>
            <p:nvPr/>
          </p:nvSpPr>
          <p:spPr bwMode="auto">
            <a:xfrm rot="5400000">
              <a:off x="1848" y="1272"/>
              <a:ext cx="384" cy="240"/>
            </a:xfrm>
            <a:prstGeom prst="rect">
              <a:avLst/>
            </a:prstGeom>
            <a:solidFill>
              <a:schemeClr val="hlink"/>
            </a:solidFill>
            <a:ln w="9525">
              <a:solidFill>
                <a:schemeClr val="tx1"/>
              </a:solidFill>
              <a:miter lim="800000"/>
              <a:headEnd/>
              <a:tailEnd/>
            </a:ln>
          </p:spPr>
          <p:txBody>
            <a:bodyPr wrap="none" anchor="ctr"/>
            <a:lstStyle/>
            <a:p>
              <a:pPr algn="l"/>
              <a:endParaRPr lang="en-US"/>
            </a:p>
          </p:txBody>
        </p:sp>
      </p:grpSp>
      <p:sp>
        <p:nvSpPr>
          <p:cNvPr id="34" name="Text Box 30"/>
          <p:cNvSpPr txBox="1">
            <a:spLocks noChangeArrowheads="1"/>
          </p:cNvSpPr>
          <p:nvPr/>
        </p:nvSpPr>
        <p:spPr bwMode="auto">
          <a:xfrm>
            <a:off x="1057275" y="1219200"/>
            <a:ext cx="1066800" cy="304800"/>
          </a:xfrm>
          <a:prstGeom prst="rect">
            <a:avLst/>
          </a:prstGeom>
          <a:noFill/>
          <a:ln w="9525">
            <a:noFill/>
            <a:miter lim="800000"/>
            <a:headEnd/>
            <a:tailEnd/>
          </a:ln>
        </p:spPr>
        <p:txBody>
          <a:bodyPr>
            <a:spAutoFit/>
          </a:bodyPr>
          <a:lstStyle/>
          <a:p>
            <a:pPr algn="l"/>
            <a:r>
              <a:rPr lang="en-US" sz="1400" b="1"/>
              <a:t>Process 1</a:t>
            </a:r>
          </a:p>
        </p:txBody>
      </p:sp>
      <p:sp>
        <p:nvSpPr>
          <p:cNvPr id="35" name="Text Box 31"/>
          <p:cNvSpPr txBox="1">
            <a:spLocks noChangeArrowheads="1"/>
          </p:cNvSpPr>
          <p:nvPr/>
        </p:nvSpPr>
        <p:spPr bwMode="auto">
          <a:xfrm>
            <a:off x="3724275" y="1219200"/>
            <a:ext cx="1066800" cy="304800"/>
          </a:xfrm>
          <a:prstGeom prst="rect">
            <a:avLst/>
          </a:prstGeom>
          <a:noFill/>
          <a:ln w="9525">
            <a:noFill/>
            <a:miter lim="800000"/>
            <a:headEnd/>
            <a:tailEnd/>
          </a:ln>
        </p:spPr>
        <p:txBody>
          <a:bodyPr>
            <a:spAutoFit/>
          </a:bodyPr>
          <a:lstStyle/>
          <a:p>
            <a:pPr algn="l"/>
            <a:r>
              <a:rPr lang="en-US" sz="1400" b="1"/>
              <a:t>Process 2</a:t>
            </a:r>
          </a:p>
        </p:txBody>
      </p:sp>
      <p:sp>
        <p:nvSpPr>
          <p:cNvPr id="36" name="Line 32"/>
          <p:cNvSpPr>
            <a:spLocks noChangeShapeType="1"/>
          </p:cNvSpPr>
          <p:nvPr/>
        </p:nvSpPr>
        <p:spPr bwMode="auto">
          <a:xfrm rot="5400000">
            <a:off x="2352675" y="1219200"/>
            <a:ext cx="381000" cy="2667000"/>
          </a:xfrm>
          <a:prstGeom prst="line">
            <a:avLst/>
          </a:prstGeom>
          <a:noFill/>
          <a:ln w="9525">
            <a:solidFill>
              <a:schemeClr val="tx1"/>
            </a:solidFill>
            <a:round/>
            <a:headEnd/>
            <a:tailEnd type="triangle" w="med" len="med"/>
          </a:ln>
        </p:spPr>
        <p:txBody>
          <a:bodyPr/>
          <a:lstStyle/>
          <a:p>
            <a:endParaRPr lang="en-US"/>
          </a:p>
        </p:txBody>
      </p:sp>
      <p:sp>
        <p:nvSpPr>
          <p:cNvPr id="37" name="Line 33"/>
          <p:cNvSpPr>
            <a:spLocks noChangeShapeType="1"/>
          </p:cNvSpPr>
          <p:nvPr/>
        </p:nvSpPr>
        <p:spPr bwMode="auto">
          <a:xfrm rot="5400000">
            <a:off x="3800475" y="1219200"/>
            <a:ext cx="381000" cy="2667000"/>
          </a:xfrm>
          <a:prstGeom prst="line">
            <a:avLst/>
          </a:prstGeom>
          <a:noFill/>
          <a:ln w="9525">
            <a:solidFill>
              <a:schemeClr val="tx1"/>
            </a:solidFill>
            <a:round/>
            <a:headEnd/>
            <a:tailEnd type="triangle" w="med" len="med"/>
          </a:ln>
        </p:spPr>
        <p:txBody>
          <a:bodyPr/>
          <a:lstStyle/>
          <a:p>
            <a:endParaRPr lang="en-US"/>
          </a:p>
        </p:txBody>
      </p:sp>
      <p:grpSp>
        <p:nvGrpSpPr>
          <p:cNvPr id="4" name="Group 34"/>
          <p:cNvGrpSpPr>
            <a:grpSpLocks/>
          </p:cNvGrpSpPr>
          <p:nvPr/>
        </p:nvGrpSpPr>
        <p:grpSpPr bwMode="auto">
          <a:xfrm>
            <a:off x="6808788" y="1752600"/>
            <a:ext cx="1639887" cy="577850"/>
            <a:chOff x="4224" y="1200"/>
            <a:chExt cx="1033" cy="364"/>
          </a:xfrm>
        </p:grpSpPr>
        <p:sp>
          <p:nvSpPr>
            <p:cNvPr id="39" name="Rectangle 35"/>
            <p:cNvSpPr>
              <a:spLocks noChangeArrowheads="1"/>
            </p:cNvSpPr>
            <p:nvPr/>
          </p:nvSpPr>
          <p:spPr bwMode="auto">
            <a:xfrm>
              <a:off x="4249" y="1228"/>
              <a:ext cx="1008" cy="336"/>
            </a:xfrm>
            <a:prstGeom prst="rect">
              <a:avLst/>
            </a:prstGeom>
            <a:solidFill>
              <a:schemeClr val="hlink"/>
            </a:solidFill>
            <a:ln w="9525">
              <a:solidFill>
                <a:schemeClr val="tx1"/>
              </a:solidFill>
              <a:miter lim="800000"/>
              <a:headEnd/>
              <a:tailEnd/>
            </a:ln>
          </p:spPr>
          <p:txBody>
            <a:bodyPr wrap="none" anchor="ctr"/>
            <a:lstStyle/>
            <a:p>
              <a:pPr algn="l"/>
              <a:endParaRPr lang="en-US"/>
            </a:p>
          </p:txBody>
        </p:sp>
        <p:sp>
          <p:nvSpPr>
            <p:cNvPr id="40" name="Text Box 36"/>
            <p:cNvSpPr txBox="1">
              <a:spLocks noChangeArrowheads="1"/>
            </p:cNvSpPr>
            <p:nvPr/>
          </p:nvSpPr>
          <p:spPr bwMode="auto">
            <a:xfrm>
              <a:off x="4224" y="1200"/>
              <a:ext cx="545" cy="326"/>
            </a:xfrm>
            <a:prstGeom prst="rect">
              <a:avLst/>
            </a:prstGeom>
            <a:noFill/>
            <a:ln w="9525">
              <a:noFill/>
              <a:miter lim="800000"/>
              <a:headEnd/>
              <a:tailEnd/>
            </a:ln>
          </p:spPr>
          <p:txBody>
            <a:bodyPr wrap="none">
              <a:spAutoFit/>
            </a:bodyPr>
            <a:lstStyle/>
            <a:p>
              <a:pPr algn="l"/>
              <a:r>
                <a:rPr lang="en-US" sz="1400" b="1"/>
                <a:t>Virtual</a:t>
              </a:r>
              <a:br>
                <a:rPr lang="en-US" sz="1400" b="1"/>
              </a:br>
              <a:r>
                <a:rPr lang="en-US" sz="1400" b="1"/>
                <a:t>Memory</a:t>
              </a:r>
            </a:p>
          </p:txBody>
        </p:sp>
        <p:sp>
          <p:nvSpPr>
            <p:cNvPr id="41" name="Text Box 37"/>
            <p:cNvSpPr txBox="1">
              <a:spLocks noChangeArrowheads="1"/>
            </p:cNvSpPr>
            <p:nvPr/>
          </p:nvSpPr>
          <p:spPr bwMode="auto">
            <a:xfrm>
              <a:off x="4985" y="1210"/>
              <a:ext cx="272" cy="192"/>
            </a:xfrm>
            <a:prstGeom prst="rect">
              <a:avLst/>
            </a:prstGeom>
            <a:noFill/>
            <a:ln w="9525">
              <a:noFill/>
              <a:miter lim="800000"/>
              <a:headEnd/>
              <a:tailEnd/>
            </a:ln>
          </p:spPr>
          <p:txBody>
            <a:bodyPr wrap="none">
              <a:spAutoFit/>
            </a:bodyPr>
            <a:lstStyle/>
            <a:p>
              <a:pPr algn="l"/>
              <a:r>
                <a:rPr lang="en-US" sz="1400" b="1"/>
                <a:t>VA</a:t>
              </a:r>
            </a:p>
          </p:txBody>
        </p:sp>
      </p:grpSp>
      <p:grpSp>
        <p:nvGrpSpPr>
          <p:cNvPr id="6" name="Group 38"/>
          <p:cNvGrpSpPr>
            <a:grpSpLocks/>
          </p:cNvGrpSpPr>
          <p:nvPr/>
        </p:nvGrpSpPr>
        <p:grpSpPr bwMode="auto">
          <a:xfrm>
            <a:off x="6808788" y="2743200"/>
            <a:ext cx="1639887" cy="533400"/>
            <a:chOff x="4224" y="1612"/>
            <a:chExt cx="1033" cy="336"/>
          </a:xfrm>
        </p:grpSpPr>
        <p:sp>
          <p:nvSpPr>
            <p:cNvPr id="43" name="Rectangle 39"/>
            <p:cNvSpPr>
              <a:spLocks noChangeArrowheads="1"/>
            </p:cNvSpPr>
            <p:nvPr/>
          </p:nvSpPr>
          <p:spPr bwMode="auto">
            <a:xfrm>
              <a:off x="4249" y="1612"/>
              <a:ext cx="1008" cy="336"/>
            </a:xfrm>
            <a:prstGeom prst="rect">
              <a:avLst/>
            </a:prstGeom>
            <a:solidFill>
              <a:schemeClr val="bg2"/>
            </a:solidFill>
            <a:ln w="9525">
              <a:solidFill>
                <a:schemeClr val="tx1"/>
              </a:solidFill>
              <a:miter lim="800000"/>
              <a:headEnd/>
              <a:tailEnd/>
            </a:ln>
          </p:spPr>
          <p:txBody>
            <a:bodyPr wrap="none" anchor="ctr"/>
            <a:lstStyle/>
            <a:p>
              <a:pPr algn="l"/>
              <a:endParaRPr lang="en-US"/>
            </a:p>
          </p:txBody>
        </p:sp>
        <p:sp>
          <p:nvSpPr>
            <p:cNvPr id="44" name="Text Box 40"/>
            <p:cNvSpPr txBox="1">
              <a:spLocks noChangeArrowheads="1"/>
            </p:cNvSpPr>
            <p:nvPr/>
          </p:nvSpPr>
          <p:spPr bwMode="auto">
            <a:xfrm>
              <a:off x="4224" y="1622"/>
              <a:ext cx="569" cy="326"/>
            </a:xfrm>
            <a:prstGeom prst="rect">
              <a:avLst/>
            </a:prstGeom>
            <a:noFill/>
            <a:ln w="9525">
              <a:noFill/>
              <a:miter lim="800000"/>
              <a:headEnd/>
              <a:tailEnd/>
            </a:ln>
          </p:spPr>
          <p:txBody>
            <a:bodyPr wrap="none">
              <a:spAutoFit/>
            </a:bodyPr>
            <a:lstStyle/>
            <a:p>
              <a:pPr algn="l"/>
              <a:r>
                <a:rPr lang="en-US" sz="1400" b="1"/>
                <a:t>Physical</a:t>
              </a:r>
              <a:br>
                <a:rPr lang="en-US" sz="1400" b="1"/>
              </a:br>
              <a:r>
                <a:rPr lang="en-US" sz="1400" b="1"/>
                <a:t>Memory</a:t>
              </a:r>
            </a:p>
          </p:txBody>
        </p:sp>
        <p:sp>
          <p:nvSpPr>
            <p:cNvPr id="45" name="Text Box 41"/>
            <p:cNvSpPr txBox="1">
              <a:spLocks noChangeArrowheads="1"/>
            </p:cNvSpPr>
            <p:nvPr/>
          </p:nvSpPr>
          <p:spPr bwMode="auto">
            <a:xfrm>
              <a:off x="4985" y="1632"/>
              <a:ext cx="272" cy="192"/>
            </a:xfrm>
            <a:prstGeom prst="rect">
              <a:avLst/>
            </a:prstGeom>
            <a:noFill/>
            <a:ln w="9525">
              <a:noFill/>
              <a:miter lim="800000"/>
              <a:headEnd/>
              <a:tailEnd/>
            </a:ln>
          </p:spPr>
          <p:txBody>
            <a:bodyPr wrap="none">
              <a:spAutoFit/>
            </a:bodyPr>
            <a:lstStyle/>
            <a:p>
              <a:pPr algn="l"/>
              <a:r>
                <a:rPr lang="en-US" sz="1400" b="1"/>
                <a:t>PA</a:t>
              </a:r>
            </a:p>
          </p:txBody>
        </p:sp>
      </p:grpSp>
      <p:sp>
        <p:nvSpPr>
          <p:cNvPr id="46" name="Text Box 42"/>
          <p:cNvSpPr txBox="1">
            <a:spLocks noChangeArrowheads="1"/>
          </p:cNvSpPr>
          <p:nvPr/>
        </p:nvSpPr>
        <p:spPr bwMode="auto">
          <a:xfrm>
            <a:off x="889000" y="1524000"/>
            <a:ext cx="2544763" cy="274638"/>
          </a:xfrm>
          <a:prstGeom prst="rect">
            <a:avLst/>
          </a:prstGeom>
          <a:noFill/>
          <a:ln w="9525">
            <a:noFill/>
            <a:miter lim="800000"/>
            <a:headEnd/>
            <a:tailEnd/>
          </a:ln>
        </p:spPr>
        <p:txBody>
          <a:bodyPr wrap="none">
            <a:spAutoFit/>
          </a:bodyPr>
          <a:lstStyle/>
          <a:p>
            <a:pPr algn="l"/>
            <a:r>
              <a:rPr lang="en-US" sz="1200"/>
              <a:t>0                                              4GB</a:t>
            </a:r>
          </a:p>
        </p:txBody>
      </p:sp>
      <p:sp>
        <p:nvSpPr>
          <p:cNvPr id="47" name="Text Box 43"/>
          <p:cNvSpPr txBox="1">
            <a:spLocks noChangeArrowheads="1"/>
          </p:cNvSpPr>
          <p:nvPr/>
        </p:nvSpPr>
        <p:spPr bwMode="auto">
          <a:xfrm>
            <a:off x="3541713" y="1524000"/>
            <a:ext cx="2544762" cy="274638"/>
          </a:xfrm>
          <a:prstGeom prst="rect">
            <a:avLst/>
          </a:prstGeom>
          <a:noFill/>
          <a:ln w="9525">
            <a:noFill/>
            <a:miter lim="800000"/>
            <a:headEnd/>
            <a:tailEnd/>
          </a:ln>
        </p:spPr>
        <p:txBody>
          <a:bodyPr wrap="none">
            <a:spAutoFit/>
          </a:bodyPr>
          <a:lstStyle/>
          <a:p>
            <a:pPr algn="l"/>
            <a:r>
              <a:rPr lang="en-US" sz="1200"/>
              <a:t>0                                              4GB</a:t>
            </a:r>
          </a:p>
        </p:txBody>
      </p:sp>
      <p:grpSp>
        <p:nvGrpSpPr>
          <p:cNvPr id="10" name="Group 44"/>
          <p:cNvGrpSpPr>
            <a:grpSpLocks/>
          </p:cNvGrpSpPr>
          <p:nvPr/>
        </p:nvGrpSpPr>
        <p:grpSpPr bwMode="auto">
          <a:xfrm>
            <a:off x="4562475" y="4197350"/>
            <a:ext cx="3962400" cy="1822450"/>
            <a:chOff x="1440" y="1761"/>
            <a:chExt cx="2496" cy="1148"/>
          </a:xfrm>
        </p:grpSpPr>
        <p:sp>
          <p:nvSpPr>
            <p:cNvPr id="49" name="Rectangle 16"/>
            <p:cNvSpPr>
              <a:spLocks noChangeArrowheads="1"/>
            </p:cNvSpPr>
            <p:nvPr/>
          </p:nvSpPr>
          <p:spPr bwMode="auto">
            <a:xfrm>
              <a:off x="1999" y="2239"/>
              <a:ext cx="633" cy="521"/>
            </a:xfrm>
            <a:prstGeom prst="rect">
              <a:avLst/>
            </a:prstGeom>
            <a:solidFill>
              <a:schemeClr val="accent1"/>
            </a:solidFill>
            <a:ln w="9525">
              <a:solidFill>
                <a:schemeClr val="tx1"/>
              </a:solidFill>
              <a:miter lim="800000"/>
              <a:headEnd/>
              <a:tailEnd/>
            </a:ln>
          </p:spPr>
          <p:txBody>
            <a:bodyPr wrap="none" anchor="ctr"/>
            <a:lstStyle/>
            <a:p>
              <a:pPr algn="ctr"/>
              <a:r>
                <a:rPr lang="en-US" sz="1400" dirty="0"/>
                <a:t>TLB fill</a:t>
              </a:r>
            </a:p>
            <a:p>
              <a:pPr algn="ctr"/>
              <a:r>
                <a:rPr lang="en-US" sz="1400" dirty="0"/>
                <a:t>hardware</a:t>
              </a:r>
            </a:p>
          </p:txBody>
        </p:sp>
        <p:grpSp>
          <p:nvGrpSpPr>
            <p:cNvPr id="26" name="Group 46"/>
            <p:cNvGrpSpPr>
              <a:grpSpLocks/>
            </p:cNvGrpSpPr>
            <p:nvPr/>
          </p:nvGrpSpPr>
          <p:grpSpPr bwMode="auto">
            <a:xfrm>
              <a:off x="1440" y="1761"/>
              <a:ext cx="559" cy="962"/>
              <a:chOff x="768" y="1785"/>
              <a:chExt cx="720" cy="1239"/>
            </a:xfrm>
          </p:grpSpPr>
          <p:sp>
            <p:nvSpPr>
              <p:cNvPr id="70" name="Rectangle 3"/>
              <p:cNvSpPr>
                <a:spLocks noChangeArrowheads="1"/>
              </p:cNvSpPr>
              <p:nvPr/>
            </p:nvSpPr>
            <p:spPr bwMode="auto">
              <a:xfrm>
                <a:off x="768" y="1968"/>
                <a:ext cx="240" cy="144"/>
              </a:xfrm>
              <a:prstGeom prst="rect">
                <a:avLst/>
              </a:prstGeom>
              <a:solidFill>
                <a:schemeClr val="bg1"/>
              </a:solidFill>
              <a:ln w="9525">
                <a:solidFill>
                  <a:schemeClr val="tx1"/>
                </a:solidFill>
                <a:miter lim="800000"/>
                <a:headEnd/>
                <a:tailEnd/>
              </a:ln>
            </p:spPr>
            <p:txBody>
              <a:bodyPr wrap="none" anchor="ctr"/>
              <a:lstStyle/>
              <a:p>
                <a:pPr algn="ctr"/>
                <a:r>
                  <a:rPr lang="en-US" sz="1000"/>
                  <a:t>VA</a:t>
                </a:r>
              </a:p>
            </p:txBody>
          </p:sp>
          <p:sp>
            <p:nvSpPr>
              <p:cNvPr id="71" name="Rectangle 4"/>
              <p:cNvSpPr>
                <a:spLocks noChangeArrowheads="1"/>
              </p:cNvSpPr>
              <p:nvPr/>
            </p:nvSpPr>
            <p:spPr bwMode="auto">
              <a:xfrm>
                <a:off x="768" y="2112"/>
                <a:ext cx="240" cy="144"/>
              </a:xfrm>
              <a:prstGeom prst="rect">
                <a:avLst/>
              </a:prstGeom>
              <a:solidFill>
                <a:schemeClr val="bg1"/>
              </a:solidFill>
              <a:ln w="9525">
                <a:solidFill>
                  <a:schemeClr val="tx1"/>
                </a:solidFill>
                <a:miter lim="800000"/>
                <a:headEnd/>
                <a:tailEnd/>
              </a:ln>
            </p:spPr>
            <p:txBody>
              <a:bodyPr wrap="none" anchor="ctr"/>
              <a:lstStyle/>
              <a:p>
                <a:pPr algn="l"/>
                <a:endParaRPr lang="en-US" sz="1200"/>
              </a:p>
            </p:txBody>
          </p:sp>
          <p:sp>
            <p:nvSpPr>
              <p:cNvPr id="72" name="Rectangle 5"/>
              <p:cNvSpPr>
                <a:spLocks noChangeArrowheads="1"/>
              </p:cNvSpPr>
              <p:nvPr/>
            </p:nvSpPr>
            <p:spPr bwMode="auto">
              <a:xfrm>
                <a:off x="1008" y="1968"/>
                <a:ext cx="240" cy="144"/>
              </a:xfrm>
              <a:prstGeom prst="rect">
                <a:avLst/>
              </a:prstGeom>
              <a:solidFill>
                <a:schemeClr val="bg1"/>
              </a:solidFill>
              <a:ln w="9525">
                <a:solidFill>
                  <a:schemeClr val="tx1"/>
                </a:solidFill>
                <a:miter lim="800000"/>
                <a:headEnd/>
                <a:tailEnd/>
              </a:ln>
            </p:spPr>
            <p:txBody>
              <a:bodyPr wrap="none" anchor="ctr"/>
              <a:lstStyle/>
              <a:p>
                <a:pPr algn="ctr"/>
                <a:r>
                  <a:rPr lang="en-US" sz="1000"/>
                  <a:t>PA</a:t>
                </a:r>
              </a:p>
            </p:txBody>
          </p:sp>
          <p:sp>
            <p:nvSpPr>
              <p:cNvPr id="73" name="Rectangle 6"/>
              <p:cNvSpPr>
                <a:spLocks noChangeArrowheads="1"/>
              </p:cNvSpPr>
              <p:nvPr/>
            </p:nvSpPr>
            <p:spPr bwMode="auto">
              <a:xfrm>
                <a:off x="1008" y="2112"/>
                <a:ext cx="240" cy="144"/>
              </a:xfrm>
              <a:prstGeom prst="rect">
                <a:avLst/>
              </a:prstGeom>
              <a:solidFill>
                <a:schemeClr val="bg1"/>
              </a:solidFill>
              <a:ln w="9525">
                <a:solidFill>
                  <a:schemeClr val="tx1"/>
                </a:solidFill>
                <a:miter lim="800000"/>
                <a:headEnd/>
                <a:tailEnd/>
              </a:ln>
            </p:spPr>
            <p:txBody>
              <a:bodyPr wrap="none" anchor="ctr"/>
              <a:lstStyle/>
              <a:p>
                <a:pPr algn="l"/>
                <a:endParaRPr lang="en-US" sz="1200"/>
              </a:p>
            </p:txBody>
          </p:sp>
          <p:sp>
            <p:nvSpPr>
              <p:cNvPr id="74" name="Rectangle 7"/>
              <p:cNvSpPr>
                <a:spLocks noChangeArrowheads="1"/>
              </p:cNvSpPr>
              <p:nvPr/>
            </p:nvSpPr>
            <p:spPr bwMode="auto">
              <a:xfrm>
                <a:off x="768" y="2256"/>
                <a:ext cx="240" cy="144"/>
              </a:xfrm>
              <a:prstGeom prst="rect">
                <a:avLst/>
              </a:prstGeom>
              <a:solidFill>
                <a:schemeClr val="bg1"/>
              </a:solidFill>
              <a:ln w="9525">
                <a:solidFill>
                  <a:schemeClr val="tx1"/>
                </a:solidFill>
                <a:miter lim="800000"/>
                <a:headEnd/>
                <a:tailEnd/>
              </a:ln>
            </p:spPr>
            <p:txBody>
              <a:bodyPr wrap="none" anchor="ctr"/>
              <a:lstStyle/>
              <a:p>
                <a:pPr algn="l"/>
                <a:endParaRPr lang="en-US" sz="1200"/>
              </a:p>
            </p:txBody>
          </p:sp>
          <p:sp>
            <p:nvSpPr>
              <p:cNvPr id="75" name="Rectangle 8"/>
              <p:cNvSpPr>
                <a:spLocks noChangeArrowheads="1"/>
              </p:cNvSpPr>
              <p:nvPr/>
            </p:nvSpPr>
            <p:spPr bwMode="auto">
              <a:xfrm>
                <a:off x="1008" y="2256"/>
                <a:ext cx="240" cy="144"/>
              </a:xfrm>
              <a:prstGeom prst="rect">
                <a:avLst/>
              </a:prstGeom>
              <a:solidFill>
                <a:schemeClr val="bg1"/>
              </a:solidFill>
              <a:ln w="9525">
                <a:solidFill>
                  <a:schemeClr val="tx1"/>
                </a:solidFill>
                <a:miter lim="800000"/>
                <a:headEnd/>
                <a:tailEnd/>
              </a:ln>
            </p:spPr>
            <p:txBody>
              <a:bodyPr wrap="none" anchor="ctr"/>
              <a:lstStyle/>
              <a:p>
                <a:pPr algn="l"/>
                <a:endParaRPr lang="en-US" sz="1200"/>
              </a:p>
            </p:txBody>
          </p:sp>
          <p:sp>
            <p:nvSpPr>
              <p:cNvPr id="76" name="Rectangle 9"/>
              <p:cNvSpPr>
                <a:spLocks noChangeArrowheads="1"/>
              </p:cNvSpPr>
              <p:nvPr/>
            </p:nvSpPr>
            <p:spPr bwMode="auto">
              <a:xfrm>
                <a:off x="768" y="2400"/>
                <a:ext cx="240" cy="144"/>
              </a:xfrm>
              <a:prstGeom prst="rect">
                <a:avLst/>
              </a:prstGeom>
              <a:solidFill>
                <a:schemeClr val="bg1"/>
              </a:solidFill>
              <a:ln w="9525">
                <a:solidFill>
                  <a:schemeClr val="tx1"/>
                </a:solidFill>
                <a:miter lim="800000"/>
                <a:headEnd/>
                <a:tailEnd/>
              </a:ln>
            </p:spPr>
            <p:txBody>
              <a:bodyPr wrap="none" anchor="ctr"/>
              <a:lstStyle/>
              <a:p>
                <a:pPr algn="l"/>
                <a:endParaRPr lang="en-US" sz="1200"/>
              </a:p>
            </p:txBody>
          </p:sp>
          <p:sp>
            <p:nvSpPr>
              <p:cNvPr id="77" name="Rectangle 10"/>
              <p:cNvSpPr>
                <a:spLocks noChangeArrowheads="1"/>
              </p:cNvSpPr>
              <p:nvPr/>
            </p:nvSpPr>
            <p:spPr bwMode="auto">
              <a:xfrm>
                <a:off x="768" y="2544"/>
                <a:ext cx="240" cy="144"/>
              </a:xfrm>
              <a:prstGeom prst="rect">
                <a:avLst/>
              </a:prstGeom>
              <a:solidFill>
                <a:schemeClr val="bg1"/>
              </a:solidFill>
              <a:ln w="9525">
                <a:solidFill>
                  <a:schemeClr val="tx1"/>
                </a:solidFill>
                <a:miter lim="800000"/>
                <a:headEnd/>
                <a:tailEnd/>
              </a:ln>
            </p:spPr>
            <p:txBody>
              <a:bodyPr wrap="none" anchor="ctr"/>
              <a:lstStyle/>
              <a:p>
                <a:pPr algn="l"/>
                <a:endParaRPr lang="en-US" sz="1200"/>
              </a:p>
            </p:txBody>
          </p:sp>
          <p:sp>
            <p:nvSpPr>
              <p:cNvPr id="78" name="Rectangle 11"/>
              <p:cNvSpPr>
                <a:spLocks noChangeArrowheads="1"/>
              </p:cNvSpPr>
              <p:nvPr/>
            </p:nvSpPr>
            <p:spPr bwMode="auto">
              <a:xfrm>
                <a:off x="1008" y="2400"/>
                <a:ext cx="240" cy="144"/>
              </a:xfrm>
              <a:prstGeom prst="rect">
                <a:avLst/>
              </a:prstGeom>
              <a:solidFill>
                <a:schemeClr val="bg1"/>
              </a:solidFill>
              <a:ln w="9525">
                <a:solidFill>
                  <a:schemeClr val="tx1"/>
                </a:solidFill>
                <a:miter lim="800000"/>
                <a:headEnd/>
                <a:tailEnd/>
              </a:ln>
            </p:spPr>
            <p:txBody>
              <a:bodyPr wrap="none" anchor="ctr"/>
              <a:lstStyle/>
              <a:p>
                <a:pPr algn="l"/>
                <a:endParaRPr lang="en-US" sz="1200"/>
              </a:p>
            </p:txBody>
          </p:sp>
          <p:sp>
            <p:nvSpPr>
              <p:cNvPr id="79" name="Rectangle 12"/>
              <p:cNvSpPr>
                <a:spLocks noChangeArrowheads="1"/>
              </p:cNvSpPr>
              <p:nvPr/>
            </p:nvSpPr>
            <p:spPr bwMode="auto">
              <a:xfrm>
                <a:off x="1008" y="2544"/>
                <a:ext cx="240" cy="144"/>
              </a:xfrm>
              <a:prstGeom prst="rect">
                <a:avLst/>
              </a:prstGeom>
              <a:solidFill>
                <a:schemeClr val="bg1"/>
              </a:solidFill>
              <a:ln w="9525">
                <a:solidFill>
                  <a:schemeClr val="tx1"/>
                </a:solidFill>
                <a:miter lim="800000"/>
                <a:headEnd/>
                <a:tailEnd/>
              </a:ln>
            </p:spPr>
            <p:txBody>
              <a:bodyPr wrap="none" anchor="ctr"/>
              <a:lstStyle/>
              <a:p>
                <a:pPr algn="l"/>
                <a:endParaRPr lang="en-US" sz="1200"/>
              </a:p>
            </p:txBody>
          </p:sp>
          <p:sp>
            <p:nvSpPr>
              <p:cNvPr id="80" name="Rectangle 13"/>
              <p:cNvSpPr>
                <a:spLocks noChangeArrowheads="1"/>
              </p:cNvSpPr>
              <p:nvPr/>
            </p:nvSpPr>
            <p:spPr bwMode="auto">
              <a:xfrm>
                <a:off x="768" y="2688"/>
                <a:ext cx="240" cy="144"/>
              </a:xfrm>
              <a:prstGeom prst="rect">
                <a:avLst/>
              </a:prstGeom>
              <a:solidFill>
                <a:schemeClr val="bg1"/>
              </a:solidFill>
              <a:ln w="9525">
                <a:solidFill>
                  <a:schemeClr val="tx1"/>
                </a:solidFill>
                <a:miter lim="800000"/>
                <a:headEnd/>
                <a:tailEnd/>
              </a:ln>
            </p:spPr>
            <p:txBody>
              <a:bodyPr wrap="none" anchor="ctr"/>
              <a:lstStyle/>
              <a:p>
                <a:pPr algn="l"/>
                <a:endParaRPr lang="en-US" sz="1200"/>
              </a:p>
            </p:txBody>
          </p:sp>
          <p:sp>
            <p:nvSpPr>
              <p:cNvPr id="81" name="Rectangle 14"/>
              <p:cNvSpPr>
                <a:spLocks noChangeArrowheads="1"/>
              </p:cNvSpPr>
              <p:nvPr/>
            </p:nvSpPr>
            <p:spPr bwMode="auto">
              <a:xfrm>
                <a:off x="1008" y="2688"/>
                <a:ext cx="240" cy="144"/>
              </a:xfrm>
              <a:prstGeom prst="rect">
                <a:avLst/>
              </a:prstGeom>
              <a:solidFill>
                <a:schemeClr val="bg1"/>
              </a:solidFill>
              <a:ln w="9525">
                <a:solidFill>
                  <a:schemeClr val="tx1"/>
                </a:solidFill>
                <a:miter lim="800000"/>
                <a:headEnd/>
                <a:tailEnd/>
              </a:ln>
            </p:spPr>
            <p:txBody>
              <a:bodyPr wrap="none" anchor="ctr"/>
              <a:lstStyle/>
              <a:p>
                <a:pPr algn="l"/>
                <a:endParaRPr lang="en-US" sz="1200"/>
              </a:p>
            </p:txBody>
          </p:sp>
          <p:sp>
            <p:nvSpPr>
              <p:cNvPr id="82" name="Text Box 15"/>
              <p:cNvSpPr txBox="1">
                <a:spLocks noChangeArrowheads="1"/>
              </p:cNvSpPr>
              <p:nvPr/>
            </p:nvSpPr>
            <p:spPr bwMode="auto">
              <a:xfrm>
                <a:off x="820" y="1785"/>
                <a:ext cx="413" cy="247"/>
              </a:xfrm>
              <a:prstGeom prst="rect">
                <a:avLst/>
              </a:prstGeom>
              <a:noFill/>
              <a:ln w="9525">
                <a:noFill/>
                <a:miter lim="800000"/>
                <a:headEnd/>
                <a:tailEnd/>
              </a:ln>
            </p:spPr>
            <p:txBody>
              <a:bodyPr wrap="none">
                <a:spAutoFit/>
              </a:bodyPr>
              <a:lstStyle/>
              <a:p>
                <a:pPr algn="l"/>
                <a:r>
                  <a:rPr lang="en-US" sz="1400"/>
                  <a:t>TLB</a:t>
                </a:r>
              </a:p>
            </p:txBody>
          </p:sp>
          <p:sp>
            <p:nvSpPr>
              <p:cNvPr id="83" name="Line 32"/>
              <p:cNvSpPr>
                <a:spLocks noChangeShapeType="1"/>
              </p:cNvSpPr>
              <p:nvPr/>
            </p:nvSpPr>
            <p:spPr bwMode="auto">
              <a:xfrm flipH="1">
                <a:off x="1008" y="3024"/>
                <a:ext cx="480" cy="0"/>
              </a:xfrm>
              <a:prstGeom prst="line">
                <a:avLst/>
              </a:prstGeom>
              <a:noFill/>
              <a:ln w="9525">
                <a:solidFill>
                  <a:schemeClr val="tx1"/>
                </a:solidFill>
                <a:round/>
                <a:headEnd/>
                <a:tailEnd/>
              </a:ln>
            </p:spPr>
            <p:txBody>
              <a:bodyPr/>
              <a:lstStyle/>
              <a:p>
                <a:endParaRPr lang="en-US"/>
              </a:p>
            </p:txBody>
          </p:sp>
          <p:sp>
            <p:nvSpPr>
              <p:cNvPr id="84" name="Line 33"/>
              <p:cNvSpPr>
                <a:spLocks noChangeShapeType="1"/>
              </p:cNvSpPr>
              <p:nvPr/>
            </p:nvSpPr>
            <p:spPr bwMode="auto">
              <a:xfrm flipV="1">
                <a:off x="1008" y="2832"/>
                <a:ext cx="0" cy="192"/>
              </a:xfrm>
              <a:prstGeom prst="line">
                <a:avLst/>
              </a:prstGeom>
              <a:noFill/>
              <a:ln w="9525">
                <a:solidFill>
                  <a:schemeClr val="tx1"/>
                </a:solidFill>
                <a:round/>
                <a:headEnd/>
                <a:tailEnd type="triangle" w="med" len="med"/>
              </a:ln>
            </p:spPr>
            <p:txBody>
              <a:bodyPr/>
              <a:lstStyle/>
              <a:p>
                <a:endParaRPr lang="en-US"/>
              </a:p>
            </p:txBody>
          </p:sp>
        </p:grpSp>
        <p:sp>
          <p:nvSpPr>
            <p:cNvPr id="51" name="Text Box 34"/>
            <p:cNvSpPr txBox="1">
              <a:spLocks noChangeArrowheads="1"/>
            </p:cNvSpPr>
            <p:nvPr/>
          </p:nvSpPr>
          <p:spPr bwMode="auto">
            <a:xfrm>
              <a:off x="2322" y="2220"/>
              <a:ext cx="357" cy="144"/>
            </a:xfrm>
            <a:prstGeom prst="rect">
              <a:avLst/>
            </a:prstGeom>
            <a:noFill/>
            <a:ln w="9525">
              <a:noFill/>
              <a:miter lim="800000"/>
              <a:headEnd/>
              <a:tailEnd/>
            </a:ln>
          </p:spPr>
          <p:txBody>
            <a:bodyPr>
              <a:spAutoFit/>
            </a:bodyPr>
            <a:lstStyle/>
            <a:p>
              <a:pPr algn="l">
                <a:spcBef>
                  <a:spcPct val="50000"/>
                </a:spcBef>
              </a:pPr>
              <a:r>
                <a:rPr lang="en-US" sz="900"/>
                <a:t>%cr3</a:t>
              </a:r>
            </a:p>
          </p:txBody>
        </p:sp>
        <p:sp>
          <p:nvSpPr>
            <p:cNvPr id="52" name="Rectangle 17"/>
            <p:cNvSpPr>
              <a:spLocks noChangeArrowheads="1"/>
            </p:cNvSpPr>
            <p:nvPr/>
          </p:nvSpPr>
          <p:spPr bwMode="auto">
            <a:xfrm>
              <a:off x="2781" y="2221"/>
              <a:ext cx="186" cy="298"/>
            </a:xfrm>
            <a:prstGeom prst="rect">
              <a:avLst/>
            </a:prstGeom>
            <a:solidFill>
              <a:srgbClr val="CCECF4"/>
            </a:solidFill>
            <a:ln w="9525">
              <a:solidFill>
                <a:schemeClr val="tx1"/>
              </a:solidFill>
              <a:miter lim="800000"/>
              <a:headEnd/>
              <a:tailEnd/>
            </a:ln>
          </p:spPr>
          <p:txBody>
            <a:bodyPr wrap="none" anchor="ctr"/>
            <a:lstStyle/>
            <a:p>
              <a:pPr algn="l"/>
              <a:endParaRPr lang="en-US" sz="1200"/>
            </a:p>
          </p:txBody>
        </p:sp>
        <p:sp>
          <p:nvSpPr>
            <p:cNvPr id="53" name="Rectangle 18"/>
            <p:cNvSpPr>
              <a:spLocks noChangeArrowheads="1"/>
            </p:cNvSpPr>
            <p:nvPr/>
          </p:nvSpPr>
          <p:spPr bwMode="auto">
            <a:xfrm>
              <a:off x="3079" y="1997"/>
              <a:ext cx="186" cy="298"/>
            </a:xfrm>
            <a:prstGeom prst="rect">
              <a:avLst/>
            </a:prstGeom>
            <a:solidFill>
              <a:srgbClr val="CCECF4"/>
            </a:solidFill>
            <a:ln w="9525">
              <a:solidFill>
                <a:schemeClr val="tx1"/>
              </a:solidFill>
              <a:miter lim="800000"/>
              <a:headEnd/>
              <a:tailEnd/>
            </a:ln>
          </p:spPr>
          <p:txBody>
            <a:bodyPr wrap="none" anchor="ctr"/>
            <a:lstStyle/>
            <a:p>
              <a:pPr algn="l"/>
              <a:endParaRPr lang="en-US" sz="1200"/>
            </a:p>
          </p:txBody>
        </p:sp>
        <p:sp>
          <p:nvSpPr>
            <p:cNvPr id="54" name="Rectangle 19"/>
            <p:cNvSpPr>
              <a:spLocks noChangeArrowheads="1"/>
            </p:cNvSpPr>
            <p:nvPr/>
          </p:nvSpPr>
          <p:spPr bwMode="auto">
            <a:xfrm>
              <a:off x="3079" y="2407"/>
              <a:ext cx="186" cy="298"/>
            </a:xfrm>
            <a:prstGeom prst="rect">
              <a:avLst/>
            </a:prstGeom>
            <a:solidFill>
              <a:srgbClr val="CCECF4"/>
            </a:solidFill>
            <a:ln w="9525">
              <a:solidFill>
                <a:schemeClr val="tx1"/>
              </a:solidFill>
              <a:miter lim="800000"/>
              <a:headEnd/>
              <a:tailEnd/>
            </a:ln>
          </p:spPr>
          <p:txBody>
            <a:bodyPr wrap="none" anchor="ctr"/>
            <a:lstStyle/>
            <a:p>
              <a:pPr algn="l"/>
              <a:endParaRPr lang="en-US" sz="1200"/>
            </a:p>
          </p:txBody>
        </p:sp>
        <p:sp>
          <p:nvSpPr>
            <p:cNvPr id="55" name="Line 20"/>
            <p:cNvSpPr>
              <a:spLocks noChangeShapeType="1"/>
            </p:cNvSpPr>
            <p:nvPr/>
          </p:nvSpPr>
          <p:spPr bwMode="auto">
            <a:xfrm flipV="1">
              <a:off x="2558" y="2295"/>
              <a:ext cx="223" cy="0"/>
            </a:xfrm>
            <a:prstGeom prst="line">
              <a:avLst/>
            </a:prstGeom>
            <a:noFill/>
            <a:ln w="9525">
              <a:solidFill>
                <a:schemeClr val="tx1"/>
              </a:solidFill>
              <a:round/>
              <a:headEnd/>
              <a:tailEnd type="triangle" w="med" len="med"/>
            </a:ln>
          </p:spPr>
          <p:txBody>
            <a:bodyPr/>
            <a:lstStyle/>
            <a:p>
              <a:endParaRPr lang="en-US"/>
            </a:p>
          </p:txBody>
        </p:sp>
        <p:sp>
          <p:nvSpPr>
            <p:cNvPr id="56" name="Line 21"/>
            <p:cNvSpPr>
              <a:spLocks noChangeShapeType="1"/>
            </p:cNvSpPr>
            <p:nvPr/>
          </p:nvSpPr>
          <p:spPr bwMode="auto">
            <a:xfrm flipV="1">
              <a:off x="2893" y="2072"/>
              <a:ext cx="186" cy="223"/>
            </a:xfrm>
            <a:prstGeom prst="line">
              <a:avLst/>
            </a:prstGeom>
            <a:noFill/>
            <a:ln w="9525">
              <a:solidFill>
                <a:schemeClr val="tx1"/>
              </a:solidFill>
              <a:round/>
              <a:headEnd/>
              <a:tailEnd type="triangle" w="med" len="med"/>
            </a:ln>
          </p:spPr>
          <p:txBody>
            <a:bodyPr/>
            <a:lstStyle/>
            <a:p>
              <a:endParaRPr lang="en-US"/>
            </a:p>
          </p:txBody>
        </p:sp>
        <p:sp>
          <p:nvSpPr>
            <p:cNvPr id="57" name="Line 22"/>
            <p:cNvSpPr>
              <a:spLocks noChangeShapeType="1"/>
            </p:cNvSpPr>
            <p:nvPr/>
          </p:nvSpPr>
          <p:spPr bwMode="auto">
            <a:xfrm>
              <a:off x="2893" y="2444"/>
              <a:ext cx="186" cy="0"/>
            </a:xfrm>
            <a:prstGeom prst="line">
              <a:avLst/>
            </a:prstGeom>
            <a:noFill/>
            <a:ln w="9525">
              <a:solidFill>
                <a:schemeClr val="tx1"/>
              </a:solidFill>
              <a:round/>
              <a:headEnd/>
              <a:tailEnd type="triangle" w="med" len="med"/>
            </a:ln>
          </p:spPr>
          <p:txBody>
            <a:bodyPr/>
            <a:lstStyle/>
            <a:p>
              <a:endParaRPr lang="en-US"/>
            </a:p>
          </p:txBody>
        </p:sp>
        <p:sp>
          <p:nvSpPr>
            <p:cNvPr id="58" name="Rectangle 38"/>
            <p:cNvSpPr>
              <a:spLocks noChangeArrowheads="1"/>
            </p:cNvSpPr>
            <p:nvPr/>
          </p:nvSpPr>
          <p:spPr bwMode="auto">
            <a:xfrm>
              <a:off x="3414" y="1960"/>
              <a:ext cx="187" cy="298"/>
            </a:xfrm>
            <a:prstGeom prst="rect">
              <a:avLst/>
            </a:prstGeom>
            <a:solidFill>
              <a:srgbClr val="CCECF4"/>
            </a:solidFill>
            <a:ln w="9525">
              <a:solidFill>
                <a:schemeClr val="tx1"/>
              </a:solidFill>
              <a:miter lim="800000"/>
              <a:headEnd/>
              <a:tailEnd/>
            </a:ln>
          </p:spPr>
          <p:txBody>
            <a:bodyPr wrap="none" anchor="ctr"/>
            <a:lstStyle/>
            <a:p>
              <a:pPr algn="l"/>
              <a:endParaRPr lang="en-US" sz="1200"/>
            </a:p>
          </p:txBody>
        </p:sp>
        <p:sp>
          <p:nvSpPr>
            <p:cNvPr id="59" name="Rectangle 39"/>
            <p:cNvSpPr>
              <a:spLocks noChangeArrowheads="1"/>
            </p:cNvSpPr>
            <p:nvPr/>
          </p:nvSpPr>
          <p:spPr bwMode="auto">
            <a:xfrm>
              <a:off x="3414" y="2370"/>
              <a:ext cx="187" cy="298"/>
            </a:xfrm>
            <a:prstGeom prst="rect">
              <a:avLst/>
            </a:prstGeom>
            <a:solidFill>
              <a:srgbClr val="CCECF4"/>
            </a:solidFill>
            <a:ln w="9525">
              <a:solidFill>
                <a:schemeClr val="tx1"/>
              </a:solidFill>
              <a:miter lim="800000"/>
              <a:headEnd/>
              <a:tailEnd/>
            </a:ln>
          </p:spPr>
          <p:txBody>
            <a:bodyPr wrap="none" anchor="ctr"/>
            <a:lstStyle/>
            <a:p>
              <a:pPr algn="l"/>
              <a:endParaRPr lang="en-US" sz="1200"/>
            </a:p>
          </p:txBody>
        </p:sp>
        <p:sp>
          <p:nvSpPr>
            <p:cNvPr id="60" name="Line 40"/>
            <p:cNvSpPr>
              <a:spLocks noChangeShapeType="1"/>
            </p:cNvSpPr>
            <p:nvPr/>
          </p:nvSpPr>
          <p:spPr bwMode="auto">
            <a:xfrm flipV="1">
              <a:off x="3228" y="1997"/>
              <a:ext cx="186" cy="75"/>
            </a:xfrm>
            <a:prstGeom prst="line">
              <a:avLst/>
            </a:prstGeom>
            <a:noFill/>
            <a:ln w="9525">
              <a:solidFill>
                <a:schemeClr val="tx1"/>
              </a:solidFill>
              <a:round/>
              <a:headEnd/>
              <a:tailEnd type="triangle" w="med" len="med"/>
            </a:ln>
          </p:spPr>
          <p:txBody>
            <a:bodyPr/>
            <a:lstStyle/>
            <a:p>
              <a:endParaRPr lang="en-US"/>
            </a:p>
          </p:txBody>
        </p:sp>
        <p:sp>
          <p:nvSpPr>
            <p:cNvPr id="61" name="Line 41"/>
            <p:cNvSpPr>
              <a:spLocks noChangeShapeType="1"/>
            </p:cNvSpPr>
            <p:nvPr/>
          </p:nvSpPr>
          <p:spPr bwMode="auto">
            <a:xfrm flipV="1">
              <a:off x="3228" y="2407"/>
              <a:ext cx="186" cy="74"/>
            </a:xfrm>
            <a:prstGeom prst="line">
              <a:avLst/>
            </a:prstGeom>
            <a:noFill/>
            <a:ln w="9525">
              <a:solidFill>
                <a:schemeClr val="tx1"/>
              </a:solidFill>
              <a:round/>
              <a:headEnd/>
              <a:tailEnd type="triangle" w="med" len="med"/>
            </a:ln>
          </p:spPr>
          <p:txBody>
            <a:bodyPr/>
            <a:lstStyle/>
            <a:p>
              <a:endParaRPr lang="en-US"/>
            </a:p>
          </p:txBody>
        </p:sp>
        <p:sp>
          <p:nvSpPr>
            <p:cNvPr id="62" name="Text Box 42"/>
            <p:cNvSpPr txBox="1">
              <a:spLocks noChangeArrowheads="1"/>
            </p:cNvSpPr>
            <p:nvPr/>
          </p:nvSpPr>
          <p:spPr bwMode="auto">
            <a:xfrm>
              <a:off x="2736" y="1776"/>
              <a:ext cx="987" cy="192"/>
            </a:xfrm>
            <a:prstGeom prst="rect">
              <a:avLst/>
            </a:prstGeom>
            <a:noFill/>
            <a:ln w="9525">
              <a:noFill/>
              <a:miter lim="800000"/>
              <a:headEnd/>
              <a:tailEnd/>
            </a:ln>
          </p:spPr>
          <p:txBody>
            <a:bodyPr wrap="none">
              <a:spAutoFit/>
            </a:bodyPr>
            <a:lstStyle/>
            <a:p>
              <a:pPr algn="l"/>
              <a:r>
                <a:rPr lang="en-US" sz="1400"/>
                <a:t>VA→PA mapping</a:t>
              </a:r>
            </a:p>
          </p:txBody>
        </p:sp>
        <p:sp>
          <p:nvSpPr>
            <p:cNvPr id="63" name="Text Box 46"/>
            <p:cNvSpPr txBox="1">
              <a:spLocks noChangeArrowheads="1"/>
            </p:cNvSpPr>
            <p:nvPr/>
          </p:nvSpPr>
          <p:spPr bwMode="auto">
            <a:xfrm>
              <a:off x="3377" y="2184"/>
              <a:ext cx="271" cy="192"/>
            </a:xfrm>
            <a:prstGeom prst="rect">
              <a:avLst/>
            </a:prstGeom>
            <a:noFill/>
            <a:ln w="9525">
              <a:noFill/>
              <a:miter lim="800000"/>
              <a:headEnd/>
              <a:tailEnd/>
            </a:ln>
          </p:spPr>
          <p:txBody>
            <a:bodyPr wrap="none">
              <a:spAutoFit/>
            </a:bodyPr>
            <a:lstStyle/>
            <a:p>
              <a:pPr algn="l"/>
              <a:r>
                <a:rPr lang="en-US" sz="1400"/>
                <a:t>. . .</a:t>
              </a:r>
            </a:p>
          </p:txBody>
        </p:sp>
        <p:sp>
          <p:nvSpPr>
            <p:cNvPr id="64" name="Rectangle 93"/>
            <p:cNvSpPr>
              <a:spLocks noChangeArrowheads="1"/>
            </p:cNvSpPr>
            <p:nvPr/>
          </p:nvSpPr>
          <p:spPr bwMode="auto">
            <a:xfrm>
              <a:off x="3750" y="1886"/>
              <a:ext cx="186" cy="298"/>
            </a:xfrm>
            <a:prstGeom prst="rect">
              <a:avLst/>
            </a:prstGeom>
            <a:solidFill>
              <a:srgbClr val="CCECF4"/>
            </a:solidFill>
            <a:ln w="9525">
              <a:solidFill>
                <a:schemeClr val="tx1"/>
              </a:solidFill>
              <a:miter lim="800000"/>
              <a:headEnd/>
              <a:tailEnd/>
            </a:ln>
          </p:spPr>
          <p:txBody>
            <a:bodyPr wrap="none" anchor="ctr"/>
            <a:lstStyle/>
            <a:p>
              <a:pPr algn="l"/>
              <a:endParaRPr lang="en-US" sz="1200"/>
            </a:p>
          </p:txBody>
        </p:sp>
        <p:sp>
          <p:nvSpPr>
            <p:cNvPr id="65" name="Line 94"/>
            <p:cNvSpPr>
              <a:spLocks noChangeShapeType="1"/>
            </p:cNvSpPr>
            <p:nvPr/>
          </p:nvSpPr>
          <p:spPr bwMode="auto">
            <a:xfrm flipV="1">
              <a:off x="3563" y="1923"/>
              <a:ext cx="187" cy="74"/>
            </a:xfrm>
            <a:prstGeom prst="line">
              <a:avLst/>
            </a:prstGeom>
            <a:noFill/>
            <a:ln w="9525">
              <a:solidFill>
                <a:schemeClr val="tx1"/>
              </a:solidFill>
              <a:round/>
              <a:headEnd/>
              <a:tailEnd type="triangle" w="med" len="med"/>
            </a:ln>
          </p:spPr>
          <p:txBody>
            <a:bodyPr/>
            <a:lstStyle/>
            <a:p>
              <a:endParaRPr lang="en-US"/>
            </a:p>
          </p:txBody>
        </p:sp>
        <p:sp>
          <p:nvSpPr>
            <p:cNvPr id="66" name="Rectangle 95"/>
            <p:cNvSpPr>
              <a:spLocks noChangeArrowheads="1"/>
            </p:cNvSpPr>
            <p:nvPr/>
          </p:nvSpPr>
          <p:spPr bwMode="auto">
            <a:xfrm>
              <a:off x="3750" y="2258"/>
              <a:ext cx="186" cy="298"/>
            </a:xfrm>
            <a:prstGeom prst="rect">
              <a:avLst/>
            </a:prstGeom>
            <a:solidFill>
              <a:srgbClr val="CCECF4"/>
            </a:solidFill>
            <a:ln w="9525">
              <a:solidFill>
                <a:schemeClr val="tx1"/>
              </a:solidFill>
              <a:miter lim="800000"/>
              <a:headEnd/>
              <a:tailEnd/>
            </a:ln>
          </p:spPr>
          <p:txBody>
            <a:bodyPr wrap="none" anchor="ctr"/>
            <a:lstStyle/>
            <a:p>
              <a:pPr algn="l"/>
              <a:endParaRPr lang="en-US" sz="1200"/>
            </a:p>
          </p:txBody>
        </p:sp>
        <p:sp>
          <p:nvSpPr>
            <p:cNvPr id="67" name="Line 96"/>
            <p:cNvSpPr>
              <a:spLocks noChangeShapeType="1"/>
            </p:cNvSpPr>
            <p:nvPr/>
          </p:nvSpPr>
          <p:spPr bwMode="auto">
            <a:xfrm>
              <a:off x="3563" y="2221"/>
              <a:ext cx="187" cy="74"/>
            </a:xfrm>
            <a:prstGeom prst="line">
              <a:avLst/>
            </a:prstGeom>
            <a:noFill/>
            <a:ln w="9525">
              <a:solidFill>
                <a:schemeClr val="tx1"/>
              </a:solidFill>
              <a:round/>
              <a:headEnd/>
              <a:tailEnd type="triangle" w="med" len="med"/>
            </a:ln>
          </p:spPr>
          <p:txBody>
            <a:bodyPr/>
            <a:lstStyle/>
            <a:p>
              <a:endParaRPr lang="en-US"/>
            </a:p>
          </p:txBody>
        </p:sp>
        <p:sp>
          <p:nvSpPr>
            <p:cNvPr id="68" name="Rectangle 95"/>
            <p:cNvSpPr>
              <a:spLocks noChangeArrowheads="1"/>
            </p:cNvSpPr>
            <p:nvPr/>
          </p:nvSpPr>
          <p:spPr bwMode="auto">
            <a:xfrm>
              <a:off x="3750" y="2611"/>
              <a:ext cx="186" cy="298"/>
            </a:xfrm>
            <a:prstGeom prst="rect">
              <a:avLst/>
            </a:prstGeom>
            <a:solidFill>
              <a:srgbClr val="CCECF4"/>
            </a:solidFill>
            <a:ln w="9525">
              <a:solidFill>
                <a:schemeClr val="tx1"/>
              </a:solidFill>
              <a:miter lim="800000"/>
              <a:headEnd/>
              <a:tailEnd/>
            </a:ln>
          </p:spPr>
          <p:txBody>
            <a:bodyPr wrap="none" anchor="ctr"/>
            <a:lstStyle/>
            <a:p>
              <a:pPr algn="l"/>
              <a:endParaRPr lang="en-US" sz="1200"/>
            </a:p>
          </p:txBody>
        </p:sp>
        <p:sp>
          <p:nvSpPr>
            <p:cNvPr id="69" name="Line 96"/>
            <p:cNvSpPr>
              <a:spLocks noChangeShapeType="1"/>
            </p:cNvSpPr>
            <p:nvPr/>
          </p:nvSpPr>
          <p:spPr bwMode="auto">
            <a:xfrm>
              <a:off x="3563" y="2574"/>
              <a:ext cx="187" cy="74"/>
            </a:xfrm>
            <a:prstGeom prst="line">
              <a:avLst/>
            </a:prstGeom>
            <a:noFill/>
            <a:ln w="9525">
              <a:solidFill>
                <a:schemeClr val="tx1"/>
              </a:solidFill>
              <a:round/>
              <a:headEnd/>
              <a:tailEnd type="triangle" w="med" len="med"/>
            </a:ln>
          </p:spPr>
          <p:txBody>
            <a:bodyPr/>
            <a:lstStyle/>
            <a:p>
              <a:endParaRPr lang="en-US"/>
            </a:p>
          </p:txBody>
        </p:sp>
      </p:gr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err="1" smtClean="0"/>
              <a:t>Virtualizing</a:t>
            </a:r>
            <a:r>
              <a:rPr lang="en-US" sz="2000" dirty="0" smtClean="0"/>
              <a:t> Virtual Memory </a:t>
            </a:r>
            <a:r>
              <a:rPr lang="en-US" sz="1600" b="0" i="1" dirty="0" smtClean="0"/>
              <a:t>Shadow Page Tables</a:t>
            </a:r>
            <a:endParaRPr lang="en-US" dirty="0"/>
          </a:p>
        </p:txBody>
      </p:sp>
      <p:sp>
        <p:nvSpPr>
          <p:cNvPr id="5" name="Rectangle 3"/>
          <p:cNvSpPr txBox="1">
            <a:spLocks noChangeArrowheads="1"/>
          </p:cNvSpPr>
          <p:nvPr/>
        </p:nvSpPr>
        <p:spPr>
          <a:xfrm>
            <a:off x="650875" y="3657600"/>
            <a:ext cx="8089900" cy="2057400"/>
          </a:xfrm>
          <a:prstGeom prst="rect">
            <a:avLst/>
          </a:prstGeom>
        </p:spPr>
        <p:txBody>
          <a:bodyPr/>
          <a:lstStyle/>
          <a:p>
            <a:pPr marL="233363" marR="0" lvl="0" indent="-233363" algn="l" defTabSz="914400" rtl="0" eaLnBrk="1" fontAlgn="base" latinLnBrk="0" hangingPunct="1">
              <a:lnSpc>
                <a:spcPct val="90000"/>
              </a:lnSpc>
              <a:spcBef>
                <a:spcPts val="1000"/>
              </a:spcBef>
              <a:spcAft>
                <a:spcPct val="0"/>
              </a:spcAft>
              <a:buClr>
                <a:srgbClr val="00709E"/>
              </a:buClr>
              <a:buSzPct val="115000"/>
              <a:buFont typeface="Wingdings" pitchFamily="2" charset="2"/>
              <a:buChar char="§"/>
              <a:tabLst/>
              <a:defRPr/>
            </a:pPr>
            <a:r>
              <a:rPr kumimoji="0" lang="en-US" sz="1800" b="1" i="0" u="none" strike="noStrike" kern="0" cap="none" spc="0" normalizeH="0" baseline="0" noProof="0" dirty="0" smtClean="0">
                <a:ln>
                  <a:noFill/>
                </a:ln>
                <a:solidFill>
                  <a:srgbClr val="333333"/>
                </a:solidFill>
                <a:effectLst/>
                <a:uLnTx/>
                <a:uFillTx/>
                <a:latin typeface="+mn-lt"/>
                <a:ea typeface="+mn-ea"/>
                <a:cs typeface="+mn-cs"/>
              </a:rPr>
              <a:t>VMM builds “</a:t>
            </a:r>
            <a:r>
              <a:rPr kumimoji="0" lang="en-US" sz="1800" b="1" i="0" u="none" strike="noStrike" kern="0" cap="none" spc="0" normalizeH="0" baseline="0" noProof="0" dirty="0" smtClean="0">
                <a:ln>
                  <a:noFill/>
                </a:ln>
                <a:solidFill>
                  <a:srgbClr val="FC442B"/>
                </a:solidFill>
                <a:effectLst/>
                <a:uLnTx/>
                <a:uFillTx/>
                <a:latin typeface="+mn-lt"/>
                <a:ea typeface="+mn-ea"/>
                <a:cs typeface="+mn-cs"/>
              </a:rPr>
              <a:t>shadow page tables</a:t>
            </a:r>
            <a:r>
              <a:rPr kumimoji="0" lang="en-US" sz="1800" b="1" i="0" u="none" strike="noStrike" kern="0" cap="none" spc="0" normalizeH="0" baseline="0" noProof="0" dirty="0" smtClean="0">
                <a:ln>
                  <a:noFill/>
                </a:ln>
                <a:solidFill>
                  <a:srgbClr val="333333"/>
                </a:solidFill>
                <a:effectLst/>
                <a:uLnTx/>
                <a:uFillTx/>
                <a:latin typeface="+mn-lt"/>
                <a:ea typeface="+mn-ea"/>
                <a:cs typeface="+mn-cs"/>
              </a:rPr>
              <a:t>” to accelerate the mappings</a:t>
            </a:r>
          </a:p>
          <a:p>
            <a:pPr marL="400050" marR="0" lvl="1" indent="-171450" algn="l" defTabSz="914400" rtl="0" eaLnBrk="1" fontAlgn="base" latinLnBrk="0" hangingPunct="1">
              <a:lnSpc>
                <a:spcPct val="90000"/>
              </a:lnSpc>
              <a:spcBef>
                <a:spcPts val="800"/>
              </a:spcBef>
              <a:spcAft>
                <a:spcPct val="0"/>
              </a:spcAft>
              <a:buClr>
                <a:srgbClr val="00709E"/>
              </a:buClr>
              <a:buSzPct val="110000"/>
              <a:buFont typeface="Times" pitchFamily="18" charset="0"/>
              <a:buChar char="•"/>
              <a:tabLst/>
              <a:defRPr/>
            </a:pPr>
            <a:r>
              <a:rPr kumimoji="0" lang="en-US" sz="1600" b="0" i="0" u="none" strike="noStrike" kern="0" cap="none" spc="0" normalizeH="0" baseline="0" noProof="0" dirty="0" smtClean="0">
                <a:ln>
                  <a:noFill/>
                </a:ln>
                <a:solidFill>
                  <a:srgbClr val="333333"/>
                </a:solidFill>
                <a:effectLst/>
                <a:uLnTx/>
                <a:uFillTx/>
                <a:latin typeface="+mn-lt"/>
                <a:ea typeface="+mn-ea"/>
              </a:rPr>
              <a:t>Shadow directly maps VA -&gt; MA</a:t>
            </a:r>
          </a:p>
          <a:p>
            <a:pPr marL="400050" marR="0" lvl="1" indent="-171450" algn="l" defTabSz="914400" rtl="0" eaLnBrk="1" fontAlgn="base" latinLnBrk="0" hangingPunct="1">
              <a:lnSpc>
                <a:spcPct val="90000"/>
              </a:lnSpc>
              <a:spcBef>
                <a:spcPts val="800"/>
              </a:spcBef>
              <a:spcAft>
                <a:spcPct val="0"/>
              </a:spcAft>
              <a:buClr>
                <a:srgbClr val="00709E"/>
              </a:buClr>
              <a:buSzPct val="110000"/>
              <a:buFont typeface="Times" pitchFamily="18" charset="0"/>
              <a:buChar char="•"/>
              <a:tabLst/>
              <a:defRPr/>
            </a:pPr>
            <a:r>
              <a:rPr kumimoji="0" lang="en-US" sz="1600" b="0" i="0" u="none" strike="noStrike" kern="0" cap="none" spc="0" normalizeH="0" baseline="0" noProof="0" dirty="0" smtClean="0">
                <a:ln>
                  <a:noFill/>
                </a:ln>
                <a:solidFill>
                  <a:srgbClr val="333333"/>
                </a:solidFill>
                <a:effectLst/>
                <a:uLnTx/>
                <a:uFillTx/>
                <a:latin typeface="+mn-lt"/>
                <a:ea typeface="+mn-ea"/>
              </a:rPr>
              <a:t>Can avoid doing two levels of translation on every access</a:t>
            </a:r>
          </a:p>
          <a:p>
            <a:pPr marL="400050" marR="0" lvl="1" indent="-171450" algn="l" defTabSz="914400" rtl="0" eaLnBrk="1" fontAlgn="base" latinLnBrk="0" hangingPunct="1">
              <a:lnSpc>
                <a:spcPct val="90000"/>
              </a:lnSpc>
              <a:spcBef>
                <a:spcPts val="800"/>
              </a:spcBef>
              <a:spcAft>
                <a:spcPct val="0"/>
              </a:spcAft>
              <a:buClr>
                <a:srgbClr val="00709E"/>
              </a:buClr>
              <a:buSzPct val="110000"/>
              <a:buFont typeface="Times" pitchFamily="18" charset="0"/>
              <a:buChar char="•"/>
              <a:tabLst/>
              <a:defRPr/>
            </a:pPr>
            <a:r>
              <a:rPr kumimoji="0" lang="en-US" sz="1600" b="0" i="0" u="none" strike="noStrike" kern="0" cap="none" spc="0" normalizeH="0" baseline="0" noProof="0" dirty="0" smtClean="0">
                <a:ln>
                  <a:noFill/>
                </a:ln>
                <a:solidFill>
                  <a:srgbClr val="333333"/>
                </a:solidFill>
                <a:effectLst/>
                <a:uLnTx/>
                <a:uFillTx/>
                <a:latin typeface="+mn-lt"/>
                <a:ea typeface="+mn-ea"/>
              </a:rPr>
              <a:t>TLB caches VA-&gt;MA mapping</a:t>
            </a:r>
          </a:p>
          <a:p>
            <a:pPr marL="400050" marR="0" lvl="1" indent="-171450" algn="l" defTabSz="914400" rtl="0" eaLnBrk="1" fontAlgn="base" latinLnBrk="0" hangingPunct="1">
              <a:lnSpc>
                <a:spcPct val="90000"/>
              </a:lnSpc>
              <a:spcBef>
                <a:spcPts val="800"/>
              </a:spcBef>
              <a:spcAft>
                <a:spcPct val="0"/>
              </a:spcAft>
              <a:buClr>
                <a:srgbClr val="00709E"/>
              </a:buClr>
              <a:buSzPct val="110000"/>
              <a:buFont typeface="Times" pitchFamily="18" charset="0"/>
              <a:buChar char="•"/>
              <a:tabLst/>
              <a:defRPr/>
            </a:pPr>
            <a:r>
              <a:rPr kumimoji="0" lang="en-US" sz="1600" b="0" i="0" u="none" strike="noStrike" kern="0" cap="none" spc="0" normalizeH="0" baseline="0" noProof="0" dirty="0" smtClean="0">
                <a:ln>
                  <a:noFill/>
                </a:ln>
                <a:solidFill>
                  <a:srgbClr val="333333"/>
                </a:solidFill>
                <a:effectLst/>
                <a:uLnTx/>
                <a:uFillTx/>
                <a:latin typeface="+mn-lt"/>
                <a:ea typeface="+mn-ea"/>
              </a:rPr>
              <a:t>Leverage hardware walker for TLB fills (walking shadows)</a:t>
            </a:r>
          </a:p>
          <a:p>
            <a:pPr marL="400050" marR="0" lvl="1" indent="-171450" algn="l" defTabSz="914400" rtl="0" eaLnBrk="1" fontAlgn="base" latinLnBrk="0" hangingPunct="1">
              <a:lnSpc>
                <a:spcPct val="90000"/>
              </a:lnSpc>
              <a:spcBef>
                <a:spcPts val="800"/>
              </a:spcBef>
              <a:spcAft>
                <a:spcPct val="0"/>
              </a:spcAft>
              <a:buClr>
                <a:srgbClr val="00709E"/>
              </a:buClr>
              <a:buSzPct val="110000"/>
              <a:buFont typeface="Times" pitchFamily="18" charset="0"/>
              <a:buChar char="•"/>
              <a:tabLst/>
              <a:defRPr/>
            </a:pPr>
            <a:r>
              <a:rPr kumimoji="0" lang="en-US" sz="1600" b="0" i="0" u="none" strike="noStrike" kern="0" cap="none" spc="0" normalizeH="0" baseline="0" noProof="0" dirty="0" smtClean="0">
                <a:ln>
                  <a:noFill/>
                </a:ln>
                <a:solidFill>
                  <a:srgbClr val="333333"/>
                </a:solidFill>
                <a:effectLst/>
                <a:uLnTx/>
                <a:uFillTx/>
                <a:latin typeface="+mn-lt"/>
                <a:ea typeface="+mn-ea"/>
              </a:rPr>
              <a:t>When guest changes VA -&gt; PA, the VMM updates shadow page tables</a:t>
            </a:r>
          </a:p>
        </p:txBody>
      </p:sp>
      <p:sp>
        <p:nvSpPr>
          <p:cNvPr id="6" name="Rectangle 4"/>
          <p:cNvSpPr>
            <a:spLocks noChangeArrowheads="1"/>
          </p:cNvSpPr>
          <p:nvPr/>
        </p:nvSpPr>
        <p:spPr bwMode="auto">
          <a:xfrm>
            <a:off x="7162800" y="2209800"/>
            <a:ext cx="1600200" cy="533400"/>
          </a:xfrm>
          <a:prstGeom prst="rect">
            <a:avLst/>
          </a:prstGeom>
          <a:solidFill>
            <a:schemeClr val="bg2"/>
          </a:solidFill>
          <a:ln w="9525">
            <a:solidFill>
              <a:schemeClr val="tx1"/>
            </a:solidFill>
            <a:miter lim="800000"/>
            <a:headEnd/>
            <a:tailEnd/>
          </a:ln>
        </p:spPr>
        <p:txBody>
          <a:bodyPr wrap="none" anchor="ctr"/>
          <a:lstStyle/>
          <a:p>
            <a:pPr algn="l"/>
            <a:endParaRPr lang="en-US"/>
          </a:p>
        </p:txBody>
      </p:sp>
      <p:sp>
        <p:nvSpPr>
          <p:cNvPr id="7" name="Rectangle 5"/>
          <p:cNvSpPr>
            <a:spLocks noChangeArrowheads="1"/>
          </p:cNvSpPr>
          <p:nvPr/>
        </p:nvSpPr>
        <p:spPr bwMode="auto">
          <a:xfrm>
            <a:off x="7162800" y="1600200"/>
            <a:ext cx="1600200" cy="533400"/>
          </a:xfrm>
          <a:prstGeom prst="rect">
            <a:avLst/>
          </a:prstGeom>
          <a:solidFill>
            <a:schemeClr val="hlink"/>
          </a:solidFill>
          <a:ln w="9525">
            <a:solidFill>
              <a:schemeClr val="tx1"/>
            </a:solidFill>
            <a:miter lim="800000"/>
            <a:headEnd/>
            <a:tailEnd/>
          </a:ln>
        </p:spPr>
        <p:txBody>
          <a:bodyPr wrap="none" anchor="ctr"/>
          <a:lstStyle/>
          <a:p>
            <a:pPr algn="l"/>
            <a:endParaRPr lang="en-US"/>
          </a:p>
        </p:txBody>
      </p:sp>
      <p:sp>
        <p:nvSpPr>
          <p:cNvPr id="8" name="Text Box 6"/>
          <p:cNvSpPr txBox="1">
            <a:spLocks noChangeArrowheads="1"/>
          </p:cNvSpPr>
          <p:nvPr/>
        </p:nvSpPr>
        <p:spPr bwMode="auto">
          <a:xfrm>
            <a:off x="7123113" y="1555750"/>
            <a:ext cx="865187" cy="517525"/>
          </a:xfrm>
          <a:prstGeom prst="rect">
            <a:avLst/>
          </a:prstGeom>
          <a:noFill/>
          <a:ln w="9525">
            <a:noFill/>
            <a:miter lim="800000"/>
            <a:headEnd/>
            <a:tailEnd/>
          </a:ln>
        </p:spPr>
        <p:txBody>
          <a:bodyPr wrap="none">
            <a:spAutoFit/>
          </a:bodyPr>
          <a:lstStyle/>
          <a:p>
            <a:pPr algn="l"/>
            <a:r>
              <a:rPr lang="en-US" sz="1400" b="1"/>
              <a:t>Virtual</a:t>
            </a:r>
            <a:br>
              <a:rPr lang="en-US" sz="1400" b="1"/>
            </a:br>
            <a:r>
              <a:rPr lang="en-US" sz="1400" b="1"/>
              <a:t>Memory</a:t>
            </a:r>
          </a:p>
        </p:txBody>
      </p:sp>
      <p:sp>
        <p:nvSpPr>
          <p:cNvPr id="9" name="Text Box 7"/>
          <p:cNvSpPr txBox="1">
            <a:spLocks noChangeArrowheads="1"/>
          </p:cNvSpPr>
          <p:nvPr/>
        </p:nvSpPr>
        <p:spPr bwMode="auto">
          <a:xfrm>
            <a:off x="7123113" y="2225675"/>
            <a:ext cx="903287" cy="517525"/>
          </a:xfrm>
          <a:prstGeom prst="rect">
            <a:avLst/>
          </a:prstGeom>
          <a:noFill/>
          <a:ln w="9525">
            <a:noFill/>
            <a:miter lim="800000"/>
            <a:headEnd/>
            <a:tailEnd/>
          </a:ln>
        </p:spPr>
        <p:txBody>
          <a:bodyPr wrap="none">
            <a:spAutoFit/>
          </a:bodyPr>
          <a:lstStyle/>
          <a:p>
            <a:pPr algn="l"/>
            <a:r>
              <a:rPr lang="en-US" sz="1400" b="1"/>
              <a:t>Physical</a:t>
            </a:r>
            <a:br>
              <a:rPr lang="en-US" sz="1400" b="1"/>
            </a:br>
            <a:r>
              <a:rPr lang="en-US" sz="1400" b="1"/>
              <a:t>Memory</a:t>
            </a:r>
          </a:p>
        </p:txBody>
      </p:sp>
      <p:sp>
        <p:nvSpPr>
          <p:cNvPr id="10" name="Text Box 8"/>
          <p:cNvSpPr txBox="1">
            <a:spLocks noChangeArrowheads="1"/>
          </p:cNvSpPr>
          <p:nvPr/>
        </p:nvSpPr>
        <p:spPr bwMode="auto">
          <a:xfrm>
            <a:off x="8331200" y="1571625"/>
            <a:ext cx="431800" cy="304800"/>
          </a:xfrm>
          <a:prstGeom prst="rect">
            <a:avLst/>
          </a:prstGeom>
          <a:noFill/>
          <a:ln w="9525">
            <a:noFill/>
            <a:miter lim="800000"/>
            <a:headEnd/>
            <a:tailEnd/>
          </a:ln>
        </p:spPr>
        <p:txBody>
          <a:bodyPr wrap="none">
            <a:spAutoFit/>
          </a:bodyPr>
          <a:lstStyle/>
          <a:p>
            <a:pPr algn="l"/>
            <a:r>
              <a:rPr lang="en-US" sz="1400" b="1"/>
              <a:t>VA</a:t>
            </a:r>
          </a:p>
        </p:txBody>
      </p:sp>
      <p:sp>
        <p:nvSpPr>
          <p:cNvPr id="11" name="Text Box 9"/>
          <p:cNvSpPr txBox="1">
            <a:spLocks noChangeArrowheads="1"/>
          </p:cNvSpPr>
          <p:nvPr/>
        </p:nvSpPr>
        <p:spPr bwMode="auto">
          <a:xfrm>
            <a:off x="8331200" y="2241550"/>
            <a:ext cx="431800" cy="304800"/>
          </a:xfrm>
          <a:prstGeom prst="rect">
            <a:avLst/>
          </a:prstGeom>
          <a:noFill/>
          <a:ln w="9525">
            <a:noFill/>
            <a:miter lim="800000"/>
            <a:headEnd/>
            <a:tailEnd/>
          </a:ln>
        </p:spPr>
        <p:txBody>
          <a:bodyPr wrap="none">
            <a:spAutoFit/>
          </a:bodyPr>
          <a:lstStyle/>
          <a:p>
            <a:pPr algn="l"/>
            <a:r>
              <a:rPr lang="en-US" sz="1400" b="1"/>
              <a:t>PA</a:t>
            </a:r>
          </a:p>
        </p:txBody>
      </p:sp>
      <p:sp>
        <p:nvSpPr>
          <p:cNvPr id="12" name="Text Box 10"/>
          <p:cNvSpPr txBox="1">
            <a:spLocks noChangeArrowheads="1"/>
          </p:cNvSpPr>
          <p:nvPr/>
        </p:nvSpPr>
        <p:spPr bwMode="auto">
          <a:xfrm>
            <a:off x="1676400" y="914400"/>
            <a:ext cx="1066800" cy="304800"/>
          </a:xfrm>
          <a:prstGeom prst="rect">
            <a:avLst/>
          </a:prstGeom>
          <a:noFill/>
          <a:ln w="9525">
            <a:noFill/>
            <a:miter lim="800000"/>
            <a:headEnd/>
            <a:tailEnd/>
          </a:ln>
        </p:spPr>
        <p:txBody>
          <a:bodyPr>
            <a:spAutoFit/>
          </a:bodyPr>
          <a:lstStyle/>
          <a:p>
            <a:pPr algn="l"/>
            <a:r>
              <a:rPr lang="en-US" sz="1400" b="1"/>
              <a:t>VM 1</a:t>
            </a:r>
          </a:p>
        </p:txBody>
      </p:sp>
      <p:sp>
        <p:nvSpPr>
          <p:cNvPr id="13" name="Text Box 11"/>
          <p:cNvSpPr txBox="1">
            <a:spLocks noChangeArrowheads="1"/>
          </p:cNvSpPr>
          <p:nvPr/>
        </p:nvSpPr>
        <p:spPr bwMode="auto">
          <a:xfrm>
            <a:off x="4876800" y="914400"/>
            <a:ext cx="1066800" cy="304800"/>
          </a:xfrm>
          <a:prstGeom prst="rect">
            <a:avLst/>
          </a:prstGeom>
          <a:noFill/>
          <a:ln w="9525">
            <a:noFill/>
            <a:miter lim="800000"/>
            <a:headEnd/>
            <a:tailEnd/>
          </a:ln>
        </p:spPr>
        <p:txBody>
          <a:bodyPr>
            <a:spAutoFit/>
          </a:bodyPr>
          <a:lstStyle/>
          <a:p>
            <a:pPr algn="l"/>
            <a:r>
              <a:rPr lang="en-US" sz="1400" b="1"/>
              <a:t>VM 2</a:t>
            </a:r>
          </a:p>
        </p:txBody>
      </p:sp>
      <p:sp>
        <p:nvSpPr>
          <p:cNvPr id="14" name="Line 12"/>
          <p:cNvSpPr>
            <a:spLocks noChangeShapeType="1"/>
          </p:cNvSpPr>
          <p:nvPr/>
        </p:nvSpPr>
        <p:spPr bwMode="auto">
          <a:xfrm>
            <a:off x="685800" y="2692400"/>
            <a:ext cx="1219200" cy="431800"/>
          </a:xfrm>
          <a:prstGeom prst="line">
            <a:avLst/>
          </a:prstGeom>
          <a:noFill/>
          <a:ln w="9525">
            <a:solidFill>
              <a:schemeClr val="tx1"/>
            </a:solidFill>
            <a:round/>
            <a:headEnd/>
            <a:tailEnd type="triangle" w="med" len="med"/>
          </a:ln>
        </p:spPr>
        <p:txBody>
          <a:bodyPr/>
          <a:lstStyle/>
          <a:p>
            <a:endParaRPr lang="en-US"/>
          </a:p>
        </p:txBody>
      </p:sp>
      <p:grpSp>
        <p:nvGrpSpPr>
          <p:cNvPr id="3" name="Group 13"/>
          <p:cNvGrpSpPr>
            <a:grpSpLocks/>
          </p:cNvGrpSpPr>
          <p:nvPr/>
        </p:nvGrpSpPr>
        <p:grpSpPr bwMode="auto">
          <a:xfrm>
            <a:off x="1752600" y="3124200"/>
            <a:ext cx="2674938" cy="382588"/>
            <a:chOff x="1104" y="2064"/>
            <a:chExt cx="1685" cy="241"/>
          </a:xfrm>
        </p:grpSpPr>
        <p:sp>
          <p:nvSpPr>
            <p:cNvPr id="16" name="Rectangle 14"/>
            <p:cNvSpPr>
              <a:spLocks noChangeArrowheads="1"/>
            </p:cNvSpPr>
            <p:nvPr/>
          </p:nvSpPr>
          <p:spPr bwMode="auto">
            <a:xfrm rot="5400000">
              <a:off x="1823" y="1345"/>
              <a:ext cx="241" cy="1680"/>
            </a:xfrm>
            <a:prstGeom prst="rect">
              <a:avLst/>
            </a:prstGeom>
            <a:solidFill>
              <a:schemeClr val="accent2"/>
            </a:solidFill>
            <a:ln w="9525">
              <a:solidFill>
                <a:schemeClr val="tx1"/>
              </a:solidFill>
              <a:miter lim="800000"/>
              <a:headEnd/>
              <a:tailEnd/>
            </a:ln>
          </p:spPr>
          <p:txBody>
            <a:bodyPr wrap="none" anchor="ctr"/>
            <a:lstStyle/>
            <a:p>
              <a:pPr algn="l"/>
              <a:endParaRPr lang="en-US"/>
            </a:p>
          </p:txBody>
        </p:sp>
        <p:sp>
          <p:nvSpPr>
            <p:cNvPr id="17" name="Rectangle 15"/>
            <p:cNvSpPr>
              <a:spLocks noChangeArrowheads="1"/>
            </p:cNvSpPr>
            <p:nvPr/>
          </p:nvSpPr>
          <p:spPr bwMode="auto">
            <a:xfrm rot="5400000">
              <a:off x="1057" y="2115"/>
              <a:ext cx="241" cy="140"/>
            </a:xfrm>
            <a:prstGeom prst="rect">
              <a:avLst/>
            </a:prstGeom>
            <a:solidFill>
              <a:schemeClr val="accent2"/>
            </a:solidFill>
            <a:ln w="9525">
              <a:solidFill>
                <a:schemeClr val="tx1"/>
              </a:solidFill>
              <a:miter lim="800000"/>
              <a:headEnd/>
              <a:tailEnd/>
            </a:ln>
          </p:spPr>
          <p:txBody>
            <a:bodyPr wrap="none" anchor="ctr"/>
            <a:lstStyle/>
            <a:p>
              <a:pPr algn="l"/>
              <a:endParaRPr lang="en-US"/>
            </a:p>
          </p:txBody>
        </p:sp>
        <p:sp>
          <p:nvSpPr>
            <p:cNvPr id="18" name="Rectangle 16"/>
            <p:cNvSpPr>
              <a:spLocks noChangeArrowheads="1"/>
            </p:cNvSpPr>
            <p:nvPr/>
          </p:nvSpPr>
          <p:spPr bwMode="auto">
            <a:xfrm rot="5400000">
              <a:off x="1197" y="2115"/>
              <a:ext cx="241" cy="140"/>
            </a:xfrm>
            <a:prstGeom prst="rect">
              <a:avLst/>
            </a:prstGeom>
            <a:solidFill>
              <a:schemeClr val="accent2"/>
            </a:solidFill>
            <a:ln w="9525">
              <a:solidFill>
                <a:schemeClr val="tx1"/>
              </a:solidFill>
              <a:miter lim="800000"/>
              <a:headEnd/>
              <a:tailEnd/>
            </a:ln>
          </p:spPr>
          <p:txBody>
            <a:bodyPr wrap="none" anchor="ctr"/>
            <a:lstStyle/>
            <a:p>
              <a:pPr algn="l"/>
              <a:endParaRPr lang="en-US"/>
            </a:p>
          </p:txBody>
        </p:sp>
        <p:sp>
          <p:nvSpPr>
            <p:cNvPr id="19" name="Rectangle 17"/>
            <p:cNvSpPr>
              <a:spLocks noChangeArrowheads="1"/>
            </p:cNvSpPr>
            <p:nvPr/>
          </p:nvSpPr>
          <p:spPr bwMode="auto">
            <a:xfrm rot="5400000">
              <a:off x="1338" y="2115"/>
              <a:ext cx="241" cy="140"/>
            </a:xfrm>
            <a:prstGeom prst="rect">
              <a:avLst/>
            </a:prstGeom>
            <a:solidFill>
              <a:schemeClr val="accent2"/>
            </a:solidFill>
            <a:ln w="9525">
              <a:solidFill>
                <a:schemeClr val="tx1"/>
              </a:solidFill>
              <a:miter lim="800000"/>
              <a:headEnd/>
              <a:tailEnd/>
            </a:ln>
          </p:spPr>
          <p:txBody>
            <a:bodyPr wrap="none" anchor="ctr"/>
            <a:lstStyle/>
            <a:p>
              <a:pPr algn="l"/>
              <a:endParaRPr lang="en-US"/>
            </a:p>
          </p:txBody>
        </p:sp>
        <p:sp>
          <p:nvSpPr>
            <p:cNvPr id="20" name="Rectangle 18"/>
            <p:cNvSpPr>
              <a:spLocks noChangeArrowheads="1"/>
            </p:cNvSpPr>
            <p:nvPr/>
          </p:nvSpPr>
          <p:spPr bwMode="auto">
            <a:xfrm rot="5400000">
              <a:off x="1477" y="2115"/>
              <a:ext cx="241" cy="140"/>
            </a:xfrm>
            <a:prstGeom prst="rect">
              <a:avLst/>
            </a:prstGeom>
            <a:solidFill>
              <a:schemeClr val="accent2"/>
            </a:solidFill>
            <a:ln w="9525">
              <a:solidFill>
                <a:schemeClr val="tx1"/>
              </a:solidFill>
              <a:miter lim="800000"/>
              <a:headEnd/>
              <a:tailEnd/>
            </a:ln>
          </p:spPr>
          <p:txBody>
            <a:bodyPr wrap="none" anchor="ctr"/>
            <a:lstStyle/>
            <a:p>
              <a:pPr algn="l"/>
              <a:endParaRPr lang="en-US"/>
            </a:p>
          </p:txBody>
        </p:sp>
        <p:sp>
          <p:nvSpPr>
            <p:cNvPr id="21" name="Rectangle 19"/>
            <p:cNvSpPr>
              <a:spLocks noChangeArrowheads="1"/>
            </p:cNvSpPr>
            <p:nvPr/>
          </p:nvSpPr>
          <p:spPr bwMode="auto">
            <a:xfrm rot="5400000">
              <a:off x="1617" y="2115"/>
              <a:ext cx="241" cy="140"/>
            </a:xfrm>
            <a:prstGeom prst="rect">
              <a:avLst/>
            </a:prstGeom>
            <a:solidFill>
              <a:schemeClr val="accent2"/>
            </a:solidFill>
            <a:ln w="9525">
              <a:solidFill>
                <a:schemeClr val="tx1"/>
              </a:solidFill>
              <a:miter lim="800000"/>
              <a:headEnd/>
              <a:tailEnd/>
            </a:ln>
          </p:spPr>
          <p:txBody>
            <a:bodyPr wrap="none" anchor="ctr"/>
            <a:lstStyle/>
            <a:p>
              <a:pPr algn="l"/>
              <a:endParaRPr lang="en-US"/>
            </a:p>
          </p:txBody>
        </p:sp>
        <p:sp>
          <p:nvSpPr>
            <p:cNvPr id="22" name="Rectangle 20"/>
            <p:cNvSpPr>
              <a:spLocks noChangeArrowheads="1"/>
            </p:cNvSpPr>
            <p:nvPr/>
          </p:nvSpPr>
          <p:spPr bwMode="auto">
            <a:xfrm rot="5400000">
              <a:off x="1758" y="2115"/>
              <a:ext cx="241" cy="140"/>
            </a:xfrm>
            <a:prstGeom prst="rect">
              <a:avLst/>
            </a:prstGeom>
            <a:solidFill>
              <a:schemeClr val="accent2"/>
            </a:solidFill>
            <a:ln w="9525">
              <a:solidFill>
                <a:schemeClr val="tx1"/>
              </a:solidFill>
              <a:miter lim="800000"/>
              <a:headEnd/>
              <a:tailEnd/>
            </a:ln>
          </p:spPr>
          <p:txBody>
            <a:bodyPr wrap="none" anchor="ctr"/>
            <a:lstStyle/>
            <a:p>
              <a:pPr algn="l"/>
              <a:endParaRPr lang="en-US"/>
            </a:p>
          </p:txBody>
        </p:sp>
        <p:sp>
          <p:nvSpPr>
            <p:cNvPr id="23" name="Rectangle 21"/>
            <p:cNvSpPr>
              <a:spLocks noChangeArrowheads="1"/>
            </p:cNvSpPr>
            <p:nvPr/>
          </p:nvSpPr>
          <p:spPr bwMode="auto">
            <a:xfrm rot="5400000">
              <a:off x="1897" y="2115"/>
              <a:ext cx="241" cy="140"/>
            </a:xfrm>
            <a:prstGeom prst="rect">
              <a:avLst/>
            </a:prstGeom>
            <a:solidFill>
              <a:schemeClr val="accent2"/>
            </a:solidFill>
            <a:ln w="9525">
              <a:solidFill>
                <a:schemeClr val="tx1"/>
              </a:solidFill>
              <a:miter lim="800000"/>
              <a:headEnd/>
              <a:tailEnd/>
            </a:ln>
          </p:spPr>
          <p:txBody>
            <a:bodyPr wrap="none" anchor="ctr"/>
            <a:lstStyle/>
            <a:p>
              <a:pPr algn="l"/>
              <a:endParaRPr lang="en-US"/>
            </a:p>
          </p:txBody>
        </p:sp>
        <p:sp>
          <p:nvSpPr>
            <p:cNvPr id="24" name="Rectangle 22"/>
            <p:cNvSpPr>
              <a:spLocks noChangeArrowheads="1"/>
            </p:cNvSpPr>
            <p:nvPr/>
          </p:nvSpPr>
          <p:spPr bwMode="auto">
            <a:xfrm rot="5400000">
              <a:off x="2037" y="2115"/>
              <a:ext cx="241" cy="140"/>
            </a:xfrm>
            <a:prstGeom prst="rect">
              <a:avLst/>
            </a:prstGeom>
            <a:solidFill>
              <a:schemeClr val="accent2"/>
            </a:solidFill>
            <a:ln w="9525">
              <a:solidFill>
                <a:schemeClr val="tx1"/>
              </a:solidFill>
              <a:miter lim="800000"/>
              <a:headEnd/>
              <a:tailEnd/>
            </a:ln>
          </p:spPr>
          <p:txBody>
            <a:bodyPr wrap="none" anchor="ctr"/>
            <a:lstStyle/>
            <a:p>
              <a:pPr algn="l"/>
              <a:endParaRPr lang="en-US"/>
            </a:p>
          </p:txBody>
        </p:sp>
        <p:sp>
          <p:nvSpPr>
            <p:cNvPr id="25" name="Rectangle 23"/>
            <p:cNvSpPr>
              <a:spLocks noChangeArrowheads="1"/>
            </p:cNvSpPr>
            <p:nvPr/>
          </p:nvSpPr>
          <p:spPr bwMode="auto">
            <a:xfrm rot="5400000">
              <a:off x="2178" y="2115"/>
              <a:ext cx="241" cy="140"/>
            </a:xfrm>
            <a:prstGeom prst="rect">
              <a:avLst/>
            </a:prstGeom>
            <a:solidFill>
              <a:schemeClr val="accent2"/>
            </a:solidFill>
            <a:ln w="9525">
              <a:solidFill>
                <a:schemeClr val="tx1"/>
              </a:solidFill>
              <a:miter lim="800000"/>
              <a:headEnd/>
              <a:tailEnd/>
            </a:ln>
          </p:spPr>
          <p:txBody>
            <a:bodyPr wrap="none" anchor="ctr"/>
            <a:lstStyle/>
            <a:p>
              <a:pPr algn="l"/>
              <a:endParaRPr lang="en-US"/>
            </a:p>
          </p:txBody>
        </p:sp>
        <p:sp>
          <p:nvSpPr>
            <p:cNvPr id="26" name="Rectangle 24"/>
            <p:cNvSpPr>
              <a:spLocks noChangeArrowheads="1"/>
            </p:cNvSpPr>
            <p:nvPr/>
          </p:nvSpPr>
          <p:spPr bwMode="auto">
            <a:xfrm rot="5400000">
              <a:off x="2317" y="2115"/>
              <a:ext cx="241" cy="140"/>
            </a:xfrm>
            <a:prstGeom prst="rect">
              <a:avLst/>
            </a:prstGeom>
            <a:solidFill>
              <a:schemeClr val="accent2"/>
            </a:solidFill>
            <a:ln w="9525">
              <a:solidFill>
                <a:schemeClr val="tx1"/>
              </a:solidFill>
              <a:miter lim="800000"/>
              <a:headEnd/>
              <a:tailEnd/>
            </a:ln>
          </p:spPr>
          <p:txBody>
            <a:bodyPr wrap="none" anchor="ctr"/>
            <a:lstStyle/>
            <a:p>
              <a:pPr algn="l"/>
              <a:endParaRPr lang="en-US"/>
            </a:p>
          </p:txBody>
        </p:sp>
        <p:sp>
          <p:nvSpPr>
            <p:cNvPr id="27" name="Rectangle 25"/>
            <p:cNvSpPr>
              <a:spLocks noChangeArrowheads="1"/>
            </p:cNvSpPr>
            <p:nvPr/>
          </p:nvSpPr>
          <p:spPr bwMode="auto">
            <a:xfrm rot="5400000">
              <a:off x="2457" y="2115"/>
              <a:ext cx="241" cy="140"/>
            </a:xfrm>
            <a:prstGeom prst="rect">
              <a:avLst/>
            </a:prstGeom>
            <a:solidFill>
              <a:schemeClr val="accent2"/>
            </a:solidFill>
            <a:ln w="9525">
              <a:solidFill>
                <a:schemeClr val="tx1"/>
              </a:solidFill>
              <a:miter lim="800000"/>
              <a:headEnd/>
              <a:tailEnd/>
            </a:ln>
          </p:spPr>
          <p:txBody>
            <a:bodyPr wrap="none" anchor="ctr"/>
            <a:lstStyle/>
            <a:p>
              <a:pPr algn="l"/>
              <a:endParaRPr lang="en-US"/>
            </a:p>
          </p:txBody>
        </p:sp>
        <p:sp>
          <p:nvSpPr>
            <p:cNvPr id="28" name="Rectangle 26"/>
            <p:cNvSpPr>
              <a:spLocks noChangeArrowheads="1"/>
            </p:cNvSpPr>
            <p:nvPr/>
          </p:nvSpPr>
          <p:spPr bwMode="auto">
            <a:xfrm rot="5400000">
              <a:off x="2598" y="2115"/>
              <a:ext cx="241" cy="140"/>
            </a:xfrm>
            <a:prstGeom prst="rect">
              <a:avLst/>
            </a:prstGeom>
            <a:solidFill>
              <a:schemeClr val="accent2"/>
            </a:solidFill>
            <a:ln w="9525">
              <a:solidFill>
                <a:schemeClr val="tx1"/>
              </a:solidFill>
              <a:miter lim="800000"/>
              <a:headEnd/>
              <a:tailEnd/>
            </a:ln>
          </p:spPr>
          <p:txBody>
            <a:bodyPr wrap="none" anchor="ctr"/>
            <a:lstStyle/>
            <a:p>
              <a:pPr algn="l"/>
              <a:endParaRPr lang="en-US"/>
            </a:p>
          </p:txBody>
        </p:sp>
      </p:grpSp>
      <p:sp>
        <p:nvSpPr>
          <p:cNvPr id="29" name="Line 27"/>
          <p:cNvSpPr>
            <a:spLocks noChangeShapeType="1"/>
          </p:cNvSpPr>
          <p:nvPr/>
        </p:nvSpPr>
        <p:spPr bwMode="auto">
          <a:xfrm>
            <a:off x="914400" y="2692400"/>
            <a:ext cx="1447800" cy="431800"/>
          </a:xfrm>
          <a:prstGeom prst="line">
            <a:avLst/>
          </a:prstGeom>
          <a:noFill/>
          <a:ln w="9525">
            <a:solidFill>
              <a:schemeClr val="tx1"/>
            </a:solidFill>
            <a:round/>
            <a:headEnd/>
            <a:tailEnd type="triangle" w="med" len="med"/>
          </a:ln>
        </p:spPr>
        <p:txBody>
          <a:bodyPr/>
          <a:lstStyle/>
          <a:p>
            <a:endParaRPr lang="en-US"/>
          </a:p>
        </p:txBody>
      </p:sp>
      <p:sp>
        <p:nvSpPr>
          <p:cNvPr id="30" name="Line 28"/>
          <p:cNvSpPr>
            <a:spLocks noChangeShapeType="1"/>
          </p:cNvSpPr>
          <p:nvPr/>
        </p:nvSpPr>
        <p:spPr bwMode="auto">
          <a:xfrm>
            <a:off x="1524000" y="2692400"/>
            <a:ext cx="1905000" cy="431800"/>
          </a:xfrm>
          <a:prstGeom prst="line">
            <a:avLst/>
          </a:prstGeom>
          <a:noFill/>
          <a:ln w="9525">
            <a:solidFill>
              <a:schemeClr val="tx1"/>
            </a:solidFill>
            <a:round/>
            <a:headEnd/>
            <a:tailEnd type="triangle" w="med" len="med"/>
          </a:ln>
        </p:spPr>
        <p:txBody>
          <a:bodyPr/>
          <a:lstStyle/>
          <a:p>
            <a:endParaRPr lang="en-US"/>
          </a:p>
        </p:txBody>
      </p:sp>
      <p:sp>
        <p:nvSpPr>
          <p:cNvPr id="31" name="Line 29"/>
          <p:cNvSpPr>
            <a:spLocks noChangeShapeType="1"/>
          </p:cNvSpPr>
          <p:nvPr/>
        </p:nvSpPr>
        <p:spPr bwMode="auto">
          <a:xfrm>
            <a:off x="1371600" y="2667000"/>
            <a:ext cx="762000" cy="457200"/>
          </a:xfrm>
          <a:prstGeom prst="line">
            <a:avLst/>
          </a:prstGeom>
          <a:noFill/>
          <a:ln w="9525">
            <a:solidFill>
              <a:schemeClr val="tx1"/>
            </a:solidFill>
            <a:round/>
            <a:headEnd/>
            <a:tailEnd type="triangle" w="med" len="med"/>
          </a:ln>
        </p:spPr>
        <p:txBody>
          <a:bodyPr/>
          <a:lstStyle/>
          <a:p>
            <a:endParaRPr lang="en-US"/>
          </a:p>
        </p:txBody>
      </p:sp>
      <p:sp>
        <p:nvSpPr>
          <p:cNvPr id="32" name="Line 30"/>
          <p:cNvSpPr>
            <a:spLocks noChangeShapeType="1"/>
          </p:cNvSpPr>
          <p:nvPr/>
        </p:nvSpPr>
        <p:spPr bwMode="auto">
          <a:xfrm>
            <a:off x="4114800" y="2667000"/>
            <a:ext cx="228600" cy="457200"/>
          </a:xfrm>
          <a:prstGeom prst="line">
            <a:avLst/>
          </a:prstGeom>
          <a:noFill/>
          <a:ln w="9525">
            <a:solidFill>
              <a:schemeClr val="tx1"/>
            </a:solidFill>
            <a:round/>
            <a:headEnd/>
            <a:tailEnd type="triangle" w="med" len="med"/>
          </a:ln>
        </p:spPr>
        <p:txBody>
          <a:bodyPr/>
          <a:lstStyle/>
          <a:p>
            <a:endParaRPr lang="en-US"/>
          </a:p>
        </p:txBody>
      </p:sp>
      <p:sp>
        <p:nvSpPr>
          <p:cNvPr id="33" name="Line 31"/>
          <p:cNvSpPr>
            <a:spLocks noChangeShapeType="1"/>
          </p:cNvSpPr>
          <p:nvPr/>
        </p:nvSpPr>
        <p:spPr bwMode="auto">
          <a:xfrm flipH="1">
            <a:off x="2743200" y="2667000"/>
            <a:ext cx="1676400" cy="457200"/>
          </a:xfrm>
          <a:prstGeom prst="line">
            <a:avLst/>
          </a:prstGeom>
          <a:noFill/>
          <a:ln w="9525">
            <a:solidFill>
              <a:schemeClr val="tx1"/>
            </a:solidFill>
            <a:round/>
            <a:headEnd/>
            <a:tailEnd type="triangle" w="med" len="med"/>
          </a:ln>
        </p:spPr>
        <p:txBody>
          <a:bodyPr/>
          <a:lstStyle/>
          <a:p>
            <a:endParaRPr lang="en-US"/>
          </a:p>
        </p:txBody>
      </p:sp>
      <p:sp>
        <p:nvSpPr>
          <p:cNvPr id="34" name="Line 32"/>
          <p:cNvSpPr>
            <a:spLocks noChangeShapeType="1"/>
          </p:cNvSpPr>
          <p:nvPr/>
        </p:nvSpPr>
        <p:spPr bwMode="auto">
          <a:xfrm flipH="1">
            <a:off x="3657600" y="2667000"/>
            <a:ext cx="914400" cy="457200"/>
          </a:xfrm>
          <a:prstGeom prst="line">
            <a:avLst/>
          </a:prstGeom>
          <a:noFill/>
          <a:ln w="9525">
            <a:solidFill>
              <a:schemeClr val="tx1"/>
            </a:solidFill>
            <a:round/>
            <a:headEnd/>
            <a:tailEnd type="triangle" w="med" len="med"/>
          </a:ln>
        </p:spPr>
        <p:txBody>
          <a:bodyPr/>
          <a:lstStyle/>
          <a:p>
            <a:endParaRPr lang="en-US"/>
          </a:p>
        </p:txBody>
      </p:sp>
      <p:sp>
        <p:nvSpPr>
          <p:cNvPr id="35" name="Line 33"/>
          <p:cNvSpPr>
            <a:spLocks noChangeShapeType="1"/>
          </p:cNvSpPr>
          <p:nvPr/>
        </p:nvSpPr>
        <p:spPr bwMode="auto">
          <a:xfrm flipH="1">
            <a:off x="3886200" y="2667000"/>
            <a:ext cx="914400" cy="457200"/>
          </a:xfrm>
          <a:prstGeom prst="line">
            <a:avLst/>
          </a:prstGeom>
          <a:noFill/>
          <a:ln w="9525">
            <a:solidFill>
              <a:schemeClr val="tx1"/>
            </a:solidFill>
            <a:round/>
            <a:headEnd/>
            <a:tailEnd type="triangle" w="med" len="med"/>
          </a:ln>
        </p:spPr>
        <p:txBody>
          <a:bodyPr/>
          <a:lstStyle/>
          <a:p>
            <a:endParaRPr lang="en-US"/>
          </a:p>
        </p:txBody>
      </p:sp>
      <p:grpSp>
        <p:nvGrpSpPr>
          <p:cNvPr id="4" name="Group 34"/>
          <p:cNvGrpSpPr>
            <a:grpSpLocks/>
          </p:cNvGrpSpPr>
          <p:nvPr/>
        </p:nvGrpSpPr>
        <p:grpSpPr bwMode="auto">
          <a:xfrm>
            <a:off x="3810000" y="1219200"/>
            <a:ext cx="3238500" cy="1676400"/>
            <a:chOff x="264" y="864"/>
            <a:chExt cx="2424" cy="1200"/>
          </a:xfrm>
        </p:grpSpPr>
        <p:sp>
          <p:nvSpPr>
            <p:cNvPr id="37" name="Rectangle 35"/>
            <p:cNvSpPr>
              <a:spLocks noChangeArrowheads="1"/>
            </p:cNvSpPr>
            <p:nvPr/>
          </p:nvSpPr>
          <p:spPr bwMode="auto">
            <a:xfrm rot="5400000">
              <a:off x="876" y="252"/>
              <a:ext cx="1200" cy="2424"/>
            </a:xfrm>
            <a:prstGeom prst="rect">
              <a:avLst/>
            </a:prstGeom>
            <a:noFill/>
            <a:ln w="9525">
              <a:solidFill>
                <a:schemeClr val="tx1"/>
              </a:solidFill>
              <a:miter lim="800000"/>
              <a:headEnd/>
              <a:tailEnd/>
            </a:ln>
          </p:spPr>
          <p:txBody>
            <a:bodyPr wrap="none" anchor="ctr"/>
            <a:lstStyle/>
            <a:p>
              <a:pPr algn="l"/>
              <a:endParaRPr lang="en-US"/>
            </a:p>
          </p:txBody>
        </p:sp>
        <p:sp>
          <p:nvSpPr>
            <p:cNvPr id="38" name="Text Box 36"/>
            <p:cNvSpPr txBox="1">
              <a:spLocks noChangeArrowheads="1"/>
            </p:cNvSpPr>
            <p:nvPr/>
          </p:nvSpPr>
          <p:spPr bwMode="auto">
            <a:xfrm>
              <a:off x="432" y="959"/>
              <a:ext cx="672" cy="197"/>
            </a:xfrm>
            <a:prstGeom prst="rect">
              <a:avLst/>
            </a:prstGeom>
            <a:noFill/>
            <a:ln w="9525">
              <a:noFill/>
              <a:miter lim="800000"/>
              <a:headEnd/>
              <a:tailEnd/>
            </a:ln>
          </p:spPr>
          <p:txBody>
            <a:bodyPr>
              <a:spAutoFit/>
            </a:bodyPr>
            <a:lstStyle/>
            <a:p>
              <a:pPr algn="l"/>
              <a:r>
                <a:rPr lang="en-US" sz="1200"/>
                <a:t>Process 1</a:t>
              </a:r>
            </a:p>
          </p:txBody>
        </p:sp>
        <p:sp>
          <p:nvSpPr>
            <p:cNvPr id="39" name="Text Box 37"/>
            <p:cNvSpPr txBox="1">
              <a:spLocks noChangeArrowheads="1"/>
            </p:cNvSpPr>
            <p:nvPr/>
          </p:nvSpPr>
          <p:spPr bwMode="auto">
            <a:xfrm>
              <a:off x="1680" y="959"/>
              <a:ext cx="672" cy="197"/>
            </a:xfrm>
            <a:prstGeom prst="rect">
              <a:avLst/>
            </a:prstGeom>
            <a:noFill/>
            <a:ln w="9525">
              <a:noFill/>
              <a:miter lim="800000"/>
              <a:headEnd/>
              <a:tailEnd/>
            </a:ln>
          </p:spPr>
          <p:txBody>
            <a:bodyPr>
              <a:spAutoFit/>
            </a:bodyPr>
            <a:lstStyle/>
            <a:p>
              <a:pPr algn="l"/>
              <a:r>
                <a:rPr lang="en-US" sz="1200"/>
                <a:t>Process 2</a:t>
              </a:r>
            </a:p>
          </p:txBody>
        </p:sp>
        <p:grpSp>
          <p:nvGrpSpPr>
            <p:cNvPr id="15" name="Group 38"/>
            <p:cNvGrpSpPr>
              <a:grpSpLocks/>
            </p:cNvGrpSpPr>
            <p:nvPr/>
          </p:nvGrpSpPr>
          <p:grpSpPr bwMode="auto">
            <a:xfrm>
              <a:off x="384" y="1200"/>
              <a:ext cx="2160" cy="720"/>
              <a:chOff x="720" y="1200"/>
              <a:chExt cx="3120" cy="1008"/>
            </a:xfrm>
          </p:grpSpPr>
          <p:sp>
            <p:nvSpPr>
              <p:cNvPr id="41" name="Line 39"/>
              <p:cNvSpPr>
                <a:spLocks noChangeShapeType="1"/>
              </p:cNvSpPr>
              <p:nvPr/>
            </p:nvSpPr>
            <p:spPr bwMode="auto">
              <a:xfrm rot="16200000" flipH="1">
                <a:off x="936" y="1704"/>
                <a:ext cx="240" cy="0"/>
              </a:xfrm>
              <a:prstGeom prst="line">
                <a:avLst/>
              </a:prstGeom>
              <a:noFill/>
              <a:ln w="9525">
                <a:solidFill>
                  <a:schemeClr val="tx1"/>
                </a:solidFill>
                <a:round/>
                <a:headEnd/>
                <a:tailEnd type="triangle" w="med" len="med"/>
              </a:ln>
            </p:spPr>
            <p:txBody>
              <a:bodyPr/>
              <a:lstStyle/>
              <a:p>
                <a:endParaRPr lang="en-US"/>
              </a:p>
            </p:txBody>
          </p:sp>
          <p:grpSp>
            <p:nvGrpSpPr>
              <p:cNvPr id="36" name="Group 40"/>
              <p:cNvGrpSpPr>
                <a:grpSpLocks/>
              </p:cNvGrpSpPr>
              <p:nvPr/>
            </p:nvGrpSpPr>
            <p:grpSpPr bwMode="auto">
              <a:xfrm>
                <a:off x="720" y="1200"/>
                <a:ext cx="1440" cy="384"/>
                <a:chOff x="720" y="1200"/>
                <a:chExt cx="1440" cy="384"/>
              </a:xfrm>
            </p:grpSpPr>
            <p:sp>
              <p:nvSpPr>
                <p:cNvPr id="62" name="Rectangle 41"/>
                <p:cNvSpPr>
                  <a:spLocks noChangeArrowheads="1"/>
                </p:cNvSpPr>
                <p:nvPr/>
              </p:nvSpPr>
              <p:spPr bwMode="auto">
                <a:xfrm rot="5400000">
                  <a:off x="1248" y="672"/>
                  <a:ext cx="384" cy="1440"/>
                </a:xfrm>
                <a:prstGeom prst="rect">
                  <a:avLst/>
                </a:prstGeom>
                <a:solidFill>
                  <a:schemeClr val="hlink"/>
                </a:solidFill>
                <a:ln w="9525">
                  <a:solidFill>
                    <a:schemeClr val="tx1"/>
                  </a:solidFill>
                  <a:miter lim="800000"/>
                  <a:headEnd/>
                  <a:tailEnd/>
                </a:ln>
              </p:spPr>
              <p:txBody>
                <a:bodyPr wrap="none" anchor="ctr"/>
                <a:lstStyle/>
                <a:p>
                  <a:pPr algn="l"/>
                  <a:endParaRPr lang="en-US"/>
                </a:p>
              </p:txBody>
            </p:sp>
            <p:sp>
              <p:nvSpPr>
                <p:cNvPr id="63" name="Rectangle 42"/>
                <p:cNvSpPr>
                  <a:spLocks noChangeArrowheads="1"/>
                </p:cNvSpPr>
                <p:nvPr/>
              </p:nvSpPr>
              <p:spPr bwMode="auto">
                <a:xfrm rot="5400000">
                  <a:off x="648" y="1272"/>
                  <a:ext cx="384" cy="240"/>
                </a:xfrm>
                <a:prstGeom prst="rect">
                  <a:avLst/>
                </a:prstGeom>
                <a:solidFill>
                  <a:schemeClr val="hlink"/>
                </a:solidFill>
                <a:ln w="9525">
                  <a:solidFill>
                    <a:schemeClr val="tx1"/>
                  </a:solidFill>
                  <a:miter lim="800000"/>
                  <a:headEnd/>
                  <a:tailEnd/>
                </a:ln>
              </p:spPr>
              <p:txBody>
                <a:bodyPr wrap="none" anchor="ctr"/>
                <a:lstStyle/>
                <a:p>
                  <a:pPr algn="l"/>
                  <a:endParaRPr lang="en-US"/>
                </a:p>
              </p:txBody>
            </p:sp>
            <p:sp>
              <p:nvSpPr>
                <p:cNvPr id="64" name="Rectangle 43"/>
                <p:cNvSpPr>
                  <a:spLocks noChangeArrowheads="1"/>
                </p:cNvSpPr>
                <p:nvPr/>
              </p:nvSpPr>
              <p:spPr bwMode="auto">
                <a:xfrm rot="5400000">
                  <a:off x="888" y="1272"/>
                  <a:ext cx="384" cy="240"/>
                </a:xfrm>
                <a:prstGeom prst="rect">
                  <a:avLst/>
                </a:prstGeom>
                <a:solidFill>
                  <a:schemeClr val="hlink"/>
                </a:solidFill>
                <a:ln w="9525">
                  <a:solidFill>
                    <a:schemeClr val="tx1"/>
                  </a:solidFill>
                  <a:miter lim="800000"/>
                  <a:headEnd/>
                  <a:tailEnd/>
                </a:ln>
              </p:spPr>
              <p:txBody>
                <a:bodyPr wrap="none" anchor="ctr"/>
                <a:lstStyle/>
                <a:p>
                  <a:pPr algn="l"/>
                  <a:endParaRPr lang="en-US"/>
                </a:p>
              </p:txBody>
            </p:sp>
            <p:sp>
              <p:nvSpPr>
                <p:cNvPr id="65" name="Rectangle 44"/>
                <p:cNvSpPr>
                  <a:spLocks noChangeArrowheads="1"/>
                </p:cNvSpPr>
                <p:nvPr/>
              </p:nvSpPr>
              <p:spPr bwMode="auto">
                <a:xfrm rot="5400000">
                  <a:off x="1128" y="1272"/>
                  <a:ext cx="384" cy="240"/>
                </a:xfrm>
                <a:prstGeom prst="rect">
                  <a:avLst/>
                </a:prstGeom>
                <a:solidFill>
                  <a:schemeClr val="hlink"/>
                </a:solidFill>
                <a:ln w="9525">
                  <a:solidFill>
                    <a:schemeClr val="tx1"/>
                  </a:solidFill>
                  <a:miter lim="800000"/>
                  <a:headEnd/>
                  <a:tailEnd/>
                </a:ln>
              </p:spPr>
              <p:txBody>
                <a:bodyPr wrap="none" anchor="ctr"/>
                <a:lstStyle/>
                <a:p>
                  <a:pPr algn="l"/>
                  <a:endParaRPr lang="en-US"/>
                </a:p>
              </p:txBody>
            </p:sp>
            <p:sp>
              <p:nvSpPr>
                <p:cNvPr id="66" name="Rectangle 45"/>
                <p:cNvSpPr>
                  <a:spLocks noChangeArrowheads="1"/>
                </p:cNvSpPr>
                <p:nvPr/>
              </p:nvSpPr>
              <p:spPr bwMode="auto">
                <a:xfrm rot="5400000">
                  <a:off x="1368" y="1272"/>
                  <a:ext cx="384" cy="240"/>
                </a:xfrm>
                <a:prstGeom prst="rect">
                  <a:avLst/>
                </a:prstGeom>
                <a:solidFill>
                  <a:schemeClr val="hlink"/>
                </a:solidFill>
                <a:ln w="9525">
                  <a:solidFill>
                    <a:schemeClr val="tx1"/>
                  </a:solidFill>
                  <a:miter lim="800000"/>
                  <a:headEnd/>
                  <a:tailEnd/>
                </a:ln>
              </p:spPr>
              <p:txBody>
                <a:bodyPr wrap="none" anchor="ctr"/>
                <a:lstStyle/>
                <a:p>
                  <a:pPr algn="l"/>
                  <a:endParaRPr lang="en-US"/>
                </a:p>
              </p:txBody>
            </p:sp>
            <p:sp>
              <p:nvSpPr>
                <p:cNvPr id="67" name="Rectangle 46"/>
                <p:cNvSpPr>
                  <a:spLocks noChangeArrowheads="1"/>
                </p:cNvSpPr>
                <p:nvPr/>
              </p:nvSpPr>
              <p:spPr bwMode="auto">
                <a:xfrm rot="5400000">
                  <a:off x="1608" y="1272"/>
                  <a:ext cx="384" cy="240"/>
                </a:xfrm>
                <a:prstGeom prst="rect">
                  <a:avLst/>
                </a:prstGeom>
                <a:solidFill>
                  <a:schemeClr val="hlink"/>
                </a:solidFill>
                <a:ln w="9525">
                  <a:solidFill>
                    <a:schemeClr val="tx1"/>
                  </a:solidFill>
                  <a:miter lim="800000"/>
                  <a:headEnd/>
                  <a:tailEnd/>
                </a:ln>
              </p:spPr>
              <p:txBody>
                <a:bodyPr wrap="none" anchor="ctr"/>
                <a:lstStyle/>
                <a:p>
                  <a:pPr algn="l"/>
                  <a:endParaRPr lang="en-US"/>
                </a:p>
              </p:txBody>
            </p:sp>
            <p:sp>
              <p:nvSpPr>
                <p:cNvPr id="68" name="Rectangle 47"/>
                <p:cNvSpPr>
                  <a:spLocks noChangeArrowheads="1"/>
                </p:cNvSpPr>
                <p:nvPr/>
              </p:nvSpPr>
              <p:spPr bwMode="auto">
                <a:xfrm rot="5400000">
                  <a:off x="1848" y="1272"/>
                  <a:ext cx="384" cy="240"/>
                </a:xfrm>
                <a:prstGeom prst="rect">
                  <a:avLst/>
                </a:prstGeom>
                <a:solidFill>
                  <a:schemeClr val="hlink"/>
                </a:solidFill>
                <a:ln w="9525">
                  <a:solidFill>
                    <a:schemeClr val="tx1"/>
                  </a:solidFill>
                  <a:miter lim="800000"/>
                  <a:headEnd/>
                  <a:tailEnd/>
                </a:ln>
              </p:spPr>
              <p:txBody>
                <a:bodyPr wrap="none" anchor="ctr"/>
                <a:lstStyle/>
                <a:p>
                  <a:pPr algn="l"/>
                  <a:endParaRPr lang="en-US"/>
                </a:p>
              </p:txBody>
            </p:sp>
          </p:grpSp>
          <p:grpSp>
            <p:nvGrpSpPr>
              <p:cNvPr id="40" name="Group 48"/>
              <p:cNvGrpSpPr>
                <a:grpSpLocks/>
              </p:cNvGrpSpPr>
              <p:nvPr/>
            </p:nvGrpSpPr>
            <p:grpSpPr bwMode="auto">
              <a:xfrm>
                <a:off x="720" y="1824"/>
                <a:ext cx="1200" cy="384"/>
                <a:chOff x="720" y="1824"/>
                <a:chExt cx="1200" cy="384"/>
              </a:xfrm>
            </p:grpSpPr>
            <p:sp>
              <p:nvSpPr>
                <p:cNvPr id="56" name="Rectangle 49"/>
                <p:cNvSpPr>
                  <a:spLocks noChangeArrowheads="1"/>
                </p:cNvSpPr>
                <p:nvPr/>
              </p:nvSpPr>
              <p:spPr bwMode="auto">
                <a:xfrm rot="5400000">
                  <a:off x="1128" y="1416"/>
                  <a:ext cx="384" cy="1200"/>
                </a:xfrm>
                <a:prstGeom prst="rect">
                  <a:avLst/>
                </a:prstGeom>
                <a:solidFill>
                  <a:schemeClr val="bg2"/>
                </a:solidFill>
                <a:ln w="9525">
                  <a:solidFill>
                    <a:schemeClr val="tx1"/>
                  </a:solidFill>
                  <a:miter lim="800000"/>
                  <a:headEnd/>
                  <a:tailEnd/>
                </a:ln>
              </p:spPr>
              <p:txBody>
                <a:bodyPr wrap="none" anchor="ctr"/>
                <a:lstStyle/>
                <a:p>
                  <a:pPr algn="l"/>
                  <a:endParaRPr lang="en-US"/>
                </a:p>
              </p:txBody>
            </p:sp>
            <p:sp>
              <p:nvSpPr>
                <p:cNvPr id="57" name="Rectangle 50"/>
                <p:cNvSpPr>
                  <a:spLocks noChangeArrowheads="1"/>
                </p:cNvSpPr>
                <p:nvPr/>
              </p:nvSpPr>
              <p:spPr bwMode="auto">
                <a:xfrm rot="5400000">
                  <a:off x="648" y="1896"/>
                  <a:ext cx="384" cy="240"/>
                </a:xfrm>
                <a:prstGeom prst="rect">
                  <a:avLst/>
                </a:prstGeom>
                <a:solidFill>
                  <a:schemeClr val="bg2"/>
                </a:solidFill>
                <a:ln w="9525">
                  <a:solidFill>
                    <a:schemeClr val="tx1"/>
                  </a:solidFill>
                  <a:miter lim="800000"/>
                  <a:headEnd/>
                  <a:tailEnd/>
                </a:ln>
              </p:spPr>
              <p:txBody>
                <a:bodyPr wrap="none" anchor="ctr"/>
                <a:lstStyle/>
                <a:p>
                  <a:pPr algn="l"/>
                  <a:endParaRPr lang="en-US"/>
                </a:p>
              </p:txBody>
            </p:sp>
            <p:sp>
              <p:nvSpPr>
                <p:cNvPr id="58" name="Rectangle 51"/>
                <p:cNvSpPr>
                  <a:spLocks noChangeArrowheads="1"/>
                </p:cNvSpPr>
                <p:nvPr/>
              </p:nvSpPr>
              <p:spPr bwMode="auto">
                <a:xfrm rot="5400000">
                  <a:off x="888" y="1896"/>
                  <a:ext cx="384" cy="240"/>
                </a:xfrm>
                <a:prstGeom prst="rect">
                  <a:avLst/>
                </a:prstGeom>
                <a:solidFill>
                  <a:schemeClr val="bg2"/>
                </a:solidFill>
                <a:ln w="9525">
                  <a:solidFill>
                    <a:schemeClr val="tx1"/>
                  </a:solidFill>
                  <a:miter lim="800000"/>
                  <a:headEnd/>
                  <a:tailEnd/>
                </a:ln>
              </p:spPr>
              <p:txBody>
                <a:bodyPr wrap="none" anchor="ctr"/>
                <a:lstStyle/>
                <a:p>
                  <a:pPr algn="l"/>
                  <a:endParaRPr lang="en-US"/>
                </a:p>
              </p:txBody>
            </p:sp>
            <p:sp>
              <p:nvSpPr>
                <p:cNvPr id="59" name="Rectangle 52"/>
                <p:cNvSpPr>
                  <a:spLocks noChangeArrowheads="1"/>
                </p:cNvSpPr>
                <p:nvPr/>
              </p:nvSpPr>
              <p:spPr bwMode="auto">
                <a:xfrm rot="5400000">
                  <a:off x="1128" y="1896"/>
                  <a:ext cx="384" cy="240"/>
                </a:xfrm>
                <a:prstGeom prst="rect">
                  <a:avLst/>
                </a:prstGeom>
                <a:solidFill>
                  <a:schemeClr val="bg2"/>
                </a:solidFill>
                <a:ln w="9525">
                  <a:solidFill>
                    <a:schemeClr val="tx1"/>
                  </a:solidFill>
                  <a:miter lim="800000"/>
                  <a:headEnd/>
                  <a:tailEnd/>
                </a:ln>
              </p:spPr>
              <p:txBody>
                <a:bodyPr wrap="none" anchor="ctr"/>
                <a:lstStyle/>
                <a:p>
                  <a:pPr algn="l"/>
                  <a:endParaRPr lang="en-US"/>
                </a:p>
              </p:txBody>
            </p:sp>
            <p:sp>
              <p:nvSpPr>
                <p:cNvPr id="60" name="Rectangle 53"/>
                <p:cNvSpPr>
                  <a:spLocks noChangeArrowheads="1"/>
                </p:cNvSpPr>
                <p:nvPr/>
              </p:nvSpPr>
              <p:spPr bwMode="auto">
                <a:xfrm rot="5400000">
                  <a:off x="1368" y="1896"/>
                  <a:ext cx="384" cy="240"/>
                </a:xfrm>
                <a:prstGeom prst="rect">
                  <a:avLst/>
                </a:prstGeom>
                <a:solidFill>
                  <a:schemeClr val="bg2"/>
                </a:solidFill>
                <a:ln w="9525">
                  <a:solidFill>
                    <a:schemeClr val="tx1"/>
                  </a:solidFill>
                  <a:miter lim="800000"/>
                  <a:headEnd/>
                  <a:tailEnd/>
                </a:ln>
              </p:spPr>
              <p:txBody>
                <a:bodyPr wrap="none" anchor="ctr"/>
                <a:lstStyle/>
                <a:p>
                  <a:pPr algn="l"/>
                  <a:endParaRPr lang="en-US"/>
                </a:p>
              </p:txBody>
            </p:sp>
            <p:sp>
              <p:nvSpPr>
                <p:cNvPr id="61" name="Rectangle 54"/>
                <p:cNvSpPr>
                  <a:spLocks noChangeArrowheads="1"/>
                </p:cNvSpPr>
                <p:nvPr/>
              </p:nvSpPr>
              <p:spPr bwMode="auto">
                <a:xfrm rot="5400000">
                  <a:off x="1608" y="1896"/>
                  <a:ext cx="384" cy="240"/>
                </a:xfrm>
                <a:prstGeom prst="rect">
                  <a:avLst/>
                </a:prstGeom>
                <a:solidFill>
                  <a:schemeClr val="bg2"/>
                </a:solidFill>
                <a:ln w="9525">
                  <a:solidFill>
                    <a:schemeClr val="tx1"/>
                  </a:solidFill>
                  <a:miter lim="800000"/>
                  <a:headEnd/>
                  <a:tailEnd/>
                </a:ln>
              </p:spPr>
              <p:txBody>
                <a:bodyPr wrap="none" anchor="ctr"/>
                <a:lstStyle/>
                <a:p>
                  <a:pPr algn="l"/>
                  <a:endParaRPr lang="en-US"/>
                </a:p>
              </p:txBody>
            </p:sp>
          </p:grpSp>
          <p:sp>
            <p:nvSpPr>
              <p:cNvPr id="44" name="Line 55"/>
              <p:cNvSpPr>
                <a:spLocks noChangeShapeType="1"/>
              </p:cNvSpPr>
              <p:nvPr/>
            </p:nvSpPr>
            <p:spPr bwMode="auto">
              <a:xfrm rot="16200000" flipH="1">
                <a:off x="1320" y="1560"/>
                <a:ext cx="240" cy="288"/>
              </a:xfrm>
              <a:prstGeom prst="line">
                <a:avLst/>
              </a:prstGeom>
              <a:noFill/>
              <a:ln w="9525">
                <a:solidFill>
                  <a:schemeClr val="tx1"/>
                </a:solidFill>
                <a:round/>
                <a:headEnd/>
                <a:tailEnd type="triangle" w="med" len="med"/>
              </a:ln>
            </p:spPr>
            <p:txBody>
              <a:bodyPr/>
              <a:lstStyle/>
              <a:p>
                <a:endParaRPr lang="en-US"/>
              </a:p>
            </p:txBody>
          </p:sp>
          <p:sp>
            <p:nvSpPr>
              <p:cNvPr id="45" name="Line 56"/>
              <p:cNvSpPr>
                <a:spLocks noChangeShapeType="1"/>
              </p:cNvSpPr>
              <p:nvPr/>
            </p:nvSpPr>
            <p:spPr bwMode="auto">
              <a:xfrm rot="5400000">
                <a:off x="1464" y="1464"/>
                <a:ext cx="240" cy="480"/>
              </a:xfrm>
              <a:prstGeom prst="line">
                <a:avLst/>
              </a:prstGeom>
              <a:noFill/>
              <a:ln w="9525">
                <a:solidFill>
                  <a:schemeClr val="tx1"/>
                </a:solidFill>
                <a:round/>
                <a:headEnd/>
                <a:tailEnd type="triangle" w="med" len="med"/>
              </a:ln>
            </p:spPr>
            <p:txBody>
              <a:bodyPr/>
              <a:lstStyle/>
              <a:p>
                <a:endParaRPr lang="en-US"/>
              </a:p>
            </p:txBody>
          </p:sp>
          <p:grpSp>
            <p:nvGrpSpPr>
              <p:cNvPr id="42" name="Group 57"/>
              <p:cNvGrpSpPr>
                <a:grpSpLocks/>
              </p:cNvGrpSpPr>
              <p:nvPr/>
            </p:nvGrpSpPr>
            <p:grpSpPr bwMode="auto">
              <a:xfrm>
                <a:off x="2400" y="1200"/>
                <a:ext cx="1440" cy="384"/>
                <a:chOff x="720" y="1200"/>
                <a:chExt cx="1440" cy="384"/>
              </a:xfrm>
            </p:grpSpPr>
            <p:sp>
              <p:nvSpPr>
                <p:cNvPr id="49" name="Rectangle 58"/>
                <p:cNvSpPr>
                  <a:spLocks noChangeArrowheads="1"/>
                </p:cNvSpPr>
                <p:nvPr/>
              </p:nvSpPr>
              <p:spPr bwMode="auto">
                <a:xfrm rot="5400000">
                  <a:off x="1248" y="672"/>
                  <a:ext cx="384" cy="1440"/>
                </a:xfrm>
                <a:prstGeom prst="rect">
                  <a:avLst/>
                </a:prstGeom>
                <a:solidFill>
                  <a:schemeClr val="hlink"/>
                </a:solidFill>
                <a:ln w="9525">
                  <a:solidFill>
                    <a:schemeClr val="tx1"/>
                  </a:solidFill>
                  <a:miter lim="800000"/>
                  <a:headEnd/>
                  <a:tailEnd/>
                </a:ln>
              </p:spPr>
              <p:txBody>
                <a:bodyPr wrap="none" anchor="ctr"/>
                <a:lstStyle/>
                <a:p>
                  <a:pPr algn="l"/>
                  <a:endParaRPr lang="en-US"/>
                </a:p>
              </p:txBody>
            </p:sp>
            <p:sp>
              <p:nvSpPr>
                <p:cNvPr id="50" name="Rectangle 59"/>
                <p:cNvSpPr>
                  <a:spLocks noChangeArrowheads="1"/>
                </p:cNvSpPr>
                <p:nvPr/>
              </p:nvSpPr>
              <p:spPr bwMode="auto">
                <a:xfrm rot="5400000">
                  <a:off x="648" y="1272"/>
                  <a:ext cx="384" cy="240"/>
                </a:xfrm>
                <a:prstGeom prst="rect">
                  <a:avLst/>
                </a:prstGeom>
                <a:solidFill>
                  <a:schemeClr val="hlink"/>
                </a:solidFill>
                <a:ln w="9525">
                  <a:solidFill>
                    <a:schemeClr val="tx1"/>
                  </a:solidFill>
                  <a:miter lim="800000"/>
                  <a:headEnd/>
                  <a:tailEnd/>
                </a:ln>
              </p:spPr>
              <p:txBody>
                <a:bodyPr wrap="none" anchor="ctr"/>
                <a:lstStyle/>
                <a:p>
                  <a:pPr algn="l"/>
                  <a:endParaRPr lang="en-US"/>
                </a:p>
              </p:txBody>
            </p:sp>
            <p:sp>
              <p:nvSpPr>
                <p:cNvPr id="51" name="Rectangle 60"/>
                <p:cNvSpPr>
                  <a:spLocks noChangeArrowheads="1"/>
                </p:cNvSpPr>
                <p:nvPr/>
              </p:nvSpPr>
              <p:spPr bwMode="auto">
                <a:xfrm rot="5400000">
                  <a:off x="888" y="1272"/>
                  <a:ext cx="384" cy="240"/>
                </a:xfrm>
                <a:prstGeom prst="rect">
                  <a:avLst/>
                </a:prstGeom>
                <a:solidFill>
                  <a:schemeClr val="hlink"/>
                </a:solidFill>
                <a:ln w="9525">
                  <a:solidFill>
                    <a:schemeClr val="tx1"/>
                  </a:solidFill>
                  <a:miter lim="800000"/>
                  <a:headEnd/>
                  <a:tailEnd/>
                </a:ln>
              </p:spPr>
              <p:txBody>
                <a:bodyPr wrap="none" anchor="ctr"/>
                <a:lstStyle/>
                <a:p>
                  <a:pPr algn="l"/>
                  <a:endParaRPr lang="en-US"/>
                </a:p>
              </p:txBody>
            </p:sp>
            <p:sp>
              <p:nvSpPr>
                <p:cNvPr id="52" name="Rectangle 61"/>
                <p:cNvSpPr>
                  <a:spLocks noChangeArrowheads="1"/>
                </p:cNvSpPr>
                <p:nvPr/>
              </p:nvSpPr>
              <p:spPr bwMode="auto">
                <a:xfrm rot="5400000">
                  <a:off x="1128" y="1272"/>
                  <a:ext cx="384" cy="240"/>
                </a:xfrm>
                <a:prstGeom prst="rect">
                  <a:avLst/>
                </a:prstGeom>
                <a:solidFill>
                  <a:schemeClr val="hlink"/>
                </a:solidFill>
                <a:ln w="9525">
                  <a:solidFill>
                    <a:schemeClr val="tx1"/>
                  </a:solidFill>
                  <a:miter lim="800000"/>
                  <a:headEnd/>
                  <a:tailEnd/>
                </a:ln>
              </p:spPr>
              <p:txBody>
                <a:bodyPr wrap="none" anchor="ctr"/>
                <a:lstStyle/>
                <a:p>
                  <a:pPr algn="l"/>
                  <a:endParaRPr lang="en-US"/>
                </a:p>
              </p:txBody>
            </p:sp>
            <p:sp>
              <p:nvSpPr>
                <p:cNvPr id="53" name="Rectangle 62"/>
                <p:cNvSpPr>
                  <a:spLocks noChangeArrowheads="1"/>
                </p:cNvSpPr>
                <p:nvPr/>
              </p:nvSpPr>
              <p:spPr bwMode="auto">
                <a:xfrm rot="5400000">
                  <a:off x="1368" y="1272"/>
                  <a:ext cx="384" cy="240"/>
                </a:xfrm>
                <a:prstGeom prst="rect">
                  <a:avLst/>
                </a:prstGeom>
                <a:solidFill>
                  <a:schemeClr val="hlink"/>
                </a:solidFill>
                <a:ln w="9525">
                  <a:solidFill>
                    <a:schemeClr val="tx1"/>
                  </a:solidFill>
                  <a:miter lim="800000"/>
                  <a:headEnd/>
                  <a:tailEnd/>
                </a:ln>
              </p:spPr>
              <p:txBody>
                <a:bodyPr wrap="none" anchor="ctr"/>
                <a:lstStyle/>
                <a:p>
                  <a:pPr algn="l"/>
                  <a:endParaRPr lang="en-US"/>
                </a:p>
              </p:txBody>
            </p:sp>
            <p:sp>
              <p:nvSpPr>
                <p:cNvPr id="54" name="Rectangle 63"/>
                <p:cNvSpPr>
                  <a:spLocks noChangeArrowheads="1"/>
                </p:cNvSpPr>
                <p:nvPr/>
              </p:nvSpPr>
              <p:spPr bwMode="auto">
                <a:xfrm rot="5400000">
                  <a:off x="1608" y="1272"/>
                  <a:ext cx="384" cy="240"/>
                </a:xfrm>
                <a:prstGeom prst="rect">
                  <a:avLst/>
                </a:prstGeom>
                <a:solidFill>
                  <a:schemeClr val="hlink"/>
                </a:solidFill>
                <a:ln w="9525">
                  <a:solidFill>
                    <a:schemeClr val="tx1"/>
                  </a:solidFill>
                  <a:miter lim="800000"/>
                  <a:headEnd/>
                  <a:tailEnd/>
                </a:ln>
              </p:spPr>
              <p:txBody>
                <a:bodyPr wrap="none" anchor="ctr"/>
                <a:lstStyle/>
                <a:p>
                  <a:pPr algn="l"/>
                  <a:endParaRPr lang="en-US"/>
                </a:p>
              </p:txBody>
            </p:sp>
            <p:sp>
              <p:nvSpPr>
                <p:cNvPr id="55" name="Rectangle 64"/>
                <p:cNvSpPr>
                  <a:spLocks noChangeArrowheads="1"/>
                </p:cNvSpPr>
                <p:nvPr/>
              </p:nvSpPr>
              <p:spPr bwMode="auto">
                <a:xfrm rot="5400000">
                  <a:off x="1848" y="1272"/>
                  <a:ext cx="384" cy="240"/>
                </a:xfrm>
                <a:prstGeom prst="rect">
                  <a:avLst/>
                </a:prstGeom>
                <a:solidFill>
                  <a:schemeClr val="hlink"/>
                </a:solidFill>
                <a:ln w="9525">
                  <a:solidFill>
                    <a:schemeClr val="tx1"/>
                  </a:solidFill>
                  <a:miter lim="800000"/>
                  <a:headEnd/>
                  <a:tailEnd/>
                </a:ln>
              </p:spPr>
              <p:txBody>
                <a:bodyPr wrap="none" anchor="ctr"/>
                <a:lstStyle/>
                <a:p>
                  <a:pPr algn="l"/>
                  <a:endParaRPr lang="en-US"/>
                </a:p>
              </p:txBody>
            </p:sp>
          </p:grpSp>
          <p:sp>
            <p:nvSpPr>
              <p:cNvPr id="47" name="Line 65"/>
              <p:cNvSpPr>
                <a:spLocks noChangeShapeType="1"/>
              </p:cNvSpPr>
              <p:nvPr/>
            </p:nvSpPr>
            <p:spPr bwMode="auto">
              <a:xfrm rot="5400000">
                <a:off x="1584" y="864"/>
                <a:ext cx="240" cy="1680"/>
              </a:xfrm>
              <a:prstGeom prst="line">
                <a:avLst/>
              </a:prstGeom>
              <a:noFill/>
              <a:ln w="9525">
                <a:solidFill>
                  <a:schemeClr val="tx1"/>
                </a:solidFill>
                <a:round/>
                <a:headEnd/>
                <a:tailEnd type="triangle" w="med" len="med"/>
              </a:ln>
            </p:spPr>
            <p:txBody>
              <a:bodyPr/>
              <a:lstStyle/>
              <a:p>
                <a:endParaRPr lang="en-US"/>
              </a:p>
            </p:txBody>
          </p:sp>
          <p:sp>
            <p:nvSpPr>
              <p:cNvPr id="48" name="Line 66"/>
              <p:cNvSpPr>
                <a:spLocks noChangeShapeType="1"/>
              </p:cNvSpPr>
              <p:nvPr/>
            </p:nvSpPr>
            <p:spPr bwMode="auto">
              <a:xfrm rot="5400000">
                <a:off x="2496" y="864"/>
                <a:ext cx="240" cy="1680"/>
              </a:xfrm>
              <a:prstGeom prst="line">
                <a:avLst/>
              </a:prstGeom>
              <a:noFill/>
              <a:ln w="9525">
                <a:solidFill>
                  <a:schemeClr val="tx1"/>
                </a:solidFill>
                <a:round/>
                <a:headEnd/>
                <a:tailEnd type="triangle" w="med" len="med"/>
              </a:ln>
            </p:spPr>
            <p:txBody>
              <a:bodyPr/>
              <a:lstStyle/>
              <a:p>
                <a:endParaRPr lang="en-US"/>
              </a:p>
            </p:txBody>
          </p:sp>
        </p:grpSp>
      </p:grpSp>
      <p:grpSp>
        <p:nvGrpSpPr>
          <p:cNvPr id="43" name="Group 67"/>
          <p:cNvGrpSpPr>
            <a:grpSpLocks/>
          </p:cNvGrpSpPr>
          <p:nvPr/>
        </p:nvGrpSpPr>
        <p:grpSpPr bwMode="auto">
          <a:xfrm>
            <a:off x="419100" y="1219200"/>
            <a:ext cx="3238500" cy="1676400"/>
            <a:chOff x="264" y="864"/>
            <a:chExt cx="2424" cy="1200"/>
          </a:xfrm>
        </p:grpSpPr>
        <p:sp>
          <p:nvSpPr>
            <p:cNvPr id="70" name="Rectangle 68"/>
            <p:cNvSpPr>
              <a:spLocks noChangeArrowheads="1"/>
            </p:cNvSpPr>
            <p:nvPr/>
          </p:nvSpPr>
          <p:spPr bwMode="auto">
            <a:xfrm rot="5400000">
              <a:off x="876" y="252"/>
              <a:ext cx="1200" cy="2424"/>
            </a:xfrm>
            <a:prstGeom prst="rect">
              <a:avLst/>
            </a:prstGeom>
            <a:noFill/>
            <a:ln w="9525">
              <a:solidFill>
                <a:schemeClr val="tx1"/>
              </a:solidFill>
              <a:miter lim="800000"/>
              <a:headEnd/>
              <a:tailEnd/>
            </a:ln>
          </p:spPr>
          <p:txBody>
            <a:bodyPr wrap="none" anchor="ctr"/>
            <a:lstStyle/>
            <a:p>
              <a:pPr algn="l"/>
              <a:endParaRPr lang="en-US"/>
            </a:p>
          </p:txBody>
        </p:sp>
        <p:sp>
          <p:nvSpPr>
            <p:cNvPr id="71" name="Text Box 69"/>
            <p:cNvSpPr txBox="1">
              <a:spLocks noChangeArrowheads="1"/>
            </p:cNvSpPr>
            <p:nvPr/>
          </p:nvSpPr>
          <p:spPr bwMode="auto">
            <a:xfrm>
              <a:off x="432" y="959"/>
              <a:ext cx="672" cy="197"/>
            </a:xfrm>
            <a:prstGeom prst="rect">
              <a:avLst/>
            </a:prstGeom>
            <a:noFill/>
            <a:ln w="9525">
              <a:noFill/>
              <a:miter lim="800000"/>
              <a:headEnd/>
              <a:tailEnd/>
            </a:ln>
          </p:spPr>
          <p:txBody>
            <a:bodyPr>
              <a:spAutoFit/>
            </a:bodyPr>
            <a:lstStyle/>
            <a:p>
              <a:pPr algn="l"/>
              <a:r>
                <a:rPr lang="en-US" sz="1200"/>
                <a:t>Process 1</a:t>
              </a:r>
            </a:p>
          </p:txBody>
        </p:sp>
        <p:sp>
          <p:nvSpPr>
            <p:cNvPr id="72" name="Text Box 70"/>
            <p:cNvSpPr txBox="1">
              <a:spLocks noChangeArrowheads="1"/>
            </p:cNvSpPr>
            <p:nvPr/>
          </p:nvSpPr>
          <p:spPr bwMode="auto">
            <a:xfrm>
              <a:off x="1680" y="959"/>
              <a:ext cx="672" cy="197"/>
            </a:xfrm>
            <a:prstGeom prst="rect">
              <a:avLst/>
            </a:prstGeom>
            <a:noFill/>
            <a:ln w="9525">
              <a:noFill/>
              <a:miter lim="800000"/>
              <a:headEnd/>
              <a:tailEnd/>
            </a:ln>
          </p:spPr>
          <p:txBody>
            <a:bodyPr>
              <a:spAutoFit/>
            </a:bodyPr>
            <a:lstStyle/>
            <a:p>
              <a:pPr algn="l"/>
              <a:r>
                <a:rPr lang="en-US" sz="1200"/>
                <a:t>Process 2</a:t>
              </a:r>
            </a:p>
          </p:txBody>
        </p:sp>
        <p:grpSp>
          <p:nvGrpSpPr>
            <p:cNvPr id="46" name="Group 71"/>
            <p:cNvGrpSpPr>
              <a:grpSpLocks/>
            </p:cNvGrpSpPr>
            <p:nvPr/>
          </p:nvGrpSpPr>
          <p:grpSpPr bwMode="auto">
            <a:xfrm>
              <a:off x="384" y="1200"/>
              <a:ext cx="2160" cy="720"/>
              <a:chOff x="720" y="1200"/>
              <a:chExt cx="3120" cy="1008"/>
            </a:xfrm>
          </p:grpSpPr>
          <p:sp>
            <p:nvSpPr>
              <p:cNvPr id="74" name="Line 72"/>
              <p:cNvSpPr>
                <a:spLocks noChangeShapeType="1"/>
              </p:cNvSpPr>
              <p:nvPr/>
            </p:nvSpPr>
            <p:spPr bwMode="auto">
              <a:xfrm rot="16200000" flipH="1">
                <a:off x="936" y="1704"/>
                <a:ext cx="240" cy="0"/>
              </a:xfrm>
              <a:prstGeom prst="line">
                <a:avLst/>
              </a:prstGeom>
              <a:noFill/>
              <a:ln w="9525">
                <a:solidFill>
                  <a:schemeClr val="tx1"/>
                </a:solidFill>
                <a:round/>
                <a:headEnd/>
                <a:tailEnd type="triangle" w="med" len="med"/>
              </a:ln>
            </p:spPr>
            <p:txBody>
              <a:bodyPr/>
              <a:lstStyle/>
              <a:p>
                <a:endParaRPr lang="en-US"/>
              </a:p>
            </p:txBody>
          </p:sp>
          <p:grpSp>
            <p:nvGrpSpPr>
              <p:cNvPr id="69" name="Group 73"/>
              <p:cNvGrpSpPr>
                <a:grpSpLocks/>
              </p:cNvGrpSpPr>
              <p:nvPr/>
            </p:nvGrpSpPr>
            <p:grpSpPr bwMode="auto">
              <a:xfrm>
                <a:off x="720" y="1200"/>
                <a:ext cx="1440" cy="384"/>
                <a:chOff x="720" y="1200"/>
                <a:chExt cx="1440" cy="384"/>
              </a:xfrm>
            </p:grpSpPr>
            <p:sp>
              <p:nvSpPr>
                <p:cNvPr id="95" name="Rectangle 74"/>
                <p:cNvSpPr>
                  <a:spLocks noChangeArrowheads="1"/>
                </p:cNvSpPr>
                <p:nvPr/>
              </p:nvSpPr>
              <p:spPr bwMode="auto">
                <a:xfrm rot="5400000">
                  <a:off x="1248" y="672"/>
                  <a:ext cx="384" cy="1440"/>
                </a:xfrm>
                <a:prstGeom prst="rect">
                  <a:avLst/>
                </a:prstGeom>
                <a:solidFill>
                  <a:schemeClr val="hlink"/>
                </a:solidFill>
                <a:ln w="9525">
                  <a:solidFill>
                    <a:schemeClr val="tx1"/>
                  </a:solidFill>
                  <a:miter lim="800000"/>
                  <a:headEnd/>
                  <a:tailEnd/>
                </a:ln>
              </p:spPr>
              <p:txBody>
                <a:bodyPr wrap="none" anchor="ctr"/>
                <a:lstStyle/>
                <a:p>
                  <a:pPr algn="l"/>
                  <a:endParaRPr lang="en-US"/>
                </a:p>
              </p:txBody>
            </p:sp>
            <p:sp>
              <p:nvSpPr>
                <p:cNvPr id="96" name="Rectangle 75"/>
                <p:cNvSpPr>
                  <a:spLocks noChangeArrowheads="1"/>
                </p:cNvSpPr>
                <p:nvPr/>
              </p:nvSpPr>
              <p:spPr bwMode="auto">
                <a:xfrm rot="5400000">
                  <a:off x="648" y="1272"/>
                  <a:ext cx="384" cy="240"/>
                </a:xfrm>
                <a:prstGeom prst="rect">
                  <a:avLst/>
                </a:prstGeom>
                <a:solidFill>
                  <a:schemeClr val="hlink"/>
                </a:solidFill>
                <a:ln w="9525">
                  <a:solidFill>
                    <a:schemeClr val="tx1"/>
                  </a:solidFill>
                  <a:miter lim="800000"/>
                  <a:headEnd/>
                  <a:tailEnd/>
                </a:ln>
              </p:spPr>
              <p:txBody>
                <a:bodyPr wrap="none" anchor="ctr"/>
                <a:lstStyle/>
                <a:p>
                  <a:pPr algn="l"/>
                  <a:endParaRPr lang="en-US"/>
                </a:p>
              </p:txBody>
            </p:sp>
            <p:sp>
              <p:nvSpPr>
                <p:cNvPr id="97" name="Rectangle 76"/>
                <p:cNvSpPr>
                  <a:spLocks noChangeArrowheads="1"/>
                </p:cNvSpPr>
                <p:nvPr/>
              </p:nvSpPr>
              <p:spPr bwMode="auto">
                <a:xfrm rot="5400000">
                  <a:off x="888" y="1272"/>
                  <a:ext cx="384" cy="240"/>
                </a:xfrm>
                <a:prstGeom prst="rect">
                  <a:avLst/>
                </a:prstGeom>
                <a:solidFill>
                  <a:schemeClr val="hlink"/>
                </a:solidFill>
                <a:ln w="9525">
                  <a:solidFill>
                    <a:schemeClr val="tx1"/>
                  </a:solidFill>
                  <a:miter lim="800000"/>
                  <a:headEnd/>
                  <a:tailEnd/>
                </a:ln>
              </p:spPr>
              <p:txBody>
                <a:bodyPr wrap="none" anchor="ctr"/>
                <a:lstStyle/>
                <a:p>
                  <a:pPr algn="l"/>
                  <a:endParaRPr lang="en-US"/>
                </a:p>
              </p:txBody>
            </p:sp>
            <p:sp>
              <p:nvSpPr>
                <p:cNvPr id="98" name="Rectangle 77"/>
                <p:cNvSpPr>
                  <a:spLocks noChangeArrowheads="1"/>
                </p:cNvSpPr>
                <p:nvPr/>
              </p:nvSpPr>
              <p:spPr bwMode="auto">
                <a:xfrm rot="5400000">
                  <a:off x="1128" y="1272"/>
                  <a:ext cx="384" cy="240"/>
                </a:xfrm>
                <a:prstGeom prst="rect">
                  <a:avLst/>
                </a:prstGeom>
                <a:solidFill>
                  <a:schemeClr val="hlink"/>
                </a:solidFill>
                <a:ln w="9525">
                  <a:solidFill>
                    <a:schemeClr val="tx1"/>
                  </a:solidFill>
                  <a:miter lim="800000"/>
                  <a:headEnd/>
                  <a:tailEnd/>
                </a:ln>
              </p:spPr>
              <p:txBody>
                <a:bodyPr wrap="none" anchor="ctr"/>
                <a:lstStyle/>
                <a:p>
                  <a:pPr algn="l"/>
                  <a:endParaRPr lang="en-US"/>
                </a:p>
              </p:txBody>
            </p:sp>
            <p:sp>
              <p:nvSpPr>
                <p:cNvPr id="99" name="Rectangle 78"/>
                <p:cNvSpPr>
                  <a:spLocks noChangeArrowheads="1"/>
                </p:cNvSpPr>
                <p:nvPr/>
              </p:nvSpPr>
              <p:spPr bwMode="auto">
                <a:xfrm rot="5400000">
                  <a:off x="1368" y="1272"/>
                  <a:ext cx="384" cy="240"/>
                </a:xfrm>
                <a:prstGeom prst="rect">
                  <a:avLst/>
                </a:prstGeom>
                <a:solidFill>
                  <a:schemeClr val="hlink"/>
                </a:solidFill>
                <a:ln w="9525">
                  <a:solidFill>
                    <a:schemeClr val="tx1"/>
                  </a:solidFill>
                  <a:miter lim="800000"/>
                  <a:headEnd/>
                  <a:tailEnd/>
                </a:ln>
              </p:spPr>
              <p:txBody>
                <a:bodyPr wrap="none" anchor="ctr"/>
                <a:lstStyle/>
                <a:p>
                  <a:pPr algn="l"/>
                  <a:endParaRPr lang="en-US"/>
                </a:p>
              </p:txBody>
            </p:sp>
            <p:sp>
              <p:nvSpPr>
                <p:cNvPr id="100" name="Rectangle 79"/>
                <p:cNvSpPr>
                  <a:spLocks noChangeArrowheads="1"/>
                </p:cNvSpPr>
                <p:nvPr/>
              </p:nvSpPr>
              <p:spPr bwMode="auto">
                <a:xfrm rot="5400000">
                  <a:off x="1608" y="1272"/>
                  <a:ext cx="384" cy="240"/>
                </a:xfrm>
                <a:prstGeom prst="rect">
                  <a:avLst/>
                </a:prstGeom>
                <a:solidFill>
                  <a:schemeClr val="hlink"/>
                </a:solidFill>
                <a:ln w="9525">
                  <a:solidFill>
                    <a:schemeClr val="tx1"/>
                  </a:solidFill>
                  <a:miter lim="800000"/>
                  <a:headEnd/>
                  <a:tailEnd/>
                </a:ln>
              </p:spPr>
              <p:txBody>
                <a:bodyPr wrap="none" anchor="ctr"/>
                <a:lstStyle/>
                <a:p>
                  <a:pPr algn="l"/>
                  <a:endParaRPr lang="en-US"/>
                </a:p>
              </p:txBody>
            </p:sp>
            <p:sp>
              <p:nvSpPr>
                <p:cNvPr id="101" name="Rectangle 80"/>
                <p:cNvSpPr>
                  <a:spLocks noChangeArrowheads="1"/>
                </p:cNvSpPr>
                <p:nvPr/>
              </p:nvSpPr>
              <p:spPr bwMode="auto">
                <a:xfrm rot="5400000">
                  <a:off x="1848" y="1272"/>
                  <a:ext cx="384" cy="240"/>
                </a:xfrm>
                <a:prstGeom prst="rect">
                  <a:avLst/>
                </a:prstGeom>
                <a:solidFill>
                  <a:schemeClr val="hlink"/>
                </a:solidFill>
                <a:ln w="9525">
                  <a:solidFill>
                    <a:schemeClr val="tx1"/>
                  </a:solidFill>
                  <a:miter lim="800000"/>
                  <a:headEnd/>
                  <a:tailEnd/>
                </a:ln>
              </p:spPr>
              <p:txBody>
                <a:bodyPr wrap="none" anchor="ctr"/>
                <a:lstStyle/>
                <a:p>
                  <a:pPr algn="l"/>
                  <a:endParaRPr lang="en-US"/>
                </a:p>
              </p:txBody>
            </p:sp>
          </p:grpSp>
          <p:grpSp>
            <p:nvGrpSpPr>
              <p:cNvPr id="73" name="Group 81"/>
              <p:cNvGrpSpPr>
                <a:grpSpLocks/>
              </p:cNvGrpSpPr>
              <p:nvPr/>
            </p:nvGrpSpPr>
            <p:grpSpPr bwMode="auto">
              <a:xfrm>
                <a:off x="720" y="1824"/>
                <a:ext cx="1200" cy="384"/>
                <a:chOff x="720" y="1824"/>
                <a:chExt cx="1200" cy="384"/>
              </a:xfrm>
            </p:grpSpPr>
            <p:sp>
              <p:nvSpPr>
                <p:cNvPr id="89" name="Rectangle 82"/>
                <p:cNvSpPr>
                  <a:spLocks noChangeArrowheads="1"/>
                </p:cNvSpPr>
                <p:nvPr/>
              </p:nvSpPr>
              <p:spPr bwMode="auto">
                <a:xfrm rot="5400000">
                  <a:off x="1128" y="1416"/>
                  <a:ext cx="384" cy="1200"/>
                </a:xfrm>
                <a:prstGeom prst="rect">
                  <a:avLst/>
                </a:prstGeom>
                <a:solidFill>
                  <a:schemeClr val="bg2"/>
                </a:solidFill>
                <a:ln w="9525">
                  <a:solidFill>
                    <a:schemeClr val="tx1"/>
                  </a:solidFill>
                  <a:miter lim="800000"/>
                  <a:headEnd/>
                  <a:tailEnd/>
                </a:ln>
              </p:spPr>
              <p:txBody>
                <a:bodyPr wrap="none" anchor="ctr"/>
                <a:lstStyle/>
                <a:p>
                  <a:pPr algn="l"/>
                  <a:endParaRPr lang="en-US"/>
                </a:p>
              </p:txBody>
            </p:sp>
            <p:sp>
              <p:nvSpPr>
                <p:cNvPr id="90" name="Rectangle 83"/>
                <p:cNvSpPr>
                  <a:spLocks noChangeArrowheads="1"/>
                </p:cNvSpPr>
                <p:nvPr/>
              </p:nvSpPr>
              <p:spPr bwMode="auto">
                <a:xfrm rot="5400000">
                  <a:off x="648" y="1896"/>
                  <a:ext cx="384" cy="240"/>
                </a:xfrm>
                <a:prstGeom prst="rect">
                  <a:avLst/>
                </a:prstGeom>
                <a:solidFill>
                  <a:schemeClr val="bg2"/>
                </a:solidFill>
                <a:ln w="9525">
                  <a:solidFill>
                    <a:schemeClr val="tx1"/>
                  </a:solidFill>
                  <a:miter lim="800000"/>
                  <a:headEnd/>
                  <a:tailEnd/>
                </a:ln>
              </p:spPr>
              <p:txBody>
                <a:bodyPr wrap="none" anchor="ctr"/>
                <a:lstStyle/>
                <a:p>
                  <a:pPr algn="l"/>
                  <a:endParaRPr lang="en-US"/>
                </a:p>
              </p:txBody>
            </p:sp>
            <p:sp>
              <p:nvSpPr>
                <p:cNvPr id="91" name="Rectangle 84"/>
                <p:cNvSpPr>
                  <a:spLocks noChangeArrowheads="1"/>
                </p:cNvSpPr>
                <p:nvPr/>
              </p:nvSpPr>
              <p:spPr bwMode="auto">
                <a:xfrm rot="5400000">
                  <a:off x="888" y="1896"/>
                  <a:ext cx="384" cy="240"/>
                </a:xfrm>
                <a:prstGeom prst="rect">
                  <a:avLst/>
                </a:prstGeom>
                <a:solidFill>
                  <a:schemeClr val="bg2"/>
                </a:solidFill>
                <a:ln w="9525">
                  <a:solidFill>
                    <a:schemeClr val="tx1"/>
                  </a:solidFill>
                  <a:miter lim="800000"/>
                  <a:headEnd/>
                  <a:tailEnd/>
                </a:ln>
              </p:spPr>
              <p:txBody>
                <a:bodyPr wrap="none" anchor="ctr"/>
                <a:lstStyle/>
                <a:p>
                  <a:pPr algn="l"/>
                  <a:endParaRPr lang="en-US"/>
                </a:p>
              </p:txBody>
            </p:sp>
            <p:sp>
              <p:nvSpPr>
                <p:cNvPr id="92" name="Rectangle 85"/>
                <p:cNvSpPr>
                  <a:spLocks noChangeArrowheads="1"/>
                </p:cNvSpPr>
                <p:nvPr/>
              </p:nvSpPr>
              <p:spPr bwMode="auto">
                <a:xfrm rot="5400000">
                  <a:off x="1128" y="1896"/>
                  <a:ext cx="384" cy="240"/>
                </a:xfrm>
                <a:prstGeom prst="rect">
                  <a:avLst/>
                </a:prstGeom>
                <a:solidFill>
                  <a:schemeClr val="bg2"/>
                </a:solidFill>
                <a:ln w="9525">
                  <a:solidFill>
                    <a:schemeClr val="tx1"/>
                  </a:solidFill>
                  <a:miter lim="800000"/>
                  <a:headEnd/>
                  <a:tailEnd/>
                </a:ln>
              </p:spPr>
              <p:txBody>
                <a:bodyPr wrap="none" anchor="ctr"/>
                <a:lstStyle/>
                <a:p>
                  <a:pPr algn="l"/>
                  <a:endParaRPr lang="en-US"/>
                </a:p>
              </p:txBody>
            </p:sp>
            <p:sp>
              <p:nvSpPr>
                <p:cNvPr id="93" name="Rectangle 86"/>
                <p:cNvSpPr>
                  <a:spLocks noChangeArrowheads="1"/>
                </p:cNvSpPr>
                <p:nvPr/>
              </p:nvSpPr>
              <p:spPr bwMode="auto">
                <a:xfrm rot="5400000">
                  <a:off x="1368" y="1896"/>
                  <a:ext cx="384" cy="240"/>
                </a:xfrm>
                <a:prstGeom prst="rect">
                  <a:avLst/>
                </a:prstGeom>
                <a:solidFill>
                  <a:schemeClr val="bg2"/>
                </a:solidFill>
                <a:ln w="9525">
                  <a:solidFill>
                    <a:schemeClr val="tx1"/>
                  </a:solidFill>
                  <a:miter lim="800000"/>
                  <a:headEnd/>
                  <a:tailEnd/>
                </a:ln>
              </p:spPr>
              <p:txBody>
                <a:bodyPr wrap="none" anchor="ctr"/>
                <a:lstStyle/>
                <a:p>
                  <a:pPr algn="l"/>
                  <a:endParaRPr lang="en-US"/>
                </a:p>
              </p:txBody>
            </p:sp>
            <p:sp>
              <p:nvSpPr>
                <p:cNvPr id="94" name="Rectangle 87"/>
                <p:cNvSpPr>
                  <a:spLocks noChangeArrowheads="1"/>
                </p:cNvSpPr>
                <p:nvPr/>
              </p:nvSpPr>
              <p:spPr bwMode="auto">
                <a:xfrm rot="5400000">
                  <a:off x="1608" y="1896"/>
                  <a:ext cx="384" cy="240"/>
                </a:xfrm>
                <a:prstGeom prst="rect">
                  <a:avLst/>
                </a:prstGeom>
                <a:solidFill>
                  <a:schemeClr val="bg2"/>
                </a:solidFill>
                <a:ln w="9525">
                  <a:solidFill>
                    <a:schemeClr val="tx1"/>
                  </a:solidFill>
                  <a:miter lim="800000"/>
                  <a:headEnd/>
                  <a:tailEnd/>
                </a:ln>
              </p:spPr>
              <p:txBody>
                <a:bodyPr wrap="none" anchor="ctr"/>
                <a:lstStyle/>
                <a:p>
                  <a:pPr algn="l"/>
                  <a:endParaRPr lang="en-US"/>
                </a:p>
              </p:txBody>
            </p:sp>
          </p:grpSp>
          <p:sp>
            <p:nvSpPr>
              <p:cNvPr id="77" name="Line 88"/>
              <p:cNvSpPr>
                <a:spLocks noChangeShapeType="1"/>
              </p:cNvSpPr>
              <p:nvPr/>
            </p:nvSpPr>
            <p:spPr bwMode="auto">
              <a:xfrm rot="16200000" flipH="1">
                <a:off x="1320" y="1560"/>
                <a:ext cx="240" cy="288"/>
              </a:xfrm>
              <a:prstGeom prst="line">
                <a:avLst/>
              </a:prstGeom>
              <a:noFill/>
              <a:ln w="9525">
                <a:solidFill>
                  <a:schemeClr val="tx1"/>
                </a:solidFill>
                <a:round/>
                <a:headEnd/>
                <a:tailEnd type="triangle" w="med" len="med"/>
              </a:ln>
            </p:spPr>
            <p:txBody>
              <a:bodyPr/>
              <a:lstStyle/>
              <a:p>
                <a:endParaRPr lang="en-US"/>
              </a:p>
            </p:txBody>
          </p:sp>
          <p:sp>
            <p:nvSpPr>
              <p:cNvPr id="78" name="Line 89"/>
              <p:cNvSpPr>
                <a:spLocks noChangeShapeType="1"/>
              </p:cNvSpPr>
              <p:nvPr/>
            </p:nvSpPr>
            <p:spPr bwMode="auto">
              <a:xfrm rot="5400000">
                <a:off x="1464" y="1464"/>
                <a:ext cx="240" cy="480"/>
              </a:xfrm>
              <a:prstGeom prst="line">
                <a:avLst/>
              </a:prstGeom>
              <a:noFill/>
              <a:ln w="9525">
                <a:solidFill>
                  <a:schemeClr val="tx1"/>
                </a:solidFill>
                <a:round/>
                <a:headEnd/>
                <a:tailEnd type="triangle" w="med" len="med"/>
              </a:ln>
            </p:spPr>
            <p:txBody>
              <a:bodyPr/>
              <a:lstStyle/>
              <a:p>
                <a:endParaRPr lang="en-US"/>
              </a:p>
            </p:txBody>
          </p:sp>
          <p:grpSp>
            <p:nvGrpSpPr>
              <p:cNvPr id="75" name="Group 90"/>
              <p:cNvGrpSpPr>
                <a:grpSpLocks/>
              </p:cNvGrpSpPr>
              <p:nvPr/>
            </p:nvGrpSpPr>
            <p:grpSpPr bwMode="auto">
              <a:xfrm>
                <a:off x="2400" y="1200"/>
                <a:ext cx="1440" cy="384"/>
                <a:chOff x="720" y="1200"/>
                <a:chExt cx="1440" cy="384"/>
              </a:xfrm>
            </p:grpSpPr>
            <p:sp>
              <p:nvSpPr>
                <p:cNvPr id="82" name="Rectangle 91"/>
                <p:cNvSpPr>
                  <a:spLocks noChangeArrowheads="1"/>
                </p:cNvSpPr>
                <p:nvPr/>
              </p:nvSpPr>
              <p:spPr bwMode="auto">
                <a:xfrm rot="5400000">
                  <a:off x="1248" y="672"/>
                  <a:ext cx="384" cy="1440"/>
                </a:xfrm>
                <a:prstGeom prst="rect">
                  <a:avLst/>
                </a:prstGeom>
                <a:solidFill>
                  <a:schemeClr val="hlink"/>
                </a:solidFill>
                <a:ln w="9525">
                  <a:solidFill>
                    <a:schemeClr val="tx1"/>
                  </a:solidFill>
                  <a:miter lim="800000"/>
                  <a:headEnd/>
                  <a:tailEnd/>
                </a:ln>
              </p:spPr>
              <p:txBody>
                <a:bodyPr wrap="none" anchor="ctr"/>
                <a:lstStyle/>
                <a:p>
                  <a:pPr algn="l"/>
                  <a:endParaRPr lang="en-US"/>
                </a:p>
              </p:txBody>
            </p:sp>
            <p:sp>
              <p:nvSpPr>
                <p:cNvPr id="83" name="Rectangle 92"/>
                <p:cNvSpPr>
                  <a:spLocks noChangeArrowheads="1"/>
                </p:cNvSpPr>
                <p:nvPr/>
              </p:nvSpPr>
              <p:spPr bwMode="auto">
                <a:xfrm rot="5400000">
                  <a:off x="648" y="1272"/>
                  <a:ext cx="384" cy="240"/>
                </a:xfrm>
                <a:prstGeom prst="rect">
                  <a:avLst/>
                </a:prstGeom>
                <a:solidFill>
                  <a:schemeClr val="hlink"/>
                </a:solidFill>
                <a:ln w="9525">
                  <a:solidFill>
                    <a:schemeClr val="tx1"/>
                  </a:solidFill>
                  <a:miter lim="800000"/>
                  <a:headEnd/>
                  <a:tailEnd/>
                </a:ln>
              </p:spPr>
              <p:txBody>
                <a:bodyPr wrap="none" anchor="ctr"/>
                <a:lstStyle/>
                <a:p>
                  <a:pPr algn="l"/>
                  <a:endParaRPr lang="en-US"/>
                </a:p>
              </p:txBody>
            </p:sp>
            <p:sp>
              <p:nvSpPr>
                <p:cNvPr id="84" name="Rectangle 93"/>
                <p:cNvSpPr>
                  <a:spLocks noChangeArrowheads="1"/>
                </p:cNvSpPr>
                <p:nvPr/>
              </p:nvSpPr>
              <p:spPr bwMode="auto">
                <a:xfrm rot="5400000">
                  <a:off x="888" y="1272"/>
                  <a:ext cx="384" cy="240"/>
                </a:xfrm>
                <a:prstGeom prst="rect">
                  <a:avLst/>
                </a:prstGeom>
                <a:solidFill>
                  <a:schemeClr val="hlink"/>
                </a:solidFill>
                <a:ln w="9525">
                  <a:solidFill>
                    <a:schemeClr val="tx1"/>
                  </a:solidFill>
                  <a:miter lim="800000"/>
                  <a:headEnd/>
                  <a:tailEnd/>
                </a:ln>
              </p:spPr>
              <p:txBody>
                <a:bodyPr wrap="none" anchor="ctr"/>
                <a:lstStyle/>
                <a:p>
                  <a:pPr algn="l"/>
                  <a:endParaRPr lang="en-US"/>
                </a:p>
              </p:txBody>
            </p:sp>
            <p:sp>
              <p:nvSpPr>
                <p:cNvPr id="85" name="Rectangle 94"/>
                <p:cNvSpPr>
                  <a:spLocks noChangeArrowheads="1"/>
                </p:cNvSpPr>
                <p:nvPr/>
              </p:nvSpPr>
              <p:spPr bwMode="auto">
                <a:xfrm rot="5400000">
                  <a:off x="1128" y="1272"/>
                  <a:ext cx="384" cy="240"/>
                </a:xfrm>
                <a:prstGeom prst="rect">
                  <a:avLst/>
                </a:prstGeom>
                <a:solidFill>
                  <a:schemeClr val="hlink"/>
                </a:solidFill>
                <a:ln w="9525">
                  <a:solidFill>
                    <a:schemeClr val="tx1"/>
                  </a:solidFill>
                  <a:miter lim="800000"/>
                  <a:headEnd/>
                  <a:tailEnd/>
                </a:ln>
              </p:spPr>
              <p:txBody>
                <a:bodyPr wrap="none" anchor="ctr"/>
                <a:lstStyle/>
                <a:p>
                  <a:pPr algn="l"/>
                  <a:endParaRPr lang="en-US"/>
                </a:p>
              </p:txBody>
            </p:sp>
            <p:sp>
              <p:nvSpPr>
                <p:cNvPr id="86" name="Rectangle 95"/>
                <p:cNvSpPr>
                  <a:spLocks noChangeArrowheads="1"/>
                </p:cNvSpPr>
                <p:nvPr/>
              </p:nvSpPr>
              <p:spPr bwMode="auto">
                <a:xfrm rot="5400000">
                  <a:off x="1368" y="1272"/>
                  <a:ext cx="384" cy="240"/>
                </a:xfrm>
                <a:prstGeom prst="rect">
                  <a:avLst/>
                </a:prstGeom>
                <a:solidFill>
                  <a:schemeClr val="hlink"/>
                </a:solidFill>
                <a:ln w="9525">
                  <a:solidFill>
                    <a:schemeClr val="tx1"/>
                  </a:solidFill>
                  <a:miter lim="800000"/>
                  <a:headEnd/>
                  <a:tailEnd/>
                </a:ln>
              </p:spPr>
              <p:txBody>
                <a:bodyPr wrap="none" anchor="ctr"/>
                <a:lstStyle/>
                <a:p>
                  <a:pPr algn="l"/>
                  <a:endParaRPr lang="en-US"/>
                </a:p>
              </p:txBody>
            </p:sp>
            <p:sp>
              <p:nvSpPr>
                <p:cNvPr id="87" name="Rectangle 96"/>
                <p:cNvSpPr>
                  <a:spLocks noChangeArrowheads="1"/>
                </p:cNvSpPr>
                <p:nvPr/>
              </p:nvSpPr>
              <p:spPr bwMode="auto">
                <a:xfrm rot="5400000">
                  <a:off x="1608" y="1272"/>
                  <a:ext cx="384" cy="240"/>
                </a:xfrm>
                <a:prstGeom prst="rect">
                  <a:avLst/>
                </a:prstGeom>
                <a:solidFill>
                  <a:schemeClr val="hlink"/>
                </a:solidFill>
                <a:ln w="9525">
                  <a:solidFill>
                    <a:schemeClr val="tx1"/>
                  </a:solidFill>
                  <a:miter lim="800000"/>
                  <a:headEnd/>
                  <a:tailEnd/>
                </a:ln>
              </p:spPr>
              <p:txBody>
                <a:bodyPr wrap="none" anchor="ctr"/>
                <a:lstStyle/>
                <a:p>
                  <a:pPr algn="l"/>
                  <a:endParaRPr lang="en-US"/>
                </a:p>
              </p:txBody>
            </p:sp>
            <p:sp>
              <p:nvSpPr>
                <p:cNvPr id="88" name="Rectangle 97"/>
                <p:cNvSpPr>
                  <a:spLocks noChangeArrowheads="1"/>
                </p:cNvSpPr>
                <p:nvPr/>
              </p:nvSpPr>
              <p:spPr bwMode="auto">
                <a:xfrm rot="5400000">
                  <a:off x="1848" y="1272"/>
                  <a:ext cx="384" cy="240"/>
                </a:xfrm>
                <a:prstGeom prst="rect">
                  <a:avLst/>
                </a:prstGeom>
                <a:solidFill>
                  <a:schemeClr val="hlink"/>
                </a:solidFill>
                <a:ln w="9525">
                  <a:solidFill>
                    <a:schemeClr val="tx1"/>
                  </a:solidFill>
                  <a:miter lim="800000"/>
                  <a:headEnd/>
                  <a:tailEnd/>
                </a:ln>
              </p:spPr>
              <p:txBody>
                <a:bodyPr wrap="none" anchor="ctr"/>
                <a:lstStyle/>
                <a:p>
                  <a:pPr algn="l"/>
                  <a:endParaRPr lang="en-US"/>
                </a:p>
              </p:txBody>
            </p:sp>
          </p:grpSp>
          <p:sp>
            <p:nvSpPr>
              <p:cNvPr id="80" name="Line 98"/>
              <p:cNvSpPr>
                <a:spLocks noChangeShapeType="1"/>
              </p:cNvSpPr>
              <p:nvPr/>
            </p:nvSpPr>
            <p:spPr bwMode="auto">
              <a:xfrm rot="5400000">
                <a:off x="1584" y="864"/>
                <a:ext cx="240" cy="1680"/>
              </a:xfrm>
              <a:prstGeom prst="line">
                <a:avLst/>
              </a:prstGeom>
              <a:noFill/>
              <a:ln w="9525">
                <a:solidFill>
                  <a:schemeClr val="tx1"/>
                </a:solidFill>
                <a:round/>
                <a:headEnd/>
                <a:tailEnd type="triangle" w="med" len="med"/>
              </a:ln>
            </p:spPr>
            <p:txBody>
              <a:bodyPr/>
              <a:lstStyle/>
              <a:p>
                <a:endParaRPr lang="en-US"/>
              </a:p>
            </p:txBody>
          </p:sp>
          <p:sp>
            <p:nvSpPr>
              <p:cNvPr id="81" name="Line 99"/>
              <p:cNvSpPr>
                <a:spLocks noChangeShapeType="1"/>
              </p:cNvSpPr>
              <p:nvPr/>
            </p:nvSpPr>
            <p:spPr bwMode="auto">
              <a:xfrm rot="5400000">
                <a:off x="2496" y="864"/>
                <a:ext cx="240" cy="1680"/>
              </a:xfrm>
              <a:prstGeom prst="line">
                <a:avLst/>
              </a:prstGeom>
              <a:noFill/>
              <a:ln w="9525">
                <a:solidFill>
                  <a:schemeClr val="tx1"/>
                </a:solidFill>
                <a:round/>
                <a:headEnd/>
                <a:tailEnd type="triangle" w="med" len="med"/>
              </a:ln>
            </p:spPr>
            <p:txBody>
              <a:bodyPr/>
              <a:lstStyle/>
              <a:p>
                <a:endParaRPr lang="en-US"/>
              </a:p>
            </p:txBody>
          </p:sp>
        </p:grpSp>
      </p:grpSp>
      <p:sp>
        <p:nvSpPr>
          <p:cNvPr id="102" name="Rectangle 100"/>
          <p:cNvSpPr>
            <a:spLocks noChangeArrowheads="1"/>
          </p:cNvSpPr>
          <p:nvPr/>
        </p:nvSpPr>
        <p:spPr bwMode="auto">
          <a:xfrm>
            <a:off x="7162800" y="2971800"/>
            <a:ext cx="1600200" cy="533400"/>
          </a:xfrm>
          <a:prstGeom prst="rect">
            <a:avLst/>
          </a:prstGeom>
          <a:solidFill>
            <a:schemeClr val="accent2"/>
          </a:solidFill>
          <a:ln w="9525">
            <a:solidFill>
              <a:schemeClr val="tx1"/>
            </a:solidFill>
            <a:miter lim="800000"/>
            <a:headEnd/>
            <a:tailEnd/>
          </a:ln>
        </p:spPr>
        <p:txBody>
          <a:bodyPr wrap="none" anchor="ctr"/>
          <a:lstStyle/>
          <a:p>
            <a:pPr algn="l"/>
            <a:endParaRPr lang="en-US"/>
          </a:p>
        </p:txBody>
      </p:sp>
      <p:sp>
        <p:nvSpPr>
          <p:cNvPr id="103" name="Text Box 101"/>
          <p:cNvSpPr txBox="1">
            <a:spLocks noChangeArrowheads="1"/>
          </p:cNvSpPr>
          <p:nvPr/>
        </p:nvSpPr>
        <p:spPr bwMode="auto">
          <a:xfrm>
            <a:off x="7123113" y="2987675"/>
            <a:ext cx="892175" cy="517525"/>
          </a:xfrm>
          <a:prstGeom prst="rect">
            <a:avLst/>
          </a:prstGeom>
          <a:noFill/>
          <a:ln w="9525">
            <a:noFill/>
            <a:miter lim="800000"/>
            <a:headEnd/>
            <a:tailEnd/>
          </a:ln>
        </p:spPr>
        <p:txBody>
          <a:bodyPr wrap="none">
            <a:spAutoFit/>
          </a:bodyPr>
          <a:lstStyle/>
          <a:p>
            <a:pPr algn="l"/>
            <a:r>
              <a:rPr lang="en-US" sz="1400" b="1"/>
              <a:t>Machine</a:t>
            </a:r>
            <a:br>
              <a:rPr lang="en-US" sz="1400" b="1"/>
            </a:br>
            <a:r>
              <a:rPr lang="en-US" sz="1400" b="1"/>
              <a:t>Memory</a:t>
            </a:r>
          </a:p>
        </p:txBody>
      </p:sp>
      <p:sp>
        <p:nvSpPr>
          <p:cNvPr id="104" name="Text Box 102"/>
          <p:cNvSpPr txBox="1">
            <a:spLocks noChangeArrowheads="1"/>
          </p:cNvSpPr>
          <p:nvPr/>
        </p:nvSpPr>
        <p:spPr bwMode="auto">
          <a:xfrm>
            <a:off x="8331200" y="3003550"/>
            <a:ext cx="460375" cy="304800"/>
          </a:xfrm>
          <a:prstGeom prst="rect">
            <a:avLst/>
          </a:prstGeom>
          <a:noFill/>
          <a:ln w="9525">
            <a:noFill/>
            <a:miter lim="800000"/>
            <a:headEnd/>
            <a:tailEnd/>
          </a:ln>
        </p:spPr>
        <p:txBody>
          <a:bodyPr wrap="none">
            <a:spAutoFit/>
          </a:bodyPr>
          <a:lstStyle/>
          <a:p>
            <a:pPr algn="l"/>
            <a:r>
              <a:rPr lang="en-US" sz="1400" b="1"/>
              <a:t>MA</a:t>
            </a:r>
          </a:p>
        </p:txBody>
      </p:sp>
      <p:sp>
        <p:nvSpPr>
          <p:cNvPr id="105" name="Line 103"/>
          <p:cNvSpPr>
            <a:spLocks noChangeShapeType="1"/>
          </p:cNvSpPr>
          <p:nvPr/>
        </p:nvSpPr>
        <p:spPr bwMode="auto">
          <a:xfrm>
            <a:off x="3048000" y="2057400"/>
            <a:ext cx="381000" cy="1066800"/>
          </a:xfrm>
          <a:prstGeom prst="line">
            <a:avLst/>
          </a:prstGeom>
          <a:noFill/>
          <a:ln w="9525">
            <a:solidFill>
              <a:srgbClr val="FF0000"/>
            </a:solidFill>
            <a:round/>
            <a:headEnd/>
            <a:tailEnd type="triangle" w="med" len="med"/>
          </a:ln>
        </p:spPr>
        <p:txBody>
          <a:bodyPr/>
          <a:lstStyle/>
          <a:p>
            <a:endParaRPr lang="en-US"/>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NPT (Nested Page Table)</a:t>
            </a:r>
            <a:endParaRPr lang="en-US" dirty="0"/>
          </a:p>
        </p:txBody>
      </p:sp>
      <p:sp>
        <p:nvSpPr>
          <p:cNvPr id="58" name="Content Placeholder 57"/>
          <p:cNvSpPr>
            <a:spLocks noGrp="1"/>
          </p:cNvSpPr>
          <p:nvPr>
            <p:ph sz="half" idx="1"/>
          </p:nvPr>
        </p:nvSpPr>
        <p:spPr>
          <a:xfrm>
            <a:off x="361950" y="784225"/>
            <a:ext cx="8477250" cy="5006975"/>
          </a:xfrm>
        </p:spPr>
        <p:txBody>
          <a:bodyPr/>
          <a:lstStyle/>
          <a:p>
            <a:r>
              <a:rPr lang="en-US" dirty="0" smtClean="0"/>
              <a:t>MMU composes VA-&gt;PA and PA-&gt;MA mappings </a:t>
            </a:r>
            <a:r>
              <a:rPr lang="en-US" i="1" dirty="0" smtClean="0"/>
              <a:t>on the fly </a:t>
            </a:r>
            <a:r>
              <a:rPr lang="en-US" dirty="0" smtClean="0"/>
              <a:t>at TLB fill time</a:t>
            </a:r>
          </a:p>
          <a:p>
            <a:r>
              <a:rPr lang="en-US" dirty="0" smtClean="0"/>
              <a:t>TLB Miss</a:t>
            </a:r>
          </a:p>
          <a:p>
            <a:r>
              <a:rPr lang="en-US" dirty="0" smtClean="0"/>
              <a:t>Large Page</a:t>
            </a:r>
            <a:endParaRPr lang="en-US" dirty="0"/>
          </a:p>
        </p:txBody>
      </p:sp>
      <p:grpSp>
        <p:nvGrpSpPr>
          <p:cNvPr id="59" name="Group 101"/>
          <p:cNvGrpSpPr>
            <a:grpSpLocks/>
          </p:cNvGrpSpPr>
          <p:nvPr/>
        </p:nvGrpSpPr>
        <p:grpSpPr bwMode="auto">
          <a:xfrm>
            <a:off x="533400" y="2489200"/>
            <a:ext cx="7924800" cy="3683000"/>
            <a:chOff x="960" y="743"/>
            <a:chExt cx="4106" cy="2800"/>
          </a:xfrm>
        </p:grpSpPr>
        <p:sp>
          <p:nvSpPr>
            <p:cNvPr id="60" name="Rectangle 3"/>
            <p:cNvSpPr>
              <a:spLocks noChangeArrowheads="1"/>
            </p:cNvSpPr>
            <p:nvPr/>
          </p:nvSpPr>
          <p:spPr bwMode="auto">
            <a:xfrm>
              <a:off x="960" y="1680"/>
              <a:ext cx="240" cy="144"/>
            </a:xfrm>
            <a:prstGeom prst="rect">
              <a:avLst/>
            </a:prstGeom>
            <a:solidFill>
              <a:schemeClr val="bg1"/>
            </a:solidFill>
            <a:ln w="9525">
              <a:solidFill>
                <a:schemeClr val="tx1"/>
              </a:solidFill>
              <a:miter lim="800000"/>
              <a:headEnd/>
              <a:tailEnd/>
            </a:ln>
          </p:spPr>
          <p:txBody>
            <a:bodyPr wrap="none" anchor="ctr"/>
            <a:lstStyle/>
            <a:p>
              <a:pPr algn="ctr"/>
              <a:r>
                <a:rPr lang="en-US" sz="1400"/>
                <a:t>VA</a:t>
              </a:r>
            </a:p>
          </p:txBody>
        </p:sp>
        <p:sp>
          <p:nvSpPr>
            <p:cNvPr id="61" name="Rectangle 4"/>
            <p:cNvSpPr>
              <a:spLocks noChangeArrowheads="1"/>
            </p:cNvSpPr>
            <p:nvPr/>
          </p:nvSpPr>
          <p:spPr bwMode="auto">
            <a:xfrm>
              <a:off x="960" y="1824"/>
              <a:ext cx="240" cy="144"/>
            </a:xfrm>
            <a:prstGeom prst="rect">
              <a:avLst/>
            </a:prstGeom>
            <a:solidFill>
              <a:schemeClr val="bg1"/>
            </a:solidFill>
            <a:ln w="9525">
              <a:solidFill>
                <a:schemeClr val="tx1"/>
              </a:solidFill>
              <a:miter lim="800000"/>
              <a:headEnd/>
              <a:tailEnd/>
            </a:ln>
          </p:spPr>
          <p:txBody>
            <a:bodyPr wrap="none" anchor="ctr"/>
            <a:lstStyle/>
            <a:p>
              <a:pPr algn="l"/>
              <a:endParaRPr lang="en-US"/>
            </a:p>
          </p:txBody>
        </p:sp>
        <p:sp>
          <p:nvSpPr>
            <p:cNvPr id="62" name="Rectangle 5"/>
            <p:cNvSpPr>
              <a:spLocks noChangeArrowheads="1"/>
            </p:cNvSpPr>
            <p:nvPr/>
          </p:nvSpPr>
          <p:spPr bwMode="auto">
            <a:xfrm>
              <a:off x="1200" y="1680"/>
              <a:ext cx="240" cy="144"/>
            </a:xfrm>
            <a:prstGeom prst="rect">
              <a:avLst/>
            </a:prstGeom>
            <a:solidFill>
              <a:schemeClr val="bg1"/>
            </a:solidFill>
            <a:ln w="9525">
              <a:solidFill>
                <a:schemeClr val="tx1"/>
              </a:solidFill>
              <a:miter lim="800000"/>
              <a:headEnd/>
              <a:tailEnd/>
            </a:ln>
          </p:spPr>
          <p:txBody>
            <a:bodyPr wrap="none" anchor="ctr"/>
            <a:lstStyle/>
            <a:p>
              <a:pPr algn="ctr"/>
              <a:r>
                <a:rPr lang="en-US" sz="1400"/>
                <a:t>MA</a:t>
              </a:r>
            </a:p>
          </p:txBody>
        </p:sp>
        <p:sp>
          <p:nvSpPr>
            <p:cNvPr id="63" name="Rectangle 6"/>
            <p:cNvSpPr>
              <a:spLocks noChangeArrowheads="1"/>
            </p:cNvSpPr>
            <p:nvPr/>
          </p:nvSpPr>
          <p:spPr bwMode="auto">
            <a:xfrm>
              <a:off x="1200" y="1824"/>
              <a:ext cx="240" cy="144"/>
            </a:xfrm>
            <a:prstGeom prst="rect">
              <a:avLst/>
            </a:prstGeom>
            <a:solidFill>
              <a:schemeClr val="bg1"/>
            </a:solidFill>
            <a:ln w="9525">
              <a:solidFill>
                <a:schemeClr val="tx1"/>
              </a:solidFill>
              <a:miter lim="800000"/>
              <a:headEnd/>
              <a:tailEnd/>
            </a:ln>
          </p:spPr>
          <p:txBody>
            <a:bodyPr wrap="none" anchor="ctr"/>
            <a:lstStyle/>
            <a:p>
              <a:pPr algn="l"/>
              <a:endParaRPr lang="en-US"/>
            </a:p>
          </p:txBody>
        </p:sp>
        <p:sp>
          <p:nvSpPr>
            <p:cNvPr id="64" name="Rectangle 7"/>
            <p:cNvSpPr>
              <a:spLocks noChangeArrowheads="1"/>
            </p:cNvSpPr>
            <p:nvPr/>
          </p:nvSpPr>
          <p:spPr bwMode="auto">
            <a:xfrm>
              <a:off x="960" y="1968"/>
              <a:ext cx="240" cy="144"/>
            </a:xfrm>
            <a:prstGeom prst="rect">
              <a:avLst/>
            </a:prstGeom>
            <a:solidFill>
              <a:schemeClr val="bg1"/>
            </a:solidFill>
            <a:ln w="9525">
              <a:solidFill>
                <a:schemeClr val="tx1"/>
              </a:solidFill>
              <a:miter lim="800000"/>
              <a:headEnd/>
              <a:tailEnd/>
            </a:ln>
          </p:spPr>
          <p:txBody>
            <a:bodyPr wrap="none" anchor="ctr"/>
            <a:lstStyle/>
            <a:p>
              <a:pPr algn="l"/>
              <a:endParaRPr lang="en-US"/>
            </a:p>
          </p:txBody>
        </p:sp>
        <p:sp>
          <p:nvSpPr>
            <p:cNvPr id="65" name="Rectangle 8"/>
            <p:cNvSpPr>
              <a:spLocks noChangeArrowheads="1"/>
            </p:cNvSpPr>
            <p:nvPr/>
          </p:nvSpPr>
          <p:spPr bwMode="auto">
            <a:xfrm>
              <a:off x="1200" y="1968"/>
              <a:ext cx="240" cy="144"/>
            </a:xfrm>
            <a:prstGeom prst="rect">
              <a:avLst/>
            </a:prstGeom>
            <a:solidFill>
              <a:schemeClr val="bg1"/>
            </a:solidFill>
            <a:ln w="9525">
              <a:solidFill>
                <a:schemeClr val="tx1"/>
              </a:solidFill>
              <a:miter lim="800000"/>
              <a:headEnd/>
              <a:tailEnd/>
            </a:ln>
          </p:spPr>
          <p:txBody>
            <a:bodyPr wrap="none" anchor="ctr"/>
            <a:lstStyle/>
            <a:p>
              <a:pPr algn="l"/>
              <a:endParaRPr lang="en-US"/>
            </a:p>
          </p:txBody>
        </p:sp>
        <p:sp>
          <p:nvSpPr>
            <p:cNvPr id="66" name="Rectangle 9"/>
            <p:cNvSpPr>
              <a:spLocks noChangeArrowheads="1"/>
            </p:cNvSpPr>
            <p:nvPr/>
          </p:nvSpPr>
          <p:spPr bwMode="auto">
            <a:xfrm>
              <a:off x="960" y="2112"/>
              <a:ext cx="240" cy="144"/>
            </a:xfrm>
            <a:prstGeom prst="rect">
              <a:avLst/>
            </a:prstGeom>
            <a:solidFill>
              <a:schemeClr val="bg1"/>
            </a:solidFill>
            <a:ln w="9525">
              <a:solidFill>
                <a:schemeClr val="tx1"/>
              </a:solidFill>
              <a:miter lim="800000"/>
              <a:headEnd/>
              <a:tailEnd/>
            </a:ln>
          </p:spPr>
          <p:txBody>
            <a:bodyPr wrap="none" anchor="ctr"/>
            <a:lstStyle/>
            <a:p>
              <a:pPr algn="l"/>
              <a:endParaRPr lang="en-US"/>
            </a:p>
          </p:txBody>
        </p:sp>
        <p:sp>
          <p:nvSpPr>
            <p:cNvPr id="67" name="Rectangle 10"/>
            <p:cNvSpPr>
              <a:spLocks noChangeArrowheads="1"/>
            </p:cNvSpPr>
            <p:nvPr/>
          </p:nvSpPr>
          <p:spPr bwMode="auto">
            <a:xfrm>
              <a:off x="960" y="2256"/>
              <a:ext cx="240" cy="144"/>
            </a:xfrm>
            <a:prstGeom prst="rect">
              <a:avLst/>
            </a:prstGeom>
            <a:solidFill>
              <a:schemeClr val="bg1"/>
            </a:solidFill>
            <a:ln w="9525">
              <a:solidFill>
                <a:schemeClr val="tx1"/>
              </a:solidFill>
              <a:miter lim="800000"/>
              <a:headEnd/>
              <a:tailEnd/>
            </a:ln>
          </p:spPr>
          <p:txBody>
            <a:bodyPr wrap="none" anchor="ctr"/>
            <a:lstStyle/>
            <a:p>
              <a:pPr algn="l"/>
              <a:endParaRPr lang="en-US"/>
            </a:p>
          </p:txBody>
        </p:sp>
        <p:sp>
          <p:nvSpPr>
            <p:cNvPr id="68" name="Rectangle 11"/>
            <p:cNvSpPr>
              <a:spLocks noChangeArrowheads="1"/>
            </p:cNvSpPr>
            <p:nvPr/>
          </p:nvSpPr>
          <p:spPr bwMode="auto">
            <a:xfrm>
              <a:off x="1200" y="2112"/>
              <a:ext cx="240" cy="144"/>
            </a:xfrm>
            <a:prstGeom prst="rect">
              <a:avLst/>
            </a:prstGeom>
            <a:solidFill>
              <a:schemeClr val="bg1"/>
            </a:solidFill>
            <a:ln w="9525">
              <a:solidFill>
                <a:schemeClr val="tx1"/>
              </a:solidFill>
              <a:miter lim="800000"/>
              <a:headEnd/>
              <a:tailEnd/>
            </a:ln>
          </p:spPr>
          <p:txBody>
            <a:bodyPr wrap="none" anchor="ctr"/>
            <a:lstStyle/>
            <a:p>
              <a:pPr algn="l"/>
              <a:endParaRPr lang="en-US"/>
            </a:p>
          </p:txBody>
        </p:sp>
        <p:sp>
          <p:nvSpPr>
            <p:cNvPr id="69" name="Rectangle 12"/>
            <p:cNvSpPr>
              <a:spLocks noChangeArrowheads="1"/>
            </p:cNvSpPr>
            <p:nvPr/>
          </p:nvSpPr>
          <p:spPr bwMode="auto">
            <a:xfrm>
              <a:off x="1200" y="2256"/>
              <a:ext cx="240" cy="144"/>
            </a:xfrm>
            <a:prstGeom prst="rect">
              <a:avLst/>
            </a:prstGeom>
            <a:solidFill>
              <a:schemeClr val="bg1"/>
            </a:solidFill>
            <a:ln w="9525">
              <a:solidFill>
                <a:schemeClr val="tx1"/>
              </a:solidFill>
              <a:miter lim="800000"/>
              <a:headEnd/>
              <a:tailEnd/>
            </a:ln>
          </p:spPr>
          <p:txBody>
            <a:bodyPr wrap="none" anchor="ctr"/>
            <a:lstStyle/>
            <a:p>
              <a:pPr algn="l"/>
              <a:endParaRPr lang="en-US"/>
            </a:p>
          </p:txBody>
        </p:sp>
        <p:sp>
          <p:nvSpPr>
            <p:cNvPr id="70" name="Rectangle 13"/>
            <p:cNvSpPr>
              <a:spLocks noChangeArrowheads="1"/>
            </p:cNvSpPr>
            <p:nvPr/>
          </p:nvSpPr>
          <p:spPr bwMode="auto">
            <a:xfrm>
              <a:off x="960" y="2400"/>
              <a:ext cx="240" cy="144"/>
            </a:xfrm>
            <a:prstGeom prst="rect">
              <a:avLst/>
            </a:prstGeom>
            <a:solidFill>
              <a:schemeClr val="bg1"/>
            </a:solidFill>
            <a:ln w="9525">
              <a:solidFill>
                <a:schemeClr val="tx1"/>
              </a:solidFill>
              <a:miter lim="800000"/>
              <a:headEnd/>
              <a:tailEnd/>
            </a:ln>
          </p:spPr>
          <p:txBody>
            <a:bodyPr wrap="none" anchor="ctr"/>
            <a:lstStyle/>
            <a:p>
              <a:pPr algn="l"/>
              <a:endParaRPr lang="en-US"/>
            </a:p>
          </p:txBody>
        </p:sp>
        <p:sp>
          <p:nvSpPr>
            <p:cNvPr id="71" name="Rectangle 14"/>
            <p:cNvSpPr>
              <a:spLocks noChangeArrowheads="1"/>
            </p:cNvSpPr>
            <p:nvPr/>
          </p:nvSpPr>
          <p:spPr bwMode="auto">
            <a:xfrm>
              <a:off x="1200" y="2400"/>
              <a:ext cx="240" cy="144"/>
            </a:xfrm>
            <a:prstGeom prst="rect">
              <a:avLst/>
            </a:prstGeom>
            <a:solidFill>
              <a:schemeClr val="bg1"/>
            </a:solidFill>
            <a:ln w="9525">
              <a:solidFill>
                <a:schemeClr val="tx1"/>
              </a:solidFill>
              <a:miter lim="800000"/>
              <a:headEnd/>
              <a:tailEnd/>
            </a:ln>
          </p:spPr>
          <p:txBody>
            <a:bodyPr wrap="none" anchor="ctr"/>
            <a:lstStyle/>
            <a:p>
              <a:pPr algn="l"/>
              <a:endParaRPr lang="en-US"/>
            </a:p>
          </p:txBody>
        </p:sp>
        <p:sp>
          <p:nvSpPr>
            <p:cNvPr id="72" name="Text Box 15"/>
            <p:cNvSpPr txBox="1">
              <a:spLocks noChangeArrowheads="1"/>
            </p:cNvSpPr>
            <p:nvPr/>
          </p:nvSpPr>
          <p:spPr bwMode="auto">
            <a:xfrm>
              <a:off x="1012" y="1497"/>
              <a:ext cx="380" cy="231"/>
            </a:xfrm>
            <a:prstGeom prst="rect">
              <a:avLst/>
            </a:prstGeom>
            <a:noFill/>
            <a:ln w="9525">
              <a:noFill/>
              <a:miter lim="800000"/>
              <a:headEnd/>
              <a:tailEnd/>
            </a:ln>
          </p:spPr>
          <p:txBody>
            <a:bodyPr wrap="none">
              <a:spAutoFit/>
            </a:bodyPr>
            <a:lstStyle/>
            <a:p>
              <a:pPr algn="l"/>
              <a:r>
                <a:rPr lang="en-US" sz="1800" dirty="0"/>
                <a:t>TLB</a:t>
              </a:r>
            </a:p>
          </p:txBody>
        </p:sp>
        <p:sp>
          <p:nvSpPr>
            <p:cNvPr id="73" name="Rectangle 16"/>
            <p:cNvSpPr>
              <a:spLocks noChangeArrowheads="1"/>
            </p:cNvSpPr>
            <p:nvPr/>
          </p:nvSpPr>
          <p:spPr bwMode="auto">
            <a:xfrm>
              <a:off x="1824" y="1392"/>
              <a:ext cx="1008" cy="1488"/>
            </a:xfrm>
            <a:prstGeom prst="rect">
              <a:avLst/>
            </a:prstGeom>
            <a:solidFill>
              <a:schemeClr val="accent1"/>
            </a:solidFill>
            <a:ln w="9525">
              <a:solidFill>
                <a:schemeClr val="tx1"/>
              </a:solidFill>
              <a:miter lim="800000"/>
              <a:headEnd/>
              <a:tailEnd/>
            </a:ln>
          </p:spPr>
          <p:txBody>
            <a:bodyPr wrap="none" anchor="ctr"/>
            <a:lstStyle/>
            <a:p>
              <a:pPr algn="ctr"/>
              <a:r>
                <a:rPr lang="en-US" sz="1800"/>
                <a:t>TLB fill</a:t>
              </a:r>
            </a:p>
            <a:p>
              <a:pPr algn="ctr"/>
              <a:r>
                <a:rPr lang="en-US" sz="1800"/>
                <a:t>hardware</a:t>
              </a:r>
            </a:p>
          </p:txBody>
        </p:sp>
        <p:sp>
          <p:nvSpPr>
            <p:cNvPr id="74" name="Rectangle 17"/>
            <p:cNvSpPr>
              <a:spLocks noChangeArrowheads="1"/>
            </p:cNvSpPr>
            <p:nvPr/>
          </p:nvSpPr>
          <p:spPr bwMode="auto">
            <a:xfrm>
              <a:off x="3264" y="1440"/>
              <a:ext cx="240" cy="384"/>
            </a:xfrm>
            <a:prstGeom prst="rect">
              <a:avLst/>
            </a:prstGeom>
            <a:solidFill>
              <a:srgbClr val="CCECF4"/>
            </a:solidFill>
            <a:ln w="9525">
              <a:solidFill>
                <a:schemeClr val="tx1"/>
              </a:solidFill>
              <a:miter lim="800000"/>
              <a:headEnd/>
              <a:tailEnd/>
            </a:ln>
          </p:spPr>
          <p:txBody>
            <a:bodyPr wrap="none" anchor="ctr"/>
            <a:lstStyle/>
            <a:p>
              <a:pPr algn="l"/>
              <a:endParaRPr lang="en-US"/>
            </a:p>
          </p:txBody>
        </p:sp>
        <p:sp>
          <p:nvSpPr>
            <p:cNvPr id="75" name="Rectangle 18"/>
            <p:cNvSpPr>
              <a:spLocks noChangeArrowheads="1"/>
            </p:cNvSpPr>
            <p:nvPr/>
          </p:nvSpPr>
          <p:spPr bwMode="auto">
            <a:xfrm>
              <a:off x="3648" y="1152"/>
              <a:ext cx="240" cy="384"/>
            </a:xfrm>
            <a:prstGeom prst="rect">
              <a:avLst/>
            </a:prstGeom>
            <a:solidFill>
              <a:srgbClr val="CCECF4"/>
            </a:solidFill>
            <a:ln w="9525">
              <a:solidFill>
                <a:schemeClr val="tx1"/>
              </a:solidFill>
              <a:miter lim="800000"/>
              <a:headEnd/>
              <a:tailEnd/>
            </a:ln>
          </p:spPr>
          <p:txBody>
            <a:bodyPr wrap="none" anchor="ctr"/>
            <a:lstStyle/>
            <a:p>
              <a:pPr algn="l"/>
              <a:endParaRPr lang="en-US"/>
            </a:p>
          </p:txBody>
        </p:sp>
        <p:sp>
          <p:nvSpPr>
            <p:cNvPr id="76" name="Rectangle 19"/>
            <p:cNvSpPr>
              <a:spLocks noChangeArrowheads="1"/>
            </p:cNvSpPr>
            <p:nvPr/>
          </p:nvSpPr>
          <p:spPr bwMode="auto">
            <a:xfrm>
              <a:off x="3648" y="1680"/>
              <a:ext cx="240" cy="384"/>
            </a:xfrm>
            <a:prstGeom prst="rect">
              <a:avLst/>
            </a:prstGeom>
            <a:solidFill>
              <a:srgbClr val="CCECF4"/>
            </a:solidFill>
            <a:ln w="9525">
              <a:solidFill>
                <a:schemeClr val="tx1"/>
              </a:solidFill>
              <a:miter lim="800000"/>
              <a:headEnd/>
              <a:tailEnd/>
            </a:ln>
          </p:spPr>
          <p:txBody>
            <a:bodyPr wrap="none" anchor="ctr"/>
            <a:lstStyle/>
            <a:p>
              <a:pPr algn="l"/>
              <a:endParaRPr lang="en-US"/>
            </a:p>
          </p:txBody>
        </p:sp>
        <p:sp>
          <p:nvSpPr>
            <p:cNvPr id="77" name="Line 20"/>
            <p:cNvSpPr>
              <a:spLocks noChangeShapeType="1"/>
            </p:cNvSpPr>
            <p:nvPr/>
          </p:nvSpPr>
          <p:spPr bwMode="auto">
            <a:xfrm flipV="1">
              <a:off x="2736" y="1536"/>
              <a:ext cx="528" cy="0"/>
            </a:xfrm>
            <a:prstGeom prst="line">
              <a:avLst/>
            </a:prstGeom>
            <a:noFill/>
            <a:ln w="9525">
              <a:solidFill>
                <a:schemeClr val="tx1"/>
              </a:solidFill>
              <a:round/>
              <a:headEnd/>
              <a:tailEnd type="triangle" w="med" len="med"/>
            </a:ln>
          </p:spPr>
          <p:txBody>
            <a:bodyPr/>
            <a:lstStyle/>
            <a:p>
              <a:endParaRPr lang="en-US"/>
            </a:p>
          </p:txBody>
        </p:sp>
        <p:sp>
          <p:nvSpPr>
            <p:cNvPr id="78" name="Line 21"/>
            <p:cNvSpPr>
              <a:spLocks noChangeShapeType="1"/>
            </p:cNvSpPr>
            <p:nvPr/>
          </p:nvSpPr>
          <p:spPr bwMode="auto">
            <a:xfrm flipV="1">
              <a:off x="3408" y="1248"/>
              <a:ext cx="240" cy="288"/>
            </a:xfrm>
            <a:prstGeom prst="line">
              <a:avLst/>
            </a:prstGeom>
            <a:noFill/>
            <a:ln w="9525">
              <a:solidFill>
                <a:schemeClr val="tx1"/>
              </a:solidFill>
              <a:round/>
              <a:headEnd/>
              <a:tailEnd type="triangle" w="med" len="med"/>
            </a:ln>
          </p:spPr>
          <p:txBody>
            <a:bodyPr/>
            <a:lstStyle/>
            <a:p>
              <a:endParaRPr lang="en-US"/>
            </a:p>
          </p:txBody>
        </p:sp>
        <p:sp>
          <p:nvSpPr>
            <p:cNvPr id="79" name="Line 22"/>
            <p:cNvSpPr>
              <a:spLocks noChangeShapeType="1"/>
            </p:cNvSpPr>
            <p:nvPr/>
          </p:nvSpPr>
          <p:spPr bwMode="auto">
            <a:xfrm>
              <a:off x="3408" y="1728"/>
              <a:ext cx="240" cy="0"/>
            </a:xfrm>
            <a:prstGeom prst="line">
              <a:avLst/>
            </a:prstGeom>
            <a:noFill/>
            <a:ln w="9525">
              <a:solidFill>
                <a:schemeClr val="tx1"/>
              </a:solidFill>
              <a:round/>
              <a:headEnd/>
              <a:tailEnd type="triangle" w="med" len="med"/>
            </a:ln>
          </p:spPr>
          <p:txBody>
            <a:bodyPr/>
            <a:lstStyle/>
            <a:p>
              <a:endParaRPr lang="en-US"/>
            </a:p>
          </p:txBody>
        </p:sp>
        <p:sp>
          <p:nvSpPr>
            <p:cNvPr id="80" name="Line 23"/>
            <p:cNvSpPr>
              <a:spLocks noChangeShapeType="1"/>
            </p:cNvSpPr>
            <p:nvPr/>
          </p:nvSpPr>
          <p:spPr bwMode="auto">
            <a:xfrm>
              <a:off x="2832" y="2112"/>
              <a:ext cx="2160" cy="0"/>
            </a:xfrm>
            <a:prstGeom prst="line">
              <a:avLst/>
            </a:prstGeom>
            <a:noFill/>
            <a:ln w="38100">
              <a:solidFill>
                <a:schemeClr val="tx1"/>
              </a:solidFill>
              <a:round/>
              <a:headEnd/>
              <a:tailEnd/>
            </a:ln>
          </p:spPr>
          <p:txBody>
            <a:bodyPr/>
            <a:lstStyle/>
            <a:p>
              <a:endParaRPr lang="en-US"/>
            </a:p>
          </p:txBody>
        </p:sp>
        <p:sp>
          <p:nvSpPr>
            <p:cNvPr id="81" name="Text Box 24"/>
            <p:cNvSpPr txBox="1">
              <a:spLocks noChangeArrowheads="1"/>
            </p:cNvSpPr>
            <p:nvPr/>
          </p:nvSpPr>
          <p:spPr bwMode="auto">
            <a:xfrm>
              <a:off x="4598" y="1805"/>
              <a:ext cx="468" cy="231"/>
            </a:xfrm>
            <a:prstGeom prst="rect">
              <a:avLst/>
            </a:prstGeom>
            <a:noFill/>
            <a:ln w="9525">
              <a:noFill/>
              <a:miter lim="800000"/>
              <a:headEnd/>
              <a:tailEnd/>
            </a:ln>
          </p:spPr>
          <p:txBody>
            <a:bodyPr wrap="none">
              <a:spAutoFit/>
            </a:bodyPr>
            <a:lstStyle/>
            <a:p>
              <a:pPr algn="l"/>
              <a:r>
                <a:rPr lang="en-US" sz="1800" dirty="0"/>
                <a:t>guest</a:t>
              </a:r>
            </a:p>
          </p:txBody>
        </p:sp>
        <p:sp>
          <p:nvSpPr>
            <p:cNvPr id="82" name="Text Box 25"/>
            <p:cNvSpPr txBox="1">
              <a:spLocks noChangeArrowheads="1"/>
            </p:cNvSpPr>
            <p:nvPr/>
          </p:nvSpPr>
          <p:spPr bwMode="auto">
            <a:xfrm>
              <a:off x="4598" y="2087"/>
              <a:ext cx="452" cy="231"/>
            </a:xfrm>
            <a:prstGeom prst="rect">
              <a:avLst/>
            </a:prstGeom>
            <a:noFill/>
            <a:ln w="9525">
              <a:noFill/>
              <a:miter lim="800000"/>
              <a:headEnd/>
              <a:tailEnd/>
            </a:ln>
          </p:spPr>
          <p:txBody>
            <a:bodyPr wrap="none">
              <a:spAutoFit/>
            </a:bodyPr>
            <a:lstStyle/>
            <a:p>
              <a:pPr algn="l"/>
              <a:r>
                <a:rPr lang="en-US" sz="1800" dirty="0"/>
                <a:t>VMM</a:t>
              </a:r>
            </a:p>
          </p:txBody>
        </p:sp>
        <p:sp>
          <p:nvSpPr>
            <p:cNvPr id="83" name="Rectangle 26"/>
            <p:cNvSpPr>
              <a:spLocks noChangeArrowheads="1"/>
            </p:cNvSpPr>
            <p:nvPr/>
          </p:nvSpPr>
          <p:spPr bwMode="auto">
            <a:xfrm>
              <a:off x="3264" y="2544"/>
              <a:ext cx="240" cy="384"/>
            </a:xfrm>
            <a:prstGeom prst="rect">
              <a:avLst/>
            </a:prstGeom>
            <a:solidFill>
              <a:srgbClr val="FC9C0C"/>
            </a:solidFill>
            <a:ln w="9525">
              <a:solidFill>
                <a:schemeClr val="tx1"/>
              </a:solidFill>
              <a:miter lim="800000"/>
              <a:headEnd/>
              <a:tailEnd/>
            </a:ln>
          </p:spPr>
          <p:txBody>
            <a:bodyPr wrap="none" anchor="ctr"/>
            <a:lstStyle/>
            <a:p>
              <a:pPr algn="l"/>
              <a:endParaRPr lang="en-US"/>
            </a:p>
          </p:txBody>
        </p:sp>
        <p:sp>
          <p:nvSpPr>
            <p:cNvPr id="84" name="Rectangle 27"/>
            <p:cNvSpPr>
              <a:spLocks noChangeArrowheads="1"/>
            </p:cNvSpPr>
            <p:nvPr/>
          </p:nvSpPr>
          <p:spPr bwMode="auto">
            <a:xfrm>
              <a:off x="3648" y="2256"/>
              <a:ext cx="240" cy="384"/>
            </a:xfrm>
            <a:prstGeom prst="rect">
              <a:avLst/>
            </a:prstGeom>
            <a:solidFill>
              <a:srgbClr val="FC9C0C"/>
            </a:solidFill>
            <a:ln w="9525">
              <a:solidFill>
                <a:schemeClr val="tx1"/>
              </a:solidFill>
              <a:miter lim="800000"/>
              <a:headEnd/>
              <a:tailEnd/>
            </a:ln>
          </p:spPr>
          <p:txBody>
            <a:bodyPr wrap="none" anchor="ctr"/>
            <a:lstStyle/>
            <a:p>
              <a:pPr algn="l"/>
              <a:endParaRPr lang="en-US"/>
            </a:p>
          </p:txBody>
        </p:sp>
        <p:sp>
          <p:nvSpPr>
            <p:cNvPr id="85" name="Rectangle 28"/>
            <p:cNvSpPr>
              <a:spLocks noChangeArrowheads="1"/>
            </p:cNvSpPr>
            <p:nvPr/>
          </p:nvSpPr>
          <p:spPr bwMode="auto">
            <a:xfrm>
              <a:off x="3648" y="2784"/>
              <a:ext cx="240" cy="384"/>
            </a:xfrm>
            <a:prstGeom prst="rect">
              <a:avLst/>
            </a:prstGeom>
            <a:solidFill>
              <a:srgbClr val="FC9C0C"/>
            </a:solidFill>
            <a:ln w="9525">
              <a:solidFill>
                <a:schemeClr val="tx1"/>
              </a:solidFill>
              <a:miter lim="800000"/>
              <a:headEnd/>
              <a:tailEnd/>
            </a:ln>
          </p:spPr>
          <p:txBody>
            <a:bodyPr wrap="none" anchor="ctr"/>
            <a:lstStyle/>
            <a:p>
              <a:pPr algn="l"/>
              <a:endParaRPr lang="en-US"/>
            </a:p>
          </p:txBody>
        </p:sp>
        <p:sp>
          <p:nvSpPr>
            <p:cNvPr id="86" name="Line 29"/>
            <p:cNvSpPr>
              <a:spLocks noChangeShapeType="1"/>
            </p:cNvSpPr>
            <p:nvPr/>
          </p:nvSpPr>
          <p:spPr bwMode="auto">
            <a:xfrm flipV="1">
              <a:off x="2784" y="2640"/>
              <a:ext cx="480" cy="144"/>
            </a:xfrm>
            <a:prstGeom prst="line">
              <a:avLst/>
            </a:prstGeom>
            <a:noFill/>
            <a:ln w="9525">
              <a:solidFill>
                <a:schemeClr val="tx1"/>
              </a:solidFill>
              <a:round/>
              <a:headEnd/>
              <a:tailEnd type="triangle" w="med" len="med"/>
            </a:ln>
          </p:spPr>
          <p:txBody>
            <a:bodyPr/>
            <a:lstStyle/>
            <a:p>
              <a:endParaRPr lang="en-US"/>
            </a:p>
          </p:txBody>
        </p:sp>
        <p:sp>
          <p:nvSpPr>
            <p:cNvPr id="87" name="Line 30"/>
            <p:cNvSpPr>
              <a:spLocks noChangeShapeType="1"/>
            </p:cNvSpPr>
            <p:nvPr/>
          </p:nvSpPr>
          <p:spPr bwMode="auto">
            <a:xfrm flipV="1">
              <a:off x="3408" y="2352"/>
              <a:ext cx="240" cy="288"/>
            </a:xfrm>
            <a:prstGeom prst="line">
              <a:avLst/>
            </a:prstGeom>
            <a:noFill/>
            <a:ln w="9525">
              <a:solidFill>
                <a:schemeClr val="tx1"/>
              </a:solidFill>
              <a:round/>
              <a:headEnd/>
              <a:tailEnd type="triangle" w="med" len="med"/>
            </a:ln>
          </p:spPr>
          <p:txBody>
            <a:bodyPr/>
            <a:lstStyle/>
            <a:p>
              <a:endParaRPr lang="en-US"/>
            </a:p>
          </p:txBody>
        </p:sp>
        <p:sp>
          <p:nvSpPr>
            <p:cNvPr id="88" name="Line 31"/>
            <p:cNvSpPr>
              <a:spLocks noChangeShapeType="1"/>
            </p:cNvSpPr>
            <p:nvPr/>
          </p:nvSpPr>
          <p:spPr bwMode="auto">
            <a:xfrm>
              <a:off x="3408" y="2832"/>
              <a:ext cx="240" cy="0"/>
            </a:xfrm>
            <a:prstGeom prst="line">
              <a:avLst/>
            </a:prstGeom>
            <a:noFill/>
            <a:ln w="9525">
              <a:solidFill>
                <a:schemeClr val="tx1"/>
              </a:solidFill>
              <a:round/>
              <a:headEnd/>
              <a:tailEnd type="triangle" w="med" len="med"/>
            </a:ln>
          </p:spPr>
          <p:txBody>
            <a:bodyPr/>
            <a:lstStyle/>
            <a:p>
              <a:endParaRPr lang="en-US"/>
            </a:p>
          </p:txBody>
        </p:sp>
        <p:sp>
          <p:nvSpPr>
            <p:cNvPr id="89" name="Line 32"/>
            <p:cNvSpPr>
              <a:spLocks noChangeShapeType="1"/>
            </p:cNvSpPr>
            <p:nvPr/>
          </p:nvSpPr>
          <p:spPr bwMode="auto">
            <a:xfrm flipH="1">
              <a:off x="1200" y="2736"/>
              <a:ext cx="624" cy="0"/>
            </a:xfrm>
            <a:prstGeom prst="line">
              <a:avLst/>
            </a:prstGeom>
            <a:noFill/>
            <a:ln w="9525">
              <a:solidFill>
                <a:schemeClr val="tx1"/>
              </a:solidFill>
              <a:round/>
              <a:headEnd/>
              <a:tailEnd/>
            </a:ln>
          </p:spPr>
          <p:txBody>
            <a:bodyPr/>
            <a:lstStyle/>
            <a:p>
              <a:endParaRPr lang="en-US"/>
            </a:p>
          </p:txBody>
        </p:sp>
        <p:sp>
          <p:nvSpPr>
            <p:cNvPr id="90" name="Line 33"/>
            <p:cNvSpPr>
              <a:spLocks noChangeShapeType="1"/>
            </p:cNvSpPr>
            <p:nvPr/>
          </p:nvSpPr>
          <p:spPr bwMode="auto">
            <a:xfrm flipV="1">
              <a:off x="1200" y="2544"/>
              <a:ext cx="0" cy="192"/>
            </a:xfrm>
            <a:prstGeom prst="line">
              <a:avLst/>
            </a:prstGeom>
            <a:noFill/>
            <a:ln w="9525">
              <a:solidFill>
                <a:schemeClr val="tx1"/>
              </a:solidFill>
              <a:round/>
              <a:headEnd/>
              <a:tailEnd type="triangle" w="med" len="med"/>
            </a:ln>
          </p:spPr>
          <p:txBody>
            <a:bodyPr/>
            <a:lstStyle/>
            <a:p>
              <a:endParaRPr lang="en-US"/>
            </a:p>
          </p:txBody>
        </p:sp>
        <p:sp>
          <p:nvSpPr>
            <p:cNvPr id="91" name="Text Box 34"/>
            <p:cNvSpPr txBox="1">
              <a:spLocks noChangeArrowheads="1"/>
            </p:cNvSpPr>
            <p:nvPr/>
          </p:nvSpPr>
          <p:spPr bwMode="auto">
            <a:xfrm>
              <a:off x="2174" y="1392"/>
              <a:ext cx="802" cy="173"/>
            </a:xfrm>
            <a:prstGeom prst="rect">
              <a:avLst/>
            </a:prstGeom>
            <a:noFill/>
            <a:ln w="9525">
              <a:noFill/>
              <a:miter lim="800000"/>
              <a:headEnd/>
              <a:tailEnd/>
            </a:ln>
          </p:spPr>
          <p:txBody>
            <a:bodyPr>
              <a:spAutoFit/>
            </a:bodyPr>
            <a:lstStyle/>
            <a:p>
              <a:pPr algn="l">
                <a:spcBef>
                  <a:spcPct val="50000"/>
                </a:spcBef>
              </a:pPr>
              <a:r>
                <a:rPr lang="en-US" sz="1200"/>
                <a:t>Guest PT ptr</a:t>
              </a:r>
            </a:p>
          </p:txBody>
        </p:sp>
        <p:sp>
          <p:nvSpPr>
            <p:cNvPr id="92" name="Text Box 35"/>
            <p:cNvSpPr txBox="1">
              <a:spLocks noChangeArrowheads="1"/>
            </p:cNvSpPr>
            <p:nvPr/>
          </p:nvSpPr>
          <p:spPr bwMode="auto">
            <a:xfrm>
              <a:off x="2112" y="2688"/>
              <a:ext cx="802" cy="173"/>
            </a:xfrm>
            <a:prstGeom prst="rect">
              <a:avLst/>
            </a:prstGeom>
            <a:noFill/>
            <a:ln w="9525">
              <a:noFill/>
              <a:miter lim="800000"/>
              <a:headEnd/>
              <a:tailEnd/>
            </a:ln>
          </p:spPr>
          <p:txBody>
            <a:bodyPr>
              <a:spAutoFit/>
            </a:bodyPr>
            <a:lstStyle/>
            <a:p>
              <a:pPr algn="l">
                <a:spcBef>
                  <a:spcPct val="50000"/>
                </a:spcBef>
              </a:pPr>
              <a:r>
                <a:rPr lang="en-US" sz="1200"/>
                <a:t>Nested PT ptr</a:t>
              </a:r>
            </a:p>
          </p:txBody>
        </p:sp>
        <p:sp>
          <p:nvSpPr>
            <p:cNvPr id="93" name="Rectangle 36"/>
            <p:cNvSpPr>
              <a:spLocks noChangeArrowheads="1"/>
            </p:cNvSpPr>
            <p:nvPr/>
          </p:nvSpPr>
          <p:spPr bwMode="auto">
            <a:xfrm>
              <a:off x="4080" y="2880"/>
              <a:ext cx="240" cy="384"/>
            </a:xfrm>
            <a:prstGeom prst="rect">
              <a:avLst/>
            </a:prstGeom>
            <a:solidFill>
              <a:srgbClr val="FC9C0C"/>
            </a:solidFill>
            <a:ln w="9525">
              <a:solidFill>
                <a:schemeClr val="tx1"/>
              </a:solidFill>
              <a:miter lim="800000"/>
              <a:headEnd/>
              <a:tailEnd/>
            </a:ln>
          </p:spPr>
          <p:txBody>
            <a:bodyPr wrap="none" anchor="ctr"/>
            <a:lstStyle/>
            <a:p>
              <a:pPr algn="l"/>
              <a:endParaRPr lang="en-US"/>
            </a:p>
          </p:txBody>
        </p:sp>
        <p:sp>
          <p:nvSpPr>
            <p:cNvPr id="94" name="Line 37"/>
            <p:cNvSpPr>
              <a:spLocks noChangeShapeType="1"/>
            </p:cNvSpPr>
            <p:nvPr/>
          </p:nvSpPr>
          <p:spPr bwMode="auto">
            <a:xfrm>
              <a:off x="3840" y="2928"/>
              <a:ext cx="240" cy="0"/>
            </a:xfrm>
            <a:prstGeom prst="line">
              <a:avLst/>
            </a:prstGeom>
            <a:noFill/>
            <a:ln w="9525">
              <a:solidFill>
                <a:schemeClr val="tx1"/>
              </a:solidFill>
              <a:round/>
              <a:headEnd/>
              <a:tailEnd type="triangle" w="med" len="med"/>
            </a:ln>
          </p:spPr>
          <p:txBody>
            <a:bodyPr/>
            <a:lstStyle/>
            <a:p>
              <a:endParaRPr lang="en-US"/>
            </a:p>
          </p:txBody>
        </p:sp>
        <p:sp>
          <p:nvSpPr>
            <p:cNvPr id="95" name="Rectangle 38"/>
            <p:cNvSpPr>
              <a:spLocks noChangeArrowheads="1"/>
            </p:cNvSpPr>
            <p:nvPr/>
          </p:nvSpPr>
          <p:spPr bwMode="auto">
            <a:xfrm>
              <a:off x="4080" y="1104"/>
              <a:ext cx="240" cy="384"/>
            </a:xfrm>
            <a:prstGeom prst="rect">
              <a:avLst/>
            </a:prstGeom>
            <a:solidFill>
              <a:srgbClr val="CCECF4"/>
            </a:solidFill>
            <a:ln w="9525">
              <a:solidFill>
                <a:schemeClr val="tx1"/>
              </a:solidFill>
              <a:miter lim="800000"/>
              <a:headEnd/>
              <a:tailEnd/>
            </a:ln>
          </p:spPr>
          <p:txBody>
            <a:bodyPr wrap="none" anchor="ctr"/>
            <a:lstStyle/>
            <a:p>
              <a:pPr algn="l"/>
              <a:endParaRPr lang="en-US"/>
            </a:p>
          </p:txBody>
        </p:sp>
        <p:sp>
          <p:nvSpPr>
            <p:cNvPr id="96" name="Rectangle 39"/>
            <p:cNvSpPr>
              <a:spLocks noChangeArrowheads="1"/>
            </p:cNvSpPr>
            <p:nvPr/>
          </p:nvSpPr>
          <p:spPr bwMode="auto">
            <a:xfrm>
              <a:off x="4080" y="1632"/>
              <a:ext cx="240" cy="384"/>
            </a:xfrm>
            <a:prstGeom prst="rect">
              <a:avLst/>
            </a:prstGeom>
            <a:solidFill>
              <a:srgbClr val="CCECF4"/>
            </a:solidFill>
            <a:ln w="9525">
              <a:solidFill>
                <a:schemeClr val="tx1"/>
              </a:solidFill>
              <a:miter lim="800000"/>
              <a:headEnd/>
              <a:tailEnd/>
            </a:ln>
          </p:spPr>
          <p:txBody>
            <a:bodyPr wrap="none" anchor="ctr"/>
            <a:lstStyle/>
            <a:p>
              <a:pPr algn="l"/>
              <a:endParaRPr lang="en-US"/>
            </a:p>
          </p:txBody>
        </p:sp>
        <p:sp>
          <p:nvSpPr>
            <p:cNvPr id="97" name="Line 40"/>
            <p:cNvSpPr>
              <a:spLocks noChangeShapeType="1"/>
            </p:cNvSpPr>
            <p:nvPr/>
          </p:nvSpPr>
          <p:spPr bwMode="auto">
            <a:xfrm flipV="1">
              <a:off x="3840" y="1152"/>
              <a:ext cx="240" cy="96"/>
            </a:xfrm>
            <a:prstGeom prst="line">
              <a:avLst/>
            </a:prstGeom>
            <a:noFill/>
            <a:ln w="9525">
              <a:solidFill>
                <a:schemeClr val="tx1"/>
              </a:solidFill>
              <a:round/>
              <a:headEnd/>
              <a:tailEnd type="triangle" w="med" len="med"/>
            </a:ln>
          </p:spPr>
          <p:txBody>
            <a:bodyPr/>
            <a:lstStyle/>
            <a:p>
              <a:endParaRPr lang="en-US"/>
            </a:p>
          </p:txBody>
        </p:sp>
        <p:sp>
          <p:nvSpPr>
            <p:cNvPr id="98" name="Line 41"/>
            <p:cNvSpPr>
              <a:spLocks noChangeShapeType="1"/>
            </p:cNvSpPr>
            <p:nvPr/>
          </p:nvSpPr>
          <p:spPr bwMode="auto">
            <a:xfrm flipV="1">
              <a:off x="3840" y="1680"/>
              <a:ext cx="240" cy="96"/>
            </a:xfrm>
            <a:prstGeom prst="line">
              <a:avLst/>
            </a:prstGeom>
            <a:noFill/>
            <a:ln w="9525">
              <a:solidFill>
                <a:schemeClr val="tx1"/>
              </a:solidFill>
              <a:round/>
              <a:headEnd/>
              <a:tailEnd type="triangle" w="med" len="med"/>
            </a:ln>
          </p:spPr>
          <p:txBody>
            <a:bodyPr/>
            <a:lstStyle/>
            <a:p>
              <a:endParaRPr lang="en-US"/>
            </a:p>
          </p:txBody>
        </p:sp>
        <p:sp>
          <p:nvSpPr>
            <p:cNvPr id="99" name="Text Box 42"/>
            <p:cNvSpPr txBox="1">
              <a:spLocks noChangeArrowheads="1"/>
            </p:cNvSpPr>
            <p:nvPr/>
          </p:nvSpPr>
          <p:spPr bwMode="auto">
            <a:xfrm>
              <a:off x="3254" y="743"/>
              <a:ext cx="1236" cy="231"/>
            </a:xfrm>
            <a:prstGeom prst="rect">
              <a:avLst/>
            </a:prstGeom>
            <a:noFill/>
            <a:ln w="9525">
              <a:noFill/>
              <a:miter lim="800000"/>
              <a:headEnd/>
              <a:tailEnd/>
            </a:ln>
          </p:spPr>
          <p:txBody>
            <a:bodyPr wrap="none">
              <a:spAutoFit/>
            </a:bodyPr>
            <a:lstStyle/>
            <a:p>
              <a:pPr algn="l"/>
              <a:r>
                <a:rPr lang="en-US" sz="1800"/>
                <a:t>VA→PA mapping</a:t>
              </a:r>
            </a:p>
          </p:txBody>
        </p:sp>
        <p:sp>
          <p:nvSpPr>
            <p:cNvPr id="100" name="Text Box 43"/>
            <p:cNvSpPr txBox="1">
              <a:spLocks noChangeArrowheads="1"/>
            </p:cNvSpPr>
            <p:nvPr/>
          </p:nvSpPr>
          <p:spPr bwMode="auto">
            <a:xfrm>
              <a:off x="3168" y="3312"/>
              <a:ext cx="1260" cy="231"/>
            </a:xfrm>
            <a:prstGeom prst="rect">
              <a:avLst/>
            </a:prstGeom>
            <a:noFill/>
            <a:ln w="9525">
              <a:noFill/>
              <a:miter lim="800000"/>
              <a:headEnd/>
              <a:tailEnd/>
            </a:ln>
          </p:spPr>
          <p:txBody>
            <a:bodyPr wrap="none">
              <a:spAutoFit/>
            </a:bodyPr>
            <a:lstStyle/>
            <a:p>
              <a:pPr algn="l"/>
              <a:r>
                <a:rPr lang="en-US" sz="1800" dirty="0"/>
                <a:t>PA→MA mapping</a:t>
              </a:r>
            </a:p>
          </p:txBody>
        </p:sp>
        <p:sp>
          <p:nvSpPr>
            <p:cNvPr id="101" name="Rectangle 44"/>
            <p:cNvSpPr>
              <a:spLocks noChangeArrowheads="1"/>
            </p:cNvSpPr>
            <p:nvPr/>
          </p:nvSpPr>
          <p:spPr bwMode="auto">
            <a:xfrm>
              <a:off x="4080" y="2256"/>
              <a:ext cx="240" cy="384"/>
            </a:xfrm>
            <a:prstGeom prst="rect">
              <a:avLst/>
            </a:prstGeom>
            <a:solidFill>
              <a:srgbClr val="FC9C0C"/>
            </a:solidFill>
            <a:ln w="9525">
              <a:solidFill>
                <a:schemeClr val="tx1"/>
              </a:solidFill>
              <a:miter lim="800000"/>
              <a:headEnd/>
              <a:tailEnd/>
            </a:ln>
          </p:spPr>
          <p:txBody>
            <a:bodyPr wrap="none" anchor="ctr"/>
            <a:lstStyle/>
            <a:p>
              <a:pPr algn="l"/>
              <a:endParaRPr lang="en-US"/>
            </a:p>
          </p:txBody>
        </p:sp>
        <p:sp>
          <p:nvSpPr>
            <p:cNvPr id="102" name="Line 45"/>
            <p:cNvSpPr>
              <a:spLocks noChangeShapeType="1"/>
            </p:cNvSpPr>
            <p:nvPr/>
          </p:nvSpPr>
          <p:spPr bwMode="auto">
            <a:xfrm>
              <a:off x="3888" y="2304"/>
              <a:ext cx="192" cy="0"/>
            </a:xfrm>
            <a:prstGeom prst="line">
              <a:avLst/>
            </a:prstGeom>
            <a:noFill/>
            <a:ln w="9525">
              <a:solidFill>
                <a:schemeClr val="tx1"/>
              </a:solidFill>
              <a:round/>
              <a:headEnd/>
              <a:tailEnd type="triangle" w="med" len="med"/>
            </a:ln>
          </p:spPr>
          <p:txBody>
            <a:bodyPr/>
            <a:lstStyle/>
            <a:p>
              <a:endParaRPr lang="en-US"/>
            </a:p>
          </p:txBody>
        </p:sp>
        <p:sp>
          <p:nvSpPr>
            <p:cNvPr id="103" name="Text Box 46"/>
            <p:cNvSpPr txBox="1">
              <a:spLocks noChangeArrowheads="1"/>
            </p:cNvSpPr>
            <p:nvPr/>
          </p:nvSpPr>
          <p:spPr bwMode="auto">
            <a:xfrm>
              <a:off x="4032" y="1392"/>
              <a:ext cx="316" cy="231"/>
            </a:xfrm>
            <a:prstGeom prst="rect">
              <a:avLst/>
            </a:prstGeom>
            <a:noFill/>
            <a:ln w="9525">
              <a:noFill/>
              <a:miter lim="800000"/>
              <a:headEnd/>
              <a:tailEnd/>
            </a:ln>
          </p:spPr>
          <p:txBody>
            <a:bodyPr wrap="none">
              <a:spAutoFit/>
            </a:bodyPr>
            <a:lstStyle/>
            <a:p>
              <a:pPr algn="l"/>
              <a:r>
                <a:rPr lang="en-US" sz="1800"/>
                <a:t>. . .</a:t>
              </a:r>
            </a:p>
          </p:txBody>
        </p:sp>
        <p:sp>
          <p:nvSpPr>
            <p:cNvPr id="104" name="Rectangle 93"/>
            <p:cNvSpPr>
              <a:spLocks noChangeArrowheads="1"/>
            </p:cNvSpPr>
            <p:nvPr/>
          </p:nvSpPr>
          <p:spPr bwMode="auto">
            <a:xfrm>
              <a:off x="4512" y="1008"/>
              <a:ext cx="240" cy="384"/>
            </a:xfrm>
            <a:prstGeom prst="rect">
              <a:avLst/>
            </a:prstGeom>
            <a:solidFill>
              <a:srgbClr val="CCECF4"/>
            </a:solidFill>
            <a:ln w="9525">
              <a:solidFill>
                <a:schemeClr val="tx1"/>
              </a:solidFill>
              <a:miter lim="800000"/>
              <a:headEnd/>
              <a:tailEnd/>
            </a:ln>
          </p:spPr>
          <p:txBody>
            <a:bodyPr wrap="none" anchor="ctr"/>
            <a:lstStyle/>
            <a:p>
              <a:pPr algn="l"/>
              <a:endParaRPr lang="en-US"/>
            </a:p>
          </p:txBody>
        </p:sp>
        <p:sp>
          <p:nvSpPr>
            <p:cNvPr id="105" name="Line 94"/>
            <p:cNvSpPr>
              <a:spLocks noChangeShapeType="1"/>
            </p:cNvSpPr>
            <p:nvPr/>
          </p:nvSpPr>
          <p:spPr bwMode="auto">
            <a:xfrm flipV="1">
              <a:off x="4272" y="1056"/>
              <a:ext cx="240" cy="96"/>
            </a:xfrm>
            <a:prstGeom prst="line">
              <a:avLst/>
            </a:prstGeom>
            <a:noFill/>
            <a:ln w="9525">
              <a:solidFill>
                <a:schemeClr val="tx1"/>
              </a:solidFill>
              <a:round/>
              <a:headEnd/>
              <a:tailEnd type="triangle" w="med" len="med"/>
            </a:ln>
          </p:spPr>
          <p:txBody>
            <a:bodyPr/>
            <a:lstStyle/>
            <a:p>
              <a:endParaRPr lang="en-US"/>
            </a:p>
          </p:txBody>
        </p:sp>
        <p:sp>
          <p:nvSpPr>
            <p:cNvPr id="106" name="Rectangle 95"/>
            <p:cNvSpPr>
              <a:spLocks noChangeArrowheads="1"/>
            </p:cNvSpPr>
            <p:nvPr/>
          </p:nvSpPr>
          <p:spPr bwMode="auto">
            <a:xfrm>
              <a:off x="4512" y="1488"/>
              <a:ext cx="240" cy="384"/>
            </a:xfrm>
            <a:prstGeom prst="rect">
              <a:avLst/>
            </a:prstGeom>
            <a:solidFill>
              <a:srgbClr val="CCECF4"/>
            </a:solidFill>
            <a:ln w="9525">
              <a:solidFill>
                <a:schemeClr val="tx1"/>
              </a:solidFill>
              <a:miter lim="800000"/>
              <a:headEnd/>
              <a:tailEnd/>
            </a:ln>
          </p:spPr>
          <p:txBody>
            <a:bodyPr wrap="none" anchor="ctr"/>
            <a:lstStyle/>
            <a:p>
              <a:pPr algn="l"/>
              <a:endParaRPr lang="en-US"/>
            </a:p>
          </p:txBody>
        </p:sp>
        <p:sp>
          <p:nvSpPr>
            <p:cNvPr id="107" name="Line 96"/>
            <p:cNvSpPr>
              <a:spLocks noChangeShapeType="1"/>
            </p:cNvSpPr>
            <p:nvPr/>
          </p:nvSpPr>
          <p:spPr bwMode="auto">
            <a:xfrm>
              <a:off x="4272" y="1440"/>
              <a:ext cx="240" cy="96"/>
            </a:xfrm>
            <a:prstGeom prst="line">
              <a:avLst/>
            </a:prstGeom>
            <a:noFill/>
            <a:ln w="9525">
              <a:solidFill>
                <a:schemeClr val="tx1"/>
              </a:solidFill>
              <a:round/>
              <a:headEnd/>
              <a:tailEnd type="triangle" w="med" len="med"/>
            </a:ln>
          </p:spPr>
          <p:txBody>
            <a:bodyPr/>
            <a:lstStyle/>
            <a:p>
              <a:endParaRPr lang="en-US"/>
            </a:p>
          </p:txBody>
        </p:sp>
        <p:sp>
          <p:nvSpPr>
            <p:cNvPr id="108" name="Rectangle 97"/>
            <p:cNvSpPr>
              <a:spLocks noChangeArrowheads="1"/>
            </p:cNvSpPr>
            <p:nvPr/>
          </p:nvSpPr>
          <p:spPr bwMode="auto">
            <a:xfrm>
              <a:off x="4512" y="3024"/>
              <a:ext cx="240" cy="384"/>
            </a:xfrm>
            <a:prstGeom prst="rect">
              <a:avLst/>
            </a:prstGeom>
            <a:solidFill>
              <a:srgbClr val="FC9C0C"/>
            </a:solidFill>
            <a:ln w="9525">
              <a:solidFill>
                <a:schemeClr val="tx1"/>
              </a:solidFill>
              <a:miter lim="800000"/>
              <a:headEnd/>
              <a:tailEnd/>
            </a:ln>
          </p:spPr>
          <p:txBody>
            <a:bodyPr wrap="none" anchor="ctr"/>
            <a:lstStyle/>
            <a:p>
              <a:pPr algn="l"/>
              <a:endParaRPr lang="en-US"/>
            </a:p>
          </p:txBody>
        </p:sp>
        <p:sp>
          <p:nvSpPr>
            <p:cNvPr id="109" name="Line 98"/>
            <p:cNvSpPr>
              <a:spLocks noChangeShapeType="1"/>
            </p:cNvSpPr>
            <p:nvPr/>
          </p:nvSpPr>
          <p:spPr bwMode="auto">
            <a:xfrm>
              <a:off x="4272" y="2448"/>
              <a:ext cx="240" cy="144"/>
            </a:xfrm>
            <a:prstGeom prst="line">
              <a:avLst/>
            </a:prstGeom>
            <a:noFill/>
            <a:ln w="9525">
              <a:solidFill>
                <a:schemeClr val="tx1"/>
              </a:solidFill>
              <a:round/>
              <a:headEnd/>
              <a:tailEnd type="triangle" w="med" len="med"/>
            </a:ln>
          </p:spPr>
          <p:txBody>
            <a:bodyPr/>
            <a:lstStyle/>
            <a:p>
              <a:endParaRPr lang="en-US"/>
            </a:p>
          </p:txBody>
        </p:sp>
        <p:sp>
          <p:nvSpPr>
            <p:cNvPr id="110" name="Rectangle 99"/>
            <p:cNvSpPr>
              <a:spLocks noChangeArrowheads="1"/>
            </p:cNvSpPr>
            <p:nvPr/>
          </p:nvSpPr>
          <p:spPr bwMode="auto">
            <a:xfrm>
              <a:off x="4512" y="2544"/>
              <a:ext cx="240" cy="384"/>
            </a:xfrm>
            <a:prstGeom prst="rect">
              <a:avLst/>
            </a:prstGeom>
            <a:solidFill>
              <a:srgbClr val="FC9C0C"/>
            </a:solidFill>
            <a:ln w="9525">
              <a:solidFill>
                <a:schemeClr val="tx1"/>
              </a:solidFill>
              <a:miter lim="800000"/>
              <a:headEnd/>
              <a:tailEnd/>
            </a:ln>
          </p:spPr>
          <p:txBody>
            <a:bodyPr wrap="none" anchor="ctr"/>
            <a:lstStyle/>
            <a:p>
              <a:pPr algn="l"/>
              <a:endParaRPr lang="en-US"/>
            </a:p>
          </p:txBody>
        </p:sp>
        <p:sp>
          <p:nvSpPr>
            <p:cNvPr id="111" name="Line 100"/>
            <p:cNvSpPr>
              <a:spLocks noChangeShapeType="1"/>
            </p:cNvSpPr>
            <p:nvPr/>
          </p:nvSpPr>
          <p:spPr bwMode="auto">
            <a:xfrm>
              <a:off x="4272" y="2976"/>
              <a:ext cx="240" cy="144"/>
            </a:xfrm>
            <a:prstGeom prst="line">
              <a:avLst/>
            </a:prstGeom>
            <a:noFill/>
            <a:ln w="9525">
              <a:solidFill>
                <a:schemeClr val="tx1"/>
              </a:solidFill>
              <a:round/>
              <a:headEnd/>
              <a:tailEnd type="triangle" w="med" len="med"/>
            </a:ln>
          </p:spPr>
          <p:txBody>
            <a:bodyPr/>
            <a:lstStyle/>
            <a:p>
              <a:endParaRPr lang="en-US"/>
            </a:p>
          </p:txBody>
        </p:sp>
      </p:gr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SPECjbb</a:t>
            </a:r>
            <a:endParaRPr lang="en-US" dirty="0"/>
          </a:p>
        </p:txBody>
      </p:sp>
      <p:sp>
        <p:nvSpPr>
          <p:cNvPr id="4" name="Rectangle 3"/>
          <p:cNvSpPr txBox="1">
            <a:spLocks noChangeArrowheads="1"/>
          </p:cNvSpPr>
          <p:nvPr/>
        </p:nvSpPr>
        <p:spPr>
          <a:xfrm>
            <a:off x="228600" y="1066800"/>
            <a:ext cx="3962400" cy="5029200"/>
          </a:xfrm>
          <a:prstGeom prst="rect">
            <a:avLst/>
          </a:prstGeom>
        </p:spPr>
        <p:txBody>
          <a:bodyPr/>
          <a:lstStyle/>
          <a:p>
            <a:pPr marL="233363" marR="0" lvl="0" indent="-233363" algn="l" defTabSz="914400" rtl="0" eaLnBrk="1" fontAlgn="base" latinLnBrk="0" hangingPunct="1">
              <a:lnSpc>
                <a:spcPct val="90000"/>
              </a:lnSpc>
              <a:spcBef>
                <a:spcPts val="1000"/>
              </a:spcBef>
              <a:spcAft>
                <a:spcPct val="0"/>
              </a:spcAft>
              <a:buClr>
                <a:srgbClr val="00709E"/>
              </a:buClr>
              <a:buSzPct val="115000"/>
              <a:buFont typeface="Wingdings" pitchFamily="2" charset="2"/>
              <a:buChar char="§"/>
              <a:tabLst/>
              <a:defRPr/>
            </a:pPr>
            <a:r>
              <a:rPr kumimoji="0" lang="en-US" sz="2400" b="1" i="0" u="none" strike="noStrike" kern="0" cap="none" spc="0" normalizeH="0" baseline="0" noProof="0" smtClean="0">
                <a:ln>
                  <a:noFill/>
                </a:ln>
                <a:solidFill>
                  <a:srgbClr val="333333"/>
                </a:solidFill>
                <a:effectLst/>
                <a:uLnTx/>
                <a:uFillTx/>
                <a:latin typeface="+mn-lt"/>
                <a:ea typeface="+mn-ea"/>
                <a:cs typeface="+mn-cs"/>
              </a:rPr>
              <a:t>Evaluates server side Java performance</a:t>
            </a:r>
          </a:p>
          <a:p>
            <a:pPr marL="400050" marR="0" lvl="1" indent="-171450" algn="l" defTabSz="914400" rtl="0" eaLnBrk="1" fontAlgn="base" latinLnBrk="0" hangingPunct="1">
              <a:lnSpc>
                <a:spcPct val="90000"/>
              </a:lnSpc>
              <a:spcBef>
                <a:spcPts val="800"/>
              </a:spcBef>
              <a:spcAft>
                <a:spcPct val="0"/>
              </a:spcAft>
              <a:buClr>
                <a:srgbClr val="00709E"/>
              </a:buClr>
              <a:buSzPct val="110000"/>
              <a:buFont typeface="Times" pitchFamily="18" charset="0"/>
              <a:buChar char="•"/>
              <a:tabLst/>
              <a:defRPr/>
            </a:pPr>
            <a:r>
              <a:rPr kumimoji="0" lang="en-US" sz="2000" b="0" i="0" u="none" strike="noStrike" kern="0" cap="none" spc="0" normalizeH="0" baseline="0" noProof="0" smtClean="0">
                <a:ln>
                  <a:noFill/>
                </a:ln>
                <a:solidFill>
                  <a:srgbClr val="333333"/>
                </a:solidFill>
                <a:effectLst/>
                <a:uLnTx/>
                <a:uFillTx/>
                <a:latin typeface="+mn-lt"/>
                <a:ea typeface="+mn-ea"/>
              </a:rPr>
              <a:t>TLB miss intensive workload</a:t>
            </a:r>
          </a:p>
          <a:p>
            <a:pPr marL="400050" marR="0" lvl="1" indent="-171450" algn="l" defTabSz="914400" rtl="0" eaLnBrk="1" fontAlgn="base" latinLnBrk="0" hangingPunct="1">
              <a:lnSpc>
                <a:spcPct val="90000"/>
              </a:lnSpc>
              <a:spcBef>
                <a:spcPts val="800"/>
              </a:spcBef>
              <a:spcAft>
                <a:spcPct val="0"/>
              </a:spcAft>
              <a:buClr>
                <a:srgbClr val="00709E"/>
              </a:buClr>
              <a:buSzPct val="110000"/>
              <a:buFont typeface="Times" pitchFamily="18" charset="0"/>
              <a:buChar char="•"/>
              <a:tabLst/>
              <a:defRPr/>
            </a:pPr>
            <a:r>
              <a:rPr kumimoji="0" lang="en-US" sz="2000" b="0" i="0" u="none" strike="noStrike" kern="0" cap="none" spc="0" normalizeH="0" baseline="0" noProof="0" smtClean="0">
                <a:ln>
                  <a:noFill/>
                </a:ln>
                <a:solidFill>
                  <a:srgbClr val="333333"/>
                </a:solidFill>
                <a:effectLst/>
                <a:uLnTx/>
                <a:uFillTx/>
                <a:latin typeface="+mn-lt"/>
                <a:ea typeface="+mn-ea"/>
              </a:rPr>
              <a:t>Little MMU activity</a:t>
            </a:r>
          </a:p>
          <a:p>
            <a:pPr marL="233363" marR="0" lvl="0" indent="-233363" algn="l" defTabSz="914400" rtl="0" eaLnBrk="1" fontAlgn="base" latinLnBrk="0" hangingPunct="1">
              <a:lnSpc>
                <a:spcPct val="90000"/>
              </a:lnSpc>
              <a:spcBef>
                <a:spcPts val="1000"/>
              </a:spcBef>
              <a:spcAft>
                <a:spcPct val="0"/>
              </a:spcAft>
              <a:buClr>
                <a:srgbClr val="00709E"/>
              </a:buClr>
              <a:buSzPct val="115000"/>
              <a:buFont typeface="Wingdings" pitchFamily="2" charset="2"/>
              <a:buChar char="§"/>
              <a:tabLst/>
              <a:defRPr/>
            </a:pPr>
            <a:r>
              <a:rPr kumimoji="0" lang="en-US" sz="2400" b="1" i="0" u="none" strike="noStrike" kern="0" cap="none" spc="0" normalizeH="0" baseline="0" noProof="0" smtClean="0">
                <a:ln>
                  <a:noFill/>
                </a:ln>
                <a:solidFill>
                  <a:srgbClr val="333333"/>
                </a:solidFill>
                <a:effectLst/>
                <a:uLnTx/>
                <a:uFillTx/>
                <a:latin typeface="+mn-lt"/>
                <a:ea typeface="+mn-ea"/>
                <a:cs typeface="+mn-cs"/>
              </a:rPr>
              <a:t>NPT is significantly slower than BT</a:t>
            </a:r>
          </a:p>
          <a:p>
            <a:pPr marL="400050" marR="0" lvl="1" indent="-171450" algn="l" defTabSz="914400" rtl="0" eaLnBrk="1" fontAlgn="base" latinLnBrk="0" hangingPunct="1">
              <a:lnSpc>
                <a:spcPct val="90000"/>
              </a:lnSpc>
              <a:spcBef>
                <a:spcPts val="800"/>
              </a:spcBef>
              <a:spcAft>
                <a:spcPct val="0"/>
              </a:spcAft>
              <a:buClr>
                <a:srgbClr val="00709E"/>
              </a:buClr>
              <a:buSzPct val="110000"/>
              <a:buFont typeface="Times" pitchFamily="18" charset="0"/>
              <a:buChar char="•"/>
              <a:tabLst/>
              <a:defRPr/>
            </a:pPr>
            <a:r>
              <a:rPr kumimoji="0" lang="en-US" sz="2000" b="0" i="0" u="none" strike="noStrike" kern="0" cap="none" spc="0" normalizeH="0" baseline="0" noProof="0" smtClean="0">
                <a:ln>
                  <a:noFill/>
                </a:ln>
                <a:solidFill>
                  <a:srgbClr val="333333"/>
                </a:solidFill>
                <a:effectLst/>
                <a:uLnTx/>
                <a:uFillTx/>
                <a:latin typeface="+mn-lt"/>
                <a:ea typeface="+mn-ea"/>
              </a:rPr>
              <a:t>Back of envelope</a:t>
            </a:r>
          </a:p>
          <a:p>
            <a:pPr marL="628650" marR="0" lvl="2" indent="-171450" algn="l" defTabSz="914400" rtl="0" eaLnBrk="1" fontAlgn="base" latinLnBrk="0" hangingPunct="1">
              <a:lnSpc>
                <a:spcPct val="90000"/>
              </a:lnSpc>
              <a:spcBef>
                <a:spcPts val="600"/>
              </a:spcBef>
              <a:spcAft>
                <a:spcPct val="0"/>
              </a:spcAft>
              <a:buClr>
                <a:srgbClr val="00709E"/>
              </a:buClr>
              <a:buSzPct val="110000"/>
              <a:buFont typeface="Arial" charset="0"/>
              <a:buChar char="•"/>
              <a:tabLst/>
              <a:defRPr/>
            </a:pPr>
            <a:r>
              <a:rPr kumimoji="0" lang="en-US" sz="1800" b="0" i="0" u="none" strike="noStrike" kern="0" cap="none" spc="0" normalizeH="0" baseline="0" noProof="0" smtClean="0">
                <a:ln>
                  <a:noFill/>
                </a:ln>
                <a:solidFill>
                  <a:srgbClr val="333333"/>
                </a:solidFill>
                <a:effectLst/>
                <a:uLnTx/>
                <a:uFillTx/>
                <a:latin typeface="+mn-lt"/>
                <a:ea typeface="+mn-ea"/>
              </a:rPr>
              <a:t>TLB miss rate = 3.1M/s</a:t>
            </a:r>
          </a:p>
          <a:p>
            <a:pPr marL="628650" marR="0" lvl="2" indent="-171450" algn="l" defTabSz="914400" rtl="0" eaLnBrk="1" fontAlgn="base" latinLnBrk="0" hangingPunct="1">
              <a:lnSpc>
                <a:spcPct val="90000"/>
              </a:lnSpc>
              <a:spcBef>
                <a:spcPts val="600"/>
              </a:spcBef>
              <a:spcAft>
                <a:spcPct val="0"/>
              </a:spcAft>
              <a:buClr>
                <a:srgbClr val="00709E"/>
              </a:buClr>
              <a:buSzPct val="110000"/>
              <a:buFont typeface="Arial" charset="0"/>
              <a:buChar char="•"/>
              <a:tabLst/>
              <a:defRPr/>
            </a:pPr>
            <a:r>
              <a:rPr kumimoji="0" lang="en-US" sz="1800" b="0" i="0" u="none" strike="noStrike" kern="0" cap="none" spc="0" normalizeH="0" baseline="0" noProof="0" smtClean="0">
                <a:ln>
                  <a:noFill/>
                </a:ln>
                <a:solidFill>
                  <a:srgbClr val="333333"/>
                </a:solidFill>
                <a:effectLst/>
                <a:uLnTx/>
                <a:uFillTx/>
                <a:latin typeface="+mn-lt"/>
                <a:ea typeface="+mn-ea"/>
              </a:rPr>
              <a:t>BT: 3.1M X 30 = 93M out of 1600M is okay</a:t>
            </a:r>
          </a:p>
          <a:p>
            <a:pPr marL="628650" marR="0" lvl="2" indent="-171450" algn="l" defTabSz="914400" rtl="0" eaLnBrk="1" fontAlgn="base" latinLnBrk="0" hangingPunct="1">
              <a:lnSpc>
                <a:spcPct val="90000"/>
              </a:lnSpc>
              <a:spcBef>
                <a:spcPts val="600"/>
              </a:spcBef>
              <a:spcAft>
                <a:spcPct val="0"/>
              </a:spcAft>
              <a:buClr>
                <a:srgbClr val="00709E"/>
              </a:buClr>
              <a:buSzPct val="110000"/>
              <a:buFont typeface="Arial" charset="0"/>
              <a:buChar char="•"/>
              <a:tabLst/>
              <a:defRPr/>
            </a:pPr>
            <a:r>
              <a:rPr kumimoji="0" lang="en-US" sz="1800" b="0" i="0" u="none" strike="noStrike" kern="0" cap="none" spc="0" normalizeH="0" baseline="0" noProof="0" smtClean="0">
                <a:ln>
                  <a:noFill/>
                </a:ln>
                <a:solidFill>
                  <a:srgbClr val="333333"/>
                </a:solidFill>
                <a:effectLst/>
                <a:uLnTx/>
                <a:uFillTx/>
                <a:latin typeface="+mn-lt"/>
                <a:ea typeface="+mn-ea"/>
              </a:rPr>
              <a:t>NPT: 3.1 X  100 = 310M out of 1600M is high</a:t>
            </a:r>
          </a:p>
          <a:p>
            <a:pPr marL="233363" marR="0" lvl="0" indent="-233363" algn="l" defTabSz="914400" rtl="0" eaLnBrk="1" fontAlgn="base" latinLnBrk="0" hangingPunct="1">
              <a:lnSpc>
                <a:spcPct val="90000"/>
              </a:lnSpc>
              <a:spcBef>
                <a:spcPts val="1000"/>
              </a:spcBef>
              <a:spcAft>
                <a:spcPct val="0"/>
              </a:spcAft>
              <a:buClr>
                <a:srgbClr val="00709E"/>
              </a:buClr>
              <a:buSzPct val="115000"/>
              <a:buFont typeface="Wingdings" pitchFamily="2" charset="2"/>
              <a:buChar char="§"/>
              <a:tabLst/>
              <a:defRPr/>
            </a:pPr>
            <a:r>
              <a:rPr kumimoji="0" lang="en-US" sz="2400" b="1" i="0" u="none" strike="noStrike" kern="0" cap="none" spc="0" normalizeH="0" baseline="0" noProof="0" smtClean="0">
                <a:ln>
                  <a:noFill/>
                </a:ln>
                <a:solidFill>
                  <a:srgbClr val="333333"/>
                </a:solidFill>
                <a:effectLst/>
                <a:uLnTx/>
                <a:uFillTx/>
                <a:latin typeface="+mn-lt"/>
                <a:ea typeface="+mn-ea"/>
                <a:cs typeface="+mn-cs"/>
              </a:rPr>
              <a:t>But this is not the end for SPECjbb!</a:t>
            </a:r>
            <a:endParaRPr kumimoji="0" lang="en-US" sz="2400" b="1" i="0" u="none" strike="noStrike" kern="0" cap="none" spc="0" normalizeH="0" baseline="0" noProof="0" dirty="0">
              <a:ln>
                <a:noFill/>
              </a:ln>
              <a:solidFill>
                <a:srgbClr val="333333"/>
              </a:solidFill>
              <a:effectLst/>
              <a:uLnTx/>
              <a:uFillTx/>
              <a:latin typeface="+mn-lt"/>
              <a:ea typeface="+mn-ea"/>
              <a:cs typeface="+mn-cs"/>
            </a:endParaRPr>
          </a:p>
        </p:txBody>
      </p:sp>
      <p:sp>
        <p:nvSpPr>
          <p:cNvPr id="5" name="Line 11"/>
          <p:cNvSpPr>
            <a:spLocks noChangeShapeType="1"/>
          </p:cNvSpPr>
          <p:nvPr/>
        </p:nvSpPr>
        <p:spPr bwMode="auto">
          <a:xfrm>
            <a:off x="6324600" y="5181600"/>
            <a:ext cx="3048000" cy="0"/>
          </a:xfrm>
          <a:prstGeom prst="line">
            <a:avLst/>
          </a:prstGeom>
          <a:noFill/>
          <a:ln w="19050">
            <a:solidFill>
              <a:schemeClr val="tx1"/>
            </a:solidFill>
            <a:round/>
            <a:headEnd/>
            <a:tailEnd/>
          </a:ln>
          <a:effectLst/>
        </p:spPr>
        <p:txBody>
          <a:bodyPr/>
          <a:lstStyle/>
          <a:p>
            <a:endParaRPr lang="en-US"/>
          </a:p>
        </p:txBody>
      </p:sp>
      <p:sp>
        <p:nvSpPr>
          <p:cNvPr id="6" name="Rectangle 12"/>
          <p:cNvSpPr>
            <a:spLocks noChangeArrowheads="1"/>
          </p:cNvSpPr>
          <p:nvPr/>
        </p:nvSpPr>
        <p:spPr bwMode="auto">
          <a:xfrm>
            <a:off x="7010400" y="2819400"/>
            <a:ext cx="304800" cy="2362200"/>
          </a:xfrm>
          <a:prstGeom prst="rect">
            <a:avLst/>
          </a:prstGeom>
          <a:solidFill>
            <a:schemeClr val="accent2"/>
          </a:solidFill>
          <a:ln w="9525">
            <a:solidFill>
              <a:schemeClr val="tx1"/>
            </a:solidFill>
            <a:miter lim="800000"/>
            <a:headEnd/>
            <a:tailEnd/>
          </a:ln>
          <a:effectLst/>
        </p:spPr>
        <p:txBody>
          <a:bodyPr wrap="none" anchor="ctr"/>
          <a:lstStyle/>
          <a:p>
            <a:endParaRPr lang="en-US"/>
          </a:p>
        </p:txBody>
      </p:sp>
      <p:sp>
        <p:nvSpPr>
          <p:cNvPr id="7" name="Rectangle 13"/>
          <p:cNvSpPr>
            <a:spLocks noChangeArrowheads="1"/>
          </p:cNvSpPr>
          <p:nvPr/>
        </p:nvSpPr>
        <p:spPr bwMode="auto">
          <a:xfrm>
            <a:off x="7772400" y="3276600"/>
            <a:ext cx="304800" cy="1905000"/>
          </a:xfrm>
          <a:prstGeom prst="rect">
            <a:avLst/>
          </a:prstGeom>
          <a:solidFill>
            <a:schemeClr val="accent2"/>
          </a:solidFill>
          <a:ln w="9525">
            <a:solidFill>
              <a:schemeClr val="tx1"/>
            </a:solidFill>
            <a:miter lim="800000"/>
            <a:headEnd/>
            <a:tailEnd/>
          </a:ln>
          <a:effectLst/>
        </p:spPr>
        <p:txBody>
          <a:bodyPr wrap="none" anchor="ctr"/>
          <a:lstStyle/>
          <a:p>
            <a:endParaRPr lang="en-US"/>
          </a:p>
        </p:txBody>
      </p:sp>
      <p:sp>
        <p:nvSpPr>
          <p:cNvPr id="8" name="Rectangle 14"/>
          <p:cNvSpPr>
            <a:spLocks noChangeArrowheads="1"/>
          </p:cNvSpPr>
          <p:nvPr/>
        </p:nvSpPr>
        <p:spPr bwMode="auto">
          <a:xfrm>
            <a:off x="8610600" y="3657600"/>
            <a:ext cx="304800" cy="1524000"/>
          </a:xfrm>
          <a:prstGeom prst="rect">
            <a:avLst/>
          </a:prstGeom>
          <a:solidFill>
            <a:schemeClr val="accent2"/>
          </a:solidFill>
          <a:ln w="9525" algn="ctr">
            <a:solidFill>
              <a:schemeClr val="tx1"/>
            </a:solidFill>
            <a:miter lim="800000"/>
            <a:headEnd/>
            <a:tailEnd/>
          </a:ln>
          <a:effectLst/>
        </p:spPr>
        <p:txBody>
          <a:bodyPr wrap="none" anchor="ctr"/>
          <a:lstStyle/>
          <a:p>
            <a:endParaRPr lang="en-US"/>
          </a:p>
        </p:txBody>
      </p:sp>
      <p:sp>
        <p:nvSpPr>
          <p:cNvPr id="9" name="Text Box 15"/>
          <p:cNvSpPr txBox="1">
            <a:spLocks noChangeArrowheads="1"/>
          </p:cNvSpPr>
          <p:nvPr/>
        </p:nvSpPr>
        <p:spPr bwMode="auto">
          <a:xfrm>
            <a:off x="6019800" y="5257800"/>
            <a:ext cx="1600200" cy="457200"/>
          </a:xfrm>
          <a:prstGeom prst="rect">
            <a:avLst/>
          </a:prstGeom>
          <a:noFill/>
          <a:ln w="9525">
            <a:noFill/>
            <a:miter lim="800000"/>
            <a:headEnd/>
            <a:tailEnd/>
          </a:ln>
          <a:effectLst/>
        </p:spPr>
        <p:txBody>
          <a:bodyPr>
            <a:spAutoFit/>
          </a:bodyPr>
          <a:lstStyle/>
          <a:p>
            <a:pPr algn="ctr">
              <a:spcBef>
                <a:spcPct val="50000"/>
              </a:spcBef>
            </a:pPr>
            <a:r>
              <a:rPr lang="en-US" sz="1200"/>
              <a:t>Native (Unvirtualized case)</a:t>
            </a:r>
          </a:p>
        </p:txBody>
      </p:sp>
      <p:sp>
        <p:nvSpPr>
          <p:cNvPr id="10" name="Text Box 16"/>
          <p:cNvSpPr txBox="1">
            <a:spLocks noChangeArrowheads="1"/>
          </p:cNvSpPr>
          <p:nvPr/>
        </p:nvSpPr>
        <p:spPr bwMode="auto">
          <a:xfrm>
            <a:off x="7315200" y="5181600"/>
            <a:ext cx="1219200" cy="457200"/>
          </a:xfrm>
          <a:prstGeom prst="rect">
            <a:avLst/>
          </a:prstGeom>
          <a:noFill/>
          <a:ln w="9525">
            <a:noFill/>
            <a:miter lim="800000"/>
            <a:headEnd/>
            <a:tailEnd/>
          </a:ln>
          <a:effectLst/>
        </p:spPr>
        <p:txBody>
          <a:bodyPr>
            <a:spAutoFit/>
          </a:bodyPr>
          <a:lstStyle/>
          <a:p>
            <a:pPr algn="ctr">
              <a:spcBef>
                <a:spcPct val="50000"/>
              </a:spcBef>
            </a:pPr>
            <a:r>
              <a:rPr lang="en-US" sz="1200"/>
              <a:t>With BT monitor</a:t>
            </a:r>
          </a:p>
        </p:txBody>
      </p:sp>
      <p:sp>
        <p:nvSpPr>
          <p:cNvPr id="11" name="Text Box 18"/>
          <p:cNvSpPr txBox="1">
            <a:spLocks noChangeArrowheads="1"/>
          </p:cNvSpPr>
          <p:nvPr/>
        </p:nvSpPr>
        <p:spPr bwMode="auto">
          <a:xfrm>
            <a:off x="8153400" y="5181600"/>
            <a:ext cx="1371600" cy="457200"/>
          </a:xfrm>
          <a:prstGeom prst="rect">
            <a:avLst/>
          </a:prstGeom>
          <a:noFill/>
          <a:ln w="9525">
            <a:noFill/>
            <a:miter lim="800000"/>
            <a:headEnd/>
            <a:tailEnd/>
          </a:ln>
          <a:effectLst/>
        </p:spPr>
        <p:txBody>
          <a:bodyPr>
            <a:spAutoFit/>
          </a:bodyPr>
          <a:lstStyle/>
          <a:p>
            <a:pPr algn="ctr">
              <a:spcBef>
                <a:spcPct val="50000"/>
              </a:spcBef>
            </a:pPr>
            <a:r>
              <a:rPr lang="en-US" sz="1200"/>
              <a:t>With NPT monitor</a:t>
            </a:r>
          </a:p>
        </p:txBody>
      </p:sp>
      <p:sp>
        <p:nvSpPr>
          <p:cNvPr id="12" name="Text Box 19"/>
          <p:cNvSpPr txBox="1">
            <a:spLocks noChangeArrowheads="1"/>
          </p:cNvSpPr>
          <p:nvPr/>
        </p:nvSpPr>
        <p:spPr bwMode="auto">
          <a:xfrm>
            <a:off x="6629400" y="2362200"/>
            <a:ext cx="914400" cy="457200"/>
          </a:xfrm>
          <a:prstGeom prst="rect">
            <a:avLst/>
          </a:prstGeom>
          <a:noFill/>
          <a:ln w="9525">
            <a:noFill/>
            <a:miter lim="800000"/>
            <a:headEnd/>
            <a:tailEnd/>
          </a:ln>
          <a:effectLst/>
        </p:spPr>
        <p:txBody>
          <a:bodyPr>
            <a:spAutoFit/>
          </a:bodyPr>
          <a:lstStyle/>
          <a:p>
            <a:pPr algn="ctr">
              <a:spcBef>
                <a:spcPct val="50000"/>
              </a:spcBef>
            </a:pPr>
            <a:r>
              <a:rPr lang="en-US" sz="1200"/>
              <a:t>9965 ops per sec</a:t>
            </a:r>
          </a:p>
        </p:txBody>
      </p:sp>
      <p:sp>
        <p:nvSpPr>
          <p:cNvPr id="13" name="Text Box 20"/>
          <p:cNvSpPr txBox="1">
            <a:spLocks noChangeArrowheads="1"/>
          </p:cNvSpPr>
          <p:nvPr/>
        </p:nvSpPr>
        <p:spPr bwMode="auto">
          <a:xfrm>
            <a:off x="7543800" y="2743200"/>
            <a:ext cx="914400" cy="457200"/>
          </a:xfrm>
          <a:prstGeom prst="rect">
            <a:avLst/>
          </a:prstGeom>
          <a:noFill/>
          <a:ln w="9525">
            <a:noFill/>
            <a:miter lim="800000"/>
            <a:headEnd/>
            <a:tailEnd/>
          </a:ln>
          <a:effectLst/>
        </p:spPr>
        <p:txBody>
          <a:bodyPr>
            <a:spAutoFit/>
          </a:bodyPr>
          <a:lstStyle/>
          <a:p>
            <a:pPr algn="ctr">
              <a:spcBef>
                <a:spcPct val="50000"/>
              </a:spcBef>
            </a:pPr>
            <a:r>
              <a:rPr lang="en-US" sz="1200"/>
              <a:t>8979 ops per sec</a:t>
            </a:r>
          </a:p>
        </p:txBody>
      </p:sp>
      <p:sp>
        <p:nvSpPr>
          <p:cNvPr id="14" name="Text Box 21"/>
          <p:cNvSpPr txBox="1">
            <a:spLocks noChangeArrowheads="1"/>
          </p:cNvSpPr>
          <p:nvPr/>
        </p:nvSpPr>
        <p:spPr bwMode="auto">
          <a:xfrm>
            <a:off x="8305800" y="3200400"/>
            <a:ext cx="914400" cy="457200"/>
          </a:xfrm>
          <a:prstGeom prst="rect">
            <a:avLst/>
          </a:prstGeom>
          <a:noFill/>
          <a:ln w="9525">
            <a:noFill/>
            <a:miter lim="800000"/>
            <a:headEnd/>
            <a:tailEnd/>
          </a:ln>
          <a:effectLst/>
        </p:spPr>
        <p:txBody>
          <a:bodyPr>
            <a:spAutoFit/>
          </a:bodyPr>
          <a:lstStyle/>
          <a:p>
            <a:pPr algn="ctr">
              <a:spcBef>
                <a:spcPct val="50000"/>
              </a:spcBef>
            </a:pPr>
            <a:r>
              <a:rPr lang="en-US" sz="1200"/>
              <a:t>6387 ops per sec</a:t>
            </a:r>
          </a:p>
        </p:txBody>
      </p:sp>
      <p:sp>
        <p:nvSpPr>
          <p:cNvPr id="15" name="Rectangle 22"/>
          <p:cNvSpPr>
            <a:spLocks noChangeArrowheads="1"/>
          </p:cNvSpPr>
          <p:nvPr/>
        </p:nvSpPr>
        <p:spPr bwMode="auto">
          <a:xfrm>
            <a:off x="4876800" y="1447800"/>
            <a:ext cx="533400" cy="2819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6" name="Rectangle 23"/>
          <p:cNvSpPr>
            <a:spLocks noChangeArrowheads="1"/>
          </p:cNvSpPr>
          <p:nvPr/>
        </p:nvSpPr>
        <p:spPr bwMode="auto">
          <a:xfrm>
            <a:off x="4876800" y="4267200"/>
            <a:ext cx="533400" cy="228600"/>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17" name="Text Box 24"/>
          <p:cNvSpPr txBox="1">
            <a:spLocks noChangeArrowheads="1"/>
          </p:cNvSpPr>
          <p:nvPr/>
        </p:nvSpPr>
        <p:spPr bwMode="auto">
          <a:xfrm>
            <a:off x="4800600" y="4572000"/>
            <a:ext cx="838200" cy="517525"/>
          </a:xfrm>
          <a:prstGeom prst="rect">
            <a:avLst/>
          </a:prstGeom>
          <a:noFill/>
          <a:ln w="9525">
            <a:noFill/>
            <a:miter lim="800000"/>
            <a:headEnd/>
            <a:tailEnd/>
          </a:ln>
          <a:effectLst/>
        </p:spPr>
        <p:txBody>
          <a:bodyPr>
            <a:spAutoFit/>
          </a:bodyPr>
          <a:lstStyle/>
          <a:p>
            <a:pPr>
              <a:spcBef>
                <a:spcPct val="50000"/>
              </a:spcBef>
            </a:pPr>
            <a:r>
              <a:rPr lang="en-US" sz="1400"/>
              <a:t>With BT monitor</a:t>
            </a:r>
          </a:p>
        </p:txBody>
      </p:sp>
      <p:sp>
        <p:nvSpPr>
          <p:cNvPr id="18" name="AutoShape 25"/>
          <p:cNvSpPr>
            <a:spLocks/>
          </p:cNvSpPr>
          <p:nvPr/>
        </p:nvSpPr>
        <p:spPr bwMode="auto">
          <a:xfrm>
            <a:off x="4648200" y="1447800"/>
            <a:ext cx="76200" cy="2819400"/>
          </a:xfrm>
          <a:prstGeom prst="leftBrace">
            <a:avLst>
              <a:gd name="adj1" fmla="val 308333"/>
              <a:gd name="adj2" fmla="val 50000"/>
            </a:avLst>
          </a:prstGeom>
          <a:noFill/>
          <a:ln w="9525">
            <a:solidFill>
              <a:schemeClr val="tx1"/>
            </a:solidFill>
            <a:round/>
            <a:headEnd/>
            <a:tailEnd/>
          </a:ln>
          <a:effectLst/>
        </p:spPr>
        <p:txBody>
          <a:bodyPr wrap="none" anchor="ctr"/>
          <a:lstStyle/>
          <a:p>
            <a:endParaRPr lang="en-US"/>
          </a:p>
        </p:txBody>
      </p:sp>
      <p:sp>
        <p:nvSpPr>
          <p:cNvPr id="19" name="Text Box 26"/>
          <p:cNvSpPr txBox="1">
            <a:spLocks noChangeArrowheads="1"/>
          </p:cNvSpPr>
          <p:nvPr/>
        </p:nvSpPr>
        <p:spPr bwMode="auto">
          <a:xfrm>
            <a:off x="3886200" y="2514600"/>
            <a:ext cx="1082675" cy="549275"/>
          </a:xfrm>
          <a:prstGeom prst="rect">
            <a:avLst/>
          </a:prstGeom>
          <a:noFill/>
          <a:ln w="9525">
            <a:noFill/>
            <a:miter lim="800000"/>
            <a:headEnd/>
            <a:tailEnd/>
          </a:ln>
          <a:effectLst/>
        </p:spPr>
        <p:txBody>
          <a:bodyPr>
            <a:spAutoFit/>
          </a:bodyPr>
          <a:lstStyle/>
          <a:p>
            <a:r>
              <a:rPr lang="en-US" sz="1000"/>
              <a:t>guest code</a:t>
            </a:r>
          </a:p>
          <a:p>
            <a:r>
              <a:rPr lang="en-US" sz="1000"/>
              <a:t>(direct or translated)</a:t>
            </a:r>
          </a:p>
        </p:txBody>
      </p:sp>
      <p:sp>
        <p:nvSpPr>
          <p:cNvPr id="20" name="Text Box 27"/>
          <p:cNvSpPr txBox="1">
            <a:spLocks noChangeArrowheads="1"/>
          </p:cNvSpPr>
          <p:nvPr/>
        </p:nvSpPr>
        <p:spPr bwMode="auto">
          <a:xfrm>
            <a:off x="3733800" y="4953000"/>
            <a:ext cx="838200" cy="244475"/>
          </a:xfrm>
          <a:prstGeom prst="rect">
            <a:avLst/>
          </a:prstGeom>
          <a:noFill/>
          <a:ln w="9525">
            <a:noFill/>
            <a:miter lim="800000"/>
            <a:headEnd/>
            <a:tailEnd/>
          </a:ln>
          <a:effectLst/>
        </p:spPr>
        <p:txBody>
          <a:bodyPr>
            <a:spAutoFit/>
          </a:bodyPr>
          <a:lstStyle/>
          <a:p>
            <a:r>
              <a:rPr lang="en-US" sz="1000"/>
              <a:t>overheads</a:t>
            </a:r>
          </a:p>
        </p:txBody>
      </p:sp>
      <p:sp>
        <p:nvSpPr>
          <p:cNvPr id="21" name="Line 28"/>
          <p:cNvSpPr>
            <a:spLocks noChangeShapeType="1"/>
          </p:cNvSpPr>
          <p:nvPr/>
        </p:nvSpPr>
        <p:spPr bwMode="auto">
          <a:xfrm flipV="1">
            <a:off x="4419600" y="4419600"/>
            <a:ext cx="381000" cy="533400"/>
          </a:xfrm>
          <a:prstGeom prst="line">
            <a:avLst/>
          </a:prstGeom>
          <a:noFill/>
          <a:ln w="9525">
            <a:solidFill>
              <a:schemeClr val="tx1"/>
            </a:solidFill>
            <a:round/>
            <a:headEnd/>
            <a:tailEnd type="triangle" w="med" len="med"/>
          </a:ln>
          <a:effectLst/>
        </p:spPr>
        <p:txBody>
          <a:bodyPr/>
          <a:lstStyle/>
          <a:p>
            <a:endParaRPr lang="en-US"/>
          </a:p>
        </p:txBody>
      </p:sp>
      <p:sp>
        <p:nvSpPr>
          <p:cNvPr id="22" name="Rectangle 29"/>
          <p:cNvSpPr>
            <a:spLocks noChangeArrowheads="1"/>
          </p:cNvSpPr>
          <p:nvPr/>
        </p:nvSpPr>
        <p:spPr bwMode="auto">
          <a:xfrm>
            <a:off x="5791200" y="609600"/>
            <a:ext cx="609600" cy="36576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3" name="Rectangle 30"/>
          <p:cNvSpPr>
            <a:spLocks noChangeArrowheads="1"/>
          </p:cNvSpPr>
          <p:nvPr/>
        </p:nvSpPr>
        <p:spPr bwMode="auto">
          <a:xfrm>
            <a:off x="5791200" y="4267200"/>
            <a:ext cx="609600" cy="76200"/>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24" name="Text Box 31"/>
          <p:cNvSpPr txBox="1">
            <a:spLocks noChangeArrowheads="1"/>
          </p:cNvSpPr>
          <p:nvPr/>
        </p:nvSpPr>
        <p:spPr bwMode="auto">
          <a:xfrm>
            <a:off x="5638800" y="4419600"/>
            <a:ext cx="838200" cy="730250"/>
          </a:xfrm>
          <a:prstGeom prst="rect">
            <a:avLst/>
          </a:prstGeom>
          <a:noFill/>
          <a:ln w="9525">
            <a:noFill/>
            <a:miter lim="800000"/>
            <a:headEnd/>
            <a:tailEnd/>
          </a:ln>
          <a:effectLst/>
        </p:spPr>
        <p:txBody>
          <a:bodyPr>
            <a:spAutoFit/>
          </a:bodyPr>
          <a:lstStyle/>
          <a:p>
            <a:pPr>
              <a:spcBef>
                <a:spcPct val="50000"/>
              </a:spcBef>
            </a:pPr>
            <a:r>
              <a:rPr lang="en-US" sz="1400"/>
              <a:t>With NPT monitor</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4" end="4"/>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
                                            <p:txEl>
                                              <p:pRg st="5" end="5"/>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xEl>
                                              <p:pRg st="6" end="6"/>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p:bldP spid="10" grpId="0"/>
      <p:bldP spid="11" grpId="0"/>
      <p:bldP spid="12" grpId="0"/>
      <p:bldP spid="13" grpId="0"/>
      <p:bldP spid="14" grpId="0"/>
      <p:bldP spid="22" grpId="0" animBg="1"/>
      <p:bldP spid="23" grpId="0" animBg="1"/>
      <p:bldP spid="2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Tests Results</a:t>
            </a:r>
            <a:endParaRPr lang="en-US" dirty="0"/>
          </a:p>
        </p:txBody>
      </p:sp>
      <p:sp>
        <p:nvSpPr>
          <p:cNvPr id="4" name="Content Placeholder 3"/>
          <p:cNvSpPr>
            <a:spLocks noGrp="1"/>
          </p:cNvSpPr>
          <p:nvPr>
            <p:ph sz="half" idx="1"/>
          </p:nvPr>
        </p:nvSpPr>
        <p:spPr/>
        <p:txBody>
          <a:bodyPr/>
          <a:lstStyle/>
          <a:p>
            <a:pPr>
              <a:lnSpc>
                <a:spcPct val="90000"/>
              </a:lnSpc>
            </a:pPr>
            <a:r>
              <a:rPr lang="en-US" sz="2400" dirty="0" smtClean="0"/>
              <a:t>Apache compile</a:t>
            </a:r>
          </a:p>
          <a:p>
            <a:pPr lvl="1">
              <a:lnSpc>
                <a:spcPct val="90000"/>
              </a:lnSpc>
            </a:pPr>
            <a:r>
              <a:rPr lang="en-US" sz="2000" dirty="0" smtClean="0"/>
              <a:t>MMU heavy, TLB moderate</a:t>
            </a:r>
          </a:p>
          <a:p>
            <a:pPr lvl="1">
              <a:lnSpc>
                <a:spcPct val="90000"/>
              </a:lnSpc>
            </a:pPr>
            <a:r>
              <a:rPr lang="en-US" sz="2000" dirty="0" smtClean="0"/>
              <a:t>NPT improves it very much</a:t>
            </a:r>
          </a:p>
          <a:p>
            <a:pPr>
              <a:lnSpc>
                <a:spcPct val="90000"/>
              </a:lnSpc>
            </a:pPr>
            <a:r>
              <a:rPr lang="en-US" sz="2400" dirty="0" smtClean="0"/>
              <a:t>Shell counting</a:t>
            </a:r>
          </a:p>
          <a:p>
            <a:pPr lvl="1">
              <a:lnSpc>
                <a:spcPct val="90000"/>
              </a:lnSpc>
            </a:pPr>
            <a:r>
              <a:rPr lang="en-US" sz="2000" dirty="0" smtClean="0"/>
              <a:t>MMU obese</a:t>
            </a:r>
          </a:p>
          <a:p>
            <a:pPr lvl="1">
              <a:lnSpc>
                <a:spcPct val="90000"/>
              </a:lnSpc>
            </a:pPr>
            <a:r>
              <a:rPr lang="en-US" sz="2000" dirty="0" smtClean="0"/>
              <a:t>NPT improves it beyond wildest dreams</a:t>
            </a:r>
          </a:p>
          <a:p>
            <a:pPr>
              <a:lnSpc>
                <a:spcPct val="90000"/>
              </a:lnSpc>
            </a:pPr>
            <a:r>
              <a:rPr lang="en-US" sz="2400" dirty="0" err="1" smtClean="0"/>
              <a:t>SPECjbb</a:t>
            </a:r>
            <a:endParaRPr lang="en-US" sz="2400" dirty="0" smtClean="0"/>
          </a:p>
          <a:p>
            <a:pPr lvl="1">
              <a:lnSpc>
                <a:spcPct val="90000"/>
              </a:lnSpc>
            </a:pPr>
            <a:r>
              <a:rPr lang="en-US" sz="2000" dirty="0" smtClean="0"/>
              <a:t>MMU light, TLB heavy</a:t>
            </a:r>
          </a:p>
          <a:p>
            <a:pPr lvl="1">
              <a:lnSpc>
                <a:spcPct val="90000"/>
              </a:lnSpc>
            </a:pPr>
            <a:r>
              <a:rPr lang="en-US" sz="2000" dirty="0" smtClean="0"/>
              <a:t>NPT hurts if it does not use large pages</a:t>
            </a:r>
          </a:p>
          <a:p>
            <a:pPr lvl="1">
              <a:lnSpc>
                <a:spcPct val="90000"/>
              </a:lnSpc>
            </a:pPr>
            <a:r>
              <a:rPr lang="en-US" sz="2000" dirty="0" smtClean="0"/>
              <a:t>NPT, BT nearly equal if it uses large pages</a:t>
            </a:r>
          </a:p>
          <a:p>
            <a:endParaRPr lang="en-US" dirty="0"/>
          </a:p>
        </p:txBody>
      </p:sp>
      <p:sp>
        <p:nvSpPr>
          <p:cNvPr id="5" name="Content Placeholder 4"/>
          <p:cNvSpPr>
            <a:spLocks noGrp="1"/>
          </p:cNvSpPr>
          <p:nvPr>
            <p:ph sz="half" idx="2"/>
          </p:nvPr>
        </p:nvSpPr>
        <p:spPr/>
        <p:txBody>
          <a:bodyPr/>
          <a:lstStyle/>
          <a:p>
            <a:pPr>
              <a:lnSpc>
                <a:spcPct val="90000"/>
              </a:lnSpc>
            </a:pPr>
            <a:r>
              <a:rPr lang="en-US" dirty="0" smtClean="0"/>
              <a:t>Citrix (faster on NPT by 16%)</a:t>
            </a:r>
          </a:p>
          <a:p>
            <a:pPr lvl="1">
              <a:lnSpc>
                <a:spcPct val="90000"/>
              </a:lnSpc>
            </a:pPr>
            <a:r>
              <a:rPr lang="en-US" dirty="0" smtClean="0"/>
              <a:t>Lots of context switches</a:t>
            </a:r>
          </a:p>
          <a:p>
            <a:pPr lvl="1">
              <a:lnSpc>
                <a:spcPct val="90000"/>
              </a:lnSpc>
            </a:pPr>
            <a:r>
              <a:rPr lang="en-US" dirty="0" smtClean="0"/>
              <a:t>One of the best use case for NPT</a:t>
            </a:r>
          </a:p>
          <a:p>
            <a:pPr>
              <a:lnSpc>
                <a:spcPct val="90000"/>
              </a:lnSpc>
            </a:pPr>
            <a:r>
              <a:rPr lang="en-US" dirty="0" smtClean="0"/>
              <a:t>Database workloads(slower on NPT by 2-14%)</a:t>
            </a:r>
          </a:p>
          <a:p>
            <a:pPr lvl="1">
              <a:lnSpc>
                <a:spcPct val="90000"/>
              </a:lnSpc>
            </a:pPr>
            <a:r>
              <a:rPr lang="en-US" dirty="0" smtClean="0"/>
              <a:t>Oracle</a:t>
            </a:r>
          </a:p>
          <a:p>
            <a:pPr lvl="1">
              <a:lnSpc>
                <a:spcPct val="90000"/>
              </a:lnSpc>
            </a:pPr>
            <a:r>
              <a:rPr lang="en-US" dirty="0" smtClean="0"/>
              <a:t>MSSQL Server</a:t>
            </a:r>
          </a:p>
          <a:p>
            <a:pPr>
              <a:lnSpc>
                <a:spcPct val="90000"/>
              </a:lnSpc>
            </a:pPr>
            <a:r>
              <a:rPr lang="en-US" dirty="0" smtClean="0"/>
              <a:t>Networking(slower on NPT by 10-20%)</a:t>
            </a:r>
          </a:p>
          <a:p>
            <a:pPr lvl="1">
              <a:lnSpc>
                <a:spcPct val="90000"/>
              </a:lnSpc>
            </a:pPr>
            <a:r>
              <a:rPr lang="en-US" dirty="0" err="1" smtClean="0"/>
              <a:t>Netperf</a:t>
            </a:r>
            <a:endParaRPr lang="en-US" dirty="0" smtClean="0"/>
          </a:p>
          <a:p>
            <a:pPr>
              <a:spcBef>
                <a:spcPct val="50000"/>
              </a:spcBef>
            </a:pPr>
            <a:r>
              <a:rPr lang="en-US" dirty="0" smtClean="0"/>
              <a:t>Why are they slower?</a:t>
            </a:r>
          </a:p>
          <a:p>
            <a:pPr>
              <a:spcBef>
                <a:spcPct val="50000"/>
              </a:spcBef>
            </a:pPr>
            <a:r>
              <a:rPr lang="en-US" dirty="0" smtClean="0"/>
              <a:t>Possible reason is high </a:t>
            </a:r>
            <a:r>
              <a:rPr lang="en-US" dirty="0" err="1" smtClean="0"/>
              <a:t>vmm</a:t>
            </a:r>
            <a:r>
              <a:rPr lang="en-US" dirty="0" smtClean="0">
                <a:sym typeface="Wingdings" pitchFamily="2" charset="2"/>
              </a:rPr>
              <a:t>&lt;-&gt;</a:t>
            </a:r>
            <a:r>
              <a:rPr lang="en-US" dirty="0" smtClean="0"/>
              <a:t> </a:t>
            </a:r>
            <a:r>
              <a:rPr lang="en-US" dirty="0" err="1" smtClean="0"/>
              <a:t>vmk</a:t>
            </a:r>
            <a:r>
              <a:rPr lang="en-US" dirty="0" smtClean="0"/>
              <a:t> transition rate. </a:t>
            </a:r>
            <a:r>
              <a:rPr lang="en-US" dirty="0" err="1" smtClean="0"/>
              <a:t>gtlb</a:t>
            </a:r>
            <a:r>
              <a:rPr lang="en-US" dirty="0" smtClean="0"/>
              <a:t> is flushed when returning to </a:t>
            </a:r>
            <a:r>
              <a:rPr lang="en-US" dirty="0" err="1" smtClean="0"/>
              <a:t>vmm</a:t>
            </a:r>
            <a:r>
              <a:rPr lang="en-US" dirty="0" smtClean="0"/>
              <a:t>.</a:t>
            </a:r>
          </a:p>
          <a:p>
            <a:endParaRPr lang="en-US"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Agenda</a:t>
            </a:r>
            <a:endParaRPr lang="zh-CN" altLang="en-US" dirty="0"/>
          </a:p>
        </p:txBody>
      </p:sp>
      <p:sp>
        <p:nvSpPr>
          <p:cNvPr id="3" name="Text Placeholder 2"/>
          <p:cNvSpPr>
            <a:spLocks noGrp="1"/>
          </p:cNvSpPr>
          <p:nvPr>
            <p:ph type="body" sz="quarter" idx="13"/>
          </p:nvPr>
        </p:nvSpPr>
        <p:spPr/>
        <p:txBody>
          <a:bodyPr/>
          <a:lstStyle/>
          <a:p>
            <a:endParaRPr lang="en-US" altLang="zh-CN" sz="2800" dirty="0" smtClean="0"/>
          </a:p>
          <a:p>
            <a:r>
              <a:rPr lang="en-US" altLang="zh-CN" sz="2800" dirty="0" err="1" smtClean="0">
                <a:solidFill>
                  <a:srgbClr val="FF0000"/>
                </a:solidFill>
              </a:rPr>
              <a:t>VMKernel</a:t>
            </a:r>
            <a:r>
              <a:rPr lang="en-US" altLang="zh-CN" sz="2800" dirty="0" smtClean="0">
                <a:solidFill>
                  <a:srgbClr val="FF0000"/>
                </a:solidFill>
              </a:rPr>
              <a:t> Architecture</a:t>
            </a:r>
          </a:p>
          <a:p>
            <a:endParaRPr lang="en-US" altLang="zh-CN" sz="2800" dirty="0" smtClean="0"/>
          </a:p>
          <a:p>
            <a:endParaRPr lang="en-US" altLang="zh-CN" sz="2800" dirty="0" smtClean="0"/>
          </a:p>
          <a:p>
            <a:r>
              <a:rPr lang="en-US" altLang="zh-CN" sz="2800" dirty="0" smtClean="0"/>
              <a:t>Virtual Machine Monitor(VMM) Architecture</a:t>
            </a:r>
          </a:p>
          <a:p>
            <a:endParaRPr lang="en-US" altLang="zh-CN" sz="2800" dirty="0" smtClean="0"/>
          </a:p>
          <a:p>
            <a:endParaRPr lang="en-US" altLang="zh-CN" sz="2800" dirty="0" smtClean="0"/>
          </a:p>
          <a:p>
            <a:r>
              <a:rPr lang="en-US" altLang="zh-CN" sz="2800" dirty="0" smtClean="0"/>
              <a:t>Performance Troubleshooting</a:t>
            </a:r>
            <a:endParaRPr lang="zh-CN" altLang="en-US" sz="2800" dirty="0"/>
          </a:p>
        </p:txBody>
      </p:sp>
    </p:spTree>
    <p:extLst>
      <p:ext uri="{BB962C8B-B14F-4D97-AF65-F5344CB8AC3E}">
        <p14:creationId xmlns="" xmlns:p14="http://schemas.microsoft.com/office/powerpoint/2010/main" val="714364265"/>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Debugging --- </a:t>
            </a:r>
            <a:r>
              <a:rPr lang="en-US" dirty="0" err="1" smtClean="0"/>
              <a:t>Kstats</a:t>
            </a:r>
            <a:endParaRPr lang="en-US" dirty="0"/>
          </a:p>
        </p:txBody>
      </p:sp>
      <p:sp>
        <p:nvSpPr>
          <p:cNvPr id="6" name="Text Placeholder 5"/>
          <p:cNvSpPr>
            <a:spLocks noGrp="1"/>
          </p:cNvSpPr>
          <p:nvPr>
            <p:ph type="body" sz="quarter" idx="13"/>
          </p:nvPr>
        </p:nvSpPr>
        <p:spPr/>
        <p:txBody>
          <a:bodyPr/>
          <a:lstStyle/>
          <a:p>
            <a:r>
              <a:rPr lang="en-US" b="0" dirty="0" smtClean="0"/>
              <a:t>Mechanism of profiling the monitor</a:t>
            </a:r>
            <a:endParaRPr lang="en-US" dirty="0" smtClean="0">
              <a:hlinkClick r:id="rId2"/>
            </a:endParaRPr>
          </a:p>
          <a:p>
            <a:r>
              <a:rPr lang="en-US" u="sng" dirty="0" smtClean="0">
                <a:hlinkClick r:id="rId3"/>
              </a:rPr>
              <a:t>https://wiki.eng.vmware.com/Performance/Automation/kstats</a:t>
            </a:r>
            <a:endParaRPr lang="en-US" dirty="0" smtClean="0">
              <a:hlinkClick r:id="rId2"/>
            </a:endParaRPr>
          </a:p>
          <a:p>
            <a:r>
              <a:rPr lang="en-US" dirty="0" smtClean="0">
                <a:hlinkClick r:id="rId2"/>
              </a:rPr>
              <a:t>https://wiki.eng.vmware.com/USTATS</a:t>
            </a:r>
            <a:endParaRPr lang="en-US" dirty="0"/>
          </a:p>
        </p:txBody>
      </p:sp>
      <p:pic>
        <p:nvPicPr>
          <p:cNvPr id="148482" name="Picture 2"/>
          <p:cNvPicPr>
            <a:picLocks noChangeAspect="1" noChangeArrowheads="1"/>
          </p:cNvPicPr>
          <p:nvPr/>
        </p:nvPicPr>
        <p:blipFill>
          <a:blip r:embed="rId4" cstate="print"/>
          <a:srcRect/>
          <a:stretch>
            <a:fillRect/>
          </a:stretch>
        </p:blipFill>
        <p:spPr bwMode="auto">
          <a:xfrm>
            <a:off x="304800" y="1971675"/>
            <a:ext cx="7696200" cy="42767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 --- </a:t>
            </a:r>
            <a:r>
              <a:rPr lang="en-US" dirty="0" err="1" smtClean="0"/>
              <a:t>CallstackProfiling</a:t>
            </a:r>
            <a:r>
              <a:rPr lang="en-US" dirty="0" smtClean="0"/>
              <a:t> </a:t>
            </a:r>
            <a:endParaRPr lang="en-US" dirty="0"/>
          </a:p>
        </p:txBody>
      </p:sp>
      <p:sp>
        <p:nvSpPr>
          <p:cNvPr id="3" name="Text Placeholder 2"/>
          <p:cNvSpPr>
            <a:spLocks noGrp="1"/>
          </p:cNvSpPr>
          <p:nvPr>
            <p:ph type="body" sz="quarter" idx="13"/>
          </p:nvPr>
        </p:nvSpPr>
        <p:spPr/>
        <p:txBody>
          <a:bodyPr/>
          <a:lstStyle/>
          <a:p>
            <a:r>
              <a:rPr lang="en-US" b="0" dirty="0" smtClean="0"/>
              <a:t>Monitor </a:t>
            </a:r>
            <a:r>
              <a:rPr lang="en-US" b="0" dirty="0" err="1" smtClean="0"/>
              <a:t>callstack</a:t>
            </a:r>
            <a:r>
              <a:rPr lang="en-US" b="0" dirty="0" smtClean="0"/>
              <a:t> path profiling</a:t>
            </a:r>
            <a:endParaRPr lang="en-US" dirty="0" smtClean="0">
              <a:hlinkClick r:id="rId2"/>
            </a:endParaRPr>
          </a:p>
          <a:p>
            <a:r>
              <a:rPr lang="en-US" dirty="0" smtClean="0">
                <a:hlinkClick r:id="rId2"/>
              </a:rPr>
              <a:t>https://wiki.eng.vmware.com/CallstackProfiling</a:t>
            </a:r>
            <a:endParaRPr lang="en-US" dirty="0" smtClean="0"/>
          </a:p>
          <a:p>
            <a:endParaRPr lang="en-US" dirty="0"/>
          </a:p>
        </p:txBody>
      </p:sp>
      <p:pic>
        <p:nvPicPr>
          <p:cNvPr id="149506" name="Picture 2"/>
          <p:cNvPicPr>
            <a:picLocks noChangeAspect="1" noChangeArrowheads="1"/>
          </p:cNvPicPr>
          <p:nvPr/>
        </p:nvPicPr>
        <p:blipFill>
          <a:blip r:embed="rId3" cstate="print"/>
          <a:srcRect/>
          <a:stretch>
            <a:fillRect/>
          </a:stretch>
        </p:blipFill>
        <p:spPr bwMode="auto">
          <a:xfrm>
            <a:off x="381000" y="1618900"/>
            <a:ext cx="6934200" cy="46295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 </a:t>
            </a:r>
            <a:r>
              <a:rPr lang="en-US" dirty="0" err="1" smtClean="0"/>
              <a:t>VProbe</a:t>
            </a:r>
            <a:r>
              <a:rPr lang="en-US" dirty="0" smtClean="0"/>
              <a:t> Anatomy</a:t>
            </a:r>
            <a:endParaRPr lang="en-US" dirty="0"/>
          </a:p>
        </p:txBody>
      </p:sp>
      <p:sp>
        <p:nvSpPr>
          <p:cNvPr id="31" name="Text Placeholder 30"/>
          <p:cNvSpPr>
            <a:spLocks noGrp="1"/>
          </p:cNvSpPr>
          <p:nvPr>
            <p:ph type="body" sz="quarter" idx="13"/>
          </p:nvPr>
        </p:nvSpPr>
        <p:spPr/>
        <p:txBody>
          <a:bodyPr/>
          <a:lstStyle/>
          <a:p>
            <a:r>
              <a:rPr lang="en-US" dirty="0" smtClean="0"/>
              <a:t>[from Keith’s 2007 </a:t>
            </a:r>
            <a:r>
              <a:rPr lang="en-US" dirty="0" err="1" smtClean="0"/>
              <a:t>Techtalk</a:t>
            </a:r>
            <a:r>
              <a:rPr lang="en-US" dirty="0" smtClean="0"/>
              <a:t>]</a:t>
            </a:r>
            <a:endParaRPr lang="en-US" dirty="0"/>
          </a:p>
        </p:txBody>
      </p:sp>
      <p:sp>
        <p:nvSpPr>
          <p:cNvPr id="4" name="Line 2"/>
          <p:cNvSpPr>
            <a:spLocks noChangeShapeType="1"/>
          </p:cNvSpPr>
          <p:nvPr/>
        </p:nvSpPr>
        <p:spPr bwMode="auto">
          <a:xfrm>
            <a:off x="285750" y="2794000"/>
            <a:ext cx="8296275" cy="0"/>
          </a:xfrm>
          <a:prstGeom prst="line">
            <a:avLst/>
          </a:prstGeom>
          <a:noFill/>
          <a:ln w="57150">
            <a:solidFill>
              <a:schemeClr val="bg2"/>
            </a:solidFill>
            <a:round/>
            <a:headEnd/>
            <a:tailEnd/>
          </a:ln>
        </p:spPr>
        <p:txBody>
          <a:bodyPr/>
          <a:lstStyle/>
          <a:p>
            <a:endParaRPr lang="en-US"/>
          </a:p>
        </p:txBody>
      </p:sp>
      <p:sp>
        <p:nvSpPr>
          <p:cNvPr id="5" name="Rectangle 4"/>
          <p:cNvSpPr>
            <a:spLocks noChangeArrowheads="1"/>
          </p:cNvSpPr>
          <p:nvPr/>
        </p:nvSpPr>
        <p:spPr bwMode="auto">
          <a:xfrm>
            <a:off x="2014538" y="1343025"/>
            <a:ext cx="1797050" cy="1036638"/>
          </a:xfrm>
          <a:prstGeom prst="rect">
            <a:avLst/>
          </a:prstGeom>
          <a:solidFill>
            <a:srgbClr val="FF99CC"/>
          </a:solidFill>
          <a:ln w="9525">
            <a:solidFill>
              <a:schemeClr val="tx1"/>
            </a:solidFill>
            <a:miter lim="800000"/>
            <a:headEnd/>
            <a:tailEnd/>
          </a:ln>
        </p:spPr>
        <p:txBody>
          <a:bodyPr wrap="none" lIns="82945" tIns="41473" rIns="82945" bIns="41473" anchor="ctr"/>
          <a:lstStyle/>
          <a:p>
            <a:pPr algn="ctr" defTabSz="828675" hangingPunct="0">
              <a:lnSpc>
                <a:spcPct val="93000"/>
              </a:lnSpc>
              <a:buClr>
                <a:srgbClr val="000000"/>
              </a:buClr>
              <a:buSzPct val="45000"/>
              <a:buFont typeface="StarSymbol"/>
              <a:buNone/>
            </a:pPr>
            <a:r>
              <a:rPr lang="en-US" sz="1600">
                <a:cs typeface="Lucida Sans Unicode" pitchFamily="34" charset="0"/>
              </a:rPr>
              <a:t>Vp compiler</a:t>
            </a:r>
          </a:p>
        </p:txBody>
      </p:sp>
      <p:sp>
        <p:nvSpPr>
          <p:cNvPr id="6" name="Rectangle 5"/>
          <p:cNvSpPr>
            <a:spLocks noChangeArrowheads="1"/>
          </p:cNvSpPr>
          <p:nvPr/>
        </p:nvSpPr>
        <p:spPr bwMode="auto">
          <a:xfrm>
            <a:off x="2014538" y="3000375"/>
            <a:ext cx="1797050" cy="1658938"/>
          </a:xfrm>
          <a:prstGeom prst="rect">
            <a:avLst/>
          </a:prstGeom>
          <a:solidFill>
            <a:srgbClr val="FF99CC"/>
          </a:solidFill>
          <a:ln w="9525">
            <a:solidFill>
              <a:schemeClr val="tx1"/>
            </a:solidFill>
            <a:miter lim="800000"/>
            <a:headEnd/>
            <a:tailEnd/>
          </a:ln>
        </p:spPr>
        <p:txBody>
          <a:bodyPr wrap="none" lIns="82945" tIns="41473" rIns="82945" bIns="41473" anchor="ctr"/>
          <a:lstStyle/>
          <a:p>
            <a:pPr algn="ctr" defTabSz="828675" hangingPunct="0">
              <a:lnSpc>
                <a:spcPct val="93000"/>
              </a:lnSpc>
              <a:buClr>
                <a:srgbClr val="000000"/>
              </a:buClr>
              <a:buSzPct val="45000"/>
              <a:buFont typeface="StarSymbol"/>
              <a:buNone/>
            </a:pPr>
            <a:r>
              <a:rPr lang="en-US" sz="1600">
                <a:cs typeface="Lucida Sans Unicode" pitchFamily="34" charset="0"/>
              </a:rPr>
              <a:t>VProbe TC</a:t>
            </a:r>
          </a:p>
        </p:txBody>
      </p:sp>
      <p:sp>
        <p:nvSpPr>
          <p:cNvPr id="7" name="Rectangle 6"/>
          <p:cNvSpPr>
            <a:spLocks noChangeArrowheads="1"/>
          </p:cNvSpPr>
          <p:nvPr/>
        </p:nvSpPr>
        <p:spPr bwMode="auto">
          <a:xfrm>
            <a:off x="4295775" y="4935538"/>
            <a:ext cx="1728788" cy="1036637"/>
          </a:xfrm>
          <a:prstGeom prst="rect">
            <a:avLst/>
          </a:prstGeom>
          <a:solidFill>
            <a:srgbClr val="C0C0C0"/>
          </a:solidFill>
          <a:ln w="9525">
            <a:solidFill>
              <a:schemeClr val="tx1"/>
            </a:solidFill>
            <a:miter lim="800000"/>
            <a:headEnd/>
            <a:tailEnd/>
          </a:ln>
        </p:spPr>
        <p:txBody>
          <a:bodyPr wrap="none" lIns="82945" tIns="41473" rIns="82945" bIns="41473" anchor="ctr"/>
          <a:lstStyle/>
          <a:p>
            <a:pPr algn="ctr" defTabSz="828675" hangingPunct="0">
              <a:lnSpc>
                <a:spcPct val="93000"/>
              </a:lnSpc>
              <a:buClr>
                <a:srgbClr val="000000"/>
              </a:buClr>
              <a:buSzPct val="45000"/>
              <a:buFont typeface="StarSymbol"/>
              <a:buNone/>
            </a:pPr>
            <a:r>
              <a:rPr lang="en-US" sz="1600">
                <a:cs typeface="Lucida Sans Unicode" pitchFamily="34" charset="0"/>
              </a:rPr>
              <a:t>VMM</a:t>
            </a:r>
          </a:p>
          <a:p>
            <a:pPr algn="ctr" defTabSz="828675" hangingPunct="0">
              <a:lnSpc>
                <a:spcPct val="93000"/>
              </a:lnSpc>
              <a:buClr>
                <a:srgbClr val="000000"/>
              </a:buClr>
              <a:buSzPct val="45000"/>
              <a:buFont typeface="StarSymbol"/>
              <a:buNone/>
            </a:pPr>
            <a:r>
              <a:rPr lang="en-US" sz="1600">
                <a:cs typeface="Lucida Sans Unicode" pitchFamily="34" charset="0"/>
              </a:rPr>
              <a:t>Runtime</a:t>
            </a:r>
          </a:p>
        </p:txBody>
      </p:sp>
      <p:sp>
        <p:nvSpPr>
          <p:cNvPr id="8" name="Text Box 7"/>
          <p:cNvSpPr txBox="1">
            <a:spLocks noChangeArrowheads="1"/>
          </p:cNvSpPr>
          <p:nvPr/>
        </p:nvSpPr>
        <p:spPr bwMode="auto">
          <a:xfrm>
            <a:off x="7751763" y="3070225"/>
            <a:ext cx="639762" cy="309563"/>
          </a:xfrm>
          <a:prstGeom prst="rect">
            <a:avLst/>
          </a:prstGeom>
          <a:noFill/>
          <a:ln w="9525">
            <a:noFill/>
            <a:miter lim="800000"/>
            <a:headEnd/>
            <a:tailEnd/>
          </a:ln>
        </p:spPr>
        <p:txBody>
          <a:bodyPr wrap="none" lIns="82945" tIns="41473" rIns="82945" bIns="41473">
            <a:spAutoFit/>
          </a:bodyPr>
          <a:lstStyle/>
          <a:p>
            <a:pPr defTabSz="828675" hangingPunct="0">
              <a:lnSpc>
                <a:spcPct val="93000"/>
              </a:lnSpc>
              <a:buClr>
                <a:srgbClr val="000000"/>
              </a:buClr>
              <a:buSzPct val="45000"/>
              <a:buFont typeface="StarSymbol"/>
              <a:buNone/>
            </a:pPr>
            <a:r>
              <a:rPr lang="en-US" sz="1600">
                <a:cs typeface="Lucida Sans Unicode" pitchFamily="34" charset="0"/>
              </a:rPr>
              <a:t>VMM</a:t>
            </a:r>
          </a:p>
        </p:txBody>
      </p:sp>
      <p:sp>
        <p:nvSpPr>
          <p:cNvPr id="9" name="Text Box 8"/>
          <p:cNvSpPr txBox="1">
            <a:spLocks noChangeArrowheads="1"/>
          </p:cNvSpPr>
          <p:nvPr/>
        </p:nvSpPr>
        <p:spPr bwMode="auto">
          <a:xfrm>
            <a:off x="7751763" y="2309813"/>
            <a:ext cx="652462" cy="309562"/>
          </a:xfrm>
          <a:prstGeom prst="rect">
            <a:avLst/>
          </a:prstGeom>
          <a:noFill/>
          <a:ln w="9525">
            <a:noFill/>
            <a:miter lim="800000"/>
            <a:headEnd/>
            <a:tailEnd/>
          </a:ln>
        </p:spPr>
        <p:txBody>
          <a:bodyPr lIns="82945" tIns="41473" rIns="82945" bIns="41473">
            <a:spAutoFit/>
          </a:bodyPr>
          <a:lstStyle/>
          <a:p>
            <a:pPr defTabSz="828675" hangingPunct="0">
              <a:lnSpc>
                <a:spcPct val="93000"/>
              </a:lnSpc>
              <a:buClr>
                <a:srgbClr val="000000"/>
              </a:buClr>
              <a:buSzPct val="45000"/>
              <a:buFont typeface="StarSymbol"/>
              <a:buNone/>
            </a:pPr>
            <a:r>
              <a:rPr lang="en-US" sz="1600">
                <a:cs typeface="Lucida Sans Unicode" pitchFamily="34" charset="0"/>
              </a:rPr>
              <a:t>VMX</a:t>
            </a:r>
          </a:p>
        </p:txBody>
      </p:sp>
      <p:sp>
        <p:nvSpPr>
          <p:cNvPr id="10" name="Line 9"/>
          <p:cNvSpPr>
            <a:spLocks noChangeShapeType="1"/>
          </p:cNvSpPr>
          <p:nvPr/>
        </p:nvSpPr>
        <p:spPr bwMode="auto">
          <a:xfrm>
            <a:off x="1392238" y="1619250"/>
            <a:ext cx="622300" cy="0"/>
          </a:xfrm>
          <a:prstGeom prst="line">
            <a:avLst/>
          </a:prstGeom>
          <a:noFill/>
          <a:ln w="38100">
            <a:solidFill>
              <a:srgbClr val="99CC00"/>
            </a:solidFill>
            <a:round/>
            <a:headEnd/>
            <a:tailEnd type="triangle" w="med" len="med"/>
          </a:ln>
        </p:spPr>
        <p:txBody>
          <a:bodyPr/>
          <a:lstStyle/>
          <a:p>
            <a:endParaRPr lang="en-US"/>
          </a:p>
        </p:txBody>
      </p:sp>
      <p:sp>
        <p:nvSpPr>
          <p:cNvPr id="11" name="Text Box 10"/>
          <p:cNvSpPr txBox="1">
            <a:spLocks noChangeArrowheads="1"/>
          </p:cNvSpPr>
          <p:nvPr/>
        </p:nvSpPr>
        <p:spPr bwMode="auto">
          <a:xfrm>
            <a:off x="354013" y="1411288"/>
            <a:ext cx="741362" cy="309562"/>
          </a:xfrm>
          <a:prstGeom prst="rect">
            <a:avLst/>
          </a:prstGeom>
          <a:noFill/>
          <a:ln w="9525">
            <a:noFill/>
            <a:miter lim="800000"/>
            <a:headEnd/>
            <a:tailEnd/>
          </a:ln>
        </p:spPr>
        <p:txBody>
          <a:bodyPr wrap="none" lIns="82945" tIns="41473" rIns="82945" bIns="41473">
            <a:spAutoFit/>
          </a:bodyPr>
          <a:lstStyle/>
          <a:p>
            <a:pPr defTabSz="828675" hangingPunct="0">
              <a:lnSpc>
                <a:spcPct val="93000"/>
              </a:lnSpc>
              <a:buClr>
                <a:srgbClr val="000000"/>
              </a:buClr>
              <a:buSzPct val="45000"/>
              <a:buFont typeface="StarSymbol"/>
              <a:buNone/>
            </a:pPr>
            <a:r>
              <a:rPr lang="en-US" sz="1600">
                <a:cs typeface="Lucida Sans Unicode" pitchFamily="34" charset="0"/>
              </a:rPr>
              <a:t> Script</a:t>
            </a:r>
          </a:p>
        </p:txBody>
      </p:sp>
      <p:sp>
        <p:nvSpPr>
          <p:cNvPr id="12" name="Rectangle 11"/>
          <p:cNvSpPr>
            <a:spLocks noChangeArrowheads="1"/>
          </p:cNvSpPr>
          <p:nvPr/>
        </p:nvSpPr>
        <p:spPr bwMode="auto">
          <a:xfrm>
            <a:off x="4364038" y="1343025"/>
            <a:ext cx="1728787" cy="2003425"/>
          </a:xfrm>
          <a:prstGeom prst="rect">
            <a:avLst/>
          </a:prstGeom>
          <a:solidFill>
            <a:srgbClr val="FF99CC"/>
          </a:solidFill>
          <a:ln w="9525">
            <a:solidFill>
              <a:schemeClr val="tx1"/>
            </a:solidFill>
            <a:miter lim="800000"/>
            <a:headEnd/>
            <a:tailEnd/>
          </a:ln>
        </p:spPr>
        <p:txBody>
          <a:bodyPr wrap="none" lIns="82945" tIns="41473" rIns="82945" bIns="41473" anchor="ctr"/>
          <a:lstStyle/>
          <a:p>
            <a:pPr algn="ctr" defTabSz="828675" hangingPunct="0">
              <a:lnSpc>
                <a:spcPct val="93000"/>
              </a:lnSpc>
              <a:buClr>
                <a:srgbClr val="000000"/>
              </a:buClr>
              <a:buSzPct val="45000"/>
              <a:buFont typeface="StarSymbol"/>
              <a:buNone/>
            </a:pPr>
            <a:r>
              <a:rPr lang="en-US" sz="1600">
                <a:cs typeface="Lucida Sans Unicode" pitchFamily="34" charset="0"/>
              </a:rPr>
              <a:t>VPQ</a:t>
            </a:r>
          </a:p>
        </p:txBody>
      </p:sp>
      <p:sp>
        <p:nvSpPr>
          <p:cNvPr id="13" name="Line 12"/>
          <p:cNvSpPr>
            <a:spLocks noChangeShapeType="1"/>
          </p:cNvSpPr>
          <p:nvPr/>
        </p:nvSpPr>
        <p:spPr bwMode="auto">
          <a:xfrm>
            <a:off x="4364038" y="2103438"/>
            <a:ext cx="1728787" cy="0"/>
          </a:xfrm>
          <a:prstGeom prst="line">
            <a:avLst/>
          </a:prstGeom>
          <a:noFill/>
          <a:ln w="9525">
            <a:solidFill>
              <a:schemeClr val="tx1"/>
            </a:solidFill>
            <a:round/>
            <a:headEnd/>
            <a:tailEnd/>
          </a:ln>
        </p:spPr>
        <p:txBody>
          <a:bodyPr/>
          <a:lstStyle/>
          <a:p>
            <a:endParaRPr lang="en-US"/>
          </a:p>
        </p:txBody>
      </p:sp>
      <p:sp>
        <p:nvSpPr>
          <p:cNvPr id="14" name="Line 13"/>
          <p:cNvSpPr>
            <a:spLocks noChangeShapeType="1"/>
          </p:cNvSpPr>
          <p:nvPr/>
        </p:nvSpPr>
        <p:spPr bwMode="auto">
          <a:xfrm flipV="1">
            <a:off x="5194300" y="1549400"/>
            <a:ext cx="0" cy="554038"/>
          </a:xfrm>
          <a:prstGeom prst="line">
            <a:avLst/>
          </a:prstGeom>
          <a:noFill/>
          <a:ln w="9525">
            <a:solidFill>
              <a:schemeClr val="tx1"/>
            </a:solidFill>
            <a:round/>
            <a:headEnd/>
            <a:tailEnd type="triangle" w="med" len="med"/>
          </a:ln>
        </p:spPr>
        <p:txBody>
          <a:bodyPr/>
          <a:lstStyle/>
          <a:p>
            <a:endParaRPr lang="en-US"/>
          </a:p>
        </p:txBody>
      </p:sp>
      <p:sp>
        <p:nvSpPr>
          <p:cNvPr id="15" name="Rectangle 14"/>
          <p:cNvSpPr>
            <a:spLocks noChangeArrowheads="1"/>
          </p:cNvSpPr>
          <p:nvPr/>
        </p:nvSpPr>
        <p:spPr bwMode="auto">
          <a:xfrm>
            <a:off x="1944688" y="5005388"/>
            <a:ext cx="1866900" cy="552450"/>
          </a:xfrm>
          <a:prstGeom prst="rect">
            <a:avLst/>
          </a:prstGeom>
          <a:solidFill>
            <a:srgbClr val="C0C0C0"/>
          </a:solidFill>
          <a:ln w="9525">
            <a:solidFill>
              <a:schemeClr val="tx1"/>
            </a:solidFill>
            <a:miter lim="800000"/>
            <a:headEnd/>
            <a:tailEnd/>
          </a:ln>
        </p:spPr>
        <p:txBody>
          <a:bodyPr wrap="none" lIns="82945" tIns="41473" rIns="82945" bIns="41473" anchor="ctr"/>
          <a:lstStyle/>
          <a:p>
            <a:pPr algn="ctr" defTabSz="828675" hangingPunct="0">
              <a:lnSpc>
                <a:spcPct val="93000"/>
              </a:lnSpc>
              <a:buClr>
                <a:srgbClr val="000000"/>
              </a:buClr>
              <a:buSzPct val="45000"/>
              <a:buFont typeface="StarSymbol"/>
              <a:buNone/>
            </a:pPr>
            <a:r>
              <a:rPr lang="en-US" sz="1600">
                <a:cs typeface="Lucida Sans Unicode" pitchFamily="34" charset="0"/>
              </a:rPr>
              <a:t>Int3/BP handler</a:t>
            </a:r>
          </a:p>
        </p:txBody>
      </p:sp>
      <p:sp>
        <p:nvSpPr>
          <p:cNvPr id="16" name="Line 15"/>
          <p:cNvSpPr>
            <a:spLocks noChangeShapeType="1"/>
          </p:cNvSpPr>
          <p:nvPr/>
        </p:nvSpPr>
        <p:spPr bwMode="auto">
          <a:xfrm>
            <a:off x="6092825" y="1549400"/>
            <a:ext cx="622300" cy="0"/>
          </a:xfrm>
          <a:prstGeom prst="line">
            <a:avLst/>
          </a:prstGeom>
          <a:noFill/>
          <a:ln w="38100">
            <a:solidFill>
              <a:srgbClr val="99CC00"/>
            </a:solidFill>
            <a:round/>
            <a:headEnd/>
            <a:tailEnd type="triangle" w="med" len="med"/>
          </a:ln>
        </p:spPr>
        <p:txBody>
          <a:bodyPr/>
          <a:lstStyle/>
          <a:p>
            <a:endParaRPr lang="en-US"/>
          </a:p>
        </p:txBody>
      </p:sp>
      <p:sp>
        <p:nvSpPr>
          <p:cNvPr id="17" name="Text Box 16"/>
          <p:cNvSpPr txBox="1">
            <a:spLocks noChangeArrowheads="1"/>
          </p:cNvSpPr>
          <p:nvPr/>
        </p:nvSpPr>
        <p:spPr bwMode="auto">
          <a:xfrm>
            <a:off x="6715125" y="1411288"/>
            <a:ext cx="776288" cy="309562"/>
          </a:xfrm>
          <a:prstGeom prst="rect">
            <a:avLst/>
          </a:prstGeom>
          <a:noFill/>
          <a:ln w="9525">
            <a:noFill/>
            <a:miter lim="800000"/>
            <a:headEnd/>
            <a:tailEnd/>
          </a:ln>
        </p:spPr>
        <p:txBody>
          <a:bodyPr wrap="none" lIns="82945" tIns="41473" rIns="82945" bIns="41473">
            <a:spAutoFit/>
          </a:bodyPr>
          <a:lstStyle/>
          <a:p>
            <a:pPr defTabSz="828675" hangingPunct="0">
              <a:lnSpc>
                <a:spcPct val="93000"/>
              </a:lnSpc>
              <a:buClr>
                <a:srgbClr val="000000"/>
              </a:buClr>
              <a:buSzPct val="45000"/>
              <a:buFont typeface="StarSymbol"/>
              <a:buNone/>
            </a:pPr>
            <a:r>
              <a:rPr lang="en-US" sz="1600">
                <a:cs typeface="Lucida Sans Unicode" pitchFamily="34" charset="0"/>
              </a:rPr>
              <a:t>Output</a:t>
            </a:r>
          </a:p>
        </p:txBody>
      </p:sp>
      <p:sp>
        <p:nvSpPr>
          <p:cNvPr id="18" name="Line 17"/>
          <p:cNvSpPr>
            <a:spLocks noChangeShapeType="1"/>
          </p:cNvSpPr>
          <p:nvPr/>
        </p:nvSpPr>
        <p:spPr bwMode="auto">
          <a:xfrm flipV="1">
            <a:off x="2843213" y="4659313"/>
            <a:ext cx="0" cy="346075"/>
          </a:xfrm>
          <a:prstGeom prst="line">
            <a:avLst/>
          </a:prstGeom>
          <a:noFill/>
          <a:ln w="38100">
            <a:solidFill>
              <a:srgbClr val="3333FF"/>
            </a:solidFill>
            <a:round/>
            <a:headEnd/>
            <a:tailEnd type="triangle" w="med" len="med"/>
          </a:ln>
        </p:spPr>
        <p:txBody>
          <a:bodyPr/>
          <a:lstStyle/>
          <a:p>
            <a:endParaRPr lang="en-US"/>
          </a:p>
        </p:txBody>
      </p:sp>
      <p:sp>
        <p:nvSpPr>
          <p:cNvPr id="19" name="Rectangle 18"/>
          <p:cNvSpPr>
            <a:spLocks noChangeArrowheads="1"/>
          </p:cNvSpPr>
          <p:nvPr/>
        </p:nvSpPr>
        <p:spPr bwMode="auto">
          <a:xfrm>
            <a:off x="1046163" y="5695950"/>
            <a:ext cx="1866900" cy="552450"/>
          </a:xfrm>
          <a:prstGeom prst="rect">
            <a:avLst/>
          </a:prstGeom>
          <a:solidFill>
            <a:srgbClr val="C0C0C0"/>
          </a:solidFill>
          <a:ln w="9525">
            <a:solidFill>
              <a:schemeClr val="tx1"/>
            </a:solidFill>
            <a:miter lim="800000"/>
            <a:headEnd/>
            <a:tailEnd/>
          </a:ln>
        </p:spPr>
        <p:txBody>
          <a:bodyPr wrap="none" lIns="82945" tIns="41473" rIns="82945" bIns="41473" anchor="ctr"/>
          <a:lstStyle/>
          <a:p>
            <a:pPr algn="ctr" defTabSz="828675" hangingPunct="0">
              <a:lnSpc>
                <a:spcPct val="93000"/>
              </a:lnSpc>
              <a:buClr>
                <a:srgbClr val="000000"/>
              </a:buClr>
              <a:buSzPct val="45000"/>
              <a:buFont typeface="StarSymbol"/>
              <a:buNone/>
            </a:pPr>
            <a:r>
              <a:rPr lang="en-US" sz="1600">
                <a:cs typeface="Lucida Sans Unicode" pitchFamily="34" charset="0"/>
              </a:rPr>
              <a:t>Static Probes</a:t>
            </a:r>
          </a:p>
        </p:txBody>
      </p:sp>
      <p:sp>
        <p:nvSpPr>
          <p:cNvPr id="20" name="Freeform 19"/>
          <p:cNvSpPr>
            <a:spLocks/>
          </p:cNvSpPr>
          <p:nvPr/>
        </p:nvSpPr>
        <p:spPr bwMode="auto">
          <a:xfrm>
            <a:off x="1279525" y="3692525"/>
            <a:ext cx="768350" cy="1968500"/>
          </a:xfrm>
          <a:custGeom>
            <a:avLst/>
            <a:gdLst>
              <a:gd name="T0" fmla="*/ 0 w 534"/>
              <a:gd name="T1" fmla="*/ 2147483647 h 1368"/>
              <a:gd name="T2" fmla="*/ 0 w 534"/>
              <a:gd name="T3" fmla="*/ 0 h 1368"/>
              <a:gd name="T4" fmla="*/ 1105546151 w 534"/>
              <a:gd name="T5" fmla="*/ 0 h 1368"/>
              <a:gd name="T6" fmla="*/ 0 60000 65536"/>
              <a:gd name="T7" fmla="*/ 0 60000 65536"/>
              <a:gd name="T8" fmla="*/ 0 60000 65536"/>
              <a:gd name="T9" fmla="*/ 0 w 534"/>
              <a:gd name="T10" fmla="*/ 0 h 1368"/>
              <a:gd name="T11" fmla="*/ 534 w 534"/>
              <a:gd name="T12" fmla="*/ 1368 h 1368"/>
            </a:gdLst>
            <a:ahLst/>
            <a:cxnLst>
              <a:cxn ang="T6">
                <a:pos x="T0" y="T1"/>
              </a:cxn>
              <a:cxn ang="T7">
                <a:pos x="T2" y="T3"/>
              </a:cxn>
              <a:cxn ang="T8">
                <a:pos x="T4" y="T5"/>
              </a:cxn>
            </a:cxnLst>
            <a:rect l="T9" t="T10" r="T11" b="T12"/>
            <a:pathLst>
              <a:path w="534" h="1368">
                <a:moveTo>
                  <a:pt x="0" y="1368"/>
                </a:moveTo>
                <a:lnTo>
                  <a:pt x="0" y="0"/>
                </a:lnTo>
                <a:lnTo>
                  <a:pt x="534" y="0"/>
                </a:lnTo>
              </a:path>
            </a:pathLst>
          </a:custGeom>
          <a:noFill/>
          <a:ln w="38100" cmpd="sng">
            <a:solidFill>
              <a:srgbClr val="3333FF"/>
            </a:solidFill>
            <a:round/>
            <a:headEnd type="none" w="med" len="med"/>
            <a:tailEnd type="triangle" w="med" len="med"/>
          </a:ln>
        </p:spPr>
        <p:txBody>
          <a:bodyPr/>
          <a:lstStyle/>
          <a:p>
            <a:endParaRPr lang="en-US"/>
          </a:p>
        </p:txBody>
      </p:sp>
      <p:sp>
        <p:nvSpPr>
          <p:cNvPr id="21" name="Line 20"/>
          <p:cNvSpPr>
            <a:spLocks noChangeShapeType="1"/>
          </p:cNvSpPr>
          <p:nvPr/>
        </p:nvSpPr>
        <p:spPr bwMode="auto">
          <a:xfrm>
            <a:off x="2913063" y="2379663"/>
            <a:ext cx="0" cy="620712"/>
          </a:xfrm>
          <a:prstGeom prst="line">
            <a:avLst/>
          </a:prstGeom>
          <a:noFill/>
          <a:ln w="38100">
            <a:solidFill>
              <a:srgbClr val="99CC00"/>
            </a:solidFill>
            <a:round/>
            <a:headEnd/>
            <a:tailEnd type="triangle" w="med" len="med"/>
          </a:ln>
        </p:spPr>
        <p:txBody>
          <a:bodyPr/>
          <a:lstStyle/>
          <a:p>
            <a:endParaRPr lang="en-US"/>
          </a:p>
        </p:txBody>
      </p:sp>
      <p:sp>
        <p:nvSpPr>
          <p:cNvPr id="22" name="Freeform 21"/>
          <p:cNvSpPr>
            <a:spLocks/>
          </p:cNvSpPr>
          <p:nvPr/>
        </p:nvSpPr>
        <p:spPr bwMode="auto">
          <a:xfrm>
            <a:off x="3811588" y="3363913"/>
            <a:ext cx="1390650" cy="474662"/>
          </a:xfrm>
          <a:custGeom>
            <a:avLst/>
            <a:gdLst>
              <a:gd name="T0" fmla="*/ 0 w 966"/>
              <a:gd name="T1" fmla="*/ 670326238 h 330"/>
              <a:gd name="T2" fmla="*/ 1989539542 w 966"/>
              <a:gd name="T3" fmla="*/ 682739364 h 330"/>
              <a:gd name="T4" fmla="*/ 2001974771 w 966"/>
              <a:gd name="T5" fmla="*/ 0 h 330"/>
              <a:gd name="T6" fmla="*/ 0 60000 65536"/>
              <a:gd name="T7" fmla="*/ 0 60000 65536"/>
              <a:gd name="T8" fmla="*/ 0 60000 65536"/>
              <a:gd name="T9" fmla="*/ 0 w 966"/>
              <a:gd name="T10" fmla="*/ 0 h 330"/>
              <a:gd name="T11" fmla="*/ 966 w 966"/>
              <a:gd name="T12" fmla="*/ 330 h 330"/>
            </a:gdLst>
            <a:ahLst/>
            <a:cxnLst>
              <a:cxn ang="T6">
                <a:pos x="T0" y="T1"/>
              </a:cxn>
              <a:cxn ang="T7">
                <a:pos x="T2" y="T3"/>
              </a:cxn>
              <a:cxn ang="T8">
                <a:pos x="T4" y="T5"/>
              </a:cxn>
            </a:cxnLst>
            <a:rect l="T9" t="T10" r="T11" b="T12"/>
            <a:pathLst>
              <a:path w="966" h="330">
                <a:moveTo>
                  <a:pt x="0" y="324"/>
                </a:moveTo>
                <a:lnTo>
                  <a:pt x="960" y="330"/>
                </a:lnTo>
                <a:lnTo>
                  <a:pt x="966" y="0"/>
                </a:lnTo>
              </a:path>
            </a:pathLst>
          </a:custGeom>
          <a:noFill/>
          <a:ln w="38100" cmpd="sng">
            <a:solidFill>
              <a:srgbClr val="99CC00"/>
            </a:solidFill>
            <a:round/>
            <a:headEnd type="none" w="med" len="med"/>
            <a:tailEnd type="triangle" w="med" len="med"/>
          </a:ln>
        </p:spPr>
        <p:txBody>
          <a:bodyPr/>
          <a:lstStyle/>
          <a:p>
            <a:endParaRPr lang="en-US"/>
          </a:p>
        </p:txBody>
      </p:sp>
      <p:sp>
        <p:nvSpPr>
          <p:cNvPr id="23" name="Text Box 22"/>
          <p:cNvSpPr txBox="1">
            <a:spLocks noChangeArrowheads="1"/>
          </p:cNvSpPr>
          <p:nvPr/>
        </p:nvSpPr>
        <p:spPr bwMode="auto">
          <a:xfrm>
            <a:off x="5264150" y="3346450"/>
            <a:ext cx="1587500" cy="536575"/>
          </a:xfrm>
          <a:prstGeom prst="rect">
            <a:avLst/>
          </a:prstGeom>
          <a:noFill/>
          <a:ln w="9525">
            <a:noFill/>
            <a:miter lim="800000"/>
            <a:headEnd/>
            <a:tailEnd/>
          </a:ln>
        </p:spPr>
        <p:txBody>
          <a:bodyPr wrap="none" lIns="82945" tIns="41473" rIns="82945" bIns="41473">
            <a:spAutoFit/>
          </a:bodyPr>
          <a:lstStyle/>
          <a:p>
            <a:pPr defTabSz="828675" hangingPunct="0">
              <a:lnSpc>
                <a:spcPct val="93000"/>
              </a:lnSpc>
              <a:buClr>
                <a:srgbClr val="000000"/>
              </a:buClr>
              <a:buSzPct val="45000"/>
              <a:buFont typeface="StarSymbol"/>
              <a:buNone/>
            </a:pPr>
            <a:r>
              <a:rPr lang="en-US" sz="1600" dirty="0" err="1">
                <a:cs typeface="Lucida Sans Unicode" pitchFamily="34" charset="0"/>
              </a:rPr>
              <a:t>printf</a:t>
            </a:r>
            <a:r>
              <a:rPr lang="en-US" sz="1600" dirty="0">
                <a:cs typeface="Lucida Sans Unicode" pitchFamily="34" charset="0"/>
              </a:rPr>
              <a:t>, </a:t>
            </a:r>
            <a:r>
              <a:rPr lang="en-US" sz="1600" dirty="0" err="1">
                <a:cs typeface="Lucida Sans Unicode" pitchFamily="34" charset="0"/>
              </a:rPr>
              <a:t>logaggr</a:t>
            </a:r>
            <a:r>
              <a:rPr lang="en-US" sz="1600" dirty="0">
                <a:cs typeface="Lucida Sans Unicode" pitchFamily="34" charset="0"/>
              </a:rPr>
              <a:t>,</a:t>
            </a:r>
          </a:p>
          <a:p>
            <a:pPr defTabSz="828675" hangingPunct="0">
              <a:lnSpc>
                <a:spcPct val="93000"/>
              </a:lnSpc>
              <a:buClr>
                <a:srgbClr val="000000"/>
              </a:buClr>
              <a:buSzPct val="45000"/>
              <a:buFont typeface="StarSymbol"/>
              <a:buNone/>
            </a:pPr>
            <a:r>
              <a:rPr lang="en-US" sz="1600" dirty="0" err="1">
                <a:cs typeface="Lucida Sans Unicode" pitchFamily="34" charset="0"/>
              </a:rPr>
              <a:t>aggr</a:t>
            </a:r>
            <a:r>
              <a:rPr lang="en-US" sz="1600" dirty="0">
                <a:cs typeface="Lucida Sans Unicode" pitchFamily="34" charset="0"/>
              </a:rPr>
              <a:t> samples…</a:t>
            </a:r>
          </a:p>
        </p:txBody>
      </p:sp>
      <p:sp>
        <p:nvSpPr>
          <p:cNvPr id="24" name="Freeform 23"/>
          <p:cNvSpPr>
            <a:spLocks/>
          </p:cNvSpPr>
          <p:nvPr/>
        </p:nvSpPr>
        <p:spPr bwMode="auto">
          <a:xfrm>
            <a:off x="3811588" y="4305300"/>
            <a:ext cx="1347787" cy="612775"/>
          </a:xfrm>
          <a:custGeom>
            <a:avLst/>
            <a:gdLst>
              <a:gd name="T0" fmla="*/ 0 w 936"/>
              <a:gd name="T1" fmla="*/ 0 h 426"/>
              <a:gd name="T2" fmla="*/ 1940737177 w 936"/>
              <a:gd name="T3" fmla="*/ 24828899 h 426"/>
              <a:gd name="T4" fmla="*/ 1928296069 w 936"/>
              <a:gd name="T5" fmla="*/ 881439545 h 426"/>
              <a:gd name="T6" fmla="*/ 0 60000 65536"/>
              <a:gd name="T7" fmla="*/ 0 60000 65536"/>
              <a:gd name="T8" fmla="*/ 0 60000 65536"/>
              <a:gd name="T9" fmla="*/ 0 w 936"/>
              <a:gd name="T10" fmla="*/ 0 h 426"/>
              <a:gd name="T11" fmla="*/ 936 w 936"/>
              <a:gd name="T12" fmla="*/ 426 h 426"/>
            </a:gdLst>
            <a:ahLst/>
            <a:cxnLst>
              <a:cxn ang="T6">
                <a:pos x="T0" y="T1"/>
              </a:cxn>
              <a:cxn ang="T7">
                <a:pos x="T2" y="T3"/>
              </a:cxn>
              <a:cxn ang="T8">
                <a:pos x="T4" y="T5"/>
              </a:cxn>
            </a:cxnLst>
            <a:rect l="T9" t="T10" r="T11" b="T12"/>
            <a:pathLst>
              <a:path w="936" h="426">
                <a:moveTo>
                  <a:pt x="0" y="0"/>
                </a:moveTo>
                <a:lnTo>
                  <a:pt x="936" y="12"/>
                </a:lnTo>
                <a:lnTo>
                  <a:pt x="930" y="426"/>
                </a:lnTo>
              </a:path>
            </a:pathLst>
          </a:custGeom>
          <a:noFill/>
          <a:ln w="38100" cmpd="sng">
            <a:solidFill>
              <a:srgbClr val="3333FF"/>
            </a:solidFill>
            <a:round/>
            <a:headEnd type="none" w="med" len="med"/>
            <a:tailEnd type="triangle" w="med" len="med"/>
          </a:ln>
        </p:spPr>
        <p:txBody>
          <a:bodyPr/>
          <a:lstStyle/>
          <a:p>
            <a:endParaRPr lang="en-US"/>
          </a:p>
        </p:txBody>
      </p:sp>
      <p:sp>
        <p:nvSpPr>
          <p:cNvPr id="25" name="Text Box 24"/>
          <p:cNvSpPr txBox="1">
            <a:spLocks noChangeArrowheads="1"/>
          </p:cNvSpPr>
          <p:nvPr/>
        </p:nvSpPr>
        <p:spPr bwMode="auto">
          <a:xfrm>
            <a:off x="5264150" y="4451350"/>
            <a:ext cx="1262063" cy="309563"/>
          </a:xfrm>
          <a:prstGeom prst="rect">
            <a:avLst/>
          </a:prstGeom>
          <a:noFill/>
          <a:ln w="9525">
            <a:noFill/>
            <a:miter lim="800000"/>
            <a:headEnd/>
            <a:tailEnd/>
          </a:ln>
        </p:spPr>
        <p:txBody>
          <a:bodyPr wrap="none" lIns="82945" tIns="41473" rIns="82945" bIns="41473">
            <a:spAutoFit/>
          </a:bodyPr>
          <a:lstStyle/>
          <a:p>
            <a:pPr defTabSz="828675" hangingPunct="0">
              <a:lnSpc>
                <a:spcPct val="93000"/>
              </a:lnSpc>
              <a:buClr>
                <a:srgbClr val="000000"/>
              </a:buClr>
              <a:buSzPct val="45000"/>
              <a:buFont typeface="StarSymbol"/>
              <a:buNone/>
            </a:pPr>
            <a:r>
              <a:rPr lang="en-US" sz="1600">
                <a:cs typeface="Lucida Sans Unicode" pitchFamily="34" charset="0"/>
              </a:rPr>
              <a:t>getguest, …</a:t>
            </a:r>
          </a:p>
        </p:txBody>
      </p:sp>
      <p:sp>
        <p:nvSpPr>
          <p:cNvPr id="26" name="Line 25"/>
          <p:cNvSpPr>
            <a:spLocks noChangeShapeType="1"/>
          </p:cNvSpPr>
          <p:nvPr/>
        </p:nvSpPr>
        <p:spPr bwMode="auto">
          <a:xfrm>
            <a:off x="7061200" y="4729163"/>
            <a:ext cx="622300" cy="0"/>
          </a:xfrm>
          <a:prstGeom prst="line">
            <a:avLst/>
          </a:prstGeom>
          <a:noFill/>
          <a:ln w="38100">
            <a:solidFill>
              <a:srgbClr val="99CC00"/>
            </a:solidFill>
            <a:round/>
            <a:headEnd/>
            <a:tailEnd type="triangle" w="med" len="med"/>
          </a:ln>
        </p:spPr>
        <p:txBody>
          <a:bodyPr/>
          <a:lstStyle/>
          <a:p>
            <a:endParaRPr lang="en-US"/>
          </a:p>
        </p:txBody>
      </p:sp>
      <p:sp>
        <p:nvSpPr>
          <p:cNvPr id="27" name="Line 26"/>
          <p:cNvSpPr>
            <a:spLocks noChangeShapeType="1"/>
          </p:cNvSpPr>
          <p:nvPr/>
        </p:nvSpPr>
        <p:spPr bwMode="auto">
          <a:xfrm flipV="1">
            <a:off x="7061200" y="5143500"/>
            <a:ext cx="622300" cy="0"/>
          </a:xfrm>
          <a:prstGeom prst="line">
            <a:avLst/>
          </a:prstGeom>
          <a:noFill/>
          <a:ln w="38100">
            <a:solidFill>
              <a:srgbClr val="3333FF"/>
            </a:solidFill>
            <a:round/>
            <a:headEnd/>
            <a:tailEnd type="triangle" w="med" len="med"/>
          </a:ln>
        </p:spPr>
        <p:txBody>
          <a:bodyPr/>
          <a:lstStyle/>
          <a:p>
            <a:endParaRPr lang="en-US"/>
          </a:p>
        </p:txBody>
      </p:sp>
      <p:sp>
        <p:nvSpPr>
          <p:cNvPr id="28" name="Text Box 27"/>
          <p:cNvSpPr txBox="1">
            <a:spLocks noChangeArrowheads="1"/>
          </p:cNvSpPr>
          <p:nvPr/>
        </p:nvSpPr>
        <p:spPr bwMode="auto">
          <a:xfrm>
            <a:off x="7821613" y="4521200"/>
            <a:ext cx="604837" cy="309563"/>
          </a:xfrm>
          <a:prstGeom prst="rect">
            <a:avLst/>
          </a:prstGeom>
          <a:noFill/>
          <a:ln w="9525">
            <a:noFill/>
            <a:miter lim="800000"/>
            <a:headEnd/>
            <a:tailEnd/>
          </a:ln>
        </p:spPr>
        <p:txBody>
          <a:bodyPr wrap="none" lIns="82945" tIns="41473" rIns="82945" bIns="41473">
            <a:spAutoFit/>
          </a:bodyPr>
          <a:lstStyle/>
          <a:p>
            <a:pPr defTabSz="828675" hangingPunct="0">
              <a:lnSpc>
                <a:spcPct val="93000"/>
              </a:lnSpc>
              <a:buClr>
                <a:srgbClr val="000000"/>
              </a:buClr>
              <a:buSzPct val="45000"/>
              <a:buFont typeface="StarSymbol"/>
              <a:buNone/>
            </a:pPr>
            <a:r>
              <a:rPr lang="en-US" sz="1600" b="1">
                <a:solidFill>
                  <a:srgbClr val="669900"/>
                </a:solidFill>
                <a:cs typeface="Lucida Sans Unicode" pitchFamily="34" charset="0"/>
              </a:rPr>
              <a:t>Data</a:t>
            </a:r>
          </a:p>
        </p:txBody>
      </p:sp>
      <p:sp>
        <p:nvSpPr>
          <p:cNvPr id="29" name="Text Box 28"/>
          <p:cNvSpPr txBox="1">
            <a:spLocks noChangeArrowheads="1"/>
          </p:cNvSpPr>
          <p:nvPr/>
        </p:nvSpPr>
        <p:spPr bwMode="auto">
          <a:xfrm>
            <a:off x="7821613" y="4935538"/>
            <a:ext cx="887412" cy="309562"/>
          </a:xfrm>
          <a:prstGeom prst="rect">
            <a:avLst/>
          </a:prstGeom>
          <a:noFill/>
          <a:ln w="9525">
            <a:noFill/>
            <a:miter lim="800000"/>
            <a:headEnd/>
            <a:tailEnd/>
          </a:ln>
        </p:spPr>
        <p:txBody>
          <a:bodyPr wrap="none" lIns="82945" tIns="41473" rIns="82945" bIns="41473">
            <a:spAutoFit/>
          </a:bodyPr>
          <a:lstStyle/>
          <a:p>
            <a:pPr defTabSz="828675" hangingPunct="0">
              <a:lnSpc>
                <a:spcPct val="93000"/>
              </a:lnSpc>
              <a:buClr>
                <a:srgbClr val="000000"/>
              </a:buClr>
              <a:buSzPct val="45000"/>
              <a:buFont typeface="StarSymbol"/>
              <a:buNone/>
            </a:pPr>
            <a:r>
              <a:rPr lang="en-US" sz="1600" b="1">
                <a:solidFill>
                  <a:srgbClr val="3333FF"/>
                </a:solidFill>
                <a:cs typeface="Lucida Sans Unicode" pitchFamily="34" charset="0"/>
              </a:rPr>
              <a:t>Control</a:t>
            </a: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VMM Debugging </a:t>
            </a:r>
            <a:r>
              <a:rPr lang="en-US" dirty="0" err="1" smtClean="0"/>
              <a:t>Vstrace</a:t>
            </a:r>
            <a:endParaRPr lang="en-US" dirty="0"/>
          </a:p>
        </p:txBody>
      </p:sp>
      <p:sp>
        <p:nvSpPr>
          <p:cNvPr id="38" name="Text Placeholder 37"/>
          <p:cNvSpPr>
            <a:spLocks noGrp="1"/>
          </p:cNvSpPr>
          <p:nvPr>
            <p:ph type="body" sz="quarter" idx="13"/>
          </p:nvPr>
        </p:nvSpPr>
        <p:spPr/>
        <p:txBody>
          <a:bodyPr/>
          <a:lstStyle/>
          <a:p>
            <a:endParaRPr lang="en-US"/>
          </a:p>
        </p:txBody>
      </p:sp>
      <p:sp>
        <p:nvSpPr>
          <p:cNvPr id="4" name="Text Box 3"/>
          <p:cNvSpPr txBox="1">
            <a:spLocks noChangeArrowheads="1"/>
          </p:cNvSpPr>
          <p:nvPr/>
        </p:nvSpPr>
        <p:spPr bwMode="auto">
          <a:xfrm>
            <a:off x="400050" y="749300"/>
            <a:ext cx="2827338" cy="396875"/>
          </a:xfrm>
          <a:prstGeom prst="rect">
            <a:avLst/>
          </a:prstGeom>
          <a:noFill/>
          <a:ln w="9525">
            <a:noFill/>
            <a:miter lim="800000"/>
            <a:headEnd/>
            <a:tailEnd/>
          </a:ln>
        </p:spPr>
        <p:txBody>
          <a:bodyPr>
            <a:spAutoFit/>
          </a:bodyPr>
          <a:lstStyle/>
          <a:p>
            <a:r>
              <a:rPr lang="en-US" sz="2000" b="1">
                <a:solidFill>
                  <a:schemeClr val="tx1"/>
                </a:solidFill>
                <a:cs typeface="Arial" charset="0"/>
              </a:rPr>
              <a:t>Vstrace Command</a:t>
            </a:r>
          </a:p>
        </p:txBody>
      </p:sp>
      <p:sp>
        <p:nvSpPr>
          <p:cNvPr id="5" name="Line 4"/>
          <p:cNvSpPr>
            <a:spLocks noChangeShapeType="1"/>
          </p:cNvSpPr>
          <p:nvPr/>
        </p:nvSpPr>
        <p:spPr bwMode="auto">
          <a:xfrm>
            <a:off x="1314450" y="1130300"/>
            <a:ext cx="0" cy="381000"/>
          </a:xfrm>
          <a:prstGeom prst="line">
            <a:avLst/>
          </a:prstGeom>
          <a:noFill/>
          <a:ln w="9525">
            <a:solidFill>
              <a:schemeClr val="tx1"/>
            </a:solidFill>
            <a:round/>
            <a:headEnd/>
            <a:tailEnd type="triangle" w="med" len="med"/>
          </a:ln>
        </p:spPr>
        <p:txBody>
          <a:bodyPr/>
          <a:lstStyle/>
          <a:p>
            <a:endParaRPr lang="en-US"/>
          </a:p>
        </p:txBody>
      </p:sp>
      <p:sp>
        <p:nvSpPr>
          <p:cNvPr id="6" name="Text Box 5"/>
          <p:cNvSpPr txBox="1">
            <a:spLocks noChangeArrowheads="1"/>
          </p:cNvSpPr>
          <p:nvPr/>
        </p:nvSpPr>
        <p:spPr bwMode="auto">
          <a:xfrm>
            <a:off x="704850" y="1587500"/>
            <a:ext cx="2216150" cy="396875"/>
          </a:xfrm>
          <a:prstGeom prst="rect">
            <a:avLst/>
          </a:prstGeom>
          <a:noFill/>
          <a:ln w="9525">
            <a:noFill/>
            <a:miter lim="800000"/>
            <a:headEnd/>
            <a:tailEnd/>
          </a:ln>
        </p:spPr>
        <p:txBody>
          <a:bodyPr>
            <a:spAutoFit/>
          </a:bodyPr>
          <a:lstStyle/>
          <a:p>
            <a:r>
              <a:rPr lang="en-US" sz="2000" b="1">
                <a:solidFill>
                  <a:schemeClr val="tx1"/>
                </a:solidFill>
                <a:cs typeface="Arial" charset="0"/>
              </a:rPr>
              <a:t>Vprobe Script</a:t>
            </a:r>
          </a:p>
        </p:txBody>
      </p:sp>
      <p:sp>
        <p:nvSpPr>
          <p:cNvPr id="7" name="Line 6"/>
          <p:cNvSpPr>
            <a:spLocks noChangeShapeType="1"/>
          </p:cNvSpPr>
          <p:nvPr/>
        </p:nvSpPr>
        <p:spPr bwMode="auto">
          <a:xfrm>
            <a:off x="1314450" y="1968500"/>
            <a:ext cx="0" cy="381000"/>
          </a:xfrm>
          <a:prstGeom prst="line">
            <a:avLst/>
          </a:prstGeom>
          <a:noFill/>
          <a:ln w="9525">
            <a:solidFill>
              <a:schemeClr val="tx1"/>
            </a:solidFill>
            <a:round/>
            <a:headEnd/>
            <a:tailEnd type="triangle" w="med" len="med"/>
          </a:ln>
        </p:spPr>
        <p:txBody>
          <a:bodyPr/>
          <a:lstStyle/>
          <a:p>
            <a:endParaRPr lang="en-US"/>
          </a:p>
        </p:txBody>
      </p:sp>
      <p:sp>
        <p:nvSpPr>
          <p:cNvPr id="8" name="Text Box 7"/>
          <p:cNvSpPr txBox="1">
            <a:spLocks noChangeArrowheads="1"/>
          </p:cNvSpPr>
          <p:nvPr/>
        </p:nvSpPr>
        <p:spPr bwMode="auto">
          <a:xfrm>
            <a:off x="704850" y="2425700"/>
            <a:ext cx="2232025" cy="396875"/>
          </a:xfrm>
          <a:prstGeom prst="rect">
            <a:avLst/>
          </a:prstGeom>
          <a:noFill/>
          <a:ln w="9525">
            <a:noFill/>
            <a:miter lim="800000"/>
            <a:headEnd/>
            <a:tailEnd/>
          </a:ln>
        </p:spPr>
        <p:txBody>
          <a:bodyPr>
            <a:spAutoFit/>
          </a:bodyPr>
          <a:lstStyle/>
          <a:p>
            <a:r>
              <a:rPr lang="en-US" sz="2000" b="1">
                <a:solidFill>
                  <a:schemeClr val="tx1"/>
                </a:solidFill>
                <a:cs typeface="Arial" charset="0"/>
              </a:rPr>
              <a:t>Vprobe Output</a:t>
            </a:r>
          </a:p>
        </p:txBody>
      </p:sp>
      <p:sp>
        <p:nvSpPr>
          <p:cNvPr id="9" name="Line 8"/>
          <p:cNvSpPr>
            <a:spLocks noChangeShapeType="1"/>
          </p:cNvSpPr>
          <p:nvPr/>
        </p:nvSpPr>
        <p:spPr bwMode="auto">
          <a:xfrm>
            <a:off x="1314450" y="2882900"/>
            <a:ext cx="0" cy="381000"/>
          </a:xfrm>
          <a:prstGeom prst="line">
            <a:avLst/>
          </a:prstGeom>
          <a:noFill/>
          <a:ln w="9525">
            <a:solidFill>
              <a:schemeClr val="tx1"/>
            </a:solidFill>
            <a:round/>
            <a:headEnd/>
            <a:tailEnd type="triangle" w="med" len="med"/>
          </a:ln>
        </p:spPr>
        <p:txBody>
          <a:bodyPr/>
          <a:lstStyle/>
          <a:p>
            <a:endParaRPr lang="en-US"/>
          </a:p>
        </p:txBody>
      </p:sp>
      <p:sp>
        <p:nvSpPr>
          <p:cNvPr id="10" name="Text Box 9"/>
          <p:cNvSpPr txBox="1">
            <a:spLocks noChangeArrowheads="1"/>
          </p:cNvSpPr>
          <p:nvPr/>
        </p:nvSpPr>
        <p:spPr bwMode="auto">
          <a:xfrm>
            <a:off x="704850" y="3340100"/>
            <a:ext cx="2200275" cy="396875"/>
          </a:xfrm>
          <a:prstGeom prst="rect">
            <a:avLst/>
          </a:prstGeom>
          <a:noFill/>
          <a:ln w="9525">
            <a:noFill/>
            <a:miter lim="800000"/>
            <a:headEnd/>
            <a:tailEnd/>
          </a:ln>
        </p:spPr>
        <p:txBody>
          <a:bodyPr>
            <a:spAutoFit/>
          </a:bodyPr>
          <a:lstStyle/>
          <a:p>
            <a:r>
              <a:rPr lang="en-US" sz="2000" b="1">
                <a:solidFill>
                  <a:schemeClr val="tx1"/>
                </a:solidFill>
                <a:cs typeface="Arial" charset="0"/>
              </a:rPr>
              <a:t>VStrace Stack</a:t>
            </a:r>
          </a:p>
        </p:txBody>
      </p:sp>
      <p:sp>
        <p:nvSpPr>
          <p:cNvPr id="11" name="Line 10"/>
          <p:cNvSpPr>
            <a:spLocks noChangeShapeType="1"/>
          </p:cNvSpPr>
          <p:nvPr/>
        </p:nvSpPr>
        <p:spPr bwMode="auto">
          <a:xfrm>
            <a:off x="1314450" y="3797300"/>
            <a:ext cx="0" cy="381000"/>
          </a:xfrm>
          <a:prstGeom prst="line">
            <a:avLst/>
          </a:prstGeom>
          <a:noFill/>
          <a:ln w="9525">
            <a:solidFill>
              <a:schemeClr val="tx1"/>
            </a:solidFill>
            <a:round/>
            <a:headEnd/>
            <a:tailEnd type="triangle" w="med" len="med"/>
          </a:ln>
        </p:spPr>
        <p:txBody>
          <a:bodyPr/>
          <a:lstStyle/>
          <a:p>
            <a:endParaRPr lang="en-US"/>
          </a:p>
        </p:txBody>
      </p:sp>
      <p:sp>
        <p:nvSpPr>
          <p:cNvPr id="12" name="Text Box 11"/>
          <p:cNvSpPr txBox="1">
            <a:spLocks noChangeArrowheads="1"/>
          </p:cNvSpPr>
          <p:nvPr/>
        </p:nvSpPr>
        <p:spPr bwMode="auto">
          <a:xfrm>
            <a:off x="400050" y="4254500"/>
            <a:ext cx="2133600" cy="701675"/>
          </a:xfrm>
          <a:prstGeom prst="rect">
            <a:avLst/>
          </a:prstGeom>
          <a:noFill/>
          <a:ln w="9525">
            <a:noFill/>
            <a:miter lim="800000"/>
            <a:headEnd/>
            <a:tailEnd/>
          </a:ln>
        </p:spPr>
        <p:txBody>
          <a:bodyPr>
            <a:spAutoFit/>
          </a:bodyPr>
          <a:lstStyle/>
          <a:p>
            <a:r>
              <a:rPr lang="en-US" sz="2000" b="1">
                <a:solidFill>
                  <a:schemeClr val="tx1"/>
                </a:solidFill>
                <a:cs typeface="Arial" charset="0"/>
              </a:rPr>
              <a:t>VStrace Output, Statistics</a:t>
            </a:r>
          </a:p>
        </p:txBody>
      </p:sp>
      <p:sp>
        <p:nvSpPr>
          <p:cNvPr id="13" name="Rectangle 12"/>
          <p:cNvSpPr>
            <a:spLocks noChangeArrowheads="1"/>
          </p:cNvSpPr>
          <p:nvPr/>
        </p:nvSpPr>
        <p:spPr bwMode="auto">
          <a:xfrm>
            <a:off x="228600" y="5334000"/>
            <a:ext cx="8915400" cy="1477328"/>
          </a:xfrm>
          <a:prstGeom prst="rect">
            <a:avLst/>
          </a:prstGeom>
          <a:noFill/>
          <a:ln w="9525">
            <a:noFill/>
            <a:miter lim="800000"/>
            <a:headEnd/>
            <a:tailEnd/>
          </a:ln>
        </p:spPr>
        <p:txBody>
          <a:bodyPr>
            <a:spAutoFit/>
          </a:bodyPr>
          <a:lstStyle/>
          <a:p>
            <a:r>
              <a:rPr lang="en-US" sz="1000" b="1" dirty="0">
                <a:solidFill>
                  <a:schemeClr val="tx1"/>
                </a:solidFill>
                <a:latin typeface="Courier"/>
                <a:cs typeface="Arial" charset="0"/>
              </a:rPr>
              <a:t> === Statistics Snapshot 1 (interval = 2000 ms) ===</a:t>
            </a:r>
          </a:p>
          <a:p>
            <a:r>
              <a:rPr lang="en-US" sz="1000" b="1" dirty="0" err="1">
                <a:solidFill>
                  <a:schemeClr val="tx1"/>
                </a:solidFill>
                <a:latin typeface="Courier"/>
                <a:cs typeface="Arial" charset="0"/>
              </a:rPr>
              <a:t>VMKCall_Name</a:t>
            </a:r>
            <a:r>
              <a:rPr lang="en-US" sz="1000" b="1" dirty="0">
                <a:solidFill>
                  <a:schemeClr val="tx1"/>
                </a:solidFill>
                <a:latin typeface="Courier"/>
                <a:cs typeface="Arial" charset="0"/>
              </a:rPr>
              <a:t>         Calls/sec </a:t>
            </a:r>
            <a:r>
              <a:rPr lang="en-US" sz="1000" b="1" dirty="0" err="1">
                <a:solidFill>
                  <a:schemeClr val="tx1"/>
                </a:solidFill>
                <a:latin typeface="Courier"/>
                <a:cs typeface="Arial" charset="0"/>
              </a:rPr>
              <a:t>AvgLat</a:t>
            </a:r>
            <a:r>
              <a:rPr lang="en-US" sz="1000" b="1" dirty="0">
                <a:solidFill>
                  <a:schemeClr val="tx1"/>
                </a:solidFill>
                <a:latin typeface="Courier"/>
                <a:cs typeface="Arial" charset="0"/>
              </a:rPr>
              <a:t>/Call     </a:t>
            </a:r>
            <a:r>
              <a:rPr lang="en-US" sz="1000" b="1" dirty="0" err="1">
                <a:solidFill>
                  <a:schemeClr val="tx1"/>
                </a:solidFill>
                <a:latin typeface="Courier"/>
                <a:cs typeface="Arial" charset="0"/>
              </a:rPr>
              <a:t>MinLat</a:t>
            </a:r>
            <a:r>
              <a:rPr lang="en-US" sz="1000" b="1" dirty="0">
                <a:solidFill>
                  <a:schemeClr val="tx1"/>
                </a:solidFill>
                <a:latin typeface="Courier"/>
                <a:cs typeface="Arial" charset="0"/>
              </a:rPr>
              <a:t>     </a:t>
            </a:r>
            <a:r>
              <a:rPr lang="en-US" sz="1000" b="1" dirty="0" err="1">
                <a:solidFill>
                  <a:schemeClr val="tx1"/>
                </a:solidFill>
                <a:latin typeface="Courier"/>
                <a:cs typeface="Arial" charset="0"/>
              </a:rPr>
              <a:t>MaxLat</a:t>
            </a:r>
            <a:r>
              <a:rPr lang="en-US" sz="1000" b="1" dirty="0">
                <a:solidFill>
                  <a:schemeClr val="tx1"/>
                </a:solidFill>
                <a:latin typeface="Courier"/>
                <a:cs typeface="Arial" charset="0"/>
              </a:rPr>
              <a:t> </a:t>
            </a:r>
            <a:r>
              <a:rPr lang="en-US" sz="1000" b="1" dirty="0" err="1">
                <a:solidFill>
                  <a:schemeClr val="tx1"/>
                </a:solidFill>
                <a:latin typeface="Courier"/>
                <a:cs typeface="Arial" charset="0"/>
              </a:rPr>
              <a:t>TotalLat</a:t>
            </a:r>
            <a:r>
              <a:rPr lang="en-US" sz="1000" b="1" dirty="0">
                <a:solidFill>
                  <a:schemeClr val="tx1"/>
                </a:solidFill>
                <a:latin typeface="Courier"/>
                <a:cs typeface="Arial" charset="0"/>
              </a:rPr>
              <a:t>/sec </a:t>
            </a:r>
            <a:r>
              <a:rPr lang="en-US" sz="1000" b="1" dirty="0" err="1">
                <a:solidFill>
                  <a:schemeClr val="tx1"/>
                </a:solidFill>
                <a:latin typeface="Courier"/>
                <a:cs typeface="Arial" charset="0"/>
              </a:rPr>
              <a:t>AvgUsed</a:t>
            </a:r>
            <a:r>
              <a:rPr lang="en-US" sz="1000" b="1" dirty="0">
                <a:solidFill>
                  <a:schemeClr val="tx1"/>
                </a:solidFill>
                <a:latin typeface="Courier"/>
                <a:cs typeface="Arial" charset="0"/>
              </a:rPr>
              <a:t>/Call    </a:t>
            </a:r>
            <a:r>
              <a:rPr lang="en-US" sz="1000" b="1" dirty="0" err="1">
                <a:solidFill>
                  <a:schemeClr val="tx1"/>
                </a:solidFill>
                <a:latin typeface="Courier"/>
                <a:cs typeface="Arial" charset="0"/>
              </a:rPr>
              <a:t>MinUsed</a:t>
            </a:r>
            <a:r>
              <a:rPr lang="en-US" sz="1000" b="1" dirty="0">
                <a:solidFill>
                  <a:schemeClr val="tx1"/>
                </a:solidFill>
                <a:latin typeface="Courier"/>
                <a:cs typeface="Arial" charset="0"/>
              </a:rPr>
              <a:t>    </a:t>
            </a:r>
            <a:r>
              <a:rPr lang="en-US" sz="1000" b="1" dirty="0" err="1">
                <a:solidFill>
                  <a:schemeClr val="tx1"/>
                </a:solidFill>
                <a:latin typeface="Courier"/>
                <a:cs typeface="Arial" charset="0"/>
              </a:rPr>
              <a:t>MaxUsed</a:t>
            </a:r>
            <a:r>
              <a:rPr lang="en-US" sz="1000" b="1" dirty="0">
                <a:solidFill>
                  <a:schemeClr val="tx1"/>
                </a:solidFill>
                <a:latin typeface="Courier"/>
                <a:cs typeface="Arial" charset="0"/>
              </a:rPr>
              <a:t> </a:t>
            </a:r>
            <a:r>
              <a:rPr lang="en-US" sz="1000" b="1" dirty="0" err="1">
                <a:solidFill>
                  <a:schemeClr val="tx1"/>
                </a:solidFill>
                <a:latin typeface="Courier"/>
                <a:cs typeface="Arial" charset="0"/>
              </a:rPr>
              <a:t>TotalUsed</a:t>
            </a:r>
            <a:r>
              <a:rPr lang="en-US" sz="1000" b="1" dirty="0">
                <a:solidFill>
                  <a:schemeClr val="tx1"/>
                </a:solidFill>
                <a:latin typeface="Courier"/>
                <a:cs typeface="Arial" charset="0"/>
              </a:rPr>
              <a:t>/sec</a:t>
            </a:r>
          </a:p>
          <a:p>
            <a:r>
              <a:rPr lang="en-US" sz="1000" b="1" dirty="0">
                <a:solidFill>
                  <a:schemeClr val="tx1"/>
                </a:solidFill>
                <a:latin typeface="Courier"/>
                <a:cs typeface="Arial" charset="0"/>
              </a:rPr>
              <a:t>                                  (cycles)   (cycles)   (cycles)     (cycles)     (cycles)   (cycles)   (cycles)      (cycles)</a:t>
            </a:r>
          </a:p>
          <a:p>
            <a:r>
              <a:rPr lang="en-US" sz="1000" b="1" dirty="0">
                <a:solidFill>
                  <a:schemeClr val="tx1"/>
                </a:solidFill>
                <a:latin typeface="Courier"/>
                <a:cs typeface="Arial" charset="0"/>
              </a:rPr>
              <a:t>VMK_COW_HINT_UPDATES     7.500       10899       9293      14554        81744        10899       9293      14554         81744</a:t>
            </a:r>
          </a:p>
          <a:p>
            <a:endParaRPr lang="en-US" sz="1000" b="1" dirty="0">
              <a:solidFill>
                <a:schemeClr val="tx1"/>
              </a:solidFill>
              <a:latin typeface="Courier"/>
              <a:cs typeface="Arial" charset="0"/>
            </a:endParaRPr>
          </a:p>
          <a:p>
            <a:r>
              <a:rPr lang="en-US" sz="1000" b="1" dirty="0" err="1">
                <a:solidFill>
                  <a:schemeClr val="tx1"/>
                </a:solidFill>
                <a:latin typeface="Courier"/>
                <a:cs typeface="Arial" charset="0"/>
              </a:rPr>
              <a:t>World_Switches</a:t>
            </a:r>
            <a:r>
              <a:rPr lang="en-US" sz="1000" b="1" dirty="0">
                <a:solidFill>
                  <a:schemeClr val="tx1"/>
                </a:solidFill>
                <a:latin typeface="Courier"/>
                <a:cs typeface="Arial" charset="0"/>
              </a:rPr>
              <a:t>/sec:   457.500</a:t>
            </a:r>
          </a:p>
        </p:txBody>
      </p:sp>
      <p:sp>
        <p:nvSpPr>
          <p:cNvPr id="14" name="Rectangle 13"/>
          <p:cNvSpPr>
            <a:spLocks noChangeArrowheads="1"/>
          </p:cNvSpPr>
          <p:nvPr/>
        </p:nvSpPr>
        <p:spPr bwMode="auto">
          <a:xfrm>
            <a:off x="323850" y="1282700"/>
            <a:ext cx="2659063" cy="2667000"/>
          </a:xfrm>
          <a:prstGeom prst="rect">
            <a:avLst/>
          </a:prstGeom>
          <a:noFill/>
          <a:ln w="9525">
            <a:solidFill>
              <a:schemeClr val="tx1"/>
            </a:solidFill>
            <a:prstDash val="dash"/>
            <a:miter lim="800000"/>
            <a:headEnd/>
            <a:tailEnd/>
          </a:ln>
        </p:spPr>
        <p:txBody>
          <a:bodyPr wrap="none" anchor="ctr"/>
          <a:lstStyle/>
          <a:p>
            <a:pPr algn="ctr"/>
            <a:endParaRPr lang="en-US" sz="1600">
              <a:solidFill>
                <a:schemeClr val="tx1"/>
              </a:solidFill>
              <a:cs typeface="Arial" charset="0"/>
            </a:endParaRPr>
          </a:p>
        </p:txBody>
      </p:sp>
      <p:sp>
        <p:nvSpPr>
          <p:cNvPr id="15" name="Rectangle 14"/>
          <p:cNvSpPr>
            <a:spLocks noChangeArrowheads="1"/>
          </p:cNvSpPr>
          <p:nvPr/>
        </p:nvSpPr>
        <p:spPr bwMode="auto">
          <a:xfrm>
            <a:off x="323850" y="1174750"/>
            <a:ext cx="381000" cy="2944813"/>
          </a:xfrm>
          <a:prstGeom prst="rect">
            <a:avLst/>
          </a:prstGeom>
          <a:solidFill>
            <a:schemeClr val="accent1"/>
          </a:solidFill>
          <a:ln w="9525">
            <a:solidFill>
              <a:schemeClr val="tx1"/>
            </a:solidFill>
            <a:miter lim="800000"/>
            <a:headEnd/>
            <a:tailEnd/>
          </a:ln>
        </p:spPr>
        <p:txBody>
          <a:bodyPr vert="eaVert" wrap="none" anchor="ctr"/>
          <a:lstStyle/>
          <a:p>
            <a:pPr algn="ctr"/>
            <a:r>
              <a:rPr lang="en-US" b="1" dirty="0">
                <a:solidFill>
                  <a:schemeClr val="tx1"/>
                </a:solidFill>
                <a:cs typeface="Arial" charset="0"/>
              </a:rPr>
              <a:t>Internal Processing</a:t>
            </a:r>
          </a:p>
        </p:txBody>
      </p:sp>
      <p:grpSp>
        <p:nvGrpSpPr>
          <p:cNvPr id="3" name="Group 15"/>
          <p:cNvGrpSpPr>
            <a:grpSpLocks/>
          </p:cNvGrpSpPr>
          <p:nvPr/>
        </p:nvGrpSpPr>
        <p:grpSpPr bwMode="auto">
          <a:xfrm>
            <a:off x="2797175" y="749300"/>
            <a:ext cx="6161088" cy="581025"/>
            <a:chOff x="1872" y="912"/>
            <a:chExt cx="3168" cy="366"/>
          </a:xfrm>
        </p:grpSpPr>
        <p:sp>
          <p:nvSpPr>
            <p:cNvPr id="17" name="Rectangle 16"/>
            <p:cNvSpPr>
              <a:spLocks noChangeArrowheads="1"/>
            </p:cNvSpPr>
            <p:nvPr/>
          </p:nvSpPr>
          <p:spPr bwMode="auto">
            <a:xfrm>
              <a:off x="2160" y="912"/>
              <a:ext cx="2880" cy="366"/>
            </a:xfrm>
            <a:prstGeom prst="rect">
              <a:avLst/>
            </a:prstGeom>
            <a:noFill/>
            <a:ln w="9525">
              <a:noFill/>
              <a:miter lim="800000"/>
              <a:headEnd/>
              <a:tailEnd/>
            </a:ln>
          </p:spPr>
          <p:txBody>
            <a:bodyPr>
              <a:spAutoFit/>
            </a:bodyPr>
            <a:lstStyle/>
            <a:p>
              <a:r>
                <a:rPr lang="en-US" sz="1600">
                  <a:solidFill>
                    <a:schemeClr val="tx1"/>
                  </a:solidFill>
                  <a:cs typeface="Arial" charset="0"/>
                </a:rPr>
                <a:t>vstrace -tracevmkcall VMK_COW_HINT_UPDATES</a:t>
              </a:r>
              <a:br>
                <a:rPr lang="en-US" sz="1600">
                  <a:solidFill>
                    <a:schemeClr val="tx1"/>
                  </a:solidFill>
                  <a:cs typeface="Arial" charset="0"/>
                </a:rPr>
              </a:br>
              <a:r>
                <a:rPr lang="en-US" sz="1600">
                  <a:solidFill>
                    <a:schemeClr val="tx1"/>
                  </a:solidFill>
                  <a:cs typeface="Arial" charset="0"/>
                </a:rPr>
                <a:t> [-displaystats -i 2 –ignorezeros]</a:t>
              </a:r>
            </a:p>
          </p:txBody>
        </p:sp>
        <p:sp>
          <p:nvSpPr>
            <p:cNvPr id="18" name="Line 17"/>
            <p:cNvSpPr>
              <a:spLocks noChangeShapeType="1"/>
            </p:cNvSpPr>
            <p:nvPr/>
          </p:nvSpPr>
          <p:spPr bwMode="auto">
            <a:xfrm flipH="1">
              <a:off x="1872" y="1008"/>
              <a:ext cx="240" cy="0"/>
            </a:xfrm>
            <a:prstGeom prst="line">
              <a:avLst/>
            </a:prstGeom>
            <a:noFill/>
            <a:ln w="9525">
              <a:solidFill>
                <a:schemeClr val="tx1"/>
              </a:solidFill>
              <a:round/>
              <a:headEnd/>
              <a:tailEnd/>
            </a:ln>
          </p:spPr>
          <p:txBody>
            <a:bodyPr/>
            <a:lstStyle/>
            <a:p>
              <a:endParaRPr lang="en-US"/>
            </a:p>
          </p:txBody>
        </p:sp>
      </p:grpSp>
      <p:grpSp>
        <p:nvGrpSpPr>
          <p:cNvPr id="16" name="Group 18"/>
          <p:cNvGrpSpPr>
            <a:grpSpLocks/>
          </p:cNvGrpSpPr>
          <p:nvPr/>
        </p:nvGrpSpPr>
        <p:grpSpPr bwMode="auto">
          <a:xfrm>
            <a:off x="2797175" y="1130300"/>
            <a:ext cx="5105400" cy="4492625"/>
            <a:chOff x="1872" y="1152"/>
            <a:chExt cx="3216" cy="2830"/>
          </a:xfrm>
        </p:grpSpPr>
        <p:sp>
          <p:nvSpPr>
            <p:cNvPr id="20" name="Rectangle 19"/>
            <p:cNvSpPr>
              <a:spLocks noChangeArrowheads="1"/>
            </p:cNvSpPr>
            <p:nvPr/>
          </p:nvSpPr>
          <p:spPr bwMode="auto">
            <a:xfrm>
              <a:off x="2208" y="1152"/>
              <a:ext cx="2880" cy="2830"/>
            </a:xfrm>
            <a:prstGeom prst="rect">
              <a:avLst/>
            </a:prstGeom>
            <a:noFill/>
            <a:ln w="9525">
              <a:noFill/>
              <a:miter lim="800000"/>
              <a:headEnd/>
              <a:tailEnd/>
            </a:ln>
          </p:spPr>
          <p:txBody>
            <a:bodyPr>
              <a:spAutoFit/>
            </a:bodyPr>
            <a:lstStyle/>
            <a:p>
              <a:r>
                <a:rPr lang="en-US" sz="1600">
                  <a:solidFill>
                    <a:schemeClr val="tx1"/>
                  </a:solidFill>
                  <a:cs typeface="Arial" charset="0"/>
                </a:rPr>
                <a:t>…</a:t>
              </a:r>
            </a:p>
            <a:p>
              <a:r>
                <a:rPr lang="en-US" sz="1600">
                  <a:solidFill>
                    <a:schemeClr val="tx1"/>
                  </a:solidFill>
                  <a:cs typeface="Arial" charset="0"/>
                </a:rPr>
                <a:t>int tracevmkcall()</a:t>
              </a:r>
            </a:p>
            <a:p>
              <a:r>
                <a:rPr lang="en-US" sz="1600">
                  <a:solidFill>
                    <a:schemeClr val="tx1"/>
                  </a:solidFill>
                  <a:cs typeface="Arial" charset="0"/>
                </a:rPr>
                <a:t>{</a:t>
              </a:r>
            </a:p>
            <a:p>
              <a:r>
                <a:rPr lang="en-US" sz="1600">
                  <a:solidFill>
                    <a:schemeClr val="tx1"/>
                  </a:solidFill>
                  <a:cs typeface="Arial" charset="0"/>
                </a:rPr>
                <a:t>   return  (curcallnum == 17);</a:t>
              </a:r>
            </a:p>
            <a:p>
              <a:r>
                <a:rPr lang="en-US" sz="1600">
                  <a:solidFill>
                    <a:schemeClr val="tx1"/>
                  </a:solidFill>
                  <a:cs typeface="Arial" charset="0"/>
                </a:rPr>
                <a:t>}</a:t>
              </a:r>
            </a:p>
            <a:p>
              <a:endParaRPr lang="en-US" sz="1600">
                <a:solidFill>
                  <a:schemeClr val="tx1"/>
                </a:solidFill>
                <a:cs typeface="Arial" charset="0"/>
              </a:endParaRPr>
            </a:p>
            <a:p>
              <a:r>
                <a:rPr lang="en-US" sz="1600">
                  <a:solidFill>
                    <a:schemeClr val="tx1"/>
                  </a:solidFill>
                  <a:cs typeface="Arial" charset="0"/>
                </a:rPr>
                <a:t>VMKERNEL:VMKCall</a:t>
              </a:r>
            </a:p>
            <a:p>
              <a:r>
                <a:rPr lang="en-US" sz="1600">
                  <a:solidFill>
                    <a:schemeClr val="tx1"/>
                  </a:solidFill>
                  <a:cs typeface="Arial" charset="0"/>
                </a:rPr>
                <a:t>{</a:t>
              </a:r>
            </a:p>
            <a:p>
              <a:r>
                <a:rPr lang="en-US" sz="1600">
                  <a:solidFill>
                    <a:schemeClr val="tx1"/>
                  </a:solidFill>
                  <a:cs typeface="Arial" charset="0"/>
                </a:rPr>
                <a:t>   curcallnum = (int) ARG0;</a:t>
              </a:r>
            </a:p>
            <a:p>
              <a:r>
                <a:rPr lang="en-US" sz="1600">
                  <a:solidFill>
                    <a:schemeClr val="tx1"/>
                  </a:solidFill>
                  <a:cs typeface="Arial" charset="0"/>
                </a:rPr>
                <a:t>   if (tracevmkcall()) {</a:t>
              </a:r>
            </a:p>
            <a:p>
              <a:r>
                <a:rPr lang="en-US" sz="1600">
                  <a:solidFill>
                    <a:schemeClr val="tx1"/>
                  </a:solidFill>
                  <a:cs typeface="Arial" charset="0"/>
                </a:rPr>
                <a:t>      printf("VMKC&gt;|%d|%d|%d|\n"</a:t>
              </a:r>
            </a:p>
            <a:p>
              <a:r>
                <a:rPr lang="en-US" sz="1600">
                  <a:solidFill>
                    <a:schemeClr val="tx1"/>
                  </a:solidFill>
                  <a:cs typeface="Arial" charset="0"/>
                </a:rPr>
                <a:t>         , PCPU</a:t>
              </a:r>
            </a:p>
            <a:p>
              <a:r>
                <a:rPr lang="en-US" sz="1600">
                  <a:solidFill>
                    <a:schemeClr val="tx1"/>
                  </a:solidFill>
                  <a:cs typeface="Arial" charset="0"/>
                </a:rPr>
                <a:t>         , WORLDID</a:t>
              </a:r>
            </a:p>
            <a:p>
              <a:r>
                <a:rPr lang="en-US" sz="1600">
                  <a:solidFill>
                    <a:schemeClr val="tx1"/>
                  </a:solidFill>
                  <a:cs typeface="Arial" charset="0"/>
                </a:rPr>
                <a:t>         , curcallnum</a:t>
              </a:r>
            </a:p>
            <a:p>
              <a:r>
                <a:rPr lang="en-US" sz="1600">
                  <a:solidFill>
                    <a:schemeClr val="tx1"/>
                  </a:solidFill>
                  <a:cs typeface="Arial" charset="0"/>
                </a:rPr>
                <a:t>         );</a:t>
              </a:r>
            </a:p>
            <a:p>
              <a:r>
                <a:rPr lang="en-US" sz="1600">
                  <a:solidFill>
                    <a:schemeClr val="tx1"/>
                  </a:solidFill>
                  <a:cs typeface="Arial" charset="0"/>
                </a:rPr>
                <a:t>   }</a:t>
              </a:r>
            </a:p>
            <a:p>
              <a:r>
                <a:rPr lang="en-US" sz="1600">
                  <a:solidFill>
                    <a:schemeClr val="tx1"/>
                  </a:solidFill>
                  <a:cs typeface="Arial" charset="0"/>
                </a:rPr>
                <a:t>}</a:t>
              </a:r>
            </a:p>
            <a:p>
              <a:r>
                <a:rPr lang="en-US" sz="1600">
                  <a:solidFill>
                    <a:schemeClr val="tx1"/>
                  </a:solidFill>
                  <a:cs typeface="Arial" charset="0"/>
                </a:rPr>
                <a:t>…</a:t>
              </a:r>
            </a:p>
          </p:txBody>
        </p:sp>
        <p:sp>
          <p:nvSpPr>
            <p:cNvPr id="21" name="Line 20"/>
            <p:cNvSpPr>
              <a:spLocks noChangeShapeType="1"/>
            </p:cNvSpPr>
            <p:nvPr/>
          </p:nvSpPr>
          <p:spPr bwMode="auto">
            <a:xfrm flipV="1">
              <a:off x="1872" y="1584"/>
              <a:ext cx="240" cy="0"/>
            </a:xfrm>
            <a:prstGeom prst="line">
              <a:avLst/>
            </a:prstGeom>
            <a:noFill/>
            <a:ln w="9525">
              <a:solidFill>
                <a:schemeClr val="tx1"/>
              </a:solidFill>
              <a:round/>
              <a:headEnd/>
              <a:tailEnd/>
            </a:ln>
          </p:spPr>
          <p:txBody>
            <a:bodyPr/>
            <a:lstStyle/>
            <a:p>
              <a:endParaRPr lang="en-US"/>
            </a:p>
          </p:txBody>
        </p:sp>
      </p:grpSp>
      <p:grpSp>
        <p:nvGrpSpPr>
          <p:cNvPr id="19" name="Group 21"/>
          <p:cNvGrpSpPr>
            <a:grpSpLocks/>
          </p:cNvGrpSpPr>
          <p:nvPr/>
        </p:nvGrpSpPr>
        <p:grpSpPr bwMode="auto">
          <a:xfrm>
            <a:off x="2797175" y="2349500"/>
            <a:ext cx="5105400" cy="581025"/>
            <a:chOff x="1872" y="1920"/>
            <a:chExt cx="3216" cy="366"/>
          </a:xfrm>
        </p:grpSpPr>
        <p:sp>
          <p:nvSpPr>
            <p:cNvPr id="23" name="Rectangle 22"/>
            <p:cNvSpPr>
              <a:spLocks noChangeArrowheads="1"/>
            </p:cNvSpPr>
            <p:nvPr/>
          </p:nvSpPr>
          <p:spPr bwMode="auto">
            <a:xfrm>
              <a:off x="2208" y="1920"/>
              <a:ext cx="2880" cy="366"/>
            </a:xfrm>
            <a:prstGeom prst="rect">
              <a:avLst/>
            </a:prstGeom>
            <a:noFill/>
            <a:ln w="9525">
              <a:noFill/>
              <a:miter lim="800000"/>
              <a:headEnd/>
              <a:tailEnd/>
            </a:ln>
          </p:spPr>
          <p:txBody>
            <a:bodyPr>
              <a:spAutoFit/>
            </a:bodyPr>
            <a:lstStyle/>
            <a:p>
              <a:r>
                <a:rPr lang="en-US" sz="1600">
                  <a:solidFill>
                    <a:schemeClr val="tx1"/>
                  </a:solidFill>
                  <a:cs typeface="Arial" charset="0"/>
                </a:rPr>
                <a:t>VMKC&gt;|3|8698|17|</a:t>
              </a:r>
            </a:p>
            <a:p>
              <a:r>
                <a:rPr lang="en-US" sz="1600">
                  <a:solidFill>
                    <a:schemeClr val="tx1"/>
                  </a:solidFill>
                  <a:cs typeface="Arial" charset="0"/>
                </a:rPr>
                <a:t>VMKC&lt;|3|8698|17|0|</a:t>
              </a:r>
            </a:p>
          </p:txBody>
        </p:sp>
        <p:sp>
          <p:nvSpPr>
            <p:cNvPr id="24" name="Line 23"/>
            <p:cNvSpPr>
              <a:spLocks noChangeShapeType="1"/>
            </p:cNvSpPr>
            <p:nvPr/>
          </p:nvSpPr>
          <p:spPr bwMode="auto">
            <a:xfrm flipV="1">
              <a:off x="1872" y="2064"/>
              <a:ext cx="240" cy="0"/>
            </a:xfrm>
            <a:prstGeom prst="line">
              <a:avLst/>
            </a:prstGeom>
            <a:noFill/>
            <a:ln w="9525">
              <a:solidFill>
                <a:schemeClr val="tx1"/>
              </a:solidFill>
              <a:round/>
              <a:headEnd/>
              <a:tailEnd/>
            </a:ln>
          </p:spPr>
          <p:txBody>
            <a:bodyPr/>
            <a:lstStyle/>
            <a:p>
              <a:endParaRPr lang="en-US"/>
            </a:p>
          </p:txBody>
        </p:sp>
      </p:grpSp>
      <p:grpSp>
        <p:nvGrpSpPr>
          <p:cNvPr id="22" name="Group 48"/>
          <p:cNvGrpSpPr>
            <a:grpSpLocks/>
          </p:cNvGrpSpPr>
          <p:nvPr/>
        </p:nvGrpSpPr>
        <p:grpSpPr bwMode="auto">
          <a:xfrm>
            <a:off x="2873375" y="3313113"/>
            <a:ext cx="5943600" cy="1277937"/>
            <a:chOff x="1810" y="2087"/>
            <a:chExt cx="3744" cy="805"/>
          </a:xfrm>
        </p:grpSpPr>
        <p:grpSp>
          <p:nvGrpSpPr>
            <p:cNvPr id="25" name="Group 24"/>
            <p:cNvGrpSpPr>
              <a:grpSpLocks/>
            </p:cNvGrpSpPr>
            <p:nvPr/>
          </p:nvGrpSpPr>
          <p:grpSpPr bwMode="auto">
            <a:xfrm>
              <a:off x="1810" y="2680"/>
              <a:ext cx="3744" cy="212"/>
              <a:chOff x="1920" y="3120"/>
              <a:chExt cx="3744" cy="212"/>
            </a:xfrm>
          </p:grpSpPr>
          <p:sp>
            <p:nvSpPr>
              <p:cNvPr id="35" name="Rectangle 25"/>
              <p:cNvSpPr>
                <a:spLocks noChangeArrowheads="1"/>
              </p:cNvSpPr>
              <p:nvPr/>
            </p:nvSpPr>
            <p:spPr bwMode="auto">
              <a:xfrm>
                <a:off x="2160" y="3120"/>
                <a:ext cx="3504" cy="212"/>
              </a:xfrm>
              <a:prstGeom prst="rect">
                <a:avLst/>
              </a:prstGeom>
              <a:noFill/>
              <a:ln w="9525">
                <a:noFill/>
                <a:miter lim="800000"/>
                <a:headEnd/>
                <a:tailEnd/>
              </a:ln>
            </p:spPr>
            <p:txBody>
              <a:bodyPr>
                <a:spAutoFit/>
              </a:bodyPr>
              <a:lstStyle/>
              <a:p>
                <a:r>
                  <a:rPr lang="en-US" sz="1600">
                    <a:solidFill>
                      <a:schemeClr val="tx1"/>
                    </a:solidFill>
                    <a:cs typeface="Arial" charset="0"/>
                  </a:rPr>
                  <a:t> 3    8698 VMK_COW_HINT_UPDATES()      = VMK_OK</a:t>
                </a:r>
              </a:p>
            </p:txBody>
          </p:sp>
          <p:sp>
            <p:nvSpPr>
              <p:cNvPr id="36" name="Line 26"/>
              <p:cNvSpPr>
                <a:spLocks noChangeShapeType="1"/>
              </p:cNvSpPr>
              <p:nvPr/>
            </p:nvSpPr>
            <p:spPr bwMode="auto">
              <a:xfrm flipV="1">
                <a:off x="1920" y="3216"/>
                <a:ext cx="240" cy="0"/>
              </a:xfrm>
              <a:prstGeom prst="line">
                <a:avLst/>
              </a:prstGeom>
              <a:noFill/>
              <a:ln w="9525">
                <a:solidFill>
                  <a:schemeClr val="tx1"/>
                </a:solidFill>
                <a:round/>
                <a:headEnd/>
                <a:tailEnd/>
              </a:ln>
            </p:spPr>
            <p:txBody>
              <a:bodyPr/>
              <a:lstStyle/>
              <a:p>
                <a:endParaRPr lang="en-US"/>
              </a:p>
            </p:txBody>
          </p:sp>
        </p:grpSp>
        <p:sp>
          <p:nvSpPr>
            <p:cNvPr id="27" name="Line 39"/>
            <p:cNvSpPr>
              <a:spLocks noChangeShapeType="1"/>
            </p:cNvSpPr>
            <p:nvPr/>
          </p:nvSpPr>
          <p:spPr bwMode="auto">
            <a:xfrm>
              <a:off x="2152" y="2392"/>
              <a:ext cx="33" cy="218"/>
            </a:xfrm>
            <a:prstGeom prst="line">
              <a:avLst/>
            </a:prstGeom>
            <a:noFill/>
            <a:ln w="9525">
              <a:solidFill>
                <a:schemeClr val="tx1"/>
              </a:solidFill>
              <a:round/>
              <a:headEnd/>
              <a:tailEnd type="triangle" w="med" len="med"/>
            </a:ln>
          </p:spPr>
          <p:txBody>
            <a:bodyPr/>
            <a:lstStyle/>
            <a:p>
              <a:endParaRPr lang="en-US"/>
            </a:p>
          </p:txBody>
        </p:sp>
        <p:sp>
          <p:nvSpPr>
            <p:cNvPr id="28" name="Text Box 41"/>
            <p:cNvSpPr txBox="1">
              <a:spLocks noChangeArrowheads="1"/>
            </p:cNvSpPr>
            <p:nvPr/>
          </p:nvSpPr>
          <p:spPr bwMode="auto">
            <a:xfrm>
              <a:off x="2437" y="2120"/>
              <a:ext cx="671" cy="231"/>
            </a:xfrm>
            <a:prstGeom prst="rect">
              <a:avLst/>
            </a:prstGeom>
            <a:noFill/>
            <a:ln w="9525">
              <a:noFill/>
              <a:miter lim="800000"/>
              <a:headEnd/>
              <a:tailEnd/>
            </a:ln>
          </p:spPr>
          <p:txBody>
            <a:bodyPr>
              <a:spAutoFit/>
            </a:bodyPr>
            <a:lstStyle/>
            <a:p>
              <a:pPr>
                <a:spcBef>
                  <a:spcPct val="50000"/>
                </a:spcBef>
              </a:pPr>
              <a:r>
                <a:rPr lang="en-US" sz="1800">
                  <a:solidFill>
                    <a:schemeClr val="tx1"/>
                  </a:solidFill>
                </a:rPr>
                <a:t>World</a:t>
              </a:r>
            </a:p>
          </p:txBody>
        </p:sp>
        <p:sp>
          <p:nvSpPr>
            <p:cNvPr id="29" name="Text Box 42"/>
            <p:cNvSpPr txBox="1">
              <a:spLocks noChangeArrowheads="1"/>
            </p:cNvSpPr>
            <p:nvPr/>
          </p:nvSpPr>
          <p:spPr bwMode="auto">
            <a:xfrm>
              <a:off x="1895" y="2120"/>
              <a:ext cx="584" cy="231"/>
            </a:xfrm>
            <a:prstGeom prst="rect">
              <a:avLst/>
            </a:prstGeom>
            <a:noFill/>
            <a:ln w="9525">
              <a:noFill/>
              <a:miter lim="800000"/>
              <a:headEnd/>
              <a:tailEnd/>
            </a:ln>
          </p:spPr>
          <p:txBody>
            <a:bodyPr>
              <a:spAutoFit/>
            </a:bodyPr>
            <a:lstStyle/>
            <a:p>
              <a:pPr>
                <a:spcBef>
                  <a:spcPct val="50000"/>
                </a:spcBef>
              </a:pPr>
              <a:r>
                <a:rPr lang="en-US" sz="1800">
                  <a:solidFill>
                    <a:schemeClr val="tx1"/>
                  </a:solidFill>
                </a:rPr>
                <a:t>PCPU</a:t>
              </a:r>
            </a:p>
          </p:txBody>
        </p:sp>
        <p:sp>
          <p:nvSpPr>
            <p:cNvPr id="30" name="Line 43"/>
            <p:cNvSpPr>
              <a:spLocks noChangeShapeType="1"/>
            </p:cNvSpPr>
            <p:nvPr/>
          </p:nvSpPr>
          <p:spPr bwMode="auto">
            <a:xfrm flipH="1">
              <a:off x="2577" y="2380"/>
              <a:ext cx="86" cy="229"/>
            </a:xfrm>
            <a:prstGeom prst="line">
              <a:avLst/>
            </a:prstGeom>
            <a:noFill/>
            <a:ln w="9525">
              <a:solidFill>
                <a:schemeClr val="tx1"/>
              </a:solidFill>
              <a:round/>
              <a:headEnd/>
              <a:tailEnd type="triangle" w="med" len="med"/>
            </a:ln>
          </p:spPr>
          <p:txBody>
            <a:bodyPr/>
            <a:lstStyle/>
            <a:p>
              <a:endParaRPr lang="en-US"/>
            </a:p>
          </p:txBody>
        </p:sp>
        <p:sp>
          <p:nvSpPr>
            <p:cNvPr id="31" name="Text Box 44"/>
            <p:cNvSpPr txBox="1">
              <a:spLocks noChangeArrowheads="1"/>
            </p:cNvSpPr>
            <p:nvPr/>
          </p:nvSpPr>
          <p:spPr bwMode="auto">
            <a:xfrm>
              <a:off x="3318" y="2109"/>
              <a:ext cx="464" cy="231"/>
            </a:xfrm>
            <a:prstGeom prst="rect">
              <a:avLst/>
            </a:prstGeom>
            <a:noFill/>
            <a:ln w="9525">
              <a:noFill/>
              <a:miter lim="800000"/>
              <a:headEnd/>
              <a:tailEnd/>
            </a:ln>
          </p:spPr>
          <p:txBody>
            <a:bodyPr>
              <a:spAutoFit/>
            </a:bodyPr>
            <a:lstStyle/>
            <a:p>
              <a:pPr>
                <a:spcBef>
                  <a:spcPct val="50000"/>
                </a:spcBef>
              </a:pPr>
              <a:r>
                <a:rPr lang="en-US" sz="1800">
                  <a:solidFill>
                    <a:schemeClr val="tx1"/>
                  </a:solidFill>
                </a:rPr>
                <a:t>Call</a:t>
              </a:r>
            </a:p>
          </p:txBody>
        </p:sp>
        <p:sp>
          <p:nvSpPr>
            <p:cNvPr id="32" name="Line 45"/>
            <p:cNvSpPr>
              <a:spLocks noChangeShapeType="1"/>
            </p:cNvSpPr>
            <p:nvPr/>
          </p:nvSpPr>
          <p:spPr bwMode="auto">
            <a:xfrm>
              <a:off x="3521" y="2391"/>
              <a:ext cx="0" cy="228"/>
            </a:xfrm>
            <a:prstGeom prst="line">
              <a:avLst/>
            </a:prstGeom>
            <a:noFill/>
            <a:ln w="9525">
              <a:solidFill>
                <a:schemeClr val="tx1"/>
              </a:solidFill>
              <a:round/>
              <a:headEnd/>
              <a:tailEnd type="triangle" w="med" len="med"/>
            </a:ln>
          </p:spPr>
          <p:txBody>
            <a:bodyPr/>
            <a:lstStyle/>
            <a:p>
              <a:endParaRPr lang="en-US"/>
            </a:p>
          </p:txBody>
        </p:sp>
        <p:sp>
          <p:nvSpPr>
            <p:cNvPr id="33" name="Text Box 46"/>
            <p:cNvSpPr txBox="1">
              <a:spLocks noChangeArrowheads="1"/>
            </p:cNvSpPr>
            <p:nvPr/>
          </p:nvSpPr>
          <p:spPr bwMode="auto">
            <a:xfrm>
              <a:off x="4440" y="2087"/>
              <a:ext cx="995" cy="231"/>
            </a:xfrm>
            <a:prstGeom prst="rect">
              <a:avLst/>
            </a:prstGeom>
            <a:noFill/>
            <a:ln w="9525">
              <a:noFill/>
              <a:miter lim="800000"/>
              <a:headEnd/>
              <a:tailEnd/>
            </a:ln>
          </p:spPr>
          <p:txBody>
            <a:bodyPr>
              <a:spAutoFit/>
            </a:bodyPr>
            <a:lstStyle/>
            <a:p>
              <a:pPr>
                <a:spcBef>
                  <a:spcPct val="50000"/>
                </a:spcBef>
              </a:pPr>
              <a:r>
                <a:rPr lang="en-US" sz="1800">
                  <a:solidFill>
                    <a:schemeClr val="tx1"/>
                  </a:solidFill>
                </a:rPr>
                <a:t>Return Value</a:t>
              </a:r>
            </a:p>
          </p:txBody>
        </p:sp>
        <p:sp>
          <p:nvSpPr>
            <p:cNvPr id="34" name="Line 47"/>
            <p:cNvSpPr>
              <a:spLocks noChangeShapeType="1"/>
            </p:cNvSpPr>
            <p:nvPr/>
          </p:nvSpPr>
          <p:spPr bwMode="auto">
            <a:xfrm>
              <a:off x="4934" y="2391"/>
              <a:ext cx="11" cy="228"/>
            </a:xfrm>
            <a:prstGeom prst="line">
              <a:avLst/>
            </a:prstGeom>
            <a:noFill/>
            <a:ln w="9525">
              <a:solidFill>
                <a:schemeClr val="tx1"/>
              </a:solidFill>
              <a:round/>
              <a:headEnd/>
              <a:tailEnd type="triangle" w="med" len="med"/>
            </a:ln>
          </p:spPr>
          <p:txBody>
            <a:bodyP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subTnLst>
                                    <p:set>
                                      <p:cBhvr override="childStyle">
                                        <p:cTn dur="1" fill="hold" display="0" masterRel="nextClick" afterEffect="1"/>
                                        <p:tgtEl>
                                          <p:spTgt spid="19"/>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 --- Collect Dump</a:t>
            </a:r>
            <a:endParaRPr lang="en-US" dirty="0"/>
          </a:p>
        </p:txBody>
      </p:sp>
      <p:sp>
        <p:nvSpPr>
          <p:cNvPr id="3" name="Text Placeholder 2"/>
          <p:cNvSpPr>
            <a:spLocks noGrp="1"/>
          </p:cNvSpPr>
          <p:nvPr>
            <p:ph type="body" sz="quarter" idx="13"/>
          </p:nvPr>
        </p:nvSpPr>
        <p:spPr/>
        <p:txBody>
          <a:bodyPr/>
          <a:lstStyle/>
          <a:p>
            <a:r>
              <a:rPr lang="en-US" dirty="0" err="1" smtClean="0"/>
              <a:t>ESXi</a:t>
            </a:r>
            <a:r>
              <a:rPr lang="en-US" dirty="0" smtClean="0"/>
              <a:t> 4.1</a:t>
            </a:r>
          </a:p>
          <a:p>
            <a:pPr lvl="1"/>
            <a:r>
              <a:rPr lang="en-US" dirty="0" err="1" smtClean="0"/>
              <a:t>vm</a:t>
            </a:r>
            <a:r>
              <a:rPr lang="en-US" dirty="0" smtClean="0"/>
              <a:t>-support -x # list running </a:t>
            </a:r>
            <a:r>
              <a:rPr lang="en-US" dirty="0" err="1" smtClean="0"/>
              <a:t>vms</a:t>
            </a:r>
            <a:endParaRPr lang="en-US" dirty="0" smtClean="0"/>
          </a:p>
          <a:p>
            <a:pPr lvl="1"/>
            <a:r>
              <a:rPr lang="en-US" dirty="0" err="1" smtClean="0"/>
              <a:t>vm</a:t>
            </a:r>
            <a:r>
              <a:rPr lang="en-US" dirty="0" smtClean="0"/>
              <a:t>-support -Z &lt;</a:t>
            </a:r>
            <a:r>
              <a:rPr lang="en-US" dirty="0" err="1" smtClean="0"/>
              <a:t>vmid</a:t>
            </a:r>
            <a:r>
              <a:rPr lang="en-US" dirty="0" smtClean="0"/>
              <a:t>&gt;</a:t>
            </a:r>
          </a:p>
          <a:p>
            <a:r>
              <a:rPr lang="en-US" dirty="0" err="1" smtClean="0"/>
              <a:t>ESXi</a:t>
            </a:r>
            <a:r>
              <a:rPr lang="en-US" dirty="0" smtClean="0"/>
              <a:t> 5.0 and later</a:t>
            </a:r>
          </a:p>
          <a:p>
            <a:pPr lvl="1"/>
            <a:r>
              <a:rPr lang="en-US" dirty="0" err="1" smtClean="0"/>
              <a:t>vm</a:t>
            </a:r>
            <a:r>
              <a:rPr lang="en-US" dirty="0" smtClean="0"/>
              <a:t>-support --performance --manifests="</a:t>
            </a:r>
            <a:r>
              <a:rPr lang="en-US" dirty="0" err="1" smtClean="0"/>
              <a:t>HungVM:Coredump_VM</a:t>
            </a:r>
            <a:r>
              <a:rPr lang="en-US" dirty="0" smtClean="0"/>
              <a:t> </a:t>
            </a:r>
            <a:r>
              <a:rPr lang="en-US" dirty="0" err="1" smtClean="0"/>
              <a:t>HungVM:Suspend_VM</a:t>
            </a:r>
            <a:r>
              <a:rPr lang="en-US" dirty="0" smtClean="0"/>
              <a:t> </a:t>
            </a:r>
            <a:r>
              <a:rPr lang="en-US" dirty="0" err="1" smtClean="0"/>
              <a:t>Virt:Snapshots</a:t>
            </a:r>
            <a:r>
              <a:rPr lang="en-US" dirty="0" smtClean="0"/>
              <a:t>" --groups="Fault Hardware Logs Network Storage System </a:t>
            </a:r>
            <a:r>
              <a:rPr lang="en-US" dirty="0" err="1" smtClean="0"/>
              <a:t>Userworld</a:t>
            </a:r>
            <a:r>
              <a:rPr lang="en-US" dirty="0" smtClean="0"/>
              <a:t> Virtual" --</a:t>
            </a:r>
            <a:r>
              <a:rPr lang="en-US" dirty="0" err="1" smtClean="0"/>
              <a:t>vm</a:t>
            </a:r>
            <a:r>
              <a:rPr lang="en-US" dirty="0" smtClean="0"/>
              <a:t>=/</a:t>
            </a:r>
            <a:r>
              <a:rPr lang="en-US" dirty="0" err="1" smtClean="0"/>
              <a:t>vmfs</a:t>
            </a:r>
            <a:r>
              <a:rPr lang="en-US" dirty="0" smtClean="0"/>
              <a:t>/volumes/4ff50132-5711faea-0e15-d4ae5264110b/win-2k3-32-sp2/win-2k3-32-sp2.vmx</a:t>
            </a:r>
          </a:p>
          <a:p>
            <a:pPr lvl="1"/>
            <a:r>
              <a:rPr lang="en-US" sz="2200" dirty="0" smtClean="0"/>
              <a:t>KB </a:t>
            </a:r>
            <a:r>
              <a:rPr lang="en-US" sz="2400" dirty="0" smtClean="0">
                <a:hlinkClick r:id="rId3"/>
              </a:rPr>
              <a:t>http://kb.vmware.com/kb/2005715</a:t>
            </a:r>
            <a:endParaRPr lang="en-US" sz="2400" dirty="0" smtClean="0"/>
          </a:p>
        </p:txBody>
      </p:sp>
      <p:pic>
        <p:nvPicPr>
          <p:cNvPr id="4" name="Picture 3" descr="Viclient export vmsupport.png">
            <a:hlinkClick r:id="rId4"/>
          </p:cNvPr>
          <p:cNvPicPr/>
          <p:nvPr/>
        </p:nvPicPr>
        <p:blipFill>
          <a:blip r:embed="rId5" cstate="print"/>
          <a:srcRect/>
          <a:stretch>
            <a:fillRect/>
          </a:stretch>
        </p:blipFill>
        <p:spPr bwMode="auto">
          <a:xfrm>
            <a:off x="533400" y="3962400"/>
            <a:ext cx="7543800" cy="26670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GuestOS</a:t>
            </a:r>
            <a:r>
              <a:rPr lang="en-US" dirty="0" smtClean="0"/>
              <a:t> memory dump (Crash/Hang)</a:t>
            </a:r>
            <a:endParaRPr lang="en-US" dirty="0"/>
          </a:p>
        </p:txBody>
      </p:sp>
      <p:sp>
        <p:nvSpPr>
          <p:cNvPr id="3" name="Text Placeholder 2"/>
          <p:cNvSpPr>
            <a:spLocks noGrp="1"/>
          </p:cNvSpPr>
          <p:nvPr>
            <p:ph type="body" sz="quarter" idx="13"/>
          </p:nvPr>
        </p:nvSpPr>
        <p:spPr/>
        <p:txBody>
          <a:bodyPr/>
          <a:lstStyle/>
          <a:p>
            <a:r>
              <a:rPr lang="en-US" sz="2400" dirty="0" smtClean="0"/>
              <a:t>Transfer VM memory into </a:t>
            </a:r>
            <a:r>
              <a:rPr lang="en-US" sz="2400" dirty="0" err="1" smtClean="0"/>
              <a:t>Coredump</a:t>
            </a:r>
            <a:r>
              <a:rPr lang="en-US" sz="2400" dirty="0" smtClean="0"/>
              <a:t>	</a:t>
            </a:r>
          </a:p>
          <a:p>
            <a:pPr lvl="1"/>
            <a:r>
              <a:rPr lang="en-US" sz="2200" dirty="0" smtClean="0"/>
              <a:t>vmss2core –N6 rhel_6.vmss</a:t>
            </a:r>
          </a:p>
          <a:p>
            <a:pPr lvl="1"/>
            <a:r>
              <a:rPr lang="en-US" sz="2200" dirty="0" smtClean="0"/>
              <a:t>vmss2core –W win_2k8.vmss</a:t>
            </a:r>
          </a:p>
          <a:p>
            <a:r>
              <a:rPr lang="en-US" sz="2400" dirty="0" smtClean="0"/>
              <a:t>Windows</a:t>
            </a:r>
          </a:p>
          <a:p>
            <a:pPr lvl="1"/>
            <a:r>
              <a:rPr lang="en-US" sz="2200" dirty="0" err="1" smtClean="0"/>
              <a:t>windbg</a:t>
            </a:r>
            <a:endParaRPr lang="en-US" sz="2200" dirty="0" smtClean="0"/>
          </a:p>
          <a:p>
            <a:pPr lvl="1"/>
            <a:r>
              <a:rPr lang="en-US" sz="2400" u="sng" dirty="0" smtClean="0">
                <a:hlinkClick r:id="rId2"/>
              </a:rPr>
              <a:t>http://windbg.info/doc/1-common-cmds.html</a:t>
            </a:r>
            <a:endParaRPr lang="en-US" sz="2400" dirty="0" smtClean="0"/>
          </a:p>
          <a:p>
            <a:r>
              <a:rPr lang="en-US" sz="2400" dirty="0" smtClean="0"/>
              <a:t>Linux</a:t>
            </a:r>
          </a:p>
          <a:p>
            <a:pPr lvl="1"/>
            <a:r>
              <a:rPr lang="en-US" sz="2200" dirty="0" smtClean="0"/>
              <a:t>crash</a:t>
            </a:r>
          </a:p>
          <a:p>
            <a:pPr lvl="1"/>
            <a:r>
              <a:rPr lang="en-US" sz="2400" u="sng" dirty="0" smtClean="0">
                <a:hlinkClick r:id="rId3"/>
              </a:rPr>
              <a:t>http://people.redhat.com/anderson/crash_whitepaper/</a:t>
            </a:r>
            <a:endParaRPr lang="en-US" sz="2400" u="sng" dirty="0" smtClean="0"/>
          </a:p>
          <a:p>
            <a:pPr lvl="1"/>
            <a:r>
              <a:rPr lang="en-US" sz="1600" dirty="0" smtClean="0"/>
              <a:t>X86</a:t>
            </a:r>
          </a:p>
          <a:p>
            <a:pPr lvl="2"/>
            <a:r>
              <a:rPr lang="en-US" dirty="0" smtClean="0"/>
              <a:t>bin/crash  --</a:t>
            </a:r>
            <a:r>
              <a:rPr lang="en-US" dirty="0" err="1" smtClean="0"/>
              <a:t>machdep</a:t>
            </a:r>
            <a:r>
              <a:rPr lang="en-US" dirty="0" smtClean="0"/>
              <a:t> </a:t>
            </a:r>
            <a:r>
              <a:rPr lang="en-US" dirty="0" err="1" smtClean="0"/>
              <a:t>phys_base</a:t>
            </a:r>
            <a:r>
              <a:rPr lang="en-US" dirty="0" smtClean="0"/>
              <a:t>=0x200000 </a:t>
            </a:r>
            <a:r>
              <a:rPr lang="en-US" dirty="0" err="1" smtClean="0"/>
              <a:t>vmlinux</a:t>
            </a:r>
            <a:r>
              <a:rPr lang="en-US" dirty="0" smtClean="0"/>
              <a:t> </a:t>
            </a:r>
            <a:r>
              <a:rPr lang="en-US" dirty="0" err="1" smtClean="0"/>
              <a:t>vmss.core</a:t>
            </a:r>
            <a:endParaRPr lang="en-US" dirty="0" smtClean="0"/>
          </a:p>
          <a:p>
            <a:pPr lvl="1"/>
            <a:r>
              <a:rPr lang="en-US" dirty="0" smtClean="0"/>
              <a:t>X64</a:t>
            </a:r>
          </a:p>
          <a:p>
            <a:pPr lvl="2"/>
            <a:r>
              <a:rPr lang="en-US" dirty="0" smtClean="0"/>
              <a:t>bin/crash  </a:t>
            </a:r>
            <a:r>
              <a:rPr lang="en-US" dirty="0" err="1" smtClean="0"/>
              <a:t>vmlinux</a:t>
            </a:r>
            <a:r>
              <a:rPr lang="en-US" dirty="0" smtClean="0"/>
              <a:t> </a:t>
            </a:r>
            <a:r>
              <a:rPr lang="en-US" dirty="0" err="1" smtClean="0"/>
              <a:t>vmss.core</a:t>
            </a:r>
            <a:endParaRPr lang="en-US" dirty="0" smtClean="0"/>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 --- </a:t>
            </a:r>
            <a:r>
              <a:rPr lang="en-US" dirty="0" err="1" smtClean="0"/>
              <a:t>GuestOS</a:t>
            </a:r>
            <a:r>
              <a:rPr lang="en-US" dirty="0" smtClean="0"/>
              <a:t> Instruction Sample</a:t>
            </a:r>
            <a:endParaRPr lang="en-US" dirty="0"/>
          </a:p>
        </p:txBody>
      </p:sp>
      <p:sp>
        <p:nvSpPr>
          <p:cNvPr id="3" name="Text Placeholder 2"/>
          <p:cNvSpPr>
            <a:spLocks noGrp="1"/>
          </p:cNvSpPr>
          <p:nvPr>
            <p:ph type="body" sz="quarter" idx="13"/>
          </p:nvPr>
        </p:nvSpPr>
        <p:spPr/>
        <p:txBody>
          <a:bodyPr/>
          <a:lstStyle/>
          <a:p>
            <a:pPr lvl="0"/>
            <a:r>
              <a:rPr lang="en-US" dirty="0" smtClean="0"/>
              <a:t>Enable them at power-on time with "</a:t>
            </a:r>
            <a:r>
              <a:rPr lang="en-US" dirty="0" err="1" smtClean="0"/>
              <a:t>monitor_control.enable_vmsample</a:t>
            </a:r>
            <a:r>
              <a:rPr lang="en-US" dirty="0" smtClean="0"/>
              <a:t> = 1" in .</a:t>
            </a:r>
            <a:r>
              <a:rPr lang="en-US" dirty="0" err="1" smtClean="0"/>
              <a:t>vmx</a:t>
            </a:r>
            <a:endParaRPr lang="en-US" dirty="0" smtClean="0"/>
          </a:p>
          <a:p>
            <a:pPr lvl="0"/>
            <a:r>
              <a:rPr lang="en-US" dirty="0" smtClean="0"/>
              <a:t>Or at run-time with `</a:t>
            </a:r>
            <a:r>
              <a:rPr lang="en-US" dirty="0" err="1" smtClean="0"/>
              <a:t>vmdumper</a:t>
            </a:r>
            <a:r>
              <a:rPr lang="en-US" dirty="0" smtClean="0"/>
              <a:t> -</a:t>
            </a:r>
            <a:r>
              <a:rPr lang="en-US" dirty="0" err="1" smtClean="0"/>
              <a:t>l`;`vmdumper</a:t>
            </a:r>
            <a:r>
              <a:rPr lang="en-US" dirty="0" smtClean="0"/>
              <a:t> &lt;</a:t>
            </a:r>
            <a:r>
              <a:rPr lang="en-US" dirty="0" err="1" smtClean="0"/>
              <a:t>wid</a:t>
            </a:r>
            <a:r>
              <a:rPr lang="en-US" dirty="0" smtClean="0"/>
              <a:t>&gt; </a:t>
            </a:r>
            <a:r>
              <a:rPr lang="en-US" dirty="0" err="1" smtClean="0"/>
              <a:t>samples_on</a:t>
            </a:r>
            <a:r>
              <a:rPr lang="en-US" dirty="0" smtClean="0"/>
              <a:t>`. They will appear in vmware.log for each VCPU.</a:t>
            </a:r>
          </a:p>
          <a:p>
            <a:pPr lvl="0"/>
            <a:endParaRPr lang="en-US" dirty="0" smtClean="0"/>
          </a:p>
          <a:p>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76200" y="2209801"/>
            <a:ext cx="8839200" cy="122567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Linux </a:t>
            </a:r>
            <a:r>
              <a:rPr lang="en-US" dirty="0" err="1" smtClean="0"/>
              <a:t>Coredump</a:t>
            </a:r>
            <a:endParaRPr lang="en-US" dirty="0"/>
          </a:p>
        </p:txBody>
      </p:sp>
      <p:sp>
        <p:nvSpPr>
          <p:cNvPr id="3" name="Text Placeholder 2"/>
          <p:cNvSpPr>
            <a:spLocks noGrp="1"/>
          </p:cNvSpPr>
          <p:nvPr>
            <p:ph type="body" sz="quarter" idx="13"/>
          </p:nvPr>
        </p:nvSpPr>
        <p:spPr/>
        <p:txBody>
          <a:bodyPr/>
          <a:lstStyle/>
          <a:p>
            <a:endParaRPr lang="en-US"/>
          </a:p>
        </p:txBody>
      </p:sp>
      <p:pic>
        <p:nvPicPr>
          <p:cNvPr id="4098" name="Picture 2"/>
          <p:cNvPicPr>
            <a:picLocks noChangeAspect="1" noChangeArrowheads="1"/>
          </p:cNvPicPr>
          <p:nvPr/>
        </p:nvPicPr>
        <p:blipFill>
          <a:blip r:embed="rId2" cstate="print"/>
          <a:srcRect/>
          <a:stretch>
            <a:fillRect/>
          </a:stretch>
        </p:blipFill>
        <p:spPr bwMode="auto">
          <a:xfrm>
            <a:off x="304800" y="762000"/>
            <a:ext cx="7620000" cy="56388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 </a:t>
            </a:r>
            <a:r>
              <a:rPr lang="en-US" dirty="0" err="1" smtClean="0"/>
              <a:t>Coredump</a:t>
            </a:r>
            <a:endParaRPr lang="en-US" dirty="0"/>
          </a:p>
        </p:txBody>
      </p:sp>
      <p:sp>
        <p:nvSpPr>
          <p:cNvPr id="3" name="Text Placeholder 2"/>
          <p:cNvSpPr>
            <a:spLocks noGrp="1"/>
          </p:cNvSpPr>
          <p:nvPr>
            <p:ph type="body" sz="quarter" idx="13"/>
          </p:nvPr>
        </p:nvSpPr>
        <p:spPr/>
        <p:txBody>
          <a:bodyPr/>
          <a:lstStyle/>
          <a:p>
            <a:endParaRPr lang="en-US"/>
          </a:p>
        </p:txBody>
      </p:sp>
      <p:pic>
        <p:nvPicPr>
          <p:cNvPr id="5122" name="Picture 2"/>
          <p:cNvPicPr>
            <a:picLocks noChangeAspect="1" noChangeArrowheads="1"/>
          </p:cNvPicPr>
          <p:nvPr/>
        </p:nvPicPr>
        <p:blipFill>
          <a:blip r:embed="rId2" cstate="print"/>
          <a:srcRect/>
          <a:stretch>
            <a:fillRect/>
          </a:stretch>
        </p:blipFill>
        <p:spPr bwMode="auto">
          <a:xfrm>
            <a:off x="304800" y="685800"/>
            <a:ext cx="8229600" cy="54102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 Dump</a:t>
            </a:r>
            <a:endParaRPr lang="en-US" dirty="0"/>
          </a:p>
        </p:txBody>
      </p:sp>
      <p:sp>
        <p:nvSpPr>
          <p:cNvPr id="3" name="Text Placeholder 2"/>
          <p:cNvSpPr>
            <a:spLocks noGrp="1"/>
          </p:cNvSpPr>
          <p:nvPr>
            <p:ph type="body" sz="quarter" idx="13"/>
          </p:nvPr>
        </p:nvSpPr>
        <p:spPr/>
        <p:txBody>
          <a:bodyPr/>
          <a:lstStyle/>
          <a:p>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304800" y="762000"/>
            <a:ext cx="8382000" cy="57150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VMKernel</a:t>
            </a:r>
            <a:r>
              <a:rPr lang="en-US" dirty="0" smtClean="0"/>
              <a:t> Architecture</a:t>
            </a:r>
            <a:endParaRPr lang="en-US" dirty="0"/>
          </a:p>
        </p:txBody>
      </p:sp>
      <p:sp>
        <p:nvSpPr>
          <p:cNvPr id="5" name="Rectangle 3"/>
          <p:cNvSpPr>
            <a:spLocks noChangeArrowheads="1"/>
          </p:cNvSpPr>
          <p:nvPr/>
        </p:nvSpPr>
        <p:spPr bwMode="auto">
          <a:xfrm>
            <a:off x="381000" y="1066800"/>
            <a:ext cx="8305800" cy="5099304"/>
          </a:xfrm>
          <a:prstGeom prst="rect">
            <a:avLst/>
          </a:prstGeom>
          <a:solidFill>
            <a:schemeClr val="accent1">
              <a:lumMod val="20000"/>
              <a:lumOff val="80000"/>
            </a:schemeClr>
          </a:solidFill>
          <a:ln w="9525">
            <a:noFill/>
            <a:miter lim="800000"/>
            <a:headEnd/>
            <a:tailEnd/>
          </a:ln>
        </p:spPr>
        <p:txBody>
          <a:bodyPr wrap="none" anchor="ctr"/>
          <a:lstStyle/>
          <a:p>
            <a:endParaRPr lang="en-US"/>
          </a:p>
        </p:txBody>
      </p:sp>
      <p:sp>
        <p:nvSpPr>
          <p:cNvPr id="8" name="Rectangle 6"/>
          <p:cNvSpPr>
            <a:spLocks noChangeArrowheads="1"/>
          </p:cNvSpPr>
          <p:nvPr/>
        </p:nvSpPr>
        <p:spPr bwMode="auto">
          <a:xfrm>
            <a:off x="1447800" y="1676400"/>
            <a:ext cx="2514600" cy="685800"/>
          </a:xfrm>
          <a:prstGeom prst="rect">
            <a:avLst/>
          </a:prstGeom>
          <a:solidFill>
            <a:schemeClr val="accent5">
              <a:lumMod val="75000"/>
            </a:schemeClr>
          </a:solidFill>
          <a:ln w="22225">
            <a:solidFill>
              <a:srgbClr val="003366"/>
            </a:solidFill>
            <a:miter lim="800000"/>
            <a:headEnd/>
            <a:tailEnd/>
          </a:ln>
        </p:spPr>
        <p:txBody>
          <a:bodyPr wrap="none" anchor="ctr"/>
          <a:lstStyle/>
          <a:p>
            <a:pPr algn="ctr">
              <a:lnSpc>
                <a:spcPct val="87000"/>
              </a:lnSpc>
              <a:buClr>
                <a:schemeClr val="tx2"/>
              </a:buClr>
              <a:buSzPct val="80000"/>
            </a:pPr>
            <a:r>
              <a:rPr lang="en-US" sz="2800" dirty="0" err="1">
                <a:solidFill>
                  <a:schemeClr val="accent1"/>
                </a:solidFill>
              </a:rPr>
              <a:t>UserWorld</a:t>
            </a:r>
            <a:endParaRPr lang="en-US" sz="2800" dirty="0">
              <a:solidFill>
                <a:schemeClr val="accent1"/>
              </a:solidFill>
            </a:endParaRPr>
          </a:p>
        </p:txBody>
      </p:sp>
      <p:sp>
        <p:nvSpPr>
          <p:cNvPr id="9" name="Rectangle 7"/>
          <p:cNvSpPr>
            <a:spLocks noChangeArrowheads="1"/>
          </p:cNvSpPr>
          <p:nvPr/>
        </p:nvSpPr>
        <p:spPr bwMode="auto">
          <a:xfrm>
            <a:off x="6629400" y="2432304"/>
            <a:ext cx="1066800" cy="381000"/>
          </a:xfrm>
          <a:prstGeom prst="rect">
            <a:avLst/>
          </a:prstGeom>
          <a:solidFill>
            <a:srgbClr val="7D6370"/>
          </a:solidFill>
          <a:ln w="15875">
            <a:solidFill>
              <a:schemeClr val="tx1"/>
            </a:solidFill>
            <a:miter lim="800000"/>
            <a:headEnd/>
            <a:tailEnd/>
          </a:ln>
        </p:spPr>
        <p:txBody>
          <a:bodyPr wrap="none" anchor="ctr"/>
          <a:lstStyle/>
          <a:p>
            <a:pPr algn="ctr">
              <a:lnSpc>
                <a:spcPct val="87000"/>
              </a:lnSpc>
              <a:buClr>
                <a:schemeClr val="tx2"/>
              </a:buClr>
              <a:buSzPct val="80000"/>
            </a:pPr>
            <a:r>
              <a:rPr lang="en-US" sz="1800">
                <a:solidFill>
                  <a:srgbClr val="93ADAC"/>
                </a:solidFill>
              </a:rPr>
              <a:t>VSCSI</a:t>
            </a:r>
          </a:p>
        </p:txBody>
      </p:sp>
      <p:sp>
        <p:nvSpPr>
          <p:cNvPr id="10" name="Rectangle 8"/>
          <p:cNvSpPr>
            <a:spLocks noChangeArrowheads="1"/>
          </p:cNvSpPr>
          <p:nvPr/>
        </p:nvSpPr>
        <p:spPr bwMode="auto">
          <a:xfrm>
            <a:off x="7696200" y="2432304"/>
            <a:ext cx="990600" cy="381000"/>
          </a:xfrm>
          <a:prstGeom prst="rect">
            <a:avLst/>
          </a:prstGeom>
          <a:solidFill>
            <a:srgbClr val="7D6370"/>
          </a:solidFill>
          <a:ln w="15875">
            <a:solidFill>
              <a:schemeClr val="tx1"/>
            </a:solidFill>
            <a:miter lim="800000"/>
            <a:headEnd/>
            <a:tailEnd/>
          </a:ln>
        </p:spPr>
        <p:txBody>
          <a:bodyPr wrap="none" anchor="ctr"/>
          <a:lstStyle/>
          <a:p>
            <a:pPr algn="ctr">
              <a:lnSpc>
                <a:spcPct val="87000"/>
              </a:lnSpc>
              <a:buClr>
                <a:schemeClr val="tx2"/>
              </a:buClr>
              <a:buSzPct val="80000"/>
            </a:pPr>
            <a:r>
              <a:rPr lang="en-US" sz="1800">
                <a:solidFill>
                  <a:srgbClr val="93ADAC"/>
                </a:solidFill>
              </a:rPr>
              <a:t>VLance</a:t>
            </a:r>
          </a:p>
        </p:txBody>
      </p:sp>
      <p:sp>
        <p:nvSpPr>
          <p:cNvPr id="11" name="Rectangle 9"/>
          <p:cNvSpPr>
            <a:spLocks noChangeArrowheads="1"/>
          </p:cNvSpPr>
          <p:nvPr/>
        </p:nvSpPr>
        <p:spPr bwMode="auto">
          <a:xfrm>
            <a:off x="457200" y="2356104"/>
            <a:ext cx="1295400" cy="381000"/>
          </a:xfrm>
          <a:prstGeom prst="rect">
            <a:avLst/>
          </a:prstGeom>
          <a:solidFill>
            <a:schemeClr val="accent1">
              <a:lumMod val="75000"/>
            </a:schemeClr>
          </a:solidFill>
          <a:ln w="19050">
            <a:solidFill>
              <a:schemeClr val="tx1"/>
            </a:solidFill>
            <a:prstDash val="dashDot"/>
            <a:miter lim="800000"/>
            <a:headEnd/>
            <a:tailEnd/>
          </a:ln>
        </p:spPr>
        <p:txBody>
          <a:bodyPr wrap="none" anchor="ctr"/>
          <a:lstStyle/>
          <a:p>
            <a:pPr algn="ctr">
              <a:lnSpc>
                <a:spcPct val="87000"/>
              </a:lnSpc>
              <a:buClr>
                <a:schemeClr val="tx2"/>
              </a:buClr>
              <a:buSzPct val="80000"/>
            </a:pPr>
            <a:r>
              <a:rPr lang="en-US" sz="1600">
                <a:solidFill>
                  <a:srgbClr val="FAFF27"/>
                </a:solidFill>
              </a:rPr>
              <a:t>host</a:t>
            </a:r>
          </a:p>
        </p:txBody>
      </p:sp>
      <p:sp>
        <p:nvSpPr>
          <p:cNvPr id="12" name="Rectangle 10"/>
          <p:cNvSpPr>
            <a:spLocks noChangeArrowheads="1"/>
          </p:cNvSpPr>
          <p:nvPr/>
        </p:nvSpPr>
        <p:spPr bwMode="auto">
          <a:xfrm>
            <a:off x="152400" y="4565904"/>
            <a:ext cx="1600200" cy="1676400"/>
          </a:xfrm>
          <a:prstGeom prst="rect">
            <a:avLst/>
          </a:prstGeom>
          <a:solidFill>
            <a:srgbClr val="6A5A78"/>
          </a:solidFill>
          <a:ln w="9525">
            <a:solidFill>
              <a:schemeClr val="tx1"/>
            </a:solidFill>
            <a:miter lim="800000"/>
            <a:headEnd/>
            <a:tailEnd/>
          </a:ln>
        </p:spPr>
        <p:txBody>
          <a:bodyPr wrap="none" anchor="ctr"/>
          <a:lstStyle/>
          <a:p>
            <a:pPr algn="ctr">
              <a:lnSpc>
                <a:spcPct val="87000"/>
              </a:lnSpc>
              <a:buClr>
                <a:schemeClr val="tx2"/>
              </a:buClr>
              <a:buSzPct val="80000"/>
            </a:pPr>
            <a:r>
              <a:rPr lang="en-US" sz="2000">
                <a:solidFill>
                  <a:srgbClr val="93ADAC"/>
                </a:solidFill>
              </a:rPr>
              <a:t>Resource</a:t>
            </a:r>
          </a:p>
          <a:p>
            <a:pPr algn="ctr">
              <a:lnSpc>
                <a:spcPct val="87000"/>
              </a:lnSpc>
              <a:buClr>
                <a:schemeClr val="tx2"/>
              </a:buClr>
              <a:buSzPct val="80000"/>
            </a:pPr>
            <a:r>
              <a:rPr lang="en-US" sz="2000">
                <a:solidFill>
                  <a:srgbClr val="93ADAC"/>
                </a:solidFill>
              </a:rPr>
              <a:t>Management</a:t>
            </a:r>
          </a:p>
          <a:p>
            <a:pPr algn="ctr">
              <a:lnSpc>
                <a:spcPct val="87000"/>
              </a:lnSpc>
              <a:buClr>
                <a:schemeClr val="tx2"/>
              </a:buClr>
              <a:buSzPct val="80000"/>
            </a:pPr>
            <a:r>
              <a:rPr lang="en-US" sz="2000">
                <a:solidFill>
                  <a:srgbClr val="93ADAC"/>
                </a:solidFill>
              </a:rPr>
              <a:t>(CPU/Mem)</a:t>
            </a:r>
          </a:p>
        </p:txBody>
      </p:sp>
      <p:sp>
        <p:nvSpPr>
          <p:cNvPr id="13" name="Rectangle 11"/>
          <p:cNvSpPr>
            <a:spLocks noChangeArrowheads="1"/>
          </p:cNvSpPr>
          <p:nvPr/>
        </p:nvSpPr>
        <p:spPr bwMode="auto">
          <a:xfrm>
            <a:off x="1981200" y="4642104"/>
            <a:ext cx="1447800" cy="762000"/>
          </a:xfrm>
          <a:prstGeom prst="rect">
            <a:avLst/>
          </a:prstGeom>
          <a:solidFill>
            <a:srgbClr val="556575"/>
          </a:solidFill>
          <a:ln w="9525">
            <a:solidFill>
              <a:schemeClr val="tx1"/>
            </a:solidFill>
            <a:miter lim="800000"/>
            <a:headEnd/>
            <a:tailEnd/>
          </a:ln>
        </p:spPr>
        <p:txBody>
          <a:bodyPr wrap="none" anchor="ctr"/>
          <a:lstStyle/>
          <a:p>
            <a:pPr algn="ctr">
              <a:lnSpc>
                <a:spcPct val="87000"/>
              </a:lnSpc>
              <a:buClr>
                <a:schemeClr val="tx2"/>
              </a:buClr>
              <a:buSzPct val="80000"/>
            </a:pPr>
            <a:r>
              <a:rPr lang="en-US" sz="2000">
                <a:solidFill>
                  <a:srgbClr val="93ADAC"/>
                </a:solidFill>
              </a:rPr>
              <a:t>Net</a:t>
            </a:r>
          </a:p>
        </p:txBody>
      </p:sp>
      <p:sp>
        <p:nvSpPr>
          <p:cNvPr id="14" name="Rectangle 12"/>
          <p:cNvSpPr>
            <a:spLocks noChangeArrowheads="1"/>
          </p:cNvSpPr>
          <p:nvPr/>
        </p:nvSpPr>
        <p:spPr bwMode="auto">
          <a:xfrm>
            <a:off x="2133600" y="5708904"/>
            <a:ext cx="685800" cy="533400"/>
          </a:xfrm>
          <a:prstGeom prst="rect">
            <a:avLst/>
          </a:prstGeom>
          <a:solidFill>
            <a:srgbClr val="7F8EB3"/>
          </a:solidFill>
          <a:ln w="15875">
            <a:solidFill>
              <a:schemeClr val="tx1"/>
            </a:solidFill>
            <a:miter lim="800000"/>
            <a:headEnd/>
            <a:tailEnd/>
          </a:ln>
        </p:spPr>
        <p:txBody>
          <a:bodyPr wrap="none" anchor="ctr"/>
          <a:lstStyle/>
          <a:p>
            <a:pPr algn="ctr">
              <a:lnSpc>
                <a:spcPct val="87000"/>
              </a:lnSpc>
              <a:buClr>
                <a:schemeClr val="tx2"/>
              </a:buClr>
              <a:buSzPct val="80000"/>
            </a:pPr>
            <a:r>
              <a:rPr lang="en-US" sz="1800">
                <a:solidFill>
                  <a:srgbClr val="93ADAC"/>
                </a:solidFill>
              </a:rPr>
              <a:t>3com</a:t>
            </a:r>
          </a:p>
        </p:txBody>
      </p:sp>
      <p:sp>
        <p:nvSpPr>
          <p:cNvPr id="15" name="Rectangle 13" descr="Wide downward diagonal"/>
          <p:cNvSpPr>
            <a:spLocks noChangeArrowheads="1"/>
          </p:cNvSpPr>
          <p:nvPr/>
        </p:nvSpPr>
        <p:spPr bwMode="auto">
          <a:xfrm>
            <a:off x="2057400" y="5251704"/>
            <a:ext cx="6629400" cy="457200"/>
          </a:xfrm>
          <a:prstGeom prst="rect">
            <a:avLst/>
          </a:prstGeom>
          <a:pattFill prst="wdDnDiag">
            <a:fgClr>
              <a:srgbClr val="009900"/>
            </a:fgClr>
            <a:bgClr>
              <a:schemeClr val="tx1"/>
            </a:bgClr>
          </a:pattFill>
          <a:ln w="9525">
            <a:solidFill>
              <a:schemeClr val="tx1"/>
            </a:solidFill>
            <a:miter lim="800000"/>
            <a:headEnd/>
            <a:tailEnd/>
          </a:ln>
        </p:spPr>
        <p:txBody>
          <a:bodyPr wrap="none" anchor="ctr"/>
          <a:lstStyle/>
          <a:p>
            <a:pPr algn="ctr">
              <a:lnSpc>
                <a:spcPct val="87000"/>
              </a:lnSpc>
              <a:buClr>
                <a:schemeClr val="tx2"/>
              </a:buClr>
              <a:buSzPct val="80000"/>
            </a:pPr>
            <a:r>
              <a:rPr lang="en-US" sz="2000">
                <a:solidFill>
                  <a:schemeClr val="bg1"/>
                </a:solidFill>
              </a:rPr>
              <a:t>VMKLinux</a:t>
            </a:r>
          </a:p>
        </p:txBody>
      </p:sp>
      <p:sp>
        <p:nvSpPr>
          <p:cNvPr id="16" name="Rectangle 14"/>
          <p:cNvSpPr>
            <a:spLocks noChangeArrowheads="1"/>
          </p:cNvSpPr>
          <p:nvPr/>
        </p:nvSpPr>
        <p:spPr bwMode="auto">
          <a:xfrm>
            <a:off x="6096000" y="5708904"/>
            <a:ext cx="762000" cy="609600"/>
          </a:xfrm>
          <a:prstGeom prst="rect">
            <a:avLst/>
          </a:prstGeom>
          <a:solidFill>
            <a:srgbClr val="785461"/>
          </a:solidFill>
          <a:ln w="15875">
            <a:solidFill>
              <a:schemeClr val="tx1"/>
            </a:solidFill>
            <a:miter lim="800000"/>
            <a:headEnd/>
            <a:tailEnd/>
          </a:ln>
        </p:spPr>
        <p:txBody>
          <a:bodyPr wrap="none" anchor="ctr"/>
          <a:lstStyle/>
          <a:p>
            <a:pPr algn="ctr">
              <a:lnSpc>
                <a:spcPct val="87000"/>
              </a:lnSpc>
              <a:buClr>
                <a:schemeClr val="tx2"/>
              </a:buClr>
              <a:buSzPct val="80000"/>
            </a:pPr>
            <a:r>
              <a:rPr lang="en-US" sz="1600">
                <a:solidFill>
                  <a:srgbClr val="93ADAC"/>
                </a:solidFill>
              </a:rPr>
              <a:t>aicXXX</a:t>
            </a:r>
          </a:p>
        </p:txBody>
      </p:sp>
      <p:sp>
        <p:nvSpPr>
          <p:cNvPr id="17" name="Rectangle 15"/>
          <p:cNvSpPr>
            <a:spLocks noChangeArrowheads="1"/>
          </p:cNvSpPr>
          <p:nvPr/>
        </p:nvSpPr>
        <p:spPr bwMode="auto">
          <a:xfrm>
            <a:off x="5715000" y="4184904"/>
            <a:ext cx="2057400" cy="381000"/>
          </a:xfrm>
          <a:prstGeom prst="rect">
            <a:avLst/>
          </a:prstGeom>
          <a:solidFill>
            <a:srgbClr val="738583"/>
          </a:solidFill>
          <a:ln w="15875">
            <a:solidFill>
              <a:schemeClr val="tx1"/>
            </a:solidFill>
            <a:miter lim="800000"/>
            <a:headEnd/>
            <a:tailEnd/>
          </a:ln>
        </p:spPr>
        <p:txBody>
          <a:bodyPr wrap="none" anchor="ctr"/>
          <a:lstStyle/>
          <a:p>
            <a:pPr algn="ctr">
              <a:lnSpc>
                <a:spcPct val="87000"/>
              </a:lnSpc>
              <a:buClr>
                <a:schemeClr val="tx2"/>
              </a:buClr>
              <a:buSzPct val="80000"/>
            </a:pPr>
            <a:r>
              <a:rPr lang="en-US" sz="1800">
                <a:solidFill>
                  <a:srgbClr val="93ADAC"/>
                </a:solidFill>
              </a:rPr>
              <a:t>FSS</a:t>
            </a:r>
          </a:p>
        </p:txBody>
      </p:sp>
      <p:sp>
        <p:nvSpPr>
          <p:cNvPr id="18" name="Rectangle 16"/>
          <p:cNvSpPr>
            <a:spLocks noChangeArrowheads="1"/>
          </p:cNvSpPr>
          <p:nvPr/>
        </p:nvSpPr>
        <p:spPr bwMode="auto">
          <a:xfrm>
            <a:off x="6629400" y="4489704"/>
            <a:ext cx="1066800" cy="381000"/>
          </a:xfrm>
          <a:prstGeom prst="rect">
            <a:avLst/>
          </a:prstGeom>
          <a:solidFill>
            <a:srgbClr val="738583"/>
          </a:solidFill>
          <a:ln w="15875">
            <a:solidFill>
              <a:schemeClr val="tx1"/>
            </a:solidFill>
            <a:miter lim="800000"/>
            <a:headEnd/>
            <a:tailEnd/>
          </a:ln>
        </p:spPr>
        <p:txBody>
          <a:bodyPr wrap="none" anchor="ctr"/>
          <a:lstStyle/>
          <a:p>
            <a:pPr algn="ctr">
              <a:lnSpc>
                <a:spcPct val="87000"/>
              </a:lnSpc>
              <a:buClr>
                <a:schemeClr val="tx2"/>
              </a:buClr>
              <a:buSzPct val="80000"/>
            </a:pPr>
            <a:r>
              <a:rPr lang="en-US" sz="1800" dirty="0" smtClean="0">
                <a:solidFill>
                  <a:srgbClr val="93ADAC"/>
                </a:solidFill>
              </a:rPr>
              <a:t>VMFS5</a:t>
            </a:r>
            <a:endParaRPr lang="en-US" sz="1800" dirty="0">
              <a:solidFill>
                <a:srgbClr val="93ADAC"/>
              </a:solidFill>
            </a:endParaRPr>
          </a:p>
        </p:txBody>
      </p:sp>
      <p:sp>
        <p:nvSpPr>
          <p:cNvPr id="19" name="Rectangle 17"/>
          <p:cNvSpPr>
            <a:spLocks noChangeArrowheads="1"/>
          </p:cNvSpPr>
          <p:nvPr/>
        </p:nvSpPr>
        <p:spPr bwMode="auto">
          <a:xfrm>
            <a:off x="7696200" y="4565904"/>
            <a:ext cx="990600" cy="304800"/>
          </a:xfrm>
          <a:prstGeom prst="rect">
            <a:avLst/>
          </a:prstGeom>
          <a:solidFill>
            <a:schemeClr val="accent5">
              <a:lumMod val="75000"/>
            </a:schemeClr>
          </a:solidFill>
          <a:ln w="15875">
            <a:solidFill>
              <a:schemeClr val="tx1"/>
            </a:solidFill>
            <a:miter lim="800000"/>
            <a:headEnd/>
            <a:tailEnd/>
          </a:ln>
        </p:spPr>
        <p:txBody>
          <a:bodyPr wrap="none" anchor="ctr"/>
          <a:lstStyle/>
          <a:p>
            <a:pPr algn="ctr">
              <a:lnSpc>
                <a:spcPct val="87000"/>
              </a:lnSpc>
              <a:buClr>
                <a:schemeClr val="tx2"/>
              </a:buClr>
              <a:buSzPct val="80000"/>
            </a:pPr>
            <a:r>
              <a:rPr lang="en-US" sz="1800" dirty="0" smtClean="0">
                <a:solidFill>
                  <a:srgbClr val="93ADAC"/>
                </a:solidFill>
              </a:rPr>
              <a:t>RDM</a:t>
            </a:r>
            <a:endParaRPr lang="en-US" sz="1800" dirty="0">
              <a:solidFill>
                <a:srgbClr val="93ADAC"/>
              </a:solidFill>
            </a:endParaRPr>
          </a:p>
        </p:txBody>
      </p:sp>
      <p:sp>
        <p:nvSpPr>
          <p:cNvPr id="20" name="Rectangle 18"/>
          <p:cNvSpPr>
            <a:spLocks noChangeArrowheads="1"/>
          </p:cNvSpPr>
          <p:nvPr/>
        </p:nvSpPr>
        <p:spPr bwMode="auto">
          <a:xfrm>
            <a:off x="6858000" y="5708904"/>
            <a:ext cx="990600" cy="457200"/>
          </a:xfrm>
          <a:prstGeom prst="rect">
            <a:avLst/>
          </a:prstGeom>
          <a:solidFill>
            <a:srgbClr val="785461"/>
          </a:solidFill>
          <a:ln w="15875">
            <a:solidFill>
              <a:schemeClr val="tx1"/>
            </a:solidFill>
            <a:miter lim="800000"/>
            <a:headEnd/>
            <a:tailEnd/>
          </a:ln>
        </p:spPr>
        <p:txBody>
          <a:bodyPr wrap="none" anchor="ctr"/>
          <a:lstStyle/>
          <a:p>
            <a:pPr algn="ctr">
              <a:lnSpc>
                <a:spcPct val="87000"/>
              </a:lnSpc>
              <a:buClr>
                <a:schemeClr val="tx2"/>
              </a:buClr>
              <a:buSzPct val="80000"/>
            </a:pPr>
            <a:r>
              <a:rPr lang="en-US" sz="1600">
                <a:solidFill>
                  <a:srgbClr val="93ADAC"/>
                </a:solidFill>
              </a:rPr>
              <a:t>mptscsi</a:t>
            </a:r>
          </a:p>
        </p:txBody>
      </p:sp>
      <p:sp>
        <p:nvSpPr>
          <p:cNvPr id="21" name="Rectangle 19"/>
          <p:cNvSpPr>
            <a:spLocks noChangeArrowheads="1"/>
          </p:cNvSpPr>
          <p:nvPr/>
        </p:nvSpPr>
        <p:spPr bwMode="auto">
          <a:xfrm>
            <a:off x="7848600" y="5708904"/>
            <a:ext cx="838200" cy="558800"/>
          </a:xfrm>
          <a:prstGeom prst="rect">
            <a:avLst/>
          </a:prstGeom>
          <a:solidFill>
            <a:srgbClr val="785461"/>
          </a:solidFill>
          <a:ln w="15875">
            <a:solidFill>
              <a:schemeClr val="tx1"/>
            </a:solidFill>
            <a:miter lim="800000"/>
            <a:headEnd/>
            <a:tailEnd/>
          </a:ln>
        </p:spPr>
        <p:txBody>
          <a:bodyPr wrap="none" anchor="ctr"/>
          <a:lstStyle/>
          <a:p>
            <a:pPr algn="ctr">
              <a:lnSpc>
                <a:spcPct val="87000"/>
              </a:lnSpc>
              <a:buClr>
                <a:schemeClr val="tx2"/>
              </a:buClr>
              <a:buSzPct val="80000"/>
            </a:pPr>
            <a:r>
              <a:rPr lang="en-US" sz="1600" dirty="0" err="1">
                <a:solidFill>
                  <a:srgbClr val="93ADAC"/>
                </a:solidFill>
              </a:rPr>
              <a:t>qlaXXX</a:t>
            </a:r>
            <a:endParaRPr lang="en-US" sz="1600" dirty="0">
              <a:solidFill>
                <a:srgbClr val="93ADAC"/>
              </a:solidFill>
            </a:endParaRPr>
          </a:p>
        </p:txBody>
      </p:sp>
      <p:sp>
        <p:nvSpPr>
          <p:cNvPr id="22" name="Rectangle 20"/>
          <p:cNvSpPr>
            <a:spLocks noChangeArrowheads="1"/>
          </p:cNvSpPr>
          <p:nvPr/>
        </p:nvSpPr>
        <p:spPr bwMode="auto">
          <a:xfrm>
            <a:off x="2819400" y="5708904"/>
            <a:ext cx="762000" cy="457200"/>
          </a:xfrm>
          <a:prstGeom prst="rect">
            <a:avLst/>
          </a:prstGeom>
          <a:solidFill>
            <a:srgbClr val="7F8EB3"/>
          </a:solidFill>
          <a:ln w="15875">
            <a:solidFill>
              <a:schemeClr val="tx1"/>
            </a:solidFill>
            <a:miter lim="800000"/>
            <a:headEnd/>
            <a:tailEnd/>
          </a:ln>
        </p:spPr>
        <p:txBody>
          <a:bodyPr wrap="none" anchor="ctr"/>
          <a:lstStyle/>
          <a:p>
            <a:pPr algn="ctr">
              <a:lnSpc>
                <a:spcPct val="87000"/>
              </a:lnSpc>
              <a:buClr>
                <a:schemeClr val="tx2"/>
              </a:buClr>
              <a:buSzPct val="80000"/>
            </a:pPr>
            <a:r>
              <a:rPr lang="en-US" sz="1800">
                <a:solidFill>
                  <a:srgbClr val="93ADAC"/>
                </a:solidFill>
              </a:rPr>
              <a:t>e1000</a:t>
            </a:r>
          </a:p>
        </p:txBody>
      </p:sp>
      <p:sp>
        <p:nvSpPr>
          <p:cNvPr id="23" name="Rectangle 21"/>
          <p:cNvSpPr>
            <a:spLocks noChangeArrowheads="1"/>
          </p:cNvSpPr>
          <p:nvPr/>
        </p:nvSpPr>
        <p:spPr bwMode="auto">
          <a:xfrm>
            <a:off x="3048000" y="4337304"/>
            <a:ext cx="1143000" cy="533400"/>
          </a:xfrm>
          <a:prstGeom prst="rect">
            <a:avLst/>
          </a:prstGeom>
          <a:solidFill>
            <a:srgbClr val="556575"/>
          </a:solidFill>
          <a:ln w="9525">
            <a:solidFill>
              <a:schemeClr val="tx1"/>
            </a:solidFill>
            <a:miter lim="800000"/>
            <a:headEnd/>
            <a:tailEnd/>
          </a:ln>
        </p:spPr>
        <p:txBody>
          <a:bodyPr wrap="none" anchor="ctr"/>
          <a:lstStyle/>
          <a:p>
            <a:pPr algn="ctr">
              <a:lnSpc>
                <a:spcPct val="87000"/>
              </a:lnSpc>
              <a:buClr>
                <a:schemeClr val="tx2"/>
              </a:buClr>
              <a:buSzPct val="80000"/>
            </a:pPr>
            <a:r>
              <a:rPr lang="en-US" sz="2000">
                <a:solidFill>
                  <a:srgbClr val="93ADAC"/>
                </a:solidFill>
              </a:rPr>
              <a:t>TCP/IP</a:t>
            </a:r>
          </a:p>
        </p:txBody>
      </p:sp>
      <p:sp>
        <p:nvSpPr>
          <p:cNvPr id="24" name="Rectangle 22"/>
          <p:cNvSpPr>
            <a:spLocks noChangeArrowheads="1"/>
          </p:cNvSpPr>
          <p:nvPr/>
        </p:nvSpPr>
        <p:spPr bwMode="auto">
          <a:xfrm>
            <a:off x="3581400" y="5708904"/>
            <a:ext cx="533400" cy="609600"/>
          </a:xfrm>
          <a:prstGeom prst="rect">
            <a:avLst/>
          </a:prstGeom>
          <a:solidFill>
            <a:srgbClr val="7F8EB3"/>
          </a:solidFill>
          <a:ln w="15875">
            <a:solidFill>
              <a:schemeClr val="tx1"/>
            </a:solidFill>
            <a:miter lim="800000"/>
            <a:headEnd/>
            <a:tailEnd/>
          </a:ln>
        </p:spPr>
        <p:txBody>
          <a:bodyPr wrap="none" anchor="ctr"/>
          <a:lstStyle/>
          <a:p>
            <a:pPr algn="ctr">
              <a:lnSpc>
                <a:spcPct val="87000"/>
              </a:lnSpc>
              <a:buClr>
                <a:schemeClr val="tx2"/>
              </a:buClr>
              <a:buSzPct val="80000"/>
            </a:pPr>
            <a:r>
              <a:rPr lang="en-US" sz="1800">
                <a:solidFill>
                  <a:srgbClr val="93ADAC"/>
                </a:solidFill>
              </a:rPr>
              <a:t>tg3</a:t>
            </a:r>
          </a:p>
        </p:txBody>
      </p:sp>
      <p:sp>
        <p:nvSpPr>
          <p:cNvPr id="25" name="Rectangle 23"/>
          <p:cNvSpPr>
            <a:spLocks noChangeArrowheads="1"/>
          </p:cNvSpPr>
          <p:nvPr/>
        </p:nvSpPr>
        <p:spPr bwMode="auto">
          <a:xfrm>
            <a:off x="5257800" y="5708904"/>
            <a:ext cx="838200" cy="457200"/>
          </a:xfrm>
          <a:prstGeom prst="rect">
            <a:avLst/>
          </a:prstGeom>
          <a:solidFill>
            <a:srgbClr val="785461"/>
          </a:solidFill>
          <a:ln w="15875">
            <a:solidFill>
              <a:schemeClr val="tx1"/>
            </a:solidFill>
            <a:miter lim="800000"/>
            <a:headEnd/>
            <a:tailEnd/>
          </a:ln>
        </p:spPr>
        <p:txBody>
          <a:bodyPr wrap="none" anchor="ctr"/>
          <a:lstStyle/>
          <a:p>
            <a:pPr algn="ctr">
              <a:lnSpc>
                <a:spcPct val="87000"/>
              </a:lnSpc>
              <a:buClr>
                <a:schemeClr val="tx2"/>
              </a:buClr>
              <a:buSzPct val="80000"/>
            </a:pPr>
            <a:r>
              <a:rPr lang="en-US" sz="1600">
                <a:solidFill>
                  <a:srgbClr val="93ADAC"/>
                </a:solidFill>
              </a:rPr>
              <a:t>emulex</a:t>
            </a:r>
          </a:p>
        </p:txBody>
      </p:sp>
      <p:sp>
        <p:nvSpPr>
          <p:cNvPr id="26" name="Rectangle 24"/>
          <p:cNvSpPr>
            <a:spLocks noChangeArrowheads="1"/>
          </p:cNvSpPr>
          <p:nvPr/>
        </p:nvSpPr>
        <p:spPr bwMode="auto">
          <a:xfrm>
            <a:off x="5562600" y="4489704"/>
            <a:ext cx="1066800" cy="381000"/>
          </a:xfrm>
          <a:prstGeom prst="rect">
            <a:avLst/>
          </a:prstGeom>
          <a:solidFill>
            <a:srgbClr val="738583"/>
          </a:solidFill>
          <a:ln w="15875">
            <a:solidFill>
              <a:schemeClr val="tx1"/>
            </a:solidFill>
            <a:miter lim="800000"/>
            <a:headEnd/>
            <a:tailEnd/>
          </a:ln>
        </p:spPr>
        <p:txBody>
          <a:bodyPr wrap="none" anchor="ctr"/>
          <a:lstStyle/>
          <a:p>
            <a:pPr algn="ctr">
              <a:lnSpc>
                <a:spcPct val="87000"/>
              </a:lnSpc>
              <a:buClr>
                <a:schemeClr val="tx2"/>
              </a:buClr>
              <a:buSzPct val="80000"/>
            </a:pPr>
            <a:r>
              <a:rPr lang="en-US" sz="1800">
                <a:solidFill>
                  <a:srgbClr val="93ADAC"/>
                </a:solidFill>
              </a:rPr>
              <a:t>NFSc</a:t>
            </a:r>
          </a:p>
        </p:txBody>
      </p:sp>
      <p:sp>
        <p:nvSpPr>
          <p:cNvPr id="27" name="Rectangle 25"/>
          <p:cNvSpPr>
            <a:spLocks noChangeArrowheads="1"/>
          </p:cNvSpPr>
          <p:nvPr/>
        </p:nvSpPr>
        <p:spPr bwMode="auto">
          <a:xfrm>
            <a:off x="5791200" y="2889504"/>
            <a:ext cx="914400" cy="914400"/>
          </a:xfrm>
          <a:prstGeom prst="rect">
            <a:avLst/>
          </a:prstGeom>
          <a:noFill/>
          <a:ln w="9525">
            <a:noFill/>
            <a:miter lim="800000"/>
            <a:headEnd/>
            <a:tailEnd/>
          </a:ln>
        </p:spPr>
        <p:txBody>
          <a:bodyPr wrap="none" anchor="ctr"/>
          <a:lstStyle/>
          <a:p>
            <a:pPr algn="ctr">
              <a:lnSpc>
                <a:spcPct val="87000"/>
              </a:lnSpc>
              <a:buClr>
                <a:schemeClr val="tx2"/>
              </a:buClr>
              <a:buSzPct val="80000"/>
            </a:pPr>
            <a:r>
              <a:rPr lang="en-US" sz="3600" b="1" dirty="0" err="1">
                <a:solidFill>
                  <a:srgbClr val="FF0000"/>
                </a:solidFill>
              </a:rPr>
              <a:t>VMKernel</a:t>
            </a:r>
            <a:endParaRPr lang="en-US" sz="3600" b="1" dirty="0">
              <a:solidFill>
                <a:srgbClr val="FF0000"/>
              </a:solidFill>
            </a:endParaRPr>
          </a:p>
        </p:txBody>
      </p:sp>
      <p:sp>
        <p:nvSpPr>
          <p:cNvPr id="28" name="Rectangle 26"/>
          <p:cNvSpPr>
            <a:spLocks noChangeArrowheads="1"/>
          </p:cNvSpPr>
          <p:nvPr/>
        </p:nvSpPr>
        <p:spPr bwMode="auto">
          <a:xfrm>
            <a:off x="1828800" y="3956304"/>
            <a:ext cx="1143000" cy="457200"/>
          </a:xfrm>
          <a:prstGeom prst="rect">
            <a:avLst/>
          </a:prstGeom>
          <a:solidFill>
            <a:schemeClr val="accent1">
              <a:lumMod val="75000"/>
            </a:schemeClr>
          </a:solidFill>
          <a:ln w="19050">
            <a:solidFill>
              <a:schemeClr val="tx1"/>
            </a:solidFill>
            <a:prstDash val="dashDot"/>
            <a:miter lim="800000"/>
            <a:headEnd/>
            <a:tailEnd/>
          </a:ln>
        </p:spPr>
        <p:txBody>
          <a:bodyPr wrap="none" anchor="ctr"/>
          <a:lstStyle/>
          <a:p>
            <a:pPr algn="ctr">
              <a:lnSpc>
                <a:spcPct val="87000"/>
              </a:lnSpc>
              <a:buClr>
                <a:schemeClr val="tx2"/>
              </a:buClr>
              <a:buSzPct val="80000"/>
            </a:pPr>
            <a:r>
              <a:rPr lang="en-US" sz="1600">
                <a:solidFill>
                  <a:srgbClr val="FAFF27"/>
                </a:solidFill>
              </a:rPr>
              <a:t>VMotion</a:t>
            </a:r>
          </a:p>
        </p:txBody>
      </p:sp>
      <p:sp>
        <p:nvSpPr>
          <p:cNvPr id="29" name="Rectangle 27"/>
          <p:cNvSpPr>
            <a:spLocks noChangeArrowheads="1"/>
          </p:cNvSpPr>
          <p:nvPr/>
        </p:nvSpPr>
        <p:spPr bwMode="auto">
          <a:xfrm>
            <a:off x="1524000" y="2889504"/>
            <a:ext cx="990600" cy="304800"/>
          </a:xfrm>
          <a:prstGeom prst="rect">
            <a:avLst/>
          </a:prstGeom>
          <a:solidFill>
            <a:schemeClr val="accent1">
              <a:lumMod val="75000"/>
            </a:schemeClr>
          </a:solidFill>
          <a:ln w="19050">
            <a:solidFill>
              <a:schemeClr val="tx1"/>
            </a:solidFill>
            <a:prstDash val="dashDot"/>
            <a:miter lim="800000"/>
            <a:headEnd/>
            <a:tailEnd/>
          </a:ln>
        </p:spPr>
        <p:txBody>
          <a:bodyPr wrap="none" anchor="ctr"/>
          <a:lstStyle/>
          <a:p>
            <a:pPr algn="ctr">
              <a:lnSpc>
                <a:spcPct val="87000"/>
              </a:lnSpc>
              <a:buClr>
                <a:schemeClr val="tx2"/>
              </a:buClr>
              <a:buSzPct val="80000"/>
            </a:pPr>
            <a:r>
              <a:rPr lang="en-US" sz="1600" dirty="0">
                <a:solidFill>
                  <a:srgbClr val="FAFF27"/>
                </a:solidFill>
              </a:rPr>
              <a:t>/proc</a:t>
            </a:r>
          </a:p>
        </p:txBody>
      </p:sp>
      <p:sp>
        <p:nvSpPr>
          <p:cNvPr id="30" name="Rectangle 28"/>
          <p:cNvSpPr>
            <a:spLocks noChangeArrowheads="1"/>
          </p:cNvSpPr>
          <p:nvPr/>
        </p:nvSpPr>
        <p:spPr bwMode="auto">
          <a:xfrm>
            <a:off x="1752600" y="3346704"/>
            <a:ext cx="990600" cy="304800"/>
          </a:xfrm>
          <a:prstGeom prst="rect">
            <a:avLst/>
          </a:prstGeom>
          <a:solidFill>
            <a:schemeClr val="accent1">
              <a:lumMod val="75000"/>
            </a:schemeClr>
          </a:solidFill>
          <a:ln w="19050">
            <a:solidFill>
              <a:schemeClr val="tx1"/>
            </a:solidFill>
            <a:prstDash val="dashDot"/>
            <a:miter lim="800000"/>
            <a:headEnd/>
            <a:tailEnd/>
          </a:ln>
        </p:spPr>
        <p:txBody>
          <a:bodyPr wrap="none" anchor="ctr"/>
          <a:lstStyle/>
          <a:p>
            <a:pPr algn="ctr">
              <a:lnSpc>
                <a:spcPct val="87000"/>
              </a:lnSpc>
              <a:buClr>
                <a:schemeClr val="tx2"/>
              </a:buClr>
              <a:buSzPct val="80000"/>
            </a:pPr>
            <a:r>
              <a:rPr lang="en-US" sz="1600">
                <a:solidFill>
                  <a:srgbClr val="FAFF27"/>
                </a:solidFill>
              </a:rPr>
              <a:t>VSI</a:t>
            </a:r>
          </a:p>
        </p:txBody>
      </p:sp>
      <p:sp>
        <p:nvSpPr>
          <p:cNvPr id="31" name="Rectangle 29"/>
          <p:cNvSpPr>
            <a:spLocks noChangeArrowheads="1"/>
          </p:cNvSpPr>
          <p:nvPr/>
        </p:nvSpPr>
        <p:spPr bwMode="auto">
          <a:xfrm>
            <a:off x="5486400" y="3803904"/>
            <a:ext cx="990600" cy="304800"/>
          </a:xfrm>
          <a:prstGeom prst="rect">
            <a:avLst/>
          </a:prstGeom>
          <a:solidFill>
            <a:schemeClr val="accent1">
              <a:lumMod val="75000"/>
            </a:schemeClr>
          </a:solidFill>
          <a:ln w="19050">
            <a:solidFill>
              <a:schemeClr val="tx1"/>
            </a:solidFill>
            <a:prstDash val="dashDot"/>
            <a:miter lim="800000"/>
            <a:headEnd/>
            <a:tailEnd/>
          </a:ln>
        </p:spPr>
        <p:txBody>
          <a:bodyPr wrap="none" anchor="ctr"/>
          <a:lstStyle/>
          <a:p>
            <a:pPr algn="ctr">
              <a:lnSpc>
                <a:spcPct val="87000"/>
              </a:lnSpc>
              <a:buClr>
                <a:schemeClr val="tx2"/>
              </a:buClr>
              <a:buSzPct val="80000"/>
            </a:pPr>
            <a:r>
              <a:rPr lang="en-US" sz="1600" dirty="0" err="1">
                <a:solidFill>
                  <a:srgbClr val="FAFF27"/>
                </a:solidFill>
              </a:rPr>
              <a:t>SPLock</a:t>
            </a:r>
            <a:endParaRPr lang="en-US" sz="1600" dirty="0">
              <a:solidFill>
                <a:srgbClr val="FAFF27"/>
              </a:solidFill>
            </a:endParaRPr>
          </a:p>
        </p:txBody>
      </p:sp>
      <p:sp>
        <p:nvSpPr>
          <p:cNvPr id="32" name="Rectangle 30"/>
          <p:cNvSpPr>
            <a:spLocks noChangeArrowheads="1"/>
          </p:cNvSpPr>
          <p:nvPr/>
        </p:nvSpPr>
        <p:spPr bwMode="auto">
          <a:xfrm>
            <a:off x="7086600" y="3651504"/>
            <a:ext cx="1143000" cy="457200"/>
          </a:xfrm>
          <a:prstGeom prst="rect">
            <a:avLst/>
          </a:prstGeom>
          <a:solidFill>
            <a:schemeClr val="accent1">
              <a:lumMod val="75000"/>
            </a:schemeClr>
          </a:solidFill>
          <a:ln w="19050">
            <a:solidFill>
              <a:schemeClr val="tx1"/>
            </a:solidFill>
            <a:prstDash val="dashDot"/>
            <a:miter lim="800000"/>
            <a:headEnd/>
            <a:tailEnd/>
          </a:ln>
        </p:spPr>
        <p:txBody>
          <a:bodyPr wrap="none" anchor="ctr"/>
          <a:lstStyle/>
          <a:p>
            <a:pPr algn="ctr">
              <a:lnSpc>
                <a:spcPct val="87000"/>
              </a:lnSpc>
              <a:buClr>
                <a:schemeClr val="tx2"/>
              </a:buClr>
              <a:buSzPct val="80000"/>
            </a:pPr>
            <a:r>
              <a:rPr lang="en-US" sz="1600" dirty="0">
                <a:solidFill>
                  <a:srgbClr val="FAFF27"/>
                </a:solidFill>
              </a:rPr>
              <a:t>Semaphore</a:t>
            </a:r>
          </a:p>
        </p:txBody>
      </p:sp>
      <p:sp>
        <p:nvSpPr>
          <p:cNvPr id="33" name="Rectangle 31"/>
          <p:cNvSpPr>
            <a:spLocks noChangeArrowheads="1"/>
          </p:cNvSpPr>
          <p:nvPr/>
        </p:nvSpPr>
        <p:spPr bwMode="auto">
          <a:xfrm>
            <a:off x="4114800" y="4870704"/>
            <a:ext cx="1371600" cy="381000"/>
          </a:xfrm>
          <a:prstGeom prst="rect">
            <a:avLst/>
          </a:prstGeom>
          <a:solidFill>
            <a:schemeClr val="accent1">
              <a:lumMod val="75000"/>
            </a:schemeClr>
          </a:solidFill>
          <a:ln w="19050">
            <a:solidFill>
              <a:schemeClr val="tx1"/>
            </a:solidFill>
            <a:prstDash val="dashDot"/>
            <a:miter lim="800000"/>
            <a:headEnd/>
            <a:tailEnd/>
          </a:ln>
        </p:spPr>
        <p:txBody>
          <a:bodyPr wrap="none" anchor="ctr"/>
          <a:lstStyle/>
          <a:p>
            <a:pPr algn="ctr">
              <a:lnSpc>
                <a:spcPct val="87000"/>
              </a:lnSpc>
              <a:buClr>
                <a:schemeClr val="tx2"/>
              </a:buClr>
              <a:buSzPct val="80000"/>
            </a:pPr>
            <a:r>
              <a:rPr lang="en-US" sz="1600">
                <a:solidFill>
                  <a:srgbClr val="FAFF27"/>
                </a:solidFill>
              </a:rPr>
              <a:t>BH/ Interrupts</a:t>
            </a:r>
          </a:p>
        </p:txBody>
      </p:sp>
      <p:sp>
        <p:nvSpPr>
          <p:cNvPr id="34" name="Rectangle 32"/>
          <p:cNvSpPr>
            <a:spLocks noChangeArrowheads="1"/>
          </p:cNvSpPr>
          <p:nvPr/>
        </p:nvSpPr>
        <p:spPr bwMode="auto">
          <a:xfrm>
            <a:off x="609600" y="4032504"/>
            <a:ext cx="990600" cy="304800"/>
          </a:xfrm>
          <a:prstGeom prst="rect">
            <a:avLst/>
          </a:prstGeom>
          <a:solidFill>
            <a:schemeClr val="accent1">
              <a:lumMod val="75000"/>
            </a:schemeClr>
          </a:solidFill>
          <a:ln w="19050">
            <a:solidFill>
              <a:schemeClr val="tx1"/>
            </a:solidFill>
            <a:prstDash val="dashDot"/>
            <a:miter lim="800000"/>
            <a:headEnd/>
            <a:tailEnd/>
          </a:ln>
        </p:spPr>
        <p:txBody>
          <a:bodyPr wrap="none" anchor="ctr"/>
          <a:lstStyle/>
          <a:p>
            <a:pPr algn="ctr">
              <a:lnSpc>
                <a:spcPct val="87000"/>
              </a:lnSpc>
              <a:buClr>
                <a:schemeClr val="tx2"/>
              </a:buClr>
              <a:buSzPct val="80000"/>
            </a:pPr>
            <a:r>
              <a:rPr lang="en-US" sz="1600">
                <a:solidFill>
                  <a:srgbClr val="FAFF27"/>
                </a:solidFill>
              </a:rPr>
              <a:t>Helper</a:t>
            </a:r>
          </a:p>
        </p:txBody>
      </p:sp>
      <p:sp>
        <p:nvSpPr>
          <p:cNvPr id="35" name="Rectangle 33"/>
          <p:cNvSpPr>
            <a:spLocks noChangeArrowheads="1"/>
          </p:cNvSpPr>
          <p:nvPr/>
        </p:nvSpPr>
        <p:spPr bwMode="auto">
          <a:xfrm>
            <a:off x="3810000" y="2356104"/>
            <a:ext cx="1219200" cy="457200"/>
          </a:xfrm>
          <a:prstGeom prst="rect">
            <a:avLst/>
          </a:prstGeom>
          <a:solidFill>
            <a:schemeClr val="accent2"/>
          </a:solidFill>
          <a:ln w="12700">
            <a:solidFill>
              <a:schemeClr val="tx1"/>
            </a:solidFill>
            <a:prstDash val="dashDot"/>
            <a:miter lim="800000"/>
            <a:headEnd/>
            <a:tailEnd/>
          </a:ln>
        </p:spPr>
        <p:txBody>
          <a:bodyPr wrap="none" anchor="ctr"/>
          <a:lstStyle/>
          <a:p>
            <a:pPr algn="ctr">
              <a:lnSpc>
                <a:spcPct val="87000"/>
              </a:lnSpc>
              <a:buClr>
                <a:schemeClr val="tx2"/>
              </a:buClr>
              <a:buSzPct val="80000"/>
            </a:pPr>
            <a:r>
              <a:rPr lang="en-US" sz="1600">
                <a:solidFill>
                  <a:srgbClr val="EAEF11"/>
                </a:solidFill>
              </a:rPr>
              <a:t>UWVMKCall</a:t>
            </a:r>
          </a:p>
        </p:txBody>
      </p:sp>
      <p:sp>
        <p:nvSpPr>
          <p:cNvPr id="36" name="Rectangle 34"/>
          <p:cNvSpPr>
            <a:spLocks noChangeArrowheads="1"/>
          </p:cNvSpPr>
          <p:nvPr/>
        </p:nvSpPr>
        <p:spPr bwMode="auto">
          <a:xfrm>
            <a:off x="5181600" y="2432304"/>
            <a:ext cx="1219200" cy="457200"/>
          </a:xfrm>
          <a:prstGeom prst="rect">
            <a:avLst/>
          </a:prstGeom>
          <a:solidFill>
            <a:schemeClr val="accent2"/>
          </a:solidFill>
          <a:ln w="12700">
            <a:solidFill>
              <a:schemeClr val="tx1"/>
            </a:solidFill>
            <a:prstDash val="dashDot"/>
            <a:miter lim="800000"/>
            <a:headEnd/>
            <a:tailEnd/>
          </a:ln>
        </p:spPr>
        <p:txBody>
          <a:bodyPr wrap="none" anchor="ctr"/>
          <a:lstStyle/>
          <a:p>
            <a:pPr algn="ctr">
              <a:lnSpc>
                <a:spcPct val="87000"/>
              </a:lnSpc>
              <a:buClr>
                <a:schemeClr val="tx2"/>
              </a:buClr>
              <a:buSzPct val="80000"/>
            </a:pPr>
            <a:r>
              <a:rPr lang="en-US" sz="1600" dirty="0" err="1">
                <a:solidFill>
                  <a:srgbClr val="EAEF11"/>
                </a:solidFill>
              </a:rPr>
              <a:t>VMK_Call</a:t>
            </a:r>
            <a:endParaRPr lang="en-US" sz="1600" dirty="0">
              <a:solidFill>
                <a:srgbClr val="EAEF11"/>
              </a:solidFill>
            </a:endParaRPr>
          </a:p>
        </p:txBody>
      </p:sp>
      <p:sp>
        <p:nvSpPr>
          <p:cNvPr id="37" name="Rectangle 35"/>
          <p:cNvSpPr>
            <a:spLocks noChangeArrowheads="1"/>
          </p:cNvSpPr>
          <p:nvPr/>
        </p:nvSpPr>
        <p:spPr bwMode="auto">
          <a:xfrm>
            <a:off x="2514600" y="2356104"/>
            <a:ext cx="1219200" cy="457200"/>
          </a:xfrm>
          <a:prstGeom prst="rect">
            <a:avLst/>
          </a:prstGeom>
          <a:solidFill>
            <a:schemeClr val="accent2"/>
          </a:solidFill>
          <a:ln w="12700">
            <a:solidFill>
              <a:schemeClr val="tx1"/>
            </a:solidFill>
            <a:prstDash val="dashDot"/>
            <a:miter lim="800000"/>
            <a:headEnd/>
            <a:tailEnd/>
          </a:ln>
        </p:spPr>
        <p:txBody>
          <a:bodyPr wrap="none" anchor="ctr"/>
          <a:lstStyle/>
          <a:p>
            <a:pPr algn="ctr">
              <a:lnSpc>
                <a:spcPct val="87000"/>
              </a:lnSpc>
              <a:buClr>
                <a:schemeClr val="tx2"/>
              </a:buClr>
              <a:buSzPct val="80000"/>
            </a:pPr>
            <a:r>
              <a:rPr lang="en-US" sz="1600" dirty="0">
                <a:solidFill>
                  <a:srgbClr val="EAEF11"/>
                </a:solidFill>
              </a:rPr>
              <a:t>Linux </a:t>
            </a:r>
            <a:r>
              <a:rPr lang="en-US" sz="1600" dirty="0" err="1">
                <a:solidFill>
                  <a:srgbClr val="EAEF11"/>
                </a:solidFill>
              </a:rPr>
              <a:t>Syscall</a:t>
            </a:r>
            <a:endParaRPr lang="en-US" sz="1600" dirty="0">
              <a:solidFill>
                <a:srgbClr val="EAEF11"/>
              </a:solidFill>
            </a:endParaRPr>
          </a:p>
        </p:txBody>
      </p:sp>
      <p:sp>
        <p:nvSpPr>
          <p:cNvPr id="39" name="Rectangle 37"/>
          <p:cNvSpPr>
            <a:spLocks noChangeArrowheads="1"/>
          </p:cNvSpPr>
          <p:nvPr/>
        </p:nvSpPr>
        <p:spPr bwMode="auto">
          <a:xfrm>
            <a:off x="3276600" y="2813304"/>
            <a:ext cx="990600" cy="381000"/>
          </a:xfrm>
          <a:prstGeom prst="rect">
            <a:avLst/>
          </a:prstGeom>
          <a:solidFill>
            <a:schemeClr val="accent1">
              <a:lumMod val="75000"/>
            </a:schemeClr>
          </a:solidFill>
          <a:ln w="19050">
            <a:solidFill>
              <a:schemeClr val="tx1"/>
            </a:solidFill>
            <a:prstDash val="dashDot"/>
            <a:miter lim="800000"/>
            <a:headEnd/>
            <a:tailEnd/>
          </a:ln>
        </p:spPr>
        <p:txBody>
          <a:bodyPr wrap="none" anchor="ctr"/>
          <a:lstStyle/>
          <a:p>
            <a:pPr algn="ctr">
              <a:lnSpc>
                <a:spcPct val="87000"/>
              </a:lnSpc>
              <a:buClr>
                <a:schemeClr val="tx2"/>
              </a:buClr>
              <a:buSzPct val="80000"/>
            </a:pPr>
            <a:r>
              <a:rPr lang="en-US" sz="1600">
                <a:solidFill>
                  <a:srgbClr val="FAFF27"/>
                </a:solidFill>
              </a:rPr>
              <a:t>User</a:t>
            </a:r>
          </a:p>
        </p:txBody>
      </p:sp>
      <p:sp>
        <p:nvSpPr>
          <p:cNvPr id="40" name="Rectangle 38"/>
          <p:cNvSpPr>
            <a:spLocks noChangeArrowheads="1"/>
          </p:cNvSpPr>
          <p:nvPr/>
        </p:nvSpPr>
        <p:spPr bwMode="auto">
          <a:xfrm>
            <a:off x="7391400" y="2813304"/>
            <a:ext cx="1066800" cy="381000"/>
          </a:xfrm>
          <a:prstGeom prst="rect">
            <a:avLst/>
          </a:prstGeom>
          <a:solidFill>
            <a:srgbClr val="7D6370"/>
          </a:solidFill>
          <a:ln w="15875">
            <a:solidFill>
              <a:schemeClr val="tx1"/>
            </a:solidFill>
            <a:miter lim="800000"/>
            <a:headEnd/>
            <a:tailEnd/>
          </a:ln>
        </p:spPr>
        <p:txBody>
          <a:bodyPr wrap="none" anchor="ctr"/>
          <a:lstStyle/>
          <a:p>
            <a:pPr algn="ctr">
              <a:lnSpc>
                <a:spcPct val="87000"/>
              </a:lnSpc>
              <a:buClr>
                <a:schemeClr val="tx2"/>
              </a:buClr>
              <a:buSzPct val="80000"/>
            </a:pPr>
            <a:r>
              <a:rPr lang="en-US" sz="1800">
                <a:solidFill>
                  <a:srgbClr val="93ADAC"/>
                </a:solidFill>
              </a:rPr>
              <a:t>VMXNET</a:t>
            </a:r>
          </a:p>
        </p:txBody>
      </p:sp>
      <p:sp>
        <p:nvSpPr>
          <p:cNvPr id="41" name="Rectangle 39"/>
          <p:cNvSpPr>
            <a:spLocks noChangeArrowheads="1"/>
          </p:cNvSpPr>
          <p:nvPr/>
        </p:nvSpPr>
        <p:spPr bwMode="auto">
          <a:xfrm>
            <a:off x="2819400" y="3346704"/>
            <a:ext cx="990600" cy="381000"/>
          </a:xfrm>
          <a:prstGeom prst="rect">
            <a:avLst/>
          </a:prstGeom>
          <a:solidFill>
            <a:schemeClr val="accent1">
              <a:lumMod val="75000"/>
            </a:schemeClr>
          </a:solidFill>
          <a:ln w="19050">
            <a:solidFill>
              <a:schemeClr val="tx1"/>
            </a:solidFill>
            <a:prstDash val="dashDot"/>
            <a:miter lim="800000"/>
            <a:headEnd/>
            <a:tailEnd/>
          </a:ln>
        </p:spPr>
        <p:txBody>
          <a:bodyPr wrap="none" anchor="ctr"/>
          <a:lstStyle/>
          <a:p>
            <a:pPr algn="ctr">
              <a:lnSpc>
                <a:spcPct val="87000"/>
              </a:lnSpc>
              <a:buClr>
                <a:schemeClr val="tx2"/>
              </a:buClr>
              <a:buSzPct val="80000"/>
            </a:pPr>
            <a:r>
              <a:rPr lang="en-US" sz="1600" dirty="0">
                <a:solidFill>
                  <a:srgbClr val="FAFF27"/>
                </a:solidFill>
              </a:rPr>
              <a:t>World</a:t>
            </a:r>
          </a:p>
        </p:txBody>
      </p:sp>
      <p:sp>
        <p:nvSpPr>
          <p:cNvPr id="42" name="Rectangle 40"/>
          <p:cNvSpPr>
            <a:spLocks noChangeArrowheads="1"/>
          </p:cNvSpPr>
          <p:nvPr/>
        </p:nvSpPr>
        <p:spPr bwMode="auto">
          <a:xfrm>
            <a:off x="5562600" y="4870704"/>
            <a:ext cx="3124200" cy="381000"/>
          </a:xfrm>
          <a:prstGeom prst="rect">
            <a:avLst/>
          </a:prstGeom>
          <a:solidFill>
            <a:srgbClr val="738583"/>
          </a:solidFill>
          <a:ln w="15875">
            <a:solidFill>
              <a:schemeClr val="tx1"/>
            </a:solidFill>
            <a:miter lim="800000"/>
            <a:headEnd/>
            <a:tailEnd/>
          </a:ln>
        </p:spPr>
        <p:txBody>
          <a:bodyPr wrap="none" anchor="ctr"/>
          <a:lstStyle/>
          <a:p>
            <a:pPr algn="ctr">
              <a:lnSpc>
                <a:spcPct val="87000"/>
              </a:lnSpc>
              <a:buClr>
                <a:schemeClr val="tx2"/>
              </a:buClr>
              <a:buSzPct val="80000"/>
            </a:pPr>
            <a:r>
              <a:rPr lang="en-US" sz="1800" dirty="0">
                <a:solidFill>
                  <a:srgbClr val="93ADAC"/>
                </a:solidFill>
              </a:rPr>
              <a:t>Storage</a:t>
            </a:r>
          </a:p>
        </p:txBody>
      </p:sp>
      <p:sp>
        <p:nvSpPr>
          <p:cNvPr id="43" name="Rectangle 41"/>
          <p:cNvSpPr>
            <a:spLocks noChangeArrowheads="1"/>
          </p:cNvSpPr>
          <p:nvPr/>
        </p:nvSpPr>
        <p:spPr bwMode="auto">
          <a:xfrm>
            <a:off x="4419600" y="4261104"/>
            <a:ext cx="1066800" cy="381000"/>
          </a:xfrm>
          <a:prstGeom prst="rect">
            <a:avLst/>
          </a:prstGeom>
          <a:solidFill>
            <a:srgbClr val="33CC33"/>
          </a:solidFill>
          <a:ln w="19050">
            <a:solidFill>
              <a:schemeClr val="tx1"/>
            </a:solidFill>
            <a:prstDash val="dashDot"/>
            <a:miter lim="800000"/>
            <a:headEnd/>
            <a:tailEnd/>
          </a:ln>
        </p:spPr>
        <p:txBody>
          <a:bodyPr wrap="none" anchor="ctr"/>
          <a:lstStyle/>
          <a:p>
            <a:pPr algn="ctr">
              <a:lnSpc>
                <a:spcPct val="87000"/>
              </a:lnSpc>
              <a:buClr>
                <a:schemeClr val="tx2"/>
              </a:buClr>
              <a:buSzPct val="80000"/>
            </a:pPr>
            <a:r>
              <a:rPr lang="en-US" sz="1600">
                <a:solidFill>
                  <a:srgbClr val="FAFF27"/>
                </a:solidFill>
              </a:rPr>
              <a:t>MemMap</a:t>
            </a:r>
          </a:p>
        </p:txBody>
      </p:sp>
      <p:sp>
        <p:nvSpPr>
          <p:cNvPr id="44" name="Rectangle 42"/>
          <p:cNvSpPr>
            <a:spLocks noChangeArrowheads="1"/>
          </p:cNvSpPr>
          <p:nvPr/>
        </p:nvSpPr>
        <p:spPr bwMode="auto">
          <a:xfrm>
            <a:off x="4267200" y="4261104"/>
            <a:ext cx="1219200" cy="381000"/>
          </a:xfrm>
          <a:prstGeom prst="rect">
            <a:avLst/>
          </a:prstGeom>
          <a:solidFill>
            <a:schemeClr val="accent1">
              <a:lumMod val="75000"/>
            </a:schemeClr>
          </a:solidFill>
          <a:ln w="19050">
            <a:solidFill>
              <a:schemeClr val="tx1"/>
            </a:solidFill>
            <a:prstDash val="dashDot"/>
            <a:miter lim="800000"/>
            <a:headEnd/>
            <a:tailEnd/>
          </a:ln>
        </p:spPr>
        <p:txBody>
          <a:bodyPr wrap="none" anchor="ctr"/>
          <a:lstStyle/>
          <a:p>
            <a:pPr algn="ctr">
              <a:lnSpc>
                <a:spcPct val="87000"/>
              </a:lnSpc>
              <a:buClr>
                <a:schemeClr val="tx2"/>
              </a:buClr>
              <a:buSzPct val="80000"/>
            </a:pPr>
            <a:r>
              <a:rPr lang="en-US" sz="1600" dirty="0" err="1">
                <a:solidFill>
                  <a:srgbClr val="FAFF27"/>
                </a:solidFill>
              </a:rPr>
              <a:t>MachineMem</a:t>
            </a:r>
            <a:endParaRPr lang="en-US" sz="1600" dirty="0">
              <a:solidFill>
                <a:srgbClr val="FAFF27"/>
              </a:solidFill>
            </a:endParaRPr>
          </a:p>
        </p:txBody>
      </p:sp>
      <p:sp>
        <p:nvSpPr>
          <p:cNvPr id="45" name="Rectangle 43"/>
          <p:cNvSpPr>
            <a:spLocks noChangeArrowheads="1"/>
          </p:cNvSpPr>
          <p:nvPr/>
        </p:nvSpPr>
        <p:spPr bwMode="auto">
          <a:xfrm>
            <a:off x="4038600" y="3270504"/>
            <a:ext cx="1066800" cy="457200"/>
          </a:xfrm>
          <a:prstGeom prst="rect">
            <a:avLst/>
          </a:prstGeom>
          <a:solidFill>
            <a:schemeClr val="accent1">
              <a:lumMod val="75000"/>
            </a:schemeClr>
          </a:solidFill>
          <a:ln w="19050">
            <a:solidFill>
              <a:schemeClr val="tx1"/>
            </a:solidFill>
            <a:prstDash val="dashDot"/>
            <a:miter lim="800000"/>
            <a:headEnd/>
            <a:tailEnd/>
          </a:ln>
        </p:spPr>
        <p:txBody>
          <a:bodyPr wrap="none" anchor="ctr"/>
          <a:lstStyle/>
          <a:p>
            <a:pPr algn="ctr">
              <a:lnSpc>
                <a:spcPct val="87000"/>
              </a:lnSpc>
              <a:buClr>
                <a:schemeClr val="tx2"/>
              </a:buClr>
              <a:buSzPct val="80000"/>
            </a:pPr>
            <a:r>
              <a:rPr lang="en-US" sz="1600">
                <a:solidFill>
                  <a:srgbClr val="FAFF27"/>
                </a:solidFill>
              </a:rPr>
              <a:t>AddrSpace</a:t>
            </a:r>
          </a:p>
        </p:txBody>
      </p:sp>
      <p:sp>
        <p:nvSpPr>
          <p:cNvPr id="46" name="Rectangle 44"/>
          <p:cNvSpPr>
            <a:spLocks noChangeArrowheads="1"/>
          </p:cNvSpPr>
          <p:nvPr/>
        </p:nvSpPr>
        <p:spPr bwMode="auto">
          <a:xfrm>
            <a:off x="3276600" y="3803904"/>
            <a:ext cx="1219200" cy="381000"/>
          </a:xfrm>
          <a:prstGeom prst="rect">
            <a:avLst/>
          </a:prstGeom>
          <a:solidFill>
            <a:schemeClr val="accent1">
              <a:lumMod val="75000"/>
            </a:schemeClr>
          </a:solidFill>
          <a:ln w="19050">
            <a:solidFill>
              <a:schemeClr val="tx1"/>
            </a:solidFill>
            <a:prstDash val="dashDot"/>
            <a:miter lim="800000"/>
            <a:headEnd/>
            <a:tailEnd/>
          </a:ln>
        </p:spPr>
        <p:txBody>
          <a:bodyPr wrap="none" anchor="ctr"/>
          <a:lstStyle/>
          <a:p>
            <a:pPr algn="ctr">
              <a:lnSpc>
                <a:spcPct val="87000"/>
              </a:lnSpc>
              <a:buClr>
                <a:schemeClr val="tx2"/>
              </a:buClr>
              <a:buSzPct val="80000"/>
            </a:pPr>
            <a:r>
              <a:rPr lang="en-US" sz="1600">
                <a:solidFill>
                  <a:srgbClr val="FAFF27"/>
                </a:solidFill>
              </a:rPr>
              <a:t>Dump/Debug</a:t>
            </a:r>
          </a:p>
        </p:txBody>
      </p:sp>
      <p:sp>
        <p:nvSpPr>
          <p:cNvPr id="47" name="Rectangle 45"/>
          <p:cNvSpPr>
            <a:spLocks noChangeArrowheads="1"/>
          </p:cNvSpPr>
          <p:nvPr/>
        </p:nvSpPr>
        <p:spPr bwMode="auto">
          <a:xfrm>
            <a:off x="457200" y="3422904"/>
            <a:ext cx="914400" cy="381000"/>
          </a:xfrm>
          <a:prstGeom prst="rect">
            <a:avLst/>
          </a:prstGeom>
          <a:solidFill>
            <a:schemeClr val="accent1">
              <a:lumMod val="75000"/>
            </a:schemeClr>
          </a:solidFill>
          <a:ln w="19050">
            <a:solidFill>
              <a:schemeClr val="tx1"/>
            </a:solidFill>
            <a:prstDash val="dashDot"/>
            <a:miter lim="800000"/>
            <a:headEnd/>
            <a:tailEnd/>
          </a:ln>
        </p:spPr>
        <p:txBody>
          <a:bodyPr wrap="none" anchor="ctr"/>
          <a:lstStyle/>
          <a:p>
            <a:pPr algn="ctr">
              <a:lnSpc>
                <a:spcPct val="87000"/>
              </a:lnSpc>
              <a:buClr>
                <a:schemeClr val="tx2"/>
              </a:buClr>
              <a:buSzPct val="80000"/>
            </a:pPr>
            <a:r>
              <a:rPr lang="en-US" sz="1600" dirty="0">
                <a:solidFill>
                  <a:srgbClr val="FAFF27"/>
                </a:solidFill>
              </a:rPr>
              <a:t>Boot</a:t>
            </a:r>
          </a:p>
        </p:txBody>
      </p:sp>
      <p:sp>
        <p:nvSpPr>
          <p:cNvPr id="50" name="Rectangle 4"/>
          <p:cNvSpPr>
            <a:spLocks noChangeArrowheads="1"/>
          </p:cNvSpPr>
          <p:nvPr/>
        </p:nvSpPr>
        <p:spPr bwMode="auto">
          <a:xfrm>
            <a:off x="6781800" y="920496"/>
            <a:ext cx="1066800" cy="838200"/>
          </a:xfrm>
          <a:prstGeom prst="rect">
            <a:avLst/>
          </a:prstGeom>
          <a:solidFill>
            <a:schemeClr val="accent4">
              <a:lumMod val="20000"/>
              <a:lumOff val="80000"/>
            </a:schemeClr>
          </a:solidFill>
          <a:ln w="22225">
            <a:solidFill>
              <a:srgbClr val="003366"/>
            </a:solidFill>
            <a:miter lim="800000"/>
            <a:headEnd/>
            <a:tailEnd/>
          </a:ln>
        </p:spPr>
        <p:txBody>
          <a:bodyPr wrap="none" anchor="ctr"/>
          <a:lstStyle/>
          <a:p>
            <a:pPr algn="ctr">
              <a:lnSpc>
                <a:spcPct val="87000"/>
              </a:lnSpc>
              <a:buClr>
                <a:schemeClr val="tx2"/>
              </a:buClr>
              <a:buSzPct val="80000"/>
            </a:pPr>
            <a:r>
              <a:rPr lang="en-US" sz="2800" dirty="0" smtClean="0">
                <a:solidFill>
                  <a:schemeClr val="accent1"/>
                </a:solidFill>
              </a:rPr>
              <a:t>VM</a:t>
            </a:r>
            <a:endParaRPr lang="en-US" sz="2800" dirty="0">
              <a:solidFill>
                <a:schemeClr val="accent1"/>
              </a:solidFill>
            </a:endParaRPr>
          </a:p>
        </p:txBody>
      </p:sp>
      <p:sp>
        <p:nvSpPr>
          <p:cNvPr id="52" name="Rectangle 4"/>
          <p:cNvSpPr>
            <a:spLocks noChangeArrowheads="1"/>
          </p:cNvSpPr>
          <p:nvPr/>
        </p:nvSpPr>
        <p:spPr bwMode="auto">
          <a:xfrm>
            <a:off x="8077200" y="920496"/>
            <a:ext cx="1066800" cy="838200"/>
          </a:xfrm>
          <a:prstGeom prst="rect">
            <a:avLst/>
          </a:prstGeom>
          <a:solidFill>
            <a:schemeClr val="accent4">
              <a:lumMod val="20000"/>
              <a:lumOff val="80000"/>
            </a:schemeClr>
          </a:solidFill>
          <a:ln w="22225">
            <a:solidFill>
              <a:srgbClr val="003366"/>
            </a:solidFill>
            <a:miter lim="800000"/>
            <a:headEnd/>
            <a:tailEnd/>
          </a:ln>
        </p:spPr>
        <p:txBody>
          <a:bodyPr wrap="none" anchor="ctr"/>
          <a:lstStyle/>
          <a:p>
            <a:pPr algn="ctr">
              <a:lnSpc>
                <a:spcPct val="87000"/>
              </a:lnSpc>
              <a:buClr>
                <a:schemeClr val="tx2"/>
              </a:buClr>
              <a:buSzPct val="80000"/>
            </a:pPr>
            <a:r>
              <a:rPr lang="en-US" sz="2800" dirty="0" smtClean="0">
                <a:solidFill>
                  <a:schemeClr val="accent1"/>
                </a:solidFill>
              </a:rPr>
              <a:t>VM</a:t>
            </a:r>
            <a:endParaRPr lang="en-US" sz="2800" dirty="0">
              <a:solidFill>
                <a:schemeClr val="accent1"/>
              </a:solidFill>
            </a:endParaRPr>
          </a:p>
        </p:txBody>
      </p:sp>
      <p:sp>
        <p:nvSpPr>
          <p:cNvPr id="53" name="Text Placeholder 2"/>
          <p:cNvSpPr txBox="1">
            <a:spLocks/>
          </p:cNvSpPr>
          <p:nvPr/>
        </p:nvSpPr>
        <p:spPr bwMode="auto">
          <a:xfrm>
            <a:off x="352425" y="786384"/>
            <a:ext cx="8385048" cy="50109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vert270" wrap="square" lIns="0" tIns="0" rIns="0" bIns="0" numCol="1" anchor="t" anchorCtr="0" compatLnSpc="1">
            <a:prstTxWarp prst="textNoShape">
              <a:avLst/>
            </a:prstTxWarp>
          </a:bodyPr>
          <a:lstStyle/>
          <a:p>
            <a:pPr marL="0" marR="0" lvl="0" indent="0" algn="l" defTabSz="914400" rtl="0" eaLnBrk="1" fontAlgn="base" latinLnBrk="0" hangingPunct="1">
              <a:lnSpc>
                <a:spcPts val="2400"/>
              </a:lnSpc>
              <a:spcBef>
                <a:spcPts val="1000"/>
              </a:spcBef>
              <a:spcAft>
                <a:spcPct val="0"/>
              </a:spcAft>
              <a:buClr>
                <a:schemeClr val="accent1">
                  <a:lumMod val="75000"/>
                </a:schemeClr>
              </a:buClr>
              <a:buSzPct val="115000"/>
              <a:buFont typeface="Wingdings" pitchFamily="2" charset="2"/>
              <a:buNone/>
              <a:tabLst/>
              <a:defRPr/>
            </a:pPr>
            <a:r>
              <a:rPr kumimoji="0" lang="en-US" sz="2000" b="1" i="0" u="none" strike="noStrike" kern="0" cap="none" spc="0" normalizeH="0" baseline="0" noProof="0" smtClean="0">
                <a:ln>
                  <a:noFill/>
                </a:ln>
                <a:solidFill>
                  <a:srgbClr val="333333"/>
                </a:solidFill>
                <a:effectLst/>
                <a:uLnTx/>
                <a:uFillTx/>
                <a:latin typeface="+mn-lt"/>
                <a:ea typeface="+mn-ea"/>
                <a:cs typeface="+mn-cs"/>
              </a:rPr>
              <a:t> </a:t>
            </a:r>
            <a:endParaRPr kumimoji="0" lang="en-US" sz="2000" b="1" i="0" u="none" strike="noStrike" kern="0" cap="none" spc="0" normalizeH="0" baseline="0" noProof="0" dirty="0">
              <a:ln>
                <a:noFill/>
              </a:ln>
              <a:solidFill>
                <a:srgbClr val="333333"/>
              </a:solidFill>
              <a:effectLst/>
              <a:uLnTx/>
              <a:uFillTx/>
              <a:latin typeface="+mn-lt"/>
              <a:ea typeface="+mn-ea"/>
              <a:cs typeface="+mn-cs"/>
            </a:endParaRPr>
          </a:p>
        </p:txBody>
      </p:sp>
      <p:sp>
        <p:nvSpPr>
          <p:cNvPr id="54" name="Rounded Rectangle 53"/>
          <p:cNvSpPr/>
          <p:nvPr/>
        </p:nvSpPr>
        <p:spPr bwMode="auto">
          <a:xfrm>
            <a:off x="4114800" y="234696"/>
            <a:ext cx="5029200" cy="2133600"/>
          </a:xfrm>
          <a:prstGeom prst="roundRect">
            <a:avLst/>
          </a:prstGeom>
          <a:ln>
            <a:headEnd/>
            <a:tailEnd/>
          </a:ln>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grpSp>
        <p:nvGrpSpPr>
          <p:cNvPr id="3" name="Group 54"/>
          <p:cNvGrpSpPr/>
          <p:nvPr/>
        </p:nvGrpSpPr>
        <p:grpSpPr>
          <a:xfrm>
            <a:off x="1752600" y="304800"/>
            <a:ext cx="7391400" cy="1752600"/>
            <a:chOff x="-2376349" y="841917"/>
            <a:chExt cx="7391400" cy="1752600"/>
          </a:xfrm>
        </p:grpSpPr>
        <p:sp>
          <p:nvSpPr>
            <p:cNvPr id="63" name="AutoShape 28"/>
            <p:cNvSpPr>
              <a:spLocks noChangeArrowheads="1"/>
            </p:cNvSpPr>
            <p:nvPr/>
          </p:nvSpPr>
          <p:spPr bwMode="auto">
            <a:xfrm>
              <a:off x="58351" y="1478466"/>
              <a:ext cx="1274960" cy="914400"/>
            </a:xfrm>
            <a:prstGeom prst="roundRect">
              <a:avLst>
                <a:gd name="adj" fmla="val 16667"/>
              </a:avLst>
            </a:prstGeom>
            <a:solidFill>
              <a:srgbClr val="89CBDF"/>
            </a:solidFill>
            <a:ln w="9360">
              <a:solidFill>
                <a:srgbClr val="89CBDF"/>
              </a:solidFill>
              <a:miter lim="800000"/>
              <a:headEnd/>
              <a:tailEnd/>
            </a:ln>
          </p:spPr>
          <p:txBody>
            <a:bodyPr wrap="none" lIns="90000" tIns="46800" rIns="90000" bIns="46800" anchor="ctr"/>
            <a:lstStyle/>
            <a:p>
              <a:pPr algn="ctr">
                <a:lnSpc>
                  <a:spcPct val="87000"/>
                </a:lnSpc>
                <a:buClr>
                  <a:srgbClr val="6699CC"/>
                </a:buClr>
                <a:buSzPct val="8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600" b="1" dirty="0">
                <a:latin typeface="Arial" pitchFamily="34" charset="0"/>
              </a:endParaRPr>
            </a:p>
            <a:p>
              <a:pPr algn="ctr">
                <a:lnSpc>
                  <a:spcPct val="87000"/>
                </a:lnSpc>
                <a:buClr>
                  <a:srgbClr val="6699CC"/>
                </a:buClr>
                <a:buSzPct val="8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600" b="1" dirty="0">
                <a:latin typeface="Arial" pitchFamily="34" charset="0"/>
              </a:endParaRPr>
            </a:p>
            <a:p>
              <a:pPr algn="ctr">
                <a:lnSpc>
                  <a:spcPct val="87000"/>
                </a:lnSpc>
                <a:buClr>
                  <a:srgbClr val="6699CC"/>
                </a:buClr>
                <a:buSzPct val="8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smtClean="0">
                  <a:latin typeface="Arial" pitchFamily="34" charset="0"/>
                </a:rPr>
                <a:t>VMM0</a:t>
              </a:r>
              <a:endParaRPr lang="en-GB" b="1" dirty="0">
                <a:latin typeface="Arial" pitchFamily="34" charset="0"/>
              </a:endParaRPr>
            </a:p>
          </p:txBody>
        </p:sp>
        <p:sp>
          <p:nvSpPr>
            <p:cNvPr id="64" name="AutoShape 29"/>
            <p:cNvSpPr>
              <a:spLocks noChangeArrowheads="1"/>
            </p:cNvSpPr>
            <p:nvPr/>
          </p:nvSpPr>
          <p:spPr bwMode="auto">
            <a:xfrm>
              <a:off x="138251" y="1527717"/>
              <a:ext cx="988967" cy="381000"/>
            </a:xfrm>
            <a:prstGeom prst="roundRect">
              <a:avLst>
                <a:gd name="adj" fmla="val 16667"/>
              </a:avLst>
            </a:prstGeom>
            <a:solidFill>
              <a:schemeClr val="bg1"/>
            </a:solidFill>
            <a:ln w="9360">
              <a:solidFill>
                <a:schemeClr val="bg1"/>
              </a:solidFill>
              <a:miter lim="800000"/>
              <a:headEnd/>
              <a:tailEnd/>
            </a:ln>
          </p:spPr>
          <p:txBody>
            <a:bodyPr wrap="none" lIns="90000" tIns="46800" rIns="90000" bIns="46800" anchor="ctr"/>
            <a:lstStyle/>
            <a:p>
              <a:pPr algn="ctr">
                <a:lnSpc>
                  <a:spcPct val="87000"/>
                </a:lnSpc>
                <a:buClr>
                  <a:srgbClr val="6699CC"/>
                </a:buClr>
                <a:buSzPct val="8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smtClean="0">
                  <a:solidFill>
                    <a:srgbClr val="000000"/>
                  </a:solidFill>
                  <a:latin typeface="Arial" pitchFamily="34" charset="0"/>
                </a:rPr>
                <a:t>vcpu0</a:t>
              </a:r>
              <a:endParaRPr lang="en-GB" sz="1600" b="1" dirty="0">
                <a:solidFill>
                  <a:srgbClr val="000000"/>
                </a:solidFill>
                <a:latin typeface="Arial" pitchFamily="34" charset="0"/>
              </a:endParaRPr>
            </a:p>
          </p:txBody>
        </p:sp>
        <p:sp>
          <p:nvSpPr>
            <p:cNvPr id="65" name="AutoShape 25"/>
            <p:cNvSpPr>
              <a:spLocks noChangeArrowheads="1"/>
            </p:cNvSpPr>
            <p:nvPr/>
          </p:nvSpPr>
          <p:spPr bwMode="auto">
            <a:xfrm>
              <a:off x="53007" y="841917"/>
              <a:ext cx="2599844" cy="602166"/>
            </a:xfrm>
            <a:prstGeom prst="roundRect">
              <a:avLst>
                <a:gd name="adj" fmla="val 16667"/>
              </a:avLst>
            </a:prstGeom>
            <a:solidFill>
              <a:schemeClr val="tx1">
                <a:lumMod val="50000"/>
                <a:alpha val="23529"/>
              </a:schemeClr>
            </a:solidFill>
            <a:ln w="9360">
              <a:solidFill>
                <a:srgbClr val="C0C0C0"/>
              </a:solidFill>
              <a:miter lim="800000"/>
              <a:headEnd/>
              <a:tailEnd/>
            </a:ln>
            <a:effectLst/>
          </p:spPr>
          <p:txBody>
            <a:bodyPr wrap="none" lIns="90000" tIns="46800" rIns="90000" bIns="46800" anchor="ctr"/>
            <a:lstStyle/>
            <a:p>
              <a:pPr algn="ctr">
                <a:lnSpc>
                  <a:spcPct val="87000"/>
                </a:lnSpc>
                <a:buClr>
                  <a:srgbClr val="6699CC"/>
                </a:buClr>
                <a:buSzPct val="8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latin typeface="Arial" pitchFamily="34" charset="0"/>
                </a:rPr>
                <a:t>Guest</a:t>
              </a:r>
              <a:r>
                <a:rPr lang="en-GB" sz="1600" b="1" dirty="0">
                  <a:latin typeface="Arial" pitchFamily="34" charset="0"/>
                </a:rPr>
                <a:t> </a:t>
              </a:r>
              <a:r>
                <a:rPr lang="en-GB" b="1" dirty="0" smtClean="0">
                  <a:latin typeface="Arial" pitchFamily="34" charset="0"/>
                </a:rPr>
                <a:t>OS</a:t>
              </a:r>
              <a:endParaRPr lang="en-GB" b="1" dirty="0">
                <a:latin typeface="Arial" pitchFamily="34" charset="0"/>
              </a:endParaRPr>
            </a:p>
          </p:txBody>
        </p:sp>
        <p:sp>
          <p:nvSpPr>
            <p:cNvPr id="66" name="AutoShape 28"/>
            <p:cNvSpPr>
              <a:spLocks noChangeArrowheads="1"/>
            </p:cNvSpPr>
            <p:nvPr/>
          </p:nvSpPr>
          <p:spPr bwMode="auto">
            <a:xfrm>
              <a:off x="1509851" y="1478466"/>
              <a:ext cx="1219200" cy="914400"/>
            </a:xfrm>
            <a:prstGeom prst="roundRect">
              <a:avLst>
                <a:gd name="adj" fmla="val 16667"/>
              </a:avLst>
            </a:prstGeom>
            <a:solidFill>
              <a:srgbClr val="89CBDF"/>
            </a:solidFill>
            <a:ln w="9360">
              <a:solidFill>
                <a:srgbClr val="89CBDF"/>
              </a:solidFill>
              <a:miter lim="800000"/>
              <a:headEnd/>
              <a:tailEnd/>
            </a:ln>
          </p:spPr>
          <p:txBody>
            <a:bodyPr wrap="none" lIns="90000" tIns="46800" rIns="90000" bIns="46800" anchor="ctr"/>
            <a:lstStyle/>
            <a:p>
              <a:pPr algn="ctr">
                <a:lnSpc>
                  <a:spcPct val="87000"/>
                </a:lnSpc>
                <a:buClr>
                  <a:srgbClr val="6699CC"/>
                </a:buClr>
                <a:buSzPct val="8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600" b="1" dirty="0">
                <a:latin typeface="Arial" pitchFamily="34" charset="0"/>
              </a:endParaRPr>
            </a:p>
            <a:p>
              <a:pPr algn="ctr">
                <a:lnSpc>
                  <a:spcPct val="87000"/>
                </a:lnSpc>
                <a:buClr>
                  <a:srgbClr val="6699CC"/>
                </a:buClr>
                <a:buSzPct val="8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600" b="1" dirty="0">
                <a:latin typeface="Arial" pitchFamily="34" charset="0"/>
              </a:endParaRPr>
            </a:p>
            <a:p>
              <a:pPr algn="ctr">
                <a:lnSpc>
                  <a:spcPct val="87000"/>
                </a:lnSpc>
                <a:buClr>
                  <a:srgbClr val="6699CC"/>
                </a:buClr>
                <a:buSzPct val="8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smtClean="0">
                  <a:latin typeface="Arial" pitchFamily="34" charset="0"/>
                </a:rPr>
                <a:t>VMM1</a:t>
              </a:r>
              <a:endParaRPr lang="en-GB" b="1" dirty="0">
                <a:latin typeface="Arial" pitchFamily="34" charset="0"/>
              </a:endParaRPr>
            </a:p>
          </p:txBody>
        </p:sp>
        <p:sp>
          <p:nvSpPr>
            <p:cNvPr id="67" name="AutoShape 29"/>
            <p:cNvSpPr>
              <a:spLocks noChangeArrowheads="1"/>
            </p:cNvSpPr>
            <p:nvPr/>
          </p:nvSpPr>
          <p:spPr bwMode="auto">
            <a:xfrm>
              <a:off x="1663884" y="1527717"/>
              <a:ext cx="988967" cy="381000"/>
            </a:xfrm>
            <a:prstGeom prst="roundRect">
              <a:avLst>
                <a:gd name="adj" fmla="val 16667"/>
              </a:avLst>
            </a:prstGeom>
            <a:solidFill>
              <a:schemeClr val="bg1"/>
            </a:solidFill>
            <a:ln w="9360">
              <a:solidFill>
                <a:schemeClr val="bg1"/>
              </a:solidFill>
              <a:miter lim="800000"/>
              <a:headEnd/>
              <a:tailEnd/>
            </a:ln>
          </p:spPr>
          <p:txBody>
            <a:bodyPr wrap="none" lIns="90000" tIns="46800" rIns="90000" bIns="46800" anchor="ctr"/>
            <a:lstStyle/>
            <a:p>
              <a:pPr algn="ctr">
                <a:lnSpc>
                  <a:spcPct val="87000"/>
                </a:lnSpc>
                <a:buClr>
                  <a:srgbClr val="6699CC"/>
                </a:buClr>
                <a:buSzPct val="8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smtClean="0">
                  <a:solidFill>
                    <a:srgbClr val="000000"/>
                  </a:solidFill>
                  <a:latin typeface="Arial" pitchFamily="34" charset="0"/>
                </a:rPr>
                <a:t>vcpu1</a:t>
              </a:r>
              <a:endParaRPr lang="en-GB" sz="1600" b="1" dirty="0">
                <a:solidFill>
                  <a:srgbClr val="000000"/>
                </a:solidFill>
                <a:latin typeface="Arial" pitchFamily="34" charset="0"/>
              </a:endParaRPr>
            </a:p>
          </p:txBody>
        </p:sp>
        <p:grpSp>
          <p:nvGrpSpPr>
            <p:cNvPr id="4" name="Group 36"/>
            <p:cNvGrpSpPr/>
            <p:nvPr/>
          </p:nvGrpSpPr>
          <p:grpSpPr>
            <a:xfrm>
              <a:off x="2783917" y="1299117"/>
              <a:ext cx="2231134" cy="1295400"/>
              <a:chOff x="3276337" y="-1158965"/>
              <a:chExt cx="3168389" cy="2286000"/>
            </a:xfrm>
          </p:grpSpPr>
          <p:sp>
            <p:nvSpPr>
              <p:cNvPr id="80" name="AutoShape 18"/>
              <p:cNvSpPr>
                <a:spLocks noChangeArrowheads="1"/>
              </p:cNvSpPr>
              <p:nvPr/>
            </p:nvSpPr>
            <p:spPr bwMode="auto">
              <a:xfrm>
                <a:off x="3276337" y="-1158965"/>
                <a:ext cx="3168389" cy="2286000"/>
              </a:xfrm>
              <a:prstGeom prst="roundRect">
                <a:avLst>
                  <a:gd name="adj" fmla="val 16667"/>
                </a:avLst>
              </a:prstGeom>
              <a:solidFill>
                <a:srgbClr val="F8981D"/>
              </a:solidFill>
              <a:ln w="9360">
                <a:solidFill>
                  <a:srgbClr val="F8981D"/>
                </a:solidFill>
                <a:miter lim="800000"/>
                <a:headEnd/>
                <a:tailEnd/>
              </a:ln>
            </p:spPr>
            <p:txBody>
              <a:bodyPr wrap="none" lIns="90000" tIns="46800" rIns="90000" bIns="46800" anchor="ctr"/>
              <a:lstStyle/>
              <a:p>
                <a:pPr algn="ctr">
                  <a:lnSpc>
                    <a:spcPct val="87000"/>
                  </a:lnSpc>
                  <a:buClr>
                    <a:srgbClr val="6699CC"/>
                  </a:buClr>
                  <a:buSzPct val="8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b="1" dirty="0">
                  <a:latin typeface="Arial" pitchFamily="34" charset="0"/>
                </a:endParaRPr>
              </a:p>
              <a:p>
                <a:pPr algn="ctr">
                  <a:lnSpc>
                    <a:spcPct val="87000"/>
                  </a:lnSpc>
                  <a:buClr>
                    <a:srgbClr val="6699CC"/>
                  </a:buClr>
                  <a:buSzPct val="8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b="1" dirty="0">
                  <a:latin typeface="Arial" pitchFamily="34" charset="0"/>
                </a:endParaRPr>
              </a:p>
              <a:p>
                <a:pPr algn="ctr">
                  <a:lnSpc>
                    <a:spcPct val="87000"/>
                  </a:lnSpc>
                  <a:buClr>
                    <a:srgbClr val="6699CC"/>
                  </a:buClr>
                  <a:buSzPct val="8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b="1" dirty="0">
                  <a:latin typeface="Arial" pitchFamily="34" charset="0"/>
                </a:endParaRPr>
              </a:p>
              <a:p>
                <a:pPr algn="ctr">
                  <a:lnSpc>
                    <a:spcPct val="87000"/>
                  </a:lnSpc>
                  <a:buClr>
                    <a:srgbClr val="6699CC"/>
                  </a:buClr>
                  <a:buSzPct val="8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b="1" dirty="0">
                  <a:latin typeface="Arial" pitchFamily="34" charset="0"/>
                </a:endParaRPr>
              </a:p>
              <a:p>
                <a:pPr algn="ctr">
                  <a:lnSpc>
                    <a:spcPct val="87000"/>
                  </a:lnSpc>
                  <a:buClr>
                    <a:srgbClr val="6699CC"/>
                  </a:buClr>
                  <a:buSzPct val="8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b="1" dirty="0">
                  <a:latin typeface="Arial" pitchFamily="34" charset="0"/>
                </a:endParaRPr>
              </a:p>
              <a:p>
                <a:pPr algn="ctr">
                  <a:lnSpc>
                    <a:spcPct val="87000"/>
                  </a:lnSpc>
                  <a:buClr>
                    <a:srgbClr val="6699CC"/>
                  </a:buClr>
                  <a:buSzPct val="8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smtClean="0">
                    <a:latin typeface="Arial" pitchFamily="34" charset="0"/>
                  </a:rPr>
                  <a:t>VMX</a:t>
                </a:r>
                <a:endParaRPr lang="en-GB" b="1" dirty="0">
                  <a:latin typeface="Arial" pitchFamily="34" charset="0"/>
                </a:endParaRPr>
              </a:p>
              <a:p>
                <a:pPr algn="ctr">
                  <a:lnSpc>
                    <a:spcPct val="87000"/>
                  </a:lnSpc>
                  <a:buClr>
                    <a:srgbClr val="6699CC"/>
                  </a:buClr>
                  <a:buSzPct val="8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b="1" dirty="0">
                  <a:latin typeface="Arial" pitchFamily="34" charset="0"/>
                </a:endParaRPr>
              </a:p>
            </p:txBody>
          </p:sp>
          <p:sp>
            <p:nvSpPr>
              <p:cNvPr id="81" name="AutoShape 29"/>
              <p:cNvSpPr>
                <a:spLocks noChangeArrowheads="1"/>
              </p:cNvSpPr>
              <p:nvPr/>
            </p:nvSpPr>
            <p:spPr bwMode="auto">
              <a:xfrm>
                <a:off x="5211633" y="-1002083"/>
                <a:ext cx="1066800" cy="381000"/>
              </a:xfrm>
              <a:prstGeom prst="roundRect">
                <a:avLst>
                  <a:gd name="adj" fmla="val 16667"/>
                </a:avLst>
              </a:prstGeom>
              <a:solidFill>
                <a:schemeClr val="bg1"/>
              </a:solidFill>
              <a:ln w="9360">
                <a:solidFill>
                  <a:schemeClr val="bg1"/>
                </a:solidFill>
                <a:miter lim="800000"/>
                <a:headEnd/>
                <a:tailEnd/>
              </a:ln>
            </p:spPr>
            <p:txBody>
              <a:bodyPr wrap="none" lIns="90000" tIns="46800" rIns="90000" bIns="46800" anchor="ctr"/>
              <a:lstStyle/>
              <a:p>
                <a:pPr algn="ctr">
                  <a:lnSpc>
                    <a:spcPct val="87000"/>
                  </a:lnSpc>
                  <a:buClr>
                    <a:srgbClr val="6699CC"/>
                  </a:buClr>
                  <a:buSzPct val="8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solidFill>
                      <a:srgbClr val="000000"/>
                    </a:solidFill>
                    <a:latin typeface="Arial" pitchFamily="34" charset="0"/>
                  </a:rPr>
                  <a:t>vmx</a:t>
                </a:r>
                <a:endParaRPr lang="en-GB" sz="1600" b="1" dirty="0">
                  <a:solidFill>
                    <a:srgbClr val="000000"/>
                  </a:solidFill>
                  <a:latin typeface="Arial" pitchFamily="34" charset="0"/>
                </a:endParaRPr>
              </a:p>
            </p:txBody>
          </p:sp>
          <p:sp>
            <p:nvSpPr>
              <p:cNvPr id="82" name="AutoShape 29"/>
              <p:cNvSpPr>
                <a:spLocks noChangeArrowheads="1"/>
              </p:cNvSpPr>
              <p:nvPr/>
            </p:nvSpPr>
            <p:spPr bwMode="auto">
              <a:xfrm>
                <a:off x="5211633" y="-464201"/>
                <a:ext cx="1066800" cy="381000"/>
              </a:xfrm>
              <a:prstGeom prst="roundRect">
                <a:avLst>
                  <a:gd name="adj" fmla="val 16667"/>
                </a:avLst>
              </a:prstGeom>
              <a:solidFill>
                <a:schemeClr val="bg1"/>
              </a:solidFill>
              <a:ln w="9360">
                <a:solidFill>
                  <a:schemeClr val="bg1"/>
                </a:solidFill>
                <a:miter lim="800000"/>
                <a:headEnd/>
                <a:tailEnd/>
              </a:ln>
            </p:spPr>
            <p:txBody>
              <a:bodyPr wrap="none" lIns="90000" tIns="46800" rIns="90000" bIns="46800" anchor="ctr"/>
              <a:lstStyle/>
              <a:p>
                <a:pPr algn="ctr">
                  <a:lnSpc>
                    <a:spcPct val="87000"/>
                  </a:lnSpc>
                  <a:buClr>
                    <a:srgbClr val="6699CC"/>
                  </a:buClr>
                  <a:buSzPct val="8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solidFill>
                      <a:srgbClr val="000000"/>
                    </a:solidFill>
                    <a:latin typeface="Arial" pitchFamily="34" charset="0"/>
                  </a:rPr>
                  <a:t>mks</a:t>
                </a:r>
                <a:endParaRPr lang="en-GB" sz="1600" b="1" dirty="0">
                  <a:solidFill>
                    <a:srgbClr val="000000"/>
                  </a:solidFill>
                  <a:latin typeface="Arial" pitchFamily="34" charset="0"/>
                </a:endParaRPr>
              </a:p>
            </p:txBody>
          </p:sp>
        </p:grpSp>
        <p:sp>
          <p:nvSpPr>
            <p:cNvPr id="72" name="AutoShape 29"/>
            <p:cNvSpPr>
              <a:spLocks noChangeArrowheads="1"/>
            </p:cNvSpPr>
            <p:nvPr/>
          </p:nvSpPr>
          <p:spPr bwMode="auto">
            <a:xfrm>
              <a:off x="3005198" y="1395637"/>
              <a:ext cx="751225" cy="215900"/>
            </a:xfrm>
            <a:prstGeom prst="roundRect">
              <a:avLst>
                <a:gd name="adj" fmla="val 16667"/>
              </a:avLst>
            </a:prstGeom>
            <a:solidFill>
              <a:schemeClr val="bg1"/>
            </a:solidFill>
            <a:ln w="9360">
              <a:solidFill>
                <a:schemeClr val="bg1"/>
              </a:solidFill>
              <a:miter lim="800000"/>
              <a:headEnd/>
              <a:tailEnd/>
            </a:ln>
          </p:spPr>
          <p:txBody>
            <a:bodyPr wrap="none" lIns="90000" tIns="46800" rIns="90000" bIns="46800" anchor="ctr"/>
            <a:lstStyle/>
            <a:p>
              <a:pPr algn="ctr">
                <a:lnSpc>
                  <a:spcPct val="87000"/>
                </a:lnSpc>
                <a:buClr>
                  <a:srgbClr val="6699CC"/>
                </a:buClr>
                <a:buSzPct val="8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smtClean="0">
                  <a:solidFill>
                    <a:srgbClr val="000000"/>
                  </a:solidFill>
                  <a:latin typeface="Arial" pitchFamily="34" charset="0"/>
                </a:rPr>
                <a:t>vcpu0</a:t>
              </a:r>
              <a:endParaRPr lang="en-GB" sz="1600" b="1" dirty="0">
                <a:solidFill>
                  <a:srgbClr val="000000"/>
                </a:solidFill>
                <a:latin typeface="Arial" pitchFamily="34" charset="0"/>
              </a:endParaRPr>
            </a:p>
          </p:txBody>
        </p:sp>
        <p:sp>
          <p:nvSpPr>
            <p:cNvPr id="73" name="AutoShape 29"/>
            <p:cNvSpPr>
              <a:spLocks noChangeArrowheads="1"/>
            </p:cNvSpPr>
            <p:nvPr/>
          </p:nvSpPr>
          <p:spPr bwMode="auto">
            <a:xfrm>
              <a:off x="3011885" y="1699227"/>
              <a:ext cx="751225" cy="215900"/>
            </a:xfrm>
            <a:prstGeom prst="roundRect">
              <a:avLst>
                <a:gd name="adj" fmla="val 16667"/>
              </a:avLst>
            </a:prstGeom>
            <a:solidFill>
              <a:schemeClr val="bg1"/>
            </a:solidFill>
            <a:ln w="9360">
              <a:solidFill>
                <a:schemeClr val="bg1"/>
              </a:solidFill>
              <a:miter lim="800000"/>
              <a:headEnd/>
              <a:tailEnd/>
            </a:ln>
          </p:spPr>
          <p:txBody>
            <a:bodyPr wrap="none" lIns="90000" tIns="46800" rIns="90000" bIns="46800" anchor="ctr"/>
            <a:lstStyle/>
            <a:p>
              <a:pPr algn="ctr">
                <a:lnSpc>
                  <a:spcPct val="87000"/>
                </a:lnSpc>
                <a:buClr>
                  <a:srgbClr val="6699CC"/>
                </a:buClr>
                <a:buSzPct val="8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smtClean="0">
                  <a:solidFill>
                    <a:srgbClr val="000000"/>
                  </a:solidFill>
                  <a:latin typeface="Arial" pitchFamily="34" charset="0"/>
                </a:rPr>
                <a:t>vcpu1</a:t>
              </a:r>
              <a:endParaRPr lang="en-GB" sz="1600" b="1" dirty="0">
                <a:solidFill>
                  <a:srgbClr val="000000"/>
                </a:solidFill>
                <a:latin typeface="Arial" pitchFamily="34" charset="0"/>
              </a:endParaRPr>
            </a:p>
          </p:txBody>
        </p:sp>
        <p:sp>
          <p:nvSpPr>
            <p:cNvPr id="74" name="AutoShape 17"/>
            <p:cNvSpPr>
              <a:spLocks noChangeArrowheads="1"/>
            </p:cNvSpPr>
            <p:nvPr/>
          </p:nvSpPr>
          <p:spPr bwMode="auto">
            <a:xfrm>
              <a:off x="-2376349" y="1451517"/>
              <a:ext cx="2057400" cy="76200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lIns="90000" tIns="46800" rIns="90000" bIns="46800" anchor="ctr"/>
            <a:lstStyle/>
            <a:p>
              <a:pPr algn="ctr">
                <a:lnSpc>
                  <a:spcPct val="87000"/>
                </a:lnSpc>
                <a:buClr>
                  <a:srgbClr val="6699CC"/>
                </a:buClr>
                <a:buSzPct val="8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err="1">
                  <a:latin typeface="Arial" pitchFamily="34" charset="0"/>
                </a:rPr>
                <a:t>hostd</a:t>
              </a:r>
              <a:r>
                <a:rPr lang="ar-SA" b="1" dirty="0">
                  <a:latin typeface="Arial" pitchFamily="34" charset="0"/>
                </a:rPr>
                <a:t>‏</a:t>
              </a:r>
              <a:endParaRPr lang="en-GB" b="1" dirty="0">
                <a:latin typeface="Arial" pitchFamily="34" charset="0"/>
              </a:endParaRPr>
            </a:p>
          </p:txBody>
        </p:sp>
      </p:grpSp>
      <p:sp>
        <p:nvSpPr>
          <p:cNvPr id="61" name="Oval 60"/>
          <p:cNvSpPr/>
          <p:nvPr/>
        </p:nvSpPr>
        <p:spPr bwMode="auto">
          <a:xfrm>
            <a:off x="2133600" y="5257800"/>
            <a:ext cx="6477000" cy="1143000"/>
          </a:xfrm>
          <a:prstGeom prst="ellipse">
            <a:avLst/>
          </a:prstGeom>
          <a:noFill/>
          <a:ln w="38100">
            <a:solidFill>
              <a:srgbClr val="FF0000"/>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68" name="Oval 67"/>
          <p:cNvSpPr/>
          <p:nvPr/>
        </p:nvSpPr>
        <p:spPr bwMode="auto">
          <a:xfrm>
            <a:off x="5257800" y="4191000"/>
            <a:ext cx="3581400" cy="1143000"/>
          </a:xfrm>
          <a:prstGeom prst="ellipse">
            <a:avLst/>
          </a:prstGeom>
          <a:noFill/>
          <a:ln w="38100">
            <a:solidFill>
              <a:srgbClr val="FF0000"/>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69" name="Oval 68"/>
          <p:cNvSpPr/>
          <p:nvPr/>
        </p:nvSpPr>
        <p:spPr bwMode="auto">
          <a:xfrm>
            <a:off x="1828800" y="4191000"/>
            <a:ext cx="2514600" cy="1143000"/>
          </a:xfrm>
          <a:prstGeom prst="ellipse">
            <a:avLst/>
          </a:prstGeom>
          <a:noFill/>
          <a:ln w="38100">
            <a:solidFill>
              <a:srgbClr val="FF0000"/>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70" name="Oval 69"/>
          <p:cNvSpPr/>
          <p:nvPr/>
        </p:nvSpPr>
        <p:spPr bwMode="auto">
          <a:xfrm>
            <a:off x="990600" y="1447800"/>
            <a:ext cx="3581400" cy="1143000"/>
          </a:xfrm>
          <a:prstGeom prst="ellipse">
            <a:avLst/>
          </a:prstGeom>
          <a:noFill/>
          <a:ln w="38100">
            <a:solidFill>
              <a:srgbClr val="FF0000"/>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71" name="Oval 70"/>
          <p:cNvSpPr/>
          <p:nvPr/>
        </p:nvSpPr>
        <p:spPr bwMode="auto">
          <a:xfrm>
            <a:off x="3962400" y="3200400"/>
            <a:ext cx="1295400" cy="609600"/>
          </a:xfrm>
          <a:prstGeom prst="ellipse">
            <a:avLst/>
          </a:prstGeom>
          <a:noFill/>
          <a:ln w="38100">
            <a:solidFill>
              <a:srgbClr val="FF0000"/>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76" name="Oval 75"/>
          <p:cNvSpPr/>
          <p:nvPr/>
        </p:nvSpPr>
        <p:spPr bwMode="auto">
          <a:xfrm>
            <a:off x="7086600" y="3505200"/>
            <a:ext cx="1295400" cy="609600"/>
          </a:xfrm>
          <a:prstGeom prst="ellipse">
            <a:avLst/>
          </a:prstGeom>
          <a:noFill/>
          <a:ln w="38100">
            <a:solidFill>
              <a:srgbClr val="FF0000"/>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77" name="Oval 76"/>
          <p:cNvSpPr/>
          <p:nvPr/>
        </p:nvSpPr>
        <p:spPr bwMode="auto">
          <a:xfrm>
            <a:off x="6477000" y="2133600"/>
            <a:ext cx="2667000" cy="1143000"/>
          </a:xfrm>
          <a:prstGeom prst="ellipse">
            <a:avLst/>
          </a:prstGeom>
          <a:noFill/>
          <a:ln w="38100">
            <a:solidFill>
              <a:srgbClr val="FF0000"/>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78" name="Oval 77"/>
          <p:cNvSpPr/>
          <p:nvPr/>
        </p:nvSpPr>
        <p:spPr bwMode="auto">
          <a:xfrm>
            <a:off x="228600" y="4343400"/>
            <a:ext cx="1600200" cy="1981200"/>
          </a:xfrm>
          <a:prstGeom prst="ellipse">
            <a:avLst/>
          </a:prstGeom>
          <a:noFill/>
          <a:ln w="38100">
            <a:solidFill>
              <a:srgbClr val="FF0000"/>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79" name="Oval 78"/>
          <p:cNvSpPr/>
          <p:nvPr/>
        </p:nvSpPr>
        <p:spPr bwMode="auto">
          <a:xfrm>
            <a:off x="2743200" y="3124200"/>
            <a:ext cx="1295400" cy="609600"/>
          </a:xfrm>
          <a:prstGeom prst="ellipse">
            <a:avLst/>
          </a:prstGeom>
          <a:noFill/>
          <a:ln w="38100">
            <a:solidFill>
              <a:srgbClr val="FF0000"/>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83" name="Oval 82"/>
          <p:cNvSpPr/>
          <p:nvPr/>
        </p:nvSpPr>
        <p:spPr bwMode="auto">
          <a:xfrm>
            <a:off x="381000" y="3886200"/>
            <a:ext cx="1295400" cy="609600"/>
          </a:xfrm>
          <a:prstGeom prst="ellipse">
            <a:avLst/>
          </a:prstGeom>
          <a:noFill/>
          <a:ln w="38100">
            <a:solidFill>
              <a:srgbClr val="FF0000"/>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84" name="Oval 83"/>
          <p:cNvSpPr/>
          <p:nvPr/>
        </p:nvSpPr>
        <p:spPr bwMode="auto">
          <a:xfrm>
            <a:off x="3962400" y="4648200"/>
            <a:ext cx="1828800" cy="838200"/>
          </a:xfrm>
          <a:prstGeom prst="ellipse">
            <a:avLst/>
          </a:prstGeom>
          <a:noFill/>
          <a:ln w="38100">
            <a:solidFill>
              <a:srgbClr val="FF0000"/>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85" name="Down Arrow 84"/>
          <p:cNvSpPr/>
          <p:nvPr/>
        </p:nvSpPr>
        <p:spPr bwMode="auto">
          <a:xfrm>
            <a:off x="5486400" y="2057400"/>
            <a:ext cx="533400" cy="838200"/>
          </a:xfrm>
          <a:prstGeom prst="downArrow">
            <a:avLst/>
          </a:prstGeom>
          <a:noFill/>
          <a:ln w="22225">
            <a:solidFill>
              <a:srgbClr val="FF0000"/>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86" name="Down Arrow 85"/>
          <p:cNvSpPr/>
          <p:nvPr/>
        </p:nvSpPr>
        <p:spPr bwMode="auto">
          <a:xfrm>
            <a:off x="4495800" y="2057400"/>
            <a:ext cx="533400" cy="838200"/>
          </a:xfrm>
          <a:prstGeom prst="downArrow">
            <a:avLst/>
          </a:prstGeom>
          <a:noFill/>
          <a:ln w="22225">
            <a:solidFill>
              <a:srgbClr val="FF0000"/>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87" name="Down Arrow 86"/>
          <p:cNvSpPr/>
          <p:nvPr/>
        </p:nvSpPr>
        <p:spPr bwMode="auto">
          <a:xfrm rot="10587011">
            <a:off x="6903232" y="2000191"/>
            <a:ext cx="533400" cy="838200"/>
          </a:xfrm>
          <a:prstGeom prst="downArrow">
            <a:avLst/>
          </a:prstGeom>
          <a:noFill/>
          <a:ln w="22225">
            <a:solidFill>
              <a:srgbClr val="FF0000"/>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blinds(horizontal)">
                                      <p:cBhvr>
                                        <p:cTn id="7" dur="500"/>
                                        <p:tgtEl>
                                          <p:spTgt spid="6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1" nodeType="clickEffect">
                                  <p:stCondLst>
                                    <p:cond delay="0"/>
                                  </p:stCondLst>
                                  <p:childTnLst>
                                    <p:animEffect transition="out" filter="blinds(horizontal)">
                                      <p:cBhvr>
                                        <p:cTn id="11" dur="500"/>
                                        <p:tgtEl>
                                          <p:spTgt spid="61"/>
                                        </p:tgtEl>
                                      </p:cBhvr>
                                    </p:animEffect>
                                    <p:set>
                                      <p:cBhvr>
                                        <p:cTn id="12" dur="1" fill="hold">
                                          <p:stCondLst>
                                            <p:cond delay="499"/>
                                          </p:stCondLst>
                                        </p:cTn>
                                        <p:tgtEl>
                                          <p:spTgt spid="61"/>
                                        </p:tgtEl>
                                        <p:attrNameLst>
                                          <p:attrName>style.visibility</p:attrName>
                                        </p:attrNameLst>
                                      </p:cBhvr>
                                      <p:to>
                                        <p:strVal val="hidden"/>
                                      </p:to>
                                    </p:set>
                                  </p:childTnLst>
                                </p:cTn>
                              </p:par>
                              <p:par>
                                <p:cTn id="13" presetID="3" presetClass="entr" presetSubtype="10" fill="hold" grpId="0" nodeType="withEffect">
                                  <p:stCondLst>
                                    <p:cond delay="0"/>
                                  </p:stCondLst>
                                  <p:childTnLst>
                                    <p:set>
                                      <p:cBhvr>
                                        <p:cTn id="14" dur="1" fill="hold">
                                          <p:stCondLst>
                                            <p:cond delay="0"/>
                                          </p:stCondLst>
                                        </p:cTn>
                                        <p:tgtEl>
                                          <p:spTgt spid="84"/>
                                        </p:tgtEl>
                                        <p:attrNameLst>
                                          <p:attrName>style.visibility</p:attrName>
                                        </p:attrNameLst>
                                      </p:cBhvr>
                                      <p:to>
                                        <p:strVal val="visible"/>
                                      </p:to>
                                    </p:set>
                                    <p:animEffect transition="in" filter="blinds(horizontal)">
                                      <p:cBhvr>
                                        <p:cTn id="15" dur="500"/>
                                        <p:tgtEl>
                                          <p:spTgt spid="84"/>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xit" presetSubtype="10" fill="hold" grpId="1" nodeType="clickEffect">
                                  <p:stCondLst>
                                    <p:cond delay="0"/>
                                  </p:stCondLst>
                                  <p:childTnLst>
                                    <p:animEffect transition="out" filter="blinds(horizontal)">
                                      <p:cBhvr>
                                        <p:cTn id="19" dur="500"/>
                                        <p:tgtEl>
                                          <p:spTgt spid="84"/>
                                        </p:tgtEl>
                                      </p:cBhvr>
                                    </p:animEffect>
                                    <p:set>
                                      <p:cBhvr>
                                        <p:cTn id="20" dur="1" fill="hold">
                                          <p:stCondLst>
                                            <p:cond delay="499"/>
                                          </p:stCondLst>
                                        </p:cTn>
                                        <p:tgtEl>
                                          <p:spTgt spid="84"/>
                                        </p:tgtEl>
                                        <p:attrNameLst>
                                          <p:attrName>style.visibility</p:attrName>
                                        </p:attrNameLst>
                                      </p:cBhvr>
                                      <p:to>
                                        <p:strVal val="hidden"/>
                                      </p:to>
                                    </p:set>
                                  </p:childTnLst>
                                </p:cTn>
                              </p:par>
                              <p:par>
                                <p:cTn id="21" presetID="3" presetClass="entr" presetSubtype="10" fill="hold" grpId="0" nodeType="withEffect">
                                  <p:stCondLst>
                                    <p:cond delay="0"/>
                                  </p:stCondLst>
                                  <p:childTnLst>
                                    <p:set>
                                      <p:cBhvr>
                                        <p:cTn id="22" dur="1" fill="hold">
                                          <p:stCondLst>
                                            <p:cond delay="0"/>
                                          </p:stCondLst>
                                        </p:cTn>
                                        <p:tgtEl>
                                          <p:spTgt spid="68"/>
                                        </p:tgtEl>
                                        <p:attrNameLst>
                                          <p:attrName>style.visibility</p:attrName>
                                        </p:attrNameLst>
                                      </p:cBhvr>
                                      <p:to>
                                        <p:strVal val="visible"/>
                                      </p:to>
                                    </p:set>
                                    <p:animEffect transition="in" filter="blinds(horizontal)">
                                      <p:cBhvr>
                                        <p:cTn id="23" dur="500"/>
                                        <p:tgtEl>
                                          <p:spTgt spid="68"/>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xit" presetSubtype="10" fill="hold" grpId="1" nodeType="clickEffect">
                                  <p:stCondLst>
                                    <p:cond delay="0"/>
                                  </p:stCondLst>
                                  <p:childTnLst>
                                    <p:animEffect transition="out" filter="blinds(horizontal)">
                                      <p:cBhvr>
                                        <p:cTn id="27" dur="500"/>
                                        <p:tgtEl>
                                          <p:spTgt spid="68"/>
                                        </p:tgtEl>
                                      </p:cBhvr>
                                    </p:animEffect>
                                    <p:set>
                                      <p:cBhvr>
                                        <p:cTn id="28" dur="1" fill="hold">
                                          <p:stCondLst>
                                            <p:cond delay="499"/>
                                          </p:stCondLst>
                                        </p:cTn>
                                        <p:tgtEl>
                                          <p:spTgt spid="68"/>
                                        </p:tgtEl>
                                        <p:attrNameLst>
                                          <p:attrName>style.visibility</p:attrName>
                                        </p:attrNameLst>
                                      </p:cBhvr>
                                      <p:to>
                                        <p:strVal val="hidden"/>
                                      </p:to>
                                    </p:set>
                                  </p:childTnLst>
                                </p:cTn>
                              </p:par>
                              <p:par>
                                <p:cTn id="29" presetID="3" presetClass="entr" presetSubtype="10" fill="hold" grpId="0" nodeType="withEffect">
                                  <p:stCondLst>
                                    <p:cond delay="0"/>
                                  </p:stCondLst>
                                  <p:childTnLst>
                                    <p:set>
                                      <p:cBhvr>
                                        <p:cTn id="30" dur="1" fill="hold">
                                          <p:stCondLst>
                                            <p:cond delay="0"/>
                                          </p:stCondLst>
                                        </p:cTn>
                                        <p:tgtEl>
                                          <p:spTgt spid="69"/>
                                        </p:tgtEl>
                                        <p:attrNameLst>
                                          <p:attrName>style.visibility</p:attrName>
                                        </p:attrNameLst>
                                      </p:cBhvr>
                                      <p:to>
                                        <p:strVal val="visible"/>
                                      </p:to>
                                    </p:set>
                                    <p:animEffect transition="in" filter="blinds(horizontal)">
                                      <p:cBhvr>
                                        <p:cTn id="31" dur="500"/>
                                        <p:tgtEl>
                                          <p:spTgt spid="69"/>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xit" presetSubtype="10" fill="hold" grpId="1" nodeType="clickEffect">
                                  <p:stCondLst>
                                    <p:cond delay="0"/>
                                  </p:stCondLst>
                                  <p:childTnLst>
                                    <p:animEffect transition="out" filter="blinds(horizontal)">
                                      <p:cBhvr>
                                        <p:cTn id="35" dur="500"/>
                                        <p:tgtEl>
                                          <p:spTgt spid="69"/>
                                        </p:tgtEl>
                                      </p:cBhvr>
                                    </p:animEffect>
                                    <p:set>
                                      <p:cBhvr>
                                        <p:cTn id="36" dur="1" fill="hold">
                                          <p:stCondLst>
                                            <p:cond delay="499"/>
                                          </p:stCondLst>
                                        </p:cTn>
                                        <p:tgtEl>
                                          <p:spTgt spid="69"/>
                                        </p:tgtEl>
                                        <p:attrNameLst>
                                          <p:attrName>style.visibility</p:attrName>
                                        </p:attrNameLst>
                                      </p:cBhvr>
                                      <p:to>
                                        <p:strVal val="hidden"/>
                                      </p:to>
                                    </p:set>
                                  </p:childTnLst>
                                </p:cTn>
                              </p:par>
                              <p:par>
                                <p:cTn id="37" presetID="3" presetClass="entr" presetSubtype="10" fill="hold" grpId="0" nodeType="withEffect">
                                  <p:stCondLst>
                                    <p:cond delay="0"/>
                                  </p:stCondLst>
                                  <p:childTnLst>
                                    <p:set>
                                      <p:cBhvr>
                                        <p:cTn id="38" dur="1" fill="hold">
                                          <p:stCondLst>
                                            <p:cond delay="0"/>
                                          </p:stCondLst>
                                        </p:cTn>
                                        <p:tgtEl>
                                          <p:spTgt spid="79"/>
                                        </p:tgtEl>
                                        <p:attrNameLst>
                                          <p:attrName>style.visibility</p:attrName>
                                        </p:attrNameLst>
                                      </p:cBhvr>
                                      <p:to>
                                        <p:strVal val="visible"/>
                                      </p:to>
                                    </p:set>
                                    <p:animEffect transition="in" filter="blinds(horizontal)">
                                      <p:cBhvr>
                                        <p:cTn id="39" dur="500"/>
                                        <p:tgtEl>
                                          <p:spTgt spid="79"/>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83"/>
                                        </p:tgtEl>
                                        <p:attrNameLst>
                                          <p:attrName>style.visibility</p:attrName>
                                        </p:attrNameLst>
                                      </p:cBhvr>
                                      <p:to>
                                        <p:strVal val="visible"/>
                                      </p:to>
                                    </p:set>
                                    <p:animEffect transition="in" filter="blinds(horizontal)">
                                      <p:cBhvr>
                                        <p:cTn id="42" dur="500"/>
                                        <p:tgtEl>
                                          <p:spTgt spid="83"/>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70"/>
                                        </p:tgtEl>
                                        <p:attrNameLst>
                                          <p:attrName>style.visibility</p:attrName>
                                        </p:attrNameLst>
                                      </p:cBhvr>
                                      <p:to>
                                        <p:strVal val="visible"/>
                                      </p:to>
                                    </p:set>
                                    <p:animEffect transition="in" filter="blinds(horizontal)">
                                      <p:cBhvr>
                                        <p:cTn id="45" dur="500"/>
                                        <p:tgtEl>
                                          <p:spTgt spid="70"/>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xit" presetSubtype="10" fill="hold" grpId="1" nodeType="clickEffect">
                                  <p:stCondLst>
                                    <p:cond delay="0"/>
                                  </p:stCondLst>
                                  <p:childTnLst>
                                    <p:animEffect transition="out" filter="blinds(horizontal)">
                                      <p:cBhvr>
                                        <p:cTn id="49" dur="500"/>
                                        <p:tgtEl>
                                          <p:spTgt spid="79"/>
                                        </p:tgtEl>
                                      </p:cBhvr>
                                    </p:animEffect>
                                    <p:set>
                                      <p:cBhvr>
                                        <p:cTn id="50" dur="1" fill="hold">
                                          <p:stCondLst>
                                            <p:cond delay="499"/>
                                          </p:stCondLst>
                                        </p:cTn>
                                        <p:tgtEl>
                                          <p:spTgt spid="79"/>
                                        </p:tgtEl>
                                        <p:attrNameLst>
                                          <p:attrName>style.visibility</p:attrName>
                                        </p:attrNameLst>
                                      </p:cBhvr>
                                      <p:to>
                                        <p:strVal val="hidden"/>
                                      </p:to>
                                    </p:set>
                                  </p:childTnLst>
                                </p:cTn>
                              </p:par>
                              <p:par>
                                <p:cTn id="51" presetID="3" presetClass="exit" presetSubtype="10" fill="hold" grpId="1" nodeType="withEffect">
                                  <p:stCondLst>
                                    <p:cond delay="0"/>
                                  </p:stCondLst>
                                  <p:childTnLst>
                                    <p:animEffect transition="out" filter="blinds(horizontal)">
                                      <p:cBhvr>
                                        <p:cTn id="52" dur="500"/>
                                        <p:tgtEl>
                                          <p:spTgt spid="83"/>
                                        </p:tgtEl>
                                      </p:cBhvr>
                                    </p:animEffect>
                                    <p:set>
                                      <p:cBhvr>
                                        <p:cTn id="53" dur="1" fill="hold">
                                          <p:stCondLst>
                                            <p:cond delay="499"/>
                                          </p:stCondLst>
                                        </p:cTn>
                                        <p:tgtEl>
                                          <p:spTgt spid="83"/>
                                        </p:tgtEl>
                                        <p:attrNameLst>
                                          <p:attrName>style.visibility</p:attrName>
                                        </p:attrNameLst>
                                      </p:cBhvr>
                                      <p:to>
                                        <p:strVal val="hidden"/>
                                      </p:to>
                                    </p:set>
                                  </p:childTnLst>
                                </p:cTn>
                              </p:par>
                              <p:par>
                                <p:cTn id="54" presetID="3" presetClass="exit" presetSubtype="10" fill="hold" grpId="1" nodeType="withEffect">
                                  <p:stCondLst>
                                    <p:cond delay="0"/>
                                  </p:stCondLst>
                                  <p:childTnLst>
                                    <p:animEffect transition="out" filter="blinds(horizontal)">
                                      <p:cBhvr>
                                        <p:cTn id="55" dur="500"/>
                                        <p:tgtEl>
                                          <p:spTgt spid="70"/>
                                        </p:tgtEl>
                                      </p:cBhvr>
                                    </p:animEffect>
                                    <p:set>
                                      <p:cBhvr>
                                        <p:cTn id="56" dur="1" fill="hold">
                                          <p:stCondLst>
                                            <p:cond delay="499"/>
                                          </p:stCondLst>
                                        </p:cTn>
                                        <p:tgtEl>
                                          <p:spTgt spid="70"/>
                                        </p:tgtEl>
                                        <p:attrNameLst>
                                          <p:attrName>style.visibility</p:attrName>
                                        </p:attrNameLst>
                                      </p:cBhvr>
                                      <p:to>
                                        <p:strVal val="hidden"/>
                                      </p:to>
                                    </p:set>
                                  </p:childTnLst>
                                </p:cTn>
                              </p:par>
                              <p:par>
                                <p:cTn id="57" presetID="3" presetClass="entr" presetSubtype="10" fill="hold" grpId="0" nodeType="withEffect">
                                  <p:stCondLst>
                                    <p:cond delay="0"/>
                                  </p:stCondLst>
                                  <p:childTnLst>
                                    <p:set>
                                      <p:cBhvr>
                                        <p:cTn id="58" dur="1" fill="hold">
                                          <p:stCondLst>
                                            <p:cond delay="0"/>
                                          </p:stCondLst>
                                        </p:cTn>
                                        <p:tgtEl>
                                          <p:spTgt spid="71"/>
                                        </p:tgtEl>
                                        <p:attrNameLst>
                                          <p:attrName>style.visibility</p:attrName>
                                        </p:attrNameLst>
                                      </p:cBhvr>
                                      <p:to>
                                        <p:strVal val="visible"/>
                                      </p:to>
                                    </p:set>
                                    <p:animEffect transition="in" filter="blinds(horizontal)">
                                      <p:cBhvr>
                                        <p:cTn id="59" dur="500"/>
                                        <p:tgtEl>
                                          <p:spTgt spid="71"/>
                                        </p:tgtEl>
                                      </p:cBhvr>
                                    </p:animEffect>
                                  </p:childTnLst>
                                </p:cTn>
                              </p:par>
                              <p:par>
                                <p:cTn id="60" presetID="3" presetClass="entr" presetSubtype="10" fill="hold" grpId="0" nodeType="withEffect">
                                  <p:stCondLst>
                                    <p:cond delay="0"/>
                                  </p:stCondLst>
                                  <p:childTnLst>
                                    <p:set>
                                      <p:cBhvr>
                                        <p:cTn id="61" dur="1" fill="hold">
                                          <p:stCondLst>
                                            <p:cond delay="0"/>
                                          </p:stCondLst>
                                        </p:cTn>
                                        <p:tgtEl>
                                          <p:spTgt spid="76"/>
                                        </p:tgtEl>
                                        <p:attrNameLst>
                                          <p:attrName>style.visibility</p:attrName>
                                        </p:attrNameLst>
                                      </p:cBhvr>
                                      <p:to>
                                        <p:strVal val="visible"/>
                                      </p:to>
                                    </p:set>
                                    <p:animEffect transition="in" filter="blinds(horizontal)">
                                      <p:cBhvr>
                                        <p:cTn id="62" dur="500"/>
                                        <p:tgtEl>
                                          <p:spTgt spid="76"/>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xit" presetSubtype="10" fill="hold" grpId="1" nodeType="clickEffect">
                                  <p:stCondLst>
                                    <p:cond delay="0"/>
                                  </p:stCondLst>
                                  <p:childTnLst>
                                    <p:animEffect transition="out" filter="blinds(horizontal)">
                                      <p:cBhvr>
                                        <p:cTn id="66" dur="500"/>
                                        <p:tgtEl>
                                          <p:spTgt spid="76"/>
                                        </p:tgtEl>
                                      </p:cBhvr>
                                    </p:animEffect>
                                    <p:set>
                                      <p:cBhvr>
                                        <p:cTn id="67" dur="1" fill="hold">
                                          <p:stCondLst>
                                            <p:cond delay="499"/>
                                          </p:stCondLst>
                                        </p:cTn>
                                        <p:tgtEl>
                                          <p:spTgt spid="76"/>
                                        </p:tgtEl>
                                        <p:attrNameLst>
                                          <p:attrName>style.visibility</p:attrName>
                                        </p:attrNameLst>
                                      </p:cBhvr>
                                      <p:to>
                                        <p:strVal val="hidden"/>
                                      </p:to>
                                    </p:set>
                                  </p:childTnLst>
                                </p:cTn>
                              </p:par>
                              <p:par>
                                <p:cTn id="68" presetID="3" presetClass="exit" presetSubtype="10" fill="hold" grpId="1" nodeType="withEffect">
                                  <p:stCondLst>
                                    <p:cond delay="0"/>
                                  </p:stCondLst>
                                  <p:childTnLst>
                                    <p:animEffect transition="out" filter="blinds(horizontal)">
                                      <p:cBhvr>
                                        <p:cTn id="69" dur="500"/>
                                        <p:tgtEl>
                                          <p:spTgt spid="71"/>
                                        </p:tgtEl>
                                      </p:cBhvr>
                                    </p:animEffect>
                                    <p:set>
                                      <p:cBhvr>
                                        <p:cTn id="70" dur="1" fill="hold">
                                          <p:stCondLst>
                                            <p:cond delay="499"/>
                                          </p:stCondLst>
                                        </p:cTn>
                                        <p:tgtEl>
                                          <p:spTgt spid="71"/>
                                        </p:tgtEl>
                                        <p:attrNameLst>
                                          <p:attrName>style.visibility</p:attrName>
                                        </p:attrNameLst>
                                      </p:cBhvr>
                                      <p:to>
                                        <p:strVal val="hidden"/>
                                      </p:to>
                                    </p:set>
                                  </p:childTnLst>
                                </p:cTn>
                              </p:par>
                              <p:par>
                                <p:cTn id="71" presetID="3" presetClass="entr" presetSubtype="10" fill="hold" grpId="0" nodeType="withEffect">
                                  <p:stCondLst>
                                    <p:cond delay="0"/>
                                  </p:stCondLst>
                                  <p:childTnLst>
                                    <p:set>
                                      <p:cBhvr>
                                        <p:cTn id="72" dur="1" fill="hold">
                                          <p:stCondLst>
                                            <p:cond delay="0"/>
                                          </p:stCondLst>
                                        </p:cTn>
                                        <p:tgtEl>
                                          <p:spTgt spid="77"/>
                                        </p:tgtEl>
                                        <p:attrNameLst>
                                          <p:attrName>style.visibility</p:attrName>
                                        </p:attrNameLst>
                                      </p:cBhvr>
                                      <p:to>
                                        <p:strVal val="visible"/>
                                      </p:to>
                                    </p:set>
                                    <p:animEffect transition="in" filter="blinds(horizontal)">
                                      <p:cBhvr>
                                        <p:cTn id="73" dur="500"/>
                                        <p:tgtEl>
                                          <p:spTgt spid="77"/>
                                        </p:tgtEl>
                                      </p:cBhvr>
                                    </p:animEffect>
                                  </p:childTnLst>
                                </p:cTn>
                              </p:par>
                            </p:childTnLst>
                          </p:cTn>
                        </p:par>
                      </p:childTnLst>
                    </p:cTn>
                  </p:par>
                  <p:par>
                    <p:cTn id="74" fill="hold">
                      <p:stCondLst>
                        <p:cond delay="indefinite"/>
                      </p:stCondLst>
                      <p:childTnLst>
                        <p:par>
                          <p:cTn id="75" fill="hold">
                            <p:stCondLst>
                              <p:cond delay="0"/>
                            </p:stCondLst>
                            <p:childTnLst>
                              <p:par>
                                <p:cTn id="76" presetID="3" presetClass="exit" presetSubtype="10" fill="hold" grpId="1" nodeType="clickEffect">
                                  <p:stCondLst>
                                    <p:cond delay="0"/>
                                  </p:stCondLst>
                                  <p:childTnLst>
                                    <p:animEffect transition="out" filter="blinds(horizontal)">
                                      <p:cBhvr>
                                        <p:cTn id="77" dur="500"/>
                                        <p:tgtEl>
                                          <p:spTgt spid="77"/>
                                        </p:tgtEl>
                                      </p:cBhvr>
                                    </p:animEffect>
                                    <p:set>
                                      <p:cBhvr>
                                        <p:cTn id="78" dur="1" fill="hold">
                                          <p:stCondLst>
                                            <p:cond delay="499"/>
                                          </p:stCondLst>
                                        </p:cTn>
                                        <p:tgtEl>
                                          <p:spTgt spid="77"/>
                                        </p:tgtEl>
                                        <p:attrNameLst>
                                          <p:attrName>style.visibility</p:attrName>
                                        </p:attrNameLst>
                                      </p:cBhvr>
                                      <p:to>
                                        <p:strVal val="hidden"/>
                                      </p:to>
                                    </p:set>
                                  </p:childTnLst>
                                </p:cTn>
                              </p:par>
                              <p:par>
                                <p:cTn id="79" presetID="3" presetClass="entr" presetSubtype="10" fill="hold" grpId="0" nodeType="withEffect">
                                  <p:stCondLst>
                                    <p:cond delay="0"/>
                                  </p:stCondLst>
                                  <p:childTnLst>
                                    <p:set>
                                      <p:cBhvr>
                                        <p:cTn id="80" dur="1" fill="hold">
                                          <p:stCondLst>
                                            <p:cond delay="0"/>
                                          </p:stCondLst>
                                        </p:cTn>
                                        <p:tgtEl>
                                          <p:spTgt spid="78"/>
                                        </p:tgtEl>
                                        <p:attrNameLst>
                                          <p:attrName>style.visibility</p:attrName>
                                        </p:attrNameLst>
                                      </p:cBhvr>
                                      <p:to>
                                        <p:strVal val="visible"/>
                                      </p:to>
                                    </p:set>
                                    <p:animEffect transition="in" filter="blinds(horizontal)">
                                      <p:cBhvr>
                                        <p:cTn id="81" dur="500"/>
                                        <p:tgtEl>
                                          <p:spTgt spid="78"/>
                                        </p:tgtEl>
                                      </p:cBhvr>
                                    </p:animEffect>
                                  </p:childTnLst>
                                </p:cTn>
                              </p:par>
                            </p:childTnLst>
                          </p:cTn>
                        </p:par>
                      </p:childTnLst>
                    </p:cTn>
                  </p:par>
                  <p:par>
                    <p:cTn id="82" fill="hold">
                      <p:stCondLst>
                        <p:cond delay="indefinite"/>
                      </p:stCondLst>
                      <p:childTnLst>
                        <p:par>
                          <p:cTn id="83" fill="hold">
                            <p:stCondLst>
                              <p:cond delay="0"/>
                            </p:stCondLst>
                            <p:childTnLst>
                              <p:par>
                                <p:cTn id="84" presetID="3" presetClass="exit" presetSubtype="10" fill="hold" grpId="1" nodeType="clickEffect">
                                  <p:stCondLst>
                                    <p:cond delay="0"/>
                                  </p:stCondLst>
                                  <p:childTnLst>
                                    <p:animEffect transition="out" filter="blinds(horizontal)">
                                      <p:cBhvr>
                                        <p:cTn id="85" dur="500"/>
                                        <p:tgtEl>
                                          <p:spTgt spid="78"/>
                                        </p:tgtEl>
                                      </p:cBhvr>
                                    </p:animEffect>
                                    <p:set>
                                      <p:cBhvr>
                                        <p:cTn id="86" dur="1" fill="hold">
                                          <p:stCondLst>
                                            <p:cond delay="499"/>
                                          </p:stCondLst>
                                        </p:cTn>
                                        <p:tgtEl>
                                          <p:spTgt spid="78"/>
                                        </p:tgtEl>
                                        <p:attrNameLst>
                                          <p:attrName>style.visibility</p:attrName>
                                        </p:attrNameLst>
                                      </p:cBhvr>
                                      <p:to>
                                        <p:strVal val="hidden"/>
                                      </p:to>
                                    </p:set>
                                  </p:childTnLst>
                                </p:cTn>
                              </p:par>
                              <p:par>
                                <p:cTn id="87" presetID="3" presetClass="entr" presetSubtype="10" fill="hold" grpId="0" nodeType="withEffect">
                                  <p:stCondLst>
                                    <p:cond delay="0"/>
                                  </p:stCondLst>
                                  <p:childTnLst>
                                    <p:set>
                                      <p:cBhvr>
                                        <p:cTn id="88" dur="1" fill="hold">
                                          <p:stCondLst>
                                            <p:cond delay="0"/>
                                          </p:stCondLst>
                                        </p:cTn>
                                        <p:tgtEl>
                                          <p:spTgt spid="86"/>
                                        </p:tgtEl>
                                        <p:attrNameLst>
                                          <p:attrName>style.visibility</p:attrName>
                                        </p:attrNameLst>
                                      </p:cBhvr>
                                      <p:to>
                                        <p:strVal val="visible"/>
                                      </p:to>
                                    </p:set>
                                    <p:animEffect transition="in" filter="blinds(horizontal)">
                                      <p:cBhvr>
                                        <p:cTn id="89" dur="500"/>
                                        <p:tgtEl>
                                          <p:spTgt spid="86"/>
                                        </p:tgtEl>
                                      </p:cBhvr>
                                    </p:animEffect>
                                  </p:childTnLst>
                                </p:cTn>
                              </p:par>
                              <p:par>
                                <p:cTn id="90" presetID="3" presetClass="entr" presetSubtype="10" fill="hold" grpId="0" nodeType="withEffect">
                                  <p:stCondLst>
                                    <p:cond delay="0"/>
                                  </p:stCondLst>
                                  <p:childTnLst>
                                    <p:set>
                                      <p:cBhvr>
                                        <p:cTn id="91" dur="1" fill="hold">
                                          <p:stCondLst>
                                            <p:cond delay="0"/>
                                          </p:stCondLst>
                                        </p:cTn>
                                        <p:tgtEl>
                                          <p:spTgt spid="85"/>
                                        </p:tgtEl>
                                        <p:attrNameLst>
                                          <p:attrName>style.visibility</p:attrName>
                                        </p:attrNameLst>
                                      </p:cBhvr>
                                      <p:to>
                                        <p:strVal val="visible"/>
                                      </p:to>
                                    </p:set>
                                    <p:animEffect transition="in" filter="blinds(horizontal)">
                                      <p:cBhvr>
                                        <p:cTn id="92" dur="500"/>
                                        <p:tgtEl>
                                          <p:spTgt spid="85"/>
                                        </p:tgtEl>
                                      </p:cBhvr>
                                    </p:animEffect>
                                  </p:childTnLst>
                                </p:cTn>
                              </p:par>
                              <p:par>
                                <p:cTn id="93" presetID="3" presetClass="entr" presetSubtype="10" fill="hold" grpId="0" nodeType="withEffect">
                                  <p:stCondLst>
                                    <p:cond delay="0"/>
                                  </p:stCondLst>
                                  <p:childTnLst>
                                    <p:set>
                                      <p:cBhvr>
                                        <p:cTn id="94" dur="1" fill="hold">
                                          <p:stCondLst>
                                            <p:cond delay="0"/>
                                          </p:stCondLst>
                                        </p:cTn>
                                        <p:tgtEl>
                                          <p:spTgt spid="87"/>
                                        </p:tgtEl>
                                        <p:attrNameLst>
                                          <p:attrName>style.visibility</p:attrName>
                                        </p:attrNameLst>
                                      </p:cBhvr>
                                      <p:to>
                                        <p:strVal val="visible"/>
                                      </p:to>
                                    </p:set>
                                    <p:animEffect transition="in" filter="blinds(horizontal)">
                                      <p:cBhvr>
                                        <p:cTn id="95"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1" grpId="1" animBg="1"/>
      <p:bldP spid="68" grpId="0" animBg="1"/>
      <p:bldP spid="68" grpId="1" animBg="1"/>
      <p:bldP spid="69" grpId="0" animBg="1"/>
      <p:bldP spid="69" grpId="1" animBg="1"/>
      <p:bldP spid="70" grpId="0" animBg="1"/>
      <p:bldP spid="70" grpId="1" animBg="1"/>
      <p:bldP spid="71" grpId="0" animBg="1"/>
      <p:bldP spid="71" grpId="1" animBg="1"/>
      <p:bldP spid="76" grpId="0" animBg="1"/>
      <p:bldP spid="76" grpId="1" animBg="1"/>
      <p:bldP spid="77" grpId="0" animBg="1"/>
      <p:bldP spid="77" grpId="1" animBg="1"/>
      <p:bldP spid="78" grpId="0" animBg="1"/>
      <p:bldP spid="78" grpId="1" animBg="1"/>
      <p:bldP spid="79" grpId="0" animBg="1"/>
      <p:bldP spid="79" grpId="1" animBg="1"/>
      <p:bldP spid="83" grpId="0" animBg="1"/>
      <p:bldP spid="83" grpId="1" animBg="1"/>
      <p:bldP spid="84" grpId="0" animBg="1"/>
      <p:bldP spid="84" grpId="1" animBg="1"/>
      <p:bldP spid="85" grpId="0" animBg="1"/>
      <p:bldP spid="86" grpId="0" animBg="1"/>
      <p:bldP spid="87"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VMX </a:t>
            </a:r>
            <a:r>
              <a:rPr lang="en-US" dirty="0" err="1" smtClean="0"/>
              <a:t>Coredump</a:t>
            </a:r>
            <a:endParaRPr lang="en-US" dirty="0"/>
          </a:p>
        </p:txBody>
      </p:sp>
      <p:sp>
        <p:nvSpPr>
          <p:cNvPr id="3" name="Text Placeholder 2"/>
          <p:cNvSpPr>
            <a:spLocks noGrp="1"/>
          </p:cNvSpPr>
          <p:nvPr>
            <p:ph type="body" sz="quarter" idx="13"/>
          </p:nvPr>
        </p:nvSpPr>
        <p:spPr/>
        <p:txBody>
          <a:bodyPr/>
          <a:lstStyle/>
          <a:p>
            <a:endParaRPr lang="en-US"/>
          </a:p>
        </p:txBody>
      </p:sp>
      <p:pic>
        <p:nvPicPr>
          <p:cNvPr id="6146" name="Picture 2"/>
          <p:cNvPicPr>
            <a:picLocks noChangeAspect="1" noChangeArrowheads="1"/>
          </p:cNvPicPr>
          <p:nvPr/>
        </p:nvPicPr>
        <p:blipFill>
          <a:blip r:embed="rId2" cstate="print"/>
          <a:srcRect/>
          <a:stretch>
            <a:fillRect/>
          </a:stretch>
        </p:blipFill>
        <p:spPr bwMode="auto">
          <a:xfrm>
            <a:off x="381000" y="762000"/>
            <a:ext cx="7696200" cy="57150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Linux Stack and Tools</a:t>
            </a:r>
            <a:endParaRPr lang="en-US" dirty="0"/>
          </a:p>
        </p:txBody>
      </p:sp>
      <p:sp>
        <p:nvSpPr>
          <p:cNvPr id="3" name="Text Placeholder 2"/>
          <p:cNvSpPr>
            <a:spLocks noGrp="1"/>
          </p:cNvSpPr>
          <p:nvPr>
            <p:ph type="body" sz="quarter" idx="13"/>
          </p:nvPr>
        </p:nvSpPr>
        <p:spPr/>
        <p:txBody>
          <a:bodyPr/>
          <a:lstStyle/>
          <a:p>
            <a:endParaRPr lang="en-US"/>
          </a:p>
        </p:txBody>
      </p:sp>
      <p:pic>
        <p:nvPicPr>
          <p:cNvPr id="99330" name="Picture 2"/>
          <p:cNvPicPr>
            <a:picLocks noChangeAspect="1" noChangeArrowheads="1"/>
          </p:cNvPicPr>
          <p:nvPr/>
        </p:nvPicPr>
        <p:blipFill>
          <a:blip r:embed="rId2" cstate="print"/>
          <a:srcRect/>
          <a:stretch>
            <a:fillRect/>
          </a:stretch>
        </p:blipFill>
        <p:spPr bwMode="auto">
          <a:xfrm>
            <a:off x="228600" y="685800"/>
            <a:ext cx="8771509" cy="55626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Perfmon</a:t>
            </a:r>
            <a:endParaRPr lang="en-US" dirty="0"/>
          </a:p>
        </p:txBody>
      </p:sp>
      <p:sp>
        <p:nvSpPr>
          <p:cNvPr id="3" name="Text Placeholder 2"/>
          <p:cNvSpPr>
            <a:spLocks noGrp="1"/>
          </p:cNvSpPr>
          <p:nvPr>
            <p:ph type="body" sz="quarter" idx="13"/>
          </p:nvPr>
        </p:nvSpPr>
        <p:spPr/>
        <p:txBody>
          <a:bodyPr/>
          <a:lstStyle/>
          <a:p>
            <a:endParaRPr lang="en-US" dirty="0"/>
          </a:p>
        </p:txBody>
      </p:sp>
      <p:pic>
        <p:nvPicPr>
          <p:cNvPr id="7170" name="Picture 2"/>
          <p:cNvPicPr>
            <a:picLocks noChangeAspect="1" noChangeArrowheads="1"/>
          </p:cNvPicPr>
          <p:nvPr/>
        </p:nvPicPr>
        <p:blipFill>
          <a:blip r:embed="rId2" cstate="print"/>
          <a:srcRect/>
          <a:stretch>
            <a:fillRect/>
          </a:stretch>
        </p:blipFill>
        <p:spPr bwMode="auto">
          <a:xfrm>
            <a:off x="183777" y="762000"/>
            <a:ext cx="8839200" cy="581977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Agenda</a:t>
            </a:r>
            <a:endParaRPr lang="zh-CN" altLang="en-US" dirty="0"/>
          </a:p>
        </p:txBody>
      </p:sp>
      <p:sp>
        <p:nvSpPr>
          <p:cNvPr id="3" name="Text Placeholder 2"/>
          <p:cNvSpPr>
            <a:spLocks noGrp="1"/>
          </p:cNvSpPr>
          <p:nvPr>
            <p:ph type="body" sz="quarter" idx="13"/>
          </p:nvPr>
        </p:nvSpPr>
        <p:spPr/>
        <p:txBody>
          <a:bodyPr/>
          <a:lstStyle/>
          <a:p>
            <a:endParaRPr lang="en-US" altLang="zh-CN" sz="2800" dirty="0" smtClean="0"/>
          </a:p>
          <a:p>
            <a:r>
              <a:rPr lang="en-US" altLang="zh-CN" sz="2800" dirty="0" err="1" smtClean="0">
                <a:solidFill>
                  <a:schemeClr val="tx1"/>
                </a:solidFill>
              </a:rPr>
              <a:t>VMKernel</a:t>
            </a:r>
            <a:r>
              <a:rPr lang="en-US" altLang="zh-CN" sz="2800" dirty="0" smtClean="0">
                <a:solidFill>
                  <a:schemeClr val="tx1"/>
                </a:solidFill>
              </a:rPr>
              <a:t> Architecture</a:t>
            </a:r>
          </a:p>
          <a:p>
            <a:endParaRPr lang="en-US" altLang="zh-CN" sz="2800" dirty="0" smtClean="0"/>
          </a:p>
          <a:p>
            <a:endParaRPr lang="en-US" altLang="zh-CN" sz="2800" dirty="0" smtClean="0"/>
          </a:p>
          <a:p>
            <a:r>
              <a:rPr lang="en-US" altLang="zh-CN" sz="2800" dirty="0" smtClean="0"/>
              <a:t>Virtual Machine Monitor(VMM) Architecture</a:t>
            </a:r>
          </a:p>
          <a:p>
            <a:endParaRPr lang="en-US" altLang="zh-CN" sz="2800" dirty="0" smtClean="0"/>
          </a:p>
          <a:p>
            <a:endParaRPr lang="en-US" altLang="zh-CN" sz="2800" dirty="0" smtClean="0"/>
          </a:p>
          <a:p>
            <a:r>
              <a:rPr lang="en-US" altLang="zh-CN" sz="2800" dirty="0" smtClean="0">
                <a:solidFill>
                  <a:srgbClr val="FF0000"/>
                </a:solidFill>
              </a:rPr>
              <a:t>Performance Troubleshooting</a:t>
            </a:r>
            <a:endParaRPr lang="zh-CN" altLang="en-US" sz="2800" dirty="0">
              <a:solidFill>
                <a:srgbClr val="FF0000"/>
              </a:solidFill>
            </a:endParaRPr>
          </a:p>
        </p:txBody>
      </p:sp>
    </p:spTree>
    <p:extLst>
      <p:ext uri="{BB962C8B-B14F-4D97-AF65-F5344CB8AC3E}">
        <p14:creationId xmlns="" xmlns:p14="http://schemas.microsoft.com/office/powerpoint/2010/main" val="714364265"/>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Matrix</a:t>
            </a:r>
            <a:endParaRPr lang="en-US" dirty="0"/>
          </a:p>
        </p:txBody>
      </p:sp>
      <p:sp>
        <p:nvSpPr>
          <p:cNvPr id="3" name="Text Placeholder 2"/>
          <p:cNvSpPr>
            <a:spLocks noGrp="1"/>
          </p:cNvSpPr>
          <p:nvPr>
            <p:ph type="body" sz="quarter" idx="13"/>
          </p:nvPr>
        </p:nvSpPr>
        <p:spPr>
          <a:xfrm>
            <a:off x="352425" y="786384"/>
            <a:ext cx="6657975" cy="5010912"/>
          </a:xfrm>
        </p:spPr>
        <p:txBody>
          <a:bodyPr/>
          <a:lstStyle/>
          <a:p>
            <a:endParaRPr lang="en-US" dirty="0"/>
          </a:p>
        </p:txBody>
      </p:sp>
      <p:graphicFrame>
        <p:nvGraphicFramePr>
          <p:cNvPr id="4" name="Table 3"/>
          <p:cNvGraphicFramePr>
            <a:graphicFrameLocks noGrp="1"/>
          </p:cNvGraphicFramePr>
          <p:nvPr/>
        </p:nvGraphicFramePr>
        <p:xfrm>
          <a:off x="152400" y="762000"/>
          <a:ext cx="6781800" cy="5181599"/>
        </p:xfrm>
        <a:graphic>
          <a:graphicData uri="http://schemas.openxmlformats.org/drawingml/2006/table">
            <a:tbl>
              <a:tblPr firstRow="1" bandRow="1">
                <a:tableStyleId>{5C22544A-7EE6-4342-B048-85BDC9FD1C3A}</a:tableStyleId>
              </a:tblPr>
              <a:tblGrid>
                <a:gridCol w="1981200"/>
                <a:gridCol w="914400"/>
                <a:gridCol w="1113692"/>
                <a:gridCol w="1629508"/>
                <a:gridCol w="1143000"/>
              </a:tblGrid>
              <a:tr h="1372624">
                <a:tc>
                  <a:txBody>
                    <a:bodyPr/>
                    <a:lstStyle/>
                    <a:p>
                      <a:r>
                        <a:rPr lang="en-US" dirty="0" smtClean="0"/>
                        <a:t>      Functions</a:t>
                      </a:r>
                    </a:p>
                    <a:p>
                      <a:endParaRPr lang="en-US" dirty="0" smtClean="0"/>
                    </a:p>
                    <a:p>
                      <a:endParaRPr lang="en-US" dirty="0" smtClean="0"/>
                    </a:p>
                    <a:p>
                      <a:r>
                        <a:rPr lang="en-US" dirty="0" smtClean="0"/>
                        <a:t>Layers</a:t>
                      </a:r>
                      <a:endParaRPr lang="en-US" dirty="0"/>
                    </a:p>
                  </a:txBody>
                  <a:tcPr/>
                </a:tc>
                <a:tc>
                  <a:txBody>
                    <a:bodyPr/>
                    <a:lstStyle/>
                    <a:p>
                      <a:r>
                        <a:rPr lang="en-US" dirty="0" smtClean="0"/>
                        <a:t>  CPU</a:t>
                      </a:r>
                      <a:endParaRPr lang="en-US" dirty="0"/>
                    </a:p>
                  </a:txBody>
                  <a:tcPr/>
                </a:tc>
                <a:tc>
                  <a:txBody>
                    <a:bodyPr/>
                    <a:lstStyle/>
                    <a:p>
                      <a:r>
                        <a:rPr lang="en-US" dirty="0" smtClean="0"/>
                        <a:t>Memory</a:t>
                      </a:r>
                      <a:endParaRPr lang="en-US" dirty="0"/>
                    </a:p>
                  </a:txBody>
                  <a:tcPr/>
                </a:tc>
                <a:tc>
                  <a:txBody>
                    <a:bodyPr/>
                    <a:lstStyle/>
                    <a:p>
                      <a:r>
                        <a:rPr lang="en-US" dirty="0" smtClean="0"/>
                        <a:t> Networking</a:t>
                      </a:r>
                      <a:endParaRPr lang="en-US" dirty="0"/>
                    </a:p>
                  </a:txBody>
                  <a:tcPr/>
                </a:tc>
                <a:tc>
                  <a:txBody>
                    <a:bodyPr/>
                    <a:lstStyle/>
                    <a:p>
                      <a:r>
                        <a:rPr lang="en-US" dirty="0" smtClean="0"/>
                        <a:t> Storage</a:t>
                      </a:r>
                      <a:endParaRPr lang="en-US" dirty="0"/>
                    </a:p>
                  </a:txBody>
                  <a:tcPr/>
                </a:tc>
              </a:tr>
              <a:tr h="761795">
                <a:tc>
                  <a:txBody>
                    <a:bodyPr/>
                    <a:lstStyle/>
                    <a:p>
                      <a:r>
                        <a:rPr lang="en-US" dirty="0" smtClean="0"/>
                        <a:t>Application</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r h="761795">
                <a:tc>
                  <a:txBody>
                    <a:bodyPr/>
                    <a:lstStyle/>
                    <a:p>
                      <a:r>
                        <a:rPr lang="en-US" dirty="0" err="1" smtClean="0"/>
                        <a:t>GuestOS</a:t>
                      </a:r>
                      <a:endParaRPr lang="en-US" dirty="0" smtClean="0"/>
                    </a:p>
                    <a:p>
                      <a:r>
                        <a:rPr lang="en-US" dirty="0" smtClean="0"/>
                        <a:t>(&amp;</a:t>
                      </a:r>
                      <a:r>
                        <a:rPr lang="en-US" baseline="0" dirty="0" smtClean="0"/>
                        <a:t> Tools)</a:t>
                      </a:r>
                      <a:endParaRPr lang="en-US" dirty="0"/>
                    </a:p>
                  </a:txBody>
                  <a:tcPr/>
                </a:tc>
                <a:tc>
                  <a:txBody>
                    <a:bodyPr/>
                    <a:lstStyle/>
                    <a:p>
                      <a:r>
                        <a:rPr lang="en-US" dirty="0" smtClean="0"/>
                        <a:t>top</a:t>
                      </a:r>
                    </a:p>
                    <a:p>
                      <a:r>
                        <a:rPr lang="en-US" dirty="0" err="1" smtClean="0"/>
                        <a:t>perf</a:t>
                      </a:r>
                      <a:endParaRPr lang="en-US" dirty="0"/>
                    </a:p>
                  </a:txBody>
                  <a:tcPr/>
                </a:tc>
                <a:tc>
                  <a:txBody>
                    <a:bodyPr/>
                    <a:lstStyle/>
                    <a:p>
                      <a:r>
                        <a:rPr lang="en-US" dirty="0" smtClean="0"/>
                        <a:t>free</a:t>
                      </a:r>
                    </a:p>
                    <a:p>
                      <a:r>
                        <a:rPr lang="en-US" dirty="0" err="1" smtClean="0"/>
                        <a:t>vmstat</a:t>
                      </a:r>
                      <a:endParaRPr lang="en-US" dirty="0"/>
                    </a:p>
                  </a:txBody>
                  <a:tcPr/>
                </a:tc>
                <a:tc>
                  <a:txBody>
                    <a:bodyPr/>
                    <a:lstStyle/>
                    <a:p>
                      <a:r>
                        <a:rPr lang="en-US" dirty="0" err="1" smtClean="0"/>
                        <a:t>netstat</a:t>
                      </a:r>
                      <a:endParaRPr lang="en-US" dirty="0" smtClean="0"/>
                    </a:p>
                    <a:p>
                      <a:r>
                        <a:rPr lang="en-US" dirty="0" err="1" smtClean="0"/>
                        <a:t>systemtap</a:t>
                      </a:r>
                      <a:endParaRPr lang="en-US" dirty="0"/>
                    </a:p>
                  </a:txBody>
                  <a:tcPr/>
                </a:tc>
                <a:tc>
                  <a:txBody>
                    <a:bodyPr/>
                    <a:lstStyle/>
                    <a:p>
                      <a:r>
                        <a:rPr lang="en-US" dirty="0" err="1" smtClean="0"/>
                        <a:t>iostat</a:t>
                      </a:r>
                      <a:endParaRPr lang="en-US" dirty="0" smtClean="0"/>
                    </a:p>
                    <a:p>
                      <a:r>
                        <a:rPr lang="en-US" dirty="0" err="1" smtClean="0"/>
                        <a:t>perfmon</a:t>
                      </a:r>
                      <a:endParaRPr lang="en-US" dirty="0"/>
                    </a:p>
                  </a:txBody>
                  <a:tcPr/>
                </a:tc>
              </a:tr>
              <a:tr h="761795">
                <a:tc>
                  <a:txBody>
                    <a:bodyPr/>
                    <a:lstStyle/>
                    <a:p>
                      <a:r>
                        <a:rPr lang="en-US" dirty="0" smtClean="0"/>
                        <a:t>VMX/VMM</a:t>
                      </a:r>
                      <a:endParaRPr lang="en-US" dirty="0"/>
                    </a:p>
                  </a:txBody>
                  <a:tcPr/>
                </a:tc>
                <a:tc gridSpan="4">
                  <a:txBody>
                    <a:bodyPr/>
                    <a:lstStyle/>
                    <a:p>
                      <a:r>
                        <a:rPr lang="en-US" dirty="0" err="1" smtClean="0"/>
                        <a:t>Kstats</a:t>
                      </a:r>
                      <a:r>
                        <a:rPr lang="en-US" baseline="0" dirty="0"/>
                        <a:t> </a:t>
                      </a:r>
                      <a:r>
                        <a:rPr lang="en-US" baseline="0" dirty="0" smtClean="0"/>
                        <a:t>+ </a:t>
                      </a:r>
                      <a:r>
                        <a:rPr lang="en-US" dirty="0" err="1" smtClean="0"/>
                        <a:t>vProbe</a:t>
                      </a:r>
                      <a:r>
                        <a:rPr lang="en-US" baseline="0" dirty="0" smtClean="0"/>
                        <a:t> </a:t>
                      </a:r>
                      <a:r>
                        <a:rPr lang="en-US" baseline="0" dirty="0"/>
                        <a:t> </a:t>
                      </a:r>
                      <a:r>
                        <a:rPr lang="en-US" baseline="0" dirty="0" smtClean="0"/>
                        <a:t>+ </a:t>
                      </a:r>
                      <a:r>
                        <a:rPr lang="en-US" dirty="0" err="1" smtClean="0"/>
                        <a:t>Coredump</a:t>
                      </a:r>
                      <a:r>
                        <a:rPr lang="en-US" baseline="0" dirty="0" smtClean="0"/>
                        <a:t> +</a:t>
                      </a:r>
                      <a:r>
                        <a:rPr lang="en-US" dirty="0" smtClean="0"/>
                        <a:t>vmware.log</a:t>
                      </a:r>
                    </a:p>
                    <a:p>
                      <a:r>
                        <a:rPr lang="en-US" dirty="0" err="1" smtClean="0"/>
                        <a:t>vStrace</a:t>
                      </a:r>
                      <a:endParaRPr lang="en-US" dirty="0"/>
                    </a:p>
                  </a:txBody>
                  <a:tcPr/>
                </a:tc>
                <a:tc hMerge="1">
                  <a:txBody>
                    <a:bodyPr/>
                    <a:lstStyle/>
                    <a:p>
                      <a:endParaRPr lang="en-US" dirty="0"/>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c hMerge="1">
                  <a:txBody>
                    <a:bodyPr/>
                    <a:lstStyle/>
                    <a:p>
                      <a:endParaRPr lang="en-US" dirty="0"/>
                    </a:p>
                  </a:txBody>
                  <a:tcPr/>
                </a:tc>
              </a:tr>
              <a:tr h="761795">
                <a:tc>
                  <a:txBody>
                    <a:bodyPr/>
                    <a:lstStyle/>
                    <a:p>
                      <a:r>
                        <a:rPr lang="en-US" dirty="0" err="1" smtClean="0"/>
                        <a:t>VMKernel</a:t>
                      </a:r>
                      <a:endParaRPr lang="en-US" dirty="0"/>
                    </a:p>
                  </a:txBody>
                  <a:tcPr/>
                </a:tc>
                <a:tc gridSpan="4">
                  <a:txBody>
                    <a:bodyPr/>
                    <a:lstStyle/>
                    <a:p>
                      <a:r>
                        <a:rPr lang="en-US" dirty="0" err="1" smtClean="0"/>
                        <a:t>esxtop</a:t>
                      </a:r>
                      <a:r>
                        <a:rPr lang="en-US" baseline="0" dirty="0"/>
                        <a:t> </a:t>
                      </a:r>
                      <a:r>
                        <a:rPr lang="en-US" baseline="0" dirty="0" smtClean="0"/>
                        <a:t>+ </a:t>
                      </a:r>
                      <a:r>
                        <a:rPr lang="en-US" dirty="0" err="1" smtClean="0"/>
                        <a:t>vmkstats</a:t>
                      </a:r>
                      <a:r>
                        <a:rPr lang="en-US" baseline="0" dirty="0" smtClean="0"/>
                        <a:t> + </a:t>
                      </a:r>
                      <a:r>
                        <a:rPr lang="en-US" dirty="0" smtClean="0"/>
                        <a:t>PSOD</a:t>
                      </a:r>
                      <a:r>
                        <a:rPr lang="en-US" baseline="0" dirty="0"/>
                        <a:t> </a:t>
                      </a:r>
                      <a:r>
                        <a:rPr lang="en-US" baseline="0" dirty="0" smtClean="0"/>
                        <a:t>+ </a:t>
                      </a:r>
                      <a:r>
                        <a:rPr lang="en-US" dirty="0" err="1" smtClean="0"/>
                        <a:t>sched</a:t>
                      </a:r>
                      <a:r>
                        <a:rPr lang="en-US" dirty="0" smtClean="0"/>
                        <a:t>-stats</a:t>
                      </a:r>
                      <a:r>
                        <a:rPr lang="en-US" baseline="0" dirty="0" smtClean="0"/>
                        <a:t> +</a:t>
                      </a:r>
                      <a:r>
                        <a:rPr lang="en-US" dirty="0" err="1" smtClean="0"/>
                        <a:t>vProbe</a:t>
                      </a:r>
                      <a:r>
                        <a:rPr lang="en-US" baseline="0" dirty="0"/>
                        <a:t> </a:t>
                      </a:r>
                      <a:r>
                        <a:rPr lang="en-US" baseline="0" dirty="0" smtClean="0"/>
                        <a:t>+</a:t>
                      </a:r>
                      <a:r>
                        <a:rPr lang="en-US" dirty="0" err="1" smtClean="0"/>
                        <a:t>vscsistats</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761795">
                <a:tc>
                  <a:txBody>
                    <a:bodyPr/>
                    <a:lstStyle/>
                    <a:p>
                      <a:r>
                        <a:rPr lang="en-US" dirty="0" smtClean="0"/>
                        <a:t>Hardware</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cxnSp>
        <p:nvCxnSpPr>
          <p:cNvPr id="6" name="Straight Connector 5"/>
          <p:cNvCxnSpPr/>
          <p:nvPr/>
        </p:nvCxnSpPr>
        <p:spPr bwMode="auto">
          <a:xfrm>
            <a:off x="228600" y="838200"/>
            <a:ext cx="1905000" cy="1295400"/>
          </a:xfrm>
          <a:prstGeom prst="line">
            <a:avLst/>
          </a:prstGeom>
          <a:solidFill>
            <a:srgbClr val="0095D3"/>
          </a:solidFill>
          <a:ln w="22225" cap="flat" cmpd="sng" algn="ctr">
            <a:solidFill>
              <a:schemeClr val="bg1"/>
            </a:solidFill>
            <a:prstDash val="solid"/>
            <a:round/>
            <a:headEnd type="none" w="med" len="med"/>
            <a:tailEnd type="none" w="med" len="med"/>
          </a:ln>
          <a:effectLst/>
        </p:spPr>
      </p:cxnSp>
      <p:graphicFrame>
        <p:nvGraphicFramePr>
          <p:cNvPr id="9" name="Table 8"/>
          <p:cNvGraphicFramePr>
            <a:graphicFrameLocks noGrp="1"/>
          </p:cNvGraphicFramePr>
          <p:nvPr/>
        </p:nvGraphicFramePr>
        <p:xfrm>
          <a:off x="7086600" y="762001"/>
          <a:ext cx="1828800" cy="5105400"/>
        </p:xfrm>
        <a:graphic>
          <a:graphicData uri="http://schemas.openxmlformats.org/drawingml/2006/table">
            <a:tbl>
              <a:tblPr firstRow="1" bandRow="1">
                <a:tableStyleId>{5C22544A-7EE6-4342-B048-85BDC9FD1C3A}</a:tableStyleId>
              </a:tblPr>
              <a:tblGrid>
                <a:gridCol w="1828800"/>
              </a:tblGrid>
              <a:tr h="132284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Methodology </a:t>
                      </a:r>
                    </a:p>
                    <a:p>
                      <a:endParaRPr lang="en-US" dirty="0"/>
                    </a:p>
                  </a:txBody>
                  <a:tcPr>
                    <a:solidFill>
                      <a:schemeClr val="accent4">
                        <a:lumMod val="75000"/>
                      </a:schemeClr>
                    </a:solidFill>
                  </a:tcPr>
                </a:tc>
              </a:tr>
              <a:tr h="3782554">
                <a:tc>
                  <a:txBody>
                    <a:bodyPr/>
                    <a:lstStyle/>
                    <a:p>
                      <a:r>
                        <a:rPr lang="en-US" sz="1800" b="1" kern="1200" dirty="0" smtClean="0">
                          <a:solidFill>
                            <a:schemeClr val="lt1"/>
                          </a:solidFill>
                          <a:latin typeface="+mn-lt"/>
                          <a:ea typeface="+mn-ea"/>
                          <a:cs typeface="+mn-cs"/>
                        </a:rPr>
                        <a:t>Symptom</a:t>
                      </a:r>
                    </a:p>
                    <a:p>
                      <a:endParaRPr lang="en-US" sz="1800" b="1" kern="1200" dirty="0" smtClean="0">
                        <a:solidFill>
                          <a:schemeClr val="lt1"/>
                        </a:solidFill>
                        <a:latin typeface="+mn-lt"/>
                        <a:ea typeface="+mn-ea"/>
                        <a:cs typeface="+mn-cs"/>
                      </a:endParaRPr>
                    </a:p>
                    <a:p>
                      <a:endParaRPr lang="en-US" sz="1800" b="1" kern="1200" dirty="0" smtClean="0">
                        <a:solidFill>
                          <a:schemeClr val="lt1"/>
                        </a:solidFill>
                        <a:latin typeface="+mn-lt"/>
                        <a:ea typeface="+mn-ea"/>
                        <a:cs typeface="+mn-cs"/>
                      </a:endParaRPr>
                    </a:p>
                    <a:p>
                      <a:endParaRPr lang="en-US" sz="1800" b="1" kern="1200" dirty="0" smtClean="0">
                        <a:solidFill>
                          <a:schemeClr val="lt1"/>
                        </a:solidFill>
                        <a:latin typeface="+mn-lt"/>
                        <a:ea typeface="+mn-ea"/>
                        <a:cs typeface="+mn-cs"/>
                      </a:endParaRPr>
                    </a:p>
                    <a:p>
                      <a:r>
                        <a:rPr lang="en-US" sz="1800" b="1" kern="1200" dirty="0" smtClean="0">
                          <a:solidFill>
                            <a:schemeClr val="lt1"/>
                          </a:solidFill>
                          <a:latin typeface="+mn-lt"/>
                          <a:ea typeface="+mn-ea"/>
                          <a:cs typeface="+mn-cs"/>
                        </a:rPr>
                        <a:t>Analysis Tools</a:t>
                      </a:r>
                    </a:p>
                    <a:p>
                      <a:endParaRPr lang="en-US" sz="1800" b="1" kern="1200" dirty="0" smtClean="0">
                        <a:solidFill>
                          <a:schemeClr val="lt1"/>
                        </a:solidFill>
                        <a:latin typeface="+mn-lt"/>
                        <a:ea typeface="+mn-ea"/>
                        <a:cs typeface="+mn-cs"/>
                      </a:endParaRPr>
                    </a:p>
                    <a:p>
                      <a:endParaRPr lang="en-US" sz="1800" b="1" kern="1200" dirty="0" smtClean="0">
                        <a:solidFill>
                          <a:schemeClr val="lt1"/>
                        </a:solidFill>
                        <a:latin typeface="+mn-lt"/>
                        <a:ea typeface="+mn-ea"/>
                        <a:cs typeface="+mn-cs"/>
                      </a:endParaRPr>
                    </a:p>
                    <a:p>
                      <a:endParaRPr lang="en-US" sz="1800" b="1" kern="1200" dirty="0" smtClean="0">
                        <a:solidFill>
                          <a:schemeClr val="lt1"/>
                        </a:solidFill>
                        <a:latin typeface="+mn-lt"/>
                        <a:ea typeface="+mn-ea"/>
                        <a:cs typeface="+mn-cs"/>
                      </a:endParaRPr>
                    </a:p>
                    <a:p>
                      <a:r>
                        <a:rPr lang="en-US" sz="1800" b="1" kern="1200" dirty="0" smtClean="0">
                          <a:solidFill>
                            <a:schemeClr val="lt1"/>
                          </a:solidFill>
                          <a:latin typeface="+mn-lt"/>
                          <a:ea typeface="+mn-ea"/>
                          <a:cs typeface="+mn-cs"/>
                        </a:rPr>
                        <a:t>Root Cause</a:t>
                      </a:r>
                    </a:p>
                    <a:p>
                      <a:endParaRPr lang="en-US" sz="1800" b="1" kern="1200" dirty="0" smtClean="0">
                        <a:solidFill>
                          <a:schemeClr val="lt1"/>
                        </a:solidFill>
                        <a:latin typeface="+mn-lt"/>
                        <a:ea typeface="+mn-ea"/>
                        <a:cs typeface="+mn-cs"/>
                      </a:endParaRPr>
                    </a:p>
                    <a:p>
                      <a:endParaRPr lang="en-US" dirty="0" smtClean="0"/>
                    </a:p>
                    <a:p>
                      <a:r>
                        <a:rPr lang="en-US" sz="1800" b="1" kern="1200" dirty="0" smtClean="0">
                          <a:solidFill>
                            <a:schemeClr val="lt1"/>
                          </a:solidFill>
                          <a:latin typeface="+mn-lt"/>
                          <a:ea typeface="+mn-ea"/>
                          <a:cs typeface="+mn-cs"/>
                        </a:rPr>
                        <a:t>Tuning</a:t>
                      </a:r>
                    </a:p>
                    <a:p>
                      <a:r>
                        <a:rPr lang="en-US" sz="1800" b="1" kern="1200" dirty="0" smtClean="0">
                          <a:solidFill>
                            <a:schemeClr val="lt1"/>
                          </a:solidFill>
                          <a:latin typeface="+mn-lt"/>
                          <a:ea typeface="+mn-ea"/>
                          <a:cs typeface="+mn-cs"/>
                        </a:rPr>
                        <a:t>Solutions</a:t>
                      </a:r>
                    </a:p>
                  </a:txBody>
                  <a:tcPr>
                    <a:solidFill>
                      <a:srgbClr val="92D050"/>
                    </a:solidFill>
                  </a:tcPr>
                </a:tc>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Host CPU</a:t>
            </a:r>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228599" y="990600"/>
            <a:ext cx="8763001" cy="5257800"/>
          </a:xfrm>
          <a:prstGeom prst="rect">
            <a:avLst/>
          </a:prstGeom>
          <a:noFill/>
          <a:ln w="9525">
            <a:noFill/>
            <a:miter lim="800000"/>
            <a:headEnd/>
            <a:tailEnd/>
          </a:ln>
        </p:spPr>
      </p:pic>
      <p:cxnSp>
        <p:nvCxnSpPr>
          <p:cNvPr id="6" name="Straight Connector 5"/>
          <p:cNvCxnSpPr/>
          <p:nvPr/>
        </p:nvCxnSpPr>
        <p:spPr bwMode="auto">
          <a:xfrm>
            <a:off x="533399" y="1712259"/>
            <a:ext cx="609600" cy="0"/>
          </a:xfrm>
          <a:prstGeom prst="line">
            <a:avLst/>
          </a:prstGeom>
          <a:solidFill>
            <a:srgbClr val="0095D3"/>
          </a:solidFill>
          <a:ln w="38100" cap="flat" cmpd="sng" algn="ctr">
            <a:solidFill>
              <a:srgbClr val="FF0000"/>
            </a:solidFill>
            <a:prstDash val="solid"/>
            <a:round/>
            <a:headEnd type="none" w="med" len="med"/>
            <a:tailEnd type="none" w="med" len="med"/>
          </a:ln>
          <a:effectLst/>
        </p:spPr>
      </p:cxnSp>
      <p:cxnSp>
        <p:nvCxnSpPr>
          <p:cNvPr id="9" name="Straight Connector 8"/>
          <p:cNvCxnSpPr/>
          <p:nvPr/>
        </p:nvCxnSpPr>
        <p:spPr bwMode="auto">
          <a:xfrm>
            <a:off x="533400" y="2169459"/>
            <a:ext cx="609600" cy="0"/>
          </a:xfrm>
          <a:prstGeom prst="line">
            <a:avLst/>
          </a:prstGeom>
          <a:solidFill>
            <a:srgbClr val="0095D3"/>
          </a:solidFill>
          <a:ln w="38100" cap="flat" cmpd="sng" algn="ctr">
            <a:solidFill>
              <a:srgbClr val="FF0000"/>
            </a:solidFill>
            <a:prstDash val="solid"/>
            <a:round/>
            <a:headEnd type="none" w="med" len="med"/>
            <a:tailEnd type="none" w="med" len="med"/>
          </a:ln>
          <a:effectLst/>
        </p:spPr>
      </p:cxnSp>
      <p:cxnSp>
        <p:nvCxnSpPr>
          <p:cNvPr id="10" name="Straight Connector 9"/>
          <p:cNvCxnSpPr/>
          <p:nvPr/>
        </p:nvCxnSpPr>
        <p:spPr bwMode="auto">
          <a:xfrm>
            <a:off x="609600" y="1255059"/>
            <a:ext cx="609600" cy="0"/>
          </a:xfrm>
          <a:prstGeom prst="line">
            <a:avLst/>
          </a:prstGeom>
          <a:solidFill>
            <a:srgbClr val="0095D3"/>
          </a:solidFill>
          <a:ln w="38100" cap="flat" cmpd="sng" algn="ctr">
            <a:solidFill>
              <a:srgbClr val="FF0000"/>
            </a:solidFill>
            <a:prstDash val="solid"/>
            <a:round/>
            <a:headEnd type="none" w="med" len="med"/>
            <a:tailEnd type="none" w="med" len="med"/>
          </a:ln>
          <a:effectLst/>
        </p:spPr>
      </p:cxnSp>
      <p:sp>
        <p:nvSpPr>
          <p:cNvPr id="7" name="TextBox 6"/>
          <p:cNvSpPr txBox="1"/>
          <p:nvPr/>
        </p:nvSpPr>
        <p:spPr>
          <a:xfrm>
            <a:off x="1371600" y="2286000"/>
            <a:ext cx="1423788" cy="338554"/>
          </a:xfrm>
          <a:prstGeom prst="rect">
            <a:avLst/>
          </a:prstGeom>
          <a:noFill/>
        </p:spPr>
        <p:txBody>
          <a:bodyPr wrap="none" rtlCol="0">
            <a:spAutoFit/>
          </a:bodyPr>
          <a:lstStyle/>
          <a:p>
            <a:pPr algn="l"/>
            <a:r>
              <a:rPr lang="en-US" sz="1600" b="1" dirty="0" smtClean="0">
                <a:solidFill>
                  <a:srgbClr val="FF0000"/>
                </a:solidFill>
              </a:rPr>
              <a:t>PCPU Usage</a:t>
            </a:r>
            <a:endParaRPr lang="en-US" sz="1800" b="1" dirty="0" smtClean="0">
              <a:solidFill>
                <a:srgbClr val="FF0000"/>
              </a:solidFill>
              <a:latin typeface="+mn-lt"/>
              <a:ea typeface="+mn-ea"/>
            </a:endParaRPr>
          </a:p>
        </p:txBody>
      </p:sp>
      <p:cxnSp>
        <p:nvCxnSpPr>
          <p:cNvPr id="8" name="Straight Connector 7"/>
          <p:cNvCxnSpPr/>
          <p:nvPr/>
        </p:nvCxnSpPr>
        <p:spPr bwMode="auto">
          <a:xfrm>
            <a:off x="1295400" y="1752600"/>
            <a:ext cx="609600" cy="0"/>
          </a:xfrm>
          <a:prstGeom prst="line">
            <a:avLst/>
          </a:prstGeom>
          <a:solidFill>
            <a:srgbClr val="0095D3"/>
          </a:solidFill>
          <a:ln w="38100" cap="flat" cmpd="sng" algn="ctr">
            <a:solidFill>
              <a:srgbClr val="FF0000"/>
            </a:solidFill>
            <a:prstDash val="solid"/>
            <a:round/>
            <a:headEnd type="none" w="med" len="med"/>
            <a:tailEnd type="none" w="med" len="med"/>
          </a:ln>
          <a:effectLst/>
        </p:spPr>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vCPU</a:t>
            </a:r>
            <a:endParaRPr lang="en-US" dirty="0"/>
          </a:p>
        </p:txBody>
      </p:sp>
      <p:pic>
        <p:nvPicPr>
          <p:cNvPr id="3074" name="Picture 2"/>
          <p:cNvPicPr>
            <a:picLocks noChangeAspect="1" noChangeArrowheads="1"/>
          </p:cNvPicPr>
          <p:nvPr/>
        </p:nvPicPr>
        <p:blipFill>
          <a:blip r:embed="rId3" cstate="print"/>
          <a:srcRect/>
          <a:stretch>
            <a:fillRect/>
          </a:stretch>
        </p:blipFill>
        <p:spPr bwMode="auto">
          <a:xfrm>
            <a:off x="228600" y="838200"/>
            <a:ext cx="8839200" cy="5029200"/>
          </a:xfrm>
          <a:prstGeom prst="rect">
            <a:avLst/>
          </a:prstGeom>
          <a:noFill/>
          <a:ln w="9525">
            <a:noFill/>
            <a:miter lim="800000"/>
            <a:headEnd/>
            <a:tailEnd/>
          </a:ln>
        </p:spPr>
      </p:pic>
      <p:cxnSp>
        <p:nvCxnSpPr>
          <p:cNvPr id="5" name="Straight Connector 4"/>
          <p:cNvCxnSpPr/>
          <p:nvPr/>
        </p:nvCxnSpPr>
        <p:spPr bwMode="auto">
          <a:xfrm>
            <a:off x="5867400" y="3785936"/>
            <a:ext cx="609600" cy="0"/>
          </a:xfrm>
          <a:prstGeom prst="line">
            <a:avLst/>
          </a:prstGeom>
          <a:solidFill>
            <a:srgbClr val="0095D3"/>
          </a:solidFill>
          <a:ln w="38100" cap="flat" cmpd="sng" algn="ctr">
            <a:solidFill>
              <a:srgbClr val="FF0000"/>
            </a:solidFill>
            <a:prstDash val="solid"/>
            <a:round/>
            <a:headEnd type="none" w="med" len="med"/>
            <a:tailEnd type="none" w="med" len="med"/>
          </a:ln>
          <a:effectLst/>
        </p:spPr>
      </p:cxnSp>
      <p:cxnSp>
        <p:nvCxnSpPr>
          <p:cNvPr id="6" name="Straight Connector 5"/>
          <p:cNvCxnSpPr/>
          <p:nvPr/>
        </p:nvCxnSpPr>
        <p:spPr bwMode="auto">
          <a:xfrm>
            <a:off x="3429000" y="3773904"/>
            <a:ext cx="609600" cy="0"/>
          </a:xfrm>
          <a:prstGeom prst="line">
            <a:avLst/>
          </a:prstGeom>
          <a:solidFill>
            <a:srgbClr val="0095D3"/>
          </a:solidFill>
          <a:ln w="38100" cap="flat" cmpd="sng" algn="ctr">
            <a:solidFill>
              <a:srgbClr val="FF0000"/>
            </a:solidFill>
            <a:prstDash val="solid"/>
            <a:round/>
            <a:headEnd type="none" w="med" len="med"/>
            <a:tailEnd type="none" w="med" len="med"/>
          </a:ln>
          <a:effectLst/>
        </p:spPr>
      </p:cxnSp>
      <p:cxnSp>
        <p:nvCxnSpPr>
          <p:cNvPr id="8" name="Straight Connector 7"/>
          <p:cNvCxnSpPr/>
          <p:nvPr/>
        </p:nvCxnSpPr>
        <p:spPr bwMode="auto">
          <a:xfrm>
            <a:off x="304800" y="3581400"/>
            <a:ext cx="609600" cy="0"/>
          </a:xfrm>
          <a:prstGeom prst="line">
            <a:avLst/>
          </a:prstGeom>
          <a:solidFill>
            <a:srgbClr val="0095D3"/>
          </a:solidFill>
          <a:ln w="38100" cap="flat" cmpd="sng" algn="ctr">
            <a:solidFill>
              <a:srgbClr val="FF0000"/>
            </a:solidFill>
            <a:prstDash val="solid"/>
            <a:round/>
            <a:headEnd type="none" w="med" len="med"/>
            <a:tailEnd type="none" w="med" len="med"/>
          </a:ln>
          <a:effectLst/>
        </p:spPr>
      </p:cxnSp>
      <p:cxnSp>
        <p:nvCxnSpPr>
          <p:cNvPr id="9" name="Straight Connector 8"/>
          <p:cNvCxnSpPr/>
          <p:nvPr/>
        </p:nvCxnSpPr>
        <p:spPr bwMode="auto">
          <a:xfrm>
            <a:off x="292768" y="3785936"/>
            <a:ext cx="609600" cy="0"/>
          </a:xfrm>
          <a:prstGeom prst="line">
            <a:avLst/>
          </a:prstGeom>
          <a:solidFill>
            <a:srgbClr val="0095D3"/>
          </a:solidFill>
          <a:ln w="38100" cap="flat" cmpd="sng" algn="ctr">
            <a:solidFill>
              <a:srgbClr val="FF0000"/>
            </a:solidFill>
            <a:prstDash val="solid"/>
            <a:round/>
            <a:headEnd type="none" w="med" len="med"/>
            <a:tailEnd type="none" w="med" len="med"/>
          </a:ln>
          <a:effectLst/>
        </p:spPr>
      </p:cxnSp>
      <p:cxnSp>
        <p:nvCxnSpPr>
          <p:cNvPr id="11" name="Straight Connector 10"/>
          <p:cNvCxnSpPr/>
          <p:nvPr/>
        </p:nvCxnSpPr>
        <p:spPr bwMode="auto">
          <a:xfrm>
            <a:off x="914400" y="3581400"/>
            <a:ext cx="609600" cy="0"/>
          </a:xfrm>
          <a:prstGeom prst="line">
            <a:avLst/>
          </a:prstGeom>
          <a:solidFill>
            <a:srgbClr val="0095D3"/>
          </a:solidFill>
          <a:ln w="38100" cap="flat" cmpd="sng" algn="ctr">
            <a:solidFill>
              <a:srgbClr val="FF0000"/>
            </a:solidFill>
            <a:prstDash val="solid"/>
            <a:round/>
            <a:headEnd type="none" w="med" len="med"/>
            <a:tailEnd type="none" w="med" len="med"/>
          </a:ln>
          <a:effectLst/>
        </p:spPr>
      </p:cxnSp>
      <p:cxnSp>
        <p:nvCxnSpPr>
          <p:cNvPr id="12" name="Straight Connector 11"/>
          <p:cNvCxnSpPr/>
          <p:nvPr/>
        </p:nvCxnSpPr>
        <p:spPr bwMode="auto">
          <a:xfrm>
            <a:off x="1588168" y="3593424"/>
            <a:ext cx="609600" cy="0"/>
          </a:xfrm>
          <a:prstGeom prst="line">
            <a:avLst/>
          </a:prstGeom>
          <a:solidFill>
            <a:srgbClr val="0095D3"/>
          </a:solidFill>
          <a:ln w="38100" cap="flat" cmpd="sng" algn="ctr">
            <a:solidFill>
              <a:srgbClr val="FF0000"/>
            </a:solidFill>
            <a:prstDash val="solid"/>
            <a:round/>
            <a:headEnd type="none" w="med" len="med"/>
            <a:tailEnd type="none" w="med" len="med"/>
          </a:ln>
          <a:effectLst/>
        </p:spPr>
      </p:cxnSp>
      <p:cxnSp>
        <p:nvCxnSpPr>
          <p:cNvPr id="13" name="Straight Connector 12"/>
          <p:cNvCxnSpPr/>
          <p:nvPr/>
        </p:nvCxnSpPr>
        <p:spPr bwMode="auto">
          <a:xfrm>
            <a:off x="5321968" y="3593432"/>
            <a:ext cx="609600" cy="0"/>
          </a:xfrm>
          <a:prstGeom prst="line">
            <a:avLst/>
          </a:prstGeom>
          <a:solidFill>
            <a:srgbClr val="0095D3"/>
          </a:solidFill>
          <a:ln w="38100" cap="flat" cmpd="sng" algn="ctr">
            <a:solidFill>
              <a:srgbClr val="FF0000"/>
            </a:solidFill>
            <a:prstDash val="solid"/>
            <a:round/>
            <a:headEnd type="none" w="med" len="med"/>
            <a:tailEnd type="none" w="med" len="med"/>
          </a:ln>
          <a:effectLst/>
        </p:spPr>
      </p:cxnSp>
      <p:cxnSp>
        <p:nvCxnSpPr>
          <p:cNvPr id="14" name="Straight Connector 13"/>
          <p:cNvCxnSpPr/>
          <p:nvPr/>
        </p:nvCxnSpPr>
        <p:spPr bwMode="auto">
          <a:xfrm>
            <a:off x="4648200" y="3581400"/>
            <a:ext cx="609600" cy="0"/>
          </a:xfrm>
          <a:prstGeom prst="line">
            <a:avLst/>
          </a:prstGeom>
          <a:solidFill>
            <a:srgbClr val="0095D3"/>
          </a:solidFill>
          <a:ln w="38100" cap="flat" cmpd="sng" algn="ctr">
            <a:solidFill>
              <a:srgbClr val="FF0000"/>
            </a:solidFill>
            <a:prstDash val="solid"/>
            <a:round/>
            <a:headEnd type="none" w="med" len="med"/>
            <a:tailEnd type="none" w="med" len="med"/>
          </a:ln>
          <a:effectLst/>
        </p:spPr>
      </p:cxnSp>
      <p:cxnSp>
        <p:nvCxnSpPr>
          <p:cNvPr id="17" name="Straight Connector 16"/>
          <p:cNvCxnSpPr/>
          <p:nvPr/>
        </p:nvCxnSpPr>
        <p:spPr bwMode="auto">
          <a:xfrm>
            <a:off x="2209800" y="3581400"/>
            <a:ext cx="609600" cy="0"/>
          </a:xfrm>
          <a:prstGeom prst="line">
            <a:avLst/>
          </a:prstGeom>
          <a:solidFill>
            <a:srgbClr val="0095D3"/>
          </a:solidFill>
          <a:ln w="38100" cap="flat" cmpd="sng" algn="ctr">
            <a:solidFill>
              <a:srgbClr val="FF0000"/>
            </a:solidFill>
            <a:prstDash val="solid"/>
            <a:round/>
            <a:headEnd type="none" w="med" len="med"/>
            <a:tailEnd type="none" w="med" len="med"/>
          </a:ln>
          <a:effectLst/>
        </p:spPr>
      </p:cxnSp>
      <p:cxnSp>
        <p:nvCxnSpPr>
          <p:cNvPr id="18" name="Straight Connector 17"/>
          <p:cNvCxnSpPr/>
          <p:nvPr/>
        </p:nvCxnSpPr>
        <p:spPr bwMode="auto">
          <a:xfrm>
            <a:off x="3962400" y="3581400"/>
            <a:ext cx="609600" cy="0"/>
          </a:xfrm>
          <a:prstGeom prst="line">
            <a:avLst/>
          </a:prstGeom>
          <a:solidFill>
            <a:srgbClr val="0095D3"/>
          </a:solidFill>
          <a:ln w="38100" cap="flat" cmpd="sng" algn="ctr">
            <a:solidFill>
              <a:srgbClr val="FF0000"/>
            </a:solidFill>
            <a:prstDash val="solid"/>
            <a:round/>
            <a:headEnd type="none" w="med" len="med"/>
            <a:tailEnd type="none" w="med" len="med"/>
          </a:ln>
          <a:effectLst/>
        </p:spPr>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linds(horizontal)">
                                      <p:cBhvr>
                                        <p:cTn id="15" dur="500"/>
                                        <p:tgtEl>
                                          <p:spTgt spid="11"/>
                                        </p:tgtEl>
                                      </p:cBhvr>
                                    </p:animEffect>
                                  </p:childTnLst>
                                </p:cTn>
                              </p:par>
                              <p:par>
                                <p:cTn id="16" presetID="3" presetClass="entr" presetSubtype="10"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blinds(horizontal)">
                                      <p:cBhvr>
                                        <p:cTn id="18" dur="500"/>
                                        <p:tgtEl>
                                          <p:spTgt spid="12"/>
                                        </p:tgtEl>
                                      </p:cBhvr>
                                    </p:animEffect>
                                  </p:childTnLst>
                                </p:cTn>
                              </p:par>
                              <p:par>
                                <p:cTn id="19" presetID="3" presetClass="entr" presetSubtype="1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blinds(horizontal)">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blinds(horizontal)">
                                      <p:cBhvr>
                                        <p:cTn id="26" dur="500"/>
                                        <p:tgtEl>
                                          <p:spTgt spid="6"/>
                                        </p:tgtEl>
                                      </p:cBhvr>
                                    </p:animEffect>
                                  </p:childTnLst>
                                </p:cTn>
                              </p:par>
                              <p:par>
                                <p:cTn id="27" presetID="3" presetClass="entr" presetSubtype="1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blinds(horizontal)">
                                      <p:cBhvr>
                                        <p:cTn id="29" dur="500"/>
                                        <p:tgtEl>
                                          <p:spTgt spid="5"/>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blinds(horizontal)">
                                      <p:cBhvr>
                                        <p:cTn id="34" dur="500"/>
                                        <p:tgtEl>
                                          <p:spTgt spid="13"/>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blinds(horizontal)">
                                      <p:cBhvr>
                                        <p:cTn id="39" dur="500"/>
                                        <p:tgtEl>
                                          <p:spTgt spid="17"/>
                                        </p:tgtEl>
                                      </p:cBhvr>
                                    </p:animEffect>
                                  </p:childTnLst>
                                </p:cTn>
                              </p:par>
                              <p:par>
                                <p:cTn id="40" presetID="3" presetClass="entr" presetSubtype="10" fill="hold"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blinds(horizontal)">
                                      <p:cBhvr>
                                        <p:cTn id="4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vCPU</a:t>
            </a:r>
            <a:endParaRPr lang="en-US" dirty="0"/>
          </a:p>
        </p:txBody>
      </p:sp>
      <p:sp>
        <p:nvSpPr>
          <p:cNvPr id="3" name="Text Placeholder 2"/>
          <p:cNvSpPr>
            <a:spLocks noGrp="1"/>
          </p:cNvSpPr>
          <p:nvPr>
            <p:ph type="body" sz="quarter" idx="13"/>
          </p:nvPr>
        </p:nvSpPr>
        <p:spPr/>
        <p:txBody>
          <a:bodyPr/>
          <a:lstStyle/>
          <a:p>
            <a:endParaRPr lang="en-US"/>
          </a:p>
        </p:txBody>
      </p:sp>
      <p:pic>
        <p:nvPicPr>
          <p:cNvPr id="4098" name="Picture 2"/>
          <p:cNvPicPr>
            <a:picLocks noChangeAspect="1" noChangeArrowheads="1"/>
          </p:cNvPicPr>
          <p:nvPr/>
        </p:nvPicPr>
        <p:blipFill>
          <a:blip r:embed="rId3" cstate="print"/>
          <a:srcRect/>
          <a:stretch>
            <a:fillRect/>
          </a:stretch>
        </p:blipFill>
        <p:spPr bwMode="auto">
          <a:xfrm>
            <a:off x="228601" y="762000"/>
            <a:ext cx="8686800" cy="5410200"/>
          </a:xfrm>
          <a:prstGeom prst="rect">
            <a:avLst/>
          </a:prstGeom>
          <a:noFill/>
          <a:ln w="9525">
            <a:noFill/>
            <a:miter lim="800000"/>
            <a:headEnd/>
            <a:tailEnd/>
          </a:ln>
        </p:spPr>
      </p:pic>
      <p:sp>
        <p:nvSpPr>
          <p:cNvPr id="5" name="Rectangle 4"/>
          <p:cNvSpPr/>
          <p:nvPr/>
        </p:nvSpPr>
        <p:spPr bwMode="auto">
          <a:xfrm>
            <a:off x="3910264" y="3838072"/>
            <a:ext cx="228600" cy="381000"/>
          </a:xfrm>
          <a:prstGeom prst="rect">
            <a:avLst/>
          </a:prstGeom>
          <a:noFill/>
          <a:ln w="38100" cmpd="sng">
            <a:solidFill>
              <a:srgbClr val="C00000"/>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6" name="Rectangle 5"/>
          <p:cNvSpPr/>
          <p:nvPr/>
        </p:nvSpPr>
        <p:spPr bwMode="auto">
          <a:xfrm>
            <a:off x="3938336" y="5562600"/>
            <a:ext cx="228600" cy="381000"/>
          </a:xfrm>
          <a:prstGeom prst="rect">
            <a:avLst/>
          </a:prstGeom>
          <a:noFill/>
          <a:ln w="38100" cmpd="sng">
            <a:solidFill>
              <a:srgbClr val="C00000"/>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cxnSp>
        <p:nvCxnSpPr>
          <p:cNvPr id="7" name="Straight Connector 6"/>
          <p:cNvCxnSpPr/>
          <p:nvPr/>
        </p:nvCxnSpPr>
        <p:spPr bwMode="auto">
          <a:xfrm>
            <a:off x="304800" y="2286000"/>
            <a:ext cx="609600" cy="0"/>
          </a:xfrm>
          <a:prstGeom prst="line">
            <a:avLst/>
          </a:prstGeom>
          <a:solidFill>
            <a:srgbClr val="0095D3"/>
          </a:solidFill>
          <a:ln w="38100" cap="flat" cmpd="sng" algn="ctr">
            <a:solidFill>
              <a:srgbClr val="FF0000"/>
            </a:solidFill>
            <a:prstDash val="solid"/>
            <a:round/>
            <a:headEnd type="none" w="med" len="med"/>
            <a:tailEnd type="none" w="med" len="med"/>
          </a:ln>
          <a:effectLst/>
        </p:spPr>
      </p:cxnSp>
      <p:sp>
        <p:nvSpPr>
          <p:cNvPr id="8" name="Rectangle 7"/>
          <p:cNvSpPr/>
          <p:nvPr/>
        </p:nvSpPr>
        <p:spPr bwMode="auto">
          <a:xfrm>
            <a:off x="1066800" y="3850104"/>
            <a:ext cx="228600" cy="381000"/>
          </a:xfrm>
          <a:prstGeom prst="rect">
            <a:avLst/>
          </a:prstGeom>
          <a:noFill/>
          <a:ln w="38100" cmpd="sng">
            <a:solidFill>
              <a:srgbClr val="C00000"/>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Host</a:t>
            </a:r>
            <a:endParaRPr lang="en-US" dirty="0"/>
          </a:p>
        </p:txBody>
      </p:sp>
      <p:sp>
        <p:nvSpPr>
          <p:cNvPr id="3" name="Text Placeholder 2"/>
          <p:cNvSpPr>
            <a:spLocks noGrp="1"/>
          </p:cNvSpPr>
          <p:nvPr>
            <p:ph type="body" sz="quarter" idx="13"/>
          </p:nvPr>
        </p:nvSpPr>
        <p:spPr/>
        <p:txBody>
          <a:bodyPr/>
          <a:lstStyle/>
          <a:p>
            <a:endParaRPr lang="en-US" dirty="0"/>
          </a:p>
        </p:txBody>
      </p:sp>
      <p:pic>
        <p:nvPicPr>
          <p:cNvPr id="5122" name="Picture 2"/>
          <p:cNvPicPr>
            <a:picLocks noChangeAspect="1" noChangeArrowheads="1"/>
          </p:cNvPicPr>
          <p:nvPr/>
        </p:nvPicPr>
        <p:blipFill>
          <a:blip r:embed="rId3" cstate="print"/>
          <a:srcRect/>
          <a:stretch>
            <a:fillRect/>
          </a:stretch>
        </p:blipFill>
        <p:spPr bwMode="auto">
          <a:xfrm>
            <a:off x="228600" y="838200"/>
            <a:ext cx="8534400" cy="5181600"/>
          </a:xfrm>
          <a:prstGeom prst="rect">
            <a:avLst/>
          </a:prstGeom>
          <a:noFill/>
          <a:ln w="9525">
            <a:noFill/>
            <a:miter lim="800000"/>
            <a:headEnd/>
            <a:tailEnd/>
          </a:ln>
        </p:spPr>
      </p:pic>
      <p:cxnSp>
        <p:nvCxnSpPr>
          <p:cNvPr id="5" name="Straight Connector 4"/>
          <p:cNvCxnSpPr/>
          <p:nvPr/>
        </p:nvCxnSpPr>
        <p:spPr bwMode="auto">
          <a:xfrm>
            <a:off x="5791200" y="1244600"/>
            <a:ext cx="609600" cy="0"/>
          </a:xfrm>
          <a:prstGeom prst="line">
            <a:avLst/>
          </a:prstGeom>
          <a:solidFill>
            <a:srgbClr val="0095D3"/>
          </a:solidFill>
          <a:ln w="38100" cap="flat" cmpd="sng" algn="ctr">
            <a:solidFill>
              <a:srgbClr val="FF0000"/>
            </a:solidFill>
            <a:prstDash val="solid"/>
            <a:round/>
            <a:headEnd type="none" w="med" len="med"/>
            <a:tailEnd type="none" w="med" len="med"/>
          </a:ln>
          <a:effectLst/>
        </p:spPr>
      </p:cxnSp>
      <p:cxnSp>
        <p:nvCxnSpPr>
          <p:cNvPr id="6" name="Straight Connector 5"/>
          <p:cNvCxnSpPr/>
          <p:nvPr/>
        </p:nvCxnSpPr>
        <p:spPr bwMode="auto">
          <a:xfrm>
            <a:off x="4724400" y="1219200"/>
            <a:ext cx="609600" cy="0"/>
          </a:xfrm>
          <a:prstGeom prst="line">
            <a:avLst/>
          </a:prstGeom>
          <a:solidFill>
            <a:srgbClr val="0095D3"/>
          </a:solidFill>
          <a:ln w="38100" cap="flat" cmpd="sng" algn="ctr">
            <a:solidFill>
              <a:srgbClr val="FF0000"/>
            </a:solidFill>
            <a:prstDash val="solid"/>
            <a:round/>
            <a:headEnd type="none" w="med" len="med"/>
            <a:tailEnd type="none" w="med" len="med"/>
          </a:ln>
          <a:effectLst/>
        </p:spPr>
      </p:cxnSp>
      <p:cxnSp>
        <p:nvCxnSpPr>
          <p:cNvPr id="7" name="Straight Connector 6"/>
          <p:cNvCxnSpPr/>
          <p:nvPr/>
        </p:nvCxnSpPr>
        <p:spPr bwMode="auto">
          <a:xfrm>
            <a:off x="1625600" y="1435100"/>
            <a:ext cx="609600" cy="0"/>
          </a:xfrm>
          <a:prstGeom prst="line">
            <a:avLst/>
          </a:prstGeom>
          <a:solidFill>
            <a:srgbClr val="0095D3"/>
          </a:solidFill>
          <a:ln w="38100" cap="flat" cmpd="sng" algn="ctr">
            <a:solidFill>
              <a:srgbClr val="FF0000"/>
            </a:solidFill>
            <a:prstDash val="solid"/>
            <a:round/>
            <a:headEnd type="none" w="med" len="med"/>
            <a:tailEnd type="none" w="med" len="med"/>
          </a:ln>
          <a:effectLst/>
        </p:spPr>
      </p:cxnSp>
      <p:cxnSp>
        <p:nvCxnSpPr>
          <p:cNvPr id="8" name="Straight Connector 7"/>
          <p:cNvCxnSpPr/>
          <p:nvPr/>
        </p:nvCxnSpPr>
        <p:spPr bwMode="auto">
          <a:xfrm>
            <a:off x="2819400" y="1422400"/>
            <a:ext cx="609600" cy="0"/>
          </a:xfrm>
          <a:prstGeom prst="line">
            <a:avLst/>
          </a:prstGeom>
          <a:solidFill>
            <a:srgbClr val="0095D3"/>
          </a:solidFill>
          <a:ln w="38100" cap="flat" cmpd="sng" algn="ctr">
            <a:solidFill>
              <a:srgbClr val="FF0000"/>
            </a:solidFill>
            <a:prstDash val="solid"/>
            <a:round/>
            <a:headEnd type="none" w="med" len="med"/>
            <a:tailEnd type="none" w="med" len="med"/>
          </a:ln>
          <a:effectLst/>
        </p:spPr>
      </p:cxnSp>
      <p:cxnSp>
        <p:nvCxnSpPr>
          <p:cNvPr id="9" name="Straight Connector 8"/>
          <p:cNvCxnSpPr/>
          <p:nvPr/>
        </p:nvCxnSpPr>
        <p:spPr bwMode="auto">
          <a:xfrm>
            <a:off x="2768600" y="1790700"/>
            <a:ext cx="609600" cy="0"/>
          </a:xfrm>
          <a:prstGeom prst="line">
            <a:avLst/>
          </a:prstGeom>
          <a:solidFill>
            <a:srgbClr val="0095D3"/>
          </a:solidFill>
          <a:ln w="38100" cap="flat" cmpd="sng" algn="ctr">
            <a:solidFill>
              <a:srgbClr val="FF0000"/>
            </a:solidFill>
            <a:prstDash val="solid"/>
            <a:round/>
            <a:headEnd type="none" w="med" len="med"/>
            <a:tailEnd type="none" w="med" len="med"/>
          </a:ln>
          <a:effectLst/>
        </p:spPr>
      </p:cxnSp>
      <p:cxnSp>
        <p:nvCxnSpPr>
          <p:cNvPr id="10" name="Straight Connector 9"/>
          <p:cNvCxnSpPr/>
          <p:nvPr/>
        </p:nvCxnSpPr>
        <p:spPr bwMode="auto">
          <a:xfrm>
            <a:off x="4876800" y="1778000"/>
            <a:ext cx="609600" cy="0"/>
          </a:xfrm>
          <a:prstGeom prst="line">
            <a:avLst/>
          </a:prstGeom>
          <a:solidFill>
            <a:srgbClr val="0095D3"/>
          </a:solidFill>
          <a:ln w="38100" cap="flat" cmpd="sng" algn="ctr">
            <a:solidFill>
              <a:srgbClr val="FF0000"/>
            </a:solidFill>
            <a:prstDash val="solid"/>
            <a:round/>
            <a:headEnd type="none" w="med" len="med"/>
            <a:tailEnd type="none" w="med" len="med"/>
          </a:ln>
          <a:effectLst/>
        </p:spPr>
      </p:cxnSp>
      <p:cxnSp>
        <p:nvCxnSpPr>
          <p:cNvPr id="11" name="Straight Connector 10"/>
          <p:cNvCxnSpPr/>
          <p:nvPr/>
        </p:nvCxnSpPr>
        <p:spPr bwMode="auto">
          <a:xfrm>
            <a:off x="1498600" y="2184400"/>
            <a:ext cx="609600" cy="0"/>
          </a:xfrm>
          <a:prstGeom prst="line">
            <a:avLst/>
          </a:prstGeom>
          <a:solidFill>
            <a:srgbClr val="0095D3"/>
          </a:solidFill>
          <a:ln w="38100" cap="flat" cmpd="sng" algn="ctr">
            <a:solidFill>
              <a:srgbClr val="FF0000"/>
            </a:solidFill>
            <a:prstDash val="solid"/>
            <a:round/>
            <a:headEnd type="none" w="med" len="med"/>
            <a:tailEnd type="none" w="med" len="med"/>
          </a:ln>
          <a:effectLst/>
        </p:spPr>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par>
                                <p:cTn id="18" presetID="3" presetClass="entr" presetSubtype="10"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linds(horizontal)">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blinds(horizontal)">
                                      <p:cBhvr>
                                        <p:cTn id="25" dur="500"/>
                                        <p:tgtEl>
                                          <p:spTgt spid="10"/>
                                        </p:tgtEl>
                                      </p:cBhvr>
                                    </p:animEffect>
                                  </p:childTnLst>
                                </p:cTn>
                              </p:par>
                              <p:par>
                                <p:cTn id="26" presetID="3" presetClass="entr" presetSubtype="10" fill="hold"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blinds(horizontal)">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blinds(horizontal)">
                                      <p:cBhvr>
                                        <p:cTn id="3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VM</a:t>
            </a:r>
            <a:endParaRPr lang="en-US" dirty="0"/>
          </a:p>
        </p:txBody>
      </p:sp>
      <p:sp>
        <p:nvSpPr>
          <p:cNvPr id="3" name="Text Placeholder 2"/>
          <p:cNvSpPr>
            <a:spLocks noGrp="1"/>
          </p:cNvSpPr>
          <p:nvPr>
            <p:ph type="body" sz="quarter" idx="13"/>
          </p:nvPr>
        </p:nvSpPr>
        <p:spPr/>
        <p:txBody>
          <a:bodyPr/>
          <a:lstStyle/>
          <a:p>
            <a:endParaRPr lang="en-US"/>
          </a:p>
        </p:txBody>
      </p:sp>
      <p:pic>
        <p:nvPicPr>
          <p:cNvPr id="6146" name="Picture 2"/>
          <p:cNvPicPr>
            <a:picLocks noChangeAspect="1" noChangeArrowheads="1"/>
          </p:cNvPicPr>
          <p:nvPr/>
        </p:nvPicPr>
        <p:blipFill>
          <a:blip r:embed="rId3" cstate="print"/>
          <a:srcRect/>
          <a:stretch>
            <a:fillRect/>
          </a:stretch>
        </p:blipFill>
        <p:spPr bwMode="auto">
          <a:xfrm>
            <a:off x="152400" y="762000"/>
            <a:ext cx="8839200" cy="4724400"/>
          </a:xfrm>
          <a:prstGeom prst="rect">
            <a:avLst/>
          </a:prstGeom>
          <a:noFill/>
          <a:ln w="9525">
            <a:noFill/>
            <a:miter lim="800000"/>
            <a:headEnd/>
            <a:tailEnd/>
          </a:ln>
        </p:spPr>
      </p:pic>
      <p:cxnSp>
        <p:nvCxnSpPr>
          <p:cNvPr id="5" name="Straight Connector 4"/>
          <p:cNvCxnSpPr/>
          <p:nvPr/>
        </p:nvCxnSpPr>
        <p:spPr bwMode="auto">
          <a:xfrm>
            <a:off x="5105400" y="3657600"/>
            <a:ext cx="609600" cy="0"/>
          </a:xfrm>
          <a:prstGeom prst="line">
            <a:avLst/>
          </a:prstGeom>
          <a:solidFill>
            <a:srgbClr val="0095D3"/>
          </a:solidFill>
          <a:ln w="38100" cap="flat" cmpd="sng" algn="ctr">
            <a:solidFill>
              <a:srgbClr val="FF0000"/>
            </a:solidFill>
            <a:prstDash val="solid"/>
            <a:round/>
            <a:headEnd type="none" w="med" len="med"/>
            <a:tailEnd type="none" w="med" len="med"/>
          </a:ln>
          <a:effectLst/>
        </p:spPr>
      </p:cxnSp>
      <p:cxnSp>
        <p:nvCxnSpPr>
          <p:cNvPr id="6" name="Straight Connector 5"/>
          <p:cNvCxnSpPr/>
          <p:nvPr/>
        </p:nvCxnSpPr>
        <p:spPr bwMode="auto">
          <a:xfrm>
            <a:off x="4419600" y="3657600"/>
            <a:ext cx="609600" cy="0"/>
          </a:xfrm>
          <a:prstGeom prst="line">
            <a:avLst/>
          </a:prstGeom>
          <a:solidFill>
            <a:srgbClr val="0095D3"/>
          </a:solidFill>
          <a:ln w="38100" cap="flat" cmpd="sng" algn="ctr">
            <a:solidFill>
              <a:srgbClr val="FF0000"/>
            </a:solidFill>
            <a:prstDash val="solid"/>
            <a:round/>
            <a:headEnd type="none" w="med" len="med"/>
            <a:tailEnd type="none" w="med" len="med"/>
          </a:ln>
          <a:effectLst/>
        </p:spPr>
      </p:cxnSp>
      <p:cxnSp>
        <p:nvCxnSpPr>
          <p:cNvPr id="7" name="Straight Connector 6"/>
          <p:cNvCxnSpPr/>
          <p:nvPr/>
        </p:nvCxnSpPr>
        <p:spPr bwMode="auto">
          <a:xfrm>
            <a:off x="685800" y="3657600"/>
            <a:ext cx="609600" cy="0"/>
          </a:xfrm>
          <a:prstGeom prst="line">
            <a:avLst/>
          </a:prstGeom>
          <a:solidFill>
            <a:srgbClr val="0095D3"/>
          </a:solidFill>
          <a:ln w="38100" cap="flat" cmpd="sng" algn="ctr">
            <a:solidFill>
              <a:srgbClr val="FF0000"/>
            </a:solidFill>
            <a:prstDash val="solid"/>
            <a:round/>
            <a:headEnd type="none" w="med" len="med"/>
            <a:tailEnd type="none" w="med" len="med"/>
          </a:ln>
          <a:effectLst/>
        </p:spPr>
      </p:cxnSp>
      <p:cxnSp>
        <p:nvCxnSpPr>
          <p:cNvPr id="8" name="Straight Connector 7"/>
          <p:cNvCxnSpPr/>
          <p:nvPr/>
        </p:nvCxnSpPr>
        <p:spPr bwMode="auto">
          <a:xfrm>
            <a:off x="7772400" y="3657600"/>
            <a:ext cx="609600" cy="0"/>
          </a:xfrm>
          <a:prstGeom prst="line">
            <a:avLst/>
          </a:prstGeom>
          <a:solidFill>
            <a:srgbClr val="0095D3"/>
          </a:solidFill>
          <a:ln w="38100" cap="flat" cmpd="sng" algn="ctr">
            <a:solidFill>
              <a:srgbClr val="FF0000"/>
            </a:solidFill>
            <a:prstDash val="solid"/>
            <a:round/>
            <a:headEnd type="none" w="med" len="med"/>
            <a:tailEnd type="none" w="med" len="med"/>
          </a:ln>
          <a:effectLst/>
        </p:spPr>
      </p:cxnSp>
      <p:cxnSp>
        <p:nvCxnSpPr>
          <p:cNvPr id="9" name="Straight Connector 8"/>
          <p:cNvCxnSpPr/>
          <p:nvPr/>
        </p:nvCxnSpPr>
        <p:spPr bwMode="auto">
          <a:xfrm>
            <a:off x="6477000" y="3657600"/>
            <a:ext cx="609600" cy="0"/>
          </a:xfrm>
          <a:prstGeom prst="line">
            <a:avLst/>
          </a:prstGeom>
          <a:solidFill>
            <a:srgbClr val="0095D3"/>
          </a:solidFill>
          <a:ln w="38100" cap="flat" cmpd="sng" algn="ctr">
            <a:solidFill>
              <a:srgbClr val="FF0000"/>
            </a:solidFill>
            <a:prstDash val="solid"/>
            <a:round/>
            <a:headEnd type="none" w="med" len="med"/>
            <a:tailEnd type="none" w="med" len="med"/>
          </a:ln>
          <a:effectLst/>
        </p:spPr>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par>
                                <p:cTn id="11" presetID="3" presetClass="entr" presetSubtype="1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linds(horizontal)">
                                      <p:cBhvr>
                                        <p:cTn id="13" dur="500"/>
                                        <p:tgtEl>
                                          <p:spTgt spid="6"/>
                                        </p:tgtEl>
                                      </p:cBhvr>
                                    </p:animEffect>
                                  </p:childTnLst>
                                </p:cTn>
                              </p:par>
                              <p:par>
                                <p:cTn id="14" presetID="3" presetClass="entr" presetSubtype="1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linds(horizontal)">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blinds(horizontal)">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CPU-Scheduler</a:t>
            </a:r>
            <a:endParaRPr lang="en-US" dirty="0"/>
          </a:p>
        </p:txBody>
      </p:sp>
      <p:sp>
        <p:nvSpPr>
          <p:cNvPr id="3" name="Text Placeholder 2"/>
          <p:cNvSpPr>
            <a:spLocks noGrp="1"/>
          </p:cNvSpPr>
          <p:nvPr>
            <p:ph type="body" sz="quarter" idx="13"/>
          </p:nvPr>
        </p:nvSpPr>
        <p:spPr/>
        <p:txBody>
          <a:bodyPr/>
          <a:lstStyle/>
          <a:p>
            <a:r>
              <a:rPr lang="en-US" dirty="0" smtClean="0"/>
              <a:t>Virtual Time Algorithms</a:t>
            </a:r>
          </a:p>
          <a:p>
            <a:pPr lvl="1"/>
            <a:r>
              <a:rPr lang="en-US" dirty="0" smtClean="0"/>
              <a:t>Associate virtual clock with each VM</a:t>
            </a:r>
          </a:p>
          <a:p>
            <a:pPr lvl="1"/>
            <a:r>
              <a:rPr lang="en-US" dirty="0" smtClean="0"/>
              <a:t>Ticks at rate inversely proportional to VM shares</a:t>
            </a:r>
          </a:p>
          <a:p>
            <a:pPr lvl="1"/>
            <a:r>
              <a:rPr lang="en-US" dirty="0" smtClean="0"/>
              <a:t>Allocation: select VM with minimum virtual time</a:t>
            </a:r>
          </a:p>
          <a:p>
            <a:r>
              <a:rPr lang="en-US" dirty="0" smtClean="0"/>
              <a:t>Example: 3 VMs A, B, C with 3 : 2 : 1 share ratio</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609600" y="2971800"/>
            <a:ext cx="7486650" cy="26670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Throughput</a:t>
            </a:r>
            <a:endParaRPr lang="en-US" dirty="0"/>
          </a:p>
        </p:txBody>
      </p:sp>
      <p:pic>
        <p:nvPicPr>
          <p:cNvPr id="7170" name="Picture 2"/>
          <p:cNvPicPr>
            <a:picLocks noChangeAspect="1" noChangeArrowheads="1"/>
          </p:cNvPicPr>
          <p:nvPr/>
        </p:nvPicPr>
        <p:blipFill>
          <a:blip r:embed="rId3" cstate="print"/>
          <a:srcRect/>
          <a:stretch>
            <a:fillRect/>
          </a:stretch>
        </p:blipFill>
        <p:spPr bwMode="auto">
          <a:xfrm>
            <a:off x="228600" y="1219200"/>
            <a:ext cx="8448675" cy="1190625"/>
          </a:xfrm>
          <a:prstGeom prst="rect">
            <a:avLst/>
          </a:prstGeom>
          <a:noFill/>
          <a:ln w="9525">
            <a:noFill/>
            <a:miter lim="800000"/>
            <a:headEnd/>
            <a:tailEnd/>
          </a:ln>
        </p:spPr>
      </p:pic>
      <p:cxnSp>
        <p:nvCxnSpPr>
          <p:cNvPr id="5" name="Straight Connector 4"/>
          <p:cNvCxnSpPr/>
          <p:nvPr/>
        </p:nvCxnSpPr>
        <p:spPr bwMode="auto">
          <a:xfrm>
            <a:off x="3657600" y="1790700"/>
            <a:ext cx="609600" cy="0"/>
          </a:xfrm>
          <a:prstGeom prst="line">
            <a:avLst/>
          </a:prstGeom>
          <a:solidFill>
            <a:srgbClr val="0095D3"/>
          </a:solidFill>
          <a:ln w="38100" cap="flat" cmpd="sng" algn="ctr">
            <a:solidFill>
              <a:srgbClr val="FF0000"/>
            </a:solidFill>
            <a:prstDash val="solid"/>
            <a:round/>
            <a:headEnd type="none" w="med" len="med"/>
            <a:tailEnd type="none" w="med" len="med"/>
          </a:ln>
          <a:effectLst/>
        </p:spPr>
      </p:cxnSp>
      <p:cxnSp>
        <p:nvCxnSpPr>
          <p:cNvPr id="6" name="Straight Connector 5"/>
          <p:cNvCxnSpPr/>
          <p:nvPr/>
        </p:nvCxnSpPr>
        <p:spPr bwMode="auto">
          <a:xfrm>
            <a:off x="4406900" y="1803400"/>
            <a:ext cx="609600" cy="0"/>
          </a:xfrm>
          <a:prstGeom prst="line">
            <a:avLst/>
          </a:prstGeom>
          <a:solidFill>
            <a:srgbClr val="0095D3"/>
          </a:solidFill>
          <a:ln w="38100" cap="flat" cmpd="sng" algn="ctr">
            <a:solidFill>
              <a:srgbClr val="FF0000"/>
            </a:solidFill>
            <a:prstDash val="solid"/>
            <a:round/>
            <a:headEnd type="none" w="med" len="med"/>
            <a:tailEnd type="none" w="med" len="med"/>
          </a:ln>
          <a:effectLst/>
        </p:spPr>
      </p:cxnSp>
      <p:cxnSp>
        <p:nvCxnSpPr>
          <p:cNvPr id="7" name="Straight Connector 6"/>
          <p:cNvCxnSpPr/>
          <p:nvPr/>
        </p:nvCxnSpPr>
        <p:spPr bwMode="auto">
          <a:xfrm>
            <a:off x="5270500" y="1803400"/>
            <a:ext cx="609600" cy="0"/>
          </a:xfrm>
          <a:prstGeom prst="line">
            <a:avLst/>
          </a:prstGeom>
          <a:solidFill>
            <a:srgbClr val="0095D3"/>
          </a:solidFill>
          <a:ln w="38100" cap="flat" cmpd="sng" algn="ctr">
            <a:solidFill>
              <a:srgbClr val="FF0000"/>
            </a:solidFill>
            <a:prstDash val="solid"/>
            <a:round/>
            <a:headEnd type="none" w="med" len="med"/>
            <a:tailEnd type="none" w="med" len="med"/>
          </a:ln>
          <a:effectLst/>
        </p:spPr>
      </p:cxnSp>
      <p:cxnSp>
        <p:nvCxnSpPr>
          <p:cNvPr id="8" name="Straight Connector 7"/>
          <p:cNvCxnSpPr/>
          <p:nvPr/>
        </p:nvCxnSpPr>
        <p:spPr bwMode="auto">
          <a:xfrm>
            <a:off x="6159500" y="1816100"/>
            <a:ext cx="609600" cy="0"/>
          </a:xfrm>
          <a:prstGeom prst="line">
            <a:avLst/>
          </a:prstGeom>
          <a:solidFill>
            <a:srgbClr val="0095D3"/>
          </a:solidFill>
          <a:ln w="38100" cap="flat" cmpd="sng" algn="ctr">
            <a:solidFill>
              <a:srgbClr val="FF0000"/>
            </a:solidFill>
            <a:prstDash val="solid"/>
            <a:round/>
            <a:headEnd type="none" w="med" len="med"/>
            <a:tailEnd type="none" w="med" len="med"/>
          </a:ln>
          <a:effectLst/>
        </p:spPr>
      </p:cxnSp>
      <p:cxnSp>
        <p:nvCxnSpPr>
          <p:cNvPr id="9" name="Straight Connector 8"/>
          <p:cNvCxnSpPr/>
          <p:nvPr/>
        </p:nvCxnSpPr>
        <p:spPr bwMode="auto">
          <a:xfrm>
            <a:off x="6972300" y="1816100"/>
            <a:ext cx="609600" cy="0"/>
          </a:xfrm>
          <a:prstGeom prst="line">
            <a:avLst/>
          </a:prstGeom>
          <a:solidFill>
            <a:srgbClr val="0095D3"/>
          </a:solidFill>
          <a:ln w="38100" cap="flat" cmpd="sng" algn="ctr">
            <a:solidFill>
              <a:srgbClr val="FF0000"/>
            </a:solidFill>
            <a:prstDash val="solid"/>
            <a:round/>
            <a:headEnd type="none" w="med" len="med"/>
            <a:tailEnd type="none" w="med" len="med"/>
          </a:ln>
          <a:effectLst/>
        </p:spPr>
      </p:cxnSp>
      <p:pic>
        <p:nvPicPr>
          <p:cNvPr id="7171" name="Picture 3"/>
          <p:cNvPicPr>
            <a:picLocks noChangeAspect="1" noChangeArrowheads="1"/>
          </p:cNvPicPr>
          <p:nvPr/>
        </p:nvPicPr>
        <p:blipFill>
          <a:blip r:embed="rId4" cstate="print"/>
          <a:srcRect/>
          <a:stretch>
            <a:fillRect/>
          </a:stretch>
        </p:blipFill>
        <p:spPr bwMode="auto">
          <a:xfrm>
            <a:off x="304800" y="3352800"/>
            <a:ext cx="8153400" cy="838200"/>
          </a:xfrm>
          <a:prstGeom prst="rect">
            <a:avLst/>
          </a:prstGeom>
          <a:noFill/>
          <a:ln w="9525">
            <a:noFill/>
            <a:miter lim="800000"/>
            <a:headEnd/>
            <a:tailEnd/>
          </a:ln>
        </p:spPr>
      </p:pic>
      <p:cxnSp>
        <p:nvCxnSpPr>
          <p:cNvPr id="11" name="Straight Connector 10"/>
          <p:cNvCxnSpPr/>
          <p:nvPr/>
        </p:nvCxnSpPr>
        <p:spPr bwMode="auto">
          <a:xfrm>
            <a:off x="5054600" y="3619500"/>
            <a:ext cx="609600" cy="0"/>
          </a:xfrm>
          <a:prstGeom prst="line">
            <a:avLst/>
          </a:prstGeom>
          <a:solidFill>
            <a:srgbClr val="0095D3"/>
          </a:solidFill>
          <a:ln w="38100" cap="flat" cmpd="sng" algn="ctr">
            <a:solidFill>
              <a:srgbClr val="FF0000"/>
            </a:solidFill>
            <a:prstDash val="solid"/>
            <a:round/>
            <a:headEnd type="none" w="med" len="med"/>
            <a:tailEnd type="none" w="med" len="med"/>
          </a:ln>
          <a:effectLst/>
        </p:spPr>
      </p:cxnSp>
      <p:cxnSp>
        <p:nvCxnSpPr>
          <p:cNvPr id="12" name="Straight Connector 11"/>
          <p:cNvCxnSpPr/>
          <p:nvPr/>
        </p:nvCxnSpPr>
        <p:spPr bwMode="auto">
          <a:xfrm>
            <a:off x="5867400" y="3619500"/>
            <a:ext cx="609600" cy="0"/>
          </a:xfrm>
          <a:prstGeom prst="line">
            <a:avLst/>
          </a:prstGeom>
          <a:solidFill>
            <a:srgbClr val="0095D3"/>
          </a:solidFill>
          <a:ln w="38100" cap="flat" cmpd="sng" algn="ctr">
            <a:solidFill>
              <a:srgbClr val="FF0000"/>
            </a:solidFill>
            <a:prstDash val="solid"/>
            <a:round/>
            <a:headEnd type="none" w="med" len="med"/>
            <a:tailEnd type="none" w="med" len="med"/>
          </a:ln>
          <a:effectLst/>
        </p:spPr>
      </p:cxnSp>
      <p:cxnSp>
        <p:nvCxnSpPr>
          <p:cNvPr id="13" name="Straight Connector 12"/>
          <p:cNvCxnSpPr/>
          <p:nvPr/>
        </p:nvCxnSpPr>
        <p:spPr bwMode="auto">
          <a:xfrm>
            <a:off x="7137400" y="3606800"/>
            <a:ext cx="609600" cy="0"/>
          </a:xfrm>
          <a:prstGeom prst="line">
            <a:avLst/>
          </a:prstGeom>
          <a:solidFill>
            <a:srgbClr val="0095D3"/>
          </a:solidFill>
          <a:ln w="38100" cap="flat" cmpd="sng" algn="ctr">
            <a:solidFill>
              <a:srgbClr val="FF0000"/>
            </a:solidFill>
            <a:prstDash val="solid"/>
            <a:round/>
            <a:headEnd type="none" w="med" len="med"/>
            <a:tailEnd type="none" w="med" len="med"/>
          </a:ln>
          <a:effectLst/>
        </p:spPr>
      </p:cxnSp>
      <p:sp>
        <p:nvSpPr>
          <p:cNvPr id="14" name="Text Placeholder 2"/>
          <p:cNvSpPr>
            <a:spLocks noGrp="1"/>
          </p:cNvSpPr>
          <p:nvPr>
            <p:ph type="body" sz="quarter" idx="13"/>
          </p:nvPr>
        </p:nvSpPr>
        <p:spPr>
          <a:xfrm>
            <a:off x="352425" y="786384"/>
            <a:ext cx="8385048" cy="5010912"/>
          </a:xfrm>
        </p:spPr>
        <p:txBody>
          <a:bodyPr/>
          <a:lstStyle/>
          <a:p>
            <a:r>
              <a:rPr lang="en-US" dirty="0" smtClean="0"/>
              <a:t>Adapter Counter</a:t>
            </a:r>
          </a:p>
          <a:p>
            <a:endParaRPr lang="en-US" dirty="0" smtClean="0"/>
          </a:p>
          <a:p>
            <a:endParaRPr lang="en-US" dirty="0" smtClean="0"/>
          </a:p>
          <a:p>
            <a:endParaRPr lang="en-US" dirty="0" smtClean="0"/>
          </a:p>
          <a:p>
            <a:endParaRPr lang="en-US" dirty="0" smtClean="0"/>
          </a:p>
          <a:p>
            <a:r>
              <a:rPr lang="en-US" dirty="0" smtClean="0"/>
              <a:t>1M IOPS</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par>
                                <p:cTn id="13" presetID="3" presetClass="entr" presetSubtype="1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linds(horizontal)">
                                      <p:cBhvr>
                                        <p:cTn id="20" dur="500"/>
                                        <p:tgtEl>
                                          <p:spTgt spid="8"/>
                                        </p:tgtEl>
                                      </p:cBhvr>
                                    </p:animEffect>
                                  </p:childTnLst>
                                </p:cTn>
                              </p:par>
                              <p:par>
                                <p:cTn id="21" presetID="3" presetClass="entr" presetSubtype="1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linds(horizontal)">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blinds(horizontal)">
                                      <p:cBhvr>
                                        <p:cTn id="28" dur="500"/>
                                        <p:tgtEl>
                                          <p:spTgt spid="11"/>
                                        </p:tgtEl>
                                      </p:cBhvr>
                                    </p:animEffect>
                                  </p:childTnLst>
                                </p:cTn>
                              </p:par>
                              <p:par>
                                <p:cTn id="29" presetID="3" presetClass="entr" presetSubtype="1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blinds(horizontal)">
                                      <p:cBhvr>
                                        <p:cTn id="31" dur="500"/>
                                        <p:tgtEl>
                                          <p:spTgt spid="12"/>
                                        </p:tgtEl>
                                      </p:cBhvr>
                                    </p:animEffect>
                                  </p:childTnLst>
                                </p:cTn>
                              </p:par>
                              <p:par>
                                <p:cTn id="32" presetID="3" presetClass="entr" presetSubtype="10"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blinds(horizontal)">
                                      <p:cBhvr>
                                        <p:cTn id="3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 Latency</a:t>
            </a:r>
            <a:endParaRPr lang="en-US" dirty="0"/>
          </a:p>
        </p:txBody>
      </p:sp>
      <p:sp>
        <p:nvSpPr>
          <p:cNvPr id="3" name="Text Placeholder 2"/>
          <p:cNvSpPr>
            <a:spLocks noGrp="1"/>
          </p:cNvSpPr>
          <p:nvPr>
            <p:ph type="body" sz="quarter" idx="13"/>
          </p:nvPr>
        </p:nvSpPr>
        <p:spPr/>
        <p:txBody>
          <a:bodyPr/>
          <a:lstStyle/>
          <a:p>
            <a:endParaRPr lang="en-US" dirty="0"/>
          </a:p>
        </p:txBody>
      </p:sp>
      <p:pic>
        <p:nvPicPr>
          <p:cNvPr id="8194" name="Picture 2"/>
          <p:cNvPicPr>
            <a:picLocks noChangeAspect="1" noChangeArrowheads="1"/>
          </p:cNvPicPr>
          <p:nvPr/>
        </p:nvPicPr>
        <p:blipFill>
          <a:blip r:embed="rId2" cstate="print"/>
          <a:srcRect/>
          <a:stretch>
            <a:fillRect/>
          </a:stretch>
        </p:blipFill>
        <p:spPr bwMode="auto">
          <a:xfrm>
            <a:off x="371475" y="762000"/>
            <a:ext cx="6943725" cy="48577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 Latency</a:t>
            </a:r>
            <a:endParaRPr lang="en-US" dirty="0"/>
          </a:p>
        </p:txBody>
      </p:sp>
      <p:sp>
        <p:nvSpPr>
          <p:cNvPr id="3" name="Text Placeholder 2"/>
          <p:cNvSpPr>
            <a:spLocks noGrp="1"/>
          </p:cNvSpPr>
          <p:nvPr>
            <p:ph type="body" sz="quarter" idx="13"/>
          </p:nvPr>
        </p:nvSpPr>
        <p:spPr/>
        <p:txBody>
          <a:bodyPr/>
          <a:lstStyle/>
          <a:p>
            <a:endParaRPr lang="en-US" dirty="0" smtClean="0"/>
          </a:p>
          <a:p>
            <a:endParaRPr lang="en-US" dirty="0" smtClean="0"/>
          </a:p>
          <a:p>
            <a:endParaRPr lang="en-US" dirty="0" smtClean="0"/>
          </a:p>
          <a:p>
            <a:endParaRPr lang="en-US" dirty="0" smtClean="0"/>
          </a:p>
          <a:p>
            <a:endParaRPr lang="en-US" dirty="0" smtClean="0"/>
          </a:p>
          <a:p>
            <a:r>
              <a:rPr lang="en-US" dirty="0" smtClean="0"/>
              <a:t>1M IOPS</a:t>
            </a:r>
            <a:endParaRPr lang="en-US" dirty="0"/>
          </a:p>
        </p:txBody>
      </p:sp>
      <p:pic>
        <p:nvPicPr>
          <p:cNvPr id="9218" name="Picture 2"/>
          <p:cNvPicPr>
            <a:picLocks noChangeAspect="1" noChangeArrowheads="1"/>
          </p:cNvPicPr>
          <p:nvPr/>
        </p:nvPicPr>
        <p:blipFill>
          <a:blip r:embed="rId3" cstate="print"/>
          <a:srcRect/>
          <a:stretch>
            <a:fillRect/>
          </a:stretch>
        </p:blipFill>
        <p:spPr bwMode="auto">
          <a:xfrm>
            <a:off x="381000" y="1295400"/>
            <a:ext cx="7772400" cy="1190625"/>
          </a:xfrm>
          <a:prstGeom prst="rect">
            <a:avLst/>
          </a:prstGeom>
          <a:noFill/>
          <a:ln w="9525">
            <a:noFill/>
            <a:miter lim="800000"/>
            <a:headEnd/>
            <a:tailEnd/>
          </a:ln>
        </p:spPr>
      </p:pic>
      <p:pic>
        <p:nvPicPr>
          <p:cNvPr id="9220" name="Picture 4"/>
          <p:cNvPicPr>
            <a:picLocks noChangeAspect="1" noChangeArrowheads="1"/>
          </p:cNvPicPr>
          <p:nvPr/>
        </p:nvPicPr>
        <p:blipFill>
          <a:blip r:embed="rId4" cstate="print"/>
          <a:srcRect/>
          <a:stretch>
            <a:fillRect/>
          </a:stretch>
        </p:blipFill>
        <p:spPr bwMode="auto">
          <a:xfrm>
            <a:off x="2997200" y="3530600"/>
            <a:ext cx="3556000" cy="1963041"/>
          </a:xfrm>
          <a:prstGeom prst="rect">
            <a:avLst/>
          </a:prstGeom>
          <a:noFill/>
          <a:ln w="9525">
            <a:noFill/>
            <a:miter lim="800000"/>
            <a:headEnd/>
            <a:tailEnd/>
          </a:ln>
        </p:spPr>
      </p:pic>
      <p:pic>
        <p:nvPicPr>
          <p:cNvPr id="9221" name="Picture 5"/>
          <p:cNvPicPr>
            <a:picLocks noChangeAspect="1" noChangeArrowheads="1"/>
          </p:cNvPicPr>
          <p:nvPr/>
        </p:nvPicPr>
        <p:blipFill>
          <a:blip r:embed="rId5" cstate="print"/>
          <a:srcRect/>
          <a:stretch>
            <a:fillRect/>
          </a:stretch>
        </p:blipFill>
        <p:spPr bwMode="auto">
          <a:xfrm>
            <a:off x="1295400" y="3581401"/>
            <a:ext cx="1752600" cy="1981200"/>
          </a:xfrm>
          <a:prstGeom prst="rect">
            <a:avLst/>
          </a:prstGeom>
          <a:noFill/>
          <a:ln w="9525">
            <a:noFill/>
            <a:miter lim="800000"/>
            <a:headEnd/>
            <a:tailEnd/>
          </a:ln>
        </p:spPr>
      </p:pic>
      <p:cxnSp>
        <p:nvCxnSpPr>
          <p:cNvPr id="8" name="Straight Connector 7"/>
          <p:cNvCxnSpPr/>
          <p:nvPr/>
        </p:nvCxnSpPr>
        <p:spPr bwMode="auto">
          <a:xfrm>
            <a:off x="1981200" y="1905000"/>
            <a:ext cx="609600" cy="0"/>
          </a:xfrm>
          <a:prstGeom prst="line">
            <a:avLst/>
          </a:prstGeom>
          <a:solidFill>
            <a:srgbClr val="0095D3"/>
          </a:solidFill>
          <a:ln w="38100" cap="flat" cmpd="sng" algn="ctr">
            <a:solidFill>
              <a:srgbClr val="FF0000"/>
            </a:solidFill>
            <a:prstDash val="solid"/>
            <a:round/>
            <a:headEnd type="none" w="med" len="med"/>
            <a:tailEnd type="none" w="med" len="med"/>
          </a:ln>
          <a:effectLst/>
        </p:spPr>
      </p:cxnSp>
      <p:cxnSp>
        <p:nvCxnSpPr>
          <p:cNvPr id="13" name="Straight Connector 12"/>
          <p:cNvCxnSpPr/>
          <p:nvPr/>
        </p:nvCxnSpPr>
        <p:spPr bwMode="auto">
          <a:xfrm>
            <a:off x="3048000" y="1905000"/>
            <a:ext cx="609600" cy="0"/>
          </a:xfrm>
          <a:prstGeom prst="line">
            <a:avLst/>
          </a:prstGeom>
          <a:solidFill>
            <a:srgbClr val="0095D3"/>
          </a:solidFill>
          <a:ln w="38100" cap="flat" cmpd="sng" algn="ctr">
            <a:solidFill>
              <a:srgbClr val="FF0000"/>
            </a:solidFill>
            <a:prstDash val="solid"/>
            <a:round/>
            <a:headEnd type="none" w="med" len="med"/>
            <a:tailEnd type="none" w="med" len="med"/>
          </a:ln>
          <a:effectLst/>
        </p:spPr>
      </p:cxnSp>
      <p:cxnSp>
        <p:nvCxnSpPr>
          <p:cNvPr id="14" name="Straight Connector 13"/>
          <p:cNvCxnSpPr/>
          <p:nvPr/>
        </p:nvCxnSpPr>
        <p:spPr bwMode="auto">
          <a:xfrm>
            <a:off x="4114800" y="1905000"/>
            <a:ext cx="609600" cy="0"/>
          </a:xfrm>
          <a:prstGeom prst="line">
            <a:avLst/>
          </a:prstGeom>
          <a:solidFill>
            <a:srgbClr val="0095D3"/>
          </a:solidFill>
          <a:ln w="38100" cap="flat" cmpd="sng" algn="ctr">
            <a:solidFill>
              <a:srgbClr val="FF0000"/>
            </a:solidFill>
            <a:prstDash val="solid"/>
            <a:round/>
            <a:headEnd type="none" w="med" len="med"/>
            <a:tailEnd type="none" w="med" len="med"/>
          </a:ln>
          <a:effectLst/>
        </p:spPr>
      </p:cxnSp>
      <p:cxnSp>
        <p:nvCxnSpPr>
          <p:cNvPr id="15" name="Straight Connector 14"/>
          <p:cNvCxnSpPr/>
          <p:nvPr/>
        </p:nvCxnSpPr>
        <p:spPr bwMode="auto">
          <a:xfrm>
            <a:off x="5105400" y="1905000"/>
            <a:ext cx="609600" cy="0"/>
          </a:xfrm>
          <a:prstGeom prst="line">
            <a:avLst/>
          </a:prstGeom>
          <a:solidFill>
            <a:srgbClr val="0095D3"/>
          </a:solidFill>
          <a:ln w="38100" cap="flat" cmpd="sng" algn="ctr">
            <a:solidFill>
              <a:srgbClr val="FF0000"/>
            </a:solidFill>
            <a:prstDash val="solid"/>
            <a:round/>
            <a:headEnd type="none" w="med" len="med"/>
            <a:tailEnd type="none" w="med" len="med"/>
          </a:ln>
          <a:effectLst/>
        </p:spPr>
      </p:cxnSp>
      <p:cxnSp>
        <p:nvCxnSpPr>
          <p:cNvPr id="16" name="Straight Connector 15"/>
          <p:cNvCxnSpPr/>
          <p:nvPr/>
        </p:nvCxnSpPr>
        <p:spPr bwMode="auto">
          <a:xfrm>
            <a:off x="1295400" y="1905000"/>
            <a:ext cx="609600" cy="0"/>
          </a:xfrm>
          <a:prstGeom prst="line">
            <a:avLst/>
          </a:prstGeom>
          <a:solidFill>
            <a:srgbClr val="0095D3"/>
          </a:solidFill>
          <a:ln w="38100" cap="flat" cmpd="sng" algn="ctr">
            <a:solidFill>
              <a:srgbClr val="FF0000"/>
            </a:solidFill>
            <a:prstDash val="solid"/>
            <a:round/>
            <a:headEnd type="none" w="med" len="med"/>
            <a:tailEnd type="none" w="med" len="med"/>
          </a:ln>
          <a:effectLst/>
        </p:spPr>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par>
                                <p:cTn id="8" presetID="3" presetClass="entr" presetSubtype="1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linds(horizontal)">
                                      <p:cBhvr>
                                        <p:cTn id="10" dur="500"/>
                                        <p:tgtEl>
                                          <p:spTgt spid="13"/>
                                        </p:tgtEl>
                                      </p:cBhvr>
                                    </p:animEffect>
                                  </p:childTnLst>
                                </p:cTn>
                              </p:par>
                              <p:par>
                                <p:cTn id="11" presetID="3" presetClass="entr" presetSubtype="1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linds(horizontal)">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blinds(horizontal)">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blinds(horizontal)">
                                      <p:cBhvr>
                                        <p:cTn id="2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 Queue Depth</a:t>
            </a:r>
            <a:endParaRPr lang="en-US" dirty="0"/>
          </a:p>
        </p:txBody>
      </p:sp>
      <p:sp>
        <p:nvSpPr>
          <p:cNvPr id="3" name="Text Placeholder 2"/>
          <p:cNvSpPr>
            <a:spLocks noGrp="1"/>
          </p:cNvSpPr>
          <p:nvPr>
            <p:ph type="body" sz="quarter" idx="13"/>
          </p:nvPr>
        </p:nvSpPr>
        <p:spPr/>
        <p:txBody>
          <a:bodyPr/>
          <a:lstStyle/>
          <a:p>
            <a:endParaRPr lang="en-US" dirty="0" smtClean="0"/>
          </a:p>
          <a:p>
            <a:endParaRPr lang="en-US" dirty="0" smtClean="0"/>
          </a:p>
          <a:p>
            <a:endParaRPr lang="en-US" dirty="0" smtClean="0"/>
          </a:p>
          <a:p>
            <a:endParaRPr lang="en-US" dirty="0" smtClean="0"/>
          </a:p>
          <a:p>
            <a:pPr>
              <a:buNone/>
            </a:pPr>
            <a:endParaRPr lang="en-US" dirty="0" smtClean="0"/>
          </a:p>
          <a:p>
            <a:r>
              <a:rPr lang="en-US" dirty="0" smtClean="0"/>
              <a:t>Error Statics</a:t>
            </a:r>
            <a:endParaRPr lang="en-US" dirty="0"/>
          </a:p>
        </p:txBody>
      </p:sp>
      <p:pic>
        <p:nvPicPr>
          <p:cNvPr id="10242" name="Picture 2"/>
          <p:cNvPicPr>
            <a:picLocks noChangeAspect="1" noChangeArrowheads="1"/>
          </p:cNvPicPr>
          <p:nvPr/>
        </p:nvPicPr>
        <p:blipFill>
          <a:blip r:embed="rId3" cstate="print"/>
          <a:srcRect/>
          <a:stretch>
            <a:fillRect/>
          </a:stretch>
        </p:blipFill>
        <p:spPr bwMode="auto">
          <a:xfrm>
            <a:off x="152400" y="838200"/>
            <a:ext cx="8829675" cy="1743075"/>
          </a:xfrm>
          <a:prstGeom prst="rect">
            <a:avLst/>
          </a:prstGeom>
          <a:noFill/>
          <a:ln w="9525">
            <a:noFill/>
            <a:miter lim="800000"/>
            <a:headEnd/>
            <a:tailEnd/>
          </a:ln>
        </p:spPr>
      </p:pic>
      <p:cxnSp>
        <p:nvCxnSpPr>
          <p:cNvPr id="5" name="Straight Connector 4"/>
          <p:cNvCxnSpPr/>
          <p:nvPr/>
        </p:nvCxnSpPr>
        <p:spPr bwMode="auto">
          <a:xfrm>
            <a:off x="5791200" y="1447800"/>
            <a:ext cx="609600" cy="0"/>
          </a:xfrm>
          <a:prstGeom prst="line">
            <a:avLst/>
          </a:prstGeom>
          <a:solidFill>
            <a:srgbClr val="0095D3"/>
          </a:solidFill>
          <a:ln w="38100" cap="flat" cmpd="sng" algn="ctr">
            <a:solidFill>
              <a:srgbClr val="FF0000"/>
            </a:solidFill>
            <a:prstDash val="solid"/>
            <a:round/>
            <a:headEnd type="none" w="med" len="med"/>
            <a:tailEnd type="none" w="med" len="med"/>
          </a:ln>
          <a:effectLst/>
        </p:spPr>
      </p:cxnSp>
      <p:cxnSp>
        <p:nvCxnSpPr>
          <p:cNvPr id="7" name="Straight Connector 6"/>
          <p:cNvCxnSpPr/>
          <p:nvPr/>
        </p:nvCxnSpPr>
        <p:spPr bwMode="auto">
          <a:xfrm>
            <a:off x="7467600" y="1447800"/>
            <a:ext cx="457200" cy="0"/>
          </a:xfrm>
          <a:prstGeom prst="line">
            <a:avLst/>
          </a:prstGeom>
          <a:solidFill>
            <a:srgbClr val="0095D3"/>
          </a:solidFill>
          <a:ln w="38100" cap="flat" cmpd="sng" algn="ctr">
            <a:solidFill>
              <a:srgbClr val="FF0000"/>
            </a:solidFill>
            <a:prstDash val="solid"/>
            <a:round/>
            <a:headEnd type="none" w="med" len="med"/>
            <a:tailEnd type="none" w="med" len="med"/>
          </a:ln>
          <a:effectLst/>
        </p:spPr>
      </p:cxnSp>
      <p:cxnSp>
        <p:nvCxnSpPr>
          <p:cNvPr id="10" name="Straight Connector 9"/>
          <p:cNvCxnSpPr/>
          <p:nvPr/>
        </p:nvCxnSpPr>
        <p:spPr bwMode="auto">
          <a:xfrm>
            <a:off x="6858000" y="1447800"/>
            <a:ext cx="609600" cy="0"/>
          </a:xfrm>
          <a:prstGeom prst="line">
            <a:avLst/>
          </a:prstGeom>
          <a:solidFill>
            <a:srgbClr val="0095D3"/>
          </a:solidFill>
          <a:ln w="38100" cap="flat" cmpd="sng" algn="ctr">
            <a:solidFill>
              <a:srgbClr val="FF0000"/>
            </a:solidFill>
            <a:prstDash val="solid"/>
            <a:round/>
            <a:headEnd type="none" w="med" len="med"/>
            <a:tailEnd type="none" w="med" len="med"/>
          </a:ln>
          <a:effectLst/>
        </p:spPr>
      </p:cxnSp>
      <p:cxnSp>
        <p:nvCxnSpPr>
          <p:cNvPr id="11" name="Straight Connector 10"/>
          <p:cNvCxnSpPr/>
          <p:nvPr/>
        </p:nvCxnSpPr>
        <p:spPr bwMode="auto">
          <a:xfrm>
            <a:off x="8305800" y="1447800"/>
            <a:ext cx="609600" cy="0"/>
          </a:xfrm>
          <a:prstGeom prst="line">
            <a:avLst/>
          </a:prstGeom>
          <a:solidFill>
            <a:srgbClr val="0095D3"/>
          </a:solidFill>
          <a:ln w="38100" cap="flat" cmpd="sng" algn="ctr">
            <a:solidFill>
              <a:srgbClr val="FF0000"/>
            </a:solidFill>
            <a:prstDash val="solid"/>
            <a:round/>
            <a:headEnd type="none" w="med" len="med"/>
            <a:tailEnd type="none" w="med" len="med"/>
          </a:ln>
          <a:effectLst/>
        </p:spPr>
      </p:cxnSp>
      <p:pic>
        <p:nvPicPr>
          <p:cNvPr id="10243" name="Picture 3"/>
          <p:cNvPicPr>
            <a:picLocks noChangeAspect="1" noChangeArrowheads="1"/>
          </p:cNvPicPr>
          <p:nvPr/>
        </p:nvPicPr>
        <p:blipFill>
          <a:blip r:embed="rId4" cstate="print"/>
          <a:srcRect/>
          <a:stretch>
            <a:fillRect/>
          </a:stretch>
        </p:blipFill>
        <p:spPr bwMode="auto">
          <a:xfrm>
            <a:off x="228600" y="3352800"/>
            <a:ext cx="8458200" cy="1152525"/>
          </a:xfrm>
          <a:prstGeom prst="rect">
            <a:avLst/>
          </a:prstGeom>
          <a:noFill/>
          <a:ln w="9525">
            <a:noFill/>
            <a:miter lim="800000"/>
            <a:headEnd/>
            <a:tailEnd/>
          </a:ln>
        </p:spPr>
      </p:pic>
      <p:cxnSp>
        <p:nvCxnSpPr>
          <p:cNvPr id="13" name="Straight Connector 12"/>
          <p:cNvCxnSpPr/>
          <p:nvPr/>
        </p:nvCxnSpPr>
        <p:spPr bwMode="auto">
          <a:xfrm>
            <a:off x="5638800" y="3949700"/>
            <a:ext cx="609600" cy="0"/>
          </a:xfrm>
          <a:prstGeom prst="line">
            <a:avLst/>
          </a:prstGeom>
          <a:solidFill>
            <a:srgbClr val="0095D3"/>
          </a:solidFill>
          <a:ln w="38100" cap="flat" cmpd="sng" algn="ctr">
            <a:solidFill>
              <a:srgbClr val="FF0000"/>
            </a:solidFill>
            <a:prstDash val="solid"/>
            <a:round/>
            <a:headEnd type="none" w="med" len="med"/>
            <a:tailEnd type="none" w="med" len="med"/>
          </a:ln>
          <a:effectLst/>
        </p:spPr>
      </p:cxnSp>
      <p:cxnSp>
        <p:nvCxnSpPr>
          <p:cNvPr id="15" name="Straight Connector 14"/>
          <p:cNvCxnSpPr/>
          <p:nvPr/>
        </p:nvCxnSpPr>
        <p:spPr bwMode="auto">
          <a:xfrm>
            <a:off x="6553200" y="3949700"/>
            <a:ext cx="609600" cy="0"/>
          </a:xfrm>
          <a:prstGeom prst="line">
            <a:avLst/>
          </a:prstGeom>
          <a:solidFill>
            <a:srgbClr val="0095D3"/>
          </a:solidFill>
          <a:ln w="38100" cap="flat" cmpd="sng" algn="ctr">
            <a:solidFill>
              <a:srgbClr val="FF0000"/>
            </a:solidFill>
            <a:prstDash val="solid"/>
            <a:round/>
            <a:headEnd type="none" w="med" len="med"/>
            <a:tailEnd type="none" w="med" len="med"/>
          </a:ln>
          <a:effectLst/>
        </p:spPr>
      </p:cxnSp>
      <p:pic>
        <p:nvPicPr>
          <p:cNvPr id="10244" name="Picture 4"/>
          <p:cNvPicPr>
            <a:picLocks noChangeAspect="1" noChangeArrowheads="1"/>
          </p:cNvPicPr>
          <p:nvPr/>
        </p:nvPicPr>
        <p:blipFill>
          <a:blip r:embed="rId5" cstate="print"/>
          <a:srcRect/>
          <a:stretch>
            <a:fillRect/>
          </a:stretch>
        </p:blipFill>
        <p:spPr bwMode="auto">
          <a:xfrm>
            <a:off x="228600" y="4800600"/>
            <a:ext cx="8153400" cy="1724025"/>
          </a:xfrm>
          <a:prstGeom prst="rect">
            <a:avLst/>
          </a:prstGeom>
          <a:noFill/>
          <a:ln w="9525">
            <a:noFill/>
            <a:miter lim="800000"/>
            <a:headEnd/>
            <a:tailEnd/>
          </a:ln>
        </p:spPr>
      </p:pic>
      <p:cxnSp>
        <p:nvCxnSpPr>
          <p:cNvPr id="17" name="Straight Connector 16"/>
          <p:cNvCxnSpPr/>
          <p:nvPr/>
        </p:nvCxnSpPr>
        <p:spPr bwMode="auto">
          <a:xfrm>
            <a:off x="5346700" y="5372100"/>
            <a:ext cx="609600" cy="0"/>
          </a:xfrm>
          <a:prstGeom prst="line">
            <a:avLst/>
          </a:prstGeom>
          <a:solidFill>
            <a:srgbClr val="0095D3"/>
          </a:solidFill>
          <a:ln w="38100" cap="flat" cmpd="sng" algn="ctr">
            <a:solidFill>
              <a:srgbClr val="FF0000"/>
            </a:solidFill>
            <a:prstDash val="solid"/>
            <a:round/>
            <a:headEnd type="none" w="med" len="med"/>
            <a:tailEnd type="none" w="med" len="med"/>
          </a:ln>
          <a:effectLst/>
        </p:spPr>
      </p:cxnSp>
      <p:cxnSp>
        <p:nvCxnSpPr>
          <p:cNvPr id="18" name="Straight Connector 17"/>
          <p:cNvCxnSpPr/>
          <p:nvPr/>
        </p:nvCxnSpPr>
        <p:spPr bwMode="auto">
          <a:xfrm>
            <a:off x="6934200" y="5372100"/>
            <a:ext cx="609600" cy="0"/>
          </a:xfrm>
          <a:prstGeom prst="line">
            <a:avLst/>
          </a:prstGeom>
          <a:solidFill>
            <a:srgbClr val="0095D3"/>
          </a:solidFill>
          <a:ln w="38100" cap="flat" cmpd="sng" algn="ctr">
            <a:solidFill>
              <a:srgbClr val="FF0000"/>
            </a:solidFill>
            <a:prstDash val="solid"/>
            <a:round/>
            <a:headEnd type="none" w="med" len="med"/>
            <a:tailEnd type="none" w="med" len="med"/>
          </a:ln>
          <a:effectLst/>
        </p:spPr>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par>
                                <p:cTn id="11" presetID="3" presetClass="entr" presetSubtype="1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linds(horizontal)">
                                      <p:cBhvr>
                                        <p:cTn id="13" dur="500"/>
                                        <p:tgtEl>
                                          <p:spTgt spid="10"/>
                                        </p:tgtEl>
                                      </p:cBhvr>
                                    </p:animEffect>
                                  </p:childTnLst>
                                </p:cTn>
                              </p:par>
                              <p:par>
                                <p:cTn id="14" presetID="3" presetClass="entr" presetSubtype="10"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blinds(horizontal)">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blinds(horizontal)">
                                      <p:cBhvr>
                                        <p:cTn id="21" dur="500"/>
                                        <p:tgtEl>
                                          <p:spTgt spid="13"/>
                                        </p:tgtEl>
                                      </p:cBhvr>
                                    </p:animEffect>
                                  </p:childTnLst>
                                </p:cTn>
                              </p:par>
                              <p:par>
                                <p:cTn id="22" presetID="3" presetClass="entr" presetSubtype="10" fill="hold"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blinds(horizontal)">
                                      <p:cBhvr>
                                        <p:cTn id="24" dur="500"/>
                                        <p:tgtEl>
                                          <p:spTgt spid="15"/>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blinds(horizontal)">
                                      <p:cBhvr>
                                        <p:cTn id="29" dur="500"/>
                                        <p:tgtEl>
                                          <p:spTgt spid="17"/>
                                        </p:tgtEl>
                                      </p:cBhvr>
                                    </p:animEffect>
                                  </p:childTnLst>
                                </p:cTn>
                              </p:par>
                              <p:par>
                                <p:cTn id="30" presetID="3" presetClass="entr" presetSubtype="10" fill="hold"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blinds(horizontal)">
                                      <p:cBhvr>
                                        <p:cTn id="3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Networking</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76200" y="1038225"/>
            <a:ext cx="8991600" cy="3990975"/>
          </a:xfrm>
          <a:prstGeom prst="rect">
            <a:avLst/>
          </a:prstGeom>
          <a:noFill/>
          <a:ln w="9525">
            <a:noFill/>
            <a:miter lim="800000"/>
            <a:headEnd/>
            <a:tailEnd/>
          </a:ln>
        </p:spPr>
      </p:pic>
      <p:cxnSp>
        <p:nvCxnSpPr>
          <p:cNvPr id="5" name="Straight Connector 4"/>
          <p:cNvCxnSpPr/>
          <p:nvPr/>
        </p:nvCxnSpPr>
        <p:spPr bwMode="auto">
          <a:xfrm>
            <a:off x="914400" y="1647825"/>
            <a:ext cx="304800" cy="0"/>
          </a:xfrm>
          <a:prstGeom prst="line">
            <a:avLst/>
          </a:prstGeom>
          <a:solidFill>
            <a:srgbClr val="0095D3"/>
          </a:solidFill>
          <a:ln w="38100" cap="flat" cmpd="sng" algn="ctr">
            <a:solidFill>
              <a:srgbClr val="FF0000"/>
            </a:solidFill>
            <a:prstDash val="solid"/>
            <a:round/>
            <a:headEnd type="none" w="med" len="med"/>
            <a:tailEnd type="none" w="med" len="med"/>
          </a:ln>
          <a:effectLst/>
        </p:spPr>
      </p:cxnSp>
      <p:cxnSp>
        <p:nvCxnSpPr>
          <p:cNvPr id="6" name="Straight Connector 5"/>
          <p:cNvCxnSpPr/>
          <p:nvPr/>
        </p:nvCxnSpPr>
        <p:spPr bwMode="auto">
          <a:xfrm>
            <a:off x="1270000" y="1647825"/>
            <a:ext cx="304800" cy="0"/>
          </a:xfrm>
          <a:prstGeom prst="line">
            <a:avLst/>
          </a:prstGeom>
          <a:solidFill>
            <a:srgbClr val="0095D3"/>
          </a:solidFill>
          <a:ln w="38100" cap="flat" cmpd="sng" algn="ctr">
            <a:solidFill>
              <a:srgbClr val="FF0000"/>
            </a:solidFill>
            <a:prstDash val="solid"/>
            <a:round/>
            <a:headEnd type="none" w="med" len="med"/>
            <a:tailEnd type="none" w="med" len="med"/>
          </a:ln>
          <a:effectLst/>
        </p:spPr>
      </p:cxnSp>
      <p:cxnSp>
        <p:nvCxnSpPr>
          <p:cNvPr id="7" name="Straight Connector 6"/>
          <p:cNvCxnSpPr/>
          <p:nvPr/>
        </p:nvCxnSpPr>
        <p:spPr bwMode="auto">
          <a:xfrm>
            <a:off x="1600200" y="1647825"/>
            <a:ext cx="457200" cy="0"/>
          </a:xfrm>
          <a:prstGeom prst="line">
            <a:avLst/>
          </a:prstGeom>
          <a:solidFill>
            <a:srgbClr val="0095D3"/>
          </a:solidFill>
          <a:ln w="38100" cap="flat" cmpd="sng" algn="ctr">
            <a:solidFill>
              <a:srgbClr val="FF0000"/>
            </a:solidFill>
            <a:prstDash val="solid"/>
            <a:round/>
            <a:headEnd type="none" w="med" len="med"/>
            <a:tailEnd type="none" w="med" len="med"/>
          </a:ln>
          <a:effectLst/>
        </p:spPr>
      </p:cxnSp>
      <p:cxnSp>
        <p:nvCxnSpPr>
          <p:cNvPr id="12" name="Straight Connector 11"/>
          <p:cNvCxnSpPr/>
          <p:nvPr/>
        </p:nvCxnSpPr>
        <p:spPr bwMode="auto">
          <a:xfrm>
            <a:off x="3949700" y="4111625"/>
            <a:ext cx="609600" cy="0"/>
          </a:xfrm>
          <a:prstGeom prst="line">
            <a:avLst/>
          </a:prstGeom>
          <a:solidFill>
            <a:srgbClr val="0095D3"/>
          </a:solidFill>
          <a:ln w="38100" cap="flat" cmpd="sng" algn="ctr">
            <a:solidFill>
              <a:srgbClr val="FF0000"/>
            </a:solidFill>
            <a:prstDash val="solid"/>
            <a:round/>
            <a:headEnd type="none" w="med" len="med"/>
            <a:tailEnd type="none" w="med" len="med"/>
          </a:ln>
          <a:effectLst/>
        </p:spPr>
      </p:cxnSp>
      <p:cxnSp>
        <p:nvCxnSpPr>
          <p:cNvPr id="13" name="Straight Connector 12"/>
          <p:cNvCxnSpPr/>
          <p:nvPr/>
        </p:nvCxnSpPr>
        <p:spPr bwMode="auto">
          <a:xfrm>
            <a:off x="3886200" y="4518025"/>
            <a:ext cx="609600" cy="0"/>
          </a:xfrm>
          <a:prstGeom prst="line">
            <a:avLst/>
          </a:prstGeom>
          <a:solidFill>
            <a:srgbClr val="0095D3"/>
          </a:solidFill>
          <a:ln w="38100" cap="flat" cmpd="sng" algn="ctr">
            <a:solidFill>
              <a:srgbClr val="FF0000"/>
            </a:solidFill>
            <a:prstDash val="solid"/>
            <a:round/>
            <a:headEnd type="none" w="med" len="med"/>
            <a:tailEnd type="none" w="med" len="med"/>
          </a:ln>
          <a:effectLst/>
        </p:spPr>
      </p:cxnSp>
      <p:cxnSp>
        <p:nvCxnSpPr>
          <p:cNvPr id="14" name="Straight Connector 13"/>
          <p:cNvCxnSpPr/>
          <p:nvPr/>
        </p:nvCxnSpPr>
        <p:spPr bwMode="auto">
          <a:xfrm>
            <a:off x="8077200" y="1647825"/>
            <a:ext cx="457200" cy="0"/>
          </a:xfrm>
          <a:prstGeom prst="line">
            <a:avLst/>
          </a:prstGeom>
          <a:solidFill>
            <a:srgbClr val="0095D3"/>
          </a:solidFill>
          <a:ln w="38100" cap="flat" cmpd="sng" algn="ctr">
            <a:solidFill>
              <a:srgbClr val="FF0000"/>
            </a:solidFill>
            <a:prstDash val="solid"/>
            <a:round/>
            <a:headEnd type="none" w="med" len="med"/>
            <a:tailEnd type="none" w="med" len="med"/>
          </a:ln>
          <a:effectLst/>
        </p:spPr>
      </p:cxnSp>
      <p:cxnSp>
        <p:nvCxnSpPr>
          <p:cNvPr id="15" name="Straight Connector 14"/>
          <p:cNvCxnSpPr/>
          <p:nvPr/>
        </p:nvCxnSpPr>
        <p:spPr bwMode="auto">
          <a:xfrm>
            <a:off x="8610600" y="1647825"/>
            <a:ext cx="381000" cy="0"/>
          </a:xfrm>
          <a:prstGeom prst="line">
            <a:avLst/>
          </a:prstGeom>
          <a:solidFill>
            <a:srgbClr val="0095D3"/>
          </a:solidFill>
          <a:ln w="38100" cap="flat" cmpd="sng" algn="ctr">
            <a:solidFill>
              <a:srgbClr val="FF0000"/>
            </a:solidFill>
            <a:prstDash val="solid"/>
            <a:round/>
            <a:headEnd type="none" w="med" len="med"/>
            <a:tailEnd type="none" w="med" len="med"/>
          </a:ln>
          <a:effectLst/>
        </p:spPr>
      </p:cxnSp>
      <p:cxnSp>
        <p:nvCxnSpPr>
          <p:cNvPr id="18" name="Straight Connector 17"/>
          <p:cNvCxnSpPr/>
          <p:nvPr/>
        </p:nvCxnSpPr>
        <p:spPr bwMode="auto">
          <a:xfrm>
            <a:off x="6934200" y="1622425"/>
            <a:ext cx="533400" cy="0"/>
          </a:xfrm>
          <a:prstGeom prst="line">
            <a:avLst/>
          </a:prstGeom>
          <a:solidFill>
            <a:srgbClr val="0095D3"/>
          </a:solidFill>
          <a:ln w="38100" cap="flat" cmpd="sng" algn="ctr">
            <a:solidFill>
              <a:srgbClr val="FF0000"/>
            </a:solidFill>
            <a:prstDash val="solid"/>
            <a:round/>
            <a:headEnd type="none" w="med" len="med"/>
            <a:tailEnd type="none" w="med" len="med"/>
          </a:ln>
          <a:effectLst/>
        </p:spPr>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par>
                                <p:cTn id="11" presetID="3" presetClass="entr" presetSubtype="1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blinds(horizontal)">
                                      <p:cBhvr>
                                        <p:cTn id="18" dur="500"/>
                                        <p:tgtEl>
                                          <p:spTgt spid="12"/>
                                        </p:tgtEl>
                                      </p:cBhvr>
                                    </p:animEffect>
                                  </p:childTnLst>
                                </p:cTn>
                              </p:par>
                              <p:par>
                                <p:cTn id="19" presetID="3" presetClass="entr" presetSubtype="1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blinds(horizontal)">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blinds(horizontal)">
                                      <p:cBhvr>
                                        <p:cTn id="26" dur="500"/>
                                        <p:tgtEl>
                                          <p:spTgt spid="15"/>
                                        </p:tgtEl>
                                      </p:cBhvr>
                                    </p:animEffect>
                                  </p:childTnLst>
                                </p:cTn>
                              </p:par>
                              <p:par>
                                <p:cTn id="27" presetID="3" presetClass="entr" presetSubtype="10"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blinds(horizontal)">
                                      <p:cBhvr>
                                        <p:cTn id="29" dur="500"/>
                                        <p:tgtEl>
                                          <p:spTgt spid="14"/>
                                        </p:tgtEl>
                                      </p:cBhvr>
                                    </p:animEffect>
                                  </p:childTnLst>
                                </p:cTn>
                              </p:par>
                              <p:par>
                                <p:cTn id="30" presetID="3" presetClass="entr" presetSubtype="10" fill="hold"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blinds(horizontal)">
                                      <p:cBhvr>
                                        <p:cTn id="3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Vmsupport</a:t>
            </a:r>
            <a:r>
              <a:rPr lang="en-US" dirty="0" smtClean="0"/>
              <a:t>-net-analyzer</a:t>
            </a:r>
            <a:endParaRPr lang="en-US" dirty="0"/>
          </a:p>
        </p:txBody>
      </p:sp>
      <p:sp>
        <p:nvSpPr>
          <p:cNvPr id="3" name="Text Placeholder 2"/>
          <p:cNvSpPr>
            <a:spLocks noGrp="1"/>
          </p:cNvSpPr>
          <p:nvPr>
            <p:ph type="body" sz="quarter" idx="13"/>
          </p:nvPr>
        </p:nvSpPr>
        <p:spPr/>
        <p:txBody>
          <a:bodyPr/>
          <a:lstStyle/>
          <a:p>
            <a:endParaRPr lang="en-US"/>
          </a:p>
        </p:txBody>
      </p:sp>
      <p:pic>
        <p:nvPicPr>
          <p:cNvPr id="5122" name="Picture 2"/>
          <p:cNvPicPr>
            <a:picLocks noChangeAspect="1" noChangeArrowheads="1"/>
          </p:cNvPicPr>
          <p:nvPr/>
        </p:nvPicPr>
        <p:blipFill>
          <a:blip r:embed="rId2" cstate="print"/>
          <a:srcRect/>
          <a:stretch>
            <a:fillRect/>
          </a:stretch>
        </p:blipFill>
        <p:spPr bwMode="auto">
          <a:xfrm>
            <a:off x="381000" y="762000"/>
            <a:ext cx="8458200" cy="52578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Interrupt</a:t>
            </a:r>
            <a:endParaRPr lang="en-US" dirty="0"/>
          </a:p>
        </p:txBody>
      </p:sp>
      <p:sp>
        <p:nvSpPr>
          <p:cNvPr id="3" name="Text Placeholder 2"/>
          <p:cNvSpPr>
            <a:spLocks noGrp="1"/>
          </p:cNvSpPr>
          <p:nvPr>
            <p:ph type="body" sz="quarter" idx="13"/>
          </p:nvPr>
        </p:nvSpPr>
        <p:spPr/>
        <p:txBody>
          <a:bodyPr/>
          <a:lstStyle/>
          <a:p>
            <a:endParaRPr lang="en-US"/>
          </a:p>
        </p:txBody>
      </p:sp>
      <p:pic>
        <p:nvPicPr>
          <p:cNvPr id="2050" name="Picture 2"/>
          <p:cNvPicPr>
            <a:picLocks noChangeAspect="1" noChangeArrowheads="1"/>
          </p:cNvPicPr>
          <p:nvPr/>
        </p:nvPicPr>
        <p:blipFill>
          <a:blip r:embed="rId3" cstate="print"/>
          <a:srcRect/>
          <a:stretch>
            <a:fillRect/>
          </a:stretch>
        </p:blipFill>
        <p:spPr bwMode="auto">
          <a:xfrm>
            <a:off x="215900" y="749300"/>
            <a:ext cx="8610600" cy="5553075"/>
          </a:xfrm>
          <a:prstGeom prst="rect">
            <a:avLst/>
          </a:prstGeom>
          <a:noFill/>
          <a:ln w="9525">
            <a:noFill/>
            <a:miter lim="800000"/>
            <a:headEnd/>
            <a:tailEnd/>
          </a:ln>
        </p:spPr>
      </p:pic>
      <p:cxnSp>
        <p:nvCxnSpPr>
          <p:cNvPr id="5" name="Straight Connector 4"/>
          <p:cNvCxnSpPr/>
          <p:nvPr/>
        </p:nvCxnSpPr>
        <p:spPr bwMode="auto">
          <a:xfrm>
            <a:off x="546100" y="5143500"/>
            <a:ext cx="8216900" cy="38100"/>
          </a:xfrm>
          <a:prstGeom prst="line">
            <a:avLst/>
          </a:prstGeom>
          <a:solidFill>
            <a:srgbClr val="0095D3"/>
          </a:solidFill>
          <a:ln w="38100" cap="flat" cmpd="sng" algn="ctr">
            <a:solidFill>
              <a:srgbClr val="FF0000"/>
            </a:solidFill>
            <a:prstDash val="solid"/>
            <a:round/>
            <a:headEnd type="none" w="med" len="med"/>
            <a:tailEnd type="none" w="med" len="med"/>
          </a:ln>
          <a:effectLst/>
        </p:spPr>
      </p:cxnSp>
      <p:cxnSp>
        <p:nvCxnSpPr>
          <p:cNvPr id="6" name="Straight Connector 5"/>
          <p:cNvCxnSpPr/>
          <p:nvPr/>
        </p:nvCxnSpPr>
        <p:spPr bwMode="auto">
          <a:xfrm>
            <a:off x="584200" y="5537200"/>
            <a:ext cx="457200" cy="0"/>
          </a:xfrm>
          <a:prstGeom prst="line">
            <a:avLst/>
          </a:prstGeom>
          <a:solidFill>
            <a:srgbClr val="0095D3"/>
          </a:solidFill>
          <a:ln w="38100" cap="flat" cmpd="sng" algn="ctr">
            <a:solidFill>
              <a:srgbClr val="FF0000"/>
            </a:solidFill>
            <a:prstDash val="solid"/>
            <a:round/>
            <a:headEnd type="none" w="med" len="med"/>
            <a:tailEnd type="none" w="med" len="med"/>
          </a:ln>
          <a:effectLst/>
        </p:spPr>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Oprofile</a:t>
            </a:r>
            <a:endParaRPr lang="en-US" dirty="0"/>
          </a:p>
        </p:txBody>
      </p:sp>
      <p:sp>
        <p:nvSpPr>
          <p:cNvPr id="3" name="Text Placeholder 2"/>
          <p:cNvSpPr>
            <a:spLocks noGrp="1"/>
          </p:cNvSpPr>
          <p:nvPr>
            <p:ph type="body" sz="quarter" idx="13"/>
          </p:nvPr>
        </p:nvSpPr>
        <p:spPr/>
        <p:txBody>
          <a:bodyPr/>
          <a:lstStyle/>
          <a:p>
            <a:r>
              <a:rPr lang="en-US" b="0" dirty="0" err="1" smtClean="0"/>
              <a:t>modprobe</a:t>
            </a:r>
            <a:r>
              <a:rPr lang="en-US" b="0" dirty="0" smtClean="0"/>
              <a:t> </a:t>
            </a:r>
            <a:r>
              <a:rPr lang="en-US" b="0" dirty="0" err="1" smtClean="0"/>
              <a:t>oprofile</a:t>
            </a:r>
            <a:r>
              <a:rPr lang="en-US" b="0" dirty="0" smtClean="0"/>
              <a:t> timer=1 </a:t>
            </a:r>
            <a:r>
              <a:rPr lang="en-US" dirty="0" smtClean="0"/>
              <a:t/>
            </a:r>
            <a:br>
              <a:rPr lang="en-US" dirty="0" smtClean="0"/>
            </a:br>
            <a:r>
              <a:rPr lang="en-US" b="0" dirty="0" err="1" smtClean="0"/>
              <a:t>opcontrol</a:t>
            </a:r>
            <a:r>
              <a:rPr lang="en-US" b="0" dirty="0" smtClean="0"/>
              <a:t> --init </a:t>
            </a:r>
            <a:r>
              <a:rPr lang="en-US" dirty="0" smtClean="0"/>
              <a:t/>
            </a:r>
            <a:br>
              <a:rPr lang="en-US" dirty="0" smtClean="0"/>
            </a:br>
            <a:r>
              <a:rPr lang="en-US" b="0" dirty="0" err="1" smtClean="0"/>
              <a:t>opcontrol</a:t>
            </a:r>
            <a:r>
              <a:rPr lang="en-US" b="0" dirty="0" smtClean="0"/>
              <a:t> --</a:t>
            </a:r>
            <a:r>
              <a:rPr lang="en-US" b="0" dirty="0" err="1" smtClean="0"/>
              <a:t>vmlinux</a:t>
            </a:r>
            <a:r>
              <a:rPr lang="en-US" b="0" dirty="0" smtClean="0"/>
              <a:t>=/</a:t>
            </a:r>
            <a:r>
              <a:rPr lang="en-US" b="0" dirty="0" err="1" smtClean="0"/>
              <a:t>usr</a:t>
            </a:r>
            <a:r>
              <a:rPr lang="en-US" b="0" dirty="0" smtClean="0"/>
              <a:t>/lib/debug/boot/vmlinux-3.2.0-23-generic</a:t>
            </a:r>
            <a:r>
              <a:rPr lang="en-US" dirty="0" smtClean="0"/>
              <a:t/>
            </a:r>
            <a:br>
              <a:rPr lang="en-US" dirty="0" smtClean="0"/>
            </a:br>
            <a:r>
              <a:rPr lang="en-US" b="0" dirty="0" err="1" smtClean="0"/>
              <a:t>opcontrol</a:t>
            </a:r>
            <a:r>
              <a:rPr lang="en-US" b="0" dirty="0" smtClean="0"/>
              <a:t> --reset</a:t>
            </a:r>
            <a:r>
              <a:rPr lang="en-US" dirty="0" smtClean="0"/>
              <a:t/>
            </a:r>
            <a:br>
              <a:rPr lang="en-US" dirty="0" smtClean="0"/>
            </a:br>
            <a:r>
              <a:rPr lang="en-US" dirty="0" smtClean="0"/>
              <a:t/>
            </a:r>
            <a:br>
              <a:rPr lang="en-US" dirty="0" smtClean="0"/>
            </a:br>
            <a:r>
              <a:rPr lang="en-US" b="0" dirty="0" smtClean="0"/>
              <a:t>java -</a:t>
            </a:r>
            <a:r>
              <a:rPr lang="en-US" b="0" dirty="0" err="1" smtClean="0"/>
              <a:t>agentpath</a:t>
            </a:r>
            <a:r>
              <a:rPr lang="en-US" b="0" dirty="0" smtClean="0"/>
              <a:t>:/</a:t>
            </a:r>
            <a:r>
              <a:rPr lang="en-US" b="0" dirty="0" err="1" smtClean="0"/>
              <a:t>usr</a:t>
            </a:r>
            <a:r>
              <a:rPr lang="en-US" b="0" dirty="0" smtClean="0"/>
              <a:t>/local/lib/</a:t>
            </a:r>
            <a:r>
              <a:rPr lang="en-US" b="0" dirty="0" err="1" smtClean="0"/>
              <a:t>oprofile</a:t>
            </a:r>
            <a:r>
              <a:rPr lang="en-US" b="0" dirty="0" smtClean="0"/>
              <a:t>/libjvmti_oprofile.so </a:t>
            </a:r>
            <a:r>
              <a:rPr lang="en-US" b="0" dirty="0" err="1" smtClean="0"/>
              <a:t>oprofed_java_app</a:t>
            </a:r>
            <a:r>
              <a:rPr lang="en-US" dirty="0" smtClean="0"/>
              <a:t/>
            </a:r>
            <a:br>
              <a:rPr lang="en-US" dirty="0" smtClean="0"/>
            </a:br>
            <a:r>
              <a:rPr lang="en-US" dirty="0" smtClean="0"/>
              <a:t/>
            </a:r>
            <a:br>
              <a:rPr lang="en-US" dirty="0" smtClean="0"/>
            </a:br>
            <a:r>
              <a:rPr lang="en-US" b="0" dirty="0" err="1" smtClean="0"/>
              <a:t>opcontrol</a:t>
            </a:r>
            <a:r>
              <a:rPr lang="en-US" b="0" dirty="0" smtClean="0"/>
              <a:t> –start</a:t>
            </a:r>
            <a:r>
              <a:rPr lang="en-US" dirty="0" smtClean="0"/>
              <a:t/>
            </a:r>
            <a:br>
              <a:rPr lang="en-US" dirty="0" smtClean="0"/>
            </a:br>
            <a:r>
              <a:rPr lang="en-US" b="0" dirty="0" smtClean="0"/>
              <a:t>//in another console, dump the </a:t>
            </a:r>
            <a:r>
              <a:rPr lang="en-US" b="0" dirty="0" err="1" smtClean="0"/>
              <a:t>oprofiling</a:t>
            </a:r>
            <a:r>
              <a:rPr lang="en-US" dirty="0" smtClean="0"/>
              <a:t/>
            </a:r>
            <a:br>
              <a:rPr lang="en-US" dirty="0" smtClean="0"/>
            </a:br>
            <a:r>
              <a:rPr lang="en-US" b="0" dirty="0" err="1" smtClean="0"/>
              <a:t>opcontrol</a:t>
            </a:r>
            <a:r>
              <a:rPr lang="en-US" b="0" dirty="0" smtClean="0"/>
              <a:t> --dump</a:t>
            </a:r>
            <a:r>
              <a:rPr lang="en-US" dirty="0" smtClean="0"/>
              <a:t/>
            </a:r>
            <a:br>
              <a:rPr lang="en-US" dirty="0" smtClean="0"/>
            </a:br>
            <a:r>
              <a:rPr lang="en-US" b="0" dirty="0" err="1" smtClean="0"/>
              <a:t>opcontrol</a:t>
            </a:r>
            <a:r>
              <a:rPr lang="en-US" b="0" dirty="0" smtClean="0"/>
              <a:t> –stop</a:t>
            </a:r>
            <a:r>
              <a:rPr lang="en-US" dirty="0" smtClean="0"/>
              <a:t/>
            </a:r>
            <a:br>
              <a:rPr lang="en-US" dirty="0" smtClean="0"/>
            </a:br>
            <a:r>
              <a:rPr lang="en-US" b="0" dirty="0" err="1" smtClean="0"/>
              <a:t>opcontrol</a:t>
            </a:r>
            <a:r>
              <a:rPr lang="en-US" b="0" dirty="0" smtClean="0"/>
              <a:t> --shutdown</a:t>
            </a:r>
            <a:r>
              <a:rPr lang="en-US" dirty="0" smtClean="0"/>
              <a:t/>
            </a:r>
            <a:br>
              <a:rPr lang="en-US" dirty="0" smtClean="0"/>
            </a:br>
            <a:r>
              <a:rPr lang="en-US" b="0" dirty="0" err="1" smtClean="0"/>
              <a:t>opcontrol</a:t>
            </a:r>
            <a:r>
              <a:rPr lang="en-US" b="0" dirty="0" smtClean="0"/>
              <a:t> –</a:t>
            </a:r>
            <a:r>
              <a:rPr lang="en-US" b="0" dirty="0" err="1" smtClean="0"/>
              <a:t>deinit</a:t>
            </a:r>
            <a:endParaRPr lang="en-US" b="0" dirty="0" smtClean="0"/>
          </a:p>
          <a:p>
            <a:r>
              <a:rPr lang="en-US" b="0" dirty="0" err="1" smtClean="0"/>
              <a:t>opreport</a:t>
            </a:r>
            <a:r>
              <a:rPr lang="en-US" b="0" dirty="0" smtClean="0"/>
              <a:t> -o report.txt</a:t>
            </a:r>
            <a:r>
              <a:rPr lang="en-US" dirty="0" smtClean="0"/>
              <a:t/>
            </a:r>
            <a:br>
              <a:rPr lang="en-US" dirty="0" smtClean="0"/>
            </a:br>
            <a:r>
              <a:rPr lang="en-US" b="0" dirty="0" err="1" smtClean="0"/>
              <a:t>opreport</a:t>
            </a:r>
            <a:r>
              <a:rPr lang="en-US" b="0" dirty="0" smtClean="0"/>
              <a:t> --image-path /lib/modules/&lt;</a:t>
            </a:r>
            <a:r>
              <a:rPr lang="en-US" b="0" dirty="0" err="1" smtClean="0"/>
              <a:t>kernelversion</a:t>
            </a:r>
            <a:r>
              <a:rPr lang="en-US" b="0" dirty="0" smtClean="0"/>
              <a:t>&gt;/kernel --symbols -o report-symbols.txt</a:t>
            </a:r>
            <a:r>
              <a:rPr lang="en-US" dirty="0" smtClean="0"/>
              <a:t/>
            </a:r>
            <a:br>
              <a:rPr lang="en-US" dirty="0" smtClean="0"/>
            </a:br>
            <a:r>
              <a:rPr lang="en-US" dirty="0" smtClean="0"/>
              <a:t/>
            </a:r>
            <a:br>
              <a:rPr lang="en-US" dirty="0" smtClean="0"/>
            </a:br>
            <a:r>
              <a:rPr lang="en-US" b="0" dirty="0" smtClean="0"/>
              <a:t>.</a:t>
            </a:r>
            <a:endParaRPr lang="en-US" dirty="0"/>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 Java</a:t>
            </a:r>
            <a:endParaRPr lang="en-US" dirty="0"/>
          </a:p>
        </p:txBody>
      </p:sp>
      <p:sp>
        <p:nvSpPr>
          <p:cNvPr id="3" name="Text Placeholder 2"/>
          <p:cNvSpPr>
            <a:spLocks noGrp="1"/>
          </p:cNvSpPr>
          <p:nvPr>
            <p:ph sz="half" idx="1"/>
          </p:nvPr>
        </p:nvSpPr>
        <p:spPr/>
        <p:txBody>
          <a:bodyPr/>
          <a:lstStyle/>
          <a:p>
            <a:r>
              <a:rPr lang="en-US" dirty="0" err="1" smtClean="0"/>
              <a:t>vCPU</a:t>
            </a:r>
            <a:r>
              <a:rPr lang="en-US" dirty="0" smtClean="0"/>
              <a:t> numbers for Virtual Machine</a:t>
            </a:r>
          </a:p>
          <a:p>
            <a:pPr lvl="1"/>
            <a:r>
              <a:rPr lang="en-US" dirty="0" smtClean="0"/>
              <a:t>VM sizing and VM-to-JVM ratio through a performance load test 	</a:t>
            </a:r>
          </a:p>
          <a:p>
            <a:pPr lvl="1"/>
            <a:r>
              <a:rPr lang="en-US" dirty="0" smtClean="0"/>
              <a:t>VM </a:t>
            </a:r>
            <a:r>
              <a:rPr lang="en-US" dirty="0" err="1" smtClean="0"/>
              <a:t>vCPU</a:t>
            </a:r>
            <a:r>
              <a:rPr lang="en-US" dirty="0" smtClean="0"/>
              <a:t> CPU </a:t>
            </a:r>
            <a:r>
              <a:rPr lang="en-US" dirty="0" err="1" smtClean="0"/>
              <a:t>overcommit</a:t>
            </a:r>
            <a:r>
              <a:rPr lang="en-US" dirty="0" smtClean="0"/>
              <a:t> 	</a:t>
            </a:r>
          </a:p>
          <a:p>
            <a:pPr lvl="1"/>
            <a:r>
              <a:rPr lang="en-US" dirty="0" smtClean="0"/>
              <a:t>VM </a:t>
            </a:r>
            <a:r>
              <a:rPr lang="en-US" dirty="0" err="1" smtClean="0"/>
              <a:t>vCPU</a:t>
            </a:r>
            <a:r>
              <a:rPr lang="en-US" dirty="0" smtClean="0"/>
              <a:t>. Do not oversubscribe to CPU cycles that you do not really need</a:t>
            </a:r>
          </a:p>
          <a:p>
            <a:r>
              <a:rPr lang="en-US" dirty="0" smtClean="0"/>
              <a:t>Virtual Machine Memory Size</a:t>
            </a:r>
          </a:p>
          <a:p>
            <a:pPr lvl="1"/>
            <a:r>
              <a:rPr lang="en-US" i="1" dirty="0" smtClean="0"/>
              <a:t>VM Memory (needed) = guest OS memory + JVM Memory </a:t>
            </a:r>
          </a:p>
          <a:p>
            <a:pPr lvl="1"/>
            <a:r>
              <a:rPr lang="en-US" i="1" dirty="0" smtClean="0"/>
              <a:t>JVM Memory = JVM Max Heap </a:t>
            </a:r>
          </a:p>
          <a:p>
            <a:pPr lvl="1"/>
            <a:r>
              <a:rPr lang="en-US" i="1" dirty="0" smtClean="0"/>
              <a:t>(-</a:t>
            </a:r>
            <a:r>
              <a:rPr lang="en-US" i="1" dirty="0" err="1" smtClean="0"/>
              <a:t>Xmx</a:t>
            </a:r>
            <a:r>
              <a:rPr lang="en-US" i="1" dirty="0" smtClean="0"/>
              <a:t> value) + Perm Gen (-</a:t>
            </a:r>
            <a:r>
              <a:rPr lang="en-US" i="1" dirty="0" err="1" smtClean="0"/>
              <a:t>XX:MaxPermSize</a:t>
            </a:r>
            <a:r>
              <a:rPr lang="en-US" i="1" dirty="0" smtClean="0"/>
              <a:t>) + </a:t>
            </a:r>
            <a:r>
              <a:rPr lang="en-US" i="1" dirty="0" err="1" smtClean="0"/>
              <a:t>NumberOfConcurrentThreads</a:t>
            </a:r>
            <a:r>
              <a:rPr lang="en-US" i="1" dirty="0" smtClean="0"/>
              <a:t> * (-</a:t>
            </a:r>
            <a:r>
              <a:rPr lang="en-US" i="1" dirty="0" err="1" smtClean="0"/>
              <a:t>Xss</a:t>
            </a:r>
            <a:r>
              <a:rPr lang="en-US" i="1" dirty="0" smtClean="0"/>
              <a:t>) 	</a:t>
            </a:r>
          </a:p>
          <a:p>
            <a:r>
              <a:rPr lang="en-US" dirty="0" smtClean="0"/>
              <a:t> 	</a:t>
            </a:r>
          </a:p>
          <a:p>
            <a:pPr lvl="1"/>
            <a:endParaRPr lang="en-US" dirty="0"/>
          </a:p>
        </p:txBody>
      </p:sp>
      <p:sp>
        <p:nvSpPr>
          <p:cNvPr id="5" name="Content Placeholder 4"/>
          <p:cNvSpPr>
            <a:spLocks noGrp="1"/>
          </p:cNvSpPr>
          <p:nvPr>
            <p:ph sz="half" idx="2"/>
          </p:nvPr>
        </p:nvSpPr>
        <p:spPr/>
        <p:txBody>
          <a:bodyPr/>
          <a:lstStyle/>
          <a:p>
            <a:endParaRPr lang="en-US"/>
          </a:p>
        </p:txBody>
      </p:sp>
      <p:pic>
        <p:nvPicPr>
          <p:cNvPr id="96258" name="Picture 2"/>
          <p:cNvPicPr>
            <a:picLocks noChangeAspect="1" noChangeArrowheads="1"/>
          </p:cNvPicPr>
          <p:nvPr/>
        </p:nvPicPr>
        <p:blipFill>
          <a:blip r:embed="rId3" cstate="print"/>
          <a:srcRect/>
          <a:stretch>
            <a:fillRect/>
          </a:stretch>
        </p:blipFill>
        <p:spPr bwMode="auto">
          <a:xfrm>
            <a:off x="4648200" y="762000"/>
            <a:ext cx="4343401" cy="54864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a:t>
            </a:r>
            <a:endParaRPr lang="en-US" dirty="0"/>
          </a:p>
        </p:txBody>
      </p:sp>
      <p:sp>
        <p:nvSpPr>
          <p:cNvPr id="5" name="Text Placeholder 4"/>
          <p:cNvSpPr>
            <a:spLocks noGrp="1"/>
          </p:cNvSpPr>
          <p:nvPr>
            <p:ph type="body" sz="quarter" idx="13"/>
          </p:nvPr>
        </p:nvSpPr>
        <p:spPr/>
        <p:txBody>
          <a:bodyPr/>
          <a:lstStyle/>
          <a:p>
            <a:r>
              <a:rPr lang="en-US" dirty="0" smtClean="0"/>
              <a:t>Memory</a:t>
            </a:r>
          </a:p>
          <a:p>
            <a:pPr lvl="1"/>
            <a:r>
              <a:rPr lang="en-US" dirty="0" smtClean="0"/>
              <a:t>VM memory sizing 	</a:t>
            </a:r>
          </a:p>
          <a:p>
            <a:pPr lvl="1"/>
            <a:r>
              <a:rPr lang="en-US" dirty="0" smtClean="0"/>
              <a:t>Set memory reservation for virtual machine memory needs 	</a:t>
            </a:r>
          </a:p>
          <a:p>
            <a:pPr lvl="1"/>
            <a:r>
              <a:rPr lang="en-US" dirty="0" smtClean="0"/>
              <a:t>Use large memory pages 	</a:t>
            </a:r>
          </a:p>
          <a:p>
            <a:pPr lvl="2"/>
            <a:r>
              <a:rPr lang="en-US" dirty="0" smtClean="0"/>
              <a:t>Set the -XX:+</a:t>
            </a:r>
            <a:r>
              <a:rPr lang="en-US" dirty="0" err="1" smtClean="0"/>
              <a:t>UseLargePages</a:t>
            </a:r>
            <a:r>
              <a:rPr lang="en-US" dirty="0" smtClean="0"/>
              <a:t> </a:t>
            </a:r>
          </a:p>
          <a:p>
            <a:r>
              <a:rPr lang="en-US" dirty="0" smtClean="0"/>
              <a:t>Timekeeping </a:t>
            </a:r>
          </a:p>
          <a:p>
            <a:pPr lvl="1"/>
            <a:r>
              <a:rPr lang="en-US" dirty="0" smtClean="0"/>
              <a:t>Use NTP source 	</a:t>
            </a:r>
          </a:p>
          <a:p>
            <a:pPr lvl="1"/>
            <a:r>
              <a:rPr lang="en-US" dirty="0" smtClean="0"/>
              <a:t>-XX:+</a:t>
            </a:r>
            <a:r>
              <a:rPr lang="en-US" dirty="0" err="1" smtClean="0"/>
              <a:t>ForceTimeHighResolution</a:t>
            </a:r>
            <a:r>
              <a:rPr lang="en-US" dirty="0" smtClean="0"/>
              <a:t>.</a:t>
            </a:r>
          </a:p>
          <a:p>
            <a:r>
              <a:rPr lang="en-US" dirty="0" smtClean="0"/>
              <a:t>Latency-sensitive best practices 	</a:t>
            </a:r>
          </a:p>
          <a:p>
            <a:r>
              <a:rPr lang="en-US" dirty="0" smtClean="0"/>
              <a:t>Use ESX/</a:t>
            </a:r>
            <a:r>
              <a:rPr lang="en-US" dirty="0" err="1" smtClean="0"/>
              <a:t>ESXi</a:t>
            </a:r>
            <a:r>
              <a:rPr lang="en-US" dirty="0" smtClean="0"/>
              <a:t> host cluster 	</a:t>
            </a:r>
          </a:p>
          <a:p>
            <a:pPr lvl="1"/>
            <a:r>
              <a:rPr lang="en-US" dirty="0" smtClean="0"/>
              <a:t>HA &amp; DRS</a:t>
            </a:r>
          </a:p>
          <a:p>
            <a:r>
              <a:rPr lang="en-US" dirty="0" smtClean="0"/>
              <a:t>Affinity rules 	</a:t>
            </a:r>
          </a:p>
          <a:p>
            <a:endParaRPr lang="en-US" dirty="0" smtClean="0"/>
          </a:p>
          <a:p>
            <a:pPr lvl="1"/>
            <a:endParaRPr lang="en-US" dirty="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Co-Scheduling SMP VMs</a:t>
            </a:r>
            <a:endParaRPr lang="en-US" dirty="0"/>
          </a:p>
        </p:txBody>
      </p:sp>
      <p:sp>
        <p:nvSpPr>
          <p:cNvPr id="3" name="Text Placeholder 2"/>
          <p:cNvSpPr>
            <a:spLocks noGrp="1"/>
          </p:cNvSpPr>
          <p:nvPr>
            <p:ph type="body" sz="quarter" idx="13"/>
          </p:nvPr>
        </p:nvSpPr>
        <p:spPr/>
        <p:txBody>
          <a:bodyPr/>
          <a:lstStyle/>
          <a:p>
            <a:r>
              <a:rPr lang="en-US" dirty="0" smtClean="0"/>
              <a:t>Run all VCPUs of VM concurrently</a:t>
            </a:r>
          </a:p>
          <a:p>
            <a:pPr lvl="1"/>
            <a:r>
              <a:rPr lang="en-US" dirty="0" smtClean="0"/>
              <a:t>May be required for correctness</a:t>
            </a:r>
          </a:p>
          <a:p>
            <a:pPr lvl="1"/>
            <a:r>
              <a:rPr lang="en-US" dirty="0" smtClean="0"/>
              <a:t>Synchronous execution improves performance</a:t>
            </a:r>
          </a:p>
          <a:p>
            <a:pPr lvl="1"/>
            <a:r>
              <a:rPr lang="en-US" dirty="0" smtClean="0"/>
              <a:t>Single </a:t>
            </a:r>
            <a:r>
              <a:rPr lang="en-US" dirty="0" err="1" smtClean="0"/>
              <a:t>vtime</a:t>
            </a:r>
            <a:r>
              <a:rPr lang="en-US" dirty="0" smtClean="0"/>
              <a:t>, stride for multi-VCPU VM</a:t>
            </a:r>
          </a:p>
          <a:p>
            <a:r>
              <a:rPr lang="en-US" dirty="0" smtClean="0"/>
              <a:t>Co-schedule</a:t>
            </a:r>
          </a:p>
          <a:p>
            <a:pPr lvl="1"/>
            <a:r>
              <a:rPr lang="en-US" dirty="0" smtClean="0"/>
              <a:t>One VCPU scheduled by local processor</a:t>
            </a:r>
          </a:p>
          <a:p>
            <a:pPr lvl="1"/>
            <a:r>
              <a:rPr lang="en-US" dirty="0" smtClean="0"/>
              <a:t>Map remaining VCPUs to remotely-</a:t>
            </a:r>
            <a:r>
              <a:rPr lang="en-US" dirty="0" err="1" smtClean="0"/>
              <a:t>preemptible</a:t>
            </a:r>
            <a:r>
              <a:rPr lang="en-US" dirty="0" smtClean="0"/>
              <a:t> processors</a:t>
            </a:r>
          </a:p>
          <a:p>
            <a:pPr lvl="1"/>
            <a:r>
              <a:rPr lang="en-US" dirty="0" smtClean="0"/>
              <a:t>Send IPIs to force remote reschedules</a:t>
            </a:r>
          </a:p>
          <a:p>
            <a:pPr lvl="1"/>
            <a:r>
              <a:rPr lang="en-US" dirty="0" smtClean="0"/>
              <a:t>Remote scheduler switches to specified VCPU</a:t>
            </a:r>
          </a:p>
          <a:p>
            <a:r>
              <a:rPr lang="en-US" dirty="0" smtClean="0"/>
              <a:t>Co-</a:t>
            </a:r>
            <a:r>
              <a:rPr lang="en-US" dirty="0" err="1" smtClean="0"/>
              <a:t>deschedule</a:t>
            </a:r>
            <a:endParaRPr lang="en-US" dirty="0" smtClean="0"/>
          </a:p>
          <a:p>
            <a:pPr lvl="1"/>
            <a:r>
              <a:rPr lang="en-US" dirty="0" smtClean="0"/>
              <a:t>Set timeout when local VCPU blocks</a:t>
            </a:r>
          </a:p>
          <a:p>
            <a:pPr lvl="1"/>
            <a:r>
              <a:rPr lang="en-US" dirty="0" smtClean="0"/>
              <a:t>If still blocked, change remote VCPU states, send IPIs</a:t>
            </a:r>
            <a:endParaRPr lang="en-US" dirty="0"/>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quarter" idx="13"/>
          </p:nvPr>
        </p:nvSpPr>
        <p:spPr/>
        <p:txBody>
          <a:bodyPr/>
          <a:lstStyle/>
          <a:p>
            <a:endParaRPr lang="en-US" dirty="0" smtClean="0"/>
          </a:p>
          <a:p>
            <a:endParaRPr lang="en-US" dirty="0" smtClean="0"/>
          </a:p>
          <a:p>
            <a:endParaRPr lang="en-US" dirty="0" smtClean="0"/>
          </a:p>
          <a:p>
            <a:endParaRPr lang="en-US" dirty="0" smtClean="0"/>
          </a:p>
          <a:p>
            <a:pPr lvl="1">
              <a:buNone/>
            </a:pPr>
            <a:r>
              <a:rPr lang="en-US" sz="6000" dirty="0" smtClean="0"/>
              <a:t> 		Thanks &amp; Q/A</a:t>
            </a:r>
            <a:endParaRPr lang="en-US" sz="6000"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a:t>
            </a:r>
            <a:endParaRPr lang="en-US" dirty="0"/>
          </a:p>
        </p:txBody>
      </p:sp>
      <p:sp>
        <p:nvSpPr>
          <p:cNvPr id="3" name="Text Placeholder 2"/>
          <p:cNvSpPr>
            <a:spLocks noGrp="1"/>
          </p:cNvSpPr>
          <p:nvPr>
            <p:ph type="body" sz="quarter" idx="13"/>
          </p:nvPr>
        </p:nvSpPr>
        <p:spPr/>
        <p:txBody>
          <a:bodyPr/>
          <a:lstStyle/>
          <a:p>
            <a:r>
              <a:rPr lang="en-US" dirty="0" smtClean="0"/>
              <a:t>Reclamation Mechanisms</a:t>
            </a:r>
          </a:p>
          <a:p>
            <a:pPr lvl="1"/>
            <a:r>
              <a:rPr lang="en-US" dirty="0" smtClean="0"/>
              <a:t>Ballooning</a:t>
            </a:r>
          </a:p>
          <a:p>
            <a:pPr lvl="1"/>
            <a:r>
              <a:rPr lang="en-US" dirty="0" smtClean="0"/>
              <a:t>Demand Paging</a:t>
            </a:r>
          </a:p>
          <a:p>
            <a:pPr marL="233363" lvl="1" indent="-233363">
              <a:lnSpc>
                <a:spcPts val="2400"/>
              </a:lnSpc>
              <a:spcBef>
                <a:spcPts val="1000"/>
              </a:spcBef>
              <a:buSzPct val="115000"/>
              <a:buFont typeface="Wingdings" pitchFamily="2" charset="2"/>
              <a:buChar char="§"/>
            </a:pPr>
            <a:r>
              <a:rPr lang="en-US" altLang="zh-CN" sz="2000" b="1" dirty="0" smtClean="0"/>
              <a:t>Sharing</a:t>
            </a:r>
          </a:p>
          <a:p>
            <a:pPr marL="461963" lvl="2" indent="-233363">
              <a:lnSpc>
                <a:spcPts val="2400"/>
              </a:lnSpc>
              <a:spcBef>
                <a:spcPts val="1000"/>
              </a:spcBef>
              <a:buSzPct val="115000"/>
              <a:buFont typeface="Wingdings" pitchFamily="2" charset="2"/>
              <a:buChar char="§"/>
            </a:pPr>
            <a:r>
              <a:rPr lang="en-US" dirty="0" smtClean="0"/>
              <a:t>Transparent Page Sharing</a:t>
            </a:r>
          </a:p>
          <a:p>
            <a:pPr marL="461963" lvl="2" indent="-233363">
              <a:lnSpc>
                <a:spcPts val="2400"/>
              </a:lnSpc>
              <a:spcBef>
                <a:spcPts val="1000"/>
              </a:spcBef>
              <a:buSzPct val="115000"/>
              <a:buFont typeface="Wingdings" pitchFamily="2" charset="2"/>
              <a:buChar char="§"/>
            </a:pPr>
            <a:r>
              <a:rPr lang="en-US" dirty="0" smtClean="0"/>
              <a:t>Content-Based Page Sharing</a:t>
            </a:r>
          </a:p>
          <a:p>
            <a:r>
              <a:rPr lang="en-US" altLang="zh-CN" dirty="0" smtClean="0"/>
              <a:t>Allocation</a:t>
            </a:r>
          </a:p>
          <a:p>
            <a:pPr lvl="1"/>
            <a:r>
              <a:rPr lang="en-US" dirty="0" smtClean="0"/>
              <a:t>Share-Based Allocation</a:t>
            </a:r>
          </a:p>
          <a:p>
            <a:pPr lvl="1"/>
            <a:r>
              <a:rPr lang="en-US" dirty="0" smtClean="0"/>
              <a:t>Reclaiming Idle Memory</a:t>
            </a:r>
          </a:p>
          <a:p>
            <a:pPr lvl="1"/>
            <a:r>
              <a:rPr lang="en-US" dirty="0" smtClean="0"/>
              <a:t>Dynamic Reallocation</a:t>
            </a:r>
          </a:p>
          <a:p>
            <a:pPr lvl="1">
              <a:buNone/>
            </a:pPr>
            <a:endParaRPr lang="en-US" dirty="0" smtClean="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Memory---Ballooning </a:t>
            </a:r>
            <a:endParaRPr lang="en-US" dirty="0"/>
          </a:p>
        </p:txBody>
      </p:sp>
      <p:sp>
        <p:nvSpPr>
          <p:cNvPr id="7" name="Text Placeholder 6"/>
          <p:cNvSpPr>
            <a:spLocks noGrp="1"/>
          </p:cNvSpPr>
          <p:nvPr>
            <p:ph type="body" sz="quarter" idx="13"/>
          </p:nvPr>
        </p:nvSpPr>
        <p:spPr/>
        <p:txBody>
          <a:bodyPr/>
          <a:lstStyle/>
          <a:p>
            <a:r>
              <a:rPr lang="en-US" dirty="0" smtClean="0"/>
              <a:t>Balloon Kernel Driver</a:t>
            </a:r>
          </a:p>
          <a:p>
            <a:r>
              <a:rPr lang="en-US" dirty="0" smtClean="0"/>
              <a:t>Pinned PPNs</a:t>
            </a:r>
            <a:endParaRPr lang="en-US" dirty="0"/>
          </a:p>
        </p:txBody>
      </p:sp>
      <p:pic>
        <p:nvPicPr>
          <p:cNvPr id="1027" name="Picture 3"/>
          <p:cNvPicPr>
            <a:picLocks noChangeAspect="1" noChangeArrowheads="1"/>
          </p:cNvPicPr>
          <p:nvPr/>
        </p:nvPicPr>
        <p:blipFill>
          <a:blip r:embed="rId2" cstate="print"/>
          <a:srcRect/>
          <a:stretch>
            <a:fillRect/>
          </a:stretch>
        </p:blipFill>
        <p:spPr bwMode="auto">
          <a:xfrm>
            <a:off x="381000" y="1905000"/>
            <a:ext cx="8077200" cy="3984789"/>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VMW_09Q4_TMPLT_PPT_Corp_2007_v9a">
  <a:themeElements>
    <a:clrScheme name="VMware Custom">
      <a:dk1>
        <a:srgbClr val="333333"/>
      </a:dk1>
      <a:lt1>
        <a:srgbClr val="FFFFFF"/>
      </a:lt1>
      <a:dk2>
        <a:srgbClr val="4D4D4D"/>
      </a:dk2>
      <a:lt2>
        <a:srgbClr val="C0C0C0"/>
      </a:lt2>
      <a:accent1>
        <a:srgbClr val="0095D3"/>
      </a:accent1>
      <a:accent2>
        <a:srgbClr val="89CBDF"/>
      </a:accent2>
      <a:accent3>
        <a:srgbClr val="003D79"/>
      </a:accent3>
      <a:accent4>
        <a:srgbClr val="6DB33F"/>
      </a:accent4>
      <a:accent5>
        <a:srgbClr val="F8981D"/>
      </a:accent5>
      <a:accent6>
        <a:srgbClr val="D9541E"/>
      </a:accent6>
      <a:hlink>
        <a:srgbClr val="0095D3"/>
      </a:hlink>
      <a:folHlink>
        <a:srgbClr val="89CBDF"/>
      </a:folHlink>
    </a:clrScheme>
    <a:fontScheme name="VMware1">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accent3"/>
          </a:solidFill>
          <a:round/>
          <a:headEnd/>
          <a:tailEnd/>
        </a:ln>
      </a:spPr>
      <a:bodyPr wrap="none" lIns="0" tIns="0" rIns="0" bIns="0" rtlCol="0" anchor="ctr"/>
      <a:lstStyle>
        <a:defPPr marL="0" marR="0" indent="0" algn="ctr" defTabSz="914400" eaLnBrk="1" latinLnBrk="0" hangingPunct="1">
          <a:lnSpc>
            <a:spcPct val="100000"/>
          </a:lnSpc>
          <a:buClrTx/>
          <a:buSzTx/>
          <a:buFontTx/>
          <a:buNone/>
          <a:tabLst/>
          <a:defRPr sz="1800" dirty="0" err="1" smtClean="0">
            <a:solidFill>
              <a:srgbClr val="FFFFFF"/>
            </a:solidFill>
          </a:defRPr>
        </a:defPPr>
      </a:lstStyle>
    </a:spDef>
    <a:lnDef>
      <a:spPr bwMode="auto">
        <a:solidFill>
          <a:srgbClr val="0095D3"/>
        </a:solidFill>
        <a:ln w="19050" cap="flat" cmpd="sng" algn="ctr">
          <a:solidFill>
            <a:schemeClr val="tx1"/>
          </a:solidFill>
          <a:prstDash val="solid"/>
          <a:round/>
          <a:headEnd type="none" w="med" len="med"/>
          <a:tailEnd type="none" w="med" len="med"/>
        </a:ln>
        <a:effectLst/>
      </a:spPr>
      <a:bodyPr/>
      <a:lstStyle/>
    </a:lnDef>
    <a:txDef>
      <a:spPr>
        <a:noFill/>
      </a:spPr>
      <a:bodyPr wrap="square" rtlCol="0">
        <a:spAutoFit/>
      </a:bodyPr>
      <a:lstStyle>
        <a:defPPr algn="l">
          <a:defRPr sz="2000" dirty="0" err="1" smtClean="0">
            <a:solidFill>
              <a:srgbClr val="333333"/>
            </a:solidFill>
            <a:latin typeface="+mn-lt"/>
            <a:ea typeface="+mn-ea"/>
          </a:defRPr>
        </a:defPPr>
      </a:lstStyle>
    </a:txDef>
  </a:objectDefaults>
  <a:extraClrSchemeLst>
    <a:extraClrScheme>
      <a:clrScheme name="VMware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VMware Non-Confidential">
  <a:themeElements>
    <a:clrScheme name="VMware Custom">
      <a:dk1>
        <a:srgbClr val="333333"/>
      </a:dk1>
      <a:lt1>
        <a:srgbClr val="FFFFFF"/>
      </a:lt1>
      <a:dk2>
        <a:srgbClr val="4D4D4D"/>
      </a:dk2>
      <a:lt2>
        <a:srgbClr val="C0C0C0"/>
      </a:lt2>
      <a:accent1>
        <a:srgbClr val="0095D3"/>
      </a:accent1>
      <a:accent2>
        <a:srgbClr val="89CBDF"/>
      </a:accent2>
      <a:accent3>
        <a:srgbClr val="003D79"/>
      </a:accent3>
      <a:accent4>
        <a:srgbClr val="6DB33F"/>
      </a:accent4>
      <a:accent5>
        <a:srgbClr val="F8981D"/>
      </a:accent5>
      <a:accent6>
        <a:srgbClr val="D9541E"/>
      </a:accent6>
      <a:hlink>
        <a:srgbClr val="0095D3"/>
      </a:hlink>
      <a:folHlink>
        <a:srgbClr val="89CBDF"/>
      </a:folHlink>
    </a:clrScheme>
    <a:fontScheme name="VMware1">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a:solidFill>
            <a:schemeClr val="accent3"/>
          </a:solidFill>
          <a:round/>
          <a:headEnd/>
          <a:tailEnd/>
        </a:ln>
      </a:spPr>
      <a:bodyPr wrap="none" lIns="0" tIns="0" rIns="0" bIns="0" rtlCol="0" anchor="ctr"/>
      <a:lstStyle>
        <a:defPPr marL="0" marR="0" indent="0" algn="ctr" defTabSz="914400" eaLnBrk="1" latinLnBrk="0" hangingPunct="1">
          <a:lnSpc>
            <a:spcPct val="100000"/>
          </a:lnSpc>
          <a:buClrTx/>
          <a:buSzTx/>
          <a:buFontTx/>
          <a:buNone/>
          <a:tabLst/>
          <a:defRPr sz="1800" dirty="0" err="1" smtClean="0">
            <a:solidFill>
              <a:srgbClr val="FFFFFF"/>
            </a:solidFill>
          </a:defRPr>
        </a:defPPr>
      </a:lstStyle>
    </a:spDef>
    <a:lnDef>
      <a:spPr bwMode="auto">
        <a:xfrm>
          <a:off x="0" y="0"/>
          <a:ext cx="1" cy="1"/>
        </a:xfrm>
        <a:custGeom>
          <a:avLst/>
          <a:gdLst/>
          <a:ahLst/>
          <a:cxnLst/>
          <a:rect l="0" t="0" r="0" b="0"/>
          <a:pathLst/>
        </a:custGeom>
        <a:solidFill>
          <a:srgbClr val="0095D3"/>
        </a:solidFill>
        <a:ln w="9525" cap="flat" cmpd="sng" algn="ctr">
          <a:noFill/>
          <a:prstDash val="solid"/>
          <a:round/>
          <a:headEnd type="none" w="med" len="med"/>
          <a:tailEnd type="none" w="med" len="med"/>
        </a:ln>
        <a:effectLst/>
      </a:spPr>
      <a:bodyPr vert="horz" wrap="none" lIns="0" tIns="0" rIns="0" bIns="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40000"/>
          </a:spcAft>
          <a:buClrTx/>
          <a:buSzTx/>
          <a:buFontTx/>
          <a:buNone/>
          <a:tabLst/>
          <a:defRPr kumimoji="0" lang="en-US" sz="2400" b="0" i="0" u="none" strike="noStrike" cap="none" normalizeH="0" baseline="0" smtClean="0">
            <a:ln>
              <a:noFill/>
            </a:ln>
            <a:solidFill>
              <a:srgbClr val="0095D3"/>
            </a:solidFill>
            <a:effectLst/>
            <a:latin typeface="Arial" charset="0"/>
            <a:ea typeface="ＭＳ Ｐゴシック" pitchFamily="34" charset="-128"/>
          </a:defRPr>
        </a:defPPr>
      </a:lstStyle>
    </a:lnDef>
    <a:txDef>
      <a:spPr>
        <a:noFill/>
      </a:spPr>
      <a:bodyPr wrap="square" rtlCol="0">
        <a:spAutoFit/>
      </a:bodyPr>
      <a:lstStyle>
        <a:defPPr algn="l">
          <a:defRPr sz="2000" dirty="0" err="1" smtClean="0">
            <a:solidFill>
              <a:srgbClr val="333333"/>
            </a:solidFill>
            <a:latin typeface="+mn-lt"/>
            <a:ea typeface="+mn-ea"/>
          </a:defRPr>
        </a:defPPr>
      </a:lstStyle>
    </a:txDef>
  </a:objectDefaults>
  <a:extraClrSchemeLst>
    <a:extraClrScheme>
      <a:clrScheme name="VMware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07-interrupts</Template>
  <TotalTime>14773</TotalTime>
  <Words>3411</Words>
  <Application>Microsoft Office PowerPoint</Application>
  <PresentationFormat>On-screen Show (4:3)</PresentationFormat>
  <Paragraphs>1087</Paragraphs>
  <Slides>70</Slides>
  <Notes>29</Notes>
  <HiddenSlides>0</HiddenSlides>
  <MMClips>0</MMClips>
  <ScaleCrop>false</ScaleCrop>
  <HeadingPairs>
    <vt:vector size="4" baseType="variant">
      <vt:variant>
        <vt:lpstr>Theme</vt:lpstr>
      </vt:variant>
      <vt:variant>
        <vt:i4>2</vt:i4>
      </vt:variant>
      <vt:variant>
        <vt:lpstr>Slide Titles</vt:lpstr>
      </vt:variant>
      <vt:variant>
        <vt:i4>70</vt:i4>
      </vt:variant>
    </vt:vector>
  </HeadingPairs>
  <TitlesOfParts>
    <vt:vector size="72" baseType="lpstr">
      <vt:lpstr>VMW_09Q4_TMPLT_PPT_Corp_2007_v9a</vt:lpstr>
      <vt:lpstr>VMware Non-Confidential</vt:lpstr>
      <vt:lpstr>Virtual Machine on ESXi Performance Troubleshooting Introduction</vt:lpstr>
      <vt:lpstr>What’s a performance problem sound like …</vt:lpstr>
      <vt:lpstr>Performance Matrix</vt:lpstr>
      <vt:lpstr>Agenda</vt:lpstr>
      <vt:lpstr>VMKernel Architecture</vt:lpstr>
      <vt:lpstr>CPU-Scheduler</vt:lpstr>
      <vt:lpstr>Co-Scheduling SMP VMs</vt:lpstr>
      <vt:lpstr>Memory</vt:lpstr>
      <vt:lpstr>Memory---Ballooning </vt:lpstr>
      <vt:lpstr>Demand Paging</vt:lpstr>
      <vt:lpstr>Content-based page sharing</vt:lpstr>
      <vt:lpstr>Memory State</vt:lpstr>
      <vt:lpstr>Storage</vt:lpstr>
      <vt:lpstr>Storage Stack</vt:lpstr>
      <vt:lpstr>Storage Flow Overview</vt:lpstr>
      <vt:lpstr>Storage Statistic</vt:lpstr>
      <vt:lpstr>Storage Latency Breakdown: EMC CX4-480 (FC Cached LUN)</vt:lpstr>
      <vt:lpstr>Networking Stack</vt:lpstr>
      <vt:lpstr>Networking Stack</vt:lpstr>
      <vt:lpstr>Networking Stack</vt:lpstr>
      <vt:lpstr>Debugging System Logs</vt:lpstr>
      <vt:lpstr>VMKernel Debugging --- VSI</vt:lpstr>
      <vt:lpstr>Sched-stats</vt:lpstr>
      <vt:lpstr>VMM Debugging </vt:lpstr>
      <vt:lpstr>vscsistats</vt:lpstr>
      <vt:lpstr>VMKernel Debugging--- VMKstats</vt:lpstr>
      <vt:lpstr>VMKernel Debugging --- VProbe</vt:lpstr>
      <vt:lpstr>VMKernel Debugging --- VProbe</vt:lpstr>
      <vt:lpstr>VMKernel Debugging ---PSOD</vt:lpstr>
      <vt:lpstr>Agenda</vt:lpstr>
      <vt:lpstr>Classical Instruction Virtualization Trap-and-emulate </vt:lpstr>
      <vt:lpstr>BT Mechanics</vt:lpstr>
      <vt:lpstr>Hardware Virtualization (HV)</vt:lpstr>
      <vt:lpstr>Qualitative Comparison of BT and VT-x/AMD-V</vt:lpstr>
      <vt:lpstr>Memory Native Virtual Memory</vt:lpstr>
      <vt:lpstr>Virtualizing Virtual Memory Shadow Page Tables</vt:lpstr>
      <vt:lpstr>NPT (Nested Page Table)</vt:lpstr>
      <vt:lpstr>SPECjbb</vt:lpstr>
      <vt:lpstr>Performance Tests Results</vt:lpstr>
      <vt:lpstr>Debugging --- Kstats</vt:lpstr>
      <vt:lpstr>Debugging --- CallstackProfiling </vt:lpstr>
      <vt:lpstr>Debugging VProbe Anatomy</vt:lpstr>
      <vt:lpstr>VMM Debugging Vstrace</vt:lpstr>
      <vt:lpstr>Debugging --- Collect Dump</vt:lpstr>
      <vt:lpstr>GuestOS memory dump (Crash/Hang)</vt:lpstr>
      <vt:lpstr>Debugging --- GuestOS Instruction Sample</vt:lpstr>
      <vt:lpstr>Linux Coredump</vt:lpstr>
      <vt:lpstr>Window Coredump</vt:lpstr>
      <vt:lpstr>Monitor Dump</vt:lpstr>
      <vt:lpstr>VMX Coredump</vt:lpstr>
      <vt:lpstr>Linux Stack and Tools</vt:lpstr>
      <vt:lpstr>Perfmon</vt:lpstr>
      <vt:lpstr>Agenda</vt:lpstr>
      <vt:lpstr>Performance Matrix</vt:lpstr>
      <vt:lpstr>Host CPU</vt:lpstr>
      <vt:lpstr>vCPU</vt:lpstr>
      <vt:lpstr>vCPU</vt:lpstr>
      <vt:lpstr>Memory--- Host</vt:lpstr>
      <vt:lpstr>Memory--- VM</vt:lpstr>
      <vt:lpstr>Storage--- Throughput</vt:lpstr>
      <vt:lpstr>Storage --- Latency</vt:lpstr>
      <vt:lpstr>Storage --- Latency</vt:lpstr>
      <vt:lpstr>Storage --- Queue Depth</vt:lpstr>
      <vt:lpstr>Networking</vt:lpstr>
      <vt:lpstr>Vmsupport-net-analyzer</vt:lpstr>
      <vt:lpstr>Interrupt</vt:lpstr>
      <vt:lpstr>Oprofile</vt:lpstr>
      <vt:lpstr>Performance --- Java</vt:lpstr>
      <vt:lpstr>Java</vt:lpstr>
      <vt:lpstr>Slide 70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Technical Overview: The Virtual Machine in ESX</dc:title>
  <dc:creator>asus-xx</dc:creator>
  <cp:lastModifiedBy>hillzhao</cp:lastModifiedBy>
  <cp:revision>1655</cp:revision>
  <dcterms:created xsi:type="dcterms:W3CDTF">2013-04-21T08:15:46Z</dcterms:created>
  <dcterms:modified xsi:type="dcterms:W3CDTF">2013-06-02T07:37:10Z</dcterms:modified>
</cp:coreProperties>
</file>