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</p:sldMasterIdLst>
  <p:notesMasterIdLst>
    <p:notesMasterId r:id="rId15"/>
  </p:notesMasterIdLst>
  <p:handoutMasterIdLst>
    <p:handoutMasterId r:id="rId16"/>
  </p:handoutMasterIdLst>
  <p:sldIdLst>
    <p:sldId id="258" r:id="rId6"/>
    <p:sldId id="330" r:id="rId7"/>
    <p:sldId id="321" r:id="rId8"/>
    <p:sldId id="340" r:id="rId9"/>
    <p:sldId id="352" r:id="rId10"/>
    <p:sldId id="353" r:id="rId11"/>
    <p:sldId id="354" r:id="rId12"/>
    <p:sldId id="355" r:id="rId13"/>
    <p:sldId id="344" r:id="rId14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AEDC"/>
    <a:srgbClr val="ACE0F2"/>
    <a:srgbClr val="B3E3F3"/>
    <a:srgbClr val="61C0E0"/>
    <a:srgbClr val="59B1DD"/>
    <a:srgbClr val="68B9E0"/>
    <a:srgbClr val="808080"/>
    <a:srgbClr val="B9B8B9"/>
    <a:srgbClr val="12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81" autoAdjust="0"/>
  </p:normalViewPr>
  <p:slideViewPr>
    <p:cSldViewPr snapToGrid="0">
      <p:cViewPr varScale="1">
        <p:scale>
          <a:sx n="82" d="100"/>
          <a:sy n="82" d="100"/>
        </p:scale>
        <p:origin x="-112" y="-808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0" y="7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0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ugzilla.eng.vmware.com/show_bug.cgi?id=4859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Frobos</a:t>
            </a:r>
            <a:r>
              <a:rPr lang="en-US" dirty="0" smtClean="0"/>
              <a:t> Memory Reliability Tests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Kelvin Fong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 508941: Develop consistency check mechanism between VMM </a:t>
            </a:r>
            <a:r>
              <a:rPr lang="en-US" dirty="0" err="1" smtClean="0"/>
              <a:t>busmem</a:t>
            </a:r>
            <a:r>
              <a:rPr lang="en-US" dirty="0" smtClean="0"/>
              <a:t> and VMK </a:t>
            </a:r>
            <a:r>
              <a:rPr lang="en-US" dirty="0" err="1" smtClean="0"/>
              <a:t>pframe</a:t>
            </a:r>
            <a:r>
              <a:rPr lang="en-US" dirty="0" smtClean="0"/>
              <a:t> states</a:t>
            </a:r>
          </a:p>
          <a:p>
            <a:pPr lvl="1"/>
            <a:r>
              <a:rPr lang="en-US" dirty="0" smtClean="0"/>
              <a:t>Alex’s scenarios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Operations for the scenarios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4 operations to implement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to implement the operations?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a test looks like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 508941 Description – </a:t>
            </a:r>
            <a:r>
              <a:rPr lang="en-US" dirty="0" err="1" smtClean="0"/>
              <a:t>Ishan</a:t>
            </a:r>
            <a:r>
              <a:rPr lang="en-US" dirty="0" smtClean="0"/>
              <a:t> and Alex</a:t>
            </a:r>
            <a:endParaRPr lang="en-US" dirty="0" smtClean="0">
              <a:cs typeface="Courier New" pitchFamily="49" charset="0"/>
              <a:hlinkClick r:id="rId3" tooltip="closed fixed - [ETA 01/15] PSOD: @BlueScreen: ASSERT bora/vmkernel/main/pframe_int.h:615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  <a:hlinkClick r:id="rId3" tooltip="closed fixed - [ETA 01/15] PSOD: @BlueScreen: ASSERT bora/vmkernel/main/pframe_int.h:615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  <a:hlinkClick r:id="rId3" tooltip="closed fixed - [ETA 01/15] PSOD: @BlueScreen: ASSERT bora/vmkernel/main/pframe_int.h:615"/>
              </a:rPr>
              <a:t>PR 485914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shows an instance where an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inconsistency between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vmm's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frame and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vmk's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pframes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leads to data corruption. It would be nice to have a consistency check model to avoid or detect such cases in future.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*** Comment from Alex *** 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I think, though, that the question being asked is: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is there a way to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build a framework for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vmkernel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code that could allow it (and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monitor) to follow a script so that we could force certain kinds of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interleavings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and then build these up as a library of unit- and regression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? An example of this for the monitor code is the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frobos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-based set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of tests. 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endParaRPr lang="en-US" sz="1200" b="0" dirty="0"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Update #12 – Alex’s scenarios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 think what we should do is choose a scenario that we'd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like to script. Something like: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create a non-zero (hopefully unique) page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call into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vmkernel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get the page-scanning world to scan the page and install a hint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have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vmkernel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request to swap this page out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 like: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create a small page in a 2M region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call into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vmkernel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begin converting it to a backed-large page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immediately attempt to swap it out before the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  conversion completes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 like: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create two identical pages of contents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* call into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vmkernel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cause one of the pages to be pinned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    + handle p2mUpdate through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complete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unsharing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the page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for the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concurrent remapping scenarios, 4 operations to implement</a:t>
            </a:r>
          </a:p>
          <a:p>
            <a:pPr lvl="1"/>
            <a:r>
              <a:rPr lang="en-US" dirty="0" smtClean="0"/>
              <a:t>Share + swap same page</a:t>
            </a:r>
          </a:p>
          <a:p>
            <a:pPr lvl="1"/>
            <a:r>
              <a:rPr lang="en-US" dirty="0" smtClean="0"/>
              <a:t>Large page allocation/promotion + swap same page</a:t>
            </a:r>
          </a:p>
          <a:p>
            <a:pPr lvl="1"/>
            <a:r>
              <a:rPr lang="en-US" dirty="0" smtClean="0"/>
              <a:t>Share + pin same page</a:t>
            </a:r>
          </a:p>
          <a:p>
            <a:r>
              <a:rPr lang="en-US" dirty="0" smtClean="0"/>
              <a:t>How to implement the operations?</a:t>
            </a:r>
          </a:p>
          <a:p>
            <a:pPr lvl="1"/>
            <a:r>
              <a:rPr lang="en-US" dirty="0" smtClean="0"/>
              <a:t>Should </a:t>
            </a:r>
            <a:r>
              <a:rPr lang="en-US" dirty="0" err="1" smtClean="0"/>
              <a:t>frobos</a:t>
            </a:r>
            <a:r>
              <a:rPr lang="en-US" dirty="0" smtClean="0"/>
              <a:t> call into </a:t>
            </a:r>
            <a:r>
              <a:rPr lang="en-US" dirty="0" err="1" smtClean="0"/>
              <a:t>vmm</a:t>
            </a:r>
            <a:r>
              <a:rPr lang="en-US" dirty="0" smtClean="0"/>
              <a:t> and </a:t>
            </a:r>
            <a:r>
              <a:rPr lang="en-US" dirty="0" err="1" smtClean="0"/>
              <a:t>vmkernel</a:t>
            </a:r>
            <a:r>
              <a:rPr lang="en-US" dirty="0" smtClean="0"/>
              <a:t> to script specific operations?</a:t>
            </a:r>
          </a:p>
          <a:p>
            <a:pPr lvl="2"/>
            <a:r>
              <a:rPr lang="en-US" dirty="0" smtClean="0"/>
              <a:t>This is easier, but may create bogus tests</a:t>
            </a:r>
          </a:p>
          <a:p>
            <a:pPr lvl="1"/>
            <a:r>
              <a:rPr lang="en-US" dirty="0" smtClean="0"/>
              <a:t>Or should </a:t>
            </a:r>
            <a:r>
              <a:rPr lang="en-US" dirty="0" err="1" smtClean="0"/>
              <a:t>frobos</a:t>
            </a:r>
            <a:r>
              <a:rPr lang="en-US" dirty="0" smtClean="0"/>
              <a:t> behave like a guest and invoke these operations like a guest?</a:t>
            </a:r>
          </a:p>
          <a:p>
            <a:pPr lvl="2"/>
            <a:r>
              <a:rPr lang="en-US" dirty="0" smtClean="0"/>
              <a:t>Sharing, large page allocations/promotions are still easy</a:t>
            </a:r>
          </a:p>
          <a:p>
            <a:pPr lvl="2"/>
            <a:r>
              <a:rPr lang="en-US" dirty="0" smtClean="0"/>
              <a:t>Swapping, pinning are less easy, but may still be possible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for the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a specific page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monitor_control.disable_mmu_largepages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pPr lvl="1"/>
            <a:r>
              <a:rPr lang="en-US" dirty="0" err="1" smtClean="0"/>
              <a:t>Frobos</a:t>
            </a:r>
            <a:r>
              <a:rPr lang="en-US" dirty="0" smtClean="0"/>
              <a:t> calls into </a:t>
            </a:r>
            <a:r>
              <a:rPr lang="en-US" dirty="0" err="1" smtClean="0"/>
              <a:t>vmkernel</a:t>
            </a:r>
            <a:r>
              <a:rPr lang="en-US" dirty="0" smtClean="0"/>
              <a:t> to set the page where scanning starts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VmMemCowPShareScanGetPage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World_Handle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*world,     // IN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VmMemCow_State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cowState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      // IN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fromQueue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)               // IN / OUT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cowState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psharescanCurPage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if (UNLIKELY(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numMainMemPages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ASSERT(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numMainMemPages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cowState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psharescanCurPage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pgNum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Large page mapping for a specific page</a:t>
            </a:r>
          </a:p>
          <a:p>
            <a:pPr marL="402336"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cs typeface="Courier New" pitchFamily="49" charset="0"/>
              </a:rPr>
              <a:t>HWMMU attempts large page allocation by default</a:t>
            </a:r>
          </a:p>
          <a:p>
            <a:pPr marL="731520" lvl="3"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cs typeface="Courier New" pitchFamily="49" charset="0"/>
              </a:rPr>
              <a:t>Disable sampling, no </a:t>
            </a:r>
            <a:r>
              <a:rPr lang="en-US" dirty="0" err="1" smtClean="0">
                <a:cs typeface="Courier New" pitchFamily="49" charset="0"/>
              </a:rPr>
              <a:t>vMotion</a:t>
            </a:r>
            <a:r>
              <a:rPr lang="en-US" dirty="0" smtClean="0">
                <a:cs typeface="Courier New" pitchFamily="49" charset="0"/>
              </a:rPr>
              <a:t>, FSR, large pages available, no swapping, …</a:t>
            </a:r>
          </a:p>
          <a:p>
            <a:pPr marL="445770"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cs typeface="Courier New" pitchFamily="49" charset="0"/>
              </a:rPr>
              <a:t>SWMMU (I haven’t done it yet, but I think it’s easy)</a:t>
            </a:r>
          </a:p>
          <a:p>
            <a:pPr marL="731520" lvl="3"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cs typeface="Courier New" pitchFamily="49" charset="0"/>
              </a:rPr>
              <a:t>Configure the guest mapping so </a:t>
            </a:r>
            <a:r>
              <a:rPr lang="en-US" dirty="0" err="1" smtClean="0">
                <a:cs typeface="Courier New" pitchFamily="49" charset="0"/>
              </a:rPr>
              <a:t>gphys</a:t>
            </a:r>
            <a:r>
              <a:rPr lang="en-US" dirty="0" smtClean="0">
                <a:cs typeface="Courier New" pitchFamily="49" charset="0"/>
              </a:rPr>
              <a:t> promotes the page large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for the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 a specific page</a:t>
            </a:r>
          </a:p>
          <a:p>
            <a:pPr lvl="1"/>
            <a:r>
              <a:rPr lang="en-US" dirty="0" err="1" smtClean="0"/>
              <a:t>Junyuan</a:t>
            </a:r>
            <a:r>
              <a:rPr lang="en-US" dirty="0" smtClean="0"/>
              <a:t> gets to figure this one out</a:t>
            </a:r>
          </a:p>
          <a:p>
            <a:pPr lvl="1"/>
            <a:r>
              <a:rPr lang="en-US" dirty="0" smtClean="0"/>
              <a:t>Currently looking at per-</a:t>
            </a:r>
            <a:r>
              <a:rPr lang="en-US" dirty="0" err="1" smtClean="0"/>
              <a:t>vm</a:t>
            </a:r>
            <a:r>
              <a:rPr lang="en-US" dirty="0" smtClean="0"/>
              <a:t> pinning in </a:t>
            </a:r>
            <a:r>
              <a:rPr lang="en-US" dirty="0" err="1" smtClean="0"/>
              <a:t>vmm</a:t>
            </a:r>
            <a:r>
              <a:rPr lang="en-US" dirty="0" smtClean="0"/>
              <a:t> via device buffer initialization</a:t>
            </a:r>
          </a:p>
          <a:p>
            <a:pPr lvl="1"/>
            <a:r>
              <a:rPr lang="en-US" dirty="0" smtClean="0"/>
              <a:t>Can also look at per-</a:t>
            </a:r>
            <a:r>
              <a:rPr lang="en-US" dirty="0" err="1" smtClean="0"/>
              <a:t>vcpu</a:t>
            </a:r>
            <a:r>
              <a:rPr lang="en-US" dirty="0" smtClean="0"/>
              <a:t> pinning in </a:t>
            </a:r>
            <a:r>
              <a:rPr lang="en-US" dirty="0" err="1" smtClean="0"/>
              <a:t>vmm</a:t>
            </a:r>
            <a:r>
              <a:rPr lang="en-US" dirty="0" smtClean="0"/>
              <a:t>, and </a:t>
            </a:r>
            <a:r>
              <a:rPr lang="en-US" dirty="0" err="1" smtClean="0"/>
              <a:t>vmkernel</a:t>
            </a:r>
            <a:r>
              <a:rPr lang="en-US" dirty="0" smtClean="0"/>
              <a:t> pinning</a:t>
            </a:r>
          </a:p>
          <a:p>
            <a:r>
              <a:rPr lang="en-US" dirty="0" smtClean="0"/>
              <a:t>Swap a specific page</a:t>
            </a:r>
          </a:p>
          <a:p>
            <a:pPr lvl="1"/>
            <a:r>
              <a:rPr lang="en-US" dirty="0" smtClean="0"/>
              <a:t>(AFAICT) </a:t>
            </a:r>
            <a:r>
              <a:rPr lang="en-US" dirty="0" err="1" smtClean="0"/>
              <a:t>memsched</a:t>
            </a:r>
            <a:r>
              <a:rPr lang="en-US" dirty="0" smtClean="0"/>
              <a:t> triggers swapping for a world based on it’s memory state</a:t>
            </a:r>
          </a:p>
          <a:p>
            <a:pPr lvl="2"/>
            <a:r>
              <a:rPr lang="en-US" dirty="0" smtClean="0"/>
              <a:t>I’ve not been able to fake memory state to trigger swapping</a:t>
            </a:r>
          </a:p>
          <a:p>
            <a:pPr lvl="2"/>
            <a:r>
              <a:rPr lang="en-US" dirty="0" smtClean="0"/>
              <a:t>I think creating an actual low memory situation would prevent having sufficient control to trigger concurrent remapping scenarios (but I never tried it)</a:t>
            </a:r>
          </a:p>
          <a:p>
            <a:pPr lvl="1"/>
            <a:r>
              <a:rPr lang="en-US" dirty="0" smtClean="0"/>
              <a:t>Selecting a specific page remains a challenge</a:t>
            </a:r>
          </a:p>
          <a:p>
            <a:pPr lvl="2"/>
            <a:r>
              <a:rPr lang="en-US" dirty="0" smtClean="0"/>
              <a:t>Swapper selects pages randomly, then sequentially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test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iters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pa[1] 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MakePage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(flags);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if (pa[1] == 0)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CopyPage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((VA)pa[1], (VA)pa[0]);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SetPageOp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(&amp;op[0], pa[1], BUSMEMTEST_SETPSHARESCANCURPAGE);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SetEndCmd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(&amp;op[1]);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BackdoorCmd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cmdsPPN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Timer_Sleep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EXPECT_INT(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memcmp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(PA_TO_PTR(pa[0]), PA_TO_PTR(pa[1]), PAGE_SIZE), 0, "%u");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SetPageOp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(&amp;op[0], pa[1], BUSMEMTEST_TRYGETMPN);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SetPageOp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(&amp;op[1], pa[1], BUSMEMTEST_PFRAMEGETMPN);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SetEndCmd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(&amp;op[2]);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BackdoorCmd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cmdsPPN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LOG(1, ("%u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=%#"FMT64"x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vmm-mpn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=%#"FMT64"x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vmk-mpn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=%#"FMT64"x\n",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 PA_2_PPN(pa[1]), op[0].result, op[1].result));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mpn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op[0].result;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EXPECT_TRUE(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!= INVALID_MPN);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} else if 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!= 0)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EXPECT_INT64(op[0].result, op[1].result, "%#"FMT64"x");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EXPECT_INT64(op[0].result,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mpn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"%#"FMT64"x"); 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2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test looks like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/* Test interfaces to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calls.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BUSMEMTEST_TRYGETMPN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    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BusMem_TryGetMPN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BUSMEMTEST_ISCOW,        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BusMem_IsCOW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BUSMEMTEST_ISMAPPED,     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BusMem_IsMapped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BUSMEMTEST_ISMAPPEDLARGE,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BusMemIsMappedLarge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BUSMEMTEST_ISBACKEDLARGE,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BusMemIsBackedLarge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/* Interfaces to Platform calls.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BUSMEMTEST_PFRAMEGETMPN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         /*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PFrame_GetMPN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()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BUSMEMTEST_SETPSHARESCANCURPAGE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 /* Set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psharescanCurPage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bpn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- 1. */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BUSMEMTEST_ENDCMD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BusMemTestOpType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PPN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ppn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BusMemTestOpType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type : 16;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uint32           num  : 16;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uint64           result;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BusMemTestOp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static void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TestMemory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(void *unused)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uint32 flags = PTE_P | PTE_RW;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PA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cmdsPa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MakePage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(flags);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PPN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cmdsPPN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PA_2_PPN(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cmdsPa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VA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cmdsVa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cmdsPa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BusMemTestOp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*op =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BusMemTestOp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*)(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cmdsVa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Blank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5B8BDE3DB4F4C923A9638BD74263B" ma:contentTypeVersion="1" ma:contentTypeDescription="Create a new document." ma:contentTypeScope="" ma:versionID="c111064aca5aa342ea526772de56a563">
  <xsd:schema xmlns:xsd="http://www.w3.org/2001/XMLSchema" xmlns:p="http://schemas.microsoft.com/office/2006/metadata/properties" xmlns:ns2="0629e58c-6680-4877-8502-a58f2d57cd4f" targetNamespace="http://schemas.microsoft.com/office/2006/metadata/properties" ma:root="true" ma:fieldsID="46e89a672bf7568feaf80f7c4d492206" ns2:_="">
    <xsd:import namespace="0629e58c-6680-4877-8502-a58f2d57cd4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629e58c-6680-4877-8502-a58f2d57cd4f" elementFormDefault="qualified">
    <xsd:import namespace="http://schemas.microsoft.com/office/2006/documentManagement/types"/>
    <xsd:element name="Category" ma:index="8" nillable="true" ma:displayName="Category" ma:default="Select One" ma:format="Dropdown" ma:internalName="Category">
      <xsd:simpleType>
        <xsd:restriction base="dms:Choice">
          <xsd:enumeration value="Select One"/>
          <xsd:enumeration value="Brand Assets"/>
          <xsd:enumeration value="Collateral"/>
          <xsd:enumeration value="Messaging"/>
          <xsd:enumeration value="Templates"/>
          <xsd:enumeration value="Guidelines/Polici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0629e58c-6680-4877-8502-a58f2d57cd4f">Templates</Category>
  </documentManagement>
</p:properties>
</file>

<file path=customXml/itemProps1.xml><?xml version="1.0" encoding="utf-8"?>
<ds:datastoreItem xmlns:ds="http://schemas.openxmlformats.org/officeDocument/2006/customXml" ds:itemID="{4E84EA40-A9F7-471B-A26D-25982DD50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9e58c-6680-4877-8502-a58f2d57cd4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9AAC75-0805-472F-A968-A90A08E7A0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4D51A-81E9-4C25-8B8B-79003C3E67E9}">
  <ds:schemaRefs>
    <ds:schemaRef ds:uri="http://schemas.microsoft.com/office/2006/metadata/properties"/>
    <ds:schemaRef ds:uri="0629e58c-6680-4877-8502-a58f2d57c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4936</TotalTime>
  <Words>1044</Words>
  <Application>Microsoft Macintosh PowerPoint</Application>
  <PresentationFormat>On-screen Show (4:3)</PresentationFormat>
  <Paragraphs>130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Blank</vt:lpstr>
      <vt:lpstr>VMware Non-Confidential</vt:lpstr>
      <vt:lpstr>Frobos Memory Reliability Tests</vt:lpstr>
      <vt:lpstr>Outline</vt:lpstr>
      <vt:lpstr>Background</vt:lpstr>
      <vt:lpstr>Background</vt:lpstr>
      <vt:lpstr>Operations for the scenarios</vt:lpstr>
      <vt:lpstr>Operations for the scenarios</vt:lpstr>
      <vt:lpstr>Operations for the scenarios</vt:lpstr>
      <vt:lpstr>What a test looks like</vt:lpstr>
      <vt:lpstr>What a test looks like</vt:lpstr>
    </vt:vector>
  </TitlesOfParts>
  <Company>VMware,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Frobos Memory Reliability Tests</dc:title>
  <dc:creator>kfong</dc:creator>
  <cp:lastModifiedBy>Jerri-Ann Meyer</cp:lastModifiedBy>
  <cp:revision>72</cp:revision>
  <dcterms:created xsi:type="dcterms:W3CDTF">2013-09-06T20:20:54Z</dcterms:created>
  <dcterms:modified xsi:type="dcterms:W3CDTF">2013-10-18T00:42:13Z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0x010100A015B8BDE3DB4F4C923A9638BD74263B</vt:lpwstr>
  </property>
</Properties>
</file>