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bin" ContentType="image/png"/>
  <Override PartName="/ppt/media/image2.bin" ContentType="image/png"/>
  <Override PartName="/ppt/media/image3.bin" ContentType="image/png"/>
  <Override PartName="/ppt/media/image4.bin" ContentType="image/bmp"/>
  <Override PartName="/ppt/media/image5.bin" ContentType="image/gif"/>
  <Override PartName="/ppt/media/image6.bin" ContentType="image/bmp"/>
  <Override PartName="/ppt/media/image7.bin" ContentType="image/bmp"/>
  <Override PartName="/ppt/media/image8.bin" ContentType="image/bmp"/>
  <Override PartName="/ppt/media/image9.bin" ContentType="image/bmp"/>
  <Override PartName="/ppt/media/image10.bin" ContentType="image/bmp"/>
  <Override PartName="/ppt/media/image11.bin" ContentType="image/bmp"/>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8" r:id="rId4"/>
    <p:sldId id="275" r:id="rId5"/>
    <p:sldId id="281" r:id="rId6"/>
    <p:sldId id="287" r:id="rId7"/>
    <p:sldId id="294" r:id="rId8"/>
    <p:sldId id="300" r:id="rId9"/>
    <p:sldId id="306" r:id="rId10"/>
    <p:sldId id="312" r:id="rId11"/>
    <p:sldId id="321" r:id="rId12"/>
    <p:sldId id="329" r:id="rId13"/>
    <p:sldId id="336" r:id="rId14"/>
    <p:sldId id="342" r:id="rId15"/>
    <p:sldId id="348" r:id="rId16"/>
  </p:sldIdLst>
  <p:sldSz cx="762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50" d="100"/>
          <a:sy n="150" d="100"/>
        </p:scale>
        <p:origin x="-544"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EE85F6-1ED5-45A6-94B2-EEF3BC0F9FE3}" type="datetimeFigureOut">
              <a:rPr lang="en-US" smtClean="0"/>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E85F6-1ED5-45A6-94B2-EEF3BC0F9FE3}" type="datetimeFigureOut">
              <a:rPr lang="en-US" smtClean="0"/>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E85F6-1ED5-45A6-94B2-EEF3BC0F9FE3}" type="datetimeFigureOut">
              <a:rPr lang="en-US" smtClean="0"/>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E85F6-1ED5-45A6-94B2-EEF3BC0F9FE3}" type="datetimeFigureOut">
              <a:rPr lang="en-US" smtClean="0"/>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E85F6-1ED5-45A6-94B2-EEF3BC0F9FE3}" type="datetimeFigureOut">
              <a:rPr lang="en-US" smtClean="0"/>
              <a:t>10/17/13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BC6D1-944B-43E0-8A0C-9CBA9329B3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EE85F6-1ED5-45A6-94B2-EEF3BC0F9FE3}" type="datetimeFigureOut">
              <a:rPr lang="en-US" smtClean="0"/>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BC6D1-944B-43E0-8A0C-9CBA9329B3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EE85F6-1ED5-45A6-94B2-EEF3BC0F9FE3}" type="datetimeFigureOut">
              <a:rPr lang="en-US" smtClean="0"/>
              <a:t>10/17/13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BC6D1-944B-43E0-8A0C-9CBA9329B3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EE85F6-1ED5-45A6-94B2-EEF3BC0F9FE3}" type="datetimeFigureOut">
              <a:rPr lang="en-US" smtClean="0"/>
              <a:t>10/17/13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BC6D1-944B-43E0-8A0C-9CBA9329B3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E85F6-1ED5-45A6-94B2-EEF3BC0F9FE3}" type="datetimeFigureOut">
              <a:rPr lang="en-US" smtClean="0"/>
              <a:t>10/17/13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BC6D1-944B-43E0-8A0C-9CBA9329B3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E85F6-1ED5-45A6-94B2-EEF3BC0F9FE3}" type="datetimeFigureOut">
              <a:rPr lang="en-US" smtClean="0"/>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BC6D1-944B-43E0-8A0C-9CBA9329B3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E85F6-1ED5-45A6-94B2-EEF3BC0F9FE3}" type="datetimeFigureOut">
              <a:rPr lang="en-US" smtClean="0"/>
              <a:t>10/17/13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BC6D1-944B-43E0-8A0C-9CBA9329B3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E85F6-1ED5-45A6-94B2-EEF3BC0F9FE3}" type="datetimeFigureOut">
              <a:rPr lang="en-US" smtClean="0"/>
              <a:t>10/17/13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BC6D1-944B-43E0-8A0C-9CBA9329B3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bin"/></Relationships>
</file>

<file path=ppt/slides/_rels/slide10.xml.rels><?xml version="1.0" encoding="UTF-8" standalone="yes"?>
<Relationships xmlns="http://schemas.openxmlformats.org/package/2006/relationships"><Relationship Id="rId3" Type="http://schemas.openxmlformats.org/officeDocument/2006/relationships/image" Target="../media/image3.bin"/><Relationship Id="rId4" Type="http://schemas.openxmlformats.org/officeDocument/2006/relationships/image" Target="../media/image7.bin"/><Relationship Id="rId5" Type="http://schemas.openxmlformats.org/officeDocument/2006/relationships/image" Target="../media/image8.bin"/><Relationship Id="rId1" Type="http://schemas.openxmlformats.org/officeDocument/2006/relationships/slideLayout" Target="../slideLayouts/slideLayout7.xml"/><Relationship Id="rId2" Type="http://schemas.openxmlformats.org/officeDocument/2006/relationships/image" Target="../media/image2.bin"/></Relationships>
</file>

<file path=ppt/slides/_rels/slide11.xml.rels><?xml version="1.0" encoding="UTF-8" standalone="yes"?>
<Relationships xmlns="http://schemas.openxmlformats.org/package/2006/relationships"><Relationship Id="rId3" Type="http://schemas.openxmlformats.org/officeDocument/2006/relationships/image" Target="../media/image3.bin"/><Relationship Id="rId4" Type="http://schemas.openxmlformats.org/officeDocument/2006/relationships/image" Target="../media/image9.bin"/><Relationship Id="rId5" Type="http://schemas.openxmlformats.org/officeDocument/2006/relationships/image" Target="../media/image10.bin"/><Relationship Id="rId1" Type="http://schemas.openxmlformats.org/officeDocument/2006/relationships/slideLayout" Target="../slideLayouts/slideLayout7.xml"/><Relationship Id="rId2" Type="http://schemas.openxmlformats.org/officeDocument/2006/relationships/image" Target="../media/image2.bin"/></Relationships>
</file>

<file path=ppt/slides/_rels/slide12.xml.rels><?xml version="1.0" encoding="UTF-8" standalone="yes"?>
<Relationships xmlns="http://schemas.openxmlformats.org/package/2006/relationships"><Relationship Id="rId3" Type="http://schemas.openxmlformats.org/officeDocument/2006/relationships/image" Target="../media/image3.bin"/><Relationship Id="rId4" Type="http://schemas.openxmlformats.org/officeDocument/2006/relationships/image" Target="../media/image11.bin"/><Relationship Id="rId1" Type="http://schemas.openxmlformats.org/officeDocument/2006/relationships/slideLayout" Target="../slideLayouts/slideLayout7.xml"/><Relationship Id="rId2" Type="http://schemas.openxmlformats.org/officeDocument/2006/relationships/image" Target="../media/image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bin"/><Relationship Id="rId3" Type="http://schemas.openxmlformats.org/officeDocument/2006/relationships/image" Target="../media/image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bin"/><Relationship Id="rId3" Type="http://schemas.openxmlformats.org/officeDocument/2006/relationships/image" Target="../media/image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bin"/><Relationship Id="rId3" Type="http://schemas.openxmlformats.org/officeDocument/2006/relationships/image" Target="../media/image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bin"/><Relationship Id="rId3" Type="http://schemas.openxmlformats.org/officeDocument/2006/relationships/image" Target="../media/image3.bin"/></Relationships>
</file>

<file path=ppt/slides/_rels/slide3.xml.rels><?xml version="1.0" encoding="UTF-8" standalone="yes"?>
<Relationships xmlns="http://schemas.openxmlformats.org/package/2006/relationships"><Relationship Id="rId3" Type="http://schemas.openxmlformats.org/officeDocument/2006/relationships/image" Target="../media/image3.bin"/><Relationship Id="rId4" Type="http://schemas.openxmlformats.org/officeDocument/2006/relationships/image" Target="../media/image4.bin"/><Relationship Id="rId1" Type="http://schemas.openxmlformats.org/officeDocument/2006/relationships/slideLayout" Target="../slideLayouts/slideLayout7.xml"/><Relationship Id="rId2" Type="http://schemas.openxmlformats.org/officeDocument/2006/relationships/image" Target="../media/image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bin"/><Relationship Id="rId3" Type="http://schemas.openxmlformats.org/officeDocument/2006/relationships/image" Target="../media/image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bin"/><Relationship Id="rId3" Type="http://schemas.openxmlformats.org/officeDocument/2006/relationships/image" Target="../media/image3.bin"/></Relationships>
</file>

<file path=ppt/slides/_rels/slide6.xml.rels><?xml version="1.0" encoding="UTF-8" standalone="yes"?>
<Relationships xmlns="http://schemas.openxmlformats.org/package/2006/relationships"><Relationship Id="rId3" Type="http://schemas.openxmlformats.org/officeDocument/2006/relationships/image" Target="../media/image3.bin"/><Relationship Id="rId4" Type="http://schemas.openxmlformats.org/officeDocument/2006/relationships/image" Target="../media/image5.bin"/><Relationship Id="rId1" Type="http://schemas.openxmlformats.org/officeDocument/2006/relationships/slideLayout" Target="../slideLayouts/slideLayout7.xml"/><Relationship Id="rId2" Type="http://schemas.openxmlformats.org/officeDocument/2006/relationships/image" Target="../media/image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bin"/><Relationship Id="rId3" Type="http://schemas.openxmlformats.org/officeDocument/2006/relationships/image" Target="../media/image3.bin"/></Relationships>
</file>

<file path=ppt/slides/_rels/slide8.xml.rels><?xml version="1.0" encoding="UTF-8" standalone="yes"?>
<Relationships xmlns="http://schemas.openxmlformats.org/package/2006/relationships"><Relationship Id="rId3" Type="http://schemas.openxmlformats.org/officeDocument/2006/relationships/image" Target="../media/image3.bin"/><Relationship Id="rId4" Type="http://schemas.openxmlformats.org/officeDocument/2006/relationships/image" Target="../media/image6.bin"/><Relationship Id="rId1" Type="http://schemas.openxmlformats.org/officeDocument/2006/relationships/slideLayout" Target="../slideLayouts/slideLayout7.xml"/><Relationship Id="rId2" Type="http://schemas.openxmlformats.org/officeDocument/2006/relationships/image" Target="../media/image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bin"/><Relationship Id="rId3" Type="http://schemas.openxmlformats.org/officeDocument/2006/relationships/image" Target="../media/image3.bin"/></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58" name="VMW_Logo_Grey_Large.png"/>
          <p:cNvPicPr>
            <a:picLocks noChangeAspect="1"/>
          </p:cNvPicPr>
          <p:nvPr/>
        </p:nvPicPr>
        <p:blipFill>
          <a:blip r:embed="rId2"/>
          <a:stretch>
            <a:fillRect/>
          </a:stretch>
        </p:blipFill>
        <p:spPr>
          <a:xfrm>
            <a:off x="6276975" y="5324475"/>
            <a:ext cx="1114425" cy="171450"/>
          </a:xfrm>
          <a:prstGeom prst="rect">
            <a:avLst/>
          </a:prstGeom>
          <a:effectLst/>
        </p:spPr>
      </p:pic>
      <p:sp>
        <p:nvSpPr>
          <p:cNvPr id="259" name="Placeholder 2"/>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1</a:t>
            </a:r>
          </a:p>
        </p:txBody>
      </p:sp>
      <p:sp>
        <p:nvSpPr>
          <p:cNvPr id="261" name="Title"/>
          <p:cNvSpPr txBox="1"/>
          <p:nvPr/>
        </p:nvSpPr>
        <p:spPr>
          <a:xfrm>
            <a:off x="981076" y="2492886"/>
            <a:ext cx="5853112" cy="1338828"/>
          </a:xfrm>
          <a:prstGeom prst="rect">
            <a:avLst/>
          </a:prstGeom>
          <a:effectLst/>
        </p:spPr>
        <p:txBody>
          <a:bodyPr wrap="square" rtlCol="0" anchor="ctr">
            <a:spAutoFit/>
          </a:bodyPr>
          <a:lstStyle/>
          <a:p>
            <a:pPr algn="l"/>
            <a:r>
              <a:rPr lang="en-US" sz="2700" b="1" i="0" u="none" spc="0" dirty="0" smtClean="0">
                <a:solidFill>
                  <a:srgbClr val="333333"/>
                </a:solidFill>
                <a:latin typeface="Arial"/>
              </a:rPr>
              <a:t>
                  |Coverage, an overview|
                  </a:t>
            </a:r>
          </a:p>
        </p:txBody>
      </p:sp>
      <p:sp>
        <p:nvSpPr>
          <p:cNvPr id="6" name="Title"/>
          <p:cNvSpPr txBox="1"/>
          <p:nvPr/>
        </p:nvSpPr>
        <p:spPr>
          <a:xfrm>
            <a:off x="981075" y="3331086"/>
            <a:ext cx="5724525" cy="1338828"/>
          </a:xfrm>
          <a:prstGeom prst="rect">
            <a:avLst/>
          </a:prstGeom>
          <a:effectLst/>
        </p:spPr>
        <p:txBody>
          <a:bodyPr wrap="square" rtlCol="0" anchor="ctr">
            <a:spAutoFit/>
          </a:bodyPr>
          <a:lstStyle/>
          <a:p>
            <a:pPr algn="r"/>
            <a:r>
              <a:rPr lang="en-US" sz="2700" b="1" i="0" u="none" spc="0" dirty="0" smtClean="0">
                <a:solidFill>
                  <a:srgbClr val="333333"/>
                </a:solidFill>
                <a:latin typeface="Arial"/>
              </a:rPr>
              <a:t>
                  </a:t>
            </a:r>
            <a:r>
              <a:rPr lang="en-US" sz="2000" i="1" u="none" spc="0" dirty="0" smtClean="0">
                <a:solidFill>
                  <a:srgbClr val="333333"/>
                </a:solidFill>
                <a:latin typeface="Arial"/>
              </a:rPr>
              <a:t>Stuart </a:t>
            </a:r>
            <a:r>
              <a:rPr lang="en-US" sz="2000" i="1" u="none" spc="0" dirty="0" err="1" smtClean="0">
                <a:solidFill>
                  <a:srgbClr val="333333"/>
                </a:solidFill>
                <a:latin typeface="Arial"/>
              </a:rPr>
              <a:t>Easson</a:t>
            </a:r>
            <a:r>
              <a:rPr lang="en-US" sz="2700" b="1" i="0" u="none" spc="0" dirty="0" smtClean="0">
                <a:solidFill>
                  <a:srgbClr val="333333"/>
                </a:solidFill>
                <a:latin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13"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314"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315"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10</a:t>
            </a:r>
          </a:p>
        </p:txBody>
      </p:sp>
      <p:sp>
        <p:nvSpPr>
          <p:cNvPr id="316" name="Title"/>
          <p:cNvSpPr txBox="1"/>
          <p:nvPr/>
        </p:nvSpPr>
        <p:spPr>
          <a:xfrm>
            <a:off x="381000" y="266700"/>
            <a:ext cx="4781550" cy="438150"/>
          </a:xfrm>
          <a:prstGeom prst="rect">
            <a:avLst/>
          </a:prstGeom>
          <a:effectLst/>
        </p:spPr>
        <p:txBody>
          <a:bodyPr wrap="square" rtlCol="0" anchor="ctr">
            <a:spAutoFit/>
          </a:bodyPr>
          <a:lstStyle/>
          <a:p>
            <a:pPr algn="l"/>
            <a:r>
              <a:rPr lang="en-US" sz="1875" b="1" i="0" u="none" spc="0" dirty="0" smtClean="0">
                <a:solidFill>
                  <a:srgbClr val="333333"/>
                </a:solidFill>
                <a:latin typeface="Arial"/>
              </a:rPr>
              <a:t>Lets zoom in to line / function level...</a:t>
            </a:r>
          </a:p>
        </p:txBody>
      </p:sp>
      <p:pic>
        <p:nvPicPr>
          <p:cNvPr id="317" name="frobos-empty-getholestart-notcovered.bmp"/>
          <p:cNvPicPr>
            <a:picLocks noChangeAspect="1"/>
          </p:cNvPicPr>
          <p:nvPr/>
        </p:nvPicPr>
        <p:blipFill>
          <a:blip r:embed="rId4"/>
          <a:stretch>
            <a:fillRect/>
          </a:stretch>
        </p:blipFill>
        <p:spPr>
          <a:xfrm>
            <a:off x="409575" y="1190625"/>
            <a:ext cx="6800850" cy="1685925"/>
          </a:xfrm>
          <a:prstGeom prst="rect">
            <a:avLst/>
          </a:prstGeom>
          <a:effectLst/>
        </p:spPr>
      </p:pic>
      <p:sp>
        <p:nvSpPr>
          <p:cNvPr id="318" name="TextBox 1"/>
          <p:cNvSpPr txBox="1"/>
          <p:nvPr/>
        </p:nvSpPr>
        <p:spPr>
          <a:xfrm>
            <a:off x="400050" y="923925"/>
            <a:ext cx="6943725" cy="209550"/>
          </a:xfrm>
          <a:prstGeom prst="rect">
            <a:avLst/>
          </a:prstGeom>
          <a:effectLst/>
        </p:spPr>
        <p:txBody>
          <a:bodyPr wrap="square" rtlCol="0" anchor="t">
            <a:spAutoFit/>
          </a:bodyPr>
          <a:lstStyle/>
          <a:p>
            <a:pPr algn="l"/>
            <a:r>
              <a:rPr lang="en-US" sz="1275" b="0" i="0" u="none" spc="0" dirty="0" smtClean="0">
                <a:solidFill>
                  <a:srgbClr val="000000"/>
                </a:solidFill>
                <a:latin typeface="Arial"/>
              </a:rPr>
              <a:t>The frobos empty test misses MainMem_GetHoleStart</a:t>
            </a:r>
          </a:p>
        </p:txBody>
      </p:sp>
      <p:pic>
        <p:nvPicPr>
          <p:cNvPr id="319" name="frobos-all-getholestart-covered.bmp"/>
          <p:cNvPicPr>
            <a:picLocks noChangeAspect="1"/>
          </p:cNvPicPr>
          <p:nvPr/>
        </p:nvPicPr>
        <p:blipFill>
          <a:blip r:embed="rId5"/>
          <a:stretch>
            <a:fillRect/>
          </a:stretch>
        </p:blipFill>
        <p:spPr>
          <a:xfrm>
            <a:off x="409575" y="3352800"/>
            <a:ext cx="6924675" cy="1914525"/>
          </a:xfrm>
          <a:prstGeom prst="rect">
            <a:avLst/>
          </a:prstGeom>
          <a:effectLst/>
        </p:spPr>
      </p:pic>
      <p:sp>
        <p:nvSpPr>
          <p:cNvPr id="320" name="TextBox 2"/>
          <p:cNvSpPr txBox="1"/>
          <p:nvPr/>
        </p:nvSpPr>
        <p:spPr>
          <a:xfrm>
            <a:off x="419100" y="3114675"/>
            <a:ext cx="7029450" cy="209550"/>
          </a:xfrm>
          <a:prstGeom prst="rect">
            <a:avLst/>
          </a:prstGeom>
          <a:effectLst/>
        </p:spPr>
        <p:txBody>
          <a:bodyPr wrap="square" rtlCol="0" anchor="t">
            <a:spAutoFit/>
          </a:bodyPr>
          <a:lstStyle/>
          <a:p>
            <a:pPr algn="l"/>
            <a:r>
              <a:rPr lang="en-US" sz="1275" b="0" i="0" u="none" spc="0" dirty="0" smtClean="0">
                <a:solidFill>
                  <a:srgbClr val="000000"/>
                </a:solidFill>
                <a:latin typeface="Arial"/>
              </a:rPr>
              <a:t>While running "all" the frobos tests hits it 8240 times: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22"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323"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324"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11</a:t>
            </a:r>
          </a:p>
        </p:txBody>
      </p:sp>
      <p:sp>
        <p:nvSpPr>
          <p:cNvPr id="325" name="Body"/>
          <p:cNvSpPr txBox="1"/>
          <p:nvPr/>
        </p:nvSpPr>
        <p:spPr>
          <a:xfrm>
            <a:off x="381000" y="1085850"/>
            <a:ext cx="6810375" cy="4200525"/>
          </a:xfrm>
          <a:prstGeom prst="rect">
            <a:avLst/>
          </a:prstGeom>
          <a:effectLst/>
        </p:spPr>
        <p:txBody>
          <a:bodyPr wrap="square" rtlCol="0" anchor="t">
            <a:spAutoFit/>
          </a:bodyPr>
          <a:lstStyle/>
          <a:p>
            <a:pPr algn="l"/>
            <a:r>
              <a:rPr lang="en-US" sz="1350" b="0" i="0" u="none" spc="0" dirty="0" smtClean="0">
                <a:solidFill>
                  <a:srgbClr val="4D4D4D"/>
                </a:solidFill>
                <a:latin typeface="Arial"/>
              </a:rPr>
              <a:t>frobos empty test:</a:t>
            </a:r>
          </a:p>
          <a:p>
            <a:pPr algn="l"/>
            <a:endParaRPr lang="en-US" sz="1350" b="0" i="0" u="none" spc="0" dirty="0" smtClean="0">
              <a:solidFill>
                <a:srgbClr val="4D4D4D"/>
              </a:solidFill>
              <a:latin typeface="Arial"/>
            </a:endParaRPr>
          </a:p>
          <a:p>
            <a:pPr algn="l"/>
            <a:endParaRPr lang="en-US" sz="1350" b="0" i="0" u="none" spc="0" dirty="0" smtClean="0">
              <a:solidFill>
                <a:srgbClr val="4D4D4D"/>
              </a:solidFill>
              <a:latin typeface="Arial"/>
            </a:endParaRPr>
          </a:p>
          <a:p>
            <a:pPr algn="l"/>
            <a:endParaRPr lang="en-US" sz="1350" b="0" i="0" u="none" spc="0" dirty="0" smtClean="0">
              <a:solidFill>
                <a:srgbClr val="4D4D4D"/>
              </a:solidFill>
              <a:latin typeface="Arial"/>
            </a:endParaRPr>
          </a:p>
          <a:p>
            <a:pPr algn="l"/>
            <a:endParaRPr lang="en-US" sz="1350" b="0" i="0" u="none" spc="0" dirty="0" smtClean="0">
              <a:solidFill>
                <a:srgbClr val="4D4D4D"/>
              </a:solidFill>
              <a:latin typeface="Arial"/>
            </a:endParaRPr>
          </a:p>
          <a:p>
            <a:pPr algn="l"/>
            <a:endParaRPr lang="en-US" sz="1350" b="0" i="0" u="none" spc="0" dirty="0" smtClean="0">
              <a:solidFill>
                <a:srgbClr val="4D4D4D"/>
              </a:solidFill>
              <a:latin typeface="Arial"/>
            </a:endParaRPr>
          </a:p>
          <a:p>
            <a:pPr algn="l"/>
            <a:endParaRPr lang="en-US" sz="1350" b="0" i="0" u="none" spc="0" dirty="0" smtClean="0">
              <a:solidFill>
                <a:srgbClr val="4D4D4D"/>
              </a:solidFill>
              <a:latin typeface="Arial"/>
            </a:endParaRPr>
          </a:p>
          <a:p>
            <a:pPr algn="l"/>
            <a:r>
              <a:rPr lang="en-US" sz="1350" b="0" i="0" u="none" spc="0" dirty="0" smtClean="0">
                <a:solidFill>
                  <a:srgbClr val="4D4D4D"/>
                </a:solidFill>
                <a:latin typeface="Arial"/>
              </a:rPr>
              <a:t>frobos empty test with -replay</a:t>
            </a:r>
          </a:p>
        </p:txBody>
      </p:sp>
      <p:pic>
        <p:nvPicPr>
          <p:cNvPr id="326" name="empty-no-replay.bmp"/>
          <p:cNvPicPr>
            <a:picLocks noChangeAspect="1"/>
          </p:cNvPicPr>
          <p:nvPr/>
        </p:nvPicPr>
        <p:blipFill>
          <a:blip r:embed="rId4"/>
          <a:stretch>
            <a:fillRect/>
          </a:stretch>
        </p:blipFill>
        <p:spPr>
          <a:xfrm>
            <a:off x="9525" y="1409700"/>
            <a:ext cx="7581900" cy="1162050"/>
          </a:xfrm>
          <a:prstGeom prst="rect">
            <a:avLst/>
          </a:prstGeom>
          <a:effectLst/>
        </p:spPr>
      </p:pic>
      <p:pic>
        <p:nvPicPr>
          <p:cNvPr id="327" name="empty-with-replay.bmp"/>
          <p:cNvPicPr>
            <a:picLocks noChangeAspect="1"/>
          </p:cNvPicPr>
          <p:nvPr/>
        </p:nvPicPr>
        <p:blipFill>
          <a:blip r:embed="rId5"/>
          <a:stretch>
            <a:fillRect/>
          </a:stretch>
        </p:blipFill>
        <p:spPr>
          <a:xfrm>
            <a:off x="19050" y="3562350"/>
            <a:ext cx="7572375" cy="1047750"/>
          </a:xfrm>
          <a:prstGeom prst="rect">
            <a:avLst/>
          </a:prstGeom>
          <a:effectLst/>
        </p:spPr>
      </p:pic>
      <p:sp>
        <p:nvSpPr>
          <p:cNvPr id="328" name="Title"/>
          <p:cNvSpPr txBox="1"/>
          <p:nvPr/>
        </p:nvSpPr>
        <p:spPr>
          <a:xfrm>
            <a:off x="381000" y="266700"/>
            <a:ext cx="4781550" cy="438150"/>
          </a:xfrm>
          <a:prstGeom prst="rect">
            <a:avLst/>
          </a:prstGeom>
          <a:effectLst/>
        </p:spPr>
        <p:txBody>
          <a:bodyPr wrap="square" rtlCol="0" anchor="ctr">
            <a:spAutoFit/>
          </a:bodyPr>
          <a:lstStyle/>
          <a:p>
            <a:pPr algn="l"/>
            <a:r>
              <a:rPr lang="en-US" sz="1875" b="1" i="0" u="none" spc="0" dirty="0" smtClean="0">
                <a:solidFill>
                  <a:srgbClr val="333333"/>
                </a:solidFill>
                <a:latin typeface="Arial"/>
              </a:rPr>
              <a:t>...and a file level example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30"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331"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332"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12</a:t>
            </a:r>
          </a:p>
        </p:txBody>
      </p:sp>
      <p:sp>
        <p:nvSpPr>
          <p:cNvPr id="333" name="Title"/>
          <p:cNvSpPr txBox="1"/>
          <p:nvPr/>
        </p:nvSpPr>
        <p:spPr>
          <a:xfrm>
            <a:off x="381000" y="266700"/>
            <a:ext cx="4781550" cy="438150"/>
          </a:xfrm>
          <a:prstGeom prst="rect">
            <a:avLst/>
          </a:prstGeom>
          <a:effectLst/>
        </p:spPr>
        <p:txBody>
          <a:bodyPr wrap="square" rtlCol="0" anchor="ctr">
            <a:spAutoFit/>
          </a:bodyPr>
          <a:lstStyle/>
          <a:p>
            <a:pPr algn="l"/>
            <a:r>
              <a:rPr lang="en-US" sz="1875" b="1" i="0" u="none" spc="0" dirty="0" smtClean="0">
                <a:solidFill>
                  <a:srgbClr val="333333"/>
                </a:solidFill>
                <a:latin typeface="Arial"/>
              </a:rPr>
              <a:t>What's left to do (1 of 2)?</a:t>
            </a:r>
          </a:p>
        </p:txBody>
      </p:sp>
      <p:pic>
        <p:nvPicPr>
          <p:cNvPr id="334" name="missed-fence.bmp"/>
          <p:cNvPicPr>
            <a:picLocks noChangeAspect="1"/>
          </p:cNvPicPr>
          <p:nvPr/>
        </p:nvPicPr>
        <p:blipFill>
          <a:blip r:embed="rId4"/>
          <a:stretch>
            <a:fillRect/>
          </a:stretch>
        </p:blipFill>
        <p:spPr>
          <a:xfrm>
            <a:off x="628650" y="3467100"/>
            <a:ext cx="6143625" cy="1790700"/>
          </a:xfrm>
          <a:prstGeom prst="rect">
            <a:avLst/>
          </a:prstGeom>
          <a:effectLst/>
        </p:spPr>
      </p:pic>
      <p:sp>
        <p:nvSpPr>
          <p:cNvPr id="335" name="Body"/>
          <p:cNvSpPr txBox="1"/>
          <p:nvPr/>
        </p:nvSpPr>
        <p:spPr>
          <a:xfrm>
            <a:off x="400050" y="933450"/>
            <a:ext cx="6810375" cy="2381250"/>
          </a:xfrm>
          <a:prstGeom prst="rect">
            <a:avLst/>
          </a:prstGeom>
          <a:effectLst/>
        </p:spPr>
        <p:txBody>
          <a:bodyPr wrap="square" rtlCol="0" anchor="t">
            <a:spAutoFit/>
          </a:bodyPr>
          <a:lstStyle/>
          <a:p>
            <a:pPr algn="l"/>
            <a:r>
              <a:rPr lang="en-US" sz="1350" b="0" i="0" u="none" spc="0" dirty="0" smtClean="0">
                <a:solidFill>
                  <a:srgbClr val="4D4D4D"/>
                </a:solidFill>
                <a:latin typeface="Arial"/>
              </a:rPr>
              <a:t>'Fix' issues with build process so all paths are represented in the same form for all build types: merging of results from opt and release builds will sometimes yield twice as many source lines for some files, lcov does not recognise the files are in fact the same.</a:t>
            </a:r>
          </a:p>
          <a:p>
            <a:pPr algn="l"/>
            <a:r>
              <a:rPr lang="en-US" sz="1350" b="0" i="0" u="none" spc="0" dirty="0" smtClean="0">
                <a:solidFill>
                  <a:srgbClr val="4D4D4D"/>
                </a:solidFill>
                <a:latin typeface="Arial"/>
              </a:rPr>
              <a:t>Add intermediate processing step(s) to identify and prune the dataset so orphaned function bodies and the like are not included.</a:t>
            </a:r>
          </a:p>
          <a:p>
            <a:pPr algn="l"/>
            <a:r>
              <a:rPr lang="en-US" sz="1350" b="0" i="0" u="none" spc="0" dirty="0" smtClean="0">
                <a:solidFill>
                  <a:srgbClr val="4D4D4D"/>
                </a:solidFill>
                <a:latin typeface="Arial"/>
              </a:rPr>
              <a:t>Using the coverage maps as a guide, add additional test cases to test  previously missed functions, lines and branches. e.g. While preparing I learned that we have no direct tests in FrobOS for mfence, lfence and sfence running in the interpreter.</a:t>
            </a:r>
          </a:p>
          <a:p>
            <a:pPr algn="l"/>
            <a:endParaRPr lang="en-US" sz="1350" b="0" i="0" u="none" spc="0" dirty="0" smtClean="0">
              <a:solidFill>
                <a:srgbClr val="4D4D4D"/>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37"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338"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339"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13</a:t>
            </a:r>
          </a:p>
        </p:txBody>
      </p:sp>
      <p:sp>
        <p:nvSpPr>
          <p:cNvPr id="340" name="Body"/>
          <p:cNvSpPr txBox="1"/>
          <p:nvPr/>
        </p:nvSpPr>
        <p:spPr>
          <a:xfrm>
            <a:off x="381000" y="1085850"/>
            <a:ext cx="6810375" cy="4200525"/>
          </a:xfrm>
          <a:prstGeom prst="rect">
            <a:avLst/>
          </a:prstGeom>
          <a:effectLst/>
        </p:spPr>
        <p:txBody>
          <a:bodyPr wrap="square" rtlCol="0" anchor="t">
            <a:spAutoFit/>
          </a:bodyPr>
          <a:lstStyle/>
          <a:p>
            <a:pPr algn="l"/>
            <a:endParaRPr/>
          </a:p>
          <a:p>
            <a:pPr algn="l"/>
            <a:r>
              <a:rPr lang="en-US" sz="1350" b="0" i="0" u="none" spc="0" dirty="0" smtClean="0">
                <a:solidFill>
                  <a:srgbClr val="4D4D4D"/>
                </a:solidFill>
                <a:latin typeface="Arial"/>
              </a:rPr>
              <a:t>Coordinate the instrumentation for more of the product on a feature basis:</a:t>
            </a:r>
          </a:p>
          <a:p>
            <a:pPr algn="l"/>
            <a:r>
              <a:rPr lang="en-US" sz="1350" b="0" i="0" u="none" spc="0" dirty="0" smtClean="0">
                <a:solidFill>
                  <a:srgbClr val="4D4D4D"/>
                </a:solidFill>
                <a:latin typeface="Arial"/>
              </a:rPr>
              <a:t> vProbes is currently not covered end to end, some of the code is in the VMX.</a:t>
            </a:r>
          </a:p>
          <a:p>
            <a:pPr algn="l"/>
            <a:r>
              <a:rPr lang="en-US" sz="1350" b="0" i="0" u="none" spc="0" dirty="0" smtClean="0">
                <a:solidFill>
                  <a:srgbClr val="4D4D4D"/>
                </a:solidFill>
                <a:latin typeface="Arial"/>
              </a:rPr>
              <a:t>mainmem.h is covered by GCOV_VMM=1, while mainmem.c is not.</a:t>
            </a:r>
          </a:p>
          <a:p>
            <a:pPr algn="l"/>
            <a:r>
              <a:rPr lang="en-US" sz="1350" b="0" i="0" u="none" spc="0" dirty="0" smtClean="0">
                <a:solidFill>
                  <a:srgbClr val="4D4D4D"/>
                </a:solidFill>
                <a:latin typeface="Arial"/>
              </a:rPr>
              <a:t>...?</a:t>
            </a:r>
          </a:p>
          <a:p>
            <a:pPr algn="l"/>
            <a:r>
              <a:rPr lang="en-US" sz="1350" b="0" i="0" u="none" spc="0" dirty="0" smtClean="0">
                <a:solidFill>
                  <a:srgbClr val="4D4D4D"/>
                </a:solidFill>
                <a:latin typeface="Arial"/>
              </a:rPr>
              <a:t>Finally, automate the process of gathering coverage data. I have an Intel Sandybridge and an AMD Piledriver allocated for running workloads to gather coverage data. I plan on running a continuous process for gathering and publishing on a 24hr schedule, allowing for all of our immediate workloads to be included (frobos, frobos-replay, vprobes, autoinstalls, etc).</a:t>
            </a:r>
          </a:p>
        </p:txBody>
      </p:sp>
      <p:sp>
        <p:nvSpPr>
          <p:cNvPr id="341" name="Title"/>
          <p:cNvSpPr txBox="1"/>
          <p:nvPr/>
        </p:nvSpPr>
        <p:spPr>
          <a:xfrm>
            <a:off x="381000" y="266700"/>
            <a:ext cx="4781550" cy="438150"/>
          </a:xfrm>
          <a:prstGeom prst="rect">
            <a:avLst/>
          </a:prstGeom>
          <a:effectLst/>
        </p:spPr>
        <p:txBody>
          <a:bodyPr wrap="square" rtlCol="0" anchor="ctr">
            <a:spAutoFit/>
          </a:bodyPr>
          <a:lstStyle/>
          <a:p>
            <a:pPr algn="l"/>
            <a:r>
              <a:rPr lang="en-US" sz="1875" b="1" i="0" u="none" spc="0" dirty="0" smtClean="0">
                <a:solidFill>
                  <a:srgbClr val="333333"/>
                </a:solidFill>
                <a:latin typeface="Arial"/>
              </a:rPr>
              <a:t>What's left to do (2 of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43"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344"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345"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14</a:t>
            </a:r>
          </a:p>
        </p:txBody>
      </p:sp>
      <p:sp>
        <p:nvSpPr>
          <p:cNvPr id="346" name="Title"/>
          <p:cNvSpPr txBox="1"/>
          <p:nvPr/>
        </p:nvSpPr>
        <p:spPr>
          <a:xfrm>
            <a:off x="381000" y="266700"/>
            <a:ext cx="4781550" cy="438150"/>
          </a:xfrm>
          <a:prstGeom prst="rect">
            <a:avLst/>
          </a:prstGeom>
          <a:effectLst/>
        </p:spPr>
        <p:txBody>
          <a:bodyPr wrap="square" rtlCol="0" anchor="ctr">
            <a:spAutoFit/>
          </a:bodyPr>
          <a:lstStyle/>
          <a:p>
            <a:pPr algn="l"/>
            <a:r>
              <a:rPr lang="en-US" sz="1650" b="1" i="0" u="none" spc="0" dirty="0" smtClean="0">
                <a:solidFill>
                  <a:srgbClr val="333333"/>
                </a:solidFill>
                <a:latin typeface="Arial"/>
              </a:rPr>
              <a:t>Coverage analysis, reality</a:t>
            </a:r>
          </a:p>
        </p:txBody>
      </p:sp>
      <p:sp>
        <p:nvSpPr>
          <p:cNvPr id="347" name="Body"/>
          <p:cNvSpPr txBox="1"/>
          <p:nvPr/>
        </p:nvSpPr>
        <p:spPr>
          <a:xfrm>
            <a:off x="381000" y="1085850"/>
            <a:ext cx="6810375" cy="4200525"/>
          </a:xfrm>
          <a:prstGeom prst="rect">
            <a:avLst/>
          </a:prstGeom>
          <a:effectLst/>
        </p:spPr>
        <p:txBody>
          <a:bodyPr wrap="square" rtlCol="0" anchor="t">
            <a:spAutoFit/>
          </a:bodyPr>
          <a:lstStyle/>
          <a:p>
            <a:pPr algn="l"/>
            <a:r>
              <a:rPr lang="en-US" sz="1350" b="0" i="0" u="none" spc="0" dirty="0" smtClean="0">
                <a:solidFill>
                  <a:srgbClr val="4D4D4D"/>
                </a:solidFill>
                <a:latin typeface="Arial"/>
              </a:rPr>
              <a:t>Pull source trees for a WS and an ESX build; </a:t>
            </a:r>
          </a:p>
          <a:p>
            <a:pPr algn="l"/>
            <a:r>
              <a:rPr lang="en-US" sz="975" b="0" i="0" u="none" spc="0" dirty="0" smtClean="0">
                <a:solidFill>
                  <a:srgbClr val="4D4D4D"/>
                </a:solidFill>
                <a:latin typeface="Arial"/>
              </a:rPr>
              <a:t>I use 2 appropriate clients sync'ed to same change number.</a:t>
            </a:r>
          </a:p>
          <a:p>
            <a:pPr algn="l"/>
            <a:r>
              <a:rPr lang="en-US" sz="1350" b="0" i="0" u="none" spc="0" dirty="0" smtClean="0">
                <a:solidFill>
                  <a:srgbClr val="4D4D4D"/>
                </a:solidFill>
                <a:latin typeface="Arial"/>
              </a:rPr>
              <a:t>Generate an ESX build with largest possible memory reservations</a:t>
            </a:r>
          </a:p>
          <a:p>
            <a:pPr algn="l"/>
            <a:r>
              <a:rPr lang="en-US" sz="975" b="0" i="0" u="none" spc="0" dirty="0" smtClean="0">
                <a:solidFill>
                  <a:srgbClr val="4D4D4D"/>
                </a:solidFill>
                <a:latin typeface="Arial"/>
              </a:rPr>
              <a:t>update local.sc to generate an OBJ build.</a:t>
            </a:r>
          </a:p>
          <a:p>
            <a:pPr algn="l"/>
            <a:r>
              <a:rPr lang="en-US" sz="975" b="0" i="0" u="none" spc="0" dirty="0" smtClean="0">
                <a:solidFill>
                  <a:srgbClr val="4D4D4D"/>
                </a:solidFill>
                <a:latin typeface="Arial"/>
              </a:rPr>
              <a:t>execute "scons -gcov_vmm=1 " - the build generally fails, but we don't need to run it, we just want the programmatically generated public/vmm-overheads.h</a:t>
            </a:r>
          </a:p>
          <a:p>
            <a:pPr algn="l"/>
            <a:r>
              <a:rPr lang="en-US" sz="975" b="0" i="0" u="none" spc="0" dirty="0" smtClean="0">
                <a:solidFill>
                  <a:srgbClr val="4D4D4D"/>
                </a:solidFill>
                <a:latin typeface="Arial"/>
              </a:rPr>
              <a:t>copy the file to the correct spot in the WS source tree, then build an OPT build with coverage enabled: make GCOV_VMM=1 OBJDIR=opt</a:t>
            </a:r>
          </a:p>
          <a:p>
            <a:pPr algn="l"/>
            <a:r>
              <a:rPr lang="en-US" sz="1350" b="0" i="0" u="none" spc="0" dirty="0" smtClean="0">
                <a:solidFill>
                  <a:srgbClr val="4D4D4D"/>
                </a:solidFill>
                <a:latin typeface="Arial"/>
              </a:rPr>
              <a:t>Collect some coverage data</a:t>
            </a:r>
          </a:p>
          <a:p>
            <a:pPr algn="l"/>
            <a:r>
              <a:rPr lang="en-US" sz="975" b="0" i="0" u="none" spc="0" dirty="0" smtClean="0">
                <a:solidFill>
                  <a:srgbClr val="4D4D4D"/>
                </a:solidFill>
                <a:latin typeface="Arial"/>
              </a:rPr>
              <a:t>Run workload with the config file option "coverage.enabled=TRUE"</a:t>
            </a:r>
          </a:p>
          <a:p>
            <a:pPr algn="l"/>
            <a:r>
              <a:rPr lang="en-US" sz="975" b="0" i="0" u="none" spc="0" dirty="0" smtClean="0">
                <a:solidFill>
                  <a:srgbClr val="4D4D4D"/>
                </a:solidFill>
                <a:latin typeface="Arial"/>
              </a:rPr>
              <a:t>Check bora/build/obj/ws/vmcore-private/... for SUBDIRS/*.gcda</a:t>
            </a:r>
          </a:p>
          <a:p>
            <a:pPr algn="l"/>
            <a:r>
              <a:rPr lang="en-US" sz="975" b="0" i="0" u="none" spc="0" dirty="0" smtClean="0">
                <a:solidFill>
                  <a:srgbClr val="4D4D4D"/>
                </a:solidFill>
                <a:latin typeface="Arial"/>
              </a:rPr>
              <a:t>Run lcov to collect and pre-process data, storing intermediate results to a named file.</a:t>
            </a:r>
          </a:p>
          <a:p>
            <a:pPr algn="l"/>
            <a:r>
              <a:rPr lang="en-US" sz="975" b="0" i="0" u="none" spc="0" dirty="0" smtClean="0">
                <a:solidFill>
                  <a:srgbClr val="4D4D4D"/>
                </a:solidFill>
                <a:latin typeface="Arial"/>
              </a:rPr>
              <a:t>If more workloads goto 1</a:t>
            </a:r>
          </a:p>
          <a:p>
            <a:pPr algn="l"/>
            <a:r>
              <a:rPr lang="en-US" sz="1350" b="0" i="0" u="none" spc="0" dirty="0" smtClean="0">
                <a:solidFill>
                  <a:srgbClr val="4D4D4D"/>
                </a:solidFill>
                <a:latin typeface="Arial"/>
              </a:rPr>
              <a:t>Aggregate coverages runs into a final data file.</a:t>
            </a:r>
          </a:p>
          <a:p>
            <a:pPr algn="l"/>
            <a:r>
              <a:rPr lang="en-US" sz="1350" b="0" i="0" u="none" spc="0" dirty="0" smtClean="0">
                <a:solidFill>
                  <a:srgbClr val="4D4D4D"/>
                </a:solidFill>
                <a:latin typeface="Arial"/>
              </a:rPr>
              <a:t>Run genhtml to create presentation of data with all line counts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49"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350"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351"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15</a:t>
            </a:r>
          </a:p>
        </p:txBody>
      </p:sp>
      <p:sp>
        <p:nvSpPr>
          <p:cNvPr id="352" name="Title"/>
          <p:cNvSpPr txBox="1"/>
          <p:nvPr/>
        </p:nvSpPr>
        <p:spPr>
          <a:xfrm>
            <a:off x="381000" y="295275"/>
            <a:ext cx="4781550" cy="438150"/>
          </a:xfrm>
          <a:prstGeom prst="rect">
            <a:avLst/>
          </a:prstGeom>
          <a:effectLst/>
        </p:spPr>
        <p:txBody>
          <a:bodyPr wrap="square" rtlCol="0" anchor="ctr">
            <a:spAutoFit/>
          </a:bodyPr>
          <a:lstStyle/>
          <a:p>
            <a:pPr algn="l"/>
            <a:r>
              <a:rPr lang="en-US" sz="1350" b="1" i="0" u="none" spc="0" dirty="0" smtClean="0">
                <a:solidFill>
                  <a:srgbClr val="333333"/>
                </a:solidFill>
                <a:latin typeface="Arial"/>
              </a:rPr>
              <a:t>Coverage analysis, an overview</a:t>
            </a:r>
          </a:p>
        </p:txBody>
      </p:sp>
      <p:sp>
        <p:nvSpPr>
          <p:cNvPr id="353" name="Body"/>
          <p:cNvSpPr txBox="1"/>
          <p:nvPr/>
        </p:nvSpPr>
        <p:spPr>
          <a:xfrm>
            <a:off x="381000" y="1085850"/>
            <a:ext cx="6858000" cy="4200525"/>
          </a:xfrm>
          <a:prstGeom prst="rect">
            <a:avLst/>
          </a:prstGeom>
          <a:effectLst/>
        </p:spPr>
        <p:txBody>
          <a:bodyPr wrap="square" rtlCol="0" anchor="t">
            <a:spAutoFit/>
          </a:bodyPr>
          <a:lstStyle/>
          <a:p>
            <a:pPr algn="l"/>
            <a:r>
              <a:rPr lang="en-US" sz="1350" b="0" i="0" u="none" spc="0" dirty="0" smtClean="0">
                <a:solidFill>
                  <a:srgbClr val="4D4D4D"/>
                </a:solidFill>
                <a:latin typeface="Arial"/>
              </a:rPr>
              <a:t>Generate gcov instrumented build; </a:t>
            </a:r>
          </a:p>
          <a:p>
            <a:pPr algn="l"/>
            <a:r>
              <a:rPr lang="en-US" sz="975" b="0" i="0" u="none" spc="0" dirty="0" smtClean="0">
                <a:solidFill>
                  <a:srgbClr val="4D4D4D"/>
                </a:solidFill>
                <a:latin typeface="Arial"/>
              </a:rPr>
              <a:t>The maintainers of the coverage project recommend using a relatively unoptimized build; Apparently inlining defeats some benefits of coverage analysis. </a:t>
            </a:r>
          </a:p>
          <a:p>
            <a:pPr algn="l"/>
            <a:r>
              <a:rPr lang="en-US" sz="975" b="0" i="0" u="none" spc="0" dirty="0" smtClean="0">
                <a:solidFill>
                  <a:srgbClr val="4D4D4D"/>
                </a:solidFill>
                <a:latin typeface="Arial"/>
              </a:rPr>
              <a:t>Performance can be severely impacted, so timing sensitive workloads might not be a good fit.</a:t>
            </a:r>
          </a:p>
          <a:p>
            <a:pPr algn="l"/>
            <a:r>
              <a:rPr lang="en-US" sz="975" b="0" i="0" u="none" spc="0" dirty="0" smtClean="0">
                <a:solidFill>
                  <a:srgbClr val="4D4D4D"/>
                </a:solidFill>
                <a:latin typeface="Arial"/>
              </a:rPr>
              <a:t>Each basic block adds approx. 4 bytes to the data for the module and 8 bytes of code. Anecdotal comments suggest C++ expands enormously if heavily templated.</a:t>
            </a:r>
          </a:p>
          <a:p>
            <a:pPr algn="l"/>
            <a:r>
              <a:rPr lang="en-US" sz="1350" b="0" i="0" u="none" spc="0" dirty="0" smtClean="0">
                <a:solidFill>
                  <a:srgbClr val="4D4D4D"/>
                </a:solidFill>
                <a:latin typeface="Arial"/>
              </a:rPr>
              <a:t>Run instrumented build with carefully chosen workload</a:t>
            </a:r>
          </a:p>
          <a:p>
            <a:pPr algn="l"/>
            <a:r>
              <a:rPr lang="en-US" sz="1350" b="0" i="0" u="none" spc="0" dirty="0" smtClean="0">
                <a:solidFill>
                  <a:srgbClr val="4D4D4D"/>
                </a:solidFill>
                <a:latin typeface="Arial"/>
              </a:rPr>
              <a:t>Post-process coverage data</a:t>
            </a:r>
          </a:p>
          <a:p>
            <a:pPr algn="l"/>
            <a:r>
              <a:rPr lang="en-US" sz="1350" b="0" i="0" u="none" spc="0" dirty="0" smtClean="0">
                <a:solidFill>
                  <a:srgbClr val="4D4D4D"/>
                </a:solidFill>
                <a:latin typeface="Arial"/>
              </a:rPr>
              <a:t>Examine coverage information</a:t>
            </a:r>
          </a:p>
          <a:p>
            <a:pPr algn="l"/>
            <a:r>
              <a:rPr lang="en-US" sz="1350" b="0" i="0" u="none" spc="0" dirty="0" smtClean="0">
                <a:solidFill>
                  <a:srgbClr val="4D4D4D"/>
                </a:solidFill>
                <a:latin typeface="Arial"/>
              </a:rPr>
              <a:t>If coverage not yet good enough, choose a better/other workload, then goto step2 otherwise</a:t>
            </a:r>
          </a:p>
          <a:p>
            <a:pPr algn="l"/>
            <a:r>
              <a:rPr lang="en-US" sz="1350" b="0" i="0" u="none" spc="0" dirty="0" smtClean="0">
                <a:solidFill>
                  <a:srgbClr val="4D4D4D"/>
                </a:solidFill>
                <a:latin typeface="Arial"/>
              </a:rPr>
              <a:t>Declare victory, collect accolades.</a:t>
            </a:r>
          </a:p>
          <a:p>
            <a:pPr algn="l"/>
            <a:endParaRPr lang="en-US" sz="1350" b="0" i="0" u="none" spc="0" dirty="0" smtClean="0">
              <a:solidFill>
                <a:srgbClr val="4D4D4D"/>
              </a:solidFill>
              <a:latin typeface="Arial"/>
            </a:endParaRPr>
          </a:p>
          <a:p>
            <a:pPr algn="l"/>
            <a:endParaRPr lang="en-US" sz="1350" b="0" i="0" u="none" spc="0" dirty="0" smtClean="0">
              <a:solidFill>
                <a:srgbClr val="4D4D4D"/>
              </a:solidFill>
              <a:latin typeface="Arial"/>
            </a:endParaRPr>
          </a:p>
          <a:p>
            <a:pPr algn="l"/>
            <a:endParaRPr lang="en-US" sz="1350" b="0" i="0" u="none" spc="0" dirty="0" smtClean="0">
              <a:solidFill>
                <a:srgbClr val="4D4D4D"/>
              </a:solidFill>
              <a:latin typeface="Arial"/>
            </a:endParaRPr>
          </a:p>
          <a:p>
            <a:pPr algn="l"/>
            <a:endParaRPr lang="en-US" sz="1350" b="0" i="0" u="none" spc="0" dirty="0" smtClean="0">
              <a:solidFill>
                <a:srgbClr val="4D4D4D"/>
              </a:solidFill>
              <a:latin typeface="Arial"/>
            </a:endParaRPr>
          </a:p>
          <a:p>
            <a:pPr algn="l"/>
            <a:endParaRPr lang="en-US" sz="1350" b="0" i="0" u="none" spc="0" dirty="0" smtClean="0">
              <a:solidFill>
                <a:srgbClr val="4D4D4D"/>
              </a:solidFill>
              <a:latin typeface="Arial"/>
            </a:endParaRPr>
          </a:p>
          <a:p>
            <a:pPr algn="l"/>
            <a:endParaRPr lang="en-US" sz="1350" b="0" i="0" u="none" spc="0" dirty="0" smtClean="0">
              <a:solidFill>
                <a:srgbClr val="4D4D4D"/>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63"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264"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265"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2</a:t>
            </a:r>
          </a:p>
        </p:txBody>
      </p:sp>
      <p:sp>
        <p:nvSpPr>
          <p:cNvPr id="266" name="Title"/>
          <p:cNvSpPr txBox="1"/>
          <p:nvPr/>
        </p:nvSpPr>
        <p:spPr>
          <a:xfrm>
            <a:off x="381000" y="266700"/>
            <a:ext cx="4781550" cy="438150"/>
          </a:xfrm>
          <a:prstGeom prst="rect">
            <a:avLst/>
          </a:prstGeom>
          <a:effectLst/>
        </p:spPr>
        <p:txBody>
          <a:bodyPr wrap="square" rtlCol="0" anchor="ctr">
            <a:spAutoFit/>
          </a:bodyPr>
          <a:lstStyle/>
          <a:p>
            <a:pPr algn="l"/>
            <a:r>
              <a:rPr lang="en-US" sz="1875" b="1" i="0" u="none" spc="0" dirty="0" smtClean="0">
                <a:solidFill>
                  <a:srgbClr val="333333"/>
                </a:solidFill>
                <a:latin typeface="Arial"/>
              </a:rPr>
              <a:t>Key points</a:t>
            </a:r>
          </a:p>
        </p:txBody>
      </p:sp>
      <p:sp>
        <p:nvSpPr>
          <p:cNvPr id="267" name="Body"/>
          <p:cNvSpPr txBox="1"/>
          <p:nvPr/>
        </p:nvSpPr>
        <p:spPr>
          <a:xfrm>
            <a:off x="400050" y="1019175"/>
            <a:ext cx="6810375" cy="4200525"/>
          </a:xfrm>
          <a:prstGeom prst="rect">
            <a:avLst/>
          </a:prstGeom>
          <a:effectLst/>
        </p:spPr>
        <p:txBody>
          <a:bodyPr wrap="square" rtlCol="0" anchor="t">
            <a:spAutoFit/>
          </a:bodyPr>
          <a:lstStyle/>
          <a:p>
            <a:pPr algn="l"/>
            <a:r>
              <a:rPr lang="en-US" sz="1350" b="0" i="0" u="none" spc="0" dirty="0" smtClean="0">
                <a:solidFill>
                  <a:srgbClr val="4D4D4D"/>
                </a:solidFill>
                <a:latin typeface="Arial"/>
              </a:rPr>
              <a:t>What is coverage?</a:t>
            </a:r>
          </a:p>
          <a:p>
            <a:pPr algn="l"/>
            <a:endParaRPr lang="en-US" sz="1350" b="0" i="0" u="none" spc="0" dirty="0" smtClean="0">
              <a:solidFill>
                <a:srgbClr val="4D4D4D"/>
              </a:solidFill>
              <a:latin typeface="Arial"/>
            </a:endParaRPr>
          </a:p>
          <a:p>
            <a:pPr algn="l"/>
            <a:r>
              <a:rPr lang="en-US" sz="1350" b="0" i="0" u="none" spc="0" dirty="0" smtClean="0">
                <a:solidFill>
                  <a:srgbClr val="4D4D4D"/>
                </a:solidFill>
                <a:latin typeface="Arial"/>
              </a:rPr>
              <a:t>How do we do it?</a:t>
            </a:r>
          </a:p>
          <a:p>
            <a:pPr algn="l"/>
            <a:endParaRPr lang="en-US" sz="1350" b="0" i="0" u="none" spc="0" dirty="0" smtClean="0">
              <a:solidFill>
                <a:srgbClr val="4D4D4D"/>
              </a:solidFill>
              <a:latin typeface="Arial"/>
            </a:endParaRPr>
          </a:p>
          <a:p>
            <a:pPr algn="l"/>
            <a:r>
              <a:rPr lang="en-US" sz="1350" b="0" i="0" u="none" spc="0" dirty="0" smtClean="0">
                <a:solidFill>
                  <a:srgbClr val="4D4D4D"/>
                </a:solidFill>
                <a:latin typeface="Arial"/>
              </a:rPr>
              <a:t>What is the cost?</a:t>
            </a:r>
          </a:p>
          <a:p>
            <a:pPr algn="l"/>
            <a:endParaRPr lang="en-US" sz="1350" b="0" i="0" u="none" spc="0" dirty="0" smtClean="0">
              <a:solidFill>
                <a:srgbClr val="4D4D4D"/>
              </a:solidFill>
              <a:latin typeface="Arial"/>
            </a:endParaRPr>
          </a:p>
          <a:p>
            <a:pPr algn="l"/>
            <a:r>
              <a:rPr lang="en-US" sz="1350" b="0" i="0" u="none" spc="0" dirty="0" smtClean="0">
                <a:solidFill>
                  <a:srgbClr val="4D4D4D"/>
                </a:solidFill>
                <a:latin typeface="Arial"/>
              </a:rPr>
              <a:t>What does it do?</a:t>
            </a:r>
          </a:p>
          <a:p>
            <a:pPr algn="l"/>
            <a:endParaRPr lang="en-US" sz="1350" b="0" i="0" u="none" spc="0" dirty="0" smtClean="0">
              <a:solidFill>
                <a:srgbClr val="4D4D4D"/>
              </a:solidFill>
              <a:latin typeface="Arial"/>
            </a:endParaRPr>
          </a:p>
          <a:p>
            <a:pPr algn="l"/>
            <a:r>
              <a:rPr lang="en-US" sz="1350" b="0" i="0" u="none" spc="0" dirty="0" smtClean="0">
                <a:solidFill>
                  <a:srgbClr val="4D4D4D"/>
                </a:solidFill>
                <a:latin typeface="Arial"/>
              </a:rPr>
              <a:t>Why do we want it?</a:t>
            </a:r>
          </a:p>
          <a:p>
            <a:pPr algn="l"/>
            <a:endParaRPr lang="en-US" sz="1350" b="0" i="0" u="none" spc="0" dirty="0" smtClean="0">
              <a:solidFill>
                <a:srgbClr val="4D4D4D"/>
              </a:solidFill>
              <a:latin typeface="Arial"/>
            </a:endParaRPr>
          </a:p>
          <a:p>
            <a:pPr algn="l"/>
            <a:r>
              <a:rPr lang="en-US" sz="1350" b="0" i="0" u="none" spc="0" dirty="0" smtClean="0">
                <a:solidFill>
                  <a:srgbClr val="4D4D4D"/>
                </a:solidFill>
                <a:latin typeface="Arial"/>
              </a:rPr>
              <a:t>How do we use it?</a:t>
            </a:r>
          </a:p>
          <a:p>
            <a:pPr algn="l"/>
            <a:endParaRPr lang="en-US" sz="1350" b="0" i="0" u="none" spc="0" dirty="0" smtClean="0">
              <a:solidFill>
                <a:srgbClr val="4D4D4D"/>
              </a:solidFill>
              <a:latin typeface="Arial"/>
            </a:endParaRPr>
          </a:p>
          <a:p>
            <a:pPr algn="l"/>
            <a:r>
              <a:rPr lang="en-US" sz="1350" b="0" i="0" u="none" spc="0" dirty="0" smtClean="0">
                <a:solidFill>
                  <a:srgbClr val="4D4D4D"/>
                </a:solidFill>
                <a:latin typeface="Arial"/>
              </a:rPr>
              <a:t>What's left to do?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69"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270"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271"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3</a:t>
            </a:r>
          </a:p>
        </p:txBody>
      </p:sp>
      <p:sp>
        <p:nvSpPr>
          <p:cNvPr id="272" name="Title"/>
          <p:cNvSpPr txBox="1"/>
          <p:nvPr/>
        </p:nvSpPr>
        <p:spPr>
          <a:xfrm>
            <a:off x="381000" y="266700"/>
            <a:ext cx="4781550" cy="438150"/>
          </a:xfrm>
          <a:prstGeom prst="rect">
            <a:avLst/>
          </a:prstGeom>
          <a:effectLst/>
        </p:spPr>
        <p:txBody>
          <a:bodyPr wrap="square" rtlCol="0" anchor="ctr">
            <a:spAutoFit/>
          </a:bodyPr>
          <a:lstStyle/>
          <a:p>
            <a:pPr algn="l"/>
            <a:r>
              <a:rPr lang="en-US" sz="1875" b="1" i="0" u="none" spc="0" dirty="0" smtClean="0">
                <a:solidFill>
                  <a:srgbClr val="333333"/>
                </a:solidFill>
                <a:latin typeface="Arial"/>
              </a:rPr>
              <a:t>What is 'coverage'?</a:t>
            </a:r>
          </a:p>
        </p:txBody>
      </p:sp>
      <p:sp>
        <p:nvSpPr>
          <p:cNvPr id="273" name="Body"/>
          <p:cNvSpPr txBox="1"/>
          <p:nvPr/>
        </p:nvSpPr>
        <p:spPr>
          <a:xfrm>
            <a:off x="381000" y="1085850"/>
            <a:ext cx="6810375" cy="4238625"/>
          </a:xfrm>
          <a:prstGeom prst="rect">
            <a:avLst/>
          </a:prstGeom>
          <a:effectLst/>
        </p:spPr>
        <p:txBody>
          <a:bodyPr wrap="square" rtlCol="0" anchor="t">
            <a:spAutoFit/>
          </a:bodyPr>
          <a:lstStyle/>
          <a:p>
            <a:pPr algn="l"/>
            <a:r>
              <a:rPr lang="en-US" sz="1350" b="0" i="0" u="none" spc="0" dirty="0" smtClean="0">
                <a:solidFill>
                  <a:srgbClr val="4D4D4D"/>
                </a:solidFill>
                <a:latin typeface="Arial"/>
              </a:rPr>
              <a:t>Generating coverage is the process of instrumenting the build of a product so that its execution generates statistics which show whether and how many times all the instrumented code paths were executed. There are additional constructor function calls to initialize the counters and destructors that harvest the ultimate values and write them to disk.</a:t>
            </a:r>
          </a:p>
          <a:p>
            <a:pPr algn="l"/>
            <a:r>
              <a:rPr lang="en-US" sz="1350" b="0" i="0" u="none" spc="0" dirty="0" smtClean="0">
                <a:solidFill>
                  <a:srgbClr val="4D4D4D"/>
                </a:solidFill>
                <a:latin typeface="Arial"/>
              </a:rPr>
              <a:t>In general gathering coverage data means generating a special build, then executing the code in as wide a range of scenarios as possible.</a:t>
            </a:r>
          </a:p>
          <a:p>
            <a:pPr algn="l"/>
            <a:r>
              <a:rPr lang="en-US" sz="1350" b="0" i="0" u="none" spc="0" dirty="0" smtClean="0">
                <a:solidFill>
                  <a:srgbClr val="4D4D4D"/>
                </a:solidFill>
                <a:latin typeface="Arial"/>
              </a:rPr>
              <a:t>'Good' coverage results rely on whomever is using the coverage enabled build to execute appropriate workloads to touch as much of the code as possible. Once all test cases have been completed, a report is prepared from the gathered statistics.</a:t>
            </a:r>
          </a:p>
          <a:p>
            <a:pPr algn="l"/>
            <a:r>
              <a:rPr lang="en-US" sz="1350" b="0" i="0" u="none" spc="0" dirty="0" smtClean="0">
                <a:solidFill>
                  <a:srgbClr val="4D4D4D"/>
                </a:solidFill>
                <a:latin typeface="Arial"/>
              </a:rPr>
              <a:t>Spoiler (we do OK with our basic test cases)</a:t>
            </a:r>
          </a:p>
          <a:p>
            <a:pPr algn="l"/>
            <a:endParaRPr lang="en-US" sz="1350" b="0" i="0" u="none" spc="0" dirty="0" smtClean="0">
              <a:solidFill>
                <a:srgbClr val="4D4D4D"/>
              </a:solidFill>
              <a:latin typeface="Arial"/>
            </a:endParaRPr>
          </a:p>
          <a:p>
            <a:pPr algn="l"/>
            <a:endParaRPr lang="en-US" sz="1350" b="0" i="0" u="none" spc="0" dirty="0" smtClean="0">
              <a:solidFill>
                <a:srgbClr val="4D4D4D"/>
              </a:solidFill>
              <a:latin typeface="Arial"/>
            </a:endParaRPr>
          </a:p>
          <a:p>
            <a:pPr algn="l"/>
            <a:endParaRPr lang="en-US" sz="1350" b="0" i="0" u="none" spc="0" dirty="0" smtClean="0">
              <a:solidFill>
                <a:srgbClr val="4D4D4D"/>
              </a:solidFill>
              <a:latin typeface="Arial"/>
            </a:endParaRPr>
          </a:p>
          <a:p>
            <a:pPr algn="l"/>
            <a:r>
              <a:rPr lang="en-US" sz="1350" b="0" i="0" u="none" spc="0" dirty="0" smtClean="0">
                <a:solidFill>
                  <a:srgbClr val="4D4D4D"/>
                </a:solidFill>
                <a:latin typeface="Arial"/>
              </a:rPr>
              <a:t>There are 150+ functions that are included but not reachable.</a:t>
            </a:r>
          </a:p>
        </p:txBody>
      </p:sp>
      <p:pic>
        <p:nvPicPr>
          <p:cNvPr id="274" name="frobos-all.bmp"/>
          <p:cNvPicPr>
            <a:picLocks noChangeAspect="1"/>
          </p:cNvPicPr>
          <p:nvPr/>
        </p:nvPicPr>
        <p:blipFill>
          <a:blip r:embed="rId4"/>
          <a:stretch>
            <a:fillRect/>
          </a:stretch>
        </p:blipFill>
        <p:spPr>
          <a:xfrm>
            <a:off x="438150" y="3952875"/>
            <a:ext cx="6743700" cy="895350"/>
          </a:xfrm>
          <a:prstGeom prst="rect">
            <a:avLst/>
          </a:prstGeom>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76"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277"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278"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4</a:t>
            </a:r>
          </a:p>
        </p:txBody>
      </p:sp>
      <p:sp>
        <p:nvSpPr>
          <p:cNvPr id="279" name="Title"/>
          <p:cNvSpPr txBox="1"/>
          <p:nvPr/>
        </p:nvSpPr>
        <p:spPr>
          <a:xfrm>
            <a:off x="381000" y="266700"/>
            <a:ext cx="4781550" cy="438150"/>
          </a:xfrm>
          <a:prstGeom prst="rect">
            <a:avLst/>
          </a:prstGeom>
          <a:effectLst/>
        </p:spPr>
        <p:txBody>
          <a:bodyPr wrap="square" rtlCol="0" anchor="ctr">
            <a:spAutoFit/>
          </a:bodyPr>
          <a:lstStyle/>
          <a:p>
            <a:pPr algn="l"/>
            <a:r>
              <a:rPr lang="en-US" sz="1875" b="1" i="0" u="none" spc="0" dirty="0" smtClean="0">
                <a:solidFill>
                  <a:srgbClr val="333333"/>
                </a:solidFill>
                <a:latin typeface="Arial"/>
              </a:rPr>
              <a:t>How do we do it?</a:t>
            </a:r>
          </a:p>
        </p:txBody>
      </p:sp>
      <p:sp>
        <p:nvSpPr>
          <p:cNvPr id="280" name="Body"/>
          <p:cNvSpPr txBox="1"/>
          <p:nvPr/>
        </p:nvSpPr>
        <p:spPr>
          <a:xfrm>
            <a:off x="400050" y="914400"/>
            <a:ext cx="6810375" cy="4343400"/>
          </a:xfrm>
          <a:prstGeom prst="rect">
            <a:avLst/>
          </a:prstGeom>
          <a:effectLst/>
        </p:spPr>
        <p:txBody>
          <a:bodyPr wrap="square" rtlCol="0" anchor="t">
            <a:spAutoFit/>
          </a:bodyPr>
          <a:lstStyle/>
          <a:p>
            <a:pPr algn="l"/>
            <a:r>
              <a:rPr lang="en-US" sz="1350" b="0" i="0" u="none" spc="0" dirty="0" smtClean="0">
                <a:solidFill>
                  <a:srgbClr val="4D4D4D"/>
                </a:solidFill>
                <a:latin typeface="Arial"/>
              </a:rPr>
              <a:t>Generating a coverage enabled build of the monitor in the WS product, is easy. The makefiles we use have been augmented to pass the proper command-line options to GCC, and the correct constructor and destructors are already in place. We run a coverage enabled build thus:</a:t>
            </a:r>
          </a:p>
          <a:p>
            <a:pPr algn="l"/>
            <a:r>
              <a:rPr lang="en-US" sz="975" b="0" i="0" u="none" spc="0" dirty="0" smtClean="0">
                <a:solidFill>
                  <a:srgbClr val="4D4D4D"/>
                </a:solidFill>
                <a:latin typeface="Arial"/>
              </a:rPr>
              <a:t>make GCOV_VMM=1 ARCH=x64 OBJDIR=release</a:t>
            </a:r>
          </a:p>
          <a:p>
            <a:pPr algn="l"/>
            <a:endParaRPr lang="en-US" sz="975" b="0" i="0" u="none" spc="0" dirty="0" smtClean="0">
              <a:solidFill>
                <a:srgbClr val="4D4D4D"/>
              </a:solidFill>
              <a:latin typeface="Arial"/>
            </a:endParaRPr>
          </a:p>
          <a:p>
            <a:pPr algn="l"/>
            <a:r>
              <a:rPr lang="en-US" sz="1350" b="0" i="0" u="none" spc="0" dirty="0" smtClean="0">
                <a:solidFill>
                  <a:srgbClr val="4D4D4D"/>
                </a:solidFill>
                <a:latin typeface="Arial"/>
              </a:rPr>
              <a:t>and with frobos, like so:</a:t>
            </a:r>
          </a:p>
          <a:p>
            <a:pPr algn="l"/>
            <a:r>
              <a:rPr lang="en-US" sz="975" b="0" i="0" u="none" spc="0" dirty="0" smtClean="0">
                <a:solidFill>
                  <a:srgbClr val="4D4D4D"/>
                </a:solidFill>
                <a:latin typeface="Arial"/>
              </a:rPr>
              <a:t>...frobos-run legacymode -j 4 -passthru "coverage.enabled=true"</a:t>
            </a:r>
          </a:p>
          <a:p>
            <a:pPr algn="l"/>
            <a:endParaRPr lang="en-US" sz="975" b="0" i="0" u="none" spc="0" dirty="0" smtClean="0">
              <a:solidFill>
                <a:srgbClr val="4D4D4D"/>
              </a:solidFill>
              <a:latin typeface="Arial"/>
            </a:endParaRPr>
          </a:p>
          <a:p>
            <a:pPr algn="l"/>
            <a:r>
              <a:rPr lang="en-US" sz="1350" b="0" i="0" u="none" spc="0" dirty="0" smtClean="0">
                <a:solidFill>
                  <a:srgbClr val="4D4D4D"/>
                </a:solidFill>
                <a:latin typeface="Arial"/>
              </a:rPr>
              <a:t>All build types should work, but the run-time linker is experiencing difficulties that make release and opt builds the only options at the moment.</a:t>
            </a:r>
          </a:p>
          <a:p>
            <a:pPr algn="l"/>
            <a:r>
              <a:rPr lang="en-US" sz="1350" b="0" i="0" u="none" spc="0" dirty="0" smtClean="0">
                <a:solidFill>
                  <a:srgbClr val="4D4D4D"/>
                </a:solidFill>
                <a:latin typeface="Arial"/>
              </a:rPr>
              <a:t>I have a collection of helper scripts to reduce some of the sources of user error:</a:t>
            </a:r>
          </a:p>
          <a:p>
            <a:pPr algn="l"/>
            <a:r>
              <a:rPr lang="en-US" sz="975" b="0" i="0" u="none" spc="0" dirty="0" smtClean="0">
                <a:solidFill>
                  <a:srgbClr val="4D4D4D"/>
                </a:solidFill>
                <a:latin typeface="Arial"/>
              </a:rPr>
              <a:t>init-samples :- generate a baseline for all source files, helps get the numerator correct (Broken!).</a:t>
            </a:r>
          </a:p>
          <a:p>
            <a:pPr algn="l"/>
            <a:r>
              <a:rPr lang="en-US" sz="975" b="0" i="0" u="none" spc="0" dirty="0" smtClean="0">
                <a:solidFill>
                  <a:srgbClr val="4D4D4D"/>
                </a:solidFill>
                <a:latin typeface="Arial"/>
              </a:rPr>
              <a:t>add-samples :- harvest sample data and store it to a particular dataset.</a:t>
            </a:r>
          </a:p>
          <a:p>
            <a:pPr algn="l"/>
            <a:r>
              <a:rPr lang="en-US" sz="975" b="0" i="0" u="none" spc="0" dirty="0" smtClean="0">
                <a:solidFill>
                  <a:srgbClr val="4D4D4D"/>
                </a:solidFill>
                <a:latin typeface="Arial"/>
              </a:rPr>
              <a:t>combine-samples :- Merge and add datasets.</a:t>
            </a:r>
          </a:p>
          <a:p>
            <a:pPr algn="l"/>
            <a:r>
              <a:rPr lang="en-US" sz="975" b="0" i="0" u="none" spc="0" dirty="0" smtClean="0">
                <a:solidFill>
                  <a:srgbClr val="4D4D4D"/>
                </a:solidFill>
                <a:latin typeface="Arial"/>
              </a:rPr>
              <a:t>finalize :- Generate the HTML output from a particular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82"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283"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284"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5</a:t>
            </a:r>
          </a:p>
        </p:txBody>
      </p:sp>
      <p:sp>
        <p:nvSpPr>
          <p:cNvPr id="285" name="Title"/>
          <p:cNvSpPr txBox="1"/>
          <p:nvPr/>
        </p:nvSpPr>
        <p:spPr>
          <a:xfrm>
            <a:off x="381000" y="266700"/>
            <a:ext cx="4781550" cy="438150"/>
          </a:xfrm>
          <a:prstGeom prst="rect">
            <a:avLst/>
          </a:prstGeom>
          <a:effectLst/>
        </p:spPr>
        <p:txBody>
          <a:bodyPr wrap="square" rtlCol="0" anchor="ctr">
            <a:spAutoFit/>
          </a:bodyPr>
          <a:lstStyle/>
          <a:p>
            <a:pPr algn="l"/>
            <a:r>
              <a:rPr lang="en-US" sz="1875" b="1" i="0" u="none" spc="0" dirty="0" smtClean="0">
                <a:solidFill>
                  <a:srgbClr val="333333"/>
                </a:solidFill>
                <a:latin typeface="Arial"/>
              </a:rPr>
              <a:t>What's the cost?</a:t>
            </a:r>
          </a:p>
        </p:txBody>
      </p:sp>
      <p:sp>
        <p:nvSpPr>
          <p:cNvPr id="286" name="Body"/>
          <p:cNvSpPr txBox="1"/>
          <p:nvPr/>
        </p:nvSpPr>
        <p:spPr>
          <a:xfrm>
            <a:off x="400050" y="933450"/>
            <a:ext cx="6810375" cy="4200525"/>
          </a:xfrm>
          <a:prstGeom prst="rect">
            <a:avLst/>
          </a:prstGeom>
          <a:effectLst/>
        </p:spPr>
        <p:txBody>
          <a:bodyPr wrap="square" rtlCol="0" anchor="t">
            <a:spAutoFit/>
          </a:bodyPr>
          <a:lstStyle/>
          <a:p>
            <a:pPr algn="l"/>
            <a:r>
              <a:rPr lang="en-US" sz="1350" b="0" i="0" u="none" spc="0" dirty="0" smtClean="0">
                <a:solidFill>
                  <a:srgbClr val="4D4D4D"/>
                </a:solidFill>
                <a:latin typeface="Arial"/>
              </a:rPr>
              <a:t>A coverage build has additional code emitted to increment counters for each possible code path, and after running a workload these counters are written to disk for later analysis.</a:t>
            </a:r>
          </a:p>
          <a:p>
            <a:pPr algn="l"/>
            <a:r>
              <a:rPr lang="en-US" sz="1350" b="0" i="0" u="none" spc="0" dirty="0" smtClean="0">
                <a:solidFill>
                  <a:srgbClr val="4D4D4D"/>
                </a:solidFill>
                <a:latin typeface="Arial"/>
              </a:rPr>
              <a:t>This makes things a lot bigger:</a:t>
            </a:r>
          </a:p>
          <a:p>
            <a:pPr algn="l"/>
            <a:r>
              <a:rPr lang="en-US" sz="675" b="0" i="0" u="none" spc="0" dirty="0" smtClean="0">
                <a:solidFill>
                  <a:srgbClr val="4D4D4D"/>
                </a:solidFill>
                <a:latin typeface="Consolas"/>
              </a:rPr>
              <a:t>       [64]     text            bss         rodata           data</a:t>
            </a:r>
          </a:p>
          <a:p>
            <a:pPr algn="l"/>
            <a:r>
              <a:rPr lang="en-US" sz="675" b="0" i="0" u="none" spc="0" dirty="0" smtClean="0">
                <a:solidFill>
                  <a:srgbClr val="4D4D4D"/>
                </a:solidFill>
                <a:latin typeface="Consolas"/>
              </a:rPr>
              <a:t>       vmm:  854740(+296k)  378024(+277k)  188044(+75k)   451476(+18k)</a:t>
            </a:r>
          </a:p>
          <a:p>
            <a:pPr algn="l"/>
            <a:r>
              <a:rPr lang="en-US" sz="675" b="0" i="0" u="none" spc="0" dirty="0" smtClean="0">
                <a:solidFill>
                  <a:srgbClr val="4D4D4D"/>
                </a:solidFill>
                <a:latin typeface="Consolas"/>
              </a:rPr>
              <a:t>   hv-none:     336(+256)      184(+180)      964(+960)      872(+744)</a:t>
            </a:r>
          </a:p>
          <a:p>
            <a:pPr algn="l"/>
            <a:r>
              <a:rPr lang="en-US" sz="675" b="0" i="0" u="none" spc="0" dirty="0" smtClean="0">
                <a:solidFill>
                  <a:srgbClr val="4D4D4D"/>
                </a:solidFill>
                <a:latin typeface="Consolas"/>
              </a:rPr>
              <a:t>    hv-svm:  140664(+47k)   121001(+43k)    13384(+12k)     4552(+968)</a:t>
            </a:r>
          </a:p>
          <a:p>
            <a:pPr algn="l"/>
            <a:r>
              <a:rPr lang="en-US" sz="675" b="0" i="0" u="none" spc="0" dirty="0" smtClean="0">
                <a:solidFill>
                  <a:srgbClr val="4D4D4D"/>
                </a:solidFill>
                <a:latin typeface="Consolas"/>
              </a:rPr>
              <a:t>     hv-vt:  167552(+59k)   131680(+53k)    14684(+12k)     4520(+972)</a:t>
            </a:r>
          </a:p>
          <a:p>
            <a:pPr algn="l"/>
            <a:r>
              <a:rPr lang="en-US" sz="675" b="0" i="0" u="none" spc="0" dirty="0" smtClean="0">
                <a:solidFill>
                  <a:srgbClr val="4D4D4D"/>
                </a:solidFill>
                <a:latin typeface="Consolas"/>
              </a:rPr>
              <a:t> mmu-hwmmu:   45708(+15k)    33896(+24k)     9812(+9k)      5289(+1896)</a:t>
            </a:r>
          </a:p>
          <a:p>
            <a:pPr algn="l"/>
            <a:r>
              <a:rPr lang="en-US" sz="675" b="0" i="0" u="none" spc="0" dirty="0" smtClean="0">
                <a:solidFill>
                  <a:srgbClr val="4D4D4D"/>
                </a:solidFill>
                <a:latin typeface="Consolas"/>
              </a:rPr>
              <a:t>  mmu-nohv:   82556(+29k)    38440(+28k)     9996(+9k)      7337(+1896)</a:t>
            </a:r>
          </a:p>
          <a:p>
            <a:pPr algn="l"/>
            <a:r>
              <a:rPr lang="en-US" sz="1350" b="0" i="0" u="none" spc="0" dirty="0" smtClean="0">
                <a:solidFill>
                  <a:srgbClr val="4D4D4D"/>
                </a:solidFill>
                <a:latin typeface="Arial"/>
              </a:rPr>
              <a:t>and sometimes a little slower (legacymode + longmode):</a:t>
            </a:r>
            <a:r>
              <a:rPr lang="en-US" sz="675" b="0" i="0" u="none" spc="0" dirty="0" smtClean="0">
                <a:solidFill>
                  <a:srgbClr val="4D4D4D"/>
                </a:solidFill>
                <a:latin typeface="Consolas"/>
              </a:rPr>
              <a:t> </a:t>
            </a:r>
          </a:p>
          <a:p>
            <a:pPr algn="l"/>
            <a:r>
              <a:rPr lang="en-US" sz="675" b="0" i="0" u="none" spc="0" dirty="0" smtClean="0">
                <a:solidFill>
                  <a:srgbClr val="4D4D4D"/>
                </a:solidFill>
                <a:latin typeface="Consolas"/>
              </a:rPr>
              <a:t>   GCOV_VMM=1                                           GCOV_VMM undefined</a:t>
            </a:r>
          </a:p>
          <a:p>
            <a:pPr algn="l"/>
            <a:r>
              <a:rPr lang="en-US" sz="675" b="0" i="0" u="none" spc="0" dirty="0" smtClean="0">
                <a:solidFill>
                  <a:srgbClr val="4D4D4D"/>
                </a:solidFill>
                <a:latin typeface="Consolas"/>
              </a:rPr>
              <a:t>
                  |Duration:       0h:29m:23s|
                  |Duration:       0h:32m:17s|
                </a:t>
            </a:r>
          </a:p>
          <a:p>
            <a:pPr algn="l"/>
            <a:r>
              <a:rPr lang="en-US" sz="675" b="0" i="0" u="none" spc="0" dirty="0" smtClean="0">
                <a:solidFill>
                  <a:srgbClr val="4D4D4D"/>
                </a:solidFill>
                <a:latin typeface="Consolas"/>
              </a:rPr>
              <a:t>
                  |Tests run:      2279|
                  |Tests run:      2279|
                </a:t>
            </a:r>
          </a:p>
          <a:p>
            <a:pPr algn="l"/>
            <a:r>
              <a:rPr lang="en-US" sz="675" b="0" i="0" u="none" spc="0" dirty="0" smtClean="0">
                <a:solidFill>
                  <a:srgbClr val="4D4D4D"/>
                </a:solidFill>
                <a:latin typeface="Consolas"/>
              </a:rPr>
              <a:t>
                  |Passes:         1923|
                  |Passes:         1923|
                </a:t>
            </a:r>
          </a:p>
          <a:p>
            <a:pPr algn="l"/>
            <a:r>
              <a:rPr lang="en-US" sz="675" b="0" i="0" u="none" spc="0" dirty="0" smtClean="0">
                <a:solidFill>
                  <a:srgbClr val="4D4D4D"/>
                </a:solidFill>
                <a:latin typeface="Consolas"/>
              </a:rPr>
              <a:t>Skipped Tests:  356                                  Skipped Tests:  356</a:t>
            </a:r>
          </a:p>
          <a:p>
            <a:pPr algn="l"/>
            <a:r>
              <a:rPr lang="en-US" sz="675" b="0" i="0" u="none" spc="0" dirty="0" smtClean="0">
                <a:solidFill>
                  <a:srgbClr val="4D4D4D"/>
                </a:solidFill>
                <a:latin typeface="Consolas"/>
              </a:rPr>
              <a:t>Test Failures:  0                                    Test Failures:  0</a:t>
            </a:r>
          </a:p>
          <a:p>
            <a:pPr algn="l"/>
            <a:endParaRPr lang="en-US" sz="675" b="0" i="0" u="none" spc="0" dirty="0" smtClean="0">
              <a:solidFill>
                <a:srgbClr val="4D4D4D"/>
              </a:solidFill>
              <a:latin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88"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289"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290"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6</a:t>
            </a:r>
          </a:p>
        </p:txBody>
      </p:sp>
      <p:sp>
        <p:nvSpPr>
          <p:cNvPr id="291" name="Title"/>
          <p:cNvSpPr txBox="1"/>
          <p:nvPr/>
        </p:nvSpPr>
        <p:spPr>
          <a:xfrm>
            <a:off x="381000" y="266700"/>
            <a:ext cx="4781550" cy="438150"/>
          </a:xfrm>
          <a:prstGeom prst="rect">
            <a:avLst/>
          </a:prstGeom>
          <a:effectLst/>
        </p:spPr>
        <p:txBody>
          <a:bodyPr wrap="square" rtlCol="0" anchor="ctr">
            <a:spAutoFit/>
          </a:bodyPr>
          <a:lstStyle/>
          <a:p>
            <a:pPr algn="l"/>
            <a:r>
              <a:rPr lang="en-US" sz="1875" b="1" i="0" u="none" spc="0" dirty="0" smtClean="0">
                <a:solidFill>
                  <a:srgbClr val="333333"/>
                </a:solidFill>
                <a:latin typeface="Arial"/>
              </a:rPr>
              <a:t>What does it do?</a:t>
            </a:r>
          </a:p>
        </p:txBody>
      </p:sp>
      <p:sp>
        <p:nvSpPr>
          <p:cNvPr id="292" name="Body"/>
          <p:cNvSpPr txBox="1"/>
          <p:nvPr/>
        </p:nvSpPr>
        <p:spPr>
          <a:xfrm>
            <a:off x="381000" y="1085850"/>
            <a:ext cx="6810375" cy="495300"/>
          </a:xfrm>
          <a:prstGeom prst="rect">
            <a:avLst/>
          </a:prstGeom>
          <a:effectLst/>
        </p:spPr>
        <p:txBody>
          <a:bodyPr wrap="square" rtlCol="0" anchor="t">
            <a:spAutoFit/>
          </a:bodyPr>
          <a:lstStyle/>
          <a:p>
            <a:pPr algn="l"/>
            <a:r>
              <a:rPr lang="en-US" sz="1350" b="0" i="0" u="none" spc="0" dirty="0" smtClean="0">
                <a:solidFill>
                  <a:srgbClr val="4D4D4D"/>
                </a:solidFill>
                <a:latin typeface="Arial"/>
              </a:rPr>
              <a:t>After running a workload (the frobos empty test) and analyzing the data files we get HTML output:</a:t>
            </a:r>
          </a:p>
          <a:p>
            <a:pPr algn="l"/>
            <a:endParaRPr lang="en-US" sz="1350" b="0" i="0" u="none" spc="0" dirty="0" smtClean="0">
              <a:solidFill>
                <a:srgbClr val="4D4D4D"/>
              </a:solidFill>
              <a:latin typeface="Arial"/>
            </a:endParaRPr>
          </a:p>
          <a:p>
            <a:pPr algn="l"/>
            <a:endParaRPr lang="en-US" sz="1350" b="0" i="0" u="none" spc="0" dirty="0" smtClean="0">
              <a:solidFill>
                <a:srgbClr val="4D4D4D"/>
              </a:solidFill>
              <a:latin typeface="Arial"/>
            </a:endParaRPr>
          </a:p>
        </p:txBody>
      </p:sp>
      <p:pic>
        <p:nvPicPr>
          <p:cNvPr id="293" name="frobos-empty-coverage.gif"/>
          <p:cNvPicPr>
            <a:picLocks noChangeAspect="1"/>
          </p:cNvPicPr>
          <p:nvPr/>
        </p:nvPicPr>
        <p:blipFill>
          <a:blip r:embed="rId4"/>
          <a:stretch>
            <a:fillRect/>
          </a:stretch>
        </p:blipFill>
        <p:spPr>
          <a:xfrm>
            <a:off x="1600200" y="1581150"/>
            <a:ext cx="4410075" cy="4029075"/>
          </a:xfrm>
          <a:prstGeom prst="rect">
            <a:avLst/>
          </a:prstGeom>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95"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296"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297"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7</a:t>
            </a:r>
          </a:p>
        </p:txBody>
      </p:sp>
      <p:sp>
        <p:nvSpPr>
          <p:cNvPr id="298" name="Title"/>
          <p:cNvSpPr txBox="1"/>
          <p:nvPr/>
        </p:nvSpPr>
        <p:spPr>
          <a:xfrm>
            <a:off x="381000" y="266700"/>
            <a:ext cx="4781550" cy="438150"/>
          </a:xfrm>
          <a:prstGeom prst="rect">
            <a:avLst/>
          </a:prstGeom>
          <a:effectLst/>
        </p:spPr>
        <p:txBody>
          <a:bodyPr wrap="square" rtlCol="0" anchor="ctr">
            <a:spAutoFit/>
          </a:bodyPr>
          <a:lstStyle/>
          <a:p>
            <a:pPr algn="l"/>
            <a:r>
              <a:rPr lang="en-US" sz="1875" b="1" i="0" u="none" spc="0" dirty="0" smtClean="0">
                <a:solidFill>
                  <a:srgbClr val="333333"/>
                </a:solidFill>
                <a:latin typeface="Arial"/>
              </a:rPr>
              <a:t>Why do we want it?</a:t>
            </a:r>
          </a:p>
        </p:txBody>
      </p:sp>
      <p:sp>
        <p:nvSpPr>
          <p:cNvPr id="299" name="Body"/>
          <p:cNvSpPr txBox="1"/>
          <p:nvPr/>
        </p:nvSpPr>
        <p:spPr>
          <a:xfrm>
            <a:off x="381000" y="1085850"/>
            <a:ext cx="6810375" cy="4200525"/>
          </a:xfrm>
          <a:prstGeom prst="rect">
            <a:avLst/>
          </a:prstGeom>
          <a:effectLst/>
        </p:spPr>
        <p:txBody>
          <a:bodyPr wrap="square" rtlCol="0" anchor="t">
            <a:spAutoFit/>
          </a:bodyPr>
          <a:lstStyle/>
          <a:p>
            <a:pPr algn="l"/>
            <a:r>
              <a:rPr lang="en-US" sz="1350" b="0" i="0" u="none" spc="0" dirty="0" smtClean="0">
                <a:solidFill>
                  <a:srgbClr val="4D4D4D"/>
                </a:solidFill>
                <a:latin typeface="Arial"/>
              </a:rPr>
              <a:t>The data collected from coverage runs allows us to know which parts of our code have been executed, which is good - right? </a:t>
            </a:r>
          </a:p>
          <a:p>
            <a:pPr algn="l"/>
            <a:r>
              <a:rPr lang="en-US" sz="1350" b="0" i="0" u="none" spc="0" dirty="0" smtClean="0">
                <a:solidFill>
                  <a:srgbClr val="4D4D4D"/>
                </a:solidFill>
                <a:latin typeface="Arial"/>
              </a:rPr>
              <a:t>Not as useful as it sounds: the fact that lines of a function have been executed in one context make it impossible to know if the same lines were appropriately executed in any other.</a:t>
            </a:r>
          </a:p>
          <a:p>
            <a:pPr algn="l"/>
            <a:r>
              <a:rPr lang="en-US" sz="1350" b="0" i="0" u="none" spc="0" dirty="0" smtClean="0">
                <a:solidFill>
                  <a:srgbClr val="4D4D4D"/>
                </a:solidFill>
                <a:latin typeface="Arial"/>
              </a:rPr>
              <a:t>The better job we do factoring code the less we can infer about code paths.</a:t>
            </a:r>
          </a:p>
          <a:p>
            <a:pPr algn="l"/>
            <a:r>
              <a:rPr lang="en-US" sz="1350" b="0" i="0" u="none" spc="0" dirty="0" smtClean="0">
                <a:solidFill>
                  <a:srgbClr val="4D4D4D"/>
                </a:solidFill>
                <a:latin typeface="Arial"/>
              </a:rPr>
              <a:t>The real win: Coverage allows us to clearly see which parts of our code have not been executed ... with a few caveats:</a:t>
            </a:r>
          </a:p>
          <a:p>
            <a:pPr algn="l"/>
            <a:r>
              <a:rPr lang="en-US" sz="1350" b="0" i="0" u="none" spc="0" dirty="0" smtClean="0">
                <a:solidFill>
                  <a:srgbClr val="4D4D4D"/>
                </a:solidFill>
                <a:latin typeface="Arial"/>
              </a:rPr>
              <a:t>The process of inlining function calls can 'leave' complete bodies of functions. These cannot be reached, i.e. they are a false reading of no-coverage (see next slide).</a:t>
            </a:r>
          </a:p>
          <a:p>
            <a:pPr algn="l"/>
            <a:r>
              <a:rPr lang="en-US" sz="1350" b="0" i="0" u="none" spc="0" dirty="0" smtClean="0">
                <a:solidFill>
                  <a:srgbClr val="4D4D4D"/>
                </a:solidFill>
                <a:latin typeface="Arial"/>
              </a:rPr>
              <a:t>The 'baseline' pass by which the full set of sources that contain lines and functions expected to be reachable by executing the program seems broken by our runtime linking.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1"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302"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303"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8</a:t>
            </a:r>
          </a:p>
        </p:txBody>
      </p:sp>
      <p:sp>
        <p:nvSpPr>
          <p:cNvPr id="304" name="Title"/>
          <p:cNvSpPr txBox="1"/>
          <p:nvPr/>
        </p:nvSpPr>
        <p:spPr>
          <a:xfrm>
            <a:off x="381000" y="266700"/>
            <a:ext cx="4781550" cy="438150"/>
          </a:xfrm>
          <a:prstGeom prst="rect">
            <a:avLst/>
          </a:prstGeom>
          <a:effectLst/>
        </p:spPr>
        <p:txBody>
          <a:bodyPr wrap="square" rtlCol="0" anchor="ctr">
            <a:spAutoFit/>
          </a:bodyPr>
          <a:lstStyle/>
          <a:p>
            <a:pPr algn="l"/>
            <a:r>
              <a:rPr lang="en-US" sz="1875" b="1" i="0" u="none" spc="0" dirty="0" smtClean="0">
                <a:solidFill>
                  <a:srgbClr val="333333"/>
                </a:solidFill>
                <a:latin typeface="Arial"/>
              </a:rPr>
              <a:t>A function that can never be hit</a:t>
            </a:r>
          </a:p>
        </p:txBody>
      </p:sp>
      <p:pic>
        <p:nvPicPr>
          <p:cNvPr id="305" name="unreachable.bmp"/>
          <p:cNvPicPr>
            <a:picLocks noChangeAspect="1"/>
          </p:cNvPicPr>
          <p:nvPr/>
        </p:nvPicPr>
        <p:blipFill>
          <a:blip r:embed="rId4"/>
          <a:stretch>
            <a:fillRect/>
          </a:stretch>
        </p:blipFill>
        <p:spPr>
          <a:xfrm>
            <a:off x="342900" y="676275"/>
            <a:ext cx="6400800" cy="4629150"/>
          </a:xfrm>
          <a:prstGeom prst="rect">
            <a:avLst/>
          </a:prstGeom>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 name="sprinklebrand.png"/>
          <p:cNvPicPr>
            <a:picLocks noChangeAspect="1"/>
          </p:cNvPicPr>
          <p:nvPr/>
        </p:nvPicPr>
        <p:blipFill>
          <a:blip r:embed="rId2"/>
          <a:stretch>
            <a:fillRect/>
          </a:stretch>
        </p:blipFill>
        <p:spPr>
          <a:xfrm>
            <a:off x="5514975" y="0"/>
            <a:ext cx="2105025" cy="904875"/>
          </a:xfrm>
          <a:prstGeom prst="rect">
            <a:avLst/>
          </a:prstGeom>
          <a:effectLst/>
        </p:spPr>
      </p:pic>
      <p:pic>
        <p:nvPicPr>
          <p:cNvPr id="308" name="VMW_Logo_Grey_Small.png"/>
          <p:cNvPicPr>
            <a:picLocks noChangeAspect="1"/>
          </p:cNvPicPr>
          <p:nvPr/>
        </p:nvPicPr>
        <p:blipFill>
          <a:blip r:embed="rId3"/>
          <a:stretch>
            <a:fillRect/>
          </a:stretch>
        </p:blipFill>
        <p:spPr>
          <a:xfrm>
            <a:off x="6172200" y="5381625"/>
            <a:ext cx="1171575" cy="180975"/>
          </a:xfrm>
          <a:prstGeom prst="rect">
            <a:avLst/>
          </a:prstGeom>
          <a:effectLst/>
        </p:spPr>
      </p:pic>
      <p:sp>
        <p:nvSpPr>
          <p:cNvPr id="309" name="Placeholder 1"/>
          <p:cNvSpPr txBox="1"/>
          <p:nvPr/>
        </p:nvSpPr>
        <p:spPr>
          <a:xfrm>
            <a:off x="419100" y="5429250"/>
            <a:ext cx="638175" cy="285750"/>
          </a:xfrm>
          <a:prstGeom prst="rect">
            <a:avLst/>
          </a:prstGeom>
          <a:effectLst/>
        </p:spPr>
        <p:txBody>
          <a:bodyPr wrap="square" rtlCol="0" anchor="t">
            <a:spAutoFit/>
          </a:bodyPr>
          <a:lstStyle/>
          <a:p>
            <a:pPr algn="l"/>
            <a:r>
              <a:rPr lang="en-US" sz="975" b="0" i="0" u="none" spc="0" dirty="0" smtClean="0">
                <a:solidFill>
                  <a:srgbClr val="000000"/>
                </a:solidFill>
                <a:latin typeface="Arial"/>
              </a:rPr>
              <a:t>9</a:t>
            </a:r>
          </a:p>
        </p:txBody>
      </p:sp>
      <p:sp>
        <p:nvSpPr>
          <p:cNvPr id="310" name="Title"/>
          <p:cNvSpPr txBox="1"/>
          <p:nvPr/>
        </p:nvSpPr>
        <p:spPr>
          <a:xfrm>
            <a:off x="381000" y="266700"/>
            <a:ext cx="4781550" cy="438150"/>
          </a:xfrm>
          <a:prstGeom prst="rect">
            <a:avLst/>
          </a:prstGeom>
          <a:effectLst/>
        </p:spPr>
        <p:txBody>
          <a:bodyPr wrap="square" rtlCol="0" anchor="ctr">
            <a:spAutoFit/>
          </a:bodyPr>
          <a:lstStyle/>
          <a:p>
            <a:pPr algn="l"/>
            <a:r>
              <a:rPr lang="en-US" sz="1875" b="1" i="0" u="none" spc="0" dirty="0" smtClean="0">
                <a:solidFill>
                  <a:srgbClr val="333333"/>
                </a:solidFill>
                <a:latin typeface="Arial"/>
              </a:rPr>
              <a:t>How do we use it?</a:t>
            </a:r>
          </a:p>
        </p:txBody>
      </p:sp>
      <p:sp>
        <p:nvSpPr>
          <p:cNvPr id="311" name="Body"/>
          <p:cNvSpPr txBox="1"/>
          <p:nvPr/>
        </p:nvSpPr>
        <p:spPr>
          <a:xfrm>
            <a:off x="381000" y="1085850"/>
            <a:ext cx="6810375" cy="4200525"/>
          </a:xfrm>
          <a:prstGeom prst="rect">
            <a:avLst/>
          </a:prstGeom>
          <a:effectLst/>
        </p:spPr>
        <p:txBody>
          <a:bodyPr wrap="square" rtlCol="0" anchor="t">
            <a:spAutoFit/>
          </a:bodyPr>
          <a:lstStyle/>
          <a:p>
            <a:pPr algn="l"/>
            <a:r>
              <a:rPr lang="en-US" sz="1350" b="0" i="0" u="none" spc="0" dirty="0" smtClean="0">
                <a:solidFill>
                  <a:srgbClr val="4D4D4D"/>
                </a:solidFill>
                <a:latin typeface="Arial"/>
              </a:rPr>
              <a:t>Since we now have a good idea which lines of code are not executed, we know where we need test cases... </a:t>
            </a:r>
          </a:p>
          <a:p>
            <a:pPr algn="l"/>
            <a:r>
              <a:rPr lang="en-US" sz="1350" b="0" i="0" u="none" spc="0" dirty="0" smtClean="0">
                <a:solidFill>
                  <a:srgbClr val="4D4D4D"/>
                </a:solidFill>
                <a:latin typeface="Arial"/>
              </a:rPr>
              <a:t>A surprising amount of code is not designed to be executed in normal operation, deep error checking can be very hard to 'reach', or in release build types not present. A thorough, expensive analysis of paths and guest state will be needed to reach the deeper cases. We probably need to run coverage builds for a release and obj builds.</a:t>
            </a:r>
          </a:p>
          <a:p>
            <a:pPr algn="l"/>
            <a:r>
              <a:rPr lang="en-US" sz="1350" b="0" i="0" u="none" spc="0" dirty="0" smtClean="0">
                <a:solidFill>
                  <a:srgbClr val="4D4D4D"/>
                </a:solidFill>
                <a:latin typeface="Arial"/>
              </a:rPr>
              <a:t>We can only gain coverage for the set of errors that do not inhibit the 'normal' shutdown of the VMX.</a:t>
            </a:r>
          </a:p>
          <a:p>
            <a:pPr algn="l"/>
            <a:r>
              <a:rPr lang="en-US" sz="1350" b="0" i="0" u="none" spc="0" dirty="0" smtClean="0">
                <a:solidFill>
                  <a:srgbClr val="4D4D4D"/>
                </a:solidFill>
                <a:latin typeface="Arial"/>
              </a:rPr>
              <a:t>We need a lot of very similar test cases run on an ever widening array of architectures. For instance a lot of the not hit cases in stateloggermonitor.c are those functions and branches which cater to architecturally specific 'features.'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1616</Words>
  <Application>Microsoft Macintosh PowerPoint</Application>
  <PresentationFormat>Custom</PresentationFormat>
  <Paragraphs>136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sliderocket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sliderocket</dc:creator>
  <cp:lastModifiedBy>Jerri-Ann Meyer</cp:lastModifiedBy>
  <cp:revision>2</cp:revision>
  <dcterms:created xsi:type="dcterms:W3CDTF">2011-03-14T23:12:30Z</dcterms:created>
  <dcterms:modified xsi:type="dcterms:W3CDTF">2013-10-18T00:38:53Z</dcterms:modified>
</cp:coreProperties>
</file>