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7" r:id="rId3"/>
    <p:sldMasterId id="2147483684" r:id="rId4"/>
    <p:sldMasterId id="2147483691" r:id="rId5"/>
    <p:sldMasterId id="2147483698" r:id="rId6"/>
    <p:sldMasterId id="2147483705" r:id="rId7"/>
    <p:sldMasterId id="2147483712" r:id="rId8"/>
    <p:sldMasterId id="2147483719" r:id="rId9"/>
    <p:sldMasterId id="2147483726" r:id="rId10"/>
    <p:sldMasterId id="2147483733" r:id="rId11"/>
    <p:sldMasterId id="2147483740" r:id="rId12"/>
    <p:sldMasterId id="2147483747" r:id="rId13"/>
    <p:sldMasterId id="2147483754" r:id="rId14"/>
    <p:sldMasterId id="2147483761" r:id="rId15"/>
    <p:sldMasterId id="2147483769" r:id="rId16"/>
    <p:sldMasterId id="2147483776" r:id="rId17"/>
  </p:sldMasterIdLst>
  <p:notesMasterIdLst>
    <p:notesMasterId r:id="rId30"/>
  </p:notesMasterIdLst>
  <p:sldIdLst>
    <p:sldId id="329" r:id="rId18"/>
    <p:sldId id="330" r:id="rId19"/>
    <p:sldId id="332" r:id="rId20"/>
    <p:sldId id="337" r:id="rId21"/>
    <p:sldId id="331" r:id="rId22"/>
    <p:sldId id="333" r:id="rId23"/>
    <p:sldId id="334" r:id="rId24"/>
    <p:sldId id="335" r:id="rId25"/>
    <p:sldId id="339" r:id="rId26"/>
    <p:sldId id="336" r:id="rId27"/>
    <p:sldId id="323" r:id="rId28"/>
    <p:sldId id="338" r:id="rId2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FC16722F-78F4-4644-A26A-0B6A4001FAB9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AB7"/>
    <a:srgbClr val="DC5924"/>
    <a:srgbClr val="8E8972"/>
    <a:srgbClr val="FFFFFF"/>
    <a:srgbClr val="DC68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7147" autoAdjust="0"/>
  </p:normalViewPr>
  <p:slideViewPr>
    <p:cSldViewPr snapToGrid="0">
      <p:cViewPr varScale="1">
        <p:scale>
          <a:sx n="85" d="100"/>
          <a:sy n="85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255A7E60-0CF7-47EB-BDDE-EA626C289E8F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7B309F57-1BD9-4B9A-8AEC-23A6989955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78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1587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47103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08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348638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35957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58668556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58599751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02821369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5176555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8466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392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62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744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61003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81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6526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472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035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62541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7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92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1339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907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295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7442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568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10012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21808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0834731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59159168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522237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22907935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13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57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4834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1304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224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291308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47940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4606501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30875822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91507569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55522232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191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6897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92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5722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47212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530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403985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15604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9470642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02645777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22663221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48456699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/>
              <a:t>Confidential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103251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558478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76301248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59963348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3589723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376192717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558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3875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152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74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61651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674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89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746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59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87.xml"/><Relationship Id="rId7" Type="http://schemas.openxmlformats.org/officeDocument/2006/relationships/theme" Target="../theme/theme15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9.xml"/><Relationship Id="rId7" Type="http://schemas.openxmlformats.org/officeDocument/2006/relationships/theme" Target="../theme/theme17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7075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12706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9633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94351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3590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3056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2229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78401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28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60119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8282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40000"/>
              </a:spcAft>
              <a:defRPr/>
            </a:pPr>
            <a:endParaRPr lang="en-US" sz="2400" dirty="0">
              <a:solidFill>
                <a:srgbClr val="0095D3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A0A03F51-2955-4EA9-BE4E-42B6F90C747F}" type="slidenum">
              <a:rPr lang="en-US" smtClean="0"/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1693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VMkernel USB Architecture Alternatives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Erik Cota-Robles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6838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37300"/>
            <a:ext cx="3200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USB Host Controllers to Service </a:t>
            </a:r>
            <a:r>
              <a:rPr lang="en-US" dirty="0" err="1" smtClean="0"/>
              <a:t>VM</a:t>
            </a:r>
            <a:r>
              <a:rPr lang="en-US" dirty="0" smtClean="0"/>
              <a:t> using PCI </a:t>
            </a:r>
            <a:r>
              <a:rPr lang="en-US" dirty="0" err="1" smtClean="0"/>
              <a:t>Passthru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Removes usb driver requirement for vmklinux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Lower cost of doing business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Partners can debug Linux service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For Windows service </a:t>
            </a:r>
            <a:r>
              <a:rPr lang="en-US" dirty="0" err="1" smtClean="0"/>
              <a:t>VM</a:t>
            </a:r>
            <a:r>
              <a:rPr lang="en-US" dirty="0" smtClean="0"/>
              <a:t>, drivers are </a:t>
            </a:r>
            <a:r>
              <a:rPr lang="en-US" i="1" dirty="0" smtClean="0"/>
              <a:t>de facto</a:t>
            </a:r>
            <a:r>
              <a:rPr lang="en-US" dirty="0" smtClean="0"/>
              <a:t> standard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CPD</a:t>
            </a:r>
            <a:r>
              <a:rPr lang="en-US" dirty="0" smtClean="0"/>
              <a:t> can rev and recertify service </a:t>
            </a:r>
            <a:r>
              <a:rPr lang="en-US" dirty="0" err="1" smtClean="0"/>
              <a:t>VM</a:t>
            </a:r>
            <a:r>
              <a:rPr lang="en-US" dirty="0" smtClean="0"/>
              <a:t> without changing kernel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Can support non-</a:t>
            </a:r>
            <a:r>
              <a:rPr lang="en-US" dirty="0" err="1" smtClean="0"/>
              <a:t>CDROM</a:t>
            </a:r>
            <a:r>
              <a:rPr lang="en-US" dirty="0" smtClean="0"/>
              <a:t> storage devices provided by </a:t>
            </a:r>
            <a:r>
              <a:rPr lang="en-US" dirty="0" err="1" smtClean="0"/>
              <a:t>DRAC</a:t>
            </a:r>
            <a:r>
              <a:rPr lang="en-US" dirty="0" smtClean="0"/>
              <a:t>/</a:t>
            </a:r>
            <a:r>
              <a:rPr lang="en-US" dirty="0" err="1" smtClean="0"/>
              <a:t>iLO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Currently these are in limbo, unclaimed by VMkernel but unavailable for </a:t>
            </a:r>
            <a:r>
              <a:rPr lang="en-US" dirty="0" err="1" smtClean="0"/>
              <a:t>passthru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Minuses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Requires BIOS support boot from USB since </a:t>
            </a:r>
            <a:r>
              <a:rPr lang="en-US" dirty="0" err="1" smtClean="0"/>
              <a:t>CDROM</a:t>
            </a:r>
            <a:r>
              <a:rPr lang="en-US" dirty="0" smtClean="0"/>
              <a:t> will be passed thru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Substantial work to pass </a:t>
            </a:r>
            <a:r>
              <a:rPr lang="en-US" dirty="0" smtClean="0"/>
              <a:t>keyboard to VMkernel, other devices to </a:t>
            </a:r>
            <a:r>
              <a:rPr lang="en-US" dirty="0" err="1" smtClean="0"/>
              <a:t>usbarbitrator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Driver </a:t>
            </a:r>
            <a:r>
              <a:rPr lang="en-US" dirty="0" err="1" smtClean="0"/>
              <a:t>VM</a:t>
            </a:r>
            <a:r>
              <a:rPr lang="en-US" dirty="0" smtClean="0"/>
              <a:t> architectural issues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Adequate scheduling for host controller operation, etc.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Installer requirements have not been considered yet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For Windows service </a:t>
            </a:r>
            <a:r>
              <a:rPr lang="en-US" dirty="0" err="1" smtClean="0"/>
              <a:t>VM</a:t>
            </a:r>
            <a:r>
              <a:rPr lang="en-US" dirty="0" smtClean="0"/>
              <a:t>, license cost for headless Windows Embedded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85720" y="2985349"/>
            <a:ext cx="8246720" cy="57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248452" y="3212976"/>
            <a:ext cx="187220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VMkernel USB </a:t>
            </a:r>
            <a:r>
              <a:rPr lang="en-US" sz="2000" dirty="0" err="1" smtClean="0">
                <a:solidFill>
                  <a:srgbClr val="333333"/>
                </a:solidFill>
              </a:rPr>
              <a:t>Chardevs</a:t>
            </a:r>
            <a:r>
              <a:rPr lang="en-US" sz="2000" dirty="0" smtClean="0">
                <a:solidFill>
                  <a:srgbClr val="333333"/>
                </a:solidFill>
              </a:rPr>
              <a:t>  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28" name="Straight Arrow Connector 27"/>
          <p:cNvCxnSpPr>
            <a:stCxn id="56" idx="2"/>
            <a:endCxn id="14" idx="0"/>
          </p:cNvCxnSpPr>
          <p:nvPr/>
        </p:nvCxnSpPr>
        <p:spPr bwMode="auto">
          <a:xfrm rot="16200000" flipH="1">
            <a:off x="3950841" y="2979261"/>
            <a:ext cx="463986" cy="3444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7494551" y="2564904"/>
            <a:ext cx="11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 User Space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15071" y="3129935"/>
            <a:ext cx="115212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</a:rPr>
              <a:t>Kernel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Space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VMkernel USB Architecture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508104" y="836712"/>
            <a:ext cx="1728192" cy="1323439"/>
            <a:chOff x="1115616" y="836712"/>
            <a:chExt cx="1728192" cy="1323439"/>
          </a:xfrm>
        </p:grpSpPr>
        <p:sp>
          <p:nvSpPr>
            <p:cNvPr id="50" name="TextBox 49"/>
            <p:cNvSpPr txBox="1"/>
            <p:nvPr/>
          </p:nvSpPr>
          <p:spPr>
            <a:xfrm>
              <a:off x="1115616" y="836712"/>
              <a:ext cx="1714512" cy="13234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  <a:t>   </a:t>
              </a:r>
              <a:r>
                <a:rPr lang="en-US" sz="2000" dirty="0" smtClean="0">
                  <a:solidFill>
                    <a:srgbClr val="333333"/>
                  </a:solidFill>
                </a:rPr>
                <a:t>Linux</a:t>
              </a: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en-US" sz="2000" dirty="0" err="1" smtClean="0">
                  <a:solidFill>
                    <a:srgbClr val="333333"/>
                  </a:solidFill>
                </a:rPr>
                <a:t>VM</a:t>
              </a:r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rot="10800000">
              <a:off x="1115616" y="1196752"/>
              <a:ext cx="1728192" cy="0"/>
            </a:xfrm>
            <a:prstGeom prst="line">
              <a:avLst/>
            </a:prstGeom>
            <a:solidFill>
              <a:srgbClr val="0095D3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/>
            <p:cNvSpPr/>
            <p:nvPr/>
          </p:nvSpPr>
          <p:spPr bwMode="auto">
            <a:xfrm>
              <a:off x="2029968" y="1259468"/>
              <a:ext cx="50405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Device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907704" y="1700808"/>
              <a:ext cx="72008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Host Controller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889014" y="2348880"/>
            <a:ext cx="74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VMX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90935" y="2348880"/>
            <a:ext cx="74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VMX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2348880"/>
            <a:ext cx="181051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USB Arbitrator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57" name="Straight Arrow Connector 56"/>
          <p:cNvCxnSpPr>
            <a:stCxn id="54" idx="3"/>
            <a:endCxn id="56" idx="1"/>
          </p:cNvCxnSpPr>
          <p:nvPr/>
        </p:nvCxnSpPr>
        <p:spPr bwMode="auto">
          <a:xfrm>
            <a:off x="2629678" y="2548935"/>
            <a:ext cx="646178" cy="1588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6" idx="3"/>
            <a:endCxn id="55" idx="1"/>
          </p:cNvCxnSpPr>
          <p:nvPr/>
        </p:nvCxnSpPr>
        <p:spPr bwMode="auto">
          <a:xfrm>
            <a:off x="5086368" y="2548935"/>
            <a:ext cx="1204567" cy="1588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47" idx="2"/>
            <a:endCxn id="54" idx="0"/>
          </p:cNvCxnSpPr>
          <p:nvPr/>
        </p:nvCxnSpPr>
        <p:spPr bwMode="auto">
          <a:xfrm rot="5400000">
            <a:off x="2124175" y="2205311"/>
            <a:ext cx="278740" cy="8398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3" idx="2"/>
            <a:endCxn id="55" idx="0"/>
          </p:cNvCxnSpPr>
          <p:nvPr/>
        </p:nvCxnSpPr>
        <p:spPr bwMode="auto">
          <a:xfrm rot="16200000" flipH="1">
            <a:off x="6521379" y="2208992"/>
            <a:ext cx="278740" cy="1035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144377" y="4391283"/>
            <a:ext cx="208554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USB Core Driver  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78" name="Straight Arrow Connector 77"/>
          <p:cNvCxnSpPr>
            <a:stCxn id="14" idx="2"/>
            <a:endCxn id="77" idx="0"/>
          </p:cNvCxnSpPr>
          <p:nvPr/>
        </p:nvCxnSpPr>
        <p:spPr bwMode="auto">
          <a:xfrm rot="16200000" flipH="1">
            <a:off x="3950643" y="4154774"/>
            <a:ext cx="470421" cy="2595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282006" y="4152490"/>
            <a:ext cx="8246720" cy="57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511357" y="4297076"/>
            <a:ext cx="115212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</a:rPr>
              <a:t>vmklinux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3903" y="5067780"/>
            <a:ext cx="339394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USB Host Controller Drivers  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84" name="Straight Arrow Connector 83"/>
          <p:cNvCxnSpPr>
            <a:stCxn id="77" idx="2"/>
            <a:endCxn id="83" idx="0"/>
          </p:cNvCxnSpPr>
          <p:nvPr/>
        </p:nvCxnSpPr>
        <p:spPr bwMode="auto">
          <a:xfrm rot="16200000" flipH="1">
            <a:off x="4050819" y="4927724"/>
            <a:ext cx="276387" cy="3723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401445" y="4398720"/>
            <a:ext cx="241981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USB Storage Driver  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6122" y="3220413"/>
            <a:ext cx="153908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VMkernel SCSI Stack 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99" name="Straight Arrow Connector 98"/>
          <p:cNvCxnSpPr>
            <a:stCxn id="105" idx="2"/>
            <a:endCxn id="98" idx="0"/>
          </p:cNvCxnSpPr>
          <p:nvPr/>
        </p:nvCxnSpPr>
        <p:spPr bwMode="auto">
          <a:xfrm rot="5400000">
            <a:off x="815355" y="2426546"/>
            <a:ext cx="1584176" cy="3558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0" name="Straight Arrow Connector 99"/>
          <p:cNvCxnSpPr>
            <a:stCxn id="98" idx="2"/>
            <a:endCxn id="97" idx="0"/>
          </p:cNvCxnSpPr>
          <p:nvPr/>
        </p:nvCxnSpPr>
        <p:spPr bwMode="auto">
          <a:xfrm rot="16200000" flipH="1">
            <a:off x="1373298" y="4160665"/>
            <a:ext cx="470421" cy="5688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grpSp>
        <p:nvGrpSpPr>
          <p:cNvPr id="111" name="Group 110"/>
          <p:cNvGrpSpPr/>
          <p:nvPr/>
        </p:nvGrpSpPr>
        <p:grpSpPr>
          <a:xfrm>
            <a:off x="1115616" y="836712"/>
            <a:ext cx="1728192" cy="1323439"/>
            <a:chOff x="1115616" y="836712"/>
            <a:chExt cx="1728192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1115616" y="836712"/>
              <a:ext cx="1714512" cy="13234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  <a:t>   </a:t>
              </a:r>
              <a:r>
                <a:rPr lang="en-US" sz="2000" dirty="0" smtClean="0">
                  <a:solidFill>
                    <a:srgbClr val="333333"/>
                  </a:solidFill>
                </a:rPr>
                <a:t>Windows</a:t>
              </a: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en-US" sz="2000" dirty="0" err="1" smtClean="0">
                  <a:solidFill>
                    <a:srgbClr val="333333"/>
                  </a:solidFill>
                </a:rPr>
                <a:t>VM</a:t>
              </a:r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1115616" y="1196752"/>
              <a:ext cx="1728192" cy="0"/>
            </a:xfrm>
            <a:prstGeom prst="line">
              <a:avLst/>
            </a:prstGeom>
            <a:solidFill>
              <a:srgbClr val="0095D3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029968" y="1259468"/>
              <a:ext cx="50405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Device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907704" y="1700808"/>
              <a:ext cx="72008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Host Controller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357194" y="1266905"/>
              <a:ext cx="50405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SCSI Device</a:t>
              </a:r>
            </a:p>
          </p:txBody>
        </p:sp>
      </p:grpSp>
      <p:cxnSp>
        <p:nvCxnSpPr>
          <p:cNvPr id="112" name="Straight Arrow Connector 111"/>
          <p:cNvCxnSpPr>
            <a:stCxn id="97" idx="2"/>
            <a:endCxn id="83" idx="1"/>
          </p:cNvCxnSpPr>
          <p:nvPr/>
        </p:nvCxnSpPr>
        <p:spPr bwMode="auto">
          <a:xfrm rot="16200000" flipH="1">
            <a:off x="1818125" y="4592056"/>
            <a:ext cx="469005" cy="882551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5482587" y="4395006"/>
            <a:ext cx="198872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USB HID Driver  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805754" y="3227850"/>
            <a:ext cx="130872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VMkernel Keyboard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117" name="Straight Arrow Connector 116"/>
          <p:cNvCxnSpPr>
            <a:stCxn id="116" idx="2"/>
            <a:endCxn id="115" idx="0"/>
          </p:cNvCxnSpPr>
          <p:nvPr/>
        </p:nvCxnSpPr>
        <p:spPr bwMode="auto">
          <a:xfrm rot="16200000" flipH="1">
            <a:off x="6238898" y="4156952"/>
            <a:ext cx="459270" cy="16837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115" idx="2"/>
            <a:endCxn id="83" idx="3"/>
          </p:cNvCxnSpPr>
          <p:nvPr/>
        </p:nvCxnSpPr>
        <p:spPr bwMode="auto">
          <a:xfrm rot="5400000">
            <a:off x="5946040" y="4736922"/>
            <a:ext cx="472719" cy="589107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602169" y="257593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USB cdroms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110764" y="3665035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USB keyboards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1355" y="5846957"/>
            <a:ext cx="8585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Note: USB boot device omitted for clarity, goes to a UW via USB storage, VMkernel SCSI stack and </a:t>
            </a:r>
            <a:r>
              <a:rPr lang="en-US" sz="1200" dirty="0" err="1" smtClean="0">
                <a:solidFill>
                  <a:srgbClr val="333333"/>
                </a:solidFill>
                <a:latin typeface="+mn-lt"/>
                <a:ea typeface="+mn-ea"/>
              </a:rPr>
              <a:t>FAT16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+mn-lt"/>
                <a:ea typeface="+mn-ea"/>
              </a:rPr>
              <a:t>filesystem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driver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360237" y="2055541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All other USB devices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85720" y="4078147"/>
            <a:ext cx="8246720" cy="570"/>
          </a:xfrm>
          <a:prstGeom prst="line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7494551" y="3657702"/>
            <a:ext cx="11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 User Space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15071" y="4222733"/>
            <a:ext cx="115212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</a:rPr>
              <a:t>Kernel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Space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USB Service </a:t>
            </a:r>
            <a:r>
              <a:rPr lang="en-US" dirty="0" err="1" smtClean="0"/>
              <a:t>VM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12673" y="859015"/>
            <a:ext cx="2026502" cy="25545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Headless </a:t>
            </a:r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S</a:t>
            </a:r>
            <a:r>
              <a:rPr lang="en-US" sz="2000" dirty="0" err="1" smtClean="0">
                <a:solidFill>
                  <a:srgbClr val="333333"/>
                </a:solidFill>
              </a:rPr>
              <a:t>VM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</a:endParaRPr>
          </a:p>
          <a:p>
            <a:pPr algn="l"/>
            <a:endParaRPr lang="en-US" sz="2000" dirty="0" smtClean="0">
              <a:solidFill>
                <a:srgbClr val="333333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VM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10800000">
            <a:off x="6601523" y="2409848"/>
            <a:ext cx="2037653" cy="0"/>
          </a:xfrm>
          <a:prstGeom prst="line">
            <a:avLst/>
          </a:prstGeom>
          <a:solidFill>
            <a:srgbClr val="0095D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7314558" y="2461256"/>
            <a:ext cx="504056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</a:t>
            </a:r>
            <a:r>
              <a:rPr lang="en-US" sz="1200" dirty="0" err="1" smtClean="0">
                <a:solidFill>
                  <a:schemeClr val="bg1"/>
                </a:solidFill>
              </a:rPr>
              <a:t>Keybd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459918" y="2902596"/>
            <a:ext cx="720080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Host Controller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08085" y="2348880"/>
            <a:ext cx="74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VMX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36623" y="3565200"/>
            <a:ext cx="74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VMX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744" y="2337729"/>
            <a:ext cx="181051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USB Arbitrator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60" name="Straight Arrow Connector 59"/>
          <p:cNvCxnSpPr>
            <a:stCxn id="56" idx="3"/>
            <a:endCxn id="59" idx="1"/>
          </p:cNvCxnSpPr>
          <p:nvPr/>
        </p:nvCxnSpPr>
        <p:spPr bwMode="auto">
          <a:xfrm flipV="1">
            <a:off x="5889256" y="1417468"/>
            <a:ext cx="756233" cy="1120316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endCxn id="54" idx="0"/>
          </p:cNvCxnSpPr>
          <p:nvPr/>
        </p:nvCxnSpPr>
        <p:spPr bwMode="auto">
          <a:xfrm rot="16200000" flipH="1">
            <a:off x="1237670" y="2208133"/>
            <a:ext cx="278740" cy="2753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3" idx="2"/>
            <a:endCxn id="40" idx="0"/>
          </p:cNvCxnSpPr>
          <p:nvPr/>
        </p:nvCxnSpPr>
        <p:spPr bwMode="auto">
          <a:xfrm rot="16200000" flipH="1">
            <a:off x="6796955" y="4294931"/>
            <a:ext cx="2048629" cy="262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3244785" y="4368967"/>
            <a:ext cx="1427576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VMkernel </a:t>
            </a:r>
            <a:r>
              <a:rPr lang="en-US" sz="2000" dirty="0" err="1" smtClean="0">
                <a:solidFill>
                  <a:srgbClr val="333333"/>
                </a:solidFill>
              </a:rPr>
              <a:t>NFS</a:t>
            </a:r>
            <a:r>
              <a:rPr lang="en-US" sz="2000" dirty="0" smtClean="0">
                <a:solidFill>
                  <a:srgbClr val="333333"/>
                </a:solidFill>
              </a:rPr>
              <a:t> Client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45838" y="836712"/>
            <a:ext cx="1728192" cy="1323439"/>
            <a:chOff x="390801" y="836712"/>
            <a:chExt cx="1728192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390801" y="836712"/>
              <a:ext cx="1714512" cy="13234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  <a:t>   </a:t>
              </a:r>
              <a:r>
                <a:rPr lang="en-US" sz="2000" dirty="0" smtClean="0">
                  <a:solidFill>
                    <a:srgbClr val="333333"/>
                  </a:solidFill>
                </a:rPr>
                <a:t>Windows</a:t>
              </a: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en-US" sz="2000" dirty="0" err="1" smtClean="0">
                  <a:solidFill>
                    <a:srgbClr val="333333"/>
                  </a:solidFill>
                </a:rPr>
                <a:t>VM</a:t>
              </a:r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390801" y="1196752"/>
              <a:ext cx="1728192" cy="0"/>
            </a:xfrm>
            <a:prstGeom prst="line">
              <a:avLst/>
            </a:prstGeom>
            <a:solidFill>
              <a:srgbClr val="0095D3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1305153" y="1259468"/>
              <a:ext cx="50405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Device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182889" y="1700808"/>
              <a:ext cx="72008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Host Controller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114395" y="4376404"/>
            <a:ext cx="130872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VMkernel Keyboard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95856" y="204439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All </a:t>
            </a:r>
            <a:r>
              <a:rPr lang="en-US" sz="1200" dirty="0" err="1" smtClean="0">
                <a:solidFill>
                  <a:srgbClr val="333333"/>
                </a:solidFill>
                <a:latin typeface="+mn-lt"/>
                <a:ea typeface="+mn-ea"/>
              </a:rPr>
              <a:t>passthru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USB devices</a:t>
            </a:r>
          </a:p>
        </p:txBody>
      </p:sp>
      <p:grpSp>
        <p:nvGrpSpPr>
          <p:cNvPr id="68" name="Group 48"/>
          <p:cNvGrpSpPr/>
          <p:nvPr/>
        </p:nvGrpSpPr>
        <p:grpSpPr>
          <a:xfrm>
            <a:off x="2114419" y="832995"/>
            <a:ext cx="1728192" cy="1323439"/>
            <a:chOff x="1115616" y="836712"/>
            <a:chExt cx="1728192" cy="1323439"/>
          </a:xfrm>
        </p:grpSpPr>
        <p:sp>
          <p:nvSpPr>
            <p:cNvPr id="69" name="TextBox 68"/>
            <p:cNvSpPr txBox="1"/>
            <p:nvPr/>
          </p:nvSpPr>
          <p:spPr>
            <a:xfrm>
              <a:off x="1115616" y="836712"/>
              <a:ext cx="1714512" cy="13234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333333"/>
                  </a:solidFill>
                  <a:latin typeface="+mn-lt"/>
                  <a:ea typeface="+mn-ea"/>
                </a:rPr>
                <a:t>   </a:t>
              </a:r>
              <a:r>
                <a:rPr lang="en-US" sz="2000" dirty="0" smtClean="0">
                  <a:solidFill>
                    <a:srgbClr val="333333"/>
                  </a:solidFill>
                </a:rPr>
                <a:t>Linux</a:t>
              </a: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  <a:p>
              <a:pPr algn="l"/>
              <a:r>
                <a:rPr lang="en-US" sz="2000" dirty="0" err="1" smtClean="0">
                  <a:solidFill>
                    <a:srgbClr val="333333"/>
                  </a:solidFill>
                </a:rPr>
                <a:t>VM</a:t>
              </a:r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 rot="10800000">
              <a:off x="1115616" y="1196752"/>
              <a:ext cx="1728192" cy="0"/>
            </a:xfrm>
            <a:prstGeom prst="line">
              <a:avLst/>
            </a:prstGeom>
            <a:solidFill>
              <a:srgbClr val="0095D3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Rectangle 70"/>
            <p:cNvSpPr/>
            <p:nvPr/>
          </p:nvSpPr>
          <p:spPr bwMode="auto">
            <a:xfrm>
              <a:off x="2029968" y="1259468"/>
              <a:ext cx="50405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Device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7704" y="1700808"/>
              <a:ext cx="72008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</a:rPr>
                <a:t>USB Host Controller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042213" y="2345163"/>
            <a:ext cx="74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VMX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6200000" flipH="1">
            <a:off x="3127694" y="2205275"/>
            <a:ext cx="278740" cy="1035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73" idx="3"/>
            <a:endCxn id="56" idx="1"/>
          </p:cNvCxnSpPr>
          <p:nvPr/>
        </p:nvCxnSpPr>
        <p:spPr bwMode="auto">
          <a:xfrm flipV="1">
            <a:off x="3782877" y="2537784"/>
            <a:ext cx="295867" cy="7434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grpSp>
        <p:nvGrpSpPr>
          <p:cNvPr id="108" name="Group 107"/>
          <p:cNvGrpSpPr/>
          <p:nvPr/>
        </p:nvGrpSpPr>
        <p:grpSpPr>
          <a:xfrm>
            <a:off x="1759898" y="2534066"/>
            <a:ext cx="2293435" cy="342951"/>
            <a:chOff x="1759898" y="2534066"/>
            <a:chExt cx="2293435" cy="342951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rot="16200000" flipH="1">
              <a:off x="1713943" y="2594889"/>
              <a:ext cx="328083" cy="236173"/>
            </a:xfrm>
            <a:prstGeom prst="straightConnector1">
              <a:avLst/>
            </a:prstGeom>
            <a:solidFill>
              <a:srgbClr val="0095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2007220" y="2865863"/>
              <a:ext cx="1918009" cy="1"/>
            </a:xfrm>
            <a:prstGeom prst="line">
              <a:avLst/>
            </a:prstGeom>
            <a:solidFill>
              <a:srgbClr val="0095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 bwMode="auto">
            <a:xfrm rot="5400000">
              <a:off x="3812231" y="2635914"/>
              <a:ext cx="342949" cy="139254"/>
            </a:xfrm>
            <a:prstGeom prst="straightConnector1">
              <a:avLst/>
            </a:prstGeom>
            <a:solidFill>
              <a:srgbClr val="0095D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09" name="Rectangle 108"/>
          <p:cNvSpPr/>
          <p:nvPr/>
        </p:nvSpPr>
        <p:spPr bwMode="auto">
          <a:xfrm>
            <a:off x="6686371" y="2457540"/>
            <a:ext cx="504056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Device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80662" y="5320557"/>
            <a:ext cx="168383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VMkernel PCI </a:t>
            </a:r>
            <a:r>
              <a:rPr lang="en-US" sz="2000" dirty="0" err="1" smtClean="0">
                <a:solidFill>
                  <a:srgbClr val="333333"/>
                </a:solidFill>
              </a:rPr>
              <a:t>passthru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924149" y="2457542"/>
            <a:ext cx="504056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Drive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321995" y="1772917"/>
            <a:ext cx="504056" cy="55399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Core Driver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693808" y="1769201"/>
            <a:ext cx="504056" cy="55399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Core Driver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7931586" y="1769203"/>
            <a:ext cx="540902" cy="55399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USB Storage Driver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645489" y="1232802"/>
            <a:ext cx="636257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VM</a:t>
            </a:r>
            <a:r>
              <a:rPr lang="en-US" sz="1200" dirty="0" smtClean="0">
                <a:solidFill>
                  <a:schemeClr val="bg1"/>
                </a:solidFill>
              </a:rPr>
              <a:t> USB </a:t>
            </a:r>
            <a:r>
              <a:rPr lang="en-US" sz="1200" dirty="0" smtClean="0">
                <a:solidFill>
                  <a:schemeClr val="bg1"/>
                </a:solidFill>
              </a:rPr>
              <a:t>reflector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9023" y="1232804"/>
            <a:ext cx="504056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NFS</a:t>
            </a:r>
            <a:r>
              <a:rPr lang="en-US" sz="1200" dirty="0" smtClean="0">
                <a:solidFill>
                  <a:schemeClr val="bg1"/>
                </a:solidFill>
              </a:rPr>
              <a:t> Server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 rot="10800000">
            <a:off x="6611034" y="1681164"/>
            <a:ext cx="2023380" cy="0"/>
          </a:xfrm>
          <a:prstGeom prst="line">
            <a:avLst/>
          </a:prstGeom>
          <a:solidFill>
            <a:srgbClr val="0095D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8410576" y="145256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U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15323" y="217652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243839" y="317674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</a:rPr>
              <a:t>HW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07259" y="3149794"/>
            <a:ext cx="171007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Backup, Upgrade, etc.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81" name="Straight Arrow Connector 80"/>
          <p:cNvCxnSpPr>
            <a:stCxn id="80" idx="2"/>
            <a:endCxn id="98" idx="0"/>
          </p:cNvCxnSpPr>
          <p:nvPr/>
        </p:nvCxnSpPr>
        <p:spPr bwMode="auto">
          <a:xfrm rot="5400000">
            <a:off x="3704791" y="4111463"/>
            <a:ext cx="511287" cy="3721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98" idx="2"/>
          </p:cNvCxnSpPr>
          <p:nvPr/>
        </p:nvCxnSpPr>
        <p:spPr bwMode="auto">
          <a:xfrm rot="5400000">
            <a:off x="3704776" y="5326936"/>
            <a:ext cx="503880" cy="3715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7" name="Straight Arrow Connector 86"/>
          <p:cNvCxnSpPr>
            <a:stCxn id="61" idx="3"/>
            <a:endCxn id="93" idx="2"/>
          </p:cNvCxnSpPr>
          <p:nvPr/>
        </p:nvCxnSpPr>
        <p:spPr bwMode="auto">
          <a:xfrm flipV="1">
            <a:off x="8443079" y="1260088"/>
            <a:ext cx="288326" cy="15738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Oval 92"/>
          <p:cNvSpPr/>
          <p:nvPr/>
        </p:nvSpPr>
        <p:spPr bwMode="auto">
          <a:xfrm>
            <a:off x="8731405" y="1103971"/>
            <a:ext cx="234176" cy="312234"/>
          </a:xfrm>
          <a:prstGeom prst="ellipse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3843454" y="5527289"/>
            <a:ext cx="234176" cy="312234"/>
          </a:xfrm>
          <a:prstGeom prst="ellipse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10664" y="3146052"/>
            <a:ext cx="130872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</a:rPr>
              <a:t>Keyboard Listener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8738840" y="721113"/>
            <a:ext cx="234176" cy="312234"/>
          </a:xfrm>
          <a:prstGeom prst="ellipse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366593" y="1229086"/>
            <a:ext cx="504056" cy="36933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chemeClr val="bg1"/>
                </a:solidFill>
              </a:rPr>
              <a:t>Keybd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</a:rPr>
              <a:t>app</a:t>
            </a:r>
          </a:p>
        </p:txBody>
      </p:sp>
      <p:cxnSp>
        <p:nvCxnSpPr>
          <p:cNvPr id="102" name="Straight Arrow Connector 101"/>
          <p:cNvCxnSpPr>
            <a:stCxn id="101" idx="0"/>
          </p:cNvCxnSpPr>
          <p:nvPr/>
        </p:nvCxnSpPr>
        <p:spPr bwMode="auto">
          <a:xfrm rot="5400000" flipH="1" flipV="1">
            <a:off x="8062277" y="515350"/>
            <a:ext cx="270081" cy="1157392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6114544" y="2535107"/>
            <a:ext cx="234176" cy="312234"/>
          </a:xfrm>
          <a:prstGeom prst="ellipse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y</a:t>
            </a:r>
          </a:p>
        </p:txBody>
      </p:sp>
      <p:cxnSp>
        <p:nvCxnSpPr>
          <p:cNvPr id="111" name="Straight Arrow Connector 110"/>
          <p:cNvCxnSpPr>
            <a:stCxn id="96" idx="0"/>
            <a:endCxn id="110" idx="4"/>
          </p:cNvCxnSpPr>
          <p:nvPr/>
        </p:nvCxnSpPr>
        <p:spPr bwMode="auto">
          <a:xfrm rot="5400000" flipH="1" flipV="1">
            <a:off x="5848973" y="2763394"/>
            <a:ext cx="298711" cy="466607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4" name="Straight Arrow Connector 113"/>
          <p:cNvCxnSpPr>
            <a:stCxn id="96" idx="2"/>
            <a:endCxn id="116" idx="0"/>
          </p:cNvCxnSpPr>
          <p:nvPr/>
        </p:nvCxnSpPr>
        <p:spPr bwMode="auto">
          <a:xfrm rot="16200000" flipH="1">
            <a:off x="5505657" y="4113305"/>
            <a:ext cx="522466" cy="3731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71354" y="5846957"/>
            <a:ext cx="438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Note: x and y go “over the network”, details omitted for 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clarity; x can be implemented with functionality present in MN (or 4.1)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4" y="786384"/>
            <a:ext cx="8468048" cy="5010912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USB has historically been afterthought in the VMkernel</a:t>
            </a:r>
          </a:p>
          <a:p>
            <a:pPr lvl="2"/>
            <a:r>
              <a:rPr lang="en-US" dirty="0" smtClean="0"/>
              <a:t>Added to ESXi solely for boot device and keyboard support</a:t>
            </a:r>
          </a:p>
          <a:p>
            <a:pPr lvl="1"/>
            <a:r>
              <a:rPr lang="en-US" dirty="0" smtClean="0"/>
              <a:t>Cost of USB support was and is disproportionate to value received</a:t>
            </a:r>
          </a:p>
          <a:p>
            <a:pPr lvl="2"/>
            <a:r>
              <a:rPr lang="en-US" dirty="0" smtClean="0"/>
              <a:t>5 (soon 6) drivers needed to support the first device</a:t>
            </a:r>
          </a:p>
          <a:p>
            <a:pPr lvl="2"/>
            <a:r>
              <a:rPr lang="en-US" dirty="0" smtClean="0"/>
              <a:t>We use class drivers that run across hundreds of devices from dozens of vendors</a:t>
            </a:r>
          </a:p>
          <a:p>
            <a:pPr lvl="2"/>
            <a:r>
              <a:rPr lang="en-US" dirty="0" smtClean="0"/>
              <a:t>Driver </a:t>
            </a:r>
            <a:r>
              <a:rPr lang="en-US" dirty="0" err="1" smtClean="0"/>
              <a:t>mods</a:t>
            </a:r>
            <a:r>
              <a:rPr lang="en-US" dirty="0" smtClean="0"/>
              <a:t> for HW specific workarounds have impacted </a:t>
            </a:r>
            <a:r>
              <a:rPr lang="en-US" dirty="0" err="1" smtClean="0"/>
              <a:t>CPD</a:t>
            </a:r>
            <a:r>
              <a:rPr lang="en-US" dirty="0" smtClean="0"/>
              <a:t> update releases at RTM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Support only those devices to which VMkernel must have access</a:t>
            </a:r>
          </a:p>
          <a:p>
            <a:pPr lvl="2"/>
            <a:r>
              <a:rPr lang="en-US" dirty="0" smtClean="0"/>
              <a:t>Explicitly ignore “nice to have” devices</a:t>
            </a:r>
          </a:p>
          <a:p>
            <a:pPr lvl="1"/>
            <a:r>
              <a:rPr lang="en-US" dirty="0" smtClean="0"/>
              <a:t>Minimize cost of USB support going forward</a:t>
            </a:r>
          </a:p>
          <a:p>
            <a:pPr lvl="2"/>
            <a:r>
              <a:rPr lang="en-US" dirty="0" smtClean="0"/>
              <a:t>Shift burden to partners for patching USB stack to work around buggy devices</a:t>
            </a:r>
          </a:p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Subject USB support options to cost/benefit analysis</a:t>
            </a:r>
          </a:p>
          <a:p>
            <a:pPr lvl="1"/>
            <a:r>
              <a:rPr lang="en-US" dirty="0" smtClean="0"/>
              <a:t>Think outside the box about how to achieve goals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4" y="786384"/>
            <a:ext cx="8791576" cy="5010912"/>
          </a:xfrm>
        </p:spPr>
        <p:txBody>
          <a:bodyPr/>
          <a:lstStyle/>
          <a:p>
            <a:r>
              <a:rPr lang="en-US" dirty="0" smtClean="0"/>
              <a:t>USB Stack Drill Down</a:t>
            </a:r>
          </a:p>
          <a:p>
            <a:pPr lvl="1"/>
            <a:r>
              <a:rPr lang="en-US" dirty="0" smtClean="0"/>
              <a:t>Host controllers: 3 (soon 4) different drivers in VMkernel</a:t>
            </a:r>
          </a:p>
          <a:p>
            <a:pPr lvl="1"/>
            <a:r>
              <a:rPr lang="en-US" dirty="0" smtClean="0"/>
              <a:t>Devices: 2 drivers in VMkernel, dozens more in Linux and Windows</a:t>
            </a:r>
          </a:p>
          <a:p>
            <a:pPr lvl="1"/>
            <a:r>
              <a:rPr lang="en-US" dirty="0" smtClean="0"/>
              <a:t>Common library: for Linux requires that all of the above match as to version</a:t>
            </a:r>
          </a:p>
          <a:p>
            <a:r>
              <a:rPr lang="en-US" dirty="0" smtClean="0"/>
              <a:t>Current VMkernel USB Architecture</a:t>
            </a:r>
          </a:p>
          <a:p>
            <a:pPr lvl="1"/>
            <a:r>
              <a:rPr lang="en-US" dirty="0" smtClean="0"/>
              <a:t>vmklinux resident USB stack</a:t>
            </a:r>
          </a:p>
          <a:p>
            <a:pPr lvl="2"/>
            <a:r>
              <a:rPr lang="en-US" dirty="0" smtClean="0"/>
              <a:t>frequently is synched several dot releases ahead of vmklinux (extra work each release)</a:t>
            </a:r>
          </a:p>
          <a:p>
            <a:pPr lvl="1"/>
            <a:r>
              <a:rPr lang="en-US" dirty="0" smtClean="0"/>
              <a:t>Host controllers, storage and HID (keyboard/mouse) drivers only</a:t>
            </a:r>
          </a:p>
          <a:p>
            <a:pPr lvl="2"/>
            <a:r>
              <a:rPr lang="en-US" dirty="0" smtClean="0"/>
              <a:t>Storage driver only controls cdroms plus ESXi boot device if USB</a:t>
            </a:r>
          </a:p>
          <a:p>
            <a:pPr lvl="3"/>
            <a:r>
              <a:rPr lang="en-US" dirty="0" smtClean="0"/>
              <a:t>Installer storage driver controls drives also, uses </a:t>
            </a:r>
            <a:r>
              <a:rPr lang="en-US" dirty="0" err="1" smtClean="0"/>
              <a:t>usermode</a:t>
            </a:r>
            <a:r>
              <a:rPr lang="en-US" dirty="0" smtClean="0"/>
              <a:t> </a:t>
            </a:r>
            <a:r>
              <a:rPr lang="en-US" dirty="0" err="1" smtClean="0"/>
              <a:t>FAT32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driver</a:t>
            </a:r>
          </a:p>
          <a:p>
            <a:pPr lvl="1"/>
            <a:r>
              <a:rPr lang="en-US" dirty="0" smtClean="0"/>
              <a:t>VMkernel </a:t>
            </a:r>
            <a:r>
              <a:rPr lang="en-US" dirty="0" err="1" smtClean="0"/>
              <a:t>chardevs</a:t>
            </a:r>
            <a:r>
              <a:rPr lang="en-US" dirty="0" smtClean="0"/>
              <a:t> export all other USB devices to </a:t>
            </a:r>
            <a:r>
              <a:rPr lang="en-US" dirty="0" err="1" smtClean="0"/>
              <a:t>usbarbitrator</a:t>
            </a:r>
            <a:r>
              <a:rPr lang="en-US" dirty="0" smtClean="0"/>
              <a:t> for </a:t>
            </a:r>
            <a:r>
              <a:rPr lang="en-US" dirty="0" err="1" smtClean="0"/>
              <a:t>passthru</a:t>
            </a:r>
            <a:endParaRPr lang="en-US" dirty="0" smtClean="0"/>
          </a:p>
          <a:p>
            <a:pPr lvl="2"/>
            <a:r>
              <a:rPr lang="en-US" dirty="0" err="1" smtClean="0"/>
              <a:t>CDROMs</a:t>
            </a:r>
            <a:r>
              <a:rPr lang="en-US" dirty="0" smtClean="0"/>
              <a:t> excluded from </a:t>
            </a:r>
            <a:r>
              <a:rPr lang="en-US" dirty="0" err="1" smtClean="0"/>
              <a:t>passthru</a:t>
            </a:r>
            <a:r>
              <a:rPr lang="en-US" dirty="0" smtClean="0"/>
              <a:t> because virtual BIOS did not support boot from USB</a:t>
            </a:r>
          </a:p>
          <a:p>
            <a:pPr lvl="1"/>
            <a:r>
              <a:rPr lang="en-US" dirty="0" smtClean="0"/>
              <a:t>Customers generally happy but a few request VMkernel access to USB flash drive</a:t>
            </a:r>
          </a:p>
          <a:p>
            <a:pPr lvl="2"/>
            <a:r>
              <a:rPr lang="en-US" dirty="0" smtClean="0"/>
              <a:t>Easily </a:t>
            </a:r>
            <a:r>
              <a:rPr lang="en-US" dirty="0" err="1" smtClean="0"/>
              <a:t>accomodated</a:t>
            </a:r>
            <a:r>
              <a:rPr lang="en-US" dirty="0" smtClean="0"/>
              <a:t> by turning off USB </a:t>
            </a:r>
            <a:r>
              <a:rPr lang="en-US" dirty="0" err="1" smtClean="0"/>
              <a:t>passthru</a:t>
            </a:r>
            <a:r>
              <a:rPr lang="en-US" dirty="0" smtClean="0"/>
              <a:t> but …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FAT32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is a major stumbling block here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Worrying About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4" y="786384"/>
            <a:ext cx="8612064" cy="5010912"/>
          </a:xfrm>
        </p:spPr>
        <p:txBody>
          <a:bodyPr/>
          <a:lstStyle/>
          <a:p>
            <a:r>
              <a:rPr lang="en-US" dirty="0" smtClean="0"/>
              <a:t>Lessons Learned from “Four Years Before the Mast”</a:t>
            </a:r>
          </a:p>
          <a:p>
            <a:pPr lvl="1"/>
            <a:r>
              <a:rPr lang="en-US" dirty="0" smtClean="0"/>
              <a:t>Historically USB support has been driven piecemeal</a:t>
            </a:r>
          </a:p>
          <a:p>
            <a:pPr lvl="2"/>
            <a:r>
              <a:rPr lang="en-US" dirty="0" smtClean="0"/>
              <a:t>“Can we add support for &lt;x&gt; device?”</a:t>
            </a:r>
          </a:p>
          <a:p>
            <a:pPr lvl="1"/>
            <a:r>
              <a:rPr lang="en-US" dirty="0" smtClean="0"/>
              <a:t>Little thought given to what else &lt;x&gt; device requires for full </a:t>
            </a:r>
            <a:r>
              <a:rPr lang="en-US" dirty="0" err="1" smtClean="0"/>
              <a:t>useability</a:t>
            </a:r>
            <a:endParaRPr lang="en-US" dirty="0" smtClean="0"/>
          </a:p>
          <a:p>
            <a:pPr lvl="2"/>
            <a:r>
              <a:rPr lang="en-US" dirty="0" smtClean="0"/>
              <a:t>ESXi 3.5 and 4.0 provided usb storage devices but no </a:t>
            </a:r>
            <a:r>
              <a:rPr lang="en-US" dirty="0" err="1" smtClean="0"/>
              <a:t>FAT32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Requests for </a:t>
            </a:r>
            <a:r>
              <a:rPr lang="en-US" dirty="0" err="1" smtClean="0"/>
              <a:t>VMFS</a:t>
            </a:r>
            <a:r>
              <a:rPr lang="en-US" dirty="0" smtClean="0"/>
              <a:t> support on usb storage before support for </a:t>
            </a:r>
            <a:r>
              <a:rPr lang="en-US" dirty="0" err="1" smtClean="0"/>
              <a:t>PDL</a:t>
            </a:r>
            <a:r>
              <a:rPr lang="en-US" dirty="0" smtClean="0"/>
              <a:t> (let alone </a:t>
            </a:r>
            <a:r>
              <a:rPr lang="en-US" dirty="0" err="1" smtClean="0"/>
              <a:t>APD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Class drivers run across hundreds of devices from dozens of vendors</a:t>
            </a:r>
          </a:p>
          <a:p>
            <a:pPr lvl="2"/>
            <a:r>
              <a:rPr lang="en-US" dirty="0" smtClean="0"/>
              <a:t>Many corner cases due to variety of HW implementations plus vmklinux/VMkernel issues</a:t>
            </a:r>
          </a:p>
          <a:p>
            <a:r>
              <a:rPr lang="en-US" dirty="0" smtClean="0"/>
              <a:t>I spent much of 4 years on VMkernel USB support</a:t>
            </a:r>
          </a:p>
          <a:p>
            <a:pPr lvl="1"/>
            <a:r>
              <a:rPr lang="en-US" dirty="0" smtClean="0"/>
              <a:t>First 2 years adding initial support for USB to ESXi 3.5</a:t>
            </a:r>
          </a:p>
          <a:p>
            <a:pPr lvl="1"/>
            <a:r>
              <a:rPr lang="en-US" dirty="0" smtClean="0"/>
              <a:t>Second 2 years worked to remove/minimize USB end devices from VMkernel</a:t>
            </a:r>
          </a:p>
          <a:p>
            <a:pPr lvl="2"/>
            <a:r>
              <a:rPr lang="en-US" dirty="0" smtClean="0"/>
              <a:t>Culminated in USB </a:t>
            </a:r>
            <a:r>
              <a:rPr lang="en-US" dirty="0" err="1" smtClean="0"/>
              <a:t>passthru</a:t>
            </a:r>
            <a:r>
              <a:rPr lang="en-US" dirty="0" smtClean="0"/>
              <a:t> delivered in </a:t>
            </a:r>
            <a:r>
              <a:rPr lang="en-US" dirty="0" err="1" smtClean="0"/>
              <a:t>vSphere</a:t>
            </a:r>
            <a:r>
              <a:rPr lang="en-US" dirty="0" smtClean="0"/>
              <a:t>/</a:t>
            </a:r>
            <a:r>
              <a:rPr lang="en-US" dirty="0" err="1" smtClean="0"/>
              <a:t>ESX</a:t>
            </a:r>
            <a:r>
              <a:rPr lang="en-US" dirty="0" smtClean="0"/>
              <a:t> 4.1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looking to own this …</a:t>
            </a:r>
          </a:p>
          <a:p>
            <a:pPr lvl="1"/>
            <a:r>
              <a:rPr lang="en-US" dirty="0" smtClean="0"/>
              <a:t>Just want all alternatives to be considered</a:t>
            </a:r>
          </a:p>
          <a:p>
            <a:pPr lvl="1"/>
            <a:r>
              <a:rPr lang="en-US" dirty="0" smtClean="0"/>
              <a:t>Not clear that USB architecture has a real owner in the VMkernel at present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Alternatives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 Nothing</a:t>
            </a:r>
          </a:p>
          <a:p>
            <a:pPr lvl="1"/>
            <a:r>
              <a:rPr lang="en-US" dirty="0" smtClean="0"/>
              <a:t>Live with vmklinux drivers until vmklinux dies in ST (if it does die then)</a:t>
            </a:r>
          </a:p>
          <a:p>
            <a:r>
              <a:rPr lang="en-US" dirty="0" smtClean="0"/>
              <a:t>Use Linux stack for host controllers only</a:t>
            </a:r>
          </a:p>
          <a:p>
            <a:pPr lvl="1"/>
            <a:r>
              <a:rPr lang="en-US" dirty="0" smtClean="0"/>
              <a:t>All devices controlled by user mode drivers, or</a:t>
            </a:r>
          </a:p>
          <a:p>
            <a:pPr lvl="1"/>
            <a:r>
              <a:rPr lang="en-US" dirty="0" smtClean="0"/>
              <a:t>All devices passed thru to VMs via USB passthrough</a:t>
            </a:r>
          </a:p>
          <a:p>
            <a:r>
              <a:rPr lang="en-US" dirty="0" smtClean="0"/>
              <a:t>Switch to native drivers</a:t>
            </a:r>
          </a:p>
          <a:p>
            <a:pPr lvl="1"/>
            <a:r>
              <a:rPr lang="en-US" dirty="0" smtClean="0"/>
              <a:t>Port BSD driver stack to VMkernel and maintain</a:t>
            </a:r>
          </a:p>
          <a:p>
            <a:pPr lvl="2"/>
            <a:r>
              <a:rPr lang="en-US" dirty="0" smtClean="0"/>
              <a:t>This is only on the table because EE is thinking about doing this with all of </a:t>
            </a:r>
            <a:r>
              <a:rPr lang="en-US" dirty="0" err="1" smtClean="0"/>
              <a:t>vmklinux</a:t>
            </a:r>
            <a:endParaRPr lang="en-US" dirty="0" smtClean="0"/>
          </a:p>
          <a:p>
            <a:pPr lvl="1"/>
            <a:r>
              <a:rPr lang="en-US" dirty="0" smtClean="0"/>
              <a:t>Develop own USB stack from scratch</a:t>
            </a:r>
          </a:p>
          <a:p>
            <a:r>
              <a:rPr lang="en-US" dirty="0" smtClean="0"/>
              <a:t>Pass USB host controllers to service </a:t>
            </a:r>
            <a:r>
              <a:rPr lang="en-US" dirty="0" err="1" smtClean="0"/>
              <a:t>VM</a:t>
            </a:r>
            <a:r>
              <a:rPr lang="en-US" dirty="0" smtClean="0"/>
              <a:t> using PCI </a:t>
            </a:r>
            <a:r>
              <a:rPr lang="en-US" dirty="0" err="1" smtClean="0"/>
              <a:t>passthru</a:t>
            </a:r>
            <a:endParaRPr lang="en-US" dirty="0" smtClean="0"/>
          </a:p>
          <a:p>
            <a:pPr lvl="1"/>
            <a:r>
              <a:rPr lang="en-US" dirty="0" smtClean="0"/>
              <a:t>Linux or Headless Windows service 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User mode drivers</a:t>
            </a:r>
          </a:p>
          <a:p>
            <a:pPr lvl="2"/>
            <a:r>
              <a:rPr lang="en-US" dirty="0" smtClean="0"/>
              <a:t>Requires user mode host controller drivers which do not exist in Linux UM drivers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Already </a:t>
            </a:r>
            <a:r>
              <a:rPr lang="en-US" dirty="0" err="1" smtClean="0"/>
              <a:t>POR</a:t>
            </a:r>
            <a:r>
              <a:rPr lang="en-US" dirty="0" smtClean="0"/>
              <a:t> for OP and least immediate development cost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3-4 mm to port USB stack to </a:t>
            </a:r>
            <a:r>
              <a:rPr lang="en-US" dirty="0" err="1" smtClean="0"/>
              <a:t>2.6.3x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TBD mm to port </a:t>
            </a:r>
            <a:r>
              <a:rPr lang="en-US" dirty="0" err="1" smtClean="0"/>
              <a:t>xHCI</a:t>
            </a:r>
            <a:r>
              <a:rPr lang="en-US" dirty="0" smtClean="0"/>
              <a:t> driver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Lowest risk for OP and even </a:t>
            </a:r>
            <a:r>
              <a:rPr lang="en-US" dirty="0" err="1" smtClean="0"/>
              <a:t>QR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Minuses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Requires vmklinux to remain, possibly past ST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USB 3.0 is new and initial </a:t>
            </a:r>
            <a:r>
              <a:rPr lang="en-US" dirty="0" err="1" smtClean="0"/>
              <a:t>xHCI</a:t>
            </a:r>
            <a:r>
              <a:rPr lang="en-US" dirty="0" smtClean="0"/>
              <a:t> HW implementations will be buggy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Can expect substantial </a:t>
            </a:r>
            <a:r>
              <a:rPr lang="en-US" dirty="0" err="1" smtClean="0"/>
              <a:t>CPD</a:t>
            </a:r>
            <a:r>
              <a:rPr lang="en-US" dirty="0" smtClean="0"/>
              <a:t> burden to patch driver with HW workarounds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Linux driver being developed by Intel (USB 3.0 standard author) but some amount of missing features and bugs still likely in OP time frame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Linux Stack for Host Controllers Only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No change to current OP </a:t>
            </a:r>
            <a:r>
              <a:rPr lang="en-US" dirty="0" err="1" smtClean="0"/>
              <a:t>POR</a:t>
            </a:r>
            <a:r>
              <a:rPr lang="en-US" dirty="0" smtClean="0"/>
              <a:t> to add </a:t>
            </a:r>
            <a:r>
              <a:rPr lang="en-US" dirty="0" err="1" smtClean="0"/>
              <a:t>xHCI</a:t>
            </a:r>
            <a:r>
              <a:rPr lang="en-US" dirty="0" smtClean="0"/>
              <a:t> support to vmklinux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Low hanging fruit if we use USB </a:t>
            </a:r>
            <a:r>
              <a:rPr lang="en-US" dirty="0" err="1" smtClean="0"/>
              <a:t>passthru</a:t>
            </a:r>
            <a:r>
              <a:rPr lang="en-US" dirty="0" smtClean="0"/>
              <a:t> to a service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Enables support for non-</a:t>
            </a:r>
            <a:r>
              <a:rPr lang="en-US" dirty="0" err="1" smtClean="0"/>
              <a:t>CDROM</a:t>
            </a:r>
            <a:r>
              <a:rPr lang="en-US" dirty="0" smtClean="0"/>
              <a:t> storage devices provided by </a:t>
            </a:r>
            <a:r>
              <a:rPr lang="en-US" dirty="0" err="1" smtClean="0"/>
              <a:t>DRAC</a:t>
            </a:r>
            <a:r>
              <a:rPr lang="en-US" dirty="0" smtClean="0"/>
              <a:t>/</a:t>
            </a:r>
            <a:r>
              <a:rPr lang="en-US" dirty="0" err="1" smtClean="0"/>
              <a:t>iLO</a:t>
            </a:r>
            <a:r>
              <a:rPr lang="en-US" dirty="0" smtClean="0"/>
              <a:t> multifunction devices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Currently these are in limbo, unclaimed by VMkernel but unavailable for </a:t>
            </a:r>
            <a:r>
              <a:rPr lang="en-US" dirty="0" err="1" smtClean="0"/>
              <a:t>passthru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Minuses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Requires BIOS support boot from USB since </a:t>
            </a:r>
            <a:r>
              <a:rPr lang="en-US" dirty="0" err="1" smtClean="0"/>
              <a:t>CDROM</a:t>
            </a:r>
            <a:r>
              <a:rPr lang="en-US" dirty="0" smtClean="0"/>
              <a:t> will be passed thru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Significant amount of work to pass keyboard back to VMkernel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But is an incremental change that reduces work for some of the follow-on options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Requires vmklinux to remain, possibly past ST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USB 3.0 is new and initial </a:t>
            </a:r>
            <a:r>
              <a:rPr lang="en-US" dirty="0" err="1" smtClean="0"/>
              <a:t>xHCI</a:t>
            </a:r>
            <a:r>
              <a:rPr lang="en-US" dirty="0" smtClean="0"/>
              <a:t> HW implementations will be buggy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CPD</a:t>
            </a:r>
            <a:r>
              <a:rPr lang="en-US" dirty="0" smtClean="0"/>
              <a:t> patch burden, Intel-authored driver will likely lack features, etc.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BSD native drivers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Removes usb driver requirement for vmklinux</a:t>
            </a:r>
          </a:p>
          <a:p>
            <a:pPr>
              <a:buNone/>
            </a:pPr>
            <a:r>
              <a:rPr lang="en-US" dirty="0" smtClean="0"/>
              <a:t>Minuses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Significant work will be needed to maintain support for USB </a:t>
            </a:r>
            <a:r>
              <a:rPr lang="en-US" dirty="0" err="1" smtClean="0"/>
              <a:t>passthru</a:t>
            </a:r>
            <a:endParaRPr lang="en-US" dirty="0" smtClean="0"/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No workstation support for BSD =&gt; no extant USB </a:t>
            </a:r>
            <a:r>
              <a:rPr lang="en-US" dirty="0" err="1" smtClean="0"/>
              <a:t>passthru</a:t>
            </a:r>
            <a:r>
              <a:rPr lang="en-US" dirty="0" smtClean="0"/>
              <a:t> on BSD USB stack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Port to BSD USB drivers likely to take longer than anticipated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Port of Linux 2.4 drivers to ESXi 3.5 took about 18 man-months over 2 years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Port of Linux 2.6 drivers to ESXi 4.0 took about 15 man-months over 1 year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Significant risk of higher cost of doing business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BSD </a:t>
            </a:r>
            <a:r>
              <a:rPr lang="en-US" dirty="0" err="1" smtClean="0"/>
              <a:t>xHCI</a:t>
            </a:r>
            <a:r>
              <a:rPr lang="en-US" dirty="0" smtClean="0"/>
              <a:t> driver is brand new, not authored by Intel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Robustness of driver is completely unknown but unlikely to match Intel’s Linux driver for some years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USB 3.0 is new and initial </a:t>
            </a:r>
            <a:r>
              <a:rPr lang="en-US" dirty="0" err="1" smtClean="0"/>
              <a:t>xHCI</a:t>
            </a:r>
            <a:r>
              <a:rPr lang="en-US" dirty="0" smtClean="0"/>
              <a:t> HW implementations will be buggy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Unclear what level of support, if any, USB HW vendors provide for BSD drivers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Can expect substantial delays in getting workarounds for BSD drivers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VMware-authored native drivers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Pluses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Removes usb driver requirement for </a:t>
            </a:r>
            <a:r>
              <a:rPr lang="en-US" dirty="0" err="1" smtClean="0"/>
              <a:t>vmklinux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Potential for a highly </a:t>
            </a:r>
            <a:r>
              <a:rPr lang="en-US" dirty="0" err="1" smtClean="0"/>
              <a:t>performant</a:t>
            </a:r>
            <a:r>
              <a:rPr lang="en-US" dirty="0" smtClean="0"/>
              <a:t> USB stack optimized for USB </a:t>
            </a:r>
            <a:r>
              <a:rPr lang="en-US" dirty="0" err="1" smtClean="0"/>
              <a:t>passthru</a:t>
            </a:r>
            <a:endParaRPr lang="en-US" dirty="0" smtClean="0"/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Label this as potential because </a:t>
            </a:r>
            <a:r>
              <a:rPr lang="en-US" dirty="0" err="1" smtClean="0"/>
              <a:t>AFAIK</a:t>
            </a:r>
            <a:r>
              <a:rPr lang="en-US" dirty="0" smtClean="0"/>
              <a:t> this would be the first such USB stack</a:t>
            </a:r>
          </a:p>
          <a:p>
            <a:pPr>
              <a:buNone/>
            </a:pPr>
            <a:r>
              <a:rPr lang="en-US" dirty="0" smtClean="0"/>
              <a:t>Minuses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Development of drivers likely to take longer than anticipated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Ports of Linux 2.4, 2.6 drivers for ESXi 3.5, 4.0 took 18, 15 man-months respectively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Resource requirement will be measured in man-</a:t>
            </a:r>
            <a:r>
              <a:rPr lang="en-US" i="1" dirty="0" smtClean="0"/>
              <a:t>years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Significant risk of higher cost of doing business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Entire USB stack will be brand new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Robustness of new driver stack is unlikely to match existing Linux stack for some years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On the plus side this stack could be optimized for </a:t>
            </a:r>
            <a:r>
              <a:rPr lang="en-US" dirty="0" err="1" smtClean="0"/>
              <a:t>passthru</a:t>
            </a:r>
            <a:r>
              <a:rPr lang="en-US" dirty="0" smtClean="0"/>
              <a:t> if combined with previous option to use Linux USB stack for host controllers only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USB 3.0 is new, etc.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6_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7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8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VMware PowerPoing Template 2009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VMW_09Q4_TMPLT_PPT_Corp_2007_v7</Template>
  <TotalTime>8713</TotalTime>
  <Words>1405</Words>
  <Application>Microsoft Office PowerPoint</Application>
  <PresentationFormat>On-screen Show (4:3)</PresentationFormat>
  <Paragraphs>223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VMware Confidential</vt:lpstr>
      <vt:lpstr>VMware Non-Confidential</vt:lpstr>
      <vt:lpstr>VMware PowerPoing Template 2009</vt:lpstr>
      <vt:lpstr>1_VMware Confidential</vt:lpstr>
      <vt:lpstr>1_VMware PowerPoing Template 2009</vt:lpstr>
      <vt:lpstr>2_VMware PowerPoing Template 2009</vt:lpstr>
      <vt:lpstr>2_VMware Confidential</vt:lpstr>
      <vt:lpstr>3_VMware Confidential</vt:lpstr>
      <vt:lpstr>4_VMware Confidential</vt:lpstr>
      <vt:lpstr>3_VMware PowerPoing Template 2009</vt:lpstr>
      <vt:lpstr>5_VMware Confidential</vt:lpstr>
      <vt:lpstr>4_VMware PowerPoing Template 2009</vt:lpstr>
      <vt:lpstr>6_VMware Confidential</vt:lpstr>
      <vt:lpstr>5_VMware PowerPoing Template 2009</vt:lpstr>
      <vt:lpstr>6_VMware PowerPoing Template 2009</vt:lpstr>
      <vt:lpstr>7_VMware Confidential</vt:lpstr>
      <vt:lpstr>8_VMware Confidential</vt:lpstr>
      <vt:lpstr>VMkernel USB Architecture Alternatives</vt:lpstr>
      <vt:lpstr>Overview</vt:lpstr>
      <vt:lpstr>Background</vt:lpstr>
      <vt:lpstr>Why am I Worrying About This?</vt:lpstr>
      <vt:lpstr>Architecture Alternatives</vt:lpstr>
      <vt:lpstr>Do Nothing</vt:lpstr>
      <vt:lpstr>Use Linux Stack for Host Controllers Only</vt:lpstr>
      <vt:lpstr>Switch to BSD native drivers</vt:lpstr>
      <vt:lpstr>Switch to VMware-authored native drivers</vt:lpstr>
      <vt:lpstr>Pass USB Host Controllers to Service VM using PCI Passthru</vt:lpstr>
      <vt:lpstr>Current VMkernel USB Architecture</vt:lpstr>
      <vt:lpstr>Proposed USB Service VM Architecture</vt:lpstr>
    </vt:vector>
  </TitlesOfParts>
  <Company>VMware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VMkernel USB Architecture</dc:title>
  <dc:creator>Erik Cota-Robles</dc:creator>
  <cp:lastModifiedBy>Erik Cota-Robles</cp:lastModifiedBy>
  <cp:revision>47</cp:revision>
  <dcterms:created xsi:type="dcterms:W3CDTF">2009-12-31T05:19:36Z</dcterms:created>
  <dcterms:modified xsi:type="dcterms:W3CDTF">2011-02-24T21:22:07Z</dcterms:modified>
</cp:coreProperties>
</file>