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4"/>
    <p:sldMasterId id="2147483729" r:id="rId5"/>
  </p:sldMasterIdLst>
  <p:notesMasterIdLst>
    <p:notesMasterId r:id="rId24"/>
  </p:notesMasterIdLst>
  <p:handoutMasterIdLst>
    <p:handoutMasterId r:id="rId25"/>
  </p:handoutMasterIdLst>
  <p:sldIdLst>
    <p:sldId id="258" r:id="rId6"/>
    <p:sldId id="372" r:id="rId7"/>
    <p:sldId id="464" r:id="rId8"/>
    <p:sldId id="373" r:id="rId9"/>
    <p:sldId id="444" r:id="rId10"/>
    <p:sldId id="459" r:id="rId11"/>
    <p:sldId id="460" r:id="rId12"/>
    <p:sldId id="465" r:id="rId13"/>
    <p:sldId id="461" r:id="rId14"/>
    <p:sldId id="463" r:id="rId15"/>
    <p:sldId id="466" r:id="rId16"/>
    <p:sldId id="467" r:id="rId17"/>
    <p:sldId id="457" r:id="rId18"/>
    <p:sldId id="453" r:id="rId19"/>
    <p:sldId id="454" r:id="rId20"/>
    <p:sldId id="456" r:id="rId21"/>
    <p:sldId id="455" r:id="rId22"/>
    <p:sldId id="458" r:id="rId23"/>
  </p:sldIdLst>
  <p:sldSz cx="9144000" cy="6858000" type="screen4x3"/>
  <p:notesSz cx="9939338" cy="6807200"/>
  <p:defaultTextStyle>
    <a:defPPr>
      <a:defRPr lang="en-US"/>
    </a:defPPr>
    <a:lvl1pPr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40000"/>
      </a:spcAft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0095D3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  <a:srgbClr val="55A117"/>
    <a:srgbClr val="52AEDC"/>
    <a:srgbClr val="EE0000"/>
    <a:srgbClr val="DD3B1B"/>
    <a:srgbClr val="FFFFFF"/>
    <a:srgbClr val="ACE0F2"/>
    <a:srgbClr val="B3E3F3"/>
    <a:srgbClr val="61C0E0"/>
    <a:srgbClr val="59B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1" autoAdjust="0"/>
    <p:restoredTop sz="84898" autoAdjust="0"/>
  </p:normalViewPr>
  <p:slideViewPr>
    <p:cSldViewPr snapToGrid="0">
      <p:cViewPr varScale="1">
        <p:scale>
          <a:sx n="100" d="100"/>
          <a:sy n="100" d="100"/>
        </p:scale>
        <p:origin x="-1944" y="-90"/>
      </p:cViewPr>
      <p:guideLst>
        <p:guide orient="horz" pos="4143"/>
        <p:guide orient="horz" pos="3243"/>
        <p:guide orient="horz" pos="1112"/>
        <p:guide pos="2880"/>
        <p:guide pos="1747"/>
        <p:guide pos="5526"/>
        <p:guide pos="4650"/>
        <p:guide pos="3871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758" y="-96"/>
      </p:cViewPr>
      <p:guideLst>
        <p:guide orient="horz" pos="2144"/>
        <p:guide pos="31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2293" y="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646684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2293" y="646684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73D68B-0CA8-4788-90D5-2D086E039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3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293" y="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7075" y="509588"/>
            <a:ext cx="3405188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248" y="3233421"/>
            <a:ext cx="7288848" cy="30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646684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293" y="6466843"/>
            <a:ext cx="4307047" cy="3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10" tIns="46504" rIns="93010" bIns="4650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Aft>
                <a:spcPct val="0"/>
              </a:spcAft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D41AE-736E-48F5-8701-1355F6D9E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43EB8-94ED-4AA0-ACA2-1F68D0EE206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ED41AE-736E-48F5-8701-1355F6D9E9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729169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  <p:sp>
        <p:nvSpPr>
          <p:cNvPr id="7" name="Rectangle 4"/>
          <p:cNvSpPr txBox="1">
            <a:spLocks noChangeArrowheads="1"/>
          </p:cNvSpPr>
          <p:nvPr userDrawn="1"/>
        </p:nvSpPr>
        <p:spPr bwMode="white">
          <a:xfrm>
            <a:off x="224584" y="6393782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Confidential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784226"/>
            <a:ext cx="7704582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61950" y="2210435"/>
            <a:ext cx="7592568" cy="3748405"/>
          </a:xfrm>
        </p:spPr>
        <p:txBody>
          <a:bodyPr/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defRPr sz="2000"/>
            </a:lvl1pPr>
            <a:lvl2pPr>
              <a:buClr>
                <a:schemeClr val="accent1">
                  <a:lumMod val="75000"/>
                </a:schemeClr>
              </a:buClr>
              <a:defRPr sz="1800"/>
            </a:lvl2pPr>
            <a:lvl3pPr>
              <a:buClr>
                <a:schemeClr val="accent1">
                  <a:lumMod val="75000"/>
                </a:schemeClr>
              </a:buClr>
              <a:defRPr sz="1600"/>
            </a:lvl3pPr>
            <a:lvl4pPr>
              <a:buClr>
                <a:schemeClr val="accent1">
                  <a:lumMod val="75000"/>
                </a:schemeClr>
              </a:buClr>
              <a:defRPr sz="1600"/>
            </a:lvl4pPr>
            <a:lvl5pPr>
              <a:buClr>
                <a:schemeClr val="accent1">
                  <a:lumMod val="75000"/>
                </a:schemeClr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53EEF-BB1E-4B54-9195-83F4FDE462CC}" type="datetimeFigureOut">
              <a:rPr lang="en-US" smtClean="0"/>
              <a:pPr/>
              <a:t>12/5/2013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F9D8A-E7E6-40CC-9A7D-479ED8427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279"/>
            <a:ext cx="8858250" cy="41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4775"/>
            <a:ext cx="802005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123950"/>
            <a:ext cx="3886200" cy="5353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123950"/>
            <a:ext cx="3886200" cy="2600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3876675"/>
            <a:ext cx="3886200" cy="26003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192" y="330200"/>
            <a:ext cx="8446008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6524625" y="6696045"/>
            <a:ext cx="234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© 2009 VMware Inc.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16" y="171450"/>
            <a:ext cx="8492109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321673" y="643448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Date Placeholder 8"/>
          <p:cNvSpPr txBox="1">
            <a:spLocks/>
          </p:cNvSpPr>
          <p:nvPr userDrawn="1"/>
        </p:nvSpPr>
        <p:spPr bwMode="white">
          <a:xfrm>
            <a:off x="2971800" y="6325268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8" r:id="rId2"/>
    <p:sldLayoutId id="2147483710" r:id="rId3"/>
    <p:sldLayoutId id="2147483726" r:id="rId4"/>
    <p:sldLayoutId id="2147483727" r:id="rId5"/>
    <p:sldLayoutId id="2147483712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904" y="171450"/>
            <a:ext cx="8473821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2" name="Line 6"/>
          <p:cNvSpPr>
            <a:spLocks noChangeShapeType="1"/>
          </p:cNvSpPr>
          <p:nvPr userDrawn="1"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517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 bwMode="white">
          <a:xfrm>
            <a:off x="454025" y="644652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03F51-2955-4EA9-BE4E-42B6F90C747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40" r:id="rId7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333333"/>
          </a:solidFill>
          <a:latin typeface="Arial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0" fontAlgn="base" hangingPunct="0">
        <a:lnSpc>
          <a:spcPts val="2400"/>
        </a:lnSpc>
        <a:spcBef>
          <a:spcPts val="1000"/>
        </a:spcBef>
        <a:spcAft>
          <a:spcPct val="0"/>
        </a:spcAft>
        <a:buClr>
          <a:schemeClr val="accent1">
            <a:lumMod val="75000"/>
          </a:schemeClr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0" fontAlgn="base" hangingPunct="0">
        <a:lnSpc>
          <a:spcPts val="2200"/>
        </a:lnSpc>
        <a:spcBef>
          <a:spcPts val="8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0" fontAlgn="base" hangingPunct="0">
        <a:lnSpc>
          <a:spcPts val="2000"/>
        </a:lnSpc>
        <a:spcBef>
          <a:spcPts val="600"/>
        </a:spcBef>
        <a:spcAft>
          <a:spcPct val="0"/>
        </a:spcAft>
        <a:buClr>
          <a:schemeClr val="accent1">
            <a:lumMod val="75000"/>
          </a:schemeClr>
        </a:buClr>
        <a:buSzPct val="110000"/>
        <a:buFont typeface="Arial" pitchFamily="34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fontAlgn="base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ng.vmware.com/USBBugGuidelin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usb-analyzer.sourceforge.net/tutorial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ec-lab.sogeti.com/post/2011/04/06/Sniffing-USB-traffic-with-VMWar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USB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0847" y="1388775"/>
            <a:ext cx="8382000" cy="901521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Shanpei Chen</a:t>
            </a:r>
            <a:endParaRPr lang="en-US" i="0" dirty="0" smtClean="0">
              <a:solidFill>
                <a:schemeClr val="tx1"/>
              </a:solidFill>
            </a:endParaRPr>
          </a:p>
          <a:p>
            <a:pPr marL="0" indent="0" eaLnBrk="1" hangingPunct="1"/>
            <a:r>
              <a:rPr lang="en-US" dirty="0" smtClean="0">
                <a:solidFill>
                  <a:schemeClr val="tx1"/>
                </a:solidFill>
              </a:rPr>
              <a:t>CPD-Platform Team</a:t>
            </a:r>
            <a:endParaRPr lang="en-US" dirty="0" smtClean="0"/>
          </a:p>
        </p:txBody>
      </p:sp>
    </p:spTree>
  </p:cSld>
  <p:clrMapOvr>
    <a:masterClrMapping/>
  </p:clrMapOvr>
  <p:transition advTm="60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Multi-Packet Transfer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dirty="0" smtClean="0"/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10242" name="Picture 2" descr="C:\Users\shanpeic\Desktop\ESXi\USB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24195"/>
            <a:ext cx="6838950" cy="45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6923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455514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33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smtClean="0"/>
              <a:t>Definition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A descriptor is a data structure with a defined format.</a:t>
            </a:r>
            <a:endParaRPr lang="en-US" altLang="zh-CN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USB </a:t>
            </a:r>
            <a:r>
              <a:rPr lang="en-US" dirty="0"/>
              <a:t>devices report their attributes using descriptors. </a:t>
            </a:r>
          </a:p>
          <a:p>
            <a:endParaRPr lang="en-US" dirty="0" smtClean="0"/>
          </a:p>
          <a:p>
            <a:r>
              <a:rPr lang="en-US" dirty="0" smtClean="0"/>
              <a:t>Descriptor  Type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/>
              <a:t>Device </a:t>
            </a:r>
            <a:r>
              <a:rPr lang="en-US" b="1" dirty="0" smtClean="0"/>
              <a:t>Descriptor </a:t>
            </a:r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Describe general information about a USB device.</a:t>
            </a:r>
            <a:endParaRPr lang="en-US" b="1" dirty="0" smtClean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Length, Class, subclass, vender ID, product ID</a:t>
            </a:r>
            <a:r>
              <a:rPr lang="en-US" b="1" dirty="0" smtClean="0"/>
              <a:t>, </a:t>
            </a:r>
            <a:r>
              <a:rPr lang="en-US" dirty="0" smtClean="0"/>
              <a:t>Number of Configurations</a:t>
            </a:r>
            <a:endParaRPr lang="en-US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Configuration Descriptor</a:t>
            </a:r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Describe </a:t>
            </a:r>
            <a:r>
              <a:rPr lang="en-US" dirty="0"/>
              <a:t>information about a specific device configuration</a:t>
            </a:r>
            <a:r>
              <a:rPr lang="en-US" dirty="0" smtClean="0"/>
              <a:t>.</a:t>
            </a:r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Length, </a:t>
            </a:r>
            <a:r>
              <a:rPr lang="en-US" dirty="0" err="1" smtClean="0"/>
              <a:t>Config</a:t>
            </a:r>
            <a:r>
              <a:rPr lang="en-US" dirty="0" smtClean="0"/>
              <a:t> characteristics (Self-Power, Remote Wakeup), </a:t>
            </a:r>
            <a:r>
              <a:rPr lang="en-US" dirty="0" err="1" smtClean="0"/>
              <a:t>MaxPower</a:t>
            </a:r>
            <a:r>
              <a:rPr lang="en-US" dirty="0" smtClean="0"/>
              <a:t>, Number of Interface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94489726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188814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Descriptor  Type  (Continue)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Interface Descriptor </a:t>
            </a:r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Describe a </a:t>
            </a:r>
            <a:r>
              <a:rPr lang="en-US" dirty="0"/>
              <a:t>specific interface within a configuration</a:t>
            </a:r>
            <a:endParaRPr lang="en-US" b="1" dirty="0" smtClean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Length, Interface Class &amp; Subclass, Number of Endpoint</a:t>
            </a:r>
            <a:endParaRPr lang="en-US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endParaRPr lang="en-US" b="1" dirty="0" smtClean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b="1" dirty="0" smtClean="0"/>
              <a:t>Endpoint Descriptor </a:t>
            </a:r>
            <a:endParaRPr lang="en-US" dirty="0" smtClean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Length, Transfer Type (Control, Isochronous , Interrupt, Bulk), Endpoint Address, Max Packet Size</a:t>
            </a:r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endParaRPr lang="en-US" b="1" dirty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endParaRPr lang="en-US" dirty="0" smtClean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endParaRPr lang="en-US" dirty="0" smtClean="0"/>
          </a:p>
          <a:p>
            <a:pPr marL="804863" lvl="4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4409855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59" y="161925"/>
            <a:ext cx="8793622" cy="333375"/>
          </a:xfrm>
        </p:spPr>
        <p:txBody>
          <a:bodyPr/>
          <a:lstStyle/>
          <a:p>
            <a:r>
              <a:rPr lang="en-US" dirty="0" smtClean="0"/>
              <a:t>Descriptor Relationship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772165"/>
            <a:ext cx="8886825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2757127" y="2238822"/>
            <a:ext cx="2481003" cy="55245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Configuration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67851" y="3710608"/>
            <a:ext cx="1767840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8A618"/>
                </a:solidFill>
              </a:rPr>
              <a:t>Interface 1  </a:t>
            </a:r>
            <a:endParaRPr lang="en-US" dirty="0">
              <a:solidFill>
                <a:srgbClr val="58A618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4655" y="5177282"/>
            <a:ext cx="964276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5651" y="3686619"/>
            <a:ext cx="1767840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8A618"/>
                </a:solidFill>
              </a:rPr>
              <a:t>Interface 0  </a:t>
            </a:r>
            <a:endParaRPr lang="en-US" dirty="0">
              <a:solidFill>
                <a:srgbClr val="58A61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889" y="3715538"/>
            <a:ext cx="1767840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rgbClr val="58A618"/>
                </a:solidFill>
              </a:rPr>
              <a:t>Interface 2</a:t>
            </a:r>
            <a:endParaRPr lang="en-US" dirty="0">
              <a:solidFill>
                <a:srgbClr val="58A61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2455" y="5172514"/>
            <a:ext cx="964276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9330" y="5177274"/>
            <a:ext cx="964276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18359" y="5172505"/>
            <a:ext cx="789278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3" idx="2"/>
            <a:endCxn id="11" idx="0"/>
          </p:cNvCxnSpPr>
          <p:nvPr/>
        </p:nvCxnSpPr>
        <p:spPr bwMode="auto">
          <a:xfrm flipH="1">
            <a:off x="2389571" y="2791272"/>
            <a:ext cx="1608058" cy="895347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Straight Connector 18"/>
          <p:cNvCxnSpPr>
            <a:stCxn id="58" idx="2"/>
            <a:endCxn id="12" idx="0"/>
          </p:cNvCxnSpPr>
          <p:nvPr/>
        </p:nvCxnSpPr>
        <p:spPr bwMode="auto">
          <a:xfrm>
            <a:off x="7667136" y="2781747"/>
            <a:ext cx="51673" cy="933791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Straight Connector 20"/>
          <p:cNvCxnSpPr>
            <a:stCxn id="3" idx="2"/>
            <a:endCxn id="4" idx="0"/>
          </p:cNvCxnSpPr>
          <p:nvPr/>
        </p:nvCxnSpPr>
        <p:spPr bwMode="auto">
          <a:xfrm>
            <a:off x="3997629" y="2791272"/>
            <a:ext cx="754142" cy="919336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6515033" y="5172504"/>
            <a:ext cx="964276" cy="50482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EP4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11" idx="2"/>
          </p:cNvCxnSpPr>
          <p:nvPr/>
        </p:nvCxnSpPr>
        <p:spPr bwMode="auto">
          <a:xfrm>
            <a:off x="2389571" y="4191444"/>
            <a:ext cx="890088" cy="990594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Straight Arrow Connector 29"/>
          <p:cNvCxnSpPr>
            <a:endCxn id="10" idx="0"/>
          </p:cNvCxnSpPr>
          <p:nvPr/>
        </p:nvCxnSpPr>
        <p:spPr bwMode="auto">
          <a:xfrm flipH="1">
            <a:off x="2066793" y="4210494"/>
            <a:ext cx="69866" cy="966788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>
          <a:xfrm>
            <a:off x="6426634" y="2229297"/>
            <a:ext cx="2481003" cy="55245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Configuration 1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822788" y="1048197"/>
            <a:ext cx="2807451" cy="55245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Device Descriptor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62" idx="2"/>
            <a:endCxn id="3" idx="0"/>
          </p:cNvCxnSpPr>
          <p:nvPr/>
        </p:nvCxnSpPr>
        <p:spPr bwMode="auto">
          <a:xfrm flipH="1">
            <a:off x="3997629" y="1600647"/>
            <a:ext cx="1228885" cy="638175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>
            <a:stCxn id="62" idx="2"/>
            <a:endCxn id="58" idx="0"/>
          </p:cNvCxnSpPr>
          <p:nvPr/>
        </p:nvCxnSpPr>
        <p:spPr bwMode="auto">
          <a:xfrm>
            <a:off x="5226514" y="1600647"/>
            <a:ext cx="2440622" cy="628650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>
            <a:endCxn id="25" idx="0"/>
          </p:cNvCxnSpPr>
          <p:nvPr/>
        </p:nvCxnSpPr>
        <p:spPr bwMode="auto">
          <a:xfrm flipH="1">
            <a:off x="6997171" y="4224958"/>
            <a:ext cx="527066" cy="947546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endCxn id="16" idx="0"/>
          </p:cNvCxnSpPr>
          <p:nvPr/>
        </p:nvCxnSpPr>
        <p:spPr bwMode="auto">
          <a:xfrm>
            <a:off x="8118359" y="4224958"/>
            <a:ext cx="394639" cy="947547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endCxn id="15" idx="0"/>
          </p:cNvCxnSpPr>
          <p:nvPr/>
        </p:nvCxnSpPr>
        <p:spPr bwMode="auto">
          <a:xfrm>
            <a:off x="5051309" y="4215433"/>
            <a:ext cx="130159" cy="961841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H="1">
            <a:off x="3765434" y="4224958"/>
            <a:ext cx="763190" cy="947546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295400" y="1123950"/>
            <a:ext cx="210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Only one  == 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2206497"/>
            <a:ext cx="265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Only One active configuration, </a:t>
            </a:r>
            <a:r>
              <a:rPr lang="en-US" sz="1600" dirty="0">
                <a:solidFill>
                  <a:srgbClr val="333333"/>
                </a:solidFill>
                <a:latin typeface="+mn-lt"/>
                <a:ea typeface="+mn-ea"/>
              </a:rPr>
              <a:t>d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etermined at  device </a:t>
            </a:r>
            <a:r>
              <a:rPr lang="en-US" sz="1600" dirty="0" err="1">
                <a:solidFill>
                  <a:srgbClr val="333333"/>
                </a:solidFill>
                <a:latin typeface="+mn-lt"/>
                <a:ea typeface="+mn-ea"/>
              </a:rPr>
              <a:t>i</a:t>
            </a:r>
            <a:r>
              <a:rPr lang="en-US" sz="1600" dirty="0" err="1" smtClean="0">
                <a:solidFill>
                  <a:srgbClr val="333333"/>
                </a:solidFill>
                <a:latin typeface="+mn-lt"/>
                <a:ea typeface="+mn-ea"/>
              </a:rPr>
              <a:t>nit</a:t>
            </a: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3793743"/>
            <a:ext cx="1328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333333"/>
                </a:solidFill>
                <a:latin typeface="+mn-lt"/>
                <a:ea typeface="+mn-ea"/>
                <a:sym typeface="Wingdings" pitchFamily="2" charset="2"/>
              </a:rPr>
              <a:t>D</a:t>
            </a:r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  <a:sym typeface="Wingdings" pitchFamily="2" charset="2"/>
              </a:rPr>
              <a:t>river object</a:t>
            </a: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659" y="5832093"/>
            <a:ext cx="3187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  <a:sym typeface="Wingdings" pitchFamily="2" charset="2"/>
              </a:rPr>
              <a:t>EP0 belongs to every Interface</a:t>
            </a: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835930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State Diagram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dirty="0" smtClean="0"/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704850"/>
            <a:ext cx="536257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723491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USB Architecture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695"/>
            <a:ext cx="9144000" cy="616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231006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33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smtClean="0"/>
              <a:t>vmware.log  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VUSB </a:t>
            </a:r>
            <a:r>
              <a:rPr lang="en-US" dirty="0" err="1" smtClean="0"/>
              <a:t>Poweron</a:t>
            </a:r>
            <a:r>
              <a:rPr lang="en-US" dirty="0" smtClean="0"/>
              <a:t>, </a:t>
            </a:r>
            <a:r>
              <a:rPr lang="en-US" dirty="0" err="1" smtClean="0"/>
              <a:t>Init</a:t>
            </a:r>
            <a:r>
              <a:rPr lang="en-US" dirty="0" smtClean="0"/>
              <a:t>, USBIO, Device connect &amp; disconnect</a:t>
            </a:r>
            <a:endParaRPr lang="en-US" dirty="0"/>
          </a:p>
          <a:p>
            <a:r>
              <a:rPr lang="en-US" dirty="0" smtClean="0"/>
              <a:t>Arbitrator log 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altLang="zh-CN" dirty="0"/>
              <a:t>Record the </a:t>
            </a:r>
            <a:r>
              <a:rPr lang="en-US" altLang="zh-CN" dirty="0" smtClean="0"/>
              <a:t>connection / disconnection  </a:t>
            </a:r>
            <a:r>
              <a:rPr lang="en-US" altLang="zh-CN" dirty="0"/>
              <a:t>between VM and Devices</a:t>
            </a:r>
            <a:endParaRPr lang="en-US" dirty="0"/>
          </a:p>
          <a:p>
            <a:r>
              <a:rPr lang="en-US" dirty="0" err="1" smtClean="0"/>
              <a:t>Hcmon</a:t>
            </a:r>
            <a:r>
              <a:rPr lang="en-US" dirty="0" smtClean="0"/>
              <a:t> log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Dynamic driver substitute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Filter &amp; Change special Control Message </a:t>
            </a:r>
          </a:p>
          <a:p>
            <a:r>
              <a:rPr lang="en-US" dirty="0" err="1" smtClean="0"/>
              <a:t>Hostd</a:t>
            </a:r>
            <a:r>
              <a:rPr lang="en-US" dirty="0" smtClean="0"/>
              <a:t> log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Record the USB device change event.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wiki.eng.vmware.com/USBBugGuidelines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91197645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33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err="1" smtClean="0"/>
              <a:t>lsusb</a:t>
            </a:r>
            <a:endParaRPr lang="en-US" sz="2000" b="1" dirty="0" smtClean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-t: Dump the physical USB device hierarchy as a tree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-v: show USB device’s descriptors</a:t>
            </a:r>
          </a:p>
          <a:p>
            <a:pPr marL="4763" lvl="1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smtClean="0"/>
              <a:t>Usbview.exe  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The same </a:t>
            </a:r>
            <a:r>
              <a:rPr lang="en-US" dirty="0" smtClean="0"/>
              <a:t>as </a:t>
            </a:r>
            <a:r>
              <a:rPr lang="en-US" dirty="0" err="1" smtClean="0"/>
              <a:t>lsusb</a:t>
            </a:r>
            <a:r>
              <a:rPr lang="en-US" dirty="0"/>
              <a:t>, but on </a:t>
            </a:r>
            <a:r>
              <a:rPr lang="en-US" dirty="0" smtClean="0"/>
              <a:t>Windows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en-US" dirty="0" smtClean="0"/>
              <a:t>Virtual USB </a:t>
            </a:r>
            <a:r>
              <a:rPr lang="en-US" dirty="0"/>
              <a:t>Analyzer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vusb-analyzer.sourceforge.net/tutorial.html</a:t>
            </a:r>
            <a:endParaRPr lang="en-US" dirty="0" smtClean="0"/>
          </a:p>
          <a:p>
            <a:r>
              <a:rPr lang="en-US" dirty="0" smtClean="0"/>
              <a:t>USB </a:t>
            </a:r>
            <a:r>
              <a:rPr lang="en-US" dirty="0" err="1"/>
              <a:t>wireshark</a:t>
            </a:r>
            <a:endParaRPr lang="en-US" dirty="0" smtClean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esec-lab.sogeti.com/post/2011/04/06/Sniffing-USB-traffic-with-VMWare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03862226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dirty="0"/>
          </a:p>
          <a:p>
            <a:pPr lvl="1"/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81943" y="2393983"/>
            <a:ext cx="3918857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33333"/>
                </a:solidFill>
                <a:latin typeface="+mn-lt"/>
                <a:ea typeface="+mn-ea"/>
              </a:rPr>
              <a:t>Q &amp; A</a:t>
            </a:r>
          </a:p>
          <a:p>
            <a:pPr algn="l"/>
            <a:r>
              <a:rPr lang="en-US" sz="4800" dirty="0">
                <a:solidFill>
                  <a:srgbClr val="333333"/>
                </a:solidFill>
                <a:latin typeface="+mn-lt"/>
                <a:ea typeface="+mn-ea"/>
              </a:rPr>
              <a:t>	</a:t>
            </a:r>
            <a:r>
              <a:rPr lang="en-US" sz="4800" dirty="0" smtClean="0">
                <a:solidFill>
                  <a:srgbClr val="333333"/>
                </a:solidFill>
                <a:latin typeface="+mn-lt"/>
                <a:ea typeface="+mn-ea"/>
              </a:rPr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649674659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808" y="784226"/>
            <a:ext cx="7722870" cy="485774"/>
          </a:xfrm>
        </p:spPr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6910" y="1482301"/>
            <a:ext cx="7592568" cy="4570155"/>
          </a:xfrm>
        </p:spPr>
        <p:txBody>
          <a:bodyPr/>
          <a:lstStyle/>
          <a:p>
            <a:r>
              <a:rPr lang="en-US" dirty="0" smtClean="0"/>
              <a:t>The Introduction of USB</a:t>
            </a:r>
          </a:p>
          <a:p>
            <a:pPr lvl="1"/>
            <a:r>
              <a:rPr lang="en-US" altLang="zh-CN" dirty="0" smtClean="0"/>
              <a:t>Basic Terms</a:t>
            </a:r>
            <a:endParaRPr lang="en-US" dirty="0" smtClean="0"/>
          </a:p>
          <a:p>
            <a:pPr lvl="1"/>
            <a:r>
              <a:rPr lang="en-US" dirty="0" smtClean="0"/>
              <a:t>USB Spec </a:t>
            </a:r>
            <a:endParaRPr lang="en-US" dirty="0"/>
          </a:p>
          <a:p>
            <a:pPr lvl="1"/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Data flow</a:t>
            </a:r>
          </a:p>
          <a:p>
            <a:pPr lvl="1"/>
            <a:r>
              <a:rPr lang="en-US" dirty="0" smtClean="0"/>
              <a:t>Descriptor</a:t>
            </a:r>
          </a:p>
          <a:p>
            <a:r>
              <a:rPr lang="en-US" dirty="0" smtClean="0"/>
              <a:t>VMware Virtual USB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Device connect / disconnect</a:t>
            </a:r>
            <a:endParaRPr lang="en-US" dirty="0"/>
          </a:p>
          <a:p>
            <a:r>
              <a:rPr lang="en-US" dirty="0" smtClean="0"/>
              <a:t>Logging &amp; </a:t>
            </a:r>
            <a:r>
              <a:rPr lang="en-US" dirty="0"/>
              <a:t>Trouble S</a:t>
            </a:r>
            <a:r>
              <a:rPr lang="en-US" dirty="0" smtClean="0"/>
              <a:t>hooting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Terms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dirty="0" smtClean="0"/>
              <a:t>Host Controller 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HC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r>
              <a:rPr lang="en-US" altLang="zh-CN" b="0" dirty="0" smtClean="0"/>
              <a:t>Hub</a:t>
            </a:r>
            <a:r>
              <a:rPr lang="zh-CN" altLang="en-US" b="0" dirty="0"/>
              <a:t> </a:t>
            </a:r>
            <a:r>
              <a:rPr lang="en-US" altLang="zh-CN" b="0" dirty="0"/>
              <a:t>&amp;</a:t>
            </a:r>
            <a:r>
              <a:rPr lang="en-US" altLang="zh-CN" b="0" dirty="0" smtClean="0"/>
              <a:t> Root Hub</a:t>
            </a:r>
          </a:p>
          <a:p>
            <a:r>
              <a:rPr lang="en-US" b="0" dirty="0" smtClean="0"/>
              <a:t>Port</a:t>
            </a:r>
          </a:p>
          <a:p>
            <a:r>
              <a:rPr lang="en-US" b="0" dirty="0" smtClean="0"/>
              <a:t>Endpoint (EP0)</a:t>
            </a:r>
          </a:p>
          <a:p>
            <a:r>
              <a:rPr lang="en-US" b="0" dirty="0" smtClean="0"/>
              <a:t>Pipe </a:t>
            </a:r>
          </a:p>
          <a:p>
            <a:r>
              <a:rPr lang="en-US" b="0" dirty="0" smtClean="0"/>
              <a:t>Function</a:t>
            </a:r>
          </a:p>
          <a:p>
            <a:r>
              <a:rPr lang="en-US" b="0" dirty="0"/>
              <a:t>Device Address (Default Address 0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Frame</a:t>
            </a:r>
          </a:p>
          <a:p>
            <a:r>
              <a:rPr lang="en-US" b="0" dirty="0" smtClean="0"/>
              <a:t>Packet</a:t>
            </a:r>
          </a:p>
          <a:p>
            <a:pPr lvl="2"/>
            <a:endParaRPr lang="en-US" dirty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77386348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Spec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 smtClean="0"/>
              <a:t>USB 1.1  (UHCI, OHCI)</a:t>
            </a:r>
          </a:p>
          <a:p>
            <a:pPr lvl="2"/>
            <a:r>
              <a:rPr lang="en-US" dirty="0" smtClean="0"/>
              <a:t>Low Speed (1.5MB/s),  Full Speed </a:t>
            </a:r>
            <a:r>
              <a:rPr lang="en-US" smtClean="0"/>
              <a:t>(</a:t>
            </a:r>
            <a:r>
              <a:rPr lang="en-US" smtClean="0"/>
              <a:t>12Mbps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USB 2.0  (EHCI)</a:t>
            </a:r>
          </a:p>
          <a:p>
            <a:pPr lvl="2"/>
            <a:r>
              <a:rPr lang="en-US" dirty="0" smtClean="0"/>
              <a:t>Low Speed , Full Speed, High Speed (</a:t>
            </a:r>
            <a:r>
              <a:rPr lang="en-US" dirty="0" smtClean="0"/>
              <a:t>480Mbps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USB 3.0  (</a:t>
            </a:r>
            <a:r>
              <a:rPr lang="en-US" dirty="0" err="1" smtClean="0"/>
              <a:t>xHCI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Compatible with 2.0, Super Speed (</a:t>
            </a:r>
            <a:r>
              <a:rPr lang="en-US" dirty="0" smtClean="0"/>
              <a:t>5Gbps, 10bps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USB OTG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1228725" y="5000625"/>
            <a:ext cx="1143000" cy="6000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0025" y="5000625"/>
            <a:ext cx="1143000" cy="6000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371725" y="5300662"/>
            <a:ext cx="1638300" cy="0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1228725" y="3307342"/>
            <a:ext cx="1143000" cy="6000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10025" y="3311818"/>
            <a:ext cx="1143000" cy="6000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371725" y="3607093"/>
            <a:ext cx="1638300" cy="0"/>
          </a:xfrm>
          <a:prstGeom prst="line">
            <a:avLst/>
          </a:prstGeom>
          <a:solidFill>
            <a:srgbClr val="0095D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USB </a:t>
            </a:r>
            <a:r>
              <a:rPr lang="en-US" dirty="0"/>
              <a:t>Topology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dirty="0" smtClean="0"/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" y="1486884"/>
            <a:ext cx="5197523" cy="366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eft-Right Arrow 8"/>
          <p:cNvSpPr/>
          <p:nvPr/>
        </p:nvSpPr>
        <p:spPr>
          <a:xfrm>
            <a:off x="76655" y="713688"/>
            <a:ext cx="5671004" cy="452668"/>
          </a:xfrm>
          <a:prstGeom prst="leftRightArrow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2312194" y="1114282"/>
            <a:ext cx="7144" cy="631131"/>
          </a:xfrm>
          <a:prstGeom prst="straightConnector1">
            <a:avLst/>
          </a:prstGeom>
          <a:solidFill>
            <a:srgbClr val="0095D3"/>
          </a:solidFill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09550" y="1209532"/>
            <a:ext cx="123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333333"/>
                </a:solidFill>
                <a:latin typeface="+mn-lt"/>
                <a:ea typeface="+mn-ea"/>
              </a:rPr>
              <a:t>PCI Bus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593074"/>
            <a:ext cx="58483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410327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Data Flow Model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dirty="0" smtClean="0"/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687967"/>
            <a:ext cx="65913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52670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USB Driver System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/>
            <a:endParaRPr lang="en-US" dirty="0" smtClean="0"/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0" y="1561779"/>
            <a:ext cx="7463490" cy="346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904927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Type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188814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33363" lvl="2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sz="2000" b="1" dirty="0" smtClean="0"/>
              <a:t>Control Transfers   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altLang="zh-CN" dirty="0" err="1" smtClean="0"/>
              <a:t>Init</a:t>
            </a:r>
            <a:r>
              <a:rPr lang="en-US" altLang="zh-CN" dirty="0" smtClean="0"/>
              <a:t> &amp; Configure USB device </a:t>
            </a:r>
            <a:endParaRPr lang="en-US" altLang="zh-CN" dirty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altLang="zh-CN" dirty="0" smtClean="0"/>
              <a:t>Special </a:t>
            </a:r>
            <a:r>
              <a:rPr lang="en-US" dirty="0" smtClean="0"/>
              <a:t>data structure</a:t>
            </a:r>
            <a:endParaRPr lang="en-US" dirty="0"/>
          </a:p>
          <a:p>
            <a:r>
              <a:rPr lang="en-US" dirty="0" smtClean="0"/>
              <a:t>Bulk Transfers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Large amounts of data, the data is </a:t>
            </a:r>
            <a:r>
              <a:rPr lang="en-US" dirty="0"/>
              <a:t>sequential.</a:t>
            </a:r>
            <a:endParaRPr lang="en-US" dirty="0" smtClean="0"/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No latency requirement</a:t>
            </a:r>
            <a:endParaRPr lang="en-US" dirty="0"/>
          </a:p>
          <a:p>
            <a:r>
              <a:rPr lang="en-US" dirty="0" smtClean="0"/>
              <a:t>Interrupt Transfers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altLang="zh-CN" dirty="0" smtClean="0"/>
              <a:t>Small data package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low latency</a:t>
            </a:r>
            <a:endParaRPr lang="en-US" dirty="0" smtClean="0"/>
          </a:p>
          <a:p>
            <a:r>
              <a:rPr lang="en-US" dirty="0" smtClean="0"/>
              <a:t>Isochronous Transfers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 smtClean="0"/>
              <a:t>Isochronous </a:t>
            </a:r>
            <a:r>
              <a:rPr lang="en-US" dirty="0"/>
              <a:t>data is continuous and </a:t>
            </a:r>
            <a:r>
              <a:rPr lang="en-US" dirty="0" smtClean="0"/>
              <a:t>real-time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bandwidth </a:t>
            </a:r>
            <a:r>
              <a:rPr lang="en-US" dirty="0" smtClean="0"/>
              <a:t>required</a:t>
            </a:r>
          </a:p>
          <a:p>
            <a:pPr marL="519113" lvl="3" indent="-233363">
              <a:lnSpc>
                <a:spcPts val="2400"/>
              </a:lnSpc>
              <a:spcBef>
                <a:spcPts val="1000"/>
              </a:spcBef>
              <a:buSzPct val="115000"/>
              <a:buFont typeface="Wingdings" pitchFamily="2" charset="2"/>
              <a:buChar char="§"/>
            </a:pPr>
            <a:r>
              <a:rPr lang="en-US" dirty="0"/>
              <a:t>No ERROR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17183431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Singe Packet </a:t>
            </a:r>
            <a:r>
              <a:rPr lang="en-US" dirty="0"/>
              <a:t>T</a:t>
            </a:r>
            <a:r>
              <a:rPr lang="en-US" dirty="0" smtClean="0"/>
              <a:t>ransfer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2425" y="869086"/>
            <a:ext cx="8382000" cy="5305138"/>
          </a:xfrm>
          <a:prstGeom prst="rect">
            <a:avLst/>
          </a:prstGeom>
        </p:spPr>
        <p:txBody>
          <a:bodyPr>
            <a:normAutofit/>
          </a:bodyPr>
          <a:lstStyle>
            <a:lvl1pPr marL="233363" indent="-233363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5000"/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+mn-ea"/>
              </a:defRPr>
            </a:lvl2pPr>
            <a:lvl3pPr marL="6286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3pPr>
            <a:lvl4pPr marL="91440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4pPr>
            <a:lvl5pPr marL="1200150" indent="-171450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Pct val="110000"/>
              <a:buFont typeface="Arial" pitchFamily="34" charset="0"/>
              <a:buChar char="•"/>
              <a:defRPr sz="1600">
                <a:solidFill>
                  <a:srgbClr val="333333"/>
                </a:solidFill>
                <a:latin typeface="+mn-lt"/>
                <a:ea typeface="+mn-ea"/>
              </a:defRPr>
            </a:lvl5pPr>
            <a:lvl6pPr marL="16002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4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800" indent="-171450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dirty="0" smtClean="0"/>
          </a:p>
          <a:p>
            <a:pPr lvl="1">
              <a:buFont typeface="Times" pitchFamily="18" charset="0"/>
              <a:buNone/>
            </a:pPr>
            <a:endParaRPr lang="en-US" sz="2200" b="1" dirty="0" smtClean="0"/>
          </a:p>
          <a:p>
            <a:pPr lvl="1">
              <a:buFont typeface="Times" pitchFamily="18" charset="0"/>
              <a:buNone/>
            </a:pPr>
            <a:endParaRPr 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907186"/>
            <a:ext cx="82105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550" y="23241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  <a:latin typeface="+mn-lt"/>
                <a:ea typeface="+mn-ea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052264980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Mware Non-Confidential">
  <a:themeElements>
    <a:clrScheme name="VMware Custom">
      <a:dk1>
        <a:srgbClr val="333333"/>
      </a:dk1>
      <a:lt1>
        <a:srgbClr val="FFFFFF"/>
      </a:lt1>
      <a:dk2>
        <a:srgbClr val="4D4D4D"/>
      </a:dk2>
      <a:lt2>
        <a:srgbClr val="C0C0C0"/>
      </a:lt2>
      <a:accent1>
        <a:srgbClr val="0095D3"/>
      </a:accent1>
      <a:accent2>
        <a:srgbClr val="89CBDF"/>
      </a:accent2>
      <a:accent3>
        <a:srgbClr val="003D79"/>
      </a:accent3>
      <a:accent4>
        <a:srgbClr val="6DB33F"/>
      </a:accent4>
      <a:accent5>
        <a:srgbClr val="F8981D"/>
      </a:accent5>
      <a:accent6>
        <a:srgbClr val="D9541E"/>
      </a:accent6>
      <a:hlink>
        <a:srgbClr val="0095D3"/>
      </a:hlink>
      <a:folHlink>
        <a:srgbClr val="89CBDF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95D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4000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95D3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7A61FAB0-D7D8-4412-BE27-ABE5C798C804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E83170-4845-4026-964D-7D3E0FFF7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BFC788-216A-4C9F-9864-33AC5577E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20481</TotalTime>
  <Words>458</Words>
  <Application>Microsoft Office PowerPoint</Application>
  <PresentationFormat>On-screen Show (4:3)</PresentationFormat>
  <Paragraphs>168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VMware Confidential</vt:lpstr>
      <vt:lpstr>VMware Non-Confidential</vt:lpstr>
      <vt:lpstr>Virtual USB</vt:lpstr>
      <vt:lpstr>Agenda</vt:lpstr>
      <vt:lpstr>Basic Terms</vt:lpstr>
      <vt:lpstr>USB Spec</vt:lpstr>
      <vt:lpstr>Physical USB Topology</vt:lpstr>
      <vt:lpstr>USB Data Flow Model</vt:lpstr>
      <vt:lpstr>Windows USB Driver System </vt:lpstr>
      <vt:lpstr>Data Flow Type</vt:lpstr>
      <vt:lpstr>Singe Packet Transfer</vt:lpstr>
      <vt:lpstr>Multi-Packet Transfer</vt:lpstr>
      <vt:lpstr>Descriptor</vt:lpstr>
      <vt:lpstr>Descriptor</vt:lpstr>
      <vt:lpstr>Descriptor Relationship</vt:lpstr>
      <vt:lpstr>Device State Diagram </vt:lpstr>
      <vt:lpstr>VMware USB Architecture</vt:lpstr>
      <vt:lpstr>Logs</vt:lpstr>
      <vt:lpstr>Tools</vt:lpstr>
      <vt:lpstr>PowerPoint Presentation</vt:lpstr>
    </vt:vector>
  </TitlesOfParts>
  <Company>—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presentation</dc:title>
  <dc:creator>—</dc:creator>
  <cp:lastModifiedBy>Shanpei Chen</cp:lastModifiedBy>
  <cp:revision>809</cp:revision>
  <cp:lastPrinted>2013-11-28T12:54:41Z</cp:lastPrinted>
  <dcterms:created xsi:type="dcterms:W3CDTF">2010-09-23T02:14:09Z</dcterms:created>
  <dcterms:modified xsi:type="dcterms:W3CDTF">2013-12-05T05:53:34Z</dcterms:modified>
</cp:coreProperties>
</file>