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3" r:id="rId2"/>
  </p:sldMasterIdLst>
  <p:notesMasterIdLst>
    <p:notesMasterId r:id="rId16"/>
  </p:notesMasterIdLst>
  <p:sldIdLst>
    <p:sldId id="256" r:id="rId3"/>
    <p:sldId id="326" r:id="rId4"/>
    <p:sldId id="281" r:id="rId5"/>
    <p:sldId id="327" r:id="rId6"/>
    <p:sldId id="330" r:id="rId7"/>
    <p:sldId id="335" r:id="rId8"/>
    <p:sldId id="329" r:id="rId9"/>
    <p:sldId id="331" r:id="rId10"/>
    <p:sldId id="332" r:id="rId11"/>
    <p:sldId id="333" r:id="rId12"/>
    <p:sldId id="334" r:id="rId13"/>
    <p:sldId id="336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0077BD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0911" autoAdjust="0"/>
  </p:normalViewPr>
  <p:slideViewPr>
    <p:cSldViewPr snapToGrid="0">
      <p:cViewPr>
        <p:scale>
          <a:sx n="96" d="100"/>
          <a:sy n="96" d="100"/>
        </p:scale>
        <p:origin x="2266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8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如何保证证书不被修改，数字签名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7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14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3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封装好数据的包是如何在主机跟服务器之间传输的由底层协议解决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3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0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7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67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劫持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1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6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7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82"/>
            <a:ext cx="936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162000" y="392987"/>
            <a:ext cx="4918000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162000" y="712622"/>
            <a:ext cx="4918000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7563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6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9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" y="409582"/>
            <a:ext cx="936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162000" y="392987"/>
            <a:ext cx="4918000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162000" y="712622"/>
            <a:ext cx="4918000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409582"/>
            <a:ext cx="936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307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2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9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Head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1488693" y="2463520"/>
            <a:ext cx="576014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（超文本传输协议）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77527" y="4900217"/>
            <a:ext cx="11187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刘光胜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8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835547" y="2438692"/>
            <a:ext cx="803787" cy="3877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4923" y="2438692"/>
            <a:ext cx="870155" cy="387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13" name="直接连接符 12"/>
          <p:cNvCxnSpPr>
            <a:stCxn id="11" idx="2"/>
          </p:cNvCxnSpPr>
          <p:nvPr/>
        </p:nvCxnSpPr>
        <p:spPr>
          <a:xfrm>
            <a:off x="5237439" y="2826492"/>
            <a:ext cx="0" cy="206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2" idx="2"/>
          </p:cNvCxnSpPr>
          <p:nvPr/>
        </p:nvCxnSpPr>
        <p:spPr>
          <a:xfrm flipH="1">
            <a:off x="7790000" y="2826492"/>
            <a:ext cx="1" cy="206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237443" y="3242383"/>
            <a:ext cx="255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89034" y="2866689"/>
            <a:ext cx="1304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证书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237438" y="4171532"/>
            <a:ext cx="255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115680" y="3848366"/>
            <a:ext cx="1053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取出服务器公钥加密传输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237441" y="4643481"/>
            <a:ext cx="255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115680" y="4270929"/>
            <a:ext cx="1053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……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86356" y="2437058"/>
            <a:ext cx="27520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客户端用证书机构的公钥对指纹解密。如果能解密成功，</a:t>
            </a:r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说明指纹确实是通过证书机构的私钥加密的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对</a:t>
            </a:r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证书</a:t>
            </a:r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</a:t>
            </a:r>
            <a:r>
              <a:rPr lang="en-US" altLang="zh-CN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hash</a:t>
            </a:r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后的结果</a:t>
            </a:r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与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解密后的指纹进行对比，如果一致说明证书内容没有被篡改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如果通过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，取出服务器公钥，用公钥加密后发送信息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52725" y="1297812"/>
            <a:ext cx="200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证书机构的公钥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03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277732" y="1717082"/>
            <a:ext cx="4588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证书机构自己的公钥，安装系统时就被系统所信任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7" y="2692538"/>
            <a:ext cx="5624047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93607" y="1992936"/>
            <a:ext cx="25834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FF0000"/>
                </a:solidFill>
                <a:latin typeface="+mn-ea"/>
              </a:rPr>
              <a:t>操作系统</a:t>
            </a:r>
            <a:r>
              <a:rPr lang="en-US" altLang="zh-CN" sz="1500" dirty="0" smtClean="0">
                <a:solidFill>
                  <a:srgbClr val="FF0000"/>
                </a:solidFill>
                <a:latin typeface="+mn-ea"/>
              </a:rPr>
              <a:t>or</a:t>
            </a:r>
            <a:r>
              <a:rPr lang="zh-CN" altLang="en-US" sz="1500" dirty="0" smtClean="0">
                <a:solidFill>
                  <a:srgbClr val="FF0000"/>
                </a:solidFill>
                <a:latin typeface="+mn-ea"/>
              </a:rPr>
              <a:t>浏览器出问题</a:t>
            </a:r>
            <a:r>
              <a:rPr lang="zh-CN" altLang="en-US" sz="1500" dirty="0">
                <a:solidFill>
                  <a:srgbClr val="FF0000"/>
                </a:solidFill>
                <a:latin typeface="+mn-ea"/>
              </a:rPr>
              <a:t>了</a:t>
            </a:r>
            <a:endParaRPr lang="en-US" altLang="zh-CN" sz="15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3607" y="2551633"/>
            <a:ext cx="158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FF0000"/>
                </a:solidFill>
                <a:latin typeface="+mn-ea"/>
              </a:rPr>
              <a:t>CA</a:t>
            </a:r>
            <a:r>
              <a:rPr lang="zh-CN" altLang="en-US" sz="1500" dirty="0">
                <a:solidFill>
                  <a:srgbClr val="FF0000"/>
                </a:solidFill>
                <a:latin typeface="+mn-ea"/>
              </a:rPr>
              <a:t>机构做了恶</a:t>
            </a:r>
            <a:endParaRPr lang="en-US" altLang="zh-CN" sz="15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297859"/>
            <a:ext cx="3021256" cy="37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" y="0"/>
            <a:ext cx="9144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1882508" y="2075900"/>
            <a:ext cx="169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谢谢</a:t>
            </a:r>
            <a:endParaRPr lang="en-US" altLang="zh-CN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9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8" y="1857021"/>
            <a:ext cx="2712955" cy="342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6" y="3255471"/>
            <a:ext cx="4714846" cy="150073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673645" y="1373371"/>
            <a:ext cx="1084008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浏览器解析</a:t>
            </a:r>
            <a:r>
              <a:rPr lang="en-US" altLang="zh-CN" sz="1000" dirty="0" smtClean="0">
                <a:latin typeface="+mn-ea"/>
              </a:rPr>
              <a:t>URL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73645" y="1945738"/>
            <a:ext cx="1084008" cy="2623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 smtClean="0">
                <a:latin typeface="+mn-ea"/>
              </a:rPr>
              <a:t>DNS</a:t>
            </a:r>
            <a:r>
              <a:rPr lang="zh-CN" altLang="en-US" sz="1000" dirty="0" smtClean="0">
                <a:latin typeface="+mn-ea"/>
              </a:rPr>
              <a:t>查询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73645" y="2516173"/>
            <a:ext cx="1084008" cy="2623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建立</a:t>
            </a:r>
            <a:r>
              <a:rPr lang="en-US" altLang="zh-CN" sz="1000" dirty="0" smtClean="0">
                <a:latin typeface="+mn-ea"/>
              </a:rPr>
              <a:t>TCP/IP</a:t>
            </a:r>
            <a:r>
              <a:rPr lang="zh-CN" altLang="en-US" sz="1000" dirty="0" smtClean="0">
                <a:latin typeface="+mn-ea"/>
              </a:rPr>
              <a:t>连接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73645" y="3109511"/>
            <a:ext cx="1084008" cy="2623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发送</a:t>
            </a:r>
            <a:r>
              <a:rPr lang="en-US" altLang="zh-CN" sz="1000" dirty="0" smtClean="0">
                <a:latin typeface="+mn-ea"/>
              </a:rPr>
              <a:t>HTTP</a:t>
            </a:r>
            <a:r>
              <a:rPr lang="zh-CN" altLang="en-US" sz="1000" dirty="0" smtClean="0">
                <a:latin typeface="+mn-ea"/>
              </a:rPr>
              <a:t>请求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73645" y="3702849"/>
            <a:ext cx="108400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服务器处理请求并返回响应</a:t>
            </a:r>
            <a:endParaRPr lang="en-US" altLang="zh-CN" sz="1000" dirty="0"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73645" y="4495536"/>
            <a:ext cx="108400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 smtClean="0">
                <a:latin typeface="+mn-ea"/>
              </a:rPr>
              <a:t>浏览器解析并渲染页面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7" name="直接箭头连接符 6"/>
          <p:cNvCxnSpPr>
            <a:stCxn id="21" idx="2"/>
            <a:endCxn id="23" idx="0"/>
          </p:cNvCxnSpPr>
          <p:nvPr/>
        </p:nvCxnSpPr>
        <p:spPr>
          <a:xfrm>
            <a:off x="7215649" y="1650370"/>
            <a:ext cx="0" cy="2953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3" idx="2"/>
            <a:endCxn id="24" idx="0"/>
          </p:cNvCxnSpPr>
          <p:nvPr/>
        </p:nvCxnSpPr>
        <p:spPr>
          <a:xfrm>
            <a:off x="7215649" y="2208054"/>
            <a:ext cx="0" cy="3081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2"/>
            <a:endCxn id="26" idx="0"/>
          </p:cNvCxnSpPr>
          <p:nvPr/>
        </p:nvCxnSpPr>
        <p:spPr>
          <a:xfrm>
            <a:off x="7215649" y="2778489"/>
            <a:ext cx="0" cy="3310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6" idx="2"/>
            <a:endCxn id="29" idx="0"/>
          </p:cNvCxnSpPr>
          <p:nvPr/>
        </p:nvCxnSpPr>
        <p:spPr>
          <a:xfrm>
            <a:off x="7215649" y="3371827"/>
            <a:ext cx="0" cy="3310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9" idx="2"/>
          </p:cNvCxnSpPr>
          <p:nvPr/>
        </p:nvCxnSpPr>
        <p:spPr>
          <a:xfrm>
            <a:off x="7215649" y="4164514"/>
            <a:ext cx="0" cy="3175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598606" y="1686081"/>
            <a:ext cx="2025816" cy="387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应用层协议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96938" y="3975308"/>
            <a:ext cx="5550125" cy="683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客户端和服务器之间进行数据传输时的数据格式规定，不涉及数据包的具体传输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98606" y="2839231"/>
            <a:ext cx="2025816" cy="387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+mn-ea"/>
              </a:rPr>
              <a:t>TCP/</a:t>
            </a:r>
            <a:r>
              <a:rPr lang="en-US" altLang="zh-CN" sz="1600" b="1" dirty="0">
                <a:latin typeface="+mn-ea"/>
              </a:rPr>
              <a:t>I</a:t>
            </a:r>
            <a:r>
              <a:rPr lang="en-US" altLang="zh-CN" sz="1600" dirty="0">
                <a:latin typeface="+mn-ea"/>
              </a:rPr>
              <a:t>P</a:t>
            </a:r>
          </a:p>
        </p:txBody>
      </p:sp>
      <p:cxnSp>
        <p:nvCxnSpPr>
          <p:cNvPr id="3" name="直接箭头连接符 2"/>
          <p:cNvCxnSpPr>
            <a:stCxn id="36" idx="0"/>
            <a:endCxn id="34" idx="2"/>
          </p:cNvCxnSpPr>
          <p:nvPr/>
        </p:nvCxnSpPr>
        <p:spPr>
          <a:xfrm flipV="1">
            <a:off x="4611514" y="2073879"/>
            <a:ext cx="0" cy="76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62781" y="1368473"/>
            <a:ext cx="1128252" cy="387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请求报文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409" y="2050598"/>
            <a:ext cx="274319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/>
              <a:t>GET / HTTP/1.1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Host: www.baidu.com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Accept-Encoding: </a:t>
            </a:r>
            <a:r>
              <a:rPr lang="en-US" altLang="zh-CN" sz="1000" dirty="0" err="1"/>
              <a:t>gzip</a:t>
            </a:r>
            <a:r>
              <a:rPr lang="en-US" altLang="zh-CN" sz="1000" dirty="0"/>
              <a:t>, deflate, </a:t>
            </a:r>
            <a:r>
              <a:rPr lang="en-US" altLang="zh-CN" sz="1000" dirty="0" err="1"/>
              <a:t>br</a:t>
            </a:r>
            <a:endParaRPr lang="en-US" altLang="zh-CN" sz="1000" dirty="0"/>
          </a:p>
          <a:p>
            <a:pPr>
              <a:lnSpc>
                <a:spcPct val="120000"/>
              </a:lnSpc>
            </a:pPr>
            <a:r>
              <a:rPr lang="en-US" altLang="zh-CN" sz="1000" dirty="0"/>
              <a:t>Accept-Language: </a:t>
            </a:r>
            <a:r>
              <a:rPr lang="en-US" altLang="zh-CN" sz="1000" dirty="0" err="1"/>
              <a:t>zh-CN,zh;q</a:t>
            </a:r>
            <a:r>
              <a:rPr lang="en-US" altLang="zh-CN" sz="1000" dirty="0"/>
              <a:t>=0.9,en;q=0.8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Cookie: </a:t>
            </a:r>
            <a:r>
              <a:rPr lang="en-US" altLang="zh-CN" sz="1000" dirty="0" err="1"/>
              <a:t>bdshare_firstime</a:t>
            </a:r>
            <a:r>
              <a:rPr lang="en-US" altLang="zh-CN" sz="1000" dirty="0"/>
              <a:t>=1466032270994;</a:t>
            </a:r>
          </a:p>
          <a:p>
            <a:pPr>
              <a:lnSpc>
                <a:spcPct val="120000"/>
              </a:lnSpc>
            </a:pPr>
            <a:endParaRPr lang="en-US" altLang="zh-CN" sz="1000" dirty="0"/>
          </a:p>
          <a:p>
            <a:pPr>
              <a:lnSpc>
                <a:spcPct val="120000"/>
              </a:lnSpc>
            </a:pPr>
            <a:r>
              <a:rPr lang="en-US" altLang="zh-CN" sz="1000" dirty="0"/>
              <a:t>name=123&amp;age=456</a:t>
            </a:r>
            <a:endParaRPr lang="en-US" altLang="zh-CN" sz="10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27662" y="1368473"/>
            <a:ext cx="1128252" cy="387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响应报文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27664" y="2050596"/>
            <a:ext cx="2819539" cy="26037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/>
              <a:t> HTTP/1.1 200 OK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Date: Sat, 08 Sep 2018 10:52:48 GMT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Server: Apache/2.4.7 (Ubuntu)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Content-Language: </a:t>
            </a:r>
            <a:r>
              <a:rPr lang="en-US" altLang="zh-CN" sz="1000" dirty="0" err="1"/>
              <a:t>zh</a:t>
            </a:r>
            <a:r>
              <a:rPr lang="en-US" altLang="zh-CN" sz="1000" dirty="0"/>
              <a:t>-CN</a:t>
            </a:r>
          </a:p>
          <a:p>
            <a:pPr>
              <a:lnSpc>
                <a:spcPct val="120000"/>
              </a:lnSpc>
            </a:pPr>
            <a:endParaRPr lang="en-US" altLang="zh-CN" sz="1000" dirty="0"/>
          </a:p>
          <a:p>
            <a:pPr>
              <a:lnSpc>
                <a:spcPct val="120000"/>
              </a:lnSpc>
            </a:pPr>
            <a:r>
              <a:rPr lang="en-US" altLang="zh-CN" sz="1000" dirty="0"/>
              <a:t> &lt;html&gt;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&lt;head&gt;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&lt;title&gt;title&lt;/title&gt;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&lt;/head&gt;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&lt;body&gt;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....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&lt;/body&gt;</a:t>
            </a:r>
          </a:p>
          <a:p>
            <a:pPr>
              <a:lnSpc>
                <a:spcPct val="120000"/>
              </a:lnSpc>
            </a:pPr>
            <a:r>
              <a:rPr lang="en-US" altLang="zh-CN" sz="1000" dirty="0"/>
              <a:t> &lt;/html&gt;</a:t>
            </a:r>
            <a:endParaRPr lang="en-US" altLang="zh-CN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82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168310" y="3007524"/>
            <a:ext cx="6729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https://developer.mozilla.org/zh-CN/docs/Web/HTTP/Headers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168310" y="2051403"/>
            <a:ext cx="4383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请求头，响应头，响应状态码信息：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4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80319" y="1239404"/>
            <a:ext cx="2909121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it-IT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zh-CN" dirty="0"/>
              <a:t>Cache-control </a:t>
            </a:r>
          </a:p>
          <a:p>
            <a:r>
              <a:rPr lang="en-US" altLang="zh-CN" dirty="0"/>
              <a:t>    no-cache max-age</a:t>
            </a:r>
          </a:p>
          <a:p>
            <a:r>
              <a:rPr lang="en-US" altLang="zh-CN" dirty="0"/>
              <a:t>    public private no-store </a:t>
            </a:r>
            <a:endParaRPr lang="it-IT" altLang="zh-CN" dirty="0"/>
          </a:p>
          <a:p>
            <a:endParaRPr lang="en-US" altLang="zh-CN" dirty="0"/>
          </a:p>
          <a:p>
            <a:r>
              <a:rPr lang="zh-CN" altLang="en-US" dirty="0"/>
              <a:t>请求头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If-Modified-Since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If-None-Match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If-Match</a:t>
            </a:r>
          </a:p>
          <a:p>
            <a:endParaRPr lang="en-US" altLang="zh-CN" dirty="0"/>
          </a:p>
          <a:p>
            <a:r>
              <a:rPr lang="zh-CN" altLang="en-US" dirty="0"/>
              <a:t>响应头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Etag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Last-Modified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4855903" y="1062301"/>
            <a:ext cx="3602298" cy="46628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altLang="zh-CN" sz="1100" dirty="0"/>
              <a:t>cache-control :</a:t>
            </a:r>
            <a:r>
              <a:rPr lang="en-US" altLang="zh-CN" sz="1100" dirty="0"/>
              <a:t>no-store     //</a:t>
            </a:r>
            <a:r>
              <a:rPr lang="zh-CN" altLang="en-US" sz="1100" dirty="0"/>
              <a:t>没有存储，每次请求服务器返回，不会返回</a:t>
            </a:r>
            <a:r>
              <a:rPr lang="en-US" altLang="zh-CN" sz="1100" dirty="0"/>
              <a:t>304</a:t>
            </a:r>
          </a:p>
          <a:p>
            <a:endParaRPr lang="en-US" altLang="zh-CN" sz="1100" dirty="0"/>
          </a:p>
          <a:p>
            <a:r>
              <a:rPr lang="it-IT" altLang="zh-CN" sz="1100" dirty="0"/>
              <a:t>cache-control :</a:t>
            </a:r>
            <a:r>
              <a:rPr lang="en-US" altLang="zh-CN" sz="1100" dirty="0"/>
              <a:t>no-cache    //</a:t>
            </a:r>
            <a:r>
              <a:rPr lang="zh-CN" altLang="en-US" sz="1100" dirty="0"/>
              <a:t>可能有存储，但是不读取。依然发请求到服务器，如果返回</a:t>
            </a:r>
            <a:r>
              <a:rPr lang="en-US" altLang="zh-CN" sz="1100" dirty="0"/>
              <a:t>304</a:t>
            </a:r>
            <a:r>
              <a:rPr lang="zh-CN" altLang="en-US" sz="1100" dirty="0"/>
              <a:t>依然从浏览器缓存读取（结合</a:t>
            </a:r>
            <a:r>
              <a:rPr lang="en-US" altLang="zh-CN" sz="1100" dirty="0"/>
              <a:t>last-modified:*****</a:t>
            </a:r>
            <a:r>
              <a:rPr lang="zh-CN" altLang="en-US" sz="1100" dirty="0"/>
              <a:t>）</a:t>
            </a:r>
            <a:r>
              <a:rPr lang="en-US" altLang="zh-CN" sz="1100" dirty="0"/>
              <a:t>(</a:t>
            </a:r>
            <a:r>
              <a:rPr lang="zh-CN" altLang="en-US" sz="1100" dirty="0"/>
              <a:t>协商存储</a:t>
            </a:r>
            <a:r>
              <a:rPr lang="en-US" altLang="zh-CN" sz="1100" dirty="0"/>
              <a:t>)</a:t>
            </a:r>
          </a:p>
          <a:p>
            <a:r>
              <a:rPr lang="en-US" altLang="zh-CN" sz="1100" dirty="0"/>
              <a:t>last-modified:*****    </a:t>
            </a:r>
            <a:r>
              <a:rPr lang="zh-CN" altLang="en-US" sz="1100" dirty="0"/>
              <a:t>请求头中对应（</a:t>
            </a:r>
            <a:r>
              <a:rPr lang="en-US" altLang="zh-CN" sz="1100" dirty="0"/>
              <a:t>If-Modified-Since</a:t>
            </a:r>
          </a:p>
          <a:p>
            <a:r>
              <a:rPr lang="zh-CN" altLang="en-US" sz="1100" dirty="0"/>
              <a:t>）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cache-control:max-age:300 //</a:t>
            </a:r>
            <a:r>
              <a:rPr lang="zh-CN" altLang="en-US" sz="1100" dirty="0"/>
              <a:t>在这</a:t>
            </a:r>
            <a:r>
              <a:rPr lang="en-US" altLang="zh-CN" sz="1100" dirty="0"/>
              <a:t>300</a:t>
            </a:r>
            <a:r>
              <a:rPr lang="zh-CN" altLang="en-US" sz="1100" dirty="0"/>
              <a:t>秒内浏览器是不会发请求到服务器（强存储）</a:t>
            </a:r>
            <a:endParaRPr lang="en-US" altLang="zh-CN" sz="1100" dirty="0"/>
          </a:p>
          <a:p>
            <a:r>
              <a:rPr lang="zh-CN" altLang="en-US" sz="1100" dirty="0"/>
              <a:t>类似与  </a:t>
            </a:r>
            <a:r>
              <a:rPr lang="en-US" altLang="zh-CN" sz="1100" dirty="0"/>
              <a:t>expires:****</a:t>
            </a:r>
          </a:p>
          <a:p>
            <a:endParaRPr lang="en-US" altLang="zh-CN" sz="1100" dirty="0"/>
          </a:p>
          <a:p>
            <a:r>
              <a:rPr lang="en-US" altLang="zh-CN" sz="1100" dirty="0"/>
              <a:t>cache-control:max-age:300</a:t>
            </a:r>
          </a:p>
          <a:p>
            <a:r>
              <a:rPr lang="en-US" altLang="zh-CN" sz="1100" dirty="0"/>
              <a:t>last-modified:*****</a:t>
            </a:r>
          </a:p>
          <a:p>
            <a:endParaRPr lang="en-US" altLang="zh-CN" sz="1100" dirty="0"/>
          </a:p>
          <a:p>
            <a:r>
              <a:rPr lang="en-US" altLang="zh-CN" sz="1100" dirty="0"/>
              <a:t>expires:****</a:t>
            </a:r>
          </a:p>
          <a:p>
            <a:r>
              <a:rPr lang="en-US" altLang="zh-CN" sz="1100" dirty="0"/>
              <a:t>last-modified:*****</a:t>
            </a:r>
          </a:p>
          <a:p>
            <a:endParaRPr lang="en-US" altLang="zh-CN" sz="1100" dirty="0"/>
          </a:p>
          <a:p>
            <a:r>
              <a:rPr lang="en-US" altLang="zh-CN" sz="1100" dirty="0"/>
              <a:t>cache-control:max-age:300</a:t>
            </a:r>
          </a:p>
          <a:p>
            <a:r>
              <a:rPr lang="en-US" altLang="zh-CN" sz="1100" dirty="0"/>
              <a:t>expires:****</a:t>
            </a:r>
          </a:p>
          <a:p>
            <a:r>
              <a:rPr lang="en-US" altLang="zh-CN" sz="1100" dirty="0"/>
              <a:t>last-modified:*****</a:t>
            </a:r>
          </a:p>
          <a:p>
            <a:endParaRPr lang="en-US" altLang="zh-CN" sz="1100" b="1" dirty="0"/>
          </a:p>
          <a:p>
            <a:r>
              <a:rPr lang="en-US" altLang="zh-CN" sz="1100" dirty="0"/>
              <a:t>cache-control:max-age:300</a:t>
            </a:r>
          </a:p>
          <a:p>
            <a:r>
              <a:rPr lang="en-US" altLang="zh-CN" sz="1100" dirty="0" err="1"/>
              <a:t>Etag</a:t>
            </a:r>
            <a:r>
              <a:rPr lang="en-US" altLang="zh-CN" sz="1100" dirty="0"/>
              <a:t>:***** </a:t>
            </a:r>
            <a:r>
              <a:rPr lang="zh-CN" altLang="en-US" sz="1100" dirty="0"/>
              <a:t>（请求头中对应</a:t>
            </a:r>
            <a:r>
              <a:rPr lang="en-US" altLang="zh-CN" sz="1100" dirty="0" err="1"/>
              <a:t>if-none-match;if-match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628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86796" y="2669936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32779" y="2669936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555953" y="2901203"/>
            <a:ext cx="127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555953" y="3429000"/>
            <a:ext cx="127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860432" y="3009266"/>
            <a:ext cx="66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8048" y="2669936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827205" y="2901203"/>
            <a:ext cx="7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3827205" y="3429000"/>
            <a:ext cx="7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879894" y="3009266"/>
            <a:ext cx="639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571999" y="2072745"/>
            <a:ext cx="0" cy="207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066111" y="2681485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85246" y="1811913"/>
            <a:ext cx="122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被篡改、伪造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866171" y="2669936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412154" y="2669936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35328" y="2901203"/>
            <a:ext cx="127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6135328" y="3429000"/>
            <a:ext cx="127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193011" y="3034297"/>
            <a:ext cx="1300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（对称加密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1440" y="4581023"/>
            <a:ext cx="292833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25584" y="4580428"/>
            <a:ext cx="292833" cy="261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31191" y="3700149"/>
            <a:ext cx="122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DES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IDEA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18687" y="4049552"/>
            <a:ext cx="2362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将加密信息以及密钥本身传给服务器，服务器拿到密钥解密获取信息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3" grpId="0"/>
      <p:bldP spid="29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127200" y="1064122"/>
            <a:ext cx="438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服务器需要知道客户端的密钥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如何保证对称密钥安全的传输给服务器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55667" y="2383025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15153" y="2383025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29" name="直接箭头连接符 28"/>
          <p:cNvCxnSpPr>
            <a:endCxn id="28" idx="1"/>
          </p:cNvCxnSpPr>
          <p:nvPr/>
        </p:nvCxnSpPr>
        <p:spPr>
          <a:xfrm>
            <a:off x="1524826" y="2872389"/>
            <a:ext cx="239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524826" y="2527038"/>
            <a:ext cx="1300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信息（公钥加密）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46694" y="2956127"/>
            <a:ext cx="1511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信息（私钥解密）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55667" y="3893717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15153" y="3893717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5" name="直接箭头连接符 4"/>
          <p:cNvCxnSpPr>
            <a:stCxn id="38" idx="1"/>
            <a:endCxn id="37" idx="3"/>
          </p:cNvCxnSpPr>
          <p:nvPr/>
        </p:nvCxnSpPr>
        <p:spPr>
          <a:xfrm flipH="1">
            <a:off x="1524826" y="4383080"/>
            <a:ext cx="23903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018424" y="4157015"/>
            <a:ext cx="13004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+mn-ea"/>
              </a:rPr>
              <a:t>不能保证服务器传回信息的正确性</a:t>
            </a:r>
            <a:endParaRPr lang="en-US" altLang="zh-CN" sz="1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005001" y="2383025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64487" y="2383025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56" name="直接箭头连接符 55"/>
          <p:cNvCxnSpPr>
            <a:endCxn id="55" idx="1"/>
          </p:cNvCxnSpPr>
          <p:nvPr/>
        </p:nvCxnSpPr>
        <p:spPr>
          <a:xfrm>
            <a:off x="5274160" y="2872389"/>
            <a:ext cx="239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257331" y="2449412"/>
            <a:ext cx="1300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信息及对称密钥（公钥加密）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504039" y="2956129"/>
            <a:ext cx="1303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信息及对称密钥（私钥解密）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05001" y="3893717"/>
            <a:ext cx="269159" cy="978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客户端</a:t>
            </a:r>
            <a:endParaRPr lang="en-US" altLang="zh-CN" sz="1600" dirty="0"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664487" y="3893717"/>
            <a:ext cx="286505" cy="9787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latin typeface="+mn-ea"/>
              </a:rPr>
              <a:t>服务器</a:t>
            </a:r>
            <a:endParaRPr lang="en-US" altLang="zh-CN" sz="1600" dirty="0">
              <a:latin typeface="+mn-ea"/>
            </a:endParaRPr>
          </a:p>
        </p:txBody>
      </p:sp>
      <p:cxnSp>
        <p:nvCxnSpPr>
          <p:cNvPr id="61" name="直接箭头连接符 60"/>
          <p:cNvCxnSpPr>
            <a:stCxn id="60" idx="1"/>
            <a:endCxn id="59" idx="3"/>
          </p:cNvCxnSpPr>
          <p:nvPr/>
        </p:nvCxnSpPr>
        <p:spPr>
          <a:xfrm flipH="1">
            <a:off x="5274160" y="4383080"/>
            <a:ext cx="239032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469323" y="4422801"/>
            <a:ext cx="13004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70AD47"/>
                </a:solidFill>
                <a:latin typeface="+mn-ea"/>
              </a:rPr>
              <a:t>使用私钥及客户端的对称密钥对返回信息加密</a:t>
            </a:r>
            <a:endParaRPr lang="en-US" altLang="zh-CN" sz="1100" dirty="0">
              <a:solidFill>
                <a:srgbClr val="70AD47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868" y="4144185"/>
            <a:ext cx="9622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客户端不具备自己的私钥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221502" y="3646856"/>
            <a:ext cx="1300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70AD47"/>
                </a:solidFill>
                <a:latin typeface="+mn-ea"/>
              </a:rPr>
              <a:t>使用公钥及客户端自己已有的对称密钥对返回信息解密</a:t>
            </a:r>
            <a:endParaRPr lang="en-US" altLang="zh-CN" sz="1100" dirty="0">
              <a:solidFill>
                <a:srgbClr val="70AD47"/>
              </a:solidFill>
              <a:latin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40385" y="4977955"/>
            <a:ext cx="9622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只有客户端自己才具有该对称密钥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11165" y="3235320"/>
            <a:ext cx="577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RSA</a:t>
            </a: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 animBg="1"/>
      <p:bldP spid="38" grpId="0" animBg="1"/>
      <p:bldP spid="43" grpId="0"/>
      <p:bldP spid="54" grpId="0" animBg="1"/>
      <p:bldP spid="55" grpId="0" animBg="1"/>
      <p:bldP spid="57" grpId="0"/>
      <p:bldP spid="58" grpId="0"/>
      <p:bldP spid="59" grpId="0" animBg="1"/>
      <p:bldP spid="60" grpId="0" animBg="1"/>
      <p:bldP spid="62" grpId="0"/>
      <p:bldP spid="7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9662" y="454182"/>
            <a:ext cx="4918000" cy="4602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0" y="5811722"/>
            <a:ext cx="9144000" cy="874250"/>
            <a:chOff x="-13448" y="3662361"/>
            <a:chExt cx="9157448" cy="874250"/>
          </a:xfrm>
        </p:grpSpPr>
        <p:sp>
          <p:nvSpPr>
            <p:cNvPr id="31" name="任意多边形 30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223064" y="1062299"/>
            <a:ext cx="204370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CA </a:t>
            </a: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zh-CN" sz="900" b="1" dirty="0"/>
              <a:t>Certificate Authority</a:t>
            </a: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  </a:t>
            </a:r>
            <a:r>
              <a:rPr lang="zh-CN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机构</a:t>
            </a:r>
            <a:endParaRPr lang="en-US" altLang="zh-CN" sz="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23064" y="1412412"/>
            <a:ext cx="160862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产物：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数字证书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23062" y="1779601"/>
            <a:ext cx="614779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作用：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这玩意可以保证客户端要的服务端公钥，是正确、没被修改过的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62" y="2330688"/>
            <a:ext cx="3728470" cy="168426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582265" y="2854768"/>
            <a:ext cx="2514599" cy="12003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sz="900" smtClean="0"/>
          </a:p>
          <a:p>
            <a:endParaRPr lang="en-US" altLang="zh-CN" sz="900" smtClean="0"/>
          </a:p>
          <a:p>
            <a:endParaRPr lang="en-US" altLang="zh-CN" sz="900" smtClean="0"/>
          </a:p>
          <a:p>
            <a:endParaRPr lang="en-US" altLang="zh-CN" sz="900" smtClean="0"/>
          </a:p>
          <a:p>
            <a:endParaRPr lang="en-US" altLang="zh-CN" sz="900" smtClean="0"/>
          </a:p>
          <a:p>
            <a:endParaRPr lang="en-US" altLang="zh-CN" sz="900" smtClean="0"/>
          </a:p>
          <a:p>
            <a:endParaRPr lang="en-US" altLang="zh-CN" sz="900" smtClean="0"/>
          </a:p>
          <a:p>
            <a:endParaRPr lang="en-US" altLang="zh-CN" sz="900" dirty="0" smtClean="0"/>
          </a:p>
        </p:txBody>
      </p:sp>
      <p:sp>
        <p:nvSpPr>
          <p:cNvPr id="2" name="矩形 1"/>
          <p:cNvSpPr/>
          <p:nvPr/>
        </p:nvSpPr>
        <p:spPr>
          <a:xfrm>
            <a:off x="5773994" y="3114041"/>
            <a:ext cx="789039" cy="59633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使用者</a:t>
            </a:r>
            <a:endParaRPr lang="en-US" altLang="zh-CN" sz="900" dirty="0"/>
          </a:p>
          <a:p>
            <a:r>
              <a:rPr lang="zh-CN" altLang="en-US" sz="900" dirty="0"/>
              <a:t>签名算法</a:t>
            </a:r>
            <a:endParaRPr lang="en-US" altLang="zh-CN" sz="900" dirty="0"/>
          </a:p>
          <a:p>
            <a:r>
              <a:rPr lang="zh-CN" altLang="en-US" sz="900" dirty="0"/>
              <a:t>公钥</a:t>
            </a:r>
            <a:endParaRPr lang="en-US" altLang="zh-CN" sz="900" dirty="0"/>
          </a:p>
          <a:p>
            <a:r>
              <a:rPr lang="en-US" altLang="zh-CN" sz="900" dirty="0"/>
              <a:t>…..</a:t>
            </a:r>
          </a:p>
        </p:txBody>
      </p:sp>
      <p:sp>
        <p:nvSpPr>
          <p:cNvPr id="14" name="矩形 13"/>
          <p:cNvSpPr/>
          <p:nvPr/>
        </p:nvSpPr>
        <p:spPr>
          <a:xfrm>
            <a:off x="7208274" y="3355258"/>
            <a:ext cx="468262" cy="19935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指纹</a:t>
            </a:r>
            <a:endParaRPr lang="en-US" altLang="zh-CN" sz="900" dirty="0"/>
          </a:p>
        </p:txBody>
      </p:sp>
      <p:sp>
        <p:nvSpPr>
          <p:cNvPr id="3" name="矩形 2"/>
          <p:cNvSpPr/>
          <p:nvPr/>
        </p:nvSpPr>
        <p:spPr>
          <a:xfrm>
            <a:off x="6516398" y="2403337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证书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05540" y="4684639"/>
            <a:ext cx="468262" cy="19935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指纹</a:t>
            </a:r>
            <a:endParaRPr lang="en-US" altLang="zh-CN" sz="900" dirty="0"/>
          </a:p>
        </p:txBody>
      </p:sp>
      <p:sp>
        <p:nvSpPr>
          <p:cNvPr id="17" name="矩形 16"/>
          <p:cNvSpPr/>
          <p:nvPr/>
        </p:nvSpPr>
        <p:spPr>
          <a:xfrm>
            <a:off x="5586275" y="4503211"/>
            <a:ext cx="377058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 CA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私钥（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hash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             ））   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42266" y="4501179"/>
            <a:ext cx="789039" cy="59633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使用者</a:t>
            </a:r>
            <a:endParaRPr lang="en-US" altLang="zh-CN" sz="900" dirty="0"/>
          </a:p>
          <a:p>
            <a:r>
              <a:rPr lang="zh-CN" altLang="en-US" sz="900" dirty="0"/>
              <a:t>签名算法</a:t>
            </a:r>
            <a:endParaRPr lang="en-US" altLang="zh-CN" sz="900" dirty="0"/>
          </a:p>
          <a:p>
            <a:r>
              <a:rPr lang="zh-CN" altLang="en-US" sz="900" dirty="0"/>
              <a:t>公钥</a:t>
            </a:r>
            <a:endParaRPr lang="en-US" altLang="zh-CN" sz="900" dirty="0"/>
          </a:p>
          <a:p>
            <a:r>
              <a:rPr lang="en-US" altLang="zh-CN" sz="900" dirty="0"/>
              <a:t>…..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4014952"/>
            <a:ext cx="3790950" cy="17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9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14" grpId="0" animBg="1"/>
      <p:bldP spid="3" grpId="0"/>
      <p:bldP spid="16" grpId="0" animBg="1"/>
      <p:bldP spid="17" grpId="0"/>
      <p:bldP spid="20" grpId="0" animBg="1"/>
    </p:bldLst>
  </p:timing>
</p:sld>
</file>

<file path=ppt/theme/theme1.xml><?xml version="1.0" encoding="utf-8"?>
<a:theme xmlns:a="http://schemas.openxmlformats.org/drawingml/2006/main" name="主题1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B4FF741-2E82-48CD-9931-DF89750C29FE}" vid="{41BFF024-F73E-43EE-B7D5-F2D953D6E644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7551</TotalTime>
  <Words>631</Words>
  <Application>Microsoft Office PowerPoint</Application>
  <PresentationFormat>全屏显示(4:3)</PresentationFormat>
  <Paragraphs>167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微软雅黑 Light</vt:lpstr>
      <vt:lpstr>Arial</vt:lpstr>
      <vt:lpstr>Calibri</vt:lpstr>
      <vt:lpstr>Calibri Light</vt:lpstr>
      <vt:lpstr>主题1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liu gs</cp:lastModifiedBy>
  <cp:revision>666</cp:revision>
  <dcterms:created xsi:type="dcterms:W3CDTF">2015-11-20T05:54:28Z</dcterms:created>
  <dcterms:modified xsi:type="dcterms:W3CDTF">2018-09-15T14:36:44Z</dcterms:modified>
</cp:coreProperties>
</file>