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5" r:id="rId18"/>
    <p:sldId id="273" r:id="rId19"/>
    <p:sldId id="274" r:id="rId20"/>
    <p:sldId id="276" r:id="rId21"/>
    <p:sldId id="277" r:id="rId22"/>
    <p:sldId id="278" r:id="rId23"/>
    <p:sldId id="279" r:id="rId24"/>
    <p:sldId id="280" r:id="rId25"/>
    <p:sldId id="281" r:id="rId26"/>
    <p:sldId id="282" r:id="rId27"/>
    <p:sldId id="283" r:id="rId28"/>
    <p:sldId id="285" r:id="rId29"/>
    <p:sldId id="284" r:id="rId30"/>
    <p:sldId id="289"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BC6A-1F31-4E67-846E-E71B21F67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2A0D9-16E5-4B6D-A8FC-58D15A10C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58238-BB4B-4293-8807-8F165F73D5CF}"/>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5" name="Footer Placeholder 4">
            <a:extLst>
              <a:ext uri="{FF2B5EF4-FFF2-40B4-BE49-F238E27FC236}">
                <a16:creationId xmlns:a16="http://schemas.microsoft.com/office/drawing/2014/main" id="{F0D240B5-CF1E-4116-9ACD-DE2425CA5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66B04-0730-489A-836C-46500FA6EF7A}"/>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6140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1D77-66DD-485D-B271-8CC83ACB8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11262-6DB4-4E0B-AFE1-901EAC5B6E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8F25E-3703-4916-9397-51D2846006F2}"/>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5" name="Footer Placeholder 4">
            <a:extLst>
              <a:ext uri="{FF2B5EF4-FFF2-40B4-BE49-F238E27FC236}">
                <a16:creationId xmlns:a16="http://schemas.microsoft.com/office/drawing/2014/main" id="{99FDB97C-F8B3-4216-9225-741A97554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F63B7-78D1-4221-8086-326A1FBEBD80}"/>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96942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21039-10C3-43AE-B796-B676B39F16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03B28A-2F04-4F5D-B25E-9F8501F89D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B1E74-4883-4A34-A76F-44FEB3659151}"/>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5" name="Footer Placeholder 4">
            <a:extLst>
              <a:ext uri="{FF2B5EF4-FFF2-40B4-BE49-F238E27FC236}">
                <a16:creationId xmlns:a16="http://schemas.microsoft.com/office/drawing/2014/main" id="{B3C72CB2-D964-4212-A0E6-CF4C1A9F8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5A14C-4AAC-468A-96A9-A4798C7828D0}"/>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99327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490A-8DE4-43F0-9FE7-5CD3F6F8E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768C5-F649-4E90-B2C9-09F17C3B58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09BF1-E9F7-4D46-A700-5A7DCB366BBE}"/>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5" name="Footer Placeholder 4">
            <a:extLst>
              <a:ext uri="{FF2B5EF4-FFF2-40B4-BE49-F238E27FC236}">
                <a16:creationId xmlns:a16="http://schemas.microsoft.com/office/drawing/2014/main" id="{CD5E879F-BAFD-4A92-9EC1-4C0BB9A86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FC10-9083-47BD-991D-EA1703BB562D}"/>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293487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DCB3-5F5E-49FD-93C2-E5DB686C3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EA49E4-1997-4F1A-B87D-78D3DD524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BEDB09-371C-418D-9C73-BF83625BAEB4}"/>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5" name="Footer Placeholder 4">
            <a:extLst>
              <a:ext uri="{FF2B5EF4-FFF2-40B4-BE49-F238E27FC236}">
                <a16:creationId xmlns:a16="http://schemas.microsoft.com/office/drawing/2014/main" id="{D5CA3288-5137-4598-9ECD-A4190CE5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FDF03-6B86-4A68-A4C8-3FD1E42A9C99}"/>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37808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3E44-0502-4B7F-8B78-62FC0C2F9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4527E-A5E4-4CC9-B23D-C3FAFD619E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22DC9F-5614-45B0-B356-3E48B43407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4FAE8-55EF-4FC6-84EE-F3C8EADE9E77}"/>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6" name="Footer Placeholder 5">
            <a:extLst>
              <a:ext uri="{FF2B5EF4-FFF2-40B4-BE49-F238E27FC236}">
                <a16:creationId xmlns:a16="http://schemas.microsoft.com/office/drawing/2014/main" id="{11A0DD50-608B-4A70-A7CA-BF596A2AF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BEABE-A87D-4AEC-ADE0-72D76C6A35CE}"/>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16533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E6F6-3814-42D8-9A4D-F1BD85EB26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89E6F-8FB4-47BC-BC91-69AA63852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7A547F-71A2-4BEE-831E-C7906A2B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B7FC-7AD1-45AF-AF71-6A17CBE3E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05B338-3AE2-4482-A955-5315C1D3C5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4BBE0-1E56-4717-8037-F3B28AF7E181}"/>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8" name="Footer Placeholder 7">
            <a:extLst>
              <a:ext uri="{FF2B5EF4-FFF2-40B4-BE49-F238E27FC236}">
                <a16:creationId xmlns:a16="http://schemas.microsoft.com/office/drawing/2014/main" id="{13D1298F-D7EA-45D5-B5BB-2F944D743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6D748E-2DCC-4676-AE86-235F8BA0694D}"/>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58001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4680-9D67-4322-94A9-0A1B9CEA7F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F3323-DF64-410B-9653-41ADCD9BACAE}"/>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4" name="Footer Placeholder 3">
            <a:extLst>
              <a:ext uri="{FF2B5EF4-FFF2-40B4-BE49-F238E27FC236}">
                <a16:creationId xmlns:a16="http://schemas.microsoft.com/office/drawing/2014/main" id="{F2BE63BA-4ABE-4AA5-B2ED-F1CEB336B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4A702-9463-4389-82F1-4BED1EE10C1B}"/>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16209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EEB7E-D48E-48A4-A96C-74317703D919}"/>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3" name="Footer Placeholder 2">
            <a:extLst>
              <a:ext uri="{FF2B5EF4-FFF2-40B4-BE49-F238E27FC236}">
                <a16:creationId xmlns:a16="http://schemas.microsoft.com/office/drawing/2014/main" id="{04B4C339-54D0-43AA-9877-1B4D0469A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8412E-2CB9-44AB-A21F-67FA9CEC822B}"/>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69444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4695-4811-4EDC-AAAE-4EC253EA4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86AD8-B656-49F5-BA84-AFC0FDC7A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9B7EE-8076-48C7-9314-FA30328FD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36D9B-EE86-4AE9-8C51-F61ABD92C559}"/>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6" name="Footer Placeholder 5">
            <a:extLst>
              <a:ext uri="{FF2B5EF4-FFF2-40B4-BE49-F238E27FC236}">
                <a16:creationId xmlns:a16="http://schemas.microsoft.com/office/drawing/2014/main" id="{A73701AF-BFEE-4028-8A22-67EB5028D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2FF35-D718-46BE-A935-E29B8E87A1C4}"/>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2282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E1F2-550B-4BA9-B06B-AA7C39F3F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D7999-6E64-496E-872D-0C67E3228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B2328F-CE8C-434D-B839-DC2A9F5BD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37CF1-25E6-4248-AF93-750265386618}"/>
              </a:ext>
            </a:extLst>
          </p:cNvPr>
          <p:cNvSpPr>
            <a:spLocks noGrp="1"/>
          </p:cNvSpPr>
          <p:nvPr>
            <p:ph type="dt" sz="half" idx="10"/>
          </p:nvPr>
        </p:nvSpPr>
        <p:spPr/>
        <p:txBody>
          <a:bodyPr/>
          <a:lstStyle/>
          <a:p>
            <a:fld id="{BFEE60E5-82E9-43CE-B4C0-8C0BB9764285}" type="datetimeFigureOut">
              <a:rPr lang="en-US" smtClean="0"/>
              <a:t>3/14/2019</a:t>
            </a:fld>
            <a:endParaRPr lang="en-US"/>
          </a:p>
        </p:txBody>
      </p:sp>
      <p:sp>
        <p:nvSpPr>
          <p:cNvPr id="6" name="Footer Placeholder 5">
            <a:extLst>
              <a:ext uri="{FF2B5EF4-FFF2-40B4-BE49-F238E27FC236}">
                <a16:creationId xmlns:a16="http://schemas.microsoft.com/office/drawing/2014/main" id="{D72C4088-9F25-44AC-ABD9-0C44B621C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BB727-E747-4EFE-9933-B478FD98B184}"/>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85669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70E87-90E9-4947-9BB7-0FB368F57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9318D-909D-46B0-850C-83AA946F8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1EF64-01A3-41F2-AE3F-DA6407FBE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E60E5-82E9-43CE-B4C0-8C0BB9764285}" type="datetimeFigureOut">
              <a:rPr lang="en-US" smtClean="0"/>
              <a:t>3/14/2019</a:t>
            </a:fld>
            <a:endParaRPr lang="en-US"/>
          </a:p>
        </p:txBody>
      </p:sp>
      <p:sp>
        <p:nvSpPr>
          <p:cNvPr id="5" name="Footer Placeholder 4">
            <a:extLst>
              <a:ext uri="{FF2B5EF4-FFF2-40B4-BE49-F238E27FC236}">
                <a16:creationId xmlns:a16="http://schemas.microsoft.com/office/drawing/2014/main" id="{A05E310D-C8AC-4E26-8CCB-8380DB653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D434E9-283C-4E5A-8AF5-169CF6203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925E9-E774-4EC1-8A36-12AE67BC1395}" type="slidenum">
              <a:rPr lang="en-US" smtClean="0"/>
              <a:t>‹#›</a:t>
            </a:fld>
            <a:endParaRPr lang="en-US"/>
          </a:p>
        </p:txBody>
      </p:sp>
    </p:spTree>
    <p:extLst>
      <p:ext uri="{BB962C8B-B14F-4D97-AF65-F5344CB8AC3E}">
        <p14:creationId xmlns:p14="http://schemas.microsoft.com/office/powerpoint/2010/main" val="121635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ast.ensembl.org/Tools/VE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uniprot.org/" TargetMode="External"/><Relationship Id="rId2" Type="http://schemas.openxmlformats.org/officeDocument/2006/relationships/hyperlink" Target="http://pdbe-kb.org/" TargetMode="External"/><Relationship Id="rId1" Type="http://schemas.openxmlformats.org/officeDocument/2006/relationships/slideLayout" Target="../slideLayouts/slideLayout2.xml"/><Relationship Id="rId4" Type="http://schemas.openxmlformats.org/officeDocument/2006/relationships/hyperlink" Target="http://www.wwpdb.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useast.ensembl.org/info/data/ftp/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pmc/articles/PMC4062061/" TargetMode="External"/><Relationship Id="rId2" Type="http://schemas.openxmlformats.org/officeDocument/2006/relationships/hyperlink" Target="https://bmcgenomics.biomedcentral.com/articles/10.1186/s12864-015-1308-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wift.cmbi.umcn.nl/gv/ds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C18CD-7CEA-4D84-99A2-F9925926C05D}"/>
              </a:ext>
            </a:extLst>
          </p:cNvPr>
          <p:cNvSpPr txBox="1"/>
          <p:nvPr/>
        </p:nvSpPr>
        <p:spPr>
          <a:xfrm>
            <a:off x="865414" y="609600"/>
            <a:ext cx="2656305" cy="369332"/>
          </a:xfrm>
          <a:prstGeom prst="rect">
            <a:avLst/>
          </a:prstGeom>
          <a:noFill/>
        </p:spPr>
        <p:txBody>
          <a:bodyPr wrap="none" rtlCol="0">
            <a:spAutoFit/>
          </a:bodyPr>
          <a:lstStyle/>
          <a:p>
            <a:r>
              <a:rPr lang="en-US" dirty="0"/>
              <a:t>The </a:t>
            </a:r>
            <a:r>
              <a:rPr lang="en-US" dirty="0" err="1"/>
              <a:t>cast_variant</a:t>
            </a:r>
            <a:r>
              <a:rPr lang="en-US" dirty="0"/>
              <a:t> workflow</a:t>
            </a:r>
          </a:p>
        </p:txBody>
      </p:sp>
      <p:sp>
        <p:nvSpPr>
          <p:cNvPr id="5" name="TextBox 4">
            <a:extLst>
              <a:ext uri="{FF2B5EF4-FFF2-40B4-BE49-F238E27FC236}">
                <a16:creationId xmlns:a16="http://schemas.microsoft.com/office/drawing/2014/main" id="{75A197E2-BDB6-4EE5-9BFE-D4DAF7487F3A}"/>
              </a:ext>
            </a:extLst>
          </p:cNvPr>
          <p:cNvSpPr txBox="1"/>
          <p:nvPr/>
        </p:nvSpPr>
        <p:spPr>
          <a:xfrm>
            <a:off x="865414" y="1077686"/>
            <a:ext cx="2642583" cy="369332"/>
          </a:xfrm>
          <a:prstGeom prst="rect">
            <a:avLst/>
          </a:prstGeom>
          <a:noFill/>
        </p:spPr>
        <p:txBody>
          <a:bodyPr wrap="none" rtlCol="0">
            <a:spAutoFit/>
          </a:bodyPr>
          <a:lstStyle/>
          <a:p>
            <a:r>
              <a:rPr lang="en-US" dirty="0"/>
              <a:t>Your variant: rs978862398</a:t>
            </a:r>
          </a:p>
        </p:txBody>
      </p:sp>
      <p:sp>
        <p:nvSpPr>
          <p:cNvPr id="6" name="TextBox 5">
            <a:extLst>
              <a:ext uri="{FF2B5EF4-FFF2-40B4-BE49-F238E27FC236}">
                <a16:creationId xmlns:a16="http://schemas.microsoft.com/office/drawing/2014/main" id="{CD21128F-6A15-43D5-86D0-9AF05316B3F3}"/>
              </a:ext>
            </a:extLst>
          </p:cNvPr>
          <p:cNvSpPr txBox="1"/>
          <p:nvPr/>
        </p:nvSpPr>
        <p:spPr>
          <a:xfrm>
            <a:off x="968829" y="17145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6AA10DF6-03A8-4827-B283-CF61BC00083D}"/>
              </a:ext>
            </a:extLst>
          </p:cNvPr>
          <p:cNvSpPr txBox="1"/>
          <p:nvPr/>
        </p:nvSpPr>
        <p:spPr>
          <a:xfrm>
            <a:off x="713014" y="1714500"/>
            <a:ext cx="6180153" cy="646331"/>
          </a:xfrm>
          <a:prstGeom prst="rect">
            <a:avLst/>
          </a:prstGeom>
          <a:noFill/>
        </p:spPr>
        <p:txBody>
          <a:bodyPr wrap="none" rtlCol="0">
            <a:spAutoFit/>
          </a:bodyPr>
          <a:lstStyle/>
          <a:p>
            <a:r>
              <a:rPr lang="en-US" dirty="0"/>
              <a:t>Using Variant Effect Predictor to generate input for </a:t>
            </a:r>
            <a:r>
              <a:rPr lang="en-US" dirty="0" err="1"/>
              <a:t>cast_variant</a:t>
            </a:r>
            <a:r>
              <a:rPr lang="en-US" dirty="0"/>
              <a:t>:</a:t>
            </a:r>
          </a:p>
          <a:p>
            <a:r>
              <a:rPr lang="en-US" dirty="0">
                <a:hlinkClick r:id="rId2"/>
              </a:rPr>
              <a:t>https://useast.ensembl.org/Tools/VEP</a:t>
            </a:r>
            <a:endParaRPr lang="en-US" dirty="0"/>
          </a:p>
        </p:txBody>
      </p:sp>
      <p:pic>
        <p:nvPicPr>
          <p:cNvPr id="10" name="Picture 9">
            <a:extLst>
              <a:ext uri="{FF2B5EF4-FFF2-40B4-BE49-F238E27FC236}">
                <a16:creationId xmlns:a16="http://schemas.microsoft.com/office/drawing/2014/main" id="{8D6E6B6A-6E56-4774-A80A-370E811AA1F1}"/>
              </a:ext>
            </a:extLst>
          </p:cNvPr>
          <p:cNvPicPr>
            <a:picLocks noChangeAspect="1"/>
          </p:cNvPicPr>
          <p:nvPr/>
        </p:nvPicPr>
        <p:blipFill>
          <a:blip r:embed="rId3"/>
          <a:stretch>
            <a:fillRect/>
          </a:stretch>
        </p:blipFill>
        <p:spPr>
          <a:xfrm>
            <a:off x="417837" y="2549419"/>
            <a:ext cx="9444659" cy="4017944"/>
          </a:xfrm>
          <a:prstGeom prst="rect">
            <a:avLst/>
          </a:prstGeom>
        </p:spPr>
      </p:pic>
    </p:spTree>
    <p:extLst>
      <p:ext uri="{BB962C8B-B14F-4D97-AF65-F5344CB8AC3E}">
        <p14:creationId xmlns:p14="http://schemas.microsoft.com/office/powerpoint/2010/main" val="135742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872F-E79C-44B6-965B-EBF36F5888B7}"/>
              </a:ext>
            </a:extLst>
          </p:cNvPr>
          <p:cNvSpPr>
            <a:spLocks noGrp="1"/>
          </p:cNvSpPr>
          <p:nvPr>
            <p:ph type="title"/>
          </p:nvPr>
        </p:nvSpPr>
        <p:spPr/>
        <p:txBody>
          <a:bodyPr/>
          <a:lstStyle/>
          <a:p>
            <a:r>
              <a:rPr lang="en-US" dirty="0"/>
              <a:t>Columns 2/2</a:t>
            </a:r>
          </a:p>
        </p:txBody>
      </p:sp>
      <p:sp>
        <p:nvSpPr>
          <p:cNvPr id="3" name="Content Placeholder 2">
            <a:extLst>
              <a:ext uri="{FF2B5EF4-FFF2-40B4-BE49-F238E27FC236}">
                <a16:creationId xmlns:a16="http://schemas.microsoft.com/office/drawing/2014/main" id="{FE651044-4C9D-4484-9A48-0E1146D7FB66}"/>
              </a:ext>
            </a:extLst>
          </p:cNvPr>
          <p:cNvSpPr>
            <a:spLocks noGrp="1"/>
          </p:cNvSpPr>
          <p:nvPr>
            <p:ph idx="1"/>
          </p:nvPr>
        </p:nvSpPr>
        <p:spPr>
          <a:xfrm>
            <a:off x="84779" y="1825625"/>
            <a:ext cx="11990145" cy="4853734"/>
          </a:xfrm>
        </p:spPr>
        <p:txBody>
          <a:bodyPr>
            <a:normAutofit fontScale="70000" lnSpcReduction="20000"/>
          </a:bodyPr>
          <a:lstStyle/>
          <a:p>
            <a:pPr marL="0" indent="0">
              <a:buNone/>
            </a:pPr>
            <a:r>
              <a:rPr lang="en-US" dirty="0"/>
              <a:t>4. </a:t>
            </a:r>
            <a:r>
              <a:rPr lang="en-US" dirty="0" err="1"/>
              <a:t>structure_identity</a:t>
            </a:r>
            <a:r>
              <a:rPr lang="en-US" dirty="0"/>
              <a:t> – identity of structure to </a:t>
            </a:r>
            <a:r>
              <a:rPr lang="en-US" dirty="0" err="1"/>
              <a:t>uniprot</a:t>
            </a:r>
            <a:r>
              <a:rPr lang="en-US" dirty="0"/>
              <a:t> sequence, not really useful</a:t>
            </a:r>
          </a:p>
          <a:p>
            <a:pPr marL="0" indent="0">
              <a:buNone/>
            </a:pPr>
            <a:r>
              <a:rPr lang="en-US" dirty="0"/>
              <a:t>5. </a:t>
            </a:r>
            <a:r>
              <a:rPr lang="en-US" dirty="0" err="1"/>
              <a:t>template_identity</a:t>
            </a:r>
            <a:r>
              <a:rPr lang="en-US" dirty="0"/>
              <a:t> -  identity of template used to generate SWISSMODEL to </a:t>
            </a:r>
            <a:r>
              <a:rPr lang="en-US" dirty="0" err="1"/>
              <a:t>uniprot</a:t>
            </a:r>
            <a:r>
              <a:rPr lang="en-US" dirty="0"/>
              <a:t> sequence. Very important as it can affect model quality. Generally,, anything below 30% should be ignored as the model quality may be too low.</a:t>
            </a:r>
          </a:p>
          <a:p>
            <a:pPr marL="0" indent="0">
              <a:buNone/>
            </a:pPr>
            <a:r>
              <a:rPr lang="en-US" dirty="0"/>
              <a:t>6. Structure – name of the structure (4 character PDBID or </a:t>
            </a:r>
            <a:r>
              <a:rPr lang="en-US" dirty="0" err="1"/>
              <a:t>swissmodel</a:t>
            </a:r>
            <a:r>
              <a:rPr lang="en-US" dirty="0"/>
              <a:t> file)</a:t>
            </a:r>
          </a:p>
          <a:p>
            <a:pPr marL="0" indent="0">
              <a:buNone/>
            </a:pPr>
            <a:r>
              <a:rPr lang="en-US" dirty="0"/>
              <a:t>7. Chain – identifier within a structure for the particular protein being considered. In multiple protein structures, each protein gets an individual chain. Even if it’s a homodimer, each copy of the same protein in the structure gets its own chain. In some cases, you may see a structure show up multiple times for the same variant but with a different chain ID. This is because the variant is covered by multiple chains in the same structure. Many times the structures of those chains are the same, but it is up to the user to determine whether they need to consider every chain a variant hits within a structure or just one.</a:t>
            </a:r>
          </a:p>
          <a:p>
            <a:pPr marL="0" indent="0">
              <a:buNone/>
            </a:pPr>
            <a:r>
              <a:rPr lang="en-US" dirty="0"/>
              <a:t>8. </a:t>
            </a:r>
            <a:r>
              <a:rPr lang="en-US" dirty="0" err="1"/>
              <a:t>structure_isoform</a:t>
            </a:r>
            <a:r>
              <a:rPr lang="en-US" dirty="0"/>
              <a:t> – As mentioned, each </a:t>
            </a:r>
            <a:r>
              <a:rPr lang="en-US" dirty="0" err="1"/>
              <a:t>uniprot</a:t>
            </a:r>
            <a:r>
              <a:rPr lang="en-US" dirty="0"/>
              <a:t> may have different isoforms and SWISSMODEL attempts to make a structure for each. Therefore, this column only matters for SWISSMODELs and indicates which isoform of the </a:t>
            </a:r>
            <a:r>
              <a:rPr lang="en-US" dirty="0" err="1"/>
              <a:t>uniprot</a:t>
            </a:r>
            <a:r>
              <a:rPr lang="en-US" dirty="0"/>
              <a:t> is being modeled.</a:t>
            </a:r>
          </a:p>
          <a:p>
            <a:pPr marL="0" indent="0">
              <a:buNone/>
            </a:pPr>
            <a:r>
              <a:rPr lang="en-US" dirty="0"/>
              <a:t>9. </a:t>
            </a:r>
            <a:r>
              <a:rPr lang="en-US" dirty="0" err="1"/>
              <a:t>complex_state</a:t>
            </a:r>
            <a:r>
              <a:rPr lang="en-US" dirty="0"/>
              <a:t> – SWISSMODEL uses transcripts from other known structures as templates. Sometimes these structures have multiple proteins in a complex. When a protein is in a complex, it can change conformation. So, this is a warning that the SWISSMODEL template is based on a conformation in a complex which may differ from it by itself.</a:t>
            </a:r>
          </a:p>
          <a:p>
            <a:pPr marL="0" indent="0">
              <a:buNone/>
            </a:pPr>
            <a:r>
              <a:rPr lang="en-US" dirty="0"/>
              <a:t>10. </a:t>
            </a:r>
            <a:r>
              <a:rPr lang="en-US" dirty="0" err="1"/>
              <a:t>Varcode</a:t>
            </a:r>
            <a:r>
              <a:rPr lang="en-US" dirty="0"/>
              <a:t> – provided or assigned unique variant ID key</a:t>
            </a:r>
          </a:p>
        </p:txBody>
      </p:sp>
      <p:sp>
        <p:nvSpPr>
          <p:cNvPr id="5" name="TextBox 4">
            <a:extLst>
              <a:ext uri="{FF2B5EF4-FFF2-40B4-BE49-F238E27FC236}">
                <a16:creationId xmlns:a16="http://schemas.microsoft.com/office/drawing/2014/main" id="{6EEC0690-EF8C-431E-BCD7-2D89FDE7CF6E}"/>
              </a:ext>
            </a:extLst>
          </p:cNvPr>
          <p:cNvSpPr txBox="1"/>
          <p:nvPr/>
        </p:nvSpPr>
        <p:spPr>
          <a:xfrm>
            <a:off x="5389510" y="4184440"/>
            <a:ext cx="5813579" cy="276999"/>
          </a:xfrm>
          <a:prstGeom prst="rect">
            <a:avLst/>
          </a:prstGeom>
          <a:noFill/>
          <a:ln>
            <a:solidFill>
              <a:srgbClr val="FF0000"/>
            </a:solidFill>
          </a:ln>
        </p:spPr>
        <p:txBody>
          <a:bodyPr wrap="none" rtlCol="0">
            <a:spAutoFit/>
          </a:bodyPr>
          <a:lstStyle/>
          <a:p>
            <a:r>
              <a:rPr lang="en-US" sz="1200" dirty="0"/>
              <a:t>https://pdb101.rcsb.org/learn/guide-to-understanding-pdb-data/dealing-with-coordinates</a:t>
            </a:r>
          </a:p>
        </p:txBody>
      </p:sp>
      <p:sp>
        <p:nvSpPr>
          <p:cNvPr id="6" name="TextBox 5">
            <a:extLst>
              <a:ext uri="{FF2B5EF4-FFF2-40B4-BE49-F238E27FC236}">
                <a16:creationId xmlns:a16="http://schemas.microsoft.com/office/drawing/2014/main" id="{F78A0365-3AC5-426B-B94C-8EE71E36AAED}"/>
              </a:ext>
            </a:extLst>
          </p:cNvPr>
          <p:cNvSpPr txBox="1"/>
          <p:nvPr/>
        </p:nvSpPr>
        <p:spPr>
          <a:xfrm>
            <a:off x="3384885" y="4932164"/>
            <a:ext cx="4224170" cy="307777"/>
          </a:xfrm>
          <a:prstGeom prst="rect">
            <a:avLst/>
          </a:prstGeom>
          <a:noFill/>
          <a:ln>
            <a:solidFill>
              <a:srgbClr val="FF0000"/>
            </a:solidFill>
          </a:ln>
        </p:spPr>
        <p:txBody>
          <a:bodyPr wrap="none" rtlCol="0">
            <a:spAutoFit/>
          </a:bodyPr>
          <a:lstStyle/>
          <a:p>
            <a:r>
              <a:rPr lang="en-US" sz="1400" dirty="0"/>
              <a:t>https://www.uniprot.org/help/canonical_and_isoforms</a:t>
            </a:r>
          </a:p>
        </p:txBody>
      </p:sp>
      <p:sp>
        <p:nvSpPr>
          <p:cNvPr id="7" name="TextBox 6">
            <a:extLst>
              <a:ext uri="{FF2B5EF4-FFF2-40B4-BE49-F238E27FC236}">
                <a16:creationId xmlns:a16="http://schemas.microsoft.com/office/drawing/2014/main" id="{EF80B4F5-FD75-4C7A-B579-2BF600FD5013}"/>
              </a:ext>
            </a:extLst>
          </p:cNvPr>
          <p:cNvSpPr txBox="1"/>
          <p:nvPr/>
        </p:nvSpPr>
        <p:spPr>
          <a:xfrm>
            <a:off x="6096000" y="6237078"/>
            <a:ext cx="2162772" cy="307777"/>
          </a:xfrm>
          <a:prstGeom prst="rect">
            <a:avLst/>
          </a:prstGeom>
          <a:noFill/>
          <a:ln>
            <a:solidFill>
              <a:srgbClr val="FF0000"/>
            </a:solidFill>
          </a:ln>
        </p:spPr>
        <p:txBody>
          <a:bodyPr wrap="none" rtlCol="0">
            <a:spAutoFit/>
          </a:bodyPr>
          <a:lstStyle/>
          <a:p>
            <a:r>
              <a:rPr lang="en-US" sz="1400" dirty="0" err="1"/>
              <a:t>chr:position:alt_nucleotide</a:t>
            </a:r>
            <a:endParaRPr lang="en-US" sz="1400" dirty="0"/>
          </a:p>
        </p:txBody>
      </p:sp>
    </p:spTree>
    <p:extLst>
      <p:ext uri="{BB962C8B-B14F-4D97-AF65-F5344CB8AC3E}">
        <p14:creationId xmlns:p14="http://schemas.microsoft.com/office/powerpoint/2010/main" val="12360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B012-D36C-4E9B-A406-D1AB2BEBC1BB}"/>
              </a:ext>
            </a:extLst>
          </p:cNvPr>
          <p:cNvSpPr>
            <a:spLocks noGrp="1"/>
          </p:cNvSpPr>
          <p:nvPr>
            <p:ph type="title"/>
          </p:nvPr>
        </p:nvSpPr>
        <p:spPr>
          <a:xfrm>
            <a:off x="557118" y="365125"/>
            <a:ext cx="11063634" cy="1325563"/>
          </a:xfrm>
        </p:spPr>
        <p:txBody>
          <a:bodyPr/>
          <a:lstStyle/>
          <a:p>
            <a:r>
              <a:rPr lang="en-US" dirty="0"/>
              <a:t>Descriptor columns: generated with –d flag only</a:t>
            </a:r>
          </a:p>
        </p:txBody>
      </p:sp>
      <p:sp>
        <p:nvSpPr>
          <p:cNvPr id="3" name="Content Placeholder 2">
            <a:extLst>
              <a:ext uri="{FF2B5EF4-FFF2-40B4-BE49-F238E27FC236}">
                <a16:creationId xmlns:a16="http://schemas.microsoft.com/office/drawing/2014/main" id="{D019C6C5-58CF-4781-A567-C3BFFEFF09D6}"/>
              </a:ext>
            </a:extLst>
          </p:cNvPr>
          <p:cNvSpPr>
            <a:spLocks noGrp="1"/>
          </p:cNvSpPr>
          <p:nvPr>
            <p:ph idx="1"/>
          </p:nvPr>
        </p:nvSpPr>
        <p:spPr>
          <a:xfrm>
            <a:off x="151391" y="1429128"/>
            <a:ext cx="12040609" cy="5286565"/>
          </a:xfrm>
        </p:spPr>
        <p:txBody>
          <a:bodyPr>
            <a:normAutofit fontScale="92500" lnSpcReduction="10000"/>
          </a:bodyPr>
          <a:lstStyle/>
          <a:p>
            <a:pPr marL="0" indent="0">
              <a:buNone/>
            </a:pPr>
            <a:r>
              <a:rPr lang="en-US" sz="1400" dirty="0"/>
              <a:t>11. SS – secondary structure at position of variant in structure</a:t>
            </a:r>
          </a:p>
          <a:p>
            <a:pPr marL="0" indent="0">
              <a:buNone/>
            </a:pPr>
            <a:r>
              <a:rPr lang="en-US" sz="1400" dirty="0"/>
              <a:t>12. </a:t>
            </a:r>
            <a:r>
              <a:rPr lang="en-US" sz="1400" dirty="0" err="1"/>
              <a:t>SASA_complex</a:t>
            </a:r>
            <a:r>
              <a:rPr lang="en-US" sz="1400" dirty="0"/>
              <a:t> - solvent accessible surface area of variant residue in structure. If structure is a complex of multiple chains, this is the surface area within the complex.</a:t>
            </a:r>
          </a:p>
          <a:p>
            <a:pPr marL="0" indent="0">
              <a:buNone/>
            </a:pPr>
            <a:r>
              <a:rPr lang="en-US" sz="1400" dirty="0"/>
              <a:t>13. </a:t>
            </a:r>
            <a:r>
              <a:rPr lang="en-US" sz="1400" dirty="0" err="1"/>
              <a:t>SASA_self</a:t>
            </a:r>
            <a:r>
              <a:rPr lang="en-US" sz="1400" dirty="0"/>
              <a:t> – solvent accessible surface area of residue in the chain in isolation. Variants at protein-protein interfaces in a complex, for example, will have a very low </a:t>
            </a:r>
            <a:r>
              <a:rPr lang="en-US" sz="1400" dirty="0" err="1"/>
              <a:t>SASA_complex</a:t>
            </a:r>
            <a:r>
              <a:rPr lang="en-US" sz="1400" dirty="0"/>
              <a:t>, but once taken out of the complex it is surface exposed and </a:t>
            </a:r>
            <a:r>
              <a:rPr lang="en-US" sz="1400" dirty="0" err="1"/>
              <a:t>SASA_self</a:t>
            </a:r>
            <a:r>
              <a:rPr lang="en-US" sz="1400" dirty="0"/>
              <a:t> is higher. In non-complex structures, these should be identical.</a:t>
            </a:r>
          </a:p>
          <a:p>
            <a:pPr marL="0" indent="0">
              <a:buNone/>
            </a:pPr>
            <a:r>
              <a:rPr lang="en-US" sz="1400" dirty="0"/>
              <a:t>14. </a:t>
            </a:r>
            <a:r>
              <a:rPr lang="en-US" sz="1400" dirty="0" err="1"/>
              <a:t>closest_ligand_distance</a:t>
            </a:r>
            <a:r>
              <a:rPr lang="en-US" sz="1400" dirty="0"/>
              <a:t> – ligand ID of the closest ligand in the structure (if there is any ligands in the structure)</a:t>
            </a:r>
          </a:p>
          <a:p>
            <a:pPr marL="0" indent="0">
              <a:buNone/>
            </a:pPr>
            <a:r>
              <a:rPr lang="en-US" sz="1400" dirty="0"/>
              <a:t>15. ligands_within_5A - List of all ligand ID’s within 5A of variant</a:t>
            </a:r>
          </a:p>
          <a:p>
            <a:pPr marL="0" indent="0">
              <a:buNone/>
            </a:pPr>
            <a:r>
              <a:rPr lang="en-US" sz="1400" dirty="0"/>
              <a:t>16. </a:t>
            </a:r>
            <a:r>
              <a:rPr lang="en-US" sz="1400" dirty="0" err="1"/>
              <a:t>closest_nucleotide_distance</a:t>
            </a:r>
            <a:endParaRPr lang="en-US" sz="1400" dirty="0"/>
          </a:p>
          <a:p>
            <a:pPr marL="0" indent="0">
              <a:buNone/>
            </a:pPr>
            <a:r>
              <a:rPr lang="en-US" sz="1400" dirty="0"/>
              <a:t>17. </a:t>
            </a:r>
            <a:r>
              <a:rPr lang="en-US" sz="1400" dirty="0" err="1"/>
              <a:t>closest_nucleotide_type</a:t>
            </a:r>
            <a:r>
              <a:rPr lang="en-US" sz="1400" dirty="0"/>
              <a:t> – DNA vs RNA</a:t>
            </a:r>
          </a:p>
          <a:p>
            <a:pPr marL="0" indent="0">
              <a:buNone/>
            </a:pPr>
            <a:r>
              <a:rPr lang="en-US" sz="1400" dirty="0"/>
              <a:t>18. </a:t>
            </a:r>
            <a:r>
              <a:rPr lang="en-US" sz="1400" dirty="0" err="1"/>
              <a:t>closest_chain_distance</a:t>
            </a:r>
            <a:r>
              <a:rPr lang="en-US" sz="1400" dirty="0"/>
              <a:t> – In structures containing multiple chains (ex complexes), the distance to the closest chain. This will be low for example when the variant is at a protein-protein interface but high when it is on the opposite side of the protein.</a:t>
            </a:r>
          </a:p>
          <a:p>
            <a:pPr marL="0" indent="0">
              <a:buNone/>
            </a:pPr>
            <a:r>
              <a:rPr lang="en-US" sz="1400" dirty="0"/>
              <a:t>19. chains_within_5A</a:t>
            </a:r>
          </a:p>
          <a:p>
            <a:pPr marL="0" indent="0">
              <a:buNone/>
            </a:pPr>
            <a:r>
              <a:rPr lang="en-US" sz="1400" dirty="0"/>
              <a:t>20. cleaved	- </a:t>
            </a:r>
            <a:r>
              <a:rPr lang="en-US" sz="1400" dirty="0" err="1"/>
              <a:t>uniprot</a:t>
            </a:r>
            <a:r>
              <a:rPr lang="en-US" sz="1400" dirty="0"/>
              <a:t> annotated as a residue cleaved during protein processing (T/F)</a:t>
            </a:r>
          </a:p>
          <a:p>
            <a:pPr marL="0" indent="0">
              <a:buNone/>
            </a:pPr>
            <a:r>
              <a:rPr lang="en-US" sz="1400" dirty="0"/>
              <a:t>21. sorting	- </a:t>
            </a:r>
            <a:r>
              <a:rPr lang="en-US" sz="1400" dirty="0" err="1"/>
              <a:t>uniprot</a:t>
            </a:r>
            <a:r>
              <a:rPr lang="en-US" sz="1400" dirty="0"/>
              <a:t> annotation that residue is part of a sorting motif (T/F)</a:t>
            </a:r>
          </a:p>
          <a:p>
            <a:pPr marL="0" indent="0">
              <a:buNone/>
            </a:pPr>
            <a:r>
              <a:rPr lang="en-US" sz="1400" dirty="0"/>
              <a:t>22. Membrane – </a:t>
            </a:r>
            <a:r>
              <a:rPr lang="en-US" sz="1400" dirty="0" err="1"/>
              <a:t>uniprot</a:t>
            </a:r>
            <a:r>
              <a:rPr lang="en-US" sz="1400" dirty="0"/>
              <a:t> annotation that residue is within the membrane (T/F)</a:t>
            </a:r>
          </a:p>
          <a:p>
            <a:pPr marL="0" indent="0">
              <a:buNone/>
            </a:pPr>
            <a:r>
              <a:rPr lang="en-US" sz="1400" dirty="0"/>
              <a:t>23. binding region – </a:t>
            </a:r>
            <a:r>
              <a:rPr lang="en-US" sz="1400" dirty="0" err="1"/>
              <a:t>uniprot</a:t>
            </a:r>
            <a:r>
              <a:rPr lang="en-US" sz="1400" dirty="0"/>
              <a:t> annotation that residue is within a binding region (binding regions are larger, more general, and/or less precise than binding sites) (T/F)</a:t>
            </a:r>
          </a:p>
          <a:p>
            <a:pPr marL="0" indent="0">
              <a:buNone/>
            </a:pPr>
            <a:r>
              <a:rPr lang="en-US" sz="1400" dirty="0"/>
              <a:t>24. Motif – </a:t>
            </a:r>
            <a:r>
              <a:rPr lang="en-US" sz="1400" dirty="0" err="1"/>
              <a:t>uniprot</a:t>
            </a:r>
            <a:r>
              <a:rPr lang="en-US" sz="1400" dirty="0"/>
              <a:t> annotation that variant is part of a defined motif (T/F)</a:t>
            </a:r>
          </a:p>
          <a:p>
            <a:pPr marL="0" indent="0">
              <a:buNone/>
            </a:pPr>
            <a:r>
              <a:rPr lang="en-US" sz="1400" dirty="0"/>
              <a:t>25. binding site – </a:t>
            </a:r>
            <a:r>
              <a:rPr lang="en-US" sz="1400" dirty="0" err="1"/>
              <a:t>uniprot</a:t>
            </a:r>
            <a:r>
              <a:rPr lang="en-US" sz="1400" dirty="0"/>
              <a:t> annotation that variant participates in binding site (generally higher resolution info than binding region) (T/F)</a:t>
            </a:r>
          </a:p>
          <a:p>
            <a:pPr marL="0" indent="0">
              <a:buNone/>
            </a:pPr>
            <a:r>
              <a:rPr lang="en-US" sz="1400" dirty="0"/>
              <a:t>26. </a:t>
            </a:r>
            <a:r>
              <a:rPr lang="en-US" sz="1400" dirty="0" err="1"/>
              <a:t>Ptm</a:t>
            </a:r>
            <a:r>
              <a:rPr lang="en-US" sz="1400" dirty="0"/>
              <a:t> – </a:t>
            </a:r>
            <a:r>
              <a:rPr lang="en-US" sz="1400" dirty="0" err="1"/>
              <a:t>uniprot</a:t>
            </a:r>
            <a:r>
              <a:rPr lang="en-US" sz="1400" dirty="0"/>
              <a:t> annotation that variant is on residue that undergoes post-translational modification (phosphorylation, glycosylation, </a:t>
            </a:r>
            <a:r>
              <a:rPr lang="en-US" sz="1400" dirty="0" err="1"/>
              <a:t>etc</a:t>
            </a:r>
            <a:r>
              <a:rPr lang="en-US" sz="1400" dirty="0"/>
              <a:t>) (T/F)</a:t>
            </a:r>
          </a:p>
          <a:p>
            <a:pPr marL="0" indent="0">
              <a:buNone/>
            </a:pPr>
            <a:r>
              <a:rPr lang="en-US" sz="1400" dirty="0"/>
              <a:t>27. Covalent – </a:t>
            </a:r>
            <a:r>
              <a:rPr lang="en-US" sz="1400" dirty="0" err="1"/>
              <a:t>uniprot</a:t>
            </a:r>
            <a:r>
              <a:rPr lang="en-US" sz="1400" dirty="0"/>
              <a:t> annotation that variant residue participates in a covalent bond (disulfide bonds are the most common) (T/F)</a:t>
            </a:r>
          </a:p>
          <a:p>
            <a:pPr marL="0" indent="0">
              <a:buNone/>
            </a:pPr>
            <a:endParaRPr lang="en-US" sz="1400" dirty="0"/>
          </a:p>
        </p:txBody>
      </p:sp>
    </p:spTree>
    <p:extLst>
      <p:ext uri="{BB962C8B-B14F-4D97-AF65-F5344CB8AC3E}">
        <p14:creationId xmlns:p14="http://schemas.microsoft.com/office/powerpoint/2010/main" val="237439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BE3-5754-4115-9211-03CB08B03512}"/>
              </a:ext>
            </a:extLst>
          </p:cNvPr>
          <p:cNvSpPr>
            <a:spLocks noGrp="1"/>
          </p:cNvSpPr>
          <p:nvPr>
            <p:ph type="title"/>
          </p:nvPr>
        </p:nvSpPr>
        <p:spPr/>
        <p:txBody>
          <a:bodyPr/>
          <a:lstStyle/>
          <a:p>
            <a:r>
              <a:rPr lang="en-US" dirty="0"/>
              <a:t>Overall Output Format</a:t>
            </a:r>
          </a:p>
        </p:txBody>
      </p:sp>
      <p:sp>
        <p:nvSpPr>
          <p:cNvPr id="3" name="Content Placeholder 2">
            <a:extLst>
              <a:ext uri="{FF2B5EF4-FFF2-40B4-BE49-F238E27FC236}">
                <a16:creationId xmlns:a16="http://schemas.microsoft.com/office/drawing/2014/main" id="{94F006D7-F396-4B75-A65C-88EF13A10B29}"/>
              </a:ext>
            </a:extLst>
          </p:cNvPr>
          <p:cNvSpPr>
            <a:spLocks noGrp="1"/>
          </p:cNvSpPr>
          <p:nvPr>
            <p:ph idx="1"/>
          </p:nvPr>
        </p:nvSpPr>
        <p:spPr/>
        <p:txBody>
          <a:bodyPr>
            <a:normAutofit fontScale="92500" lnSpcReduction="20000"/>
          </a:bodyPr>
          <a:lstStyle/>
          <a:p>
            <a:pPr marL="0" indent="0">
              <a:buNone/>
            </a:pPr>
            <a:r>
              <a:rPr lang="en-US" dirty="0"/>
              <a:t>For each variant, there are three potential different kinds of rows. To keep columns consistent, there are times that a column is not applicable to the given row type.</a:t>
            </a:r>
          </a:p>
          <a:p>
            <a:pPr marL="0" indent="0">
              <a:buNone/>
            </a:pPr>
            <a:r>
              <a:rPr lang="en-US" dirty="0"/>
              <a:t>For any column that does not have a value, to keep column types constant, -999 is used for float columns and ? is used for text columns.</a:t>
            </a:r>
          </a:p>
          <a:p>
            <a:pPr marL="0" indent="0">
              <a:buNone/>
            </a:pPr>
            <a:r>
              <a:rPr lang="en-US" dirty="0"/>
              <a:t>Row types:</a:t>
            </a:r>
          </a:p>
          <a:p>
            <a:pPr marL="514350" indent="-514350">
              <a:buAutoNum type="arabicPeriod"/>
            </a:pPr>
            <a:r>
              <a:rPr lang="en-US" dirty="0" err="1"/>
              <a:t>Uniprot</a:t>
            </a:r>
            <a:r>
              <a:rPr lang="en-US" dirty="0"/>
              <a:t> – Output for every variant whether or not it has protein coverage. Useful for identifying </a:t>
            </a:r>
            <a:r>
              <a:rPr lang="en-US" dirty="0" err="1"/>
              <a:t>uniprot</a:t>
            </a:r>
            <a:r>
              <a:rPr lang="en-US" dirty="0"/>
              <a:t> position and annotations when no structure is found. Structure-dependent columns (SASA, ligands_within_5A, </a:t>
            </a:r>
            <a:r>
              <a:rPr lang="en-US" dirty="0" err="1"/>
              <a:t>etc</a:t>
            </a:r>
            <a:r>
              <a:rPr lang="en-US" dirty="0"/>
              <a:t>) are not applicable so placeholders are used.</a:t>
            </a:r>
          </a:p>
          <a:p>
            <a:pPr marL="514350" indent="-514350">
              <a:buAutoNum type="arabicPeriod"/>
            </a:pPr>
            <a:r>
              <a:rPr lang="en-US" dirty="0"/>
              <a:t>PDB – Output for every chain in every RCSB PDB that the variant is covered by</a:t>
            </a:r>
          </a:p>
          <a:p>
            <a:pPr marL="514350" indent="-514350">
              <a:buAutoNum type="arabicPeriod"/>
            </a:pPr>
            <a:r>
              <a:rPr lang="en-US" dirty="0"/>
              <a:t>SWISSMODEL – output for every SWISSMODEL that variant is covered by </a:t>
            </a:r>
          </a:p>
        </p:txBody>
      </p:sp>
    </p:spTree>
    <p:extLst>
      <p:ext uri="{BB962C8B-B14F-4D97-AF65-F5344CB8AC3E}">
        <p14:creationId xmlns:p14="http://schemas.microsoft.com/office/powerpoint/2010/main" val="303830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E0C8-CED3-4B91-AE68-2F88332EC39F}"/>
              </a:ext>
            </a:extLst>
          </p:cNvPr>
          <p:cNvSpPr>
            <a:spLocks noGrp="1"/>
          </p:cNvSpPr>
          <p:nvPr>
            <p:ph type="title"/>
          </p:nvPr>
        </p:nvSpPr>
        <p:spPr/>
        <p:txBody>
          <a:bodyPr/>
          <a:lstStyle/>
          <a:p>
            <a:r>
              <a:rPr lang="en-US" dirty="0"/>
              <a:t>Example output: First data line</a:t>
            </a:r>
          </a:p>
        </p:txBody>
      </p:sp>
      <p:sp>
        <p:nvSpPr>
          <p:cNvPr id="3" name="Content Placeholder 2">
            <a:extLst>
              <a:ext uri="{FF2B5EF4-FFF2-40B4-BE49-F238E27FC236}">
                <a16:creationId xmlns:a16="http://schemas.microsoft.com/office/drawing/2014/main" id="{BB514667-FAB4-4E7D-A1B2-DF5F83D3FEC9}"/>
              </a:ext>
            </a:extLst>
          </p:cNvPr>
          <p:cNvSpPr>
            <a:spLocks noGrp="1"/>
          </p:cNvSpPr>
          <p:nvPr>
            <p:ph idx="1"/>
          </p:nvPr>
        </p:nvSpPr>
        <p:spPr>
          <a:xfrm>
            <a:off x="230114" y="2464641"/>
            <a:ext cx="11760032" cy="4238940"/>
          </a:xfrm>
        </p:spPr>
        <p:txBody>
          <a:bodyPr>
            <a:normAutofit/>
          </a:bodyPr>
          <a:lstStyle/>
          <a:p>
            <a:pPr marL="0" indent="0">
              <a:buNone/>
            </a:pPr>
            <a:r>
              <a:rPr lang="en-US" sz="1600" dirty="0"/>
              <a:t>ENST00000357654	P38398	P38398-1	1.0	1710	1710	1710	 	G	G	-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G	E	100.0	100.0	</a:t>
            </a:r>
            <a:r>
              <a:rPr lang="en-US" sz="1600" dirty="0" err="1"/>
              <a:t>Uniprot</a:t>
            </a:r>
            <a:r>
              <a:rPr lang="en-US" sz="1600" dirty="0"/>
              <a:t>	-	P38398-1	</a:t>
            </a:r>
            <a:r>
              <a:rPr lang="en-US" sz="1600" dirty="0" err="1"/>
              <a:t>Uniprot</a:t>
            </a:r>
            <a:r>
              <a:rPr lang="en-US" sz="1600" dirty="0"/>
              <a:t>	17:43063897-43063897:T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-999	-999	-999	?	-999	?	-999	?	False	False	False	False	False	False	False	False</a:t>
            </a:r>
          </a:p>
        </p:txBody>
      </p:sp>
      <p:sp>
        <p:nvSpPr>
          <p:cNvPr id="4" name="TextBox 3">
            <a:extLst>
              <a:ext uri="{FF2B5EF4-FFF2-40B4-BE49-F238E27FC236}">
                <a16:creationId xmlns:a16="http://schemas.microsoft.com/office/drawing/2014/main" id="{DE9BB4F9-107C-4F33-AA67-43A714A12A70}"/>
              </a:ext>
            </a:extLst>
          </p:cNvPr>
          <p:cNvSpPr txBox="1"/>
          <p:nvPr/>
        </p:nvSpPr>
        <p:spPr>
          <a:xfrm>
            <a:off x="1556298" y="1949913"/>
            <a:ext cx="2097369" cy="369332"/>
          </a:xfrm>
          <a:prstGeom prst="rect">
            <a:avLst/>
          </a:prstGeom>
          <a:noFill/>
          <a:ln>
            <a:solidFill>
              <a:srgbClr val="FF0000"/>
            </a:solidFill>
          </a:ln>
        </p:spPr>
        <p:txBody>
          <a:bodyPr wrap="none" rtlCol="0">
            <a:spAutoFit/>
          </a:bodyPr>
          <a:lstStyle/>
          <a:p>
            <a:r>
              <a:rPr lang="en-US" dirty="0"/>
              <a:t>Sequence identifiers</a:t>
            </a:r>
          </a:p>
        </p:txBody>
      </p:sp>
      <p:sp>
        <p:nvSpPr>
          <p:cNvPr id="5" name="TextBox 4">
            <a:extLst>
              <a:ext uri="{FF2B5EF4-FFF2-40B4-BE49-F238E27FC236}">
                <a16:creationId xmlns:a16="http://schemas.microsoft.com/office/drawing/2014/main" id="{AA8E8ACC-5970-436E-A968-C8E8E0237C90}"/>
              </a:ext>
            </a:extLst>
          </p:cNvPr>
          <p:cNvSpPr txBox="1"/>
          <p:nvPr/>
        </p:nvSpPr>
        <p:spPr>
          <a:xfrm>
            <a:off x="4875792" y="1962024"/>
            <a:ext cx="1994649" cy="369332"/>
          </a:xfrm>
          <a:prstGeom prst="rect">
            <a:avLst/>
          </a:prstGeom>
          <a:noFill/>
          <a:ln>
            <a:solidFill>
              <a:srgbClr val="FF0000"/>
            </a:solidFill>
          </a:ln>
        </p:spPr>
        <p:txBody>
          <a:bodyPr wrap="none" rtlCol="0">
            <a:spAutoFit/>
          </a:bodyPr>
          <a:lstStyle/>
          <a:p>
            <a:r>
              <a:rPr lang="en-US" dirty="0"/>
              <a:t>Sequence Positions</a:t>
            </a:r>
          </a:p>
        </p:txBody>
      </p:sp>
      <p:sp>
        <p:nvSpPr>
          <p:cNvPr id="6" name="TextBox 5">
            <a:extLst>
              <a:ext uri="{FF2B5EF4-FFF2-40B4-BE49-F238E27FC236}">
                <a16:creationId xmlns:a16="http://schemas.microsoft.com/office/drawing/2014/main" id="{AC464ABF-DD2D-487C-A22F-67937A4EA4A1}"/>
              </a:ext>
            </a:extLst>
          </p:cNvPr>
          <p:cNvSpPr txBox="1"/>
          <p:nvPr/>
        </p:nvSpPr>
        <p:spPr>
          <a:xfrm>
            <a:off x="8262124" y="2022611"/>
            <a:ext cx="1543564" cy="369332"/>
          </a:xfrm>
          <a:prstGeom prst="rect">
            <a:avLst/>
          </a:prstGeom>
          <a:noFill/>
          <a:ln>
            <a:solidFill>
              <a:srgbClr val="FF0000"/>
            </a:solidFill>
          </a:ln>
        </p:spPr>
        <p:txBody>
          <a:bodyPr wrap="none" rtlCol="0">
            <a:spAutoFit/>
          </a:bodyPr>
          <a:lstStyle/>
          <a:p>
            <a:r>
              <a:rPr lang="en-US" dirty="0"/>
              <a:t>Sequence AA’s</a:t>
            </a:r>
          </a:p>
        </p:txBody>
      </p:sp>
      <p:sp>
        <p:nvSpPr>
          <p:cNvPr id="7" name="TextBox 6">
            <a:extLst>
              <a:ext uri="{FF2B5EF4-FFF2-40B4-BE49-F238E27FC236}">
                <a16:creationId xmlns:a16="http://schemas.microsoft.com/office/drawing/2014/main" id="{43666470-9010-4364-9A01-14FE2A776C07}"/>
              </a:ext>
            </a:extLst>
          </p:cNvPr>
          <p:cNvSpPr txBox="1"/>
          <p:nvPr/>
        </p:nvSpPr>
        <p:spPr>
          <a:xfrm>
            <a:off x="369393" y="1447295"/>
            <a:ext cx="5212261" cy="369332"/>
          </a:xfrm>
          <a:prstGeom prst="rect">
            <a:avLst/>
          </a:prstGeom>
          <a:noFill/>
        </p:spPr>
        <p:txBody>
          <a:bodyPr wrap="none" rtlCol="0">
            <a:spAutoFit/>
          </a:bodyPr>
          <a:lstStyle/>
          <a:p>
            <a:r>
              <a:rPr lang="en-US" dirty="0"/>
              <a:t>This is the first type of output row, the </a:t>
            </a:r>
            <a:r>
              <a:rPr lang="en-US" dirty="0" err="1"/>
              <a:t>uniprot</a:t>
            </a:r>
            <a:r>
              <a:rPr lang="en-US" dirty="0"/>
              <a:t> output</a:t>
            </a:r>
          </a:p>
        </p:txBody>
      </p:sp>
      <p:sp>
        <p:nvSpPr>
          <p:cNvPr id="8" name="TextBox 7">
            <a:extLst>
              <a:ext uri="{FF2B5EF4-FFF2-40B4-BE49-F238E27FC236}">
                <a16:creationId xmlns:a16="http://schemas.microsoft.com/office/drawing/2014/main" id="{5D5135E5-F5CC-42CC-9A09-5C70CBA51916}"/>
              </a:ext>
            </a:extLst>
          </p:cNvPr>
          <p:cNvSpPr txBox="1"/>
          <p:nvPr/>
        </p:nvSpPr>
        <p:spPr>
          <a:xfrm>
            <a:off x="66418" y="3429000"/>
            <a:ext cx="782330" cy="369332"/>
          </a:xfrm>
          <a:prstGeom prst="rect">
            <a:avLst/>
          </a:prstGeom>
          <a:noFill/>
          <a:ln>
            <a:solidFill>
              <a:srgbClr val="FF0000"/>
            </a:solidFill>
          </a:ln>
        </p:spPr>
        <p:txBody>
          <a:bodyPr wrap="none" rtlCol="0">
            <a:spAutoFit/>
          </a:bodyPr>
          <a:lstStyle/>
          <a:p>
            <a:r>
              <a:rPr lang="en-US" dirty="0" err="1"/>
              <a:t>ref_aa</a:t>
            </a:r>
            <a:endParaRPr lang="en-US" dirty="0"/>
          </a:p>
        </p:txBody>
      </p:sp>
      <p:sp>
        <p:nvSpPr>
          <p:cNvPr id="10" name="TextBox 9">
            <a:extLst>
              <a:ext uri="{FF2B5EF4-FFF2-40B4-BE49-F238E27FC236}">
                <a16:creationId xmlns:a16="http://schemas.microsoft.com/office/drawing/2014/main" id="{9008DBC4-CD2E-4D9B-862C-3BBCE8616CEE}"/>
              </a:ext>
            </a:extLst>
          </p:cNvPr>
          <p:cNvSpPr txBox="1"/>
          <p:nvPr/>
        </p:nvSpPr>
        <p:spPr>
          <a:xfrm>
            <a:off x="915215" y="3429000"/>
            <a:ext cx="761747" cy="369332"/>
          </a:xfrm>
          <a:prstGeom prst="rect">
            <a:avLst/>
          </a:prstGeom>
          <a:noFill/>
          <a:ln>
            <a:solidFill>
              <a:srgbClr val="FF0000"/>
            </a:solidFill>
          </a:ln>
        </p:spPr>
        <p:txBody>
          <a:bodyPr wrap="none" rtlCol="0">
            <a:spAutoFit/>
          </a:bodyPr>
          <a:lstStyle/>
          <a:p>
            <a:r>
              <a:rPr lang="en-US" dirty="0" err="1"/>
              <a:t>alt_aa</a:t>
            </a:r>
            <a:endParaRPr lang="en-US" dirty="0"/>
          </a:p>
        </p:txBody>
      </p:sp>
      <p:sp>
        <p:nvSpPr>
          <p:cNvPr id="11" name="TextBox 10">
            <a:extLst>
              <a:ext uri="{FF2B5EF4-FFF2-40B4-BE49-F238E27FC236}">
                <a16:creationId xmlns:a16="http://schemas.microsoft.com/office/drawing/2014/main" id="{55393B3F-2F88-49C6-958C-AF6D02A176E0}"/>
              </a:ext>
            </a:extLst>
          </p:cNvPr>
          <p:cNvSpPr txBox="1"/>
          <p:nvPr/>
        </p:nvSpPr>
        <p:spPr>
          <a:xfrm>
            <a:off x="1785820" y="2898797"/>
            <a:ext cx="1956560" cy="954107"/>
          </a:xfrm>
          <a:prstGeom prst="rect">
            <a:avLst/>
          </a:prstGeom>
          <a:noFill/>
          <a:ln>
            <a:solidFill>
              <a:srgbClr val="FF0000"/>
            </a:solidFill>
          </a:ln>
        </p:spPr>
        <p:txBody>
          <a:bodyPr wrap="square" rtlCol="0">
            <a:spAutoFit/>
          </a:bodyPr>
          <a:lstStyle/>
          <a:p>
            <a:r>
              <a:rPr lang="en-US" sz="1400" dirty="0"/>
              <a:t>Identities are all 100% because there are no structures or templates for </a:t>
            </a:r>
            <a:r>
              <a:rPr lang="en-US" sz="1400" dirty="0" err="1"/>
              <a:t>uniprot</a:t>
            </a:r>
            <a:r>
              <a:rPr lang="en-US" sz="1400" dirty="0"/>
              <a:t> lines</a:t>
            </a:r>
          </a:p>
        </p:txBody>
      </p:sp>
      <p:sp>
        <p:nvSpPr>
          <p:cNvPr id="12" name="TextBox 11">
            <a:extLst>
              <a:ext uri="{FF2B5EF4-FFF2-40B4-BE49-F238E27FC236}">
                <a16:creationId xmlns:a16="http://schemas.microsoft.com/office/drawing/2014/main" id="{4F964D76-E2F0-442B-AE7B-64F06C61F7EC}"/>
              </a:ext>
            </a:extLst>
          </p:cNvPr>
          <p:cNvSpPr txBox="1"/>
          <p:nvPr/>
        </p:nvSpPr>
        <p:spPr>
          <a:xfrm>
            <a:off x="3742380" y="3114240"/>
            <a:ext cx="1956560" cy="738664"/>
          </a:xfrm>
          <a:prstGeom prst="rect">
            <a:avLst/>
          </a:prstGeom>
          <a:noFill/>
          <a:ln>
            <a:solidFill>
              <a:srgbClr val="FF0000"/>
            </a:solidFill>
          </a:ln>
        </p:spPr>
        <p:txBody>
          <a:bodyPr wrap="square" rtlCol="0">
            <a:spAutoFit/>
          </a:bodyPr>
          <a:lstStyle/>
          <a:p>
            <a:r>
              <a:rPr lang="en-US" sz="1400" dirty="0"/>
              <a:t>Indicates it’s a </a:t>
            </a:r>
            <a:r>
              <a:rPr lang="en-US" sz="1400" dirty="0" err="1"/>
              <a:t>Uniprot</a:t>
            </a:r>
            <a:r>
              <a:rPr lang="en-US" sz="1400" dirty="0"/>
              <a:t> data row so there is no structure name or chain</a:t>
            </a:r>
          </a:p>
        </p:txBody>
      </p:sp>
      <p:sp>
        <p:nvSpPr>
          <p:cNvPr id="13" name="TextBox 12">
            <a:extLst>
              <a:ext uri="{FF2B5EF4-FFF2-40B4-BE49-F238E27FC236}">
                <a16:creationId xmlns:a16="http://schemas.microsoft.com/office/drawing/2014/main" id="{65AFE4DF-6291-40C7-894E-DA7708AFF916}"/>
              </a:ext>
            </a:extLst>
          </p:cNvPr>
          <p:cNvSpPr txBox="1"/>
          <p:nvPr/>
        </p:nvSpPr>
        <p:spPr>
          <a:xfrm>
            <a:off x="6250419" y="3313164"/>
            <a:ext cx="1615843" cy="523220"/>
          </a:xfrm>
          <a:prstGeom prst="rect">
            <a:avLst/>
          </a:prstGeom>
          <a:noFill/>
          <a:ln>
            <a:solidFill>
              <a:srgbClr val="FF0000"/>
            </a:solidFill>
          </a:ln>
        </p:spPr>
        <p:txBody>
          <a:bodyPr wrap="square" rtlCol="0">
            <a:spAutoFit/>
          </a:bodyPr>
          <a:lstStyle/>
          <a:p>
            <a:r>
              <a:rPr lang="en-US" sz="1400" dirty="0"/>
              <a:t>No complex state since not structure</a:t>
            </a:r>
          </a:p>
        </p:txBody>
      </p:sp>
      <p:sp>
        <p:nvSpPr>
          <p:cNvPr id="14" name="TextBox 13">
            <a:extLst>
              <a:ext uri="{FF2B5EF4-FFF2-40B4-BE49-F238E27FC236}">
                <a16:creationId xmlns:a16="http://schemas.microsoft.com/office/drawing/2014/main" id="{97B6DB2E-1DC7-419F-9D22-2F4AC08A2876}"/>
              </a:ext>
            </a:extLst>
          </p:cNvPr>
          <p:cNvSpPr txBox="1"/>
          <p:nvPr/>
        </p:nvSpPr>
        <p:spPr>
          <a:xfrm>
            <a:off x="8132904" y="3352056"/>
            <a:ext cx="1489491" cy="523220"/>
          </a:xfrm>
          <a:prstGeom prst="rect">
            <a:avLst/>
          </a:prstGeom>
          <a:noFill/>
          <a:ln>
            <a:solidFill>
              <a:srgbClr val="FF0000"/>
            </a:solidFill>
          </a:ln>
        </p:spPr>
        <p:txBody>
          <a:bodyPr wrap="square" rtlCol="0">
            <a:spAutoFit/>
          </a:bodyPr>
          <a:lstStyle/>
          <a:p>
            <a:r>
              <a:rPr lang="en-US" sz="1400" dirty="0"/>
              <a:t>Unique variant ID</a:t>
            </a:r>
          </a:p>
          <a:p>
            <a:r>
              <a:rPr lang="en-US" sz="1400" dirty="0" err="1"/>
              <a:t>chr:pos:alt</a:t>
            </a:r>
            <a:endParaRPr lang="en-US" sz="1400" dirty="0"/>
          </a:p>
        </p:txBody>
      </p:sp>
      <p:sp>
        <p:nvSpPr>
          <p:cNvPr id="15" name="TextBox 14">
            <a:extLst>
              <a:ext uri="{FF2B5EF4-FFF2-40B4-BE49-F238E27FC236}">
                <a16:creationId xmlns:a16="http://schemas.microsoft.com/office/drawing/2014/main" id="{9D26BFEE-E3A7-424F-AEC1-8EC4F9988807}"/>
              </a:ext>
            </a:extLst>
          </p:cNvPr>
          <p:cNvSpPr txBox="1"/>
          <p:nvPr/>
        </p:nvSpPr>
        <p:spPr>
          <a:xfrm>
            <a:off x="238608" y="5151640"/>
            <a:ext cx="7987375" cy="307777"/>
          </a:xfrm>
          <a:prstGeom prst="rect">
            <a:avLst/>
          </a:prstGeom>
          <a:noFill/>
          <a:ln>
            <a:solidFill>
              <a:srgbClr val="FF0000"/>
            </a:solidFill>
          </a:ln>
        </p:spPr>
        <p:txBody>
          <a:bodyPr wrap="square" rtlCol="0">
            <a:spAutoFit/>
          </a:bodyPr>
          <a:lstStyle/>
          <a:p>
            <a:r>
              <a:rPr lang="en-US" sz="1400" dirty="0"/>
              <a:t>Placeholders used for all structure-dependent features since this is the </a:t>
            </a:r>
            <a:r>
              <a:rPr lang="en-US" sz="1400" dirty="0" err="1"/>
              <a:t>uniprot</a:t>
            </a:r>
            <a:r>
              <a:rPr lang="en-US" sz="1400" dirty="0"/>
              <a:t> data row and not a structure </a:t>
            </a:r>
          </a:p>
        </p:txBody>
      </p:sp>
      <p:sp>
        <p:nvSpPr>
          <p:cNvPr id="16" name="TextBox 15">
            <a:extLst>
              <a:ext uri="{FF2B5EF4-FFF2-40B4-BE49-F238E27FC236}">
                <a16:creationId xmlns:a16="http://schemas.microsoft.com/office/drawing/2014/main" id="{7E542324-0DB3-4D66-A15B-9BA7EE4D86A7}"/>
              </a:ext>
            </a:extLst>
          </p:cNvPr>
          <p:cNvSpPr txBox="1"/>
          <p:nvPr/>
        </p:nvSpPr>
        <p:spPr>
          <a:xfrm>
            <a:off x="1199015" y="6205538"/>
            <a:ext cx="10712408" cy="523220"/>
          </a:xfrm>
          <a:prstGeom prst="rect">
            <a:avLst/>
          </a:prstGeom>
          <a:noFill/>
          <a:ln>
            <a:solidFill>
              <a:srgbClr val="FF0000"/>
            </a:solidFill>
          </a:ln>
        </p:spPr>
        <p:txBody>
          <a:bodyPr wrap="square" rtlCol="0">
            <a:spAutoFit/>
          </a:bodyPr>
          <a:lstStyle/>
          <a:p>
            <a:r>
              <a:rPr lang="en-US" sz="1400" dirty="0"/>
              <a:t>This variant position does not have any relevant annotations on </a:t>
            </a:r>
            <a:r>
              <a:rPr lang="en-US" sz="1400" dirty="0" err="1"/>
              <a:t>uniprot</a:t>
            </a:r>
            <a:r>
              <a:rPr lang="en-US" sz="1400" dirty="0"/>
              <a:t> (all False). When any of these are True, it is useful to go directly to </a:t>
            </a:r>
            <a:r>
              <a:rPr lang="en-US" sz="1400" dirty="0" err="1"/>
              <a:t>uniprot</a:t>
            </a:r>
            <a:r>
              <a:rPr lang="en-US" sz="1400" dirty="0"/>
              <a:t> and examine the annotations assigned to this </a:t>
            </a:r>
            <a:r>
              <a:rPr lang="en-US" sz="1400" dirty="0" err="1"/>
              <a:t>uniprot</a:t>
            </a:r>
            <a:r>
              <a:rPr lang="en-US" sz="1400" dirty="0"/>
              <a:t> position to see if any information can be quickly gathered. </a:t>
            </a:r>
          </a:p>
        </p:txBody>
      </p:sp>
    </p:spTree>
    <p:extLst>
      <p:ext uri="{BB962C8B-B14F-4D97-AF65-F5344CB8AC3E}">
        <p14:creationId xmlns:p14="http://schemas.microsoft.com/office/powerpoint/2010/main" val="321599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85B-9993-4A16-A4F8-72E3BD5CFAEE}"/>
              </a:ext>
            </a:extLst>
          </p:cNvPr>
          <p:cNvSpPr>
            <a:spLocks noGrp="1"/>
          </p:cNvSpPr>
          <p:nvPr>
            <p:ph type="title"/>
          </p:nvPr>
        </p:nvSpPr>
        <p:spPr/>
        <p:txBody>
          <a:bodyPr/>
          <a:lstStyle/>
          <a:p>
            <a:r>
              <a:rPr lang="en-US" dirty="0"/>
              <a:t>Second line – PDB data row</a:t>
            </a:r>
          </a:p>
        </p:txBody>
      </p:sp>
      <p:sp>
        <p:nvSpPr>
          <p:cNvPr id="3" name="Content Placeholder 2">
            <a:extLst>
              <a:ext uri="{FF2B5EF4-FFF2-40B4-BE49-F238E27FC236}">
                <a16:creationId xmlns:a16="http://schemas.microsoft.com/office/drawing/2014/main" id="{28E60143-7656-468A-BB92-B39FA3CA5299}"/>
              </a:ext>
            </a:extLst>
          </p:cNvPr>
          <p:cNvSpPr>
            <a:spLocks noGrp="1"/>
          </p:cNvSpPr>
          <p:nvPr>
            <p:ph idx="1"/>
          </p:nvPr>
        </p:nvSpPr>
        <p:spPr>
          <a:xfrm>
            <a:off x="838200" y="1825625"/>
            <a:ext cx="10515600" cy="4787446"/>
          </a:xfrm>
        </p:spPr>
        <p:txBody>
          <a:bodyPr>
            <a:normAutofit/>
          </a:bodyPr>
          <a:lstStyle/>
          <a:p>
            <a:pPr marL="0" indent="0">
              <a:buNone/>
            </a:pPr>
            <a:r>
              <a:rPr lang="en-US" sz="1600" dirty="0"/>
              <a:t>ENST00000357654	P38398	P38398-1	1.0	1710	1710	1710	 	G	G	G</a:t>
            </a:r>
          </a:p>
          <a:p>
            <a:pPr marL="0" indent="0">
              <a:buNone/>
            </a:pPr>
            <a:endParaRPr lang="en-US" sz="1600" dirty="0"/>
          </a:p>
          <a:p>
            <a:pPr marL="0" indent="0">
              <a:buNone/>
            </a:pPr>
            <a:endParaRPr lang="en-US" sz="1600" dirty="0"/>
          </a:p>
          <a:p>
            <a:pPr marL="0" indent="0">
              <a:buNone/>
            </a:pPr>
            <a:r>
              <a:rPr lang="en-US" sz="1600" dirty="0"/>
              <a:t>	G	E	1.0	100.0	1jnx	X	PDB	PDB	17:43063897-</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43063897:T	T	0.405	0.405	25.03	None	-999.0	?	-999.0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False	False	False	False	False	False	False	False</a:t>
            </a:r>
          </a:p>
        </p:txBody>
      </p:sp>
      <p:sp>
        <p:nvSpPr>
          <p:cNvPr id="4" name="TextBox 3">
            <a:extLst>
              <a:ext uri="{FF2B5EF4-FFF2-40B4-BE49-F238E27FC236}">
                <a16:creationId xmlns:a16="http://schemas.microsoft.com/office/drawing/2014/main" id="{A7818ABE-16F6-4901-AAEB-0CBAFB391158}"/>
              </a:ext>
            </a:extLst>
          </p:cNvPr>
          <p:cNvSpPr txBox="1"/>
          <p:nvPr/>
        </p:nvSpPr>
        <p:spPr>
          <a:xfrm>
            <a:off x="919844" y="1441240"/>
            <a:ext cx="10254342" cy="369332"/>
          </a:xfrm>
          <a:prstGeom prst="rect">
            <a:avLst/>
          </a:prstGeom>
          <a:noFill/>
          <a:ln>
            <a:solidFill>
              <a:srgbClr val="FF0000"/>
            </a:solidFill>
          </a:ln>
        </p:spPr>
        <p:txBody>
          <a:bodyPr wrap="square" rtlCol="0">
            <a:spAutoFit/>
          </a:bodyPr>
          <a:lstStyle/>
          <a:p>
            <a:pPr algn="ctr"/>
            <a:r>
              <a:rPr lang="en-US" dirty="0"/>
              <a:t>Same identifiers</a:t>
            </a:r>
          </a:p>
        </p:txBody>
      </p:sp>
      <p:sp>
        <p:nvSpPr>
          <p:cNvPr id="5" name="TextBox 4">
            <a:extLst>
              <a:ext uri="{FF2B5EF4-FFF2-40B4-BE49-F238E27FC236}">
                <a16:creationId xmlns:a16="http://schemas.microsoft.com/office/drawing/2014/main" id="{5786D626-6752-430E-859E-C01369F3D906}"/>
              </a:ext>
            </a:extLst>
          </p:cNvPr>
          <p:cNvSpPr txBox="1"/>
          <p:nvPr/>
        </p:nvSpPr>
        <p:spPr>
          <a:xfrm>
            <a:off x="5324635" y="2517355"/>
            <a:ext cx="771365" cy="369332"/>
          </a:xfrm>
          <a:prstGeom prst="rect">
            <a:avLst/>
          </a:prstGeom>
          <a:noFill/>
          <a:ln>
            <a:solidFill>
              <a:srgbClr val="FF0000"/>
            </a:solidFill>
          </a:ln>
        </p:spPr>
        <p:txBody>
          <a:bodyPr wrap="none" rtlCol="0">
            <a:spAutoFit/>
          </a:bodyPr>
          <a:lstStyle/>
          <a:p>
            <a:r>
              <a:rPr lang="en-US" dirty="0"/>
              <a:t>PDBID</a:t>
            </a:r>
          </a:p>
        </p:txBody>
      </p:sp>
      <p:sp>
        <p:nvSpPr>
          <p:cNvPr id="6" name="TextBox 5">
            <a:extLst>
              <a:ext uri="{FF2B5EF4-FFF2-40B4-BE49-F238E27FC236}">
                <a16:creationId xmlns:a16="http://schemas.microsoft.com/office/drawing/2014/main" id="{6C7DE5E5-76C2-41A8-A1AA-BAAE3CB52634}"/>
              </a:ext>
            </a:extLst>
          </p:cNvPr>
          <p:cNvSpPr txBox="1"/>
          <p:nvPr/>
        </p:nvSpPr>
        <p:spPr>
          <a:xfrm>
            <a:off x="6096000" y="2517355"/>
            <a:ext cx="771365" cy="369332"/>
          </a:xfrm>
          <a:prstGeom prst="rect">
            <a:avLst/>
          </a:prstGeom>
          <a:noFill/>
          <a:ln>
            <a:solidFill>
              <a:srgbClr val="FF0000"/>
            </a:solidFill>
          </a:ln>
        </p:spPr>
        <p:txBody>
          <a:bodyPr wrap="square" rtlCol="0">
            <a:spAutoFit/>
          </a:bodyPr>
          <a:lstStyle/>
          <a:p>
            <a:r>
              <a:rPr lang="en-US" dirty="0"/>
              <a:t>Chain</a:t>
            </a:r>
          </a:p>
        </p:txBody>
      </p:sp>
      <p:sp>
        <p:nvSpPr>
          <p:cNvPr id="7" name="Rectangle 6">
            <a:extLst>
              <a:ext uri="{FF2B5EF4-FFF2-40B4-BE49-F238E27FC236}">
                <a16:creationId xmlns:a16="http://schemas.microsoft.com/office/drawing/2014/main" id="{8F4C265D-D49D-4169-9E0B-8C29F7AB8FCC}"/>
              </a:ext>
            </a:extLst>
          </p:cNvPr>
          <p:cNvSpPr/>
          <p:nvPr/>
        </p:nvSpPr>
        <p:spPr>
          <a:xfrm>
            <a:off x="4371228" y="2148023"/>
            <a:ext cx="3628429" cy="369332"/>
          </a:xfrm>
          <a:prstGeom prst="rect">
            <a:avLst/>
          </a:prstGeom>
          <a:ln>
            <a:solidFill>
              <a:srgbClr val="FF0000"/>
            </a:solidFill>
          </a:ln>
        </p:spPr>
        <p:txBody>
          <a:bodyPr wrap="none">
            <a:spAutoFit/>
          </a:bodyPr>
          <a:lstStyle/>
          <a:p>
            <a:r>
              <a:rPr lang="en-US" dirty="0"/>
              <a:t>https://www.rcsb.org/structure/1jnx</a:t>
            </a:r>
          </a:p>
        </p:txBody>
      </p:sp>
      <p:sp>
        <p:nvSpPr>
          <p:cNvPr id="8" name="TextBox 7">
            <a:extLst>
              <a:ext uri="{FF2B5EF4-FFF2-40B4-BE49-F238E27FC236}">
                <a16:creationId xmlns:a16="http://schemas.microsoft.com/office/drawing/2014/main" id="{A8CF351E-510F-4074-89F4-02F1C130493D}"/>
              </a:ext>
            </a:extLst>
          </p:cNvPr>
          <p:cNvSpPr txBox="1"/>
          <p:nvPr/>
        </p:nvSpPr>
        <p:spPr>
          <a:xfrm>
            <a:off x="6867365" y="2531121"/>
            <a:ext cx="2319024" cy="338554"/>
          </a:xfrm>
          <a:prstGeom prst="rect">
            <a:avLst/>
          </a:prstGeom>
          <a:noFill/>
          <a:ln>
            <a:solidFill>
              <a:srgbClr val="FF0000"/>
            </a:solidFill>
          </a:ln>
        </p:spPr>
        <p:txBody>
          <a:bodyPr wrap="square" rtlCol="0">
            <a:spAutoFit/>
          </a:bodyPr>
          <a:lstStyle/>
          <a:p>
            <a:r>
              <a:rPr lang="en-US" sz="1600" dirty="0"/>
              <a:t>Only applicable to models</a:t>
            </a:r>
          </a:p>
        </p:txBody>
      </p:sp>
      <p:sp>
        <p:nvSpPr>
          <p:cNvPr id="9" name="TextBox 8">
            <a:extLst>
              <a:ext uri="{FF2B5EF4-FFF2-40B4-BE49-F238E27FC236}">
                <a16:creationId xmlns:a16="http://schemas.microsoft.com/office/drawing/2014/main" id="{549F38FF-9EF0-4458-8F6A-B233106A4E80}"/>
              </a:ext>
            </a:extLst>
          </p:cNvPr>
          <p:cNvSpPr txBox="1"/>
          <p:nvPr/>
        </p:nvSpPr>
        <p:spPr>
          <a:xfrm>
            <a:off x="3742380" y="3429000"/>
            <a:ext cx="1544186" cy="1169551"/>
          </a:xfrm>
          <a:prstGeom prst="rect">
            <a:avLst/>
          </a:prstGeom>
          <a:noFill/>
          <a:ln>
            <a:solidFill>
              <a:srgbClr val="FF0000"/>
            </a:solidFill>
          </a:ln>
        </p:spPr>
        <p:txBody>
          <a:bodyPr wrap="square" rtlCol="0">
            <a:spAutoFit/>
          </a:bodyPr>
          <a:lstStyle/>
          <a:p>
            <a:r>
              <a:rPr lang="en-US" sz="1400" dirty="0"/>
              <a:t>SASA is the same in complex or isolated (structure in this case is not a complex</a:t>
            </a:r>
          </a:p>
        </p:txBody>
      </p:sp>
      <p:sp>
        <p:nvSpPr>
          <p:cNvPr id="10" name="TextBox 9">
            <a:extLst>
              <a:ext uri="{FF2B5EF4-FFF2-40B4-BE49-F238E27FC236}">
                <a16:creationId xmlns:a16="http://schemas.microsoft.com/office/drawing/2014/main" id="{46926F27-3850-4EF7-90AF-61007EECEC23}"/>
              </a:ext>
            </a:extLst>
          </p:cNvPr>
          <p:cNvSpPr txBox="1"/>
          <p:nvPr/>
        </p:nvSpPr>
        <p:spPr>
          <a:xfrm>
            <a:off x="2198193" y="3552110"/>
            <a:ext cx="1544186" cy="830997"/>
          </a:xfrm>
          <a:prstGeom prst="rect">
            <a:avLst/>
          </a:prstGeom>
          <a:noFill/>
          <a:ln>
            <a:solidFill>
              <a:srgbClr val="FF0000"/>
            </a:solidFill>
          </a:ln>
        </p:spPr>
        <p:txBody>
          <a:bodyPr wrap="square" rtlCol="0">
            <a:spAutoFit/>
          </a:bodyPr>
          <a:lstStyle/>
          <a:p>
            <a:r>
              <a:rPr lang="en-US" sz="1600" dirty="0"/>
              <a:t>SS is coded as T (see next slide for DSSP codes)</a:t>
            </a:r>
          </a:p>
        </p:txBody>
      </p:sp>
      <p:sp>
        <p:nvSpPr>
          <p:cNvPr id="11" name="TextBox 10">
            <a:extLst>
              <a:ext uri="{FF2B5EF4-FFF2-40B4-BE49-F238E27FC236}">
                <a16:creationId xmlns:a16="http://schemas.microsoft.com/office/drawing/2014/main" id="{7AB0ADAF-0CC3-49F4-B948-E817D839A9FC}"/>
              </a:ext>
            </a:extLst>
          </p:cNvPr>
          <p:cNvSpPr txBox="1"/>
          <p:nvPr/>
        </p:nvSpPr>
        <p:spPr>
          <a:xfrm>
            <a:off x="5286566" y="3874940"/>
            <a:ext cx="1042722" cy="738664"/>
          </a:xfrm>
          <a:prstGeom prst="rect">
            <a:avLst/>
          </a:prstGeom>
          <a:noFill/>
          <a:ln>
            <a:solidFill>
              <a:srgbClr val="FF0000"/>
            </a:solidFill>
          </a:ln>
        </p:spPr>
        <p:txBody>
          <a:bodyPr wrap="square" rtlCol="0">
            <a:spAutoFit/>
          </a:bodyPr>
          <a:lstStyle/>
          <a:p>
            <a:r>
              <a:rPr lang="en-US" sz="1400" dirty="0"/>
              <a:t>Nearest ligand is 25 A away</a:t>
            </a:r>
          </a:p>
        </p:txBody>
      </p:sp>
      <p:sp>
        <p:nvSpPr>
          <p:cNvPr id="12" name="TextBox 11">
            <a:extLst>
              <a:ext uri="{FF2B5EF4-FFF2-40B4-BE49-F238E27FC236}">
                <a16:creationId xmlns:a16="http://schemas.microsoft.com/office/drawing/2014/main" id="{B8CD1A1C-F163-47FC-9B6D-2DF5EF2BDDAB}"/>
              </a:ext>
            </a:extLst>
          </p:cNvPr>
          <p:cNvSpPr txBox="1"/>
          <p:nvPr/>
        </p:nvSpPr>
        <p:spPr>
          <a:xfrm>
            <a:off x="6329288" y="3874940"/>
            <a:ext cx="947812" cy="738664"/>
          </a:xfrm>
          <a:prstGeom prst="rect">
            <a:avLst/>
          </a:prstGeom>
          <a:noFill/>
          <a:ln>
            <a:solidFill>
              <a:srgbClr val="FF0000"/>
            </a:solidFill>
          </a:ln>
        </p:spPr>
        <p:txBody>
          <a:bodyPr wrap="square" rtlCol="0">
            <a:spAutoFit/>
          </a:bodyPr>
          <a:lstStyle/>
          <a:p>
            <a:r>
              <a:rPr lang="en-US" sz="1400" dirty="0"/>
              <a:t>There are no ligands within 5A</a:t>
            </a:r>
          </a:p>
        </p:txBody>
      </p:sp>
      <p:sp>
        <p:nvSpPr>
          <p:cNvPr id="13" name="TextBox 12">
            <a:extLst>
              <a:ext uri="{FF2B5EF4-FFF2-40B4-BE49-F238E27FC236}">
                <a16:creationId xmlns:a16="http://schemas.microsoft.com/office/drawing/2014/main" id="{62EE31E9-3466-4BD3-AE89-178C1F6A6814}"/>
              </a:ext>
            </a:extLst>
          </p:cNvPr>
          <p:cNvSpPr txBox="1"/>
          <p:nvPr/>
        </p:nvSpPr>
        <p:spPr>
          <a:xfrm>
            <a:off x="7293428" y="3874940"/>
            <a:ext cx="3118757" cy="738664"/>
          </a:xfrm>
          <a:prstGeom prst="rect">
            <a:avLst/>
          </a:prstGeom>
          <a:noFill/>
          <a:ln>
            <a:solidFill>
              <a:srgbClr val="FF0000"/>
            </a:solidFill>
          </a:ln>
        </p:spPr>
        <p:txBody>
          <a:bodyPr wrap="square" rtlCol="0">
            <a:spAutoFit/>
          </a:bodyPr>
          <a:lstStyle/>
          <a:p>
            <a:r>
              <a:rPr lang="en-US" sz="1400" dirty="0"/>
              <a:t>There are no nucleotides or other chains in this structure so placeholders are used</a:t>
            </a:r>
          </a:p>
        </p:txBody>
      </p:sp>
      <p:sp>
        <p:nvSpPr>
          <p:cNvPr id="14" name="TextBox 13">
            <a:extLst>
              <a:ext uri="{FF2B5EF4-FFF2-40B4-BE49-F238E27FC236}">
                <a16:creationId xmlns:a16="http://schemas.microsoft.com/office/drawing/2014/main" id="{D176544D-DC1D-4B03-A569-7B80EDF55C63}"/>
              </a:ext>
            </a:extLst>
          </p:cNvPr>
          <p:cNvSpPr txBox="1"/>
          <p:nvPr/>
        </p:nvSpPr>
        <p:spPr>
          <a:xfrm>
            <a:off x="959463" y="5648359"/>
            <a:ext cx="8730344" cy="307777"/>
          </a:xfrm>
          <a:prstGeom prst="rect">
            <a:avLst/>
          </a:prstGeom>
          <a:noFill/>
          <a:ln>
            <a:solidFill>
              <a:srgbClr val="FF0000"/>
            </a:solidFill>
          </a:ln>
        </p:spPr>
        <p:txBody>
          <a:bodyPr wrap="square" rtlCol="0">
            <a:spAutoFit/>
          </a:bodyPr>
          <a:lstStyle/>
          <a:p>
            <a:r>
              <a:rPr lang="en-US" sz="1400" dirty="0"/>
              <a:t>For column consistency, the </a:t>
            </a:r>
            <a:r>
              <a:rPr lang="en-US" sz="1400" dirty="0" err="1"/>
              <a:t>uniprot</a:t>
            </a:r>
            <a:r>
              <a:rPr lang="en-US" sz="1400" dirty="0"/>
              <a:t> annotation columns as with the identifiers are repeated for all data rows</a:t>
            </a:r>
          </a:p>
        </p:txBody>
      </p:sp>
    </p:spTree>
    <p:extLst>
      <p:ext uri="{BB962C8B-B14F-4D97-AF65-F5344CB8AC3E}">
        <p14:creationId xmlns:p14="http://schemas.microsoft.com/office/powerpoint/2010/main" val="12031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13D0-B07A-46F4-8604-A6FB268B057C}"/>
              </a:ext>
            </a:extLst>
          </p:cNvPr>
          <p:cNvSpPr>
            <a:spLocks noGrp="1"/>
          </p:cNvSpPr>
          <p:nvPr>
            <p:ph type="title"/>
          </p:nvPr>
        </p:nvSpPr>
        <p:spPr/>
        <p:txBody>
          <a:bodyPr/>
          <a:lstStyle/>
          <a:p>
            <a:r>
              <a:rPr lang="en-US" dirty="0"/>
              <a:t>DSSP codes</a:t>
            </a:r>
          </a:p>
        </p:txBody>
      </p:sp>
      <p:pic>
        <p:nvPicPr>
          <p:cNvPr id="4" name="Picture 3">
            <a:extLst>
              <a:ext uri="{FF2B5EF4-FFF2-40B4-BE49-F238E27FC236}">
                <a16:creationId xmlns:a16="http://schemas.microsoft.com/office/drawing/2014/main" id="{6CA54CCA-FE13-4670-AB5C-DCC3475787E8}"/>
              </a:ext>
            </a:extLst>
          </p:cNvPr>
          <p:cNvPicPr>
            <a:picLocks noChangeAspect="1"/>
          </p:cNvPicPr>
          <p:nvPr/>
        </p:nvPicPr>
        <p:blipFill>
          <a:blip r:embed="rId2"/>
          <a:stretch>
            <a:fillRect/>
          </a:stretch>
        </p:blipFill>
        <p:spPr>
          <a:xfrm>
            <a:off x="1890330" y="1100666"/>
            <a:ext cx="7061372" cy="5757333"/>
          </a:xfrm>
          <a:prstGeom prst="rect">
            <a:avLst/>
          </a:prstGeom>
        </p:spPr>
      </p:pic>
    </p:spTree>
    <p:extLst>
      <p:ext uri="{BB962C8B-B14F-4D97-AF65-F5344CB8AC3E}">
        <p14:creationId xmlns:p14="http://schemas.microsoft.com/office/powerpoint/2010/main" val="266505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9886-F2D2-45B4-9205-BDE4B347843A}"/>
              </a:ext>
            </a:extLst>
          </p:cNvPr>
          <p:cNvSpPr>
            <a:spLocks noGrp="1"/>
          </p:cNvSpPr>
          <p:nvPr>
            <p:ph type="title"/>
          </p:nvPr>
        </p:nvSpPr>
        <p:spPr/>
        <p:txBody>
          <a:bodyPr/>
          <a:lstStyle/>
          <a:p>
            <a:r>
              <a:rPr lang="en-US" dirty="0"/>
              <a:t>Last line – SWISSMODEL line</a:t>
            </a:r>
          </a:p>
        </p:txBody>
      </p:sp>
      <p:sp>
        <p:nvSpPr>
          <p:cNvPr id="3" name="Content Placeholder 2">
            <a:extLst>
              <a:ext uri="{FF2B5EF4-FFF2-40B4-BE49-F238E27FC236}">
                <a16:creationId xmlns:a16="http://schemas.microsoft.com/office/drawing/2014/main" id="{6BCE52BC-F8A9-4D0F-AE34-E2181085A4E9}"/>
              </a:ext>
            </a:extLst>
          </p:cNvPr>
          <p:cNvSpPr>
            <a:spLocks noGrp="1"/>
          </p:cNvSpPr>
          <p:nvPr>
            <p:ph idx="1"/>
          </p:nvPr>
        </p:nvSpPr>
        <p:spPr>
          <a:xfrm>
            <a:off x="244929" y="1825625"/>
            <a:ext cx="11778341" cy="4351338"/>
          </a:xfrm>
        </p:spPr>
        <p:txBody>
          <a:bodyPr>
            <a:normAutofit/>
          </a:bodyPr>
          <a:lstStyle/>
          <a:p>
            <a:pPr marL="0" indent="0">
              <a:buNone/>
            </a:pPr>
            <a:r>
              <a:rPr lang="en-US" sz="1800" dirty="0"/>
              <a:t>ENST00000357654	P38398	P38398-1	1.0	1710	1710	1710	 	G	G	G</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G	E	100.0	100.00	/</a:t>
            </a:r>
            <a:r>
              <a:rPr lang="en-US" sz="1800" dirty="0" err="1"/>
              <a:t>dors</a:t>
            </a:r>
            <a:r>
              <a:rPr lang="en-US" sz="1800" dirty="0"/>
              <a:t>/</a:t>
            </a:r>
            <a:r>
              <a:rPr lang="en-US" sz="1800" dirty="0" err="1"/>
              <a:t>capra_lab</a:t>
            </a:r>
            <a:r>
              <a:rPr lang="en-US" sz="1800" dirty="0"/>
              <a:t>/data/</a:t>
            </a:r>
            <a:r>
              <a:rPr lang="en-US" sz="1800" dirty="0" err="1"/>
              <a:t>swissmodel</a:t>
            </a:r>
            <a:r>
              <a:rPr lang="en-US" sz="1800" dirty="0"/>
              <a:t>/2018-07-23/SWISS-</a:t>
            </a:r>
          </a:p>
          <a:p>
            <a:pPr marL="0" indent="0">
              <a:buNone/>
            </a:pPr>
            <a:r>
              <a:rPr lang="en-US" sz="1800" dirty="0" err="1"/>
              <a:t>MODEL_Repository</a:t>
            </a:r>
            <a:r>
              <a:rPr lang="en-US" sz="1800" dirty="0"/>
              <a:t>/P3/83/98/</a:t>
            </a:r>
            <a:r>
              <a:rPr lang="en-US" sz="1800" dirty="0" err="1"/>
              <a:t>swissmodel</a:t>
            </a:r>
            <a:r>
              <a:rPr lang="en-US" sz="1800" dirty="0"/>
              <a:t>/1646_1859_4y18.1.A_5b4ed068c4494f26dcaa3793.pdb	A</a:t>
            </a:r>
          </a:p>
          <a:p>
            <a:pPr marL="0" indent="0">
              <a:buNone/>
            </a:pPr>
            <a:endParaRPr lang="en-US" sz="1800" dirty="0"/>
          </a:p>
          <a:p>
            <a:pPr marL="0" indent="0">
              <a:buNone/>
            </a:pPr>
            <a:endParaRPr lang="en-US" sz="1800" dirty="0"/>
          </a:p>
          <a:p>
            <a:pPr marL="0" indent="0">
              <a:buNone/>
            </a:pPr>
            <a:r>
              <a:rPr lang="en-US" sz="1800" dirty="0"/>
              <a:t>	P38398-1	monomer	17:43063897-43063897:T	T	0.25	0.25	-999.0	?	-999.0	?	-999.0	?	False	False	False	False	False	False	False	False</a:t>
            </a:r>
          </a:p>
        </p:txBody>
      </p:sp>
      <p:sp>
        <p:nvSpPr>
          <p:cNvPr id="5" name="TextBox 4">
            <a:extLst>
              <a:ext uri="{FF2B5EF4-FFF2-40B4-BE49-F238E27FC236}">
                <a16:creationId xmlns:a16="http://schemas.microsoft.com/office/drawing/2014/main" id="{CF1EC0CD-63CF-4D9F-9D07-21B06AA44AFE}"/>
              </a:ext>
            </a:extLst>
          </p:cNvPr>
          <p:cNvSpPr txBox="1"/>
          <p:nvPr/>
        </p:nvSpPr>
        <p:spPr>
          <a:xfrm>
            <a:off x="6406243" y="2982685"/>
            <a:ext cx="2243371" cy="369332"/>
          </a:xfrm>
          <a:prstGeom prst="rect">
            <a:avLst/>
          </a:prstGeom>
          <a:noFill/>
          <a:ln>
            <a:solidFill>
              <a:srgbClr val="FF0000"/>
            </a:solidFill>
          </a:ln>
        </p:spPr>
        <p:txBody>
          <a:bodyPr wrap="none" rtlCol="0">
            <a:spAutoFit/>
          </a:bodyPr>
          <a:lstStyle/>
          <a:p>
            <a:r>
              <a:rPr lang="en-US" dirty="0"/>
              <a:t>Full path to model file</a:t>
            </a:r>
          </a:p>
        </p:txBody>
      </p:sp>
      <p:sp>
        <p:nvSpPr>
          <p:cNvPr id="6" name="TextBox 5">
            <a:extLst>
              <a:ext uri="{FF2B5EF4-FFF2-40B4-BE49-F238E27FC236}">
                <a16:creationId xmlns:a16="http://schemas.microsoft.com/office/drawing/2014/main" id="{FC236CC0-4332-4815-A91A-FAC5B627EC89}"/>
              </a:ext>
            </a:extLst>
          </p:cNvPr>
          <p:cNvSpPr txBox="1"/>
          <p:nvPr/>
        </p:nvSpPr>
        <p:spPr>
          <a:xfrm>
            <a:off x="332014" y="4223654"/>
            <a:ext cx="1790699" cy="646331"/>
          </a:xfrm>
          <a:prstGeom prst="rect">
            <a:avLst/>
          </a:prstGeom>
          <a:noFill/>
          <a:ln>
            <a:solidFill>
              <a:srgbClr val="FF0000"/>
            </a:solidFill>
          </a:ln>
        </p:spPr>
        <p:txBody>
          <a:bodyPr wrap="square" rtlCol="0">
            <a:spAutoFit/>
          </a:bodyPr>
          <a:lstStyle/>
          <a:p>
            <a:r>
              <a:rPr lang="en-US" dirty="0"/>
              <a:t>Model is specific for -1 isomer</a:t>
            </a:r>
          </a:p>
        </p:txBody>
      </p:sp>
      <p:sp>
        <p:nvSpPr>
          <p:cNvPr id="7" name="TextBox 6">
            <a:extLst>
              <a:ext uri="{FF2B5EF4-FFF2-40B4-BE49-F238E27FC236}">
                <a16:creationId xmlns:a16="http://schemas.microsoft.com/office/drawing/2014/main" id="{27166F99-84BE-4E8A-8A32-D866BEF8F96F}"/>
              </a:ext>
            </a:extLst>
          </p:cNvPr>
          <p:cNvSpPr txBox="1"/>
          <p:nvPr/>
        </p:nvSpPr>
        <p:spPr>
          <a:xfrm>
            <a:off x="2122713" y="4223654"/>
            <a:ext cx="1790699" cy="646331"/>
          </a:xfrm>
          <a:prstGeom prst="rect">
            <a:avLst/>
          </a:prstGeom>
          <a:noFill/>
          <a:ln>
            <a:solidFill>
              <a:srgbClr val="FF0000"/>
            </a:solidFill>
          </a:ln>
        </p:spPr>
        <p:txBody>
          <a:bodyPr wrap="square" rtlCol="0">
            <a:spAutoFit/>
          </a:bodyPr>
          <a:lstStyle/>
          <a:p>
            <a:r>
              <a:rPr lang="en-US" dirty="0"/>
              <a:t>Template is in monomer state</a:t>
            </a:r>
          </a:p>
        </p:txBody>
      </p:sp>
      <p:sp>
        <p:nvSpPr>
          <p:cNvPr id="8" name="TextBox 7">
            <a:extLst>
              <a:ext uri="{FF2B5EF4-FFF2-40B4-BE49-F238E27FC236}">
                <a16:creationId xmlns:a16="http://schemas.microsoft.com/office/drawing/2014/main" id="{DE6B47E0-4310-4467-B0A2-4767AF951A7E}"/>
              </a:ext>
            </a:extLst>
          </p:cNvPr>
          <p:cNvSpPr txBox="1"/>
          <p:nvPr/>
        </p:nvSpPr>
        <p:spPr>
          <a:xfrm>
            <a:off x="6825343" y="4001294"/>
            <a:ext cx="2792186" cy="830997"/>
          </a:xfrm>
          <a:prstGeom prst="rect">
            <a:avLst/>
          </a:prstGeom>
          <a:noFill/>
          <a:ln>
            <a:solidFill>
              <a:srgbClr val="FF0000"/>
            </a:solidFill>
          </a:ln>
        </p:spPr>
        <p:txBody>
          <a:bodyPr wrap="square" rtlCol="0">
            <a:spAutoFit/>
          </a:bodyPr>
          <a:lstStyle/>
          <a:p>
            <a:r>
              <a:rPr lang="en-US" sz="1200" dirty="0"/>
              <a:t>In model, residue is slightly more buried than the PDB. Model may be inaccurate or PDB may be missing portions that would otherwise bury the residue more</a:t>
            </a:r>
          </a:p>
        </p:txBody>
      </p:sp>
      <p:sp>
        <p:nvSpPr>
          <p:cNvPr id="9" name="TextBox 8">
            <a:extLst>
              <a:ext uri="{FF2B5EF4-FFF2-40B4-BE49-F238E27FC236}">
                <a16:creationId xmlns:a16="http://schemas.microsoft.com/office/drawing/2014/main" id="{35DCB341-9C4B-43CA-8E96-43ABEE9583D5}"/>
              </a:ext>
            </a:extLst>
          </p:cNvPr>
          <p:cNvSpPr txBox="1"/>
          <p:nvPr/>
        </p:nvSpPr>
        <p:spPr>
          <a:xfrm>
            <a:off x="1910440" y="2336354"/>
            <a:ext cx="4005943" cy="1015663"/>
          </a:xfrm>
          <a:prstGeom prst="rect">
            <a:avLst/>
          </a:prstGeom>
          <a:noFill/>
          <a:ln>
            <a:solidFill>
              <a:srgbClr val="FF0000"/>
            </a:solidFill>
          </a:ln>
        </p:spPr>
        <p:txBody>
          <a:bodyPr wrap="square" rtlCol="0">
            <a:spAutoFit/>
          </a:bodyPr>
          <a:lstStyle/>
          <a:p>
            <a:r>
              <a:rPr lang="en-US" sz="1200" dirty="0"/>
              <a:t>Template is 100% similar to modeled sequence. In many cases, SWISSMODEL will use a PDB of the same protein to model the protein when there already is a PDB. This can be useful to fill in missing residues absent from the PDB but is generally very similar to the PDB and can be ignored.</a:t>
            </a:r>
          </a:p>
        </p:txBody>
      </p:sp>
      <p:sp>
        <p:nvSpPr>
          <p:cNvPr id="10" name="TextBox 9">
            <a:extLst>
              <a:ext uri="{FF2B5EF4-FFF2-40B4-BE49-F238E27FC236}">
                <a16:creationId xmlns:a16="http://schemas.microsoft.com/office/drawing/2014/main" id="{1556FF0A-97CA-4C69-9163-2921E12C7830}"/>
              </a:ext>
            </a:extLst>
          </p:cNvPr>
          <p:cNvSpPr txBox="1"/>
          <p:nvPr/>
        </p:nvSpPr>
        <p:spPr>
          <a:xfrm>
            <a:off x="76200" y="5565380"/>
            <a:ext cx="2819400" cy="1200329"/>
          </a:xfrm>
          <a:prstGeom prst="rect">
            <a:avLst/>
          </a:prstGeom>
          <a:noFill/>
          <a:ln>
            <a:solidFill>
              <a:srgbClr val="FF0000"/>
            </a:solidFill>
          </a:ln>
        </p:spPr>
        <p:txBody>
          <a:bodyPr wrap="square" rtlCol="0">
            <a:spAutoFit/>
          </a:bodyPr>
          <a:lstStyle/>
          <a:p>
            <a:r>
              <a:rPr lang="en-US" dirty="0"/>
              <a:t>Model has no ligands, nucleotides, or other chains, so placeholders used</a:t>
            </a:r>
          </a:p>
        </p:txBody>
      </p:sp>
    </p:spTree>
    <p:extLst>
      <p:ext uri="{BB962C8B-B14F-4D97-AF65-F5344CB8AC3E}">
        <p14:creationId xmlns:p14="http://schemas.microsoft.com/office/powerpoint/2010/main" val="143094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32E3-7387-4BF3-B4EA-6A8D88546AD7}"/>
              </a:ext>
            </a:extLst>
          </p:cNvPr>
          <p:cNvSpPr>
            <a:spLocks noGrp="1"/>
          </p:cNvSpPr>
          <p:nvPr>
            <p:ph type="title"/>
          </p:nvPr>
        </p:nvSpPr>
        <p:spPr/>
        <p:txBody>
          <a:bodyPr/>
          <a:lstStyle/>
          <a:p>
            <a:r>
              <a:rPr lang="en-US" dirty="0"/>
              <a:t>Other output files</a:t>
            </a:r>
          </a:p>
        </p:txBody>
      </p:sp>
      <p:sp>
        <p:nvSpPr>
          <p:cNvPr id="3" name="Content Placeholder 2">
            <a:extLst>
              <a:ext uri="{FF2B5EF4-FFF2-40B4-BE49-F238E27FC236}">
                <a16:creationId xmlns:a16="http://schemas.microsoft.com/office/drawing/2014/main" id="{372DA6C7-2718-442F-9123-1A04928CB952}"/>
              </a:ext>
            </a:extLst>
          </p:cNvPr>
          <p:cNvSpPr>
            <a:spLocks noGrp="1"/>
          </p:cNvSpPr>
          <p:nvPr>
            <p:ph idx="1"/>
          </p:nvPr>
        </p:nvSpPr>
        <p:spPr/>
        <p:txBody>
          <a:bodyPr/>
          <a:lstStyle/>
          <a:p>
            <a:pPr marL="0" indent="0">
              <a:buNone/>
            </a:pPr>
            <a:r>
              <a:rPr lang="en-US" b="1" dirty="0" err="1"/>
              <a:t>example_VEP.alignments</a:t>
            </a:r>
            <a:r>
              <a:rPr lang="en-US" b="1" dirty="0"/>
              <a:t> </a:t>
            </a:r>
            <a:r>
              <a:rPr lang="en-US" dirty="0"/>
              <a:t>= contains entire sequence alignments to examine any gaps, etc. that may be important to future analysis.</a:t>
            </a:r>
          </a:p>
          <a:p>
            <a:pPr marL="0" indent="0">
              <a:buNone/>
            </a:pPr>
            <a:r>
              <a:rPr lang="en-US" dirty="0"/>
              <a:t>- 	This file can be very large and you may not be interested in it, so 	use </a:t>
            </a:r>
            <a:r>
              <a:rPr lang="en-US" b="1" dirty="0"/>
              <a:t>–a</a:t>
            </a:r>
            <a:r>
              <a:rPr lang="en-US" dirty="0"/>
              <a:t> to suppress creation of this file</a:t>
            </a:r>
          </a:p>
          <a:p>
            <a:pPr marL="0" indent="0">
              <a:buNone/>
            </a:pPr>
            <a:endParaRPr lang="en-US" dirty="0"/>
          </a:p>
          <a:p>
            <a:pPr marL="0" indent="0">
              <a:buNone/>
            </a:pPr>
            <a:r>
              <a:rPr lang="en-US" b="1" dirty="0" err="1"/>
              <a:t>example_VEP.completed</a:t>
            </a:r>
            <a:r>
              <a:rPr lang="en-US" dirty="0"/>
              <a:t> = simple file that logs every variant that has been run. Used automatically to continue where program left off if it does not complete for some reason </a:t>
            </a:r>
          </a:p>
          <a:p>
            <a:pPr marL="0" indent="0">
              <a:buNone/>
            </a:pPr>
            <a:r>
              <a:rPr lang="en-US" dirty="0"/>
              <a:t>-	suppress the continuation to start entire variant list over with </a:t>
            </a:r>
            <a:r>
              <a:rPr lang="en-US" b="1" dirty="0"/>
              <a:t>–c</a:t>
            </a:r>
          </a:p>
        </p:txBody>
      </p:sp>
    </p:spTree>
    <p:extLst>
      <p:ext uri="{BB962C8B-B14F-4D97-AF65-F5344CB8AC3E}">
        <p14:creationId xmlns:p14="http://schemas.microsoft.com/office/powerpoint/2010/main" val="127761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510C-AB17-4B3D-871B-A166093E8B4F}"/>
              </a:ext>
            </a:extLst>
          </p:cNvPr>
          <p:cNvSpPr>
            <a:spLocks noGrp="1"/>
          </p:cNvSpPr>
          <p:nvPr>
            <p:ph type="title"/>
          </p:nvPr>
        </p:nvSpPr>
        <p:spPr/>
        <p:txBody>
          <a:bodyPr/>
          <a:lstStyle/>
          <a:p>
            <a:r>
              <a:rPr lang="en-US" dirty="0"/>
              <a:t>Setting up </a:t>
            </a:r>
            <a:r>
              <a:rPr lang="en-US" dirty="0" err="1"/>
              <a:t>cast_variant</a:t>
            </a:r>
            <a:endParaRPr lang="en-US" dirty="0"/>
          </a:p>
        </p:txBody>
      </p:sp>
      <p:sp>
        <p:nvSpPr>
          <p:cNvPr id="3" name="Content Placeholder 2">
            <a:extLst>
              <a:ext uri="{FF2B5EF4-FFF2-40B4-BE49-F238E27FC236}">
                <a16:creationId xmlns:a16="http://schemas.microsoft.com/office/drawing/2014/main" id="{A4F42045-F9CC-426E-A2D6-22DBA92C747E}"/>
              </a:ext>
            </a:extLst>
          </p:cNvPr>
          <p:cNvSpPr>
            <a:spLocks noGrp="1"/>
          </p:cNvSpPr>
          <p:nvPr>
            <p:ph idx="1"/>
          </p:nvPr>
        </p:nvSpPr>
        <p:spPr/>
        <p:txBody>
          <a:bodyPr/>
          <a:lstStyle/>
          <a:p>
            <a:pPr marL="0" indent="0">
              <a:buNone/>
            </a:pPr>
            <a:r>
              <a:rPr lang="en-US" dirty="0"/>
              <a:t>Dependencies:</a:t>
            </a:r>
          </a:p>
          <a:p>
            <a:pPr marL="0" indent="0">
              <a:buNone/>
            </a:pPr>
            <a:r>
              <a:rPr lang="en-US" b="1" dirty="0"/>
              <a:t>python2.7</a:t>
            </a:r>
          </a:p>
          <a:p>
            <a:pPr marL="514350" indent="-514350">
              <a:buAutoNum type="arabicPeriod"/>
            </a:pPr>
            <a:r>
              <a:rPr lang="en-US" dirty="0"/>
              <a:t>Pandas (pandas)</a:t>
            </a:r>
          </a:p>
          <a:p>
            <a:pPr marL="514350" indent="-514350">
              <a:buAutoNum type="arabicPeriod"/>
            </a:pPr>
            <a:r>
              <a:rPr lang="en-US" dirty="0" err="1"/>
              <a:t>Biopython</a:t>
            </a:r>
            <a:r>
              <a:rPr lang="en-US" dirty="0"/>
              <a:t> (bio)</a:t>
            </a:r>
          </a:p>
          <a:p>
            <a:pPr marL="514350" indent="-514350">
              <a:buAutoNum type="arabicPeriod"/>
            </a:pPr>
            <a:r>
              <a:rPr lang="en-US" dirty="0" err="1"/>
              <a:t>Numpy</a:t>
            </a:r>
            <a:r>
              <a:rPr lang="en-US" dirty="0"/>
              <a:t> (</a:t>
            </a:r>
            <a:r>
              <a:rPr lang="en-US" dirty="0" err="1"/>
              <a:t>numpy</a:t>
            </a:r>
            <a:r>
              <a:rPr lang="en-US" dirty="0"/>
              <a:t>)</a:t>
            </a:r>
          </a:p>
          <a:p>
            <a:pPr marL="514350" indent="-514350">
              <a:buAutoNum type="arabicPeriod"/>
            </a:pPr>
            <a:r>
              <a:rPr lang="en-US" dirty="0"/>
              <a:t>xml</a:t>
            </a:r>
          </a:p>
        </p:txBody>
      </p:sp>
    </p:spTree>
    <p:extLst>
      <p:ext uri="{BB962C8B-B14F-4D97-AF65-F5344CB8AC3E}">
        <p14:creationId xmlns:p14="http://schemas.microsoft.com/office/powerpoint/2010/main" val="114738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EB83-E771-4788-AD12-AC0F8738E5FA}"/>
              </a:ext>
            </a:extLst>
          </p:cNvPr>
          <p:cNvSpPr>
            <a:spLocks noGrp="1"/>
          </p:cNvSpPr>
          <p:nvPr>
            <p:ph type="title"/>
          </p:nvPr>
        </p:nvSpPr>
        <p:spPr/>
        <p:txBody>
          <a:bodyPr/>
          <a:lstStyle/>
          <a:p>
            <a:r>
              <a:rPr lang="en-US" dirty="0"/>
              <a:t>Dataset workflow for </a:t>
            </a:r>
            <a:r>
              <a:rPr lang="en-US" dirty="0" err="1"/>
              <a:t>cast_variants</a:t>
            </a:r>
            <a:endParaRPr lang="en-US" dirty="0"/>
          </a:p>
        </p:txBody>
      </p:sp>
      <p:sp>
        <p:nvSpPr>
          <p:cNvPr id="4" name="Rectangle: Rounded Corners 3">
            <a:extLst>
              <a:ext uri="{FF2B5EF4-FFF2-40B4-BE49-F238E27FC236}">
                <a16:creationId xmlns:a16="http://schemas.microsoft.com/office/drawing/2014/main" id="{C5FC639D-BC7D-4B2A-A164-9F9EF08CD9A9}"/>
              </a:ext>
            </a:extLst>
          </p:cNvPr>
          <p:cNvSpPr/>
          <p:nvPr/>
        </p:nvSpPr>
        <p:spPr>
          <a:xfrm>
            <a:off x="604157" y="2324100"/>
            <a:ext cx="2068286"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ENSEMBL </a:t>
            </a:r>
            <a:r>
              <a:rPr lang="en-US" dirty="0" err="1">
                <a:solidFill>
                  <a:schemeClr val="tx1"/>
                </a:solidFill>
              </a:rPr>
              <a:t>Fasta</a:t>
            </a:r>
            <a:r>
              <a:rPr lang="en-US" dirty="0">
                <a:solidFill>
                  <a:schemeClr val="tx1"/>
                </a:solidFill>
              </a:rPr>
              <a:t> sequences</a:t>
            </a:r>
          </a:p>
        </p:txBody>
      </p:sp>
      <p:sp>
        <p:nvSpPr>
          <p:cNvPr id="5" name="Rectangle: Rounded Corners 4">
            <a:extLst>
              <a:ext uri="{FF2B5EF4-FFF2-40B4-BE49-F238E27FC236}">
                <a16:creationId xmlns:a16="http://schemas.microsoft.com/office/drawing/2014/main" id="{54F8C5B9-BB7E-4CDE-B132-0648892A59B7}"/>
              </a:ext>
            </a:extLst>
          </p:cNvPr>
          <p:cNvSpPr/>
          <p:nvPr/>
        </p:nvSpPr>
        <p:spPr>
          <a:xfrm>
            <a:off x="604157" y="4163786"/>
            <a:ext cx="2068286"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Refseq</a:t>
            </a:r>
            <a:r>
              <a:rPr lang="en-US" dirty="0">
                <a:solidFill>
                  <a:schemeClr val="tx1"/>
                </a:solidFill>
              </a:rPr>
              <a:t> </a:t>
            </a:r>
            <a:r>
              <a:rPr lang="en-US" dirty="0" err="1">
                <a:solidFill>
                  <a:schemeClr val="tx1"/>
                </a:solidFill>
              </a:rPr>
              <a:t>fasta</a:t>
            </a:r>
            <a:r>
              <a:rPr lang="en-US" dirty="0">
                <a:solidFill>
                  <a:schemeClr val="tx1"/>
                </a:solidFill>
              </a:rPr>
              <a:t> sequences</a:t>
            </a:r>
          </a:p>
        </p:txBody>
      </p:sp>
      <p:sp>
        <p:nvSpPr>
          <p:cNvPr id="6" name="Rectangle: Rounded Corners 5">
            <a:extLst>
              <a:ext uri="{FF2B5EF4-FFF2-40B4-BE49-F238E27FC236}">
                <a16:creationId xmlns:a16="http://schemas.microsoft.com/office/drawing/2014/main" id="{C8A7E5FE-4DFD-4150-AC7E-90EFC93EB526}"/>
              </a:ext>
            </a:extLst>
          </p:cNvPr>
          <p:cNvSpPr/>
          <p:nvPr/>
        </p:nvSpPr>
        <p:spPr>
          <a:xfrm>
            <a:off x="2838450" y="3036093"/>
            <a:ext cx="3091543" cy="12300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Uniprot</a:t>
            </a:r>
            <a:r>
              <a:rPr lang="en-US" dirty="0">
                <a:solidFill>
                  <a:schemeClr val="tx1"/>
                </a:solidFill>
              </a:rPr>
              <a:t> hub:</a:t>
            </a:r>
          </a:p>
          <a:p>
            <a:pPr marL="285750" indent="-285750" algn="ctr">
              <a:buFont typeface="Arial" panose="020B0604020202020204" pitchFamily="34" charset="0"/>
              <a:buChar char="•"/>
            </a:pPr>
            <a:r>
              <a:rPr lang="en-US" dirty="0">
                <a:solidFill>
                  <a:schemeClr val="tx1"/>
                </a:solidFill>
              </a:rPr>
              <a:t>FASTA sequences for canonical and isoforms</a:t>
            </a:r>
          </a:p>
          <a:p>
            <a:pPr marL="285750" indent="-285750" algn="ctr">
              <a:buFont typeface="Arial" panose="020B0604020202020204" pitchFamily="34" charset="0"/>
              <a:buChar char="•"/>
            </a:pPr>
            <a:r>
              <a:rPr lang="en-US" dirty="0">
                <a:solidFill>
                  <a:schemeClr val="tx1"/>
                </a:solidFill>
              </a:rPr>
              <a:t>Positional annotations</a:t>
            </a:r>
          </a:p>
        </p:txBody>
      </p:sp>
      <p:sp>
        <p:nvSpPr>
          <p:cNvPr id="7" name="Rectangle: Rounded Corners 6">
            <a:extLst>
              <a:ext uri="{FF2B5EF4-FFF2-40B4-BE49-F238E27FC236}">
                <a16:creationId xmlns:a16="http://schemas.microsoft.com/office/drawing/2014/main" id="{CE05D4BC-C9C5-4DCA-8DE6-D188AEDE0895}"/>
              </a:ext>
            </a:extLst>
          </p:cNvPr>
          <p:cNvSpPr/>
          <p:nvPr/>
        </p:nvSpPr>
        <p:spPr>
          <a:xfrm>
            <a:off x="6096000" y="2324100"/>
            <a:ext cx="2732314" cy="7119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PDB Structures</a:t>
            </a:r>
          </a:p>
        </p:txBody>
      </p:sp>
      <p:sp>
        <p:nvSpPr>
          <p:cNvPr id="8" name="Rectangle: Rounded Corners 7">
            <a:extLst>
              <a:ext uri="{FF2B5EF4-FFF2-40B4-BE49-F238E27FC236}">
                <a16:creationId xmlns:a16="http://schemas.microsoft.com/office/drawing/2014/main" id="{6D17C0A4-47E8-482D-A293-C6401FE2A06A}"/>
              </a:ext>
            </a:extLst>
          </p:cNvPr>
          <p:cNvSpPr/>
          <p:nvPr/>
        </p:nvSpPr>
        <p:spPr>
          <a:xfrm>
            <a:off x="6096000" y="4163786"/>
            <a:ext cx="2732314"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SWISSMODELS</a:t>
            </a:r>
          </a:p>
        </p:txBody>
      </p:sp>
      <p:cxnSp>
        <p:nvCxnSpPr>
          <p:cNvPr id="10" name="Straight Arrow Connector 9">
            <a:extLst>
              <a:ext uri="{FF2B5EF4-FFF2-40B4-BE49-F238E27FC236}">
                <a16:creationId xmlns:a16="http://schemas.microsoft.com/office/drawing/2014/main" id="{1D10529D-6142-41B4-8181-244F9D3F7A66}"/>
              </a:ext>
            </a:extLst>
          </p:cNvPr>
          <p:cNvCxnSpPr/>
          <p:nvPr/>
        </p:nvCxnSpPr>
        <p:spPr>
          <a:xfrm>
            <a:off x="2672443" y="3036093"/>
            <a:ext cx="166007" cy="12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C96442-07A2-4F2A-9000-09814CE8D3FE}"/>
              </a:ext>
            </a:extLst>
          </p:cNvPr>
          <p:cNvCxnSpPr>
            <a:cxnSpLocks/>
          </p:cNvCxnSpPr>
          <p:nvPr/>
        </p:nvCxnSpPr>
        <p:spPr>
          <a:xfrm flipV="1">
            <a:off x="2634343" y="4038600"/>
            <a:ext cx="204107" cy="12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1D6BBD-43AC-4BA3-8DDF-4073AFEFF5C3}"/>
              </a:ext>
            </a:extLst>
          </p:cNvPr>
          <p:cNvCxnSpPr>
            <a:cxnSpLocks/>
          </p:cNvCxnSpPr>
          <p:nvPr/>
        </p:nvCxnSpPr>
        <p:spPr>
          <a:xfrm flipV="1">
            <a:off x="5883729" y="2920259"/>
            <a:ext cx="204107" cy="12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AA7D8F-5513-46B6-930A-30727EEE9475}"/>
              </a:ext>
            </a:extLst>
          </p:cNvPr>
          <p:cNvCxnSpPr>
            <a:cxnSpLocks/>
          </p:cNvCxnSpPr>
          <p:nvPr/>
        </p:nvCxnSpPr>
        <p:spPr>
          <a:xfrm>
            <a:off x="5804807" y="4266179"/>
            <a:ext cx="283029" cy="12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165C2F25-CEF8-4118-B878-5E69868E17B1}"/>
              </a:ext>
            </a:extLst>
          </p:cNvPr>
          <p:cNvSpPr/>
          <p:nvPr/>
        </p:nvSpPr>
        <p:spPr>
          <a:xfrm>
            <a:off x="8975272" y="2324100"/>
            <a:ext cx="2291443" cy="6587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SASA, SS, closest ligand, etc.</a:t>
            </a:r>
          </a:p>
        </p:txBody>
      </p:sp>
      <p:sp>
        <p:nvSpPr>
          <p:cNvPr id="19" name="Rectangle: Rounded Corners 18">
            <a:extLst>
              <a:ext uri="{FF2B5EF4-FFF2-40B4-BE49-F238E27FC236}">
                <a16:creationId xmlns:a16="http://schemas.microsoft.com/office/drawing/2014/main" id="{2FCF1909-5DC0-4ABC-A36D-CE47864D5538}"/>
              </a:ext>
            </a:extLst>
          </p:cNvPr>
          <p:cNvSpPr/>
          <p:nvPr/>
        </p:nvSpPr>
        <p:spPr>
          <a:xfrm>
            <a:off x="8994321" y="3820969"/>
            <a:ext cx="2291443" cy="14639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SASA, SS, closest ligand, etc. + template identity, complex state, structure isoform</a:t>
            </a:r>
          </a:p>
        </p:txBody>
      </p:sp>
      <p:cxnSp>
        <p:nvCxnSpPr>
          <p:cNvPr id="21" name="Straight Arrow Connector 20">
            <a:extLst>
              <a:ext uri="{FF2B5EF4-FFF2-40B4-BE49-F238E27FC236}">
                <a16:creationId xmlns:a16="http://schemas.microsoft.com/office/drawing/2014/main" id="{E2840F1A-C58F-409A-9118-00EA4C1DB56D}"/>
              </a:ext>
            </a:extLst>
          </p:cNvPr>
          <p:cNvCxnSpPr>
            <a:stCxn id="7" idx="3"/>
            <a:endCxn id="18" idx="1"/>
          </p:cNvCxnSpPr>
          <p:nvPr/>
        </p:nvCxnSpPr>
        <p:spPr>
          <a:xfrm flipV="1">
            <a:off x="8828314" y="2653476"/>
            <a:ext cx="146958" cy="2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3F1934-5F57-4B65-BBF4-2D294B83F7B4}"/>
              </a:ext>
            </a:extLst>
          </p:cNvPr>
          <p:cNvCxnSpPr>
            <a:stCxn id="8" idx="3"/>
            <a:endCxn id="19" idx="1"/>
          </p:cNvCxnSpPr>
          <p:nvPr/>
        </p:nvCxnSpPr>
        <p:spPr>
          <a:xfrm flipV="1">
            <a:off x="8828314" y="4552950"/>
            <a:ext cx="1660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FC4A31-7099-4713-88C4-4EAE03283C43}"/>
              </a:ext>
            </a:extLst>
          </p:cNvPr>
          <p:cNvCxnSpPr>
            <a:cxnSpLocks/>
          </p:cNvCxnSpPr>
          <p:nvPr/>
        </p:nvCxnSpPr>
        <p:spPr>
          <a:xfrm>
            <a:off x="11119757" y="2982852"/>
            <a:ext cx="293916" cy="446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2E7DE8-91EA-4473-A4EF-10069B4C6C66}"/>
              </a:ext>
            </a:extLst>
          </p:cNvPr>
          <p:cNvCxnSpPr>
            <a:cxnSpLocks/>
          </p:cNvCxnSpPr>
          <p:nvPr/>
        </p:nvCxnSpPr>
        <p:spPr>
          <a:xfrm flipV="1">
            <a:off x="11146971" y="3458935"/>
            <a:ext cx="304800" cy="36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9667A0-E24A-4261-8714-13291B62602A}"/>
              </a:ext>
            </a:extLst>
          </p:cNvPr>
          <p:cNvCxnSpPr/>
          <p:nvPr/>
        </p:nvCxnSpPr>
        <p:spPr>
          <a:xfrm flipV="1">
            <a:off x="6014357" y="3458935"/>
            <a:ext cx="5399316" cy="19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316F1659-085D-42ED-AA1E-33CD34AB4400}"/>
              </a:ext>
            </a:extLst>
          </p:cNvPr>
          <p:cNvSpPr/>
          <p:nvPr/>
        </p:nvSpPr>
        <p:spPr>
          <a:xfrm>
            <a:off x="11421836" y="3036093"/>
            <a:ext cx="770163" cy="78487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a:t>
            </a:r>
          </a:p>
        </p:txBody>
      </p:sp>
      <p:sp>
        <p:nvSpPr>
          <p:cNvPr id="34" name="TextBox 33">
            <a:extLst>
              <a:ext uri="{FF2B5EF4-FFF2-40B4-BE49-F238E27FC236}">
                <a16:creationId xmlns:a16="http://schemas.microsoft.com/office/drawing/2014/main" id="{38FC94B9-5EA1-4037-98B4-F9C61874450A}"/>
              </a:ext>
            </a:extLst>
          </p:cNvPr>
          <p:cNvSpPr txBox="1"/>
          <p:nvPr/>
        </p:nvSpPr>
        <p:spPr>
          <a:xfrm>
            <a:off x="276225" y="3102429"/>
            <a:ext cx="2724150" cy="954107"/>
          </a:xfrm>
          <a:prstGeom prst="rect">
            <a:avLst/>
          </a:prstGeom>
          <a:noFill/>
        </p:spPr>
        <p:txBody>
          <a:bodyPr wrap="square" rtlCol="0">
            <a:spAutoFit/>
          </a:bodyPr>
          <a:lstStyle/>
          <a:p>
            <a:r>
              <a:rPr lang="en-US" sz="1400" dirty="0"/>
              <a:t>Assign variant to a transcript, preferably one listed as canonical in </a:t>
            </a:r>
            <a:r>
              <a:rPr lang="en-US" sz="1400" dirty="0" err="1"/>
              <a:t>uniprot</a:t>
            </a:r>
            <a:r>
              <a:rPr lang="en-US" sz="1400" dirty="0"/>
              <a:t>. Or use the transcript provided by user</a:t>
            </a:r>
          </a:p>
        </p:txBody>
      </p:sp>
      <p:sp>
        <p:nvSpPr>
          <p:cNvPr id="35" name="TextBox 34">
            <a:extLst>
              <a:ext uri="{FF2B5EF4-FFF2-40B4-BE49-F238E27FC236}">
                <a16:creationId xmlns:a16="http://schemas.microsoft.com/office/drawing/2014/main" id="{551CA85F-F407-4677-965F-1D52C167B2A0}"/>
              </a:ext>
            </a:extLst>
          </p:cNvPr>
          <p:cNvSpPr txBox="1"/>
          <p:nvPr/>
        </p:nvSpPr>
        <p:spPr>
          <a:xfrm>
            <a:off x="2680607" y="2541260"/>
            <a:ext cx="1875064" cy="461665"/>
          </a:xfrm>
          <a:prstGeom prst="rect">
            <a:avLst/>
          </a:prstGeom>
          <a:noFill/>
        </p:spPr>
        <p:txBody>
          <a:bodyPr wrap="square" rtlCol="0">
            <a:spAutoFit/>
          </a:bodyPr>
          <a:lstStyle/>
          <a:p>
            <a:r>
              <a:rPr lang="en-US" sz="1200" dirty="0"/>
              <a:t>Align transcript sequence to </a:t>
            </a:r>
            <a:r>
              <a:rPr lang="en-US" sz="1200" dirty="0" err="1"/>
              <a:t>uniprot</a:t>
            </a:r>
            <a:r>
              <a:rPr lang="en-US" sz="1200" dirty="0"/>
              <a:t> sequence</a:t>
            </a:r>
          </a:p>
        </p:txBody>
      </p:sp>
      <p:sp>
        <p:nvSpPr>
          <p:cNvPr id="36" name="TextBox 35">
            <a:extLst>
              <a:ext uri="{FF2B5EF4-FFF2-40B4-BE49-F238E27FC236}">
                <a16:creationId xmlns:a16="http://schemas.microsoft.com/office/drawing/2014/main" id="{298F365D-3250-4F24-96F2-199EEB170F3D}"/>
              </a:ext>
            </a:extLst>
          </p:cNvPr>
          <p:cNvSpPr txBox="1"/>
          <p:nvPr/>
        </p:nvSpPr>
        <p:spPr>
          <a:xfrm>
            <a:off x="2967718" y="4275017"/>
            <a:ext cx="2941864" cy="2308324"/>
          </a:xfrm>
          <a:prstGeom prst="rect">
            <a:avLst/>
          </a:prstGeom>
          <a:noFill/>
        </p:spPr>
        <p:txBody>
          <a:bodyPr wrap="square" rtlCol="0">
            <a:spAutoFit/>
          </a:bodyPr>
          <a:lstStyle/>
          <a:p>
            <a:r>
              <a:rPr lang="en-US" dirty="0" err="1"/>
              <a:t>Uniprot</a:t>
            </a:r>
            <a:r>
              <a:rPr lang="en-US" dirty="0"/>
              <a:t> is a central repository for proteins. It contains sequences for isoforms, protein function, protein domains, mutagenesis or known variant information, binding sites, etc. etc. </a:t>
            </a:r>
          </a:p>
        </p:txBody>
      </p:sp>
      <p:sp>
        <p:nvSpPr>
          <p:cNvPr id="37" name="TextBox 36">
            <a:extLst>
              <a:ext uri="{FF2B5EF4-FFF2-40B4-BE49-F238E27FC236}">
                <a16:creationId xmlns:a16="http://schemas.microsoft.com/office/drawing/2014/main" id="{157B333A-B974-4D9F-B223-11177C9FD2BE}"/>
              </a:ext>
            </a:extLst>
          </p:cNvPr>
          <p:cNvSpPr txBox="1"/>
          <p:nvPr/>
        </p:nvSpPr>
        <p:spPr>
          <a:xfrm>
            <a:off x="5475515" y="1736599"/>
            <a:ext cx="3238500" cy="523220"/>
          </a:xfrm>
          <a:prstGeom prst="rect">
            <a:avLst/>
          </a:prstGeom>
          <a:noFill/>
        </p:spPr>
        <p:txBody>
          <a:bodyPr wrap="square" rtlCol="0">
            <a:spAutoFit/>
          </a:bodyPr>
          <a:lstStyle/>
          <a:p>
            <a:r>
              <a:rPr lang="en-US" sz="1400" dirty="0"/>
              <a:t>Find the pre-aligned PDB structures using the SIFTs alignment databases</a:t>
            </a:r>
          </a:p>
        </p:txBody>
      </p:sp>
      <p:sp>
        <p:nvSpPr>
          <p:cNvPr id="38" name="TextBox 37">
            <a:extLst>
              <a:ext uri="{FF2B5EF4-FFF2-40B4-BE49-F238E27FC236}">
                <a16:creationId xmlns:a16="http://schemas.microsoft.com/office/drawing/2014/main" id="{BC910F4F-34ED-427E-884F-4EB89D292045}"/>
              </a:ext>
            </a:extLst>
          </p:cNvPr>
          <p:cNvSpPr txBox="1"/>
          <p:nvPr/>
        </p:nvSpPr>
        <p:spPr>
          <a:xfrm>
            <a:off x="6282420" y="4977711"/>
            <a:ext cx="2495550" cy="954107"/>
          </a:xfrm>
          <a:prstGeom prst="rect">
            <a:avLst/>
          </a:prstGeom>
          <a:noFill/>
        </p:spPr>
        <p:txBody>
          <a:bodyPr wrap="square" rtlCol="0">
            <a:spAutoFit/>
          </a:bodyPr>
          <a:lstStyle/>
          <a:p>
            <a:r>
              <a:rPr lang="en-US" sz="1400" dirty="0"/>
              <a:t>Look through the INDEX of downloaded SWISSMODELs to find one that matches the </a:t>
            </a:r>
            <a:r>
              <a:rPr lang="en-US" sz="1400" dirty="0" err="1"/>
              <a:t>uniprot</a:t>
            </a:r>
            <a:r>
              <a:rPr lang="en-US" sz="1400" dirty="0"/>
              <a:t> provided and align.</a:t>
            </a:r>
          </a:p>
        </p:txBody>
      </p:sp>
      <p:sp>
        <p:nvSpPr>
          <p:cNvPr id="39" name="TextBox 38">
            <a:extLst>
              <a:ext uri="{FF2B5EF4-FFF2-40B4-BE49-F238E27FC236}">
                <a16:creationId xmlns:a16="http://schemas.microsoft.com/office/drawing/2014/main" id="{55796E54-C3C7-4606-A3B7-751AB6A0A4E3}"/>
              </a:ext>
            </a:extLst>
          </p:cNvPr>
          <p:cNvSpPr txBox="1"/>
          <p:nvPr/>
        </p:nvSpPr>
        <p:spPr>
          <a:xfrm>
            <a:off x="9093654" y="5353269"/>
            <a:ext cx="2891518" cy="523220"/>
          </a:xfrm>
          <a:prstGeom prst="rect">
            <a:avLst/>
          </a:prstGeom>
          <a:noFill/>
        </p:spPr>
        <p:txBody>
          <a:bodyPr wrap="square" rtlCol="0">
            <a:spAutoFit/>
          </a:bodyPr>
          <a:lstStyle/>
          <a:p>
            <a:r>
              <a:rPr lang="en-US" sz="1400" dirty="0"/>
              <a:t>Calculate structure-based descriptors for all structures if –d flag set</a:t>
            </a:r>
          </a:p>
        </p:txBody>
      </p:sp>
    </p:spTree>
    <p:extLst>
      <p:ext uri="{BB962C8B-B14F-4D97-AF65-F5344CB8AC3E}">
        <p14:creationId xmlns:p14="http://schemas.microsoft.com/office/powerpoint/2010/main" val="183966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56656-A15C-47D7-864C-70AD029A549C}"/>
              </a:ext>
            </a:extLst>
          </p:cNvPr>
          <p:cNvPicPr>
            <a:picLocks noChangeAspect="1"/>
          </p:cNvPicPr>
          <p:nvPr/>
        </p:nvPicPr>
        <p:blipFill>
          <a:blip r:embed="rId2"/>
          <a:stretch>
            <a:fillRect/>
          </a:stretch>
        </p:blipFill>
        <p:spPr>
          <a:xfrm>
            <a:off x="566057" y="1116831"/>
            <a:ext cx="9571065" cy="5204136"/>
          </a:xfrm>
          <a:prstGeom prst="rect">
            <a:avLst/>
          </a:prstGeom>
        </p:spPr>
      </p:pic>
      <p:sp>
        <p:nvSpPr>
          <p:cNvPr id="5" name="TextBox 4">
            <a:extLst>
              <a:ext uri="{FF2B5EF4-FFF2-40B4-BE49-F238E27FC236}">
                <a16:creationId xmlns:a16="http://schemas.microsoft.com/office/drawing/2014/main" id="{0FA06593-036E-4E59-824D-46040515362D}"/>
              </a:ext>
            </a:extLst>
          </p:cNvPr>
          <p:cNvSpPr txBox="1"/>
          <p:nvPr/>
        </p:nvSpPr>
        <p:spPr>
          <a:xfrm>
            <a:off x="566058" y="375558"/>
            <a:ext cx="3426579" cy="369332"/>
          </a:xfrm>
          <a:prstGeom prst="rect">
            <a:avLst/>
          </a:prstGeom>
          <a:noFill/>
        </p:spPr>
        <p:txBody>
          <a:bodyPr wrap="none" rtlCol="0">
            <a:spAutoFit/>
          </a:bodyPr>
          <a:lstStyle/>
          <a:p>
            <a:r>
              <a:rPr lang="en-US" dirty="0"/>
              <a:t>Adjust VEP settings before running</a:t>
            </a:r>
          </a:p>
        </p:txBody>
      </p:sp>
      <p:sp>
        <p:nvSpPr>
          <p:cNvPr id="6" name="Oval 5">
            <a:extLst>
              <a:ext uri="{FF2B5EF4-FFF2-40B4-BE49-F238E27FC236}">
                <a16:creationId xmlns:a16="http://schemas.microsoft.com/office/drawing/2014/main" id="{74E47E0B-97DB-47D2-9B97-80F08C14963B}"/>
              </a:ext>
            </a:extLst>
          </p:cNvPr>
          <p:cNvSpPr/>
          <p:nvPr/>
        </p:nvSpPr>
        <p:spPr>
          <a:xfrm>
            <a:off x="2199167" y="1532075"/>
            <a:ext cx="1597712" cy="307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9E18DAC-5737-4DEC-A6BB-35941ED58B9F}"/>
              </a:ext>
            </a:extLst>
          </p:cNvPr>
          <p:cNvCxnSpPr>
            <a:cxnSpLocks/>
            <a:stCxn id="6" idx="6"/>
            <a:endCxn id="9" idx="1"/>
          </p:cNvCxnSpPr>
          <p:nvPr/>
        </p:nvCxnSpPr>
        <p:spPr>
          <a:xfrm flipV="1">
            <a:off x="3796879" y="1070665"/>
            <a:ext cx="1126347" cy="615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E7B533-23B1-4BD3-9139-C1D5BC0CFE67}"/>
              </a:ext>
            </a:extLst>
          </p:cNvPr>
          <p:cNvSpPr txBox="1"/>
          <p:nvPr/>
        </p:nvSpPr>
        <p:spPr>
          <a:xfrm>
            <a:off x="4923226" y="470500"/>
            <a:ext cx="6425023" cy="1200329"/>
          </a:xfrm>
          <a:prstGeom prst="rect">
            <a:avLst/>
          </a:prstGeom>
          <a:noFill/>
        </p:spPr>
        <p:txBody>
          <a:bodyPr wrap="square" rtlCol="0">
            <a:spAutoFit/>
          </a:bodyPr>
          <a:lstStyle/>
          <a:p>
            <a:r>
              <a:rPr lang="en-US" dirty="0" err="1"/>
              <a:t>cast_variant</a:t>
            </a:r>
            <a:r>
              <a:rPr lang="en-US" dirty="0"/>
              <a:t> is best if it can identify the canonical transcript defined in </a:t>
            </a:r>
            <a:r>
              <a:rPr lang="en-US" dirty="0" err="1"/>
              <a:t>uniprot</a:t>
            </a:r>
            <a:r>
              <a:rPr lang="en-US" dirty="0"/>
              <a:t> . This may be a </a:t>
            </a:r>
            <a:r>
              <a:rPr lang="en-US" dirty="0" err="1"/>
              <a:t>Refseq</a:t>
            </a:r>
            <a:r>
              <a:rPr lang="en-US" dirty="0"/>
              <a:t> sequence so allowing VEP to report ENSEMBL and </a:t>
            </a:r>
            <a:r>
              <a:rPr lang="en-US" dirty="0" err="1"/>
              <a:t>Refseq</a:t>
            </a:r>
            <a:r>
              <a:rPr lang="en-US" dirty="0"/>
              <a:t> may be useful in cases where the ENSEMBL transcript is not the canonical in </a:t>
            </a:r>
            <a:r>
              <a:rPr lang="en-US" dirty="0" err="1"/>
              <a:t>uniprot</a:t>
            </a:r>
            <a:r>
              <a:rPr lang="en-US" dirty="0"/>
              <a:t>.</a:t>
            </a:r>
          </a:p>
        </p:txBody>
      </p:sp>
      <p:sp>
        <p:nvSpPr>
          <p:cNvPr id="12" name="Oval 11">
            <a:extLst>
              <a:ext uri="{FF2B5EF4-FFF2-40B4-BE49-F238E27FC236}">
                <a16:creationId xmlns:a16="http://schemas.microsoft.com/office/drawing/2014/main" id="{709A4930-737A-4E12-BAFF-B5D3E0CE0D8B}"/>
              </a:ext>
            </a:extLst>
          </p:cNvPr>
          <p:cNvSpPr/>
          <p:nvPr/>
        </p:nvSpPr>
        <p:spPr>
          <a:xfrm>
            <a:off x="1998358" y="2688699"/>
            <a:ext cx="2343527" cy="69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C11B2AA-2E06-4A51-933C-D470AE26CF74}"/>
              </a:ext>
            </a:extLst>
          </p:cNvPr>
          <p:cNvCxnSpPr>
            <a:cxnSpLocks/>
            <a:endCxn id="15" idx="1"/>
          </p:cNvCxnSpPr>
          <p:nvPr/>
        </p:nvCxnSpPr>
        <p:spPr>
          <a:xfrm flipV="1">
            <a:off x="4384275" y="2688699"/>
            <a:ext cx="660929" cy="388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3E4FCA-13CF-45DF-AA18-0410B4EF3E96}"/>
              </a:ext>
            </a:extLst>
          </p:cNvPr>
          <p:cNvSpPr txBox="1"/>
          <p:nvPr/>
        </p:nvSpPr>
        <p:spPr>
          <a:xfrm>
            <a:off x="5045204" y="2227034"/>
            <a:ext cx="6303045" cy="923330"/>
          </a:xfrm>
          <a:prstGeom prst="rect">
            <a:avLst/>
          </a:prstGeom>
          <a:noFill/>
        </p:spPr>
        <p:txBody>
          <a:bodyPr wrap="square" rtlCol="0">
            <a:spAutoFit/>
          </a:bodyPr>
          <a:lstStyle/>
          <a:p>
            <a:r>
              <a:rPr lang="en-US" dirty="0" err="1"/>
              <a:t>cast_variant</a:t>
            </a:r>
            <a:r>
              <a:rPr lang="en-US" dirty="0"/>
              <a:t> attempts to identify the corresponding </a:t>
            </a:r>
            <a:r>
              <a:rPr lang="en-US" dirty="0" err="1"/>
              <a:t>uniprot</a:t>
            </a:r>
            <a:r>
              <a:rPr lang="en-US" dirty="0"/>
              <a:t> entry itself. However, if it is unable to do that, supplying these columns are necessary to identify the corresponding </a:t>
            </a:r>
            <a:r>
              <a:rPr lang="en-US" dirty="0" err="1"/>
              <a:t>uniprot</a:t>
            </a:r>
            <a:r>
              <a:rPr lang="en-US" dirty="0"/>
              <a:t> entry.</a:t>
            </a:r>
          </a:p>
        </p:txBody>
      </p:sp>
      <p:sp>
        <p:nvSpPr>
          <p:cNvPr id="17" name="Oval 16">
            <a:extLst>
              <a:ext uri="{FF2B5EF4-FFF2-40B4-BE49-F238E27FC236}">
                <a16:creationId xmlns:a16="http://schemas.microsoft.com/office/drawing/2014/main" id="{68B08AF2-403A-4C54-84C7-E392565CF5DC}"/>
              </a:ext>
            </a:extLst>
          </p:cNvPr>
          <p:cNvSpPr/>
          <p:nvPr/>
        </p:nvSpPr>
        <p:spPr>
          <a:xfrm>
            <a:off x="2150722" y="5171507"/>
            <a:ext cx="2142718" cy="4541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8E11D86-8BF3-4CA7-820E-C760716D833C}"/>
              </a:ext>
            </a:extLst>
          </p:cNvPr>
          <p:cNvCxnSpPr>
            <a:cxnSpLocks/>
            <a:stCxn id="17" idx="6"/>
            <a:endCxn id="20" idx="1"/>
          </p:cNvCxnSpPr>
          <p:nvPr/>
        </p:nvCxnSpPr>
        <p:spPr>
          <a:xfrm flipV="1">
            <a:off x="4293440" y="4906898"/>
            <a:ext cx="751764" cy="4916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CDD8856-2380-404A-8913-A5052B47D450}"/>
              </a:ext>
            </a:extLst>
          </p:cNvPr>
          <p:cNvSpPr txBox="1"/>
          <p:nvPr/>
        </p:nvSpPr>
        <p:spPr>
          <a:xfrm>
            <a:off x="5045204" y="4722232"/>
            <a:ext cx="5514779" cy="369332"/>
          </a:xfrm>
          <a:prstGeom prst="rect">
            <a:avLst/>
          </a:prstGeom>
          <a:noFill/>
        </p:spPr>
        <p:txBody>
          <a:bodyPr wrap="none" rtlCol="0">
            <a:spAutoFit/>
          </a:bodyPr>
          <a:lstStyle/>
          <a:p>
            <a:r>
              <a:rPr lang="en-US" dirty="0"/>
              <a:t>Any non-coding variants are immediately filtered anyway</a:t>
            </a:r>
          </a:p>
        </p:txBody>
      </p:sp>
    </p:spTree>
    <p:extLst>
      <p:ext uri="{BB962C8B-B14F-4D97-AF65-F5344CB8AC3E}">
        <p14:creationId xmlns:p14="http://schemas.microsoft.com/office/powerpoint/2010/main" val="286021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7A56-FF99-48B4-82EF-711CAEF36FC1}"/>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A2A1B002-98F3-4EAD-AB81-C52A311EC057}"/>
              </a:ext>
            </a:extLst>
          </p:cNvPr>
          <p:cNvSpPr>
            <a:spLocks noGrp="1"/>
          </p:cNvSpPr>
          <p:nvPr>
            <p:ph idx="1"/>
          </p:nvPr>
        </p:nvSpPr>
        <p:spPr/>
        <p:txBody>
          <a:bodyPr>
            <a:normAutofit fontScale="85000" lnSpcReduction="20000"/>
          </a:bodyPr>
          <a:lstStyle/>
          <a:p>
            <a:pPr marL="0" indent="0">
              <a:buNone/>
            </a:pPr>
            <a:r>
              <a:rPr lang="en-US" dirty="0"/>
              <a:t>1) SIFTS: (ftp://ftp.ebi.ac.uk/pub/databases/msd/sifts/split_xml)</a:t>
            </a:r>
          </a:p>
          <a:p>
            <a:pPr marL="0" indent="0">
              <a:buNone/>
            </a:pPr>
            <a:r>
              <a:rPr lang="en-US" dirty="0"/>
              <a:t>https://www.ebi.ac.uk/pdbe/docs/sifts/</a:t>
            </a:r>
          </a:p>
          <a:p>
            <a:pPr marL="0" indent="0" algn="ctr">
              <a:buNone/>
            </a:pPr>
            <a:r>
              <a:rPr lang="en-US" sz="2000" dirty="0"/>
              <a:t>“Structure Integration with Function, Taxonomy and Sequence (SIFTS) is a project in the </a:t>
            </a:r>
            <a:r>
              <a:rPr lang="en-US" sz="2000" dirty="0" err="1">
                <a:hlinkClick r:id="rId2"/>
              </a:rPr>
              <a:t>PDBe</a:t>
            </a:r>
            <a:r>
              <a:rPr lang="en-US" sz="2000" dirty="0">
                <a:hlinkClick r:id="rId2"/>
              </a:rPr>
              <a:t>-KB resource</a:t>
            </a:r>
            <a:r>
              <a:rPr lang="en-US" sz="2000" dirty="0"/>
              <a:t> for residue-level mapping between </a:t>
            </a:r>
            <a:r>
              <a:rPr lang="en-US" sz="2000" dirty="0" err="1">
                <a:hlinkClick r:id="rId3"/>
              </a:rPr>
              <a:t>UniProt</a:t>
            </a:r>
            <a:r>
              <a:rPr lang="en-US" sz="2000" dirty="0"/>
              <a:t> and </a:t>
            </a:r>
            <a:r>
              <a:rPr lang="en-US" sz="2000" dirty="0">
                <a:hlinkClick r:id="rId4"/>
              </a:rPr>
              <a:t>PDB</a:t>
            </a:r>
            <a:r>
              <a:rPr lang="en-US" sz="2000" dirty="0"/>
              <a:t> entries.”</a:t>
            </a:r>
          </a:p>
          <a:p>
            <a:pPr marL="0" indent="0">
              <a:buNone/>
            </a:pPr>
            <a:r>
              <a:rPr lang="en-US" dirty="0" err="1"/>
              <a:t>cast_variant</a:t>
            </a:r>
            <a:r>
              <a:rPr lang="en-US" dirty="0"/>
              <a:t>:</a:t>
            </a:r>
          </a:p>
          <a:p>
            <a:r>
              <a:rPr lang="en-US" dirty="0"/>
              <a:t>SIFTS pre-aligns every PDB structure to the corresponding </a:t>
            </a:r>
            <a:r>
              <a:rPr lang="en-US" dirty="0" err="1"/>
              <a:t>uniprot</a:t>
            </a:r>
            <a:r>
              <a:rPr lang="en-US" dirty="0"/>
              <a:t> entry and is updated regularly. All PDB-</a:t>
            </a:r>
            <a:r>
              <a:rPr lang="en-US" dirty="0" err="1"/>
              <a:t>uniprot</a:t>
            </a:r>
            <a:r>
              <a:rPr lang="en-US" dirty="0"/>
              <a:t> alignments appear in individual xml files that are accessed as needed by </a:t>
            </a:r>
            <a:r>
              <a:rPr lang="en-US" dirty="0" err="1"/>
              <a:t>cast_variant</a:t>
            </a:r>
            <a:r>
              <a:rPr lang="en-US" dirty="0"/>
              <a:t>.</a:t>
            </a:r>
          </a:p>
          <a:p>
            <a:r>
              <a:rPr lang="en-US" dirty="0"/>
              <a:t>To quickly identify any SIFTS alignments for a given </a:t>
            </a:r>
            <a:r>
              <a:rPr lang="en-US" dirty="0" err="1"/>
              <a:t>uniprot</a:t>
            </a:r>
            <a:r>
              <a:rPr lang="en-US" dirty="0"/>
              <a:t>, the file </a:t>
            </a:r>
            <a:r>
              <a:rPr lang="en-US" b="1" dirty="0"/>
              <a:t>pdb_chain_uniprot.tsv.gz </a:t>
            </a:r>
            <a:r>
              <a:rPr lang="en-US" dirty="0"/>
              <a:t>is downloaded</a:t>
            </a:r>
            <a:endParaRPr lang="en-US" b="1" dirty="0"/>
          </a:p>
          <a:p>
            <a:r>
              <a:rPr lang="en-US" dirty="0"/>
              <a:t>This summarizes all SIFTS alignments. For a given </a:t>
            </a:r>
            <a:r>
              <a:rPr lang="en-US" dirty="0" err="1"/>
              <a:t>uniprot</a:t>
            </a:r>
            <a:r>
              <a:rPr lang="en-US" dirty="0"/>
              <a:t>, </a:t>
            </a:r>
            <a:r>
              <a:rPr lang="en-US" dirty="0" err="1"/>
              <a:t>cast_variant</a:t>
            </a:r>
            <a:r>
              <a:rPr lang="en-US" dirty="0"/>
              <a:t> looks in the pickled version of this to see if there are any aligned PDB structures, gets the alignment from the XML file, and reports the aligned position if it covers the variant</a:t>
            </a:r>
          </a:p>
          <a:p>
            <a:pPr marL="0" indent="0">
              <a:buNone/>
            </a:pPr>
            <a:endParaRPr lang="en-US" dirty="0"/>
          </a:p>
        </p:txBody>
      </p:sp>
    </p:spTree>
    <p:extLst>
      <p:ext uri="{BB962C8B-B14F-4D97-AF65-F5344CB8AC3E}">
        <p14:creationId xmlns:p14="http://schemas.microsoft.com/office/powerpoint/2010/main" val="3623841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6990-D439-41AB-9C72-B4F59B2F5D20}"/>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E0151463-17BF-4A4A-ABDE-953889CB7F7E}"/>
              </a:ext>
            </a:extLst>
          </p:cNvPr>
          <p:cNvSpPr>
            <a:spLocks noGrp="1"/>
          </p:cNvSpPr>
          <p:nvPr>
            <p:ph idx="1"/>
          </p:nvPr>
        </p:nvSpPr>
        <p:spPr/>
        <p:txBody>
          <a:bodyPr>
            <a:normAutofit fontScale="47500" lnSpcReduction="20000"/>
          </a:bodyPr>
          <a:lstStyle/>
          <a:p>
            <a:pPr marL="0" indent="0">
              <a:buNone/>
            </a:pPr>
            <a:r>
              <a:rPr lang="en-US" dirty="0"/>
              <a:t>2) SWISSMODEL (https://swissmodel.expasy.org/)</a:t>
            </a:r>
          </a:p>
          <a:p>
            <a:r>
              <a:rPr lang="en-US" dirty="0"/>
              <a:t>This is an automated pipeline service for modeling protein structures.</a:t>
            </a:r>
          </a:p>
          <a:p>
            <a:r>
              <a:rPr lang="en-US" dirty="0"/>
              <a:t>It looks at all known protein structures and identifies known structures with an amino-acid sequence that is similar to a given transcript. Then, it uses that known structure to replace all amino acids with those aligned to the given transcript, and uses some limited movement to accommodate these AA’s into the existing structure and relieve some energetic clashes. This “comparative modeling” strategy relies on the assumption that similar protein sequences lead to similar folds and that using a known protein with a similar sequence, we can get a pretty good idea of what our protein looks like and only minor adjustments diverge it from the known structure.</a:t>
            </a:r>
          </a:p>
          <a:p>
            <a:r>
              <a:rPr lang="en-US" dirty="0"/>
              <a:t>The known structure is called the “template” and can be the same protein in a different species, a similar protein in the same family, or a completely different protein that happens to have a highly similar sequence. Additionally, many modeling pipelines will model the same protein as the template. Often, PDB structures are missing short fragments of a protein for experimental reasons and comparative modeling can take the existing structure and attempt to fill in those residues. In these cases, the template sequence identity is 100%</a:t>
            </a:r>
          </a:p>
          <a:p>
            <a:r>
              <a:rPr lang="en-US" dirty="0"/>
              <a:t>The further the sequences differ, the less likely the proteins are to fold into similar structures, therefore, people generally will not use any structure templates that are not at least 30% sequence similar to their transcript of interest.</a:t>
            </a:r>
          </a:p>
          <a:p>
            <a:r>
              <a:rPr lang="en-US" dirty="0"/>
              <a:t>SWISSMODEL pipeline iterates through all </a:t>
            </a:r>
            <a:r>
              <a:rPr lang="en-US" dirty="0" err="1"/>
              <a:t>uniprot</a:t>
            </a:r>
            <a:r>
              <a:rPr lang="en-US" dirty="0"/>
              <a:t> isoforms, automatically finds protein structures with a similar sequence, and performs the comparative modeling process. These models are downloaded in bulk to be used.</a:t>
            </a:r>
          </a:p>
          <a:p>
            <a:pPr marL="0" indent="0">
              <a:buNone/>
            </a:pPr>
            <a:endParaRPr lang="en-US" dirty="0"/>
          </a:p>
          <a:p>
            <a:pPr marL="0" indent="0">
              <a:buNone/>
            </a:pPr>
            <a:r>
              <a:rPr lang="en-US" dirty="0" err="1"/>
              <a:t>cast_variant</a:t>
            </a:r>
            <a:r>
              <a:rPr lang="en-US" dirty="0"/>
              <a:t>:</a:t>
            </a:r>
          </a:p>
          <a:p>
            <a:r>
              <a:rPr lang="en-US" dirty="0"/>
              <a:t>SWISSMODEL database provides an INDEX file that maps all </a:t>
            </a:r>
            <a:r>
              <a:rPr lang="en-US" dirty="0" err="1"/>
              <a:t>uniprot</a:t>
            </a:r>
            <a:r>
              <a:rPr lang="en-US" dirty="0"/>
              <a:t> isoforms to the location of the corresponding model file. This INDEX is processed and used by </a:t>
            </a:r>
            <a:r>
              <a:rPr lang="en-US" dirty="0" err="1"/>
              <a:t>cast_variant</a:t>
            </a:r>
            <a:r>
              <a:rPr lang="en-US" dirty="0"/>
              <a:t>. First, </a:t>
            </a:r>
            <a:r>
              <a:rPr lang="en-US" dirty="0" err="1"/>
              <a:t>cast_variant</a:t>
            </a:r>
            <a:r>
              <a:rPr lang="en-US" dirty="0"/>
              <a:t> looks at the particular isoform being considered, either based on user assignment or during VEP processing. Then, it looks to see if there is a SWISSMODEL particularly for that isoform. If so, it uses that model. If not, it uses all SWISSMODELs for the given </a:t>
            </a:r>
            <a:r>
              <a:rPr lang="en-US" dirty="0" err="1"/>
              <a:t>uniprot</a:t>
            </a:r>
            <a:r>
              <a:rPr lang="en-US" dirty="0"/>
              <a:t>. Typically, this does not matter but in some cases it might so in cases where multiple isoforms exist, one should look at their sequences on </a:t>
            </a:r>
            <a:r>
              <a:rPr lang="en-US" dirty="0" err="1"/>
              <a:t>uniprot</a:t>
            </a:r>
            <a:r>
              <a:rPr lang="en-US" dirty="0"/>
              <a:t> to get an idea of potential differences and also look at the different structures. In most cases, the structures will be extremely similar anyway.</a:t>
            </a:r>
          </a:p>
        </p:txBody>
      </p:sp>
    </p:spTree>
    <p:extLst>
      <p:ext uri="{BB962C8B-B14F-4D97-AF65-F5344CB8AC3E}">
        <p14:creationId xmlns:p14="http://schemas.microsoft.com/office/powerpoint/2010/main" val="379670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55F7-DEF3-4B2D-98F9-0BDF8F36134A}"/>
              </a:ext>
            </a:extLst>
          </p:cNvPr>
          <p:cNvSpPr>
            <a:spLocks noGrp="1"/>
          </p:cNvSpPr>
          <p:nvPr>
            <p:ph type="title"/>
          </p:nvPr>
        </p:nvSpPr>
        <p:spPr/>
        <p:txBody>
          <a:bodyPr/>
          <a:lstStyle/>
          <a:p>
            <a:r>
              <a:rPr lang="en-US" dirty="0"/>
              <a:t>Other models</a:t>
            </a:r>
          </a:p>
        </p:txBody>
      </p:sp>
      <p:sp>
        <p:nvSpPr>
          <p:cNvPr id="3" name="Content Placeholder 2">
            <a:extLst>
              <a:ext uri="{FF2B5EF4-FFF2-40B4-BE49-F238E27FC236}">
                <a16:creationId xmlns:a16="http://schemas.microsoft.com/office/drawing/2014/main" id="{DEBBCBC4-B7A8-46BA-830E-0F1148A7075C}"/>
              </a:ext>
            </a:extLst>
          </p:cNvPr>
          <p:cNvSpPr>
            <a:spLocks noGrp="1"/>
          </p:cNvSpPr>
          <p:nvPr>
            <p:ph idx="1"/>
          </p:nvPr>
        </p:nvSpPr>
        <p:spPr/>
        <p:txBody>
          <a:bodyPr/>
          <a:lstStyle/>
          <a:p>
            <a:pPr marL="0" indent="0">
              <a:buNone/>
            </a:pPr>
            <a:r>
              <a:rPr lang="en-US" dirty="0"/>
              <a:t>Currently, </a:t>
            </a:r>
            <a:r>
              <a:rPr lang="en-US" dirty="0" err="1"/>
              <a:t>cast_variant</a:t>
            </a:r>
            <a:r>
              <a:rPr lang="en-US" dirty="0"/>
              <a:t> only supports SWISSMODEL structures. This was because </a:t>
            </a:r>
            <a:r>
              <a:rPr lang="en-US" dirty="0" err="1"/>
              <a:t>cast_variant</a:t>
            </a:r>
            <a:r>
              <a:rPr lang="en-US" dirty="0"/>
              <a:t> is </a:t>
            </a:r>
            <a:r>
              <a:rPr lang="en-US" dirty="0" err="1"/>
              <a:t>uniprot</a:t>
            </a:r>
            <a:r>
              <a:rPr lang="en-US" dirty="0"/>
              <a:t>-centric and SWISSMODEL is as well.</a:t>
            </a:r>
          </a:p>
          <a:p>
            <a:pPr marL="0" indent="0">
              <a:buNone/>
            </a:pPr>
            <a:r>
              <a:rPr lang="en-US" dirty="0"/>
              <a:t>There are other automated pipelines such as MODBASE that use slightly different approaches to align sequences and select templates as well as performing the minor adjustments during the modeling. No pipeline is consistently “the best” and often the modeled structures look very similar. MODBASE was not used because it is transcript-centric but could easily be added in the future.</a:t>
            </a:r>
          </a:p>
        </p:txBody>
      </p:sp>
    </p:spTree>
    <p:extLst>
      <p:ext uri="{BB962C8B-B14F-4D97-AF65-F5344CB8AC3E}">
        <p14:creationId xmlns:p14="http://schemas.microsoft.com/office/powerpoint/2010/main" val="261335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3F3F-FE09-48F0-A38E-DEDEC6723C66}"/>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C7DC9552-717F-40C7-BEF1-20C6894038E3}"/>
              </a:ext>
            </a:extLst>
          </p:cNvPr>
          <p:cNvSpPr>
            <a:spLocks noGrp="1"/>
          </p:cNvSpPr>
          <p:nvPr>
            <p:ph idx="1"/>
          </p:nvPr>
        </p:nvSpPr>
        <p:spPr/>
        <p:txBody>
          <a:bodyPr>
            <a:normAutofit fontScale="92500" lnSpcReduction="10000"/>
          </a:bodyPr>
          <a:lstStyle/>
          <a:p>
            <a:pPr marL="0" indent="0">
              <a:buNone/>
            </a:pPr>
            <a:r>
              <a:rPr lang="en-US" dirty="0"/>
              <a:t>3) </a:t>
            </a:r>
            <a:r>
              <a:rPr lang="en-US" dirty="0" err="1"/>
              <a:t>Ensembl</a:t>
            </a:r>
            <a:r>
              <a:rPr lang="en-US" dirty="0"/>
              <a:t> sequences (</a:t>
            </a:r>
            <a:r>
              <a:rPr lang="en-US" dirty="0">
                <a:hlinkClick r:id="rId2"/>
              </a:rPr>
              <a:t>https://useast.ensembl.org/info/data/ftp/index.html</a:t>
            </a:r>
            <a:r>
              <a:rPr lang="en-US" dirty="0"/>
              <a:t>)</a:t>
            </a:r>
          </a:p>
          <a:p>
            <a:pPr marL="0" indent="0">
              <a:buNone/>
            </a:pPr>
            <a:endParaRPr lang="en-US" dirty="0"/>
          </a:p>
          <a:p>
            <a:r>
              <a:rPr lang="en-US" dirty="0"/>
              <a:t>Contains all transcript and protein sequences found in the human proteome </a:t>
            </a:r>
            <a:r>
              <a:rPr lang="en-US" b="1" dirty="0"/>
              <a:t>as defined by </a:t>
            </a:r>
            <a:r>
              <a:rPr lang="en-US" b="1" dirty="0" err="1"/>
              <a:t>ensembl</a:t>
            </a:r>
            <a:endParaRPr lang="en-US" dirty="0"/>
          </a:p>
          <a:p>
            <a:endParaRPr lang="en-US" dirty="0"/>
          </a:p>
          <a:p>
            <a:r>
              <a:rPr lang="en-US" dirty="0"/>
              <a:t>In some cases, these sequences can differ slightly from </a:t>
            </a:r>
            <a:r>
              <a:rPr lang="en-US" dirty="0" err="1"/>
              <a:t>Refseq</a:t>
            </a:r>
            <a:r>
              <a:rPr lang="en-US" dirty="0"/>
              <a:t> and typically both datasets are queried but only one transcript is used if it is found in both. </a:t>
            </a:r>
            <a:r>
              <a:rPr lang="en-US" dirty="0" err="1"/>
              <a:t>cast_variant</a:t>
            </a:r>
            <a:r>
              <a:rPr lang="en-US" dirty="0"/>
              <a:t> uses </a:t>
            </a:r>
            <a:r>
              <a:rPr lang="en-US" dirty="0" err="1"/>
              <a:t>ensembl</a:t>
            </a:r>
            <a:r>
              <a:rPr lang="en-US" dirty="0"/>
              <a:t> sequences preferentially.</a:t>
            </a:r>
          </a:p>
          <a:p>
            <a:r>
              <a:rPr lang="en-US" dirty="0"/>
              <a:t>Transcript sequences are identified by “ENST###” and proteins by “ENSP###” These are almost always identical. Initial set-up processes the main transcript set so finding sequences is faster during runtime.</a:t>
            </a:r>
          </a:p>
        </p:txBody>
      </p:sp>
    </p:spTree>
    <p:extLst>
      <p:ext uri="{BB962C8B-B14F-4D97-AF65-F5344CB8AC3E}">
        <p14:creationId xmlns:p14="http://schemas.microsoft.com/office/powerpoint/2010/main" val="31696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3F3F-FE09-48F0-A38E-DEDEC6723C66}"/>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C7DC9552-717F-40C7-BEF1-20C6894038E3}"/>
              </a:ext>
            </a:extLst>
          </p:cNvPr>
          <p:cNvSpPr>
            <a:spLocks noGrp="1"/>
          </p:cNvSpPr>
          <p:nvPr>
            <p:ph idx="1"/>
          </p:nvPr>
        </p:nvSpPr>
        <p:spPr/>
        <p:txBody>
          <a:bodyPr>
            <a:normAutofit lnSpcReduction="10000"/>
          </a:bodyPr>
          <a:lstStyle/>
          <a:p>
            <a:pPr marL="0" indent="0">
              <a:buNone/>
            </a:pPr>
            <a:r>
              <a:rPr lang="en-US" dirty="0"/>
              <a:t>3) </a:t>
            </a:r>
            <a:r>
              <a:rPr lang="en-US" dirty="0" err="1"/>
              <a:t>Refseq</a:t>
            </a:r>
            <a:r>
              <a:rPr lang="en-US" dirty="0"/>
              <a:t> sequences (https://www.ncbi.nlm.nih.gov/refseq/about/)</a:t>
            </a:r>
          </a:p>
          <a:p>
            <a:pPr marL="0" indent="0">
              <a:buNone/>
            </a:pPr>
            <a:endParaRPr lang="en-US" dirty="0"/>
          </a:p>
          <a:p>
            <a:r>
              <a:rPr lang="en-US" dirty="0"/>
              <a:t>Contains all transcript and protein sequences found in the human proteome </a:t>
            </a:r>
            <a:r>
              <a:rPr lang="en-US" b="1" dirty="0"/>
              <a:t>as defined by NCBI</a:t>
            </a:r>
            <a:endParaRPr lang="en-US" dirty="0"/>
          </a:p>
          <a:p>
            <a:endParaRPr lang="en-US" dirty="0"/>
          </a:p>
          <a:p>
            <a:r>
              <a:rPr lang="en-US" dirty="0"/>
              <a:t>Transcript sequences are identified by “NM###” and proteins by “NP###” These are almost always identical. Initial set-up processes the main transcript set so finding sequences is faster during runtime.</a:t>
            </a:r>
          </a:p>
          <a:p>
            <a:r>
              <a:rPr lang="en-US" dirty="0" err="1"/>
              <a:t>Refseq</a:t>
            </a:r>
            <a:r>
              <a:rPr lang="en-US" dirty="0"/>
              <a:t> also contains some predicted transcripts that are typically designated with XM### or XP###.</a:t>
            </a:r>
          </a:p>
        </p:txBody>
      </p:sp>
    </p:spTree>
    <p:extLst>
      <p:ext uri="{BB962C8B-B14F-4D97-AF65-F5344CB8AC3E}">
        <p14:creationId xmlns:p14="http://schemas.microsoft.com/office/powerpoint/2010/main" val="592724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2FF1-023D-4EA7-98B4-BA45BB8C52AF}"/>
              </a:ext>
            </a:extLst>
          </p:cNvPr>
          <p:cNvSpPr>
            <a:spLocks noGrp="1"/>
          </p:cNvSpPr>
          <p:nvPr>
            <p:ph type="title"/>
          </p:nvPr>
        </p:nvSpPr>
        <p:spPr/>
        <p:txBody>
          <a:bodyPr/>
          <a:lstStyle/>
          <a:p>
            <a:r>
              <a:rPr lang="en-US" dirty="0" err="1"/>
              <a:t>Refseq</a:t>
            </a:r>
            <a:r>
              <a:rPr lang="en-US" dirty="0"/>
              <a:t> vs ENSEMBL</a:t>
            </a:r>
          </a:p>
        </p:txBody>
      </p:sp>
      <p:sp>
        <p:nvSpPr>
          <p:cNvPr id="3" name="Content Placeholder 2">
            <a:extLst>
              <a:ext uri="{FF2B5EF4-FFF2-40B4-BE49-F238E27FC236}">
                <a16:creationId xmlns:a16="http://schemas.microsoft.com/office/drawing/2014/main" id="{3C67774F-4C50-4D8A-82CE-75739B7EB652}"/>
              </a:ext>
            </a:extLst>
          </p:cNvPr>
          <p:cNvSpPr>
            <a:spLocks noGrp="1"/>
          </p:cNvSpPr>
          <p:nvPr>
            <p:ph idx="1"/>
          </p:nvPr>
        </p:nvSpPr>
        <p:spPr/>
        <p:txBody>
          <a:bodyPr>
            <a:normAutofit fontScale="92500" lnSpcReduction="20000"/>
          </a:bodyPr>
          <a:lstStyle/>
          <a:p>
            <a:r>
              <a:rPr lang="en-US" dirty="0"/>
              <a:t>There is no “best” sequence database for the human proteome.</a:t>
            </a:r>
          </a:p>
          <a:p>
            <a:r>
              <a:rPr lang="en-US" dirty="0"/>
              <a:t>There are different avenues of annotation and quality control that lead to slight differences between the </a:t>
            </a:r>
            <a:r>
              <a:rPr lang="en-US" dirty="0" err="1"/>
              <a:t>Refseq</a:t>
            </a:r>
            <a:r>
              <a:rPr lang="en-US" dirty="0"/>
              <a:t> and ENSEMBL databases.</a:t>
            </a:r>
          </a:p>
          <a:p>
            <a:r>
              <a:rPr lang="en-US" dirty="0"/>
              <a:t>For most cases, only one database is necessary and </a:t>
            </a:r>
            <a:r>
              <a:rPr lang="en-US" dirty="0" err="1"/>
              <a:t>cast_variant</a:t>
            </a:r>
            <a:r>
              <a:rPr lang="en-US" dirty="0"/>
              <a:t> uses </a:t>
            </a:r>
            <a:r>
              <a:rPr lang="en-US" dirty="0" err="1"/>
              <a:t>ensembl</a:t>
            </a:r>
            <a:r>
              <a:rPr lang="en-US" dirty="0"/>
              <a:t> transcript sequences preferentially. However, in some cases, </a:t>
            </a:r>
            <a:r>
              <a:rPr lang="en-US" dirty="0" err="1"/>
              <a:t>uniprot</a:t>
            </a:r>
            <a:r>
              <a:rPr lang="en-US" dirty="0"/>
              <a:t> has selected a </a:t>
            </a:r>
            <a:r>
              <a:rPr lang="en-US" dirty="0" err="1"/>
              <a:t>Refseq</a:t>
            </a:r>
            <a:r>
              <a:rPr lang="en-US" dirty="0"/>
              <a:t> transcript as its canonical sequence. In this case, the </a:t>
            </a:r>
            <a:r>
              <a:rPr lang="en-US" dirty="0" err="1"/>
              <a:t>Refseq</a:t>
            </a:r>
            <a:r>
              <a:rPr lang="en-US" dirty="0"/>
              <a:t> is used.</a:t>
            </a:r>
          </a:p>
          <a:p>
            <a:r>
              <a:rPr lang="en-US" dirty="0"/>
              <a:t>Although slight, the differences in these transcript definitions can matter when examining genes and variants. To better understand the </a:t>
            </a:r>
            <a:r>
              <a:rPr lang="en-US" dirty="0" err="1"/>
              <a:t>Refseq</a:t>
            </a:r>
            <a:r>
              <a:rPr lang="en-US" dirty="0"/>
              <a:t>/ENSEMBL headache, there are several publications that compare results from either study:</a:t>
            </a:r>
          </a:p>
          <a:p>
            <a:pPr lvl="1"/>
            <a:r>
              <a:rPr lang="en-US" dirty="0">
                <a:hlinkClick r:id="rId2"/>
              </a:rPr>
              <a:t>https://bmcgenomics.biomedcentral.com/articles/10.1186/s12864-015-1308-8</a:t>
            </a:r>
            <a:endParaRPr lang="en-US" dirty="0"/>
          </a:p>
          <a:p>
            <a:pPr lvl="1"/>
            <a:r>
              <a:rPr lang="en-US" dirty="0">
                <a:hlinkClick r:id="rId3"/>
              </a:rPr>
              <a:t>https://www.ncbi.nlm.nih.gov/pmc/articles/PMC4062061/</a:t>
            </a:r>
            <a:endParaRPr lang="en-US" dirty="0"/>
          </a:p>
          <a:p>
            <a:pPr marL="0" indent="0">
              <a:buNone/>
            </a:pPr>
            <a:endParaRPr lang="en-US" dirty="0"/>
          </a:p>
        </p:txBody>
      </p:sp>
    </p:spTree>
    <p:extLst>
      <p:ext uri="{BB962C8B-B14F-4D97-AF65-F5344CB8AC3E}">
        <p14:creationId xmlns:p14="http://schemas.microsoft.com/office/powerpoint/2010/main" val="1666849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A03-0154-4E03-9E22-52D8C491F81F}"/>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E0D916BA-838A-45E0-B0A7-A76B1C00B66D}"/>
              </a:ext>
            </a:extLst>
          </p:cNvPr>
          <p:cNvSpPr>
            <a:spLocks noGrp="1"/>
          </p:cNvSpPr>
          <p:nvPr>
            <p:ph idx="1"/>
          </p:nvPr>
        </p:nvSpPr>
        <p:spPr/>
        <p:txBody>
          <a:bodyPr>
            <a:normAutofit fontScale="85000" lnSpcReduction="20000"/>
          </a:bodyPr>
          <a:lstStyle/>
          <a:p>
            <a:pPr marL="0" indent="0">
              <a:buNone/>
            </a:pPr>
            <a:r>
              <a:rPr lang="en-US" dirty="0"/>
              <a:t>4a) </a:t>
            </a:r>
            <a:r>
              <a:rPr lang="en-US" dirty="0" err="1"/>
              <a:t>Uniprot</a:t>
            </a:r>
            <a:r>
              <a:rPr lang="en-US" dirty="0"/>
              <a:t> sequences</a:t>
            </a:r>
          </a:p>
          <a:p>
            <a:pPr marL="0" indent="0">
              <a:buNone/>
            </a:pPr>
            <a:endParaRPr lang="en-US" dirty="0"/>
          </a:p>
          <a:p>
            <a:pPr marL="0" indent="0">
              <a:buNone/>
            </a:pPr>
            <a:r>
              <a:rPr lang="en-US" dirty="0" err="1"/>
              <a:t>Uniprot</a:t>
            </a:r>
            <a:r>
              <a:rPr lang="en-US" dirty="0"/>
              <a:t> is a collection of all known proteins and much of what is known about these proteins. It contains many residue-specific annotations such as where binding sites are, where pathogenic variants are, what is known about the protein’s function, binding partners, and much more.</a:t>
            </a:r>
          </a:p>
          <a:p>
            <a:pPr marL="0" indent="0">
              <a:buNone/>
            </a:pPr>
            <a:r>
              <a:rPr lang="en-US" dirty="0" err="1"/>
              <a:t>Uniprot</a:t>
            </a:r>
            <a:r>
              <a:rPr lang="en-US" dirty="0"/>
              <a:t> collects sequences from both </a:t>
            </a:r>
            <a:r>
              <a:rPr lang="en-US" dirty="0" err="1"/>
              <a:t>ensembl</a:t>
            </a:r>
            <a:r>
              <a:rPr lang="en-US" dirty="0"/>
              <a:t> and </a:t>
            </a:r>
            <a:r>
              <a:rPr lang="en-US" dirty="0" err="1"/>
              <a:t>Refseq</a:t>
            </a:r>
            <a:r>
              <a:rPr lang="en-US" dirty="0"/>
              <a:t> and often defines multiple isoforms from different transcript sequences. Note that when </a:t>
            </a:r>
            <a:r>
              <a:rPr lang="en-US" dirty="0" err="1"/>
              <a:t>uniprot</a:t>
            </a:r>
            <a:r>
              <a:rPr lang="en-US" dirty="0"/>
              <a:t> determines two isoforms of the same gene perform fundamentally different functions, they may split that gene into two individual </a:t>
            </a:r>
            <a:r>
              <a:rPr lang="en-US" dirty="0" err="1"/>
              <a:t>uniprot</a:t>
            </a:r>
            <a:r>
              <a:rPr lang="en-US" dirty="0"/>
              <a:t> entries. This can lead to rare cases where one variant affects multiple </a:t>
            </a:r>
            <a:r>
              <a:rPr lang="en-US" dirty="0" err="1"/>
              <a:t>uniprots</a:t>
            </a:r>
            <a:r>
              <a:rPr lang="en-US" dirty="0"/>
              <a:t>.</a:t>
            </a:r>
          </a:p>
          <a:p>
            <a:pPr marL="0" indent="0">
              <a:buNone/>
            </a:pPr>
            <a:r>
              <a:rPr lang="en-US" dirty="0" err="1"/>
              <a:t>cast_variant</a:t>
            </a:r>
            <a:r>
              <a:rPr lang="en-US" dirty="0"/>
              <a:t> is </a:t>
            </a:r>
            <a:r>
              <a:rPr lang="en-US" dirty="0" err="1"/>
              <a:t>uniprot</a:t>
            </a:r>
            <a:r>
              <a:rPr lang="en-US" dirty="0"/>
              <a:t>-centric because SIFTS and SWISSMODEL allow easy mapping to structures directly. Additionally, the large collection of residue-specific annotations rely on </a:t>
            </a:r>
            <a:r>
              <a:rPr lang="en-US" dirty="0" err="1"/>
              <a:t>uniprot’s</a:t>
            </a:r>
            <a:r>
              <a:rPr lang="en-US" dirty="0"/>
              <a:t> definition of the protein sequence.</a:t>
            </a:r>
          </a:p>
        </p:txBody>
      </p:sp>
    </p:spTree>
    <p:extLst>
      <p:ext uri="{BB962C8B-B14F-4D97-AF65-F5344CB8AC3E}">
        <p14:creationId xmlns:p14="http://schemas.microsoft.com/office/powerpoint/2010/main" val="1035975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7DCF-BDB4-4D18-9736-0414C31EB7B3}"/>
              </a:ext>
            </a:extLst>
          </p:cNvPr>
          <p:cNvSpPr>
            <a:spLocks noGrp="1"/>
          </p:cNvSpPr>
          <p:nvPr>
            <p:ph type="title"/>
          </p:nvPr>
        </p:nvSpPr>
        <p:spPr/>
        <p:txBody>
          <a:bodyPr/>
          <a:lstStyle/>
          <a:p>
            <a:r>
              <a:rPr lang="en-US" dirty="0"/>
              <a:t>The </a:t>
            </a:r>
            <a:r>
              <a:rPr lang="en-US" dirty="0" err="1"/>
              <a:t>uniprot</a:t>
            </a:r>
            <a:r>
              <a:rPr lang="en-US" dirty="0"/>
              <a:t> canonical sequence</a:t>
            </a:r>
          </a:p>
        </p:txBody>
      </p:sp>
      <p:sp>
        <p:nvSpPr>
          <p:cNvPr id="3" name="Content Placeholder 2">
            <a:extLst>
              <a:ext uri="{FF2B5EF4-FFF2-40B4-BE49-F238E27FC236}">
                <a16:creationId xmlns:a16="http://schemas.microsoft.com/office/drawing/2014/main" id="{5BA31E32-E65E-41A6-980E-7FA1E6C2CCFF}"/>
              </a:ext>
            </a:extLst>
          </p:cNvPr>
          <p:cNvSpPr>
            <a:spLocks noGrp="1"/>
          </p:cNvSpPr>
          <p:nvPr>
            <p:ph idx="1"/>
          </p:nvPr>
        </p:nvSpPr>
        <p:spPr/>
        <p:txBody>
          <a:bodyPr>
            <a:normAutofit fontScale="77500" lnSpcReduction="20000"/>
          </a:bodyPr>
          <a:lstStyle/>
          <a:p>
            <a:r>
              <a:rPr lang="en-US" dirty="0"/>
              <a:t>Just as </a:t>
            </a:r>
            <a:r>
              <a:rPr lang="en-US" dirty="0" err="1"/>
              <a:t>Refseq</a:t>
            </a:r>
            <a:r>
              <a:rPr lang="en-US" dirty="0"/>
              <a:t> and </a:t>
            </a:r>
            <a:r>
              <a:rPr lang="en-US" dirty="0" err="1"/>
              <a:t>ensembl</a:t>
            </a:r>
            <a:r>
              <a:rPr lang="en-US" dirty="0"/>
              <a:t> can disagree at the level of the isoform, </a:t>
            </a:r>
            <a:r>
              <a:rPr lang="en-US" dirty="0" err="1"/>
              <a:t>uniprot</a:t>
            </a:r>
            <a:r>
              <a:rPr lang="en-US" dirty="0"/>
              <a:t> has its own “canonical” protein sequence through which it attaches all the residue-level annotations. Therefore, an ‘disulfide bond’ affecting Cys201 in the transcript sequence, may be annotated on </a:t>
            </a:r>
            <a:r>
              <a:rPr lang="en-US" dirty="0" err="1"/>
              <a:t>uniprot</a:t>
            </a:r>
            <a:r>
              <a:rPr lang="en-US" dirty="0"/>
              <a:t> as Cys200 because the first residue of the transcript is a initiator methionine.</a:t>
            </a:r>
          </a:p>
          <a:p>
            <a:r>
              <a:rPr lang="en-US" dirty="0"/>
              <a:t>In many cases, the canonical sequence matches a specific </a:t>
            </a:r>
            <a:r>
              <a:rPr lang="en-US" dirty="0" err="1"/>
              <a:t>ensembl</a:t>
            </a:r>
            <a:r>
              <a:rPr lang="en-US" dirty="0"/>
              <a:t> or </a:t>
            </a:r>
            <a:r>
              <a:rPr lang="en-US" dirty="0" err="1"/>
              <a:t>Refseq</a:t>
            </a:r>
            <a:r>
              <a:rPr lang="en-US" dirty="0"/>
              <a:t> sequence. </a:t>
            </a:r>
            <a:r>
              <a:rPr lang="en-US" dirty="0" err="1"/>
              <a:t>cast_variant</a:t>
            </a:r>
            <a:r>
              <a:rPr lang="en-US" dirty="0"/>
              <a:t> uses these assignments to select a single variant representation from VEP when possible.</a:t>
            </a:r>
          </a:p>
          <a:p>
            <a:r>
              <a:rPr lang="en-US" dirty="0"/>
              <a:t>Because the </a:t>
            </a:r>
            <a:r>
              <a:rPr lang="en-US" dirty="0" err="1"/>
              <a:t>uniprot</a:t>
            </a:r>
            <a:r>
              <a:rPr lang="en-US" dirty="0"/>
              <a:t> canonical sequence may differ from the transcript sequence selected by the user, it is necessary to align the two sequences at the start.</a:t>
            </a:r>
          </a:p>
          <a:p>
            <a:r>
              <a:rPr lang="en-US" dirty="0"/>
              <a:t>Note that the SIFTS alignments are relative the </a:t>
            </a:r>
            <a:r>
              <a:rPr lang="en-US" dirty="0" err="1"/>
              <a:t>uniprot</a:t>
            </a:r>
            <a:r>
              <a:rPr lang="en-US" dirty="0"/>
              <a:t> “canonical” sequence. Therefore, it is best to update </a:t>
            </a:r>
            <a:r>
              <a:rPr lang="en-US" dirty="0" err="1"/>
              <a:t>SIFTS+Uniprot</a:t>
            </a:r>
            <a:r>
              <a:rPr lang="en-US" dirty="0"/>
              <a:t> at the same time in case the canonical sequence changes (rare but possible).</a:t>
            </a:r>
          </a:p>
          <a:p>
            <a:r>
              <a:rPr lang="en-US" dirty="0"/>
              <a:t>For more information on how </a:t>
            </a:r>
            <a:r>
              <a:rPr lang="en-US" dirty="0" err="1"/>
              <a:t>uniprot</a:t>
            </a:r>
            <a:r>
              <a:rPr lang="en-US" dirty="0"/>
              <a:t> defines its canonical sequence:</a:t>
            </a:r>
          </a:p>
          <a:p>
            <a:pPr lvl="1"/>
            <a:r>
              <a:rPr lang="en-US" dirty="0"/>
              <a:t>https://www.uniprot.org/help/canonical_and_isoforms</a:t>
            </a:r>
          </a:p>
        </p:txBody>
      </p:sp>
    </p:spTree>
    <p:extLst>
      <p:ext uri="{BB962C8B-B14F-4D97-AF65-F5344CB8AC3E}">
        <p14:creationId xmlns:p14="http://schemas.microsoft.com/office/powerpoint/2010/main" val="392909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7D85-07B5-4061-A0F0-218691E72A04}"/>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B1953F77-78E7-4D05-9C38-5D2499F27EE6}"/>
              </a:ext>
            </a:extLst>
          </p:cNvPr>
          <p:cNvSpPr>
            <a:spLocks noGrp="1"/>
          </p:cNvSpPr>
          <p:nvPr>
            <p:ph idx="1"/>
          </p:nvPr>
        </p:nvSpPr>
        <p:spPr/>
        <p:txBody>
          <a:bodyPr/>
          <a:lstStyle/>
          <a:p>
            <a:pPr marL="0" indent="0">
              <a:buNone/>
            </a:pPr>
            <a:r>
              <a:rPr lang="en-US" dirty="0"/>
              <a:t>4b) </a:t>
            </a:r>
            <a:r>
              <a:rPr lang="en-US" dirty="0" err="1"/>
              <a:t>uniprot</a:t>
            </a:r>
            <a:r>
              <a:rPr lang="en-US" dirty="0"/>
              <a:t> canonical-isoform and secondary identifier mappings</a:t>
            </a:r>
          </a:p>
          <a:p>
            <a:pPr marL="0" indent="0">
              <a:buNone/>
            </a:pPr>
            <a:endParaRPr lang="en-US" dirty="0"/>
          </a:p>
          <a:p>
            <a:r>
              <a:rPr lang="en-US" dirty="0"/>
              <a:t>In addition to the multiple isoforms at a given </a:t>
            </a:r>
            <a:r>
              <a:rPr lang="en-US" dirty="0" err="1"/>
              <a:t>uniprot</a:t>
            </a:r>
            <a:r>
              <a:rPr lang="en-US" dirty="0"/>
              <a:t>, each of which may match a different transcript, </a:t>
            </a:r>
            <a:r>
              <a:rPr lang="en-US" dirty="0" err="1"/>
              <a:t>uniprot</a:t>
            </a:r>
            <a:r>
              <a:rPr lang="en-US" dirty="0"/>
              <a:t> continues to change, defining new entries and retiring old ones. In some datasets (VEP, for example), an old or “secondary” </a:t>
            </a:r>
            <a:r>
              <a:rPr lang="en-US" dirty="0" err="1"/>
              <a:t>uniprot</a:t>
            </a:r>
            <a:r>
              <a:rPr lang="en-US" dirty="0"/>
              <a:t> ID will be used. In this case, these libraries can be used to match this old ID to the newest, currently used </a:t>
            </a:r>
            <a:r>
              <a:rPr lang="en-US" dirty="0" err="1"/>
              <a:t>uniprot</a:t>
            </a:r>
            <a:r>
              <a:rPr lang="en-US" dirty="0"/>
              <a:t> ID.</a:t>
            </a:r>
          </a:p>
        </p:txBody>
      </p:sp>
    </p:spTree>
    <p:extLst>
      <p:ext uri="{BB962C8B-B14F-4D97-AF65-F5344CB8AC3E}">
        <p14:creationId xmlns:p14="http://schemas.microsoft.com/office/powerpoint/2010/main" val="116360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347F-FA4B-43BA-B564-BDE54FFDCE28}"/>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4C36819F-61DD-4CF9-A72C-C06F58AE1475}"/>
              </a:ext>
            </a:extLst>
          </p:cNvPr>
          <p:cNvSpPr>
            <a:spLocks noGrp="1"/>
          </p:cNvSpPr>
          <p:nvPr>
            <p:ph idx="1"/>
          </p:nvPr>
        </p:nvSpPr>
        <p:spPr/>
        <p:txBody>
          <a:bodyPr>
            <a:normAutofit fontScale="77500" lnSpcReduction="20000"/>
          </a:bodyPr>
          <a:lstStyle/>
          <a:p>
            <a:pPr marL="0" indent="0">
              <a:buNone/>
            </a:pPr>
            <a:r>
              <a:rPr lang="en-US" dirty="0"/>
              <a:t>4c) </a:t>
            </a:r>
            <a:r>
              <a:rPr lang="en-US" dirty="0" err="1"/>
              <a:t>Uniprot</a:t>
            </a:r>
            <a:r>
              <a:rPr lang="en-US" dirty="0"/>
              <a:t> XML (uniprot_sprot.xml.gz)</a:t>
            </a:r>
          </a:p>
          <a:p>
            <a:pPr marL="0" indent="0">
              <a:buNone/>
            </a:pPr>
            <a:endParaRPr lang="en-US" dirty="0"/>
          </a:p>
          <a:p>
            <a:r>
              <a:rPr lang="en-US" dirty="0"/>
              <a:t>As mentioned in 4a, </a:t>
            </a:r>
            <a:r>
              <a:rPr lang="en-US" dirty="0" err="1"/>
              <a:t>uniprot</a:t>
            </a:r>
            <a:r>
              <a:rPr lang="en-US" dirty="0"/>
              <a:t> contains many residue-specific annotations that may be useful especially in cases when the variant is not covered by any structures. These annotations are often used as clues to the effect of a given variant and if any are scored True, the user should look at the </a:t>
            </a:r>
            <a:r>
              <a:rPr lang="en-US" dirty="0" err="1"/>
              <a:t>uniprot</a:t>
            </a:r>
            <a:r>
              <a:rPr lang="en-US" dirty="0"/>
              <a:t> entry directly and follow any attached publications which may reveal important information about their variant.</a:t>
            </a:r>
          </a:p>
          <a:p>
            <a:r>
              <a:rPr lang="en-US" dirty="0"/>
              <a:t>It is important to note that many annotations are predicted based on well established motifs and other methods and therefore, there may not be a reference but </a:t>
            </a:r>
            <a:r>
              <a:rPr lang="en-US" dirty="0" err="1"/>
              <a:t>uniprot</a:t>
            </a:r>
            <a:r>
              <a:rPr lang="en-US" dirty="0"/>
              <a:t> will indicate it was ‘predicted’</a:t>
            </a:r>
          </a:p>
          <a:p>
            <a:endParaRPr lang="en-US" dirty="0"/>
          </a:p>
          <a:p>
            <a:r>
              <a:rPr lang="en-US" dirty="0"/>
              <a:t>Because the set of annotations is extremely large, initial processing generates a library of annotations for quick lookup during runtime. To parse this large file into the desired data, the processing script requires a significant amount of time but only needs to be performed any time a new </a:t>
            </a:r>
            <a:r>
              <a:rPr lang="en-US" dirty="0" err="1"/>
              <a:t>uniprot</a:t>
            </a:r>
            <a:r>
              <a:rPr lang="en-US" dirty="0"/>
              <a:t> XML is downloaded.</a:t>
            </a:r>
          </a:p>
        </p:txBody>
      </p:sp>
    </p:spTree>
    <p:extLst>
      <p:ext uri="{BB962C8B-B14F-4D97-AF65-F5344CB8AC3E}">
        <p14:creationId xmlns:p14="http://schemas.microsoft.com/office/powerpoint/2010/main" val="20365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DDF5-D40A-4BCF-98DA-CFD1DEA1B17C}"/>
              </a:ext>
            </a:extLst>
          </p:cNvPr>
          <p:cNvSpPr>
            <a:spLocks noGrp="1"/>
          </p:cNvSpPr>
          <p:nvPr>
            <p:ph type="title"/>
          </p:nvPr>
        </p:nvSpPr>
        <p:spPr/>
        <p:txBody>
          <a:bodyPr/>
          <a:lstStyle/>
          <a:p>
            <a:r>
              <a:rPr lang="en-US" dirty="0"/>
              <a:t>Running VEP</a:t>
            </a:r>
          </a:p>
        </p:txBody>
      </p:sp>
      <p:sp>
        <p:nvSpPr>
          <p:cNvPr id="3" name="Content Placeholder 2">
            <a:extLst>
              <a:ext uri="{FF2B5EF4-FFF2-40B4-BE49-F238E27FC236}">
                <a16:creationId xmlns:a16="http://schemas.microsoft.com/office/drawing/2014/main" id="{28D4A029-C1B9-4446-BE01-0AE17C03974A}"/>
              </a:ext>
            </a:extLst>
          </p:cNvPr>
          <p:cNvSpPr>
            <a:spLocks noGrp="1"/>
          </p:cNvSpPr>
          <p:nvPr>
            <p:ph idx="1"/>
          </p:nvPr>
        </p:nvSpPr>
        <p:spPr>
          <a:xfrm>
            <a:off x="838200" y="1825625"/>
            <a:ext cx="10515600" cy="3884833"/>
          </a:xfrm>
        </p:spPr>
        <p:txBody>
          <a:bodyPr/>
          <a:lstStyle/>
          <a:p>
            <a:r>
              <a:rPr lang="en-US" dirty="0"/>
              <a:t>VEP will use current genome reference and databases containing known gene coordinates, </a:t>
            </a:r>
            <a:r>
              <a:rPr lang="en-US" dirty="0" err="1"/>
              <a:t>etc</a:t>
            </a:r>
            <a:r>
              <a:rPr lang="en-US" dirty="0"/>
              <a:t> to translate your genomic change into a corresponding protein change.</a:t>
            </a:r>
          </a:p>
          <a:p>
            <a:r>
              <a:rPr lang="en-US" dirty="0"/>
              <a:t>VEP takes several styles of input, examples are shown by clicking buttons underneath the input box.</a:t>
            </a:r>
          </a:p>
          <a:p>
            <a:r>
              <a:rPr lang="en-US" dirty="0" err="1"/>
              <a:t>cast_variant</a:t>
            </a:r>
            <a:r>
              <a:rPr lang="en-US" dirty="0"/>
              <a:t> assumes will not do this prediction as VEP is very good and fast for this step and the online interface is highly recommended. Large variant sets, however, should be broken up into sets of 1000 or so. Those can be submitted in parallel.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0995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BA4F-BFFF-4861-9F73-210BE1C315C4}"/>
              </a:ext>
            </a:extLst>
          </p:cNvPr>
          <p:cNvSpPr>
            <a:spLocks noGrp="1"/>
          </p:cNvSpPr>
          <p:nvPr>
            <p:ph type="title"/>
          </p:nvPr>
        </p:nvSpPr>
        <p:spPr/>
        <p:txBody>
          <a:bodyPr/>
          <a:lstStyle/>
          <a:p>
            <a:r>
              <a:rPr lang="en-US" dirty="0"/>
              <a:t>Required application</a:t>
            </a:r>
          </a:p>
        </p:txBody>
      </p:sp>
      <p:sp>
        <p:nvSpPr>
          <p:cNvPr id="3" name="Content Placeholder 2">
            <a:extLst>
              <a:ext uri="{FF2B5EF4-FFF2-40B4-BE49-F238E27FC236}">
                <a16:creationId xmlns:a16="http://schemas.microsoft.com/office/drawing/2014/main" id="{FB73B2D6-FFBB-4A7D-AD3B-F9C64ABAF338}"/>
              </a:ext>
            </a:extLst>
          </p:cNvPr>
          <p:cNvSpPr>
            <a:spLocks noGrp="1"/>
          </p:cNvSpPr>
          <p:nvPr>
            <p:ph idx="1"/>
          </p:nvPr>
        </p:nvSpPr>
        <p:spPr/>
        <p:txBody>
          <a:bodyPr/>
          <a:lstStyle/>
          <a:p>
            <a:pPr marL="0" indent="0">
              <a:buNone/>
            </a:pPr>
            <a:r>
              <a:rPr lang="en-US" dirty="0"/>
              <a:t>DSSP (version 2.0.4 provided in repository; newer versions and information </a:t>
            </a:r>
            <a:r>
              <a:rPr lang="en-US" dirty="0">
                <a:hlinkClick r:id="rId2"/>
              </a:rPr>
              <a:t>https://swift.cmbi.umcn.nl/gv/dssp/</a:t>
            </a:r>
            <a:r>
              <a:rPr lang="en-US" dirty="0"/>
              <a:t>)</a:t>
            </a:r>
          </a:p>
          <a:p>
            <a:pPr marL="0" indent="0">
              <a:buNone/>
            </a:pPr>
            <a:endParaRPr lang="en-US" dirty="0"/>
          </a:p>
          <a:p>
            <a:pPr marL="0" indent="0">
              <a:buNone/>
            </a:pPr>
            <a:r>
              <a:rPr lang="en-US" dirty="0"/>
              <a:t>Used to identify secondary structure and solvent accessible surface area of all residues in a given protein structure.</a:t>
            </a:r>
          </a:p>
          <a:p>
            <a:pPr marL="0" indent="0">
              <a:buNone/>
            </a:pPr>
            <a:r>
              <a:rPr lang="en-US" dirty="0"/>
              <a:t>DSSP is used through </a:t>
            </a:r>
            <a:r>
              <a:rPr lang="en-US" dirty="0" err="1"/>
              <a:t>Biopython</a:t>
            </a:r>
            <a:r>
              <a:rPr lang="en-US" dirty="0"/>
              <a:t> which reports surface area as a relative surface area and not the absolute surface area. This is common practice. For more information:</a:t>
            </a:r>
          </a:p>
          <a:p>
            <a:pPr marL="0" indent="0">
              <a:buNone/>
            </a:pPr>
            <a:r>
              <a:rPr lang="en-US" dirty="0"/>
              <a:t>https://biopython.org/DIST/docs/api/Bio.PDB.DSSP%27-module.html</a:t>
            </a:r>
          </a:p>
        </p:txBody>
      </p:sp>
    </p:spTree>
    <p:extLst>
      <p:ext uri="{BB962C8B-B14F-4D97-AF65-F5344CB8AC3E}">
        <p14:creationId xmlns:p14="http://schemas.microsoft.com/office/powerpoint/2010/main" val="2306364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39D2-CA9A-43A7-8C49-B5DC0D7B8011}"/>
              </a:ext>
            </a:extLst>
          </p:cNvPr>
          <p:cNvSpPr>
            <a:spLocks noGrp="1"/>
          </p:cNvSpPr>
          <p:nvPr>
            <p:ph type="title"/>
          </p:nvPr>
        </p:nvSpPr>
        <p:spPr/>
        <p:txBody>
          <a:bodyPr/>
          <a:lstStyle/>
          <a:p>
            <a:r>
              <a:rPr lang="en-US" dirty="0"/>
              <a:t>The setup process</a:t>
            </a:r>
          </a:p>
        </p:txBody>
      </p:sp>
      <p:sp>
        <p:nvSpPr>
          <p:cNvPr id="3" name="Content Placeholder 2">
            <a:extLst>
              <a:ext uri="{FF2B5EF4-FFF2-40B4-BE49-F238E27FC236}">
                <a16:creationId xmlns:a16="http://schemas.microsoft.com/office/drawing/2014/main" id="{E5735A30-FAED-4916-9ED3-2926D19C3EFF}"/>
              </a:ext>
            </a:extLst>
          </p:cNvPr>
          <p:cNvSpPr>
            <a:spLocks noGrp="1"/>
          </p:cNvSpPr>
          <p:nvPr>
            <p:ph idx="1"/>
          </p:nvPr>
        </p:nvSpPr>
        <p:spPr/>
        <p:txBody>
          <a:bodyPr>
            <a:normAutofit fontScale="92500" lnSpcReduction="10000"/>
          </a:bodyPr>
          <a:lstStyle/>
          <a:p>
            <a:pPr marL="0" indent="0">
              <a:buNone/>
            </a:pPr>
            <a:r>
              <a:rPr lang="en-US" dirty="0"/>
              <a:t>Follow instructions in downloading_datasets.txt in datasets/</a:t>
            </a:r>
          </a:p>
          <a:p>
            <a:pPr marL="0" indent="0">
              <a:buNone/>
            </a:pPr>
            <a:endParaRPr lang="en-US" dirty="0"/>
          </a:p>
          <a:p>
            <a:pPr marL="0" indent="0">
              <a:buNone/>
            </a:pPr>
            <a:r>
              <a:rPr lang="en-US" dirty="0"/>
              <a:t>Update the config.sys file to match the paths selected.</a:t>
            </a:r>
          </a:p>
          <a:p>
            <a:pPr marL="0" indent="0">
              <a:buNone/>
            </a:pPr>
            <a:endParaRPr lang="en-US" dirty="0"/>
          </a:p>
          <a:p>
            <a:pPr marL="0" indent="0">
              <a:buNone/>
            </a:pPr>
            <a:r>
              <a:rPr lang="en-US" dirty="0"/>
              <a:t>Go through the remaining processing steps in downloading_datasets.txt that conform the downloaded datasets to that which is expected by </a:t>
            </a:r>
            <a:r>
              <a:rPr lang="en-US" dirty="0" err="1"/>
              <a:t>cast_variant</a:t>
            </a:r>
            <a:r>
              <a:rPr lang="en-US" dirty="0"/>
              <a:t> and also runtime speedup processing steps such as </a:t>
            </a:r>
            <a:r>
              <a:rPr lang="en-US" b="1" dirty="0"/>
              <a:t>prepare_uniprot_features.py </a:t>
            </a:r>
            <a:r>
              <a:rPr lang="en-US" dirty="0"/>
              <a:t>which parses that large </a:t>
            </a:r>
            <a:r>
              <a:rPr lang="en-US" dirty="0" err="1"/>
              <a:t>uniprot</a:t>
            </a:r>
            <a:r>
              <a:rPr lang="en-US" dirty="0"/>
              <a:t> XML to create a library of annotations and </a:t>
            </a:r>
            <a:r>
              <a:rPr lang="en-US" b="1" dirty="0"/>
              <a:t>pickle_sequences.py </a:t>
            </a:r>
            <a:r>
              <a:rPr lang="en-US" dirty="0"/>
              <a:t>which parses all the downloaded </a:t>
            </a:r>
            <a:r>
              <a:rPr lang="en-US" dirty="0" err="1"/>
              <a:t>fasta</a:t>
            </a:r>
            <a:r>
              <a:rPr lang="en-US" dirty="0"/>
              <a:t> libraries and creates a dictionary for quick lookup during runtime.</a:t>
            </a:r>
          </a:p>
        </p:txBody>
      </p:sp>
    </p:spTree>
    <p:extLst>
      <p:ext uri="{BB962C8B-B14F-4D97-AF65-F5344CB8AC3E}">
        <p14:creationId xmlns:p14="http://schemas.microsoft.com/office/powerpoint/2010/main" val="919044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A347-4732-4003-96F0-38EE409E13D6}"/>
              </a:ext>
            </a:extLst>
          </p:cNvPr>
          <p:cNvSpPr>
            <a:spLocks noGrp="1"/>
          </p:cNvSpPr>
          <p:nvPr>
            <p:ph type="title"/>
          </p:nvPr>
        </p:nvSpPr>
        <p:spPr/>
        <p:txBody>
          <a:bodyPr/>
          <a:lstStyle/>
          <a:p>
            <a:r>
              <a:rPr lang="en-US" dirty="0"/>
              <a:t>Untested features</a:t>
            </a:r>
          </a:p>
        </p:txBody>
      </p:sp>
      <p:sp>
        <p:nvSpPr>
          <p:cNvPr id="3" name="Content Placeholder 2">
            <a:extLst>
              <a:ext uri="{FF2B5EF4-FFF2-40B4-BE49-F238E27FC236}">
                <a16:creationId xmlns:a16="http://schemas.microsoft.com/office/drawing/2014/main" id="{7572D989-0F46-44DF-94DF-E8002A49E2E7}"/>
              </a:ext>
            </a:extLst>
          </p:cNvPr>
          <p:cNvSpPr>
            <a:spLocks noGrp="1"/>
          </p:cNvSpPr>
          <p:nvPr>
            <p:ph idx="1"/>
          </p:nvPr>
        </p:nvSpPr>
        <p:spPr/>
        <p:txBody>
          <a:bodyPr>
            <a:normAutofit/>
          </a:bodyPr>
          <a:lstStyle/>
          <a:p>
            <a:pPr marL="514350" indent="-514350">
              <a:buAutoNum type="arabicPeriod"/>
            </a:pPr>
            <a:r>
              <a:rPr lang="en-US" dirty="0"/>
              <a:t>Expand variants (-e)</a:t>
            </a:r>
          </a:p>
          <a:p>
            <a:pPr lvl="1"/>
            <a:r>
              <a:rPr lang="en-US" dirty="0"/>
              <a:t>The major consequence encountered will be missense variants. However, there may be instances in which a large portion of the protein is lost due to early stops, </a:t>
            </a:r>
            <a:r>
              <a:rPr lang="en-US" dirty="0" err="1"/>
              <a:t>inframe</a:t>
            </a:r>
            <a:r>
              <a:rPr lang="en-US" dirty="0"/>
              <a:t> deletions, and frameshifts. In these cases, it can be assumed in most cases that every residue downstream of the mutation is affected, thereby generating a list of individual variant positions. Setting this flag will accept these large variants and expand them to cover all downstream residues. However, it hasn’t been tested and may not yet work.</a:t>
            </a:r>
          </a:p>
          <a:p>
            <a:pPr marL="0" indent="0">
              <a:buNone/>
            </a:pPr>
            <a:r>
              <a:rPr lang="en-US" dirty="0"/>
              <a:t>2. Parallel processing (-n #)</a:t>
            </a:r>
          </a:p>
          <a:p>
            <a:pPr lvl="1"/>
            <a:r>
              <a:rPr lang="en-US" dirty="0"/>
              <a:t>Uses python multiple instance pool to process individual </a:t>
            </a:r>
            <a:r>
              <a:rPr lang="en-US" dirty="0" err="1"/>
              <a:t>uniprots</a:t>
            </a:r>
            <a:r>
              <a:rPr lang="en-US" dirty="0"/>
              <a:t> in parallel. This hasn’t been tested but should work, maybe, who knows.</a:t>
            </a:r>
          </a:p>
        </p:txBody>
      </p:sp>
    </p:spTree>
    <p:extLst>
      <p:ext uri="{BB962C8B-B14F-4D97-AF65-F5344CB8AC3E}">
        <p14:creationId xmlns:p14="http://schemas.microsoft.com/office/powerpoint/2010/main" val="3766038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A9A3-B5C3-4B63-9EFB-EAFAE4B8C6F4}"/>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196DF830-07A1-4A69-B9EE-E466A389EB1A}"/>
              </a:ext>
            </a:extLst>
          </p:cNvPr>
          <p:cNvSpPr>
            <a:spLocks noGrp="1"/>
          </p:cNvSpPr>
          <p:nvPr>
            <p:ph idx="1"/>
          </p:nvPr>
        </p:nvSpPr>
        <p:spPr/>
        <p:txBody>
          <a:bodyPr/>
          <a:lstStyle/>
          <a:p>
            <a:pPr marL="0" indent="0">
              <a:buNone/>
            </a:pPr>
            <a:r>
              <a:rPr lang="en-US" dirty="0"/>
              <a:t>Add the ability to use your own models.</a:t>
            </a:r>
          </a:p>
          <a:p>
            <a:pPr marL="0" indent="0">
              <a:buNone/>
            </a:pPr>
            <a:endParaRPr lang="en-US" dirty="0"/>
          </a:p>
          <a:p>
            <a:pPr marL="0" indent="0">
              <a:buNone/>
            </a:pPr>
            <a:r>
              <a:rPr lang="en-US" dirty="0"/>
              <a:t>Add </a:t>
            </a:r>
            <a:r>
              <a:rPr lang="en-US" dirty="0" err="1"/>
              <a:t>modbase</a:t>
            </a:r>
            <a:endParaRPr lang="en-US" dirty="0"/>
          </a:p>
          <a:p>
            <a:pPr marL="0" indent="0">
              <a:buNone/>
            </a:pPr>
            <a:endParaRPr lang="en-US" dirty="0"/>
          </a:p>
          <a:p>
            <a:pPr marL="0" indent="0">
              <a:buNone/>
            </a:pPr>
            <a:r>
              <a:rPr lang="en-US" dirty="0"/>
              <a:t>Add more structure-specific features</a:t>
            </a:r>
          </a:p>
          <a:p>
            <a:pPr marL="0" indent="0">
              <a:buNone/>
            </a:pPr>
            <a:endParaRPr lang="en-US" dirty="0"/>
          </a:p>
          <a:p>
            <a:pPr marL="0" indent="0">
              <a:buNone/>
            </a:pPr>
            <a:r>
              <a:rPr lang="en-US" dirty="0"/>
              <a:t>Add </a:t>
            </a:r>
            <a:r>
              <a:rPr lang="en-US" dirty="0" err="1"/>
              <a:t>bioassembly</a:t>
            </a:r>
            <a:r>
              <a:rPr lang="en-US" dirty="0"/>
              <a:t> integration to filter out protein-protein interaction crystallization artifacts in the same way ligands are filtered.</a:t>
            </a:r>
          </a:p>
        </p:txBody>
      </p:sp>
    </p:spTree>
    <p:extLst>
      <p:ext uri="{BB962C8B-B14F-4D97-AF65-F5344CB8AC3E}">
        <p14:creationId xmlns:p14="http://schemas.microsoft.com/office/powerpoint/2010/main" val="264201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56F5274-3377-4E6C-B8E2-A83D8B38EBD3}"/>
              </a:ext>
            </a:extLst>
          </p:cNvPr>
          <p:cNvPicPr>
            <a:picLocks noChangeAspect="1"/>
          </p:cNvPicPr>
          <p:nvPr/>
        </p:nvPicPr>
        <p:blipFill>
          <a:blip r:embed="rId2"/>
          <a:stretch>
            <a:fillRect/>
          </a:stretch>
        </p:blipFill>
        <p:spPr>
          <a:xfrm>
            <a:off x="60556" y="2013854"/>
            <a:ext cx="8699397" cy="4203870"/>
          </a:xfrm>
          <a:prstGeom prst="rect">
            <a:avLst/>
          </a:prstGeom>
        </p:spPr>
      </p:pic>
      <p:sp>
        <p:nvSpPr>
          <p:cNvPr id="2" name="Title 1">
            <a:extLst>
              <a:ext uri="{FF2B5EF4-FFF2-40B4-BE49-F238E27FC236}">
                <a16:creationId xmlns:a16="http://schemas.microsoft.com/office/drawing/2014/main" id="{D88EE325-4ECA-4BD9-AE6A-CD8606A41B4D}"/>
              </a:ext>
            </a:extLst>
          </p:cNvPr>
          <p:cNvSpPr>
            <a:spLocks noGrp="1"/>
          </p:cNvSpPr>
          <p:nvPr>
            <p:ph type="title"/>
          </p:nvPr>
        </p:nvSpPr>
        <p:spPr>
          <a:xfrm>
            <a:off x="838200" y="365125"/>
            <a:ext cx="10515600" cy="1325563"/>
          </a:xfrm>
        </p:spPr>
        <p:txBody>
          <a:bodyPr/>
          <a:lstStyle/>
          <a:p>
            <a:r>
              <a:rPr lang="en-US"/>
              <a:t>VEP Output</a:t>
            </a:r>
            <a:endParaRPr lang="en-US" dirty="0"/>
          </a:p>
        </p:txBody>
      </p:sp>
      <p:sp>
        <p:nvSpPr>
          <p:cNvPr id="5" name="Oval 4">
            <a:extLst>
              <a:ext uri="{FF2B5EF4-FFF2-40B4-BE49-F238E27FC236}">
                <a16:creationId xmlns:a16="http://schemas.microsoft.com/office/drawing/2014/main" id="{F0860395-4470-409E-8017-67534925458A}"/>
              </a:ext>
            </a:extLst>
          </p:cNvPr>
          <p:cNvSpPr/>
          <p:nvPr/>
        </p:nvSpPr>
        <p:spPr>
          <a:xfrm>
            <a:off x="7317447" y="2436142"/>
            <a:ext cx="310243" cy="2503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951648C-1526-4973-9BE6-C9CC4D4E7DEA}"/>
              </a:ext>
            </a:extLst>
          </p:cNvPr>
          <p:cNvCxnSpPr>
            <a:cxnSpLocks/>
            <a:stCxn id="5" idx="7"/>
            <a:endCxn id="8" idx="2"/>
          </p:cNvCxnSpPr>
          <p:nvPr/>
        </p:nvCxnSpPr>
        <p:spPr>
          <a:xfrm flipV="1">
            <a:off x="7582256" y="1822337"/>
            <a:ext cx="1616245" cy="650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FC37C-B193-44DE-83E3-1941E6F1B162}"/>
              </a:ext>
            </a:extLst>
          </p:cNvPr>
          <p:cNvSpPr txBox="1"/>
          <p:nvPr/>
        </p:nvSpPr>
        <p:spPr>
          <a:xfrm>
            <a:off x="6745971" y="1176006"/>
            <a:ext cx="4905059" cy="646331"/>
          </a:xfrm>
          <a:prstGeom prst="rect">
            <a:avLst/>
          </a:prstGeom>
          <a:noFill/>
        </p:spPr>
        <p:txBody>
          <a:bodyPr wrap="square" rtlCol="0">
            <a:spAutoFit/>
          </a:bodyPr>
          <a:lstStyle/>
          <a:p>
            <a:r>
              <a:rPr lang="en-US" dirty="0"/>
              <a:t>Save the TXT file for input to </a:t>
            </a:r>
            <a:r>
              <a:rPr lang="en-US" dirty="0" err="1"/>
              <a:t>cast_variant</a:t>
            </a:r>
            <a:r>
              <a:rPr lang="en-US" dirty="0"/>
              <a:t>, which expects the delimited format of this file.</a:t>
            </a:r>
          </a:p>
        </p:txBody>
      </p:sp>
      <p:sp>
        <p:nvSpPr>
          <p:cNvPr id="10" name="Right Brace 9">
            <a:extLst>
              <a:ext uri="{FF2B5EF4-FFF2-40B4-BE49-F238E27FC236}">
                <a16:creationId xmlns:a16="http://schemas.microsoft.com/office/drawing/2014/main" id="{530131D1-4BF6-4545-A210-3870ECC38E64}"/>
              </a:ext>
            </a:extLst>
          </p:cNvPr>
          <p:cNvSpPr/>
          <p:nvPr/>
        </p:nvSpPr>
        <p:spPr>
          <a:xfrm>
            <a:off x="8674588" y="3300319"/>
            <a:ext cx="369980" cy="2841270"/>
          </a:xfrm>
          <a:prstGeom prst="rightBrace">
            <a:avLst>
              <a:gd name="adj1" fmla="val 8333"/>
              <a:gd name="adj2" fmla="val 50213"/>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46070AE-F4BB-46A7-A2E5-B1F246864926}"/>
              </a:ext>
            </a:extLst>
          </p:cNvPr>
          <p:cNvSpPr txBox="1"/>
          <p:nvPr/>
        </p:nvSpPr>
        <p:spPr>
          <a:xfrm>
            <a:off x="9059222" y="2669913"/>
            <a:ext cx="3027814" cy="3693319"/>
          </a:xfrm>
          <a:prstGeom prst="rect">
            <a:avLst/>
          </a:prstGeom>
          <a:noFill/>
        </p:spPr>
        <p:txBody>
          <a:bodyPr wrap="square" rtlCol="0">
            <a:spAutoFit/>
          </a:bodyPr>
          <a:lstStyle/>
          <a:p>
            <a:pPr algn="r"/>
            <a:r>
              <a:rPr lang="en-US" dirty="0"/>
              <a:t>VEP will predict all potential consequences based on sequence coordinate databases.</a:t>
            </a:r>
          </a:p>
          <a:p>
            <a:pPr algn="r"/>
            <a:r>
              <a:rPr lang="en-US" dirty="0"/>
              <a:t>Many times there are identical codon positions or amino acid changes as these are slightly different sequences predicted within or across databases.</a:t>
            </a:r>
          </a:p>
          <a:p>
            <a:pPr algn="r"/>
            <a:r>
              <a:rPr lang="en-US" dirty="0" err="1"/>
              <a:t>Cast_variant</a:t>
            </a:r>
            <a:r>
              <a:rPr lang="en-US" dirty="0"/>
              <a:t> will select </a:t>
            </a:r>
            <a:r>
              <a:rPr lang="en-US" b="1" dirty="0"/>
              <a:t>one</a:t>
            </a:r>
            <a:r>
              <a:rPr lang="en-US" dirty="0"/>
              <a:t> representation of each variant based on that which most closely matches </a:t>
            </a:r>
            <a:r>
              <a:rPr lang="en-US" dirty="0" err="1"/>
              <a:t>uniprot</a:t>
            </a:r>
            <a:r>
              <a:rPr lang="en-US" dirty="0"/>
              <a:t>. </a:t>
            </a:r>
          </a:p>
        </p:txBody>
      </p:sp>
    </p:spTree>
    <p:extLst>
      <p:ext uri="{BB962C8B-B14F-4D97-AF65-F5344CB8AC3E}">
        <p14:creationId xmlns:p14="http://schemas.microsoft.com/office/powerpoint/2010/main" val="157803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7ED4-CF0A-432B-A3E9-C5BFFAA641BF}"/>
              </a:ext>
            </a:extLst>
          </p:cNvPr>
          <p:cNvSpPr>
            <a:spLocks noGrp="1"/>
          </p:cNvSpPr>
          <p:nvPr>
            <p:ph type="title"/>
          </p:nvPr>
        </p:nvSpPr>
        <p:spPr/>
        <p:txBody>
          <a:bodyPr/>
          <a:lstStyle/>
          <a:p>
            <a:r>
              <a:rPr lang="en-US" dirty="0"/>
              <a:t>Run </a:t>
            </a:r>
            <a:r>
              <a:rPr lang="en-US" dirty="0" err="1"/>
              <a:t>cast_variant</a:t>
            </a:r>
            <a:endParaRPr lang="en-US" dirty="0"/>
          </a:p>
        </p:txBody>
      </p:sp>
      <p:sp>
        <p:nvSpPr>
          <p:cNvPr id="3" name="Content Placeholder 2">
            <a:extLst>
              <a:ext uri="{FF2B5EF4-FFF2-40B4-BE49-F238E27FC236}">
                <a16:creationId xmlns:a16="http://schemas.microsoft.com/office/drawing/2014/main" id="{49E210D9-1EAB-4CCF-ABE6-618A7B38C971}"/>
              </a:ext>
            </a:extLst>
          </p:cNvPr>
          <p:cNvSpPr>
            <a:spLocks noGrp="1"/>
          </p:cNvSpPr>
          <p:nvPr>
            <p:ph idx="1"/>
          </p:nvPr>
        </p:nvSpPr>
        <p:spPr>
          <a:xfrm>
            <a:off x="838200" y="1825625"/>
            <a:ext cx="6579946" cy="584515"/>
          </a:xfrm>
        </p:spPr>
        <p:txBody>
          <a:bodyPr/>
          <a:lstStyle/>
          <a:p>
            <a:pPr marL="0" indent="0">
              <a:buNone/>
            </a:pPr>
            <a:r>
              <a:rPr lang="en-US" dirty="0"/>
              <a:t>./cast_variant.py Example_VEP.txt –d all -v</a:t>
            </a:r>
          </a:p>
        </p:txBody>
      </p:sp>
      <p:pic>
        <p:nvPicPr>
          <p:cNvPr id="4" name="Picture 3">
            <a:extLst>
              <a:ext uri="{FF2B5EF4-FFF2-40B4-BE49-F238E27FC236}">
                <a16:creationId xmlns:a16="http://schemas.microsoft.com/office/drawing/2014/main" id="{F07061CC-D1E4-49FC-8F10-0EC38F94D6EC}"/>
              </a:ext>
            </a:extLst>
          </p:cNvPr>
          <p:cNvPicPr>
            <a:picLocks noChangeAspect="1"/>
          </p:cNvPicPr>
          <p:nvPr/>
        </p:nvPicPr>
        <p:blipFill rotWithShape="1">
          <a:blip r:embed="rId2"/>
          <a:srcRect l="57693" r="28467" b="85539"/>
          <a:stretch/>
        </p:blipFill>
        <p:spPr>
          <a:xfrm>
            <a:off x="5330916" y="881384"/>
            <a:ext cx="1172830" cy="584515"/>
          </a:xfrm>
          <a:prstGeom prst="rect">
            <a:avLst/>
          </a:prstGeom>
        </p:spPr>
      </p:pic>
      <p:sp>
        <p:nvSpPr>
          <p:cNvPr id="5" name="Oval 4">
            <a:extLst>
              <a:ext uri="{FF2B5EF4-FFF2-40B4-BE49-F238E27FC236}">
                <a16:creationId xmlns:a16="http://schemas.microsoft.com/office/drawing/2014/main" id="{1F1F90FD-95AA-4F6F-8458-235DEFEC73BE}"/>
              </a:ext>
            </a:extLst>
          </p:cNvPr>
          <p:cNvSpPr/>
          <p:nvPr/>
        </p:nvSpPr>
        <p:spPr>
          <a:xfrm>
            <a:off x="6152519" y="1027906"/>
            <a:ext cx="399672" cy="334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374D10F-26B1-4F0C-B412-DF88168FDF65}"/>
              </a:ext>
            </a:extLst>
          </p:cNvPr>
          <p:cNvCxnSpPr>
            <a:stCxn id="5" idx="3"/>
          </p:cNvCxnSpPr>
          <p:nvPr/>
        </p:nvCxnSpPr>
        <p:spPr>
          <a:xfrm flipH="1">
            <a:off x="5330916" y="1313514"/>
            <a:ext cx="880134" cy="512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3A63B8-C873-4D7B-9B9D-0F3FF66A879B}"/>
              </a:ext>
            </a:extLst>
          </p:cNvPr>
          <p:cNvSpPr txBox="1"/>
          <p:nvPr/>
        </p:nvSpPr>
        <p:spPr>
          <a:xfrm>
            <a:off x="5619672" y="1548626"/>
            <a:ext cx="796617" cy="276999"/>
          </a:xfrm>
          <a:prstGeom prst="rect">
            <a:avLst/>
          </a:prstGeom>
          <a:noFill/>
        </p:spPr>
        <p:txBody>
          <a:bodyPr wrap="square" rtlCol="0">
            <a:spAutoFit/>
          </a:bodyPr>
          <a:lstStyle/>
          <a:p>
            <a:r>
              <a:rPr lang="en-US" sz="1200" dirty="0"/>
              <a:t>Saved as </a:t>
            </a:r>
          </a:p>
        </p:txBody>
      </p:sp>
      <p:sp>
        <p:nvSpPr>
          <p:cNvPr id="10" name="TextBox 9">
            <a:extLst>
              <a:ext uri="{FF2B5EF4-FFF2-40B4-BE49-F238E27FC236}">
                <a16:creationId xmlns:a16="http://schemas.microsoft.com/office/drawing/2014/main" id="{FA5F2ACD-C811-46DE-85F7-0AEB9CDF90C6}"/>
              </a:ext>
            </a:extLst>
          </p:cNvPr>
          <p:cNvSpPr txBox="1"/>
          <p:nvPr/>
        </p:nvSpPr>
        <p:spPr>
          <a:xfrm>
            <a:off x="419550" y="2410140"/>
            <a:ext cx="11196859" cy="3970318"/>
          </a:xfrm>
          <a:prstGeom prst="rect">
            <a:avLst/>
          </a:prstGeom>
          <a:noFill/>
        </p:spPr>
        <p:txBody>
          <a:bodyPr wrap="square" rtlCol="0">
            <a:spAutoFit/>
          </a:bodyPr>
          <a:lstStyle/>
          <a:p>
            <a:r>
              <a:rPr lang="en-US" dirty="0"/>
              <a:t>This run:</a:t>
            </a:r>
          </a:p>
          <a:p>
            <a:pPr marL="342900" indent="-342900">
              <a:buFont typeface="+mj-lt"/>
              <a:buAutoNum type="arabicPeriod"/>
            </a:pPr>
            <a:r>
              <a:rPr lang="en-US" dirty="0"/>
              <a:t>Process raw VEP input:</a:t>
            </a:r>
          </a:p>
          <a:p>
            <a:pPr marL="742950" lvl="1" indent="-285750">
              <a:buFont typeface="Arial" panose="020B0604020202020204" pitchFamily="34" charset="0"/>
              <a:buChar char="•"/>
            </a:pPr>
            <a:r>
              <a:rPr lang="en-US" dirty="0"/>
              <a:t>For each unique variant, a single representation* is selected and assigned a </a:t>
            </a:r>
            <a:r>
              <a:rPr lang="en-US" dirty="0" err="1"/>
              <a:t>uniprot</a:t>
            </a:r>
            <a:r>
              <a:rPr lang="en-US" dirty="0"/>
              <a:t> ID. This selection is based on using current </a:t>
            </a:r>
            <a:r>
              <a:rPr lang="en-US" dirty="0" err="1"/>
              <a:t>uniprot</a:t>
            </a:r>
            <a:r>
              <a:rPr lang="en-US" dirty="0"/>
              <a:t> ID’s and the </a:t>
            </a:r>
            <a:r>
              <a:rPr lang="en-US" dirty="0" err="1"/>
              <a:t>uniprot</a:t>
            </a:r>
            <a:r>
              <a:rPr lang="en-US" dirty="0"/>
              <a:t>-defined canonical sequence whenever possible.</a:t>
            </a:r>
          </a:p>
          <a:p>
            <a:pPr marL="342900" indent="-342900">
              <a:buFont typeface="+mj-lt"/>
              <a:buAutoNum type="arabicPeriod"/>
            </a:pPr>
            <a:r>
              <a:rPr lang="en-US" dirty="0"/>
              <a:t>Save processed VEP:</a:t>
            </a:r>
          </a:p>
          <a:p>
            <a:pPr marL="742950" lvl="1" indent="-285750">
              <a:buFont typeface="Arial" panose="020B0604020202020204" pitchFamily="34" charset="0"/>
              <a:buChar char="•"/>
            </a:pPr>
            <a:r>
              <a:rPr lang="en-US" dirty="0"/>
              <a:t>A file with the extension </a:t>
            </a:r>
            <a:r>
              <a:rPr lang="en-US" dirty="0" err="1"/>
              <a:t>vep_selected</a:t>
            </a:r>
            <a:r>
              <a:rPr lang="en-US" dirty="0"/>
              <a:t> is created. This can be used in future runs in place of the raw VEP TXT file to skip the VEP processing step.</a:t>
            </a:r>
          </a:p>
          <a:p>
            <a:pPr marL="342900" indent="-342900">
              <a:buFont typeface="+mj-lt"/>
              <a:buAutoNum type="arabicPeriod"/>
            </a:pPr>
            <a:r>
              <a:rPr lang="en-US" dirty="0"/>
              <a:t>Align transcript to </a:t>
            </a:r>
            <a:r>
              <a:rPr lang="en-US" dirty="0" err="1"/>
              <a:t>uniprot</a:t>
            </a:r>
            <a:r>
              <a:rPr lang="en-US" dirty="0"/>
              <a:t> sequence</a:t>
            </a:r>
          </a:p>
          <a:p>
            <a:pPr marL="342900" indent="-342900">
              <a:buFont typeface="+mj-lt"/>
              <a:buAutoNum type="arabicPeriod"/>
            </a:pPr>
            <a:r>
              <a:rPr lang="en-US" dirty="0"/>
              <a:t>Search for PDB’s connected to that </a:t>
            </a:r>
            <a:r>
              <a:rPr lang="en-US" dirty="0" err="1"/>
              <a:t>uniprot</a:t>
            </a:r>
            <a:r>
              <a:rPr lang="en-US" dirty="0"/>
              <a:t> that cover variant position</a:t>
            </a:r>
          </a:p>
          <a:p>
            <a:pPr marL="342900" indent="-342900">
              <a:buFont typeface="+mj-lt"/>
              <a:buAutoNum type="arabicPeriod"/>
            </a:pPr>
            <a:r>
              <a:rPr lang="en-US" dirty="0"/>
              <a:t>Search for SWISSMODELs connected to that </a:t>
            </a:r>
            <a:r>
              <a:rPr lang="en-US" dirty="0" err="1"/>
              <a:t>uniprot</a:t>
            </a:r>
            <a:r>
              <a:rPr lang="en-US" dirty="0"/>
              <a:t> and isoform (when possible) that cover variant position</a:t>
            </a:r>
          </a:p>
          <a:p>
            <a:pPr marL="342900" indent="-342900">
              <a:buFont typeface="+mj-lt"/>
              <a:buAutoNum type="arabicPeriod"/>
            </a:pPr>
            <a:endParaRPr lang="en-US" dirty="0"/>
          </a:p>
          <a:p>
            <a:pPr marL="342900" indent="-342900">
              <a:buFont typeface="+mj-lt"/>
              <a:buAutoNum type="arabicPeriod"/>
            </a:pPr>
            <a:r>
              <a:rPr lang="en-US" dirty="0"/>
              <a:t>Calculate accessible surface area and secondary structure for variant in any structure</a:t>
            </a:r>
          </a:p>
          <a:p>
            <a:pPr marL="342900" indent="-342900">
              <a:buFont typeface="+mj-lt"/>
              <a:buAutoNum type="arabicPeriod"/>
            </a:pPr>
            <a:r>
              <a:rPr lang="en-US" dirty="0"/>
              <a:t>Identify any nearby ligands, DNA, RNA, or other proteins in the structure within a cutoff</a:t>
            </a:r>
          </a:p>
          <a:p>
            <a:pPr marL="342900" indent="-342900">
              <a:buFont typeface="+mj-lt"/>
              <a:buAutoNum type="arabicPeriod"/>
            </a:pPr>
            <a:r>
              <a:rPr lang="en-US" dirty="0"/>
              <a:t>Identify any </a:t>
            </a:r>
            <a:r>
              <a:rPr lang="en-US" dirty="0" err="1"/>
              <a:t>uniprot</a:t>
            </a:r>
            <a:r>
              <a:rPr lang="en-US" dirty="0"/>
              <a:t> annotations at the variant position and score as True/False</a:t>
            </a:r>
          </a:p>
        </p:txBody>
      </p:sp>
      <p:cxnSp>
        <p:nvCxnSpPr>
          <p:cNvPr id="12" name="Straight Arrow Connector 11">
            <a:extLst>
              <a:ext uri="{FF2B5EF4-FFF2-40B4-BE49-F238E27FC236}">
                <a16:creationId xmlns:a16="http://schemas.microsoft.com/office/drawing/2014/main" id="{1A6E4F5C-A2EF-4C12-AD3B-A427E05D7166}"/>
              </a:ext>
            </a:extLst>
          </p:cNvPr>
          <p:cNvCxnSpPr>
            <a:cxnSpLocks/>
            <a:endCxn id="13" idx="1"/>
          </p:cNvCxnSpPr>
          <p:nvPr/>
        </p:nvCxnSpPr>
        <p:spPr>
          <a:xfrm flipV="1">
            <a:off x="7072975" y="1846568"/>
            <a:ext cx="402931" cy="1639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997FD9-FD2E-4AC0-93B4-7B83134FF5D4}"/>
              </a:ext>
            </a:extLst>
          </p:cNvPr>
          <p:cNvSpPr txBox="1"/>
          <p:nvPr/>
        </p:nvSpPr>
        <p:spPr>
          <a:xfrm>
            <a:off x="7475906" y="1246403"/>
            <a:ext cx="4232885" cy="1200329"/>
          </a:xfrm>
          <a:prstGeom prst="rect">
            <a:avLst/>
          </a:prstGeom>
          <a:noFill/>
        </p:spPr>
        <p:txBody>
          <a:bodyPr wrap="square" rtlCol="0">
            <a:spAutoFit/>
          </a:bodyPr>
          <a:lstStyle/>
          <a:p>
            <a:r>
              <a:rPr lang="en-US" dirty="0"/>
              <a:t>Tells </a:t>
            </a:r>
            <a:r>
              <a:rPr lang="en-US" dirty="0" err="1"/>
              <a:t>cast_variant</a:t>
            </a:r>
            <a:r>
              <a:rPr lang="en-US" dirty="0"/>
              <a:t> you are providing raw VEP output (not needed anymore, should detect automatically, but if not, try using this flag)</a:t>
            </a:r>
          </a:p>
        </p:txBody>
      </p:sp>
      <p:sp>
        <p:nvSpPr>
          <p:cNvPr id="16" name="Right Bracket 15">
            <a:extLst>
              <a:ext uri="{FF2B5EF4-FFF2-40B4-BE49-F238E27FC236}">
                <a16:creationId xmlns:a16="http://schemas.microsoft.com/office/drawing/2014/main" id="{3758421E-88FC-4D63-BB5E-5FA74F7CA87A}"/>
              </a:ext>
            </a:extLst>
          </p:cNvPr>
          <p:cNvSpPr/>
          <p:nvPr/>
        </p:nvSpPr>
        <p:spPr>
          <a:xfrm>
            <a:off x="8847274" y="5365287"/>
            <a:ext cx="448117" cy="1015171"/>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508D5C3-4612-4F87-A830-6AC7B9B80483}"/>
              </a:ext>
            </a:extLst>
          </p:cNvPr>
          <p:cNvSpPr txBox="1"/>
          <p:nvPr/>
        </p:nvSpPr>
        <p:spPr>
          <a:xfrm>
            <a:off x="9295391" y="5685210"/>
            <a:ext cx="1769395" cy="369332"/>
          </a:xfrm>
          <a:prstGeom prst="rect">
            <a:avLst/>
          </a:prstGeom>
          <a:noFill/>
        </p:spPr>
        <p:txBody>
          <a:bodyPr wrap="none" rtlCol="0">
            <a:spAutoFit/>
          </a:bodyPr>
          <a:lstStyle/>
          <a:p>
            <a:r>
              <a:rPr lang="en-US" dirty="0"/>
              <a:t>Due </a:t>
            </a:r>
            <a:r>
              <a:rPr lang="en-US" b="1" dirty="0"/>
              <a:t>to –d all</a:t>
            </a:r>
            <a:r>
              <a:rPr lang="en-US" dirty="0"/>
              <a:t> flag</a:t>
            </a:r>
          </a:p>
        </p:txBody>
      </p:sp>
      <p:sp>
        <p:nvSpPr>
          <p:cNvPr id="18" name="TextBox 17">
            <a:extLst>
              <a:ext uri="{FF2B5EF4-FFF2-40B4-BE49-F238E27FC236}">
                <a16:creationId xmlns:a16="http://schemas.microsoft.com/office/drawing/2014/main" id="{86381983-5781-4A49-AF58-2E46F5012D41}"/>
              </a:ext>
            </a:extLst>
          </p:cNvPr>
          <p:cNvSpPr txBox="1"/>
          <p:nvPr/>
        </p:nvSpPr>
        <p:spPr>
          <a:xfrm>
            <a:off x="4353997" y="6492875"/>
            <a:ext cx="7838003" cy="276999"/>
          </a:xfrm>
          <a:prstGeom prst="rect">
            <a:avLst/>
          </a:prstGeom>
          <a:noFill/>
        </p:spPr>
        <p:txBody>
          <a:bodyPr wrap="square" rtlCol="0">
            <a:spAutoFit/>
          </a:bodyPr>
          <a:lstStyle/>
          <a:p>
            <a:pPr algn="r"/>
            <a:r>
              <a:rPr lang="en-US" sz="1200" dirty="0"/>
              <a:t>*In rare cases, a variant may impact multiple unique </a:t>
            </a:r>
            <a:r>
              <a:rPr lang="en-US" sz="1200" dirty="0" err="1"/>
              <a:t>uniprots</a:t>
            </a:r>
            <a:r>
              <a:rPr lang="en-US" sz="1200" dirty="0"/>
              <a:t>, in these cases, one representation per unique </a:t>
            </a:r>
            <a:r>
              <a:rPr lang="en-US" sz="1200" dirty="0" err="1"/>
              <a:t>uniprot</a:t>
            </a:r>
            <a:r>
              <a:rPr lang="en-US" sz="1200" dirty="0"/>
              <a:t> is kept.</a:t>
            </a:r>
          </a:p>
        </p:txBody>
      </p:sp>
    </p:spTree>
    <p:extLst>
      <p:ext uri="{BB962C8B-B14F-4D97-AF65-F5344CB8AC3E}">
        <p14:creationId xmlns:p14="http://schemas.microsoft.com/office/powerpoint/2010/main" val="330942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8F17-8735-49BF-8D08-CEA9C5BA5F64}"/>
              </a:ext>
            </a:extLst>
          </p:cNvPr>
          <p:cNvSpPr>
            <a:spLocks noGrp="1"/>
          </p:cNvSpPr>
          <p:nvPr>
            <p:ph type="title"/>
          </p:nvPr>
        </p:nvSpPr>
        <p:spPr/>
        <p:txBody>
          <a:bodyPr/>
          <a:lstStyle/>
          <a:p>
            <a:r>
              <a:rPr lang="en-US" dirty="0"/>
              <a:t>Running VEP</a:t>
            </a:r>
          </a:p>
        </p:txBody>
      </p:sp>
      <p:sp>
        <p:nvSpPr>
          <p:cNvPr id="5" name="Rectangle 4">
            <a:extLst>
              <a:ext uri="{FF2B5EF4-FFF2-40B4-BE49-F238E27FC236}">
                <a16:creationId xmlns:a16="http://schemas.microsoft.com/office/drawing/2014/main" id="{51CF9EDC-EB65-4312-9159-A79E873E32BF}"/>
              </a:ext>
            </a:extLst>
          </p:cNvPr>
          <p:cNvSpPr/>
          <p:nvPr/>
        </p:nvSpPr>
        <p:spPr>
          <a:xfrm>
            <a:off x="928530" y="1414562"/>
            <a:ext cx="7797632" cy="5078313"/>
          </a:xfrm>
          <a:prstGeom prst="rect">
            <a:avLst/>
          </a:prstGeom>
        </p:spPr>
        <p:txBody>
          <a:bodyPr wrap="square">
            <a:spAutoFit/>
          </a:bodyPr>
          <a:lstStyle/>
          <a:p>
            <a:r>
              <a:rPr lang="en-US" dirty="0"/>
              <a:t>Loaded artifacts: 112 ligands, and 0 protein-protein interfaces</a:t>
            </a:r>
          </a:p>
          <a:p>
            <a:r>
              <a:rPr lang="en-US" dirty="0"/>
              <a:t>1 unique coding variants loaded</a:t>
            </a:r>
          </a:p>
          <a:p>
            <a:r>
              <a:rPr lang="en-US" dirty="0"/>
              <a:t>selecting unique variants</a:t>
            </a:r>
          </a:p>
          <a:p>
            <a:r>
              <a:rPr lang="en-US" dirty="0"/>
              <a:t>YES: ENST</a:t>
            </a:r>
          </a:p>
          <a:p>
            <a:r>
              <a:rPr lang="en-US" dirty="0"/>
              <a:t>1 unique variants with </a:t>
            </a:r>
            <a:r>
              <a:rPr lang="en-US" dirty="0" err="1"/>
              <a:t>uniprot</a:t>
            </a:r>
            <a:r>
              <a:rPr lang="en-US" dirty="0"/>
              <a:t> assignment selected</a:t>
            </a:r>
          </a:p>
          <a:p>
            <a:r>
              <a:rPr lang="en-US" dirty="0"/>
              <a:t>1 Selected vars written to standard </a:t>
            </a:r>
            <a:r>
              <a:rPr lang="en-US" dirty="0" err="1"/>
              <a:t>varfile</a:t>
            </a:r>
            <a:r>
              <a:rPr lang="en-US" dirty="0"/>
              <a:t> </a:t>
            </a:r>
            <a:r>
              <a:rPr lang="en-US" dirty="0" err="1"/>
              <a:t>example_VEP.vep_selected</a:t>
            </a:r>
            <a:endParaRPr lang="en-US" dirty="0"/>
          </a:p>
          <a:p>
            <a:r>
              <a:rPr lang="en-US" dirty="0"/>
              <a:t>1 variants processed</a:t>
            </a:r>
          </a:p>
          <a:p>
            <a:r>
              <a:rPr lang="en-US" dirty="0"/>
              <a:t>loading necessary datasets</a:t>
            </a:r>
          </a:p>
          <a:p>
            <a:r>
              <a:rPr lang="en-US" dirty="0"/>
              <a:t>loaded 452402 transcript sequences</a:t>
            </a:r>
          </a:p>
          <a:p>
            <a:r>
              <a:rPr lang="en-US" dirty="0"/>
              <a:t>loaded 20417 </a:t>
            </a:r>
            <a:r>
              <a:rPr lang="en-US" dirty="0" err="1"/>
              <a:t>uniprots</a:t>
            </a:r>
            <a:endParaRPr lang="en-US" dirty="0"/>
          </a:p>
          <a:p>
            <a:r>
              <a:rPr lang="en-US" dirty="0"/>
              <a:t>loaded 46267 sifts </a:t>
            </a:r>
            <a:r>
              <a:rPr lang="en-US" dirty="0" err="1"/>
              <a:t>uniprots</a:t>
            </a:r>
            <a:endParaRPr lang="en-US" dirty="0"/>
          </a:p>
          <a:p>
            <a:r>
              <a:rPr lang="en-US" dirty="0"/>
              <a:t>loaded 17411 </a:t>
            </a:r>
            <a:r>
              <a:rPr lang="en-US" dirty="0" err="1"/>
              <a:t>swissmodel</a:t>
            </a:r>
            <a:r>
              <a:rPr lang="en-US" dirty="0"/>
              <a:t> </a:t>
            </a:r>
            <a:r>
              <a:rPr lang="en-US" dirty="0" err="1"/>
              <a:t>uniprots</a:t>
            </a:r>
            <a:endParaRPr lang="en-US" dirty="0"/>
          </a:p>
          <a:p>
            <a:r>
              <a:rPr lang="en-US" dirty="0"/>
              <a:t>Casting variants across 1 transcripts</a:t>
            </a:r>
          </a:p>
          <a:p>
            <a:r>
              <a:rPr lang="en-US" dirty="0"/>
              <a:t>Casting ENST00000357654 variants</a:t>
            </a:r>
          </a:p>
          <a:p>
            <a:r>
              <a:rPr lang="en-US" dirty="0"/>
              <a:t>Loading preprocessed </a:t>
            </a:r>
            <a:r>
              <a:rPr lang="en-US" dirty="0" err="1"/>
              <a:t>uniprot</a:t>
            </a:r>
            <a:r>
              <a:rPr lang="en-US" dirty="0"/>
              <a:t> features</a:t>
            </a:r>
          </a:p>
          <a:p>
            <a:r>
              <a:rPr lang="en-US" dirty="0"/>
              <a:t>Loaded 839479 total residues with </a:t>
            </a:r>
            <a:r>
              <a:rPr lang="en-US" dirty="0" err="1"/>
              <a:t>uniprot</a:t>
            </a:r>
            <a:r>
              <a:rPr lang="en-US" dirty="0"/>
              <a:t> features</a:t>
            </a:r>
          </a:p>
          <a:p>
            <a:r>
              <a:rPr lang="en-US" dirty="0"/>
              <a:t>HTTP Error 404: Not Found</a:t>
            </a:r>
          </a:p>
          <a:p>
            <a:r>
              <a:rPr lang="en-US" dirty="0"/>
              <a:t>Complete: 1 transcripts successfully aligned</a:t>
            </a:r>
          </a:p>
        </p:txBody>
      </p:sp>
      <p:cxnSp>
        <p:nvCxnSpPr>
          <p:cNvPr id="7" name="Straight Arrow Connector 6">
            <a:extLst>
              <a:ext uri="{FF2B5EF4-FFF2-40B4-BE49-F238E27FC236}">
                <a16:creationId xmlns:a16="http://schemas.microsoft.com/office/drawing/2014/main" id="{9BE9AAA6-D754-4EEC-8E02-98E6FE55E727}"/>
              </a:ext>
            </a:extLst>
          </p:cNvPr>
          <p:cNvCxnSpPr>
            <a:cxnSpLocks/>
            <a:endCxn id="9" idx="1"/>
          </p:cNvCxnSpPr>
          <p:nvPr/>
        </p:nvCxnSpPr>
        <p:spPr>
          <a:xfrm flipV="1">
            <a:off x="6818638" y="1090524"/>
            <a:ext cx="475368" cy="502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49130A-C405-4614-9A6B-67D9771547DD}"/>
              </a:ext>
            </a:extLst>
          </p:cNvPr>
          <p:cNvSpPr txBox="1"/>
          <p:nvPr/>
        </p:nvSpPr>
        <p:spPr>
          <a:xfrm>
            <a:off x="7294006" y="490359"/>
            <a:ext cx="4450888" cy="1200329"/>
          </a:xfrm>
          <a:prstGeom prst="rect">
            <a:avLst/>
          </a:prstGeom>
          <a:noFill/>
          <a:ln>
            <a:solidFill>
              <a:srgbClr val="FF0000"/>
            </a:solidFill>
          </a:ln>
        </p:spPr>
        <p:txBody>
          <a:bodyPr wrap="square" rtlCol="0">
            <a:spAutoFit/>
          </a:bodyPr>
          <a:lstStyle/>
          <a:p>
            <a:r>
              <a:rPr lang="en-US" dirty="0"/>
              <a:t>helpers/artifacts.ls defines ligand IDs in PDB structures that are potential crystallization artifacts and are not considered for ligand-distance descriptors</a:t>
            </a:r>
          </a:p>
        </p:txBody>
      </p:sp>
      <p:cxnSp>
        <p:nvCxnSpPr>
          <p:cNvPr id="12" name="Straight Arrow Connector 11">
            <a:extLst>
              <a:ext uri="{FF2B5EF4-FFF2-40B4-BE49-F238E27FC236}">
                <a16:creationId xmlns:a16="http://schemas.microsoft.com/office/drawing/2014/main" id="{2C1434C3-8B40-420D-BC93-C14347739492}"/>
              </a:ext>
            </a:extLst>
          </p:cNvPr>
          <p:cNvCxnSpPr>
            <a:cxnSpLocks/>
          </p:cNvCxnSpPr>
          <p:nvPr/>
        </p:nvCxnSpPr>
        <p:spPr>
          <a:xfrm flipV="1">
            <a:off x="2295083" y="2225474"/>
            <a:ext cx="1798522" cy="184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0039C5-9E96-403C-9891-2692257EE2B9}"/>
              </a:ext>
            </a:extLst>
          </p:cNvPr>
          <p:cNvSpPr txBox="1"/>
          <p:nvPr/>
        </p:nvSpPr>
        <p:spPr>
          <a:xfrm>
            <a:off x="4093605" y="2040808"/>
            <a:ext cx="5420715" cy="369332"/>
          </a:xfrm>
          <a:prstGeom prst="rect">
            <a:avLst/>
          </a:prstGeom>
          <a:noFill/>
        </p:spPr>
        <p:txBody>
          <a:bodyPr wrap="none" rtlCol="0">
            <a:spAutoFit/>
          </a:bodyPr>
          <a:lstStyle/>
          <a:p>
            <a:r>
              <a:rPr lang="en-US" dirty="0"/>
              <a:t>Progression of VEP processing by priority, not important</a:t>
            </a:r>
          </a:p>
        </p:txBody>
      </p:sp>
      <p:cxnSp>
        <p:nvCxnSpPr>
          <p:cNvPr id="16" name="Straight Arrow Connector 15">
            <a:extLst>
              <a:ext uri="{FF2B5EF4-FFF2-40B4-BE49-F238E27FC236}">
                <a16:creationId xmlns:a16="http://schemas.microsoft.com/office/drawing/2014/main" id="{CCA8CB6D-A9A4-4D47-A0FD-27419BA95AED}"/>
              </a:ext>
            </a:extLst>
          </p:cNvPr>
          <p:cNvCxnSpPr>
            <a:cxnSpLocks/>
            <a:endCxn id="17" idx="1"/>
          </p:cNvCxnSpPr>
          <p:nvPr/>
        </p:nvCxnSpPr>
        <p:spPr>
          <a:xfrm flipV="1">
            <a:off x="7533203" y="2834034"/>
            <a:ext cx="488437" cy="145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737881-AEA2-4426-9AFD-44E228F0B3B9}"/>
              </a:ext>
            </a:extLst>
          </p:cNvPr>
          <p:cNvSpPr txBox="1"/>
          <p:nvPr/>
        </p:nvSpPr>
        <p:spPr>
          <a:xfrm>
            <a:off x="8021640" y="2510868"/>
            <a:ext cx="3865559" cy="646331"/>
          </a:xfrm>
          <a:prstGeom prst="rect">
            <a:avLst/>
          </a:prstGeom>
          <a:noFill/>
          <a:ln>
            <a:solidFill>
              <a:srgbClr val="FF0000"/>
            </a:solidFill>
          </a:ln>
        </p:spPr>
        <p:txBody>
          <a:bodyPr wrap="square" rtlCol="0">
            <a:spAutoFit/>
          </a:bodyPr>
          <a:lstStyle/>
          <a:p>
            <a:r>
              <a:rPr lang="en-US" dirty="0"/>
              <a:t>Can be used for future runs with same variants to skip previous lines</a:t>
            </a:r>
          </a:p>
        </p:txBody>
      </p:sp>
      <p:cxnSp>
        <p:nvCxnSpPr>
          <p:cNvPr id="20" name="Straight Arrow Connector 19">
            <a:extLst>
              <a:ext uri="{FF2B5EF4-FFF2-40B4-BE49-F238E27FC236}">
                <a16:creationId xmlns:a16="http://schemas.microsoft.com/office/drawing/2014/main" id="{488D5030-DF8B-40CC-A7C0-740C144A5856}"/>
              </a:ext>
            </a:extLst>
          </p:cNvPr>
          <p:cNvCxnSpPr>
            <a:cxnSpLocks/>
            <a:endCxn id="21" idx="1"/>
          </p:cNvCxnSpPr>
          <p:nvPr/>
        </p:nvCxnSpPr>
        <p:spPr>
          <a:xfrm flipV="1">
            <a:off x="4541722" y="3510275"/>
            <a:ext cx="2347827" cy="269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7CBA32-2D4D-41BE-A115-957343A9938D}"/>
              </a:ext>
            </a:extLst>
          </p:cNvPr>
          <p:cNvSpPr txBox="1"/>
          <p:nvPr/>
        </p:nvSpPr>
        <p:spPr>
          <a:xfrm>
            <a:off x="6889549" y="3187109"/>
            <a:ext cx="4997650" cy="646331"/>
          </a:xfrm>
          <a:prstGeom prst="rect">
            <a:avLst/>
          </a:prstGeom>
          <a:noFill/>
          <a:ln>
            <a:solidFill>
              <a:srgbClr val="FF0000"/>
            </a:solidFill>
          </a:ln>
        </p:spPr>
        <p:txBody>
          <a:bodyPr wrap="none" rtlCol="0">
            <a:spAutoFit/>
          </a:bodyPr>
          <a:lstStyle/>
          <a:p>
            <a:r>
              <a:rPr lang="en-US" dirty="0"/>
              <a:t>Loads the pickled transcripts generated from</a:t>
            </a:r>
          </a:p>
          <a:p>
            <a:r>
              <a:rPr lang="en-US" dirty="0" err="1"/>
              <a:t>ensembl</a:t>
            </a:r>
            <a:r>
              <a:rPr lang="en-US" dirty="0"/>
              <a:t> and </a:t>
            </a:r>
            <a:r>
              <a:rPr lang="en-US" dirty="0" err="1"/>
              <a:t>refseq</a:t>
            </a:r>
            <a:r>
              <a:rPr lang="en-US" dirty="0"/>
              <a:t> </a:t>
            </a:r>
            <a:r>
              <a:rPr lang="en-US" dirty="0" err="1"/>
              <a:t>fasta</a:t>
            </a:r>
            <a:r>
              <a:rPr lang="en-US" dirty="0"/>
              <a:t> downloaded during setup</a:t>
            </a:r>
          </a:p>
        </p:txBody>
      </p:sp>
      <p:sp>
        <p:nvSpPr>
          <p:cNvPr id="24" name="TextBox 23">
            <a:extLst>
              <a:ext uri="{FF2B5EF4-FFF2-40B4-BE49-F238E27FC236}">
                <a16:creationId xmlns:a16="http://schemas.microsoft.com/office/drawing/2014/main" id="{09547FEA-B57F-4C9D-970F-603A005B1382}"/>
              </a:ext>
            </a:extLst>
          </p:cNvPr>
          <p:cNvSpPr txBox="1"/>
          <p:nvPr/>
        </p:nvSpPr>
        <p:spPr>
          <a:xfrm>
            <a:off x="6149109" y="3849350"/>
            <a:ext cx="5752472" cy="369332"/>
          </a:xfrm>
          <a:prstGeom prst="rect">
            <a:avLst/>
          </a:prstGeom>
          <a:noFill/>
          <a:ln>
            <a:solidFill>
              <a:srgbClr val="FF0000"/>
            </a:solidFill>
          </a:ln>
        </p:spPr>
        <p:txBody>
          <a:bodyPr wrap="none" rtlCol="0">
            <a:spAutoFit/>
          </a:bodyPr>
          <a:lstStyle/>
          <a:p>
            <a:r>
              <a:rPr lang="en-US" dirty="0"/>
              <a:t>Loads pickled </a:t>
            </a:r>
            <a:r>
              <a:rPr lang="en-US" dirty="0" err="1"/>
              <a:t>uniprot</a:t>
            </a:r>
            <a:r>
              <a:rPr lang="en-US" dirty="0"/>
              <a:t> sequences downloaded during setup </a:t>
            </a:r>
          </a:p>
        </p:txBody>
      </p:sp>
      <p:cxnSp>
        <p:nvCxnSpPr>
          <p:cNvPr id="27" name="Straight Arrow Connector 26">
            <a:extLst>
              <a:ext uri="{FF2B5EF4-FFF2-40B4-BE49-F238E27FC236}">
                <a16:creationId xmlns:a16="http://schemas.microsoft.com/office/drawing/2014/main" id="{7FEE1700-7553-494B-93F0-EAD403B519B5}"/>
              </a:ext>
            </a:extLst>
          </p:cNvPr>
          <p:cNvCxnSpPr>
            <a:cxnSpLocks/>
            <a:endCxn id="24" idx="1"/>
          </p:cNvCxnSpPr>
          <p:nvPr/>
        </p:nvCxnSpPr>
        <p:spPr>
          <a:xfrm flipV="1">
            <a:off x="3276095" y="4034016"/>
            <a:ext cx="2873014" cy="50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08FD5C-07A6-4FAE-ADDE-4E95B6A69D95}"/>
              </a:ext>
            </a:extLst>
          </p:cNvPr>
          <p:cNvCxnSpPr>
            <a:cxnSpLocks/>
          </p:cNvCxnSpPr>
          <p:nvPr/>
        </p:nvCxnSpPr>
        <p:spPr>
          <a:xfrm>
            <a:off x="3597044" y="4343275"/>
            <a:ext cx="2740954" cy="216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261A128-3971-4E38-8D35-F966022F9DDC}"/>
              </a:ext>
            </a:extLst>
          </p:cNvPr>
          <p:cNvSpPr txBox="1"/>
          <p:nvPr/>
        </p:nvSpPr>
        <p:spPr>
          <a:xfrm>
            <a:off x="6337998" y="4236546"/>
            <a:ext cx="5564486" cy="646331"/>
          </a:xfrm>
          <a:prstGeom prst="rect">
            <a:avLst/>
          </a:prstGeom>
          <a:noFill/>
          <a:ln>
            <a:solidFill>
              <a:srgbClr val="FF0000"/>
            </a:solidFill>
          </a:ln>
        </p:spPr>
        <p:txBody>
          <a:bodyPr wrap="square" rtlCol="0">
            <a:spAutoFit/>
          </a:bodyPr>
          <a:lstStyle/>
          <a:p>
            <a:r>
              <a:rPr lang="en-US" dirty="0"/>
              <a:t>Loads pickled sifts table of predefined PDB-</a:t>
            </a:r>
            <a:r>
              <a:rPr lang="en-US" dirty="0" err="1"/>
              <a:t>uniprot</a:t>
            </a:r>
            <a:r>
              <a:rPr lang="en-US" dirty="0"/>
              <a:t> alignments downloaded during setup</a:t>
            </a:r>
          </a:p>
        </p:txBody>
      </p:sp>
      <p:sp>
        <p:nvSpPr>
          <p:cNvPr id="38" name="TextBox 37">
            <a:extLst>
              <a:ext uri="{FF2B5EF4-FFF2-40B4-BE49-F238E27FC236}">
                <a16:creationId xmlns:a16="http://schemas.microsoft.com/office/drawing/2014/main" id="{F2BC1C77-176A-4B45-B512-0742C062DED9}"/>
              </a:ext>
            </a:extLst>
          </p:cNvPr>
          <p:cNvSpPr txBox="1"/>
          <p:nvPr/>
        </p:nvSpPr>
        <p:spPr>
          <a:xfrm>
            <a:off x="6337998" y="4879962"/>
            <a:ext cx="5564486" cy="646331"/>
          </a:xfrm>
          <a:prstGeom prst="rect">
            <a:avLst/>
          </a:prstGeom>
          <a:noFill/>
          <a:ln>
            <a:solidFill>
              <a:srgbClr val="FF0000"/>
            </a:solidFill>
          </a:ln>
        </p:spPr>
        <p:txBody>
          <a:bodyPr wrap="square" rtlCol="0">
            <a:spAutoFit/>
          </a:bodyPr>
          <a:lstStyle/>
          <a:p>
            <a:r>
              <a:rPr lang="en-US" dirty="0"/>
              <a:t>Loads pickled SWISSMODEL lookup table downloaded and generated during setup</a:t>
            </a:r>
          </a:p>
        </p:txBody>
      </p:sp>
      <p:sp>
        <p:nvSpPr>
          <p:cNvPr id="39" name="TextBox 38">
            <a:extLst>
              <a:ext uri="{FF2B5EF4-FFF2-40B4-BE49-F238E27FC236}">
                <a16:creationId xmlns:a16="http://schemas.microsoft.com/office/drawing/2014/main" id="{A960D502-DB6C-4709-9F11-7394BAA78B8C}"/>
              </a:ext>
            </a:extLst>
          </p:cNvPr>
          <p:cNvSpPr txBox="1"/>
          <p:nvPr/>
        </p:nvSpPr>
        <p:spPr>
          <a:xfrm>
            <a:off x="6337998" y="5523378"/>
            <a:ext cx="5564486" cy="646331"/>
          </a:xfrm>
          <a:prstGeom prst="rect">
            <a:avLst/>
          </a:prstGeom>
          <a:noFill/>
          <a:ln>
            <a:solidFill>
              <a:srgbClr val="FF0000"/>
            </a:solidFill>
          </a:ln>
        </p:spPr>
        <p:txBody>
          <a:bodyPr wrap="square" rtlCol="0">
            <a:spAutoFit/>
          </a:bodyPr>
          <a:lstStyle/>
          <a:p>
            <a:r>
              <a:rPr lang="en-US" dirty="0"/>
              <a:t>For identifying </a:t>
            </a:r>
            <a:r>
              <a:rPr lang="en-US" dirty="0" err="1"/>
              <a:t>uniprot</a:t>
            </a:r>
            <a:r>
              <a:rPr lang="en-US" dirty="0"/>
              <a:t> annotations at variant position from –d all flag from library generated during setup</a:t>
            </a:r>
          </a:p>
        </p:txBody>
      </p:sp>
      <p:sp>
        <p:nvSpPr>
          <p:cNvPr id="40" name="TextBox 39">
            <a:extLst>
              <a:ext uri="{FF2B5EF4-FFF2-40B4-BE49-F238E27FC236}">
                <a16:creationId xmlns:a16="http://schemas.microsoft.com/office/drawing/2014/main" id="{007D9DBA-265A-4672-ADC5-48C5436E68AE}"/>
              </a:ext>
            </a:extLst>
          </p:cNvPr>
          <p:cNvSpPr txBox="1"/>
          <p:nvPr/>
        </p:nvSpPr>
        <p:spPr>
          <a:xfrm>
            <a:off x="6337998" y="6177665"/>
            <a:ext cx="5564486" cy="369332"/>
          </a:xfrm>
          <a:prstGeom prst="rect">
            <a:avLst/>
          </a:prstGeom>
          <a:noFill/>
          <a:ln>
            <a:solidFill>
              <a:srgbClr val="FF0000"/>
            </a:solidFill>
          </a:ln>
        </p:spPr>
        <p:txBody>
          <a:bodyPr wrap="square" rtlCol="0">
            <a:spAutoFit/>
          </a:bodyPr>
          <a:lstStyle/>
          <a:p>
            <a:r>
              <a:rPr lang="en-US" dirty="0"/>
              <a:t>Error explained next slide</a:t>
            </a:r>
          </a:p>
        </p:txBody>
      </p:sp>
      <p:cxnSp>
        <p:nvCxnSpPr>
          <p:cNvPr id="41" name="Straight Arrow Connector 40">
            <a:extLst>
              <a:ext uri="{FF2B5EF4-FFF2-40B4-BE49-F238E27FC236}">
                <a16:creationId xmlns:a16="http://schemas.microsoft.com/office/drawing/2014/main" id="{310939EF-AF46-439A-958E-3F7FA15809C1}"/>
              </a:ext>
            </a:extLst>
          </p:cNvPr>
          <p:cNvCxnSpPr>
            <a:cxnSpLocks/>
            <a:endCxn id="38" idx="1"/>
          </p:cNvCxnSpPr>
          <p:nvPr/>
        </p:nvCxnSpPr>
        <p:spPr>
          <a:xfrm>
            <a:off x="4317664" y="4666440"/>
            <a:ext cx="2020334" cy="5366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0B1F25-5BA9-4D31-803F-D1F9886D4D4A}"/>
              </a:ext>
            </a:extLst>
          </p:cNvPr>
          <p:cNvCxnSpPr>
            <a:cxnSpLocks/>
            <a:endCxn id="39" idx="1"/>
          </p:cNvCxnSpPr>
          <p:nvPr/>
        </p:nvCxnSpPr>
        <p:spPr>
          <a:xfrm>
            <a:off x="5854003" y="5778712"/>
            <a:ext cx="483995" cy="67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78FF8E4-317E-4592-821F-EB3F4F1DD5A3}"/>
              </a:ext>
            </a:extLst>
          </p:cNvPr>
          <p:cNvCxnSpPr>
            <a:cxnSpLocks/>
            <a:endCxn id="40" idx="1"/>
          </p:cNvCxnSpPr>
          <p:nvPr/>
        </p:nvCxnSpPr>
        <p:spPr>
          <a:xfrm>
            <a:off x="5165452" y="6268774"/>
            <a:ext cx="1172546" cy="9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9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8DA1-D96B-46F4-A76C-12EEEF9210C9}"/>
              </a:ext>
            </a:extLst>
          </p:cNvPr>
          <p:cNvSpPr>
            <a:spLocks noGrp="1"/>
          </p:cNvSpPr>
          <p:nvPr>
            <p:ph type="title"/>
          </p:nvPr>
        </p:nvSpPr>
        <p:spPr/>
        <p:txBody>
          <a:bodyPr/>
          <a:lstStyle/>
          <a:p>
            <a:r>
              <a:rPr lang="en-US" dirty="0"/>
              <a:t>HTTP Error 404: Not Found</a:t>
            </a:r>
          </a:p>
        </p:txBody>
      </p:sp>
      <p:sp>
        <p:nvSpPr>
          <p:cNvPr id="3" name="Content Placeholder 2">
            <a:extLst>
              <a:ext uri="{FF2B5EF4-FFF2-40B4-BE49-F238E27FC236}">
                <a16:creationId xmlns:a16="http://schemas.microsoft.com/office/drawing/2014/main" id="{8102DE7A-1B16-4830-98D4-A7156AB18A08}"/>
              </a:ext>
            </a:extLst>
          </p:cNvPr>
          <p:cNvSpPr>
            <a:spLocks noGrp="1"/>
          </p:cNvSpPr>
          <p:nvPr>
            <p:ph idx="1"/>
          </p:nvPr>
        </p:nvSpPr>
        <p:spPr/>
        <p:txBody>
          <a:bodyPr/>
          <a:lstStyle/>
          <a:p>
            <a:r>
              <a:rPr lang="en-US" dirty="0"/>
              <a:t>In some cases, the variant will fall on a structure that fails to load for a variety of reasons.</a:t>
            </a:r>
          </a:p>
          <a:p>
            <a:r>
              <a:rPr lang="en-US" dirty="0"/>
              <a:t>In this case, the variant fell on a very large EM structure (6G2I). Because </a:t>
            </a:r>
            <a:r>
              <a:rPr lang="en-US" dirty="0" err="1"/>
              <a:t>cast_variant</a:t>
            </a:r>
            <a:r>
              <a:rPr lang="en-US" dirty="0"/>
              <a:t> retrieves PDBs through URL, and the online database RCSB PDB does not store large structures as PDBs, it is unable to download this structure.</a:t>
            </a:r>
          </a:p>
          <a:p>
            <a:r>
              <a:rPr lang="en-US" dirty="0"/>
              <a:t>When a structure fails to load, processing will continue and you can go back and look at those structures manually or see why they failed afterwards.</a:t>
            </a:r>
          </a:p>
        </p:txBody>
      </p:sp>
    </p:spTree>
    <p:extLst>
      <p:ext uri="{BB962C8B-B14F-4D97-AF65-F5344CB8AC3E}">
        <p14:creationId xmlns:p14="http://schemas.microsoft.com/office/powerpoint/2010/main" val="161374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EFAA-181A-4090-AF8F-D7048EC98C9C}"/>
              </a:ext>
            </a:extLst>
          </p:cNvPr>
          <p:cNvSpPr>
            <a:spLocks noGrp="1"/>
          </p:cNvSpPr>
          <p:nvPr>
            <p:ph type="title"/>
          </p:nvPr>
        </p:nvSpPr>
        <p:spPr/>
        <p:txBody>
          <a:bodyPr/>
          <a:lstStyle/>
          <a:p>
            <a:r>
              <a:rPr lang="en-US" dirty="0"/>
              <a:t>Examining output</a:t>
            </a:r>
          </a:p>
        </p:txBody>
      </p:sp>
      <p:sp>
        <p:nvSpPr>
          <p:cNvPr id="3" name="Content Placeholder 2">
            <a:extLst>
              <a:ext uri="{FF2B5EF4-FFF2-40B4-BE49-F238E27FC236}">
                <a16:creationId xmlns:a16="http://schemas.microsoft.com/office/drawing/2014/main" id="{29F34BB5-E0F8-4AC2-8F35-B4A06F3BC9C5}"/>
              </a:ext>
            </a:extLst>
          </p:cNvPr>
          <p:cNvSpPr>
            <a:spLocks noGrp="1"/>
          </p:cNvSpPr>
          <p:nvPr>
            <p:ph idx="1"/>
          </p:nvPr>
        </p:nvSpPr>
        <p:spPr>
          <a:xfrm>
            <a:off x="860404" y="1413176"/>
            <a:ext cx="10515600" cy="4351338"/>
          </a:xfrm>
        </p:spPr>
        <p:txBody>
          <a:bodyPr>
            <a:normAutofit/>
          </a:bodyPr>
          <a:lstStyle/>
          <a:p>
            <a:pPr marL="0" indent="0">
              <a:buNone/>
            </a:pPr>
            <a:r>
              <a:rPr lang="en-US" sz="2000" b="1" dirty="0">
                <a:highlight>
                  <a:srgbClr val="FFFF00"/>
                </a:highlight>
              </a:rPr>
              <a:t>Check for issues first (.skipped and .failures files)</a:t>
            </a:r>
          </a:p>
          <a:p>
            <a:pPr marL="0" indent="0">
              <a:buNone/>
            </a:pPr>
            <a:r>
              <a:rPr lang="en-US" sz="2000" dirty="0"/>
              <a:t>For a variety of reasons, variants may be skipped or something fails when processing them. In these cases, the run continues but they are recorded in one of two ways (in this case, all variants ran successfully so these were not generated)</a:t>
            </a:r>
          </a:p>
          <a:p>
            <a:pPr marL="0" indent="0">
              <a:buNone/>
            </a:pPr>
            <a:endParaRPr lang="en-US" sz="2000" dirty="0"/>
          </a:p>
        </p:txBody>
      </p:sp>
      <p:sp>
        <p:nvSpPr>
          <p:cNvPr id="4" name="Rectangle 3">
            <a:extLst>
              <a:ext uri="{FF2B5EF4-FFF2-40B4-BE49-F238E27FC236}">
                <a16:creationId xmlns:a16="http://schemas.microsoft.com/office/drawing/2014/main" id="{AD9C0EA2-F6F5-45AB-87EE-E851D1C39383}"/>
              </a:ext>
            </a:extLst>
          </p:cNvPr>
          <p:cNvSpPr/>
          <p:nvPr/>
        </p:nvSpPr>
        <p:spPr>
          <a:xfrm>
            <a:off x="254336" y="3704673"/>
            <a:ext cx="12192000" cy="307777"/>
          </a:xfrm>
          <a:prstGeom prst="rect">
            <a:avLst/>
          </a:prstGeom>
        </p:spPr>
        <p:txBody>
          <a:bodyPr wrap="square">
            <a:spAutoFit/>
          </a:bodyPr>
          <a:lstStyle/>
          <a:p>
            <a:r>
              <a:rPr lang="en-US" sz="1400" dirty="0" err="1"/>
              <a:t>stop_gained</a:t>
            </a:r>
            <a:r>
              <a:rPr lang="en-US" sz="1400" dirty="0"/>
              <a:t>	ENST00000272895	1664	L/*	ENSP00000272895	Q86UK0	Q86UK0-1	ABCA12:c.5000T&gt;A	expand not set</a:t>
            </a:r>
          </a:p>
        </p:txBody>
      </p:sp>
      <p:sp>
        <p:nvSpPr>
          <p:cNvPr id="5" name="Rectangle 4">
            <a:extLst>
              <a:ext uri="{FF2B5EF4-FFF2-40B4-BE49-F238E27FC236}">
                <a16:creationId xmlns:a16="http://schemas.microsoft.com/office/drawing/2014/main" id="{06C0872A-BA8C-45EC-855A-EB7D4D7B78FF}"/>
              </a:ext>
            </a:extLst>
          </p:cNvPr>
          <p:cNvSpPr/>
          <p:nvPr/>
        </p:nvSpPr>
        <p:spPr>
          <a:xfrm>
            <a:off x="254336" y="3335341"/>
            <a:ext cx="2913811" cy="369332"/>
          </a:xfrm>
          <a:prstGeom prst="rect">
            <a:avLst/>
          </a:prstGeom>
        </p:spPr>
        <p:txBody>
          <a:bodyPr wrap="none">
            <a:spAutoFit/>
          </a:bodyPr>
          <a:lstStyle/>
          <a:p>
            <a:r>
              <a:rPr lang="en-US" b="1" dirty="0" err="1"/>
              <a:t>A_skipped_example.skipped</a:t>
            </a:r>
            <a:endParaRPr lang="en-US" dirty="0"/>
          </a:p>
        </p:txBody>
      </p:sp>
      <p:sp>
        <p:nvSpPr>
          <p:cNvPr id="10" name="TextBox 9">
            <a:extLst>
              <a:ext uri="{FF2B5EF4-FFF2-40B4-BE49-F238E27FC236}">
                <a16:creationId xmlns:a16="http://schemas.microsoft.com/office/drawing/2014/main" id="{09204BEE-9506-4512-A854-68729046AD66}"/>
              </a:ext>
            </a:extLst>
          </p:cNvPr>
          <p:cNvSpPr txBox="1"/>
          <p:nvPr/>
        </p:nvSpPr>
        <p:spPr>
          <a:xfrm>
            <a:off x="3168147" y="2738739"/>
            <a:ext cx="8605049" cy="923330"/>
          </a:xfrm>
          <a:prstGeom prst="rect">
            <a:avLst/>
          </a:prstGeom>
          <a:noFill/>
          <a:ln>
            <a:solidFill>
              <a:srgbClr val="FF0000"/>
            </a:solidFill>
          </a:ln>
        </p:spPr>
        <p:txBody>
          <a:bodyPr wrap="square" rtlCol="0">
            <a:spAutoFit/>
          </a:bodyPr>
          <a:lstStyle/>
          <a:p>
            <a:r>
              <a:rPr lang="en-US" dirty="0"/>
              <a:t>This is a stop-gain. Currently, VEP only processes single position missense variants.</a:t>
            </a:r>
          </a:p>
          <a:p>
            <a:r>
              <a:rPr lang="en-US" dirty="0"/>
              <a:t>Expand has not been tested, but is designed to treat every residue affected by a single large variant like this one as individual variants</a:t>
            </a:r>
          </a:p>
        </p:txBody>
      </p:sp>
      <p:sp>
        <p:nvSpPr>
          <p:cNvPr id="12" name="Rectangle 11">
            <a:extLst>
              <a:ext uri="{FF2B5EF4-FFF2-40B4-BE49-F238E27FC236}">
                <a16:creationId xmlns:a16="http://schemas.microsoft.com/office/drawing/2014/main" id="{481D00B3-81FC-46CA-A0B8-4B5E2E68055E}"/>
              </a:ext>
            </a:extLst>
          </p:cNvPr>
          <p:cNvSpPr/>
          <p:nvPr/>
        </p:nvSpPr>
        <p:spPr>
          <a:xfrm>
            <a:off x="254335" y="4303848"/>
            <a:ext cx="2741263" cy="369332"/>
          </a:xfrm>
          <a:prstGeom prst="rect">
            <a:avLst/>
          </a:prstGeom>
        </p:spPr>
        <p:txBody>
          <a:bodyPr wrap="none">
            <a:spAutoFit/>
          </a:bodyPr>
          <a:lstStyle/>
          <a:p>
            <a:r>
              <a:rPr lang="en-US" b="1" dirty="0" err="1"/>
              <a:t>A_failure_example.failures</a:t>
            </a:r>
            <a:endParaRPr lang="en-US" dirty="0"/>
          </a:p>
        </p:txBody>
      </p:sp>
      <p:sp>
        <p:nvSpPr>
          <p:cNvPr id="13" name="Rectangle 12">
            <a:extLst>
              <a:ext uri="{FF2B5EF4-FFF2-40B4-BE49-F238E27FC236}">
                <a16:creationId xmlns:a16="http://schemas.microsoft.com/office/drawing/2014/main" id="{C7A9155C-4808-4CB2-98FB-B1EC06AFD39C}"/>
              </a:ext>
            </a:extLst>
          </p:cNvPr>
          <p:cNvSpPr/>
          <p:nvPr/>
        </p:nvSpPr>
        <p:spPr>
          <a:xfrm>
            <a:off x="254335" y="4666807"/>
            <a:ext cx="8877554" cy="923330"/>
          </a:xfrm>
          <a:prstGeom prst="rect">
            <a:avLst/>
          </a:prstGeom>
        </p:spPr>
        <p:txBody>
          <a:bodyPr wrap="square">
            <a:spAutoFit/>
          </a:bodyPr>
          <a:lstStyle/>
          <a:p>
            <a:r>
              <a:rPr lang="en-US" dirty="0"/>
              <a:t>NP_005507.3	P13747	no transcript seq found for NP_005507.3</a:t>
            </a:r>
          </a:p>
          <a:p>
            <a:r>
              <a:rPr lang="en-US" dirty="0"/>
              <a:t>ENST00000479692	K7ENC6	no </a:t>
            </a:r>
            <a:r>
              <a:rPr lang="en-US" dirty="0" err="1"/>
              <a:t>unp</a:t>
            </a:r>
            <a:r>
              <a:rPr lang="en-US" dirty="0"/>
              <a:t> seq found for K7ENC6</a:t>
            </a:r>
          </a:p>
          <a:p>
            <a:r>
              <a:rPr lang="en-US" dirty="0"/>
              <a:t>cENST00000335496	Q7Z572	worker: </a:t>
            </a:r>
            <a:r>
              <a:rPr lang="en-US" dirty="0" err="1"/>
              <a:t>sifts_lookup</a:t>
            </a:r>
            <a:r>
              <a:rPr lang="en-US" dirty="0"/>
              <a:t> failed: no sifts entry for Q7Z572</a:t>
            </a:r>
          </a:p>
        </p:txBody>
      </p:sp>
      <p:sp>
        <p:nvSpPr>
          <p:cNvPr id="15" name="TextBox 14">
            <a:extLst>
              <a:ext uri="{FF2B5EF4-FFF2-40B4-BE49-F238E27FC236}">
                <a16:creationId xmlns:a16="http://schemas.microsoft.com/office/drawing/2014/main" id="{2A7C6EEB-450F-45F0-AFB1-9B251319D17C}"/>
              </a:ext>
            </a:extLst>
          </p:cNvPr>
          <p:cNvSpPr txBox="1"/>
          <p:nvPr/>
        </p:nvSpPr>
        <p:spPr>
          <a:xfrm>
            <a:off x="6935714" y="4333746"/>
            <a:ext cx="5256286" cy="830997"/>
          </a:xfrm>
          <a:prstGeom prst="rect">
            <a:avLst/>
          </a:prstGeom>
          <a:noFill/>
          <a:ln>
            <a:solidFill>
              <a:srgbClr val="FF0000"/>
            </a:solidFill>
          </a:ln>
        </p:spPr>
        <p:txBody>
          <a:bodyPr wrap="square" rtlCol="0">
            <a:spAutoFit/>
          </a:bodyPr>
          <a:lstStyle/>
          <a:p>
            <a:r>
              <a:rPr lang="en-US" sz="1600" dirty="0"/>
              <a:t>2 Failed during initial sequence alignments because in one case the transcript sequence was not found in the database and in the other the </a:t>
            </a:r>
            <a:r>
              <a:rPr lang="en-US" sz="1600" dirty="0" err="1"/>
              <a:t>uniprot</a:t>
            </a:r>
            <a:r>
              <a:rPr lang="en-US" sz="1600" dirty="0"/>
              <a:t> sequence was not found.</a:t>
            </a:r>
          </a:p>
        </p:txBody>
      </p:sp>
      <p:sp>
        <p:nvSpPr>
          <p:cNvPr id="16" name="TextBox 15">
            <a:extLst>
              <a:ext uri="{FF2B5EF4-FFF2-40B4-BE49-F238E27FC236}">
                <a16:creationId xmlns:a16="http://schemas.microsoft.com/office/drawing/2014/main" id="{A64E6CB6-B5EA-4A97-871D-4F27BB487FBA}"/>
              </a:ext>
            </a:extLst>
          </p:cNvPr>
          <p:cNvSpPr txBox="1"/>
          <p:nvPr/>
        </p:nvSpPr>
        <p:spPr>
          <a:xfrm>
            <a:off x="5117008" y="5576605"/>
            <a:ext cx="6933442" cy="923330"/>
          </a:xfrm>
          <a:prstGeom prst="rect">
            <a:avLst/>
          </a:prstGeom>
          <a:noFill/>
          <a:ln>
            <a:solidFill>
              <a:srgbClr val="FF0000"/>
            </a:solidFill>
          </a:ln>
        </p:spPr>
        <p:txBody>
          <a:bodyPr wrap="square" rtlCol="0">
            <a:spAutoFit/>
          </a:bodyPr>
          <a:lstStyle/>
          <a:p>
            <a:r>
              <a:rPr lang="en-US" dirty="0"/>
              <a:t>No PDB for Q7Z572, but some output still generated. This is a common failure when a protein has not been crystallized yet.</a:t>
            </a:r>
          </a:p>
          <a:p>
            <a:r>
              <a:rPr lang="en-US" dirty="0"/>
              <a:t>Variant(s) will still appear in output but will not have any PDB entries.</a:t>
            </a:r>
          </a:p>
        </p:txBody>
      </p:sp>
    </p:spTree>
    <p:extLst>
      <p:ext uri="{BB962C8B-B14F-4D97-AF65-F5344CB8AC3E}">
        <p14:creationId xmlns:p14="http://schemas.microsoft.com/office/powerpoint/2010/main" val="10228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07CA-7355-4021-BA47-E631F11A2C49}"/>
              </a:ext>
            </a:extLst>
          </p:cNvPr>
          <p:cNvSpPr>
            <a:spLocks noGrp="1"/>
          </p:cNvSpPr>
          <p:nvPr>
            <p:ph type="title"/>
          </p:nvPr>
        </p:nvSpPr>
        <p:spPr/>
        <p:txBody>
          <a:bodyPr/>
          <a:lstStyle/>
          <a:p>
            <a:r>
              <a:rPr lang="en-US" dirty="0"/>
              <a:t>Examining output – columns 1/2</a:t>
            </a:r>
          </a:p>
        </p:txBody>
      </p:sp>
      <p:sp>
        <p:nvSpPr>
          <p:cNvPr id="3" name="Content Placeholder 2">
            <a:extLst>
              <a:ext uri="{FF2B5EF4-FFF2-40B4-BE49-F238E27FC236}">
                <a16:creationId xmlns:a16="http://schemas.microsoft.com/office/drawing/2014/main" id="{B5ABC409-B81D-49B8-8FE2-4CFEB86B980B}"/>
              </a:ext>
            </a:extLst>
          </p:cNvPr>
          <p:cNvSpPr>
            <a:spLocks noGrp="1"/>
          </p:cNvSpPr>
          <p:nvPr>
            <p:ph idx="1"/>
          </p:nvPr>
        </p:nvSpPr>
        <p:spPr>
          <a:xfrm>
            <a:off x="205893" y="1407787"/>
            <a:ext cx="11905366" cy="5265516"/>
          </a:xfrm>
        </p:spPr>
        <p:txBody>
          <a:bodyPr>
            <a:normAutofit fontScale="55000" lnSpcReduction="20000"/>
          </a:bodyPr>
          <a:lstStyle/>
          <a:p>
            <a:pPr marL="0" indent="0">
              <a:buNone/>
            </a:pPr>
            <a:r>
              <a:rPr lang="en-US" b="1" dirty="0" err="1"/>
              <a:t>example_VEP.variants</a:t>
            </a:r>
            <a:endParaRPr lang="en-US" b="1" dirty="0"/>
          </a:p>
          <a:p>
            <a:pPr marL="0" indent="0">
              <a:buNone/>
            </a:pPr>
            <a:endParaRPr lang="en-US" dirty="0"/>
          </a:p>
          <a:p>
            <a:pPr marL="0" indent="0">
              <a:buNone/>
            </a:pPr>
            <a:r>
              <a:rPr lang="en-US" dirty="0"/>
              <a:t>This is the main output for all processed variants. Tab delimited columns:</a:t>
            </a:r>
          </a:p>
          <a:p>
            <a:pPr marL="514350" indent="-514350">
              <a:buFont typeface="+mj-lt"/>
              <a:buAutoNum type="arabicPeriod"/>
            </a:pPr>
            <a:r>
              <a:rPr lang="en-US" dirty="0"/>
              <a:t>transcript - transcript ID supplied/selected during VEP processing</a:t>
            </a:r>
          </a:p>
          <a:p>
            <a:pPr marL="514350" indent="-514350">
              <a:buFont typeface="+mj-lt"/>
              <a:buAutoNum type="arabicPeriod"/>
            </a:pPr>
            <a:r>
              <a:rPr lang="en-US" dirty="0" err="1"/>
              <a:t>Uniprot</a:t>
            </a:r>
            <a:r>
              <a:rPr lang="en-US" dirty="0"/>
              <a:t> – </a:t>
            </a:r>
            <a:r>
              <a:rPr lang="en-US" dirty="0" err="1"/>
              <a:t>uniprot</a:t>
            </a:r>
            <a:r>
              <a:rPr lang="en-US" dirty="0"/>
              <a:t> provided or assigned during VEP processing</a:t>
            </a:r>
          </a:p>
          <a:p>
            <a:pPr marL="514350" indent="-514350">
              <a:buFont typeface="+mj-lt"/>
              <a:buAutoNum type="arabicPeriod"/>
            </a:pPr>
            <a:r>
              <a:rPr lang="en-US" dirty="0"/>
              <a:t>Isoform – </a:t>
            </a:r>
            <a:r>
              <a:rPr lang="en-US" dirty="0" err="1"/>
              <a:t>uniprots</a:t>
            </a:r>
            <a:r>
              <a:rPr lang="en-US" dirty="0"/>
              <a:t> may be defined with multiple isoforms which may arise from alternative splicing, etc. SWISSMODELs are generated for each (in most cases) isoform and structures may differ slightly.</a:t>
            </a:r>
          </a:p>
          <a:p>
            <a:pPr marL="514350" indent="-514350">
              <a:buFont typeface="+mj-lt"/>
              <a:buAutoNum type="arabicPeriod"/>
            </a:pPr>
            <a:r>
              <a:rPr lang="en-US" dirty="0" err="1"/>
              <a:t>transcript_identity</a:t>
            </a:r>
            <a:r>
              <a:rPr lang="en-US" dirty="0"/>
              <a:t> – The identity of the </a:t>
            </a:r>
            <a:r>
              <a:rPr lang="en-US" dirty="0" err="1"/>
              <a:t>uniprot</a:t>
            </a:r>
            <a:r>
              <a:rPr lang="en-US" dirty="0"/>
              <a:t> sequence to the transcript sequence (should be very close to 100%)</a:t>
            </a:r>
          </a:p>
          <a:p>
            <a:pPr marL="514350" indent="-514350">
              <a:buFont typeface="+mj-lt"/>
              <a:buAutoNum type="arabicPeriod"/>
            </a:pPr>
            <a:r>
              <a:rPr lang="en-US" dirty="0" err="1"/>
              <a:t>transcript_position</a:t>
            </a:r>
            <a:r>
              <a:rPr lang="en-US" dirty="0"/>
              <a:t> – supplied position in selected transcript</a:t>
            </a:r>
          </a:p>
          <a:p>
            <a:pPr marL="514350" indent="-514350">
              <a:buFont typeface="+mj-lt"/>
              <a:buAutoNum type="arabicPeriod"/>
            </a:pPr>
            <a:r>
              <a:rPr lang="en-US" dirty="0" err="1"/>
              <a:t>uniprot_position</a:t>
            </a:r>
            <a:r>
              <a:rPr lang="en-US" dirty="0"/>
              <a:t> – position in the aligned </a:t>
            </a:r>
            <a:r>
              <a:rPr lang="en-US" dirty="0" err="1"/>
              <a:t>uniprot</a:t>
            </a:r>
            <a:r>
              <a:rPr lang="en-US" dirty="0"/>
              <a:t> sequence that can be used to examine annotations on the </a:t>
            </a:r>
            <a:r>
              <a:rPr lang="en-US" dirty="0" err="1"/>
              <a:t>uniprot</a:t>
            </a:r>
            <a:r>
              <a:rPr lang="en-US" dirty="0"/>
              <a:t> website in cases where </a:t>
            </a:r>
            <a:r>
              <a:rPr lang="en-US" dirty="0" err="1"/>
              <a:t>uniprot</a:t>
            </a:r>
            <a:r>
              <a:rPr lang="en-US" dirty="0"/>
              <a:t> position number is different than transcript number.</a:t>
            </a:r>
          </a:p>
          <a:p>
            <a:pPr marL="514350" indent="-514350">
              <a:buFont typeface="+mj-lt"/>
              <a:buAutoNum type="arabicPeriod"/>
            </a:pPr>
            <a:r>
              <a:rPr lang="en-US" dirty="0" err="1"/>
              <a:t>structure_position</a:t>
            </a:r>
            <a:r>
              <a:rPr lang="en-US" dirty="0"/>
              <a:t> – position in the structure</a:t>
            </a:r>
          </a:p>
          <a:p>
            <a:pPr marL="514350" indent="-514350">
              <a:buFont typeface="+mj-lt"/>
              <a:buAutoNum type="arabicPeriod"/>
            </a:pPr>
            <a:r>
              <a:rPr lang="en-US" dirty="0" err="1"/>
              <a:t>icode</a:t>
            </a:r>
            <a:r>
              <a:rPr lang="en-US" dirty="0"/>
              <a:t> – sometimes </a:t>
            </a:r>
            <a:r>
              <a:rPr lang="en-US" dirty="0" err="1"/>
              <a:t>experimentors</a:t>
            </a:r>
            <a:r>
              <a:rPr lang="en-US" dirty="0"/>
              <a:t> use insertion codes to indicate residues artificially inserted or to keep numbering consistent. These are important when working with raw PDB files, look at external documentation if you have an </a:t>
            </a:r>
            <a:r>
              <a:rPr lang="en-US" dirty="0" err="1"/>
              <a:t>icode</a:t>
            </a:r>
            <a:r>
              <a:rPr lang="en-US" dirty="0"/>
              <a:t> and want to work with the PDB file itself.</a:t>
            </a:r>
          </a:p>
          <a:p>
            <a:pPr marL="514350" indent="-514350">
              <a:buFont typeface="+mj-lt"/>
              <a:buAutoNum type="arabicPeriod"/>
            </a:pPr>
            <a:r>
              <a:rPr lang="en-US" dirty="0" err="1"/>
              <a:t>transcript_aa</a:t>
            </a:r>
            <a:r>
              <a:rPr lang="en-US" dirty="0"/>
              <a:t> – amino acid at provided position</a:t>
            </a:r>
          </a:p>
          <a:p>
            <a:pPr marL="514350" indent="-514350">
              <a:buFont typeface="+mj-lt"/>
              <a:buAutoNum type="arabicPeriod"/>
            </a:pPr>
            <a:r>
              <a:rPr lang="en-US" dirty="0" err="1"/>
              <a:t>uniprot_aa</a:t>
            </a:r>
            <a:r>
              <a:rPr lang="en-US" dirty="0"/>
              <a:t> – amino acid at aligned </a:t>
            </a:r>
            <a:r>
              <a:rPr lang="en-US" dirty="0" err="1"/>
              <a:t>uniprot</a:t>
            </a:r>
            <a:r>
              <a:rPr lang="en-US" dirty="0"/>
              <a:t> position</a:t>
            </a:r>
          </a:p>
          <a:p>
            <a:pPr marL="514350" indent="-514350">
              <a:buFont typeface="+mj-lt"/>
              <a:buAutoNum type="arabicPeriod"/>
            </a:pPr>
            <a:r>
              <a:rPr lang="en-US" dirty="0" err="1"/>
              <a:t>structure_aa</a:t>
            </a:r>
            <a:r>
              <a:rPr lang="en-US" dirty="0"/>
              <a:t> – amino acid at aligned structure sequence</a:t>
            </a:r>
          </a:p>
          <a:p>
            <a:pPr marL="514350" indent="-514350">
              <a:buFont typeface="+mj-lt"/>
              <a:buAutoNum type="arabicPeriod"/>
            </a:pPr>
            <a:r>
              <a:rPr lang="en-US" dirty="0" err="1"/>
              <a:t>ref_aa</a:t>
            </a:r>
            <a:r>
              <a:rPr lang="en-US" dirty="0"/>
              <a:t> – reference amino acid	</a:t>
            </a:r>
          </a:p>
          <a:p>
            <a:pPr marL="514350" indent="-514350">
              <a:buFont typeface="+mj-lt"/>
              <a:buAutoNum type="arabicPeriod"/>
            </a:pPr>
            <a:r>
              <a:rPr lang="en-US" dirty="0" err="1"/>
              <a:t>alt_aa</a:t>
            </a:r>
            <a:r>
              <a:rPr lang="en-US" dirty="0"/>
              <a:t> – variant amino acid</a:t>
            </a:r>
          </a:p>
        </p:txBody>
      </p:sp>
    </p:spTree>
    <p:extLst>
      <p:ext uri="{BB962C8B-B14F-4D97-AF65-F5344CB8AC3E}">
        <p14:creationId xmlns:p14="http://schemas.microsoft.com/office/powerpoint/2010/main" val="2493971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4520</Words>
  <Application>Microsoft Office PowerPoint</Application>
  <PresentationFormat>Widescreen</PresentationFormat>
  <Paragraphs>322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Running VEP</vt:lpstr>
      <vt:lpstr>VEP Output</vt:lpstr>
      <vt:lpstr>Run cast_variant</vt:lpstr>
      <vt:lpstr>Running VEP</vt:lpstr>
      <vt:lpstr>HTTP Error 404: Not Found</vt:lpstr>
      <vt:lpstr>Examining output</vt:lpstr>
      <vt:lpstr>Examining output – columns 1/2</vt:lpstr>
      <vt:lpstr>Columns 2/2</vt:lpstr>
      <vt:lpstr>Descriptor columns: generated with –d flag only</vt:lpstr>
      <vt:lpstr>Overall Output Format</vt:lpstr>
      <vt:lpstr>Example output: First data line</vt:lpstr>
      <vt:lpstr>Second line – PDB data row</vt:lpstr>
      <vt:lpstr>DSSP codes</vt:lpstr>
      <vt:lpstr>Last line – SWISSMODEL line</vt:lpstr>
      <vt:lpstr>Other output files</vt:lpstr>
      <vt:lpstr>Setting up cast_variant</vt:lpstr>
      <vt:lpstr>Dataset workflow for cast_variants</vt:lpstr>
      <vt:lpstr>Required datasets</vt:lpstr>
      <vt:lpstr>Required datasets</vt:lpstr>
      <vt:lpstr>Other models</vt:lpstr>
      <vt:lpstr>Required datasets</vt:lpstr>
      <vt:lpstr>Required datasets</vt:lpstr>
      <vt:lpstr>Refseq vs ENSEMBL</vt:lpstr>
      <vt:lpstr>Required datasets</vt:lpstr>
      <vt:lpstr>The uniprot canonical sequence</vt:lpstr>
      <vt:lpstr>Required datasets</vt:lpstr>
      <vt:lpstr>Required datasets</vt:lpstr>
      <vt:lpstr>Required application</vt:lpstr>
      <vt:lpstr>The setup process</vt:lpstr>
      <vt:lpstr>Untested features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Sliwoski, Gregory Richard</dc:creator>
  <cp:lastModifiedBy>Sliwoski, Gregory Richard</cp:lastModifiedBy>
  <cp:revision>44</cp:revision>
  <dcterms:created xsi:type="dcterms:W3CDTF">2019-03-14T19:40:22Z</dcterms:created>
  <dcterms:modified xsi:type="dcterms:W3CDTF">2019-03-15T00:47:46Z</dcterms:modified>
</cp:coreProperties>
</file>