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0" r:id="rId17"/>
    <p:sldId id="274" r:id="rId18"/>
    <p:sldId id="275" r:id="rId19"/>
    <p:sldId id="261" r:id="rId20"/>
    <p:sldId id="276" r:id="rId21"/>
    <p:sldId id="277" r:id="rId22"/>
    <p:sldId id="26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DFA14-C93E-4495-99E7-B03E4C2A7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59FD69-1764-49B7-8924-12096935D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062D4-A22F-4620-9082-463AFA2F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16A6-30B0-4238-B64C-8EDEFADD91F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BBC4FA-DFAB-4367-A566-F9B7F67F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8614B3-D5B1-40F6-8DA7-7CF73F6D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5C8B-A963-437B-A390-62A65C913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00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ACB66-222A-4713-B4F4-F56FAAB5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1F542E-9625-4419-B33F-7FD6C2AF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C44005-07FB-4607-B282-DB63BEB2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16A6-30B0-4238-B64C-8EDEFADD91F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373445-C6AE-4864-BE9E-0769C35D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FD7FE-4858-406B-9D5C-2B588BB6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5C8B-A963-437B-A390-62A65C913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77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5D3CB1-78EA-497E-81F2-7957B4D8C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35710D-1948-4415-B810-6B576583C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C4A4B4-E3B9-4FC2-B7E9-53AFFABE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16A6-30B0-4238-B64C-8EDEFADD91F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32962F-73EC-4A02-BA0D-0C8BFB0A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C3FB5C-042E-4D6C-9D77-BC2B0CC8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5C8B-A963-437B-A390-62A65C913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50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70CA4-4E99-40C7-A557-BAF3A9A6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E7921B-486B-45CE-929D-31BA9FDB1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72AE89-9056-4D2B-B333-70221573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16A6-30B0-4238-B64C-8EDEFADD91F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C080A-CE29-457B-A28C-7F76FBD3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EC0BD5-0EF9-40FB-930D-25EB6085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5C8B-A963-437B-A390-62A65C913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62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95403-91D3-4CB7-A80D-32346F86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D767C5-B834-4470-95C4-63F69BC3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2DF45-50D0-487E-B76F-6E4B92C6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16A6-30B0-4238-B64C-8EDEFADD91F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826781-2CA3-402F-B466-FF264558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3E909-B831-4D6D-869A-AFE3CABF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5C8B-A963-437B-A390-62A65C913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40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1A3BA-41B6-42A9-8581-E5A1641A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365F60-73A4-4588-A4FD-EE99CB42E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CFF6FF-67C1-40AF-B4E3-698E22352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394ECD-487A-4423-A0C3-0DF58CE1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16A6-30B0-4238-B64C-8EDEFADD91F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00E6E0-AA44-476B-BFE0-66157722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89CFC5-1E56-4E2C-9B8F-B3B9AF45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5C8B-A963-437B-A390-62A65C913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49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26A07-036A-44DB-9681-86CB0645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ADDEFA-868D-4F10-9944-9FE9F71B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22BB35-5926-4219-89EF-A0A98C0D0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493333-2BDE-40A0-81EB-6EBC105AA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02F5B7-49B0-4209-B2F9-5DFEB3EA5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4A7D59-31F6-4D4A-BD38-18B6AF65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16A6-30B0-4238-B64C-8EDEFADD91F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93BED4-9399-49BA-BFE7-D6837D09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E2E60D-37D4-435B-8863-717245AE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5C8B-A963-437B-A390-62A65C913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78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73E65-EF0E-46D8-BB8C-5365D09D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34A63A-5D8F-4487-A2EC-21FC4B5A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16A6-30B0-4238-B64C-8EDEFADD91F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2AD9EC-D9E2-47EF-AEE0-02CD6544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828E03-32BF-41CB-A5B5-FEF1AFDC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5C8B-A963-437B-A390-62A65C913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20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1E7C49-2075-4758-A656-AF0513C9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16A6-30B0-4238-B64C-8EDEFADD91F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0499D1-DB36-43FD-A21B-9B18A2A3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3093A2-BCA8-47D7-B38E-F8F181AC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5C8B-A963-437B-A390-62A65C913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0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CC7E3-F673-41B2-B88D-F64EC700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19D433-E098-438D-96CC-8E6208C0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B51BB9-13B4-4243-A9A8-C91FD0F2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E1A397-D9A2-4AD0-9B54-9BC8F2FC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16A6-30B0-4238-B64C-8EDEFADD91F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5A06DA-E3B7-436F-8AC5-3E939BBE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19F868-CAE6-4CEF-8A3D-6FD3C982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5C8B-A963-437B-A390-62A65C913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39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70271-A69E-4738-A37F-EAED0C88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A7360E-A6F2-4530-8D0E-2B2485255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2EB776-EF27-4295-8851-87554E467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088A56-742F-44A6-8B9B-6D6C88E5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16A6-30B0-4238-B64C-8EDEFADD91F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90466E-D89D-4FE9-A2A3-DA08E295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A468B6-F4D8-4045-A755-24F3F4A9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5C8B-A963-437B-A390-62A65C913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90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87B885-01E7-45C1-A001-DCA60ED3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7C94F7-AEAC-4D92-95E3-FEEEF9EDA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720EB-2F37-4687-A372-67C8020D7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716A6-30B0-4238-B64C-8EDEFADD91F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049EBF-D8DD-4FAA-8949-A704BAEAE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05B926-62B5-4E4C-A776-A895FF2C1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35C8B-A963-437B-A390-62A65C913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67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AC295-E93B-4F17-B30D-30730F194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Enhancing pathogenicity prediction from structure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3FD0F4-5EE1-439F-B818-32EFAFCDB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(with machine learning)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06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454C0-7560-433F-B0E9-5982EB55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dirty="0"/>
              <a:t>Feature – </a:t>
            </a:r>
            <a:r>
              <a:rPr lang="en-US" dirty="0" err="1"/>
              <a:t>Uniprot</a:t>
            </a:r>
            <a:r>
              <a:rPr lang="en-US" dirty="0"/>
              <a:t> Annotations</a:t>
            </a:r>
            <a:endParaRPr lang="de-DE" dirty="0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9F17CF66-4E74-4624-930C-E90E2C892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951021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47141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702097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748840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474633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8308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Molecule processing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Binding region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Amino acid modification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Covelant</a:t>
                      </a:r>
                      <a:r>
                        <a:rPr lang="en-US" dirty="0"/>
                        <a:t> bonding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Sites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9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Transit peptide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Nucleotide binding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Modified residue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Disulfide bond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Binding site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78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Zinc finger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Lipidation 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Cross-link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Metal binding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8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Initiator methionine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Calcium binding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Glycosylation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Active site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0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Propeptide</a:t>
                      </a:r>
                      <a:r>
                        <a:rPr lang="en-US" dirty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DNA binding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Site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86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Motif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873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A361201D-EA36-4B2C-9B62-00A67F92C363}"/>
              </a:ext>
            </a:extLst>
          </p:cNvPr>
          <p:cNvSpPr txBox="1"/>
          <p:nvPr/>
        </p:nvSpPr>
        <p:spPr>
          <a:xfrm>
            <a:off x="838200" y="4454843"/>
            <a:ext cx="10582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Beta strand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Transmembrane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2838 annotations were suitable, 922 variants have none, 2230 have one, 298 have two and 4 have three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322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454C0-7560-433F-B0E9-5982EB55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dirty="0"/>
              <a:t>Feature – </a:t>
            </a:r>
            <a:r>
              <a:rPr lang="en-US" dirty="0" err="1"/>
              <a:t>Uniprot</a:t>
            </a:r>
            <a:r>
              <a:rPr lang="en-US" dirty="0"/>
              <a:t> Annotations</a:t>
            </a:r>
            <a:endParaRPr lang="de-DE" dirty="0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9F17CF66-4E74-4624-930C-E90E2C892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271651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47141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702097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748840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474633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8308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Molecule processing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Binding region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Amino acid modification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Covelant</a:t>
                      </a:r>
                      <a:r>
                        <a:rPr lang="en-US" dirty="0"/>
                        <a:t> bonding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Sites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99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Transit peptide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Nucleotide binding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Modified residue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Disulfide bond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Binding site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8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Signal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Zinc finger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Lipidation 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Cross-link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Metal binding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78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Initiator methionine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Calcium binding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Glycosylation 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Active site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40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Propeptide</a:t>
                      </a:r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DNA binding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Site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86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Motif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1873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A361201D-EA36-4B2C-9B62-00A67F92C363}"/>
              </a:ext>
            </a:extLst>
          </p:cNvPr>
          <p:cNvSpPr txBox="1"/>
          <p:nvPr/>
        </p:nvSpPr>
        <p:spPr>
          <a:xfrm>
            <a:off x="838200" y="4454843"/>
            <a:ext cx="10582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Beta strand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Transmembrane regions</a:t>
            </a:r>
          </a:p>
        </p:txBody>
      </p:sp>
    </p:spTree>
    <p:extLst>
      <p:ext uri="{BB962C8B-B14F-4D97-AF65-F5344CB8AC3E}">
        <p14:creationId xmlns:p14="http://schemas.microsoft.com/office/powerpoint/2010/main" val="184698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454C0-7560-433F-B0E9-5982EB55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dirty="0"/>
              <a:t>Feature – </a:t>
            </a:r>
            <a:r>
              <a:rPr lang="en-US" dirty="0" err="1"/>
              <a:t>Uniprot</a:t>
            </a:r>
            <a:r>
              <a:rPr lang="en-US" dirty="0"/>
              <a:t> Annotations</a:t>
            </a:r>
            <a:endParaRPr lang="de-DE" dirty="0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9F17CF66-4E74-4624-930C-E90E2C8926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47141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702097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748840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474633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8308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Molecule processing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Binding region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Amino acid modification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Covelant</a:t>
                      </a:r>
                      <a:r>
                        <a:rPr lang="en-US" dirty="0"/>
                        <a:t> bonding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Sites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99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Transit peptide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Nucleotide binding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Modified residue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Disulfide bond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Binding site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8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Signal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Zinc finger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Lipidation 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Cross-link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Metal binding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78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Initiator methionine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Calcium binding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Glycosylation 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Active site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40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Propeptide</a:t>
                      </a:r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DNA binding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Site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86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Motif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1873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A361201D-EA36-4B2C-9B62-00A67F92C363}"/>
              </a:ext>
            </a:extLst>
          </p:cNvPr>
          <p:cNvSpPr txBox="1"/>
          <p:nvPr/>
        </p:nvSpPr>
        <p:spPr>
          <a:xfrm>
            <a:off x="838200" y="4454843"/>
            <a:ext cx="10582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Beta strand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Transmembrane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Added instead</a:t>
            </a:r>
            <a:r>
              <a:rPr lang="en-US" dirty="0"/>
              <a:t>: Resolution and length of structure</a:t>
            </a:r>
          </a:p>
        </p:txBody>
      </p:sp>
    </p:spTree>
    <p:extLst>
      <p:ext uri="{BB962C8B-B14F-4D97-AF65-F5344CB8AC3E}">
        <p14:creationId xmlns:p14="http://schemas.microsoft.com/office/powerpoint/2010/main" val="872947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727C0-7B20-4416-908E-91280017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0086A48-5970-4FFD-AB0B-2C8AE4481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1591"/>
            <a:ext cx="5180683" cy="563060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29902DE-89A5-4654-A212-F2C3379CAD7A}"/>
                  </a:ext>
                </a:extLst>
              </p:cNvPr>
              <p:cNvSpPr txBox="1"/>
              <p:nvPr/>
            </p:nvSpPr>
            <p:spPr>
              <a:xfrm>
                <a:off x="838200" y="1974574"/>
                <a:ext cx="5257800" cy="3183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0" dirty="0"/>
                  <a:t>Basic </a:t>
                </a:r>
                <a:r>
                  <a:rPr lang="de-DE" b="0" dirty="0" err="1"/>
                  <a:t>Function</a:t>
                </a:r>
                <a:r>
                  <a:rPr lang="de-DE" b="0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0" dirty="0"/>
                  <a:t>Data: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0" dirty="0"/>
                  <a:t>Input Layer: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Value at </a:t>
                </a:r>
                <a:r>
                  <a:rPr lang="de-DE" dirty="0" err="1"/>
                  <a:t>node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 in </a:t>
                </a:r>
                <a:r>
                  <a:rPr lang="de-DE" dirty="0" err="1"/>
                  <a:t>layer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𝐵𝑖𝑎𝑠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0" dirty="0" err="1"/>
                  <a:t>Activation</a:t>
                </a:r>
                <a:r>
                  <a:rPr lang="de-DE" b="0" dirty="0"/>
                  <a:t> </a:t>
                </a:r>
                <a:r>
                  <a:rPr lang="de-DE" b="0" dirty="0" err="1"/>
                  <a:t>function</a:t>
                </a:r>
                <a:r>
                  <a:rPr lang="de-DE" b="0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29902DE-89A5-4654-A212-F2C3379CA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4574"/>
                <a:ext cx="5257800" cy="3183949"/>
              </a:xfrm>
              <a:prstGeom prst="rect">
                <a:avLst/>
              </a:prstGeom>
              <a:blipFill>
                <a:blip r:embed="rId3"/>
                <a:stretch>
                  <a:fillRect l="-812" t="-1149" b="-21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6D2BBD19-3FDF-4E80-A71D-EE20B7CE6D83}"/>
              </a:ext>
            </a:extLst>
          </p:cNvPr>
          <p:cNvSpPr txBox="1"/>
          <p:nvPr/>
        </p:nvSpPr>
        <p:spPr>
          <a:xfrm>
            <a:off x="430696" y="6330159"/>
            <a:ext cx="11330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Source: https://scikit-learn.org/stable/modules/neural_networks_supervised.html</a:t>
            </a:r>
          </a:p>
        </p:txBody>
      </p:sp>
    </p:spTree>
    <p:extLst>
      <p:ext uri="{BB962C8B-B14F-4D97-AF65-F5344CB8AC3E}">
        <p14:creationId xmlns:p14="http://schemas.microsoft.com/office/powerpoint/2010/main" val="152905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727C0-7B20-4416-908E-91280017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0086A48-5970-4FFD-AB0B-2C8AE4481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1591"/>
            <a:ext cx="5180683" cy="5630602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29902DE-89A5-4654-A212-F2C3379CAD7A}"/>
              </a:ext>
            </a:extLst>
          </p:cNvPr>
          <p:cNvSpPr txBox="1"/>
          <p:nvPr/>
        </p:nvSpPr>
        <p:spPr>
          <a:xfrm>
            <a:off x="838200" y="1974574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Input </a:t>
            </a:r>
            <a:r>
              <a:rPr lang="de-DE" sz="2000" b="1" dirty="0" err="1"/>
              <a:t>needs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be</a:t>
            </a:r>
            <a:r>
              <a:rPr lang="de-DE" sz="2000" b="1" dirty="0"/>
              <a:t> </a:t>
            </a:r>
            <a:r>
              <a:rPr lang="de-DE" sz="2000" b="1" dirty="0" err="1"/>
              <a:t>scaled</a:t>
            </a:r>
            <a:r>
              <a:rPr lang="de-DE" sz="2000" b="1" dirty="0"/>
              <a:t>!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2BBD19-3FDF-4E80-A71D-EE20B7CE6D83}"/>
              </a:ext>
            </a:extLst>
          </p:cNvPr>
          <p:cNvSpPr txBox="1"/>
          <p:nvPr/>
        </p:nvSpPr>
        <p:spPr>
          <a:xfrm>
            <a:off x="430696" y="6330159"/>
            <a:ext cx="11330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Source: https://scikit-learn.org/stable/modules/neural_networks_supervised.html</a:t>
            </a:r>
          </a:p>
        </p:txBody>
      </p:sp>
    </p:spTree>
    <p:extLst>
      <p:ext uri="{BB962C8B-B14F-4D97-AF65-F5344CB8AC3E}">
        <p14:creationId xmlns:p14="http://schemas.microsoft.com/office/powerpoint/2010/main" val="232386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57B4384D-2117-48AA-838E-6C9ADEE49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899160"/>
            <a:ext cx="10800000" cy="6120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2727C0-7B20-4416-908E-91280017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586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8D39C35-5EC1-4AD4-AA48-581F50ADD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0" y="918000"/>
            <a:ext cx="10800000" cy="6120001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2727C0-7B20-4416-908E-91280017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Training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92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8D39C35-5EC1-4AD4-AA48-581F50ADD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0" y="918000"/>
            <a:ext cx="10800000" cy="6120001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2727C0-7B20-4416-908E-91280017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Training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7506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58DFB36-747B-4DC0-96AF-41290FB61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0" y="918000"/>
            <a:ext cx="10800000" cy="612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2727C0-7B20-4416-908E-91280017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Training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043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D9623-63D2-489A-A7E6-4B066670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100_100_100_100_21000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49C2A-39EA-48FC-9EE9-20567196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46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60C22-8EDC-41FA-84DF-6BFADBCE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338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D9623-63D2-489A-A7E6-4B066670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100_100_100_100_21000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4D497FB-B85D-4BBA-9554-9076A31D2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392161"/>
              </p:ext>
            </p:extLst>
          </p:nvPr>
        </p:nvGraphicFramePr>
        <p:xfrm>
          <a:off x="703385" y="1825624"/>
          <a:ext cx="10874322" cy="194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258">
                  <a:extLst>
                    <a:ext uri="{9D8B030D-6E8A-4147-A177-3AD203B41FA5}">
                      <a16:colId xmlns:a16="http://schemas.microsoft.com/office/drawing/2014/main" val="9725120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869902538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4077935919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1208704422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1708813134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2938301667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43344782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1227260530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3468747486"/>
                    </a:ext>
                  </a:extLst>
                </a:gridCol>
              </a:tblGrid>
              <a:tr h="648172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Resolution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ddG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pathprox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Beta strand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Binding region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Covalent bonding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Helix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Turn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03214"/>
                  </a:ext>
                </a:extLst>
              </a:tr>
              <a:tr h="648172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830438"/>
                  </a:ext>
                </a:extLst>
              </a:tr>
              <a:tr h="648172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1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009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D9623-63D2-489A-A7E6-4B066670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100_100_100_100_21000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4D497FB-B85D-4BBA-9554-9076A31D2C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3385" y="1825624"/>
          <a:ext cx="10874322" cy="194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258">
                  <a:extLst>
                    <a:ext uri="{9D8B030D-6E8A-4147-A177-3AD203B41FA5}">
                      <a16:colId xmlns:a16="http://schemas.microsoft.com/office/drawing/2014/main" val="9725120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869902538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4077935919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1208704422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1708813134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2938301667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43344782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1227260530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3468747486"/>
                    </a:ext>
                  </a:extLst>
                </a:gridCol>
              </a:tblGrid>
              <a:tr h="648172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Resolution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ddG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pathprox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Beta strand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Binding region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Covalent bonding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Helix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Turn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03214"/>
                  </a:ext>
                </a:extLst>
              </a:tr>
              <a:tr h="648172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830438"/>
                  </a:ext>
                </a:extLst>
              </a:tr>
              <a:tr h="648172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1539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D4094E6-A3C0-4CF6-9C1A-B95FBAA3B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19601"/>
              </p:ext>
            </p:extLst>
          </p:nvPr>
        </p:nvGraphicFramePr>
        <p:xfrm>
          <a:off x="703385" y="4244744"/>
          <a:ext cx="10874322" cy="194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258">
                  <a:extLst>
                    <a:ext uri="{9D8B030D-6E8A-4147-A177-3AD203B41FA5}">
                      <a16:colId xmlns:a16="http://schemas.microsoft.com/office/drawing/2014/main" val="4078575794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491060757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608277286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3838955038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239690728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4206205567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1811170064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1672359932"/>
                    </a:ext>
                  </a:extLst>
                </a:gridCol>
                <a:gridCol w="1208258">
                  <a:extLst>
                    <a:ext uri="{9D8B030D-6E8A-4147-A177-3AD203B41FA5}">
                      <a16:colId xmlns:a16="http://schemas.microsoft.com/office/drawing/2014/main" val="2394432820"/>
                    </a:ext>
                  </a:extLst>
                </a:gridCol>
              </a:tblGrid>
              <a:tr h="648172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Resolution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ddG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pathprox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Beta strand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Binding region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Covalent bonding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Helix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Turn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91359"/>
                  </a:ext>
                </a:extLst>
              </a:tr>
              <a:tr h="648172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0.359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0.339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0.339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07018"/>
                  </a:ext>
                </a:extLst>
              </a:tr>
              <a:tr h="648172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0.436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0.338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0.336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30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621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1C212-24D7-4EE6-8209-901752A6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Conclusion and discussion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102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9AD44-C92E-464C-8907-5E723230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69CF66-7EAC-4193-887A-08EA41B9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187 structures with 3454 variants of known significance</a:t>
            </a:r>
          </a:p>
          <a:p>
            <a:pPr lvl="1"/>
            <a:r>
              <a:rPr lang="en-US" dirty="0"/>
              <a:t>2346 expected to be pathogenic (</a:t>
            </a:r>
            <a:r>
              <a:rPr lang="en-US" dirty="0" err="1"/>
              <a:t>clinvar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1108 expected to be benign (</a:t>
            </a:r>
            <a:r>
              <a:rPr lang="en-US" dirty="0" err="1"/>
              <a:t>gnomad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C</a:t>
            </a:r>
            <a:r>
              <a:rPr lang="de-DE" dirty="0" err="1"/>
              <a:t>ollected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pdbmap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:</a:t>
            </a:r>
          </a:p>
          <a:p>
            <a:pPr lvl="1"/>
            <a:r>
              <a:rPr lang="en-US" dirty="0"/>
              <a:t>Crystal structure has to be available with resolution &lt;2.5</a:t>
            </a:r>
            <a:r>
              <a:rPr lang="de-DE" dirty="0"/>
              <a:t>Å and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100 and 450</a:t>
            </a:r>
          </a:p>
          <a:p>
            <a:pPr lvl="1"/>
            <a:r>
              <a:rPr lang="en-US" dirty="0"/>
              <a:t>A</a:t>
            </a:r>
            <a:r>
              <a:rPr lang="de-DE" dirty="0"/>
              <a:t>t least 3 different </a:t>
            </a:r>
            <a:r>
              <a:rPr lang="de-DE" dirty="0" err="1"/>
              <a:t>benign</a:t>
            </a:r>
            <a:r>
              <a:rPr lang="de-DE" dirty="0"/>
              <a:t> and 3 different </a:t>
            </a:r>
            <a:r>
              <a:rPr lang="de-DE" dirty="0" err="1"/>
              <a:t>pathogenic</a:t>
            </a:r>
            <a:r>
              <a:rPr lang="de-DE" dirty="0"/>
              <a:t> </a:t>
            </a:r>
            <a:r>
              <a:rPr lang="de-DE" dirty="0" err="1"/>
              <a:t>variants</a:t>
            </a:r>
            <a:endParaRPr lang="de-DE" dirty="0"/>
          </a:p>
          <a:p>
            <a:pPr lvl="1"/>
            <a:r>
              <a:rPr lang="en-US" dirty="0"/>
              <a:t>B</a:t>
            </a:r>
            <a:r>
              <a:rPr lang="de-DE" dirty="0" err="1"/>
              <a:t>enign</a:t>
            </a:r>
            <a:r>
              <a:rPr lang="de-DE" dirty="0"/>
              <a:t> </a:t>
            </a:r>
            <a:r>
              <a:rPr lang="de-DE" dirty="0" err="1"/>
              <a:t>variants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maf</a:t>
            </a:r>
            <a:r>
              <a:rPr lang="de-DE" dirty="0"/>
              <a:t>&gt;0.0001</a:t>
            </a:r>
          </a:p>
          <a:p>
            <a:pPr lvl="1"/>
            <a:r>
              <a:rPr lang="en-US" dirty="0"/>
              <a:t>C</a:t>
            </a:r>
            <a:r>
              <a:rPr lang="de-DE" dirty="0" err="1"/>
              <a:t>onflict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variants</a:t>
            </a:r>
            <a:r>
              <a:rPr lang="de-DE" dirty="0"/>
              <a:t>: </a:t>
            </a:r>
            <a:r>
              <a:rPr lang="de-DE" dirty="0" err="1"/>
              <a:t>benign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maf</a:t>
            </a:r>
            <a:r>
              <a:rPr lang="de-DE" dirty="0"/>
              <a:t>&gt;0.05, </a:t>
            </a:r>
            <a:r>
              <a:rPr lang="de-DE" dirty="0" err="1"/>
              <a:t>pathogenic</a:t>
            </a:r>
            <a:r>
              <a:rPr lang="de-DE" dirty="0"/>
              <a:t> </a:t>
            </a:r>
            <a:r>
              <a:rPr lang="de-DE" dirty="0" err="1"/>
              <a:t>otherwise</a:t>
            </a:r>
            <a:endParaRPr lang="de-DE" dirty="0"/>
          </a:p>
          <a:p>
            <a:pPr lvl="1"/>
            <a:r>
              <a:rPr lang="en-US" dirty="0"/>
              <a:t>Only 1 chain per structure is used and only 1 structure per </a:t>
            </a:r>
            <a:r>
              <a:rPr lang="en-US" dirty="0" err="1"/>
              <a:t>uniprot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4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454C0-7560-433F-B0E9-5982EB55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dirty="0"/>
              <a:t>Feature – Δ</a:t>
            </a:r>
            <a:r>
              <a:rPr lang="el-GR" dirty="0"/>
              <a:t>Δ</a:t>
            </a:r>
            <a:r>
              <a:rPr lang="en-US" dirty="0"/>
              <a:t>G 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9CD20AD-9D36-4C3A-91FA-E5ED227A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64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9C8AFBD-9731-44BE-BE74-11BC2BB12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899160"/>
            <a:ext cx="10800000" cy="6120001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D454C0-7560-433F-B0E9-5982EB55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dirty="0"/>
              <a:t>Feature – Δ</a:t>
            </a:r>
            <a:r>
              <a:rPr lang="el-GR" dirty="0"/>
              <a:t>Δ</a:t>
            </a:r>
            <a:r>
              <a:rPr lang="en-US" dirty="0"/>
              <a:t>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41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454C0-7560-433F-B0E9-5982EB55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dirty="0"/>
              <a:t>Feature – </a:t>
            </a:r>
            <a:r>
              <a:rPr lang="en-US" dirty="0" err="1"/>
              <a:t>Pathprox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9CD20AD-9D36-4C3A-91FA-E5ED227A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43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E77362F-85EA-40A8-8A8C-FFF3DCD78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0" y="918000"/>
            <a:ext cx="10800000" cy="6120001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D454C0-7560-433F-B0E9-5982EB55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dirty="0"/>
              <a:t>Feature – </a:t>
            </a:r>
            <a:r>
              <a:rPr lang="en-US" dirty="0" err="1"/>
              <a:t>Pathprox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709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454C0-7560-433F-B0E9-5982EB55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dirty="0"/>
              <a:t>Feature – </a:t>
            </a:r>
            <a:r>
              <a:rPr lang="en-US" dirty="0" err="1"/>
              <a:t>Uniprot</a:t>
            </a:r>
            <a:r>
              <a:rPr lang="en-US" dirty="0"/>
              <a:t> Annotations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9CD20AD-9D36-4C3A-91FA-E5ED227A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3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454C0-7560-433F-B0E9-5982EB55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dirty="0"/>
              <a:t>Feature – </a:t>
            </a:r>
            <a:r>
              <a:rPr lang="en-US" dirty="0" err="1"/>
              <a:t>Uniprot</a:t>
            </a:r>
            <a:r>
              <a:rPr lang="en-US" dirty="0"/>
              <a:t> Annotations</a:t>
            </a:r>
            <a:endParaRPr lang="de-DE" dirty="0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9F17CF66-4E74-4624-930C-E90E2C892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188570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47141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702097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748840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474633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8308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Molecule processing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Binding region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Amino acid modification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Covelant</a:t>
                      </a:r>
                      <a:r>
                        <a:rPr lang="en-US" dirty="0"/>
                        <a:t> bonding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Sites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9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Transit peptide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Nucleotide binding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Modified residue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Disulfide bond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Binding site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78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Zinc finger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Lipidation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Cross-link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Metal binding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8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Initiator methionine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Calcium binding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Glycosylation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site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0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Propeptide</a:t>
                      </a:r>
                      <a:r>
                        <a:rPr lang="en-US" dirty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DNA binding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Site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86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Motif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873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A361201D-EA36-4B2C-9B62-00A67F92C363}"/>
              </a:ext>
            </a:extLst>
          </p:cNvPr>
          <p:cNvSpPr txBox="1"/>
          <p:nvPr/>
        </p:nvSpPr>
        <p:spPr>
          <a:xfrm>
            <a:off x="838200" y="4454843"/>
            <a:ext cx="10582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Beta strand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Transmembrane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2838 annotations were suitable, 922 variants have none, 2230 have one, 298 have two and 4 have three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808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Breitbild</PresentationFormat>
  <Paragraphs>241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</vt:lpstr>
      <vt:lpstr>Enhancing pathogenicity prediction from structure</vt:lpstr>
      <vt:lpstr>Introduction</vt:lpstr>
      <vt:lpstr>Data</vt:lpstr>
      <vt:lpstr>Feature – ΔΔG </vt:lpstr>
      <vt:lpstr>Feature – ΔΔG </vt:lpstr>
      <vt:lpstr>Feature – Pathprox </vt:lpstr>
      <vt:lpstr>Feature – Pathprox </vt:lpstr>
      <vt:lpstr>Feature – Uniprot Annotations</vt:lpstr>
      <vt:lpstr>Feature – Uniprot Annotations</vt:lpstr>
      <vt:lpstr>Feature – Uniprot Annotations</vt:lpstr>
      <vt:lpstr>Feature – Uniprot Annotations</vt:lpstr>
      <vt:lpstr>Feature – Uniprot Annotations</vt:lpstr>
      <vt:lpstr>Classifier</vt:lpstr>
      <vt:lpstr>Classifier</vt:lpstr>
      <vt:lpstr>Classifier</vt:lpstr>
      <vt:lpstr>Classifier Training</vt:lpstr>
      <vt:lpstr>Classifier Training</vt:lpstr>
      <vt:lpstr>Classifier Training</vt:lpstr>
      <vt:lpstr>Classifier 100_100_100_100_21000</vt:lpstr>
      <vt:lpstr>Classifier 100_100_100_100_21000</vt:lpstr>
      <vt:lpstr>Classifier 100_100_100_100_21000</vt:lpstr>
      <vt:lpstr>Conclusion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pathogenicity prediction from structure</dc:title>
  <dc:creator>Paul</dc:creator>
  <cp:lastModifiedBy>ms260216</cp:lastModifiedBy>
  <cp:revision>17</cp:revision>
  <dcterms:created xsi:type="dcterms:W3CDTF">2018-12-11T22:17:25Z</dcterms:created>
  <dcterms:modified xsi:type="dcterms:W3CDTF">2018-12-12T16:51:12Z</dcterms:modified>
</cp:coreProperties>
</file>