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>
      <a:defRPr>
        <a:latin typeface="Calibri"/>
        <a:ea typeface="Calibri"/>
        <a:cs typeface="Calibri"/>
        <a:sym typeface="Calibri"/>
      </a:defRPr>
    </a:lvl6pPr>
    <a:lvl7pPr>
      <a:defRPr>
        <a:latin typeface="Calibri"/>
        <a:ea typeface="Calibri"/>
        <a:cs typeface="Calibri"/>
        <a:sym typeface="Calibri"/>
      </a:defRPr>
    </a:lvl7pPr>
    <a:lvl8pPr>
      <a:defRPr>
        <a:latin typeface="Calibri"/>
        <a:ea typeface="Calibri"/>
        <a:cs typeface="Calibri"/>
        <a:sym typeface="Calibri"/>
      </a:defRPr>
    </a:lvl8pPr>
    <a:lvl9pPr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CA"/>
          </a:solidFill>
        </a:fill>
      </a:tcStyle>
    </a:wholeTbl>
    <a:band2H>
      <a:tcTxStyle b="def" i="def"/>
      <a:tcStyle>
        <a:tcBdr/>
        <a:fill>
          <a:solidFill>
            <a:srgbClr val="E6F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6D5CB"/>
          </a:solidFill>
        </a:fill>
      </a:tcStyle>
    </a:wholeTbl>
    <a:band2H>
      <a:tcTxStyle b="def" i="def"/>
      <a:tcStyle>
        <a:tcBdr/>
        <a:fill>
          <a:solidFill>
            <a:srgbClr val="FAEBE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762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762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762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 descr="CITTEXT"/>
          <p:cNvSpPr/>
          <p:nvPr/>
        </p:nvSpPr>
        <p:spPr>
          <a:xfrm>
            <a:off x="0" y="0"/>
            <a:ext cx="28956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ubicBezTo>
                  <a:pt x="876" y="6772"/>
                  <a:pt x="5507" y="20559"/>
                  <a:pt x="6904" y="21600"/>
                </a:cubicBezTo>
                <a:cubicBezTo>
                  <a:pt x="3446" y="21600"/>
                  <a:pt x="0" y="21600"/>
                  <a:pt x="0" y="21600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" name="Shape 12"/>
          <p:cNvSpPr/>
          <p:nvPr/>
        </p:nvSpPr>
        <p:spPr>
          <a:xfrm>
            <a:off x="1600200" y="352425"/>
            <a:ext cx="7543800" cy="76200"/>
          </a:xfrm>
          <a:prstGeom prst="rect">
            <a:avLst/>
          </a:prstGeom>
          <a:solidFill>
            <a:srgbClr val="00CC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19" name="Group 19"/>
          <p:cNvGrpSpPr/>
          <p:nvPr/>
        </p:nvGrpSpPr>
        <p:grpSpPr>
          <a:xfrm>
            <a:off x="0" y="3567112"/>
            <a:ext cx="5781675" cy="149226"/>
            <a:chOff x="0" y="0"/>
            <a:chExt cx="5781675" cy="149225"/>
          </a:xfrm>
        </p:grpSpPr>
        <p:sp>
          <p:nvSpPr>
            <p:cNvPr id="13" name="Shape 13"/>
            <p:cNvSpPr/>
            <p:nvPr/>
          </p:nvSpPr>
          <p:spPr>
            <a:xfrm>
              <a:off x="0" y="85725"/>
              <a:ext cx="5781675" cy="0"/>
            </a:xfrm>
            <a:prstGeom prst="line">
              <a:avLst/>
            </a:prstGeom>
            <a:noFill/>
            <a:ln w="9525" cap="flat">
              <a:solidFill>
                <a:srgbClr val="00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1524000" y="0"/>
              <a:ext cx="2663825" cy="149225"/>
              <a:chOff x="0" y="0"/>
              <a:chExt cx="2663825" cy="149225"/>
            </a:xfrm>
          </p:grpSpPr>
          <p:sp>
            <p:nvSpPr>
              <p:cNvPr id="14" name="Shape 14"/>
              <p:cNvSpPr/>
              <p:nvPr/>
            </p:nvSpPr>
            <p:spPr>
              <a:xfrm>
                <a:off x="0" y="0"/>
                <a:ext cx="149225" cy="149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B4F1B"/>
                  </a:gs>
                  <a:gs pos="100000">
                    <a:srgbClr val="FF822D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838200" y="0"/>
                <a:ext cx="149225" cy="149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B4F1B"/>
                  </a:gs>
                  <a:gs pos="100000">
                    <a:srgbClr val="FF822D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1676400" y="0"/>
                <a:ext cx="149225" cy="149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B4F1B"/>
                  </a:gs>
                  <a:gs pos="100000">
                    <a:srgbClr val="FF822D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2514600" y="0"/>
                <a:ext cx="149225" cy="1492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B4F1B"/>
                  </a:gs>
                  <a:gs pos="100000">
                    <a:srgbClr val="FF822D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</p:grpSp>
      <p:sp>
        <p:nvSpPr>
          <p:cNvPr id="20" name="Shape 20"/>
          <p:cNvSpPr/>
          <p:nvPr/>
        </p:nvSpPr>
        <p:spPr>
          <a:xfrm>
            <a:off x="8147050" y="26987"/>
            <a:ext cx="916940" cy="288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1600"/>
              <a:t>软件工程</a:t>
            </a:r>
          </a:p>
        </p:txBody>
      </p:sp>
      <p:pic>
        <p:nvPicPr>
          <p:cNvPr id="21" name="工大标志.jpg" descr="工大标志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4392613" cy="1177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52400" y="1268412"/>
            <a:ext cx="7732713" cy="5589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>
            <a:solidFill>
              <a:srgbClr val="00CC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665162" y="1196975"/>
            <a:ext cx="149226" cy="14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9B4F1B"/>
              </a:gs>
              <a:gs pos="100000">
                <a:srgbClr val="FF822D"/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" name="Shape 4"/>
          <p:cNvSpPr/>
          <p:nvPr/>
        </p:nvSpPr>
        <p:spPr>
          <a:xfrm>
            <a:off x="1503362" y="1196975"/>
            <a:ext cx="149226" cy="14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9B4F1B"/>
              </a:gs>
              <a:gs pos="100000">
                <a:srgbClr val="FF822D"/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" name="Shape 5"/>
          <p:cNvSpPr/>
          <p:nvPr/>
        </p:nvSpPr>
        <p:spPr>
          <a:xfrm>
            <a:off x="2341562" y="1196975"/>
            <a:ext cx="149226" cy="14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9B4F1B"/>
              </a:gs>
              <a:gs pos="100000">
                <a:srgbClr val="FF822D"/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" name="Shape 6"/>
          <p:cNvSpPr/>
          <p:nvPr/>
        </p:nvSpPr>
        <p:spPr>
          <a:xfrm>
            <a:off x="3179762" y="1196975"/>
            <a:ext cx="149226" cy="14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9B4F1B"/>
              </a:gs>
              <a:gs pos="100000">
                <a:srgbClr val="FF822D"/>
              </a:gs>
            </a:gsLst>
            <a:lin ang="108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" name="Shape 7"/>
          <p:cNvSpPr/>
          <p:nvPr/>
        </p:nvSpPr>
        <p:spPr>
          <a:xfrm>
            <a:off x="1600200" y="352425"/>
            <a:ext cx="7543800" cy="76200"/>
          </a:xfrm>
          <a:prstGeom prst="rect">
            <a:avLst/>
          </a:prstGeom>
          <a:solidFill>
            <a:srgbClr val="00CC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" name="Shape 8"/>
          <p:cNvSpPr/>
          <p:nvPr/>
        </p:nvSpPr>
        <p:spPr>
          <a:xfrm>
            <a:off x="7054850" y="39687"/>
            <a:ext cx="2009140" cy="276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1500"/>
              <a:t>综合实践项目开题报告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spd="med" advClick="1"/>
  <p:txStyles>
    <p:titleStyle>
      <a:lvl1pPr>
        <a:defRPr sz="3000">
          <a:latin typeface="Calibri"/>
          <a:ea typeface="Calibri"/>
          <a:cs typeface="Calibri"/>
          <a:sym typeface="Calibri"/>
        </a:defRPr>
      </a:lvl1pPr>
      <a:lvl2pPr>
        <a:defRPr sz="3000">
          <a:latin typeface="Calibri"/>
          <a:ea typeface="Calibri"/>
          <a:cs typeface="Calibri"/>
          <a:sym typeface="Calibri"/>
        </a:defRPr>
      </a:lvl2pPr>
      <a:lvl3pPr>
        <a:defRPr sz="3000">
          <a:latin typeface="Calibri"/>
          <a:ea typeface="Calibri"/>
          <a:cs typeface="Calibri"/>
          <a:sym typeface="Calibri"/>
        </a:defRPr>
      </a:lvl3pPr>
      <a:lvl4pPr>
        <a:defRPr sz="3000">
          <a:latin typeface="Calibri"/>
          <a:ea typeface="Calibri"/>
          <a:cs typeface="Calibri"/>
          <a:sym typeface="Calibri"/>
        </a:defRPr>
      </a:lvl4pPr>
      <a:lvl5pPr>
        <a:defRPr sz="3000">
          <a:latin typeface="Calibri"/>
          <a:ea typeface="Calibri"/>
          <a:cs typeface="Calibri"/>
          <a:sym typeface="Calibri"/>
        </a:defRPr>
      </a:lvl5pPr>
      <a:lvl6pPr indent="457200">
        <a:defRPr sz="3000">
          <a:latin typeface="Calibri"/>
          <a:ea typeface="Calibri"/>
          <a:cs typeface="Calibri"/>
          <a:sym typeface="Calibri"/>
        </a:defRPr>
      </a:lvl6pPr>
      <a:lvl7pPr indent="914400">
        <a:defRPr sz="3000">
          <a:latin typeface="Calibri"/>
          <a:ea typeface="Calibri"/>
          <a:cs typeface="Calibri"/>
          <a:sym typeface="Calibri"/>
        </a:defRPr>
      </a:lvl7pPr>
      <a:lvl8pPr indent="1371600">
        <a:defRPr sz="3000">
          <a:latin typeface="Calibri"/>
          <a:ea typeface="Calibri"/>
          <a:cs typeface="Calibri"/>
          <a:sym typeface="Calibri"/>
        </a:defRPr>
      </a:lvl8pPr>
      <a:lvl9pPr indent="1828800">
        <a:defRPr sz="3000">
          <a:latin typeface="Calibri"/>
          <a:ea typeface="Calibri"/>
          <a:cs typeface="Calibri"/>
          <a:sym typeface="Calibri"/>
        </a:defRPr>
      </a:lvl9pPr>
    </p:titleStyle>
    <p:bodyStyle>
      <a:lvl1pPr marL="228600" indent="-228600">
        <a:spcBef>
          <a:spcPts val="800"/>
        </a:spcBef>
        <a:buClr>
          <a:srgbClr val="FF822D"/>
        </a:buClr>
        <a:buSzPct val="100000"/>
        <a:buFont typeface="Wingdings"/>
        <a:buChar char="&gt;"/>
        <a:defRPr b="1" sz="2000">
          <a:latin typeface="Calibri"/>
          <a:ea typeface="Calibri"/>
          <a:cs typeface="Calibri"/>
          <a:sym typeface="Calibri"/>
        </a:defRPr>
      </a:lvl1pPr>
      <a:lvl2pPr marL="392339" indent="-162151">
        <a:spcBef>
          <a:spcPts val="800"/>
        </a:spcBef>
        <a:buClr>
          <a:srgbClr val="FF822D"/>
        </a:buClr>
        <a:buSzPct val="100000"/>
        <a:buFont typeface="Wingdings"/>
        <a:buChar char="–"/>
        <a:defRPr b="1" sz="2000">
          <a:latin typeface="Calibri"/>
          <a:ea typeface="Calibri"/>
          <a:cs typeface="Calibri"/>
          <a:sym typeface="Calibri"/>
        </a:defRPr>
      </a:lvl2pPr>
      <a:lvl3pPr marL="738584" indent="-279796">
        <a:spcBef>
          <a:spcPts val="800"/>
        </a:spcBef>
        <a:buClr>
          <a:srgbClr val="FF822D"/>
        </a:buClr>
        <a:buSzPct val="100000"/>
        <a:buFont typeface="Wingdings"/>
        <a:buChar char="•"/>
        <a:defRPr b="1" sz="2000">
          <a:latin typeface="Calibri"/>
          <a:ea typeface="Calibri"/>
          <a:cs typeface="Calibri"/>
          <a:sym typeface="Calibri"/>
        </a:defRPr>
      </a:lvl3pPr>
      <a:lvl4pPr marL="1010783" indent="-326571">
        <a:spcBef>
          <a:spcPts val="800"/>
        </a:spcBef>
        <a:buClr>
          <a:srgbClr val="FF822D"/>
        </a:buClr>
        <a:buSzPct val="100000"/>
        <a:buFont typeface="Wingdings"/>
        <a:buChar char="–"/>
        <a:defRPr b="1" sz="2000">
          <a:latin typeface="Calibri"/>
          <a:ea typeface="Calibri"/>
          <a:cs typeface="Calibri"/>
          <a:sym typeface="Calibri"/>
        </a:defRPr>
      </a:lvl4pPr>
      <a:lvl5pPr marL="1295400" indent="-381000">
        <a:spcBef>
          <a:spcPts val="800"/>
        </a:spcBef>
        <a:buClr>
          <a:srgbClr val="FF822D"/>
        </a:buClr>
        <a:buSzPct val="100000"/>
        <a:buFont typeface="Wingdings"/>
        <a:buChar char="&gt;"/>
        <a:defRPr b="1" sz="2000">
          <a:latin typeface="Calibri"/>
          <a:ea typeface="Calibri"/>
          <a:cs typeface="Calibri"/>
          <a:sym typeface="Calibri"/>
        </a:defRPr>
      </a:lvl5pPr>
      <a:lvl6pPr marL="1752600" indent="-381000">
        <a:spcBef>
          <a:spcPts val="800"/>
        </a:spcBef>
        <a:buClr>
          <a:srgbClr val="FF822D"/>
        </a:buClr>
        <a:buSzPct val="100000"/>
        <a:buFont typeface="Wingdings"/>
        <a:buChar char="•"/>
        <a:defRPr b="1" sz="2000">
          <a:latin typeface="Calibri"/>
          <a:ea typeface="Calibri"/>
          <a:cs typeface="Calibri"/>
          <a:sym typeface="Calibri"/>
        </a:defRPr>
      </a:lvl6pPr>
      <a:lvl7pPr marL="2209800" indent="-381000">
        <a:spcBef>
          <a:spcPts val="800"/>
        </a:spcBef>
        <a:buClr>
          <a:srgbClr val="FF822D"/>
        </a:buClr>
        <a:buSzPct val="100000"/>
        <a:buFont typeface="Wingdings"/>
        <a:buChar char="•"/>
        <a:defRPr b="1" sz="2000">
          <a:latin typeface="Calibri"/>
          <a:ea typeface="Calibri"/>
          <a:cs typeface="Calibri"/>
          <a:sym typeface="Calibri"/>
        </a:defRPr>
      </a:lvl7pPr>
      <a:lvl8pPr marL="2667000" indent="-381000">
        <a:spcBef>
          <a:spcPts val="800"/>
        </a:spcBef>
        <a:buClr>
          <a:srgbClr val="FF822D"/>
        </a:buClr>
        <a:buSzPct val="100000"/>
        <a:buFont typeface="Wingdings"/>
        <a:buChar char="•"/>
        <a:defRPr b="1" sz="2000">
          <a:latin typeface="Calibri"/>
          <a:ea typeface="Calibri"/>
          <a:cs typeface="Calibri"/>
          <a:sym typeface="Calibri"/>
        </a:defRPr>
      </a:lvl8pPr>
      <a:lvl9pPr marL="3124200" indent="-381000">
        <a:spcBef>
          <a:spcPts val="800"/>
        </a:spcBef>
        <a:buClr>
          <a:srgbClr val="FF822D"/>
        </a:buClr>
        <a:buSzPct val="100000"/>
        <a:buFont typeface="Wingdings"/>
        <a:buChar char="•"/>
        <a:defRPr b="1" sz="20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18245023740/919411158@qq.com?subject=" TargetMode="External"/><Relationship Id="rId3" Type="http://schemas.openxmlformats.org/officeDocument/2006/relationships/hyperlink" Target="mailto:18245039259/gslzsj888@163.com" TargetMode="External"/><Relationship Id="rId4" Type="http://schemas.openxmlformats.org/officeDocument/2006/relationships/hyperlink" Target="mailto:18245033499/syaoran@stu.hit.edu.cn" TargetMode="External"/><Relationship Id="rId5" Type="http://schemas.openxmlformats.org/officeDocument/2006/relationships/hyperlink" Target="https://github.com/gslzsj888/-schedule-of-small-activities.git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idx="4294967295"/>
          </p:nvPr>
        </p:nvSpPr>
        <p:spPr>
          <a:xfrm>
            <a:off x="685800" y="1628775"/>
            <a:ext cx="7772400" cy="1495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 algn="ctr">
              <a:defRPr sz="1800"/>
            </a:pPr>
            <a:r>
              <a:rPr sz="2800">
                <a:latin typeface="楷体_GB2312"/>
                <a:ea typeface="楷体_GB2312"/>
                <a:cs typeface="楷体_GB2312"/>
                <a:sym typeface="楷体_GB2312"/>
              </a:rPr>
              <a:t>哈工大计算机学院</a:t>
            </a:r>
            <a:r>
              <a:rPr sz="2800"/>
              <a:t>2016</a:t>
            </a:r>
            <a:r>
              <a:rPr sz="2800">
                <a:latin typeface="楷体_GB2312"/>
                <a:ea typeface="楷体_GB2312"/>
                <a:cs typeface="楷体_GB2312"/>
                <a:sym typeface="楷体_GB2312"/>
              </a:rPr>
              <a:t>年秋季学期</a:t>
            </a:r>
            <a:br>
              <a:rPr sz="2800">
                <a:latin typeface="楷体_GB2312"/>
                <a:ea typeface="楷体_GB2312"/>
                <a:cs typeface="楷体_GB2312"/>
                <a:sym typeface="楷体_GB2312"/>
              </a:rPr>
            </a:br>
            <a:r>
              <a:rPr sz="2800">
                <a:latin typeface="楷体_GB2312"/>
                <a:ea typeface="楷体_GB2312"/>
                <a:cs typeface="楷体_GB2312"/>
                <a:sym typeface="楷体_GB2312"/>
              </a:rPr>
              <a:t>软件工程课程</a:t>
            </a:r>
            <a:br>
              <a:rPr sz="2800">
                <a:latin typeface="楷体_GB2312"/>
                <a:ea typeface="楷体_GB2312"/>
                <a:cs typeface="楷体_GB2312"/>
                <a:sym typeface="楷体_GB2312"/>
              </a:rPr>
            </a:br>
            <a:r>
              <a:rPr sz="3600">
                <a:latin typeface="楷体_GB2312"/>
                <a:ea typeface="楷体_GB2312"/>
                <a:cs typeface="楷体_GB2312"/>
                <a:sym typeface="楷体_GB2312"/>
              </a:rPr>
              <a:t>综合实践项目开题报告</a:t>
            </a:r>
          </a:p>
        </p:txBody>
      </p:sp>
      <p:sp>
        <p:nvSpPr>
          <p:cNvPr id="27" name="Shape 27"/>
          <p:cNvSpPr/>
          <p:nvPr>
            <p:ph type="body" idx="4294967295"/>
          </p:nvPr>
        </p:nvSpPr>
        <p:spPr>
          <a:xfrm>
            <a:off x="1371600" y="4183062"/>
            <a:ext cx="6400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spcBef>
                <a:spcPts val="400"/>
              </a:spcBef>
              <a:buSzTx/>
              <a:buNone/>
              <a:defRPr b="0" sz="1800"/>
            </a:pPr>
            <a:r>
              <a:rPr sz="2000">
                <a:latin typeface="楷体_GB2312"/>
                <a:ea typeface="楷体_GB2312"/>
                <a:cs typeface="楷体_GB2312"/>
                <a:sym typeface="楷体_GB2312"/>
              </a:rPr>
              <a:t>小组名称：佳雨呈春</a:t>
            </a:r>
            <a:endParaRPr sz="2000"/>
          </a:p>
          <a:p>
            <a:pPr lvl="0" marL="0" indent="0" algn="ctr">
              <a:spcBef>
                <a:spcPts val="400"/>
              </a:spcBef>
              <a:buSzTx/>
              <a:buNone/>
              <a:defRPr b="0" sz="1800"/>
            </a:pPr>
            <a:r>
              <a:rPr sz="2000">
                <a:latin typeface="楷体_GB2312"/>
                <a:ea typeface="楷体_GB2312"/>
                <a:cs typeface="楷体_GB2312"/>
                <a:sym typeface="楷体_GB2312"/>
              </a:rPr>
              <a:t>小组成员：苏佳、徐时雨、董俊呈</a:t>
            </a:r>
            <a:endParaRPr sz="2000"/>
          </a:p>
          <a:p>
            <a:pPr lvl="0" marL="0" indent="0" algn="ctr">
              <a:spcBef>
                <a:spcPts val="400"/>
              </a:spcBef>
              <a:buSzTx/>
              <a:buNone/>
              <a:defRPr b="0" sz="1800"/>
            </a:pPr>
            <a:endParaRPr sz="2000"/>
          </a:p>
          <a:p>
            <a:pPr lvl="0" marL="0" indent="0" algn="ctr">
              <a:spcBef>
                <a:spcPts val="400"/>
              </a:spcBef>
              <a:buSzTx/>
              <a:buNone/>
              <a:defRPr b="0" sz="1800"/>
            </a:pPr>
            <a:r>
              <a:rPr sz="2000">
                <a:latin typeface="楷体_GB2312"/>
                <a:ea typeface="楷体_GB2312"/>
                <a:cs typeface="楷体_GB2312"/>
                <a:sym typeface="楷体_GB2312"/>
              </a:rPr>
              <a:t>星期三</a:t>
            </a:r>
            <a:r>
              <a:rPr sz="2000"/>
              <a:t>, </a:t>
            </a:r>
            <a:r>
              <a:rPr sz="2000">
                <a:latin typeface="楷体_GB2312"/>
                <a:ea typeface="楷体_GB2312"/>
                <a:cs typeface="楷体_GB2312"/>
                <a:sym typeface="楷体_GB2312"/>
              </a:rPr>
              <a:t>九月 </a:t>
            </a:r>
            <a:r>
              <a:rPr sz="2000"/>
              <a:t>28, 2016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 idx="4294967295"/>
          </p:nvPr>
        </p:nvSpPr>
        <p:spPr>
          <a:xfrm>
            <a:off x="123825" y="508000"/>
            <a:ext cx="8496300" cy="64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3000"/>
              <a:t>真实用户来源</a:t>
            </a:r>
          </a:p>
        </p:txBody>
      </p:sp>
      <p:sp>
        <p:nvSpPr>
          <p:cNvPr id="71" name="Shape 71"/>
          <p:cNvSpPr/>
          <p:nvPr>
            <p:ph type="body" idx="4294967295"/>
          </p:nvPr>
        </p:nvSpPr>
        <p:spPr>
          <a:xfrm>
            <a:off x="395287" y="1484312"/>
            <a:ext cx="82089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如何推广你们开发的软件，找到你们的真实用户，并收集他们的反馈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b="1" sz="2000"/>
              <a:t>1.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小范围试用：班级活动或学院活动可以先在</a:t>
            </a:r>
            <a:r>
              <a:rPr b="1" sz="2000"/>
              <a:t>web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上试用，主办方可以找班长，或是导员发布活动和日程安排。前者可以让班里的同学进入查询志愿活动（会议，班饭），并在群里反馈体验；后者可以鼓励学院同学加入进来，可以发布会议，讲座等，并当面反馈信息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b="1" sz="2000"/>
              <a:t>2.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扩展：联系学校的一些社团，加入我们的</a:t>
            </a:r>
            <a:r>
              <a:rPr b="1" sz="2000"/>
              <a:t>web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，（就当免费宣传），让已有的用户使用，并宣传吸收社团和学生。直到</a:t>
            </a:r>
            <a:r>
              <a:rPr b="1" sz="2000"/>
              <a:t>“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规模效应</a:t>
            </a:r>
            <a:r>
              <a:rPr b="1" sz="2000"/>
              <a:t>”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，让其他的社团主动参与进来。试用</a:t>
            </a:r>
            <a:r>
              <a:rPr b="1" sz="2000"/>
              <a:t>3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周后，可以使用在线邮件或是线下随机问卷调查的形式，收集意见和建议，从而调整我们的软件。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b="1" sz="2000"/>
              <a:t>3.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有机会的话，可以和学校相关部门建立联系，也纳入到我们的系统当中。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 idx="4294967295"/>
          </p:nvPr>
        </p:nvSpPr>
        <p:spPr>
          <a:xfrm>
            <a:off x="123825" y="508000"/>
            <a:ext cx="8496300" cy="64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3000"/>
              <a:t>可行性分析</a:t>
            </a:r>
          </a:p>
        </p:txBody>
      </p:sp>
      <p:sp>
        <p:nvSpPr>
          <p:cNvPr id="74" name="Shape 74"/>
          <p:cNvSpPr/>
          <p:nvPr>
            <p:ph type="body" idx="4294967295"/>
          </p:nvPr>
        </p:nvSpPr>
        <p:spPr>
          <a:xfrm>
            <a:off x="395287" y="1484312"/>
            <a:ext cx="82089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从技术、时间、人员的能力、真实用户等角度分析你们组完成该项目的可行性。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技术：</a:t>
            </a:r>
            <a:r>
              <a:rPr b="1" sz="2000"/>
              <a:t>Python 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较为简单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时间：第一轮迭代有两个月，时间充裕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人员的能力：均做过一些大小项目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真实用户：各班班长、导员、社团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 idx="4294967295"/>
          </p:nvPr>
        </p:nvSpPr>
        <p:spPr>
          <a:xfrm>
            <a:off x="123825" y="508000"/>
            <a:ext cx="8496300" cy="64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3000"/>
              <a:t>预期目标</a:t>
            </a:r>
          </a:p>
        </p:txBody>
      </p:sp>
      <p:sp>
        <p:nvSpPr>
          <p:cNvPr id="77" name="Shape 77"/>
          <p:cNvSpPr/>
          <p:nvPr>
            <p:ph type="body" idx="4294967295"/>
          </p:nvPr>
        </p:nvSpPr>
        <p:spPr>
          <a:xfrm>
            <a:off x="395287" y="1484312"/>
            <a:ext cx="82089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对本次实践项目拟达到的目标做一个小结：</a:t>
            </a:r>
            <a:endParaRPr b="1"/>
          </a:p>
          <a:p>
            <a:pPr lvl="1" marL="376124" indent="-145936">
              <a:spcBef>
                <a:spcPts val="500"/>
              </a:spcBef>
              <a:buFont typeface="Arial"/>
              <a:defRPr b="0" sz="1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希望各成员在本项目当中团结合作，戮力同心，在体验软件的开发过程中，学习新技术的同时，找到未来自己的定位。</a:t>
            </a:r>
          </a:p>
          <a:p>
            <a:pPr lvl="1" marL="376124" indent="-145936">
              <a:spcBef>
                <a:spcPts val="500"/>
              </a:spcBef>
              <a:buFont typeface="Arial"/>
              <a:defRPr b="0" sz="1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希望开发出的系统能够有真正需要的用户，并投入实际使用；</a:t>
            </a:r>
          </a:p>
          <a:p>
            <a:pPr lvl="1" marL="376124" indent="-145936">
              <a:spcBef>
                <a:spcPts val="500"/>
              </a:spcBef>
              <a:buFont typeface="Arial"/>
              <a:defRPr b="0" sz="1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希望至少有三位数的用户可以使用我们软件；</a:t>
            </a:r>
          </a:p>
          <a:p>
            <a:pPr lvl="1" marL="376124" indent="-145936">
              <a:spcBef>
                <a:spcPts val="500"/>
              </a:spcBef>
              <a:buFont typeface="Arial"/>
              <a:defRPr b="0" sz="1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如果用户数目达到预期，我们将考虑引入新的功能，并对原有的系统从稳定性和可移植性上进行优化；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 idx="4294967295"/>
          </p:nvPr>
        </p:nvSpPr>
        <p:spPr>
          <a:xfrm>
            <a:off x="685800" y="2500312"/>
            <a:ext cx="7772400" cy="64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ctr">
              <a:defRPr sz="3600"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3600"/>
              <a:t>结束</a:t>
            </a:r>
          </a:p>
        </p:txBody>
      </p:sp>
      <p:sp>
        <p:nvSpPr>
          <p:cNvPr id="80" name="Shape 80"/>
          <p:cNvSpPr/>
          <p:nvPr>
            <p:ph type="body" idx="4294967295"/>
          </p:nvPr>
        </p:nvSpPr>
        <p:spPr>
          <a:xfrm>
            <a:off x="1371600" y="4183062"/>
            <a:ext cx="6400800" cy="39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 defTabSz="886968">
              <a:spcBef>
                <a:spcPts val="400"/>
              </a:spcBef>
              <a:buSzTx/>
              <a:buNone/>
              <a:defRPr b="0" sz="1800"/>
            </a:pPr>
            <a:r>
              <a:rPr sz="1940">
                <a:latin typeface="楷体_GB2312"/>
                <a:ea typeface="楷体_GB2312"/>
                <a:cs typeface="楷体_GB2312"/>
                <a:sym typeface="楷体_GB2312"/>
              </a:rPr>
              <a:t>星期三</a:t>
            </a:r>
            <a:r>
              <a:rPr sz="1940"/>
              <a:t>, </a:t>
            </a:r>
            <a:r>
              <a:rPr sz="1940">
                <a:latin typeface="楷体_GB2312"/>
                <a:ea typeface="楷体_GB2312"/>
                <a:cs typeface="楷体_GB2312"/>
                <a:sym typeface="楷体_GB2312"/>
              </a:rPr>
              <a:t>九月 </a:t>
            </a:r>
            <a:r>
              <a:rPr sz="1940"/>
              <a:t>28, 2016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 idx="4294967295"/>
          </p:nvPr>
        </p:nvSpPr>
        <p:spPr>
          <a:xfrm>
            <a:off x="123825" y="508000"/>
            <a:ext cx="8496300" cy="64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3000"/>
              <a:t>选题与分组</a:t>
            </a:r>
          </a:p>
        </p:txBody>
      </p:sp>
      <p:graphicFrame>
        <p:nvGraphicFramePr>
          <p:cNvPr id="30" name="Table 30"/>
          <p:cNvGraphicFramePr/>
          <p:nvPr/>
        </p:nvGraphicFramePr>
        <p:xfrm>
          <a:off x="504031" y="1785937"/>
          <a:ext cx="8135938" cy="50261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16125"/>
                <a:gridCol w="1295400"/>
                <a:gridCol w="2916237"/>
                <a:gridCol w="1908175"/>
              </a:tblGrid>
              <a:tr h="469795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题    目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800"/>
                        </a:spcBef>
                        <a:defRPr b="0" i="0" sz="1800"/>
                      </a:pPr>
                      <a:r>
                        <a:rPr sz="2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小型活动的日程安排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69795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班    号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800"/>
                        </a:spcBef>
                        <a:defRPr b="0" i="0" sz="1800"/>
                      </a:pPr>
                      <a:r>
                        <a:rPr b="1" sz="2000">
                          <a:sym typeface="Calibri"/>
                        </a:rPr>
                        <a:t>1436101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68049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小组名称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spcBef>
                          <a:spcPts val="800"/>
                        </a:spcBef>
                        <a:defRPr b="0" i="0" sz="1800"/>
                      </a:pPr>
                      <a:r>
                        <a:rPr sz="2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佳雨呈春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38359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姓名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学号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联系方式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组长</a:t>
                      </a:r>
                      <a:r>
                        <a:rPr sz="2000"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/</a:t>
                      </a:r>
                      <a:r>
                        <a:rPr sz="2000"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组员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752501">
                <a:tc>
                  <a:txBody>
                    <a:bodyPr/>
                    <a:lstStyle/>
                    <a:p>
                      <a:pPr lvl="0" algn="ctr">
                        <a:spcBef>
                          <a:spcPts val="800"/>
                        </a:spcBef>
                        <a:defRPr b="0" i="0" sz="1800"/>
                      </a:pPr>
                      <a:r>
                        <a:rPr sz="2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徐时雨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700"/>
                        </a:spcBef>
                        <a:defRPr b="0" i="0" sz="1800"/>
                      </a:pPr>
                      <a:r>
                        <a:rPr b="1" sz="2000">
                          <a:sym typeface="Calibri"/>
                        </a:rPr>
                        <a:t>1140320215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u="sng">
                          <a:solidFill>
                            <a:srgbClr val="FF63B1"/>
                          </a:solidFill>
                          <a:uFill>
                            <a:solidFill>
                              <a:srgbClr val="FF63B1"/>
                            </a:solidFill>
                          </a:uFill>
                          <a:sym typeface="Calibri"/>
                          <a:hlinkClick r:id="rId2" invalidUrl="" action="" tgtFrame="" tooltip="" history="1" highlightClick="0" endSnd="0"/>
                        </a:rPr>
                        <a:t>18245023740/919411158@qq.com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组长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773678">
                <a:tc>
                  <a:txBody>
                    <a:bodyPr/>
                    <a:lstStyle/>
                    <a:p>
                      <a:pPr lvl="0" algn="ctr">
                        <a:spcBef>
                          <a:spcPts val="800"/>
                        </a:spcBef>
                        <a:defRPr b="0" i="0" sz="1800"/>
                      </a:pPr>
                      <a:r>
                        <a:rPr sz="2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苏佳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800"/>
                        </a:spcBef>
                        <a:defRPr b="0" i="0" sz="1800"/>
                      </a:pPr>
                      <a:r>
                        <a:rPr b="1" sz="2000">
                          <a:sym typeface="Calibri"/>
                        </a:rPr>
                        <a:t>6141900606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800"/>
                        </a:spcBef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 invalidUrl="" action="" tgtFrame="" tooltip="" history="1" highlightClick="0" endSnd="0"/>
                        </a:rPr>
                        <a:t>18245039259/gslzsj888@163.com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组员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813179">
                <a:tc>
                  <a:txBody>
                    <a:bodyPr/>
                    <a:lstStyle/>
                    <a:p>
                      <a:pPr lvl="0" algn="ctr">
                        <a:spcBef>
                          <a:spcPts val="800"/>
                        </a:spcBef>
                        <a:defRPr b="0" i="0" sz="1800"/>
                      </a:pPr>
                      <a:r>
                        <a:rPr sz="2000">
                          <a:latin typeface="宋体"/>
                          <a:ea typeface="宋体"/>
                          <a:cs typeface="宋体"/>
                          <a:sym typeface="宋体"/>
                        </a:rPr>
                        <a:t>董俊呈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700"/>
                        </a:spcBef>
                        <a:defRPr b="0" i="0" sz="1800"/>
                      </a:pPr>
                      <a:r>
                        <a:rPr b="1" sz="2000">
                          <a:sym typeface="Calibri"/>
                        </a:rPr>
                        <a:t>1140310403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800"/>
                        </a:spcBef>
                        <a:defRPr b="0" i="0" sz="1800"/>
                      </a:pPr>
                      <a:r>
                        <a:rPr u="sng">
                          <a:solidFill>
                            <a:srgbClr val="FF63B1"/>
                          </a:solidFill>
                          <a:uFill>
                            <a:solidFill>
                              <a:srgbClr val="FF63B1"/>
                            </a:solidFill>
                          </a:uFill>
                          <a:sym typeface="Calibri"/>
                          <a:hlinkClick r:id="rId4" invalidUrl="" action="" tgtFrame="" tooltip="" history="1" highlightClick="0" endSnd="0"/>
                        </a:rPr>
                        <a:t>18245033499/syaoran@stu.hit.edu.cn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组员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67971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项目</a:t>
                      </a:r>
                      <a:r>
                        <a:rPr sz="2000"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Github</a:t>
                      </a:r>
                      <a:r>
                        <a:rPr sz="2000"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地址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 u="sng">
                          <a:solidFill>
                            <a:srgbClr val="FF63B1"/>
                          </a:solidFill>
                          <a:uFill>
                            <a:solidFill>
                              <a:srgbClr val="FF63B1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  <a:hlinkClick r:id="rId5" invalidUrl="" action="" tgtFrame="" tooltip="" history="1" highlightClick="0" endSnd="0"/>
                        </a:rPr>
                        <a:t>https://github.com/gslzsj888/-schedule-of-small-activities.git</a:t>
                      </a:r>
                    </a:p>
                  </a:txBody>
                  <a:tcPr marL="46801" marR="46801" marT="46801" marB="46801" anchor="ctr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 idx="4294967295"/>
          </p:nvPr>
        </p:nvSpPr>
        <p:spPr>
          <a:xfrm>
            <a:off x="123825" y="508000"/>
            <a:ext cx="8496300" cy="64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3000"/>
              <a:t>对题目的理解</a:t>
            </a:r>
          </a:p>
        </p:txBody>
      </p:sp>
      <p:sp>
        <p:nvSpPr>
          <p:cNvPr id="33" name="Shape 33"/>
          <p:cNvSpPr/>
          <p:nvPr>
            <p:ph type="body" idx="4294967295"/>
          </p:nvPr>
        </p:nvSpPr>
        <p:spPr>
          <a:xfrm>
            <a:off x="395287" y="1484312"/>
            <a:ext cx="82089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基本背景：我们的身边经常有很多团体和组织举办活动或是开研讨会。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SzTx/>
              <a:buNone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主办方需要编排日程，同时需要发布活动的相关信息，通知相关人员活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SzTx/>
              <a:buNone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动的变动；而参与者也需要便捷稳定的途径去查询活动及其日程。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现实意义：现有的学校网站活动预告比较简单，且不能编排日程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我们的</a:t>
            </a:r>
            <a:r>
              <a:rPr b="1" sz="2000"/>
              <a:t>web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系统让主办方发布和修改信息之余，可以编排日程，预设模板可以让编排者节省精力。让查询者可以按照主题（标签）搜索感兴趣的即将到来的活动。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用户及需求来源：学校，学生和活动主办方。</a:t>
            </a:r>
          </a:p>
        </p:txBody>
      </p:sp>
      <p:pic>
        <p:nvPicPr>
          <p:cNvPr id="34" name="[S4CE_`Y[(51@BJ7M76@Z_2.png" descr="[S4CE_`Y[(51@BJ7M76@Z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3357562"/>
            <a:ext cx="7277100" cy="1743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 idx="4294967295"/>
          </p:nvPr>
        </p:nvSpPr>
        <p:spPr>
          <a:xfrm>
            <a:off x="123825" y="508000"/>
            <a:ext cx="8496300" cy="64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3000"/>
              <a:t>功能清单</a:t>
            </a:r>
          </a:p>
        </p:txBody>
      </p:sp>
      <p:sp>
        <p:nvSpPr>
          <p:cNvPr id="37" name="Shape 37"/>
          <p:cNvSpPr/>
          <p:nvPr>
            <p:ph type="body" idx="4294967295"/>
          </p:nvPr>
        </p:nvSpPr>
        <p:spPr>
          <a:xfrm>
            <a:off x="395287" y="1484312"/>
            <a:ext cx="82089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192960" indent="-192960">
              <a:spcBef>
                <a:spcPts val="700"/>
              </a:spcBef>
              <a:buChar char="▪"/>
              <a:defRPr b="0" sz="1800"/>
            </a:pPr>
            <a:r>
              <a:rPr sz="1700">
                <a:latin typeface="宋体"/>
                <a:ea typeface="宋体"/>
                <a:cs typeface="宋体"/>
                <a:sym typeface="宋体"/>
              </a:rPr>
              <a:t>基本功能</a:t>
            </a:r>
            <a:endParaRPr sz="1700">
              <a:latin typeface="宋体"/>
              <a:ea typeface="宋体"/>
              <a:cs typeface="宋体"/>
              <a:sym typeface="宋体"/>
            </a:endParaRPr>
          </a:p>
          <a:p>
            <a:pPr lvl="1" marL="367392" indent="-138792">
              <a:spcBef>
                <a:spcPts val="500"/>
              </a:spcBef>
              <a:buFont typeface="Arial"/>
              <a:buChar char="▪"/>
              <a:defRPr b="0" sz="1800"/>
            </a:pPr>
            <a:r>
              <a:rPr sz="1700">
                <a:latin typeface="宋体"/>
                <a:ea typeface="宋体"/>
                <a:cs typeface="宋体"/>
                <a:sym typeface="宋体"/>
              </a:rPr>
              <a:t>注册／登录</a:t>
            </a:r>
            <a:endParaRPr sz="1700">
              <a:latin typeface="宋体"/>
              <a:ea typeface="宋体"/>
              <a:cs typeface="宋体"/>
              <a:sym typeface="宋体"/>
            </a:endParaRPr>
          </a:p>
          <a:p>
            <a:pPr lvl="0" marL="192960" indent="-192960">
              <a:spcBef>
                <a:spcPts val="700"/>
              </a:spcBef>
              <a:buChar char="▪"/>
              <a:defRPr b="0" sz="1800"/>
            </a:pPr>
            <a:r>
              <a:rPr sz="1700">
                <a:latin typeface="宋体"/>
                <a:ea typeface="宋体"/>
                <a:cs typeface="宋体"/>
                <a:sym typeface="宋体"/>
              </a:rPr>
              <a:t>发布方：</a:t>
            </a:r>
            <a:endParaRPr sz="1700">
              <a:latin typeface="宋体"/>
              <a:ea typeface="宋体"/>
              <a:cs typeface="宋体"/>
              <a:sym typeface="宋体"/>
            </a:endParaRPr>
          </a:p>
          <a:p>
            <a:pPr lvl="1" marL="367392" indent="-138792">
              <a:spcBef>
                <a:spcPts val="500"/>
              </a:spcBef>
              <a:buFont typeface="Arial"/>
              <a:buChar char="▪"/>
              <a:defRPr b="0" sz="1800"/>
            </a:pPr>
            <a:r>
              <a:rPr sz="1700">
                <a:latin typeface="宋体"/>
                <a:ea typeface="宋体"/>
                <a:cs typeface="宋体"/>
                <a:sym typeface="宋体"/>
              </a:rPr>
              <a:t>新建活动</a:t>
            </a:r>
            <a:endParaRPr sz="1700">
              <a:latin typeface="宋体"/>
              <a:ea typeface="宋体"/>
              <a:cs typeface="宋体"/>
              <a:sym typeface="宋体"/>
            </a:endParaRPr>
          </a:p>
          <a:p>
            <a:pPr lvl="1" marL="367392" indent="-138792">
              <a:spcBef>
                <a:spcPts val="500"/>
              </a:spcBef>
              <a:buFont typeface="Arial"/>
              <a:buChar char="▪"/>
              <a:defRPr b="0" sz="1800"/>
            </a:pPr>
            <a:r>
              <a:rPr sz="1700">
                <a:latin typeface="宋体"/>
                <a:ea typeface="宋体"/>
                <a:cs typeface="宋体"/>
                <a:sym typeface="宋体"/>
              </a:rPr>
              <a:t>查看已有活动</a:t>
            </a:r>
            <a:endParaRPr sz="1700">
              <a:latin typeface="宋体"/>
              <a:ea typeface="宋体"/>
              <a:cs typeface="宋体"/>
              <a:sym typeface="宋体"/>
            </a:endParaRPr>
          </a:p>
          <a:p>
            <a:pPr lvl="1" marL="367392" indent="-138792">
              <a:spcBef>
                <a:spcPts val="500"/>
              </a:spcBef>
              <a:buFont typeface="Arial"/>
              <a:buChar char="▪"/>
              <a:defRPr b="0" sz="1800"/>
            </a:pPr>
            <a:r>
              <a:rPr sz="1700">
                <a:latin typeface="宋体"/>
                <a:ea typeface="宋体"/>
                <a:cs typeface="宋体"/>
                <a:sym typeface="宋体"/>
              </a:rPr>
              <a:t>修改／删除已有活动</a:t>
            </a:r>
            <a:endParaRPr sz="1700">
              <a:latin typeface="宋体"/>
              <a:ea typeface="宋体"/>
              <a:cs typeface="宋体"/>
              <a:sym typeface="宋体"/>
            </a:endParaRPr>
          </a:p>
          <a:p>
            <a:pPr lvl="1" marL="367392" indent="-138792">
              <a:spcBef>
                <a:spcPts val="500"/>
              </a:spcBef>
              <a:buFont typeface="Arial"/>
              <a:buChar char="▪"/>
              <a:defRPr b="0" sz="1800"/>
            </a:pPr>
            <a:r>
              <a:rPr sz="1700">
                <a:latin typeface="宋体"/>
                <a:ea typeface="宋体"/>
                <a:cs typeface="宋体"/>
                <a:sym typeface="宋体"/>
              </a:rPr>
              <a:t>生成海报</a:t>
            </a:r>
            <a:endParaRPr sz="1700">
              <a:latin typeface="宋体"/>
              <a:ea typeface="宋体"/>
              <a:cs typeface="宋体"/>
              <a:sym typeface="宋体"/>
            </a:endParaRPr>
          </a:p>
          <a:p>
            <a:pPr lvl="0" marL="192960" indent="-192960">
              <a:spcBef>
                <a:spcPts val="700"/>
              </a:spcBef>
              <a:buChar char="▪"/>
              <a:defRPr b="0" sz="1800"/>
            </a:pPr>
            <a:r>
              <a:rPr sz="1700">
                <a:latin typeface="宋体"/>
                <a:ea typeface="宋体"/>
                <a:cs typeface="宋体"/>
                <a:sym typeface="宋体"/>
              </a:rPr>
              <a:t>选择方</a:t>
            </a:r>
            <a:endParaRPr sz="1700">
              <a:latin typeface="宋体"/>
              <a:ea typeface="宋体"/>
              <a:cs typeface="宋体"/>
              <a:sym typeface="宋体"/>
            </a:endParaRPr>
          </a:p>
          <a:p>
            <a:pPr lvl="1" marL="367392" indent="-138792">
              <a:spcBef>
                <a:spcPts val="500"/>
              </a:spcBef>
              <a:buFont typeface="Arial"/>
              <a:buChar char="▪"/>
              <a:defRPr b="0" sz="1800"/>
            </a:pPr>
            <a:r>
              <a:rPr sz="1700">
                <a:latin typeface="宋体"/>
                <a:ea typeface="宋体"/>
                <a:cs typeface="宋体"/>
                <a:sym typeface="宋体"/>
              </a:rPr>
              <a:t>查看活动（排名展示方式，时间表展示方式）</a:t>
            </a:r>
            <a:endParaRPr sz="1700">
              <a:latin typeface="宋体"/>
              <a:ea typeface="宋体"/>
              <a:cs typeface="宋体"/>
              <a:sym typeface="宋体"/>
            </a:endParaRPr>
          </a:p>
          <a:p>
            <a:pPr lvl="1" marL="367392" indent="-138792">
              <a:spcBef>
                <a:spcPts val="500"/>
              </a:spcBef>
              <a:buFont typeface="Arial"/>
              <a:buChar char="▪"/>
              <a:defRPr b="0" sz="1800"/>
            </a:pPr>
            <a:r>
              <a:rPr sz="1700">
                <a:latin typeface="宋体"/>
                <a:ea typeface="宋体"/>
                <a:cs typeface="宋体"/>
                <a:sym typeface="宋体"/>
              </a:rPr>
              <a:t>填写活动评价</a:t>
            </a:r>
            <a:endParaRPr sz="1700">
              <a:latin typeface="宋体"/>
              <a:ea typeface="宋体"/>
              <a:cs typeface="宋体"/>
              <a:sym typeface="宋体"/>
            </a:endParaRPr>
          </a:p>
          <a:p>
            <a:pPr lvl="1" marL="367392" indent="-138792">
              <a:spcBef>
                <a:spcPts val="500"/>
              </a:spcBef>
              <a:buFont typeface="Arial"/>
              <a:buChar char="▪"/>
              <a:defRPr b="0" sz="1800"/>
            </a:pPr>
            <a:r>
              <a:rPr sz="1700">
                <a:latin typeface="宋体"/>
                <a:ea typeface="宋体"/>
                <a:cs typeface="宋体"/>
                <a:sym typeface="宋体"/>
              </a:rPr>
              <a:t>查看已选活动（日程表，列表）</a:t>
            </a:r>
            <a:endParaRPr sz="1700">
              <a:latin typeface="宋体"/>
              <a:ea typeface="宋体"/>
              <a:cs typeface="宋体"/>
              <a:sym typeface="宋体"/>
            </a:endParaRPr>
          </a:p>
          <a:p>
            <a:pPr lvl="1" marL="367392" indent="-138792">
              <a:spcBef>
                <a:spcPts val="500"/>
              </a:spcBef>
              <a:buFont typeface="Arial"/>
              <a:buChar char="▪"/>
              <a:defRPr b="0" sz="1800"/>
            </a:pPr>
            <a:r>
              <a:rPr sz="1700">
                <a:latin typeface="宋体"/>
                <a:ea typeface="宋体"/>
                <a:cs typeface="宋体"/>
                <a:sym typeface="宋体"/>
              </a:rPr>
              <a:t>已选活动修改／删除提醒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 idx="4294967295"/>
          </p:nvPr>
        </p:nvSpPr>
        <p:spPr>
          <a:xfrm>
            <a:off x="123825" y="508000"/>
            <a:ext cx="8496300" cy="64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3000"/>
              <a:t>非功能需求</a:t>
            </a:r>
          </a:p>
        </p:txBody>
      </p:sp>
      <p:sp>
        <p:nvSpPr>
          <p:cNvPr id="40" name="Shape 40"/>
          <p:cNvSpPr/>
          <p:nvPr>
            <p:ph type="body" idx="4294967295"/>
          </p:nvPr>
        </p:nvSpPr>
        <p:spPr>
          <a:xfrm>
            <a:off x="395287" y="1484312"/>
            <a:ext cx="82089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简要阐述本系统拟达到的各方面</a:t>
            </a:r>
            <a:r>
              <a:rPr b="1" sz="2000"/>
              <a:t>NFR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，并介绍为何。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SzTx/>
              <a:buNone/>
              <a:defRPr b="0" sz="1800"/>
            </a:pPr>
            <a:r>
              <a:rPr b="1" sz="2000"/>
              <a:t>1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易使用性。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SzTx/>
              <a:buNone/>
              <a:defRPr b="0" sz="1800"/>
            </a:pPr>
            <a:r>
              <a:rPr b="1" sz="2000"/>
              <a:t>	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简洁美观的界面：减少用户在海量数据中遭受垃圾讯息干扰的压力，对关键内容和功能标签尽量做到一目了然。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SzTx/>
              <a:buNone/>
              <a:defRPr b="0" sz="1800"/>
            </a:pPr>
            <a:r>
              <a:rPr b="1" sz="2000"/>
              <a:t> 	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增设按照主题（特定的标签），主办方等分类方式，便于用户按需快速查找到感兴趣的活动及其日程安排。设置几种可选的活动排序方式（时间，参与人数，主办方好评度等），便于用户在同类活动中进行甄选最心仪的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SzTx/>
              <a:buNone/>
              <a:defRPr b="0" sz="1800"/>
            </a:pPr>
            <a:r>
              <a:rPr b="1" sz="2000"/>
              <a:t>	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预设活动编排模板为编排者节省精力。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SzTx/>
              <a:buNone/>
              <a:defRPr b="0" sz="1800"/>
            </a:pPr>
            <a:r>
              <a:rPr b="1" sz="2000"/>
              <a:t>2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安全性：限定用户的访问权限，过滤输入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 idx="4294967295"/>
          </p:nvPr>
        </p:nvSpPr>
        <p:spPr>
          <a:xfrm>
            <a:off x="123825" y="508000"/>
            <a:ext cx="8496300" cy="64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3000"/>
              <a:t>系统的体系结构构思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3025775" y="1498599"/>
            <a:ext cx="1984375" cy="1243014"/>
            <a:chOff x="0" y="0"/>
            <a:chExt cx="1984375" cy="1243012"/>
          </a:xfrm>
        </p:grpSpPr>
        <p:sp>
          <p:nvSpPr>
            <p:cNvPr id="43" name="Shape 43"/>
            <p:cNvSpPr/>
            <p:nvPr/>
          </p:nvSpPr>
          <p:spPr>
            <a:xfrm>
              <a:off x="0" y="0"/>
              <a:ext cx="1984375" cy="1243013"/>
            </a:xfrm>
            <a:prstGeom prst="rect">
              <a:avLst/>
            </a:prstGeom>
            <a:solidFill>
              <a:srgbClr val="FF822D"/>
            </a:solidFill>
            <a:ln w="25400" cap="flat">
              <a:solidFill>
                <a:srgbClr val="BA5F2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1984375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数据库（服务器）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495300" y="4635499"/>
            <a:ext cx="1687513" cy="1258889"/>
            <a:chOff x="0" y="0"/>
            <a:chExt cx="1687512" cy="1258887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1687513" cy="1258888"/>
            </a:xfrm>
            <a:prstGeom prst="rect">
              <a:avLst/>
            </a:prstGeom>
            <a:gradFill flip="none" rotWithShape="1">
              <a:gsLst>
                <a:gs pos="0">
                  <a:srgbClr val="CBFFCB"/>
                </a:gs>
                <a:gs pos="100000">
                  <a:srgbClr val="A2E8A2"/>
                </a:gs>
              </a:gsLst>
              <a:lin ang="5400000" scaled="0"/>
            </a:gradFill>
            <a:ln w="9525" cap="flat">
              <a:solidFill>
                <a:srgbClr val="A5DCA5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1687513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/>
              <a:r>
                <a:t>发布方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5727700" y="4635500"/>
            <a:ext cx="1687513" cy="1258888"/>
            <a:chOff x="0" y="0"/>
            <a:chExt cx="1687512" cy="1258887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1687513" cy="1258888"/>
            </a:xfrm>
            <a:prstGeom prst="rect">
              <a:avLst/>
            </a:prstGeom>
            <a:gradFill flip="none" rotWithShape="1">
              <a:gsLst>
                <a:gs pos="0">
                  <a:srgbClr val="CBFFCB"/>
                </a:gs>
                <a:gs pos="100000">
                  <a:srgbClr val="A2E8A2"/>
                </a:gs>
              </a:gsLst>
              <a:lin ang="5400000" scaled="0"/>
            </a:gradFill>
            <a:ln w="9525" cap="flat">
              <a:solidFill>
                <a:srgbClr val="A5DCA5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4999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0"/>
              <a:ext cx="1687513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/>
              <a:r>
                <a:t>选择方</a:t>
              </a:r>
            </a:p>
          </p:txBody>
        </p:sp>
      </p:grpSp>
      <p:sp>
        <p:nvSpPr>
          <p:cNvPr id="52" name="Shape 52"/>
          <p:cNvSpPr/>
          <p:nvPr/>
        </p:nvSpPr>
        <p:spPr>
          <a:xfrm flipV="1">
            <a:off x="947737" y="2571749"/>
            <a:ext cx="2000251" cy="2000251"/>
          </a:xfrm>
          <a:prstGeom prst="line">
            <a:avLst/>
          </a:prstGeom>
          <a:ln w="25400">
            <a:solidFill>
              <a:srgbClr val="00CC00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608012" y="2676525"/>
            <a:ext cx="1462089" cy="104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1.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账号（</a:t>
            </a:r>
            <a:r>
              <a:t>ID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0"/>
            <a:r>
              <a:t>2.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发布活动相关信息</a:t>
            </a:r>
          </a:p>
        </p:txBody>
      </p:sp>
      <p:sp>
        <p:nvSpPr>
          <p:cNvPr id="54" name="Shape 54"/>
          <p:cNvSpPr/>
          <p:nvPr/>
        </p:nvSpPr>
        <p:spPr>
          <a:xfrm flipH="1">
            <a:off x="1741487" y="2903537"/>
            <a:ext cx="1665288" cy="1665288"/>
          </a:xfrm>
          <a:prstGeom prst="line">
            <a:avLst/>
          </a:prstGeom>
          <a:ln w="25400">
            <a:solidFill>
              <a:srgbClr val="00CC00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2382837" y="3527425"/>
            <a:ext cx="14636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/>
            <a:r>
              <a:t>已发布活动相关详细信息</a:t>
            </a:r>
          </a:p>
        </p:txBody>
      </p:sp>
      <p:sp>
        <p:nvSpPr>
          <p:cNvPr id="56" name="Shape 56"/>
          <p:cNvSpPr/>
          <p:nvPr/>
        </p:nvSpPr>
        <p:spPr>
          <a:xfrm>
            <a:off x="4635500" y="2867025"/>
            <a:ext cx="1738313" cy="1738313"/>
          </a:xfrm>
          <a:prstGeom prst="line">
            <a:avLst/>
          </a:prstGeom>
          <a:ln w="25400">
            <a:solidFill>
              <a:srgbClr val="00CC00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4159249" y="3527425"/>
            <a:ext cx="1462089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t>1.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所有活动信息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0"/>
            <a:r>
              <a:t>2.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已选活动信息</a:t>
            </a:r>
          </a:p>
        </p:txBody>
      </p:sp>
      <p:sp>
        <p:nvSpPr>
          <p:cNvPr id="58" name="Shape 58"/>
          <p:cNvSpPr/>
          <p:nvPr/>
        </p:nvSpPr>
        <p:spPr>
          <a:xfrm flipH="1" flipV="1">
            <a:off x="5087937" y="2498724"/>
            <a:ext cx="2146301" cy="2146302"/>
          </a:xfrm>
          <a:prstGeom prst="line">
            <a:avLst/>
          </a:prstGeom>
          <a:ln w="25400">
            <a:solidFill>
              <a:srgbClr val="00CC00"/>
            </a:solidFill>
            <a:round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6127749" y="2692400"/>
            <a:ext cx="1462089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t>1.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账号（</a:t>
            </a:r>
            <a:r>
              <a:t>ID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0"/>
            <a:r>
              <a:t>2.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选择的活动（</a:t>
            </a:r>
            <a:r>
              <a:t>ID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 idx="4294967295"/>
          </p:nvPr>
        </p:nvSpPr>
        <p:spPr>
          <a:xfrm>
            <a:off x="123825" y="508000"/>
            <a:ext cx="8496300" cy="64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3000"/>
              <a:t>系统开发技术</a:t>
            </a:r>
          </a:p>
        </p:txBody>
      </p:sp>
      <p:sp>
        <p:nvSpPr>
          <p:cNvPr id="62" name="Shape 62"/>
          <p:cNvSpPr/>
          <p:nvPr>
            <p:ph type="body" idx="4294967295"/>
          </p:nvPr>
        </p:nvSpPr>
        <p:spPr>
          <a:xfrm>
            <a:off x="395287" y="1484312"/>
            <a:ext cx="82089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编程语言   Python ，Django，HTML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开发环境   Mac，Windows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运行环境   SAE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 idx="4294967295"/>
          </p:nvPr>
        </p:nvSpPr>
        <p:spPr>
          <a:xfrm>
            <a:off x="123825" y="508000"/>
            <a:ext cx="8496300" cy="64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3000"/>
              <a:t>团队分工</a:t>
            </a:r>
          </a:p>
        </p:txBody>
      </p:sp>
      <p:sp>
        <p:nvSpPr>
          <p:cNvPr id="65" name="Shape 65"/>
          <p:cNvSpPr/>
          <p:nvPr>
            <p:ph type="body" idx="4294967295"/>
          </p:nvPr>
        </p:nvSpPr>
        <p:spPr>
          <a:xfrm>
            <a:off x="395287" y="1484312"/>
            <a:ext cx="82089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小组内各成员计划如何分工完成整个项目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董俊呈 前端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徐时雨 后台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苏佳 前端</a:t>
            </a:r>
            <a:r>
              <a:rPr b="1" sz="2000"/>
              <a:t>+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后台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 idx="4294967295"/>
          </p:nvPr>
        </p:nvSpPr>
        <p:spPr>
          <a:xfrm>
            <a:off x="123825" y="508000"/>
            <a:ext cx="8496300" cy="64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 lvl="0">
              <a:defRPr sz="1800"/>
            </a:pPr>
            <a:r>
              <a:rPr sz="3000"/>
              <a:t>开发进度计划</a:t>
            </a:r>
          </a:p>
        </p:txBody>
      </p:sp>
      <p:sp>
        <p:nvSpPr>
          <p:cNvPr id="68" name="Shape 68"/>
          <p:cNvSpPr/>
          <p:nvPr>
            <p:ph type="body" idx="4294967295"/>
          </p:nvPr>
        </p:nvSpPr>
        <p:spPr>
          <a:xfrm>
            <a:off x="395287" y="1484312"/>
            <a:ext cx="82089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以周为单位，阐述每周拟达到的目标。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要遵循课程的总体安排（</a:t>
            </a:r>
            <a:r>
              <a:rPr b="1" sz="2000"/>
              <a:t>11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周完成原型系统、</a:t>
            </a:r>
            <a:r>
              <a:rPr b="1" sz="2000"/>
              <a:t>15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周完成第二轮迭代）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第七周 完成第一个版本 完成基本功能，软化功能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第十周 完成第二个版本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lvl="0">
              <a:buChar char="▪"/>
              <a:defRPr b="0"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第十一周 完成第一大轮迭代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00"/>
      </a:accent1>
      <a:accent2>
        <a:srgbClr val="FF822D"/>
      </a:accent2>
      <a:accent3>
        <a:srgbClr val="8F8F8F"/>
      </a:accent3>
      <a:accent4>
        <a:srgbClr val="707070"/>
      </a:accent4>
      <a:accent5>
        <a:srgbClr val="AAE0AA"/>
      </a:accent5>
      <a:accent6>
        <a:srgbClr val="E7762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0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00"/>
      </a:accent1>
      <a:accent2>
        <a:srgbClr val="FF822D"/>
      </a:accent2>
      <a:accent3>
        <a:srgbClr val="8F8F8F"/>
      </a:accent3>
      <a:accent4>
        <a:srgbClr val="707070"/>
      </a:accent4>
      <a:accent5>
        <a:srgbClr val="AAE0AA"/>
      </a:accent5>
      <a:accent6>
        <a:srgbClr val="E7762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0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