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1" r:id="rId2"/>
    <p:sldId id="265" r:id="rId3"/>
    <p:sldId id="267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AB66"/>
    <a:srgbClr val="ABD8DA"/>
    <a:srgbClr val="FEFFFF"/>
    <a:srgbClr val="FABE28"/>
    <a:srgbClr val="EFCD65"/>
    <a:srgbClr val="7A693D"/>
    <a:srgbClr val="D4F2F3"/>
    <a:srgbClr val="FFFFFF"/>
    <a:srgbClr val="938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0863-CFDD-4ECA-85B4-C3F0300C3AF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326E4-3A4F-469F-82AF-C5A3B329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68800" y="2229171"/>
            <a:ext cx="7416800" cy="983964"/>
          </a:xfrm>
        </p:spPr>
        <p:txBody>
          <a:bodyPr anchor="b">
            <a:noAutofit/>
          </a:bodyPr>
          <a:lstStyle>
            <a:lvl1pPr algn="l">
              <a:defRPr sz="3733" b="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69618" y="3200400"/>
            <a:ext cx="7446653" cy="598392"/>
          </a:xfrm>
        </p:spPr>
        <p:txBody>
          <a:bodyPr>
            <a:normAutofit/>
          </a:bodyPr>
          <a:lstStyle>
            <a:lvl1pPr marL="0" indent="0" algn="l">
              <a:buFont typeface="Wingdings" pitchFamily="2" charset="2"/>
              <a:buNone/>
              <a:defRPr sz="26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9" name="Picture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517" y="2047875"/>
            <a:ext cx="358986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25"/>
          <p:cNvCxnSpPr>
            <a:cxnSpLocks noChangeShapeType="1"/>
          </p:cNvCxnSpPr>
          <p:nvPr/>
        </p:nvCxnSpPr>
        <p:spPr bwMode="auto">
          <a:xfrm>
            <a:off x="3970867" y="2198688"/>
            <a:ext cx="0" cy="1676400"/>
          </a:xfrm>
          <a:prstGeom prst="line">
            <a:avLst/>
          </a:prstGeom>
          <a:noFill/>
          <a:ln w="9525" algn="ctr">
            <a:solidFill>
              <a:srgbClr val="61626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>
          <a:xfrm>
            <a:off x="0" y="6215065"/>
            <a:ext cx="12192000" cy="650875"/>
          </a:xfrm>
          <a:prstGeom prst="rect">
            <a:avLst/>
          </a:prstGeom>
          <a:solidFill>
            <a:srgbClr val="002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7027705" y="6332537"/>
            <a:ext cx="412504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2667" dirty="0">
                <a:solidFill>
                  <a:srgbClr val="FFFFFF"/>
                </a:solidFill>
                <a:latin typeface="Rockwell" pitchFamily="18" charset="0"/>
                <a:cs typeface="Arial" charset="0"/>
              </a:rPr>
              <a:t>Commercial Insurance IT</a:t>
            </a:r>
          </a:p>
        </p:txBody>
      </p:sp>
      <p:pic>
        <p:nvPicPr>
          <p:cNvPr id="16" name="Pictur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" r="21883" b="14073"/>
          <a:stretch>
            <a:fillRect/>
          </a:stretch>
        </p:blipFill>
        <p:spPr bwMode="auto">
          <a:xfrm>
            <a:off x="11186584" y="6035730"/>
            <a:ext cx="100541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03721" y="6473880"/>
            <a:ext cx="2307167" cy="2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67" dirty="0">
                <a:solidFill>
                  <a:srgbClr val="8093B1"/>
                </a:solidFill>
                <a:cs typeface="Arial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6532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01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1"/>
            <a:ext cx="75184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425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5"/>
            <a:ext cx="11582400" cy="2317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86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55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30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 bIns="121920" rtlCol="0" anchor="t"/>
          <a:lstStyle/>
          <a:p>
            <a:pPr defTabSz="1219020"/>
            <a:endParaRPr lang="en-US" sz="1867" dirty="0">
              <a:solidFill>
                <a:srgbClr val="616265"/>
              </a:solidFill>
            </a:endParaRPr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11596643" y="6448288"/>
            <a:ext cx="463020" cy="217488"/>
          </a:xfrm>
          <a:prstGeom prst="rect">
            <a:avLst/>
          </a:prstGeom>
        </p:spPr>
        <p:txBody>
          <a:bodyPr lIns="121907" tIns="60953" rIns="121907" bIns="60953"/>
          <a:lstStyle>
            <a:defPPr>
              <a:defRPr lang="en-US"/>
            </a:defPPr>
            <a:lvl1pPr algn="r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000" kern="1200">
                <a:solidFill>
                  <a:srgbClr val="A0ABC4"/>
                </a:solidFill>
                <a:latin typeface="+mj-lt"/>
                <a:ea typeface="ＭＳ Ｐゴシック" pitchFamily="34" charset="-128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defTabSz="1219020">
              <a:defRPr/>
            </a:pPr>
            <a:fld id="{CFB66B3D-8ECB-4BC3-B88B-68B3E8F9FB1B}" type="slidenum">
              <a:rPr lang="en-US" sz="1067" b="1" smtClean="0">
                <a:solidFill>
                  <a:srgbClr val="FFFFFF"/>
                </a:solidFill>
              </a:rPr>
              <a:pPr algn="ctr" defTabSz="1219020">
                <a:defRPr/>
              </a:pPr>
              <a:t>‹#›</a:t>
            </a:fld>
            <a:endParaRPr lang="en-US" sz="1067" b="1" dirty="0">
              <a:solidFill>
                <a:srgbClr val="FFFFFF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1999" cy="1063255"/>
          </a:xfrm>
          <a:prstGeom prst="rect">
            <a:avLst/>
          </a:prstGeom>
        </p:spPr>
        <p:txBody>
          <a:bodyPr lIns="274320" tIns="182880" anchor="t" anchorCtr="0">
            <a:noAutofit/>
          </a:bodyPr>
          <a:lstStyle>
            <a:lvl1pPr>
              <a:defRPr sz="2933" b="1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1"/>
          <a:stretch/>
        </p:blipFill>
        <p:spPr>
          <a:xfrm>
            <a:off x="245758" y="6433505"/>
            <a:ext cx="1533481" cy="277807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0" y="316300"/>
            <a:ext cx="12192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856753" y="6487308"/>
            <a:ext cx="0" cy="207069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843669" y="6460391"/>
            <a:ext cx="363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20"/>
            <a:r>
              <a:rPr lang="en-US" sz="1200" b="1" spc="107" dirty="0">
                <a:solidFill>
                  <a:srgbClr val="FFFFFF"/>
                </a:solidFill>
              </a:rPr>
              <a:t>COMMERCIAL</a:t>
            </a:r>
            <a:r>
              <a:rPr lang="en-US" sz="1200" b="1" spc="107" baseline="0" dirty="0">
                <a:solidFill>
                  <a:srgbClr val="FFFFFF"/>
                </a:solidFill>
              </a:rPr>
              <a:t> INSURANCE </a:t>
            </a:r>
            <a:r>
              <a:rPr lang="en-US" sz="1200" b="1" spc="107" dirty="0">
                <a:solidFill>
                  <a:srgbClr val="FFFFFF"/>
                </a:solidFill>
              </a:rPr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3150398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orient="horz" pos="322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28136"/>
            <a:ext cx="12192000" cy="338137"/>
          </a:xfrm>
          <a:prstGeom prst="rect">
            <a:avLst/>
          </a:prstGeom>
          <a:solidFill>
            <a:srgbClr val="002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7"/>
            <a:ext cx="11582400" cy="71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1"/>
            <a:ext cx="1158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540" y="6594349"/>
            <a:ext cx="1677062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solidFill>
                  <a:srgbClr val="FFFFFF"/>
                </a:solidFill>
                <a:ea typeface="MS PGothic" pitchFamily="34" charset="-128"/>
                <a:cs typeface="Arial" charset="0"/>
              </a:rPr>
              <a:t>Liberty Mutual Insurance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8682767" y="6533303"/>
            <a:ext cx="294708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1867" dirty="0">
                <a:solidFill>
                  <a:srgbClr val="FFFFFF"/>
                </a:solidFill>
                <a:latin typeface="Rockwell" pitchFamily="18" charset="0"/>
                <a:cs typeface="Arial" charset="0"/>
              </a:rPr>
              <a:t>Commercial Insurance IT</a:t>
            </a:r>
          </a:p>
        </p:txBody>
      </p:sp>
      <p:pic>
        <p:nvPicPr>
          <p:cNvPr id="19" name="Picture 1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31851" b="35011"/>
          <a:stretch/>
        </p:blipFill>
        <p:spPr bwMode="auto">
          <a:xfrm>
            <a:off x="11635411" y="6468098"/>
            <a:ext cx="556700" cy="39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4"/>
          <p:cNvSpPr txBox="1">
            <a:spLocks/>
          </p:cNvSpPr>
          <p:nvPr/>
        </p:nvSpPr>
        <p:spPr>
          <a:xfrm>
            <a:off x="-1" y="6621280"/>
            <a:ext cx="463020" cy="2174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000" kern="1200">
                <a:solidFill>
                  <a:srgbClr val="A0ABC4"/>
                </a:solidFill>
                <a:latin typeface="+mj-lt"/>
                <a:ea typeface="ＭＳ Ｐゴシック" pitchFamily="34" charset="-128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CFB66B3D-8ECB-4BC3-B88B-68B3E8F9FB1B}" type="slidenum">
              <a:rPr lang="en-US" sz="1067" smtClean="0"/>
              <a:pPr algn="ctr">
                <a:defRPr/>
              </a:pPr>
              <a:t>‹#›</a:t>
            </a:fld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21725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1219170" rtl="0" eaLnBrk="1" latinLnBrk="0" hangingPunct="1">
        <a:spcBef>
          <a:spcPct val="0"/>
        </a:spcBef>
        <a:buNone/>
        <a:defRPr sz="2667" b="0" kern="1200">
          <a:solidFill>
            <a:schemeClr val="tx1"/>
          </a:solidFill>
          <a:latin typeface="Rockwell" pitchFamily="18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0" hangingPunct="1">
        <a:spcBef>
          <a:spcPts val="800"/>
        </a:spcBef>
        <a:buClr>
          <a:schemeClr val="tx1"/>
        </a:buClr>
        <a:buFont typeface="Arial" pitchFamily="34" charset="0"/>
        <a:buChar char="•"/>
        <a:defRPr sz="2133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990575" indent="-380990" algn="l" defTabSz="1219170" rtl="0" eaLnBrk="1" latinLnBrk="0" hangingPunct="1">
        <a:spcBef>
          <a:spcPts val="800"/>
        </a:spcBef>
        <a:buClr>
          <a:schemeClr val="tx1"/>
        </a:buClr>
        <a:buFont typeface="Arial" pitchFamily="34" charset="0"/>
        <a:buChar char="–"/>
        <a:defRPr sz="1867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1523962" indent="-304792" algn="l" defTabSz="1219170" rtl="0" eaLnBrk="1" latinLnBrk="0" hangingPunct="1"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2133547" indent="-304792" algn="l" defTabSz="1219170" rtl="0" eaLnBrk="1" latinLnBrk="0" hangingPunct="1">
        <a:spcBef>
          <a:spcPts val="800"/>
        </a:spcBef>
        <a:buClr>
          <a:schemeClr val="tx1"/>
        </a:buClr>
        <a:buFont typeface="Arial" pitchFamily="34" charset="0"/>
        <a:buChar char="–"/>
        <a:defRPr sz="1467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467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3.JP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177929" y="118994"/>
            <a:ext cx="6258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Trebuchet MS" panose="020B0603020202020204" pitchFamily="34" charset="0"/>
              </a:rPr>
              <a:t>Why do we need Docker </a:t>
            </a:r>
            <a:r>
              <a:rPr lang="en-US" sz="2400" dirty="0">
                <a:solidFill>
                  <a:schemeClr val="accent6"/>
                </a:solidFill>
                <a:latin typeface="Trebuchet MS" panose="020B0603020202020204" pitchFamily="34" charset="0"/>
              </a:rPr>
              <a:t>in Test Automation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569742" y="3212431"/>
            <a:ext cx="757988" cy="1831307"/>
            <a:chOff x="8304437" y="1393080"/>
            <a:chExt cx="914400" cy="320633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437" y="1393080"/>
              <a:ext cx="914400" cy="856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437" y="2581578"/>
              <a:ext cx="914400" cy="85908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437" y="3695900"/>
              <a:ext cx="914400" cy="903514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82464" y="596920"/>
            <a:ext cx="9952662" cy="4462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z="18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18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automation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 two major challenges such as initial configuration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challenges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Execution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&amp; orchestration challenges which consume significant effort, time and cost .Identifying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solution to resolve these challenge will reduce cost and improve efficiency.</a:t>
            </a: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u="sng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 in Test Automation</a:t>
            </a:r>
            <a:endParaRPr lang="en-US" sz="1600" u="sng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Configuration challenges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we begin a new automation project, we spend significant time configuring our automation environment (tools, IDE’s , driver binary vs selenium version)  and fixing associated issues as they surface.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Execution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orchestration challenges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Below are the three ways of performing  test execution and orchestration  in test automation along with the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challenge</a:t>
            </a:r>
          </a:p>
          <a:p>
            <a:endParaRPr lang="en-US" sz="1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 the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you cannot scale the amount of executable browsers; furthermore, only browsers supported by your operating system are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we can execute tests in parallel on multiple machines, but the maintenance of the machines, drivers and browsers wi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 you a lot of time and effort.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we can resolve the challenges in 1,2 using cloud services .However, they are costly and the location of the cloud provider’s servers impacts the execution speed of your tests.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536" y="1687429"/>
            <a:ext cx="9144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177929" y="118994"/>
            <a:ext cx="9087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Trebuchet MS" panose="020B0603020202020204" pitchFamily="34" charset="0"/>
              </a:rPr>
              <a:t>How to resolve the challenges mentioned in problem statement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464" y="596920"/>
            <a:ext cx="11661898" cy="5416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z="1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n-US" sz="1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Docker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an open source software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Allows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 to package applications in 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Containers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are like a VM.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However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they have a very important difference –  a container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shares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the system kernel with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en-US" sz="1600" u="sng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1600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resolve the challenges mentioned in problem </a:t>
            </a:r>
            <a:r>
              <a:rPr lang="en-US" sz="1600" u="sng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</a:p>
          <a:p>
            <a:pPr fontAlgn="base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en-US" sz="1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Configuration challenge:</a:t>
            </a:r>
            <a:endParaRPr lang="en-US" sz="1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 technology, we just need to build a file that configures an environment that normally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works issue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free” – avoiding the time spent in configuration and problem solving</a:t>
            </a:r>
            <a:r>
              <a:rPr lang="en-US" sz="1800" dirty="0" smtClean="0"/>
              <a:t>.</a:t>
            </a:r>
          </a:p>
          <a:p>
            <a:pPr fontAlgn="base"/>
            <a:endParaRPr lang="en-US" sz="1800" dirty="0"/>
          </a:p>
          <a:p>
            <a:pPr fontAlgn="base"/>
            <a:endParaRPr lang="en-US" sz="1800" dirty="0" smtClean="0"/>
          </a:p>
          <a:p>
            <a:pPr fontAlgn="base"/>
            <a:endParaRPr lang="en-US" sz="1800" dirty="0"/>
          </a:p>
          <a:p>
            <a:pPr fontAlgn="base"/>
            <a:endParaRPr lang="en-US" sz="1800" dirty="0" smtClean="0"/>
          </a:p>
          <a:p>
            <a:pPr fontAlgn="base"/>
            <a:endParaRPr lang="en-US" sz="1800" dirty="0"/>
          </a:p>
          <a:p>
            <a:pPr fontAlgn="base"/>
            <a:endParaRPr lang="en-US" sz="1800" dirty="0" smtClean="0"/>
          </a:p>
          <a:p>
            <a:pPr fontAlgn="base"/>
            <a:endParaRPr lang="en-US" sz="1800" dirty="0"/>
          </a:p>
          <a:p>
            <a:pPr fontAlgn="base"/>
            <a:endParaRPr lang="en-US" sz="1800" dirty="0" smtClean="0"/>
          </a:p>
          <a:p>
            <a:pPr fontAlgn="base"/>
            <a:endParaRPr lang="en-US" sz="1800" dirty="0"/>
          </a:p>
          <a:p>
            <a:pPr fontAlgn="base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11" y="3187062"/>
            <a:ext cx="4581525" cy="2728411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43914"/>
              </p:ext>
            </p:extLst>
          </p:nvPr>
        </p:nvGraphicFramePr>
        <p:xfrm>
          <a:off x="9640385" y="4075375"/>
          <a:ext cx="1730375" cy="73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ckager Shell Object" showAsIcon="1" r:id="rId4" imgW="1423080" imgH="506160" progId="Package">
                  <p:embed/>
                </p:oleObj>
              </mc:Choice>
              <mc:Fallback>
                <p:oleObj name="Packager Shell Object" showAsIcon="1" r:id="rId4" imgW="1423080" imgH="506160" progId="Package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40385" y="4075375"/>
                        <a:ext cx="1730375" cy="739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97472"/>
              </p:ext>
            </p:extLst>
          </p:nvPr>
        </p:nvGraphicFramePr>
        <p:xfrm>
          <a:off x="8556291" y="4075196"/>
          <a:ext cx="9112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6" imgW="664200" imgH="506160" progId="Package">
                  <p:embed/>
                </p:oleObj>
              </mc:Choice>
              <mc:Fallback>
                <p:oleObj name="Packager Shell Object" showAsIcon="1" r:id="rId6" imgW="664200" imgH="506160" progId="Package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56291" y="4075196"/>
                        <a:ext cx="911225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197050"/>
              </p:ext>
            </p:extLst>
          </p:nvPr>
        </p:nvGraphicFramePr>
        <p:xfrm>
          <a:off x="7129129" y="4075196"/>
          <a:ext cx="9096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ckager Shell Object" showAsIcon="1" r:id="rId8" imgW="645120" imgH="506160" progId="Package">
                  <p:embed/>
                </p:oleObj>
              </mc:Choice>
              <mc:Fallback>
                <p:oleObj name="Packager Shell Object" showAsIcon="1" r:id="rId8" imgW="645120" imgH="506160" progId="Package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29129" y="4075196"/>
                        <a:ext cx="909637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7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177929" y="118994"/>
            <a:ext cx="10150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Trebuchet MS" panose="020B0603020202020204" pitchFamily="34" charset="0"/>
              </a:rPr>
              <a:t>How to resolve the challenges mentioned in problem statement (cont..)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994" y="733927"/>
            <a:ext cx="3758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 and orchestration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endParaRPr lang="en-US" sz="16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6447" y="1275354"/>
            <a:ext cx="462901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i="1" u="sng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  <a:p>
            <a:pPr algn="l"/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Automation Tester commits his code to </a:t>
            </a:r>
            <a:r>
              <a:rPr lang="en-US" sz="14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n-US" sz="14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repositories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Initiate the Jenkins container and configure the below jobs</a:t>
            </a:r>
          </a:p>
          <a:p>
            <a:pPr algn="l"/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u="sng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Job-1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 the source code from repositories and build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Docker image form the source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 the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ource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ode to Docker hub</a:t>
            </a:r>
          </a:p>
          <a:p>
            <a:pPr algn="l"/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u="sng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Job-2: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 the Docker image from Docker hub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Initiate the docker-yaml file which will run the selenium hub, node and source code containers.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Achieve the test 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 down the resources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1561" y="1470663"/>
            <a:ext cx="6603098" cy="3811199"/>
            <a:chOff x="123593" y="1109717"/>
            <a:chExt cx="6603098" cy="3811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93" y="1126858"/>
              <a:ext cx="914400" cy="79118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1" name="Rounded Rectangle 20"/>
            <p:cNvSpPr/>
            <p:nvPr/>
          </p:nvSpPr>
          <p:spPr>
            <a:xfrm>
              <a:off x="794084" y="1874532"/>
              <a:ext cx="5888832" cy="304638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2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l"/>
              <a:endParaRPr lang="en-US" sz="1200" dirty="0" smtClean="0">
                <a:solidFill>
                  <a:schemeClr val="tx2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2258" y="1109717"/>
              <a:ext cx="640080" cy="709524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1037993" y="1479882"/>
              <a:ext cx="7235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15249" y="1942815"/>
              <a:ext cx="12384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Poll repository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268" y="1196295"/>
              <a:ext cx="12384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Push the code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71202" y="3000578"/>
              <a:ext cx="2190887" cy="1082379"/>
              <a:chOff x="948380" y="3521797"/>
              <a:chExt cx="2190887" cy="1082379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380" y="3521797"/>
                <a:ext cx="1155513" cy="1082379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1792264" y="4118163"/>
                <a:ext cx="13470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b="1" dirty="0" smtClean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Jenkins Server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823085" y="2188563"/>
              <a:ext cx="3818437" cy="1117812"/>
              <a:chOff x="3229969" y="2202269"/>
              <a:chExt cx="3360226" cy="111781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229969" y="2202269"/>
                <a:ext cx="1142048" cy="1117036"/>
                <a:chOff x="1502716" y="2281215"/>
                <a:chExt cx="1142048" cy="1117036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761536" y="2281215"/>
                  <a:ext cx="883228" cy="1038537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rtlCol="0" anchor="t"/>
                <a:lstStyle/>
                <a:p>
                  <a:pPr algn="l"/>
                  <a:r>
                    <a:rPr lang="en-US" sz="1400" b="1" dirty="0" smtClean="0">
                      <a:solidFill>
                        <a:schemeClr val="tx2"/>
                      </a:solidFill>
                    </a:rPr>
                    <a:t>&gt;………</a:t>
                  </a:r>
                </a:p>
                <a:p>
                  <a:pPr algn="l"/>
                  <a:r>
                    <a:rPr lang="en-US" sz="1400" b="1" dirty="0" smtClean="0">
                      <a:solidFill>
                        <a:schemeClr val="tx2"/>
                      </a:solidFill>
                    </a:rPr>
                    <a:t>……..</a:t>
                  </a:r>
                </a:p>
                <a:p>
                  <a:pPr algn="l"/>
                  <a:r>
                    <a:rPr lang="en-US" sz="1400" b="1" dirty="0" smtClean="0">
                      <a:solidFill>
                        <a:schemeClr val="tx2"/>
                      </a:solidFill>
                    </a:rPr>
                    <a:t>………</a:t>
                  </a:r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2716" y="3010954"/>
                  <a:ext cx="517638" cy="38729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4459011" y="2744198"/>
                <a:ext cx="875487" cy="0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359247" y="2305455"/>
                <a:ext cx="15563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b="1" dirty="0" smtClean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Create Image</a:t>
                </a:r>
              </a:p>
              <a:p>
                <a:pPr algn="l"/>
                <a:r>
                  <a:rPr lang="en-US" sz="1100" b="1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100" b="1" dirty="0" smtClean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 to Docker Hub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5463100" y="2320535"/>
                <a:ext cx="1127095" cy="999546"/>
                <a:chOff x="3971877" y="2385358"/>
                <a:chExt cx="1127095" cy="999546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71877" y="2385358"/>
                  <a:ext cx="999292" cy="870350"/>
                </a:xfrm>
                <a:prstGeom prst="rect">
                  <a:avLst/>
                </a:prstGeom>
              </p:spPr>
            </p:pic>
            <p:sp>
              <p:nvSpPr>
                <p:cNvPr id="59" name="TextBox 58"/>
                <p:cNvSpPr txBox="1"/>
                <p:nvPr/>
              </p:nvSpPr>
              <p:spPr>
                <a:xfrm>
                  <a:off x="4126367" y="3123294"/>
                  <a:ext cx="9726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100" b="1" dirty="0" smtClean="0">
                      <a:solidFill>
                        <a:schemeClr val="tx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Docker Hub</a:t>
                  </a:r>
                </a:p>
              </p:txBody>
            </p:sp>
          </p:grpSp>
        </p:grpSp>
        <p:cxnSp>
          <p:nvCxnSpPr>
            <p:cNvPr id="28" name="Straight Connector 27"/>
            <p:cNvCxnSpPr>
              <a:stCxn id="22" idx="2"/>
            </p:cNvCxnSpPr>
            <p:nvPr/>
          </p:nvCxnSpPr>
          <p:spPr>
            <a:xfrm>
              <a:off x="2242298" y="1819241"/>
              <a:ext cx="0" cy="91125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230266" y="2730492"/>
              <a:ext cx="723543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94084" y="3551630"/>
              <a:ext cx="5888832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488254" y="3604953"/>
              <a:ext cx="12384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Pull   the image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846056" y="3469864"/>
              <a:ext cx="0" cy="59980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661267" y="4213078"/>
              <a:ext cx="1671407" cy="383772"/>
              <a:chOff x="3678290" y="4157999"/>
              <a:chExt cx="1671407" cy="38377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678290" y="4157999"/>
                <a:ext cx="699466" cy="383772"/>
                <a:chOff x="2964760" y="4019476"/>
                <a:chExt cx="595892" cy="492367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2964760" y="4019476"/>
                  <a:ext cx="595892" cy="241154"/>
                  <a:chOff x="2779100" y="3672625"/>
                  <a:chExt cx="848822" cy="549694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991689" y="3672625"/>
                    <a:ext cx="636233" cy="454111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>
                    <a:solidFill>
                      <a:schemeClr val="tx1">
                        <a:lumMod val="25000"/>
                        <a:lumOff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91440" rtlCol="0" anchor="t"/>
                  <a:lstStyle/>
                  <a:p>
                    <a:pPr algn="l"/>
                    <a:endParaRPr lang="en-US" sz="1400" b="1" dirty="0" smtClean="0">
                      <a:solidFill>
                        <a:schemeClr val="tx2"/>
                      </a:solidFill>
                    </a:endParaRPr>
                  </a:p>
                </p:txBody>
              </p:sp>
              <p:pic>
                <p:nvPicPr>
                  <p:cNvPr id="53" name="Picture 52"/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79100" y="3926082"/>
                    <a:ext cx="553991" cy="2962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971111" y="4293503"/>
                  <a:ext cx="589541" cy="218340"/>
                  <a:chOff x="2779100" y="3672625"/>
                  <a:chExt cx="848822" cy="549694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2991689" y="3672625"/>
                    <a:ext cx="636233" cy="454111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>
                    <a:solidFill>
                      <a:schemeClr val="tx1">
                        <a:lumMod val="25000"/>
                        <a:lumOff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91440" rtlCol="0" anchor="t"/>
                  <a:lstStyle/>
                  <a:p>
                    <a:pPr algn="l"/>
                    <a:endParaRPr lang="en-US" sz="1400" b="1" dirty="0" smtClean="0">
                      <a:solidFill>
                        <a:schemeClr val="tx2"/>
                      </a:solidFill>
                    </a:endParaRPr>
                  </a:p>
                </p:txBody>
              </p:sp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79100" y="3926082"/>
                    <a:ext cx="553991" cy="29623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4650231" y="4157999"/>
                <a:ext cx="699466" cy="383772"/>
                <a:chOff x="2964760" y="4019476"/>
                <a:chExt cx="595892" cy="492367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2964760" y="4019476"/>
                  <a:ext cx="595892" cy="241154"/>
                  <a:chOff x="2779100" y="3672625"/>
                  <a:chExt cx="848822" cy="549694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991689" y="3672625"/>
                    <a:ext cx="636233" cy="454111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>
                    <a:solidFill>
                      <a:schemeClr val="tx1">
                        <a:lumMod val="25000"/>
                        <a:lumOff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91440" rtlCol="0" anchor="t"/>
                  <a:lstStyle/>
                  <a:p>
                    <a:pPr algn="l"/>
                    <a:endParaRPr lang="en-US" sz="1400" b="1" dirty="0" smtClean="0">
                      <a:solidFill>
                        <a:schemeClr val="tx2"/>
                      </a:solidFill>
                    </a:endParaRPr>
                  </a:p>
                </p:txBody>
              </p:sp>
              <p:pic>
                <p:nvPicPr>
                  <p:cNvPr id="47" name="Picture 46"/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79100" y="3926082"/>
                    <a:ext cx="553991" cy="2962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2971111" y="4293503"/>
                  <a:ext cx="589541" cy="218340"/>
                  <a:chOff x="2779100" y="3672625"/>
                  <a:chExt cx="848822" cy="549694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2991689" y="3672625"/>
                    <a:ext cx="636233" cy="454111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>
                    <a:solidFill>
                      <a:schemeClr val="tx1">
                        <a:lumMod val="25000"/>
                        <a:lumOff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91440" rtlCol="0" anchor="t"/>
                  <a:lstStyle/>
                  <a:p>
                    <a:pPr algn="l"/>
                    <a:endParaRPr lang="en-US" sz="1400" b="1" dirty="0" smtClean="0">
                      <a:solidFill>
                        <a:schemeClr val="tx2"/>
                      </a:solidFill>
                    </a:endParaRPr>
                  </a:p>
                </p:txBody>
              </p:sp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79100" y="3926082"/>
                    <a:ext cx="553991" cy="296237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34" name="Straight Arrow Connector 33"/>
            <p:cNvCxnSpPr/>
            <p:nvPr/>
          </p:nvCxnSpPr>
          <p:spPr>
            <a:xfrm flipH="1">
              <a:off x="3849282" y="4426666"/>
              <a:ext cx="723543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55716" y="3227100"/>
              <a:ext cx="12384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Jenkins Pipe line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7691" y="4576896"/>
              <a:ext cx="2421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 the image by creating containers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46664" y="4175126"/>
              <a:ext cx="12384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Complete the execution 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2525276" y="4399489"/>
              <a:ext cx="543608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008648" y="4135122"/>
              <a:ext cx="157001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Archive the test results and scale down the infrastructure</a:t>
              </a:r>
            </a:p>
          </p:txBody>
        </p:sp>
      </p:grpSp>
      <p:cxnSp>
        <p:nvCxnSpPr>
          <p:cNvPr id="162" name="Straight Connector 161"/>
          <p:cNvCxnSpPr/>
          <p:nvPr/>
        </p:nvCxnSpPr>
        <p:spPr>
          <a:xfrm>
            <a:off x="6873045" y="1070810"/>
            <a:ext cx="0" cy="47765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177929" y="118994"/>
            <a:ext cx="10150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Trebuchet MS" panose="020B0603020202020204" pitchFamily="34" charset="0"/>
              </a:rPr>
              <a:t>How to resolve the challenges mentioned in problem statement (cont..)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994" y="733927"/>
            <a:ext cx="4127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Pictorial representation of the working model</a:t>
            </a:r>
            <a:endParaRPr lang="en-US" sz="16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7869" y="1720522"/>
            <a:ext cx="4629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are downloaded from the Docker hub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 code (Automation code) is  fetched from the repository and build  and Image of the Selenium code  is created  using Docker file  through Jenkins job</a:t>
            </a:r>
          </a:p>
        </p:txBody>
      </p:sp>
      <p:cxnSp>
        <p:nvCxnSpPr>
          <p:cNvPr id="162" name="Straight Connector 161"/>
          <p:cNvCxnSpPr/>
          <p:nvPr/>
        </p:nvCxnSpPr>
        <p:spPr>
          <a:xfrm>
            <a:off x="6873045" y="1070810"/>
            <a:ext cx="0" cy="47765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" y="1275354"/>
            <a:ext cx="6791325" cy="3857625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 flipH="1">
            <a:off x="7125708" y="3071819"/>
            <a:ext cx="48096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967869" y="1273882"/>
            <a:ext cx="157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endParaRPr lang="en-US" sz="16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67869" y="3814492"/>
            <a:ext cx="46290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containers are created using Docker-compose file through Jenkins job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Automation script is executed  and results are archived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execution is completed , infrastructure is scaled down automatically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67869" y="3459078"/>
            <a:ext cx="157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endParaRPr lang="en-US" sz="1600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4700" y="2324100"/>
            <a:ext cx="383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solidFill>
                  <a:schemeClr val="accent4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583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 IT 2012 PowerPoint Template">
  <a:themeElements>
    <a:clrScheme name="IT Updated Brand Colors 2012">
      <a:dk1>
        <a:srgbClr val="002663"/>
      </a:dk1>
      <a:lt1>
        <a:srgbClr val="FFFFFF"/>
      </a:lt1>
      <a:dk2>
        <a:srgbClr val="616265"/>
      </a:dk2>
      <a:lt2>
        <a:srgbClr val="FFFFFF"/>
      </a:lt2>
      <a:accent1>
        <a:srgbClr val="6C953C"/>
      </a:accent1>
      <a:accent2>
        <a:srgbClr val="569099"/>
      </a:accent2>
      <a:accent3>
        <a:srgbClr val="5381AC"/>
      </a:accent3>
      <a:accent4>
        <a:srgbClr val="D97A23"/>
      </a:accent4>
      <a:accent5>
        <a:srgbClr val="C9282D"/>
      </a:accent5>
      <a:accent6>
        <a:srgbClr val="ECAC00"/>
      </a:accent6>
      <a:hlink>
        <a:srgbClr val="5381AC"/>
      </a:hlink>
      <a:folHlink>
        <a:srgbClr val="5381AC"/>
      </a:folHlink>
    </a:clrScheme>
    <a:fontScheme name="LMI Defaul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solidFill>
            <a:schemeClr val="bg2"/>
          </a:solidFill>
        </a:ln>
      </a:spPr>
      <a:bodyPr tIns="91440" rtlCol="0" anchor="t"/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20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4555</TotalTime>
  <Words>478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ＭＳ Ｐゴシック</vt:lpstr>
      <vt:lpstr>ＭＳ Ｐゴシック</vt:lpstr>
      <vt:lpstr>Arial</vt:lpstr>
      <vt:lpstr>Calibri</vt:lpstr>
      <vt:lpstr>Rockwell</vt:lpstr>
      <vt:lpstr>Segoe UI</vt:lpstr>
      <vt:lpstr>Trebuchet MS</vt:lpstr>
      <vt:lpstr>Wingdings</vt:lpstr>
      <vt:lpstr>1_CI IT 2012 PowerPoint Template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Rajendiran, Rajkumar</dc:creator>
  <cp:lastModifiedBy>Subramaniyan, Manivel</cp:lastModifiedBy>
  <cp:revision>63</cp:revision>
  <dcterms:created xsi:type="dcterms:W3CDTF">2018-07-23T06:22:13Z</dcterms:created>
  <dcterms:modified xsi:type="dcterms:W3CDTF">2019-05-31T05:22:14Z</dcterms:modified>
</cp:coreProperties>
</file>