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6" r:id="rId3"/>
  </p:sldMasterIdLst>
  <p:notesMasterIdLst>
    <p:notesMasterId r:id="rId9"/>
  </p:notesMasterIdLst>
  <p:sldIdLst>
    <p:sldId id="277" r:id="rId4"/>
    <p:sldId id="278" r:id="rId5"/>
    <p:sldId id="274" r:id="rId6"/>
    <p:sldId id="275" r:id="rId7"/>
    <p:sldId id="2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B77B8-A9B4-45F2-893A-49A363548F45}" type="datetimeFigureOut">
              <a:rPr lang="en-US" smtClean="0"/>
              <a:t>5/31/2019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E0353-88BA-4F54-B331-EBBB876FC066}" type="slidenum">
              <a:rPr lang="en-US" smtClean="0"/>
              <a:t>‹#›</a:t>
            </a:fld>
            <a:endParaRPr lang="en-US"/>
          </a:p>
        </p:txBody>
      </p:sp>
    </p:spTree>
    <p:extLst>
      <p:ext uri="{BB962C8B-B14F-4D97-AF65-F5344CB8AC3E}">
        <p14:creationId xmlns:p14="http://schemas.microsoft.com/office/powerpoint/2010/main" val="49029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3D1A3F-E26F-0746-9C91-BACD508E813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54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3D1A3F-E26F-0746-9C91-BACD508E813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826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3D1A3F-E26F-0746-9C91-BACD508E813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342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3D1A3F-E26F-0746-9C91-BACD508E813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732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3D1A3F-E26F-0746-9C91-BACD508E813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93831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3A1EEF-02EC-49F7-BCEB-545CC63349E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55210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A1EEF-02EC-49F7-BCEB-545CC63349E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418827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A1EEF-02EC-49F7-BCEB-545CC63349E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4063379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9" name="Rectangle 8"/>
          <p:cNvSpPr/>
          <p:nvPr userDrawn="1"/>
        </p:nvSpPr>
        <p:spPr>
          <a:xfrm>
            <a:off x="0" y="2552102"/>
            <a:ext cx="12192000" cy="2219217"/>
          </a:xfrm>
          <a:prstGeom prst="rect">
            <a:avLst/>
          </a:prstGeom>
          <a:solidFill>
            <a:srgbClr val="FFFFFF">
              <a:alpha val="7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2400" dirty="0"/>
          </a:p>
        </p:txBody>
      </p:sp>
      <p:sp>
        <p:nvSpPr>
          <p:cNvPr id="12" name="Rectangle 11"/>
          <p:cNvSpPr/>
          <p:nvPr userDrawn="1"/>
        </p:nvSpPr>
        <p:spPr>
          <a:xfrm>
            <a:off x="0" y="0"/>
            <a:ext cx="12192000" cy="6858000"/>
          </a:xfrm>
          <a:prstGeom prst="rect">
            <a:avLst/>
          </a:prstGeom>
          <a:gradFill flip="none" rotWithShape="1">
            <a:gsLst>
              <a:gs pos="0">
                <a:schemeClr val="tx2">
                  <a:lumMod val="90000"/>
                  <a:lumOff val="10000"/>
                </a:schemeClr>
              </a:gs>
              <a:gs pos="100000">
                <a:schemeClr val="tx2"/>
              </a:gs>
            </a:gsLst>
            <a:lin ang="7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3" name="Picture 12" descr="PATH_perspect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p:cNvSpPr/>
          <p:nvPr userDrawn="1"/>
        </p:nvSpPr>
        <p:spPr>
          <a:xfrm>
            <a:off x="0" y="2552102"/>
            <a:ext cx="12192000" cy="2219217"/>
          </a:xfrm>
          <a:prstGeom prst="rect">
            <a:avLst/>
          </a:prstGeom>
          <a:solidFill>
            <a:srgbClr val="FFFFFF">
              <a:alpha val="7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2400" dirty="0"/>
          </a:p>
        </p:txBody>
      </p:sp>
      <p:sp>
        <p:nvSpPr>
          <p:cNvPr id="19" name="TextBox 18"/>
          <p:cNvSpPr txBox="1"/>
          <p:nvPr userDrawn="1"/>
        </p:nvSpPr>
        <p:spPr>
          <a:xfrm>
            <a:off x="558802" y="6259289"/>
            <a:ext cx="2564191" cy="276999"/>
          </a:xfrm>
          <a:prstGeom prst="rect">
            <a:avLst/>
          </a:prstGeom>
          <a:noFill/>
        </p:spPr>
        <p:txBody>
          <a:bodyPr wrap="square" rtlCol="0">
            <a:spAutoFit/>
          </a:bodyPr>
          <a:lstStyle/>
          <a:p>
            <a:r>
              <a:rPr lang="en-US" sz="1200" dirty="0" smtClean="0">
                <a:solidFill>
                  <a:schemeClr val="bg1"/>
                </a:solidFill>
                <a:latin typeface="Segoe UI" pitchFamily="34" charset="0"/>
                <a:ea typeface="Segoe UI" pitchFamily="34" charset="0"/>
                <a:cs typeface="Segoe UI" pitchFamily="34" charset="0"/>
              </a:rPr>
              <a:t>© 2014 Cognizant </a:t>
            </a:r>
            <a:endParaRPr lang="en-US" sz="1200" dirty="0">
              <a:solidFill>
                <a:schemeClr val="bg1"/>
              </a:solidFill>
              <a:latin typeface="Segoe UI" pitchFamily="34" charset="0"/>
              <a:ea typeface="Segoe UI" pitchFamily="34" charset="0"/>
              <a:cs typeface="Segoe UI" pitchFamily="34" charset="0"/>
            </a:endParaRPr>
          </a:p>
        </p:txBody>
      </p:sp>
      <p:sp>
        <p:nvSpPr>
          <p:cNvPr id="21" name="Text Placeholder 12"/>
          <p:cNvSpPr>
            <a:spLocks noGrp="1"/>
          </p:cNvSpPr>
          <p:nvPr>
            <p:ph type="body" sz="quarter" idx="13" hasCustomPrompt="1"/>
          </p:nvPr>
        </p:nvSpPr>
        <p:spPr>
          <a:xfrm>
            <a:off x="558802" y="2904079"/>
            <a:ext cx="11046177" cy="429229"/>
          </a:xfrm>
          <a:prstGeom prst="rect">
            <a:avLst/>
          </a:prstGeom>
        </p:spPr>
        <p:txBody>
          <a:bodyPr>
            <a:normAutofit/>
          </a:bodyPr>
          <a:lstStyle>
            <a:lvl1pPr marL="0" indent="0">
              <a:buNone/>
              <a:defRPr sz="2400">
                <a:solidFill>
                  <a:schemeClr val="tx2">
                    <a:lumMod val="75000"/>
                    <a:lumOff val="25000"/>
                  </a:schemeClr>
                </a:solidFill>
                <a:latin typeface="Arial"/>
                <a:cs typeface="Arial"/>
              </a:defRPr>
            </a:lvl1pPr>
          </a:lstStyle>
          <a:p>
            <a:pPr lvl="0"/>
            <a:r>
              <a:rPr lang="en-US" dirty="0" smtClean="0"/>
              <a:t>Date</a:t>
            </a:r>
            <a:endParaRPr lang="en-US" dirty="0"/>
          </a:p>
        </p:txBody>
      </p:sp>
      <p:sp>
        <p:nvSpPr>
          <p:cNvPr id="22" name="Text Placeholder 14"/>
          <p:cNvSpPr>
            <a:spLocks noGrp="1"/>
          </p:cNvSpPr>
          <p:nvPr>
            <p:ph type="body" sz="quarter" idx="14" hasCustomPrompt="1"/>
          </p:nvPr>
        </p:nvSpPr>
        <p:spPr>
          <a:xfrm>
            <a:off x="558802" y="3346211"/>
            <a:ext cx="11046177" cy="748988"/>
          </a:xfrm>
          <a:prstGeom prst="rect">
            <a:avLst/>
          </a:prstGeom>
        </p:spPr>
        <p:txBody>
          <a:bodyPr wrap="square">
            <a:spAutoFit/>
          </a:bodyPr>
          <a:lstStyle>
            <a:lvl1pPr marL="0" indent="0">
              <a:lnSpc>
                <a:spcPct val="100000"/>
              </a:lnSpc>
              <a:buNone/>
              <a:defRPr sz="4267"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smtClean="0"/>
              <a:t>PRESENTATION TITLE GOES HERE</a:t>
            </a:r>
          </a:p>
        </p:txBody>
      </p:sp>
      <p:sp>
        <p:nvSpPr>
          <p:cNvPr id="23" name="Text Placeholder 12"/>
          <p:cNvSpPr>
            <a:spLocks noGrp="1"/>
          </p:cNvSpPr>
          <p:nvPr>
            <p:ph type="body" sz="quarter" idx="15" hasCustomPrompt="1"/>
          </p:nvPr>
        </p:nvSpPr>
        <p:spPr>
          <a:xfrm>
            <a:off x="558802" y="3936348"/>
            <a:ext cx="11046177" cy="446088"/>
          </a:xfrm>
          <a:prstGeom prst="rect">
            <a:avLst/>
          </a:prstGeom>
        </p:spPr>
        <p:txBody>
          <a:bodyPr>
            <a:normAutofit/>
          </a:bodyPr>
          <a:lstStyle>
            <a:lvl1pPr marL="0" indent="0">
              <a:buNone/>
              <a:defRPr sz="2400" baseline="0">
                <a:solidFill>
                  <a:srgbClr val="4F4F4F"/>
                </a:solidFill>
                <a:latin typeface="Arial"/>
                <a:cs typeface="Arial"/>
              </a:defRPr>
            </a:lvl1pPr>
          </a:lstStyle>
          <a:p>
            <a:pPr lvl="0"/>
            <a:r>
              <a:rPr lang="en-US" dirty="0" smtClean="0"/>
              <a:t>Speaker Name / Title</a:t>
            </a:r>
            <a:endParaRPr lang="en-US" dirty="0"/>
          </a:p>
        </p:txBody>
      </p:sp>
      <p:pic>
        <p:nvPicPr>
          <p:cNvPr id="14" name="Picture 13" descr="Cognizant_LOGO_on 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4446" y="333471"/>
            <a:ext cx="2235695" cy="686973"/>
          </a:xfrm>
          <a:prstGeom prst="rect">
            <a:avLst/>
          </a:prstGeom>
        </p:spPr>
      </p:pic>
    </p:spTree>
    <p:extLst>
      <p:ext uri="{BB962C8B-B14F-4D97-AF65-F5344CB8AC3E}">
        <p14:creationId xmlns:p14="http://schemas.microsoft.com/office/powerpoint/2010/main" val="156157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164801" y="81308"/>
            <a:ext cx="11278184" cy="512757"/>
          </a:xfrm>
        </p:spPr>
        <p:txBody>
          <a:bodyPr>
            <a:noAutofit/>
          </a:bodyPr>
          <a:lstStyle>
            <a:lvl1pPr>
              <a:defRPr sz="2667" b="1">
                <a:solidFill>
                  <a:srgbClr val="0070C0"/>
                </a:solidFill>
                <a:latin typeface="Segoe UI" pitchFamily="34" charset="0"/>
                <a:ea typeface="Segoe UI" pitchFamily="34" charset="0"/>
                <a:cs typeface="Segoe UI" pitchFamily="34" charset="0"/>
              </a:defRPr>
            </a:lvl1pPr>
          </a:lstStyle>
          <a:p>
            <a:r>
              <a:rPr lang="en-US" dirty="0" smtClean="0"/>
              <a:t>Header</a:t>
            </a:r>
            <a:endParaRPr lang="en-US" dirty="0"/>
          </a:p>
        </p:txBody>
      </p:sp>
      <p:cxnSp>
        <p:nvCxnSpPr>
          <p:cNvPr id="9" name="Straight Connector 8"/>
          <p:cNvCxnSpPr/>
          <p:nvPr userDrawn="1"/>
        </p:nvCxnSpPr>
        <p:spPr>
          <a:xfrm>
            <a:off x="201255" y="668193"/>
            <a:ext cx="11837872" cy="0"/>
          </a:xfrm>
          <a:prstGeom prst="line">
            <a:avLst/>
          </a:prstGeom>
          <a:ln w="190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913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2"/>
            <a:ext cx="12214624" cy="6321476"/>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1"/>
            <a:ext cx="12192000" cy="6350677"/>
          </a:xfrm>
          <a:prstGeom prst="rect">
            <a:avLst/>
          </a:prstGeom>
        </p:spPr>
      </p:pic>
      <p:sp>
        <p:nvSpPr>
          <p:cNvPr id="8" name="Rectangle 7"/>
          <p:cNvSpPr/>
          <p:nvPr userDrawn="1"/>
        </p:nvSpPr>
        <p:spPr>
          <a:xfrm>
            <a:off x="1066800" y="812800"/>
            <a:ext cx="10126133" cy="4775200"/>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 name="Text Placeholder 10"/>
          <p:cNvSpPr>
            <a:spLocks noGrp="1"/>
          </p:cNvSpPr>
          <p:nvPr>
            <p:ph type="body" sz="quarter" idx="11" hasCustomPrompt="1"/>
          </p:nvPr>
        </p:nvSpPr>
        <p:spPr>
          <a:xfrm>
            <a:off x="1462985" y="1156830"/>
            <a:ext cx="9238884" cy="799559"/>
          </a:xfrm>
          <a:prstGeom prst="rect">
            <a:avLst/>
          </a:prstGeom>
        </p:spPr>
        <p:txBody>
          <a:bodyPr vert="horz">
            <a:normAutofit/>
          </a:bodyPr>
          <a:lstStyle>
            <a:lvl1pPr marL="0" indent="0" algn="ctr">
              <a:buNone/>
              <a:defRPr sz="4267" b="1" baseline="0">
                <a:solidFill>
                  <a:schemeClr val="tx2"/>
                </a:solidFill>
              </a:defRPr>
            </a:lvl1pPr>
            <a:lvl2pPr marL="609585" indent="0" algn="l">
              <a:buNone/>
              <a:defRPr>
                <a:solidFill>
                  <a:schemeClr val="tx2"/>
                </a:solidFill>
              </a:defRPr>
            </a:lvl2pPr>
            <a:lvl3pPr marL="1219170" indent="0" algn="l">
              <a:buNone/>
              <a:defRPr>
                <a:solidFill>
                  <a:schemeClr val="tx2"/>
                </a:solidFill>
              </a:defRPr>
            </a:lvl3pPr>
            <a:lvl4pPr marL="1828754" indent="0" algn="l">
              <a:buNone/>
              <a:defRPr>
                <a:solidFill>
                  <a:schemeClr val="tx2"/>
                </a:solidFill>
              </a:defRPr>
            </a:lvl4pPr>
            <a:lvl5pPr marL="2438339" indent="0" algn="l">
              <a:buNone/>
              <a:defRPr>
                <a:solidFill>
                  <a:schemeClr val="tx2"/>
                </a:solidFill>
              </a:defRPr>
            </a:lvl5pPr>
          </a:lstStyle>
          <a:p>
            <a:pPr lvl="0"/>
            <a:r>
              <a:rPr lang="en-US" dirty="0" smtClean="0"/>
              <a:t>Short and Impactful message</a:t>
            </a:r>
            <a:endParaRPr lang="en-US" dirty="0"/>
          </a:p>
        </p:txBody>
      </p:sp>
      <p:sp>
        <p:nvSpPr>
          <p:cNvPr id="7" name="Text Placeholder 10"/>
          <p:cNvSpPr>
            <a:spLocks noGrp="1"/>
          </p:cNvSpPr>
          <p:nvPr>
            <p:ph type="body" sz="quarter" idx="12" hasCustomPrompt="1"/>
          </p:nvPr>
        </p:nvSpPr>
        <p:spPr>
          <a:xfrm>
            <a:off x="1467702" y="1941301"/>
            <a:ext cx="9238884" cy="799559"/>
          </a:xfrm>
          <a:prstGeom prst="rect">
            <a:avLst/>
          </a:prstGeom>
        </p:spPr>
        <p:txBody>
          <a:bodyPr vert="horz" anchor="ctr">
            <a:normAutofit/>
          </a:bodyPr>
          <a:lstStyle>
            <a:lvl1pPr marL="0" indent="0" algn="ctr">
              <a:buNone/>
              <a:defRPr sz="2133" b="0" i="1" baseline="0">
                <a:solidFill>
                  <a:schemeClr val="tx2"/>
                </a:solidFill>
              </a:defRPr>
            </a:lvl1pPr>
            <a:lvl2pPr marL="609585" indent="0" algn="l">
              <a:buNone/>
              <a:defRPr>
                <a:solidFill>
                  <a:schemeClr val="tx2"/>
                </a:solidFill>
              </a:defRPr>
            </a:lvl2pPr>
            <a:lvl3pPr marL="1219170" indent="0" algn="l">
              <a:buNone/>
              <a:defRPr>
                <a:solidFill>
                  <a:schemeClr val="tx2"/>
                </a:solidFill>
              </a:defRPr>
            </a:lvl3pPr>
            <a:lvl4pPr marL="1828754" indent="0" algn="l">
              <a:buNone/>
              <a:defRPr>
                <a:solidFill>
                  <a:schemeClr val="tx2"/>
                </a:solidFill>
              </a:defRPr>
            </a:lvl4pPr>
            <a:lvl5pPr marL="2438339"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162456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6216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8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3709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4" y="0"/>
            <a:ext cx="12181173" cy="6858000"/>
          </a:xfrm>
          <a:prstGeom prst="rect">
            <a:avLst/>
          </a:prstGeom>
        </p:spPr>
      </p:pic>
      <p:sp>
        <p:nvSpPr>
          <p:cNvPr id="2" name="Title 1"/>
          <p:cNvSpPr>
            <a:spLocks noGrp="1"/>
          </p:cNvSpPr>
          <p:nvPr>
            <p:ph type="title"/>
          </p:nvPr>
        </p:nvSpPr>
        <p:spPr>
          <a:xfrm>
            <a:off x="609600" y="76200"/>
            <a:ext cx="10972800" cy="609600"/>
          </a:xfrm>
        </p:spPr>
        <p:txBody>
          <a:bodyPr>
            <a:normAutofit/>
          </a:bodyPr>
          <a:lstStyle>
            <a:lvl1pPr algn="l">
              <a:defRPr sz="2667">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Oval 7"/>
          <p:cNvSpPr/>
          <p:nvPr userDrawn="1"/>
        </p:nvSpPr>
        <p:spPr>
          <a:xfrm>
            <a:off x="5588000" y="6273800"/>
            <a:ext cx="508000" cy="50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6" name="Slide Number Placeholder 5"/>
          <p:cNvSpPr>
            <a:spLocks noGrp="1"/>
          </p:cNvSpPr>
          <p:nvPr>
            <p:ph type="sldNum" sz="quarter" idx="12"/>
          </p:nvPr>
        </p:nvSpPr>
        <p:spPr>
          <a:xfrm>
            <a:off x="5611258" y="6366598"/>
            <a:ext cx="465148" cy="331932"/>
          </a:xfrm>
          <a:prstGeom prst="rect">
            <a:avLst/>
          </a:prstGeom>
        </p:spPr>
        <p:txBody>
          <a:bodyPr/>
          <a:lstStyle>
            <a:lvl1pPr>
              <a:defRPr sz="1400">
                <a:solidFill>
                  <a:schemeClr val="tx1">
                    <a:lumMod val="85000"/>
                    <a:lumOff val="15000"/>
                  </a:schemeClr>
                </a:solidFill>
              </a:defRPr>
            </a:lvl1pPr>
          </a:lstStyle>
          <a:p>
            <a:fld id="{C2E37A68-EBCF-4CA6-943D-295F76655F09}" type="slidenum">
              <a:rPr lang="en-US" smtClean="0">
                <a:solidFill>
                  <a:prstClr val="black">
                    <a:lumMod val="85000"/>
                    <a:lumOff val="15000"/>
                  </a:prstClr>
                </a:solidFill>
              </a: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003903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9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5820" y="330263"/>
            <a:ext cx="11286649" cy="607259"/>
          </a:xfrm>
        </p:spPr>
        <p:txBody>
          <a:bodyPr>
            <a:noAutofit/>
          </a:bodyPr>
          <a:lstStyle>
            <a:lvl1pPr>
              <a:defRPr sz="2800">
                <a:solidFill>
                  <a:srgbClr val="0099CC"/>
                </a:solidFill>
              </a:defRPr>
            </a:lvl1pPr>
          </a:lstStyle>
          <a:p>
            <a:r>
              <a:rPr lang="en-US" dirty="0" smtClean="0"/>
              <a:t>Header</a:t>
            </a:r>
            <a:endParaRPr lang="en-US" dirty="0"/>
          </a:p>
        </p:txBody>
      </p:sp>
      <p:cxnSp>
        <p:nvCxnSpPr>
          <p:cNvPr id="9" name="Straight Connector 8"/>
          <p:cNvCxnSpPr/>
          <p:nvPr userDrawn="1"/>
        </p:nvCxnSpPr>
        <p:spPr>
          <a:xfrm>
            <a:off x="544292"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37984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A1EEF-02EC-49F7-BCEB-545CC63349E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13923194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57946"/>
            <a:ext cx="11582400" cy="456165"/>
          </a:xfrm>
          <a:prstGeom prst="rect">
            <a:avLst/>
          </a:prstGeom>
        </p:spPr>
        <p:txBody>
          <a:bodyPr>
            <a:noAutofit/>
          </a:bodyPr>
          <a:lstStyle>
            <a:lvl1pPr algn="l" defTabSz="609585" rtl="0" eaLnBrk="1" latinLnBrk="0" hangingPunct="1">
              <a:spcBef>
                <a:spcPct val="0"/>
              </a:spcBef>
              <a:buNone/>
              <a:defRPr lang="en-US" sz="2400" kern="1200" dirty="0">
                <a:solidFill>
                  <a:srgbClr val="02539F"/>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99819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3A1EEF-02EC-49F7-BCEB-545CC63349E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355766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3A1EEF-02EC-49F7-BCEB-545CC63349E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425129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3A1EEF-02EC-49F7-BCEB-545CC63349E9}"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125825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3A1EEF-02EC-49F7-BCEB-545CC63349E9}" type="datetimeFigureOut">
              <a:rPr lang="en-US" smtClean="0"/>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188357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A1EEF-02EC-49F7-BCEB-545CC63349E9}" type="datetimeFigureOut">
              <a:rPr lang="en-US" smtClean="0"/>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270289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3A1EEF-02EC-49F7-BCEB-545CC63349E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310750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3A1EEF-02EC-49F7-BCEB-545CC63349E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EAD14-2370-41DA-A7CF-D18EE9F6634A}" type="slidenum">
              <a:rPr lang="en-US" smtClean="0"/>
              <a:t>‹#›</a:t>
            </a:fld>
            <a:endParaRPr lang="en-US"/>
          </a:p>
        </p:txBody>
      </p:sp>
    </p:spTree>
    <p:extLst>
      <p:ext uri="{BB962C8B-B14F-4D97-AF65-F5344CB8AC3E}">
        <p14:creationId xmlns:p14="http://schemas.microsoft.com/office/powerpoint/2010/main" val="292530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8.png"/><Relationship Id="rId4" Type="http://schemas.openxmlformats.org/officeDocument/2006/relationships/slideLayout" Target="../slideLayouts/slideLayout18.xml"/><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A1EEF-02EC-49F7-BCEB-545CC63349E9}" type="datetimeFigureOut">
              <a:rPr lang="en-US" smtClean="0"/>
              <a:t>5/31/2019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EAD14-2370-41DA-A7CF-D18EE9F6634A}" type="slidenum">
              <a:rPr lang="en-US" smtClean="0"/>
              <a:t>‹#›</a:t>
            </a:fld>
            <a:endParaRPr lang="en-US"/>
          </a:p>
        </p:txBody>
      </p:sp>
    </p:spTree>
    <p:extLst>
      <p:ext uri="{BB962C8B-B14F-4D97-AF65-F5344CB8AC3E}">
        <p14:creationId xmlns:p14="http://schemas.microsoft.com/office/powerpoint/2010/main" val="8673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5"/>
            <a:ext cx="12192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69377" y="6444528"/>
              <a:ext cx="1923143" cy="276999"/>
            </a:xfrm>
            <a:prstGeom prst="rect">
              <a:avLst/>
            </a:prstGeom>
            <a:noFill/>
          </p:spPr>
          <p:txBody>
            <a:bodyPr wrap="square" rtlCol="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 2014 Cognizant </a:t>
              </a:r>
              <a:endParaRPr kumimoji="0" lang="en-US" sz="1200" b="0" i="0" u="none" strike="noStrike" kern="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317787" y="6360137"/>
            <a:ext cx="587139" cy="433959"/>
          </a:xfrm>
          <a:prstGeom prst="rect">
            <a:avLst/>
          </a:prstGeom>
        </p:spPr>
        <p:txBody>
          <a:bodyPr vert="horz" lIns="91440" tIns="45720" rIns="91440" bIns="45720" rtlCol="0" anchor="ctr"/>
          <a:lstStyle>
            <a:lvl1pPr algn="r">
              <a:defRPr sz="140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405819" y="330261"/>
            <a:ext cx="11176583" cy="607259"/>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3" name="Picture 2" descr="Cognizant_LOGO_on black.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0000" y="6395861"/>
            <a:ext cx="1727200" cy="392191"/>
          </a:xfrm>
          <a:prstGeom prst="rect">
            <a:avLst/>
          </a:prstGeom>
        </p:spPr>
      </p:pic>
    </p:spTree>
    <p:extLst>
      <p:ext uri="{BB962C8B-B14F-4D97-AF65-F5344CB8AC3E}">
        <p14:creationId xmlns:p14="http://schemas.microsoft.com/office/powerpoint/2010/main" val="3419200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09585" rtl="0" eaLnBrk="1" latinLnBrk="0" hangingPunct="1">
        <a:spcBef>
          <a:spcPct val="0"/>
        </a:spcBef>
        <a:buNone/>
        <a:defRPr sz="3733" kern="1200">
          <a:solidFill>
            <a:srgbClr val="0099CC"/>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8" cstate="screen">
            <a:extLst>
              <a:ext uri="{28A0092B-C50C-407E-A947-70E740481C1C}">
                <a14:useLocalDpi xmlns:a14="http://schemas.microsoft.com/office/drawing/2010/main"/>
              </a:ext>
            </a:extLst>
          </a:blip>
          <a:srcRect b="9246"/>
          <a:stretch/>
        </p:blipFill>
        <p:spPr>
          <a:xfrm>
            <a:off x="2169" y="-9749"/>
            <a:ext cx="12194159" cy="6232749"/>
          </a:xfrm>
          <a:prstGeom prst="rect">
            <a:avLst/>
          </a:prstGeom>
        </p:spPr>
      </p:pic>
      <p:sp>
        <p:nvSpPr>
          <p:cNvPr id="12" name="Rectangle 2"/>
          <p:cNvSpPr>
            <a:spLocks noGrp="1" noChangeArrowheads="1"/>
          </p:cNvSpPr>
          <p:nvPr>
            <p:ph type="title"/>
          </p:nvPr>
        </p:nvSpPr>
        <p:spPr bwMode="auto">
          <a:xfrm>
            <a:off x="393702" y="550776"/>
            <a:ext cx="11290300" cy="6433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3" name="Content Placeholder 3"/>
          <p:cNvSpPr txBox="1">
            <a:spLocks/>
          </p:cNvSpPr>
          <p:nvPr userDrawn="1"/>
        </p:nvSpPr>
        <p:spPr>
          <a:xfrm>
            <a:off x="609600" y="1508161"/>
            <a:ext cx="10769600" cy="4754563"/>
          </a:xfrm>
          <a:prstGeom prst="rect">
            <a:avLst/>
          </a:prstGeom>
        </p:spPr>
        <p:txBody>
          <a:bodyPr>
            <a:prstTxWarp prst="textNoShape">
              <a:avLst/>
            </a:prstTxWarp>
          </a:bodyPr>
          <a:lstStyle/>
          <a:p>
            <a:pPr marL="457189" indent="-457189" eaLnBrk="0" hangingPunct="0">
              <a:spcBef>
                <a:spcPct val="20000"/>
              </a:spcBef>
              <a:buClr>
                <a:srgbClr val="6DB33F"/>
              </a:buClr>
              <a:buFont typeface="Wingdings" pitchFamily="-112" charset="2"/>
              <a:buChar char="•"/>
            </a:pPr>
            <a:endParaRPr lang="en-US" sz="2133" dirty="0">
              <a:solidFill>
                <a:prstClr val="black"/>
              </a:solidFill>
            </a:endParaRPr>
          </a:p>
        </p:txBody>
      </p:sp>
      <p:sp>
        <p:nvSpPr>
          <p:cNvPr id="14" name="Rectangle 8"/>
          <p:cNvSpPr>
            <a:spLocks noGrp="1" noChangeArrowheads="1"/>
          </p:cNvSpPr>
          <p:nvPr>
            <p:ph type="body" idx="1"/>
          </p:nvPr>
        </p:nvSpPr>
        <p:spPr bwMode="auto">
          <a:xfrm>
            <a:off x="406400" y="1343207"/>
            <a:ext cx="11167533" cy="46087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33"/>
          <p:cNvSpPr>
            <a:spLocks noChangeArrowheads="1"/>
          </p:cNvSpPr>
          <p:nvPr userDrawn="1"/>
        </p:nvSpPr>
        <p:spPr bwMode="auto">
          <a:xfrm>
            <a:off x="4013200" y="6564172"/>
            <a:ext cx="4165600" cy="304800"/>
          </a:xfrm>
          <a:prstGeom prst="rect">
            <a:avLst/>
          </a:prstGeom>
          <a:noFill/>
          <a:ln w="9525">
            <a:noFill/>
            <a:miter lim="800000"/>
            <a:headEnd/>
            <a:tailEnd/>
          </a:ln>
          <a:effectLst/>
        </p:spPr>
        <p:txBody>
          <a:bodyPr>
            <a:prstTxWarp prst="textNoShape">
              <a:avLst/>
            </a:prstTxWarp>
          </a:bodyPr>
          <a:lstStyle/>
          <a:p>
            <a:pPr algn="ctr" eaLnBrk="0" hangingPunct="0">
              <a:lnSpc>
                <a:spcPct val="50000"/>
              </a:lnSpc>
            </a:pPr>
            <a:r>
              <a:rPr lang="en-US" sz="1067" dirty="0">
                <a:solidFill>
                  <a:prstClr val="black"/>
                </a:solidFill>
                <a:latin typeface="Arial"/>
                <a:ea typeface="Arial Bold" pitchFamily="-112" charset="0"/>
                <a:cs typeface="Arial"/>
              </a:rPr>
              <a:t>© 2017, Cognizant Technology Solutions Confidential</a:t>
            </a:r>
            <a:endParaRPr lang="en-US" sz="1200" dirty="0">
              <a:solidFill>
                <a:prstClr val="black"/>
              </a:solidFill>
              <a:latin typeface="Arial"/>
              <a:ea typeface="Arial Bold" pitchFamily="-112" charset="0"/>
              <a:cs typeface="Arial"/>
            </a:endParaRPr>
          </a:p>
        </p:txBody>
      </p:sp>
      <p:sp>
        <p:nvSpPr>
          <p:cNvPr id="16" name="Rectangle 42"/>
          <p:cNvSpPr txBox="1">
            <a:spLocks noChangeArrowheads="1"/>
          </p:cNvSpPr>
          <p:nvPr userDrawn="1"/>
        </p:nvSpPr>
        <p:spPr bwMode="auto">
          <a:xfrm>
            <a:off x="5791200" y="6253363"/>
            <a:ext cx="609600" cy="457200"/>
          </a:xfrm>
          <a:prstGeom prst="rect">
            <a:avLst/>
          </a:prstGeom>
          <a:ln>
            <a:miter lim="800000"/>
            <a:headEnd/>
            <a:tailEnd/>
          </a:ln>
        </p:spPr>
        <p:txBody>
          <a:bodyPr vert="horz" wrap="square" lIns="121920" tIns="60960" rIns="121920" bIns="60960" numCol="1" anchor="t" anchorCtr="0" compatLnSpc="1">
            <a:prstTxWarp prst="textNoShape">
              <a:avLst/>
            </a:prstTxWarp>
          </a:bodyPr>
          <a:lstStyle>
            <a:defPPr>
              <a:defRPr lang="en-US"/>
            </a:defPPr>
            <a:lvl1pPr algn="r" rtl="0" eaLnBrk="0" fontAlgn="base" hangingPunct="0">
              <a:lnSpc>
                <a:spcPct val="110000"/>
              </a:lnSpc>
              <a:spcBef>
                <a:spcPct val="0"/>
              </a:spcBef>
              <a:spcAft>
                <a:spcPct val="0"/>
              </a:spcAft>
              <a:defRPr sz="1000" kern="1200">
                <a:solidFill>
                  <a:schemeClr val="tx1"/>
                </a:solidFill>
                <a:latin typeface="Arial Black"/>
                <a:ea typeface="ＭＳ Ｐゴシック" pitchFamily="-112" charset="-128"/>
                <a:cs typeface="Arial Black"/>
              </a:defRPr>
            </a:lvl1pPr>
            <a:lvl2pPr marL="457200" algn="l"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2pPr>
            <a:lvl3pPr marL="914400" algn="l"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3pPr>
            <a:lvl4pPr marL="1371600" algn="l"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4pPr>
            <a:lvl5pPr marL="1828800" algn="l"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9pPr>
          </a:lstStyle>
          <a:p>
            <a:pPr algn="ctr"/>
            <a:fld id="{2908979A-3B3B-0440-81CD-C4B12DF3B898}" type="slidenum">
              <a:rPr lang="en-US" sz="1067" smtClean="0">
                <a:solidFill>
                  <a:srgbClr val="000000"/>
                </a:solidFill>
              </a:rPr>
              <a:pPr algn="ctr"/>
              <a:t>‹#›</a:t>
            </a:fld>
            <a:endParaRPr lang="en-US" sz="1067" dirty="0">
              <a:solidFill>
                <a:srgbClr val="000000"/>
              </a:solidFill>
            </a:endParaRPr>
          </a:p>
        </p:txBody>
      </p:sp>
      <p:pic>
        <p:nvPicPr>
          <p:cNvPr id="3" name="Picture 2"/>
          <p:cNvPicPr>
            <a:picLocks noChangeAspect="1"/>
          </p:cNvPicPr>
          <p:nvPr userDrawn="1"/>
        </p:nvPicPr>
        <p:blipFill>
          <a:blip r:embed="rId9">
            <a:clrChange>
              <a:clrFrom>
                <a:srgbClr val="FFFFFF"/>
              </a:clrFrom>
              <a:clrTo>
                <a:srgbClr val="FFFFFF">
                  <a:alpha val="0"/>
                </a:srgbClr>
              </a:clrTo>
            </a:clrChange>
          </a:blip>
          <a:stretch>
            <a:fillRect/>
          </a:stretch>
        </p:blipFill>
        <p:spPr>
          <a:xfrm>
            <a:off x="8875141" y="6330142"/>
            <a:ext cx="1485900" cy="468059"/>
          </a:xfrm>
          <a:prstGeom prst="rect">
            <a:avLst/>
          </a:prstGeom>
        </p:spPr>
      </p:pic>
      <p:pic>
        <p:nvPicPr>
          <p:cNvPr id="1028" name="Picture 4" descr="Image result for liberty mutual logo"/>
          <p:cNvPicPr>
            <a:picLocks noChangeAspect="1" noChangeArrowheads="1"/>
          </p:cNvPicPr>
          <p:nvPr userDrawn="1"/>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t="25800" b="25893"/>
          <a:stretch/>
        </p:blipFill>
        <p:spPr bwMode="auto">
          <a:xfrm>
            <a:off x="10653141" y="6238209"/>
            <a:ext cx="1221359" cy="590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128080" y="6376732"/>
            <a:ext cx="3739070" cy="338554"/>
          </a:xfrm>
          <a:prstGeom prst="rect">
            <a:avLst/>
          </a:prstGeom>
          <a:noFill/>
        </p:spPr>
        <p:txBody>
          <a:bodyPr wrap="square" rtlCol="0">
            <a:spAutoFit/>
          </a:bodyPr>
          <a:lstStyle/>
          <a:p>
            <a:r>
              <a:rPr lang="en-US" sz="1600" b="1" dirty="0">
                <a:solidFill>
                  <a:prstClr val="black"/>
                </a:solidFill>
                <a:latin typeface="Garamond" panose="02020404030301010803" pitchFamily="18" charset="0"/>
              </a:rPr>
              <a:t>Collaboration |  Integrity  |  Excellence</a:t>
            </a:r>
          </a:p>
        </p:txBody>
      </p:sp>
    </p:spTree>
    <p:extLst>
      <p:ext uri="{BB962C8B-B14F-4D97-AF65-F5344CB8AC3E}">
        <p14:creationId xmlns:p14="http://schemas.microsoft.com/office/powerpoint/2010/main" val="26789660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Lst>
  <p:timing>
    <p:tnLst>
      <p:par>
        <p:cTn id="1" dur="indefinite" restart="never" nodeType="tmRoot"/>
      </p:par>
    </p:tnLst>
  </p:timing>
  <p:txStyles>
    <p:titleStyle>
      <a:lvl1pPr algn="l" defTabSz="609585" rtl="0" eaLnBrk="1" latinLnBrk="0" hangingPunct="1">
        <a:spcBef>
          <a:spcPct val="0"/>
        </a:spcBef>
        <a:buNone/>
        <a:defRPr sz="3733"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2667"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4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4.wmf"/><Relationship Id="rId11" Type="http://schemas.openxmlformats.org/officeDocument/2006/relationships/image" Target="../media/image18.png"/><Relationship Id="rId5" Type="http://schemas.openxmlformats.org/officeDocument/2006/relationships/oleObject" Target="../embeddings/oleObject1.bin"/><Relationship Id="rId10" Type="http://schemas.openxmlformats.org/officeDocument/2006/relationships/image" Target="../media/image16.wmf"/><Relationship Id="rId4" Type="http://schemas.openxmlformats.org/officeDocument/2006/relationships/image" Target="../media/image17.JPG"/><Relationship Id="rId9"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jpeg"/></Relationships>
</file>

<file path=ppt/slides/_rels/slide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609585"/>
            <a:fld id="{B32AB80A-78BA-6B42-BA0D-B44ACF890F5A}" type="slidenum">
              <a:rPr lang="en-US">
                <a:solidFill>
                  <a:prstClr val="white"/>
                </a:solidFill>
                <a:latin typeface="Calibri" panose="020F0502020204030204" pitchFamily="34" charset="0"/>
                <a:cs typeface="Calibri" panose="020F0502020204030204" pitchFamily="34" charset="0"/>
              </a:rPr>
              <a:pPr defTabSz="609585"/>
              <a:t>1</a:t>
            </a:fld>
            <a:endParaRPr lang="en-US" dirty="0">
              <a:solidFill>
                <a:prstClr val="white"/>
              </a:solidFill>
              <a:latin typeface="Calibri" panose="020F0502020204030204" pitchFamily="34" charset="0"/>
              <a:cs typeface="Calibri" panose="020F0502020204030204" pitchFamily="34" charset="0"/>
            </a:endParaRPr>
          </a:p>
        </p:txBody>
      </p:sp>
      <p:sp>
        <p:nvSpPr>
          <p:cNvPr id="8" name="Title 7"/>
          <p:cNvSpPr>
            <a:spLocks noGrp="1"/>
          </p:cNvSpPr>
          <p:nvPr>
            <p:ph type="title"/>
          </p:nvPr>
        </p:nvSpPr>
        <p:spPr>
          <a:xfrm>
            <a:off x="164801" y="65475"/>
            <a:ext cx="11278184" cy="512757"/>
          </a:xfrm>
        </p:spPr>
        <p:txBody>
          <a:bodyPr>
            <a:normAutofit/>
          </a:bodyPr>
          <a:lstStyle/>
          <a:p>
            <a:r>
              <a:rPr lang="en-US" dirty="0" smtClean="0"/>
              <a:t>Docker </a:t>
            </a:r>
            <a:r>
              <a:rPr lang="en-US" dirty="0"/>
              <a:t>in Test Automation </a:t>
            </a:r>
          </a:p>
        </p:txBody>
      </p:sp>
      <p:grpSp>
        <p:nvGrpSpPr>
          <p:cNvPr id="4" name="Group 3"/>
          <p:cNvGrpSpPr/>
          <p:nvPr/>
        </p:nvGrpSpPr>
        <p:grpSpPr>
          <a:xfrm>
            <a:off x="10543616" y="3656567"/>
            <a:ext cx="757988" cy="1831307"/>
            <a:chOff x="8304437" y="1393080"/>
            <a:chExt cx="914400" cy="3206334"/>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4437" y="1393080"/>
              <a:ext cx="914400" cy="856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4437" y="2581578"/>
              <a:ext cx="914400" cy="85908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4437" y="3695900"/>
              <a:ext cx="914400" cy="903514"/>
            </a:xfrm>
            <a:prstGeom prst="rect">
              <a:avLst/>
            </a:prstGeom>
          </p:spPr>
        </p:pic>
      </p:grpSp>
      <p:sp>
        <p:nvSpPr>
          <p:cNvPr id="9" name="TextBox 8"/>
          <p:cNvSpPr txBox="1"/>
          <p:nvPr/>
        </p:nvSpPr>
        <p:spPr>
          <a:xfrm>
            <a:off x="304085" y="1093308"/>
            <a:ext cx="10381331" cy="4237057"/>
          </a:xfrm>
          <a:prstGeom prst="rect">
            <a:avLst/>
          </a:prstGeom>
          <a:noFill/>
          <a:ln>
            <a:noFill/>
          </a:ln>
        </p:spPr>
        <p:txBody>
          <a:bodyPr wrap="square" rtlCol="0">
            <a:spAutoFit/>
          </a:bodyPr>
          <a:lstStyle>
            <a:defPPr>
              <a:defRPr lang="en-US"/>
            </a:defPPr>
            <a:lvl1pPr>
              <a:defRPr sz="1200">
                <a:solidFill>
                  <a:schemeClr val="tx2"/>
                </a:solidFill>
              </a:defRPr>
            </a:lvl1pPr>
          </a:lstStyle>
          <a:p>
            <a:pPr marL="228594" indent="-228594" defTabSz="609585" fontAlgn="base">
              <a:spcBef>
                <a:spcPct val="0"/>
              </a:spcBef>
              <a:spcAft>
                <a:spcPts val="400"/>
              </a:spcAft>
              <a:buClr>
                <a:srgbClr val="0070C0"/>
              </a:buClr>
              <a:buFont typeface="Wingdings" panose="05000000000000000000" pitchFamily="2" charset="2"/>
              <a:buChar char="ä"/>
              <a:defRPr/>
            </a:pPr>
            <a:r>
              <a:rPr lang="en-US" sz="1400" dirty="0">
                <a:latin typeface="Segoe UI" panose="020B0502040204020203" pitchFamily="34" charset="0"/>
                <a:cs typeface="Segoe UI" panose="020B0502040204020203" pitchFamily="34" charset="0"/>
              </a:rPr>
              <a:t>Test </a:t>
            </a:r>
            <a:r>
              <a:rPr lang="en-US" sz="1400" dirty="0">
                <a:latin typeface="Segoe UI" panose="020B0502040204020203" pitchFamily="34" charset="0"/>
                <a:cs typeface="Segoe UI" panose="020B0502040204020203" pitchFamily="34" charset="0"/>
              </a:rPr>
              <a:t>automation </a:t>
            </a:r>
            <a:r>
              <a:rPr lang="en-US" sz="1400" dirty="0">
                <a:latin typeface="Segoe UI" panose="020B0502040204020203" pitchFamily="34" charset="0"/>
                <a:cs typeface="Segoe UI" panose="020B0502040204020203" pitchFamily="34" charset="0"/>
              </a:rPr>
              <a:t>has two major challenges such as initial configuration </a:t>
            </a:r>
            <a:r>
              <a:rPr lang="en-US" sz="1400" dirty="0">
                <a:latin typeface="Segoe UI" panose="020B0502040204020203" pitchFamily="34" charset="0"/>
                <a:cs typeface="Segoe UI" panose="020B0502040204020203" pitchFamily="34" charset="0"/>
              </a:rPr>
              <a:t>challenges </a:t>
            </a:r>
            <a:r>
              <a:rPr lang="en-US" sz="1400" dirty="0">
                <a:latin typeface="Segoe UI" panose="020B0502040204020203" pitchFamily="34" charset="0"/>
                <a:cs typeface="Segoe UI" panose="020B0502040204020203" pitchFamily="34" charset="0"/>
              </a:rPr>
              <a:t>and </a:t>
            </a:r>
            <a:r>
              <a:rPr lang="en-US" sz="1400" dirty="0">
                <a:latin typeface="Segoe UI" panose="020B0502040204020203" pitchFamily="34" charset="0"/>
                <a:cs typeface="Segoe UI" panose="020B0502040204020203" pitchFamily="34" charset="0"/>
              </a:rPr>
              <a:t>Execution </a:t>
            </a:r>
            <a:r>
              <a:rPr lang="en-US" sz="1400" dirty="0">
                <a:latin typeface="Segoe UI" panose="020B0502040204020203" pitchFamily="34" charset="0"/>
                <a:cs typeface="Segoe UI" panose="020B0502040204020203" pitchFamily="34" charset="0"/>
              </a:rPr>
              <a:t>&amp; orchestration challenges which consume significant effort, time and cost .Identifying </a:t>
            </a:r>
            <a:r>
              <a:rPr lang="en-US" sz="1400" dirty="0">
                <a:latin typeface="Segoe UI" panose="020B0502040204020203" pitchFamily="34" charset="0"/>
                <a:cs typeface="Segoe UI" panose="020B0502040204020203" pitchFamily="34" charset="0"/>
              </a:rPr>
              <a:t>a solution to resolve these challenge will reduce cost and improve efficiency.</a:t>
            </a:r>
          </a:p>
          <a:p>
            <a:endParaRPr lang="en-US" sz="1800" dirty="0" smtClean="0">
              <a:latin typeface="Calibri" panose="020F0502020204030204" pitchFamily="34" charset="0"/>
              <a:cs typeface="Calibri" panose="020F0502020204030204" pitchFamily="34" charset="0"/>
            </a:endParaRPr>
          </a:p>
          <a:p>
            <a:r>
              <a:rPr lang="en-US" sz="1600" dirty="0">
                <a:solidFill>
                  <a:srgbClr val="FFC000"/>
                </a:solidFill>
                <a:latin typeface="Segoe UI" panose="020B0502040204020203" pitchFamily="34" charset="0"/>
                <a:cs typeface="Segoe UI" panose="020B0502040204020203" pitchFamily="34" charset="0"/>
              </a:rPr>
              <a:t>Challenges in Test Automation</a:t>
            </a:r>
            <a:endParaRPr lang="en-US" sz="1600" dirty="0">
              <a:solidFill>
                <a:srgbClr val="FFC000"/>
              </a:solidFill>
              <a:latin typeface="Segoe UI" panose="020B0502040204020203" pitchFamily="34" charset="0"/>
              <a:cs typeface="Segoe UI" panose="020B0502040204020203" pitchFamily="34" charset="0"/>
            </a:endParaRPr>
          </a:p>
          <a:p>
            <a:endParaRPr lang="en-US" sz="1600" dirty="0" smtClean="0">
              <a:latin typeface="Calibri" panose="020F0502020204030204" pitchFamily="34" charset="0"/>
              <a:cs typeface="Calibri" panose="020F0502020204030204" pitchFamily="34" charset="0"/>
            </a:endParaRPr>
          </a:p>
          <a:p>
            <a:pPr marL="228594" indent="-228594" defTabSz="609585" fontAlgn="base">
              <a:spcBef>
                <a:spcPct val="0"/>
              </a:spcBef>
              <a:spcAft>
                <a:spcPts val="400"/>
              </a:spcAft>
              <a:buClr>
                <a:srgbClr val="0070C0"/>
              </a:buClr>
              <a:buFont typeface="Wingdings" panose="05000000000000000000" pitchFamily="2" charset="2"/>
              <a:buChar char="ä"/>
              <a:defRPr/>
            </a:pPr>
            <a:r>
              <a:rPr lang="en-US" sz="1400" dirty="0" smtClean="0">
                <a:latin typeface="Segoe UI" panose="020B0502040204020203" pitchFamily="34" charset="0"/>
                <a:cs typeface="Segoe UI" panose="020B0502040204020203" pitchFamily="34" charset="0"/>
              </a:rPr>
              <a:t>Configuration challenges</a:t>
            </a:r>
          </a:p>
          <a:p>
            <a:pPr marL="685794" lvl="1" indent="-228594" defTabSz="609585" fontAlgn="base">
              <a:spcBef>
                <a:spcPct val="0"/>
              </a:spcBef>
              <a:spcAft>
                <a:spcPts val="400"/>
              </a:spcAft>
              <a:buClr>
                <a:srgbClr val="0070C0"/>
              </a:buClr>
              <a:buFont typeface="Wingdings" panose="05000000000000000000" pitchFamily="2" charset="2"/>
              <a:buChar char="ä"/>
              <a:defRPr/>
            </a:pPr>
            <a:r>
              <a:rPr lang="en-US" sz="1400" dirty="0">
                <a:solidFill>
                  <a:schemeClr val="tx2"/>
                </a:solidFill>
                <a:latin typeface="Segoe UI" panose="020B0502040204020203" pitchFamily="34" charset="0"/>
                <a:cs typeface="Segoe UI" panose="020B0502040204020203" pitchFamily="34" charset="0"/>
              </a:rPr>
              <a:t>when we begin a new automation project, we spend significant time configuring our automation environment (tools, IDE’s , driver binary vs selenium version)  and fixing associated issues as they surface.</a:t>
            </a:r>
          </a:p>
          <a:p>
            <a:pPr marL="228594" indent="-228594" defTabSz="609585" fontAlgn="base">
              <a:spcBef>
                <a:spcPct val="0"/>
              </a:spcBef>
              <a:spcAft>
                <a:spcPts val="400"/>
              </a:spcAft>
              <a:buClr>
                <a:srgbClr val="0070C0"/>
              </a:buClr>
              <a:buFont typeface="Wingdings" panose="05000000000000000000" pitchFamily="2" charset="2"/>
              <a:buChar char="ä"/>
              <a:defRPr/>
            </a:pPr>
            <a:endParaRPr lang="en-US" sz="1400" dirty="0">
              <a:latin typeface="Segoe UI" panose="020B0502040204020203" pitchFamily="34" charset="0"/>
              <a:cs typeface="Segoe UI" panose="020B0502040204020203" pitchFamily="34" charset="0"/>
            </a:endParaRPr>
          </a:p>
          <a:p>
            <a:pPr marL="228594" indent="-228594" defTabSz="609585" fontAlgn="base">
              <a:spcBef>
                <a:spcPct val="0"/>
              </a:spcBef>
              <a:spcAft>
                <a:spcPts val="400"/>
              </a:spcAft>
              <a:buClr>
                <a:srgbClr val="0070C0"/>
              </a:buClr>
              <a:buFont typeface="Wingdings" panose="05000000000000000000" pitchFamily="2" charset="2"/>
              <a:buChar char="ä"/>
              <a:defRPr/>
            </a:pPr>
            <a:r>
              <a:rPr lang="en-US" sz="1400" dirty="0" smtClean="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Execution </a:t>
            </a:r>
            <a:r>
              <a:rPr lang="en-US" sz="1400" dirty="0">
                <a:latin typeface="Segoe UI" panose="020B0502040204020203" pitchFamily="34" charset="0"/>
                <a:cs typeface="Segoe UI" panose="020B0502040204020203" pitchFamily="34" charset="0"/>
              </a:rPr>
              <a:t>and orchestration challenges</a:t>
            </a:r>
          </a:p>
          <a:p>
            <a:pPr marL="685794" lvl="1" indent="-228594" defTabSz="609585" fontAlgn="base">
              <a:spcBef>
                <a:spcPct val="0"/>
              </a:spcBef>
              <a:spcAft>
                <a:spcPts val="400"/>
              </a:spcAft>
              <a:buClr>
                <a:srgbClr val="0070C0"/>
              </a:buClr>
              <a:buFont typeface="Wingdings" panose="05000000000000000000" pitchFamily="2" charset="2"/>
              <a:buChar char="ä"/>
              <a:defRPr/>
            </a:pPr>
            <a:r>
              <a:rPr lang="en-US" sz="1400" b="1" dirty="0" smtClean="0">
                <a:solidFill>
                  <a:schemeClr val="tx2"/>
                </a:solidFill>
                <a:latin typeface="Segoe UI" panose="020B0502040204020203" pitchFamily="34" charset="0"/>
                <a:cs typeface="Segoe UI" panose="020B0502040204020203" pitchFamily="34" charset="0"/>
              </a:rPr>
              <a:t>Local </a:t>
            </a:r>
            <a:r>
              <a:rPr lang="en-US" sz="1400" b="1" dirty="0">
                <a:solidFill>
                  <a:schemeClr val="tx2"/>
                </a:solidFill>
                <a:latin typeface="Segoe UI" panose="020B0502040204020203" pitchFamily="34" charset="0"/>
                <a:cs typeface="Segoe UI" panose="020B0502040204020203" pitchFamily="34" charset="0"/>
              </a:rPr>
              <a:t>execution </a:t>
            </a:r>
            <a:r>
              <a:rPr lang="en-US" sz="1400" dirty="0">
                <a:solidFill>
                  <a:schemeClr val="tx2"/>
                </a:solidFill>
                <a:latin typeface="Segoe UI" panose="020B0502040204020203" pitchFamily="34" charset="0"/>
                <a:cs typeface="Segoe UI" panose="020B0502040204020203" pitchFamily="34" charset="0"/>
              </a:rPr>
              <a:t>has the challenge that you cannot scale the amount of executable browsers; furthermore, only browsers supported by your operating system are available</a:t>
            </a:r>
          </a:p>
          <a:p>
            <a:pPr marL="685794" lvl="1" indent="-228594" defTabSz="609585" fontAlgn="base">
              <a:spcBef>
                <a:spcPct val="0"/>
              </a:spcBef>
              <a:spcAft>
                <a:spcPts val="400"/>
              </a:spcAft>
              <a:buClr>
                <a:srgbClr val="0070C0"/>
              </a:buClr>
              <a:buFont typeface="Wingdings" panose="05000000000000000000" pitchFamily="2" charset="2"/>
              <a:buChar char="ä"/>
              <a:defRPr/>
            </a:pPr>
            <a:r>
              <a:rPr lang="en-US" sz="1400" b="1" dirty="0">
                <a:solidFill>
                  <a:schemeClr val="tx2"/>
                </a:solidFill>
                <a:latin typeface="Segoe UI" panose="020B0502040204020203" pitchFamily="34" charset="0"/>
                <a:cs typeface="Segoe UI" panose="020B0502040204020203" pitchFamily="34" charset="0"/>
              </a:rPr>
              <a:t>Grid</a:t>
            </a:r>
            <a:r>
              <a:rPr lang="en-US" sz="1400" dirty="0">
                <a:solidFill>
                  <a:schemeClr val="tx2"/>
                </a:solidFill>
                <a:latin typeface="Segoe UI" panose="020B0502040204020203" pitchFamily="34" charset="0"/>
                <a:cs typeface="Segoe UI" panose="020B0502040204020203" pitchFamily="34" charset="0"/>
              </a:rPr>
              <a:t> </a:t>
            </a:r>
            <a:r>
              <a:rPr lang="en-US" sz="1400" dirty="0">
                <a:solidFill>
                  <a:schemeClr val="tx2"/>
                </a:solidFill>
                <a:latin typeface="Segoe UI" panose="020B0502040204020203" pitchFamily="34" charset="0"/>
                <a:cs typeface="Segoe UI" panose="020B0502040204020203" pitchFamily="34" charset="0"/>
              </a:rPr>
              <a:t>- we can execute tests in parallel on multiple machines, but the maintenance of the machines, drivers and browsers will take you a lot of time and </a:t>
            </a:r>
            <a:r>
              <a:rPr lang="en-US" sz="1400" dirty="0">
                <a:solidFill>
                  <a:schemeClr val="tx2"/>
                </a:solidFill>
                <a:latin typeface="Segoe UI" panose="020B0502040204020203" pitchFamily="34" charset="0"/>
                <a:cs typeface="Segoe UI" panose="020B0502040204020203" pitchFamily="34" charset="0"/>
              </a:rPr>
              <a:t>effort</a:t>
            </a:r>
          </a:p>
          <a:p>
            <a:pPr marL="685794" lvl="1" indent="-228594" defTabSz="609585" fontAlgn="base">
              <a:spcBef>
                <a:spcPct val="0"/>
              </a:spcBef>
              <a:spcAft>
                <a:spcPts val="400"/>
              </a:spcAft>
              <a:buClr>
                <a:srgbClr val="0070C0"/>
              </a:buClr>
              <a:buFont typeface="Wingdings" panose="05000000000000000000" pitchFamily="2" charset="2"/>
              <a:buChar char="ä"/>
              <a:defRPr/>
            </a:pPr>
            <a:r>
              <a:rPr lang="en-US" sz="1400" b="1" dirty="0">
                <a:solidFill>
                  <a:schemeClr val="tx2"/>
                </a:solidFill>
                <a:latin typeface="Segoe UI" panose="020B0502040204020203" pitchFamily="34" charset="0"/>
                <a:cs typeface="Segoe UI" panose="020B0502040204020203" pitchFamily="34" charset="0"/>
              </a:rPr>
              <a:t>Cloud </a:t>
            </a:r>
            <a:r>
              <a:rPr lang="en-US" sz="1400" b="1" dirty="0">
                <a:solidFill>
                  <a:schemeClr val="tx2"/>
                </a:solidFill>
                <a:latin typeface="Segoe UI" panose="020B0502040204020203" pitchFamily="34" charset="0"/>
                <a:cs typeface="Segoe UI" panose="020B0502040204020203" pitchFamily="34" charset="0"/>
              </a:rPr>
              <a:t>services </a:t>
            </a:r>
            <a:r>
              <a:rPr lang="en-US" sz="1400" dirty="0">
                <a:solidFill>
                  <a:schemeClr val="tx2"/>
                </a:solidFill>
                <a:latin typeface="Segoe UI" panose="020B0502040204020203" pitchFamily="34" charset="0"/>
                <a:cs typeface="Segoe UI" panose="020B0502040204020203" pitchFamily="34" charset="0"/>
              </a:rPr>
              <a:t>– we can resolve the challenges in 1,2 using cloud services .However, they are costly and the location of the cloud provider’s servers impacts the execution speed of your </a:t>
            </a:r>
            <a:r>
              <a:rPr lang="en-US" sz="1400" dirty="0" smtClean="0">
                <a:solidFill>
                  <a:schemeClr val="tx2"/>
                </a:solidFill>
                <a:latin typeface="Segoe UI" panose="020B0502040204020203" pitchFamily="34" charset="0"/>
                <a:cs typeface="Segoe UI" panose="020B0502040204020203" pitchFamily="34" charset="0"/>
              </a:rPr>
              <a:t>tests</a:t>
            </a:r>
            <a:endParaRPr lang="en-US" sz="1400" dirty="0">
              <a:solidFill>
                <a:schemeClr val="tx2"/>
              </a:solidFill>
              <a:latin typeface="Segoe UI" panose="020B0502040204020203" pitchFamily="34" charset="0"/>
              <a:cs typeface="Segoe UI" panose="020B0502040204020203" pitchFamily="34" charset="0"/>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5410" y="2131565"/>
            <a:ext cx="914400" cy="731520"/>
          </a:xfrm>
          <a:prstGeom prst="rect">
            <a:avLst/>
          </a:prstGeom>
        </p:spPr>
      </p:pic>
      <p:sp>
        <p:nvSpPr>
          <p:cNvPr id="11" name="TextBox 10"/>
          <p:cNvSpPr txBox="1"/>
          <p:nvPr/>
        </p:nvSpPr>
        <p:spPr>
          <a:xfrm>
            <a:off x="295431" y="720190"/>
            <a:ext cx="3074786" cy="369332"/>
          </a:xfrm>
          <a:prstGeom prst="rect">
            <a:avLst/>
          </a:prstGeom>
          <a:noFill/>
        </p:spPr>
        <p:txBody>
          <a:bodyPr wrap="square" rtlCol="0">
            <a:spAutoFit/>
          </a:bodyPr>
          <a:lstStyle/>
          <a:p>
            <a:r>
              <a:rPr lang="en-US" dirty="0">
                <a:solidFill>
                  <a:schemeClr val="tx2"/>
                </a:solidFill>
                <a:latin typeface="Segoe UI" panose="020B0502040204020203" pitchFamily="34" charset="0"/>
                <a:cs typeface="Segoe UI" panose="020B0502040204020203" pitchFamily="34" charset="0"/>
              </a:rPr>
              <a:t>Problem Statement</a:t>
            </a:r>
          </a:p>
        </p:txBody>
      </p:sp>
    </p:spTree>
    <p:extLst>
      <p:ext uri="{BB962C8B-B14F-4D97-AF65-F5344CB8AC3E}">
        <p14:creationId xmlns:p14="http://schemas.microsoft.com/office/powerpoint/2010/main" val="125466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609585"/>
            <a:fld id="{B32AB80A-78BA-6B42-BA0D-B44ACF890F5A}" type="slidenum">
              <a:rPr lang="en-US">
                <a:solidFill>
                  <a:prstClr val="white"/>
                </a:solidFill>
                <a:latin typeface="Calibri" panose="020F0502020204030204" pitchFamily="34" charset="0"/>
                <a:cs typeface="Calibri" panose="020F0502020204030204" pitchFamily="34" charset="0"/>
              </a:rPr>
              <a:pPr defTabSz="609585"/>
              <a:t>2</a:t>
            </a:fld>
            <a:endParaRPr lang="en-US" dirty="0">
              <a:solidFill>
                <a:prstClr val="white"/>
              </a:solidFill>
              <a:latin typeface="Calibri" panose="020F0502020204030204" pitchFamily="34" charset="0"/>
              <a:cs typeface="Calibri" panose="020F0502020204030204" pitchFamily="34" charset="0"/>
            </a:endParaRPr>
          </a:p>
        </p:txBody>
      </p:sp>
      <p:sp>
        <p:nvSpPr>
          <p:cNvPr id="8" name="Title 7"/>
          <p:cNvSpPr>
            <a:spLocks noGrp="1"/>
          </p:cNvSpPr>
          <p:nvPr>
            <p:ph type="title"/>
          </p:nvPr>
        </p:nvSpPr>
        <p:spPr>
          <a:xfrm>
            <a:off x="164801" y="65475"/>
            <a:ext cx="11278184" cy="512757"/>
          </a:xfrm>
        </p:spPr>
        <p:txBody>
          <a:bodyPr>
            <a:normAutofit/>
          </a:bodyPr>
          <a:lstStyle/>
          <a:p>
            <a:r>
              <a:rPr lang="en-US" dirty="0" smtClean="0"/>
              <a:t>Docker </a:t>
            </a:r>
            <a:r>
              <a:rPr lang="en-US" dirty="0"/>
              <a:t>in Test Automation </a:t>
            </a:r>
          </a:p>
        </p:txBody>
      </p:sp>
      <p:sp>
        <p:nvSpPr>
          <p:cNvPr id="11" name="TextBox 10"/>
          <p:cNvSpPr txBox="1"/>
          <p:nvPr/>
        </p:nvSpPr>
        <p:spPr>
          <a:xfrm>
            <a:off x="295431" y="720190"/>
            <a:ext cx="3074786" cy="369332"/>
          </a:xfrm>
          <a:prstGeom prst="rect">
            <a:avLst/>
          </a:prstGeom>
          <a:noFill/>
        </p:spPr>
        <p:txBody>
          <a:bodyPr wrap="square" rtlCol="0">
            <a:spAutoFit/>
          </a:bodyPr>
          <a:lstStyle/>
          <a:p>
            <a:r>
              <a:rPr lang="en-US" dirty="0" smtClean="0">
                <a:solidFill>
                  <a:schemeClr val="tx2"/>
                </a:solidFill>
                <a:latin typeface="Segoe UI" panose="020B0502040204020203" pitchFamily="34" charset="0"/>
                <a:cs typeface="Segoe UI" panose="020B0502040204020203" pitchFamily="34" charset="0"/>
              </a:rPr>
              <a:t>What is Docker ?	</a:t>
            </a:r>
            <a:endParaRPr lang="en-US" dirty="0">
              <a:solidFill>
                <a:schemeClr val="tx2"/>
              </a:solidFill>
              <a:latin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048" y="2288097"/>
            <a:ext cx="4581525" cy="2728411"/>
          </a:xfrm>
          <a:prstGeom prst="rect">
            <a:avLst/>
          </a:prstGeom>
        </p:spPr>
      </p:pic>
      <p:graphicFrame>
        <p:nvGraphicFramePr>
          <p:cNvPr id="13" name="Object 12"/>
          <p:cNvGraphicFramePr>
            <a:graphicFrameLocks noChangeAspect="1"/>
          </p:cNvGraphicFramePr>
          <p:nvPr>
            <p:extLst>
              <p:ext uri="{D42A27DB-BD31-4B8C-83A1-F6EECF244321}">
                <p14:modId xmlns:p14="http://schemas.microsoft.com/office/powerpoint/2010/main" val="1012829131"/>
              </p:ext>
            </p:extLst>
          </p:nvPr>
        </p:nvGraphicFramePr>
        <p:xfrm>
          <a:off x="9810202" y="5458616"/>
          <a:ext cx="1730375" cy="739628"/>
        </p:xfrm>
        <a:graphic>
          <a:graphicData uri="http://schemas.openxmlformats.org/presentationml/2006/ole">
            <mc:AlternateContent xmlns:mc="http://schemas.openxmlformats.org/markup-compatibility/2006">
              <mc:Choice xmlns:v="urn:schemas-microsoft-com:vml" Requires="v">
                <p:oleObj spid="_x0000_s2053" name="Packager Shell Object" showAsIcon="1" r:id="rId5" imgW="1423080" imgH="506160" progId="Package">
                  <p:embed/>
                </p:oleObj>
              </mc:Choice>
              <mc:Fallback>
                <p:oleObj name="Packager Shell Object" showAsIcon="1" r:id="rId5" imgW="1423080" imgH="506160" progId="Package">
                  <p:embed/>
                  <p:pic>
                    <p:nvPicPr>
                      <p:cNvPr id="21" name="Object 20"/>
                      <p:cNvPicPr/>
                      <p:nvPr/>
                    </p:nvPicPr>
                    <p:blipFill>
                      <a:blip r:embed="rId6"/>
                      <a:stretch>
                        <a:fillRect/>
                      </a:stretch>
                    </p:blipFill>
                    <p:spPr>
                      <a:xfrm>
                        <a:off x="9810202" y="5458616"/>
                        <a:ext cx="1730375" cy="739628"/>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142045840"/>
              </p:ext>
            </p:extLst>
          </p:nvPr>
        </p:nvGraphicFramePr>
        <p:xfrm>
          <a:off x="8726108" y="5458437"/>
          <a:ext cx="911225" cy="895350"/>
        </p:xfrm>
        <a:graphic>
          <a:graphicData uri="http://schemas.openxmlformats.org/presentationml/2006/ole">
            <mc:AlternateContent xmlns:mc="http://schemas.openxmlformats.org/markup-compatibility/2006">
              <mc:Choice xmlns:v="urn:schemas-microsoft-com:vml" Requires="v">
                <p:oleObj spid="_x0000_s2054" name="Packager Shell Object" showAsIcon="1" r:id="rId7" imgW="664200" imgH="506160" progId="Package">
                  <p:embed/>
                </p:oleObj>
              </mc:Choice>
              <mc:Fallback>
                <p:oleObj name="Packager Shell Object" showAsIcon="1" r:id="rId7" imgW="664200" imgH="506160" progId="Package">
                  <p:embed/>
                  <p:pic>
                    <p:nvPicPr>
                      <p:cNvPr id="22" name="Object 21"/>
                      <p:cNvPicPr/>
                      <p:nvPr/>
                    </p:nvPicPr>
                    <p:blipFill>
                      <a:blip r:embed="rId8"/>
                      <a:stretch>
                        <a:fillRect/>
                      </a:stretch>
                    </p:blipFill>
                    <p:spPr>
                      <a:xfrm>
                        <a:off x="8726108" y="5458437"/>
                        <a:ext cx="911225" cy="89535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618469074"/>
              </p:ext>
            </p:extLst>
          </p:nvPr>
        </p:nvGraphicFramePr>
        <p:xfrm>
          <a:off x="7298946" y="5458437"/>
          <a:ext cx="909637" cy="901700"/>
        </p:xfrm>
        <a:graphic>
          <a:graphicData uri="http://schemas.openxmlformats.org/presentationml/2006/ole">
            <mc:AlternateContent xmlns:mc="http://schemas.openxmlformats.org/markup-compatibility/2006">
              <mc:Choice xmlns:v="urn:schemas-microsoft-com:vml" Requires="v">
                <p:oleObj spid="_x0000_s2055" name="Packager Shell Object" showAsIcon="1" r:id="rId9" imgW="645120" imgH="506160" progId="Package">
                  <p:embed/>
                </p:oleObj>
              </mc:Choice>
              <mc:Fallback>
                <p:oleObj name="Packager Shell Object" showAsIcon="1" r:id="rId9" imgW="645120" imgH="506160" progId="Package">
                  <p:embed/>
                  <p:pic>
                    <p:nvPicPr>
                      <p:cNvPr id="24" name="Object 23"/>
                      <p:cNvPicPr/>
                      <p:nvPr/>
                    </p:nvPicPr>
                    <p:blipFill>
                      <a:blip r:embed="rId10"/>
                      <a:stretch>
                        <a:fillRect/>
                      </a:stretch>
                    </p:blipFill>
                    <p:spPr>
                      <a:xfrm>
                        <a:off x="7298946" y="5458437"/>
                        <a:ext cx="909637" cy="901700"/>
                      </a:xfrm>
                      <a:prstGeom prst="rect">
                        <a:avLst/>
                      </a:prstGeom>
                    </p:spPr>
                  </p:pic>
                </p:oleObj>
              </mc:Fallback>
            </mc:AlternateContent>
          </a:graphicData>
        </a:graphic>
      </p:graphicFrame>
      <p:sp>
        <p:nvSpPr>
          <p:cNvPr id="16" name="Flowchart: Process 15"/>
          <p:cNvSpPr/>
          <p:nvPr/>
        </p:nvSpPr>
        <p:spPr>
          <a:xfrm>
            <a:off x="326982" y="1195285"/>
            <a:ext cx="6587303" cy="4653562"/>
          </a:xfrm>
          <a:prstGeom prst="flowChartProcess">
            <a:avLst/>
          </a:prstGeom>
          <a:solidFill>
            <a:schemeClr val="bg1"/>
          </a:solidFill>
          <a:ln w="3175">
            <a:noFill/>
          </a:ln>
          <a:effectLst>
            <a:outerShdw blurRad="50800" sx="99000" sy="99000" algn="ctr" rotWithShape="0">
              <a:prstClr val="black">
                <a:alpha val="50000"/>
              </a:prstClr>
            </a:outerShdw>
            <a:softEdge rad="31750"/>
          </a:effectLst>
        </p:spPr>
        <p:style>
          <a:lnRef idx="1">
            <a:schemeClr val="accent1"/>
          </a:lnRef>
          <a:fillRef idx="0">
            <a:schemeClr val="accent1"/>
          </a:fillRef>
          <a:effectRef idx="0">
            <a:schemeClr val="accent1"/>
          </a:effectRef>
          <a:fontRef idx="minor">
            <a:schemeClr val="tx1"/>
          </a:fontRef>
        </p:style>
        <p:txBody>
          <a:bodyPr/>
          <a:lstStyle/>
          <a:p>
            <a:pPr defTabSz="609585" fontAlgn="base">
              <a:spcBef>
                <a:spcPct val="0"/>
              </a:spcBef>
              <a:spcAft>
                <a:spcPts val="400"/>
              </a:spcAft>
              <a:buClr>
                <a:srgbClr val="0070C0"/>
              </a:buClr>
              <a:defRPr/>
            </a:pPr>
            <a:endParaRPr lang="en-US" sz="1600" dirty="0" smtClean="0">
              <a:solidFill>
                <a:schemeClr val="tx2"/>
              </a:solidFill>
              <a:latin typeface="Calibri" panose="020F0502020204030204" pitchFamily="34" charset="0"/>
              <a:cs typeface="Calibri" panose="020F0502020204030204" pitchFamily="34" charset="0"/>
            </a:endParaRPr>
          </a:p>
          <a:p>
            <a:pPr marL="228594" indent="-228594" defTabSz="609585" fontAlgn="base">
              <a:spcBef>
                <a:spcPct val="0"/>
              </a:spcBef>
              <a:spcAft>
                <a:spcPts val="400"/>
              </a:spcAft>
              <a:buClr>
                <a:srgbClr val="0070C0"/>
              </a:buClr>
              <a:buFont typeface="Wingdings" panose="05000000000000000000" pitchFamily="2" charset="2"/>
              <a:buChar char="ä"/>
              <a:defRPr/>
            </a:pPr>
            <a:r>
              <a:rPr lang="en-US" sz="1400" b="1" dirty="0" smtClean="0">
                <a:solidFill>
                  <a:schemeClr val="tx2"/>
                </a:solidFill>
                <a:latin typeface="Segoe UI" panose="020B0502040204020203" pitchFamily="34" charset="0"/>
                <a:cs typeface="Segoe UI" panose="020B0502040204020203" pitchFamily="34" charset="0"/>
              </a:rPr>
              <a:t>Docker</a:t>
            </a:r>
            <a:r>
              <a:rPr lang="en-US" sz="1400" dirty="0" smtClean="0">
                <a:solidFill>
                  <a:schemeClr val="tx2"/>
                </a:solidFill>
                <a:latin typeface="Segoe UI" panose="020B0502040204020203" pitchFamily="34" charset="0"/>
                <a:cs typeface="Segoe UI" panose="020B0502040204020203" pitchFamily="34" charset="0"/>
              </a:rPr>
              <a:t> is a tool designed to make it easier to create, deploy, and run applications by using containers</a:t>
            </a:r>
          </a:p>
          <a:p>
            <a:pPr marL="228594" indent="-228594" defTabSz="609585" fontAlgn="base">
              <a:spcBef>
                <a:spcPct val="0"/>
              </a:spcBef>
              <a:spcAft>
                <a:spcPts val="400"/>
              </a:spcAft>
              <a:buClr>
                <a:srgbClr val="0070C0"/>
              </a:buClr>
              <a:buFont typeface="Wingdings" panose="05000000000000000000" pitchFamily="2" charset="2"/>
              <a:buChar char="ä"/>
              <a:defRPr/>
            </a:pPr>
            <a:endParaRPr lang="en-US" sz="1400" dirty="0" smtClean="0">
              <a:solidFill>
                <a:schemeClr val="tx2"/>
              </a:solidFill>
              <a:latin typeface="Segoe UI" panose="020B0502040204020203" pitchFamily="34" charset="0"/>
              <a:cs typeface="Segoe UI" panose="020B0502040204020203" pitchFamily="34" charset="0"/>
            </a:endParaRPr>
          </a:p>
          <a:p>
            <a:pPr marL="228594" indent="-228594" defTabSz="609585" fontAlgn="base">
              <a:spcBef>
                <a:spcPct val="0"/>
              </a:spcBef>
              <a:spcAft>
                <a:spcPts val="400"/>
              </a:spcAft>
              <a:buClr>
                <a:srgbClr val="0070C0"/>
              </a:buClr>
              <a:buFont typeface="Wingdings" panose="05000000000000000000" pitchFamily="2" charset="2"/>
              <a:buChar char="ä"/>
              <a:defRPr/>
            </a:pPr>
            <a:r>
              <a:rPr lang="en-US" sz="1467"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Docker container</a:t>
            </a:r>
            <a:r>
              <a:rPr lang="en-US" sz="1467"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is an open source software development platform. Its main benefit is to package applications in “containers,” allowing them to be portable among any system running the Linux operating system (OS)</a:t>
            </a:r>
          </a:p>
          <a:p>
            <a:pPr marL="228594" indent="-228594" defTabSz="609585" fontAlgn="base">
              <a:spcBef>
                <a:spcPct val="0"/>
              </a:spcBef>
              <a:spcAft>
                <a:spcPts val="400"/>
              </a:spcAft>
              <a:buClr>
                <a:srgbClr val="0070C0"/>
              </a:buClr>
              <a:buFont typeface="Wingdings" panose="05000000000000000000" pitchFamily="2" charset="2"/>
              <a:buChar char="ä"/>
              <a:defRPr/>
            </a:pPr>
            <a:endParaRPr lang="en-US" sz="1467"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28594" indent="-228594" defTabSz="609585" fontAlgn="base">
              <a:spcBef>
                <a:spcPct val="0"/>
              </a:spcBef>
              <a:spcAft>
                <a:spcPts val="400"/>
              </a:spcAft>
              <a:buClr>
                <a:srgbClr val="0070C0"/>
              </a:buClr>
              <a:buFont typeface="Wingdings" panose="05000000000000000000" pitchFamily="2" charset="2"/>
              <a:buChar char="ä"/>
              <a:defRPr/>
            </a:pPr>
            <a:r>
              <a:rPr lang="en-US" sz="1467"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Container</a:t>
            </a:r>
            <a:r>
              <a:rPr lang="en-US" sz="1467"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is a fast, neat capsule containing your application</a:t>
            </a:r>
          </a:p>
          <a:p>
            <a:pPr marL="228594" indent="-228594" defTabSz="609585" fontAlgn="base">
              <a:spcBef>
                <a:spcPct val="0"/>
              </a:spcBef>
              <a:spcAft>
                <a:spcPts val="400"/>
              </a:spcAft>
              <a:buClr>
                <a:srgbClr val="0070C0"/>
              </a:buClr>
              <a:buFont typeface="Wingdings" panose="05000000000000000000" pitchFamily="2" charset="2"/>
              <a:buChar char="ä"/>
              <a:defRPr/>
            </a:pPr>
            <a:r>
              <a:rPr lang="en-US" sz="1467"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Docker Hub</a:t>
            </a:r>
            <a:r>
              <a:rPr lang="en-US" sz="1467"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is a cloud-based registry service which allows you to link to code repositories, build your images and test them, stores manually pushed images, and links to Docker Cloud so you can deploy images to your hosts</a:t>
            </a:r>
          </a:p>
          <a:p>
            <a:pPr marL="228594" indent="-228594" defTabSz="609585" fontAlgn="base">
              <a:spcBef>
                <a:spcPct val="0"/>
              </a:spcBef>
              <a:spcAft>
                <a:spcPts val="400"/>
              </a:spcAft>
              <a:buClr>
                <a:srgbClr val="0070C0"/>
              </a:buClr>
              <a:buFont typeface="Wingdings" panose="05000000000000000000" pitchFamily="2" charset="2"/>
              <a:buChar char="ä"/>
              <a:defRPr/>
            </a:pPr>
            <a:endParaRPr lang="en-US" sz="1467" dirty="0" smtClean="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228594" indent="-228594" defTabSz="609585" fontAlgn="base">
              <a:spcBef>
                <a:spcPct val="0"/>
              </a:spcBef>
              <a:spcAft>
                <a:spcPts val="400"/>
              </a:spcAft>
              <a:buClr>
                <a:srgbClr val="0070C0"/>
              </a:buClr>
              <a:buFont typeface="Wingdings" panose="05000000000000000000" pitchFamily="2" charset="2"/>
              <a:buChar char="ä"/>
              <a:defRPr/>
            </a:pPr>
            <a:r>
              <a:rPr lang="en-US" sz="1467"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1600" b="1" dirty="0">
                <a:solidFill>
                  <a:schemeClr val="tx2"/>
                </a:solidFill>
                <a:latin typeface="Segoe UI" panose="020B0502040204020203" pitchFamily="34" charset="0"/>
                <a:cs typeface="Segoe UI" panose="020B0502040204020203" pitchFamily="34" charset="0"/>
              </a:rPr>
              <a:t>Docker </a:t>
            </a:r>
            <a:r>
              <a:rPr lang="en-US" sz="1467"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can get more applications running on the same hardware than other technologies; it makes it easy for developers to quickly create ready-to-run container applications</a:t>
            </a:r>
          </a:p>
        </p:txBody>
      </p:sp>
      <p:pic>
        <p:nvPicPr>
          <p:cNvPr id="17" name="Picture 16"/>
          <p:cNvPicPr>
            <a:picLocks noChangeAspect="1"/>
          </p:cNvPicPr>
          <p:nvPr/>
        </p:nvPicPr>
        <p:blipFill>
          <a:blip r:embed="rId11"/>
          <a:stretch>
            <a:fillRect/>
          </a:stretch>
        </p:blipFill>
        <p:spPr>
          <a:xfrm>
            <a:off x="7825827" y="1020161"/>
            <a:ext cx="3714750" cy="981075"/>
          </a:xfrm>
          <a:prstGeom prst="rect">
            <a:avLst/>
          </a:prstGeom>
        </p:spPr>
      </p:pic>
    </p:spTree>
    <p:extLst>
      <p:ext uri="{BB962C8B-B14F-4D97-AF65-F5344CB8AC3E}">
        <p14:creationId xmlns:p14="http://schemas.microsoft.com/office/powerpoint/2010/main" val="361359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609585"/>
            <a:fld id="{B32AB80A-78BA-6B42-BA0D-B44ACF890F5A}" type="slidenum">
              <a:rPr lang="en-US">
                <a:solidFill>
                  <a:prstClr val="white"/>
                </a:solidFill>
                <a:latin typeface="Calibri" panose="020F0502020204030204" pitchFamily="34" charset="0"/>
                <a:cs typeface="Calibri" panose="020F0502020204030204" pitchFamily="34" charset="0"/>
              </a:rPr>
              <a:pPr defTabSz="609585"/>
              <a:t>3</a:t>
            </a:fld>
            <a:endParaRPr lang="en-US" dirty="0">
              <a:solidFill>
                <a:prstClr val="white"/>
              </a:solidFill>
              <a:latin typeface="Calibri" panose="020F0502020204030204" pitchFamily="34" charset="0"/>
              <a:cs typeface="Calibri" panose="020F0502020204030204" pitchFamily="34" charset="0"/>
            </a:endParaRPr>
          </a:p>
        </p:txBody>
      </p:sp>
      <p:sp>
        <p:nvSpPr>
          <p:cNvPr id="8" name="Title 7"/>
          <p:cNvSpPr>
            <a:spLocks noGrp="1"/>
          </p:cNvSpPr>
          <p:nvPr>
            <p:ph type="title"/>
          </p:nvPr>
        </p:nvSpPr>
        <p:spPr>
          <a:xfrm>
            <a:off x="164801" y="65475"/>
            <a:ext cx="11278184" cy="512757"/>
          </a:xfrm>
        </p:spPr>
        <p:txBody>
          <a:bodyPr>
            <a:normAutofit/>
          </a:bodyPr>
          <a:lstStyle/>
          <a:p>
            <a:r>
              <a:rPr lang="en-US" dirty="0" smtClean="0"/>
              <a:t>Docker in Test Automation</a:t>
            </a:r>
            <a:endParaRPr lang="en-US" dirty="0"/>
          </a:p>
        </p:txBody>
      </p:sp>
      <p:sp>
        <p:nvSpPr>
          <p:cNvPr id="12" name="TextBox 11"/>
          <p:cNvSpPr txBox="1"/>
          <p:nvPr/>
        </p:nvSpPr>
        <p:spPr>
          <a:xfrm>
            <a:off x="7026447" y="1275354"/>
            <a:ext cx="4629011" cy="4812343"/>
          </a:xfrm>
          <a:prstGeom prst="rect">
            <a:avLst/>
          </a:prstGeom>
          <a:noFill/>
        </p:spPr>
        <p:txBody>
          <a:bodyPr wrap="square" rtlCol="0">
            <a:spAutoFit/>
          </a:bodyPr>
          <a:lstStyle/>
          <a:p>
            <a:pPr algn="l"/>
            <a:endParaRPr lang="en-US" sz="1400" dirty="0" smtClean="0">
              <a:solidFill>
                <a:schemeClr val="tx2"/>
              </a:solidFill>
              <a:latin typeface="Calibri" panose="020F0502020204030204" pitchFamily="34" charset="0"/>
              <a:cs typeface="Calibri" panose="020F0502020204030204" pitchFamily="34" charset="0"/>
            </a:endParaRPr>
          </a:p>
          <a:p>
            <a:pPr algn="l"/>
            <a:r>
              <a:rPr lang="en-US" sz="1600" dirty="0" smtClean="0">
                <a:solidFill>
                  <a:schemeClr val="tx2"/>
                </a:solidFill>
                <a:latin typeface="Segoe UI" panose="020B0502040204020203" pitchFamily="34" charset="0"/>
                <a:cs typeface="Segoe UI" panose="020B0502040204020203" pitchFamily="34" charset="0"/>
              </a:rPr>
              <a:t>Steps:</a:t>
            </a:r>
            <a:endParaRPr lang="en-US" sz="1400" i="1" u="sng" dirty="0" smtClean="0">
              <a:solidFill>
                <a:schemeClr val="accent3"/>
              </a:solidFill>
              <a:latin typeface="Calibri" panose="020F0502020204030204" pitchFamily="34" charset="0"/>
              <a:cs typeface="Calibri" panose="020F0502020204030204" pitchFamily="34" charset="0"/>
            </a:endParaRPr>
          </a:p>
          <a:p>
            <a:pPr algn="l"/>
            <a:endParaRPr lang="en-US" sz="1400" dirty="0">
              <a:solidFill>
                <a:schemeClr val="tx2"/>
              </a:solidFill>
              <a:latin typeface="Calibri" panose="020F0502020204030204" pitchFamily="34" charset="0"/>
              <a:cs typeface="Calibri" panose="020F0502020204030204" pitchFamily="34" charset="0"/>
            </a:endParaRP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Automation Tester commits his code to  </a:t>
            </a:r>
            <a:r>
              <a:rPr lang="en-US" sz="1467" dirty="0" err="1">
                <a:solidFill>
                  <a:schemeClr val="tx2"/>
                </a:solidFill>
                <a:latin typeface="Segoe UI" panose="020B0502040204020203" pitchFamily="34" charset="0"/>
                <a:ea typeface="Segoe UI" panose="020B0502040204020203" pitchFamily="34" charset="0"/>
                <a:cs typeface="Segoe UI" panose="020B0502040204020203" pitchFamily="34" charset="0"/>
              </a:rPr>
              <a:t>git</a:t>
            </a: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1467" dirty="0" err="1">
                <a:solidFill>
                  <a:schemeClr val="tx2"/>
                </a:solidFill>
                <a:latin typeface="Segoe UI" panose="020B0502040204020203" pitchFamily="34" charset="0"/>
                <a:ea typeface="Segoe UI" panose="020B0502040204020203" pitchFamily="34" charset="0"/>
                <a:cs typeface="Segoe UI" panose="020B0502040204020203" pitchFamily="34" charset="0"/>
              </a:rPr>
              <a:t>svn</a:t>
            </a: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 repositories</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Initiate the Jenkins container and configure the below jobs</a:t>
            </a:r>
          </a:p>
          <a:p>
            <a:pPr algn="l"/>
            <a:endParaRPr lang="en-US" sz="1400" dirty="0" smtClean="0">
              <a:solidFill>
                <a:schemeClr val="tx2"/>
              </a:solidFill>
              <a:latin typeface="Calibri" panose="020F0502020204030204" pitchFamily="34" charset="0"/>
              <a:cs typeface="Calibri" panose="020F0502020204030204" pitchFamily="34" charset="0"/>
            </a:endParaRPr>
          </a:p>
          <a:p>
            <a:pPr algn="l"/>
            <a:r>
              <a:rPr lang="en-US" sz="1600" dirty="0">
                <a:solidFill>
                  <a:schemeClr val="tx2"/>
                </a:solidFill>
                <a:latin typeface="Segoe UI" panose="020B0502040204020203" pitchFamily="34" charset="0"/>
                <a:cs typeface="Segoe UI" panose="020B0502040204020203" pitchFamily="34" charset="0"/>
              </a:rPr>
              <a:t>Job-1 : </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Pull the source code from repositories and build it</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Create Docker image form the source code</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Push the </a:t>
            </a: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s</a:t>
            </a: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ource </a:t>
            </a: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c</a:t>
            </a: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ode to Docker hub</a:t>
            </a:r>
          </a:p>
          <a:p>
            <a:pPr algn="l"/>
            <a:endParaRPr lang="en-US" sz="1400" dirty="0">
              <a:solidFill>
                <a:schemeClr val="tx2"/>
              </a:solidFill>
              <a:latin typeface="Calibri" panose="020F0502020204030204" pitchFamily="34" charset="0"/>
              <a:cs typeface="Calibri" panose="020F0502020204030204" pitchFamily="34" charset="0"/>
            </a:endParaRPr>
          </a:p>
          <a:p>
            <a:pPr algn="l"/>
            <a:r>
              <a:rPr lang="en-US" sz="1600" dirty="0">
                <a:solidFill>
                  <a:schemeClr val="tx2"/>
                </a:solidFill>
                <a:latin typeface="Segoe UI" panose="020B0502040204020203" pitchFamily="34" charset="0"/>
                <a:cs typeface="Segoe UI" panose="020B0502040204020203" pitchFamily="34" charset="0"/>
              </a:rPr>
              <a:t>Job-2:</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Pull the Docker image from Docker hub</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Initiate the </a:t>
            </a:r>
            <a:r>
              <a:rPr lang="en-US" sz="1600" dirty="0">
                <a:solidFill>
                  <a:schemeClr val="tx2"/>
                </a:solidFill>
                <a:latin typeface="Segoe UI" panose="020B0502040204020203" pitchFamily="34" charset="0"/>
                <a:cs typeface="Segoe UI" panose="020B0502040204020203" pitchFamily="34" charset="0"/>
              </a:rPr>
              <a:t>docker-yaml</a:t>
            </a: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 file which will run the selenium hub, node and source code containers.</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Achieve the test results</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Scale down the resources</a:t>
            </a:r>
          </a:p>
        </p:txBody>
      </p:sp>
      <p:grpSp>
        <p:nvGrpSpPr>
          <p:cNvPr id="13" name="Group 12"/>
          <p:cNvGrpSpPr/>
          <p:nvPr/>
        </p:nvGrpSpPr>
        <p:grpSpPr>
          <a:xfrm>
            <a:off x="111561" y="1470663"/>
            <a:ext cx="6603098" cy="3811199"/>
            <a:chOff x="123593" y="1109717"/>
            <a:chExt cx="6603098" cy="3811199"/>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593" y="1126858"/>
              <a:ext cx="914400" cy="791183"/>
            </a:xfrm>
            <a:prstGeom prst="rect">
              <a:avLst/>
            </a:prstGeom>
            <a:ln>
              <a:noFill/>
            </a:ln>
            <a:effectLst>
              <a:softEdge rad="112500"/>
            </a:effectLst>
          </p:spPr>
        </p:pic>
        <p:sp>
          <p:nvSpPr>
            <p:cNvPr id="15" name="Rounded Rectangle 14"/>
            <p:cNvSpPr/>
            <p:nvPr/>
          </p:nvSpPr>
          <p:spPr>
            <a:xfrm>
              <a:off x="794084" y="1874532"/>
              <a:ext cx="5888832" cy="3046384"/>
            </a:xfrm>
            <a:prstGeom prst="roundRect">
              <a:avLst/>
            </a:prstGeom>
            <a:solidFill>
              <a:schemeClr val="bg1"/>
            </a:solidFill>
            <a:ln w="5715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200" dirty="0" smtClean="0">
                <a:solidFill>
                  <a:schemeClr val="tx2"/>
                </a:solidFill>
              </a:endParaRPr>
            </a:p>
          </p:txBody>
        </p:sp>
        <p:pic>
          <p:nvPicPr>
            <p:cNvPr id="16" name="Picture 15"/>
            <p:cNvPicPr>
              <a:picLocks noChangeAspect="1"/>
            </p:cNvPicPr>
            <p:nvPr/>
          </p:nvPicPr>
          <p:blipFill>
            <a:blip r:embed="rId4"/>
            <a:stretch>
              <a:fillRect/>
            </a:stretch>
          </p:blipFill>
          <p:spPr>
            <a:xfrm>
              <a:off x="1922258" y="1109717"/>
              <a:ext cx="640080" cy="709524"/>
            </a:xfrm>
            <a:prstGeom prst="rect">
              <a:avLst/>
            </a:prstGeom>
          </p:spPr>
        </p:pic>
        <p:cxnSp>
          <p:nvCxnSpPr>
            <p:cNvPr id="17" name="Straight Arrow Connector 16"/>
            <p:cNvCxnSpPr/>
            <p:nvPr/>
          </p:nvCxnSpPr>
          <p:spPr>
            <a:xfrm>
              <a:off x="1037993" y="1479882"/>
              <a:ext cx="7235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15249" y="1942815"/>
              <a:ext cx="1238437" cy="261610"/>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Poll repository</a:t>
              </a:r>
            </a:p>
          </p:txBody>
        </p:sp>
        <p:sp>
          <p:nvSpPr>
            <p:cNvPr id="19" name="TextBox 18"/>
            <p:cNvSpPr txBox="1"/>
            <p:nvPr/>
          </p:nvSpPr>
          <p:spPr>
            <a:xfrm>
              <a:off x="777268" y="1196295"/>
              <a:ext cx="1238437" cy="261610"/>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     Push the code</a:t>
              </a:r>
            </a:p>
          </p:txBody>
        </p:sp>
        <p:grpSp>
          <p:nvGrpSpPr>
            <p:cNvPr id="23" name="Group 22"/>
            <p:cNvGrpSpPr/>
            <p:nvPr/>
          </p:nvGrpSpPr>
          <p:grpSpPr>
            <a:xfrm>
              <a:off x="171202" y="3000578"/>
              <a:ext cx="2190887" cy="1082379"/>
              <a:chOff x="948380" y="3521797"/>
              <a:chExt cx="2190887" cy="1082379"/>
            </a:xfrm>
          </p:grpSpPr>
          <p:pic>
            <p:nvPicPr>
              <p:cNvPr id="61" name="Picture 60"/>
              <p:cNvPicPr>
                <a:picLocks noChangeAspect="1"/>
              </p:cNvPicPr>
              <p:nvPr/>
            </p:nvPicPr>
            <p:blipFill>
              <a:blip r:embed="rId5"/>
              <a:stretch>
                <a:fillRect/>
              </a:stretch>
            </p:blipFill>
            <p:spPr>
              <a:xfrm>
                <a:off x="948380" y="3521797"/>
                <a:ext cx="1155513" cy="1082379"/>
              </a:xfrm>
              <a:prstGeom prst="rect">
                <a:avLst/>
              </a:prstGeom>
              <a:ln>
                <a:noFill/>
              </a:ln>
              <a:effectLst>
                <a:softEdge rad="112500"/>
              </a:effectLst>
            </p:spPr>
          </p:pic>
          <p:sp>
            <p:nvSpPr>
              <p:cNvPr id="62" name="TextBox 61"/>
              <p:cNvSpPr txBox="1"/>
              <p:nvPr/>
            </p:nvSpPr>
            <p:spPr>
              <a:xfrm>
                <a:off x="1792264" y="4118163"/>
                <a:ext cx="1347003" cy="261610"/>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Jenkins Server</a:t>
                </a:r>
              </a:p>
            </p:txBody>
          </p:sp>
        </p:grpSp>
        <p:grpSp>
          <p:nvGrpSpPr>
            <p:cNvPr id="26" name="Group 25"/>
            <p:cNvGrpSpPr/>
            <p:nvPr/>
          </p:nvGrpSpPr>
          <p:grpSpPr>
            <a:xfrm>
              <a:off x="2823085" y="2188563"/>
              <a:ext cx="3818437" cy="1117812"/>
              <a:chOff x="3229969" y="2202269"/>
              <a:chExt cx="3360226" cy="1117812"/>
            </a:xfrm>
          </p:grpSpPr>
          <p:grpSp>
            <p:nvGrpSpPr>
              <p:cNvPr id="53" name="Group 52"/>
              <p:cNvGrpSpPr/>
              <p:nvPr/>
            </p:nvGrpSpPr>
            <p:grpSpPr>
              <a:xfrm>
                <a:off x="3229969" y="2202269"/>
                <a:ext cx="1142048" cy="1117036"/>
                <a:chOff x="1502716" y="2281215"/>
                <a:chExt cx="1142048" cy="1117036"/>
              </a:xfrm>
            </p:grpSpPr>
            <p:sp>
              <p:nvSpPr>
                <p:cNvPr id="59" name="Rectangle 58"/>
                <p:cNvSpPr/>
                <p:nvPr/>
              </p:nvSpPr>
              <p:spPr>
                <a:xfrm>
                  <a:off x="1761536" y="2281215"/>
                  <a:ext cx="883228" cy="1038537"/>
                </a:xfrm>
                <a:prstGeom prst="rect">
                  <a:avLst/>
                </a:prstGeom>
                <a:solidFill>
                  <a:schemeClr val="bg1"/>
                </a:solidFill>
                <a:ln w="571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r>
                    <a:rPr lang="en-US" sz="1400" b="1" dirty="0" smtClean="0">
                      <a:solidFill>
                        <a:schemeClr val="tx2"/>
                      </a:solidFill>
                    </a:rPr>
                    <a:t>&gt;………</a:t>
                  </a:r>
                </a:p>
                <a:p>
                  <a:pPr algn="l"/>
                  <a:r>
                    <a:rPr lang="en-US" sz="1400" b="1" dirty="0" smtClean="0">
                      <a:solidFill>
                        <a:schemeClr val="tx2"/>
                      </a:solidFill>
                    </a:rPr>
                    <a:t>……..</a:t>
                  </a:r>
                </a:p>
                <a:p>
                  <a:pPr algn="l"/>
                  <a:r>
                    <a:rPr lang="en-US" sz="1400" b="1" dirty="0" smtClean="0">
                      <a:solidFill>
                        <a:schemeClr val="tx2"/>
                      </a:solidFill>
                    </a:rPr>
                    <a:t>………</a:t>
                  </a:r>
                </a:p>
              </p:txBody>
            </p:sp>
            <p:pic>
              <p:nvPicPr>
                <p:cNvPr id="60" name="Picture 59"/>
                <p:cNvPicPr>
                  <a:picLocks noChangeAspect="1"/>
                </p:cNvPicPr>
                <p:nvPr/>
              </p:nvPicPr>
              <p:blipFill>
                <a:blip r:embed="rId6"/>
                <a:stretch>
                  <a:fillRect/>
                </a:stretch>
              </p:blipFill>
              <p:spPr>
                <a:xfrm>
                  <a:off x="1502716" y="3010954"/>
                  <a:ext cx="517638" cy="387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cxnSp>
            <p:nvCxnSpPr>
              <p:cNvPr id="54" name="Straight Arrow Connector 53"/>
              <p:cNvCxnSpPr/>
              <p:nvPr/>
            </p:nvCxnSpPr>
            <p:spPr>
              <a:xfrm>
                <a:off x="4459011" y="2744198"/>
                <a:ext cx="875487"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359247" y="2305455"/>
                <a:ext cx="1556360" cy="430887"/>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 Create Image</a:t>
                </a:r>
              </a:p>
              <a:p>
                <a:pPr algn="l"/>
                <a:r>
                  <a:rPr lang="en-US" sz="1100" b="1" dirty="0">
                    <a:solidFill>
                      <a:schemeClr val="tx2"/>
                    </a:solidFill>
                    <a:latin typeface="Calibri" panose="020F0502020204030204" pitchFamily="34" charset="0"/>
                    <a:cs typeface="Calibri" panose="020F0502020204030204" pitchFamily="34" charset="0"/>
                  </a:rPr>
                  <a:t> </a:t>
                </a:r>
                <a:r>
                  <a:rPr lang="en-US" sz="1100" b="1" dirty="0" smtClean="0">
                    <a:solidFill>
                      <a:schemeClr val="tx2"/>
                    </a:solidFill>
                    <a:latin typeface="Calibri" panose="020F0502020204030204" pitchFamily="34" charset="0"/>
                    <a:cs typeface="Calibri" panose="020F0502020204030204" pitchFamily="34" charset="0"/>
                  </a:rPr>
                  <a:t>Push to Docker Hub</a:t>
                </a:r>
              </a:p>
            </p:txBody>
          </p:sp>
          <p:grpSp>
            <p:nvGrpSpPr>
              <p:cNvPr id="56" name="Group 55"/>
              <p:cNvGrpSpPr/>
              <p:nvPr/>
            </p:nvGrpSpPr>
            <p:grpSpPr>
              <a:xfrm>
                <a:off x="5463100" y="2320535"/>
                <a:ext cx="1127095" cy="999546"/>
                <a:chOff x="3971877" y="2385358"/>
                <a:chExt cx="1127095" cy="999546"/>
              </a:xfrm>
            </p:grpSpPr>
            <p:pic>
              <p:nvPicPr>
                <p:cNvPr id="57" name="Picture 56"/>
                <p:cNvPicPr>
                  <a:picLocks noChangeAspect="1"/>
                </p:cNvPicPr>
                <p:nvPr/>
              </p:nvPicPr>
              <p:blipFill>
                <a:blip r:embed="rId7"/>
                <a:stretch>
                  <a:fillRect/>
                </a:stretch>
              </p:blipFill>
              <p:spPr>
                <a:xfrm>
                  <a:off x="3971877" y="2385358"/>
                  <a:ext cx="999292" cy="870350"/>
                </a:xfrm>
                <a:prstGeom prst="rect">
                  <a:avLst/>
                </a:prstGeom>
              </p:spPr>
            </p:pic>
            <p:sp>
              <p:nvSpPr>
                <p:cNvPr id="58" name="TextBox 57"/>
                <p:cNvSpPr txBox="1"/>
                <p:nvPr/>
              </p:nvSpPr>
              <p:spPr>
                <a:xfrm>
                  <a:off x="4126367" y="3123294"/>
                  <a:ext cx="972605" cy="261610"/>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Docker Hub</a:t>
                  </a:r>
                </a:p>
              </p:txBody>
            </p:sp>
          </p:grpSp>
        </p:grpSp>
        <p:cxnSp>
          <p:nvCxnSpPr>
            <p:cNvPr id="27" name="Straight Connector 26"/>
            <p:cNvCxnSpPr>
              <a:stCxn id="16" idx="2"/>
            </p:cNvCxnSpPr>
            <p:nvPr/>
          </p:nvCxnSpPr>
          <p:spPr>
            <a:xfrm>
              <a:off x="2242298" y="1819241"/>
              <a:ext cx="0" cy="911251"/>
            </a:xfrm>
            <a:prstGeom prst="line">
              <a:avLst/>
            </a:prstGeom>
            <a:ln w="38100">
              <a:solidFill>
                <a:schemeClr val="accent3"/>
              </a:solidFill>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2230266" y="2730492"/>
              <a:ext cx="723543"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94084" y="3551630"/>
              <a:ext cx="5888832"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488254" y="3604953"/>
              <a:ext cx="1238437" cy="261610"/>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Pull   the image</a:t>
              </a:r>
            </a:p>
          </p:txBody>
        </p:sp>
        <p:cxnSp>
          <p:nvCxnSpPr>
            <p:cNvPr id="31" name="Straight Arrow Connector 30"/>
            <p:cNvCxnSpPr/>
            <p:nvPr/>
          </p:nvCxnSpPr>
          <p:spPr>
            <a:xfrm>
              <a:off x="5846056" y="3469864"/>
              <a:ext cx="0" cy="59980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661267" y="4213078"/>
              <a:ext cx="1671407" cy="383772"/>
              <a:chOff x="3678290" y="4157999"/>
              <a:chExt cx="1671407" cy="383772"/>
            </a:xfrm>
          </p:grpSpPr>
          <p:grpSp>
            <p:nvGrpSpPr>
              <p:cNvPr id="39" name="Group 38"/>
              <p:cNvGrpSpPr/>
              <p:nvPr/>
            </p:nvGrpSpPr>
            <p:grpSpPr>
              <a:xfrm>
                <a:off x="3678290" y="4157999"/>
                <a:ext cx="699466" cy="383772"/>
                <a:chOff x="2964760" y="4019476"/>
                <a:chExt cx="595892" cy="492367"/>
              </a:xfrm>
            </p:grpSpPr>
            <p:grpSp>
              <p:nvGrpSpPr>
                <p:cNvPr id="47" name="Group 46"/>
                <p:cNvGrpSpPr/>
                <p:nvPr/>
              </p:nvGrpSpPr>
              <p:grpSpPr>
                <a:xfrm>
                  <a:off x="2964760" y="4019476"/>
                  <a:ext cx="595892" cy="241154"/>
                  <a:chOff x="2779100" y="3672625"/>
                  <a:chExt cx="848822" cy="549694"/>
                </a:xfrm>
              </p:grpSpPr>
              <p:sp>
                <p:nvSpPr>
                  <p:cNvPr id="51" name="Rectangle 50"/>
                  <p:cNvSpPr/>
                  <p:nvPr/>
                </p:nvSpPr>
                <p:spPr>
                  <a:xfrm>
                    <a:off x="2991689" y="3672625"/>
                    <a:ext cx="636233" cy="454111"/>
                  </a:xfrm>
                  <a:prstGeom prst="rect">
                    <a:avLst/>
                  </a:prstGeom>
                  <a:solidFill>
                    <a:schemeClr val="bg1"/>
                  </a:solidFill>
                  <a:ln w="571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400" b="1" dirty="0" smtClean="0">
                      <a:solidFill>
                        <a:schemeClr val="tx2"/>
                      </a:solidFill>
                    </a:endParaRPr>
                  </a:p>
                </p:txBody>
              </p:sp>
              <p:pic>
                <p:nvPicPr>
                  <p:cNvPr id="52" name="Picture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79100" y="3926082"/>
                    <a:ext cx="553991" cy="296237"/>
                  </a:xfrm>
                  <a:prstGeom prst="rect">
                    <a:avLst/>
                  </a:prstGeom>
                </p:spPr>
              </p:pic>
            </p:grpSp>
            <p:grpSp>
              <p:nvGrpSpPr>
                <p:cNvPr id="48" name="Group 47"/>
                <p:cNvGrpSpPr/>
                <p:nvPr/>
              </p:nvGrpSpPr>
              <p:grpSpPr>
                <a:xfrm>
                  <a:off x="2971111" y="4293503"/>
                  <a:ext cx="589541" cy="218340"/>
                  <a:chOff x="2779100" y="3672625"/>
                  <a:chExt cx="848822" cy="549694"/>
                </a:xfrm>
              </p:grpSpPr>
              <p:sp>
                <p:nvSpPr>
                  <p:cNvPr id="49" name="Rectangle 48"/>
                  <p:cNvSpPr/>
                  <p:nvPr/>
                </p:nvSpPr>
                <p:spPr>
                  <a:xfrm>
                    <a:off x="2991689" y="3672625"/>
                    <a:ext cx="636233" cy="454111"/>
                  </a:xfrm>
                  <a:prstGeom prst="rect">
                    <a:avLst/>
                  </a:prstGeom>
                  <a:solidFill>
                    <a:schemeClr val="bg1"/>
                  </a:solidFill>
                  <a:ln w="571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400" b="1" dirty="0" smtClean="0">
                      <a:solidFill>
                        <a:schemeClr val="tx2"/>
                      </a:solidFill>
                    </a:endParaRPr>
                  </a:p>
                </p:txBody>
              </p:sp>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79100" y="3926082"/>
                    <a:ext cx="553991" cy="296237"/>
                  </a:xfrm>
                  <a:prstGeom prst="rect">
                    <a:avLst/>
                  </a:prstGeom>
                </p:spPr>
              </p:pic>
            </p:grpSp>
          </p:grpSp>
          <p:grpSp>
            <p:nvGrpSpPr>
              <p:cNvPr id="40" name="Group 39"/>
              <p:cNvGrpSpPr/>
              <p:nvPr/>
            </p:nvGrpSpPr>
            <p:grpSpPr>
              <a:xfrm>
                <a:off x="4650231" y="4157999"/>
                <a:ext cx="699466" cy="383772"/>
                <a:chOff x="2964760" y="4019476"/>
                <a:chExt cx="595892" cy="492367"/>
              </a:xfrm>
            </p:grpSpPr>
            <p:grpSp>
              <p:nvGrpSpPr>
                <p:cNvPr id="41" name="Group 40"/>
                <p:cNvGrpSpPr/>
                <p:nvPr/>
              </p:nvGrpSpPr>
              <p:grpSpPr>
                <a:xfrm>
                  <a:off x="2964760" y="4019476"/>
                  <a:ext cx="595892" cy="241154"/>
                  <a:chOff x="2779100" y="3672625"/>
                  <a:chExt cx="848822" cy="549694"/>
                </a:xfrm>
              </p:grpSpPr>
              <p:sp>
                <p:nvSpPr>
                  <p:cNvPr id="45" name="Rectangle 44"/>
                  <p:cNvSpPr/>
                  <p:nvPr/>
                </p:nvSpPr>
                <p:spPr>
                  <a:xfrm>
                    <a:off x="2991689" y="3672625"/>
                    <a:ext cx="636233" cy="454111"/>
                  </a:xfrm>
                  <a:prstGeom prst="rect">
                    <a:avLst/>
                  </a:prstGeom>
                  <a:solidFill>
                    <a:schemeClr val="bg1"/>
                  </a:solidFill>
                  <a:ln w="571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400" b="1" dirty="0" smtClean="0">
                      <a:solidFill>
                        <a:schemeClr val="tx2"/>
                      </a:solidFill>
                    </a:endParaRPr>
                  </a:p>
                </p:txBody>
              </p:sp>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79100" y="3926082"/>
                    <a:ext cx="553991" cy="296237"/>
                  </a:xfrm>
                  <a:prstGeom prst="rect">
                    <a:avLst/>
                  </a:prstGeom>
                </p:spPr>
              </p:pic>
            </p:grpSp>
            <p:grpSp>
              <p:nvGrpSpPr>
                <p:cNvPr id="42" name="Group 41"/>
                <p:cNvGrpSpPr/>
                <p:nvPr/>
              </p:nvGrpSpPr>
              <p:grpSpPr>
                <a:xfrm>
                  <a:off x="2971111" y="4293503"/>
                  <a:ext cx="589541" cy="218340"/>
                  <a:chOff x="2779100" y="3672625"/>
                  <a:chExt cx="848822" cy="549694"/>
                </a:xfrm>
              </p:grpSpPr>
              <p:sp>
                <p:nvSpPr>
                  <p:cNvPr id="43" name="Rectangle 42"/>
                  <p:cNvSpPr/>
                  <p:nvPr/>
                </p:nvSpPr>
                <p:spPr>
                  <a:xfrm>
                    <a:off x="2991689" y="3672625"/>
                    <a:ext cx="636233" cy="454111"/>
                  </a:xfrm>
                  <a:prstGeom prst="rect">
                    <a:avLst/>
                  </a:prstGeom>
                  <a:solidFill>
                    <a:schemeClr val="bg1"/>
                  </a:solidFill>
                  <a:ln w="571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400" b="1" dirty="0" smtClean="0">
                      <a:solidFill>
                        <a:schemeClr val="tx2"/>
                      </a:solidFill>
                    </a:endParaRPr>
                  </a:p>
                </p:txBody>
              </p:sp>
              <p:pic>
                <p:nvPicPr>
                  <p:cNvPr id="44" name="Pictur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79100" y="3926082"/>
                    <a:ext cx="553991" cy="296237"/>
                  </a:xfrm>
                  <a:prstGeom prst="rect">
                    <a:avLst/>
                  </a:prstGeom>
                </p:spPr>
              </p:pic>
            </p:grpSp>
          </p:grpSp>
        </p:grpSp>
        <p:cxnSp>
          <p:nvCxnSpPr>
            <p:cNvPr id="33" name="Straight Arrow Connector 32"/>
            <p:cNvCxnSpPr/>
            <p:nvPr/>
          </p:nvCxnSpPr>
          <p:spPr>
            <a:xfrm flipH="1">
              <a:off x="3849282" y="4426666"/>
              <a:ext cx="723543"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55716" y="3227100"/>
              <a:ext cx="1238437" cy="261610"/>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Jenkins Pipe line</a:t>
              </a:r>
            </a:p>
          </p:txBody>
        </p:sp>
        <p:sp>
          <p:nvSpPr>
            <p:cNvPr id="35" name="TextBox 34"/>
            <p:cNvSpPr txBox="1"/>
            <p:nvPr/>
          </p:nvSpPr>
          <p:spPr>
            <a:xfrm>
              <a:off x="4207691" y="4576896"/>
              <a:ext cx="2421799" cy="261610"/>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Run the image by creating containers </a:t>
              </a:r>
            </a:p>
          </p:txBody>
        </p:sp>
        <p:sp>
          <p:nvSpPr>
            <p:cNvPr id="36" name="TextBox 35"/>
            <p:cNvSpPr txBox="1"/>
            <p:nvPr/>
          </p:nvSpPr>
          <p:spPr>
            <a:xfrm>
              <a:off x="3046664" y="4175126"/>
              <a:ext cx="1238437" cy="430887"/>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Complete the execution </a:t>
              </a:r>
            </a:p>
          </p:txBody>
        </p:sp>
        <p:cxnSp>
          <p:nvCxnSpPr>
            <p:cNvPr id="37" name="Straight Arrow Connector 36"/>
            <p:cNvCxnSpPr/>
            <p:nvPr/>
          </p:nvCxnSpPr>
          <p:spPr>
            <a:xfrm flipH="1">
              <a:off x="2525276" y="4399489"/>
              <a:ext cx="54360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08648" y="4135122"/>
              <a:ext cx="1570014" cy="600164"/>
            </a:xfrm>
            <a:prstGeom prst="rect">
              <a:avLst/>
            </a:prstGeom>
            <a:noFill/>
          </p:spPr>
          <p:txBody>
            <a:bodyPr wrap="square"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Archive the test results and scale down the infrastructure</a:t>
              </a:r>
            </a:p>
          </p:txBody>
        </p:sp>
      </p:grpSp>
      <p:cxnSp>
        <p:nvCxnSpPr>
          <p:cNvPr id="63" name="Straight Connector 62"/>
          <p:cNvCxnSpPr/>
          <p:nvPr/>
        </p:nvCxnSpPr>
        <p:spPr>
          <a:xfrm>
            <a:off x="6873045" y="1070810"/>
            <a:ext cx="0" cy="4776537"/>
          </a:xfrm>
          <a:prstGeom prst="line">
            <a:avLst/>
          </a:prstGeom>
          <a:ln>
            <a:solidFill>
              <a:schemeClr val="bg1">
                <a:lumMod val="85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5431" y="720190"/>
            <a:ext cx="3074786" cy="369332"/>
          </a:xfrm>
          <a:prstGeom prst="rect">
            <a:avLst/>
          </a:prstGeom>
          <a:noFill/>
        </p:spPr>
        <p:txBody>
          <a:bodyPr wrap="square" rtlCol="0">
            <a:spAutoFit/>
          </a:bodyPr>
          <a:lstStyle/>
          <a:p>
            <a:r>
              <a:rPr lang="en-US" dirty="0" smtClean="0">
                <a:solidFill>
                  <a:schemeClr val="tx2"/>
                </a:solidFill>
                <a:latin typeface="Segoe UI" panose="020B0502040204020203" pitchFamily="34" charset="0"/>
                <a:cs typeface="Segoe UI" panose="020B0502040204020203" pitchFamily="34" charset="0"/>
              </a:rPr>
              <a:t>How does it work ?</a:t>
            </a:r>
            <a:endParaRPr lang="en-US"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217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609585"/>
            <a:fld id="{B32AB80A-78BA-6B42-BA0D-B44ACF890F5A}" type="slidenum">
              <a:rPr lang="en-US">
                <a:solidFill>
                  <a:prstClr val="white"/>
                </a:solidFill>
                <a:latin typeface="Calibri" panose="020F0502020204030204" pitchFamily="34" charset="0"/>
                <a:cs typeface="Calibri" panose="020F0502020204030204" pitchFamily="34" charset="0"/>
              </a:rPr>
              <a:pPr defTabSz="609585"/>
              <a:t>4</a:t>
            </a:fld>
            <a:endParaRPr lang="en-US" dirty="0">
              <a:solidFill>
                <a:prstClr val="white"/>
              </a:solidFill>
              <a:latin typeface="Calibri" panose="020F0502020204030204" pitchFamily="34" charset="0"/>
              <a:cs typeface="Calibri" panose="020F0502020204030204" pitchFamily="34" charset="0"/>
            </a:endParaRPr>
          </a:p>
        </p:txBody>
      </p:sp>
      <p:sp>
        <p:nvSpPr>
          <p:cNvPr id="8" name="Title 7"/>
          <p:cNvSpPr>
            <a:spLocks noGrp="1"/>
          </p:cNvSpPr>
          <p:nvPr>
            <p:ph type="title"/>
          </p:nvPr>
        </p:nvSpPr>
        <p:spPr>
          <a:xfrm>
            <a:off x="164801" y="65475"/>
            <a:ext cx="11278184" cy="512757"/>
          </a:xfrm>
        </p:spPr>
        <p:txBody>
          <a:bodyPr>
            <a:normAutofit/>
          </a:bodyPr>
          <a:lstStyle/>
          <a:p>
            <a:r>
              <a:rPr lang="en-US" dirty="0" smtClean="0"/>
              <a:t>Docker in Test Automation</a:t>
            </a:r>
            <a:endParaRPr lang="en-US" dirty="0"/>
          </a:p>
        </p:txBody>
      </p:sp>
      <p:sp>
        <p:nvSpPr>
          <p:cNvPr id="64" name="TextBox 63"/>
          <p:cNvSpPr txBox="1"/>
          <p:nvPr/>
        </p:nvSpPr>
        <p:spPr>
          <a:xfrm>
            <a:off x="335993" y="733927"/>
            <a:ext cx="5254909" cy="369332"/>
          </a:xfrm>
          <a:prstGeom prst="rect">
            <a:avLst/>
          </a:prstGeom>
          <a:noFill/>
        </p:spPr>
        <p:txBody>
          <a:bodyPr wrap="square" rtlCol="0">
            <a:spAutoFit/>
          </a:bodyPr>
          <a:lstStyle>
            <a:defPPr>
              <a:defRPr lang="en-US"/>
            </a:defPPr>
            <a:lvl1pPr>
              <a:defRPr>
                <a:solidFill>
                  <a:schemeClr val="tx2"/>
                </a:solidFill>
                <a:latin typeface="Segoe UI" panose="020B0502040204020203" pitchFamily="34" charset="0"/>
                <a:cs typeface="Segoe UI" panose="020B0502040204020203" pitchFamily="34" charset="0"/>
              </a:defRPr>
            </a:lvl1pPr>
          </a:lstStyle>
          <a:p>
            <a:r>
              <a:rPr lang="en-US" dirty="0"/>
              <a:t>Pictorial representation of the working model</a:t>
            </a:r>
          </a:p>
        </p:txBody>
      </p:sp>
      <p:sp>
        <p:nvSpPr>
          <p:cNvPr id="65" name="TextBox 64"/>
          <p:cNvSpPr txBox="1"/>
          <p:nvPr/>
        </p:nvSpPr>
        <p:spPr>
          <a:xfrm>
            <a:off x="6967869" y="1720522"/>
            <a:ext cx="4629011" cy="1272464"/>
          </a:xfrm>
          <a:prstGeom prst="rect">
            <a:avLst/>
          </a:prstGeom>
          <a:noFill/>
        </p:spPr>
        <p:txBody>
          <a:bodyPr wrap="square" rtlCol="0">
            <a:spAutoFit/>
          </a:bodyPr>
          <a:lstStyle/>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Images are downloaded from the Docker hub</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Selenium code (Automation code) is  fetched from the repository and build  and Image of the Selenium code  is created  using Docker file  through Jenkins job</a:t>
            </a:r>
          </a:p>
        </p:txBody>
      </p:sp>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 y="1275354"/>
            <a:ext cx="6791325" cy="3857625"/>
          </a:xfrm>
          <a:prstGeom prst="rect">
            <a:avLst/>
          </a:prstGeom>
        </p:spPr>
      </p:pic>
      <p:sp>
        <p:nvSpPr>
          <p:cNvPr id="67" name="TextBox 66"/>
          <p:cNvSpPr txBox="1"/>
          <p:nvPr/>
        </p:nvSpPr>
        <p:spPr>
          <a:xfrm>
            <a:off x="6967869" y="1273882"/>
            <a:ext cx="1574552" cy="307777"/>
          </a:xfrm>
          <a:prstGeom prst="rect">
            <a:avLst/>
          </a:prstGeom>
          <a:noFill/>
        </p:spPr>
        <p:txBody>
          <a:bodyPr wrap="square" rtlCol="0">
            <a:spAutoFit/>
          </a:bodyPr>
          <a:lstStyle/>
          <a:p>
            <a:pPr fontAlgn="base"/>
            <a:r>
              <a:rPr lang="en-US" sz="1400" dirty="0">
                <a:solidFill>
                  <a:schemeClr val="tx2"/>
                </a:solidFill>
                <a:latin typeface="Segoe UI" panose="020B0502040204020203" pitchFamily="34" charset="0"/>
                <a:cs typeface="Segoe UI" panose="020B0502040204020203" pitchFamily="34" charset="0"/>
              </a:rPr>
              <a:t>Images</a:t>
            </a:r>
            <a:endParaRPr lang="en-US" dirty="0">
              <a:solidFill>
                <a:schemeClr val="tx2"/>
              </a:solidFill>
              <a:latin typeface="Segoe UI" panose="020B0502040204020203" pitchFamily="34" charset="0"/>
              <a:cs typeface="Segoe UI" panose="020B0502040204020203" pitchFamily="34" charset="0"/>
            </a:endParaRPr>
          </a:p>
        </p:txBody>
      </p:sp>
      <p:sp>
        <p:nvSpPr>
          <p:cNvPr id="68" name="TextBox 67"/>
          <p:cNvSpPr txBox="1"/>
          <p:nvPr/>
        </p:nvSpPr>
        <p:spPr>
          <a:xfrm>
            <a:off x="6967869" y="3814492"/>
            <a:ext cx="4629011" cy="1549527"/>
          </a:xfrm>
          <a:prstGeom prst="rect">
            <a:avLst/>
          </a:prstGeom>
          <a:noFill/>
        </p:spPr>
        <p:txBody>
          <a:bodyPr wrap="square" rtlCol="0">
            <a:spAutoFit/>
          </a:bodyPr>
          <a:lstStyle/>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Docker containers are created using Docker-compose file through Jenkins job</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Automation script is executed  and results are archived </a:t>
            </a:r>
          </a:p>
          <a:p>
            <a:pPr marL="228594" lvl="1" indent="-228594" defTabSz="609585" fontAlgn="base">
              <a:spcBef>
                <a:spcPct val="0"/>
              </a:spcBef>
              <a:spcAft>
                <a:spcPts val="400"/>
              </a:spcAft>
              <a:buClr>
                <a:srgbClr val="0070C0"/>
              </a:buClr>
              <a:buFont typeface="Wingdings" panose="05000000000000000000" pitchFamily="2" charset="2"/>
              <a:buChar char="ä"/>
              <a:defRPr/>
            </a:pPr>
            <a:r>
              <a:rPr lang="en-US" sz="1467" dirty="0">
                <a:solidFill>
                  <a:schemeClr val="tx2"/>
                </a:solidFill>
                <a:latin typeface="Segoe UI" panose="020B0502040204020203" pitchFamily="34" charset="0"/>
                <a:ea typeface="Segoe UI" panose="020B0502040204020203" pitchFamily="34" charset="0"/>
                <a:cs typeface="Segoe UI" panose="020B0502040204020203" pitchFamily="34" charset="0"/>
              </a:rPr>
              <a:t>Once execution is completed , infrastructure is scaled down automatically</a:t>
            </a:r>
          </a:p>
        </p:txBody>
      </p:sp>
      <p:sp>
        <p:nvSpPr>
          <p:cNvPr id="69" name="TextBox 68"/>
          <p:cNvSpPr txBox="1"/>
          <p:nvPr/>
        </p:nvSpPr>
        <p:spPr>
          <a:xfrm>
            <a:off x="6967869" y="3459078"/>
            <a:ext cx="1574552" cy="307777"/>
          </a:xfrm>
          <a:prstGeom prst="rect">
            <a:avLst/>
          </a:prstGeom>
          <a:noFill/>
        </p:spPr>
        <p:txBody>
          <a:bodyPr wrap="square" rtlCol="0">
            <a:spAutoFit/>
          </a:bodyPr>
          <a:lstStyle/>
          <a:p>
            <a:pPr fontAlgn="base"/>
            <a:r>
              <a:rPr lang="en-US" sz="1400" dirty="0">
                <a:solidFill>
                  <a:schemeClr val="tx2"/>
                </a:solidFill>
                <a:latin typeface="Segoe UI" panose="020B0502040204020203" pitchFamily="34" charset="0"/>
                <a:cs typeface="Segoe UI" panose="020B0502040204020203" pitchFamily="34" charset="0"/>
              </a:rPr>
              <a:t>Containers</a:t>
            </a:r>
            <a:endParaRPr lang="en-US"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8996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609585"/>
            <a:fld id="{B32AB80A-78BA-6B42-BA0D-B44ACF890F5A}" type="slidenum">
              <a:rPr lang="en-US">
                <a:solidFill>
                  <a:prstClr val="white"/>
                </a:solidFill>
                <a:latin typeface="Calibri" panose="020F0502020204030204" pitchFamily="34" charset="0"/>
                <a:cs typeface="Calibri" panose="020F0502020204030204" pitchFamily="34" charset="0"/>
              </a:rPr>
              <a:pPr defTabSz="609585"/>
              <a:t>5</a:t>
            </a:fld>
            <a:endParaRPr lang="en-US" dirty="0">
              <a:solidFill>
                <a:prstClr val="white"/>
              </a:solidFill>
              <a:latin typeface="Calibri" panose="020F0502020204030204" pitchFamily="34" charset="0"/>
              <a:cs typeface="Calibri" panose="020F0502020204030204" pitchFamily="34" charset="0"/>
            </a:endParaRPr>
          </a:p>
        </p:txBody>
      </p:sp>
      <p:sp>
        <p:nvSpPr>
          <p:cNvPr id="11" name="TextBox 10"/>
          <p:cNvSpPr txBox="1"/>
          <p:nvPr/>
        </p:nvSpPr>
        <p:spPr>
          <a:xfrm>
            <a:off x="3314700" y="2794363"/>
            <a:ext cx="3835400" cy="584775"/>
          </a:xfrm>
          <a:prstGeom prst="rect">
            <a:avLst/>
          </a:prstGeom>
          <a:noFill/>
        </p:spPr>
        <p:txBody>
          <a:bodyPr wrap="square" rtlCol="0">
            <a:spAutoFit/>
          </a:bodyPr>
          <a:lstStyle/>
          <a:p>
            <a:pPr algn="ctr"/>
            <a:r>
              <a:rPr lang="en-US" sz="3200" dirty="0" smtClean="0">
                <a:solidFill>
                  <a:schemeClr val="accent4"/>
                </a:solidFill>
              </a:rPr>
              <a:t>Thank you!</a:t>
            </a:r>
          </a:p>
        </p:txBody>
      </p:sp>
    </p:spTree>
    <p:extLst>
      <p:ext uri="{BB962C8B-B14F-4D97-AF65-F5344CB8AC3E}">
        <p14:creationId xmlns:p14="http://schemas.microsoft.com/office/powerpoint/2010/main" val="157286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gnizant_Corporate_presentation_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546</Words>
  <Application>Microsoft Office PowerPoint</Application>
  <PresentationFormat>Widescreen</PresentationFormat>
  <Paragraphs>76</Paragraphs>
  <Slides>5</Slides>
  <Notes>5</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5</vt:i4>
      </vt:variant>
    </vt:vector>
  </HeadingPairs>
  <TitlesOfParts>
    <vt:vector size="18" baseType="lpstr">
      <vt:lpstr>ＭＳ Ｐゴシック</vt:lpstr>
      <vt:lpstr>Arial</vt:lpstr>
      <vt:lpstr>Arial Black</vt:lpstr>
      <vt:lpstr>Arial Bold</vt:lpstr>
      <vt:lpstr>Calibri</vt:lpstr>
      <vt:lpstr>Calibri Light</vt:lpstr>
      <vt:lpstr>Garamond</vt:lpstr>
      <vt:lpstr>Segoe UI</vt:lpstr>
      <vt:lpstr>Wingdings</vt:lpstr>
      <vt:lpstr>Office Theme</vt:lpstr>
      <vt:lpstr>Cognizant_Corporate_presentation_Template</vt:lpstr>
      <vt:lpstr>3_Office Theme</vt:lpstr>
      <vt:lpstr>Packager Shell Object</vt:lpstr>
      <vt:lpstr>Docker in Test Automation </vt:lpstr>
      <vt:lpstr>Docker in Test Automation </vt:lpstr>
      <vt:lpstr>Docker in Test Automation</vt:lpstr>
      <vt:lpstr>Docker in Test Automation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Automation Areas in SDLC</dc:title>
  <dc:creator>Chellachamy, Ragu Rajaraman (Cognizant)</dc:creator>
  <cp:lastModifiedBy>Subramaniyan, Manivel</cp:lastModifiedBy>
  <cp:revision>19</cp:revision>
  <dcterms:created xsi:type="dcterms:W3CDTF">2019-05-27T12:56:19Z</dcterms:created>
  <dcterms:modified xsi:type="dcterms:W3CDTF">2019-05-31T05:44:28Z</dcterms:modified>
</cp:coreProperties>
</file>