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C50-61D5-4FE7-B230-F40C3B7E35E9}" type="datetimeFigureOut">
              <a:rPr lang="pt-BR" smtClean="0"/>
              <a:t>04/11/2015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4EC2-D0BB-45FA-BDC7-333C558FB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98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C50-61D5-4FE7-B230-F40C3B7E35E9}" type="datetimeFigureOut">
              <a:rPr lang="pt-BR" smtClean="0"/>
              <a:t>04/11/2015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4EC2-D0BB-45FA-BDC7-333C558FB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33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C50-61D5-4FE7-B230-F40C3B7E35E9}" type="datetimeFigureOut">
              <a:rPr lang="pt-BR" smtClean="0"/>
              <a:t>04/11/2015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4EC2-D0BB-45FA-BDC7-333C558FB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87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C50-61D5-4FE7-B230-F40C3B7E35E9}" type="datetimeFigureOut">
              <a:rPr lang="pt-BR" smtClean="0"/>
              <a:t>04/11/2015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4EC2-D0BB-45FA-BDC7-333C558FBA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31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C50-61D5-4FE7-B230-F40C3B7E35E9}" type="datetimeFigureOut">
              <a:rPr lang="pt-BR" smtClean="0"/>
              <a:t>04/11/2015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4EC2-D0BB-45FA-BDC7-333C558FB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44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C50-61D5-4FE7-B230-F40C3B7E35E9}" type="datetimeFigureOut">
              <a:rPr lang="pt-BR" smtClean="0"/>
              <a:t>04/11/2015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4EC2-D0BB-45FA-BDC7-333C558FB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178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C50-61D5-4FE7-B230-F40C3B7E35E9}" type="datetimeFigureOut">
              <a:rPr lang="pt-BR" smtClean="0"/>
              <a:t>04/11/2015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4EC2-D0BB-45FA-BDC7-333C558FB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470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C50-61D5-4FE7-B230-F40C3B7E35E9}" type="datetimeFigureOut">
              <a:rPr lang="pt-BR" smtClean="0"/>
              <a:t>04/11/2015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4EC2-D0BB-45FA-BDC7-333C558FB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16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C50-61D5-4FE7-B230-F40C3B7E35E9}" type="datetimeFigureOut">
              <a:rPr lang="pt-BR" smtClean="0"/>
              <a:t>04/11/2015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4EC2-D0BB-45FA-BDC7-333C558FB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30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C50-61D5-4FE7-B230-F40C3B7E35E9}" type="datetimeFigureOut">
              <a:rPr lang="pt-BR" smtClean="0"/>
              <a:t>04/11/2015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4EC2-D0BB-45FA-BDC7-333C558FB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23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C50-61D5-4FE7-B230-F40C3B7E35E9}" type="datetimeFigureOut">
              <a:rPr lang="pt-BR" smtClean="0"/>
              <a:t>04/11/2015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4EC2-D0BB-45FA-BDC7-333C558FB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9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C50-61D5-4FE7-B230-F40C3B7E35E9}" type="datetimeFigureOut">
              <a:rPr lang="pt-BR" smtClean="0"/>
              <a:t>04/11/2015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4EC2-D0BB-45FA-BDC7-333C558FB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76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C50-61D5-4FE7-B230-F40C3B7E35E9}" type="datetimeFigureOut">
              <a:rPr lang="pt-BR" smtClean="0"/>
              <a:t>04/11/2015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4EC2-D0BB-45FA-BDC7-333C558FB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75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C50-61D5-4FE7-B230-F40C3B7E35E9}" type="datetimeFigureOut">
              <a:rPr lang="pt-BR" smtClean="0"/>
              <a:t>04/11/2015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4EC2-D0BB-45FA-BDC7-333C558FB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23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C50-61D5-4FE7-B230-F40C3B7E35E9}" type="datetimeFigureOut">
              <a:rPr lang="pt-BR" smtClean="0"/>
              <a:t>04/11/2015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4EC2-D0BB-45FA-BDC7-333C558FB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45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C50-61D5-4FE7-B230-F40C3B7E35E9}" type="datetimeFigureOut">
              <a:rPr lang="pt-BR" smtClean="0"/>
              <a:t>04/11/2015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4EC2-D0BB-45FA-BDC7-333C558FB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31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C50-61D5-4FE7-B230-F40C3B7E35E9}" type="datetimeFigureOut">
              <a:rPr lang="pt-BR" smtClean="0"/>
              <a:t>04/11/2015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4EC2-D0BB-45FA-BDC7-333C558FB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47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15CC50-61D5-4FE7-B230-F40C3B7E35E9}" type="datetimeFigureOut">
              <a:rPr lang="pt-BR" smtClean="0"/>
              <a:t>04/11/2015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4EC2-D0BB-45FA-BDC7-333C558FB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117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Marketing Estratégico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programa de pesquisas sobre o mercado de ferramentas robotizadas destinadas a limpeza e higienização de dutos de ar-condicionado, implementado pelo Grupo Inovi.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5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Mídia e Marketing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Características das Campanhas - </a:t>
            </a:r>
            <a:r>
              <a:rPr lang="pt-BR" dirty="0"/>
              <a:t>As campanhas de propaganda das principais marcas caracterizam-se pela boa produção de comerciais em feiras e por anúncios veiculados na Internet e em revistas especializadas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Mídia - </a:t>
            </a:r>
            <a:r>
              <a:rPr lang="pt-BR" dirty="0"/>
              <a:t>Não é comum os fabricantes de robôs utilizarem recursos televisivos, salvo, esporadicamente, programas culturais ou voltados para microempresas e pequenas empresas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Marketing Direto - </a:t>
            </a:r>
            <a:r>
              <a:rPr lang="pt-BR" dirty="0"/>
              <a:t>As empresas que produzem robôs utilizam-se desse recurso em vista do tamanho do mercado e pelo fato de o ‘porta a porta’ possibilita que os clientes percebam melhor os benefícios do produto.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3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Mídia e Marketing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Promoção de vendas - </a:t>
            </a:r>
            <a:r>
              <a:rPr lang="pt-BR" dirty="0"/>
              <a:t>As promoções, em geral, estão centradas nos seguintes recursos: </a:t>
            </a:r>
          </a:p>
          <a:p>
            <a:pPr lvl="1"/>
            <a:r>
              <a:rPr lang="pt-BR" dirty="0"/>
              <a:t>Desconto por quantidade de produtos comprada;</a:t>
            </a:r>
          </a:p>
          <a:p>
            <a:pPr lvl="1"/>
            <a:r>
              <a:rPr lang="pt-BR" dirty="0"/>
              <a:t>Acessórios complementares ‘grátis’ para venda estratégica;</a:t>
            </a:r>
          </a:p>
          <a:p>
            <a:pPr lvl="1"/>
            <a:r>
              <a:rPr lang="pt-BR" dirty="0"/>
              <a:t>Serviços de manutenção estendida além da garantia, pela quantidade de produtos comprada;</a:t>
            </a:r>
          </a:p>
          <a:p>
            <a:pPr lvl="1"/>
            <a:r>
              <a:rPr lang="pt-BR" dirty="0"/>
              <a:t>Prazos de pagamento facilitados e/ou </a:t>
            </a:r>
            <a:r>
              <a:rPr lang="pt-BR" dirty="0" smtClean="0"/>
              <a:t>diferenciados;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82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consumidor de ferramentas robotizadas (robôs) é, em geral, pessoa jurídica, com frequência uma empresa de manutenção e/ou instaladora de sistemas de ar condicionado, construtora ou órgão governamental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Esse consumidor atende a demanda de organizações, empresas, fábricas e locais em que há pessoas que circulam, trabalham e/ou residem em ambientes providos de sistemas de ar-condicionado central.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9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Necessidades do Consumidor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consumidores organizacionais compram um robô para trabalhar com inspeção, limpeza e higienização. Para isso, o equipamento precisa atender às seguintes necessidades, relacionadas em ordem de importância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Ser de fabricação nacional;</a:t>
            </a:r>
          </a:p>
          <a:p>
            <a:pPr lvl="1"/>
            <a:r>
              <a:rPr lang="pt-BR" dirty="0"/>
              <a:t>Ser versátil, eficiente e de baixo custo;</a:t>
            </a:r>
          </a:p>
          <a:p>
            <a:pPr lvl="1"/>
            <a:r>
              <a:rPr lang="pt-BR" dirty="0"/>
              <a:t>Ser robusto e de fácil manutenção e operação;</a:t>
            </a:r>
          </a:p>
          <a:p>
            <a:pPr lvl="1"/>
            <a:r>
              <a:rPr lang="pt-BR" dirty="0"/>
              <a:t>Ser facilmente transportável em veículo comum;</a:t>
            </a:r>
          </a:p>
          <a:p>
            <a:pPr lvl="1"/>
            <a:r>
              <a:rPr lang="pt-BR" dirty="0"/>
              <a:t>Inspecionar, limpar e higienizar dutos a partir de 200 mm x 200 mm;</a:t>
            </a:r>
          </a:p>
          <a:p>
            <a:pPr lvl="1"/>
            <a:r>
              <a:rPr lang="pt-BR" dirty="0" smtClean="0"/>
              <a:t>Ter </a:t>
            </a:r>
            <a:r>
              <a:rPr lang="pt-BR" dirty="0"/>
              <a:t>baixo consumo de energia;</a:t>
            </a:r>
            <a:endParaRPr lang="pt-BR" sz="1600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3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Necessidades do Consumidor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consumidores vêm demonstrando constante preocupação com os seguintes </a:t>
            </a:r>
            <a:r>
              <a:rPr lang="pt-BR" dirty="0" smtClean="0"/>
              <a:t>aspectos:</a:t>
            </a:r>
          </a:p>
          <a:p>
            <a:pPr lvl="1"/>
            <a:r>
              <a:rPr lang="pt-BR" dirty="0"/>
              <a:t>‘Ineficiência’ da fiscalização da Anvisa;</a:t>
            </a:r>
          </a:p>
          <a:p>
            <a:pPr lvl="1"/>
            <a:r>
              <a:rPr lang="pt-BR" dirty="0"/>
              <a:t>Baixa percepção e conhecimento tecnológico do mercado sobre o problema da higienização dos sistemas de ar-condicionado;</a:t>
            </a:r>
          </a:p>
          <a:p>
            <a:pPr lvl="1"/>
            <a:r>
              <a:rPr lang="pt-BR" dirty="0"/>
              <a:t>Ausência de pesquisas e de indicadores confiáveis;</a:t>
            </a:r>
          </a:p>
          <a:p>
            <a:pPr lvl="1"/>
            <a:r>
              <a:rPr lang="pt-BR" dirty="0"/>
              <a:t>Projetos ineficientes e desconfortáveis para as edificações do mercado;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3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Mercado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 histórico do mercado de ferramentas robotizadas, no Brasil,</a:t>
            </a:r>
            <a:r>
              <a:rPr lang="pt-BR" dirty="0"/>
              <a:t> cresceu em meados da década de 1990, com o lançamento de algumas marcas nacionais, em substituição a alguns produtos importados não adequados às </a:t>
            </a:r>
            <a:r>
              <a:rPr lang="pt-BR" dirty="0" smtClean="0"/>
              <a:t>instalações brasileiras.</a:t>
            </a:r>
          </a:p>
          <a:p>
            <a:r>
              <a:rPr lang="pt-BR" dirty="0"/>
              <a:t>O lançamento </a:t>
            </a:r>
            <a:r>
              <a:rPr lang="pt-BR" dirty="0" smtClean="0"/>
              <a:t>dos produtos </a:t>
            </a:r>
            <a:r>
              <a:rPr lang="pt-BR" dirty="0"/>
              <a:t>veio suprir as necessidades das empresas prestadoras de serviço. Contudo, as pesquisas </a:t>
            </a:r>
            <a:r>
              <a:rPr lang="pt-BR" dirty="0" smtClean="0"/>
              <a:t>identificaram </a:t>
            </a:r>
            <a:r>
              <a:rPr lang="pt-BR" dirty="0"/>
              <a:t>que esses serviços de limpeza e higienização são caros (custam 10 dólares por metro linear) e utilizam equipamentos ineficientes, o que produz resultados contestáveis pelo baixo desempenho dos produtos existentes no mercado.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70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Estágio da demanda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1104293" y="2200700"/>
            <a:ext cx="8946541" cy="4195481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 smtClean="0"/>
              <a:t>demanda </a:t>
            </a:r>
            <a:r>
              <a:rPr lang="pt-BR" dirty="0"/>
              <a:t>por robôs encontra-se no início do estágio de </a:t>
            </a:r>
            <a:r>
              <a:rPr lang="pt-BR" dirty="0" smtClean="0"/>
              <a:t>crescimento.</a:t>
            </a:r>
            <a:r>
              <a:rPr lang="pt-BR" dirty="0"/>
              <a:t> Com o estabelecimento de um processo regular de fiscalização dos </a:t>
            </a:r>
            <a:r>
              <a:rPr lang="pt-BR" dirty="0" smtClean="0"/>
              <a:t>sistemas </a:t>
            </a:r>
            <a:r>
              <a:rPr lang="pt-BR" dirty="0"/>
              <a:t>de ar-condicionado realizado pela Anvisa, o crescimento da economia e o aumento da necessidade de maior conforto, crescerá a demanda por ferramentas robotizadas especializadas na higienização de sistemas de ar-condicionado.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1339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Tamanho do Mercado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029701"/>
              </p:ext>
            </p:extLst>
          </p:nvPr>
        </p:nvGraphicFramePr>
        <p:xfrm>
          <a:off x="1344715" y="1545466"/>
          <a:ext cx="8706119" cy="4927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052"/>
                <a:gridCol w="2777067"/>
              </a:tblGrid>
              <a:tr h="359393"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18803"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População das dez maiores regiões metropolitanas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milhões</a:t>
                      </a:r>
                      <a:endParaRPr lang="pt-BR" sz="1200" dirty="0"/>
                    </a:p>
                  </a:txBody>
                  <a:tcPr/>
                </a:tc>
              </a:tr>
              <a:tr h="448652"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Percentual da população que trabalha ou circula em ambientes com ar-condicionado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pt-BR" sz="1200" dirty="0"/>
                    </a:p>
                  </a:txBody>
                  <a:tcPr/>
                </a:tc>
              </a:tr>
              <a:tr h="271362"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Área média por pessoa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m²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0019"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Área climatizada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milhões de m2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8764"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Percentual da área média por pessoa servida por dutos de ar-condicionado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167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Metros lineares de dutos de ar-condicionado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 milhões de metros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8652"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Metros lineares de dutos de ar-condicionado a serem higienizados por mês (12 meses)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375 mil metros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8652"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Metros lineares de dutos de ar-condicionado a serem higienizados por dia útil (mês de 22 dias úteis)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17.046 metros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865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Capacidade média de limpeza de um robô de grande desempenho por hora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metros lineares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8652"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Quantidade de robôs necessários por ano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 robôs</a:t>
                      </a:r>
                    </a:p>
                    <a:p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554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Reserva técnica de 2,5%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robôs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939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de robôs por ano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 robôs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9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Tamanho e Transporte	- </a:t>
            </a:r>
            <a:r>
              <a:rPr lang="pt-BR" dirty="0"/>
              <a:t>Há vários tamanhos de robôs. A maioria desses equipamentos necessita ser transportada em furgões e supervisionada por equipes de várias pessoas. </a:t>
            </a:r>
          </a:p>
          <a:p>
            <a:r>
              <a:rPr lang="pt-BR" dirty="0" smtClean="0"/>
              <a:t>Marcas - </a:t>
            </a:r>
            <a:r>
              <a:rPr lang="pt-BR" dirty="0"/>
              <a:t>Há duas marcas em inglês, duas em português e uma </a:t>
            </a:r>
            <a:r>
              <a:rPr lang="pt-BR" dirty="0" smtClean="0"/>
              <a:t>sigla.</a:t>
            </a:r>
          </a:p>
          <a:p>
            <a:r>
              <a:rPr lang="pt-BR" dirty="0" smtClean="0"/>
              <a:t>Qualidade - </a:t>
            </a:r>
            <a:r>
              <a:rPr lang="pt-BR" dirty="0"/>
              <a:t>O nível de qualidade é considerado razoável.</a:t>
            </a:r>
          </a:p>
          <a:p>
            <a:r>
              <a:rPr lang="pt-BR" dirty="0" smtClean="0"/>
              <a:t>Serviços - </a:t>
            </a:r>
            <a:r>
              <a:rPr lang="pt-BR" dirty="0"/>
              <a:t>Os fabricantes não oferecem serviços agregados aos produtos.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4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Venda e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Procedimento de Venda - </a:t>
            </a:r>
            <a:r>
              <a:rPr lang="pt-BR" dirty="0"/>
              <a:t>O procedimento comumente adotado é a venda direta. Os clientes são atendidos pessoalmente por uma equipe técnica de vendas com condições de prestar informações sobre as características e os benefícios dos produtos, sobre preço e modalidades de pagamento. </a:t>
            </a:r>
          </a:p>
          <a:p>
            <a:r>
              <a:rPr lang="pt-BR" dirty="0" smtClean="0"/>
              <a:t>Logística de Mercado - </a:t>
            </a:r>
            <a:r>
              <a:rPr lang="pt-BR" dirty="0"/>
              <a:t>Não existe estoque de Robô-In, que é produzido sob encomenda, em conformidade com os prazos e os procedimentos de fabricação. O transporte da fábrica para o cliente em geral é um serviço terceirizado, feito por transportadoras </a:t>
            </a:r>
            <a:r>
              <a:rPr lang="pt-BR" dirty="0" smtClean="0"/>
              <a:t>contratadas.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52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781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Íon</vt:lpstr>
      <vt:lpstr>Marketing Estratégico</vt:lpstr>
      <vt:lpstr>Consumidor</vt:lpstr>
      <vt:lpstr>Necessidades do Consumidor </vt:lpstr>
      <vt:lpstr>Necessidades do Consumidor </vt:lpstr>
      <vt:lpstr>Mercado    </vt:lpstr>
      <vt:lpstr>Estágio da demanda</vt:lpstr>
      <vt:lpstr>Tamanho do Mercado</vt:lpstr>
      <vt:lpstr>Características</vt:lpstr>
      <vt:lpstr>Venda e Logística</vt:lpstr>
      <vt:lpstr>Mídia e Marketing</vt:lpstr>
      <vt:lpstr>Mídia e Marketing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Estratégico</dc:title>
  <dc:creator>Matheus Pereira de Oliveira</dc:creator>
  <cp:lastModifiedBy>Matheus Pereira</cp:lastModifiedBy>
  <cp:revision>12</cp:revision>
  <dcterms:created xsi:type="dcterms:W3CDTF">2015-11-04T18:02:01Z</dcterms:created>
  <dcterms:modified xsi:type="dcterms:W3CDTF">2015-11-04T23:03:14Z</dcterms:modified>
</cp:coreProperties>
</file>