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3"/>
    <p:restoredTop sz="94681"/>
  </p:normalViewPr>
  <p:slideViewPr>
    <p:cSldViewPr snapToGrid="0" snapToObjects="1">
      <p:cViewPr>
        <p:scale>
          <a:sx n="80" d="100"/>
          <a:sy n="80" d="100"/>
        </p:scale>
        <p:origin x="36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E61A-4D2F-2B4E-95A3-A9AD3A9F7C6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B6E6-2F23-C149-B935-4997C63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469930" TargetMode="External"/><Relationship Id="rId4" Type="http://schemas.openxmlformats.org/officeDocument/2006/relationships/hyperlink" Target="https://ieeexplore.ieee.org/document/689721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acm.org/doi/pdf/10.1145/2346676.234668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 Made That Twitter Bird? - The New York Ti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4" y="-651458"/>
            <a:ext cx="10881032" cy="790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51318"/>
            <a:ext cx="9144000" cy="1062977"/>
          </a:xfrm>
        </p:spPr>
        <p:txBody>
          <a:bodyPr/>
          <a:lstStyle/>
          <a:p>
            <a:r>
              <a:rPr lang="en-US" b="1" dirty="0" smtClean="0"/>
              <a:t>Twitter Sentiment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45008"/>
            <a:ext cx="9144000" cy="1655762"/>
          </a:xfrm>
        </p:spPr>
        <p:txBody>
          <a:bodyPr/>
          <a:lstStyle/>
          <a:p>
            <a:r>
              <a:rPr lang="en-US" dirty="0" smtClean="0"/>
              <a:t>Gabe Smith</a:t>
            </a:r>
          </a:p>
          <a:p>
            <a:r>
              <a:rPr lang="en-US" dirty="0" smtClean="0"/>
              <a:t>Phone: (480) 823-4262</a:t>
            </a:r>
          </a:p>
          <a:p>
            <a:r>
              <a:rPr lang="en-US" dirty="0" smtClean="0"/>
              <a:t>Email: gabessmith432@gmail.com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pic>
        <p:nvPicPr>
          <p:cNvPr id="2050" name="Picture 2" descr="our Guide to Sentiment Analysis - SEEK blog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5157554"/>
            <a:ext cx="6362700" cy="170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779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Sentiment analysis is an extremely useful tool for finding overall opinion regarding a specific topic. This is especially useful on social media, where people post their true feelings around a certain subject</a:t>
            </a:r>
          </a:p>
          <a:p>
            <a:r>
              <a:rPr lang="en-US" dirty="0" smtClean="0"/>
              <a:t>Sentiment analysis is being used in various industries/settings:</a:t>
            </a:r>
          </a:p>
          <a:p>
            <a:pPr lvl="1"/>
            <a:r>
              <a:rPr lang="en-US" dirty="0" smtClean="0"/>
              <a:t>Government officials analyzing public view of recent policy announcements, legislation changes or campaign messages</a:t>
            </a:r>
          </a:p>
          <a:p>
            <a:pPr lvl="1"/>
            <a:r>
              <a:rPr lang="en-US" dirty="0" smtClean="0"/>
              <a:t>Major corporations gauging viewership of their product, and understanding the success of recent marketing/commercial campaigns</a:t>
            </a:r>
          </a:p>
          <a:p>
            <a:r>
              <a:rPr lang="en-US" dirty="0" smtClean="0"/>
              <a:t>As social media continues to grow, sentiment analysis will only continue to grow in giving timely feedback regarding any type of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Existing Research/Previous Approaches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Concept-level Sentiment Analysis based on Lexicon (looking at the sentiment ordering of words) and Learning (machine learning), computing probability p in [-1,1] then mapping to values 1 to 5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Creating machine learning for fuzzy ontology domain trees (trees mapping “fuzzy”/sentimentally unclear terms to specific sentiment based on the training data)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Using unigram model (extracts only descriptive adjectives from specific sentence) then using supervised learning to predict positive/negative polarity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3683" y="5676901"/>
            <a:ext cx="11424633" cy="76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 err="1" smtClean="0"/>
              <a:t>Mudinas</a:t>
            </a:r>
            <a:r>
              <a:rPr lang="en-US" sz="1200" dirty="0" smtClean="0"/>
              <a:t>, Zhang, </a:t>
            </a:r>
            <a:r>
              <a:rPr lang="en-US" sz="1200" dirty="0" err="1" smtClean="0"/>
              <a:t>Levene</a:t>
            </a:r>
            <a:r>
              <a:rPr lang="en-US" sz="1200" dirty="0" smtClean="0"/>
              <a:t>: </a:t>
            </a:r>
            <a:r>
              <a:rPr lang="en-US" sz="1200" i="1" dirty="0" smtClean="0"/>
              <a:t>Combining Lexicon and Learning based Approaches for Concept-Level Sentiment Analysis. </a:t>
            </a:r>
            <a:r>
              <a:rPr lang="en-US" sz="1200" dirty="0" smtClean="0">
                <a:hlinkClick r:id="rId2"/>
              </a:rPr>
              <a:t>https://dl.acm.org/doi/pdf/10.1145/2346676.2346681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 smtClean="0"/>
              <a:t>L. Liu, X. </a:t>
            </a:r>
            <a:r>
              <a:rPr lang="en-US" sz="1200" dirty="0" err="1" smtClean="0"/>
              <a:t>Nie,and</a:t>
            </a:r>
            <a:r>
              <a:rPr lang="en-US" sz="1200" dirty="0" smtClean="0"/>
              <a:t> H. Wang, </a:t>
            </a:r>
            <a:r>
              <a:rPr lang="en-US" sz="1200" i="1" dirty="0" smtClean="0"/>
              <a:t>Toward a Fuzzy Domain Sentiment Ontology Tree for Sentiment Analysis.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3"/>
              </a:rPr>
              <a:t>https://ieeexplore.ieee.org/document/6469930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 smtClean="0"/>
              <a:t>G. </a:t>
            </a:r>
            <a:r>
              <a:rPr lang="en-US" sz="1200" dirty="0" err="1" smtClean="0"/>
              <a:t>Gautam</a:t>
            </a:r>
            <a:r>
              <a:rPr lang="en-US" sz="1200" dirty="0" smtClean="0"/>
              <a:t>, D. </a:t>
            </a:r>
            <a:r>
              <a:rPr lang="en-US" sz="1200" dirty="0" err="1" smtClean="0"/>
              <a:t>yadav</a:t>
            </a:r>
            <a:r>
              <a:rPr lang="en-US" sz="1200" dirty="0" smtClean="0"/>
              <a:t>. </a:t>
            </a:r>
            <a:r>
              <a:rPr lang="en-US" sz="1200" i="1" dirty="0" smtClean="0"/>
              <a:t>Sentiment Analysis of Twitter Data using Machine Learning Approaches and Sentiment Analysis</a:t>
            </a:r>
            <a:r>
              <a:rPr lang="en-US" sz="1200" dirty="0" smtClean="0"/>
              <a:t>. </a:t>
            </a:r>
            <a:r>
              <a:rPr lang="en-US" sz="1200" dirty="0" smtClean="0">
                <a:hlinkClick r:id="rId4"/>
              </a:rPr>
              <a:t>https://ieeexplore.ieee.org/document/6897213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4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e:Jupyter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50" y="1325563"/>
            <a:ext cx="2192941" cy="254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vin Bass on Twitter: &quot;TabPy Tutorial: Integrating #Python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65" y="4597929"/>
            <a:ext cx="4356882" cy="23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Sources, Programming Languages, Toolkits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325563"/>
            <a:ext cx="7091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Data: Twitter Sentiment Analysis Dataset (1,600,000 tweets, </a:t>
            </a:r>
            <a:r>
              <a:rPr lang="en-US" dirty="0" err="1" smtClean="0"/>
              <a:t>preclassified</a:t>
            </a:r>
            <a:r>
              <a:rPr lang="en-US" dirty="0" smtClean="0"/>
              <a:t> as positive or negative)</a:t>
            </a:r>
          </a:p>
          <a:p>
            <a:r>
              <a:rPr lang="en-US" dirty="0" smtClean="0"/>
              <a:t>Programming Language: Python, using </a:t>
            </a:r>
            <a:r>
              <a:rPr lang="en-US" dirty="0" err="1" smtClean="0"/>
              <a:t>Jupyter</a:t>
            </a:r>
            <a:r>
              <a:rPr lang="en-US" dirty="0" smtClean="0"/>
              <a:t> Notebook and Google </a:t>
            </a:r>
            <a:r>
              <a:rPr lang="en-US" dirty="0" err="1" smtClean="0"/>
              <a:t>Colab</a:t>
            </a:r>
            <a:r>
              <a:rPr lang="en-US" dirty="0" smtClean="0"/>
              <a:t> environments</a:t>
            </a:r>
          </a:p>
          <a:p>
            <a:r>
              <a:rPr lang="en-US" dirty="0" smtClean="0"/>
              <a:t>Toolkits: various machine learning models and </a:t>
            </a:r>
            <a:r>
              <a:rPr lang="en-US" dirty="0" err="1" smtClean="0"/>
              <a:t>vectorize</a:t>
            </a:r>
            <a:r>
              <a:rPr lang="en-US" dirty="0" smtClean="0"/>
              <a:t> functions in </a:t>
            </a:r>
            <a:r>
              <a:rPr lang="en-US" dirty="0" err="1" smtClean="0"/>
              <a:t>Scikit</a:t>
            </a:r>
            <a:r>
              <a:rPr lang="en-US" dirty="0" smtClean="0"/>
              <a:t>-Learn Python library</a:t>
            </a:r>
            <a:endParaRPr lang="en-US" dirty="0"/>
          </a:p>
        </p:txBody>
      </p:sp>
      <p:pic>
        <p:nvPicPr>
          <p:cNvPr id="4104" name="Picture 8" descr="ile:Scikit learn logo small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51" y="4249555"/>
            <a:ext cx="3800811" cy="204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Solution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8950"/>
            <a:ext cx="10020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/>
          <a:lstStyle/>
          <a:p>
            <a:r>
              <a:rPr lang="en-US" dirty="0" smtClean="0"/>
              <a:t>DEMO: sample outputs/results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1325563"/>
            <a:ext cx="9055100" cy="161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5" y="4264026"/>
            <a:ext cx="5969000" cy="189230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3529263" y="3241132"/>
            <a:ext cx="705852" cy="778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68" y="3477962"/>
            <a:ext cx="3673282" cy="32004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7444900">
            <a:off x="6665701" y="3100556"/>
            <a:ext cx="705852" cy="778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68931"/>
              </p:ext>
            </p:extLst>
          </p:nvPr>
        </p:nvGraphicFramePr>
        <p:xfrm>
          <a:off x="295275" y="1325563"/>
          <a:ext cx="11601449" cy="498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775"/>
                <a:gridCol w="1676400"/>
                <a:gridCol w="1924050"/>
                <a:gridCol w="2171700"/>
                <a:gridCol w="2209800"/>
                <a:gridCol w="1609724"/>
              </a:tblGrid>
              <a:tr h="1436687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Model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Random Forest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Multinomial</a:t>
                      </a:r>
                      <a:r>
                        <a:rPr lang="en-US" sz="2500" baseline="0" dirty="0" smtClean="0"/>
                        <a:t> Naïve Bayes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Stochastic Gradient Descent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XGBoost</a:t>
                      </a:r>
                      <a:endParaRPr lang="en-US" sz="2500" dirty="0"/>
                    </a:p>
                  </a:txBody>
                  <a:tcPr anchor="ctr"/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Positive</a:t>
                      </a:r>
                      <a:r>
                        <a:rPr lang="en-US" sz="2500" baseline="0" dirty="0" smtClean="0"/>
                        <a:t> Recall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0.80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0.76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0.75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0.79</a:t>
                      </a:r>
                      <a:endParaRPr lang="en-US" sz="2500" dirty="0"/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Negative</a:t>
                      </a:r>
                      <a:r>
                        <a:rPr lang="en-US" sz="2500" baseline="0" dirty="0" smtClean="0"/>
                        <a:t> Recall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0.79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0.78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0.78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0.77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0.77</a:t>
                      </a:r>
                      <a:endParaRPr lang="en-US" sz="2500" dirty="0"/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Positive Precision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0.79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0.79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0.78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0.78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0.78</a:t>
                      </a:r>
                      <a:endParaRPr lang="en-US" sz="2500" dirty="0"/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Negative Precision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0.77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0.80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0.76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0.76</a:t>
                      </a:r>
                      <a:endParaRPr 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0.78</a:t>
                      </a:r>
                      <a:endParaRPr lang="en-US" sz="25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6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Comparison with previous 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984374"/>
          </a:xfrm>
        </p:spPr>
        <p:txBody>
          <a:bodyPr>
            <a:normAutofit/>
          </a:bodyPr>
          <a:lstStyle/>
          <a:p>
            <a:r>
              <a:rPr lang="en-US" dirty="0" smtClean="0"/>
              <a:t>While my results only reached about 80% accuracy, most academic/cited papers attained significantly higher accuracy:</a:t>
            </a:r>
          </a:p>
          <a:p>
            <a:pPr lvl="1"/>
            <a:r>
              <a:rPr lang="en-US" dirty="0" smtClean="0"/>
              <a:t>Research Paper 1 using Lexicon and Learning was about ~80% accurate across all topics, thus similar to my computed results</a:t>
            </a:r>
          </a:p>
          <a:p>
            <a:pPr lvl="1"/>
            <a:r>
              <a:rPr lang="en-US" dirty="0" smtClean="0"/>
              <a:t>Research Paper 3 using unigram feature analysis reached ~91% accurate on some positive recall also on the Twitter Dataset</a:t>
            </a:r>
          </a:p>
          <a:p>
            <a:pPr lvl="1"/>
            <a:r>
              <a:rPr lang="en-US" dirty="0" smtClean="0"/>
              <a:t>Neural network sentiment analysis often reached ~95% accuracy on different datasets recognizing sentiment on Amazon or Netflix reviews. These reviews were often 2-3 times as long as the average Tweet in my dataset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 descr="idden Meanings In Tech Company Logos - Business Ins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6" y="5122327"/>
            <a:ext cx="4461711" cy="16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etflix | Brand Ass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27" y="3484527"/>
            <a:ext cx="7620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Follow-Up and </a:t>
            </a:r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25562"/>
            <a:ext cx="10515600" cy="528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 the moment, my results recognize sentiment somewhat accurately, but not ready to be productionized</a:t>
            </a:r>
          </a:p>
          <a:p>
            <a:r>
              <a:rPr lang="en-US" dirty="0" smtClean="0"/>
              <a:t>Couple of next steps for the project: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Work to clean data: take out stop words, etc.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Reduce dimensions and rerun models: tree-based supervised learning is very slow due to large dimension (278k columns)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Recurrent Neural Network (RNN) for potentially higher accuracy in data, as these gave the best results</a:t>
            </a:r>
          </a:p>
          <a:p>
            <a:r>
              <a:rPr lang="en-US" dirty="0" smtClean="0"/>
              <a:t>Questions from class:</a:t>
            </a:r>
          </a:p>
          <a:p>
            <a:pPr lvl="1"/>
            <a:r>
              <a:rPr lang="en-US" dirty="0" smtClean="0"/>
              <a:t>Reduce dimension of massive matrix? Attempted PCA/</a:t>
            </a:r>
            <a:r>
              <a:rPr lang="en-US" dirty="0" err="1" smtClean="0"/>
              <a:t>TruncatedSVD</a:t>
            </a:r>
            <a:r>
              <a:rPr lang="en-US" dirty="0" smtClean="0"/>
              <a:t> but matrix is too big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3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565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Twitter Sentiment Analysis</vt:lpstr>
      <vt:lpstr>Why Sentiment Analysis?</vt:lpstr>
      <vt:lpstr>PowerPoint Presentation</vt:lpstr>
      <vt:lpstr>PowerPoint Presentation</vt:lpstr>
      <vt:lpstr>Solution Workflow</vt:lpstr>
      <vt:lpstr>DEMO: sample outputs/results</vt:lpstr>
      <vt:lpstr>Analysis of Results</vt:lpstr>
      <vt:lpstr>Comparison with previous results</vt:lpstr>
      <vt:lpstr>Follow-Up and Next Steps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Gabe Smith</dc:creator>
  <cp:lastModifiedBy>Gabe Smith</cp:lastModifiedBy>
  <cp:revision>24</cp:revision>
  <dcterms:created xsi:type="dcterms:W3CDTF">2020-04-14T03:05:50Z</dcterms:created>
  <dcterms:modified xsi:type="dcterms:W3CDTF">2020-04-16T00:02:48Z</dcterms:modified>
</cp:coreProperties>
</file>