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6"/>
    <p:restoredTop sz="94681"/>
  </p:normalViewPr>
  <p:slideViewPr>
    <p:cSldViewPr snapToGrid="0" snapToObjects="1">
      <p:cViewPr varScale="1">
        <p:scale>
          <a:sx n="102" d="100"/>
          <a:sy n="102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5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C03C-0989-1841-9503-2E015047E160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AEF25-4FFE-6742-8559-1F1DB93C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0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HLS Group </a:t>
            </a:r>
            <a:r>
              <a:rPr lang="en-US" dirty="0" smtClean="0"/>
              <a:t>Capabilities and Purpose 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251" y="5260546"/>
            <a:ext cx="3871499" cy="12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The HLS Group </a:t>
            </a:r>
            <a:r>
              <a:rPr lang="en-US" dirty="0" smtClean="0"/>
              <a:t>utilizes their technical experience in statistics, </a:t>
            </a:r>
            <a:r>
              <a:rPr lang="en-US" dirty="0" smtClean="0"/>
              <a:t>data analytics, </a:t>
            </a:r>
            <a:r>
              <a:rPr lang="en-US" dirty="0" smtClean="0"/>
              <a:t>business </a:t>
            </a:r>
            <a:r>
              <a:rPr lang="en-US" dirty="0" smtClean="0"/>
              <a:t>intelligence </a:t>
            </a:r>
            <a:r>
              <a:rPr lang="en-US" dirty="0" smtClean="0"/>
              <a:t>I and modeling to provide key insights for client analysis and intel. We focus on providing </a:t>
            </a:r>
            <a:r>
              <a:rPr lang="en-US" dirty="0" smtClean="0"/>
              <a:t>data-driven business insight </a:t>
            </a:r>
            <a:r>
              <a:rPr lang="en-US" dirty="0" smtClean="0"/>
              <a:t>translating </a:t>
            </a:r>
            <a:r>
              <a:rPr lang="en-US" dirty="0" smtClean="0"/>
              <a:t>directly to economic value. </a:t>
            </a:r>
            <a:r>
              <a:rPr lang="en-US" dirty="0" smtClean="0"/>
              <a:t>In </a:t>
            </a:r>
            <a:r>
              <a:rPr lang="en-US" dirty="0"/>
              <a:t>addition to capabilities in useful and applicable modeling techniques including machine learning, time series analysis, classification and regression, </a:t>
            </a:r>
            <a:r>
              <a:rPr lang="en-US" dirty="0" err="1"/>
              <a:t>wEach</a:t>
            </a:r>
            <a:r>
              <a:rPr lang="en-US" dirty="0"/>
              <a:t> </a:t>
            </a:r>
            <a:r>
              <a:rPr lang="en-US" dirty="0" smtClean="0"/>
              <a:t>partner brings a unique and distinguishable skillset to each of our clients, spanning differing industry knowledge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and corporations.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partners provide a wide variety of experience surrounding various technical big data analysis aspects: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dirty="0" smtClean="0"/>
              <a:t>Modeling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dirty="0" smtClean="0"/>
              <a:t>Machine Learning (Regression, Classification), Deep Learning (Deep NN, Convolutional NN, Recurrent NN), </a:t>
            </a:r>
            <a:r>
              <a:rPr lang="en-US" dirty="0" smtClean="0"/>
              <a:t>Time Series, Optimization modeling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dirty="0" smtClean="0"/>
              <a:t>Industry Experience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dirty="0" smtClean="0"/>
              <a:t>Banking (model risk management,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4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922763"/>
          </a:xfrm>
        </p:spPr>
        <p:txBody>
          <a:bodyPr/>
          <a:lstStyle/>
          <a:p>
            <a:pPr algn="ctr"/>
            <a:r>
              <a:rPr lang="en-US" dirty="0" smtClean="0"/>
              <a:t>HLS Executive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85" y="1207434"/>
            <a:ext cx="3514858" cy="7887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Sam </a:t>
            </a:r>
            <a:r>
              <a:rPr lang="en-US" sz="2400" dirty="0" err="1" smtClean="0"/>
              <a:t>Hsiung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Managing Director/Senior Partner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9126" y="1207434"/>
            <a:ext cx="3195325" cy="788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Gabe Smith </a:t>
            </a:r>
            <a:r>
              <a:rPr lang="mr-IN" sz="2400" dirty="0" smtClean="0"/>
              <a:t>–</a:t>
            </a:r>
            <a:r>
              <a:rPr lang="en-US" sz="2400" dirty="0" smtClean="0"/>
              <a:t> Senior Partner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0372" y="1207434"/>
            <a:ext cx="3514858" cy="788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Joseph Leung </a:t>
            </a:r>
            <a:r>
              <a:rPr lang="mr-IN" sz="2400" dirty="0" smtClean="0"/>
              <a:t>–</a:t>
            </a:r>
            <a:r>
              <a:rPr lang="en-US" sz="2400" dirty="0" smtClean="0"/>
              <a:t> Student Intern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80" y="2266164"/>
            <a:ext cx="3799268" cy="3799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06" y="2266164"/>
            <a:ext cx="3455791" cy="3799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5" t="4113" r="9306" b="12770"/>
          <a:stretch/>
        </p:blipFill>
        <p:spPr>
          <a:xfrm>
            <a:off x="8350676" y="2266164"/>
            <a:ext cx="3420856" cy="37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9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0317" y="56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Sam </a:t>
            </a:r>
            <a:r>
              <a:rPr lang="en-US" sz="4000" dirty="0" err="1"/>
              <a:t>Hsiung</a:t>
            </a:r>
            <a:r>
              <a:rPr lang="en-US" sz="4000" dirty="0"/>
              <a:t> </a:t>
            </a:r>
            <a:r>
              <a:rPr lang="mr-IN" sz="4000" dirty="0"/>
              <a:t>–</a:t>
            </a:r>
            <a:r>
              <a:rPr lang="en-US" sz="4000" dirty="0"/>
              <a:t> Managing Director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588" y="1426379"/>
            <a:ext cx="9452020" cy="4351338"/>
          </a:xfrm>
        </p:spPr>
        <p:txBody>
          <a:bodyPr>
            <a:normAutofit/>
          </a:bodyPr>
          <a:lstStyle/>
          <a:p>
            <a:r>
              <a:rPr lang="en-US" dirty="0"/>
              <a:t>KPMG Lighthouse:</a:t>
            </a:r>
          </a:p>
          <a:p>
            <a:pPr lvl="1" fontAlgn="base"/>
            <a:r>
              <a:rPr lang="en-US" dirty="0"/>
              <a:t>Tableau/Business Intelligence </a:t>
            </a:r>
            <a:r>
              <a:rPr lang="en-US" dirty="0" err="1"/>
              <a:t>Dashboarding</a:t>
            </a:r>
            <a:endParaRPr lang="en-US" dirty="0"/>
          </a:p>
          <a:p>
            <a:pPr lvl="1" fontAlgn="base"/>
            <a:r>
              <a:rPr lang="en-US" dirty="0"/>
              <a:t>Python/Data Engineering</a:t>
            </a:r>
          </a:p>
          <a:p>
            <a:pPr lvl="1" fontAlgn="base"/>
            <a:r>
              <a:rPr lang="en-US" dirty="0"/>
              <a:t>Fraud Detection, </a:t>
            </a:r>
            <a:r>
              <a:rPr lang="en-US" dirty="0" smtClean="0"/>
              <a:t>Cost </a:t>
            </a:r>
            <a:r>
              <a:rPr lang="en-US" dirty="0"/>
              <a:t>Savings Analysis and Algorithm Design </a:t>
            </a:r>
          </a:p>
          <a:p>
            <a:pPr lvl="1" fontAlgn="base"/>
            <a:r>
              <a:rPr lang="en-US" dirty="0"/>
              <a:t>Current State Assessment of Data </a:t>
            </a:r>
            <a:r>
              <a:rPr lang="en-US" dirty="0" smtClean="0"/>
              <a:t>Capabilities</a:t>
            </a:r>
            <a:endParaRPr lang="en-US" dirty="0"/>
          </a:p>
          <a:p>
            <a:pPr fontAlgn="base"/>
            <a:r>
              <a:rPr lang="en-US" dirty="0"/>
              <a:t>The Boeing Company</a:t>
            </a:r>
          </a:p>
          <a:p>
            <a:pPr lvl="1" fontAlgn="base"/>
            <a:r>
              <a:rPr lang="en-US" dirty="0" smtClean="0">
                <a:solidFill>
                  <a:srgbClr val="FF0000"/>
                </a:solidFill>
              </a:rPr>
              <a:t>(give details)</a:t>
            </a: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mage result for kpmg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2" r="15224"/>
          <a:stretch/>
        </p:blipFill>
        <p:spPr bwMode="auto">
          <a:xfrm>
            <a:off x="8907478" y="1004292"/>
            <a:ext cx="310498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7" y="560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Joseph Leung </a:t>
            </a:r>
            <a:r>
              <a:rPr lang="mr-IN" sz="4000" dirty="0" smtClean="0"/>
              <a:t>–</a:t>
            </a:r>
            <a:r>
              <a:rPr lang="en-US" sz="4000" dirty="0" smtClean="0"/>
              <a:t> </a:t>
            </a:r>
            <a:r>
              <a:rPr lang="en-US" sz="4000" dirty="0" smtClean="0"/>
              <a:t>Senior Partner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88" y="1426378"/>
            <a:ext cx="9452020" cy="49618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Federal Reserve:</a:t>
            </a:r>
          </a:p>
          <a:p>
            <a:pPr lvl="1"/>
            <a:r>
              <a:rPr lang="en-US" dirty="0"/>
              <a:t>Labor Markets/Opportunity Zones related to Trump’s Tax Cuts and Job act.</a:t>
            </a:r>
          </a:p>
          <a:p>
            <a:pPr lvl="1"/>
            <a:r>
              <a:rPr lang="en-US" dirty="0" err="1" smtClean="0"/>
              <a:t>Webcrawlers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(add in details)</a:t>
            </a:r>
            <a:endParaRPr lang="en-US" dirty="0"/>
          </a:p>
          <a:p>
            <a:pPr lvl="1"/>
            <a:r>
              <a:rPr lang="en-US" dirty="0" err="1" smtClean="0"/>
              <a:t>Webscrapers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(add in details)</a:t>
            </a:r>
            <a:endParaRPr lang="en-US" dirty="0"/>
          </a:p>
          <a:p>
            <a:pPr lvl="1"/>
            <a:r>
              <a:rPr lang="en-US" dirty="0"/>
              <a:t>Data/Feature </a:t>
            </a:r>
            <a:r>
              <a:rPr lang="en-US" dirty="0" smtClean="0"/>
              <a:t>Engineering </a:t>
            </a:r>
            <a:r>
              <a:rPr lang="en-US" dirty="0">
                <a:solidFill>
                  <a:srgbClr val="FF0000"/>
                </a:solidFill>
              </a:rPr>
              <a:t>(add in </a:t>
            </a:r>
            <a:r>
              <a:rPr lang="en-US" dirty="0" smtClean="0">
                <a:solidFill>
                  <a:srgbClr val="FF0000"/>
                </a:solidFill>
              </a:rPr>
              <a:t>details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Data Analysis via Python/Stata</a:t>
            </a:r>
          </a:p>
          <a:p>
            <a:r>
              <a:rPr lang="en-US" dirty="0"/>
              <a:t>Bankruptcy Research</a:t>
            </a:r>
          </a:p>
          <a:p>
            <a:pPr lvl="1"/>
            <a:r>
              <a:rPr lang="en-US" dirty="0" smtClean="0"/>
              <a:t>File </a:t>
            </a:r>
            <a:r>
              <a:rPr lang="en-US" dirty="0"/>
              <a:t>11 bankruptcy files and </a:t>
            </a:r>
            <a:r>
              <a:rPr lang="en-US" dirty="0" smtClean="0"/>
              <a:t>data </a:t>
            </a:r>
            <a:endParaRPr lang="en-US" dirty="0"/>
          </a:p>
          <a:p>
            <a:pPr lvl="1"/>
            <a:r>
              <a:rPr lang="en-US" dirty="0" smtClean="0"/>
              <a:t>Household/Individual </a:t>
            </a:r>
            <a:r>
              <a:rPr lang="en-US" dirty="0"/>
              <a:t>Bankruptcy</a:t>
            </a:r>
          </a:p>
          <a:p>
            <a:pPr lvl="1"/>
            <a:r>
              <a:rPr lang="en-US" dirty="0" smtClean="0"/>
              <a:t>PDF </a:t>
            </a:r>
            <a:r>
              <a:rPr lang="en-US" dirty="0"/>
              <a:t>Scraper/Complex Data Scraping</a:t>
            </a:r>
          </a:p>
          <a:p>
            <a:pPr lvl="1"/>
            <a:r>
              <a:rPr lang="en-US" dirty="0" smtClean="0"/>
              <a:t>LP/LDA</a:t>
            </a:r>
            <a:endParaRPr lang="en-US" dirty="0"/>
          </a:p>
          <a:p>
            <a:r>
              <a:rPr lang="en-US" dirty="0" smtClean="0"/>
              <a:t>Network </a:t>
            </a:r>
            <a:r>
              <a:rPr lang="en-US" dirty="0"/>
              <a:t>Theory Research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modeling, Community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5" name="AutoShape 8" descr="mage result for lucid software"/>
          <p:cNvSpPr>
            <a:spLocks noChangeAspect="1" noChangeArrowheads="1"/>
          </p:cNvSpPr>
          <p:nvPr/>
        </p:nvSpPr>
        <p:spPr bwMode="auto">
          <a:xfrm>
            <a:off x="0" y="0"/>
            <a:ext cx="2395470" cy="23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mage result for federal rese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11" y="2395470"/>
            <a:ext cx="3438394" cy="20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7" y="560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Gabe Smith </a:t>
            </a:r>
            <a:r>
              <a:rPr lang="mr-IN" sz="4000" dirty="0" smtClean="0"/>
              <a:t>–</a:t>
            </a:r>
            <a:r>
              <a:rPr lang="en-US" sz="4000" dirty="0" smtClean="0"/>
              <a:t> Senior Partner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88" y="1426379"/>
            <a:ext cx="9452020" cy="47930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McKinsey &amp; Company:</a:t>
            </a:r>
          </a:p>
          <a:p>
            <a:pPr lvl="1" fontAlgn="base"/>
            <a:r>
              <a:rPr lang="en-US" dirty="0" smtClean="0"/>
              <a:t>Restructured entire model </a:t>
            </a:r>
            <a:r>
              <a:rPr lang="en-US" dirty="0"/>
              <a:t>r</a:t>
            </a:r>
            <a:r>
              <a:rPr lang="en-US" dirty="0" smtClean="0"/>
              <a:t>isk </a:t>
            </a:r>
            <a:r>
              <a:rPr lang="en-US" dirty="0"/>
              <a:t>m</a:t>
            </a:r>
            <a:r>
              <a:rPr lang="en-US" dirty="0" smtClean="0"/>
              <a:t>anagement department of major international bank</a:t>
            </a:r>
            <a:endParaRPr lang="en-US" dirty="0" smtClean="0"/>
          </a:p>
          <a:p>
            <a:pPr lvl="1" fontAlgn="base"/>
            <a:r>
              <a:rPr lang="en-US" dirty="0" smtClean="0"/>
              <a:t>Assisted major bank finding savings opportunities for major US based bank</a:t>
            </a:r>
            <a:endParaRPr lang="en-US" dirty="0" smtClean="0"/>
          </a:p>
          <a:p>
            <a:pPr lvl="1" fontAlgn="base"/>
            <a:r>
              <a:rPr lang="en-US" dirty="0" smtClean="0"/>
              <a:t>Quality insurance of model governance, validation and creation</a:t>
            </a:r>
          </a:p>
          <a:p>
            <a:r>
              <a:rPr lang="en-US" dirty="0" smtClean="0"/>
              <a:t>John Deere &amp; Company</a:t>
            </a:r>
          </a:p>
          <a:p>
            <a:pPr lvl="1" fontAlgn="base"/>
            <a:r>
              <a:rPr lang="en-US" dirty="0" smtClean="0"/>
              <a:t>Optimization Modeling of Labor Costs (Cost Structure Analysis)</a:t>
            </a:r>
          </a:p>
          <a:p>
            <a:pPr lvl="1" fontAlgn="base"/>
            <a:r>
              <a:rPr lang="en-US" dirty="0" smtClean="0"/>
              <a:t>Market Share prediction (modeling) and analysis (European &amp; North Africa)</a:t>
            </a:r>
          </a:p>
          <a:p>
            <a:pPr lvl="1" fontAlgn="base"/>
            <a:r>
              <a:rPr lang="en-US" dirty="0" smtClean="0"/>
              <a:t>Product Warranty Prediction (Coverage Analysis via ML)</a:t>
            </a:r>
          </a:p>
          <a:p>
            <a:r>
              <a:rPr lang="en-US" dirty="0" smtClean="0"/>
              <a:t>Lucid Software LLC</a:t>
            </a:r>
          </a:p>
          <a:p>
            <a:pPr lvl="1" fontAlgn="base"/>
            <a:r>
              <a:rPr lang="en-US" dirty="0" smtClean="0"/>
              <a:t>Anomaly Detection Algorithm: KPI detection/ Analysis</a:t>
            </a:r>
          </a:p>
          <a:p>
            <a:pPr lvl="1" fontAlgn="base"/>
            <a:r>
              <a:rPr lang="en-US" dirty="0" smtClean="0"/>
              <a:t>Tableau/Business Intelligence Dashboard</a:t>
            </a:r>
          </a:p>
          <a:p>
            <a:pPr lvl="1" fontAlgn="base"/>
            <a:r>
              <a:rPr lang="en-US" dirty="0" smtClean="0"/>
              <a:t>PPT/Excel </a:t>
            </a:r>
            <a:r>
              <a:rPr lang="en-US" dirty="0" smtClean="0"/>
              <a:t>Delivery</a:t>
            </a:r>
            <a:endParaRPr lang="en-US" dirty="0"/>
          </a:p>
        </p:txBody>
      </p:sp>
      <p:pic>
        <p:nvPicPr>
          <p:cNvPr id="1026" name="Picture 2" descr="mage result for john deer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608" y="3430878"/>
            <a:ext cx="2169554" cy="162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mckinsey and compan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161" y="1197735"/>
            <a:ext cx="2881533" cy="100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mage result for lucid software"/>
          <p:cNvSpPr>
            <a:spLocks noChangeAspect="1" noChangeArrowheads="1"/>
          </p:cNvSpPr>
          <p:nvPr/>
        </p:nvSpPr>
        <p:spPr bwMode="auto">
          <a:xfrm>
            <a:off x="0" y="0"/>
            <a:ext cx="2395470" cy="23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lucid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398" y="4769945"/>
            <a:ext cx="1737575" cy="173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0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7630</TotalTime>
  <Words>343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HLS Group Capabilities and Purpose Statement</vt:lpstr>
      <vt:lpstr>Purpose Statement</vt:lpstr>
      <vt:lpstr>Skillset</vt:lpstr>
      <vt:lpstr>HLS Executive Board</vt:lpstr>
      <vt:lpstr>PowerPoint Presentation</vt:lpstr>
      <vt:lpstr>Joseph Leung – Senior Partner</vt:lpstr>
      <vt:lpstr>Gabe Smith – Senior Partner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HLS Group Assistance for  </dc:title>
  <dc:creator>Gabe Smith</dc:creator>
  <cp:lastModifiedBy>Gabe Smith</cp:lastModifiedBy>
  <cp:revision>19</cp:revision>
  <dcterms:created xsi:type="dcterms:W3CDTF">2019-10-11T19:45:12Z</dcterms:created>
  <dcterms:modified xsi:type="dcterms:W3CDTF">2019-10-29T04:59:11Z</dcterms:modified>
</cp:coreProperties>
</file>