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AIcdozJ3Opqe8IY26MzLJ4Yh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1A6AB9-DB79-485D-928C-1A714E64FD18}">
  <a:tblStyle styleId="{4C1A6AB9-DB79-485D-928C-1A714E64FD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8462ADC-0104-4E6F-A556-22BB9F5B83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313a50aa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b313a50aa6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303b4e3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303b4e3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313a50a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313a50aa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13a50a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313a50aa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313a50a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b313a50aa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i-L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papers.ssrn.com/sol3/papers.cfm?abstract_id=2882244" TargetMode="External"/><Relationship Id="rId5" Type="http://schemas.openxmlformats.org/officeDocument/2006/relationships/hyperlink" Target="https://link.springer.com/content/pdf/10.1186/s40163-018-0089-1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29" y="0"/>
            <a:ext cx="4703700" cy="51435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4684900" y="2271251"/>
            <a:ext cx="43251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si-LK" sz="3000">
                <a:solidFill>
                  <a:srgbClr val="000000"/>
                </a:solidFill>
              </a:rPr>
              <a:t>වෛරී </a:t>
            </a:r>
            <a:r>
              <a:rPr lang="si-LK" sz="3000">
                <a:solidFill>
                  <a:srgbClr val="000000"/>
                </a:solidFill>
              </a:rPr>
              <a:t>සහගත</a:t>
            </a:r>
            <a:r>
              <a:rPr b="1" lang="si-LK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i-LK" sz="3000">
                <a:solidFill>
                  <a:srgbClr val="000000"/>
                </a:solidFill>
              </a:rPr>
              <a:t>ප්‍රකාශ හඳුනා ගැනීම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br>
              <a:rPr lang="si-LK" sz="3000">
                <a:solidFill>
                  <a:srgbClr val="000000"/>
                </a:solidFill>
              </a:rPr>
            </a:br>
            <a:r>
              <a:rPr lang="si-LK" sz="2700">
                <a:solidFill>
                  <a:srgbClr val="000000"/>
                </a:solidFill>
              </a:rPr>
              <a:t>DETECTION OF HATE SPEECH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5045339" y="4319038"/>
            <a:ext cx="3604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si-LK" sz="1400">
                <a:solidFill>
                  <a:srgbClr val="000000"/>
                </a:solidFill>
              </a:rPr>
              <a:t>G. S. NADEERA MEEDIN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si-LK" sz="1400">
                <a:solidFill>
                  <a:srgbClr val="000000"/>
                </a:solidFill>
              </a:rPr>
              <a:t>NIRUPAMA RAJAPAKSHA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" y="442976"/>
            <a:ext cx="4108564" cy="4707631"/>
          </a:xfrm>
          <a:custGeom>
            <a:rect b="b" l="l" r="r" t="t"/>
            <a:pathLst>
              <a:path extrusionOk="0" h="6276841" w="5478085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2" l="17021" r="30622" t="0"/>
          <a:stretch/>
        </p:blipFill>
        <p:spPr>
          <a:xfrm>
            <a:off x="1" y="577528"/>
            <a:ext cx="3974012" cy="4573079"/>
          </a:xfrm>
          <a:custGeom>
            <a:rect b="b" l="l" r="r" t="t"/>
            <a:pathLst>
              <a:path extrusionOk="0" h="6097438" w="5298683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වෛරී </a:t>
            </a:r>
            <a:r>
              <a:rPr lang="si-LK" sz="2700">
                <a:solidFill>
                  <a:schemeClr val="lt1"/>
                </a:solidFill>
              </a:rPr>
              <a:t>සහගත ප්‍රකාශවල</a:t>
            </a: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බරපතලකම තීරණය කරන්නේ කෙසේද?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How to determine the severity levels of hate speech?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731280" y="2234192"/>
            <a:ext cx="73752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si-LK" sz="1800"/>
              <a:t>වෛරී සහගත ප්‍රකාශවල බරපතලකම අනුව මට්ටම් / </a:t>
            </a:r>
            <a:r>
              <a:rPr lang="si-LK" sz="1800">
                <a:latin typeface="Times New Roman"/>
                <a:ea typeface="Times New Roman"/>
                <a:cs typeface="Times New Roman"/>
                <a:sym typeface="Times New Roman"/>
              </a:rPr>
              <a:t>Hate Speech Severity Levels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i-LK" sz="1800"/>
              <a:t>ඉහල මට්ටම / Top Level</a:t>
            </a:r>
            <a:endParaRPr sz="1800"/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i-LK" sz="1800"/>
              <a:t>මධ්‍යයම මට්ටම / Intermediate Level</a:t>
            </a:r>
            <a:endParaRPr sz="1800"/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i-LK" sz="1800"/>
              <a:t>පහල මට්ටම / Bottom Level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7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වෛරී </a:t>
            </a:r>
            <a:r>
              <a:rPr lang="si-LK" sz="2700">
                <a:solidFill>
                  <a:schemeClr val="lt1"/>
                </a:solidFill>
              </a:rPr>
              <a:t>සහගත ප්‍රකාශවල</a:t>
            </a: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බරපතලකම තීරණය කරන්නේ කෙසේද?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How to determine the severity levels of Hate Speech?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266700" y="2065449"/>
            <a:ext cx="86619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si-LK" sz="1200">
                <a:latin typeface="Calibri"/>
                <a:ea typeface="Calibri"/>
                <a:cs typeface="Calibri"/>
                <a:sym typeface="Calibri"/>
              </a:rPr>
              <a:t>ඉහල මට්ටම / Top Level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si-LK" sz="1200">
                <a:latin typeface="Calibri"/>
                <a:ea typeface="Calibri"/>
                <a:cs typeface="Calibri"/>
                <a:sym typeface="Calibri"/>
              </a:rPr>
              <a:t>ජාතික, ජනවාර්ගික, වාර්ගික හෝ ආගමික කණ්ඩායමක් </a:t>
            </a:r>
            <a:r>
              <a:rPr lang="si-LK" sz="1200" u="sng">
                <a:latin typeface="Calibri"/>
                <a:ea typeface="Calibri"/>
                <a:cs typeface="Calibri"/>
                <a:sym typeface="Calibri"/>
              </a:rPr>
              <a:t>පූර්ණ හො අර්ධ වශයෙන් විනාශකිරීමේ අරමුණින් </a:t>
            </a:r>
            <a:r>
              <a:rPr lang="si-LK" sz="1200">
                <a:latin typeface="Calibri"/>
                <a:ea typeface="Calibri"/>
                <a:cs typeface="Calibri"/>
                <a:sym typeface="Calibri"/>
              </a:rPr>
              <a:t>සිදුකරන ලබන පහත සඳහන් ආකාරයේ ක්‍රියාය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711200" rtl="0" algn="just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si-LK" sz="1200">
                <a:latin typeface="Calibri"/>
                <a:ea typeface="Calibri"/>
                <a:cs typeface="Calibri"/>
                <a:sym typeface="Calibri"/>
              </a:rPr>
              <a:t>කණ්ඩායමක සාමාජිකයින් ඝාතනය කිරීම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711200" rtl="0" algn="just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si-LK" sz="1200">
                <a:latin typeface="Calibri"/>
                <a:ea typeface="Calibri"/>
                <a:cs typeface="Calibri"/>
                <a:sym typeface="Calibri"/>
              </a:rPr>
              <a:t>කණ්ඩායමක සාමාජිකයින්ට බරපතල ශාරීරික හෝ මානසික හානියක් සිදු කිරීම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711200" rtl="0" algn="just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si-LK" sz="1200">
                <a:latin typeface="Calibri"/>
                <a:ea typeface="Calibri"/>
                <a:cs typeface="Calibri"/>
                <a:sym typeface="Calibri"/>
              </a:rPr>
              <a:t>කණ්ඩායමේ ජීවන තත්වයන්ට සම්පූර්ණ හෝ අර්ධ වශයෙන් භෞතික විනාශය ගෙන ඒමට හිතාමතාම ක්‍රියා කිරීම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711200" rtl="0" algn="just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si-LK" sz="1200">
                <a:latin typeface="Calibri"/>
                <a:ea typeface="Calibri"/>
                <a:cs typeface="Calibri"/>
                <a:sym typeface="Calibri"/>
              </a:rPr>
              <a:t>කණ්ඩායම තුළ දරු උපත් වැළැක්වීම අරමුණු කරගත් පියවර පැනවීම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711200" rtl="0" algn="just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si-LK" sz="1200">
                <a:latin typeface="Calibri"/>
                <a:ea typeface="Calibri"/>
                <a:cs typeface="Calibri"/>
                <a:sym typeface="Calibri"/>
              </a:rPr>
              <a:t>කණ්ඩායමේ ළමයින් බලහත්කාරයෙන් වෙනත් කණ්ඩායමකට මාරු කිරීම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si-LK" sz="1200">
                <a:latin typeface="Calibri"/>
                <a:ea typeface="Calibri"/>
                <a:cs typeface="Calibri"/>
                <a:sym typeface="Calibri"/>
              </a:rPr>
              <a:t>වෙනස් කොට සැලකීමට, සතුරුකමට හෝ ප්‍රචණ්ඩත්වයට පොළඹවන (උසිගන්වන) ජාතික, වාර්ගික හෝ ආගමික වෛරී සහගත ඕනෑම උපදේශනයක්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40875"/>
            <a:ext cx="9144000" cy="633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වෛරී </a:t>
            </a:r>
            <a:r>
              <a:rPr lang="si-LK" sz="2700">
                <a:solidFill>
                  <a:schemeClr val="lt1"/>
                </a:solidFill>
              </a:rPr>
              <a:t>සහගත ප්‍රකාශවල</a:t>
            </a: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බරපතලකම තීරණය කරන්නේ කෙසේද?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How to determine the severity levels of hate speech?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266701" y="1971928"/>
            <a:ext cx="4993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si-LK" sz="1000">
                <a:latin typeface="Calibri"/>
                <a:ea typeface="Calibri"/>
                <a:cs typeface="Calibri"/>
                <a:sym typeface="Calibri"/>
              </a:rPr>
              <a:t>ඉහල මට්ටම / Top Level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rtl="0" algn="just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si-LK" sz="1000">
                <a:latin typeface="Calibri"/>
                <a:ea typeface="Calibri"/>
                <a:cs typeface="Calibri"/>
                <a:sym typeface="Calibri"/>
              </a:rPr>
              <a:t>ජාතික, ජනවාර්ගික, වාර්ගික හෝ ආගමික කණ්ඩායමක් </a:t>
            </a:r>
            <a:r>
              <a:rPr lang="si-LK" sz="1000" u="sng">
                <a:latin typeface="Calibri"/>
                <a:ea typeface="Calibri"/>
                <a:cs typeface="Calibri"/>
                <a:sym typeface="Calibri"/>
              </a:rPr>
              <a:t>පූර්ණ හො අර්ධ වශයෙන් විනාශකිරීමේ අරමුණින් </a:t>
            </a:r>
            <a:r>
              <a:rPr lang="si-LK" sz="1000">
                <a:latin typeface="Calibri"/>
                <a:ea typeface="Calibri"/>
                <a:cs typeface="Calibri"/>
                <a:sym typeface="Calibri"/>
              </a:rPr>
              <a:t>සිදුකරන ලබන පහත සඳහන් ආකාරයේ ක්‍රියාය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711200" rtl="0" algn="just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lphaLcParenBoth"/>
            </a:pPr>
            <a:r>
              <a:rPr lang="si-LK" sz="1000">
                <a:latin typeface="Calibri"/>
                <a:ea typeface="Calibri"/>
                <a:cs typeface="Calibri"/>
                <a:sym typeface="Calibri"/>
              </a:rPr>
              <a:t>කණ්ඩායමක සාමාජිකයින් ඝාතනය කිරීම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711200" rtl="0" algn="just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lphaLcParenBoth"/>
            </a:pPr>
            <a:r>
              <a:rPr lang="si-LK" sz="1000">
                <a:latin typeface="Calibri"/>
                <a:ea typeface="Calibri"/>
                <a:cs typeface="Calibri"/>
                <a:sym typeface="Calibri"/>
              </a:rPr>
              <a:t>කණ්ඩායමක සාමාජිකයින්ට බරපතල ශාරීරික හෝ මානසික හානියක් සිදු කිරීම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711200" rtl="0" algn="just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lphaLcParenBoth"/>
            </a:pPr>
            <a:r>
              <a:rPr lang="si-LK" sz="1000">
                <a:latin typeface="Calibri"/>
                <a:ea typeface="Calibri"/>
                <a:cs typeface="Calibri"/>
                <a:sym typeface="Calibri"/>
              </a:rPr>
              <a:t>කණ්ඩායමේ ජීවන තත්වයන්ට සම්පූර්ණ හෝ අර්ධ වශයෙන් භෞතික විනාශය ගෙන ඒමට හිතාමතාම ක්‍රියා කිරීම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711200" rtl="0" algn="just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lphaLcParenBoth"/>
            </a:pPr>
            <a:r>
              <a:rPr lang="si-LK" sz="1000">
                <a:latin typeface="Calibri"/>
                <a:ea typeface="Calibri"/>
                <a:cs typeface="Calibri"/>
                <a:sym typeface="Calibri"/>
              </a:rPr>
              <a:t>කණ්ඩායම තුළ දරු උපත් වැළැක්වීම අරමුණු කරගත් පියවර පැනවීම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711200" rtl="0" algn="just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lphaLcParenBoth"/>
            </a:pPr>
            <a:r>
              <a:rPr lang="si-LK" sz="1000">
                <a:latin typeface="Calibri"/>
                <a:ea typeface="Calibri"/>
                <a:cs typeface="Calibri"/>
                <a:sym typeface="Calibri"/>
              </a:rPr>
              <a:t>කණ්ඩායමේ ළමයින් බලහත්කාරයෙන් වෙනත් කණ්ඩායමකට මාරු කිරීම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5352680" y="2261522"/>
            <a:ext cx="3698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Calibri"/>
              <a:buAutoNum type="alphaUcPeriod"/>
            </a:pPr>
            <a:r>
              <a:rPr b="0" i="0" lang="si-LK" sz="13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[Targeting an individual/</a:t>
            </a:r>
            <a:r>
              <a:rPr b="0" i="0" lang="si-LK" sz="13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පුද්ගලයෙකු ඉලක්ක කිරීම</a:t>
            </a:r>
            <a:r>
              <a:rPr b="0" i="0" lang="si-LK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si-LK" sz="13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] දරුවන් මරලා කන්න දෙනවා </a:t>
            </a:r>
            <a:endParaRPr b="0" i="0" sz="13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Calibri"/>
              <a:buAutoNum type="alphaUcPeriod"/>
            </a:pPr>
            <a:r>
              <a:rPr b="0" i="0" lang="si-LK" sz="13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[Targeting a religious group/ ආගමික කණ්ඩායමක්] පිළිකුල් සහගත ය. අපි ඔවුන්ව සමූලඝාතනය  කළ යුතුයි.</a:t>
            </a:r>
            <a:endParaRPr b="0" i="0" sz="13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Calibri"/>
              <a:buAutoNum type="alphaUcPeriod"/>
            </a:pPr>
            <a:r>
              <a:rPr b="0" i="0" lang="si-LK" sz="13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[Targeting a religious group / ආගමික කණ්ඩායමක්] දඬුවම් කළ යුතුය. අපි ඒ අපිරිසිදු සතුන් ඉවත් කිරීමට ප්‍රමාණවත් තරම් දේවල් කරලා නැහැ.</a:t>
            </a:r>
            <a:endParaRPr b="0" i="0" sz="13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40475"/>
            <a:ext cx="9144000" cy="57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වෛරී </a:t>
            </a:r>
            <a:r>
              <a:rPr lang="si-LK" sz="2700">
                <a:solidFill>
                  <a:schemeClr val="lt1"/>
                </a:solidFill>
              </a:rPr>
              <a:t>සහගත ප්‍රකාශවල</a:t>
            </a: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බරපතලකම තීරණය කරන්නේ කෙසේද?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How to determine the severity levels of hate speech?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266701" y="2065452"/>
            <a:ext cx="86619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si-LK" sz="1300">
                <a:latin typeface="Calibri"/>
                <a:ea typeface="Calibri"/>
                <a:cs typeface="Calibri"/>
                <a:sym typeface="Calibri"/>
              </a:rPr>
              <a:t>පහල මට්ටම / Bottom Level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∙"/>
            </a:pPr>
            <a:r>
              <a:rPr lang="si-LK" sz="1300">
                <a:latin typeface="Calibri"/>
                <a:ea typeface="Calibri"/>
                <a:cs typeface="Calibri"/>
                <a:sym typeface="Calibri"/>
              </a:rPr>
              <a:t>අපහාසාත්මක (ආක්‍රමණශීලී), කම්පනයක් ඇතිකරන හෝ කරදරකාරී (බාධාකාරී) ප්‍රකාශන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∙"/>
            </a:pPr>
            <a:r>
              <a:rPr lang="si-LK" sz="1300">
                <a:latin typeface="Calibri"/>
                <a:ea typeface="Calibri"/>
                <a:cs typeface="Calibri"/>
                <a:sym typeface="Calibri"/>
              </a:rPr>
              <a:t>ජන සංහාර හෝ මනුෂ්‍යත්වයට එරෙහි අපරාධ ඇතුළු ඓතිහාසික සිදුවීම් අනුමත කිරීම හෝ සිදුවූ  බව ප්‍රතික්ෂේප කිරීම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∙"/>
            </a:pPr>
            <a:r>
              <a:rPr lang="si-LK" sz="1300">
                <a:latin typeface="Calibri"/>
                <a:ea typeface="Calibri"/>
                <a:cs typeface="Calibri"/>
                <a:sym typeface="Calibri"/>
              </a:rPr>
              <a:t>ආගමික හැඟීම්වලට අපහාසකිරීම්,ආගමකට හෝ වෙනත් විශ්වාස පද්ධතියකට ගරු නොකිරීම සහ ආගම්වලට අගෞරවකිරීම් ඇතුළු නිරාගමික  (අදේවවාදී  ) ප්‍රකාශන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∙"/>
            </a:pPr>
            <a:r>
              <a:rPr lang="si-LK" sz="1300">
                <a:latin typeface="Calibri"/>
                <a:ea typeface="Calibri"/>
                <a:cs typeface="Calibri"/>
                <a:sym typeface="Calibri"/>
              </a:rPr>
              <a:t>පුද්ගලයෙක්ට, සමාජීය කණ්ඩායමට, ආයතනයකට හෝ රටකට හිතාමතාම හානිකිරීමට සකසනලද වැරදි තොරතුරු (Disinformation),</a:t>
            </a:r>
            <a:r>
              <a:rPr lang="si-LK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i-LK" sz="1300">
                <a:latin typeface="Calibri"/>
                <a:ea typeface="Calibri"/>
                <a:cs typeface="Calibri"/>
                <a:sym typeface="Calibri"/>
              </a:rPr>
              <a:t>හානිකිරීමේ අරමුණක් නොමැතිව සකසනලද වැරදි තොරතුරු (Misinformation), යම් ජනවාර්ගික කණ්ඩායමකට විරුද්ධ වෛරය ඇතිකිරීමට පුද්ගලයෙක්ට, ආයතනයකට හෝ රටකට හානිකර සත්‍යය පදනමක් ඇති තොරතුරු (Mal-information)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වෛරී </a:t>
            </a:r>
            <a:r>
              <a:rPr lang="si-LK" sz="2700">
                <a:solidFill>
                  <a:schemeClr val="lt1"/>
                </a:solidFill>
              </a:rPr>
              <a:t>සහගත ප්‍රකාශවල</a:t>
            </a:r>
            <a:r>
              <a:rPr b="0" i="0" lang="si-LK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බරපතලකම තීරණය කරන්නේ කෙසේද?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How to determine the severity levels of Hate Speech?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266701" y="2065452"/>
            <a:ext cx="86619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si-LK" sz="1600">
                <a:latin typeface="Calibri"/>
                <a:ea typeface="Calibri"/>
                <a:cs typeface="Calibri"/>
                <a:sym typeface="Calibri"/>
              </a:rPr>
              <a:t>මධ්‍යයම මට්ටම / Intermediate Level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si-LK" sz="1600">
                <a:latin typeface="Calibri"/>
                <a:ea typeface="Calibri"/>
                <a:cs typeface="Calibri"/>
                <a:sym typeface="Calibri"/>
              </a:rPr>
              <a:t> පුද්ගලයින්ගේ සමානාත්මතාවය සහ වෙනස්කොට නොසැලකීමට ඇති අයිතීන් සුරැකීමට අනන්‍යතා සාධක පදනම්වූ නිදහස්  ප්‍රකාශ  </a:t>
            </a:r>
            <a:endParaRPr sz="1600"/>
          </a:p>
          <a:p>
            <a:pPr indent="-1905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si-LK" sz="1600">
                <a:latin typeface="Calibri"/>
                <a:ea typeface="Calibri"/>
                <a:cs typeface="Calibri"/>
                <a:sym typeface="Calibri"/>
              </a:rPr>
              <a:t>ත‍්‍රස්තවාදයට සහ ප‍්‍රචණ්ඩ අන්තවාදයට උසිගැන්වීම වැනි ජාතික ආරක්ෂාවට තර්ජනයක් විය හැකි වෛරී සහගත ප්‍රකාශ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313a50aa6_1_62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b313a50aa6_1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" y="3048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b313a50aa6_1_62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si-LK" sz="2700">
                <a:solidFill>
                  <a:srgbClr val="FFFFFF"/>
                </a:solidFill>
              </a:rPr>
              <a:t>Post Categories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26" name="Google Shape;226;gb313a50aa6_1_62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b313a50aa6_1_62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b313a50aa6_1_62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gb313a50aa6_1_62"/>
          <p:cNvGraphicFramePr/>
          <p:nvPr/>
        </p:nvGraphicFramePr>
        <p:xfrm>
          <a:off x="602800" y="221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{28462ADC-0104-4E6F-A556-22BB9F5B8319}</a:tableStyleId>
              </a:tblPr>
              <a:tblGrid>
                <a:gridCol w="3237400"/>
                <a:gridCol w="5036800"/>
              </a:tblGrid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800"/>
                        <a:t>News 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si-LK" sz="1200">
                          <a:solidFill>
                            <a:schemeClr val="dk1"/>
                          </a:solidFill>
                        </a:rPr>
                        <a:t>දෙහිවල සත්වෝද්‍යානය පිලියන්දලට, ගංජා වගාව නීතිගත කරනවා.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800"/>
                        <a:t>Ideology/Belief/Philosophy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si-LK" sz="1200">
                          <a:solidFill>
                            <a:schemeClr val="dk1"/>
                          </a:solidFill>
                        </a:rPr>
                        <a:t>සංකල්පයක්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800"/>
                        <a:t>Opinion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si-LK" sz="1200">
                          <a:solidFill>
                            <a:schemeClr val="dk1"/>
                          </a:solidFill>
                        </a:rPr>
                        <a:t>ජනාකීර්ණ අධිවේගී මාර්ගයක සිට දුමාර දර්ශනයක් බැලීමට ඔබ කැමතිද? මේ සියලු ගැටලුවලට පොදු ප්‍රවාහනය විසඳුමයි.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800"/>
                        <a:t>Fact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si-LK" sz="1200">
                          <a:solidFill>
                            <a:schemeClr val="dk1"/>
                          </a:solidFill>
                        </a:rPr>
                        <a:t>පාරේ කාර් අඩු නම් වායු දූෂණය හා රථවාහන ශබ්දය අඩු වනු ඇත;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200">
                          <a:solidFill>
                            <a:schemeClr val="dk1"/>
                          </a:solidFill>
                        </a:rPr>
                        <a:t>එබැවින් පොදු ප්‍රවාහන සේවය දිරිමත් කළ යුතුය.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800"/>
                        <a:t>Status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800"/>
                        <a:t>Satire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200"/>
                        <a:t>උපහාසාත්මක, අපහාසාත්මක ප්‍රකාශ 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800"/>
                        <a:t>Emotions &amp; Feelings 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si-LK" sz="1200">
                          <a:solidFill>
                            <a:schemeClr val="dk1"/>
                          </a:solidFill>
                        </a:rPr>
                        <a:t>Fear, disgust, anger, surprise, happiness and sadness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800"/>
                        <a:t>Visual or Cartoon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si-LK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පින්තුර හෝ සිත්තම්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si-LK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වැදගත් කරුණු / </a:t>
            </a:r>
            <a:r>
              <a:rPr lang="si-LK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Important Points</a:t>
            </a:r>
            <a:r>
              <a:rPr b="0" i="0" lang="si-LK" sz="800" u="none" cap="none" strike="noStrike">
                <a:solidFill>
                  <a:schemeClr val="lt1"/>
                </a:solidFill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587825" y="2177650"/>
            <a:ext cx="7882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•"/>
            </a:pPr>
            <a:r>
              <a:rPr lang="si-LK" sz="2000">
                <a:solidFill>
                  <a:srgbClr val="202124"/>
                </a:solidFill>
              </a:rPr>
              <a:t>අපක්ෂපාතී බව / unbiasedness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•"/>
            </a:pPr>
            <a:r>
              <a:rPr lang="si-LK" sz="2000">
                <a:solidFill>
                  <a:srgbClr val="202124"/>
                </a:solidFill>
              </a:rPr>
              <a:t>දී ඇති මාර්ගෝපදේශ පිළිපදින්න / Adhere to the given guidelines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•"/>
            </a:pPr>
            <a:r>
              <a:rPr lang="si-LK" sz="2000">
                <a:solidFill>
                  <a:srgbClr val="202124"/>
                </a:solidFill>
              </a:rPr>
              <a:t>ප්‍රමාණවත් විවේකයක් ගන්න</a:t>
            </a:r>
            <a:r>
              <a:rPr lang="si-LK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i-LK" sz="2000">
                <a:solidFill>
                  <a:schemeClr val="dk1"/>
                </a:solidFill>
              </a:rPr>
              <a:t> / </a:t>
            </a:r>
            <a:r>
              <a:rPr lang="si-LK" sz="2000">
                <a:solidFill>
                  <a:srgbClr val="202124"/>
                </a:solidFill>
              </a:rPr>
              <a:t>Take adequate breaks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•"/>
            </a:pPr>
            <a:r>
              <a:rPr lang="si-LK" sz="2000">
                <a:solidFill>
                  <a:srgbClr val="202124"/>
                </a:solidFill>
              </a:rPr>
              <a:t>කාර්යයේ ගුණාත්මකභාවය මනිනු ලැබේ</a:t>
            </a:r>
            <a:r>
              <a:rPr lang="si-LK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i-LK" sz="2000">
                <a:solidFill>
                  <a:schemeClr val="dk1"/>
                </a:solidFill>
              </a:rPr>
              <a:t> / </a:t>
            </a:r>
            <a:r>
              <a:rPr lang="si-LK" sz="2000">
                <a:solidFill>
                  <a:srgbClr val="202124"/>
                </a:solidFill>
              </a:rPr>
              <a:t>Quality of the work will be measured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•"/>
            </a:pPr>
            <a:r>
              <a:rPr lang="si-LK" sz="2000">
                <a:solidFill>
                  <a:srgbClr val="202124"/>
                </a:solidFill>
              </a:rPr>
              <a:t>කිසියම් සැකයක් ඇත්නම් පැහැදිලි කර ගන්න</a:t>
            </a:r>
            <a:r>
              <a:rPr lang="si-LK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i-LK" sz="2000">
                <a:solidFill>
                  <a:schemeClr val="dk1"/>
                </a:solidFill>
              </a:rPr>
              <a:t>/ Get clarify if any doubts</a:t>
            </a:r>
            <a:endParaRPr sz="2000">
              <a:solidFill>
                <a:srgbClr val="202124"/>
              </a:solidFill>
            </a:endParaRPr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</a:pPr>
            <a:r>
              <a:rPr lang="si-LK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5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si-LK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48" name="Google Shape;248;p15"/>
          <p:cNvSpPr txBox="1"/>
          <p:nvPr>
            <p:ph idx="1" type="body"/>
          </p:nvPr>
        </p:nvSpPr>
        <p:spPr>
          <a:xfrm>
            <a:off x="884419" y="2319727"/>
            <a:ext cx="73752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si-LK" sz="1600">
                <a:latin typeface="Arial"/>
                <a:ea typeface="Arial"/>
                <a:cs typeface="Arial"/>
                <a:sym typeface="Arial"/>
              </a:rPr>
              <a:t>United Nations Strategy and Plan of Action on Hate Speech</a:t>
            </a:r>
            <a:endParaRPr sz="2500"/>
          </a:p>
          <a:p>
            <a:pPr indent="-1016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03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•"/>
            </a:pPr>
            <a:r>
              <a:rPr b="0" i="0" lang="si-LK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Defining Hate Speech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b="0" i="0" lang="si-LK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si-LK" sz="16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https://papers.ssrn.com/sol3/papers.cfm?abstract_id=2882244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si-LK" sz="1600">
                <a:latin typeface="Arial"/>
                <a:ea typeface="Arial"/>
                <a:cs typeface="Arial"/>
                <a:sym typeface="Arial"/>
              </a:rPr>
              <a:t>Hate is in the air! But where? Introducing an algorithm to detect hate speech in digital microenvironments </a:t>
            </a:r>
            <a:r>
              <a:rPr b="0" i="0" lang="si-LK" sz="16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https://link.springer.com/content/pdf/10.1186/s40163-018-0089-1.pdf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303b4e393_0_0"/>
          <p:cNvSpPr txBox="1"/>
          <p:nvPr>
            <p:ph type="title"/>
          </p:nvPr>
        </p:nvSpPr>
        <p:spPr>
          <a:xfrm>
            <a:off x="2983525" y="1736350"/>
            <a:ext cx="3655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i-LK" sz="4600"/>
              <a:t>Thank You</a:t>
            </a:r>
            <a:endParaRPr b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1"/>
            <a:ext cx="9143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29" y="0"/>
            <a:ext cx="9143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147014" y="107743"/>
            <a:ext cx="7375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700"/>
              <a:buFont typeface="Arial"/>
              <a:buNone/>
            </a:pPr>
            <a:r>
              <a:rPr b="0" i="0" lang="si-LK" sz="27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අන්තර්ගතය</a:t>
            </a:r>
            <a:r>
              <a:rPr b="0" i="0" lang="si-LK" sz="800" u="none" cap="none" strike="noStrike">
                <a:solidFill>
                  <a:schemeClr val="dk1"/>
                </a:solidFill>
              </a:rPr>
              <a:t> </a:t>
            </a:r>
            <a:r>
              <a:rPr b="1" lang="si-LK" sz="2700">
                <a:solidFill>
                  <a:schemeClr val="dk2"/>
                </a:solidFill>
              </a:rPr>
              <a:t>  / CONTENTS </a:t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5900779" y="0"/>
            <a:ext cx="3243981" cy="1981065"/>
            <a:chOff x="6867015" y="-1"/>
            <a:chExt cx="5324985" cy="3251912"/>
          </a:xfrm>
        </p:grpSpPr>
        <p:sp>
          <p:nvSpPr>
            <p:cNvPr id="98" name="Google Shape;98;p2"/>
            <p:cNvSpPr/>
            <p:nvPr/>
          </p:nvSpPr>
          <p:spPr>
            <a:xfrm>
              <a:off x="6867015" y="-1"/>
              <a:ext cx="5324985" cy="3251912"/>
            </a:xfrm>
            <a:custGeom>
              <a:rect b="b" l="l" r="r" t="t"/>
              <a:pathLst>
                <a:path extrusionOk="0" h="3251912" w="5324985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16467" y="-1"/>
              <a:ext cx="5275533" cy="2980757"/>
            </a:xfrm>
            <a:custGeom>
              <a:rect b="b" l="l" r="r" t="t"/>
              <a:pathLst>
                <a:path extrusionOk="0" h="2980757" w="5275533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54225" y="1467150"/>
            <a:ext cx="79491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si-LK" sz="2400">
                <a:solidFill>
                  <a:srgbClr val="202124"/>
                </a:solidFill>
              </a:rPr>
              <a:t>වෛරී සහගත ප්‍රකාශ යනු කුමක්ද?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i-LK" sz="2400">
                <a:solidFill>
                  <a:srgbClr val="202124"/>
                </a:solidFill>
              </a:rPr>
              <a:t>  </a:t>
            </a:r>
            <a:r>
              <a:rPr lang="si-LK" sz="2400">
                <a:solidFill>
                  <a:srgbClr val="202124"/>
                </a:solidFill>
              </a:rPr>
              <a:t>What is Hate Speech?</a:t>
            </a:r>
            <a:endParaRPr sz="2400">
              <a:solidFill>
                <a:srgbClr val="202124"/>
              </a:solidFill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si-LK" sz="2400">
                <a:solidFill>
                  <a:srgbClr val="202124"/>
                </a:solidFill>
              </a:rPr>
              <a:t>වෛරී සහගත ප්‍රකාශ වෙන්කර හඳුනා ගන්නේ කෙසේද? 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i-LK" sz="2400">
                <a:solidFill>
                  <a:srgbClr val="202124"/>
                </a:solidFill>
              </a:rPr>
              <a:t>  </a:t>
            </a:r>
            <a:r>
              <a:rPr lang="si-LK" sz="2400">
                <a:solidFill>
                  <a:srgbClr val="202124"/>
                </a:solidFill>
              </a:rPr>
              <a:t>How to identify Hate Speech?</a:t>
            </a:r>
            <a:endParaRPr sz="2400">
              <a:solidFill>
                <a:srgbClr val="202124"/>
              </a:solidFill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si-LK" sz="2400">
                <a:solidFill>
                  <a:srgbClr val="202124"/>
                </a:solidFill>
              </a:rPr>
              <a:t> වෛරී සහගත ප්‍රකාශවල</a:t>
            </a:r>
            <a:r>
              <a:rPr b="0" i="0" lang="si-LK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බරපතලකම තීරණය කරන්නේ කෙසේද?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si-LK" sz="2400">
                <a:solidFill>
                  <a:srgbClr val="202124"/>
                </a:solidFill>
              </a:rPr>
              <a:t>  </a:t>
            </a:r>
            <a:r>
              <a:rPr lang="si-LK" sz="2400">
                <a:solidFill>
                  <a:srgbClr val="202124"/>
                </a:solidFill>
              </a:rPr>
              <a:t>How to determine the severity level of Hate Speech?</a:t>
            </a:r>
            <a:r>
              <a:rPr b="0" i="0" lang="si-LK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si-LK" sz="3000">
                <a:solidFill>
                  <a:srgbClr val="FFFFFF"/>
                </a:solidFill>
              </a:rPr>
              <a:t>Content Warning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84306" y="2162565"/>
            <a:ext cx="7375200" cy="20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si-LK" sz="2400">
                <a:solidFill>
                  <a:srgbClr val="000000"/>
                </a:solidFill>
              </a:rPr>
              <a:t>මෙම ඉදිරිපත් කිරීම සමහරෙකුට සංවේදී, හානිකර හෝ කම්පන සහගත විය හැකි  කරුණු  අඩංගු වේ.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si-LK" sz="2400">
                <a:solidFill>
                  <a:srgbClr val="000000"/>
                </a:solidFill>
              </a:rPr>
              <a:t>This presentation contains materials that may be sensitive, harmful or traumatizing to some audiences.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313a50aa6_0_18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b313a50aa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7125"/>
            <a:ext cx="9144000" cy="631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b313a50aa6_0_18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si-LK" sz="2700">
                <a:solidFill>
                  <a:schemeClr val="lt1"/>
                </a:solidFill>
              </a:rPr>
              <a:t>වෛරී සහගත ප්‍රකාශ යනු කුමක්ද?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What is Hate Speech?</a:t>
            </a:r>
            <a:br>
              <a:rPr lang="si-LK" sz="2700">
                <a:solidFill>
                  <a:schemeClr val="lt1"/>
                </a:solidFill>
              </a:rPr>
            </a:br>
            <a:endParaRPr sz="2700">
              <a:solidFill>
                <a:schemeClr val="lt1"/>
              </a:solidFill>
            </a:endParaRPr>
          </a:p>
        </p:txBody>
      </p:sp>
      <p:sp>
        <p:nvSpPr>
          <p:cNvPr id="120" name="Google Shape;120;gb313a50aa6_0_18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b313a50aa6_0_18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b313a50aa6_0_18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b313a50aa6_0_18"/>
          <p:cNvSpPr txBox="1"/>
          <p:nvPr/>
        </p:nvSpPr>
        <p:spPr>
          <a:xfrm>
            <a:off x="293425" y="2065500"/>
            <a:ext cx="86103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Online Activity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ඔබට හැඟෙන පරිදි පහත සඳහන් ප්‍රකාශ අතුරින් වෛරී සහගත ප්‍රකාශ සඳහන් කරන්න.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667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42"/>
              </a:buClr>
              <a:buSzPts val="1600"/>
              <a:buFont typeface="Calibri"/>
              <a:buAutoNum type="alphaUcPeriod"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[Targeting an individual/පුද්ගලයෙකු ඉලක්ක කිරීම ] දරුවන් මරලා කන්න දෙනවා 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667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42"/>
              </a:buClr>
              <a:buSzPts val="1600"/>
              <a:buFont typeface="Calibri"/>
              <a:buAutoNum type="alphaUcPeriod"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[Targeting a religious group/ ආගමික කණ්ඩායමක්] පිළිකුල් සහගත ය. අපි ඔවුන්ව සමූලඝාතනය  කළ යුතුයි.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667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42"/>
              </a:buClr>
              <a:buSzPts val="1600"/>
              <a:buFont typeface="Calibri"/>
              <a:buAutoNum type="alphaUcPeriod"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[Targeting a religious group / ආගමික කණ්ඩායමක්] දඬුවම් කළ යුතුය. අපි ඒ අපිරිසිදු සතුන් ඉවත් කිරීමට ප්‍රමාණවත් තරම් දේවල් කරලා නැහැ.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667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42"/>
              </a:buClr>
              <a:buSzPts val="1600"/>
              <a:buFont typeface="Calibri"/>
              <a:buAutoNum type="alphaUcPeriod"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ගොනෙක් මෝඩයෙක් වගේ හැසිරෙන්න එපා බන්, ලෝකෙම අස්ථාවර වෙලා තියෙන්නේ කොරෝනා නිසා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667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42"/>
              </a:buClr>
              <a:buSzPts val="1600"/>
              <a:buFont typeface="Calibri"/>
              <a:buAutoNum type="alphaUcPeriod"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අසභ්‍ය වචන සහිත ප්‍රකාශ 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667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42"/>
              </a:buClr>
              <a:buSzPts val="1600"/>
              <a:buFont typeface="Calibri"/>
              <a:buAutoNum type="alphaUcPeriod"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මුන් මෙහෙම කාලකන්නි විදියට වැඩ කරන්නේ රටේ අනාගතේ එක්ක නේද? ඇයි එහෙම. මහ පුදුම ජරා මිනිස්සු ජාතියක්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7125"/>
            <a:ext cx="9144000" cy="53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si-LK" sz="2700">
                <a:solidFill>
                  <a:schemeClr val="lt1"/>
                </a:solidFill>
              </a:rPr>
              <a:t>වෛරී සහගත ප්‍රකාශ යනු කුමක්ද?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What is Hate Speech?</a:t>
            </a:r>
            <a:br>
              <a:rPr lang="si-LK" sz="2700">
                <a:solidFill>
                  <a:schemeClr val="lt1"/>
                </a:solidFill>
              </a:rPr>
            </a:br>
            <a:endParaRPr sz="2700">
              <a:solidFill>
                <a:schemeClr val="lt1"/>
              </a:solidFill>
            </a:endParaRPr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267625" y="3540249"/>
            <a:ext cx="8661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si-LK" sz="1800"/>
              <a:t>Any kind of communication in speech, writing or behaviour, that attacks or uses pejorative or discriminatory language with reference to a person or a group on the basis of who they are, in other words, based on their religion, ethnicity, nationality, race, colour, descent, gender or other identity factor. 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673800" y="4668725"/>
            <a:ext cx="5203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si-L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United Nations Strategy and Plan of Action on Hate Speech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293425" y="2065500"/>
            <a:ext cx="86103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ඕනෑම ආකාරයක </a:t>
            </a:r>
            <a:r>
              <a:rPr lang="si-LK" sz="1800" u="sng">
                <a:solidFill>
                  <a:srgbClr val="202124"/>
                </a:solidFill>
                <a:highlight>
                  <a:srgbClr val="FFFFFF"/>
                </a:highlight>
              </a:rPr>
              <a:t>සන්නිවේදනයක</a:t>
            </a: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්(කථනය, ලිවීම හෝ හැසිරෙන ආකාරය ), </a:t>
            </a:r>
            <a:r>
              <a:rPr lang="si-LK" sz="1800" u="sng">
                <a:solidFill>
                  <a:srgbClr val="202124"/>
                </a:solidFill>
                <a:highlight>
                  <a:srgbClr val="FFFFFF"/>
                </a:highlight>
              </a:rPr>
              <a:t>පුද්ගලයෙකු හෝ කණ්ඩායමක්</a:t>
            </a:r>
            <a:r>
              <a:rPr b="1" lang="si-LK" sz="1800" u="sng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si-LK" sz="1800" u="sng">
                <a:solidFill>
                  <a:srgbClr val="202124"/>
                </a:solidFill>
                <a:highlight>
                  <a:srgbClr val="FFFFFF"/>
                </a:highlight>
              </a:rPr>
              <a:t>ඔවුන් කවුරුන්ද යන්න මත පදනම්කර</a:t>
            </a: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(ආගම, ජනවාර්ගිකත්වය, ජාතිකත්වය, ජාතිය, වර්ණය, සම්භවය, ස්ත්‍රී පුරුෂ භාවය</a:t>
            </a:r>
            <a:r>
              <a:rPr lang="si-LK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i-LK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, </a:t>
            </a:r>
            <a:r>
              <a:rPr lang="si-LK" sz="1800" u="sng">
                <a:solidFill>
                  <a:srgbClr val="202124"/>
                </a:solidFill>
                <a:highlight>
                  <a:srgbClr val="FFFFFF"/>
                </a:highlight>
              </a:rPr>
              <a:t>ප්‍රහාරාත්මක, අවමානාත්මකව  හෝ වෙනස් කොට</a:t>
            </a:r>
            <a:r>
              <a:rPr lang="si-LK" sz="1800">
                <a:solidFill>
                  <a:srgbClr val="202124"/>
                </a:solidFill>
                <a:highlight>
                  <a:srgbClr val="FFFFFF"/>
                </a:highlight>
              </a:rPr>
              <a:t> සැලකෙන ලෙස භාවිතා  කරන්නේ  නම් එය වෛරී ප්‍රකාශ ගණයට වැටේ.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313a50aa6_1_5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b313a50aa6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49900"/>
            <a:ext cx="9144000" cy="60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b313a50aa6_1_5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si-LK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වෛරී ඉලක්ක / </a:t>
            </a:r>
            <a:r>
              <a:rPr lang="si-LK" sz="2700">
                <a:solidFill>
                  <a:srgbClr val="FFFFFF"/>
                </a:solidFill>
              </a:rPr>
              <a:t>Hate Targets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44" name="Google Shape;144;gb313a50aa6_1_5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313a50aa6_1_5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313a50aa6_1_5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gb313a50aa6_1_5"/>
          <p:cNvGraphicFramePr/>
          <p:nvPr/>
        </p:nvGraphicFramePr>
        <p:xfrm>
          <a:off x="130938" y="189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{4C1A6AB9-DB79-485D-928C-1A714E64FD18}</a:tableStyleId>
              </a:tblPr>
              <a:tblGrid>
                <a:gridCol w="3938000"/>
                <a:gridCol w="4943825"/>
              </a:tblGrid>
              <a:tr h="46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Race and Ethnicity (ජාතියක්/ජාතිවාදී)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Sinhalese, Tamils, මරක්කල, සිංහලේ,තම්බි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-22860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Religion(ආගම්/ආගම්වාදී)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Buddhists, Muslims, Christians, Catholics, Hindu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Nationality / පුරවැසි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ශ්‍රීලාංකික, Indians, Portuguese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Sexual Orientation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Gay, straight, bisexual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Disability(අබාධිතයන්)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Blind, Deaf, 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Disease(රෝග අසාධිතයන්)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HIV, COVID 19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Immigration (සංක්‍රමණික)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Indian Tamils, malays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313a50aa6_0_31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b313a50aa6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49900"/>
            <a:ext cx="9144000" cy="60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b313a50aa6_0_31"/>
          <p:cNvSpPr txBox="1"/>
          <p:nvPr>
            <p:ph type="title"/>
          </p:nvPr>
        </p:nvSpPr>
        <p:spPr>
          <a:xfrm>
            <a:off x="884419" y="6200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si-LK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වෛරී ඉලක්ක / </a:t>
            </a:r>
            <a:r>
              <a:rPr lang="si-LK" sz="2700">
                <a:solidFill>
                  <a:srgbClr val="FFFFFF"/>
                </a:solidFill>
              </a:rPr>
              <a:t>Hate Targets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55" name="Google Shape;155;gb313a50aa6_0_31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b313a50aa6_0_31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313a50aa6_0_31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gb313a50aa6_0_31"/>
          <p:cNvGraphicFramePr/>
          <p:nvPr/>
        </p:nvGraphicFramePr>
        <p:xfrm>
          <a:off x="130938" y="189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{4C1A6AB9-DB79-485D-928C-1A714E64FD18}</a:tableStyleId>
              </a:tblPr>
              <a:tblGrid>
                <a:gridCol w="3938000"/>
                <a:gridCol w="4943825"/>
              </a:tblGrid>
              <a:tr h="46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si-LK" sz="1600"/>
                        <a:t>Victims of a major violent event and their kin(අපරාදයකට මුහුණ දුන්අය හෝ ඥාතින්)</a:t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6675" marB="66675" marR="66675" marL="66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Veteran Status/Profession (වෘත්තිය)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බස් කාරයා, tthree-wheel කාරයා, මාළු කාරයා, military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Caste(කුලය)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Govigama, Vellala, 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Political(දේශපාලනික)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A political figure, party 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Regional(පළාතක වැසියන්)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උඩරට, පහතරට,උතුරේ, දකුණේ 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Gender(ලිංගභේදය)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Being a woman, Being a man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Economic &amp; Business(ව්‍යාපාර)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Social status, specific shops, specific industries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A particular individual(එක් පුද්ගලයෙකු)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Targeting a person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Other social groups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i-LK" sz="1600"/>
                        <a:t> </a:t>
                      </a:r>
                      <a:endParaRPr sz="1600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>
            <p:ph type="title"/>
          </p:nvPr>
        </p:nvSpPr>
        <p:spPr>
          <a:xfrm>
            <a:off x="884306" y="753175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si-LK" sz="2700">
                <a:solidFill>
                  <a:schemeClr val="lt1"/>
                </a:solidFill>
              </a:rPr>
              <a:t>වෛරී සහගත ප්‍රකාශ වෙන්කර හඳුනා ගන්නේ කෙසේද? 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How to identify hate speech?</a:t>
            </a:r>
            <a:br>
              <a:rPr lang="si-LK" sz="2700">
                <a:solidFill>
                  <a:schemeClr val="lt1"/>
                </a:solidFill>
              </a:rPr>
            </a:br>
            <a:endParaRPr sz="2700">
              <a:solidFill>
                <a:schemeClr val="lt1"/>
              </a:solidFill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319975" y="1961192"/>
            <a:ext cx="85572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</a:pPr>
            <a:r>
              <a:rPr b="0" i="0" lang="si-LK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ප්‍රකාශයෙහි අන්තර්ගතය පරීක්ෂා කරන්න</a:t>
            </a:r>
            <a:endParaRPr b="0" i="0" sz="16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600"/>
              <a:buChar char="•"/>
            </a:pPr>
            <a:r>
              <a:rPr lang="si-LK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ඉලක්ක පුද්ගලයෙකු හෝ කණ්ඩායමක් සිටී දැයි හඳුනා ගන්න</a:t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600"/>
              <a:buChar char="•"/>
            </a:pPr>
            <a:r>
              <a:rPr lang="si-LK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ශාරීරික හිංසනය ප්‍රශංසා කරමින් ප්‍රකාශ සිදු කරන්නේදැයි බලන්න </a:t>
            </a:r>
            <a:endParaRPr sz="16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600"/>
              <a:buChar char="•"/>
            </a:pPr>
            <a:r>
              <a:rPr lang="si-LK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මානව ගරුත්වයට එරෙහි ප්‍රකාශයක් දැයි බලන්න (ගෞරවය යනු පුද්ගලයෙකුගේ අභිමතය පරිදි ගෞරවයට පාත්‍ර වීමට හා සදාචාරාත්මකව සැලකීමට ඇති අයිතියයි.)</a:t>
            </a:r>
            <a:endParaRPr sz="16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600"/>
              <a:buChar char="•"/>
            </a:pPr>
            <a:r>
              <a:rPr lang="si-LK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අසාධාරණ ලෙස සලකීමට, අගතිගාමී ලෙස සැලකීමට හෝ වෛර කිරීමට පොළඹවන ප්‍රකාශයක් දැයි බලන්න </a:t>
            </a:r>
            <a:endParaRPr sz="16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600"/>
              <a:buChar char="•"/>
            </a:pPr>
            <a:r>
              <a:rPr lang="si-LK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සමූහයක අපහාස හෝ ප්‍රකෝපනය කරවන ප්‍රකාශයක් දැයි බලන්න  </a:t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600"/>
              <a:buChar char="•"/>
            </a:pPr>
            <a:r>
              <a:rPr lang="si-LK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ප්‍රකාශය හේතුවෙන් කිසිවෙකුට  හානියක් සිදුවිය හැකිදැයි බලන්න </a:t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600"/>
              <a:buChar char="•"/>
            </a:pPr>
            <a:r>
              <a:rPr lang="si-LK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සන්දර්භය හෝ වාතාවරණය තුළ ප්‍රචණ්ඩකාරී ප්‍රතිචාර දැක්විය හැකිදැයි බලන්න </a:t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266701" y="0"/>
            <a:ext cx="8610300" cy="2065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44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>
            <p:ph type="title"/>
          </p:nvPr>
        </p:nvSpPr>
        <p:spPr>
          <a:xfrm>
            <a:off x="884306" y="753175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si-LK" sz="2700">
                <a:solidFill>
                  <a:schemeClr val="lt1"/>
                </a:solidFill>
              </a:rPr>
              <a:t>වෛරී සහගත ප්‍රකාශ වෙන්කර හඳුනා ගන්නේ කෙසේද? </a:t>
            </a:r>
            <a:br>
              <a:rPr lang="si-LK" sz="2700">
                <a:solidFill>
                  <a:schemeClr val="lt1"/>
                </a:solidFill>
              </a:rPr>
            </a:br>
            <a:r>
              <a:rPr lang="si-LK" sz="2700">
                <a:solidFill>
                  <a:schemeClr val="lt1"/>
                </a:solidFill>
              </a:rPr>
              <a:t>How to identify hate speech?</a:t>
            </a:r>
            <a:br>
              <a:rPr lang="si-LK" sz="2700">
                <a:solidFill>
                  <a:schemeClr val="lt1"/>
                </a:solidFill>
              </a:rPr>
            </a:br>
            <a:endParaRPr sz="2700">
              <a:solidFill>
                <a:schemeClr val="lt1"/>
              </a:solidFill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0" y="77190"/>
            <a:ext cx="0" cy="188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319975" y="1961190"/>
            <a:ext cx="41412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None/>
            </a:pPr>
            <a:r>
              <a:rPr b="0" i="0" lang="si-LK" sz="1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ප්‍රකාශයෙහි අන්තර්ගතය පරීක්ෂා කරන්න</a:t>
            </a:r>
            <a:endParaRPr b="0" i="0" sz="12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Char char="•"/>
            </a:pPr>
            <a:r>
              <a:rPr lang="si-LK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ඉලක්ක පුද්ගලයෙකු හෝ කණ්ඩායමක් සිටී දැයි හඳුනා ගන්න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Char char="•"/>
            </a:pPr>
            <a:r>
              <a:rPr lang="si-LK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ශාරීරික හිංසනය ප්‍රශංසා කරමින් ප්‍රකාශ සිදු කරන්නේදැයි බලන්න </a:t>
            </a:r>
            <a:endParaRPr sz="12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Char char="•"/>
            </a:pPr>
            <a:r>
              <a:rPr lang="si-LK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මානව ගරුත්වයට එරෙහි ප්‍රකාශයක් දැයි බලන්න (ගෞරවය යනු පුද්ගලයෙකුගේ අභිමතය පරිදි ගෞරවයට පාත්‍ර වීමට හා සදාචාරාත්මකව සැලකීමට ඇති අයිතියයි.)</a:t>
            </a:r>
            <a:endParaRPr sz="12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Char char="•"/>
            </a:pPr>
            <a:r>
              <a:rPr lang="si-LK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අසාධාරණ ලෙස සලකීමට, අගතිගාමී ලෙස සැලකීමට හෝ වෛර කිරීමට පොළඹවන ප්‍රකාශයක් දැයි බලන්න </a:t>
            </a:r>
            <a:endParaRPr sz="12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Char char="•"/>
            </a:pPr>
            <a:r>
              <a:rPr lang="si-LK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සමූහයක අපහාස හෝ ප්‍රකෝපනය කරවන ප්‍රකාශයක් දැයි බලන්න  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Char char="•"/>
            </a:pPr>
            <a:r>
              <a:rPr lang="si-LK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ප්‍රකාශය හේතුවෙන් කිසිවෙකුට  හානියක් සිදුවිය හැකිදැයි බලන්න 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Char char="•"/>
            </a:pPr>
            <a:r>
              <a:rPr lang="si-LK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සන්දර්භය හෝ වාතාවරණය තුළ ප්‍රචණ්ඩකාරී ප්‍රතිචාර දැක්විය හැකිදැයි බලන්න 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4461025" y="2197826"/>
            <a:ext cx="45708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13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Calibri"/>
              <a:buAutoNum type="alphaUcPeriod"/>
            </a:pPr>
            <a:r>
              <a:rPr b="0" i="0" lang="si-LK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[Targeting an individual/පුද්ගලයෙකු ඉලක්ක කිරීම</a:t>
            </a:r>
            <a:r>
              <a:rPr b="0" i="0" lang="si-LK" sz="1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si-LK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] දරුවන් මරලා කන්න දෙනවා </a:t>
            </a:r>
            <a:endParaRPr b="0" i="0" sz="12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Calibri"/>
              <a:buAutoNum type="alphaUcPeriod"/>
            </a:pPr>
            <a:r>
              <a:rPr b="0" i="0" lang="si-LK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[Targeting a religious group/ ආගමික කණ්ඩායමක්] පිළිකුල් සහගත ය. අපි ඔවුන්ව සමූලඝාතනය  කළ යුතුයි.</a:t>
            </a:r>
            <a:endParaRPr b="0" i="0" sz="12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Calibri"/>
              <a:buAutoNum type="alphaUcPeriod"/>
            </a:pPr>
            <a:r>
              <a:rPr b="0" i="0" lang="si-LK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[Targeting a religious group / ආගමික කණ්ඩායමක්] දඬුවම් කළ යුතුය. අපි ඒ අපිරිසිදු සතුන් ඉවත් කිරීමට ප්‍රමාණවත් තරම් දේවල් කරලා නැහැ.</a:t>
            </a:r>
            <a:endParaRPr b="0" i="0" sz="12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Calibri"/>
              <a:buAutoNum type="alphaUcPeriod"/>
            </a:pPr>
            <a:r>
              <a:rPr b="0" i="0" lang="si-LK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ගොනෙක් මෝඩයෙක් වගේ හැසිරෙන්න එපා බන්, ලෝකෙම අස්ථාවර වෙලා තියෙන්නේ කොරෝනා නිසා</a:t>
            </a:r>
            <a:endParaRPr b="0" i="0" sz="12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Calibri"/>
              <a:buAutoNum type="alphaUcPeriod"/>
            </a:pPr>
            <a:r>
              <a:rPr b="0" i="0" lang="si-LK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අසභ්‍ය වචන සහිත ප්‍රකාශ ??</a:t>
            </a:r>
            <a:endParaRPr sz="1200"/>
          </a:p>
          <a:p>
            <a:pPr indent="-2413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Calibri"/>
              <a:buAutoNum type="alphaUcPeriod"/>
            </a:pPr>
            <a:r>
              <a:rPr b="0" i="0" lang="si-LK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මුන් මෙහෙම කාලකන්නි විදියට වැඩ කරන්නේ රටේ අනාගතේ එක්ක නේද? ඇයි එහෙම. මහ පුදුම ජරා මිනිස්සු ජාතියක්</a:t>
            </a:r>
            <a:endParaRPr b="0" i="0" sz="12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2020-12-31T02:20:33Z</dcterms:created>
  <dc:creator>Nadeera Meedin</dc:creator>
</cp:coreProperties>
</file>