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1" r:id="rId6"/>
    <p:sldId id="263" r:id="rId7"/>
    <p:sldId id="264" r:id="rId8"/>
    <p:sldId id="269" r:id="rId9"/>
    <p:sldId id="266" r:id="rId10"/>
    <p:sldId id="275" r:id="rId11"/>
    <p:sldId id="267" r:id="rId12"/>
    <p:sldId id="265" r:id="rId13"/>
    <p:sldId id="268" r:id="rId14"/>
    <p:sldId id="262" r:id="rId15"/>
    <p:sldId id="271" r:id="rId16"/>
    <p:sldId id="272" r:id="rId17"/>
    <p:sldId id="273" r:id="rId18"/>
    <p:sldId id="274" r:id="rId19"/>
    <p:sldId id="276" r:id="rId20"/>
    <p:sldId id="278" r:id="rId21"/>
    <p:sldId id="277" r:id="rId22"/>
    <p:sldId id="281" r:id="rId23"/>
    <p:sldId id="280" r:id="rId24"/>
    <p:sldId id="282" r:id="rId25"/>
    <p:sldId id="288" r:id="rId26"/>
    <p:sldId id="289" r:id="rId27"/>
    <p:sldId id="290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34178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8731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168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5179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783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88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32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497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1103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2809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7722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193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04/02/2023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IgeI6Q-d0w?feature=oembed" TargetMode="Externa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pt-BR" sz="5100" b="1" dirty="0">
                <a:solidFill>
                  <a:schemeClr val="bg1"/>
                </a:solidFill>
              </a:rPr>
              <a:t>Formação </a:t>
            </a:r>
            <a:r>
              <a:rPr lang="pt-BR" sz="5100" b="1" dirty="0" err="1">
                <a:solidFill>
                  <a:schemeClr val="bg1"/>
                </a:solidFill>
              </a:rPr>
              <a:t>dev</a:t>
            </a:r>
            <a:r>
              <a:rPr lang="pt-BR" sz="5100" b="1" dirty="0">
                <a:solidFill>
                  <a:schemeClr val="bg1"/>
                </a:solidFill>
              </a:rPr>
              <a:t> </a:t>
            </a:r>
            <a:r>
              <a:rPr lang="pt-BR" sz="5100" b="1" dirty="0" err="1">
                <a:solidFill>
                  <a:schemeClr val="bg1"/>
                </a:solidFill>
              </a:rPr>
              <a:t>teens</a:t>
            </a:r>
            <a:endParaRPr lang="pt-BR" sz="51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rgbClr val="7CEBFF"/>
                </a:solidFill>
              </a:rPr>
              <a:t>Gildicley </a:t>
            </a:r>
            <a:r>
              <a:rPr lang="pt-BR" dirty="0" err="1">
                <a:solidFill>
                  <a:srgbClr val="7CEBFF"/>
                </a:solidFill>
              </a:rPr>
              <a:t>alves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4789635"/>
            <a:ext cx="11290860" cy="1347345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600" b="1" dirty="0">
                <a:solidFill>
                  <a:srgbClr val="FFFEFF"/>
                </a:solidFill>
              </a:rPr>
              <a:t>Sistemas operacionais mobile</a:t>
            </a:r>
          </a:p>
        </p:txBody>
      </p:sp>
      <p:pic>
        <p:nvPicPr>
          <p:cNvPr id="3074" name="Picture 2" descr="Informática Básica: Os sistemas operacionais para dispositivos móveis">
            <a:extLst>
              <a:ext uri="{FF2B5EF4-FFF2-40B4-BE49-F238E27FC236}">
                <a16:creationId xmlns:a16="http://schemas.microsoft.com/office/drawing/2014/main" id="{247BE143-976E-6ACE-671E-E73518E35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8"/>
          <a:stretch/>
        </p:blipFill>
        <p:spPr bwMode="auto">
          <a:xfrm>
            <a:off x="3304997" y="1244328"/>
            <a:ext cx="5848241" cy="344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5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4400" b="1" dirty="0">
                <a:solidFill>
                  <a:srgbClr val="FFFEFF"/>
                </a:solidFill>
              </a:rPr>
              <a:t>Terminal - Prompt de comando</a:t>
            </a:r>
            <a:endParaRPr lang="pt-BR" b="1" dirty="0">
              <a:solidFill>
                <a:srgbClr val="FFFEFF"/>
              </a:solidFill>
            </a:endParaRPr>
          </a:p>
        </p:txBody>
      </p:sp>
      <p:pic>
        <p:nvPicPr>
          <p:cNvPr id="6146" name="Picture 2" descr="9 ways to open the Windows Terminal - Digital Citizen">
            <a:extLst>
              <a:ext uri="{FF2B5EF4-FFF2-40B4-BE49-F238E27FC236}">
                <a16:creationId xmlns:a16="http://schemas.microsoft.com/office/drawing/2014/main" id="{174A419C-DC08-E7B9-A00C-B8EA11D94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r="10703"/>
          <a:stretch/>
        </p:blipFill>
        <p:spPr bwMode="auto">
          <a:xfrm>
            <a:off x="1736436" y="688544"/>
            <a:ext cx="8719127" cy="415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7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4400" b="1" dirty="0">
                <a:solidFill>
                  <a:srgbClr val="FFFEFF"/>
                </a:solidFill>
              </a:rPr>
              <a:t>Terminal </a:t>
            </a:r>
            <a:r>
              <a:rPr lang="pt-BR" sz="4400" b="1" dirty="0" err="1">
                <a:solidFill>
                  <a:srgbClr val="FFFEFF"/>
                </a:solidFill>
              </a:rPr>
              <a:t>mac</a:t>
            </a:r>
            <a:endParaRPr lang="pt-BR" b="1" dirty="0">
              <a:solidFill>
                <a:srgbClr val="FFFEFF"/>
              </a:solidFill>
            </a:endParaRPr>
          </a:p>
        </p:txBody>
      </p:sp>
      <p:pic>
        <p:nvPicPr>
          <p:cNvPr id="7170" name="Picture 2" descr="How I customise my Terminal with Oh My Zsh (macOS) - DEV Community  👩‍💻👨‍💻">
            <a:extLst>
              <a:ext uri="{FF2B5EF4-FFF2-40B4-BE49-F238E27FC236}">
                <a16:creationId xmlns:a16="http://schemas.microsoft.com/office/drawing/2014/main" id="{B8F9A71D-48D4-CC15-25BF-224A8733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96" y="741650"/>
            <a:ext cx="7304232" cy="41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6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4400" b="1" dirty="0">
                <a:solidFill>
                  <a:srgbClr val="FFFEFF"/>
                </a:solidFill>
              </a:rPr>
              <a:t>Terminal </a:t>
            </a:r>
            <a:r>
              <a:rPr lang="pt-BR" sz="4400" b="1" dirty="0" err="1">
                <a:solidFill>
                  <a:srgbClr val="FFFEFF"/>
                </a:solidFill>
              </a:rPr>
              <a:t>linux</a:t>
            </a:r>
            <a:endParaRPr lang="pt-BR" b="1" dirty="0">
              <a:solidFill>
                <a:srgbClr val="FFFEFF"/>
              </a:solidFill>
            </a:endParaRPr>
          </a:p>
        </p:txBody>
      </p:sp>
      <p:pic>
        <p:nvPicPr>
          <p:cNvPr id="8194" name="Picture 2" descr="Os 10 Melhores Emuladores de Terminal para seu Linux">
            <a:extLst>
              <a:ext uri="{FF2B5EF4-FFF2-40B4-BE49-F238E27FC236}">
                <a16:creationId xmlns:a16="http://schemas.microsoft.com/office/drawing/2014/main" id="{C5A45515-9157-BC76-EED5-1B570B540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6805"/>
          <a:stretch/>
        </p:blipFill>
        <p:spPr bwMode="auto">
          <a:xfrm>
            <a:off x="2521528" y="858263"/>
            <a:ext cx="6781367" cy="396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90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42AC7AAA-F039-4011-98DE-17464A67B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 err="1">
                <a:solidFill>
                  <a:schemeClr val="accent1"/>
                </a:solidFill>
              </a:rPr>
              <a:t>Programador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não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depende</a:t>
            </a:r>
            <a:r>
              <a:rPr lang="en-US" sz="3200" b="1" dirty="0">
                <a:solidFill>
                  <a:schemeClr val="accent1"/>
                </a:solidFill>
              </a:rPr>
              <a:t> de interface visual</a:t>
            </a:r>
          </a:p>
        </p:txBody>
      </p:sp>
      <p:grpSp>
        <p:nvGrpSpPr>
          <p:cNvPr id="9225" name="Group 9224">
            <a:extLst>
              <a:ext uri="{FF2B5EF4-FFF2-40B4-BE49-F238E27FC236}">
                <a16:creationId xmlns:a16="http://schemas.microsoft.com/office/drawing/2014/main" id="{85EBB90B-3A54-4B2B-9FA6-7B47E1075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226" name="Rectangle 9225">
              <a:extLst>
                <a:ext uri="{FF2B5EF4-FFF2-40B4-BE49-F238E27FC236}">
                  <a16:creationId xmlns:a16="http://schemas.microsoft.com/office/drawing/2014/main" id="{E04116F5-E398-4593-B279-7099177A0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27" name="Rectangle 9226">
              <a:extLst>
                <a:ext uri="{FF2B5EF4-FFF2-40B4-BE49-F238E27FC236}">
                  <a16:creationId xmlns:a16="http://schemas.microsoft.com/office/drawing/2014/main" id="{DC1AD6AE-28AC-4C67-A749-1BC18D86C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28" name="Rectangle 9227">
              <a:extLst>
                <a:ext uri="{FF2B5EF4-FFF2-40B4-BE49-F238E27FC236}">
                  <a16:creationId xmlns:a16="http://schemas.microsoft.com/office/drawing/2014/main" id="{D122DC0F-D6EF-4A88-9742-855D48E4E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981C2B-9579-2D6D-793E-1B0BCF870EC8}"/>
              </a:ext>
            </a:extLst>
          </p:cNvPr>
          <p:cNvSpPr txBox="1"/>
          <p:nvPr/>
        </p:nvSpPr>
        <p:spPr>
          <a:xfrm>
            <a:off x="581194" y="1896533"/>
            <a:ext cx="7225074" cy="396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CALC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NOTEPAD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START CHROME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START EXCEL</a:t>
            </a:r>
          </a:p>
        </p:txBody>
      </p:sp>
      <p:pic>
        <p:nvPicPr>
          <p:cNvPr id="9218" name="Picture 2" descr="Programador, louco. Squatting, olhar, código, fundo, binário, louco, homem,  conceito, laptop, programador, cadeira. | CanStock">
            <a:extLst>
              <a:ext uri="{FF2B5EF4-FFF2-40B4-BE49-F238E27FC236}">
                <a16:creationId xmlns:a16="http://schemas.microsoft.com/office/drawing/2014/main" id="{A727E32E-9C34-D195-7634-2BF257236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8" r="25892" b="9218"/>
          <a:stretch/>
        </p:blipFill>
        <p:spPr bwMode="auto">
          <a:xfrm>
            <a:off x="8610431" y="1491067"/>
            <a:ext cx="3000375" cy="42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39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4789635"/>
            <a:ext cx="11290860" cy="1347345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600" b="1" dirty="0">
                <a:solidFill>
                  <a:srgbClr val="FFFEFF"/>
                </a:solidFill>
              </a:rPr>
              <a:t>A guerra dos sistemas operacionais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CFFD0D-2194-C330-F2EB-75AC771FFB74}"/>
              </a:ext>
            </a:extLst>
          </p:cNvPr>
          <p:cNvSpPr txBox="1"/>
          <p:nvPr/>
        </p:nvSpPr>
        <p:spPr>
          <a:xfrm>
            <a:off x="1078181" y="6472199"/>
            <a:ext cx="9871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/>
                </a:solidFill>
              </a:rPr>
              <a:t>https://www.youtube-nocookie.com/embed/mIgeI6Q-d0w?playlist=mIgeIQ-d0w&amp;autoplay=1&amp;iv_load_policy=3&amp;loop=1&amp;modestbranding=1&amp;start=</a:t>
            </a:r>
          </a:p>
        </p:txBody>
      </p:sp>
      <p:pic>
        <p:nvPicPr>
          <p:cNvPr id="4" name="Mídia Online 3" title="Sistemas Operacionais Mais Usados">
            <a:hlinkClick r:id="" action="ppaction://media"/>
            <a:extLst>
              <a:ext uri="{FF2B5EF4-FFF2-40B4-BE49-F238E27FC236}">
                <a16:creationId xmlns:a16="http://schemas.microsoft.com/office/drawing/2014/main" id="{83C19C1E-D282-FF03-4731-48A4FE9CA0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73300" y="698133"/>
            <a:ext cx="7645400" cy="43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C3F7F-F61A-62A9-0A72-0C8A712E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b="1" dirty="0"/>
              <a:t>FAZER SOFTWARE PRA QUAL SISTEMA OPERACIONAL?</a:t>
            </a:r>
          </a:p>
        </p:txBody>
      </p:sp>
      <p:pic>
        <p:nvPicPr>
          <p:cNvPr id="4" name="Picture 2" descr="Sistemas Operacionais. Antes de Começarmos a discorrer sobre… | by  Jhonattan Almeida Müller | Medium">
            <a:extLst>
              <a:ext uri="{FF2B5EF4-FFF2-40B4-BE49-F238E27FC236}">
                <a16:creationId xmlns:a16="http://schemas.microsoft.com/office/drawing/2014/main" id="{69061FD8-3C38-38B4-4DA3-503B05BED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14"/>
          <a:stretch/>
        </p:blipFill>
        <p:spPr bwMode="auto">
          <a:xfrm>
            <a:off x="3919424" y="2233465"/>
            <a:ext cx="3519944" cy="345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4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C3F7F-F61A-62A9-0A72-0C8A712E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b="1" dirty="0"/>
              <a:t>FAZER SOFTWARE PRA QUAL SISTEMA OPERACIONAL?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39280A-3B20-3BFB-A296-4D9197B6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1" y="1883639"/>
            <a:ext cx="6632618" cy="47526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CAD89C-2027-1F13-5C52-DE627459DA5C}"/>
              </a:ext>
            </a:extLst>
          </p:cNvPr>
          <p:cNvSpPr txBox="1"/>
          <p:nvPr/>
        </p:nvSpPr>
        <p:spPr>
          <a:xfrm>
            <a:off x="9956800" y="2447636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 ANOS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5612E3-9DA3-5A07-D1D2-8B19C76FE5D6}"/>
              </a:ext>
            </a:extLst>
          </p:cNvPr>
          <p:cNvSpPr txBox="1"/>
          <p:nvPr/>
        </p:nvSpPr>
        <p:spPr>
          <a:xfrm>
            <a:off x="9646081" y="3385169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 MILHÕES DE </a:t>
            </a:r>
          </a:p>
          <a:p>
            <a:r>
              <a:rPr lang="pt-BR" dirty="0"/>
              <a:t>LINHAS DE CÓDIGO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9B75B0-D27D-0A12-D83F-B6FA7089EF3B}"/>
              </a:ext>
            </a:extLst>
          </p:cNvPr>
          <p:cNvSpPr txBox="1"/>
          <p:nvPr/>
        </p:nvSpPr>
        <p:spPr>
          <a:xfrm>
            <a:off x="9956800" y="4620233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MAIS DE 600 </a:t>
            </a:r>
          </a:p>
          <a:p>
            <a:r>
              <a:rPr lang="pt-BR" dirty="0"/>
              <a:t>EMPRESAS NO</a:t>
            </a:r>
          </a:p>
          <a:p>
            <a:r>
              <a:rPr lang="pt-BR" dirty="0"/>
              <a:t>BRASIL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61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5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7AEE6C-A410-CE77-E727-33B87E72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48" y="643467"/>
            <a:ext cx="49861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9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C3F7F-F61A-62A9-0A72-0C8A712E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b="1" dirty="0"/>
              <a:t>IMAGINE O CUSTO PARA DESENVOLVER UM SOFTWARE</a:t>
            </a:r>
            <a:br>
              <a:rPr lang="pt-BR" b="1" dirty="0"/>
            </a:br>
            <a:r>
              <a:rPr lang="pt-BR" b="1" dirty="0"/>
              <a:t>PARA UMA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E7152-000D-B0F4-655E-ABCC9617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pt-BR" sz="3600" b="1" dirty="0"/>
              <a:t>SISTEMA PARA PC’S WINDOWS - DELPHI</a:t>
            </a:r>
          </a:p>
          <a:p>
            <a:r>
              <a:rPr lang="pt-BR" sz="3600" b="1" dirty="0"/>
              <a:t>SITE/E-COMMERCE – C# / JAVA</a:t>
            </a:r>
            <a:endParaRPr lang="pt-BR" sz="3200" b="1" dirty="0"/>
          </a:p>
          <a:p>
            <a:r>
              <a:rPr lang="pt-BR" sz="3200" b="1" dirty="0"/>
              <a:t>APP ANDROID – XAMARIN / JAVA / DELPHI</a:t>
            </a:r>
          </a:p>
          <a:p>
            <a:r>
              <a:rPr lang="pt-BR" sz="3200" b="1" dirty="0"/>
              <a:t>APP IOS – SWIFT / DELPHI</a:t>
            </a:r>
          </a:p>
        </p:txBody>
      </p:sp>
    </p:spTree>
    <p:extLst>
      <p:ext uri="{BB962C8B-B14F-4D97-AF65-F5344CB8AC3E}">
        <p14:creationId xmlns:p14="http://schemas.microsoft.com/office/powerpoint/2010/main" val="362622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3600" b="1" dirty="0">
                <a:solidFill>
                  <a:srgbClr val="FFFEFF"/>
                </a:solidFill>
              </a:rPr>
              <a:t>QUAL É A MELHOR LINGUAGEM?</a:t>
            </a:r>
            <a:br>
              <a:rPr lang="pt-BR" sz="3600" b="1" dirty="0">
                <a:solidFill>
                  <a:srgbClr val="FFFEFF"/>
                </a:solidFill>
              </a:rPr>
            </a:br>
            <a:r>
              <a:rPr lang="pt-BR" sz="3600" b="1" dirty="0">
                <a:solidFill>
                  <a:srgbClr val="FFFEFF"/>
                </a:solidFill>
              </a:rPr>
              <a:t>Para que cada uma serve?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AD8A3C-010C-26CD-AC95-846C326C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" y="603917"/>
            <a:ext cx="10431989" cy="447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600" b="1" dirty="0"/>
              <a:t>A REALIDADE MUDOU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2B236-C7D0-A994-A7C3-C411F5C2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DE 1982 ATÉ 1999 – O CLIPPER DOMINOU</a:t>
            </a:r>
          </a:p>
          <a:p>
            <a:r>
              <a:rPr lang="pt-BR" sz="3600" b="1" dirty="0"/>
              <a:t>DE 2000 ATÉ 2018 - </a:t>
            </a:r>
            <a:r>
              <a:rPr lang="pt-BR" sz="3200" b="1" dirty="0"/>
              <a:t>BORLAND DELPHI E MICROSOFT VISUAL BASIC E SUN JAVA</a:t>
            </a:r>
          </a:p>
          <a:p>
            <a:r>
              <a:rPr lang="pt-BR" sz="3200" b="1" dirty="0"/>
              <a:t>2018 PRA CÁ - JAVASCRIPT</a:t>
            </a:r>
          </a:p>
        </p:txBody>
      </p:sp>
    </p:spTree>
    <p:extLst>
      <p:ext uri="{BB962C8B-B14F-4D97-AF65-F5344CB8AC3E}">
        <p14:creationId xmlns:p14="http://schemas.microsoft.com/office/powerpoint/2010/main" val="263133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pt-BR" sz="3600" b="1" dirty="0"/>
              <a:t>CLIENTES QUEREM ACESSO DE QUALQUER LUGAR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2B236-C7D0-A994-A7C3-C411F5C2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JAVASCRIPT (POR QUÊ?)</a:t>
            </a:r>
          </a:p>
        </p:txBody>
      </p:sp>
    </p:spTree>
    <p:extLst>
      <p:ext uri="{BB962C8B-B14F-4D97-AF65-F5344CB8AC3E}">
        <p14:creationId xmlns:p14="http://schemas.microsoft.com/office/powerpoint/2010/main" val="276256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600" b="1" dirty="0"/>
              <a:t>A INTERNET SUBSTITUIU A REDE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2B236-C7D0-A994-A7C3-C411F5C2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O NAVEGADOR TEM UMA LINGUAGEM PADRÃO</a:t>
            </a:r>
          </a:p>
        </p:txBody>
      </p:sp>
    </p:spTree>
    <p:extLst>
      <p:ext uri="{BB962C8B-B14F-4D97-AF65-F5344CB8AC3E}">
        <p14:creationId xmlns:p14="http://schemas.microsoft.com/office/powerpoint/2010/main" val="3152728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600" b="1" dirty="0"/>
              <a:t>NOSSO NOVO SISTEMA COMERCIAL web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587AB3-8BED-9116-4F24-5E5CD45F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3" y="1977220"/>
            <a:ext cx="9236364" cy="45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8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600" b="1" dirty="0"/>
              <a:t>NOSSO NOVO SISTEMA COMERCIAL web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FAF410-4141-851F-56C6-02E6D461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68" y="2179782"/>
            <a:ext cx="3906663" cy="42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8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600" b="1" dirty="0"/>
              <a:t>JAVASCRIPT - EVOLUÇÃO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2B236-C7D0-A994-A7C3-C411F5C2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TYPE SCRIPT (TIPADA)</a:t>
            </a:r>
          </a:p>
        </p:txBody>
      </p:sp>
    </p:spTree>
    <p:extLst>
      <p:ext uri="{BB962C8B-B14F-4D97-AF65-F5344CB8AC3E}">
        <p14:creationId xmlns:p14="http://schemas.microsoft.com/office/powerpoint/2010/main" val="2938737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600" b="1" dirty="0"/>
              <a:t>DISTRIBUIÇÃO DE FRAMEWORKS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2B236-C7D0-A994-A7C3-C411F5C2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BACK END – NODE JS</a:t>
            </a:r>
          </a:p>
          <a:p>
            <a:r>
              <a:rPr lang="pt-BR" sz="4800" b="1" dirty="0"/>
              <a:t>FRONT END – REACT JS</a:t>
            </a:r>
          </a:p>
          <a:p>
            <a:r>
              <a:rPr lang="pt-BR" sz="4800" b="1" dirty="0"/>
              <a:t>FRONT MOBILE – REACT NATIVE</a:t>
            </a:r>
          </a:p>
        </p:txBody>
      </p:sp>
    </p:spTree>
    <p:extLst>
      <p:ext uri="{BB962C8B-B14F-4D97-AF65-F5344CB8AC3E}">
        <p14:creationId xmlns:p14="http://schemas.microsoft.com/office/powerpoint/2010/main" val="109386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600" b="1" dirty="0"/>
              <a:t>DISTRIBUIÇÃO de </a:t>
            </a:r>
            <a:r>
              <a:rPr lang="pt-BR" sz="3600" b="1" dirty="0" err="1"/>
              <a:t>s.o</a:t>
            </a:r>
            <a:r>
              <a:rPr lang="pt-BR" sz="3600" b="1" dirty="0"/>
              <a:t>.  atual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7B3CAE-699C-9792-9F4C-0E344FB1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71" y="2580243"/>
            <a:ext cx="10608457" cy="32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1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600" b="1" dirty="0"/>
              <a:t>DISTRIBUIÇÃO de </a:t>
            </a:r>
            <a:r>
              <a:rPr lang="pt-BR" sz="3600" b="1" dirty="0" err="1"/>
              <a:t>s.o</a:t>
            </a:r>
            <a:r>
              <a:rPr lang="pt-BR" sz="3600" b="1" dirty="0"/>
              <a:t>.  Mobile atual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1742FA-8447-60A9-1770-3C3EE4F3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99" y="2325063"/>
            <a:ext cx="10254723" cy="36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4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45AC-FA74-76F9-960C-39B09DAE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600" b="1" dirty="0"/>
              <a:t>Ainda precisamos aprender sobre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2B236-C7D0-A994-A7C3-C411F5C2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BANCO DE DADOS (SQL)</a:t>
            </a:r>
          </a:p>
          <a:p>
            <a:r>
              <a:rPr lang="pt-BR" sz="4800" b="1" dirty="0"/>
              <a:t>COMUNICAÇÃO REST (HTTP)</a:t>
            </a:r>
          </a:p>
          <a:p>
            <a:r>
              <a:rPr lang="pt-BR" sz="4800" b="1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05202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4789635"/>
            <a:ext cx="11290860" cy="1347345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200" b="1" dirty="0">
                <a:solidFill>
                  <a:srgbClr val="FFFEFF"/>
                </a:solidFill>
              </a:rPr>
              <a:t>Vamos entender um pouco dessa história!</a:t>
            </a:r>
          </a:p>
        </p:txBody>
      </p:sp>
      <p:pic>
        <p:nvPicPr>
          <p:cNvPr id="2050" name="Picture 2" descr="SETA-ANTES – Emasa Itabuna">
            <a:extLst>
              <a:ext uri="{FF2B5EF4-FFF2-40B4-BE49-F238E27FC236}">
                <a16:creationId xmlns:a16="http://schemas.microsoft.com/office/drawing/2014/main" id="{633B7AEF-972E-3D42-C9AC-0490DA28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38" y="1394692"/>
            <a:ext cx="8210667" cy="25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3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4789635"/>
            <a:ext cx="11290860" cy="1347345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600" b="1" dirty="0">
                <a:solidFill>
                  <a:srgbClr val="FFFEFF"/>
                </a:solidFill>
              </a:rPr>
              <a:t>Todo programa depende de um </a:t>
            </a:r>
            <a:r>
              <a:rPr lang="pt-BR" sz="3600" b="1" dirty="0" err="1">
                <a:solidFill>
                  <a:srgbClr val="FFFEFF"/>
                </a:solidFill>
              </a:rPr>
              <a:t>s.o</a:t>
            </a:r>
            <a:r>
              <a:rPr lang="pt-BR" sz="3600" b="1" dirty="0">
                <a:solidFill>
                  <a:srgbClr val="FFFEFF"/>
                </a:solidFill>
              </a:rPr>
              <a:t>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F39DC7B-C8A2-761F-6738-194C67A1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55" y="508282"/>
            <a:ext cx="7797800" cy="463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2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0EA953-4BE4-266A-F9FB-A2D53CFAE1DA}"/>
              </a:ext>
            </a:extLst>
          </p:cNvPr>
          <p:cNvSpPr txBox="1"/>
          <p:nvPr/>
        </p:nvSpPr>
        <p:spPr>
          <a:xfrm>
            <a:off x="447817" y="740769"/>
            <a:ext cx="11542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CADA SISTEMA OPERACIONAL TEM O SEU IDIOMA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É NECESSÁRIO CONHECER A ESTRUTURA DESSE IDIOMA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COMO FUNCIONAM AS PASTAS E OS ARQUIVOS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QUE TIPO DE PROGRAMAS FUNCIONAM NESSE S.O.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QUAIS RECURSOS/HARDWARES ESSE S.O. OFERECE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/>
              <a:t>PC (portas seriais)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/>
              <a:t>NOTEBOOK (câmera)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/>
              <a:t>CELULAR (barômetro / GPS)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O PROGRAMADOR VAI USAR A LINGUAGEM ADEQUADA PARA PRODUZIR O SOFTWARE ESPECÍFICO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B86A49-3AEE-D48F-B74E-E3D0D81413C4}"/>
              </a:ext>
            </a:extLst>
          </p:cNvPr>
          <p:cNvSpPr txBox="1"/>
          <p:nvPr/>
        </p:nvSpPr>
        <p:spPr>
          <a:xfrm>
            <a:off x="869394" y="5409345"/>
            <a:ext cx="108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O SISTEMA OPERACIONAL É A CASA</a:t>
            </a:r>
          </a:p>
        </p:txBody>
      </p:sp>
    </p:spTree>
    <p:extLst>
      <p:ext uri="{BB962C8B-B14F-4D97-AF65-F5344CB8AC3E}">
        <p14:creationId xmlns:p14="http://schemas.microsoft.com/office/powerpoint/2010/main" val="303450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13" name="Rectangle 4112">
            <a:extLst>
              <a:ext uri="{FF2B5EF4-FFF2-40B4-BE49-F238E27FC236}">
                <a16:creationId xmlns:a16="http://schemas.microsoft.com/office/drawing/2014/main" id="{49DC0F7B-EA19-435F-BA38-A576FE1A6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8523F451-F10A-4328-8198-58E5C616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845" y="1419225"/>
            <a:ext cx="7177178" cy="3891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FFFFFF"/>
                </a:solidFill>
              </a:rPr>
              <a:t>Hierarquia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computacional</a:t>
            </a:r>
            <a:endParaRPr lang="en-US" sz="5400" b="1" dirty="0">
              <a:solidFill>
                <a:srgbClr val="FFFFFF"/>
              </a:solidFill>
            </a:endParaRPr>
          </a:p>
        </p:txBody>
      </p:sp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BDAE63F2-766D-44DB-AAC5-B4B4F123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100" name="Picture 4" descr="Sistema operativo – Wikipédia, a enciclopédia livre">
            <a:extLst>
              <a:ext uri="{FF2B5EF4-FFF2-40B4-BE49-F238E27FC236}">
                <a16:creationId xmlns:a16="http://schemas.microsoft.com/office/drawing/2014/main" id="{265F2AC5-64DB-1B8B-D43F-65008FF93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" r="1552" b="-2"/>
          <a:stretch/>
        </p:blipFill>
        <p:spPr bwMode="auto">
          <a:xfrm>
            <a:off x="478172" y="723899"/>
            <a:ext cx="3671681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4789635"/>
            <a:ext cx="11290860" cy="1347345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600" b="1" dirty="0">
                <a:solidFill>
                  <a:srgbClr val="FFFEFF"/>
                </a:solidFill>
              </a:rPr>
              <a:t>Sistemas operacionais </a:t>
            </a:r>
            <a:r>
              <a:rPr lang="pt-BR" sz="3600" b="1" dirty="0" err="1">
                <a:solidFill>
                  <a:srgbClr val="FFFEFF"/>
                </a:solidFill>
              </a:rPr>
              <a:t>pc</a:t>
            </a:r>
            <a:endParaRPr lang="pt-BR" sz="3600" b="1" dirty="0">
              <a:solidFill>
                <a:srgbClr val="FFFE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54016F-5CB8-184F-80C7-F89FF2A6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34" y="721020"/>
            <a:ext cx="72104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9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4789635"/>
            <a:ext cx="11290860" cy="1347345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600" b="1" dirty="0">
                <a:solidFill>
                  <a:srgbClr val="FFFEFF"/>
                </a:solidFill>
              </a:rPr>
              <a:t>Sistemas operacionais dominantes</a:t>
            </a:r>
          </a:p>
        </p:txBody>
      </p:sp>
      <p:pic>
        <p:nvPicPr>
          <p:cNvPr id="5122" name="Picture 2" descr="Sistemas Operacionais. Antes de Começarmos a discorrer sobre… | by  Jhonattan Almeida Müller | Medium">
            <a:extLst>
              <a:ext uri="{FF2B5EF4-FFF2-40B4-BE49-F238E27FC236}">
                <a16:creationId xmlns:a16="http://schemas.microsoft.com/office/drawing/2014/main" id="{8604D24B-DB6D-CE42-BC98-AF249A23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74" y="1548231"/>
            <a:ext cx="8550852" cy="29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4789635"/>
            <a:ext cx="11290860" cy="1347345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600" b="1" dirty="0">
                <a:solidFill>
                  <a:srgbClr val="FFFEFF"/>
                </a:solidFill>
              </a:rPr>
              <a:t>Sistemas operacionais mobile</a:t>
            </a:r>
          </a:p>
        </p:txBody>
      </p:sp>
      <p:pic>
        <p:nvPicPr>
          <p:cNvPr id="3074" name="Picture 2" descr="Informática Básica: Os sistemas operacionais para dispositivos móveis">
            <a:extLst>
              <a:ext uri="{FF2B5EF4-FFF2-40B4-BE49-F238E27FC236}">
                <a16:creationId xmlns:a16="http://schemas.microsoft.com/office/drawing/2014/main" id="{247BE143-976E-6ACE-671E-E73518E3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32" y="1244328"/>
            <a:ext cx="8728544" cy="344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926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293</TotalTime>
  <Words>389</Words>
  <Application>Microsoft Office PowerPoint</Application>
  <PresentationFormat>Widescreen</PresentationFormat>
  <Paragraphs>80</Paragraphs>
  <Slides>29</Slides>
  <Notes>15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Gill Sans MT</vt:lpstr>
      <vt:lpstr>Wingdings 2</vt:lpstr>
      <vt:lpstr>Dividendo</vt:lpstr>
      <vt:lpstr>Formação dev teens</vt:lpstr>
      <vt:lpstr>QUAL É A MELHOR LINGUAGEM? Para que cada uma serve?</vt:lpstr>
      <vt:lpstr>Vamos entender um pouco dessa história!</vt:lpstr>
      <vt:lpstr>Todo programa depende de um s.o.</vt:lpstr>
      <vt:lpstr>Apresentação do PowerPoint</vt:lpstr>
      <vt:lpstr>Hierarquia computacional</vt:lpstr>
      <vt:lpstr>Sistemas operacionais pc</vt:lpstr>
      <vt:lpstr>Sistemas operacionais dominantes</vt:lpstr>
      <vt:lpstr>Sistemas operacionais mobile</vt:lpstr>
      <vt:lpstr>Sistemas operacionais mobile</vt:lpstr>
      <vt:lpstr>Terminal - Prompt de comando</vt:lpstr>
      <vt:lpstr>Terminal mac</vt:lpstr>
      <vt:lpstr>Terminal linux</vt:lpstr>
      <vt:lpstr>Programador não depende de interface visual</vt:lpstr>
      <vt:lpstr>A guerra dos sistemas operacionais</vt:lpstr>
      <vt:lpstr>FAZER SOFTWARE PRA QUAL SISTEMA OPERACIONAL?</vt:lpstr>
      <vt:lpstr>FAZER SOFTWARE PRA QUAL SISTEMA OPERACIONAL?</vt:lpstr>
      <vt:lpstr>Apresentação do PowerPoint</vt:lpstr>
      <vt:lpstr>IMAGINE O CUSTO PARA DESENVOLVER UM SOFTWARE PARA UMA EMPRESA</vt:lpstr>
      <vt:lpstr>A REALIDADE MUDOU</vt:lpstr>
      <vt:lpstr>CLIENTES QUEREM ACESSO DE QUALQUER LUGAR</vt:lpstr>
      <vt:lpstr>A INTERNET SUBSTITUIU A REDE LOCAL</vt:lpstr>
      <vt:lpstr>NOSSO NOVO SISTEMA COMERCIAL web</vt:lpstr>
      <vt:lpstr>NOSSO NOVO SISTEMA COMERCIAL web</vt:lpstr>
      <vt:lpstr>JAVASCRIPT - EVOLUÇÃO</vt:lpstr>
      <vt:lpstr>DISTRIBUIÇÃO DE FRAMEWORKS</vt:lpstr>
      <vt:lpstr>DISTRIBUIÇÃO de s.o.  atual</vt:lpstr>
      <vt:lpstr>DISTRIBUIÇÃO de s.o.  Mobile atual</vt:lpstr>
      <vt:lpstr>Ainda precisamos aprender sobre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Formação dev teens</dc:title>
  <dc:creator>Gildicley A Pereira Pereira</dc:creator>
  <cp:lastModifiedBy>Gildicley A Pereira Pereira</cp:lastModifiedBy>
  <cp:revision>26</cp:revision>
  <dcterms:created xsi:type="dcterms:W3CDTF">2023-02-04T14:10:45Z</dcterms:created>
  <dcterms:modified xsi:type="dcterms:W3CDTF">2023-02-04T19:04:16Z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