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3"/>
    <a:srgbClr val="CF0031"/>
    <a:srgbClr val="004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1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05B8E5-EE9A-424C-B783-08FA0C8F6D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AD19D-4065-4417-8C49-CC14FDB63A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F098604-4709-465C-84F5-A41B31EA864E}" type="datetime1">
              <a:rPr lang="en-US" altLang="en-US"/>
              <a:pPr/>
              <a:t>4/5/2018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123E3-F982-4DD6-900A-CB30CC64A7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0B238-A4C0-4BD0-9513-C747FB817E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E35A14B-0F2C-4A72-9578-6921373894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EDC8A1-CC62-4BDD-9C9B-43A84B737E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D7CE2-3C8F-436B-97F3-E88C6498A23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6C10447-0BB8-4D51-9A18-328312B9FCBA}" type="datetime1">
              <a:rPr lang="en-US" altLang="en-US"/>
              <a:pPr/>
              <a:t>4/5/2018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A3CFAC-3961-4874-A54C-1AD00C259F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4421D4D-0328-4051-B1DE-44FCFD3FE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4B8E-801A-47CC-9A9F-D122CC618D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B3DCD-6F21-4D0C-872E-BD42BB522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1747C53-8E94-4633-9FD3-8CDC17476D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6827032B-1C35-4D21-825D-15E286FB16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2599" y="1650331"/>
            <a:ext cx="4755880" cy="211025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858801-B4E5-43AD-956F-145D2E2240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BD9530-B8F1-4A0C-98A1-C09401456E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96A98BE-FB0E-4688-800A-8BB67B6BAF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5541D0-0322-4335-BF05-882B833B0A6F}" type="datetime1">
              <a:rPr lang="en-US" altLang="en-US"/>
              <a:pPr/>
              <a:t>4/5/2018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25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DL_4K.png">
            <a:extLst>
              <a:ext uri="{FF2B5EF4-FFF2-40B4-BE49-F238E27FC236}">
                <a16:creationId xmlns:a16="http://schemas.microsoft.com/office/drawing/2014/main" id="{91D51E66-3608-4DA8-B890-AC7D41E020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34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890B8D-C028-465C-9E20-9CE0C30E4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4F2932-6FFB-4020-9EC4-3CBD32EB32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1E5C72AE-BB4F-44D6-9D27-E2CCC2521A3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C5F7C8C-89A0-4E52-B168-8FCAABE8067D}" type="datetime1">
              <a:rPr lang="en-US" altLang="en-US"/>
              <a:pPr/>
              <a:t>4/5/2018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64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DL_4K.png">
            <a:extLst>
              <a:ext uri="{FF2B5EF4-FFF2-40B4-BE49-F238E27FC236}">
                <a16:creationId xmlns:a16="http://schemas.microsoft.com/office/drawing/2014/main" id="{43B74754-6EF5-4CB5-93F0-1BE3D4E4E0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C4139DE-7CD7-42BB-B2B0-313A2E9C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CBAB25-3909-4270-BE79-9186CF4C14FF}" type="datetime1">
              <a:rPr lang="en-US" altLang="en-US"/>
              <a:pPr/>
              <a:t>4/5/2018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F3A24-94EB-4902-A292-F42031F59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676C15-1329-4304-9D2D-61847C382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7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FDL_4K.png">
            <a:extLst>
              <a:ext uri="{FF2B5EF4-FFF2-40B4-BE49-F238E27FC236}">
                <a16:creationId xmlns:a16="http://schemas.microsoft.com/office/drawing/2014/main" id="{CA3266A6-1C0E-443A-89D6-A668C8057B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60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7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960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7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B43E25F3-3AE6-4EF8-9AF8-1A66A3C9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D2D022-AA4D-4168-AAEE-B858F143A0D1}" type="datetime1">
              <a:rPr lang="en-US" altLang="en-US"/>
              <a:pPr/>
              <a:t>4/5/2018</a:t>
            </a:fld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13745-2BFF-4B46-8F62-4E06FEE04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3A6944-4CCD-43A7-833E-4628173564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139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5A787EC4-1B62-43B1-8E66-95C6940EA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E811C2D-AD48-4F9F-AF04-A9B6ECCA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09FDB2-6419-4C57-8328-FB0555339896}" type="datetime1">
              <a:rPr lang="en-US" altLang="en-US"/>
              <a:pPr/>
              <a:t>4/5/2018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18CDE-86F7-47C1-BFB4-94F9474DF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5A0DD3-7538-49C4-B6C2-B498334843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83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03546-DFEA-4444-B0C8-8F2A0E70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4529BF-9C91-4C25-BBDC-A4F80A428864}" type="datetime1">
              <a:rPr lang="en-US" altLang="en-US"/>
              <a:pPr/>
              <a:t>4/5/2018</a:t>
            </a:fld>
            <a:endParaRPr lang="en-US" alt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F5347A0-3964-4E83-906D-F82209CA2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4B9831-C153-46E9-8CB7-912E8F993B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27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EDA19-A550-4634-B544-AA9398B3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BD2CC1-2CF6-4304-A445-923EB37D1633}" type="datetime1">
              <a:rPr lang="en-US" altLang="en-US"/>
              <a:pPr/>
              <a:t>4/5/2018</a:t>
            </a:fld>
            <a:endParaRPr lang="en-US" alt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08B8790-0C76-479C-BAC2-32DCD3B04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85194A-4172-47ED-95AD-861288D85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93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//Users/jaypointer/Desktop/Folio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Folio.png" descr="/Users/jaypointer/Desktop/Folio.png">
            <a:extLst>
              <a:ext uri="{FF2B5EF4-FFF2-40B4-BE49-F238E27FC236}">
                <a16:creationId xmlns:a16="http://schemas.microsoft.com/office/drawing/2014/main" id="{BE47C0AF-9CF2-4F56-8CFD-EA3D6DAAFA4C}"/>
              </a:ext>
            </a:extLst>
          </p:cNvPr>
          <p:cNvPicPr>
            <a:picLocks noChangeAspect="1"/>
          </p:cNvPicPr>
          <p:nvPr userDrawn="1"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7075"/>
            <a:ext cx="91678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653A07B3-A949-459C-8E44-CE2B5258D0C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66863" y="274638"/>
            <a:ext cx="7043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89FC8E7E-4833-4F4A-9C14-38AFA7FAA4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F777-DDE1-46D4-B3F1-C99CE2E02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508750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95B3D7"/>
                </a:solidFill>
                <a:latin typeface="Helvetica" panose="020B0604020202020204" pitchFamily="34" charset="0"/>
              </a:defRPr>
            </a:lvl1pPr>
          </a:lstStyle>
          <a:p>
            <a:fld id="{28F92B36-7850-43BD-B59A-78A09B7AE3D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9">
            <a:extLst>
              <a:ext uri="{FF2B5EF4-FFF2-40B4-BE49-F238E27FC236}">
                <a16:creationId xmlns:a16="http://schemas.microsoft.com/office/drawing/2014/main" id="{BD52C684-C609-4E88-B96E-114F9BDF8C3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61063"/>
            <a:ext cx="10588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C6EFB48-595D-480D-80CA-E9667F7FF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22725" y="6508750"/>
            <a:ext cx="1727200" cy="365125"/>
          </a:xfrm>
          <a:custGeom>
            <a:avLst/>
            <a:gdLst>
              <a:gd name="connsiteX0" fmla="*/ 0 w 595382"/>
              <a:gd name="connsiteY0" fmla="*/ 0 h 365125"/>
              <a:gd name="connsiteX1" fmla="*/ 595382 w 595382"/>
              <a:gd name="connsiteY1" fmla="*/ 0 h 365125"/>
              <a:gd name="connsiteX2" fmla="*/ 595382 w 595382"/>
              <a:gd name="connsiteY2" fmla="*/ 365125 h 365125"/>
              <a:gd name="connsiteX3" fmla="*/ 0 w 595382"/>
              <a:gd name="connsiteY3" fmla="*/ 365125 h 365125"/>
              <a:gd name="connsiteX4" fmla="*/ 0 w 595382"/>
              <a:gd name="connsiteY4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382" h="365125">
                <a:moveTo>
                  <a:pt x="0" y="0"/>
                </a:moveTo>
                <a:lnTo>
                  <a:pt x="595382" y="0"/>
                </a:lnTo>
                <a:lnTo>
                  <a:pt x="595382" y="365125"/>
                </a:lnTo>
                <a:lnTo>
                  <a:pt x="0" y="3651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95B3D7"/>
                </a:solidFill>
                <a:latin typeface="Helvetica" panose="020B0604020202020204" pitchFamily="34" charset="0"/>
              </a:defRPr>
            </a:lvl1pPr>
          </a:lstStyle>
          <a:p>
            <a:fld id="{77AA16BA-A721-4BC6-AA59-C930D5E642FD}" type="datetime1">
              <a:rPr lang="en-US" altLang="en-US"/>
              <a:pPr/>
              <a:t>4/5/2018</a:t>
            </a:fld>
            <a:endParaRPr lang="en-US" altLang="en-US"/>
          </a:p>
        </p:txBody>
      </p:sp>
      <p:pic>
        <p:nvPicPr>
          <p:cNvPr id="1032" name="Picture 13" descr="AnnivGrStandard_White.png">
            <a:extLst>
              <a:ext uri="{FF2B5EF4-FFF2-40B4-BE49-F238E27FC236}">
                <a16:creationId xmlns:a16="http://schemas.microsoft.com/office/drawing/2014/main" id="{E0455782-B3B8-4F47-8D2B-7ECBBEECCDB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508750"/>
            <a:ext cx="18303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b="1" i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i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Number Placeholder 5">
            <a:extLst>
              <a:ext uri="{FF2B5EF4-FFF2-40B4-BE49-F238E27FC236}">
                <a16:creationId xmlns:a16="http://schemas.microsoft.com/office/drawing/2014/main" id="{F4C3BD7A-3C04-444D-A334-CAC5D1FD7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613DE2C0-8F3F-4BA0-91DF-9DB88FD90E7C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sp>
        <p:nvSpPr>
          <p:cNvPr id="11266" name="Title 8">
            <a:extLst>
              <a:ext uri="{FF2B5EF4-FFF2-40B4-BE49-F238E27FC236}">
                <a16:creationId xmlns:a16="http://schemas.microsoft.com/office/drawing/2014/main" id="{6ADEC9A4-71D9-49AE-B18F-EB914D96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651000"/>
            <a:ext cx="4754563" cy="21097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Wachovia District Communications Survey Findings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are…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10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AC817-53E3-448A-A35A-685A3AF5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5" y="2085023"/>
            <a:ext cx="744644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11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BC121-333C-4CA5-B104-9FAEB0D6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2176463"/>
            <a:ext cx="816186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1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12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E16AE-B841-46BF-A521-A92C8C7ED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62" y="2176463"/>
            <a:ext cx="74938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9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roles in scouting responded?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13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1DF24-510C-407C-91CB-9C093FD2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01" y="2176463"/>
            <a:ext cx="721039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9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D303-0D46-4FB5-8687-66718956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and 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2E9C-D4A3-43C7-9EF2-097028F3BD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are we doing right?</a:t>
            </a:r>
          </a:p>
          <a:p>
            <a:r>
              <a:rPr lang="en-US" b="0" dirty="0"/>
              <a:t>District meetings</a:t>
            </a:r>
          </a:p>
          <a:p>
            <a:r>
              <a:rPr lang="en-US" b="0" dirty="0"/>
              <a:t>Very responsive to all inquires and updates.</a:t>
            </a:r>
          </a:p>
          <a:p>
            <a:r>
              <a:rPr lang="en-US" b="0" dirty="0"/>
              <a:t>Using emails to keep in touch</a:t>
            </a:r>
          </a:p>
          <a:p>
            <a:r>
              <a:rPr lang="en-US" b="0" dirty="0"/>
              <a:t>this survey is a great step!!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9B61-3B1C-4718-8535-811DA5E774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How can we improve?</a:t>
            </a:r>
          </a:p>
          <a:p>
            <a:r>
              <a:rPr lang="en-US" sz="1800" b="0" dirty="0"/>
              <a:t>Use more electronic communication rather than relying on Round Tables to share information</a:t>
            </a:r>
          </a:p>
          <a:p>
            <a:r>
              <a:rPr lang="en-US" sz="1800" b="0" dirty="0"/>
              <a:t>Did not know there was a Facebook group of presence, Website seems clunky.</a:t>
            </a:r>
          </a:p>
          <a:p>
            <a:r>
              <a:rPr lang="en-US" sz="1800" b="0" dirty="0"/>
              <a:t>Update the council and district website with the information we need</a:t>
            </a:r>
          </a:p>
          <a:p>
            <a:r>
              <a:rPr lang="en-US" sz="1800" b="0" dirty="0"/>
              <a:t>make sure the website/google calendars are current for cub/troop/crew items</a:t>
            </a:r>
            <a:br>
              <a:rPr lang="en-US" b="0" dirty="0"/>
            </a:br>
            <a:endParaRPr lang="en-US" sz="1400" dirty="0"/>
          </a:p>
        </p:txBody>
      </p:sp>
      <p:sp>
        <p:nvSpPr>
          <p:cNvPr id="13313" name="Slide Number Placeholder 4">
            <a:extLst>
              <a:ext uri="{FF2B5EF4-FFF2-40B4-BE49-F238E27FC236}">
                <a16:creationId xmlns:a16="http://schemas.microsoft.com/office/drawing/2014/main" id="{CB6A4FCA-2F36-479D-B35B-A184100EBF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317F87C5-26E1-4882-9BD4-14C4DB8E593D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14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2726BD-6FBB-401A-A01F-5AAB7BEC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0E80B3-BA38-42E3-884F-3D30AAAD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our assumptions were right…</a:t>
            </a:r>
          </a:p>
          <a:p>
            <a:r>
              <a:rPr lang="en-US" dirty="0"/>
              <a:t>…but not all of them.</a:t>
            </a:r>
          </a:p>
          <a:p>
            <a:r>
              <a:rPr lang="en-US" dirty="0"/>
              <a:t>We need to work on improving the quality of the information posted on our assets (Websites, Social Media, </a:t>
            </a:r>
            <a:r>
              <a:rPr lang="en-US"/>
              <a:t>for example)</a:t>
            </a:r>
            <a:endParaRPr lang="en-US" dirty="0"/>
          </a:p>
          <a:p>
            <a:r>
              <a:rPr lang="en-US" dirty="0"/>
              <a:t>We should be aware of newer means of communicating with our district.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EDEA9-D3AF-4BBD-B177-7CB3F5A98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76C15-1329-4304-9D2D-61847C38220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9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Why did we do a survey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Purpose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Designed to determine: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forms of communications are our volunteers using?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form of communication do they prefer to use?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are the different means of communication?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2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Types of communication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3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D7B8A-64E9-4CB0-A413-65405D2F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3" y="2279906"/>
            <a:ext cx="5904298" cy="32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do you use the most?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4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02551-0353-4462-BC2F-07FE18BE9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62" y="2176463"/>
            <a:ext cx="70080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0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5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16011-6989-4ABE-900B-AEAE6432E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255043"/>
            <a:ext cx="6819900" cy="2924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6FC322-9484-48F3-8A56-B403D859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61" y="2176463"/>
            <a:ext cx="677007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6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0DA33C-52D1-404E-8E49-900F02A1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6" y="2176463"/>
            <a:ext cx="76768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2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7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74EB8-CE15-49D4-85AE-55ADB77C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55" y="2176463"/>
            <a:ext cx="743848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2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8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5186A-1836-43FC-897E-A1D50B26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39" y="2176463"/>
            <a:ext cx="73873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8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59D45F4F-E206-4B22-B585-868624A6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What did we find?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3F312BC-C268-4748-80A7-1A78194C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8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How important is…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>
              <a:latin typeface="Helvetica" panose="020B0604020202020204" pitchFamily="34" charset="0"/>
              <a:ea typeface="ヒラギノ角ゴ Pro W3" charset="-128"/>
            </a:endParaRP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8C9BAA53-B28B-48AE-86D5-6D6E103C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80AABDF5-4B4E-482E-A153-A51314E46133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9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1E38B-8631-4D82-9A29-06F75C5F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5" y="2176463"/>
            <a:ext cx="79580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3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309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</vt:lpstr>
      <vt:lpstr>Lucida Grande</vt:lpstr>
      <vt:lpstr>ヒラギノ角ゴ Pro W3</vt:lpstr>
      <vt:lpstr>Office Theme</vt:lpstr>
      <vt:lpstr>Wachovia District Communications Survey Findings</vt:lpstr>
      <vt:lpstr>Why did we do a survey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What did we find?</vt:lpstr>
      <vt:lpstr>The good and the bad</vt:lpstr>
      <vt:lpstr>Important takeaways</vt:lpstr>
    </vt:vector>
  </TitlesOfParts>
  <Company>Boy Scouts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Morrow</dc:creator>
  <cp:lastModifiedBy>Matthew R. Ballance</cp:lastModifiedBy>
  <cp:revision>25</cp:revision>
  <dcterms:created xsi:type="dcterms:W3CDTF">2011-01-11T15:53:32Z</dcterms:created>
  <dcterms:modified xsi:type="dcterms:W3CDTF">2018-04-05T17:28:36Z</dcterms:modified>
</cp:coreProperties>
</file>