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58" r:id="rId1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Grande" charset="0"/>
        <a:ea typeface="ヒラギノ角ゴ Pro W3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Grande" charset="0"/>
        <a:ea typeface="ヒラギノ角ゴ Pro W3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Grande" charset="0"/>
        <a:ea typeface="ヒラギノ角ゴ Pro W3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Grande" charset="0"/>
        <a:ea typeface="ヒラギノ角ゴ Pro W3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Grande" charset="0"/>
        <a:ea typeface="ヒラギノ角ゴ Pro W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ucida Grande" charset="0"/>
        <a:ea typeface="ヒラギノ角ゴ Pro W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ucida Grande" charset="0"/>
        <a:ea typeface="ヒラギノ角ゴ Pro W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ucida Grande" charset="0"/>
        <a:ea typeface="ヒラギノ角ゴ Pro W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ucida Grande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A3"/>
    <a:srgbClr val="CF0031"/>
    <a:srgbClr val="0041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F05B8E5-EE9A-424C-B783-08FA0C8F6D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FAD19D-4065-4417-8C49-CC14FDB63A5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F098604-4709-465C-84F5-A41B31EA864E}" type="datetime1">
              <a:rPr lang="en-US" altLang="en-US"/>
              <a:pPr/>
              <a:t>3/21/2018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123E3-F982-4DD6-900A-CB30CC64A7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0B238-A4C0-4BD0-9513-C747FB817E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9E35A14B-0F2C-4A72-9578-69213738940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EDC8A1-CC62-4BDD-9C9B-43A84B737E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D7CE2-3C8F-436B-97F3-E88C6498A23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6C10447-0BB8-4D51-9A18-328312B9FCBA}" type="datetime1">
              <a:rPr lang="en-US" altLang="en-US"/>
              <a:pPr/>
              <a:t>3/21/2018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FA3CFAC-3961-4874-A54C-1AD00C259F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4421D4D-0328-4051-B1DE-44FCFD3FE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E4B8E-801A-47CC-9A9F-D122CC618D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B3DCD-6F21-4D0C-872E-BD42BB5228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B1747C53-8E94-4633-9FD3-8CDC17476DE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FDL_4K.png">
            <a:extLst>
              <a:ext uri="{FF2B5EF4-FFF2-40B4-BE49-F238E27FC236}">
                <a16:creationId xmlns:a16="http://schemas.microsoft.com/office/drawing/2014/main" id="{6827032B-1C35-4D21-825D-15E286FB16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725" y="2138363"/>
            <a:ext cx="1147763" cy="118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742599" y="1650331"/>
            <a:ext cx="4755880" cy="2110257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A858801-B4E5-43AD-956F-145D2E2240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8BD9530-B8F1-4A0C-98A1-C09401456E4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C96A98BE-FB0E-4688-800A-8BB67B6BAF50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816350" y="65087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A5541D0-0322-4335-BF05-882B833B0A6F}" type="datetime1">
              <a:rPr lang="en-US" altLang="en-US"/>
              <a:pPr/>
              <a:t>3/21/2018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3255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DL_4K.png">
            <a:extLst>
              <a:ext uri="{FF2B5EF4-FFF2-40B4-BE49-F238E27FC236}">
                <a16:creationId xmlns:a16="http://schemas.microsoft.com/office/drawing/2014/main" id="{91D51E66-3608-4DA8-B890-AC7D41E020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328613"/>
            <a:ext cx="1003300" cy="10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34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A890B8D-C028-465C-9E20-9CE0C30E45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F4F2932-6FFB-4020-9EC4-3CBD32EB32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1E5C72AE-BB4F-44D6-9D27-E2CCC2521A3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816350" y="65087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C5F7C8C-89A0-4E52-B168-8FCAABE8067D}" type="datetime1">
              <a:rPr lang="en-US" altLang="en-US"/>
              <a:pPr/>
              <a:t>3/21/2018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0642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FDL_4K.png">
            <a:extLst>
              <a:ext uri="{FF2B5EF4-FFF2-40B4-BE49-F238E27FC236}">
                <a16:creationId xmlns:a16="http://schemas.microsoft.com/office/drawing/2014/main" id="{43B74754-6EF5-4CB5-93F0-1BE3D4E4E0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328613"/>
            <a:ext cx="1003300" cy="10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DC4139DE-7CD7-42BB-B2B0-313A2E9C5C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6350" y="65087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1CBAB25-3909-4270-BE79-9186CF4C14FF}" type="datetime1">
              <a:rPr lang="en-US" altLang="en-US"/>
              <a:pPr/>
              <a:t>3/21/2018</a:t>
            </a:fld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F3A24-94EB-4902-A292-F42031F597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676C15-1329-4304-9D2D-61847C3822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347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FDL_4K.png">
            <a:extLst>
              <a:ext uri="{FF2B5EF4-FFF2-40B4-BE49-F238E27FC236}">
                <a16:creationId xmlns:a16="http://schemas.microsoft.com/office/drawing/2014/main" id="{CA3266A6-1C0E-443A-89D6-A668C8057B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328613"/>
            <a:ext cx="1003300" cy="10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960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1937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7960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1937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B43E25F3-3AE6-4EF8-9AF8-1A66A3C9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6350" y="65087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7D2D022-AA4D-4168-AAEE-B858F143A0D1}" type="datetime1">
              <a:rPr lang="en-US" altLang="en-US"/>
              <a:pPr/>
              <a:t>3/21/2018</a:t>
            </a:fld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613745-2BFF-4B46-8F62-4E06FEE040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D3A6944-4CCD-43A7-833E-4628173564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1394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FDL_4K.png">
            <a:extLst>
              <a:ext uri="{FF2B5EF4-FFF2-40B4-BE49-F238E27FC236}">
                <a16:creationId xmlns:a16="http://schemas.microsoft.com/office/drawing/2014/main" id="{5A787EC4-1B62-43B1-8E66-95C6940EA4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328613"/>
            <a:ext cx="1003300" cy="10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DE811C2D-AD48-4F9F-AF04-A9B6ECCA6F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6350" y="65087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B09FDB2-6419-4C57-8328-FB0555339896}" type="datetime1">
              <a:rPr lang="en-US" altLang="en-US"/>
              <a:pPr/>
              <a:t>3/21/2018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D18CDE-86F7-47C1-BFB4-94F9474DF1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5A0DD3-7538-49C4-B6C2-B498334843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283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603546-DFEA-4444-B0C8-8F2A0E705E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6350" y="65087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F4529BF-9C91-4C25-BBDC-A4F80A428864}" type="datetime1">
              <a:rPr lang="en-US" altLang="en-US"/>
              <a:pPr/>
              <a:t>3/21/2018</a:t>
            </a:fld>
            <a:endParaRPr lang="en-US" altLang="en-US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6F5347A0-3964-4E83-906D-F82209CA2C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4B9831-C153-46E9-8CB7-912E8F993B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6279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EDA19-A550-4634-B544-AA9398B3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6350" y="65087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BD2CC1-2CF6-4304-A445-923EB37D1633}" type="datetime1">
              <a:rPr lang="en-US" altLang="en-US"/>
              <a:pPr/>
              <a:t>3/21/2018</a:t>
            </a:fld>
            <a:endParaRPr lang="en-US" altLang="en-US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F08B8790-0C76-479C-BAC2-32DCD3B049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85194A-4172-47ED-95AD-861288D85D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4936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//Users/jaypointer/Desktop/Folio.png" TargetMode="Externa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Folio.png" descr="/Users/jaypointer/Desktop/Folio.png">
            <a:extLst>
              <a:ext uri="{FF2B5EF4-FFF2-40B4-BE49-F238E27FC236}">
                <a16:creationId xmlns:a16="http://schemas.microsoft.com/office/drawing/2014/main" id="{BE47C0AF-9CF2-4F56-8CFD-EA3D6DAAFA4C}"/>
              </a:ext>
            </a:extLst>
          </p:cNvPr>
          <p:cNvPicPr>
            <a:picLocks noChangeAspect="1"/>
          </p:cNvPicPr>
          <p:nvPr userDrawn="1"/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07075"/>
            <a:ext cx="9167813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653A07B3-A949-459C-8E44-CE2B5258D0C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566863" y="274638"/>
            <a:ext cx="70437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89FC8E7E-4833-4F4A-9C14-38AFA7FAA4C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2F777-DDE1-46D4-B3F1-C99CE2E02C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6800" y="6508750"/>
            <a:ext cx="4127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rgbClr val="95B3D7"/>
                </a:solidFill>
                <a:latin typeface="Helvetica" panose="020B0604020202020204" pitchFamily="34" charset="0"/>
              </a:defRPr>
            </a:lvl1pPr>
          </a:lstStyle>
          <a:p>
            <a:fld id="{28F92B36-7850-43BD-B59A-78A09B7AE3D2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0" name="Picture 9">
            <a:extLst>
              <a:ext uri="{FF2B5EF4-FFF2-40B4-BE49-F238E27FC236}">
                <a16:creationId xmlns:a16="http://schemas.microsoft.com/office/drawing/2014/main" id="{BD52C684-C609-4E88-B96E-114F9BDF8C33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961063"/>
            <a:ext cx="1058863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EC6EFB48-595D-480D-80CA-E9667F7FF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22725" y="6508750"/>
            <a:ext cx="1727200" cy="365125"/>
          </a:xfrm>
          <a:custGeom>
            <a:avLst/>
            <a:gdLst>
              <a:gd name="connsiteX0" fmla="*/ 0 w 595382"/>
              <a:gd name="connsiteY0" fmla="*/ 0 h 365125"/>
              <a:gd name="connsiteX1" fmla="*/ 595382 w 595382"/>
              <a:gd name="connsiteY1" fmla="*/ 0 h 365125"/>
              <a:gd name="connsiteX2" fmla="*/ 595382 w 595382"/>
              <a:gd name="connsiteY2" fmla="*/ 365125 h 365125"/>
              <a:gd name="connsiteX3" fmla="*/ 0 w 595382"/>
              <a:gd name="connsiteY3" fmla="*/ 365125 h 365125"/>
              <a:gd name="connsiteX4" fmla="*/ 0 w 595382"/>
              <a:gd name="connsiteY4" fmla="*/ 0 h 36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5382" h="365125">
                <a:moveTo>
                  <a:pt x="0" y="0"/>
                </a:moveTo>
                <a:lnTo>
                  <a:pt x="595382" y="0"/>
                </a:lnTo>
                <a:lnTo>
                  <a:pt x="595382" y="365125"/>
                </a:lnTo>
                <a:lnTo>
                  <a:pt x="0" y="365125"/>
                </a:lnTo>
                <a:lnTo>
                  <a:pt x="0" y="0"/>
                </a:lnTo>
                <a:close/>
              </a:path>
            </a:pathLst>
          </a:custGeom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95B3D7"/>
                </a:solidFill>
                <a:latin typeface="Helvetica" panose="020B0604020202020204" pitchFamily="34" charset="0"/>
              </a:defRPr>
            </a:lvl1pPr>
          </a:lstStyle>
          <a:p>
            <a:fld id="{77AA16BA-A721-4BC6-AA59-C930D5E642FD}" type="datetime1">
              <a:rPr lang="en-US" altLang="en-US"/>
              <a:pPr/>
              <a:t>3/21/2018</a:t>
            </a:fld>
            <a:endParaRPr lang="en-US" altLang="en-US"/>
          </a:p>
        </p:txBody>
      </p:sp>
      <p:pic>
        <p:nvPicPr>
          <p:cNvPr id="1032" name="Picture 13" descr="AnnivGrStandard_White.png">
            <a:extLst>
              <a:ext uri="{FF2B5EF4-FFF2-40B4-BE49-F238E27FC236}">
                <a16:creationId xmlns:a16="http://schemas.microsoft.com/office/drawing/2014/main" id="{E0455782-B3B8-4F47-8D2B-7ECBBEECCDB8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6508750"/>
            <a:ext cx="1830387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CF0031"/>
          </a:solidFill>
          <a:latin typeface="Helvetica"/>
          <a:ea typeface="ヒラギノ角ゴ Pro W3" charset="0"/>
          <a:cs typeface="ヒラギノ角ゴ Pro W3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F0031"/>
          </a:solidFill>
          <a:latin typeface="Helvetica" charset="0"/>
          <a:ea typeface="ヒラギノ角ゴ Pro W3" charset="0"/>
          <a:cs typeface="ヒラギノ角ゴ Pro W3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F0031"/>
          </a:solidFill>
          <a:latin typeface="Helvetica" charset="0"/>
          <a:ea typeface="ヒラギノ角ゴ Pro W3" charset="0"/>
          <a:cs typeface="ヒラギノ角ゴ Pro W3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F0031"/>
          </a:solidFill>
          <a:latin typeface="Helvetica" charset="0"/>
          <a:ea typeface="ヒラギノ角ゴ Pro W3" charset="0"/>
          <a:cs typeface="ヒラギノ角ゴ Pro W3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F0031"/>
          </a:solidFill>
          <a:latin typeface="Helvetica" charset="0"/>
          <a:ea typeface="ヒラギノ角ゴ Pro W3" charset="0"/>
          <a:cs typeface="ヒラギノ角ゴ Pro W3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 b="1">
          <a:solidFill>
            <a:srgbClr val="CF0031"/>
          </a:solidFill>
          <a:latin typeface="Helvetica" charset="0"/>
          <a:ea typeface="ヒラギノ角ゴ Pro W3" charset="0"/>
          <a:cs typeface="ヒラギノ角ゴ Pro W3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 b="1">
          <a:solidFill>
            <a:srgbClr val="CF0031"/>
          </a:solidFill>
          <a:latin typeface="Helvetica" charset="0"/>
          <a:ea typeface="ヒラギノ角ゴ Pro W3" charset="0"/>
          <a:cs typeface="ヒラギノ角ゴ Pro W3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 b="1">
          <a:solidFill>
            <a:srgbClr val="CF0031"/>
          </a:solidFill>
          <a:latin typeface="Helvetica" charset="0"/>
          <a:ea typeface="ヒラギノ角ゴ Pro W3" charset="0"/>
          <a:cs typeface="ヒラギノ角ゴ Pro W3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 b="1">
          <a:solidFill>
            <a:srgbClr val="CF0031"/>
          </a:solidFill>
          <a:latin typeface="Helvetica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b="1" kern="1200">
          <a:solidFill>
            <a:srgbClr val="005AA3"/>
          </a:solidFill>
          <a:latin typeface="Helvetica"/>
          <a:ea typeface="ヒラギノ角ゴ Pro W3" charset="0"/>
          <a:cs typeface="ヒラギノ角ゴ Pro W3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5AA3"/>
          </a:solidFill>
          <a:latin typeface="Helvetica"/>
          <a:ea typeface="ヒラギノ角ゴ Pro W3" charset="0"/>
          <a:cs typeface="ヒラギノ角ゴ Pro W3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005AA3"/>
          </a:solidFill>
          <a:latin typeface="Helvetica"/>
          <a:ea typeface="ヒラギノ角ゴ Pro W3" charset="0"/>
          <a:cs typeface="ヒラギノ角ゴ Pro W3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b="1" i="1" kern="1200">
          <a:solidFill>
            <a:srgbClr val="CF0031"/>
          </a:solidFill>
          <a:latin typeface="Helvetica"/>
          <a:ea typeface="ヒラギノ角ゴ Pro W3" charset="0"/>
          <a:cs typeface="ヒラギノ角ゴ Pro W3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i="1" kern="1200">
          <a:solidFill>
            <a:srgbClr val="005AA3"/>
          </a:solidFill>
          <a:latin typeface="Helvetica"/>
          <a:ea typeface="ヒラギノ角ゴ Pro W3" charset="0"/>
          <a:cs typeface="ヒラギノ角ゴ Pro W3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lide Number Placeholder 5">
            <a:extLst>
              <a:ext uri="{FF2B5EF4-FFF2-40B4-BE49-F238E27FC236}">
                <a16:creationId xmlns:a16="http://schemas.microsoft.com/office/drawing/2014/main" id="{F4C3BD7A-3C04-444D-A334-CAC5D1FD76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9pPr>
          </a:lstStyle>
          <a:p>
            <a:pPr eaLnBrk="1" hangingPunct="1"/>
            <a:fld id="{613DE2C0-8F3F-4BA0-91DF-9DB88FD90E7C}" type="slidenum">
              <a:rPr lang="en-US" altLang="en-US" sz="1000">
                <a:solidFill>
                  <a:srgbClr val="95B3D7"/>
                </a:solidFill>
                <a:latin typeface="Helvetica" panose="020B0604020202020204" pitchFamily="34" charset="0"/>
              </a:rPr>
              <a:pPr eaLnBrk="1" hangingPunct="1"/>
              <a:t>1</a:t>
            </a:fld>
            <a:endParaRPr lang="en-US" altLang="en-US" sz="1000">
              <a:solidFill>
                <a:srgbClr val="95B3D7"/>
              </a:solidFill>
              <a:latin typeface="Helvetica" panose="020B0604020202020204" pitchFamily="34" charset="0"/>
            </a:endParaRPr>
          </a:p>
        </p:txBody>
      </p:sp>
      <p:sp>
        <p:nvSpPr>
          <p:cNvPr id="11266" name="Title 8">
            <a:extLst>
              <a:ext uri="{FF2B5EF4-FFF2-40B4-BE49-F238E27FC236}">
                <a16:creationId xmlns:a16="http://schemas.microsoft.com/office/drawing/2014/main" id="{6ADEC9A4-71D9-49AE-B18F-EB914D969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1651000"/>
            <a:ext cx="4754563" cy="2109788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Helvetica" panose="020B0604020202020204" pitchFamily="34" charset="0"/>
                <a:ea typeface="ヒラギノ角ゴ Pro W3" charset="-128"/>
              </a:rPr>
              <a:t>Wachovia District Communications Survey Findings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>
            <a:extLst>
              <a:ext uri="{FF2B5EF4-FFF2-40B4-BE49-F238E27FC236}">
                <a16:creationId xmlns:a16="http://schemas.microsoft.com/office/drawing/2014/main" id="{59D45F4F-E206-4B22-B585-868624A6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Helvetica" panose="020B0604020202020204" pitchFamily="34" charset="0"/>
                <a:ea typeface="ヒラギノ角ゴ Pro W3" charset="-128"/>
              </a:rPr>
              <a:t>What did we find?</a:t>
            </a:r>
          </a:p>
        </p:txBody>
      </p:sp>
      <p:sp>
        <p:nvSpPr>
          <p:cNvPr id="12290" name="Content Placeholder 2">
            <a:extLst>
              <a:ext uri="{FF2B5EF4-FFF2-40B4-BE49-F238E27FC236}">
                <a16:creationId xmlns:a16="http://schemas.microsoft.com/office/drawing/2014/main" id="{C3F312BC-C268-4748-80A7-1A78194C0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338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>
                <a:latin typeface="Helvetica" panose="020B0604020202020204" pitchFamily="34" charset="0"/>
                <a:ea typeface="ヒラギノ角ゴ Pro W3" charset="-128"/>
              </a:rPr>
              <a:t>How important is…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>
              <a:latin typeface="Helvetica" panose="020B0604020202020204" pitchFamily="34" charset="0"/>
              <a:ea typeface="ヒラギノ角ゴ Pro W3" charset="-128"/>
            </a:endParaRPr>
          </a:p>
        </p:txBody>
      </p:sp>
      <p:sp>
        <p:nvSpPr>
          <p:cNvPr id="12291" name="Slide Number Placeholder 4">
            <a:extLst>
              <a:ext uri="{FF2B5EF4-FFF2-40B4-BE49-F238E27FC236}">
                <a16:creationId xmlns:a16="http://schemas.microsoft.com/office/drawing/2014/main" id="{8C9BAA53-B28B-48AE-86D5-6D6E103C25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9pPr>
          </a:lstStyle>
          <a:p>
            <a:pPr eaLnBrk="1" hangingPunct="1"/>
            <a:fld id="{80AABDF5-4B4E-482E-A153-A51314E46133}" type="slidenum">
              <a:rPr lang="en-US" altLang="en-US" sz="1000">
                <a:solidFill>
                  <a:srgbClr val="95B3D7"/>
                </a:solidFill>
                <a:latin typeface="Helvetica" panose="020B0604020202020204" pitchFamily="34" charset="0"/>
              </a:rPr>
              <a:pPr eaLnBrk="1" hangingPunct="1"/>
              <a:t>10</a:t>
            </a:fld>
            <a:endParaRPr lang="en-US" altLang="en-US" sz="1000">
              <a:solidFill>
                <a:srgbClr val="95B3D7"/>
              </a:solidFill>
              <a:latin typeface="Helvetica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C19BF2-8D20-4474-BCE0-F01ADB6E3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7" y="2140743"/>
            <a:ext cx="68675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572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>
            <a:extLst>
              <a:ext uri="{FF2B5EF4-FFF2-40B4-BE49-F238E27FC236}">
                <a16:creationId xmlns:a16="http://schemas.microsoft.com/office/drawing/2014/main" id="{59D45F4F-E206-4B22-B585-868624A6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Helvetica" panose="020B0604020202020204" pitchFamily="34" charset="0"/>
                <a:ea typeface="ヒラギノ角ゴ Pro W3" charset="-128"/>
              </a:rPr>
              <a:t>What did we find?</a:t>
            </a:r>
          </a:p>
        </p:txBody>
      </p:sp>
      <p:sp>
        <p:nvSpPr>
          <p:cNvPr id="12290" name="Content Placeholder 2">
            <a:extLst>
              <a:ext uri="{FF2B5EF4-FFF2-40B4-BE49-F238E27FC236}">
                <a16:creationId xmlns:a16="http://schemas.microsoft.com/office/drawing/2014/main" id="{C3F312BC-C268-4748-80A7-1A78194C0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338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>
                <a:latin typeface="Helvetica" panose="020B0604020202020204" pitchFamily="34" charset="0"/>
                <a:ea typeface="ヒラギノ角ゴ Pro W3" charset="-128"/>
              </a:rPr>
              <a:t>How important is…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>
              <a:latin typeface="Helvetica" panose="020B0604020202020204" pitchFamily="34" charset="0"/>
              <a:ea typeface="ヒラギノ角ゴ Pro W3" charset="-128"/>
            </a:endParaRPr>
          </a:p>
        </p:txBody>
      </p:sp>
      <p:sp>
        <p:nvSpPr>
          <p:cNvPr id="12291" name="Slide Number Placeholder 4">
            <a:extLst>
              <a:ext uri="{FF2B5EF4-FFF2-40B4-BE49-F238E27FC236}">
                <a16:creationId xmlns:a16="http://schemas.microsoft.com/office/drawing/2014/main" id="{8C9BAA53-B28B-48AE-86D5-6D6E103C25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9pPr>
          </a:lstStyle>
          <a:p>
            <a:pPr eaLnBrk="1" hangingPunct="1"/>
            <a:fld id="{80AABDF5-4B4E-482E-A153-A51314E46133}" type="slidenum">
              <a:rPr lang="en-US" altLang="en-US" sz="1000">
                <a:solidFill>
                  <a:srgbClr val="95B3D7"/>
                </a:solidFill>
                <a:latin typeface="Helvetica" panose="020B0604020202020204" pitchFamily="34" charset="0"/>
              </a:rPr>
              <a:pPr eaLnBrk="1" hangingPunct="1"/>
              <a:t>11</a:t>
            </a:fld>
            <a:endParaRPr lang="en-US" altLang="en-US" sz="1000">
              <a:solidFill>
                <a:srgbClr val="95B3D7"/>
              </a:solidFill>
              <a:latin typeface="Helvetica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D0CB16-2A99-46AD-A2EE-D102F4866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2188368"/>
            <a:ext cx="68865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15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>
            <a:extLst>
              <a:ext uri="{FF2B5EF4-FFF2-40B4-BE49-F238E27FC236}">
                <a16:creationId xmlns:a16="http://schemas.microsoft.com/office/drawing/2014/main" id="{59D45F4F-E206-4B22-B585-868624A6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Helvetica" panose="020B0604020202020204" pitchFamily="34" charset="0"/>
                <a:ea typeface="ヒラギノ角ゴ Pro W3" charset="-128"/>
              </a:rPr>
              <a:t>What did we find?</a:t>
            </a:r>
          </a:p>
        </p:txBody>
      </p:sp>
      <p:sp>
        <p:nvSpPr>
          <p:cNvPr id="12290" name="Content Placeholder 2">
            <a:extLst>
              <a:ext uri="{FF2B5EF4-FFF2-40B4-BE49-F238E27FC236}">
                <a16:creationId xmlns:a16="http://schemas.microsoft.com/office/drawing/2014/main" id="{C3F312BC-C268-4748-80A7-1A78194C0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338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>
                <a:latin typeface="Helvetica" panose="020B0604020202020204" pitchFamily="34" charset="0"/>
                <a:ea typeface="ヒラギノ角ゴ Pro W3" charset="-128"/>
              </a:rPr>
              <a:t>How important is…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>
              <a:latin typeface="Helvetica" panose="020B0604020202020204" pitchFamily="34" charset="0"/>
              <a:ea typeface="ヒラギノ角ゴ Pro W3" charset="-128"/>
            </a:endParaRPr>
          </a:p>
        </p:txBody>
      </p:sp>
      <p:sp>
        <p:nvSpPr>
          <p:cNvPr id="12291" name="Slide Number Placeholder 4">
            <a:extLst>
              <a:ext uri="{FF2B5EF4-FFF2-40B4-BE49-F238E27FC236}">
                <a16:creationId xmlns:a16="http://schemas.microsoft.com/office/drawing/2014/main" id="{8C9BAA53-B28B-48AE-86D5-6D6E103C25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9pPr>
          </a:lstStyle>
          <a:p>
            <a:pPr eaLnBrk="1" hangingPunct="1"/>
            <a:fld id="{80AABDF5-4B4E-482E-A153-A51314E46133}" type="slidenum">
              <a:rPr lang="en-US" altLang="en-US" sz="1000">
                <a:solidFill>
                  <a:srgbClr val="95B3D7"/>
                </a:solidFill>
                <a:latin typeface="Helvetica" panose="020B0604020202020204" pitchFamily="34" charset="0"/>
              </a:rPr>
              <a:pPr eaLnBrk="1" hangingPunct="1"/>
              <a:t>12</a:t>
            </a:fld>
            <a:endParaRPr lang="en-US" altLang="en-US" sz="1000">
              <a:solidFill>
                <a:srgbClr val="95B3D7"/>
              </a:solidFill>
              <a:latin typeface="Helvetica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CB9925-1AE6-4E69-940B-731BB63B1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2264568"/>
            <a:ext cx="683895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91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>
            <a:extLst>
              <a:ext uri="{FF2B5EF4-FFF2-40B4-BE49-F238E27FC236}">
                <a16:creationId xmlns:a16="http://schemas.microsoft.com/office/drawing/2014/main" id="{59D45F4F-E206-4B22-B585-868624A6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Helvetica" panose="020B0604020202020204" pitchFamily="34" charset="0"/>
                <a:ea typeface="ヒラギノ角ゴ Pro W3" charset="-128"/>
              </a:rPr>
              <a:t>What did we find?</a:t>
            </a:r>
          </a:p>
        </p:txBody>
      </p:sp>
      <p:sp>
        <p:nvSpPr>
          <p:cNvPr id="12290" name="Content Placeholder 2">
            <a:extLst>
              <a:ext uri="{FF2B5EF4-FFF2-40B4-BE49-F238E27FC236}">
                <a16:creationId xmlns:a16="http://schemas.microsoft.com/office/drawing/2014/main" id="{C3F312BC-C268-4748-80A7-1A78194C0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338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>
                <a:latin typeface="Helvetica" panose="020B0604020202020204" pitchFamily="34" charset="0"/>
                <a:ea typeface="ヒラギノ角ゴ Pro W3" charset="-128"/>
              </a:rPr>
              <a:t>What roles in scouting responded?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>
              <a:latin typeface="Helvetica" panose="020B0604020202020204" pitchFamily="34" charset="0"/>
              <a:ea typeface="ヒラギノ角ゴ Pro W3" charset="-128"/>
            </a:endParaRPr>
          </a:p>
        </p:txBody>
      </p:sp>
      <p:sp>
        <p:nvSpPr>
          <p:cNvPr id="12291" name="Slide Number Placeholder 4">
            <a:extLst>
              <a:ext uri="{FF2B5EF4-FFF2-40B4-BE49-F238E27FC236}">
                <a16:creationId xmlns:a16="http://schemas.microsoft.com/office/drawing/2014/main" id="{8C9BAA53-B28B-48AE-86D5-6D6E103C25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9pPr>
          </a:lstStyle>
          <a:p>
            <a:pPr eaLnBrk="1" hangingPunct="1"/>
            <a:fld id="{80AABDF5-4B4E-482E-A153-A51314E46133}" type="slidenum">
              <a:rPr lang="en-US" altLang="en-US" sz="1000">
                <a:solidFill>
                  <a:srgbClr val="95B3D7"/>
                </a:solidFill>
                <a:latin typeface="Helvetica" panose="020B0604020202020204" pitchFamily="34" charset="0"/>
              </a:rPr>
              <a:pPr eaLnBrk="1" hangingPunct="1"/>
              <a:t>13</a:t>
            </a:fld>
            <a:endParaRPr lang="en-US" altLang="en-US" sz="1000">
              <a:solidFill>
                <a:srgbClr val="95B3D7"/>
              </a:solidFill>
              <a:latin typeface="Helvetica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B80C2C-F4E1-49B0-859A-A705BB32C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2074068"/>
            <a:ext cx="639127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391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CD303-0D46-4FB5-8687-667189566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good and the bad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2E9C-D4A3-43C7-9EF2-097028F3BD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What are we doing right?</a:t>
            </a:r>
          </a:p>
          <a:p>
            <a:r>
              <a:rPr lang="en-US" b="0" dirty="0"/>
              <a:t>District meetings</a:t>
            </a:r>
          </a:p>
          <a:p>
            <a:r>
              <a:rPr lang="en-US" b="0" dirty="0"/>
              <a:t>Very responsive to all inquires and updates.</a:t>
            </a:r>
          </a:p>
          <a:p>
            <a:r>
              <a:rPr lang="en-US" b="0" dirty="0"/>
              <a:t>Using emails to keep in touch</a:t>
            </a:r>
          </a:p>
          <a:p>
            <a:r>
              <a:rPr lang="en-US" b="0" dirty="0"/>
              <a:t>this survey is a great step!!</a:t>
            </a:r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C9B61-3B1C-4718-8535-811DA5E774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How can we improve?</a:t>
            </a:r>
          </a:p>
          <a:p>
            <a:r>
              <a:rPr lang="en-US" sz="1800" b="0" dirty="0"/>
              <a:t>Use more electronic communication rather than relying on Round Tables to share information</a:t>
            </a:r>
          </a:p>
          <a:p>
            <a:r>
              <a:rPr lang="en-US" sz="1800" b="0" dirty="0"/>
              <a:t>Did not know there was a Facebook group of presence, Website seems clunky.</a:t>
            </a:r>
          </a:p>
          <a:p>
            <a:r>
              <a:rPr lang="en-US" sz="1800" b="0" dirty="0"/>
              <a:t>Update the council and district website with the information we need</a:t>
            </a:r>
          </a:p>
          <a:p>
            <a:r>
              <a:rPr lang="en-US" sz="1800" b="0" dirty="0"/>
              <a:t>make sure the website/google calendars are current for cub/troop/crew items</a:t>
            </a:r>
            <a:br>
              <a:rPr lang="en-US" b="0" dirty="0"/>
            </a:br>
            <a:endParaRPr lang="en-US" sz="1400" dirty="0"/>
          </a:p>
        </p:txBody>
      </p:sp>
      <p:sp>
        <p:nvSpPr>
          <p:cNvPr id="13313" name="Slide Number Placeholder 4">
            <a:extLst>
              <a:ext uri="{FF2B5EF4-FFF2-40B4-BE49-F238E27FC236}">
                <a16:creationId xmlns:a16="http://schemas.microsoft.com/office/drawing/2014/main" id="{CB6A4FCA-2F36-479D-B35B-A184100EBF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9pPr>
          </a:lstStyle>
          <a:p>
            <a:pPr eaLnBrk="1" hangingPunct="1"/>
            <a:fld id="{317F87C5-26E1-4882-9BD4-14C4DB8E593D}" type="slidenum">
              <a:rPr lang="en-US" altLang="en-US" sz="1000">
                <a:solidFill>
                  <a:srgbClr val="95B3D7"/>
                </a:solidFill>
                <a:latin typeface="Helvetica" panose="020B0604020202020204" pitchFamily="34" charset="0"/>
              </a:rPr>
              <a:pPr eaLnBrk="1" hangingPunct="1"/>
              <a:t>14</a:t>
            </a:fld>
            <a:endParaRPr lang="en-US" altLang="en-US" sz="1000">
              <a:solidFill>
                <a:srgbClr val="95B3D7"/>
              </a:solidFill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>
            <a:extLst>
              <a:ext uri="{FF2B5EF4-FFF2-40B4-BE49-F238E27FC236}">
                <a16:creationId xmlns:a16="http://schemas.microsoft.com/office/drawing/2014/main" id="{59D45F4F-E206-4B22-B585-868624A6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Helvetica" panose="020B0604020202020204" pitchFamily="34" charset="0"/>
                <a:ea typeface="ヒラギノ角ゴ Pro W3" charset="-128"/>
              </a:rPr>
              <a:t>Why did we do a survey</a:t>
            </a:r>
          </a:p>
        </p:txBody>
      </p:sp>
      <p:sp>
        <p:nvSpPr>
          <p:cNvPr id="12290" name="Content Placeholder 2">
            <a:extLst>
              <a:ext uri="{FF2B5EF4-FFF2-40B4-BE49-F238E27FC236}">
                <a16:creationId xmlns:a16="http://schemas.microsoft.com/office/drawing/2014/main" id="{C3F312BC-C268-4748-80A7-1A78194C0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338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>
                <a:latin typeface="Helvetica" panose="020B0604020202020204" pitchFamily="34" charset="0"/>
                <a:ea typeface="ヒラギノ角ゴ Pro W3" charset="-128"/>
              </a:rPr>
              <a:t>Purpose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dirty="0">
                <a:latin typeface="Helvetica" panose="020B0604020202020204" pitchFamily="34" charset="0"/>
                <a:ea typeface="ヒラギノ角ゴ Pro W3" charset="-128"/>
              </a:rPr>
              <a:t>Designed to determine: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en-US" dirty="0">
                <a:latin typeface="Helvetica" panose="020B0604020202020204" pitchFamily="34" charset="0"/>
                <a:ea typeface="ヒラギノ角ゴ Pro W3" charset="-128"/>
              </a:rPr>
              <a:t>What forms of communications are used?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en-US" dirty="0">
                <a:latin typeface="Helvetica" panose="020B0604020202020204" pitchFamily="34" charset="0"/>
                <a:ea typeface="ヒラギノ角ゴ Pro W3" charset="-128"/>
              </a:rPr>
              <a:t>What is the preferred means of communication?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en-US" dirty="0">
                <a:latin typeface="Helvetica" panose="020B0604020202020204" pitchFamily="34" charset="0"/>
                <a:ea typeface="ヒラギノ角ゴ Pro W3" charset="-128"/>
              </a:rPr>
              <a:t>How important are the different means of communication?</a:t>
            </a:r>
          </a:p>
        </p:txBody>
      </p:sp>
      <p:sp>
        <p:nvSpPr>
          <p:cNvPr id="12291" name="Slide Number Placeholder 4">
            <a:extLst>
              <a:ext uri="{FF2B5EF4-FFF2-40B4-BE49-F238E27FC236}">
                <a16:creationId xmlns:a16="http://schemas.microsoft.com/office/drawing/2014/main" id="{8C9BAA53-B28B-48AE-86D5-6D6E103C25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9pPr>
          </a:lstStyle>
          <a:p>
            <a:pPr eaLnBrk="1" hangingPunct="1"/>
            <a:fld id="{80AABDF5-4B4E-482E-A153-A51314E46133}" type="slidenum">
              <a:rPr lang="en-US" altLang="en-US" sz="1000">
                <a:solidFill>
                  <a:srgbClr val="95B3D7"/>
                </a:solidFill>
                <a:latin typeface="Helvetica" panose="020B0604020202020204" pitchFamily="34" charset="0"/>
              </a:rPr>
              <a:pPr eaLnBrk="1" hangingPunct="1"/>
              <a:t>2</a:t>
            </a:fld>
            <a:endParaRPr lang="en-US" altLang="en-US" sz="1000">
              <a:solidFill>
                <a:srgbClr val="95B3D7"/>
              </a:solidFill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>
            <a:extLst>
              <a:ext uri="{FF2B5EF4-FFF2-40B4-BE49-F238E27FC236}">
                <a16:creationId xmlns:a16="http://schemas.microsoft.com/office/drawing/2014/main" id="{59D45F4F-E206-4B22-B585-868624A6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Helvetica" panose="020B0604020202020204" pitchFamily="34" charset="0"/>
                <a:ea typeface="ヒラギノ角ゴ Pro W3" charset="-128"/>
              </a:rPr>
              <a:t>What did we find?</a:t>
            </a:r>
          </a:p>
        </p:txBody>
      </p:sp>
      <p:sp>
        <p:nvSpPr>
          <p:cNvPr id="12290" name="Content Placeholder 2">
            <a:extLst>
              <a:ext uri="{FF2B5EF4-FFF2-40B4-BE49-F238E27FC236}">
                <a16:creationId xmlns:a16="http://schemas.microsoft.com/office/drawing/2014/main" id="{C3F312BC-C268-4748-80A7-1A78194C0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338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>
                <a:latin typeface="Helvetica" panose="020B0604020202020204" pitchFamily="34" charset="0"/>
                <a:ea typeface="ヒラギノ角ゴ Pro W3" charset="-128"/>
              </a:rPr>
              <a:t>Types of communication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>
              <a:latin typeface="Helvetica" panose="020B0604020202020204" pitchFamily="34" charset="0"/>
              <a:ea typeface="ヒラギノ角ゴ Pro W3" charset="-128"/>
            </a:endParaRPr>
          </a:p>
        </p:txBody>
      </p:sp>
      <p:sp>
        <p:nvSpPr>
          <p:cNvPr id="12291" name="Slide Number Placeholder 4">
            <a:extLst>
              <a:ext uri="{FF2B5EF4-FFF2-40B4-BE49-F238E27FC236}">
                <a16:creationId xmlns:a16="http://schemas.microsoft.com/office/drawing/2014/main" id="{8C9BAA53-B28B-48AE-86D5-6D6E103C25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9pPr>
          </a:lstStyle>
          <a:p>
            <a:pPr eaLnBrk="1" hangingPunct="1"/>
            <a:fld id="{80AABDF5-4B4E-482E-A153-A51314E46133}" type="slidenum">
              <a:rPr lang="en-US" altLang="en-US" sz="1000">
                <a:solidFill>
                  <a:srgbClr val="95B3D7"/>
                </a:solidFill>
                <a:latin typeface="Helvetica" panose="020B0604020202020204" pitchFamily="34" charset="0"/>
              </a:rPr>
              <a:pPr eaLnBrk="1" hangingPunct="1"/>
              <a:t>3</a:t>
            </a:fld>
            <a:endParaRPr lang="en-US" altLang="en-US" sz="1000">
              <a:solidFill>
                <a:srgbClr val="95B3D7"/>
              </a:solidFill>
              <a:latin typeface="Helvetica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2B7E50-DB0B-40DA-9382-177ECFF7B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375" y="1927658"/>
            <a:ext cx="5447250" cy="357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732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>
            <a:extLst>
              <a:ext uri="{FF2B5EF4-FFF2-40B4-BE49-F238E27FC236}">
                <a16:creationId xmlns:a16="http://schemas.microsoft.com/office/drawing/2014/main" id="{59D45F4F-E206-4B22-B585-868624A6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Helvetica" panose="020B0604020202020204" pitchFamily="34" charset="0"/>
                <a:ea typeface="ヒラギノ角ゴ Pro W3" charset="-128"/>
              </a:rPr>
              <a:t>What did we find?</a:t>
            </a:r>
          </a:p>
        </p:txBody>
      </p:sp>
      <p:sp>
        <p:nvSpPr>
          <p:cNvPr id="12290" name="Content Placeholder 2">
            <a:extLst>
              <a:ext uri="{FF2B5EF4-FFF2-40B4-BE49-F238E27FC236}">
                <a16:creationId xmlns:a16="http://schemas.microsoft.com/office/drawing/2014/main" id="{C3F312BC-C268-4748-80A7-1A78194C0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338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>
                <a:latin typeface="Helvetica" panose="020B0604020202020204" pitchFamily="34" charset="0"/>
                <a:ea typeface="ヒラギノ角ゴ Pro W3" charset="-128"/>
              </a:rPr>
              <a:t>What do you use the most?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>
              <a:latin typeface="Helvetica" panose="020B0604020202020204" pitchFamily="34" charset="0"/>
              <a:ea typeface="ヒラギノ角ゴ Pro W3" charset="-128"/>
            </a:endParaRPr>
          </a:p>
        </p:txBody>
      </p:sp>
      <p:sp>
        <p:nvSpPr>
          <p:cNvPr id="12291" name="Slide Number Placeholder 4">
            <a:extLst>
              <a:ext uri="{FF2B5EF4-FFF2-40B4-BE49-F238E27FC236}">
                <a16:creationId xmlns:a16="http://schemas.microsoft.com/office/drawing/2014/main" id="{8C9BAA53-B28B-48AE-86D5-6D6E103C25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9pPr>
          </a:lstStyle>
          <a:p>
            <a:pPr eaLnBrk="1" hangingPunct="1"/>
            <a:fld id="{80AABDF5-4B4E-482E-A153-A51314E46133}" type="slidenum">
              <a:rPr lang="en-US" altLang="en-US" sz="1000">
                <a:solidFill>
                  <a:srgbClr val="95B3D7"/>
                </a:solidFill>
                <a:latin typeface="Helvetica" panose="020B0604020202020204" pitchFamily="34" charset="0"/>
              </a:rPr>
              <a:pPr eaLnBrk="1" hangingPunct="1"/>
              <a:t>4</a:t>
            </a:fld>
            <a:endParaRPr lang="en-US" altLang="en-US" sz="1000">
              <a:solidFill>
                <a:srgbClr val="95B3D7"/>
              </a:solidFill>
              <a:latin typeface="Helvetica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14AB31-B40A-4BB6-B399-B21E53BCD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7" y="2121693"/>
            <a:ext cx="58388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06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>
            <a:extLst>
              <a:ext uri="{FF2B5EF4-FFF2-40B4-BE49-F238E27FC236}">
                <a16:creationId xmlns:a16="http://schemas.microsoft.com/office/drawing/2014/main" id="{59D45F4F-E206-4B22-B585-868624A6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Helvetica" panose="020B0604020202020204" pitchFamily="34" charset="0"/>
                <a:ea typeface="ヒラギノ角ゴ Pro W3" charset="-128"/>
              </a:rPr>
              <a:t>What did we find?</a:t>
            </a:r>
          </a:p>
        </p:txBody>
      </p:sp>
      <p:sp>
        <p:nvSpPr>
          <p:cNvPr id="12290" name="Content Placeholder 2">
            <a:extLst>
              <a:ext uri="{FF2B5EF4-FFF2-40B4-BE49-F238E27FC236}">
                <a16:creationId xmlns:a16="http://schemas.microsoft.com/office/drawing/2014/main" id="{C3F312BC-C268-4748-80A7-1A78194C0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338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>
                <a:latin typeface="Helvetica" panose="020B0604020202020204" pitchFamily="34" charset="0"/>
                <a:ea typeface="ヒラギノ角ゴ Pro W3" charset="-128"/>
              </a:rPr>
              <a:t>How important is…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>
              <a:latin typeface="Helvetica" panose="020B0604020202020204" pitchFamily="34" charset="0"/>
              <a:ea typeface="ヒラギノ角ゴ Pro W3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>
              <a:latin typeface="Helvetica" panose="020B0604020202020204" pitchFamily="34" charset="0"/>
              <a:ea typeface="ヒラギノ角ゴ Pro W3" charset="-128"/>
            </a:endParaRPr>
          </a:p>
        </p:txBody>
      </p:sp>
      <p:sp>
        <p:nvSpPr>
          <p:cNvPr id="12291" name="Slide Number Placeholder 4">
            <a:extLst>
              <a:ext uri="{FF2B5EF4-FFF2-40B4-BE49-F238E27FC236}">
                <a16:creationId xmlns:a16="http://schemas.microsoft.com/office/drawing/2014/main" id="{8C9BAA53-B28B-48AE-86D5-6D6E103C25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9pPr>
          </a:lstStyle>
          <a:p>
            <a:pPr eaLnBrk="1" hangingPunct="1"/>
            <a:fld id="{80AABDF5-4B4E-482E-A153-A51314E46133}" type="slidenum">
              <a:rPr lang="en-US" altLang="en-US" sz="1000">
                <a:solidFill>
                  <a:srgbClr val="95B3D7"/>
                </a:solidFill>
                <a:latin typeface="Helvetica" panose="020B0604020202020204" pitchFamily="34" charset="0"/>
              </a:rPr>
              <a:pPr eaLnBrk="1" hangingPunct="1"/>
              <a:t>5</a:t>
            </a:fld>
            <a:endParaRPr lang="en-US" altLang="en-US" sz="1000">
              <a:solidFill>
                <a:srgbClr val="95B3D7"/>
              </a:solidFill>
              <a:latin typeface="Helvetica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816011-6989-4ABE-900B-AEAE6432E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2255043"/>
            <a:ext cx="68199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52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>
            <a:extLst>
              <a:ext uri="{FF2B5EF4-FFF2-40B4-BE49-F238E27FC236}">
                <a16:creationId xmlns:a16="http://schemas.microsoft.com/office/drawing/2014/main" id="{59D45F4F-E206-4B22-B585-868624A6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Helvetica" panose="020B0604020202020204" pitchFamily="34" charset="0"/>
                <a:ea typeface="ヒラギノ角ゴ Pro W3" charset="-128"/>
              </a:rPr>
              <a:t>What did we find?</a:t>
            </a:r>
          </a:p>
        </p:txBody>
      </p:sp>
      <p:sp>
        <p:nvSpPr>
          <p:cNvPr id="12290" name="Content Placeholder 2">
            <a:extLst>
              <a:ext uri="{FF2B5EF4-FFF2-40B4-BE49-F238E27FC236}">
                <a16:creationId xmlns:a16="http://schemas.microsoft.com/office/drawing/2014/main" id="{C3F312BC-C268-4748-80A7-1A78194C0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338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>
                <a:latin typeface="Helvetica" panose="020B0604020202020204" pitchFamily="34" charset="0"/>
                <a:ea typeface="ヒラギノ角ゴ Pro W3" charset="-128"/>
              </a:rPr>
              <a:t>How important is…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>
              <a:latin typeface="Helvetica" panose="020B0604020202020204" pitchFamily="34" charset="0"/>
              <a:ea typeface="ヒラギノ角ゴ Pro W3" charset="-128"/>
            </a:endParaRPr>
          </a:p>
        </p:txBody>
      </p:sp>
      <p:sp>
        <p:nvSpPr>
          <p:cNvPr id="12291" name="Slide Number Placeholder 4">
            <a:extLst>
              <a:ext uri="{FF2B5EF4-FFF2-40B4-BE49-F238E27FC236}">
                <a16:creationId xmlns:a16="http://schemas.microsoft.com/office/drawing/2014/main" id="{8C9BAA53-B28B-48AE-86D5-6D6E103C25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9pPr>
          </a:lstStyle>
          <a:p>
            <a:pPr eaLnBrk="1" hangingPunct="1"/>
            <a:fld id="{80AABDF5-4B4E-482E-A153-A51314E46133}" type="slidenum">
              <a:rPr lang="en-US" altLang="en-US" sz="1000">
                <a:solidFill>
                  <a:srgbClr val="95B3D7"/>
                </a:solidFill>
                <a:latin typeface="Helvetica" panose="020B0604020202020204" pitchFamily="34" charset="0"/>
              </a:rPr>
              <a:pPr eaLnBrk="1" hangingPunct="1"/>
              <a:t>6</a:t>
            </a:fld>
            <a:endParaRPr lang="en-US" altLang="en-US" sz="1000">
              <a:solidFill>
                <a:srgbClr val="95B3D7"/>
              </a:solidFill>
              <a:latin typeface="Helvetica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5CF730-963F-45F4-A34D-C71763097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7" y="2216943"/>
            <a:ext cx="68294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27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>
            <a:extLst>
              <a:ext uri="{FF2B5EF4-FFF2-40B4-BE49-F238E27FC236}">
                <a16:creationId xmlns:a16="http://schemas.microsoft.com/office/drawing/2014/main" id="{59D45F4F-E206-4B22-B585-868624A6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Helvetica" panose="020B0604020202020204" pitchFamily="34" charset="0"/>
                <a:ea typeface="ヒラギノ角ゴ Pro W3" charset="-128"/>
              </a:rPr>
              <a:t>What did we find?</a:t>
            </a:r>
          </a:p>
        </p:txBody>
      </p:sp>
      <p:sp>
        <p:nvSpPr>
          <p:cNvPr id="12290" name="Content Placeholder 2">
            <a:extLst>
              <a:ext uri="{FF2B5EF4-FFF2-40B4-BE49-F238E27FC236}">
                <a16:creationId xmlns:a16="http://schemas.microsoft.com/office/drawing/2014/main" id="{C3F312BC-C268-4748-80A7-1A78194C0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338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>
                <a:latin typeface="Helvetica" panose="020B0604020202020204" pitchFamily="34" charset="0"/>
                <a:ea typeface="ヒラギノ角ゴ Pro W3" charset="-128"/>
              </a:rPr>
              <a:t>How important is…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>
              <a:latin typeface="Helvetica" panose="020B0604020202020204" pitchFamily="34" charset="0"/>
              <a:ea typeface="ヒラギノ角ゴ Pro W3" charset="-128"/>
            </a:endParaRPr>
          </a:p>
        </p:txBody>
      </p:sp>
      <p:sp>
        <p:nvSpPr>
          <p:cNvPr id="12291" name="Slide Number Placeholder 4">
            <a:extLst>
              <a:ext uri="{FF2B5EF4-FFF2-40B4-BE49-F238E27FC236}">
                <a16:creationId xmlns:a16="http://schemas.microsoft.com/office/drawing/2014/main" id="{8C9BAA53-B28B-48AE-86D5-6D6E103C25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9pPr>
          </a:lstStyle>
          <a:p>
            <a:pPr eaLnBrk="1" hangingPunct="1"/>
            <a:fld id="{80AABDF5-4B4E-482E-A153-A51314E46133}" type="slidenum">
              <a:rPr lang="en-US" altLang="en-US" sz="1000">
                <a:solidFill>
                  <a:srgbClr val="95B3D7"/>
                </a:solidFill>
                <a:latin typeface="Helvetica" panose="020B0604020202020204" pitchFamily="34" charset="0"/>
              </a:rPr>
              <a:pPr eaLnBrk="1" hangingPunct="1"/>
              <a:t>7</a:t>
            </a:fld>
            <a:endParaRPr lang="en-US" altLang="en-US" sz="1000">
              <a:solidFill>
                <a:srgbClr val="95B3D7"/>
              </a:solidFill>
              <a:latin typeface="Helvetica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E18265-2CE4-4726-A23F-1C8CD6B2A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2074068"/>
            <a:ext cx="68961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222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>
            <a:extLst>
              <a:ext uri="{FF2B5EF4-FFF2-40B4-BE49-F238E27FC236}">
                <a16:creationId xmlns:a16="http://schemas.microsoft.com/office/drawing/2014/main" id="{59D45F4F-E206-4B22-B585-868624A6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Helvetica" panose="020B0604020202020204" pitchFamily="34" charset="0"/>
                <a:ea typeface="ヒラギノ角ゴ Pro W3" charset="-128"/>
              </a:rPr>
              <a:t>What did we find?</a:t>
            </a:r>
          </a:p>
        </p:txBody>
      </p:sp>
      <p:sp>
        <p:nvSpPr>
          <p:cNvPr id="12290" name="Content Placeholder 2">
            <a:extLst>
              <a:ext uri="{FF2B5EF4-FFF2-40B4-BE49-F238E27FC236}">
                <a16:creationId xmlns:a16="http://schemas.microsoft.com/office/drawing/2014/main" id="{C3F312BC-C268-4748-80A7-1A78194C0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338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>
                <a:latin typeface="Helvetica" panose="020B0604020202020204" pitchFamily="34" charset="0"/>
                <a:ea typeface="ヒラギノ角ゴ Pro W3" charset="-128"/>
              </a:rPr>
              <a:t>How important is…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>
              <a:latin typeface="Helvetica" panose="020B0604020202020204" pitchFamily="34" charset="0"/>
              <a:ea typeface="ヒラギノ角ゴ Pro W3" charset="-128"/>
            </a:endParaRPr>
          </a:p>
        </p:txBody>
      </p:sp>
      <p:sp>
        <p:nvSpPr>
          <p:cNvPr id="12291" name="Slide Number Placeholder 4">
            <a:extLst>
              <a:ext uri="{FF2B5EF4-FFF2-40B4-BE49-F238E27FC236}">
                <a16:creationId xmlns:a16="http://schemas.microsoft.com/office/drawing/2014/main" id="{8C9BAA53-B28B-48AE-86D5-6D6E103C25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9pPr>
          </a:lstStyle>
          <a:p>
            <a:pPr eaLnBrk="1" hangingPunct="1"/>
            <a:fld id="{80AABDF5-4B4E-482E-A153-A51314E46133}" type="slidenum">
              <a:rPr lang="en-US" altLang="en-US" sz="1000">
                <a:solidFill>
                  <a:srgbClr val="95B3D7"/>
                </a:solidFill>
                <a:latin typeface="Helvetica" panose="020B0604020202020204" pitchFamily="34" charset="0"/>
              </a:rPr>
              <a:pPr eaLnBrk="1" hangingPunct="1"/>
              <a:t>8</a:t>
            </a:fld>
            <a:endParaRPr lang="en-US" altLang="en-US" sz="1000">
              <a:solidFill>
                <a:srgbClr val="95B3D7"/>
              </a:solidFill>
              <a:latin typeface="Helvetica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B5710B-3977-4F3C-A977-9778BFD96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7" y="2078831"/>
            <a:ext cx="67913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383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>
            <a:extLst>
              <a:ext uri="{FF2B5EF4-FFF2-40B4-BE49-F238E27FC236}">
                <a16:creationId xmlns:a16="http://schemas.microsoft.com/office/drawing/2014/main" id="{59D45F4F-E206-4B22-B585-868624A6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Helvetica" panose="020B0604020202020204" pitchFamily="34" charset="0"/>
                <a:ea typeface="ヒラギノ角ゴ Pro W3" charset="-128"/>
              </a:rPr>
              <a:t>What did we find?</a:t>
            </a:r>
          </a:p>
        </p:txBody>
      </p:sp>
      <p:sp>
        <p:nvSpPr>
          <p:cNvPr id="12290" name="Content Placeholder 2">
            <a:extLst>
              <a:ext uri="{FF2B5EF4-FFF2-40B4-BE49-F238E27FC236}">
                <a16:creationId xmlns:a16="http://schemas.microsoft.com/office/drawing/2014/main" id="{C3F312BC-C268-4748-80A7-1A78194C0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338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>
                <a:latin typeface="Helvetica" panose="020B0604020202020204" pitchFamily="34" charset="0"/>
                <a:ea typeface="ヒラギノ角ゴ Pro W3" charset="-128"/>
              </a:rPr>
              <a:t>How important is…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>
              <a:latin typeface="Helvetica" panose="020B0604020202020204" pitchFamily="34" charset="0"/>
              <a:ea typeface="ヒラギノ角ゴ Pro W3" charset="-128"/>
            </a:endParaRPr>
          </a:p>
        </p:txBody>
      </p:sp>
      <p:sp>
        <p:nvSpPr>
          <p:cNvPr id="12291" name="Slide Number Placeholder 4">
            <a:extLst>
              <a:ext uri="{FF2B5EF4-FFF2-40B4-BE49-F238E27FC236}">
                <a16:creationId xmlns:a16="http://schemas.microsoft.com/office/drawing/2014/main" id="{8C9BAA53-B28B-48AE-86D5-6D6E103C25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9pPr>
          </a:lstStyle>
          <a:p>
            <a:pPr eaLnBrk="1" hangingPunct="1"/>
            <a:fld id="{80AABDF5-4B4E-482E-A153-A51314E46133}" type="slidenum">
              <a:rPr lang="en-US" altLang="en-US" sz="1000">
                <a:solidFill>
                  <a:srgbClr val="95B3D7"/>
                </a:solidFill>
                <a:latin typeface="Helvetica" panose="020B0604020202020204" pitchFamily="34" charset="0"/>
              </a:rPr>
              <a:pPr eaLnBrk="1" hangingPunct="1"/>
              <a:t>9</a:t>
            </a:fld>
            <a:endParaRPr lang="en-US" altLang="en-US" sz="1000">
              <a:solidFill>
                <a:srgbClr val="95B3D7"/>
              </a:solidFill>
              <a:latin typeface="Helvetica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6A259E-D755-435B-A634-8A80D7C79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7" y="2102643"/>
            <a:ext cx="68294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937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251</Words>
  <Application>Microsoft Office PowerPoint</Application>
  <PresentationFormat>On-screen Show (4:3)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Lucida Grande</vt:lpstr>
      <vt:lpstr>ヒラギノ角ゴ Pro W3</vt:lpstr>
      <vt:lpstr>Arial</vt:lpstr>
      <vt:lpstr>Helvetica</vt:lpstr>
      <vt:lpstr>Calibri</vt:lpstr>
      <vt:lpstr>Geneva</vt:lpstr>
      <vt:lpstr>Office Theme</vt:lpstr>
      <vt:lpstr>Wachovia District Communications Survey Findings</vt:lpstr>
      <vt:lpstr>Why did we do a survey</vt:lpstr>
      <vt:lpstr>What did we find?</vt:lpstr>
      <vt:lpstr>What did we find?</vt:lpstr>
      <vt:lpstr>What did we find?</vt:lpstr>
      <vt:lpstr>What did we find?</vt:lpstr>
      <vt:lpstr>What did we find?</vt:lpstr>
      <vt:lpstr>What did we find?</vt:lpstr>
      <vt:lpstr>What did we find?</vt:lpstr>
      <vt:lpstr>What did we find?</vt:lpstr>
      <vt:lpstr>What did we find?</vt:lpstr>
      <vt:lpstr>What did we find?</vt:lpstr>
      <vt:lpstr>What did we find?</vt:lpstr>
      <vt:lpstr>The good and the bad</vt:lpstr>
    </vt:vector>
  </TitlesOfParts>
  <Company>Boy Scouts of America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 Morrow</dc:creator>
  <cp:lastModifiedBy>Matt Ballance</cp:lastModifiedBy>
  <cp:revision>22</cp:revision>
  <dcterms:created xsi:type="dcterms:W3CDTF">2011-01-11T15:53:32Z</dcterms:created>
  <dcterms:modified xsi:type="dcterms:W3CDTF">2018-03-21T18:44:28Z</dcterms:modified>
</cp:coreProperties>
</file>