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2" r:id="rId5"/>
    <p:sldId id="261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3"/>
    <a:srgbClr val="CF0031"/>
    <a:srgbClr val="00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1F685-BB2A-4FD1-B233-9A4F86A24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71168-3DA1-4806-BE91-D493B24CA5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EC98A85-CBDC-4D30-8EB1-09964F1715AB}" type="datetime1">
              <a:rPr lang="en-US" altLang="en-US"/>
              <a:pPr/>
              <a:t>05-Mar-19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6708A-A035-4950-B746-22A59C8D0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90CF-511A-4761-80D0-2AF9F9869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D5E2345-5F44-4942-8F82-CE95D742C0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5EE87-95B1-4AEF-AD45-0F16A6B23C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F7522-7BAB-4711-A101-EBFF78662B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9155981-9C33-4DA6-AA23-2E1D14BB442F}" type="datetime1">
              <a:rPr lang="en-US" altLang="en-US"/>
              <a:pPr/>
              <a:t>05-Mar-19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35B21E-7E5C-4311-ACB2-0758EE291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95913B-1B79-41A7-894B-85AA6684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79C5D-688A-43F8-8A10-71B8D6BEB6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C105-E620-4469-B429-AF0899900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6CA3356-DF46-472E-9DE7-81D38B77E8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155981-9C33-4DA6-AA23-2E1D14BB442F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3356-DF46-472E-9DE7-81D38B77E82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70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1621A76-7643-4272-864F-EB043158B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2599" y="1650331"/>
            <a:ext cx="4755880" cy="211025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CB9C4-794E-481F-9C00-56E5F94DB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73D5F4-9DC9-412E-A336-B6F9F6C2E1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54912A4-CE24-4BCA-B44A-103ADD1108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B9C400-C489-45C4-AB91-EA81BD3E8C2C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pic>
        <p:nvPicPr>
          <p:cNvPr id="6" name="Picture 8" descr="FDL_4K.png">
            <a:extLst>
              <a:ext uri="{FF2B5EF4-FFF2-40B4-BE49-F238E27FC236}">
                <a16:creationId xmlns:a16="http://schemas.microsoft.com/office/drawing/2014/main" id="{6C741E0B-699A-4231-B982-E3A6009ED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47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DL_4K.png">
            <a:extLst>
              <a:ext uri="{FF2B5EF4-FFF2-40B4-BE49-F238E27FC236}">
                <a16:creationId xmlns:a16="http://schemas.microsoft.com/office/drawing/2014/main" id="{28E9A24E-39F9-4DEA-9C30-65ED17A71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4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EFDDE9-61BF-4510-B58D-61D731360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CB81-D935-49E4-9E4E-09CC70A7EC3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D137BA5-1592-4C71-8946-9AD4BE6AD71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2EA3C9-C644-48C3-8CAE-E17DFEBD35F4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pic>
        <p:nvPicPr>
          <p:cNvPr id="7" name="Picture 8" descr="FDL_4K.png">
            <a:extLst>
              <a:ext uri="{FF2B5EF4-FFF2-40B4-BE49-F238E27FC236}">
                <a16:creationId xmlns:a16="http://schemas.microsoft.com/office/drawing/2014/main" id="{D4485294-20FB-41DF-8072-AC1BC0205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1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DL_4K.png">
            <a:extLst>
              <a:ext uri="{FF2B5EF4-FFF2-40B4-BE49-F238E27FC236}">
                <a16:creationId xmlns:a16="http://schemas.microsoft.com/office/drawing/2014/main" id="{0D9A1113-CEC7-477B-8326-5D1E3E96C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5BF3881-4DF2-43A5-8D91-C01B7D32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BDCDCC-839E-48D8-A9E6-52A1C9F81CE8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0CA2C-63F6-44C7-B30A-24CDB94CD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2D48E3-87EF-4A8B-A989-61FA872BB6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Picture 8" descr="FDL_4K.png">
            <a:extLst>
              <a:ext uri="{FF2B5EF4-FFF2-40B4-BE49-F238E27FC236}">
                <a16:creationId xmlns:a16="http://schemas.microsoft.com/office/drawing/2014/main" id="{F6C9823E-A3E4-47B1-9A1E-CCA795B28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6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FDL_4K.png">
            <a:extLst>
              <a:ext uri="{FF2B5EF4-FFF2-40B4-BE49-F238E27FC236}">
                <a16:creationId xmlns:a16="http://schemas.microsoft.com/office/drawing/2014/main" id="{E72BA22A-1A4D-443C-B7F4-48C9B5E3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60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7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960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7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9DCB3B95-A0C1-4074-A935-EF07CD8A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75E5EB-124F-494A-8A5C-FDC2C8B69987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C12D0-7936-43A9-93E0-3F71490E1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114DC6-9BB6-4D5F-8061-2FE7A678A1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" name="Picture 8" descr="FDL_4K.png">
            <a:extLst>
              <a:ext uri="{FF2B5EF4-FFF2-40B4-BE49-F238E27FC236}">
                <a16:creationId xmlns:a16="http://schemas.microsoft.com/office/drawing/2014/main" id="{3AE03358-E1C3-45C7-B090-27A854778F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82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861FCD9-77E8-4A5D-B835-BFAF2F20B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85A6E7D-63FD-4D5A-9B3F-8A2C28B9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6F3A1D-147B-4F67-AAF9-CEC96BC65BE0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9E81B-B6BB-490E-82F4-5FE8FFDBA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EF1498-0AA9-47FE-ABC0-4C7DE5F140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6" name="Picture 8" descr="FDL_4K.png">
            <a:extLst>
              <a:ext uri="{FF2B5EF4-FFF2-40B4-BE49-F238E27FC236}">
                <a16:creationId xmlns:a16="http://schemas.microsoft.com/office/drawing/2014/main" id="{0ECE89D9-DE2F-4184-A1C9-4859859B99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2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407D5-0A66-4258-8DE1-CCD375FB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9721E7-B7E6-4837-8CB4-62B4DB8D2285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840B03A-DE37-49D2-923F-B2E83A124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5946-993C-4C5E-ABA8-C9F15A275F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18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51BB-3F7A-432E-8A8C-C0AD0D75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0DE653-1B60-4772-A2EE-097E9396AACD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1E9BEC3-44F6-42C4-9488-071FD5B8C1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9A050-9C06-47E3-B91E-94272FBCCC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14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1621A76-7643-4272-864F-EB043158B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2599" y="1650331"/>
            <a:ext cx="4755880" cy="211025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CB9C4-794E-481F-9C00-56E5F94DB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73D5F4-9DC9-412E-A336-B6F9F6C2E1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54912A4-CE24-4BCA-B44A-103ADD1108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B9C400-C489-45C4-AB91-EA81BD3E8C2C}" type="datetime1">
              <a:rPr lang="en-US" altLang="en-US"/>
              <a:pPr/>
              <a:t>05-Mar-19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8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//Users/jaypointer/Desktop/Folio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Folio.png" descr="/Users/jaypointer/Desktop/Folio.png">
            <a:extLst>
              <a:ext uri="{FF2B5EF4-FFF2-40B4-BE49-F238E27FC236}">
                <a16:creationId xmlns:a16="http://schemas.microsoft.com/office/drawing/2014/main" id="{EF4A0B4D-F76A-4C4C-BBCF-C05FC2AD8677}"/>
              </a:ext>
            </a:extLst>
          </p:cNvPr>
          <p:cNvPicPr>
            <a:picLocks noChangeAspect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9167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F511886-CF02-4BD5-BEEF-2EA26CA1F7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66863" y="274638"/>
            <a:ext cx="7043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73D1E3B-7E0F-4FF8-B609-98E29225B9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E775-C490-4264-9EA3-D852A4BD5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08750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4C66D9A8-7593-486E-8910-C32C5FA164E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30" name="Picture 9">
            <a:extLst>
              <a:ext uri="{FF2B5EF4-FFF2-40B4-BE49-F238E27FC236}">
                <a16:creationId xmlns:a16="http://schemas.microsoft.com/office/drawing/2014/main" id="{1DFB3766-3188-4B18-AA7F-8123D2B497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61063"/>
            <a:ext cx="10588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17C4F7A-712C-42D6-8E4B-A2347EB6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22725" y="6508750"/>
            <a:ext cx="1727200" cy="365125"/>
          </a:xfrm>
          <a:custGeom>
            <a:avLst/>
            <a:gdLst>
              <a:gd name="connsiteX0" fmla="*/ 0 w 595382"/>
              <a:gd name="connsiteY0" fmla="*/ 0 h 365125"/>
              <a:gd name="connsiteX1" fmla="*/ 595382 w 595382"/>
              <a:gd name="connsiteY1" fmla="*/ 0 h 365125"/>
              <a:gd name="connsiteX2" fmla="*/ 595382 w 595382"/>
              <a:gd name="connsiteY2" fmla="*/ 365125 h 365125"/>
              <a:gd name="connsiteX3" fmla="*/ 0 w 595382"/>
              <a:gd name="connsiteY3" fmla="*/ 365125 h 365125"/>
              <a:gd name="connsiteX4" fmla="*/ 0 w 595382"/>
              <a:gd name="connsiteY4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382" h="365125">
                <a:moveTo>
                  <a:pt x="0" y="0"/>
                </a:moveTo>
                <a:lnTo>
                  <a:pt x="595382" y="0"/>
                </a:lnTo>
                <a:lnTo>
                  <a:pt x="595382" y="365125"/>
                </a:lnTo>
                <a:lnTo>
                  <a:pt x="0" y="3651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034252D8-1ED7-41B0-A4A8-9F57629B3F61}" type="datetime1">
              <a:rPr lang="en-US" altLang="en-US" smtClean="0"/>
              <a:pPr/>
              <a:t>05-Mar-19</a:t>
            </a:fld>
            <a:endParaRPr lang="en-US" altLang="en-US"/>
          </a:p>
        </p:txBody>
      </p:sp>
      <p:pic>
        <p:nvPicPr>
          <p:cNvPr id="1032" name="Picture 13" descr="AnnivGrStandard_White.png">
            <a:extLst>
              <a:ext uri="{FF2B5EF4-FFF2-40B4-BE49-F238E27FC236}">
                <a16:creationId xmlns:a16="http://schemas.microsoft.com/office/drawing/2014/main" id="{B63C19C7-6F8A-40CE-B6F5-37EC848196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508750"/>
            <a:ext cx="1830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Folio.png" descr="/Users/jaypointer/Desktop/Folio.png">
            <a:extLst>
              <a:ext uri="{FF2B5EF4-FFF2-40B4-BE49-F238E27FC236}">
                <a16:creationId xmlns:a16="http://schemas.microsoft.com/office/drawing/2014/main" id="{9C77B3B1-980C-48B0-B946-01D728238E05}"/>
              </a:ext>
            </a:extLst>
          </p:cNvPr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9167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1E72A-6903-466A-8FF6-46994F4F28B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61063"/>
            <a:ext cx="10588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AnnivGrStandard_White.png">
            <a:extLst>
              <a:ext uri="{FF2B5EF4-FFF2-40B4-BE49-F238E27FC236}">
                <a16:creationId xmlns:a16="http://schemas.microsoft.com/office/drawing/2014/main" id="{8F1017F7-3BB5-4759-A379-50F7C21638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508750"/>
            <a:ext cx="1830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41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35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b="1" i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i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>
            <a:extLst>
              <a:ext uri="{FF2B5EF4-FFF2-40B4-BE49-F238E27FC236}">
                <a16:creationId xmlns:a16="http://schemas.microsoft.com/office/drawing/2014/main" id="{A8019D08-7569-43F8-8F1C-5D8975E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Scout Unit Administration:</a:t>
            </a:r>
            <a:b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</a:b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Advancement</a:t>
            </a:r>
          </a:p>
        </p:txBody>
      </p:sp>
      <p:sp>
        <p:nvSpPr>
          <p:cNvPr id="11265" name="Slide Number Placeholder 5">
            <a:extLst>
              <a:ext uri="{FF2B5EF4-FFF2-40B4-BE49-F238E27FC236}">
                <a16:creationId xmlns:a16="http://schemas.microsoft.com/office/drawing/2014/main" id="{0DE24A71-9F13-4C62-AB4A-8E778C9E4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6797B390-2508-400B-9346-BD09BDFB6AC6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F4EA-ED76-401E-AB42-4C36A9A5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 in the BSA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7D3C-327B-409A-8698-78374975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Advancement is important! It’s how we recognize all the work our scouts have done.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3169-7A5B-4FB1-AE20-DFB7A9D74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2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8CE0-58DC-4DD1-8A27-EB4EFF58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handle Advancement?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89D6-E153-4920-9E5B-DA60C380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There’s a few ways you can do advancement in the troop:</a:t>
            </a:r>
          </a:p>
          <a:p>
            <a:pPr marL="457200" indent="-457200">
              <a:buAutoNum type="arabicParenR"/>
            </a:pPr>
            <a:r>
              <a:rPr lang="en-US" dirty="0" err="1"/>
              <a:t>ScoutBook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Paper forms</a:t>
            </a:r>
          </a:p>
          <a:p>
            <a:pPr marL="457200" indent="-457200">
              <a:buAutoNum type="arabicParenR"/>
            </a:pPr>
            <a:r>
              <a:rPr lang="en-US" dirty="0"/>
              <a:t>Another troop management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3C85-C440-43FF-901A-1933F7F0D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4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2B71-9A32-4BBC-9B13-2A693EB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Scoutbook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50A0-70D8-44AB-80A4-E04BB1B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it comes to advancement, </a:t>
            </a:r>
            <a:r>
              <a:rPr lang="en-US" dirty="0" err="1"/>
              <a:t>Scoutbook</a:t>
            </a:r>
            <a:r>
              <a:rPr lang="en-US" dirty="0"/>
              <a:t> is the simplest way to handle advancement, and in 2019, it’s free to everyone to use!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4E417-4F19-4F2A-837B-BFD89EA4E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2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1FB7-4A47-4902-A0FA-877ECCF2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you’re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83F3-8F9F-4429-859C-DEADF216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you can start using </a:t>
            </a:r>
            <a:r>
              <a:rPr lang="en-US" dirty="0" err="1"/>
              <a:t>scoutbook</a:t>
            </a:r>
            <a:r>
              <a:rPr lang="en-US" dirty="0"/>
              <a:t> for advancement, you need to make sure your registration is setup in </a:t>
            </a:r>
            <a:r>
              <a:rPr lang="en-US" dirty="0" err="1"/>
              <a:t>Scoutbook</a:t>
            </a:r>
            <a:r>
              <a:rPr lang="en-US" dirty="0"/>
              <a:t>. One common issue is duplicate entries.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B13F-69C2-495D-B185-D12B33EF7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21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2A93-3CE7-4A46-89C9-C2CC07D8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Scoutbook</a:t>
            </a:r>
            <a:r>
              <a:rPr lang="en-US" dirty="0"/>
              <a:t> for Advancement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58B5-2852-42CF-85DD-03365084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requirements completed in the </a:t>
            </a:r>
            <a:r>
              <a:rPr lang="en-US" dirty="0" err="1"/>
              <a:t>ScoutBook</a:t>
            </a:r>
            <a:r>
              <a:rPr lang="en-US" dirty="0"/>
              <a:t> application</a:t>
            </a:r>
          </a:p>
          <a:p>
            <a:r>
              <a:rPr lang="en-US" dirty="0"/>
              <a:t>Make sure those completed items get marked approved.</a:t>
            </a:r>
          </a:p>
          <a:p>
            <a:r>
              <a:rPr lang="en-US" dirty="0"/>
              <a:t>Once approved and synced, the advancement report will be all you need to get the badges.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32724-9C96-4241-B3F6-94F08C741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F3A0D-2B52-4A24-B354-674DBC85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9" y="4181387"/>
            <a:ext cx="4498109" cy="16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0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2B71-9A32-4BBC-9B13-2A693EB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50A0-70D8-44AB-80A4-E04BB1B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generate the paper forms, you’ll need to log into the internet advancement after you log into my.scouting.org</a:t>
            </a:r>
          </a:p>
          <a:p>
            <a:pPr marL="0" indent="0">
              <a:buNone/>
            </a:pPr>
            <a:r>
              <a:rPr lang="en-US" dirty="0"/>
              <a:t>You’ll find it under Menu &gt; Legacy Web Tools &gt; Internet Advancement.</a:t>
            </a:r>
          </a:p>
          <a:p>
            <a:pPr marL="0" indent="0">
              <a:buNone/>
            </a:pPr>
            <a:r>
              <a:rPr lang="en-US" dirty="0"/>
              <a:t>You’ll need to get your unit ID code by calling the scout office.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4E417-4F19-4F2A-837B-BFD89EA4E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E47C-90DB-41E1-A26B-68E66194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A08D-700A-4E4E-8BCB-36AE5C66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of your information including merit badge blue cards, and the advancement record dates.</a:t>
            </a:r>
          </a:p>
          <a:p>
            <a:r>
              <a:rPr lang="en-US" dirty="0"/>
              <a:t>Click on Internet Advancement and log in with that ID you obtained earlier.</a:t>
            </a:r>
          </a:p>
          <a:p>
            <a:r>
              <a:rPr lang="en-US" dirty="0"/>
              <a:t>Fill in the requested information and generate your advancement report. </a:t>
            </a:r>
          </a:p>
          <a:p>
            <a:r>
              <a:rPr lang="en-US" dirty="0"/>
              <a:t>Get the right people to sign the report and send it to the council. Also, keep a copy, just in case!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4B9BB-B163-46F5-9F6A-AFE14E5AF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97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5C31-3458-446E-9EA8-692BC0C9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F8CE-EE2C-428B-B214-957F42F5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software package is different, so check with your vendor to find out how to generate the 4403 report.</a:t>
            </a:r>
          </a:p>
          <a:p>
            <a:r>
              <a:rPr lang="en-US" dirty="0"/>
              <a:t>You’ll end up generating a csv file that you’ll upload in Internet Advancement from before.</a:t>
            </a:r>
          </a:p>
          <a:p>
            <a:r>
              <a:rPr lang="en-US" dirty="0"/>
              <a:t>Once it’s there, print your reports, get them signed, and </a:t>
            </a:r>
            <a:r>
              <a:rPr lang="en-US"/>
              <a:t>turn them in.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334B-59C8-49BE-A688-4397D7724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674078"/>
      </p:ext>
    </p:extLst>
  </p:cSld>
  <p:clrMapOvr>
    <a:masterClrMapping/>
  </p:clrMapOvr>
</p:sld>
</file>

<file path=ppt/theme/theme1.xml><?xml version="1.0" encoding="utf-8"?>
<a:theme xmlns:a="http://schemas.openxmlformats.org/drawingml/2006/main" name="ScoutingA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outingActive" id="{35D2760E-BCA2-4074-BA89-CBAF2D5B1811}" vid="{668A3C3B-341F-4478-A40B-3DCA77EFDF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SCoutingBlueLogo</Template>
  <TotalTime>231</TotalTime>
  <Words>335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Lucida Grande</vt:lpstr>
      <vt:lpstr>ヒラギノ角ゴ Pro W3</vt:lpstr>
      <vt:lpstr>ScoutingActive</vt:lpstr>
      <vt:lpstr>Scout Unit Administration: Advancement</vt:lpstr>
      <vt:lpstr>Advancement in the BSA</vt:lpstr>
      <vt:lpstr>How do I handle Advancement?</vt:lpstr>
      <vt:lpstr>Scoutbook?</vt:lpstr>
      <vt:lpstr>Make sure you’re ready</vt:lpstr>
      <vt:lpstr>Using Scoutbook for Advancement</vt:lpstr>
      <vt:lpstr>Paper Forms</vt:lpstr>
      <vt:lpstr>Paper forms </vt:lpstr>
      <vt:lpstr>Other software</vt:lpstr>
    </vt:vector>
  </TitlesOfParts>
  <Company>Boy Scouts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Morrow</dc:creator>
  <cp:lastModifiedBy>Matthew Ballance</cp:lastModifiedBy>
  <cp:revision>31</cp:revision>
  <dcterms:created xsi:type="dcterms:W3CDTF">2011-01-11T15:53:32Z</dcterms:created>
  <dcterms:modified xsi:type="dcterms:W3CDTF">2019-03-05T21:34:31Z</dcterms:modified>
</cp:coreProperties>
</file>