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50"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F3597-F9D5-4D7D-9D96-C890631E7B23}" type="datetimeFigureOut">
              <a:rPr lang="zh-CN" altLang="en-US" smtClean="0"/>
              <a:t>2018/7/16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6DB863-9C13-4C08-B6CD-230769190C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6DB863-9C13-4C08-B6CD-230769190C0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A6B364-D1D2-4251-8C42-3D7D532B92B7}"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72A238-42C3-4794-92DE-8D1D2F70E3D3}"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FAD03-8DC7-48E8-9C8C-0F13F8CD5E30}"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C68B3F-126F-41F7-8648-01DEC1963DAA}"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882CD1D-82F5-4D1D-A649-35158C0BB6C7}"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C5C51C-374A-4213-B6E6-E47AB23C0965}" type="datetime1">
              <a:rPr lang="zh-CN" altLang="en-US" smtClean="0"/>
              <a:t>2018/7/16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EC70C0-A6E2-48AA-8170-584BAD55E0AE}" type="datetime1">
              <a:rPr lang="zh-CN" altLang="en-US" smtClean="0"/>
              <a:t>2018/7/16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299DD7-9FC5-4D89-903A-6E4119A2594C}" type="datetime1">
              <a:rPr lang="zh-CN" altLang="en-US" smtClean="0"/>
              <a:t>2018/7/16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21440-B001-470B-AF9E-7629010A766C}" type="datetime1">
              <a:rPr lang="zh-CN" altLang="en-US" smtClean="0"/>
              <a:t>2018/7/16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C3D59-770F-4731-93C5-ADD043599C1F}" type="datetime1">
              <a:rPr lang="zh-CN" altLang="en-US" smtClean="0"/>
              <a:t>2018/7/16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A50A8B-3E80-4B1E-AC67-6B209F5BC8AD}" type="datetime1">
              <a:rPr lang="zh-CN" altLang="en-US" smtClean="0"/>
              <a:t>2018/7/16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99FE4-D55D-4FB4-800C-2219A9F221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8C4EB-F017-4F84-A7CD-5F78ABD417C6}" type="datetime1">
              <a:rPr lang="zh-CN" altLang="en-US" smtClean="0"/>
              <a:t>2018/7/16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99FE4-D55D-4FB4-800C-2219A9F221F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88640"/>
            <a:ext cx="7772400" cy="1800200"/>
          </a:xfrm>
          <a:scene3d>
            <a:camera prst="obliqueTopRight"/>
            <a:lightRig rig="threePt" dir="t"/>
          </a:scene3d>
        </p:spPr>
        <p:txBody>
          <a:bodyPr/>
          <a:lstStyle/>
          <a:p>
            <a:r>
              <a:rPr lang="zh-CN" altLang="en-US" b="1" dirty="0">
                <a:ea typeface="楷体" pitchFamily="49" charset="-122"/>
              </a:rPr>
              <a:t>金</a:t>
            </a:r>
            <a:r>
              <a:rPr lang="zh-CN" altLang="en-US" b="1" dirty="0" smtClean="0">
                <a:ea typeface="楷体" pitchFamily="49" charset="-122"/>
              </a:rPr>
              <a:t>耀</a:t>
            </a:r>
            <a:r>
              <a:rPr lang="en-US" altLang="zh-CN" b="1" dirty="0" smtClean="0">
                <a:ea typeface="楷体" pitchFamily="49" charset="-122"/>
              </a:rPr>
              <a:t>ERP</a:t>
            </a:r>
            <a:r>
              <a:rPr lang="zh-CN" altLang="en-US" b="1" dirty="0" smtClean="0">
                <a:ea typeface="楷体" pitchFamily="49" charset="-122"/>
              </a:rPr>
              <a:t>系统</a:t>
            </a:r>
            <a:r>
              <a:rPr lang="en-US" altLang="zh-CN" dirty="0" smtClean="0"/>
              <a:t/>
            </a:r>
            <a:br>
              <a:rPr lang="en-US" altLang="zh-CN" dirty="0" smtClean="0"/>
            </a:br>
            <a:r>
              <a:rPr lang="en-US" altLang="zh-CN" dirty="0" smtClean="0"/>
              <a:t>				</a:t>
            </a:r>
            <a:r>
              <a:rPr lang="en-US" altLang="zh-CN" sz="2400" dirty="0" smtClean="0">
                <a:solidFill>
                  <a:schemeClr val="accent3">
                    <a:lumMod val="75000"/>
                  </a:schemeClr>
                </a:solidFill>
              </a:rPr>
              <a:t>——</a:t>
            </a:r>
            <a:r>
              <a:rPr lang="zh-CN" altLang="en-US" sz="2400" dirty="0" smtClean="0">
                <a:solidFill>
                  <a:schemeClr val="accent3">
                    <a:lumMod val="75000"/>
                  </a:schemeClr>
                </a:solidFill>
              </a:rPr>
              <a:t>最适合您的管理软件</a:t>
            </a:r>
            <a:endParaRPr lang="zh-CN" altLang="en-US" sz="2400" dirty="0">
              <a:solidFill>
                <a:schemeClr val="accent3">
                  <a:lumMod val="75000"/>
                </a:schemeClr>
              </a:solidFill>
            </a:endParaRPr>
          </a:p>
        </p:txBody>
      </p:sp>
      <p:sp>
        <p:nvSpPr>
          <p:cNvPr id="3" name="副标题 2"/>
          <p:cNvSpPr>
            <a:spLocks noGrp="1"/>
          </p:cNvSpPr>
          <p:nvPr>
            <p:ph type="subTitle" idx="1"/>
          </p:nvPr>
        </p:nvSpPr>
        <p:spPr>
          <a:xfrm>
            <a:off x="1331640" y="1844824"/>
            <a:ext cx="6400800" cy="1752600"/>
          </a:xfrm>
        </p:spPr>
        <p:txBody>
          <a:bodyPr>
            <a:normAutofit/>
          </a:bodyPr>
          <a:lstStyle/>
          <a:p>
            <a:r>
              <a:rPr lang="zh-CN" altLang="en-US" sz="2400" dirty="0" smtClean="0"/>
              <a:t>   </a:t>
            </a:r>
            <a:r>
              <a:rPr lang="en-US" altLang="zh-CN" sz="2400" dirty="0" smtClean="0"/>
              <a:t>	</a:t>
            </a:r>
            <a:endParaRPr lang="zh-CN" altLang="en-US" sz="2400" dirty="0">
              <a:solidFill>
                <a:srgbClr val="00B050"/>
              </a:solidFill>
            </a:endParaRPr>
          </a:p>
        </p:txBody>
      </p:sp>
      <p:pic>
        <p:nvPicPr>
          <p:cNvPr id="14338" name="Picture 2" descr="http://img.iyoucai.com/frend/201801/12B8C366C3A74BC.jpg"/>
          <p:cNvPicPr>
            <a:picLocks noChangeAspect="1" noChangeArrowheads="1"/>
          </p:cNvPicPr>
          <p:nvPr/>
        </p:nvPicPr>
        <p:blipFill>
          <a:blip r:embed="rId3" cstate="print"/>
          <a:srcRect/>
          <a:stretch>
            <a:fillRect/>
          </a:stretch>
        </p:blipFill>
        <p:spPr bwMode="auto">
          <a:xfrm>
            <a:off x="755576" y="2204864"/>
            <a:ext cx="7632848" cy="4248472"/>
          </a:xfrm>
          <a:prstGeom prst="rect">
            <a:avLst/>
          </a:prstGeom>
          <a:noFill/>
        </p:spPr>
      </p:pic>
      <p:sp>
        <p:nvSpPr>
          <p:cNvPr id="5" name="日期占位符 4"/>
          <p:cNvSpPr>
            <a:spLocks noGrp="1"/>
          </p:cNvSpPr>
          <p:nvPr>
            <p:ph type="dt" sz="half" idx="10"/>
          </p:nvPr>
        </p:nvSpPr>
        <p:spPr/>
        <p:txBody>
          <a:bodyPr/>
          <a:lstStyle/>
          <a:p>
            <a:fld id="{AFC04A48-D414-45F7-A5B6-1F8A16C3E22F}" type="datetime1">
              <a:rPr lang="zh-CN" altLang="en-US" smtClean="0"/>
              <a:t>2018/7/16 Monday</a:t>
            </a:fld>
            <a:endParaRPr lang="zh-CN" altLang="en-US"/>
          </a:p>
        </p:txBody>
      </p:sp>
      <p:sp>
        <p:nvSpPr>
          <p:cNvPr id="6" name="页脚占位符 5"/>
          <p:cNvSpPr>
            <a:spLocks noGrp="1"/>
          </p:cNvSpPr>
          <p:nvPr>
            <p:ph type="ftr" sz="quarter" idx="11"/>
          </p:nvPr>
        </p:nvSpPr>
        <p:spPr>
          <a:xfrm>
            <a:off x="3059832" y="6492875"/>
            <a:ext cx="2895600" cy="365125"/>
          </a:xfrm>
        </p:spPr>
        <p:txBody>
          <a:bodyPr/>
          <a:lstStyle/>
          <a:p>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b="1" dirty="0" smtClean="0"/>
              <a:t>关 于 金 耀</a:t>
            </a:r>
            <a:endParaRPr lang="zh-CN" altLang="en-US" b="1" dirty="0"/>
          </a:p>
        </p:txBody>
      </p:sp>
      <p:sp>
        <p:nvSpPr>
          <p:cNvPr id="4" name="日期占位符 3"/>
          <p:cNvSpPr>
            <a:spLocks noGrp="1"/>
          </p:cNvSpPr>
          <p:nvPr>
            <p:ph type="dt" sz="half" idx="10"/>
          </p:nvPr>
        </p:nvSpPr>
        <p:spPr/>
        <p:txBody>
          <a:bodyPr/>
          <a:lstStyle/>
          <a:p>
            <a:fld id="{2F308049-BDF0-4965-8124-8A018F03A22B}"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TextBox 5"/>
          <p:cNvSpPr txBox="1"/>
          <p:nvPr/>
        </p:nvSpPr>
        <p:spPr>
          <a:xfrm>
            <a:off x="1403648" y="1196752"/>
            <a:ext cx="6336704" cy="2031325"/>
          </a:xfrm>
          <a:prstGeom prst="rect">
            <a:avLst/>
          </a:prstGeom>
          <a:noFill/>
        </p:spPr>
        <p:txBody>
          <a:bodyPr wrap="square" rtlCol="0">
            <a:spAutoFit/>
          </a:bodyPr>
          <a:lstStyle/>
          <a:p>
            <a:pPr algn="ctr"/>
            <a:r>
              <a:rPr lang="zh-CN" altLang="en-US" dirty="0" smtClean="0"/>
              <a:t>南</a:t>
            </a:r>
            <a:r>
              <a:rPr lang="zh-CN" altLang="en-US" dirty="0"/>
              <a:t>昌金耀科技有限公司是一家专注于为企事业单位提供信息化解决方案的综合性公司，主要产品线有钢结构企业定制</a:t>
            </a:r>
            <a:r>
              <a:rPr lang="en-US" altLang="zh-CN" dirty="0"/>
              <a:t>ERP</a:t>
            </a:r>
            <a:r>
              <a:rPr lang="zh-CN" altLang="en-US" dirty="0"/>
              <a:t>，钢结构及建筑行业管理系统，企业</a:t>
            </a:r>
            <a:r>
              <a:rPr lang="en-US" altLang="zh-CN" dirty="0"/>
              <a:t>ERP</a:t>
            </a:r>
            <a:r>
              <a:rPr lang="zh-CN" altLang="en-US" dirty="0"/>
              <a:t>，自动办公</a:t>
            </a:r>
            <a:r>
              <a:rPr lang="en-US" altLang="zh-CN" dirty="0"/>
              <a:t>OA</a:t>
            </a:r>
            <a:r>
              <a:rPr lang="zh-CN" altLang="en-US" dirty="0"/>
              <a:t>，各类高校教学软件及实训室建设，医疗类相关软件及各类定制开发软件项目，我们以专业化的水平和职业化的精神，为客户务实地部署信息化战略、提升客户综合竞争能力，帮助客户发展壮大并取得成功。</a:t>
            </a:r>
          </a:p>
        </p:txBody>
      </p:sp>
      <p:sp>
        <p:nvSpPr>
          <p:cNvPr id="7" name="TextBox 6"/>
          <p:cNvSpPr txBox="1"/>
          <p:nvPr/>
        </p:nvSpPr>
        <p:spPr>
          <a:xfrm>
            <a:off x="1331640" y="3501008"/>
            <a:ext cx="6336704" cy="2308324"/>
          </a:xfrm>
          <a:prstGeom prst="rect">
            <a:avLst/>
          </a:prstGeom>
          <a:noFill/>
        </p:spPr>
        <p:txBody>
          <a:bodyPr wrap="square" rtlCol="0">
            <a:spAutoFit/>
          </a:bodyPr>
          <a:lstStyle/>
          <a:p>
            <a:pPr algn="ctr"/>
            <a:r>
              <a:rPr lang="zh-CN" altLang="en-US" dirty="0"/>
              <a:t>作为江西地区企业、行业信息化服务商，金耀科技将培植和建设科学的，管家式的信息化服务体系，从信息化产品、信息化系统安全、信息化网络环境、信息化应用、信息化规划与咨询到标准和规范的实施，金耀科技依托国内外先进的管理软件产品，结合自身规范的实施和多样的服务保障，并配套管理软件研发、销售、服务、咨询、实施等 综合能力，拥有专业的团队，为江西的政府和企事业单位提供最优的信息化解决方案。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150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2"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1"/>
      <p:bldP spid="6" grpId="2"/>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zh-CN" altLang="en-US" b="1" dirty="0" smtClean="0"/>
              <a:t>经营理念</a:t>
            </a:r>
            <a:endParaRPr lang="zh-CN" altLang="en-US" b="1" dirty="0"/>
          </a:p>
        </p:txBody>
      </p:sp>
      <p:sp>
        <p:nvSpPr>
          <p:cNvPr id="4" name="日期占位符 3"/>
          <p:cNvSpPr>
            <a:spLocks noGrp="1"/>
          </p:cNvSpPr>
          <p:nvPr>
            <p:ph type="dt" sz="half" idx="10"/>
          </p:nvPr>
        </p:nvSpPr>
        <p:spPr/>
        <p:txBody>
          <a:bodyPr/>
          <a:lstStyle/>
          <a:p>
            <a:fld id="{8ECD9869-0443-4062-9077-6FDC4541BF6E}"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8" name="TextBox 7"/>
          <p:cNvSpPr txBox="1"/>
          <p:nvPr/>
        </p:nvSpPr>
        <p:spPr>
          <a:xfrm>
            <a:off x="1979712" y="1772816"/>
            <a:ext cx="5616624" cy="369332"/>
          </a:xfrm>
          <a:prstGeom prst="rect">
            <a:avLst/>
          </a:prstGeom>
          <a:noFill/>
        </p:spPr>
        <p:txBody>
          <a:bodyPr wrap="square" rtlCol="0">
            <a:spAutoFit/>
          </a:bodyPr>
          <a:lstStyle/>
          <a:p>
            <a:pPr algn="ctr"/>
            <a:r>
              <a:rPr lang="zh-CN" altLang="en-US" dirty="0">
                <a:solidFill>
                  <a:srgbClr val="0070C0"/>
                </a:solidFill>
              </a:rPr>
              <a:t>结合标准产品按客户需求定制开发，让软件更适用</a:t>
            </a:r>
          </a:p>
        </p:txBody>
      </p:sp>
      <p:sp>
        <p:nvSpPr>
          <p:cNvPr id="10" name="TextBox 9"/>
          <p:cNvSpPr txBox="1"/>
          <p:nvPr/>
        </p:nvSpPr>
        <p:spPr>
          <a:xfrm>
            <a:off x="1979712" y="2708920"/>
            <a:ext cx="5616624" cy="369332"/>
          </a:xfrm>
          <a:prstGeom prst="rect">
            <a:avLst/>
          </a:prstGeom>
          <a:noFill/>
        </p:spPr>
        <p:txBody>
          <a:bodyPr wrap="square" rtlCol="0">
            <a:spAutoFit/>
          </a:bodyPr>
          <a:lstStyle/>
          <a:p>
            <a:pPr algn="ctr"/>
            <a:r>
              <a:rPr lang="zh-CN" altLang="en-US" dirty="0" smtClean="0">
                <a:solidFill>
                  <a:srgbClr val="0070C0"/>
                </a:solidFill>
              </a:rPr>
              <a:t>快速、认真、坚守承诺</a:t>
            </a:r>
            <a:endParaRPr lang="zh-CN" altLang="en-US" dirty="0">
              <a:solidFill>
                <a:srgbClr val="0070C0"/>
              </a:solidFill>
            </a:endParaRPr>
          </a:p>
        </p:txBody>
      </p:sp>
      <p:sp>
        <p:nvSpPr>
          <p:cNvPr id="11" name="TextBox 10"/>
          <p:cNvSpPr txBox="1"/>
          <p:nvPr/>
        </p:nvSpPr>
        <p:spPr>
          <a:xfrm>
            <a:off x="1979712" y="3717032"/>
            <a:ext cx="5616624" cy="369332"/>
          </a:xfrm>
          <a:prstGeom prst="rect">
            <a:avLst/>
          </a:prstGeom>
          <a:noFill/>
        </p:spPr>
        <p:txBody>
          <a:bodyPr wrap="square" rtlCol="0">
            <a:spAutoFit/>
          </a:bodyPr>
          <a:lstStyle/>
          <a:p>
            <a:pPr algn="ctr"/>
            <a:r>
              <a:rPr lang="zh-CN" altLang="en-US" dirty="0">
                <a:solidFill>
                  <a:srgbClr val="0070C0"/>
                </a:solidFill>
              </a:rPr>
              <a:t>以专</a:t>
            </a:r>
            <a:r>
              <a:rPr lang="zh-CN" altLang="en-US" dirty="0" smtClean="0">
                <a:solidFill>
                  <a:srgbClr val="0070C0"/>
                </a:solidFill>
              </a:rPr>
              <a:t>业的</a:t>
            </a:r>
            <a:r>
              <a:rPr lang="zh-CN" altLang="en-US" dirty="0">
                <a:solidFill>
                  <a:srgbClr val="0070C0"/>
                </a:solidFill>
              </a:rPr>
              <a:t>敬业精神为客户提供全方位信息化解决方</a:t>
            </a:r>
            <a:r>
              <a:rPr lang="zh-CN" altLang="en-US" dirty="0" smtClean="0">
                <a:solidFill>
                  <a:srgbClr val="0070C0"/>
                </a:solidFill>
              </a:rPr>
              <a:t>案</a:t>
            </a:r>
            <a:endParaRPr lang="zh-CN" alt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13" presetClass="entr" presetSubtype="16" fill="hold" grpId="0" nodeType="after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plus(in)">
                                      <p:cBhvr>
                                        <p:cTn id="11" dur="2000"/>
                                        <p:tgtEl>
                                          <p:spTgt spid="8"/>
                                        </p:tgtEl>
                                      </p:cBhvr>
                                    </p:animEffect>
                                  </p:childTnLst>
                                </p:cTn>
                              </p:par>
                            </p:childTnLst>
                          </p:cTn>
                        </p:par>
                        <p:par>
                          <p:cTn id="12" fill="hold">
                            <p:stCondLst>
                              <p:cond delay="4500"/>
                            </p:stCondLst>
                            <p:childTnLst>
                              <p:par>
                                <p:cTn id="13" presetID="13" presetClass="entr" presetSubtype="16" fill="hold" grpId="0" nodeType="afterEffect">
                                  <p:stCondLst>
                                    <p:cond delay="3500"/>
                                  </p:stCondLst>
                                  <p:childTnLst>
                                    <p:set>
                                      <p:cBhvr>
                                        <p:cTn id="14" dur="1" fill="hold">
                                          <p:stCondLst>
                                            <p:cond delay="0"/>
                                          </p:stCondLst>
                                        </p:cTn>
                                        <p:tgtEl>
                                          <p:spTgt spid="10"/>
                                        </p:tgtEl>
                                        <p:attrNameLst>
                                          <p:attrName>style.visibility</p:attrName>
                                        </p:attrNameLst>
                                      </p:cBhvr>
                                      <p:to>
                                        <p:strVal val="visible"/>
                                      </p:to>
                                    </p:set>
                                    <p:animEffect transition="in" filter="plus(in)">
                                      <p:cBhvr>
                                        <p:cTn id="15" dur="2000"/>
                                        <p:tgtEl>
                                          <p:spTgt spid="10"/>
                                        </p:tgtEl>
                                      </p:cBhvr>
                                    </p:animEffect>
                                  </p:childTnLst>
                                </p:cTn>
                              </p:par>
                            </p:childTnLst>
                          </p:cTn>
                        </p:par>
                        <p:par>
                          <p:cTn id="16" fill="hold">
                            <p:stCondLst>
                              <p:cond delay="10000"/>
                            </p:stCondLst>
                            <p:childTnLst>
                              <p:par>
                                <p:cTn id="17" presetID="13" presetClass="entr" presetSubtype="16" fill="hold" grpId="0" nodeType="afterEffect">
                                  <p:stCondLst>
                                    <p:cond delay="2000"/>
                                  </p:stCondLst>
                                  <p:childTnLst>
                                    <p:set>
                                      <p:cBhvr>
                                        <p:cTn id="18" dur="1" fill="hold">
                                          <p:stCondLst>
                                            <p:cond delay="0"/>
                                          </p:stCondLst>
                                        </p:cTn>
                                        <p:tgtEl>
                                          <p:spTgt spid="11"/>
                                        </p:tgtEl>
                                        <p:attrNameLst>
                                          <p:attrName>style.visibility</p:attrName>
                                        </p:attrNameLst>
                                      </p:cBhvr>
                                      <p:to>
                                        <p:strVal val="visible"/>
                                      </p:to>
                                    </p:set>
                                    <p:animEffect transition="in" filter="plus(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400" dirty="0" smtClean="0">
                <a:solidFill>
                  <a:srgbClr val="00B0F0"/>
                </a:solidFill>
              </a:rPr>
              <a:t>&gt;&gt;</a:t>
            </a:r>
            <a:r>
              <a:rPr lang="en-US" altLang="zh-CN" sz="2400" dirty="0" smtClean="0"/>
              <a:t>   </a:t>
            </a:r>
            <a:r>
              <a:rPr lang="zh-CN" altLang="en-US" sz="2400" dirty="0" smtClean="0">
                <a:latin typeface="+mn-ea"/>
                <a:ea typeface="+mn-ea"/>
              </a:rPr>
              <a:t>建设行业为什么要选择使用</a:t>
            </a:r>
            <a:r>
              <a:rPr lang="en-US" altLang="zh-CN" sz="2400" dirty="0" smtClean="0">
                <a:latin typeface="+mn-ea"/>
                <a:ea typeface="+mn-ea"/>
              </a:rPr>
              <a:t>ERP</a:t>
            </a:r>
            <a:r>
              <a:rPr lang="zh-CN" altLang="en-US" sz="2400" dirty="0" smtClean="0">
                <a:latin typeface="+mn-ea"/>
                <a:ea typeface="+mn-ea"/>
              </a:rPr>
              <a:t>系统 </a:t>
            </a:r>
            <a:r>
              <a:rPr lang="en-US" altLang="zh-CN" sz="2400" dirty="0" smtClean="0">
                <a:latin typeface="+mn-ea"/>
                <a:ea typeface="+mn-ea"/>
              </a:rPr>
              <a:t>?</a:t>
            </a:r>
            <a:endParaRPr lang="zh-CN" altLang="en-US" sz="2400" dirty="0">
              <a:latin typeface="+mn-ea"/>
              <a:ea typeface="+mn-ea"/>
            </a:endParaRPr>
          </a:p>
        </p:txBody>
      </p:sp>
      <p:sp>
        <p:nvSpPr>
          <p:cNvPr id="4" name="日期占位符 3"/>
          <p:cNvSpPr>
            <a:spLocks noGrp="1"/>
          </p:cNvSpPr>
          <p:nvPr>
            <p:ph type="dt" sz="half" idx="10"/>
          </p:nvPr>
        </p:nvSpPr>
        <p:spPr/>
        <p:txBody>
          <a:bodyPr/>
          <a:lstStyle/>
          <a:p>
            <a:fld id="{FCE95B48-57CB-40CE-B1F7-E0BA8B498CED}" type="datetime1">
              <a:rPr lang="zh-CN" altLang="en-US" smtClean="0"/>
              <a:t>2018/7/16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7" name="TextBox 6"/>
          <p:cNvSpPr txBox="1"/>
          <p:nvPr/>
        </p:nvSpPr>
        <p:spPr>
          <a:xfrm>
            <a:off x="683568" y="1484784"/>
            <a:ext cx="7776864" cy="923330"/>
          </a:xfrm>
          <a:prstGeom prst="rect">
            <a:avLst/>
          </a:prstGeom>
          <a:noFill/>
        </p:spPr>
        <p:txBody>
          <a:bodyPr wrap="square" rtlCol="0">
            <a:spAutoFit/>
          </a:bodyPr>
          <a:lstStyle/>
          <a:p>
            <a:pPr algn="ctr"/>
            <a:r>
              <a:rPr lang="zh-CN" altLang="en-US" b="1" dirty="0" smtClean="0">
                <a:solidFill>
                  <a:srgbClr val="7030A0"/>
                </a:solidFill>
              </a:rPr>
              <a:t>随着建设行业的竞争日趋激烈，现阶段工程项目建设已不是粗放式管理也能获得良好收益了</a:t>
            </a:r>
            <a:endParaRPr lang="en-US" altLang="zh-CN" b="1" dirty="0" smtClean="0">
              <a:solidFill>
                <a:srgbClr val="7030A0"/>
              </a:solidFill>
            </a:endParaRPr>
          </a:p>
          <a:p>
            <a:endParaRPr lang="zh-CN" altLang="en-US" dirty="0">
              <a:solidFill>
                <a:srgbClr val="7030A0"/>
              </a:solidFill>
            </a:endParaRPr>
          </a:p>
        </p:txBody>
      </p:sp>
      <p:sp>
        <p:nvSpPr>
          <p:cNvPr id="8" name="TextBox 7"/>
          <p:cNvSpPr txBox="1"/>
          <p:nvPr/>
        </p:nvSpPr>
        <p:spPr>
          <a:xfrm>
            <a:off x="683568" y="2708920"/>
            <a:ext cx="7776864" cy="369332"/>
          </a:xfrm>
          <a:prstGeom prst="rect">
            <a:avLst/>
          </a:prstGeom>
          <a:noFill/>
        </p:spPr>
        <p:txBody>
          <a:bodyPr wrap="square" rtlCol="0">
            <a:spAutoFit/>
          </a:bodyPr>
          <a:lstStyle/>
          <a:p>
            <a:r>
              <a:rPr lang="zh-CN" altLang="en-US" b="1" dirty="0">
                <a:solidFill>
                  <a:srgbClr val="7030A0"/>
                </a:solidFill>
              </a:rPr>
              <a:t>企</a:t>
            </a:r>
            <a:r>
              <a:rPr lang="zh-CN" altLang="en-US" b="1" dirty="0" smtClean="0">
                <a:solidFill>
                  <a:srgbClr val="7030A0"/>
                </a:solidFill>
              </a:rPr>
              <a:t>业需要以精细化、流程化、规范化为经营方向，积极提升项目管理水平</a:t>
            </a:r>
            <a:endParaRPr lang="zh-CN" altLang="en-US" b="1" dirty="0">
              <a:solidFill>
                <a:srgbClr val="7030A0"/>
              </a:solidFill>
            </a:endParaRPr>
          </a:p>
        </p:txBody>
      </p:sp>
      <p:sp>
        <p:nvSpPr>
          <p:cNvPr id="9" name="TextBox 8"/>
          <p:cNvSpPr txBox="1"/>
          <p:nvPr/>
        </p:nvSpPr>
        <p:spPr>
          <a:xfrm>
            <a:off x="683568" y="3573016"/>
            <a:ext cx="7776864" cy="369332"/>
          </a:xfrm>
          <a:prstGeom prst="rect">
            <a:avLst/>
          </a:prstGeom>
          <a:noFill/>
        </p:spPr>
        <p:txBody>
          <a:bodyPr wrap="square" rtlCol="0">
            <a:spAutoFit/>
          </a:bodyPr>
          <a:lstStyle/>
          <a:p>
            <a:r>
              <a:rPr lang="zh-CN" altLang="en-US" b="1" dirty="0" smtClean="0">
                <a:solidFill>
                  <a:srgbClr val="7030A0"/>
                </a:solidFill>
              </a:rPr>
              <a:t>强化资源配置、提升管理水平、压缩项目成本，提高企业在行业内竞争力</a:t>
            </a:r>
            <a:endParaRPr lang="zh-CN" alt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7"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2500"/>
                                  </p:stCondLst>
                                  <p:childTnLst>
                                    <p:set>
                                      <p:cBhvr>
                                        <p:cTn id="25" dur="1" fill="hold">
                                          <p:stCondLst>
                                            <p:cond delay="0"/>
                                          </p:stCondLst>
                                        </p:cTn>
                                        <p:tgtEl>
                                          <p:spTgt spid="8">
                                            <p:txEl>
                                              <p:pRg st="0" end="0"/>
                                            </p:txEl>
                                          </p:spTgt>
                                        </p:tgtEl>
                                        <p:attrNameLst>
                                          <p:attrName>style.visibility</p:attrName>
                                        </p:attrNameLst>
                                      </p:cBhvr>
                                      <p:to>
                                        <p:strVal val="visible"/>
                                      </p:to>
                                    </p:set>
                                    <p:anim calcmode="lin" valueType="num">
                                      <p:cBhvr>
                                        <p:cTn id="26"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9"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2500"/>
                                  </p:stCondLst>
                                  <p:childTnLst>
                                    <p:set>
                                      <p:cBhvr>
                                        <p:cTn id="37" dur="1" fill="hold">
                                          <p:stCondLst>
                                            <p:cond delay="0"/>
                                          </p:stCondLst>
                                        </p:cTn>
                                        <p:tgtEl>
                                          <p:spTgt spid="9">
                                            <p:txEl>
                                              <p:pRg st="0" end="0"/>
                                            </p:txEl>
                                          </p:spTgt>
                                        </p:tgtEl>
                                        <p:attrNameLst>
                                          <p:attrName>style.visibility</p:attrName>
                                        </p:attrNameLst>
                                      </p:cBhvr>
                                      <p:to>
                                        <p:strVal val="visible"/>
                                      </p:to>
                                    </p:set>
                                    <p:anim calcmode="lin" valueType="num">
                                      <p:cBhvr>
                                        <p:cTn id="38"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41"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550</Words>
  <Application>Microsoft Office PowerPoint</Application>
  <PresentationFormat>全屏显示(4:3)</PresentationFormat>
  <Paragraphs>19</Paragraphs>
  <Slides>4</Slides>
  <Notes>1</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金耀ERP系统     ——最适合您的管理软件</vt:lpstr>
      <vt:lpstr>关 于 金 耀</vt:lpstr>
      <vt:lpstr>经营理念</vt:lpstr>
      <vt:lpstr>&gt;&gt;   建设行业为什么要选择使用ERP系统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金耀ERP系统</dc:title>
  <dc:creator>Administrator</dc:creator>
  <cp:lastModifiedBy>Administrator</cp:lastModifiedBy>
  <cp:revision>6</cp:revision>
  <dcterms:created xsi:type="dcterms:W3CDTF">2018-07-16T06:34:56Z</dcterms:created>
  <dcterms:modified xsi:type="dcterms:W3CDTF">2018-07-16T07:29:48Z</dcterms:modified>
</cp:coreProperties>
</file>