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8.png" ContentType="image/png"/>
  <Override PartName="/ppt/media/image37.png" ContentType="image/png"/>
  <Override PartName="/ppt/media/image12.png" ContentType="image/png"/>
  <Override PartName="/ppt/media/image46.png" ContentType="image/png"/>
  <Override PartName="/ppt/media/image9.jpeg" ContentType="image/jpeg"/>
  <Override PartName="/ppt/media/image16.png" ContentType="image/png"/>
  <Override PartName="/ppt/media/image15.png" ContentType="image/png"/>
  <Override PartName="/ppt/media/image39.png" ContentType="image/png"/>
  <Override PartName="/ppt/media/image14.png" ContentType="image/png"/>
  <Override PartName="/ppt/media/image4.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7.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5.png" ContentType="image/png"/>
  <Override PartName="/ppt/media/image6.png" ContentType="image/png"/>
  <Override PartName="/ppt/media/image13.jpeg" ContentType="image/jpeg"/>
  <Override PartName="/ppt/media/image21.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0" y="657720"/>
            <a:ext cx="12191400" cy="48290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3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3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0" y="657720"/>
            <a:ext cx="12191400" cy="48290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5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5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5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59"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6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6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62"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6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6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0" y="657720"/>
            <a:ext cx="12191400" cy="48290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657720"/>
            <a:ext cx="12191400" cy="104148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e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e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jpe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30" Type="http://schemas.openxmlformats.org/officeDocument/2006/relationships/image" Target="../media/image38.png"/><Relationship Id="rId31" Type="http://schemas.openxmlformats.org/officeDocument/2006/relationships/image" Target="../media/image39.png"/><Relationship Id="rId32" Type="http://schemas.openxmlformats.org/officeDocument/2006/relationships/image" Target="../media/image40.png"/><Relationship Id="rId33" Type="http://schemas.openxmlformats.org/officeDocument/2006/relationships/image" Target="../media/image41.png"/><Relationship Id="rId34" Type="http://schemas.openxmlformats.org/officeDocument/2006/relationships/image" Target="../media/image42.png"/><Relationship Id="rId35" Type="http://schemas.openxmlformats.org/officeDocument/2006/relationships/slideLayout" Target="../slideLayouts/slideLayout25.xml"/><Relationship Id="rId36" Type="http://schemas.openxmlformats.org/officeDocument/2006/relationships/slideLayout" Target="../slideLayouts/slideLayout26.xml"/><Relationship Id="rId37" Type="http://schemas.openxmlformats.org/officeDocument/2006/relationships/slideLayout" Target="../slideLayouts/slideLayout27.xml"/><Relationship Id="rId38" Type="http://schemas.openxmlformats.org/officeDocument/2006/relationships/slideLayout" Target="../slideLayouts/slideLayout28.xml"/><Relationship Id="rId39" Type="http://schemas.openxmlformats.org/officeDocument/2006/relationships/slideLayout" Target="../slideLayouts/slideLayout29.xml"/><Relationship Id="rId40" Type="http://schemas.openxmlformats.org/officeDocument/2006/relationships/slideLayout" Target="../slideLayouts/slideLayout30.xml"/><Relationship Id="rId41" Type="http://schemas.openxmlformats.org/officeDocument/2006/relationships/slideLayout" Target="../slideLayouts/slideLayout31.xml"/><Relationship Id="rId42" Type="http://schemas.openxmlformats.org/officeDocument/2006/relationships/slideLayout" Target="../slideLayouts/slideLayout32.xml"/><Relationship Id="rId43" Type="http://schemas.openxmlformats.org/officeDocument/2006/relationships/slideLayout" Target="../slideLayouts/slideLayout33.xml"/><Relationship Id="rId44" Type="http://schemas.openxmlformats.org/officeDocument/2006/relationships/slideLayout" Target="../slideLayouts/slideLayout34.xml"/><Relationship Id="rId45" Type="http://schemas.openxmlformats.org/officeDocument/2006/relationships/slideLayout" Target="../slideLayouts/slideLayout35.xml"/><Relationship Id="rId4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0" y="-4680"/>
            <a:ext cx="12192840" cy="7058880"/>
          </a:xfrm>
          <a:prstGeom prst="rect">
            <a:avLst/>
          </a:prstGeom>
          <a:ln>
            <a:noFill/>
          </a:ln>
        </p:spPr>
      </p:pic>
      <p:sp>
        <p:nvSpPr>
          <p:cNvPr id="1" name="CustomShape 1"/>
          <p:cNvSpPr/>
          <p:nvPr/>
        </p:nvSpPr>
        <p:spPr>
          <a:xfrm>
            <a:off x="0" y="6563520"/>
            <a:ext cx="12191400" cy="248760"/>
          </a:xfrm>
          <a:prstGeom prst="rect">
            <a:avLst/>
          </a:prstGeom>
          <a:solidFill>
            <a:srgbClr val="000000"/>
          </a:solidFill>
          <a:ln w="12600">
            <a:noFill/>
          </a:ln>
        </p:spPr>
        <p:style>
          <a:lnRef idx="0"/>
          <a:fillRef idx="0"/>
          <a:effectRef idx="0"/>
          <a:fontRef idx="minor"/>
        </p:style>
      </p:sp>
      <p:pic>
        <p:nvPicPr>
          <p:cNvPr id="2" name="Picture 19" descr=""/>
          <p:cNvPicPr/>
          <p:nvPr/>
        </p:nvPicPr>
        <p:blipFill>
          <a:blip r:embed="rId3"/>
          <a:srcRect l="5233" t="5565" r="7773" b="7404"/>
          <a:stretch/>
        </p:blipFill>
        <p:spPr>
          <a:xfrm>
            <a:off x="9708480" y="58680"/>
            <a:ext cx="2429280" cy="1295280"/>
          </a:xfrm>
          <a:prstGeom prst="rect">
            <a:avLst/>
          </a:prstGeom>
          <a:ln>
            <a:noFill/>
          </a:ln>
        </p:spPr>
      </p:pic>
      <p:pic>
        <p:nvPicPr>
          <p:cNvPr id="3" name="Picture 7" descr=""/>
          <p:cNvPicPr/>
          <p:nvPr/>
        </p:nvPicPr>
        <p:blipFill>
          <a:blip r:embed="rId4"/>
          <a:stretch/>
        </p:blipFill>
        <p:spPr>
          <a:xfrm>
            <a:off x="11745360" y="6076440"/>
            <a:ext cx="414720" cy="710640"/>
          </a:xfrm>
          <a:prstGeom prst="rect">
            <a:avLst/>
          </a:prstGeom>
          <a:ln>
            <a:noFill/>
          </a:ln>
        </p:spPr>
      </p:pic>
      <p:pic>
        <p:nvPicPr>
          <p:cNvPr id="4" name="Picture 12" descr=""/>
          <p:cNvPicPr/>
          <p:nvPr/>
        </p:nvPicPr>
        <p:blipFill>
          <a:blip r:embed="rId5"/>
          <a:stretch/>
        </p:blipFill>
        <p:spPr>
          <a:xfrm>
            <a:off x="30600" y="6247080"/>
            <a:ext cx="878040" cy="581040"/>
          </a:xfrm>
          <a:prstGeom prst="rect">
            <a:avLst/>
          </a:prstGeom>
          <a:ln>
            <a:noFill/>
          </a:ln>
        </p:spPr>
      </p:pic>
      <p:pic>
        <p:nvPicPr>
          <p:cNvPr id="5" name="Picture 2" descr=""/>
          <p:cNvPicPr/>
          <p:nvPr/>
        </p:nvPicPr>
        <p:blipFill>
          <a:blip r:embed="rId6"/>
          <a:stretch/>
        </p:blipFill>
        <p:spPr>
          <a:xfrm>
            <a:off x="0" y="13320"/>
            <a:ext cx="12192840" cy="6843960"/>
          </a:xfrm>
          <a:prstGeom prst="rect">
            <a:avLst/>
          </a:prstGeom>
          <a:ln>
            <a:noFill/>
          </a:ln>
        </p:spPr>
      </p:pic>
      <p:sp>
        <p:nvSpPr>
          <p:cNvPr id="6" name="Line 2"/>
          <p:cNvSpPr/>
          <p:nvPr/>
        </p:nvSpPr>
        <p:spPr>
          <a:xfrm>
            <a:off x="571320" y="2361960"/>
            <a:ext cx="11023560" cy="360"/>
          </a:xfrm>
          <a:prstGeom prst="line">
            <a:avLst/>
          </a:prstGeom>
          <a:ln w="57240">
            <a:solidFill>
              <a:srgbClr val="000000"/>
            </a:solidFill>
            <a:miter/>
          </a:ln>
        </p:spPr>
        <p:style>
          <a:lnRef idx="0"/>
          <a:fillRef idx="0"/>
          <a:effectRef idx="0"/>
          <a:fontRef idx="minor"/>
        </p:style>
      </p:sp>
      <p:sp>
        <p:nvSpPr>
          <p:cNvPr id="7" name="Line 3"/>
          <p:cNvSpPr/>
          <p:nvPr/>
        </p:nvSpPr>
        <p:spPr>
          <a:xfrm>
            <a:off x="571320" y="3619440"/>
            <a:ext cx="11023560" cy="360"/>
          </a:xfrm>
          <a:prstGeom prst="line">
            <a:avLst/>
          </a:prstGeom>
          <a:ln w="57240">
            <a:solidFill>
              <a:srgbClr val="000000"/>
            </a:solidFill>
            <a:miter/>
          </a:ln>
        </p:spPr>
        <p:style>
          <a:lnRef idx="0"/>
          <a:fillRef idx="0"/>
          <a:effectRef idx="0"/>
          <a:fontRef idx="minor"/>
        </p:style>
      </p:sp>
      <p:sp>
        <p:nvSpPr>
          <p:cNvPr id="8" name="PlaceHolder 4"/>
          <p:cNvSpPr>
            <a:spLocks noGrp="1"/>
          </p:cNvSpPr>
          <p:nvPr>
            <p:ph type="title"/>
          </p:nvPr>
        </p:nvSpPr>
        <p:spPr>
          <a:xfrm>
            <a:off x="0" y="657720"/>
            <a:ext cx="12191400" cy="104148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Picture 4" descr=""/>
          <p:cNvPicPr/>
          <p:nvPr/>
        </p:nvPicPr>
        <p:blipFill>
          <a:blip r:embed="rId2"/>
          <a:stretch/>
        </p:blipFill>
        <p:spPr>
          <a:xfrm>
            <a:off x="0" y="-4680"/>
            <a:ext cx="12192840" cy="7058880"/>
          </a:xfrm>
          <a:prstGeom prst="rect">
            <a:avLst/>
          </a:prstGeom>
          <a:ln>
            <a:noFill/>
          </a:ln>
        </p:spPr>
      </p:pic>
      <p:sp>
        <p:nvSpPr>
          <p:cNvPr id="47" name="CustomShape 1"/>
          <p:cNvSpPr/>
          <p:nvPr/>
        </p:nvSpPr>
        <p:spPr>
          <a:xfrm>
            <a:off x="0" y="6563520"/>
            <a:ext cx="12191400" cy="248760"/>
          </a:xfrm>
          <a:prstGeom prst="rect">
            <a:avLst/>
          </a:prstGeom>
          <a:solidFill>
            <a:srgbClr val="000000"/>
          </a:solidFill>
          <a:ln w="12600">
            <a:noFill/>
          </a:ln>
        </p:spPr>
        <p:style>
          <a:lnRef idx="0"/>
          <a:fillRef idx="0"/>
          <a:effectRef idx="0"/>
          <a:fontRef idx="minor"/>
        </p:style>
      </p:sp>
      <p:pic>
        <p:nvPicPr>
          <p:cNvPr id="48" name="Picture 19" descr=""/>
          <p:cNvPicPr/>
          <p:nvPr/>
        </p:nvPicPr>
        <p:blipFill>
          <a:blip r:embed="rId3"/>
          <a:srcRect l="5233" t="5565" r="7773" b="7404"/>
          <a:stretch/>
        </p:blipFill>
        <p:spPr>
          <a:xfrm>
            <a:off x="9708480" y="58680"/>
            <a:ext cx="2429280" cy="1295280"/>
          </a:xfrm>
          <a:prstGeom prst="rect">
            <a:avLst/>
          </a:prstGeom>
          <a:ln>
            <a:noFill/>
          </a:ln>
        </p:spPr>
      </p:pic>
      <p:pic>
        <p:nvPicPr>
          <p:cNvPr id="49" name="Picture 7" descr=""/>
          <p:cNvPicPr/>
          <p:nvPr/>
        </p:nvPicPr>
        <p:blipFill>
          <a:blip r:embed="rId4"/>
          <a:stretch/>
        </p:blipFill>
        <p:spPr>
          <a:xfrm>
            <a:off x="11745360" y="6076440"/>
            <a:ext cx="414720" cy="710640"/>
          </a:xfrm>
          <a:prstGeom prst="rect">
            <a:avLst/>
          </a:prstGeom>
          <a:ln>
            <a:noFill/>
          </a:ln>
        </p:spPr>
      </p:pic>
      <p:pic>
        <p:nvPicPr>
          <p:cNvPr id="50" name="Picture 12" descr=""/>
          <p:cNvPicPr/>
          <p:nvPr/>
        </p:nvPicPr>
        <p:blipFill>
          <a:blip r:embed="rId5"/>
          <a:stretch/>
        </p:blipFill>
        <p:spPr>
          <a:xfrm>
            <a:off x="30600" y="6247080"/>
            <a:ext cx="878040" cy="581040"/>
          </a:xfrm>
          <a:prstGeom prst="rect">
            <a:avLst/>
          </a:prstGeom>
          <a:ln>
            <a:noFill/>
          </a:ln>
        </p:spPr>
      </p:pic>
      <p:sp>
        <p:nvSpPr>
          <p:cNvPr id="51"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5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Picture 4" descr=""/>
          <p:cNvPicPr/>
          <p:nvPr/>
        </p:nvPicPr>
        <p:blipFill>
          <a:blip r:embed="rId2"/>
          <a:stretch/>
        </p:blipFill>
        <p:spPr>
          <a:xfrm>
            <a:off x="0" y="-4680"/>
            <a:ext cx="12192840" cy="7058880"/>
          </a:xfrm>
          <a:prstGeom prst="rect">
            <a:avLst/>
          </a:prstGeom>
          <a:ln>
            <a:noFill/>
          </a:ln>
        </p:spPr>
      </p:pic>
      <p:sp>
        <p:nvSpPr>
          <p:cNvPr id="90" name="CustomShape 1"/>
          <p:cNvSpPr/>
          <p:nvPr/>
        </p:nvSpPr>
        <p:spPr>
          <a:xfrm>
            <a:off x="0" y="6563520"/>
            <a:ext cx="12191400" cy="248760"/>
          </a:xfrm>
          <a:prstGeom prst="rect">
            <a:avLst/>
          </a:prstGeom>
          <a:solidFill>
            <a:srgbClr val="000000"/>
          </a:solidFill>
          <a:ln w="12600">
            <a:noFill/>
          </a:ln>
        </p:spPr>
        <p:style>
          <a:lnRef idx="0"/>
          <a:fillRef idx="0"/>
          <a:effectRef idx="0"/>
          <a:fontRef idx="minor"/>
        </p:style>
      </p:sp>
      <p:pic>
        <p:nvPicPr>
          <p:cNvPr id="91" name="Picture 19" descr=""/>
          <p:cNvPicPr/>
          <p:nvPr/>
        </p:nvPicPr>
        <p:blipFill>
          <a:blip r:embed="rId3"/>
          <a:srcRect l="5233" t="5565" r="7773" b="7404"/>
          <a:stretch/>
        </p:blipFill>
        <p:spPr>
          <a:xfrm>
            <a:off x="9708480" y="58680"/>
            <a:ext cx="2429280" cy="1295280"/>
          </a:xfrm>
          <a:prstGeom prst="rect">
            <a:avLst/>
          </a:prstGeom>
          <a:ln>
            <a:noFill/>
          </a:ln>
        </p:spPr>
      </p:pic>
      <p:pic>
        <p:nvPicPr>
          <p:cNvPr id="92" name="Picture 7" descr=""/>
          <p:cNvPicPr/>
          <p:nvPr/>
        </p:nvPicPr>
        <p:blipFill>
          <a:blip r:embed="rId4"/>
          <a:stretch/>
        </p:blipFill>
        <p:spPr>
          <a:xfrm>
            <a:off x="11745360" y="6076440"/>
            <a:ext cx="414720" cy="710640"/>
          </a:xfrm>
          <a:prstGeom prst="rect">
            <a:avLst/>
          </a:prstGeom>
          <a:ln>
            <a:noFill/>
          </a:ln>
        </p:spPr>
      </p:pic>
      <p:pic>
        <p:nvPicPr>
          <p:cNvPr id="93" name="Picture 12" descr=""/>
          <p:cNvPicPr/>
          <p:nvPr/>
        </p:nvPicPr>
        <p:blipFill>
          <a:blip r:embed="rId5"/>
          <a:stretch/>
        </p:blipFill>
        <p:spPr>
          <a:xfrm>
            <a:off x="30600" y="6247080"/>
            <a:ext cx="878040" cy="581040"/>
          </a:xfrm>
          <a:prstGeom prst="rect">
            <a:avLst/>
          </a:prstGeom>
          <a:ln>
            <a:noFill/>
          </a:ln>
        </p:spPr>
      </p:pic>
      <p:sp>
        <p:nvSpPr>
          <p:cNvPr id="94" name="CustomShape 2"/>
          <p:cNvSpPr/>
          <p:nvPr/>
        </p:nvSpPr>
        <p:spPr>
          <a:xfrm>
            <a:off x="0" y="0"/>
            <a:ext cx="12191400" cy="6857280"/>
          </a:xfrm>
          <a:prstGeom prst="rect">
            <a:avLst/>
          </a:prstGeom>
          <a:gradFill rotWithShape="0">
            <a:gsLst>
              <a:gs pos="0">
                <a:srgbClr val="d9d9d9"/>
              </a:gs>
              <a:gs pos="100000">
                <a:srgbClr val="e2f0d9"/>
              </a:gs>
            </a:gsLst>
            <a:lin ang="0"/>
          </a:gradFill>
          <a:ln w="12600">
            <a:noFill/>
          </a:ln>
        </p:spPr>
        <p:style>
          <a:lnRef idx="0"/>
          <a:fillRef idx="0"/>
          <a:effectRef idx="0"/>
          <a:fontRef idx="minor"/>
        </p:style>
      </p:sp>
      <p:sp>
        <p:nvSpPr>
          <p:cNvPr id="95" name="Line 3"/>
          <p:cNvSpPr/>
          <p:nvPr/>
        </p:nvSpPr>
        <p:spPr>
          <a:xfrm>
            <a:off x="571320" y="552240"/>
            <a:ext cx="11023560" cy="360"/>
          </a:xfrm>
          <a:prstGeom prst="line">
            <a:avLst/>
          </a:prstGeom>
          <a:ln w="57240">
            <a:solidFill>
              <a:srgbClr val="000000"/>
            </a:solidFill>
            <a:miter/>
          </a:ln>
        </p:spPr>
        <p:style>
          <a:lnRef idx="0"/>
          <a:fillRef idx="0"/>
          <a:effectRef idx="0"/>
          <a:fontRef idx="minor"/>
        </p:style>
      </p:sp>
      <p:sp>
        <p:nvSpPr>
          <p:cNvPr id="96" name="Line 4"/>
          <p:cNvSpPr/>
          <p:nvPr/>
        </p:nvSpPr>
        <p:spPr>
          <a:xfrm>
            <a:off x="571320" y="1809720"/>
            <a:ext cx="11023560" cy="360"/>
          </a:xfrm>
          <a:prstGeom prst="line">
            <a:avLst/>
          </a:prstGeom>
          <a:ln w="57240">
            <a:solidFill>
              <a:srgbClr val="000000"/>
            </a:solidFill>
            <a:miter/>
          </a:ln>
        </p:spPr>
        <p:style>
          <a:lnRef idx="0"/>
          <a:fillRef idx="0"/>
          <a:effectRef idx="0"/>
          <a:fontRef idx="minor"/>
        </p:style>
      </p:sp>
      <p:pic>
        <p:nvPicPr>
          <p:cNvPr id="97" name="Picture 2" descr=""/>
          <p:cNvPicPr/>
          <p:nvPr/>
        </p:nvPicPr>
        <p:blipFill>
          <a:blip r:embed="rId6"/>
          <a:stretch/>
        </p:blipFill>
        <p:spPr>
          <a:xfrm>
            <a:off x="571680" y="2748600"/>
            <a:ext cx="1789920" cy="599400"/>
          </a:xfrm>
          <a:prstGeom prst="rect">
            <a:avLst/>
          </a:prstGeom>
          <a:ln>
            <a:noFill/>
          </a:ln>
        </p:spPr>
      </p:pic>
      <p:pic>
        <p:nvPicPr>
          <p:cNvPr id="98" name="Picture 4" descr=""/>
          <p:cNvPicPr/>
          <p:nvPr/>
        </p:nvPicPr>
        <p:blipFill>
          <a:blip r:embed="rId7"/>
          <a:stretch/>
        </p:blipFill>
        <p:spPr>
          <a:xfrm>
            <a:off x="2477880" y="2935080"/>
            <a:ext cx="2124000" cy="342360"/>
          </a:xfrm>
          <a:prstGeom prst="rect">
            <a:avLst/>
          </a:prstGeom>
          <a:ln>
            <a:noFill/>
          </a:ln>
        </p:spPr>
      </p:pic>
      <p:pic>
        <p:nvPicPr>
          <p:cNvPr id="99" name="Immagine 20" descr=""/>
          <p:cNvPicPr/>
          <p:nvPr/>
        </p:nvPicPr>
        <p:blipFill>
          <a:blip r:embed="rId8"/>
          <a:stretch/>
        </p:blipFill>
        <p:spPr>
          <a:xfrm>
            <a:off x="6641280" y="2851200"/>
            <a:ext cx="2007000" cy="444960"/>
          </a:xfrm>
          <a:prstGeom prst="rect">
            <a:avLst/>
          </a:prstGeom>
          <a:ln>
            <a:noFill/>
          </a:ln>
        </p:spPr>
      </p:pic>
      <p:pic>
        <p:nvPicPr>
          <p:cNvPr id="100" name="Picture 3" descr=""/>
          <p:cNvPicPr/>
          <p:nvPr/>
        </p:nvPicPr>
        <p:blipFill>
          <a:blip r:embed="rId9"/>
          <a:stretch/>
        </p:blipFill>
        <p:spPr>
          <a:xfrm>
            <a:off x="10318680" y="2649600"/>
            <a:ext cx="1275480" cy="1028160"/>
          </a:xfrm>
          <a:prstGeom prst="rect">
            <a:avLst/>
          </a:prstGeom>
          <a:ln>
            <a:noFill/>
          </a:ln>
        </p:spPr>
      </p:pic>
      <p:pic>
        <p:nvPicPr>
          <p:cNvPr id="101" name="Picture 6" descr=""/>
          <p:cNvPicPr/>
          <p:nvPr/>
        </p:nvPicPr>
        <p:blipFill>
          <a:blip r:embed="rId10"/>
          <a:stretch/>
        </p:blipFill>
        <p:spPr>
          <a:xfrm>
            <a:off x="561960" y="3664800"/>
            <a:ext cx="1595520" cy="559800"/>
          </a:xfrm>
          <a:prstGeom prst="rect">
            <a:avLst/>
          </a:prstGeom>
          <a:ln>
            <a:noFill/>
          </a:ln>
        </p:spPr>
      </p:pic>
      <p:pic>
        <p:nvPicPr>
          <p:cNvPr id="102" name="Picture 1" descr=""/>
          <p:cNvPicPr/>
          <p:nvPr/>
        </p:nvPicPr>
        <p:blipFill>
          <a:blip r:embed="rId11"/>
          <a:stretch/>
        </p:blipFill>
        <p:spPr>
          <a:xfrm>
            <a:off x="2417760" y="3585240"/>
            <a:ext cx="1408320" cy="595800"/>
          </a:xfrm>
          <a:prstGeom prst="rect">
            <a:avLst/>
          </a:prstGeom>
          <a:ln>
            <a:noFill/>
          </a:ln>
        </p:spPr>
      </p:pic>
      <p:pic>
        <p:nvPicPr>
          <p:cNvPr id="103" name="Picture 1" descr=""/>
          <p:cNvPicPr/>
          <p:nvPr/>
        </p:nvPicPr>
        <p:blipFill>
          <a:blip r:embed="rId12"/>
          <a:stretch/>
        </p:blipFill>
        <p:spPr>
          <a:xfrm>
            <a:off x="4034520" y="3607200"/>
            <a:ext cx="1441440" cy="542160"/>
          </a:xfrm>
          <a:prstGeom prst="rect">
            <a:avLst/>
          </a:prstGeom>
          <a:ln w="9360">
            <a:noFill/>
          </a:ln>
        </p:spPr>
      </p:pic>
      <p:pic>
        <p:nvPicPr>
          <p:cNvPr id="104" name="Immagine 6" descr=""/>
          <p:cNvPicPr/>
          <p:nvPr/>
        </p:nvPicPr>
        <p:blipFill>
          <a:blip r:embed="rId13"/>
          <a:stretch/>
        </p:blipFill>
        <p:spPr>
          <a:xfrm>
            <a:off x="8015760" y="3628800"/>
            <a:ext cx="1026000" cy="570240"/>
          </a:xfrm>
          <a:prstGeom prst="rect">
            <a:avLst/>
          </a:prstGeom>
          <a:ln>
            <a:noFill/>
          </a:ln>
        </p:spPr>
      </p:pic>
      <p:pic>
        <p:nvPicPr>
          <p:cNvPr id="105" name="Εικόνα 1" descr=""/>
          <p:cNvPicPr/>
          <p:nvPr/>
        </p:nvPicPr>
        <p:blipFill>
          <a:blip r:embed="rId14"/>
          <a:stretch/>
        </p:blipFill>
        <p:spPr>
          <a:xfrm>
            <a:off x="9463320" y="3585240"/>
            <a:ext cx="1899360" cy="624960"/>
          </a:xfrm>
          <a:prstGeom prst="rect">
            <a:avLst/>
          </a:prstGeom>
          <a:ln w="9360">
            <a:noFill/>
          </a:ln>
        </p:spPr>
      </p:pic>
      <p:pic>
        <p:nvPicPr>
          <p:cNvPr id="106" name="Immagine 2" descr=""/>
          <p:cNvPicPr/>
          <p:nvPr/>
        </p:nvPicPr>
        <p:blipFill>
          <a:blip r:embed="rId15"/>
          <a:stretch/>
        </p:blipFill>
        <p:spPr>
          <a:xfrm>
            <a:off x="571680" y="4283640"/>
            <a:ext cx="1653120" cy="828720"/>
          </a:xfrm>
          <a:prstGeom prst="rect">
            <a:avLst/>
          </a:prstGeom>
          <a:ln>
            <a:noFill/>
          </a:ln>
        </p:spPr>
      </p:pic>
      <p:pic>
        <p:nvPicPr>
          <p:cNvPr id="107" name="Immagine 21" descr=""/>
          <p:cNvPicPr/>
          <p:nvPr/>
        </p:nvPicPr>
        <p:blipFill>
          <a:blip r:embed="rId16"/>
          <a:stretch/>
        </p:blipFill>
        <p:spPr>
          <a:xfrm>
            <a:off x="2262960" y="4433760"/>
            <a:ext cx="1623600" cy="470520"/>
          </a:xfrm>
          <a:prstGeom prst="rect">
            <a:avLst/>
          </a:prstGeom>
          <a:ln>
            <a:noFill/>
          </a:ln>
        </p:spPr>
      </p:pic>
      <p:pic>
        <p:nvPicPr>
          <p:cNvPr id="108" name="Immagine 18" descr=""/>
          <p:cNvPicPr/>
          <p:nvPr/>
        </p:nvPicPr>
        <p:blipFill>
          <a:blip r:embed="rId17"/>
          <a:srcRect l="0" t="0" r="0" b="20882"/>
          <a:stretch/>
        </p:blipFill>
        <p:spPr>
          <a:xfrm>
            <a:off x="3427920" y="3931200"/>
            <a:ext cx="2527560" cy="1194480"/>
          </a:xfrm>
          <a:prstGeom prst="rect">
            <a:avLst/>
          </a:prstGeom>
          <a:ln>
            <a:noFill/>
          </a:ln>
        </p:spPr>
      </p:pic>
      <p:pic>
        <p:nvPicPr>
          <p:cNvPr id="109" name="Immagine 1" descr=""/>
          <p:cNvPicPr/>
          <p:nvPr/>
        </p:nvPicPr>
        <p:blipFill>
          <a:blip r:embed="rId18"/>
          <a:stretch/>
        </p:blipFill>
        <p:spPr>
          <a:xfrm>
            <a:off x="5420880" y="4051800"/>
            <a:ext cx="1129680" cy="952920"/>
          </a:xfrm>
          <a:prstGeom prst="rect">
            <a:avLst/>
          </a:prstGeom>
          <a:ln>
            <a:noFill/>
          </a:ln>
        </p:spPr>
      </p:pic>
      <p:pic>
        <p:nvPicPr>
          <p:cNvPr id="110" name="28 Imagen" descr=""/>
          <p:cNvPicPr/>
          <p:nvPr/>
        </p:nvPicPr>
        <p:blipFill>
          <a:blip r:embed="rId19"/>
          <a:stretch/>
        </p:blipFill>
        <p:spPr>
          <a:xfrm>
            <a:off x="5784480" y="3277440"/>
            <a:ext cx="2014560" cy="1024920"/>
          </a:xfrm>
          <a:prstGeom prst="rect">
            <a:avLst/>
          </a:prstGeom>
          <a:ln w="9360">
            <a:noFill/>
          </a:ln>
        </p:spPr>
      </p:pic>
      <p:pic>
        <p:nvPicPr>
          <p:cNvPr id="111" name="Picture 4" descr=""/>
          <p:cNvPicPr/>
          <p:nvPr/>
        </p:nvPicPr>
        <p:blipFill>
          <a:blip r:embed="rId20"/>
          <a:stretch/>
        </p:blipFill>
        <p:spPr>
          <a:xfrm>
            <a:off x="571680" y="5346720"/>
            <a:ext cx="1653120" cy="275040"/>
          </a:xfrm>
          <a:prstGeom prst="rect">
            <a:avLst/>
          </a:prstGeom>
          <a:ln>
            <a:noFill/>
          </a:ln>
        </p:spPr>
      </p:pic>
      <p:pic>
        <p:nvPicPr>
          <p:cNvPr id="112" name="Picture 3" descr=""/>
          <p:cNvPicPr/>
          <p:nvPr/>
        </p:nvPicPr>
        <p:blipFill>
          <a:blip r:embed="rId21"/>
          <a:stretch/>
        </p:blipFill>
        <p:spPr>
          <a:xfrm>
            <a:off x="2587320" y="5192280"/>
            <a:ext cx="1171440" cy="676080"/>
          </a:xfrm>
          <a:prstGeom prst="rect">
            <a:avLst/>
          </a:prstGeom>
          <a:ln>
            <a:noFill/>
          </a:ln>
        </p:spPr>
      </p:pic>
      <p:pic>
        <p:nvPicPr>
          <p:cNvPr id="113" name="Picture 1" descr=""/>
          <p:cNvPicPr/>
          <p:nvPr/>
        </p:nvPicPr>
        <p:blipFill>
          <a:blip r:embed="rId22"/>
          <a:stretch/>
        </p:blipFill>
        <p:spPr>
          <a:xfrm>
            <a:off x="4112280" y="5177520"/>
            <a:ext cx="1184760" cy="678600"/>
          </a:xfrm>
          <a:prstGeom prst="rect">
            <a:avLst/>
          </a:prstGeom>
          <a:ln>
            <a:noFill/>
          </a:ln>
        </p:spPr>
      </p:pic>
      <p:pic>
        <p:nvPicPr>
          <p:cNvPr id="114" name="Εικόνα 1" descr=""/>
          <p:cNvPicPr/>
          <p:nvPr/>
        </p:nvPicPr>
        <p:blipFill>
          <a:blip r:embed="rId23"/>
          <a:stretch/>
        </p:blipFill>
        <p:spPr>
          <a:xfrm>
            <a:off x="5737320" y="5369400"/>
            <a:ext cx="1668600" cy="534600"/>
          </a:xfrm>
          <a:prstGeom prst="rect">
            <a:avLst/>
          </a:prstGeom>
          <a:ln>
            <a:noFill/>
          </a:ln>
        </p:spPr>
      </p:pic>
      <p:pic>
        <p:nvPicPr>
          <p:cNvPr id="115" name="Imagem 1" descr=""/>
          <p:cNvPicPr/>
          <p:nvPr/>
        </p:nvPicPr>
        <p:blipFill>
          <a:blip r:embed="rId24"/>
          <a:stretch/>
        </p:blipFill>
        <p:spPr>
          <a:xfrm>
            <a:off x="7735320" y="5130000"/>
            <a:ext cx="1727280" cy="891000"/>
          </a:xfrm>
          <a:prstGeom prst="rect">
            <a:avLst/>
          </a:prstGeom>
          <a:ln>
            <a:noFill/>
          </a:ln>
        </p:spPr>
      </p:pic>
      <p:pic>
        <p:nvPicPr>
          <p:cNvPr id="116" name="Picture 17" descr=""/>
          <p:cNvPicPr/>
          <p:nvPr/>
        </p:nvPicPr>
        <p:blipFill>
          <a:blip r:embed="rId25"/>
          <a:stretch/>
        </p:blipFill>
        <p:spPr>
          <a:xfrm>
            <a:off x="8286840" y="4193280"/>
            <a:ext cx="1032480" cy="1032480"/>
          </a:xfrm>
          <a:prstGeom prst="rect">
            <a:avLst/>
          </a:prstGeom>
          <a:ln>
            <a:noFill/>
          </a:ln>
        </p:spPr>
      </p:pic>
      <p:pic>
        <p:nvPicPr>
          <p:cNvPr id="117" name="Imagem 22" descr=""/>
          <p:cNvPicPr/>
          <p:nvPr/>
        </p:nvPicPr>
        <p:blipFill>
          <a:blip r:embed="rId26"/>
          <a:stretch/>
        </p:blipFill>
        <p:spPr>
          <a:xfrm>
            <a:off x="9901800" y="5166360"/>
            <a:ext cx="1533600" cy="940320"/>
          </a:xfrm>
          <a:prstGeom prst="rect">
            <a:avLst/>
          </a:prstGeom>
          <a:ln>
            <a:noFill/>
          </a:ln>
        </p:spPr>
      </p:pic>
      <p:pic>
        <p:nvPicPr>
          <p:cNvPr id="118" name="Picture 2" descr=""/>
          <p:cNvPicPr/>
          <p:nvPr/>
        </p:nvPicPr>
        <p:blipFill>
          <a:blip r:embed="rId27"/>
          <a:stretch/>
        </p:blipFill>
        <p:spPr>
          <a:xfrm>
            <a:off x="2322720" y="5979600"/>
            <a:ext cx="1436400" cy="605160"/>
          </a:xfrm>
          <a:prstGeom prst="rect">
            <a:avLst/>
          </a:prstGeom>
          <a:ln w="9360">
            <a:noFill/>
          </a:ln>
        </p:spPr>
      </p:pic>
      <p:pic>
        <p:nvPicPr>
          <p:cNvPr id="119" name="Picture 10" descr=""/>
          <p:cNvPicPr/>
          <p:nvPr/>
        </p:nvPicPr>
        <p:blipFill>
          <a:blip r:embed="rId28"/>
          <a:srcRect l="0" t="0" r="0" b="28561"/>
          <a:stretch/>
        </p:blipFill>
        <p:spPr>
          <a:xfrm>
            <a:off x="571680" y="6035760"/>
            <a:ext cx="1527480" cy="492120"/>
          </a:xfrm>
          <a:prstGeom prst="rect">
            <a:avLst/>
          </a:prstGeom>
          <a:ln>
            <a:noFill/>
          </a:ln>
        </p:spPr>
      </p:pic>
      <p:pic>
        <p:nvPicPr>
          <p:cNvPr id="120" name="Εικόνα 5" descr=""/>
          <p:cNvPicPr/>
          <p:nvPr/>
        </p:nvPicPr>
        <p:blipFill>
          <a:blip r:embed="rId29"/>
          <a:stretch/>
        </p:blipFill>
        <p:spPr>
          <a:xfrm>
            <a:off x="5420520" y="5929560"/>
            <a:ext cx="1483200" cy="808920"/>
          </a:xfrm>
          <a:prstGeom prst="rect">
            <a:avLst/>
          </a:prstGeom>
          <a:ln w="9360">
            <a:noFill/>
          </a:ln>
        </p:spPr>
      </p:pic>
      <p:pic>
        <p:nvPicPr>
          <p:cNvPr id="121" name="Picture 12" descr=""/>
          <p:cNvPicPr/>
          <p:nvPr/>
        </p:nvPicPr>
        <p:blipFill>
          <a:blip r:embed="rId30"/>
          <a:stretch/>
        </p:blipFill>
        <p:spPr>
          <a:xfrm>
            <a:off x="8535600" y="2235960"/>
            <a:ext cx="2185560" cy="1740960"/>
          </a:xfrm>
          <a:prstGeom prst="rect">
            <a:avLst/>
          </a:prstGeom>
          <a:ln>
            <a:noFill/>
          </a:ln>
        </p:spPr>
      </p:pic>
      <p:sp>
        <p:nvSpPr>
          <p:cNvPr id="122" name="CustomShape 5"/>
          <p:cNvSpPr/>
          <p:nvPr/>
        </p:nvSpPr>
        <p:spPr>
          <a:xfrm>
            <a:off x="7202520" y="6208200"/>
            <a:ext cx="4304880" cy="2998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n-GB" sz="2400" spc="-1" strike="noStrike">
                <a:solidFill>
                  <a:srgbClr val="379901"/>
                </a:solidFill>
                <a:latin typeface="Calibri"/>
                <a:ea typeface="DejaVu Sans"/>
              </a:rPr>
              <a:t>www.integridy.eu / @integridy</a:t>
            </a:r>
            <a:endParaRPr b="0" lang="en-GB" sz="2400" spc="-1" strike="noStrike">
              <a:latin typeface="Arial"/>
            </a:endParaRPr>
          </a:p>
        </p:txBody>
      </p:sp>
      <p:pic>
        <p:nvPicPr>
          <p:cNvPr id="123" name="Picture 2" descr=""/>
          <p:cNvPicPr/>
          <p:nvPr/>
        </p:nvPicPr>
        <p:blipFill>
          <a:blip r:embed="rId31"/>
          <a:stretch/>
        </p:blipFill>
        <p:spPr>
          <a:xfrm>
            <a:off x="3795480" y="6112440"/>
            <a:ext cx="1719000" cy="448560"/>
          </a:xfrm>
          <a:prstGeom prst="rect">
            <a:avLst/>
          </a:prstGeom>
          <a:ln>
            <a:noFill/>
          </a:ln>
        </p:spPr>
      </p:pic>
      <p:pic>
        <p:nvPicPr>
          <p:cNvPr id="124" name="Picture 3" descr=""/>
          <p:cNvPicPr/>
          <p:nvPr/>
        </p:nvPicPr>
        <p:blipFill>
          <a:blip r:embed="rId32"/>
          <a:stretch/>
        </p:blipFill>
        <p:spPr>
          <a:xfrm>
            <a:off x="4709520" y="2773800"/>
            <a:ext cx="1861920" cy="548640"/>
          </a:xfrm>
          <a:prstGeom prst="rect">
            <a:avLst/>
          </a:prstGeom>
          <a:ln>
            <a:noFill/>
          </a:ln>
        </p:spPr>
      </p:pic>
      <p:pic>
        <p:nvPicPr>
          <p:cNvPr id="125" name="Picture 2" descr=""/>
          <p:cNvPicPr/>
          <p:nvPr/>
        </p:nvPicPr>
        <p:blipFill>
          <a:blip r:embed="rId33"/>
          <a:stretch/>
        </p:blipFill>
        <p:spPr>
          <a:xfrm>
            <a:off x="9569520" y="4385520"/>
            <a:ext cx="1798560" cy="431280"/>
          </a:xfrm>
          <a:prstGeom prst="rect">
            <a:avLst/>
          </a:prstGeom>
          <a:ln>
            <a:noFill/>
          </a:ln>
        </p:spPr>
      </p:pic>
      <p:pic>
        <p:nvPicPr>
          <p:cNvPr id="126" name="Picture 9" descr=""/>
          <p:cNvPicPr/>
          <p:nvPr/>
        </p:nvPicPr>
        <p:blipFill>
          <a:blip r:embed="rId34"/>
          <a:stretch/>
        </p:blipFill>
        <p:spPr>
          <a:xfrm>
            <a:off x="7097400" y="4260240"/>
            <a:ext cx="898560" cy="898560"/>
          </a:xfrm>
          <a:prstGeom prst="rect">
            <a:avLst/>
          </a:prstGeom>
          <a:ln>
            <a:noFill/>
          </a:ln>
        </p:spPr>
      </p:pic>
      <p:sp>
        <p:nvSpPr>
          <p:cNvPr id="127" name="PlaceHolder 6"/>
          <p:cNvSpPr>
            <a:spLocks noGrp="1"/>
          </p:cNvSpPr>
          <p:nvPr>
            <p:ph type="title"/>
          </p:nvPr>
        </p:nvSpPr>
        <p:spPr>
          <a:xfrm>
            <a:off x="0" y="657720"/>
            <a:ext cx="12191400" cy="104148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28"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5"/>
    <p:sldLayoutId id="2147483676" r:id="rId36"/>
    <p:sldLayoutId id="2147483677" r:id="rId37"/>
    <p:sldLayoutId id="2147483678" r:id="rId38"/>
    <p:sldLayoutId id="2147483679" r:id="rId39"/>
    <p:sldLayoutId id="2147483680" r:id="rId40"/>
    <p:sldLayoutId id="2147483681" r:id="rId41"/>
    <p:sldLayoutId id="2147483682" r:id="rId42"/>
    <p:sldLayoutId id="2147483683" r:id="rId43"/>
    <p:sldLayoutId id="2147483684" r:id="rId44"/>
    <p:sldLayoutId id="2147483685" r:id="rId45"/>
    <p:sldLayoutId id="2147483686" r:id="rId4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hub.docker.com/"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hyperlink" Target="https://blog.newrelic.com/2016/06/20/docker-osx-mac/"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it.mathworks.com/matlabcentral/answers/407335-is-it-possible-to-use-polyspace-with-docker"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mailto:root@4d08b214a9a6" TargetMode="External"/><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hub.docker.com/r/gsorce/dockertutorial-matlab-installation/" TargetMode="External"/><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hub.docker.com/r/flywheel/matlab-mcr/" TargetMode="External"/><Relationship Id="rId2" Type="http://schemas.openxmlformats.org/officeDocument/2006/relationships/hyperlink" Target="https://hub.docker.com/r/flywheel/matlab-mcr/tags/" TargetMode="External"/><Relationship Id="rId3" Type="http://schemas.openxmlformats.org/officeDocument/2006/relationships/hyperlink" Target="https://github.com/flywheel-apps/matlab-mcr" TargetMode="External"/><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hyperlink" Target="https://hub.docker.com/r/gsorce/matlab-mcr-java/" TargetMode="External"/><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hyperlink" Target="https://gist.github.com/hallazzang/c346e544b1c6fce8f304fdd5b2295fb6" TargetMode="External"/><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hyperlink" Target="https://hub.docker.com/_/tomcat/" TargetMode="External"/><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hyperlink" Target="https://hub.docker.com/r/gsorce/matlab-mcr-java/" TargetMode="External"/><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hyperlink" Target="https://github.com/gsorce/dockertutorial" TargetMode="External"/><Relationship Id="rId2" Type="http://schemas.openxmlformats.org/officeDocument/2006/relationships/hyperlink" Target="https://www.scalablepath.com/blog/get-started-docker-windows" TargetMode="External"/><Relationship Id="rId3"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store.docker.com/search?type=edition&amp;offering=community" TargetMode="External"/><Relationship Id="rId2" Type="http://schemas.openxmlformats.org/officeDocument/2006/relationships/hyperlink" Target="https://www.docker.com/products/docker-desktop"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hub.docker.com/"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0" y="2467800"/>
            <a:ext cx="12191400" cy="1041480"/>
          </a:xfrm>
          <a:prstGeom prst="rect">
            <a:avLst/>
          </a:prstGeom>
          <a:solidFill>
            <a:srgbClr val="379901"/>
          </a:solidFill>
          <a:ln>
            <a:noFill/>
          </a:ln>
        </p:spPr>
        <p:style>
          <a:lnRef idx="0"/>
          <a:fillRef idx="0"/>
          <a:effectRef idx="0"/>
          <a:fontRef idx="minor"/>
        </p:style>
        <p:txBody>
          <a:bodyPr lIns="90000" rIns="90000" tIns="45000" bIns="45000" anchor="ctr">
            <a:normAutofit/>
          </a:bodyPr>
          <a:p>
            <a:pPr marL="252000" algn="ctr">
              <a:lnSpc>
                <a:spcPct val="90000"/>
              </a:lnSpc>
            </a:pPr>
            <a:br/>
            <a:r>
              <a:rPr b="1" lang="en-GB" sz="6000" spc="-1" strike="noStrike">
                <a:solidFill>
                  <a:srgbClr val="ffffff"/>
                </a:solidFill>
                <a:latin typeface="Calibri Light"/>
              </a:rPr>
              <a:t>[inteGRIDy] IoW Docker Tutorial</a:t>
            </a:r>
            <a:br/>
            <a:endParaRPr b="0" lang="en-GB" sz="6000" spc="-1" strike="noStrike">
              <a:latin typeface="Arial"/>
            </a:endParaRPr>
          </a:p>
        </p:txBody>
      </p:sp>
      <p:sp>
        <p:nvSpPr>
          <p:cNvPr id="166" name="CustomShape 2"/>
          <p:cNvSpPr/>
          <p:nvPr/>
        </p:nvSpPr>
        <p:spPr>
          <a:xfrm>
            <a:off x="571680" y="3780000"/>
            <a:ext cx="11022840" cy="600840"/>
          </a:xfrm>
          <a:prstGeom prst="rect">
            <a:avLst/>
          </a:prstGeom>
          <a:solidFill>
            <a:srgbClr val="ffffff"/>
          </a:solidFill>
          <a:ln>
            <a:noFill/>
          </a:ln>
        </p:spPr>
        <p:style>
          <a:lnRef idx="0"/>
          <a:fillRef idx="0"/>
          <a:effectRef idx="0"/>
          <a:fontRef idx="minor"/>
        </p:style>
        <p:txBody>
          <a:bodyPr lIns="90000" rIns="90000" tIns="45000" bIns="45000">
            <a:normAutofit/>
          </a:bodyPr>
          <a:p>
            <a:pPr algn="ctr">
              <a:lnSpc>
                <a:spcPct val="90000"/>
              </a:lnSpc>
              <a:spcBef>
                <a:spcPts val="1001"/>
              </a:spcBef>
            </a:pPr>
            <a:r>
              <a:rPr b="1" lang="en-GB" sz="3600" spc="-1" strike="noStrike">
                <a:solidFill>
                  <a:srgbClr val="000000"/>
                </a:solidFill>
                <a:latin typeface="Calibri"/>
              </a:rPr>
              <a:t>Giuseppe Sorce (ENG) / 17.10.2018</a:t>
            </a:r>
            <a:endParaRPr b="0" lang="en-GB" sz="3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Introduction to Docker</a:t>
            </a:r>
            <a:endParaRPr b="0" lang="en-GB" sz="4400" spc="-1" strike="noStrike">
              <a:latin typeface="Arial"/>
            </a:endParaRPr>
          </a:p>
        </p:txBody>
      </p:sp>
      <p:sp>
        <p:nvSpPr>
          <p:cNvPr id="210"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2400" spc="-1" strike="noStrike">
                <a:solidFill>
                  <a:srgbClr val="000000"/>
                </a:solidFill>
                <a:latin typeface="Calibri"/>
              </a:rPr>
              <a:t>Docker hub</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          </a:t>
            </a:r>
            <a:r>
              <a:rPr b="0" lang="en-GB" sz="2400" spc="-1" strike="noStrike" u="sng">
                <a:solidFill>
                  <a:srgbClr val="0000ff"/>
                </a:solidFill>
                <a:uFillTx/>
                <a:latin typeface="Calibri"/>
                <a:hlinkClick r:id="rId1"/>
              </a:rPr>
              <a:t>https://hub.docker.com/</a:t>
            </a:r>
            <a:r>
              <a:rPr b="0" lang="en-GB" sz="2400" spc="-1" strike="noStrike">
                <a:solidFill>
                  <a:srgbClr val="000000"/>
                </a:solidFill>
                <a:latin typeface="Calibri"/>
              </a:rPr>
              <a:t> </a:t>
            </a:r>
            <a:endParaRPr b="0" lang="en-GB" sz="2400" spc="-1" strike="noStrike">
              <a:latin typeface="Arial"/>
            </a:endParaRPr>
          </a:p>
          <a:p>
            <a:pPr>
              <a:lnSpc>
                <a:spcPct val="90000"/>
              </a:lnSpc>
              <a:spcBef>
                <a:spcPts val="1001"/>
              </a:spcBef>
            </a:pPr>
            <a:r>
              <a:rPr b="0" lang="en-GB" sz="2000" spc="-1" strike="noStrike">
                <a:solidFill>
                  <a:srgbClr val="000000"/>
                </a:solidFill>
                <a:latin typeface="Calibri"/>
              </a:rPr>
              <a:t>Docker Hub is a cloud-based registry service which allows you to link to code repositories, build your images and test them, stores manually pushed images, and much more …</a:t>
            </a:r>
            <a:endParaRPr b="0" lang="en-GB" sz="2000" spc="-1" strike="noStrike">
              <a:latin typeface="Arial"/>
            </a:endParaRPr>
          </a:p>
          <a:p>
            <a:pPr>
              <a:lnSpc>
                <a:spcPct val="90000"/>
              </a:lnSpc>
              <a:spcBef>
                <a:spcPts val="1001"/>
              </a:spcBef>
            </a:pPr>
            <a:r>
              <a:rPr b="0" lang="en-GB" sz="2000" spc="-1" strike="noStrike">
                <a:solidFill>
                  <a:srgbClr val="000000"/>
                </a:solidFill>
                <a:latin typeface="Calibri"/>
              </a:rPr>
              <a:t>It provides a centralized resource for container image discovery, distribution and change management, user and team collaboration, and workflow automation throughout the development pipeline.</a:t>
            </a:r>
            <a:endParaRPr b="0" lang="en-GB" sz="2000" spc="-1" strike="noStrike">
              <a:latin typeface="Arial"/>
            </a:endParaRPr>
          </a:p>
          <a:p>
            <a:pPr>
              <a:lnSpc>
                <a:spcPct val="90000"/>
              </a:lnSpc>
              <a:spcBef>
                <a:spcPts val="1001"/>
              </a:spcBef>
            </a:pPr>
            <a:r>
              <a:rPr b="0" lang="en-GB" sz="2000" spc="-1" strike="noStrike">
                <a:solidFill>
                  <a:srgbClr val="000000"/>
                </a:solidFill>
                <a:latin typeface="Calibri"/>
              </a:rPr>
              <a:t>You can log in to Docker Hub using your free Docker ID. (Note: You can search for and pull Docker images from Hub without logging in, however to push images you must log in.)</a:t>
            </a:r>
            <a:endParaRPr b="0" lang="en-GB" sz="2000" spc="-1" strike="noStrike">
              <a:latin typeface="Arial"/>
            </a:endParaRPr>
          </a:p>
          <a:p>
            <a:pPr>
              <a:lnSpc>
                <a:spcPct val="90000"/>
              </a:lnSpc>
              <a:spcBef>
                <a:spcPts val="1001"/>
              </a:spcBef>
            </a:pPr>
            <a:r>
              <a:rPr b="0" lang="en-GB" sz="2000" spc="-1" strike="noStrike">
                <a:solidFill>
                  <a:srgbClr val="000000"/>
                </a:solidFill>
                <a:latin typeface="Calibri"/>
              </a:rPr>
              <a:t>Your Docker ID gives you one private Docker Hub repository for free. If you need more private repositories, you can upgrade from your free account to a paid plan.</a:t>
            </a:r>
            <a:endParaRPr b="0" lang="en-GB" sz="2000" spc="-1" strike="noStrike">
              <a:latin typeface="Arial"/>
            </a:endParaRPr>
          </a:p>
        </p:txBody>
      </p:sp>
      <p:sp>
        <p:nvSpPr>
          <p:cNvPr id="211"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216234F3-5336-493C-BBEA-AE48F8767AA2}" type="datetime1">
              <a:rPr b="1" lang="en-GB" sz="1400" spc="-1" strike="noStrike">
                <a:solidFill>
                  <a:srgbClr val="ffffff"/>
                </a:solidFill>
                <a:latin typeface="Calibri"/>
              </a:rPr>
              <a:t>16/10/2018</a:t>
            </a:fld>
            <a:endParaRPr b="0" lang="en-GB" sz="1400" spc="-1" strike="noStrike">
              <a:latin typeface="Arial"/>
            </a:endParaRPr>
          </a:p>
        </p:txBody>
      </p:sp>
      <p:sp>
        <p:nvSpPr>
          <p:cNvPr id="212"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13"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A1F8F08D-2660-4D5B-8D72-A630CE1F0EB4}" type="slidenum">
              <a:rPr b="1" lang="en-GB" sz="1600" spc="-1" strike="noStrike">
                <a:solidFill>
                  <a:srgbClr val="ffffff"/>
                </a:solidFill>
                <a:latin typeface="Calibri"/>
              </a:rPr>
              <a:t>1</a:t>
            </a:fld>
            <a:endParaRPr b="0" lang="en-GB" sz="1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Introduction to Docker</a:t>
            </a:r>
            <a:endParaRPr b="0" lang="en-GB" sz="4400" spc="-1" strike="noStrike">
              <a:latin typeface="Arial"/>
            </a:endParaRPr>
          </a:p>
        </p:txBody>
      </p:sp>
      <p:sp>
        <p:nvSpPr>
          <p:cNvPr id="215" name="CustomShape 2"/>
          <p:cNvSpPr/>
          <p:nvPr/>
        </p:nvSpPr>
        <p:spPr>
          <a:xfrm>
            <a:off x="313200" y="1440360"/>
            <a:ext cx="5590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2400" spc="-1" strike="noStrike">
                <a:solidFill>
                  <a:srgbClr val="000000"/>
                </a:solidFill>
                <a:latin typeface="Calibri"/>
              </a:rPr>
              <a:t>Docker Pillars: Images and Containers</a:t>
            </a:r>
            <a:endParaRPr b="0" lang="en-GB" sz="2400" spc="-1" strike="noStrike">
              <a:latin typeface="Arial"/>
            </a:endParaRPr>
          </a:p>
          <a:p>
            <a:pPr>
              <a:lnSpc>
                <a:spcPct val="90000"/>
              </a:lnSpc>
              <a:spcBef>
                <a:spcPts val="1001"/>
              </a:spcBef>
            </a:pPr>
            <a:r>
              <a:rPr b="0" lang="en-GB" sz="1500" spc="-1" strike="noStrike">
                <a:solidFill>
                  <a:srgbClr val="000000"/>
                </a:solidFill>
                <a:latin typeface="Calibri"/>
              </a:rPr>
              <a:t>Images are like a recipe containing all the ingredients and steps to build something, almost like a pre-packaged meal kit. In this context, your image may define the OS, application dependencies, compiling or copying source files, and any configuration parameters needed. The image “recipe” is written in a special file called Dockerfile.</a:t>
            </a:r>
            <a:endParaRPr b="0" lang="en-GB" sz="1500" spc="-1" strike="noStrike">
              <a:latin typeface="Arial"/>
            </a:endParaRPr>
          </a:p>
          <a:p>
            <a:pPr>
              <a:lnSpc>
                <a:spcPct val="90000"/>
              </a:lnSpc>
              <a:spcBef>
                <a:spcPts val="1001"/>
              </a:spcBef>
            </a:pPr>
            <a:r>
              <a:rPr b="0" lang="en-GB" sz="1500" spc="-1" strike="noStrike">
                <a:solidFill>
                  <a:srgbClr val="000000"/>
                </a:solidFill>
                <a:latin typeface="Calibri"/>
              </a:rPr>
              <a:t>Containers are like the pot you cook all the ingredients in so the meal is eventually consumable. You can “serve up” as many copies of the “meal” as you like, or perhaps as many seats your “table” (hardware) will support. In this context, your container is the runtime environment that the image willrun in, providing it’s own OS, memory, disk, network and access.</a:t>
            </a:r>
            <a:endParaRPr b="0" lang="en-GB" sz="1500" spc="-1" strike="noStrike">
              <a:latin typeface="Arial"/>
            </a:endParaRPr>
          </a:p>
          <a:p>
            <a:pPr>
              <a:lnSpc>
                <a:spcPct val="90000"/>
              </a:lnSpc>
              <a:spcBef>
                <a:spcPts val="1001"/>
              </a:spcBef>
            </a:pPr>
            <a:endParaRPr b="0" lang="en-GB" sz="1500" spc="-1" strike="noStrike">
              <a:latin typeface="Arial"/>
            </a:endParaRPr>
          </a:p>
          <a:p>
            <a:pPr>
              <a:lnSpc>
                <a:spcPct val="90000"/>
              </a:lnSpc>
              <a:spcBef>
                <a:spcPts val="1001"/>
              </a:spcBef>
            </a:pPr>
            <a:r>
              <a:rPr b="0" lang="en-GB" sz="900" spc="-1" strike="noStrike">
                <a:solidFill>
                  <a:srgbClr val="000000"/>
                </a:solidFill>
                <a:latin typeface="Calibri"/>
              </a:rPr>
              <a:t>https://medium.com/@mikesparr/containers-and-docker-in-plain-english-for-app-developers-1-of-3-8c52194f15e4</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endParaRPr b="0" lang="en-GB" sz="900" spc="-1" strike="noStrike">
              <a:latin typeface="Arial"/>
            </a:endParaRPr>
          </a:p>
        </p:txBody>
      </p:sp>
      <p:sp>
        <p:nvSpPr>
          <p:cNvPr id="216"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BB26E3F8-3FB8-4801-94A7-BDC69ED48023}" type="datetime1">
              <a:rPr b="1" lang="en-GB" sz="1400" spc="-1" strike="noStrike">
                <a:solidFill>
                  <a:srgbClr val="ffffff"/>
                </a:solidFill>
                <a:latin typeface="Calibri"/>
              </a:rPr>
              <a:t>16/10/2018</a:t>
            </a:fld>
            <a:endParaRPr b="0" lang="en-GB" sz="1400" spc="-1" strike="noStrike">
              <a:latin typeface="Arial"/>
            </a:endParaRPr>
          </a:p>
        </p:txBody>
      </p:sp>
      <p:sp>
        <p:nvSpPr>
          <p:cNvPr id="217"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18"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85B76036-5042-4E5A-B97F-1C6A22A89737}" type="slidenum">
              <a:rPr b="1" lang="en-GB" sz="1600" spc="-1" strike="noStrike">
                <a:solidFill>
                  <a:srgbClr val="ffffff"/>
                </a:solidFill>
                <a:latin typeface="Calibri"/>
              </a:rPr>
              <a:t>1</a:t>
            </a:fld>
            <a:endParaRPr b="0" lang="en-GB" sz="1600" spc="-1" strike="noStrike">
              <a:latin typeface="Arial"/>
            </a:endParaRPr>
          </a:p>
        </p:txBody>
      </p:sp>
      <p:pic>
        <p:nvPicPr>
          <p:cNvPr id="219" name="" descr=""/>
          <p:cNvPicPr/>
          <p:nvPr/>
        </p:nvPicPr>
        <p:blipFill>
          <a:blip r:embed="rId1"/>
          <a:stretch/>
        </p:blipFill>
        <p:spPr>
          <a:xfrm>
            <a:off x="6048000" y="1872000"/>
            <a:ext cx="5461200" cy="3394800"/>
          </a:xfrm>
          <a:prstGeom prst="rect">
            <a:avLst/>
          </a:prstGeom>
          <a:ln>
            <a:noFill/>
          </a:ln>
        </p:spPr>
      </p:pic>
      <p:sp>
        <p:nvSpPr>
          <p:cNvPr id="220" name="CustomShape 6"/>
          <p:cNvSpPr/>
          <p:nvPr/>
        </p:nvSpPr>
        <p:spPr>
          <a:xfrm>
            <a:off x="6552000" y="5184000"/>
            <a:ext cx="4494960" cy="232200"/>
          </a:xfrm>
          <a:prstGeom prst="rect">
            <a:avLst/>
          </a:prstGeom>
          <a:noFill/>
          <a:ln>
            <a:noFill/>
          </a:ln>
        </p:spPr>
        <p:style>
          <a:lnRef idx="0"/>
          <a:fillRef idx="0"/>
          <a:effectRef idx="0"/>
          <a:fontRef idx="minor"/>
        </p:style>
        <p:txBody>
          <a:bodyPr lIns="90000" rIns="90000" tIns="45000" bIns="45000"/>
          <a:p>
            <a:pPr>
              <a:lnSpc>
                <a:spcPct val="100000"/>
              </a:lnSpc>
            </a:pPr>
            <a:r>
              <a:rPr b="0" lang="en-GB" sz="1000" spc="-1" strike="noStrike">
                <a:latin typeface="Arial"/>
              </a:rPr>
              <a:t>Source: </a:t>
            </a:r>
            <a:r>
              <a:rPr b="0" lang="en-GB" sz="1000" spc="-1" strike="noStrike" u="sng">
                <a:solidFill>
                  <a:srgbClr val="0000ff"/>
                </a:solidFill>
                <a:uFillTx/>
                <a:latin typeface="Arial"/>
                <a:hlinkClick r:id="rId2"/>
              </a:rPr>
              <a:t>https://blog.newrelic.com/2016/06/20/docker-osx-mac/</a:t>
            </a:r>
            <a:r>
              <a:rPr b="0" lang="en-GB" sz="1000" spc="-1" strike="noStrike">
                <a:solidFill>
                  <a:srgbClr val="0000ff"/>
                </a:solidFill>
                <a:latin typeface="Arial"/>
              </a:rPr>
              <a:t> by Clay Smith</a:t>
            </a:r>
            <a:endParaRPr b="0" lang="en-GB" sz="1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22"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2200" spc="-1" strike="noStrike">
                <a:solidFill>
                  <a:srgbClr val="000000"/>
                </a:solidFill>
                <a:latin typeface="Calibri"/>
              </a:rPr>
              <a:t>I’ve installed MATLAB on my PC </a:t>
            </a:r>
            <a:r>
              <a:rPr b="0" lang="en-GB" sz="2200" spc="-1" strike="noStrike">
                <a:solidFill>
                  <a:srgbClr val="000000"/>
                </a:solidFill>
                <a:latin typeface="Calibri"/>
                <a:ea typeface="Times New Roman"/>
              </a:rPr>
              <a:t>/home/gsorce/DiscoD/devel/linux/MATLAB/R2018b</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Trial license. After the activation I’ve found that a license file has been created containing the MAC address of my Network Interfaces:</a:t>
            </a:r>
            <a:endParaRPr b="0" lang="en-GB" sz="2200" spc="-1" strike="noStrike">
              <a:latin typeface="Arial"/>
            </a:endParaRPr>
          </a:p>
          <a:p>
            <a:pPr>
              <a:lnSpc>
                <a:spcPct val="100000"/>
              </a:lnSpc>
            </a:pPr>
            <a:r>
              <a:rPr b="0" lang="en-GB" sz="2200" spc="-1" strike="noStrike">
                <a:solidFill>
                  <a:srgbClr val="000000"/>
                </a:solidFill>
                <a:latin typeface="Calibri"/>
                <a:ea typeface="Times New Roman"/>
              </a:rPr>
              <a:t>/home/gsorce/DiscoD/devel/linux/MATLAB/R2018b/licenses/trial_5431804_R2018b.lic </a:t>
            </a:r>
            <a:endParaRPr b="0" lang="en-GB" sz="2200" spc="-1" strike="noStrike">
              <a:latin typeface="Arial"/>
            </a:endParaRPr>
          </a:p>
          <a:p>
            <a:pPr>
              <a:lnSpc>
                <a:spcPct val="100000"/>
              </a:lnSpc>
            </a:pPr>
            <a:r>
              <a:rPr b="0" lang="en-GB" sz="2200" spc="-1" strike="noStrike">
                <a:solidFill>
                  <a:srgbClr val="000000"/>
                </a:solidFill>
                <a:latin typeface="Calibri"/>
                <a:ea typeface="Times New Roman"/>
              </a:rPr>
              <a:t>     </a:t>
            </a:r>
            <a:r>
              <a:rPr b="0" lang="en-GB" sz="2200" spc="-1" strike="noStrike">
                <a:solidFill>
                  <a:srgbClr val="000000"/>
                </a:solidFill>
                <a:latin typeface="Calibri"/>
                <a:ea typeface="Times New Roman"/>
              </a:rPr>
              <a:t>HOSTID="a434d9b008a1 e01877c97a38"</a:t>
            </a:r>
            <a:endParaRPr b="0" lang="en-GB" sz="2200" spc="-1" strike="noStrike">
              <a:latin typeface="Arial"/>
            </a:endParaRPr>
          </a:p>
          <a:p>
            <a:pPr>
              <a:lnSpc>
                <a:spcPct val="100000"/>
              </a:lnSpc>
            </a:pPr>
            <a:r>
              <a:rPr b="0" lang="en-GB" sz="2200" spc="-1" strike="noStrike">
                <a:solidFill>
                  <a:srgbClr val="000000"/>
                </a:solidFill>
                <a:latin typeface="Calibri"/>
                <a:ea typeface="Times New Roman"/>
              </a:rPr>
              <a:t>So, it’s clear: the license is bound to my PC through my MAC address.</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p:txBody>
      </p:sp>
      <p:sp>
        <p:nvSpPr>
          <p:cNvPr id="223"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76088798-8BC9-4F40-96C1-0996154CFAD6}" type="datetime1">
              <a:rPr b="1" lang="en-GB" sz="1400" spc="-1" strike="noStrike">
                <a:solidFill>
                  <a:srgbClr val="ffffff"/>
                </a:solidFill>
                <a:latin typeface="Calibri"/>
              </a:rPr>
              <a:t>16/10/2018</a:t>
            </a:fld>
            <a:endParaRPr b="0" lang="en-GB" sz="1400" spc="-1" strike="noStrike">
              <a:latin typeface="Arial"/>
            </a:endParaRPr>
          </a:p>
        </p:txBody>
      </p:sp>
      <p:sp>
        <p:nvSpPr>
          <p:cNvPr id="224"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25"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56479959-EED5-41A3-8283-A0EBADE73269}"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27"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Test my installation:</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100000"/>
              </a:lnSpc>
            </a:pPr>
            <a:r>
              <a:rPr b="0" lang="en-GB" sz="1600" spc="-1" strike="noStrike">
                <a:solidFill>
                  <a:srgbClr val="000000"/>
                </a:solidFill>
                <a:latin typeface="Tlwg Typist"/>
                <a:ea typeface="Times New Roman"/>
              </a:rPr>
              <a:t>gsorce@gsorce-LIFEBOOK-A556:~/DiscoD/devel/linux/MATLAB/R2018b$ ./bin/matlab  -c ./licenses/trial_5431804_R2018b.lic  -nodisplay -nosplash -nodesktop -r 'disp hello; exit'</a:t>
            </a:r>
            <a:endParaRPr b="0" lang="en-GB" sz="16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Matlab run whithout the GUI.</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p:txBody>
      </p:sp>
      <p:sp>
        <p:nvSpPr>
          <p:cNvPr id="228"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69CCE47E-9951-4086-996D-ED56F8083D05}" type="datetime1">
              <a:rPr b="1" lang="en-GB" sz="1400" spc="-1" strike="noStrike">
                <a:solidFill>
                  <a:srgbClr val="ffffff"/>
                </a:solidFill>
                <a:latin typeface="Calibri"/>
              </a:rPr>
              <a:t>16/10/2018</a:t>
            </a:fld>
            <a:endParaRPr b="0" lang="en-GB" sz="1400" spc="-1" strike="noStrike">
              <a:latin typeface="Arial"/>
            </a:endParaRPr>
          </a:p>
        </p:txBody>
      </p:sp>
      <p:sp>
        <p:nvSpPr>
          <p:cNvPr id="229"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30"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2C964F6D-889D-4DD2-89DA-5AFE9F021574}"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32"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This approach comes from the MathWorks Support Team: </a:t>
            </a:r>
            <a:r>
              <a:rPr b="0" lang="en-GB" sz="1600" spc="-1" strike="noStrike" u="sng">
                <a:solidFill>
                  <a:srgbClr val="0000ff"/>
                </a:solidFill>
                <a:uFillTx/>
                <a:latin typeface="Calibri"/>
                <a:ea typeface="Times New Roman"/>
                <a:hlinkClick r:id="rId1"/>
              </a:rPr>
              <a:t>https://it.mathworks.com/matlabcentral/answers/407335-is-it-possible-to-use-polyspace-with-docker</a:t>
            </a: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Matlab run whithout the GUI.</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100000"/>
              </a:lnSpc>
            </a:pPr>
            <a:r>
              <a:rPr b="0" lang="en-GB" sz="1600" spc="-1" strike="noStrike">
                <a:solidFill>
                  <a:srgbClr val="000000"/>
                </a:solidFill>
                <a:latin typeface="Tlwg Typist"/>
                <a:ea typeface="Times New Roman"/>
              </a:rPr>
              <a:t>gsorce@gsorce-LIFEBOOK-A556:~/DiscoD/devel/linux/MATLAB/R2018b$ ./bin/matlab  -c ./licenses/trial_5431804_R2018b.lic  -nodisplay -nosplash -nodesktop -r 'disp hello; exit'</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233"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340AC02E-C15A-4F43-93CD-765800A3FF52}" type="datetime1">
              <a:rPr b="1" lang="en-GB" sz="1400" spc="-1" strike="noStrike">
                <a:solidFill>
                  <a:srgbClr val="ffffff"/>
                </a:solidFill>
                <a:latin typeface="Calibri"/>
              </a:rPr>
              <a:t>16/10/2018</a:t>
            </a:fld>
            <a:endParaRPr b="0" lang="en-GB" sz="1400" spc="-1" strike="noStrike">
              <a:latin typeface="Arial"/>
            </a:endParaRPr>
          </a:p>
        </p:txBody>
      </p:sp>
      <p:sp>
        <p:nvSpPr>
          <p:cNvPr id="234"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35"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F5758022-0A5D-4FD8-8BC8-281279BD1768}"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37"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This is the Dockerfile:  ~/DiscoD/devel/linux/dockertutorial-matlab-installation/Dockerfile</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Interesting sections:</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For the image OS layer, use a supported version of Linux,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See the system requirements &lt;https://www.mathworks.com/support/sysreq.html here&gt;.</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I selected ubuntu 18.04 LTS from https://hub.docker.com/_/ubuntu/</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FROM ubuntu:18.04</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r>
              <a:rPr b="0" lang="en-GB" sz="1600" spc="-1" strike="noStrike">
                <a:solidFill>
                  <a:srgbClr val="000000"/>
                </a:solidFill>
                <a:latin typeface="Arial"/>
                <a:ea typeface="Times New Roman"/>
              </a:rPr>
              <a:t>The FROM instruction initializes a new build stage and sets the Base Image for subsequent instructions. As such, a valid Dockerfile must start with a FROM instruction. The image can be any valid image – it is especially easy to start by pulling an image from the Public Repositories.</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238"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3DC2850D-8FEB-4C41-96DF-8D29B271A400}" type="datetime1">
              <a:rPr b="1" lang="en-GB" sz="1400" spc="-1" strike="noStrike">
                <a:solidFill>
                  <a:srgbClr val="ffffff"/>
                </a:solidFill>
                <a:latin typeface="Calibri"/>
              </a:rPr>
              <a:t>16/10/2018</a:t>
            </a:fld>
            <a:endParaRPr b="0" lang="en-GB" sz="1400" spc="-1" strike="noStrike">
              <a:latin typeface="Arial"/>
            </a:endParaRPr>
          </a:p>
        </p:txBody>
      </p:sp>
      <p:sp>
        <p:nvSpPr>
          <p:cNvPr id="239"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40"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F660EB52-81FA-465B-8887-B6530EA8F1A9}"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42"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This is the Dockerfile:  ~/DiscoD/devel/linux/dockertutorial-matlab-installation/Dockerfile</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Interesting sections:</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Matlab dependencies</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ENV DEBIAN_FRONTEND noninteractive</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RUN apt-get update &amp;&amp; apt-get install -y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a:t>
            </a:r>
            <a:r>
              <a:rPr b="0" lang="en-GB" sz="900" spc="-1" strike="noStrike">
                <a:solidFill>
                  <a:srgbClr val="000000"/>
                </a:solidFill>
                <a:latin typeface="Tlwg Typist"/>
                <a:ea typeface="Times New Roman"/>
              </a:rPr>
              <a:t>libpng-dev libfreetype6-dev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a:t>
            </a:r>
            <a:r>
              <a:rPr b="0" lang="en-GB" sz="900" spc="-1" strike="noStrike">
                <a:solidFill>
                  <a:srgbClr val="000000"/>
                </a:solidFill>
                <a:latin typeface="Tlwg Typist"/>
                <a:ea typeface="Times New Roman"/>
              </a:rPr>
              <a:t>libblas-dev liblapack-dev gfortran build-essential xorg</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r>
              <a:rPr b="0" lang="en-GB" sz="1600" spc="-1" strike="noStrike">
                <a:solidFill>
                  <a:srgbClr val="000000"/>
                </a:solidFill>
                <a:latin typeface="Arial"/>
                <a:ea typeface="Times New Roman"/>
              </a:rPr>
              <a:t>The ENV instruction sets the environment variable &lt;key&gt; to the value &lt;value&gt;. This value will be in the environment for all subsequent instructions in the build stage.</a:t>
            </a:r>
            <a:endParaRPr b="0" lang="en-GB" sz="1600" spc="-1" strike="noStrike">
              <a:latin typeface="Arial"/>
            </a:endParaRPr>
          </a:p>
          <a:p>
            <a:pPr>
              <a:lnSpc>
                <a:spcPct val="90000"/>
              </a:lnSpc>
              <a:spcBef>
                <a:spcPts val="1001"/>
              </a:spcBef>
            </a:pPr>
            <a:r>
              <a:rPr b="0" lang="en-GB" sz="1600" spc="-1" strike="noStrike">
                <a:solidFill>
                  <a:srgbClr val="000000"/>
                </a:solidFill>
                <a:latin typeface="Arial"/>
                <a:ea typeface="Times New Roman"/>
              </a:rPr>
              <a:t>The RUN instruction will execute any commands in a new layer on top of the current image and commit the results. The resulting committed image will be used for the next step in the Dockerfile.</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243"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B2C64A8C-9DC7-4904-A57C-C8D72E0F0EF1}" type="datetime1">
              <a:rPr b="1" lang="en-GB" sz="1400" spc="-1" strike="noStrike">
                <a:solidFill>
                  <a:srgbClr val="ffffff"/>
                </a:solidFill>
                <a:latin typeface="Calibri"/>
              </a:rPr>
              <a:t>16/10/2018</a:t>
            </a:fld>
            <a:endParaRPr b="0" lang="en-GB" sz="1400" spc="-1" strike="noStrike">
              <a:latin typeface="Arial"/>
            </a:endParaRPr>
          </a:p>
        </p:txBody>
      </p:sp>
      <p:sp>
        <p:nvSpPr>
          <p:cNvPr id="244"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45"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C883C9EB-7790-47A9-9CB2-47DCFAA7C701}"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47"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This is the Dockerfile:  ~/DiscoD/devel/linux/dockertutorial-matlab-installation/Dockerfile</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Interesting sections:</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The image has been created from my local installation of MATLAB in /home/gsorce/DiscoD/devel/linux/MATLAB/R2018b</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This installation will be copied in the folder /app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so that the image will contain the MATLAB installation in the folder /app:</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WORKDIR /app</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ADD MATLAB_R2018b.tar.gz /app</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r>
              <a:rPr b="0" lang="en-GB" sz="1600" spc="-1" strike="noStrike">
                <a:solidFill>
                  <a:srgbClr val="000000"/>
                </a:solidFill>
                <a:latin typeface="Arial"/>
                <a:ea typeface="Times New Roman"/>
              </a:rPr>
              <a:t>The WORKDIR instruction sets the working directory for any RUN, CMD, ENTRYPOINT, COPY and ADD instructions that follow it in the Dockerfile. If the WORKDIR doesn’t exist, it will be created.</a:t>
            </a:r>
            <a:endParaRPr b="0" lang="en-GB" sz="1600" spc="-1" strike="noStrike">
              <a:latin typeface="Arial"/>
            </a:endParaRPr>
          </a:p>
          <a:p>
            <a:pPr>
              <a:lnSpc>
                <a:spcPct val="90000"/>
              </a:lnSpc>
              <a:spcBef>
                <a:spcPts val="1001"/>
              </a:spcBef>
            </a:pPr>
            <a:r>
              <a:rPr b="0" lang="en-GB" sz="1600" spc="-1" strike="noStrike">
                <a:solidFill>
                  <a:srgbClr val="000000"/>
                </a:solidFill>
                <a:latin typeface="Arial"/>
                <a:ea typeface="Times New Roman"/>
              </a:rPr>
              <a:t>The ADD instruction copies new files, directories or remote file URLs from &lt;src&gt; and adds them to the filesystem of the image at the path &lt;dest&gt;. If &lt;src&gt; is a local tar archive in a recognized compression format (identity, gzip, bzip2 or xz) then it is unpacked as a directory. </a:t>
            </a:r>
            <a:endParaRPr b="0" lang="en-GB" sz="1600" spc="-1" strike="noStrike">
              <a:latin typeface="Arial"/>
            </a:endParaRPr>
          </a:p>
        </p:txBody>
      </p:sp>
      <p:sp>
        <p:nvSpPr>
          <p:cNvPr id="248"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B3178364-9B91-4981-BA79-3D1F99344C67}" type="datetime1">
              <a:rPr b="1" lang="en-GB" sz="1400" spc="-1" strike="noStrike">
                <a:solidFill>
                  <a:srgbClr val="ffffff"/>
                </a:solidFill>
                <a:latin typeface="Calibri"/>
              </a:rPr>
              <a:t>16/10/2018</a:t>
            </a:fld>
            <a:endParaRPr b="0" lang="en-GB" sz="1400" spc="-1" strike="noStrike">
              <a:latin typeface="Arial"/>
            </a:endParaRPr>
          </a:p>
        </p:txBody>
      </p:sp>
      <p:sp>
        <p:nvSpPr>
          <p:cNvPr id="249"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50"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FD09281C-348C-4099-AC2E-21637BD02141}"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52"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This is the Dockerfile:  ~/DiscoD/devel/linux/dockertutorial-matlab-installation/Dockerfile</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Interesting sections:</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run the container like a matlab executable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ENV PATH="/app/MATLAB/R2018b/bin:${PATH}"</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ENTRYPOINT ["matlab", "-logfile /var/matlab/matlab.log"]</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 default to matlab help</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CMD ["-h"]</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r>
              <a:rPr b="0" lang="en-GB" sz="1600" spc="-1" strike="noStrike">
                <a:solidFill>
                  <a:srgbClr val="000000"/>
                </a:solidFill>
                <a:latin typeface="Arial"/>
                <a:ea typeface="Times New Roman"/>
              </a:rPr>
              <a:t>An ENTRYPOINT allows you to configure a container that will run as an executable.  Command line arguments to docker run &lt;image&gt; will be appended after all elements in an exec form ENTRYPOINT, and will override all elements specified using CMD.</a:t>
            </a:r>
            <a:endParaRPr b="0" lang="en-GB" sz="1600" spc="-1" strike="noStrike">
              <a:latin typeface="Arial"/>
            </a:endParaRPr>
          </a:p>
        </p:txBody>
      </p:sp>
      <p:sp>
        <p:nvSpPr>
          <p:cNvPr id="253"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EB4E68A4-6B02-47AF-896E-5D285E8E83E2}" type="datetime1">
              <a:rPr b="1" lang="en-GB" sz="1400" spc="-1" strike="noStrike">
                <a:solidFill>
                  <a:srgbClr val="ffffff"/>
                </a:solidFill>
                <a:latin typeface="Calibri"/>
              </a:rPr>
              <a:t>16/10/2018</a:t>
            </a:fld>
            <a:endParaRPr b="0" lang="en-GB" sz="1400" spc="-1" strike="noStrike">
              <a:latin typeface="Arial"/>
            </a:endParaRPr>
          </a:p>
        </p:txBody>
      </p:sp>
      <p:sp>
        <p:nvSpPr>
          <p:cNvPr id="254"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55"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95681475-4A43-4F40-BE7A-3A2DC075915A}"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57"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Build the Docker image</a:t>
            </a: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sudo docker build --build-arg http_proxy="http://sorce:********@192.168.10.1:3128" -t dockertutorial-matlab-installation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Successfully tagged dockertutorial-matlab-installation:latest</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endParaRPr b="0" lang="en-GB" sz="900" spc="-1" strike="noStrike">
              <a:latin typeface="Arial"/>
            </a:endParaRPr>
          </a:p>
        </p:txBody>
      </p:sp>
      <p:sp>
        <p:nvSpPr>
          <p:cNvPr id="258"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710543DA-5FC5-4F29-9DCB-CDB782563C95}" type="datetime1">
              <a:rPr b="1" lang="en-GB" sz="1400" spc="-1" strike="noStrike">
                <a:solidFill>
                  <a:srgbClr val="ffffff"/>
                </a:solidFill>
                <a:latin typeface="Calibri"/>
              </a:rPr>
              <a:t>16/10/2018</a:t>
            </a:fld>
            <a:endParaRPr b="0" lang="en-GB" sz="1400" spc="-1" strike="noStrike">
              <a:latin typeface="Arial"/>
            </a:endParaRPr>
          </a:p>
        </p:txBody>
      </p:sp>
      <p:sp>
        <p:nvSpPr>
          <p:cNvPr id="259"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60"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561F5A7E-45E9-4CCA-A3D8-1947E01452D4}" type="slidenum">
              <a:rPr b="1" lang="en-GB" sz="1600" spc="-1" strike="noStrike">
                <a:solidFill>
                  <a:srgbClr val="ffffff"/>
                </a:solidFill>
                <a:latin typeface="Calibri"/>
              </a:rPr>
              <a:t>&lt;number&gt;</a:t>
            </a:fld>
            <a:endParaRPr b="0" lang="en-GB" sz="1600" spc="-1" strike="noStrike">
              <a:latin typeface="Arial"/>
            </a:endParaRPr>
          </a:p>
        </p:txBody>
      </p:sp>
      <p:pic>
        <p:nvPicPr>
          <p:cNvPr id="261" name="" descr=""/>
          <p:cNvPicPr/>
          <p:nvPr/>
        </p:nvPicPr>
        <p:blipFill>
          <a:blip r:embed="rId1"/>
          <a:stretch/>
        </p:blipFill>
        <p:spPr>
          <a:xfrm>
            <a:off x="4752000" y="3332160"/>
            <a:ext cx="6839640" cy="28630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Agenda</a:t>
            </a:r>
            <a:endParaRPr b="0" lang="en-GB" sz="4400" spc="-1" strike="noStrike">
              <a:latin typeface="Arial"/>
            </a:endParaRPr>
          </a:p>
        </p:txBody>
      </p:sp>
      <p:sp>
        <p:nvSpPr>
          <p:cNvPr id="168" name="CustomShape 2"/>
          <p:cNvSpPr/>
          <p:nvPr/>
        </p:nvSpPr>
        <p:spPr>
          <a:xfrm>
            <a:off x="313200" y="1440360"/>
            <a:ext cx="11077560" cy="47484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379901"/>
              </a:buClr>
              <a:buFont typeface="Wingdings" charset="2"/>
              <a:buChar char=""/>
            </a:pPr>
            <a:r>
              <a:rPr b="1" lang="en-GB" sz="3200" spc="-1" strike="noStrike">
                <a:solidFill>
                  <a:srgbClr val="000000"/>
                </a:solidFill>
                <a:latin typeface="Calibri"/>
              </a:rPr>
              <a:t> </a:t>
            </a:r>
            <a:r>
              <a:rPr b="1" lang="en-GB" sz="3200" spc="-1" strike="noStrike">
                <a:solidFill>
                  <a:srgbClr val="000000"/>
                </a:solidFill>
                <a:latin typeface="Calibri"/>
              </a:rPr>
              <a:t>Introduction to Docker</a:t>
            </a:r>
            <a:endParaRPr b="0" lang="en-GB" sz="3200" spc="-1" strike="noStrike">
              <a:latin typeface="Arial"/>
            </a:endParaRPr>
          </a:p>
          <a:p>
            <a:pPr>
              <a:lnSpc>
                <a:spcPct val="90000"/>
              </a:lnSpc>
              <a:spcBef>
                <a:spcPts val="499"/>
              </a:spcBef>
            </a:pPr>
            <a:endParaRPr b="0" lang="en-GB" sz="3200" spc="-1" strike="noStrike">
              <a:latin typeface="Arial"/>
            </a:endParaRPr>
          </a:p>
          <a:p>
            <a:pPr marL="228600" indent="-227880">
              <a:lnSpc>
                <a:spcPct val="90000"/>
              </a:lnSpc>
              <a:spcBef>
                <a:spcPts val="1001"/>
              </a:spcBef>
              <a:buClr>
                <a:srgbClr val="379901"/>
              </a:buClr>
              <a:buFont typeface="Wingdings" charset="2"/>
              <a:buChar char=""/>
            </a:pPr>
            <a:r>
              <a:rPr b="1" lang="en-GB" sz="3200" spc="-1" strike="noStrike">
                <a:solidFill>
                  <a:srgbClr val="000000"/>
                </a:solidFill>
                <a:latin typeface="Calibri"/>
              </a:rPr>
              <a:t> </a:t>
            </a:r>
            <a:r>
              <a:rPr b="1" lang="en-GB" sz="3200" spc="-1" strike="noStrike">
                <a:solidFill>
                  <a:srgbClr val="000000"/>
                </a:solidFill>
                <a:latin typeface="Calibri"/>
              </a:rPr>
              <a:t>Dockerize a MATLAB application</a:t>
            </a:r>
            <a:endParaRPr b="0" lang="en-GB" sz="3200" spc="-1" strike="noStrike">
              <a:latin typeface="Arial"/>
            </a:endParaRPr>
          </a:p>
          <a:p>
            <a:pPr marL="228600" indent="-227880">
              <a:lnSpc>
                <a:spcPct val="90000"/>
              </a:lnSpc>
              <a:spcBef>
                <a:spcPts val="1001"/>
              </a:spcBef>
              <a:buClr>
                <a:srgbClr val="379901"/>
              </a:buClr>
              <a:buFont typeface="Wingdings" charset="2"/>
              <a:buChar char=""/>
            </a:pPr>
            <a:r>
              <a:rPr b="0" lang="en-GB" sz="2600" spc="-1" strike="noStrike">
                <a:solidFill>
                  <a:srgbClr val="000000"/>
                </a:solidFill>
                <a:latin typeface="Calibri"/>
              </a:rPr>
              <a:t>3 approaches:</a:t>
            </a:r>
            <a:endParaRPr b="0" lang="en-GB" sz="2600" spc="-1" strike="noStrike">
              <a:latin typeface="Arial"/>
            </a:endParaRPr>
          </a:p>
          <a:p>
            <a:pPr lvl="1" marL="685800" indent="-227880">
              <a:lnSpc>
                <a:spcPct val="100000"/>
              </a:lnSpc>
              <a:spcBef>
                <a:spcPts val="1134"/>
              </a:spcBef>
              <a:buClr>
                <a:srgbClr val="379901"/>
              </a:buClr>
              <a:buFont typeface="Wingdings" charset="2"/>
              <a:buChar char=""/>
            </a:pPr>
            <a:r>
              <a:rPr b="0" lang="en-GB" sz="3200" spc="-1" strike="noStrike">
                <a:solidFill>
                  <a:srgbClr val="000000"/>
                </a:solidFill>
                <a:latin typeface="Calibri"/>
              </a:rPr>
              <a:t> </a:t>
            </a:r>
            <a:r>
              <a:rPr b="0" lang="en-GB" sz="3200" spc="-1" strike="noStrike">
                <a:solidFill>
                  <a:srgbClr val="000000"/>
                </a:solidFill>
                <a:latin typeface="Calibri"/>
              </a:rPr>
              <a:t>Dockerize the matlab installation</a:t>
            </a:r>
            <a:endParaRPr b="0" lang="en-GB" sz="3200" spc="-1" strike="noStrike">
              <a:latin typeface="Arial"/>
            </a:endParaRPr>
          </a:p>
          <a:p>
            <a:pPr lvl="1" marL="685800" indent="-227880">
              <a:lnSpc>
                <a:spcPct val="100000"/>
              </a:lnSpc>
              <a:spcBef>
                <a:spcPts val="1134"/>
              </a:spcBef>
              <a:buClr>
                <a:srgbClr val="379901"/>
              </a:buClr>
              <a:buFont typeface="Wingdings" charset="2"/>
              <a:buChar char=""/>
            </a:pPr>
            <a:r>
              <a:rPr b="0" lang="en-GB" sz="3200" spc="-1" strike="noStrike">
                <a:solidFill>
                  <a:srgbClr val="000000"/>
                </a:solidFill>
                <a:latin typeface="Calibri"/>
              </a:rPr>
              <a:t> </a:t>
            </a:r>
            <a:r>
              <a:rPr b="0" lang="en-GB" sz="3200" spc="-1" strike="noStrike">
                <a:solidFill>
                  <a:srgbClr val="000000"/>
                </a:solidFill>
                <a:latin typeface="Calibri"/>
              </a:rPr>
              <a:t>Dockerize the matlab runtime and run a Matlab Stand-Alone executable (MSAE)</a:t>
            </a:r>
            <a:endParaRPr b="0" lang="en-GB" sz="3200" spc="-1" strike="noStrike">
              <a:latin typeface="Arial"/>
            </a:endParaRPr>
          </a:p>
          <a:p>
            <a:pPr lvl="1" marL="685800" indent="-227880">
              <a:lnSpc>
                <a:spcPct val="100000"/>
              </a:lnSpc>
              <a:spcBef>
                <a:spcPts val="1134"/>
              </a:spcBef>
              <a:buClr>
                <a:srgbClr val="379901"/>
              </a:buClr>
              <a:buFont typeface="Wingdings" charset="2"/>
              <a:buChar char=""/>
            </a:pPr>
            <a:r>
              <a:rPr b="0" lang="en-GB" sz="3200" spc="-1" strike="noStrike">
                <a:solidFill>
                  <a:srgbClr val="000000"/>
                </a:solidFill>
                <a:latin typeface="Calibri"/>
              </a:rPr>
              <a:t> </a:t>
            </a:r>
            <a:r>
              <a:rPr b="0"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100000"/>
              </a:lnSpc>
              <a:spcBef>
                <a:spcPts val="1134"/>
              </a:spcBef>
            </a:pPr>
            <a:endParaRPr b="0" lang="en-GB" sz="3200" spc="-1" strike="noStrike">
              <a:latin typeface="Arial"/>
            </a:endParaRPr>
          </a:p>
          <a:p>
            <a:pPr marL="228600" indent="-227880">
              <a:lnSpc>
                <a:spcPct val="90000"/>
              </a:lnSpc>
              <a:spcBef>
                <a:spcPts val="1001"/>
              </a:spcBef>
              <a:buClr>
                <a:srgbClr val="379901"/>
              </a:buClr>
              <a:buFont typeface="Wingdings" charset="2"/>
              <a:buChar char=""/>
            </a:pPr>
            <a:r>
              <a:rPr b="1" lang="en-GB" sz="3200" spc="-1" strike="noStrike">
                <a:solidFill>
                  <a:srgbClr val="000000"/>
                </a:solidFill>
                <a:latin typeface="Calibri"/>
              </a:rPr>
              <a:t> </a:t>
            </a:r>
            <a:r>
              <a:rPr b="1" lang="en-GB" sz="3200" spc="-1" strike="noStrike">
                <a:solidFill>
                  <a:srgbClr val="000000"/>
                </a:solidFill>
                <a:latin typeface="Calibri"/>
              </a:rPr>
              <a:t>Dockerize a JSP</a:t>
            </a:r>
            <a:endParaRPr b="0" lang="en-GB" sz="3200" spc="-1" strike="noStrike">
              <a:latin typeface="Arial"/>
            </a:endParaRPr>
          </a:p>
          <a:p>
            <a:pPr>
              <a:lnSpc>
                <a:spcPct val="100000"/>
              </a:lnSpc>
            </a:pPr>
            <a:r>
              <a:rPr b="0" lang="en-GB" sz="2400" spc="-1" strike="noStrike">
                <a:solidFill>
                  <a:srgbClr val="000000"/>
                </a:solidFill>
                <a:latin typeface="Calibri"/>
                <a:ea typeface="Times New Roman"/>
              </a:rPr>
              <a:t>Dockerize an Apache Tomcat JSP (Java Server Pages) web application</a:t>
            </a:r>
            <a:endParaRPr b="0" lang="en-GB" sz="2400" spc="-1" strike="noStrike">
              <a:latin typeface="Arial"/>
            </a:endParaRPr>
          </a:p>
        </p:txBody>
      </p:sp>
      <p:sp>
        <p:nvSpPr>
          <p:cNvPr id="169"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7F489799-EE67-44B2-9940-2B7B355BC482}" type="datetime1">
              <a:rPr b="1" lang="en-GB" sz="1400" spc="-1" strike="noStrike">
                <a:solidFill>
                  <a:srgbClr val="ffffff"/>
                </a:solidFill>
                <a:latin typeface="Calibri"/>
              </a:rPr>
              <a:t>16/10/2018</a:t>
            </a:fld>
            <a:endParaRPr b="0" lang="en-GB" sz="1400" spc="-1" strike="noStrike">
              <a:latin typeface="Arial"/>
            </a:endParaRPr>
          </a:p>
        </p:txBody>
      </p:sp>
      <p:sp>
        <p:nvSpPr>
          <p:cNvPr id="170"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171"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12FBF900-2A8E-4373-8ED2-BA9B8C9A58EB}" type="slidenum">
              <a:rPr b="1" lang="en-GB" sz="1600" spc="-1" strike="noStrike">
                <a:solidFill>
                  <a:srgbClr val="ffffff"/>
                </a:solidFill>
                <a:latin typeface="Calibri"/>
              </a:rPr>
              <a:t>1</a:t>
            </a:fld>
            <a:endParaRPr b="0" lang="en-GB"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63"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Test run the image you just created </a:t>
            </a: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export MATLAB_WORKDIR=/var/matlab</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export MATLAB_MAC_ADDRESS="e0:18:77:c9:7a:38"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sudo docker run --rm -v "$MATLAB_WORKDIR":/var/matlab --mac-address="$MATLAB_MAC_ADDRESS" dockertutorial-matlab-installation:latest -nodisplay -nosplash -nodesktop -r 'disp hello; exit'</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Hello</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r>
              <a:rPr b="0" lang="en-GB" sz="1600" spc="-1" strike="noStrike">
                <a:solidFill>
                  <a:srgbClr val="000000"/>
                </a:solidFill>
                <a:latin typeface="Arial"/>
                <a:ea typeface="Times New Roman"/>
              </a:rPr>
              <a:t>-v flag:  [host-src:]container-dest Bind mount a volume.</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1600" spc="-1" strike="noStrike">
                <a:solidFill>
                  <a:srgbClr val="000000"/>
                </a:solidFill>
                <a:latin typeface="Arial"/>
                <a:ea typeface="Times New Roman"/>
              </a:rPr>
              <a:t>--mac-address=""   </a:t>
            </a:r>
            <a:endParaRPr b="0" lang="en-GB" sz="1600" spc="-1" strike="noStrike">
              <a:latin typeface="Arial"/>
            </a:endParaRPr>
          </a:p>
          <a:p>
            <a:pPr>
              <a:lnSpc>
                <a:spcPct val="90000"/>
              </a:lnSpc>
              <a:spcBef>
                <a:spcPts val="1001"/>
              </a:spcBef>
            </a:pPr>
            <a:r>
              <a:rPr b="0" lang="en-GB" sz="1600" spc="-1" strike="noStrike">
                <a:solidFill>
                  <a:srgbClr val="000000"/>
                </a:solidFill>
                <a:latin typeface="Arial"/>
                <a:ea typeface="Times New Roman"/>
              </a:rPr>
              <a:t> </a:t>
            </a:r>
            <a:r>
              <a:rPr b="0" lang="en-GB" sz="1600" spc="-1" strike="noStrike">
                <a:solidFill>
                  <a:srgbClr val="000000"/>
                </a:solidFill>
                <a:latin typeface="Arial"/>
                <a:ea typeface="Times New Roman"/>
              </a:rPr>
              <a:t>Sets the container's Ethernet device's MAC address</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264"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D2392AEA-F464-49A9-A9B0-FA290907A0E5}" type="datetime1">
              <a:rPr b="1" lang="en-GB" sz="1400" spc="-1" strike="noStrike">
                <a:solidFill>
                  <a:srgbClr val="ffffff"/>
                </a:solidFill>
                <a:latin typeface="Calibri"/>
              </a:rPr>
              <a:t>16/10/2018</a:t>
            </a:fld>
            <a:endParaRPr b="0" lang="en-GB" sz="1400" spc="-1" strike="noStrike">
              <a:latin typeface="Arial"/>
            </a:endParaRPr>
          </a:p>
        </p:txBody>
      </p:sp>
      <p:sp>
        <p:nvSpPr>
          <p:cNvPr id="265"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66"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5D3E9762-14D1-463B-82D3-DAF40F67DCD3}" type="slidenum">
              <a:rPr b="1" lang="en-GB" sz="1600" spc="-1" strike="noStrike">
                <a:solidFill>
                  <a:srgbClr val="ffffff"/>
                </a:solidFill>
                <a:latin typeface="Calibri"/>
              </a:rPr>
              <a:t>&lt;number&gt;</a:t>
            </a:fld>
            <a:endParaRPr b="0" lang="en-GB" sz="1600" spc="-1" strike="noStrike">
              <a:latin typeface="Arial"/>
            </a:endParaRPr>
          </a:p>
        </p:txBody>
      </p:sp>
      <p:pic>
        <p:nvPicPr>
          <p:cNvPr id="267" name="" descr=""/>
          <p:cNvPicPr/>
          <p:nvPr/>
        </p:nvPicPr>
        <p:blipFill>
          <a:blip r:embed="rId1"/>
          <a:stretch/>
        </p:blipFill>
        <p:spPr>
          <a:xfrm>
            <a:off x="5619240" y="3345840"/>
            <a:ext cx="6152400" cy="29898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6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Opening a shell on the image you just created </a:t>
            </a: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export MATLAB_WORKDIR=/var/matlab</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export MATLAB_MAC_ADDRESS="e0:18:77:c9:7a:38" </a:t>
            </a:r>
            <a:endParaRPr b="0" lang="en-GB" sz="9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sudo docker run --rm -v "$MATLAB_WORKDIR":/var/matlab --mac-address="$MATLAB_MAC_ADDRESS" -ti --entrypoint "/bin/bash" dockertutorial-matlab-installation:latest </a:t>
            </a:r>
            <a:endParaRPr b="0" lang="en-GB" sz="900" spc="-1" strike="noStrike">
              <a:latin typeface="Arial"/>
            </a:endParaRPr>
          </a:p>
          <a:p>
            <a:pPr>
              <a:lnSpc>
                <a:spcPct val="90000"/>
              </a:lnSpc>
              <a:spcBef>
                <a:spcPts val="1001"/>
              </a:spcBef>
            </a:pPr>
            <a:r>
              <a:rPr b="0" lang="en-GB" sz="900" spc="-1" strike="noStrike" u="sng">
                <a:solidFill>
                  <a:srgbClr val="0000ff"/>
                </a:solidFill>
                <a:uFillTx/>
                <a:latin typeface="Tlwg Typist"/>
                <a:ea typeface="Times New Roman"/>
                <a:hlinkClick r:id="rId1"/>
              </a:rPr>
              <a:t>root@4d08b214a9a6</a:t>
            </a:r>
            <a:r>
              <a:rPr b="0" lang="en-GB" sz="900" spc="-1" strike="noStrike">
                <a:solidFill>
                  <a:srgbClr val="000000"/>
                </a:solidFill>
                <a:latin typeface="Tlwg Typist"/>
                <a:ea typeface="Times New Roman"/>
              </a:rPr>
              <a:t>:/# </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r>
              <a:rPr b="0" lang="en-GB" sz="1600" spc="-1" strike="noStrike">
                <a:solidFill>
                  <a:srgbClr val="000000"/>
                </a:solidFill>
                <a:latin typeface="Arial"/>
                <a:ea typeface="Times New Roman"/>
              </a:rPr>
              <a:t>--entrypoint “”: when you set an ENTRYPOINT you can run the container as if it were that binary, complete with default options, and you can pass in more options via the COMMAND. But, sometimes an operator may want to run something else inside the container, so you can override the default ENTRYPOINT at runtime by using a string to specify the new ENTRYPOINT.</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27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65D515BB-890F-490D-8FE7-263B9DBA12DA}" type="datetime1">
              <a:rPr b="1" lang="en-GB" sz="1400" spc="-1" strike="noStrike">
                <a:solidFill>
                  <a:srgbClr val="ffffff"/>
                </a:solidFill>
                <a:latin typeface="Calibri"/>
              </a:rPr>
              <a:t>16/10/2018</a:t>
            </a:fld>
            <a:endParaRPr b="0" lang="en-GB" sz="1400" spc="-1" strike="noStrike">
              <a:latin typeface="Arial"/>
            </a:endParaRPr>
          </a:p>
        </p:txBody>
      </p:sp>
      <p:sp>
        <p:nvSpPr>
          <p:cNvPr id="27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7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2250F27D-18EB-4649-89E5-832723E08134}"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7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Running a simple script that read a CSV input and produce a CSV output</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cat /var/matlab/testScript_v2_0.m</a:t>
            </a:r>
            <a:endParaRPr b="0" lang="en-GB" sz="9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function testScript_v2_0()</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disp hello;</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 MATLAB_INPUTFILE='/var/matlab/inputData.csv';</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 MATLAB_OUTPUTFILE='/var/matlab/outputData.csv';</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inputFileName = getenv('MATLAB_INPUTFILE');</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outputFileName = getenv('MATLAB_OUTPUTFILE');</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M = csvread(inputFileName);</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disp(M);</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C = M.^2;</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disp(C);</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csvwrite(outputFileName,C);</a:t>
            </a:r>
            <a:endParaRPr b="0" lang="en-GB" sz="1100" spc="-1" strike="noStrike">
              <a:latin typeface="Arial"/>
            </a:endParaRPr>
          </a:p>
          <a:p>
            <a:pPr>
              <a:lnSpc>
                <a:spcPct val="90000"/>
              </a:lnSpc>
              <a:spcBef>
                <a:spcPts val="1001"/>
              </a:spcBef>
            </a:pPr>
            <a:r>
              <a:rPr b="0" lang="en-GB" sz="1100" spc="-1" strike="noStrike">
                <a:solidFill>
                  <a:srgbClr val="000000"/>
                </a:solidFill>
                <a:latin typeface="Tlwg Typist"/>
                <a:ea typeface="Times New Roman"/>
              </a:rPr>
              <a:t>end</a:t>
            </a:r>
            <a:endParaRPr b="0" lang="en-GB" sz="1100" spc="-1" strike="noStrike">
              <a:latin typeface="Arial"/>
            </a:endParaRPr>
          </a:p>
          <a:p>
            <a:pPr>
              <a:lnSpc>
                <a:spcPct val="90000"/>
              </a:lnSpc>
              <a:spcBef>
                <a:spcPts val="1001"/>
              </a:spcBef>
            </a:pPr>
            <a:endParaRPr b="0" lang="en-GB" sz="1100" spc="-1" strike="noStrike">
              <a:latin typeface="Arial"/>
            </a:endParaRPr>
          </a:p>
          <a:p>
            <a:pPr>
              <a:lnSpc>
                <a:spcPct val="90000"/>
              </a:lnSpc>
              <a:spcBef>
                <a:spcPts val="1001"/>
              </a:spcBef>
            </a:pPr>
            <a:endParaRPr b="0" lang="en-GB" sz="1100" spc="-1" strike="noStrike">
              <a:latin typeface="Arial"/>
            </a:endParaRPr>
          </a:p>
          <a:p>
            <a:pPr>
              <a:lnSpc>
                <a:spcPct val="90000"/>
              </a:lnSpc>
              <a:spcBef>
                <a:spcPts val="1001"/>
              </a:spcBef>
            </a:pPr>
            <a:endParaRPr b="0" lang="en-GB" sz="1100" spc="-1" strike="noStrike">
              <a:latin typeface="Arial"/>
            </a:endParaRPr>
          </a:p>
          <a:p>
            <a:pPr>
              <a:lnSpc>
                <a:spcPct val="90000"/>
              </a:lnSpc>
              <a:spcBef>
                <a:spcPts val="1001"/>
              </a:spcBef>
            </a:pPr>
            <a:endParaRPr b="0" lang="en-GB" sz="1100" spc="-1" strike="noStrike">
              <a:latin typeface="Arial"/>
            </a:endParaRPr>
          </a:p>
        </p:txBody>
      </p:sp>
      <p:sp>
        <p:nvSpPr>
          <p:cNvPr id="27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4A197DC8-EC10-4E13-8370-CEAF347067FB}" type="datetime1">
              <a:rPr b="1" lang="en-GB" sz="1400" spc="-1" strike="noStrike">
                <a:solidFill>
                  <a:srgbClr val="ffffff"/>
                </a:solidFill>
                <a:latin typeface="Calibri"/>
              </a:rPr>
              <a:t>16/10/2018</a:t>
            </a:fld>
            <a:endParaRPr b="0" lang="en-GB" sz="1400" spc="-1" strike="noStrike">
              <a:latin typeface="Arial"/>
            </a:endParaRPr>
          </a:p>
        </p:txBody>
      </p:sp>
      <p:sp>
        <p:nvSpPr>
          <p:cNvPr id="27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7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85F90A3E-90A4-4AD3-AEF4-7AA025AD03CA}"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7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Running a simple script that read a CSV input and produce a CSV output</a:t>
            </a:r>
            <a:endParaRPr b="0" lang="en-GB" sz="1600" spc="-1" strike="noStrike">
              <a:latin typeface="Arial"/>
            </a:endParaRPr>
          </a:p>
          <a:p>
            <a:pPr>
              <a:lnSpc>
                <a:spcPct val="90000"/>
              </a:lnSpc>
              <a:spcBef>
                <a:spcPts val="1001"/>
              </a:spcBef>
            </a:pPr>
            <a:r>
              <a:rPr b="0" lang="en-GB" sz="900" spc="-1" strike="noStrike">
                <a:solidFill>
                  <a:srgbClr val="000000"/>
                </a:solidFill>
                <a:latin typeface="Tlwg Typist"/>
                <a:ea typeface="Times New Roman"/>
              </a:rPr>
              <a:t>gsorce@gsorce-LIFEBOOK-A556:~/DiscoD/devel/linux/dockertutorial-matlab-installation$ sudo docker run -e MATLAB_INPUTFILE='/var/matlab/inputData.csv' -e MATLAB_OUTPUTFILE='/var/matlab/outputData.csv' --rm -v "$MATLAB_WORKDIR":/var/matlab --mac-address="$MATLAB_MAC_ADDRESS" dockertutorial-matlab-installation:latest  -nodisplay -nosplash -nodesktop -r "run /var/matlab/testScript_v2_0.m" </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r>
              <a:rPr b="0" lang="en-GB" sz="1600" spc="-1" strike="noStrike">
                <a:solidFill>
                  <a:srgbClr val="000000"/>
                </a:solidFill>
                <a:latin typeface="Arial"/>
                <a:ea typeface="Times New Roman"/>
              </a:rPr>
              <a:t>-e “”: the operator can set any environment variable in the container by using one or more -e flag</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28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1F7E8373-B9D0-44A2-927B-C1907FAB492F}" type="datetime1">
              <a:rPr b="1" lang="en-GB" sz="1400" spc="-1" strike="noStrike">
                <a:solidFill>
                  <a:srgbClr val="ffffff"/>
                </a:solidFill>
                <a:latin typeface="Calibri"/>
              </a:rPr>
              <a:t>16/10/2018</a:t>
            </a:fld>
            <a:endParaRPr b="0" lang="en-GB" sz="1400" spc="-1" strike="noStrike">
              <a:latin typeface="Arial"/>
            </a:endParaRPr>
          </a:p>
        </p:txBody>
      </p:sp>
      <p:sp>
        <p:nvSpPr>
          <p:cNvPr id="28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8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E5D7731A-A183-49C2-9324-26BEF3C7B364}"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8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installation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Push the image on docker hub</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1) Create the repository on docker hub: </a:t>
            </a:r>
            <a:r>
              <a:rPr b="0" lang="en-GB" sz="1600" spc="-1" strike="noStrike" u="sng">
                <a:solidFill>
                  <a:srgbClr val="0000ff"/>
                </a:solidFill>
                <a:uFillTx/>
                <a:latin typeface="Calibri"/>
                <a:ea typeface="Times New Roman"/>
                <a:hlinkClick r:id="rId1"/>
              </a:rPr>
              <a:t>https://hub.docker.com/r/gsorce/dockertutorial-matlab-installation/</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2) To push a repository to the Docker Hub, you need to name your local image using your Docker Hub username, and the repository name that you created in the previous step.</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You can name your local images either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when you build it, using docker build -t &lt;hub-user&gt;/&lt;repo-name&gt;[:&lt;tag&gt;],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by re-tagging an existing local image docker tag &lt;existing-image&gt; &lt;hub-user&gt;/&lt;repo-name&gt;[:&lt;tag&gt;], </a:t>
            </a:r>
            <a:endParaRPr b="0" lang="en-GB" sz="1600" spc="-1" strike="noStrike">
              <a:latin typeface="Arial"/>
            </a:endParaRPr>
          </a:p>
          <a:p>
            <a:pPr>
              <a:lnSpc>
                <a:spcPct val="90000"/>
              </a:lnSpc>
              <a:spcBef>
                <a:spcPts val="1001"/>
              </a:spcBef>
            </a:pPr>
            <a:r>
              <a:rPr b="0" lang="en-GB" sz="1400" spc="-1" strike="noStrike">
                <a:solidFill>
                  <a:srgbClr val="000000"/>
                </a:solidFill>
                <a:latin typeface="Tlwg Typist"/>
                <a:ea typeface="Times New Roman"/>
              </a:rPr>
              <a:t>gsorce@gsorce-LIFEBOOK-A556:~/DiscoD/devel/linux/dockertutorial-matlab-installation$ sudo docker tag dockertutorial-matlab-installation gsorce/dockertutorial-matlab-installation:latest</a:t>
            </a:r>
            <a:endParaRPr b="0" lang="en-GB" sz="14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Now you can push this repository to the registry designated by its name or tag. The image is then uploaded and available for use by your teammates and/or the community.</a:t>
            </a: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sudo docker push gsorce/dockertutorial-matlab-installation:latest</a:t>
            </a:r>
            <a:r>
              <a:rPr b="0" lang="en-GB" sz="1600" spc="-1" strike="noStrike">
                <a:solidFill>
                  <a:srgbClr val="000000"/>
                </a:solidFill>
                <a:latin typeface="Calibri"/>
                <a:ea typeface="Times New Roman"/>
              </a:rPr>
              <a:t> </a:t>
            </a:r>
            <a:endParaRPr b="0" lang="en-GB" sz="1600" spc="-1" strike="noStrike">
              <a:latin typeface="Arial"/>
            </a:endParaRPr>
          </a:p>
        </p:txBody>
      </p:sp>
      <p:sp>
        <p:nvSpPr>
          <p:cNvPr id="28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6CB9875D-C092-4A54-84E2-2A2E5B58DEEF}" type="datetime1">
              <a:rPr b="1" lang="en-GB" sz="1400" spc="-1" strike="noStrike">
                <a:solidFill>
                  <a:srgbClr val="ffffff"/>
                </a:solidFill>
                <a:latin typeface="Calibri"/>
              </a:rPr>
              <a:t>16/10/2018</a:t>
            </a:fld>
            <a:endParaRPr b="0" lang="en-GB" sz="1400" spc="-1" strike="noStrike">
              <a:latin typeface="Arial"/>
            </a:endParaRPr>
          </a:p>
        </p:txBody>
      </p:sp>
      <p:sp>
        <p:nvSpPr>
          <p:cNvPr id="28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8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A05F79DD-DB66-4C2E-9394-95B943105ADF}"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8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for running a Matlab Stand-Alone executable (MSAE)</a:t>
            </a:r>
            <a:endParaRPr b="0" lang="en-GB" sz="3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Warning: for creating a Matlab Stand-Alone executable (MSAE) you need a Matlab Compiler license (and MathWorks doesn’t provide you a trial)</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Warning: the MSAE created can be executed only on the operating system used for compiling the Matlab application (so if you compile on Windows, you’ll get an “.exe” file not running on different o.s. (i.e. Linux)</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r>
              <a:rPr b="0" lang="en-GB" sz="1300" spc="-1" strike="noStrike">
                <a:solidFill>
                  <a:srgbClr val="000000"/>
                </a:solidFill>
                <a:latin typeface="Tlwg Typist"/>
                <a:ea typeface="Times New Roman"/>
              </a:rPr>
              <a:t>sorce@gsorce-LIFEBOOK-A556:/var/matlab/testScript_v2_0/for_redistribution$ file MyAppInstaller_web.exe </a:t>
            </a:r>
            <a:endParaRPr b="0" lang="en-GB" sz="1300" spc="-1" strike="noStrike">
              <a:latin typeface="Arial"/>
            </a:endParaRPr>
          </a:p>
          <a:p>
            <a:pPr>
              <a:lnSpc>
                <a:spcPct val="100000"/>
              </a:lnSpc>
            </a:pPr>
            <a:r>
              <a:rPr b="0" lang="en-GB" sz="1300" spc="-1" strike="noStrike">
                <a:solidFill>
                  <a:srgbClr val="000000"/>
                </a:solidFill>
                <a:latin typeface="Tlwg Typist"/>
                <a:ea typeface="Times New Roman"/>
              </a:rPr>
              <a:t>MyAppInstaller_web.exe: PE32+ executable (GUI) x86-64, for MS Windows</a:t>
            </a:r>
            <a:endParaRPr b="0" lang="en-GB" sz="13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Warning: the MSAE created can be executed only on the Matlab runtime version used for compiling the Matlab application (so if you compile with Matlab v9.1 you can run the MSAE only using the v9.1 runtime)</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p:txBody>
      </p:sp>
      <p:sp>
        <p:nvSpPr>
          <p:cNvPr id="29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A5F081F8-7A35-43DA-8450-4B54B5BD57AA}" type="datetime1">
              <a:rPr b="1" lang="en-GB" sz="1400" spc="-1" strike="noStrike">
                <a:solidFill>
                  <a:srgbClr val="ffffff"/>
                </a:solidFill>
                <a:latin typeface="Calibri"/>
              </a:rPr>
              <a:t>16/10/2018</a:t>
            </a:fld>
            <a:endParaRPr b="0" lang="en-GB" sz="1400" spc="-1" strike="noStrike">
              <a:latin typeface="Arial"/>
            </a:endParaRPr>
          </a:p>
        </p:txBody>
      </p:sp>
      <p:sp>
        <p:nvSpPr>
          <p:cNvPr id="29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9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60A64C76-42DF-4675-A261-825E0BC463D5}"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9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for running a Matlab Stand-Alone executable (MSAE)</a:t>
            </a:r>
            <a:endParaRPr b="0" lang="en-GB" sz="3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Searching the Docker Hub, I’ve found Docker Images that can be used for running linux MSAE on different Matlab runtime versions:</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r>
              <a:rPr b="0" lang="en-GB" sz="2200" spc="-1" strike="noStrike" u="sng">
                <a:solidFill>
                  <a:srgbClr val="0000ff"/>
                </a:solidFill>
                <a:uFillTx/>
                <a:latin typeface="Calibri"/>
                <a:ea typeface="Times New Roman"/>
                <a:hlinkClick r:id="rId1"/>
              </a:rPr>
              <a:t>https://hub.docker.com/r/flywheel/matlab-mcr/</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Available runtime versions here:</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r>
              <a:rPr b="0" lang="en-GB" sz="2200" spc="-1" strike="noStrike" u="sng">
                <a:solidFill>
                  <a:srgbClr val="0000ff"/>
                </a:solidFill>
                <a:uFillTx/>
                <a:latin typeface="Calibri"/>
                <a:ea typeface="Times New Roman"/>
                <a:hlinkClick r:id="rId2"/>
              </a:rPr>
              <a:t>https://hub.docker.com/r/flywheel/matlab-mcr/tags/</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You can inspect the Dockerfile for each version here: </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r>
              <a:rPr b="0" lang="en-GB" sz="2200" spc="-1" strike="noStrike" u="sng">
                <a:solidFill>
                  <a:srgbClr val="0000ff"/>
                </a:solidFill>
                <a:uFillTx/>
                <a:latin typeface="Calibri"/>
                <a:ea typeface="Times New Roman"/>
                <a:hlinkClick r:id="rId3"/>
              </a:rPr>
              <a:t>https://github.com/flywheel-apps/matlab-mcr</a:t>
            </a:r>
            <a:r>
              <a:rPr b="0" lang="en-GB" sz="2200" spc="-1" strike="noStrike">
                <a:solidFill>
                  <a:srgbClr val="000000"/>
                </a:solidFill>
                <a:latin typeface="Calibri"/>
                <a:ea typeface="Times New Roman"/>
              </a:rPr>
              <a:t>   </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p:txBody>
      </p:sp>
      <p:sp>
        <p:nvSpPr>
          <p:cNvPr id="29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0A78C377-69D0-44AF-8CA2-963105585138}" type="datetime1">
              <a:rPr b="1" lang="en-GB" sz="1400" spc="-1" strike="noStrike">
                <a:solidFill>
                  <a:srgbClr val="ffffff"/>
                </a:solidFill>
                <a:latin typeface="Calibri"/>
              </a:rPr>
              <a:t>16/10/2018</a:t>
            </a:fld>
            <a:endParaRPr b="0" lang="en-GB" sz="1400" spc="-1" strike="noStrike">
              <a:latin typeface="Arial"/>
            </a:endParaRPr>
          </a:p>
        </p:txBody>
      </p:sp>
      <p:sp>
        <p:nvSpPr>
          <p:cNvPr id="29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9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CB1A032A-A52B-4605-8F8C-EE9EF245718E}"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29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for running a Matlab Stand-Alone executable (MSAE)</a:t>
            </a:r>
            <a:endParaRPr b="0" lang="en-GB" sz="32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Example usage: To run a Matlab Stand-Alone executable (MSAE) you can do something like the following:</a:t>
            </a:r>
            <a:endParaRPr b="0" lang="en-GB" sz="1500" spc="-1" strike="noStrike">
              <a:latin typeface="Arial"/>
            </a:endParaRPr>
          </a:p>
          <a:p>
            <a:pPr>
              <a:lnSpc>
                <a:spcPct val="100000"/>
              </a:lnSpc>
            </a:pPr>
            <a:r>
              <a:rPr b="0" lang="en-GB" sz="1500" spc="-1" strike="noStrike">
                <a:solidFill>
                  <a:srgbClr val="000000"/>
                </a:solidFill>
                <a:latin typeface="Calibri"/>
                <a:ea typeface="Times New Roman"/>
              </a:rPr>
              <a:t>    </a:t>
            </a:r>
            <a:r>
              <a:rPr b="0" lang="en-GB" sz="1500" spc="-1" strike="noStrike">
                <a:solidFill>
                  <a:srgbClr val="000000"/>
                </a:solidFill>
                <a:latin typeface="Calibri"/>
                <a:ea typeface="Times New Roman"/>
              </a:rPr>
              <a:t>docker run --rm -ti \</a:t>
            </a:r>
            <a:endParaRPr b="0" lang="en-GB" sz="1500" spc="-1" strike="noStrike">
              <a:latin typeface="Arial"/>
            </a:endParaRPr>
          </a:p>
          <a:p>
            <a:pPr>
              <a:lnSpc>
                <a:spcPct val="100000"/>
              </a:lnSpc>
            </a:pPr>
            <a:r>
              <a:rPr b="0" lang="en-GB" sz="1500" spc="-1" strike="noStrike">
                <a:solidFill>
                  <a:srgbClr val="000000"/>
                </a:solidFill>
                <a:latin typeface="Calibri"/>
                <a:ea typeface="Times New Roman"/>
              </a:rPr>
              <a:t>        </a:t>
            </a:r>
            <a:r>
              <a:rPr b="0" lang="en-GB" sz="1500" spc="-1" strike="noStrike">
                <a:solidFill>
                  <a:srgbClr val="000000"/>
                </a:solidFill>
                <a:latin typeface="Calibri"/>
                <a:ea typeface="Times New Roman"/>
              </a:rPr>
              <a:t>-v &lt;/path/to/MSAE/parent/folder&gt;:/execute \</a:t>
            </a:r>
            <a:endParaRPr b="0" lang="en-GB" sz="1500" spc="-1" strike="noStrike">
              <a:latin typeface="Arial"/>
            </a:endParaRPr>
          </a:p>
          <a:p>
            <a:pPr>
              <a:lnSpc>
                <a:spcPct val="100000"/>
              </a:lnSpc>
            </a:pPr>
            <a:r>
              <a:rPr b="0" lang="en-GB" sz="1500" spc="-1" strike="noStrike">
                <a:solidFill>
                  <a:srgbClr val="000000"/>
                </a:solidFill>
                <a:latin typeface="Calibri"/>
                <a:ea typeface="Times New Roman"/>
              </a:rPr>
              <a:t>        </a:t>
            </a:r>
            <a:r>
              <a:rPr b="0" lang="en-GB" sz="1500" spc="-1" strike="noStrike">
                <a:solidFill>
                  <a:srgbClr val="000000"/>
                </a:solidFill>
                <a:latin typeface="Calibri"/>
                <a:ea typeface="Times New Roman"/>
              </a:rPr>
              <a:t>flywheel/matlab-mcr:v92 \</a:t>
            </a:r>
            <a:endParaRPr b="0" lang="en-GB" sz="1500" spc="-1" strike="noStrike">
              <a:latin typeface="Arial"/>
            </a:endParaRPr>
          </a:p>
          <a:p>
            <a:pPr>
              <a:lnSpc>
                <a:spcPct val="100000"/>
              </a:lnSpc>
            </a:pPr>
            <a:r>
              <a:rPr b="0" lang="en-GB" sz="1500" spc="-1" strike="noStrike">
                <a:solidFill>
                  <a:srgbClr val="000000"/>
                </a:solidFill>
                <a:latin typeface="Calibri"/>
                <a:ea typeface="Times New Roman"/>
              </a:rPr>
              <a:t>        </a:t>
            </a:r>
            <a:r>
              <a:rPr b="0" lang="en-GB" sz="1500" spc="-1" strike="noStrike">
                <a:solidFill>
                  <a:srgbClr val="000000"/>
                </a:solidFill>
                <a:latin typeface="Calibri"/>
                <a:ea typeface="Times New Roman"/>
              </a:rPr>
              <a:t>/execute/&lt;name of your MSAE&gt; [&lt;any input arguments&gt;]</a:t>
            </a:r>
            <a:endParaRPr b="0" lang="en-GB" sz="1500" spc="-1" strike="noStrike">
              <a:latin typeface="Arial"/>
            </a:endParaRPr>
          </a:p>
          <a:p>
            <a:pPr>
              <a:lnSpc>
                <a:spcPct val="100000"/>
              </a:lnSpc>
            </a:pPr>
            <a:r>
              <a:rPr b="0" lang="en-GB" sz="1500" spc="-1" strike="noStrike">
                <a:solidFill>
                  <a:srgbClr val="000000"/>
                </a:solidFill>
                <a:latin typeface="Calibri"/>
                <a:ea typeface="Times New Roman"/>
              </a:rPr>
              <a:t>Note that you are mounting the directory which contains your MSAE in the container at </a:t>
            </a:r>
            <a:r>
              <a:rPr b="0" lang="en-GB" sz="1500" spc="-1" strike="noStrike">
                <a:solidFill>
                  <a:srgbClr val="000000"/>
                </a:solidFill>
                <a:latin typeface="Liberation Mono;Courier New"/>
                <a:ea typeface="Liberation Mono;Courier New"/>
              </a:rPr>
              <a:t>/execute</a:t>
            </a:r>
            <a:r>
              <a:rPr b="0" lang="en-GB" sz="1500" spc="-1" strike="noStrike">
                <a:solidFill>
                  <a:srgbClr val="000000"/>
                </a:solidFill>
                <a:latin typeface="Calibri"/>
                <a:ea typeface="Times New Roman"/>
              </a:rPr>
              <a:t> and executing that file within the container by providing the full path following the name of the container (</a:t>
            </a:r>
            <a:r>
              <a:rPr b="0" lang="en-GB" sz="1500" spc="-1" strike="noStrike">
                <a:solidFill>
                  <a:srgbClr val="000000"/>
                </a:solidFill>
                <a:latin typeface="Liberation Mono;Courier New"/>
                <a:ea typeface="Liberation Mono;Courier New"/>
              </a:rPr>
              <a:t>flywheel/matlab-mcr:v92</a:t>
            </a:r>
            <a:r>
              <a:rPr b="0" lang="en-GB" sz="1500" spc="-1" strike="noStrike">
                <a:solidFill>
                  <a:srgbClr val="000000"/>
                </a:solidFill>
                <a:latin typeface="Calibri"/>
                <a:ea typeface="Times New Roman"/>
              </a:rPr>
              <a:t>).</a:t>
            </a:r>
            <a:endParaRPr b="0" lang="en-GB" sz="1500" spc="-1" strike="noStrike">
              <a:latin typeface="Arial"/>
            </a:endParaRPr>
          </a:p>
          <a:p>
            <a:pPr>
              <a:lnSpc>
                <a:spcPct val="100000"/>
              </a:lnSpc>
            </a:pPr>
            <a:endParaRPr b="0" lang="en-GB" sz="1500" spc="-1" strike="noStrike">
              <a:latin typeface="Arial"/>
            </a:endParaRPr>
          </a:p>
          <a:p>
            <a:pPr>
              <a:lnSpc>
                <a:spcPct val="100000"/>
              </a:lnSpc>
            </a:pPr>
            <a:r>
              <a:rPr b="0" lang="en-GB" sz="1500" spc="-1" strike="noStrike">
                <a:solidFill>
                  <a:srgbClr val="000000"/>
                </a:solidFill>
                <a:latin typeface="Calibri"/>
                <a:ea typeface="Times New Roman"/>
              </a:rPr>
              <a:t>Input arguments to your MSAE are provided at the end of the </a:t>
            </a:r>
            <a:r>
              <a:rPr b="0" lang="en-GB" sz="1500" spc="-1" strike="noStrike">
                <a:solidFill>
                  <a:srgbClr val="000000"/>
                </a:solidFill>
                <a:latin typeface="Liberation Mono;Courier New"/>
                <a:ea typeface="Liberation Mono;Courier New"/>
              </a:rPr>
              <a:t>docker run</a:t>
            </a:r>
            <a:r>
              <a:rPr b="0" lang="en-GB" sz="1500" spc="-1" strike="noStrike">
                <a:solidFill>
                  <a:srgbClr val="000000"/>
                </a:solidFill>
                <a:latin typeface="Calibri"/>
                <a:ea typeface="Times New Roman"/>
              </a:rPr>
              <a:t> command. Remember that if those inputs are files or other resources, those resources must also be mounted in the container and the full path to them (in the container) must be provided.</a:t>
            </a:r>
            <a:r>
              <a:rPr b="0" lang="en-GB" sz="2200" spc="-1" strike="noStrike">
                <a:solidFill>
                  <a:srgbClr val="000000"/>
                </a:solidFill>
                <a:latin typeface="Calibri"/>
                <a:ea typeface="Times New Roman"/>
              </a:rPr>
              <a:t>  </a:t>
            </a:r>
            <a:endParaRPr b="0" lang="en-GB" sz="22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p:txBody>
      </p:sp>
      <p:sp>
        <p:nvSpPr>
          <p:cNvPr id="30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F85FB496-DB05-4BD3-9736-8A8417B03161}" type="datetime1">
              <a:rPr b="1" lang="en-GB" sz="1400" spc="-1" strike="noStrike">
                <a:solidFill>
                  <a:srgbClr val="ffffff"/>
                </a:solidFill>
                <a:latin typeface="Calibri"/>
              </a:rPr>
              <a:t>16/10/2018</a:t>
            </a:fld>
            <a:endParaRPr b="0" lang="en-GB" sz="1400" spc="-1" strike="noStrike">
              <a:latin typeface="Arial"/>
            </a:endParaRPr>
          </a:p>
        </p:txBody>
      </p:sp>
      <p:sp>
        <p:nvSpPr>
          <p:cNvPr id="30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0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91A040B9-FA09-4572-AA67-7AA4C614EB8B}"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0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for running a Matlab Stand-Alone executable (MSAE)</a:t>
            </a:r>
            <a:endParaRPr b="0" lang="en-GB" sz="32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Test: unfortunately MathWorks didn’t provide me a trial license for compiling on my Linux computer.</a:t>
            </a:r>
            <a:endParaRPr b="0" lang="en-GB" sz="15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So… I’ve found a sample MSAE compiled on linux with Matlab v8.4  (Matlab version 2014b):</a:t>
            </a:r>
            <a:endParaRPr b="0" lang="en-GB" sz="1500" spc="-1" strike="noStrike">
              <a:latin typeface="Arial"/>
            </a:endParaRPr>
          </a:p>
          <a:p>
            <a:pPr>
              <a:lnSpc>
                <a:spcPct val="90000"/>
              </a:lnSpc>
              <a:spcBef>
                <a:spcPts val="1001"/>
              </a:spcBef>
            </a:pPr>
            <a:r>
              <a:rPr b="0" lang="en-GB" sz="1050" spc="-1" strike="noStrike">
                <a:solidFill>
                  <a:srgbClr val="000000"/>
                </a:solidFill>
                <a:latin typeface="Tlwg Typist"/>
                <a:ea typeface="Times New Roman"/>
              </a:rPr>
              <a:t>gsorce@gsorce-LIFEBOOK-A556:~/DiscoD/devel/linux/dockertutorial-matlab-installation$ cat /var/matlab/hello_world.m</a:t>
            </a:r>
            <a:endParaRPr b="0" lang="en-GB" sz="1050" spc="-1" strike="noStrike">
              <a:latin typeface="Arial"/>
            </a:endParaRPr>
          </a:p>
          <a:p>
            <a:pPr>
              <a:lnSpc>
                <a:spcPct val="90000"/>
              </a:lnSpc>
              <a:spcBef>
                <a:spcPts val="1001"/>
              </a:spcBef>
            </a:pPr>
            <a:r>
              <a:rPr b="0" lang="en-GB" sz="1050" spc="-1" strike="noStrike">
                <a:solidFill>
                  <a:srgbClr val="000000"/>
                </a:solidFill>
                <a:latin typeface="Tlwg Typist"/>
                <a:ea typeface="Times New Roman"/>
              </a:rPr>
              <a:t>function helloworld</a:t>
            </a:r>
            <a:endParaRPr b="0" lang="en-GB" sz="1050" spc="-1" strike="noStrike">
              <a:latin typeface="Arial"/>
            </a:endParaRPr>
          </a:p>
          <a:p>
            <a:pPr>
              <a:lnSpc>
                <a:spcPct val="90000"/>
              </a:lnSpc>
              <a:spcBef>
                <a:spcPts val="1001"/>
              </a:spcBef>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fprintf('\n=============')</a:t>
            </a:r>
            <a:endParaRPr b="0" lang="en-GB" sz="1050" spc="-1" strike="noStrike">
              <a:latin typeface="Arial"/>
            </a:endParaRPr>
          </a:p>
          <a:p>
            <a:pPr>
              <a:lnSpc>
                <a:spcPct val="90000"/>
              </a:lnSpc>
              <a:spcBef>
                <a:spcPts val="1001"/>
              </a:spcBef>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fprintf('\nHello, World!\n')</a:t>
            </a:r>
            <a:endParaRPr b="0" lang="en-GB" sz="1050" spc="-1" strike="noStrike">
              <a:latin typeface="Arial"/>
            </a:endParaRPr>
          </a:p>
          <a:p>
            <a:pPr>
              <a:lnSpc>
                <a:spcPct val="90000"/>
              </a:lnSpc>
              <a:spcBef>
                <a:spcPts val="1001"/>
              </a:spcBef>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fprintf('=============\n')</a:t>
            </a:r>
            <a:endParaRPr b="0" lang="en-GB" sz="1050" spc="-1" strike="noStrike">
              <a:latin typeface="Arial"/>
            </a:endParaRPr>
          </a:p>
          <a:p>
            <a:pPr>
              <a:lnSpc>
                <a:spcPct val="90000"/>
              </a:lnSpc>
              <a:spcBef>
                <a:spcPts val="1001"/>
              </a:spcBef>
            </a:pPr>
            <a:r>
              <a:rPr b="0" lang="en-GB" sz="1050" spc="-1" strike="noStrike">
                <a:solidFill>
                  <a:srgbClr val="000000"/>
                </a:solidFill>
                <a:latin typeface="Tlwg Typist"/>
                <a:ea typeface="Times New Roman"/>
              </a:rPr>
              <a:t>end</a:t>
            </a:r>
            <a:endParaRPr b="0" lang="en-GB" sz="1050" spc="-1" strike="noStrike">
              <a:latin typeface="Arial"/>
            </a:endParaRPr>
          </a:p>
          <a:p>
            <a:pPr>
              <a:lnSpc>
                <a:spcPct val="90000"/>
              </a:lnSpc>
              <a:spcBef>
                <a:spcPts val="1001"/>
              </a:spcBef>
            </a:pPr>
            <a:r>
              <a:rPr b="0" lang="en-GB" sz="1050" spc="-1" strike="noStrike">
                <a:solidFill>
                  <a:srgbClr val="000000"/>
                </a:solidFill>
                <a:latin typeface="Tlwg Typist"/>
                <a:ea typeface="Times New Roman"/>
              </a:rPr>
              <a:t>gsorce@gsorce-LIFEBOOK-A556:~/DiscoD/devel/linux/dockertutorial-matlab-installation$ file /var/matlab/hello_world</a:t>
            </a:r>
            <a:endParaRPr b="0" lang="en-GB" sz="1050" spc="-1" strike="noStrike">
              <a:latin typeface="Arial"/>
            </a:endParaRPr>
          </a:p>
          <a:p>
            <a:pPr>
              <a:lnSpc>
                <a:spcPct val="90000"/>
              </a:lnSpc>
              <a:spcBef>
                <a:spcPts val="1001"/>
              </a:spcBef>
            </a:pPr>
            <a:r>
              <a:rPr b="0" lang="en-GB" sz="1050" spc="-1" strike="noStrike">
                <a:solidFill>
                  <a:srgbClr val="000000"/>
                </a:solidFill>
                <a:latin typeface="Tlwg Typist"/>
                <a:ea typeface="Times New Roman"/>
              </a:rPr>
              <a:t>/var/matlab/hello_world: ELF 64-bit LSB executable, x86-64, version 1 (SYSV), dynamically linked, interpreter /lib64/ld-linux-x86-64.so.2, for GNU/Linux 2.6.26, stripped</a:t>
            </a: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p:txBody>
      </p:sp>
      <p:sp>
        <p:nvSpPr>
          <p:cNvPr id="30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66115BA3-A590-45F2-9C64-9D2CE5A800A0}" type="datetime1">
              <a:rPr b="1" lang="en-GB" sz="1400" spc="-1" strike="noStrike">
                <a:solidFill>
                  <a:srgbClr val="ffffff"/>
                </a:solidFill>
                <a:latin typeface="Calibri"/>
              </a:rPr>
              <a:t>16/10/2018</a:t>
            </a:fld>
            <a:endParaRPr b="0" lang="en-GB" sz="1400" spc="-1" strike="noStrike">
              <a:latin typeface="Arial"/>
            </a:endParaRPr>
          </a:p>
        </p:txBody>
      </p:sp>
      <p:sp>
        <p:nvSpPr>
          <p:cNvPr id="30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0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81427E50-26DC-43A7-BFD3-EFBFCB8B54F5}"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0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for running a Matlab Stand-Alone executable (MSAE)</a:t>
            </a:r>
            <a:endParaRPr b="0" lang="en-GB" sz="32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Test: running the hello_world MSAE</a:t>
            </a:r>
            <a:endParaRPr b="0" lang="en-GB" sz="15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So… I’ve found a sample MSAE compiled on linux with Matlab v8.4  (Matlab version 2014b):</a:t>
            </a:r>
            <a:endParaRPr b="0" lang="en-GB" sz="1500" spc="-1" strike="noStrike">
              <a:latin typeface="Arial"/>
            </a:endParaRPr>
          </a:p>
          <a:p>
            <a:pPr>
              <a:lnSpc>
                <a:spcPct val="90000"/>
              </a:lnSpc>
              <a:spcBef>
                <a:spcPts val="1001"/>
              </a:spcBef>
            </a:pPr>
            <a:endParaRPr b="0" lang="en-GB" sz="1500" spc="-1" strike="noStrike">
              <a:latin typeface="Arial"/>
            </a:endParaRPr>
          </a:p>
          <a:p>
            <a:pPr>
              <a:lnSpc>
                <a:spcPct val="100000"/>
              </a:lnSpc>
            </a:pPr>
            <a:r>
              <a:rPr b="0" lang="en-GB" sz="1050" spc="-1" strike="noStrike">
                <a:solidFill>
                  <a:srgbClr val="000000"/>
                </a:solidFill>
                <a:latin typeface="Tlwg Typist"/>
                <a:ea typeface="Times New Roman"/>
              </a:rPr>
              <a:t>gsorce@gsorce-LIFEBOOK-A556:~$ sudo docker run --rm -ti -v /var/matlab:/execute flywheel/matlab-mcr:v84 /execute/hello_world</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Unable to find image 'flywheel/matlab-mcr:v84' locally</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v84: Pulling from flywheel/matlab-mcr</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c02c7df4a131: Already exists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a3ed95caeb02: Already exists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d8be737c94db: Pull complete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Digest: sha256:65a10bbc8d9c85e94204a0030bf9aedb73c694e59b64e3d3edeb9d0e3ad08438</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Status: Downloaded newer image for flywheel/matlab-mcr:v84</a:t>
            </a:r>
            <a:endParaRPr b="0" lang="en-GB" sz="1050" spc="-1" strike="noStrike">
              <a:latin typeface="Arial"/>
            </a:endParaRPr>
          </a:p>
          <a:p>
            <a:pPr>
              <a:lnSpc>
                <a:spcPct val="100000"/>
              </a:lnSpc>
            </a:pP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Hello, World!</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a:t>
            </a: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p:txBody>
      </p:sp>
      <p:sp>
        <p:nvSpPr>
          <p:cNvPr id="31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2CCDE4D2-C189-4809-93EA-76C3E6F23F13}" type="datetime1">
              <a:rPr b="1" lang="en-GB" sz="1400" spc="-1" strike="noStrike">
                <a:solidFill>
                  <a:srgbClr val="ffffff"/>
                </a:solidFill>
                <a:latin typeface="Calibri"/>
              </a:rPr>
              <a:t>16/10/2018</a:t>
            </a:fld>
            <a:endParaRPr b="0" lang="en-GB" sz="1400" spc="-1" strike="noStrike">
              <a:latin typeface="Arial"/>
            </a:endParaRPr>
          </a:p>
        </p:txBody>
      </p:sp>
      <p:sp>
        <p:nvSpPr>
          <p:cNvPr id="31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1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1907F9A8-2144-486A-BE79-E4E4F551D4D0}"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Disclaimers</a:t>
            </a:r>
            <a:endParaRPr b="0" lang="en-GB" sz="4400" spc="-1" strike="noStrike">
              <a:latin typeface="Arial"/>
            </a:endParaRPr>
          </a:p>
        </p:txBody>
      </p:sp>
      <p:sp>
        <p:nvSpPr>
          <p:cNvPr id="173" name="CustomShape 2"/>
          <p:cNvSpPr/>
          <p:nvPr/>
        </p:nvSpPr>
        <p:spPr>
          <a:xfrm>
            <a:off x="313200" y="1440360"/>
            <a:ext cx="11494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GB" sz="1800" spc="-1" strike="noStrike">
              <a:latin typeface="Arial"/>
            </a:endParaRPr>
          </a:p>
          <a:p>
            <a:pPr>
              <a:lnSpc>
                <a:spcPct val="90000"/>
              </a:lnSpc>
              <a:spcBef>
                <a:spcPts val="1001"/>
              </a:spcBef>
            </a:pPr>
            <a:r>
              <a:rPr b="0" lang="en-GB" sz="2400" spc="-1" strike="noStrike">
                <a:solidFill>
                  <a:srgbClr val="000000"/>
                </a:solidFill>
                <a:latin typeface="Calibri"/>
              </a:rPr>
              <a:t>I’m not a Docker | Matlab | JSP] guru; I prepared simple examples in order to let you “kick off”.</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We we’ll work on Linux (since I have an Ubuntu PC).</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For advanced topics you will find a lot of documentation available over the Intermet</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For specific support on Matlab, you can ask to Mathworks Support Service</a:t>
            </a:r>
            <a:endParaRPr b="0" lang="en-GB" sz="2400" spc="-1" strike="noStrike">
              <a:latin typeface="Arial"/>
            </a:endParaRPr>
          </a:p>
          <a:p>
            <a:pPr>
              <a:lnSpc>
                <a:spcPct val="90000"/>
              </a:lnSpc>
              <a:spcBef>
                <a:spcPts val="1001"/>
              </a:spcBef>
            </a:pPr>
            <a:endParaRPr b="0" lang="en-GB" sz="2400" spc="-1" strike="noStrike">
              <a:latin typeface="Arial"/>
            </a:endParaRPr>
          </a:p>
        </p:txBody>
      </p:sp>
      <p:sp>
        <p:nvSpPr>
          <p:cNvPr id="174"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BE7084BF-D726-4C91-B80C-505626A06773}" type="datetime1">
              <a:rPr b="1" lang="en-GB" sz="1400" spc="-1" strike="noStrike">
                <a:solidFill>
                  <a:srgbClr val="ffffff"/>
                </a:solidFill>
                <a:latin typeface="Calibri"/>
              </a:rPr>
              <a:t>16/10/2018</a:t>
            </a:fld>
            <a:endParaRPr b="0" lang="en-GB" sz="1400" spc="-1" strike="noStrike">
              <a:latin typeface="Arial"/>
            </a:endParaRPr>
          </a:p>
        </p:txBody>
      </p:sp>
      <p:sp>
        <p:nvSpPr>
          <p:cNvPr id="175"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176"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1932B792-B326-491E-A359-E6712FFA3B0C}" type="slidenum">
              <a:rPr b="1" lang="en-GB" sz="1600" spc="-1" strike="noStrike">
                <a:solidFill>
                  <a:srgbClr val="ffffff"/>
                </a:solidFill>
                <a:latin typeface="Calibri"/>
              </a:rPr>
              <a:t>1</a:t>
            </a:fld>
            <a:endParaRPr b="0" lang="en-GB" sz="1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1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for running a Matlab Stand-Alone executable (MSAE)</a:t>
            </a:r>
            <a:endParaRPr b="0" lang="en-GB" sz="32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The Docker file (https://github.com/flywheel-apps/matlab-mcr/blob/master/2014b/Dockerfile). </a:t>
            </a:r>
            <a:endParaRPr b="0" lang="en-GB" sz="1500" spc="-1" strike="noStrike">
              <a:latin typeface="Arial"/>
            </a:endParaRPr>
          </a:p>
          <a:p>
            <a:pPr>
              <a:lnSpc>
                <a:spcPct val="90000"/>
              </a:lnSpc>
              <a:spcBef>
                <a:spcPts val="1001"/>
              </a:spcBef>
            </a:pPr>
            <a:endParaRPr b="0" lang="en-GB" sz="1500" spc="-1" strike="noStrike">
              <a:latin typeface="Arial"/>
            </a:endParaRPr>
          </a:p>
          <a:p>
            <a:pPr>
              <a:lnSpc>
                <a:spcPct val="100000"/>
              </a:lnSpc>
            </a:pPr>
            <a:r>
              <a:rPr b="0" lang="en-GB" sz="1000" spc="-1" strike="noStrike">
                <a:solidFill>
                  <a:srgbClr val="000000"/>
                </a:solidFill>
                <a:latin typeface="Tlwg Typist"/>
                <a:ea typeface="Times New Roman"/>
              </a:rPr>
              <a:t># Download and install Matlab Compiler Runtime v8.4 (2014b)</a:t>
            </a:r>
            <a:endParaRPr b="0" lang="en-GB" sz="1000" spc="-1" strike="noStrike">
              <a:latin typeface="Arial"/>
            </a:endParaRPr>
          </a:p>
          <a:p>
            <a:pPr>
              <a:lnSpc>
                <a:spcPct val="100000"/>
              </a:lnSpc>
            </a:pPr>
            <a:r>
              <a:rPr b="0" lang="en-GB" sz="1000" spc="-1" strike="noStrike">
                <a:solidFill>
                  <a:srgbClr val="000000"/>
                </a:solidFill>
                <a:latin typeface="Tlwg Typist"/>
                <a:ea typeface="Times New Roman"/>
              </a:rPr>
              <a:t>#</a:t>
            </a:r>
            <a:endParaRPr b="0" lang="en-GB" sz="1000" spc="-1" strike="noStrike">
              <a:latin typeface="Arial"/>
            </a:endParaRPr>
          </a:p>
          <a:p>
            <a:pPr>
              <a:lnSpc>
                <a:spcPct val="100000"/>
              </a:lnSpc>
            </a:pPr>
            <a:r>
              <a:rPr b="0" lang="en-GB" sz="1000" spc="-1" strike="noStrike">
                <a:solidFill>
                  <a:srgbClr val="000000"/>
                </a:solidFill>
                <a:latin typeface="Tlwg Typist"/>
                <a:ea typeface="Times New Roman"/>
              </a:rPr>
              <a:t># This docker file will configure an environment into which the Matlab compiler</a:t>
            </a:r>
            <a:endParaRPr b="0" lang="en-GB" sz="1000" spc="-1" strike="noStrike">
              <a:latin typeface="Arial"/>
            </a:endParaRPr>
          </a:p>
          <a:p>
            <a:pPr>
              <a:lnSpc>
                <a:spcPct val="100000"/>
              </a:lnSpc>
            </a:pPr>
            <a:r>
              <a:rPr b="0" lang="en-GB" sz="1000" spc="-1" strike="noStrike">
                <a:solidFill>
                  <a:srgbClr val="000000"/>
                </a:solidFill>
                <a:latin typeface="Tlwg Typist"/>
                <a:ea typeface="Times New Roman"/>
              </a:rPr>
              <a:t># runtime will be installed and in which stand-alone matlab routines (such as</a:t>
            </a:r>
            <a:endParaRPr b="0" lang="en-GB" sz="1000" spc="-1" strike="noStrike">
              <a:latin typeface="Arial"/>
            </a:endParaRPr>
          </a:p>
          <a:p>
            <a:pPr>
              <a:lnSpc>
                <a:spcPct val="100000"/>
              </a:lnSpc>
            </a:pPr>
            <a:r>
              <a:rPr b="0" lang="en-GB" sz="1000" spc="-1" strike="noStrike">
                <a:solidFill>
                  <a:srgbClr val="000000"/>
                </a:solidFill>
                <a:latin typeface="Tlwg Typist"/>
                <a:ea typeface="Times New Roman"/>
              </a:rPr>
              <a:t># those created with Matlab's deploytool) can be executed.</a:t>
            </a:r>
            <a:endParaRPr b="0" lang="en-GB" sz="1000" spc="-1" strike="noStrike">
              <a:latin typeface="Arial"/>
            </a:endParaRPr>
          </a:p>
          <a:p>
            <a:pPr>
              <a:lnSpc>
                <a:spcPct val="100000"/>
              </a:lnSpc>
            </a:pPr>
            <a:r>
              <a:rPr b="0" lang="en-GB" sz="1000" spc="-1" strike="noStrike">
                <a:solidFill>
                  <a:srgbClr val="000000"/>
                </a:solidFill>
                <a:latin typeface="Tlwg Typist"/>
                <a:ea typeface="Times New Roman"/>
              </a:rPr>
              <a:t>#</a:t>
            </a:r>
            <a:endParaRPr b="0" lang="en-GB" sz="1000" spc="-1" strike="noStrike">
              <a:latin typeface="Arial"/>
            </a:endParaRPr>
          </a:p>
          <a:p>
            <a:pPr>
              <a:lnSpc>
                <a:spcPct val="100000"/>
              </a:lnSpc>
            </a:pPr>
            <a:r>
              <a:rPr b="0" lang="en-GB" sz="1000" spc="-1" strike="noStrike">
                <a:solidFill>
                  <a:srgbClr val="000000"/>
                </a:solidFill>
                <a:latin typeface="Tlwg Typist"/>
                <a:ea typeface="Times New Roman"/>
              </a:rPr>
              <a:t># See http://www.mathworks.com/products/compiler/mcr/ for more info.</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Tlwg Typist"/>
                <a:ea typeface="Times New Roman"/>
              </a:rPr>
              <a:t>FROM ubuntu-debootstrap:trusty</a:t>
            </a:r>
            <a:endParaRPr b="0" lang="en-GB" sz="10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This is a  ubuntu “debootstrap” (a basic operating system which only includes essential packages and apt) </a:t>
            </a:r>
            <a:endParaRPr b="0" lang="en-GB" sz="1500" spc="-1" strike="noStrike">
              <a:latin typeface="Arial"/>
            </a:endParaRPr>
          </a:p>
          <a:p>
            <a:pPr>
              <a:lnSpc>
                <a:spcPct val="90000"/>
              </a:lnSpc>
              <a:spcBef>
                <a:spcPts val="1001"/>
              </a:spcBef>
            </a:pPr>
            <a:endParaRPr b="0" lang="en-GB" sz="1500" spc="-1" strike="noStrike">
              <a:latin typeface="Arial"/>
            </a:endParaRPr>
          </a:p>
          <a:p>
            <a:pPr>
              <a:lnSpc>
                <a:spcPct val="90000"/>
              </a:lnSpc>
              <a:spcBef>
                <a:spcPts val="1001"/>
              </a:spcBef>
            </a:pPr>
            <a:endParaRPr b="0" lang="en-GB" sz="1500" spc="-1" strike="noStrike">
              <a:latin typeface="Arial"/>
            </a:endParaRPr>
          </a:p>
          <a:p>
            <a:pPr>
              <a:lnSpc>
                <a:spcPct val="90000"/>
              </a:lnSpc>
              <a:spcBef>
                <a:spcPts val="1001"/>
              </a:spcBef>
            </a:pPr>
            <a:endParaRPr b="0" lang="en-GB" sz="15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p:txBody>
      </p:sp>
      <p:sp>
        <p:nvSpPr>
          <p:cNvPr id="31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DE7450B4-D4A9-4E78-8B16-3BD72DC6D9B0}" type="datetime1">
              <a:rPr b="1" lang="en-GB" sz="1400" spc="-1" strike="noStrike">
                <a:solidFill>
                  <a:srgbClr val="ffffff"/>
                </a:solidFill>
                <a:latin typeface="Calibri"/>
              </a:rPr>
              <a:t>16/10/2018</a:t>
            </a:fld>
            <a:endParaRPr b="0" lang="en-GB" sz="1400" spc="-1" strike="noStrike">
              <a:latin typeface="Arial"/>
            </a:endParaRPr>
          </a:p>
        </p:txBody>
      </p:sp>
      <p:sp>
        <p:nvSpPr>
          <p:cNvPr id="31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1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44AFC921-37BB-434F-92A7-137FB3EFE358}"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1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for running a Matlab Stand-Alone executable (MSAE)</a:t>
            </a:r>
            <a:endParaRPr b="0" lang="en-GB" sz="32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The Docker file (https://github.com/flywheel-apps/matlab-mcr/blob/master/2014b/Dockerfile). </a:t>
            </a:r>
            <a:endParaRPr b="0" lang="en-GB" sz="1500" spc="-1" strike="noStrike">
              <a:latin typeface="Arial"/>
            </a:endParaRPr>
          </a:p>
          <a:p>
            <a:pPr>
              <a:lnSpc>
                <a:spcPct val="90000"/>
              </a:lnSpc>
              <a:spcBef>
                <a:spcPts val="1001"/>
              </a:spcBef>
            </a:pPr>
            <a:endParaRPr b="0" lang="en-GB" sz="1500" spc="-1" strike="noStrike">
              <a:latin typeface="Arial"/>
            </a:endParaRPr>
          </a:p>
          <a:p>
            <a:pPr>
              <a:lnSpc>
                <a:spcPct val="100000"/>
              </a:lnSpc>
            </a:pPr>
            <a:r>
              <a:rPr b="0" lang="en-GB" sz="1050" spc="-1" strike="noStrike">
                <a:solidFill>
                  <a:srgbClr val="000000"/>
                </a:solidFill>
                <a:latin typeface="Tlwg Typist"/>
                <a:ea typeface="Times New Roman"/>
              </a:rPr>
              <a:t># Install the MCR dependencies and some things we'll need and download the MCR</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from Mathworks -silently install it</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RUN apt-get -qq update &amp;&amp; apt-get -qq install -y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unzip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xorg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wget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curl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mkdir /mcr-install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mkdir /opt/mcr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cd /mcr-install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wget http://www.mathworks.com/supportfiles/downloads/R2014b/deployment_files/R2014b/installers/glnxa64/MCR_R2014b_glnxa64_installer.zip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cd /mcr-install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unzip -q MCR_R2014b_glnxa64_installer.zip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./install -destinationFolder /opt/mcr -agreeToLicense yes -mode silent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    </a:t>
            </a:r>
            <a:r>
              <a:rPr b="0" lang="en-GB" sz="1050" spc="-1" strike="noStrike">
                <a:solidFill>
                  <a:srgbClr val="000000"/>
                </a:solidFill>
                <a:latin typeface="Tlwg Typist"/>
                <a:ea typeface="Times New Roman"/>
              </a:rPr>
              <a:t>cd / &amp;&amp; \</a:t>
            </a:r>
            <a:endParaRPr b="0" lang="en-GB" sz="1050" spc="-1" strike="noStrike">
              <a:latin typeface="Arial"/>
            </a:endParaRPr>
          </a:p>
          <a:p>
            <a:pPr>
              <a:lnSpc>
                <a:spcPct val="100000"/>
              </a:lnSpc>
            </a:pPr>
            <a:r>
              <a:rPr b="0" lang="en-GB" sz="1050" spc="-1" strike="noStrike">
                <a:solidFill>
                  <a:srgbClr val="000000"/>
                </a:solidFill>
                <a:latin typeface="Tlwg Typist"/>
                <a:ea typeface="Times New Roman"/>
              </a:rPr>
              <a:t>rm -rf mcr-install</a:t>
            </a: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endParaRPr b="0" lang="en-GB" sz="105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p:txBody>
      </p:sp>
      <p:sp>
        <p:nvSpPr>
          <p:cNvPr id="32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8865E9BE-785C-40DC-B045-76AF5028498E}" type="datetime1">
              <a:rPr b="1" lang="en-GB" sz="1400" spc="-1" strike="noStrike">
                <a:solidFill>
                  <a:srgbClr val="ffffff"/>
                </a:solidFill>
                <a:latin typeface="Calibri"/>
              </a:rPr>
              <a:t>16/10/2018</a:t>
            </a:fld>
            <a:endParaRPr b="0" lang="en-GB" sz="1400" spc="-1" strike="noStrike">
              <a:latin typeface="Arial"/>
            </a:endParaRPr>
          </a:p>
        </p:txBody>
      </p:sp>
      <p:sp>
        <p:nvSpPr>
          <p:cNvPr id="32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2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B972F1E3-E4A8-4969-BDB3-D440A6337EFF}"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2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for running a Matlab Stand-Alone executable (MSAE)</a:t>
            </a:r>
            <a:endParaRPr b="0" lang="en-GB" sz="3200" spc="-1" strike="noStrike">
              <a:latin typeface="Arial"/>
            </a:endParaRPr>
          </a:p>
          <a:p>
            <a:pPr>
              <a:lnSpc>
                <a:spcPct val="90000"/>
              </a:lnSpc>
              <a:spcBef>
                <a:spcPts val="1001"/>
              </a:spcBef>
            </a:pPr>
            <a:r>
              <a:rPr b="0" lang="en-GB" sz="1500" spc="-1" strike="noStrike">
                <a:solidFill>
                  <a:srgbClr val="000000"/>
                </a:solidFill>
                <a:latin typeface="Calibri"/>
                <a:ea typeface="Times New Roman"/>
              </a:rPr>
              <a:t>The Docker file (https://github.com/flywheel-apps/matlab-mcr/blob/master/2014b/Dockerfile). </a:t>
            </a:r>
            <a:endParaRPr b="0" lang="en-GB" sz="1500" spc="-1" strike="noStrike">
              <a:latin typeface="Arial"/>
            </a:endParaRPr>
          </a:p>
          <a:p>
            <a:pPr>
              <a:lnSpc>
                <a:spcPct val="90000"/>
              </a:lnSpc>
              <a:spcBef>
                <a:spcPts val="1001"/>
              </a:spcBef>
            </a:pPr>
            <a:endParaRPr b="0" lang="en-GB" sz="1500" spc="-1" strike="noStrike">
              <a:latin typeface="Arial"/>
            </a:endParaRPr>
          </a:p>
          <a:p>
            <a:pPr>
              <a:lnSpc>
                <a:spcPct val="100000"/>
              </a:lnSpc>
            </a:pPr>
            <a:r>
              <a:rPr b="0" lang="en-GB" sz="1400" spc="-1" strike="noStrike">
                <a:solidFill>
                  <a:srgbClr val="000000"/>
                </a:solidFill>
                <a:latin typeface="Tlwg Typist"/>
                <a:ea typeface="Times New Roman"/>
              </a:rPr>
              <a:t># Configure environment variables for MCR</a:t>
            </a:r>
            <a:endParaRPr b="0" lang="en-GB" sz="1400" spc="-1" strike="noStrike">
              <a:latin typeface="Arial"/>
            </a:endParaRPr>
          </a:p>
          <a:p>
            <a:pPr>
              <a:lnSpc>
                <a:spcPct val="100000"/>
              </a:lnSpc>
            </a:pPr>
            <a:r>
              <a:rPr b="0" lang="en-GB" sz="1400" spc="-1" strike="noStrike">
                <a:solidFill>
                  <a:srgbClr val="000000"/>
                </a:solidFill>
                <a:latin typeface="Tlwg Typist"/>
                <a:ea typeface="Times New Roman"/>
              </a:rPr>
              <a:t>ENV LD_LIBRARY_PATH /opt/mcr/v84/runtime/glnxa64:/opt/mcr/v84/bin/glnxa64:/opt/mcr/v84/sys/os/glnxa64</a:t>
            </a:r>
            <a:endParaRPr b="0" lang="en-GB" sz="1400" spc="-1" strike="noStrike">
              <a:latin typeface="Arial"/>
            </a:endParaRPr>
          </a:p>
          <a:p>
            <a:pPr>
              <a:lnSpc>
                <a:spcPct val="100000"/>
              </a:lnSpc>
            </a:pPr>
            <a:r>
              <a:rPr b="0" lang="en-GB" sz="1400" spc="-1" strike="noStrike">
                <a:solidFill>
                  <a:srgbClr val="000000"/>
                </a:solidFill>
                <a:latin typeface="Tlwg Typist"/>
                <a:ea typeface="Times New Roman"/>
              </a:rPr>
              <a:t>ENV XAPPLRESDIR /opt/mcr/v84/X11/app-defaults</a:t>
            </a:r>
            <a:endParaRPr b="0" lang="en-GB" sz="1400" spc="-1" strike="noStrike">
              <a:latin typeface="Arial"/>
            </a:endParaRPr>
          </a:p>
          <a:p>
            <a:pPr>
              <a:lnSpc>
                <a:spcPct val="90000"/>
              </a:lnSpc>
              <a:spcBef>
                <a:spcPts val="1001"/>
              </a:spcBef>
            </a:pPr>
            <a:endParaRPr b="0" lang="en-GB" sz="1400" spc="-1" strike="noStrike">
              <a:latin typeface="Arial"/>
            </a:endParaRPr>
          </a:p>
          <a:p>
            <a:pPr>
              <a:lnSpc>
                <a:spcPct val="90000"/>
              </a:lnSpc>
              <a:spcBef>
                <a:spcPts val="1001"/>
              </a:spcBef>
            </a:pPr>
            <a:endParaRPr b="0" lang="en-GB" sz="1400" spc="-1" strike="noStrike">
              <a:latin typeface="Arial"/>
            </a:endParaRPr>
          </a:p>
          <a:p>
            <a:pPr>
              <a:lnSpc>
                <a:spcPct val="90000"/>
              </a:lnSpc>
              <a:spcBef>
                <a:spcPts val="1001"/>
              </a:spcBef>
            </a:pPr>
            <a:endParaRPr b="0" lang="en-GB" sz="1400" spc="-1" strike="noStrike">
              <a:latin typeface="Arial"/>
            </a:endParaRPr>
          </a:p>
          <a:p>
            <a:pPr>
              <a:lnSpc>
                <a:spcPct val="90000"/>
              </a:lnSpc>
              <a:spcBef>
                <a:spcPts val="1001"/>
              </a:spcBef>
            </a:pPr>
            <a:endParaRPr b="0" lang="en-GB" sz="14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p:txBody>
      </p:sp>
      <p:sp>
        <p:nvSpPr>
          <p:cNvPr id="32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A55D2458-2A2E-4B7F-99D4-7BFDF0838E11}" type="datetime1">
              <a:rPr b="1" lang="en-GB" sz="1400" spc="-1" strike="noStrike">
                <a:solidFill>
                  <a:srgbClr val="ffffff"/>
                </a:solidFill>
                <a:latin typeface="Calibri"/>
              </a:rPr>
              <a:t>16/10/2018</a:t>
            </a:fld>
            <a:endParaRPr b="0" lang="en-GB" sz="1400" spc="-1" strike="noStrike">
              <a:latin typeface="Arial"/>
            </a:endParaRPr>
          </a:p>
        </p:txBody>
      </p:sp>
      <p:sp>
        <p:nvSpPr>
          <p:cNvPr id="32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2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30B2A27C-42B9-445C-9AF5-DF8044BA98C5}"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2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MATLAB Compiler SDKextends the functionality of MATLAB Compiler to let you build C/C++ shared libraries, Microsoft .NET assemblies, and Java classes from MATLAB programs.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These components can be integrated with custom applications and then deployed to desktop, web, and enterprise systems. Applications created using software components from MATLAB Compiler SDK can be shared royalty-free with users who do not need MATLAB. These applications use the MATLAB Runtime, a set of shared libraries that enables the execution of compiled MATLAB applications or components.</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You can ecrypt the MATLAB code to protect your intellectual property</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Warning: for creating a Java classes you need a Matlab Compiler license (and MathWorks doesn’t provide you a trial)</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Good news: the Java classes created are not bound to the operating system used for compiling the Matlab application (it is Java!)</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Good news: (seems to me that) the Java classes created can be executed also on Matlab runtime version different from the one used for compiling the Matlab application / but this is not a problem if your going to dockerize together Java classes and Matlab runtime</a:t>
            </a:r>
            <a:endParaRPr b="0" lang="en-GB" sz="1600" spc="-1" strike="noStrike">
              <a:latin typeface="Arial"/>
            </a:endParaRPr>
          </a:p>
          <a:p>
            <a:pPr>
              <a:lnSpc>
                <a:spcPct val="90000"/>
              </a:lnSpc>
              <a:spcBef>
                <a:spcPts val="1001"/>
              </a:spcBef>
            </a:pPr>
            <a:r>
              <a:rPr b="0" lang="en-GB" sz="2200" spc="-1" strike="noStrike">
                <a:solidFill>
                  <a:srgbClr val="000000"/>
                </a:solidFill>
                <a:latin typeface="Calibri"/>
                <a:ea typeface="Times New Roman"/>
              </a:rPr>
              <a:t> </a:t>
            </a: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a:p>
            <a:pPr>
              <a:lnSpc>
                <a:spcPct val="90000"/>
              </a:lnSpc>
              <a:spcBef>
                <a:spcPts val="1001"/>
              </a:spcBef>
            </a:pPr>
            <a:endParaRPr b="0" lang="en-GB" sz="2200" spc="-1" strike="noStrike">
              <a:latin typeface="Arial"/>
            </a:endParaRPr>
          </a:p>
        </p:txBody>
      </p:sp>
      <p:sp>
        <p:nvSpPr>
          <p:cNvPr id="33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35046C06-2D39-4748-B4BE-523CD285DF6C}" type="datetime1">
              <a:rPr b="1" lang="en-GB" sz="1400" spc="-1" strike="noStrike">
                <a:solidFill>
                  <a:srgbClr val="ffffff"/>
                </a:solidFill>
                <a:latin typeface="Calibri"/>
              </a:rPr>
              <a:t>16/10/2018</a:t>
            </a:fld>
            <a:endParaRPr b="0" lang="en-GB" sz="1400" spc="-1" strike="noStrike">
              <a:latin typeface="Arial"/>
            </a:endParaRPr>
          </a:p>
        </p:txBody>
      </p:sp>
      <p:sp>
        <p:nvSpPr>
          <p:cNvPr id="33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3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D9B4883C-90B7-44C6-B814-675F091ADF90}"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3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1) I’ve installed (manually) the MATLAB Runtime on my computer:</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https://www.mathworks.com/products/compiler/mcr → MCR_R2016b_glnxa64_installer.zip </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/home/gsorce/DiscoD/devel/linux/MATLAB_Runtime</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1) I’ve installed (manually) the MATLAB Runtime on my computer:</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2)</a:t>
            </a:r>
            <a:r>
              <a:rPr b="0" lang="en-GB" sz="1800" spc="-1" strike="noStrike">
                <a:solidFill>
                  <a:srgbClr val="000000"/>
                </a:solidFill>
                <a:latin typeface="Calibri"/>
                <a:ea typeface="Times New Roman"/>
              </a:rPr>
              <a:t> I asked a colleague (with a Matlab Compiler license on a Windows Matlab installation) to create Java classes for the testScript_v2_0.m Matlab application</a:t>
            </a:r>
            <a:endParaRPr b="0" lang="en-GB" sz="1800" spc="-1" strike="noStrike">
              <a:latin typeface="Arial"/>
            </a:endParaRPr>
          </a:p>
          <a:p>
            <a:pPr>
              <a:lnSpc>
                <a:spcPct val="90000"/>
              </a:lnSpc>
              <a:spcBef>
                <a:spcPts val="1001"/>
              </a:spcBef>
            </a:pPr>
            <a:r>
              <a:rPr b="0" lang="en-GB" sz="1800" spc="-1" strike="noStrike">
                <a:solidFill>
                  <a:srgbClr val="000000"/>
                </a:solidFill>
                <a:latin typeface="Calibri"/>
                <a:ea typeface="Times New Roman"/>
              </a:rPr>
              <a:t>3) The generated JAR files are located in the MATLAB deployment projects “for_testing” folder:</a:t>
            </a:r>
            <a:endParaRPr b="0" lang="en-GB" sz="1800" spc="-1" strike="noStrike">
              <a:latin typeface="Arial"/>
            </a:endParaRPr>
          </a:p>
          <a:p>
            <a:pPr>
              <a:lnSpc>
                <a:spcPct val="90000"/>
              </a:lnSpc>
              <a:spcBef>
                <a:spcPts val="1001"/>
              </a:spcBef>
            </a:pPr>
            <a:r>
              <a:rPr b="0" lang="en-GB" sz="1600" spc="-1" strike="noStrike">
                <a:solidFill>
                  <a:srgbClr val="000000"/>
                </a:solidFill>
                <a:latin typeface="Calibri"/>
                <a:ea typeface="Liberation Mono;Courier New"/>
              </a:rPr>
              <a:t>                  → </a:t>
            </a:r>
            <a:r>
              <a:rPr b="0" lang="en-GB" sz="1600" spc="-1" strike="noStrike">
                <a:solidFill>
                  <a:srgbClr val="000000"/>
                </a:solidFill>
                <a:latin typeface="Calibri"/>
                <a:ea typeface="Liberation Mono;Courier New"/>
              </a:rPr>
              <a:t>/var/matlab/testScript_v2_0/for_testing</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3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E121E3CD-301E-4F0A-B3D0-BF126F1DD7C2}" type="datetime1">
              <a:rPr b="1" lang="en-GB" sz="1400" spc="-1" strike="noStrike">
                <a:solidFill>
                  <a:srgbClr val="ffffff"/>
                </a:solidFill>
                <a:latin typeface="Calibri"/>
              </a:rPr>
              <a:t>16/10/2018</a:t>
            </a:fld>
            <a:endParaRPr b="0" lang="en-GB" sz="1400" spc="-1" strike="noStrike">
              <a:latin typeface="Arial"/>
            </a:endParaRPr>
          </a:p>
        </p:txBody>
      </p:sp>
      <p:sp>
        <p:nvSpPr>
          <p:cNvPr id="33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3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0C5AE4BC-E0DF-49A0-9A6A-0456869EF992}"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3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4) In the folder containing the generated JAR files, create a new file called </a:t>
            </a:r>
            <a:r>
              <a:rPr b="0" lang="en-GB" sz="1600" spc="-1" strike="noStrike">
                <a:solidFill>
                  <a:srgbClr val="000000"/>
                </a:solidFill>
                <a:latin typeface="Liberation Mono;Courier New"/>
                <a:ea typeface="Liberation Mono;Courier New"/>
              </a:rPr>
              <a:t>getmagic.java</a:t>
            </a:r>
            <a:r>
              <a:rPr b="0" lang="en-GB" sz="1600" spc="-1" strike="noStrike">
                <a:solidFill>
                  <a:srgbClr val="000000"/>
                </a:solidFill>
                <a:latin typeface="Calibri"/>
                <a:ea typeface="Times New Roman"/>
              </a:rPr>
              <a:t>.</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gsorce@gsorce-LIFEBOOK-A556:/var/matlab/testScript_v2_0/for_testing$ cat getmagic.java </a:t>
            </a:r>
            <a:endParaRPr b="0" lang="en-GB" sz="1600" spc="-1" strike="noStrike">
              <a:latin typeface="Arial"/>
            </a:endParaRPr>
          </a:p>
          <a:p>
            <a:pPr>
              <a:lnSpc>
                <a:spcPct val="100000"/>
              </a:lnSpc>
            </a:pP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5)</a:t>
            </a:r>
            <a:r>
              <a:rPr b="0" lang="en-GB" sz="1800" spc="-1" strike="noStrike">
                <a:solidFill>
                  <a:srgbClr val="000000"/>
                </a:solidFill>
                <a:latin typeface="Calibri"/>
                <a:ea typeface="Times New Roman"/>
              </a:rPr>
              <a:t> Compile the Java application using </a:t>
            </a:r>
            <a:r>
              <a:rPr b="0" lang="en-GB" sz="1800" spc="-1" strike="noStrike">
                <a:solidFill>
                  <a:srgbClr val="000000"/>
                </a:solidFill>
                <a:latin typeface="Liberation Mono;Courier New"/>
                <a:ea typeface="Liberation Mono;Courier New"/>
              </a:rPr>
              <a:t>javac</a:t>
            </a:r>
            <a:endParaRPr b="0" lang="en-GB" sz="1800" spc="-1" strike="noStrike">
              <a:latin typeface="Arial"/>
            </a:endParaRPr>
          </a:p>
          <a:p>
            <a:pPr>
              <a:lnSpc>
                <a:spcPct val="90000"/>
              </a:lnSpc>
              <a:spcBef>
                <a:spcPts val="1001"/>
              </a:spcBef>
            </a:pPr>
            <a:r>
              <a:rPr b="0" lang="en-GB" sz="1500" spc="-1" strike="noStrike">
                <a:solidFill>
                  <a:srgbClr val="000000"/>
                </a:solidFill>
                <a:latin typeface="Liberation Mono;Courier New"/>
                <a:ea typeface="Liberation Mono;Courier New"/>
              </a:rPr>
              <a:t>javac -classpath "/home/gsorce/DiscoD/devel/linux/MATLAB_Runtime/v91/toolbox/javabuilder/jar/javabuilder.jar":./testScript_v2_0.jar ./getmagic.java</a:t>
            </a:r>
            <a:endParaRPr b="0" lang="en-GB" sz="1500" spc="-1" strike="noStrike">
              <a:latin typeface="Arial"/>
            </a:endParaRPr>
          </a:p>
          <a:p>
            <a:pPr>
              <a:lnSpc>
                <a:spcPct val="90000"/>
              </a:lnSpc>
              <a:spcBef>
                <a:spcPts val="1001"/>
              </a:spcBef>
            </a:pPr>
            <a:r>
              <a:rPr b="0" lang="en-GB" sz="1800" spc="-1" strike="noStrike">
                <a:solidFill>
                  <a:srgbClr val="000000"/>
                </a:solidFill>
                <a:latin typeface="Calibri"/>
                <a:ea typeface="Liberation Mono;Courier New"/>
              </a:rPr>
              <a:t>6) Test: f</a:t>
            </a:r>
            <a:r>
              <a:rPr b="0" lang="en-GB" sz="1800" spc="-1" strike="noStrike">
                <a:solidFill>
                  <a:srgbClr val="000000"/>
                </a:solidFill>
                <a:latin typeface="Calibri"/>
                <a:ea typeface="Times New Roman"/>
              </a:rPr>
              <a:t>rom the system's command prompt, run the application. </a:t>
            </a:r>
            <a:endParaRPr b="0" lang="en-GB" sz="1800" spc="-1" strike="noStrike">
              <a:latin typeface="Arial"/>
            </a:endParaRPr>
          </a:p>
          <a:p>
            <a:pPr>
              <a:lnSpc>
                <a:spcPct val="90000"/>
              </a:lnSpc>
              <a:spcBef>
                <a:spcPts val="1001"/>
              </a:spcBef>
            </a:pPr>
            <a:r>
              <a:rPr b="0" lang="en-GB" sz="1600" spc="-1" strike="noStrike">
                <a:solidFill>
                  <a:srgbClr val="000000"/>
                </a:solidFill>
                <a:latin typeface="Calibri"/>
                <a:ea typeface="Liberation Mono;Courier New"/>
              </a:rPr>
              <a:t>       </a:t>
            </a:r>
            <a:r>
              <a:rPr b="0" lang="en-GB" sz="1100" spc="-1" strike="noStrike">
                <a:solidFill>
                  <a:srgbClr val="000000"/>
                </a:solidFill>
                <a:latin typeface="Tlwg Typist"/>
                <a:ea typeface="Liberation Mono;Courier New"/>
              </a:rPr>
              <a:t>gsorce@gsorce-LIFEBOOK-A556:/var/matlab/testScript_v2_0/for_testing$ export MATLAB_INPUTFILE=/var/matlab/inputData.csv</a:t>
            </a:r>
            <a:endParaRPr b="0" lang="en-GB" sz="1100" spc="-1" strike="noStrike">
              <a:latin typeface="Arial"/>
            </a:endParaRPr>
          </a:p>
          <a:p>
            <a:pPr>
              <a:lnSpc>
                <a:spcPct val="100000"/>
              </a:lnSpc>
            </a:pPr>
            <a:r>
              <a:rPr b="0" lang="en-GB" sz="1100" spc="-1" strike="noStrike">
                <a:solidFill>
                  <a:srgbClr val="000000"/>
                </a:solidFill>
                <a:latin typeface="Tlwg Typist"/>
                <a:ea typeface="Liberation Mono;Courier New"/>
              </a:rPr>
              <a:t>gsorce@gsorce-LIFEBOOK-A556:/var/matlab/testScript_v2_0/for_testing$ export MATLAB_OUTPUTFILE=/var/matlab/outputData.csv</a:t>
            </a:r>
            <a:endParaRPr b="0" lang="en-GB" sz="1100" spc="-1" strike="noStrike">
              <a:latin typeface="Arial"/>
            </a:endParaRPr>
          </a:p>
          <a:p>
            <a:pPr>
              <a:lnSpc>
                <a:spcPct val="100000"/>
              </a:lnSpc>
            </a:pPr>
            <a:r>
              <a:rPr b="0" lang="en-GB" sz="1100" spc="-1" strike="noStrike">
                <a:solidFill>
                  <a:srgbClr val="000000"/>
                </a:solidFill>
                <a:latin typeface="Tlwg Typist"/>
                <a:ea typeface="Liberation Mono;Courier New"/>
              </a:rPr>
              <a:t>     </a:t>
            </a:r>
            <a:endParaRPr b="0" lang="en-GB" sz="1100" spc="-1" strike="noStrike">
              <a:latin typeface="Arial"/>
            </a:endParaRPr>
          </a:p>
          <a:p>
            <a:pPr>
              <a:lnSpc>
                <a:spcPct val="100000"/>
              </a:lnSpc>
            </a:pPr>
            <a:r>
              <a:rPr b="0" lang="en-GB" sz="1100" spc="-1" strike="noStrike">
                <a:solidFill>
                  <a:srgbClr val="000000"/>
                </a:solidFill>
                <a:latin typeface="Tlwg Typist"/>
                <a:ea typeface="Liberation Mono;Courier New"/>
              </a:rPr>
              <a:t>      </a:t>
            </a:r>
            <a:r>
              <a:rPr b="0" lang="en-GB" sz="1100" spc="-1" strike="noStrike">
                <a:solidFill>
                  <a:srgbClr val="000000"/>
                </a:solidFill>
                <a:latin typeface="Tlwg Typist"/>
                <a:ea typeface="Liberation Mono;Courier New"/>
              </a:rPr>
              <a:t>java -classpath .:"/home/gsorce/DiscoD/devel/linux/MATLAB_Runtime/v91/toolbox/javabuilder/jar/javabuilder.jar":./testScript_v2_0.jar getmagic </a:t>
            </a:r>
            <a:endParaRPr b="0" lang="en-GB" sz="1100" spc="-1" strike="noStrike">
              <a:latin typeface="Arial"/>
            </a:endParaRPr>
          </a:p>
          <a:p>
            <a:pPr>
              <a:lnSpc>
                <a:spcPct val="90000"/>
              </a:lnSpc>
              <a:spcBef>
                <a:spcPts val="1001"/>
              </a:spcBef>
            </a:pPr>
            <a:endParaRPr b="0" lang="en-GB" sz="1100" spc="-1" strike="noStrike">
              <a:latin typeface="Arial"/>
            </a:endParaRPr>
          </a:p>
          <a:p>
            <a:pPr>
              <a:lnSpc>
                <a:spcPct val="90000"/>
              </a:lnSpc>
              <a:spcBef>
                <a:spcPts val="1001"/>
              </a:spcBef>
            </a:pPr>
            <a:endParaRPr b="0" lang="en-GB" sz="1100" spc="-1" strike="noStrike">
              <a:latin typeface="Arial"/>
            </a:endParaRPr>
          </a:p>
        </p:txBody>
      </p:sp>
      <p:sp>
        <p:nvSpPr>
          <p:cNvPr id="34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FDADF230-F3B5-4AFB-8D9E-B2232F8AF327}" type="datetime1">
              <a:rPr b="1" lang="en-GB" sz="1400" spc="-1" strike="noStrike">
                <a:solidFill>
                  <a:srgbClr val="ffffff"/>
                </a:solidFill>
                <a:latin typeface="Calibri"/>
              </a:rPr>
              <a:t>16/10/2018</a:t>
            </a:fld>
            <a:endParaRPr b="0" lang="en-GB" sz="1400" spc="-1" strike="noStrike">
              <a:latin typeface="Arial"/>
            </a:endParaRPr>
          </a:p>
        </p:txBody>
      </p:sp>
      <p:sp>
        <p:nvSpPr>
          <p:cNvPr id="34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4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7A622974-CED3-4AB8-B564-3037552B62FB}"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4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7) Prepare a Dockerfile for packaging the Matlab Runtime + the Java application</a:t>
            </a:r>
            <a:endParaRPr b="0" lang="en-GB" sz="1600" spc="-1" strike="noStrike">
              <a:latin typeface="Arial"/>
            </a:endParaRPr>
          </a:p>
          <a:p>
            <a:pPr>
              <a:lnSpc>
                <a:spcPct val="100000"/>
              </a:lnSpc>
            </a:pPr>
            <a:r>
              <a:rPr b="0" lang="en-GB" sz="1500" spc="-1" strike="noStrike">
                <a:solidFill>
                  <a:srgbClr val="000000"/>
                </a:solidFill>
                <a:latin typeface="Tlwg Typist"/>
                <a:ea typeface="Times New Roman"/>
              </a:rPr>
              <a:t>gsorce@gsorce-LIFEBOOK-A556:~/DiscoD/devel/linux/matlab-mcr-java$ ls</a:t>
            </a:r>
            <a:endParaRPr b="0" lang="en-GB" sz="1500" spc="-1" strike="noStrike">
              <a:latin typeface="Arial"/>
            </a:endParaRPr>
          </a:p>
          <a:p>
            <a:pPr>
              <a:lnSpc>
                <a:spcPct val="100000"/>
              </a:lnSpc>
            </a:pPr>
            <a:r>
              <a:rPr b="0" lang="en-GB" sz="1500" spc="-1" strike="noStrike">
                <a:solidFill>
                  <a:srgbClr val="000000"/>
                </a:solidFill>
                <a:latin typeface="Tlwg Typist"/>
                <a:ea typeface="Times New Roman"/>
              </a:rPr>
              <a:t>     </a:t>
            </a:r>
            <a:r>
              <a:rPr b="0" lang="en-GB" sz="1500" spc="-1" strike="noStrike">
                <a:solidFill>
                  <a:srgbClr val="000000"/>
                </a:solidFill>
                <a:latin typeface="Tlwg Typist"/>
                <a:ea typeface="Times New Roman"/>
              </a:rPr>
              <a:t>Dockerfile  matlab.txt  MCR_R2016b_glnxa64_installer.zip  testScript_v2_0.tar.gz</a:t>
            </a:r>
            <a:endParaRPr b="0" lang="en-GB" sz="1500" spc="-1" strike="noStrike">
              <a:latin typeface="Arial"/>
            </a:endParaRPr>
          </a:p>
          <a:p>
            <a:pPr>
              <a:lnSpc>
                <a:spcPct val="100000"/>
              </a:lnSpc>
            </a:pPr>
            <a:r>
              <a:rPr b="0" lang="en-GB" sz="1500" spc="-1" strike="noStrike">
                <a:solidFill>
                  <a:srgbClr val="000000"/>
                </a:solidFill>
                <a:latin typeface="Tlwg Typist"/>
                <a:ea typeface="Times New Roman"/>
              </a:rPr>
              <a:t>gsorce@gsorce-LIFEBOOK-A556:~/DiscoD/devel/linux/matlab-mcr-java$ cat Dockerfile </a:t>
            </a:r>
            <a:endParaRPr b="0" lang="en-GB" sz="15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4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49D9D83E-CE90-4BB4-9B5A-47215FE30CEB}" type="datetime1">
              <a:rPr b="1" lang="en-GB" sz="1400" spc="-1" strike="noStrike">
                <a:solidFill>
                  <a:srgbClr val="ffffff"/>
                </a:solidFill>
                <a:latin typeface="Calibri"/>
              </a:rPr>
              <a:t>16/10/2018</a:t>
            </a:fld>
            <a:endParaRPr b="0" lang="en-GB" sz="1400" spc="-1" strike="noStrike">
              <a:latin typeface="Arial"/>
            </a:endParaRPr>
          </a:p>
        </p:txBody>
      </p:sp>
      <p:sp>
        <p:nvSpPr>
          <p:cNvPr id="34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4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619BFFD5-3BC0-4684-9593-532298C4BA64}"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4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Dockerfile main sections:</a:t>
            </a:r>
            <a:endParaRPr b="0" lang="en-GB" sz="1600" spc="-1" strike="noStrike">
              <a:latin typeface="Arial"/>
            </a:endParaRPr>
          </a:p>
          <a:p>
            <a:pPr>
              <a:lnSpc>
                <a:spcPct val="90000"/>
              </a:lnSpc>
              <a:spcBef>
                <a:spcPts val="1001"/>
              </a:spcBef>
            </a:pPr>
            <a:r>
              <a:rPr b="0" lang="en-GB" sz="1500" spc="-1" strike="noStrike">
                <a:solidFill>
                  <a:srgbClr val="000000"/>
                </a:solidFill>
                <a:latin typeface="Tlwg Typist"/>
                <a:ea typeface="Times New Roman"/>
              </a:rPr>
              <a:t># gsorce/matlab-mcr-java</a:t>
            </a:r>
            <a:endParaRPr b="0" lang="en-GB" sz="1500" spc="-1" strike="noStrike">
              <a:latin typeface="Arial"/>
            </a:endParaRPr>
          </a:p>
          <a:p>
            <a:pPr>
              <a:lnSpc>
                <a:spcPct val="90000"/>
              </a:lnSpc>
              <a:spcBef>
                <a:spcPts val="1001"/>
              </a:spcBef>
            </a:pPr>
            <a:r>
              <a:rPr b="0" lang="en-GB" sz="1500" spc="-1" strike="noStrike">
                <a:solidFill>
                  <a:srgbClr val="000000"/>
                </a:solidFill>
                <a:latin typeface="Tlwg Typist"/>
                <a:ea typeface="Times New Roman"/>
              </a:rPr>
              <a:t>FROM openjdk:8u151-jre</a:t>
            </a:r>
            <a:endParaRPr b="0" lang="en-GB" sz="1500" spc="-1" strike="noStrike">
              <a:latin typeface="Arial"/>
            </a:endParaRPr>
          </a:p>
          <a:p>
            <a:pPr>
              <a:lnSpc>
                <a:spcPct val="90000"/>
              </a:lnSpc>
              <a:spcBef>
                <a:spcPts val="1001"/>
              </a:spcBef>
            </a:pPr>
            <a:r>
              <a:rPr b="0" lang="en-GB" sz="1500" spc="-1" strike="noStrike">
                <a:solidFill>
                  <a:srgbClr val="000000"/>
                </a:solidFill>
                <a:latin typeface="Tlwg Typist"/>
                <a:ea typeface="Times New Roman"/>
              </a:rPr>
              <a:t> </a:t>
            </a:r>
            <a:endParaRPr b="0" lang="en-GB" sz="15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This is for the JRE Java 8</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5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7D10F7A6-C1E6-4354-BBE6-04693CDD3B40}" type="datetime1">
              <a:rPr b="1" lang="en-GB" sz="1400" spc="-1" strike="noStrike">
                <a:solidFill>
                  <a:srgbClr val="ffffff"/>
                </a:solidFill>
                <a:latin typeface="Calibri"/>
              </a:rPr>
              <a:t>16/10/2018</a:t>
            </a:fld>
            <a:endParaRPr b="0" lang="en-GB" sz="1400" spc="-1" strike="noStrike">
              <a:latin typeface="Arial"/>
            </a:endParaRPr>
          </a:p>
        </p:txBody>
      </p:sp>
      <p:sp>
        <p:nvSpPr>
          <p:cNvPr id="35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5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7F0AA8B6-F20F-4572-9433-9DA8D4F8563A}"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5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Dockerfile main sections:</a:t>
            </a:r>
            <a:endParaRPr b="0" lang="en-GB" sz="1600" spc="-1" strike="noStrike">
              <a:latin typeface="Arial"/>
            </a:endParaRPr>
          </a:p>
          <a:p>
            <a:pPr>
              <a:lnSpc>
                <a:spcPct val="90000"/>
              </a:lnSpc>
              <a:spcBef>
                <a:spcPts val="1001"/>
              </a:spcBef>
            </a:pPr>
            <a:r>
              <a:rPr b="0" lang="en-GB" sz="1500" spc="-1" strike="noStrike">
                <a:solidFill>
                  <a:srgbClr val="000000"/>
                </a:solidFill>
                <a:latin typeface="Tlwg Typist"/>
                <a:ea typeface="Times New Roman"/>
              </a:rPr>
              <a:t>ENV DEBIAN_FRONTEND noninteractive</a:t>
            </a:r>
            <a:endParaRPr b="0" lang="en-GB" sz="1500" spc="-1" strike="noStrike">
              <a:latin typeface="Arial"/>
            </a:endParaRPr>
          </a:p>
          <a:p>
            <a:pPr>
              <a:lnSpc>
                <a:spcPct val="90000"/>
              </a:lnSpc>
              <a:spcBef>
                <a:spcPts val="1001"/>
              </a:spcBef>
            </a:pPr>
            <a:r>
              <a:rPr b="0" lang="en-GB" sz="1500" spc="-1" strike="noStrike">
                <a:solidFill>
                  <a:srgbClr val="000000"/>
                </a:solidFill>
                <a:latin typeface="Tlwg Typist"/>
                <a:ea typeface="Times New Roman"/>
              </a:rPr>
              <a:t>RUN apt-get update &amp;&amp; \</a:t>
            </a:r>
            <a:endParaRPr b="0" lang="en-GB" sz="1500" spc="-1" strike="noStrike">
              <a:latin typeface="Arial"/>
            </a:endParaRPr>
          </a:p>
          <a:p>
            <a:pPr>
              <a:lnSpc>
                <a:spcPct val="90000"/>
              </a:lnSpc>
              <a:spcBef>
                <a:spcPts val="1001"/>
              </a:spcBef>
            </a:pPr>
            <a:r>
              <a:rPr b="0" lang="en-GB" sz="1500" spc="-1" strike="noStrike">
                <a:solidFill>
                  <a:srgbClr val="000000"/>
                </a:solidFill>
                <a:latin typeface="Tlwg Typist"/>
                <a:ea typeface="Times New Roman"/>
              </a:rPr>
              <a:t>apt-get install -y curl wget unzip xorg</a:t>
            </a:r>
            <a:endParaRPr b="0" lang="en-GB" sz="1500" spc="-1" strike="noStrike">
              <a:latin typeface="Arial"/>
            </a:endParaRPr>
          </a:p>
          <a:p>
            <a:pPr>
              <a:lnSpc>
                <a:spcPct val="90000"/>
              </a:lnSpc>
              <a:spcBef>
                <a:spcPts val="1001"/>
              </a:spcBef>
            </a:pPr>
            <a:r>
              <a:rPr b="0" lang="en-GB" sz="1500" spc="-1" strike="noStrike">
                <a:solidFill>
                  <a:srgbClr val="000000"/>
                </a:solidFill>
                <a:latin typeface="Tlwg Typist"/>
                <a:ea typeface="Times New Roman"/>
              </a:rPr>
              <a:t> </a:t>
            </a:r>
            <a:endParaRPr b="0" lang="en-GB" sz="15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Install packages that will be useful during the installation of the Matlab runtime</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5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789BA0C9-8355-49B5-8EF5-8C9298365371}" type="datetime1">
              <a:rPr b="1" lang="en-GB" sz="1400" spc="-1" strike="noStrike">
                <a:solidFill>
                  <a:srgbClr val="ffffff"/>
                </a:solidFill>
                <a:latin typeface="Calibri"/>
              </a:rPr>
              <a:t>16/10/2018</a:t>
            </a:fld>
            <a:endParaRPr b="0" lang="en-GB" sz="1400" spc="-1" strike="noStrike">
              <a:latin typeface="Arial"/>
            </a:endParaRPr>
          </a:p>
        </p:txBody>
      </p:sp>
      <p:sp>
        <p:nvSpPr>
          <p:cNvPr id="35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5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7039B802-66EE-494B-B85F-EEA2E2DE26E2}"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5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Dockerfile main sections:</a:t>
            </a:r>
            <a:endParaRPr b="0" lang="en-GB" sz="16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 Install MATLAB runtime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RUN </a:t>
            </a:r>
            <a:r>
              <a:rPr b="0" lang="en-GB" sz="800" spc="-1" strike="noStrike">
                <a:solidFill>
                  <a:srgbClr val="000000"/>
                </a:solidFill>
                <a:latin typeface="Tlwg Typist"/>
                <a:ea typeface="Times New Roman"/>
              </a:rPr>
              <a:t>	</a:t>
            </a:r>
            <a:r>
              <a:rPr b="0" lang="en-GB" sz="800" spc="-1" strike="noStrike">
                <a:solidFill>
                  <a:srgbClr val="000000"/>
                </a:solidFill>
                <a:latin typeface="Tlwg Typist"/>
                <a:ea typeface="Times New Roman"/>
              </a:rPr>
              <a:t>cd /mcr-install &amp;&amp; \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wget -e use_proxy=yes -e http_proxy=$WGET_HTTP_PROXY --proxy-user=$WGET_PROXY_USER --proxy-password=$WGET_PROXY_PASSWORD -nv http://www.mathworks.com/supportfiles/downloads/R2016b/deployment_files/R2016b/installers/glnxa64/MCR_R2016b_glnxa64_installer.zip &amp;&amp; \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unzip MCR_R2016b_glnxa64_installer.zip &amp;&amp; \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mkdir /opt/mcr &amp;&amp;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./install -mode silent -agreeToLicense yes -destinationFolder "/opt/mcr" -inputFile /mcr-install/matlab.txt &amp;&amp;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cd / &amp;&amp;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rm -rf mcr-install</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ENV LD_LIBRARY_PATH=$LD_LIBRARY_PATH:/opt/mcr/v91/runtime/glnxa64:/opt/mcr/v91/bin/glnxa64:/opt/mcr/v91/sys/os/glnxa64:/opt/mcr/v91/sys/java/jre/glnxa64/jre/lib/amd64/native_threads:/opt/mcr/v91/sys/java/jre/glnxa64/jre/lib/amd64/server:/opt/mcr/v91/sys/java/jre/glnxa64/jre/lib/amd64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ENV XAPPLRESDIR=/opt/mcr/v91/X11/app-defaults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ENV MCR_CACHE_VERBOSE=true </a:t>
            </a:r>
            <a:endParaRPr b="0" lang="en-GB" sz="800" spc="-1" strike="noStrike">
              <a:latin typeface="Arial"/>
            </a:endParaRPr>
          </a:p>
          <a:p>
            <a:pPr>
              <a:lnSpc>
                <a:spcPct val="90000"/>
              </a:lnSpc>
              <a:spcBef>
                <a:spcPts val="1001"/>
              </a:spcBef>
            </a:pPr>
            <a:r>
              <a:rPr b="0" lang="en-GB" sz="800" spc="-1" strike="noStrike">
                <a:solidFill>
                  <a:srgbClr val="000000"/>
                </a:solidFill>
                <a:latin typeface="Tlwg Typist"/>
                <a:ea typeface="Times New Roman"/>
              </a:rPr>
              <a:t>ENV MCR_CACHE_ROOT=/tmp</a:t>
            </a:r>
            <a:endParaRPr b="0" lang="en-GB" sz="8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6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356A72A3-7D8D-4EF8-8A86-2A4A6E2C2D45}" type="datetime1">
              <a:rPr b="1" lang="en-GB" sz="1400" spc="-1" strike="noStrike">
                <a:solidFill>
                  <a:srgbClr val="ffffff"/>
                </a:solidFill>
                <a:latin typeface="Calibri"/>
              </a:rPr>
              <a:t>16/10/2018</a:t>
            </a:fld>
            <a:endParaRPr b="0" lang="en-GB" sz="1400" spc="-1" strike="noStrike">
              <a:latin typeface="Arial"/>
            </a:endParaRPr>
          </a:p>
        </p:txBody>
      </p:sp>
      <p:sp>
        <p:nvSpPr>
          <p:cNvPr id="36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6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97DEB0DF-FC9D-4FC5-ABDE-4D93A66EF150}"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Introduction to Docker</a:t>
            </a:r>
            <a:endParaRPr b="0" lang="en-GB" sz="4400" spc="-1" strike="noStrike">
              <a:latin typeface="Arial"/>
            </a:endParaRPr>
          </a:p>
        </p:txBody>
      </p:sp>
      <p:sp>
        <p:nvSpPr>
          <p:cNvPr id="178"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2400" spc="-1" strike="noStrike">
                <a:solidFill>
                  <a:srgbClr val="000000"/>
                </a:solidFill>
                <a:latin typeface="Calibri"/>
              </a:rPr>
              <a:t>Why Docker?</a:t>
            </a:r>
            <a:r>
              <a:rPr b="0" lang="en-GB" sz="2400" spc="-1" strike="noStrike">
                <a:solidFill>
                  <a:srgbClr val="000000"/>
                </a:solidFill>
                <a:latin typeface="Calibri"/>
              </a:rPr>
              <a:t> Applications are being built, shipped and updated at an increasingly fast pace. This trend has generated interest in solutions that will help facilitate this complex process. The result is a flood of new methodologies and tools into the DevOps space.</a:t>
            </a:r>
            <a:endParaRPr b="0" lang="en-GB" sz="2400" spc="-1" strike="noStrike">
              <a:latin typeface="Arial"/>
            </a:endParaRPr>
          </a:p>
          <a:p>
            <a:pPr>
              <a:lnSpc>
                <a:spcPct val="90000"/>
              </a:lnSpc>
              <a:spcBef>
                <a:spcPts val="1001"/>
              </a:spcBef>
            </a:pPr>
            <a:r>
              <a:rPr b="1" lang="en-GB" sz="2400" spc="-1" strike="noStrike">
                <a:solidFill>
                  <a:srgbClr val="000000"/>
                </a:solidFill>
                <a:latin typeface="Calibri"/>
              </a:rPr>
              <a:t>What is Docker?</a:t>
            </a:r>
            <a:r>
              <a:rPr b="0" lang="en-GB" sz="2400" spc="-1" strike="noStrike">
                <a:solidFill>
                  <a:srgbClr val="000000"/>
                </a:solidFill>
                <a:latin typeface="Calibri"/>
              </a:rPr>
              <a:t> Docker performs operating system level virtualization, a process often referred to as containerization (hence the term “Docker containers”). It was initially developed for Linux, but it is now fully supported on macOS and Windows, as well as all major cloud service providers (including AWS, Azure and Google Cloud). Containers help you package an application, and all of the software required to run it, into a single container, which you can then run from a developer’s local development environment all the way to production.</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900" spc="-1" strike="noStrike">
                <a:solidFill>
                  <a:srgbClr val="000000"/>
                </a:solidFill>
                <a:latin typeface="Calibri"/>
              </a:rPr>
              <a:t>From: https://www.scalablepath.com/blog/get-started-docker-windows/</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endParaRPr b="0" lang="en-GB" sz="900" spc="-1" strike="noStrike">
              <a:latin typeface="Arial"/>
            </a:endParaRPr>
          </a:p>
        </p:txBody>
      </p:sp>
      <p:sp>
        <p:nvSpPr>
          <p:cNvPr id="179"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4CFCECAC-9745-452B-84FE-78135C2843E8}" type="datetime1">
              <a:rPr b="1" lang="en-GB" sz="1400" spc="-1" strike="noStrike">
                <a:solidFill>
                  <a:srgbClr val="ffffff"/>
                </a:solidFill>
                <a:latin typeface="Calibri"/>
              </a:rPr>
              <a:t>16/10/2018</a:t>
            </a:fld>
            <a:endParaRPr b="0" lang="en-GB" sz="1400" spc="-1" strike="noStrike">
              <a:latin typeface="Arial"/>
            </a:endParaRPr>
          </a:p>
        </p:txBody>
      </p:sp>
      <p:sp>
        <p:nvSpPr>
          <p:cNvPr id="180"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181"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8E782625-675D-48DA-AF6D-45EA8A8DFD31}" type="slidenum">
              <a:rPr b="1" lang="en-GB" sz="1600" spc="-1" strike="noStrike">
                <a:solidFill>
                  <a:srgbClr val="ffffff"/>
                </a:solidFill>
                <a:latin typeface="Calibri"/>
              </a:rPr>
              <a:t>1</a:t>
            </a:fld>
            <a:endParaRPr b="0" lang="en-GB" sz="1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6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Dockerfile main sections:</a:t>
            </a:r>
            <a:endParaRPr b="0" lang="en-GB" sz="1600" spc="-1" strike="noStrike">
              <a:latin typeface="Arial"/>
            </a:endParaRPr>
          </a:p>
          <a:p>
            <a:pPr>
              <a:lnSpc>
                <a:spcPct val="90000"/>
              </a:lnSpc>
              <a:spcBef>
                <a:spcPts val="1001"/>
              </a:spcBef>
            </a:pPr>
            <a:r>
              <a:rPr b="0" lang="en-GB" sz="1400" spc="-1" strike="noStrike">
                <a:solidFill>
                  <a:srgbClr val="000000"/>
                </a:solidFill>
                <a:latin typeface="Tlwg Typist"/>
                <a:ea typeface="Times New Roman"/>
              </a:rPr>
              <a:t># Adding the testScript from my local package in /var/matlab</a:t>
            </a:r>
            <a:endParaRPr b="0" lang="en-GB" sz="1400" spc="-1" strike="noStrike">
              <a:latin typeface="Arial"/>
            </a:endParaRPr>
          </a:p>
          <a:p>
            <a:pPr>
              <a:lnSpc>
                <a:spcPct val="90000"/>
              </a:lnSpc>
              <a:spcBef>
                <a:spcPts val="1001"/>
              </a:spcBef>
            </a:pPr>
            <a:r>
              <a:rPr b="0" lang="en-GB" sz="1400" spc="-1" strike="noStrike">
                <a:solidFill>
                  <a:srgbClr val="000000"/>
                </a:solidFill>
                <a:latin typeface="Tlwg Typist"/>
                <a:ea typeface="Times New Roman"/>
              </a:rPr>
              <a:t># This installation will be copied in the folder /app </a:t>
            </a:r>
            <a:endParaRPr b="0" lang="en-GB" sz="1400" spc="-1" strike="noStrike">
              <a:latin typeface="Arial"/>
            </a:endParaRPr>
          </a:p>
          <a:p>
            <a:pPr>
              <a:lnSpc>
                <a:spcPct val="90000"/>
              </a:lnSpc>
              <a:spcBef>
                <a:spcPts val="1001"/>
              </a:spcBef>
            </a:pPr>
            <a:r>
              <a:rPr b="0" lang="en-GB" sz="1400" spc="-1" strike="noStrike">
                <a:solidFill>
                  <a:srgbClr val="000000"/>
                </a:solidFill>
                <a:latin typeface="Tlwg Typist"/>
                <a:ea typeface="Times New Roman"/>
              </a:rPr>
              <a:t># so that the image will contain the testScript installation in the folder /app/testScript_v2_0/for_testing</a:t>
            </a:r>
            <a:endParaRPr b="0" lang="en-GB" sz="1400" spc="-1" strike="noStrike">
              <a:latin typeface="Arial"/>
            </a:endParaRPr>
          </a:p>
          <a:p>
            <a:pPr>
              <a:lnSpc>
                <a:spcPct val="90000"/>
              </a:lnSpc>
              <a:spcBef>
                <a:spcPts val="1001"/>
              </a:spcBef>
            </a:pPr>
            <a:r>
              <a:rPr b="0" lang="en-GB" sz="1400" spc="-1" strike="noStrike">
                <a:solidFill>
                  <a:srgbClr val="000000"/>
                </a:solidFill>
                <a:latin typeface="Tlwg Typist"/>
                <a:ea typeface="Times New Roman"/>
              </a:rPr>
              <a:t>WORKDIR /app</a:t>
            </a:r>
            <a:endParaRPr b="0" lang="en-GB" sz="1400" spc="-1" strike="noStrike">
              <a:latin typeface="Arial"/>
            </a:endParaRPr>
          </a:p>
          <a:p>
            <a:pPr>
              <a:lnSpc>
                <a:spcPct val="90000"/>
              </a:lnSpc>
              <a:spcBef>
                <a:spcPts val="1001"/>
              </a:spcBef>
            </a:pPr>
            <a:r>
              <a:rPr b="0" lang="en-GB" sz="1400" spc="-1" strike="noStrike">
                <a:solidFill>
                  <a:srgbClr val="000000"/>
                </a:solidFill>
                <a:latin typeface="Tlwg Typist"/>
                <a:ea typeface="Times New Roman"/>
              </a:rPr>
              <a:t>ADD testScript_v2_0.tar.gz /app</a:t>
            </a:r>
            <a:endParaRPr b="0" lang="en-GB" sz="14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6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5FCC2948-1AC3-4CD0-A608-130EE35CBC86}" type="datetime1">
              <a:rPr b="1" lang="en-GB" sz="1400" spc="-1" strike="noStrike">
                <a:solidFill>
                  <a:srgbClr val="ffffff"/>
                </a:solidFill>
                <a:latin typeface="Calibri"/>
              </a:rPr>
              <a:t>16/10/2018</a:t>
            </a:fld>
            <a:endParaRPr b="0" lang="en-GB" sz="1400" spc="-1" strike="noStrike">
              <a:latin typeface="Arial"/>
            </a:endParaRPr>
          </a:p>
        </p:txBody>
      </p:sp>
      <p:sp>
        <p:nvSpPr>
          <p:cNvPr id="36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6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927EE98A-3294-4D42-9F92-38133D545DC2}"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6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Build the docker image</a:t>
            </a:r>
            <a:endParaRPr b="0" lang="en-GB" sz="1600" spc="-1" strike="noStrike">
              <a:latin typeface="Arial"/>
            </a:endParaRPr>
          </a:p>
          <a:p>
            <a:pPr>
              <a:lnSpc>
                <a:spcPct val="100000"/>
              </a:lnSpc>
            </a:pPr>
            <a:r>
              <a:rPr b="0" lang="en-GB" sz="1400" spc="-1" strike="noStrike">
                <a:solidFill>
                  <a:srgbClr val="000000"/>
                </a:solidFill>
                <a:latin typeface="Tlwg Typist"/>
                <a:ea typeface="Times New Roman"/>
              </a:rPr>
              <a:t>gsorce@gsorce-LIFEBOOK-A556:~/DiscoD/devel/linux/matlab-mcr-java$ sudo docker build --build-arg http_proxy="http://sorce:********@192.168.10.1:3128" --build-arg WGET_HTTP_PROXY="http://192.168.10.1:3128" --build-arg WGET_PROXY_USER="sorce" --build-arg WGET_PROXY_PASSWORD="*******" -t matlab-mcr-java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Tlwg Typist"/>
                <a:ea typeface="Times New Roman"/>
              </a:rPr>
              <a:t>(…)</a:t>
            </a:r>
            <a:endParaRPr b="0" lang="en-GB" sz="1400" spc="-1" strike="noStrike">
              <a:latin typeface="Arial"/>
            </a:endParaRPr>
          </a:p>
          <a:p>
            <a:pPr>
              <a:lnSpc>
                <a:spcPct val="100000"/>
              </a:lnSpc>
            </a:pPr>
            <a:r>
              <a:rPr b="0" lang="en-GB" sz="1400" spc="-1" strike="noStrike">
                <a:solidFill>
                  <a:srgbClr val="000000"/>
                </a:solidFill>
                <a:latin typeface="Tlwg Typist"/>
                <a:ea typeface="Times New Roman"/>
              </a:rPr>
              <a:t>Successfully built 9a348c44179f</a:t>
            </a:r>
            <a:endParaRPr b="0" lang="en-GB" sz="1400" spc="-1" strike="noStrike">
              <a:latin typeface="Arial"/>
            </a:endParaRPr>
          </a:p>
          <a:p>
            <a:pPr>
              <a:lnSpc>
                <a:spcPct val="100000"/>
              </a:lnSpc>
            </a:pPr>
            <a:r>
              <a:rPr b="0" lang="en-GB" sz="1400" spc="-1" strike="noStrike">
                <a:solidFill>
                  <a:srgbClr val="000000"/>
                </a:solidFill>
                <a:latin typeface="Tlwg Typist"/>
                <a:ea typeface="Times New Roman"/>
              </a:rPr>
              <a:t>Successfully tagged matlab-mcr-java:latest</a:t>
            </a:r>
            <a:endParaRPr b="0" lang="en-GB" sz="1400" spc="-1" strike="noStrike">
              <a:latin typeface="Arial"/>
            </a:endParaRPr>
          </a:p>
          <a:p>
            <a:pPr>
              <a:lnSpc>
                <a:spcPct val="100000"/>
              </a:lnSpc>
            </a:pPr>
            <a:endParaRPr b="0" lang="en-GB" sz="14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7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B2FEF8CE-1CD8-4E9F-AD43-878F2574EE54}" type="datetime1">
              <a:rPr b="1" lang="en-GB" sz="1400" spc="-1" strike="noStrike">
                <a:solidFill>
                  <a:srgbClr val="ffffff"/>
                </a:solidFill>
                <a:latin typeface="Calibri"/>
              </a:rPr>
              <a:t>16/10/2018</a:t>
            </a:fld>
            <a:endParaRPr b="0" lang="en-GB" sz="1400" spc="-1" strike="noStrike">
              <a:latin typeface="Arial"/>
            </a:endParaRPr>
          </a:p>
        </p:txBody>
      </p:sp>
      <p:sp>
        <p:nvSpPr>
          <p:cNvPr id="37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7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E7D13FCA-98AE-490B-86A3-505ABB27A36E}"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7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Run</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a:t>
            </a:r>
            <a:endParaRPr b="0" lang="en-GB" sz="1600" spc="-1" strike="noStrike">
              <a:latin typeface="Arial"/>
            </a:endParaRPr>
          </a:p>
          <a:p>
            <a:pPr>
              <a:lnSpc>
                <a:spcPct val="100000"/>
              </a:lnSpc>
            </a:pPr>
            <a:r>
              <a:rPr b="0" lang="en-GB" sz="800" spc="-1" strike="noStrike">
                <a:solidFill>
                  <a:srgbClr val="000000"/>
                </a:solidFill>
                <a:latin typeface="Tlwg Typist"/>
                <a:ea typeface="Times New Roman"/>
              </a:rPr>
              <a:t>g</a:t>
            </a:r>
            <a:r>
              <a:rPr b="0" lang="en-GB" sz="1400" spc="-1" strike="noStrike">
                <a:solidFill>
                  <a:srgbClr val="000000"/>
                </a:solidFill>
                <a:latin typeface="Tlwg Typist"/>
                <a:ea typeface="Times New Roman"/>
              </a:rPr>
              <a:t>sorce@gsorce-LIFEBOOK-A556:/var/matlab/testScript_v2_0/for_testing$ sudo docker run -ti -v /var/matlab:/var/matlab -e MATLAB_INPUTFILE='/var/matlab/inputData.csv' -e MATLAB_OUTPUTFILE='/var/matlab/outputData.csv' matlab-mcr-java /bin/bash -c "cd /app/testScript_v2_0/for_testing; java -classpath .:/opt/mcr/v91/toolbox/javabuilder/jar/javabuilder.jar:./testScript_v2_0.jar getmagic"</a:t>
            </a:r>
            <a:endParaRPr b="0" lang="en-GB" sz="1400" spc="-1" strike="noStrike">
              <a:latin typeface="Arial"/>
            </a:endParaRPr>
          </a:p>
          <a:p>
            <a:pPr>
              <a:lnSpc>
                <a:spcPct val="100000"/>
              </a:lnSpc>
            </a:pPr>
            <a:endParaRPr b="0" lang="en-GB" sz="14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7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3E689124-6229-4F5C-A42E-C3D378061C47}" type="datetime1">
              <a:rPr b="1" lang="en-GB" sz="1400" spc="-1" strike="noStrike">
                <a:solidFill>
                  <a:srgbClr val="ffffff"/>
                </a:solidFill>
                <a:latin typeface="Calibri"/>
              </a:rPr>
              <a:t>16/10/2018</a:t>
            </a:fld>
            <a:endParaRPr b="0" lang="en-GB" sz="1400" spc="-1" strike="noStrike">
              <a:latin typeface="Arial"/>
            </a:endParaRPr>
          </a:p>
        </p:txBody>
      </p:sp>
      <p:sp>
        <p:nvSpPr>
          <p:cNvPr id="37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7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740E2457-B037-40F4-BAAF-441C03B2AA3F}"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MATLAB application</a:t>
            </a:r>
            <a:endParaRPr b="0" lang="en-GB" sz="3200" spc="-1" strike="noStrike">
              <a:latin typeface="Arial"/>
            </a:endParaRPr>
          </a:p>
        </p:txBody>
      </p:sp>
      <p:sp>
        <p:nvSpPr>
          <p:cNvPr id="37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Push the image on docker hub</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1) Create the repository on docker hub: </a:t>
            </a:r>
            <a:r>
              <a:rPr b="0" lang="en-GB" sz="1600" spc="-1" strike="noStrike" u="sng">
                <a:solidFill>
                  <a:srgbClr val="0000ff"/>
                </a:solidFill>
                <a:uFillTx/>
                <a:latin typeface="Calibri"/>
                <a:ea typeface="Times New Roman"/>
                <a:hlinkClick r:id="rId1"/>
              </a:rPr>
              <a:t>https://hub.docker.com/r/gsorce/matlab-mcr-java/</a:t>
            </a: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2) To push a repository to the Docker Hub, you need to name your local image using your Docker Hub username, and the repository name that you created in the previous step.</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You can name your local images either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when you build it, using docker build -t &lt;hub-user&gt;/&lt;repo-name&gt;[:&lt;tag&gt;],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by re-tagging an existing local image docker tag &lt;existing-image&gt; &lt;hub-user&gt;/&lt;repo-name&gt;[:&lt;tag&gt;], </a:t>
            </a:r>
            <a:endParaRPr b="0" lang="en-GB" sz="1600" spc="-1" strike="noStrike">
              <a:latin typeface="Arial"/>
            </a:endParaRPr>
          </a:p>
          <a:p>
            <a:pPr>
              <a:lnSpc>
                <a:spcPct val="90000"/>
              </a:lnSpc>
              <a:spcBef>
                <a:spcPts val="1001"/>
              </a:spcBef>
            </a:pPr>
            <a:r>
              <a:rPr b="0" lang="en-GB" sz="1300" spc="-1" strike="noStrike">
                <a:solidFill>
                  <a:srgbClr val="000000"/>
                </a:solidFill>
                <a:latin typeface="Tlwg Typist"/>
                <a:ea typeface="Times New Roman"/>
              </a:rPr>
              <a:t>gsorce@gsorce-LIFEBOOK-A556:~/DiscoD/devel/linux/matlab-mcr-java$ sudo docker tag matlab-mcr-java gsorce/matlab-mcr-java:latest</a:t>
            </a:r>
            <a:endParaRPr b="0" lang="en-GB" sz="13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Now you can push this repository to the registry designated by its name or tag. The image is then uploaded and available for use by your teammates and/or the community.  </a:t>
            </a: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sudo docker push gsorce/matlab-mcr-java:latest</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8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34743C2A-7E9B-4CB8-9C7C-D2CA57C1190C}" type="datetime1">
              <a:rPr b="1" lang="en-GB" sz="1400" spc="-1" strike="noStrike">
                <a:solidFill>
                  <a:srgbClr val="ffffff"/>
                </a:solidFill>
                <a:latin typeface="Calibri"/>
              </a:rPr>
              <a:t>16/10/2018</a:t>
            </a:fld>
            <a:endParaRPr b="0" lang="en-GB" sz="1400" spc="-1" strike="noStrike">
              <a:latin typeface="Arial"/>
            </a:endParaRPr>
          </a:p>
        </p:txBody>
      </p:sp>
      <p:sp>
        <p:nvSpPr>
          <p:cNvPr id="38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8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D0579346-1A7C-4ABB-91D4-7F188C5AE85A}"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JSP</a:t>
            </a:r>
            <a:endParaRPr b="0" lang="en-GB" sz="3200" spc="-1" strike="noStrike">
              <a:latin typeface="Arial"/>
            </a:endParaRPr>
          </a:p>
        </p:txBody>
      </p:sp>
      <p:sp>
        <p:nvSpPr>
          <p:cNvPr id="38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an Apache Tomcat JSP (Java Server Pages) web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Dockerize Java Web applications is a very common topic. A lot of documentation is available.</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Today we will complete a basic tutorial with a minimal JSP web application from scratch (more details in </a:t>
            </a:r>
            <a:r>
              <a:rPr b="0" lang="en-GB" sz="1600" spc="-1" strike="noStrike" u="sng">
                <a:solidFill>
                  <a:srgbClr val="0000ff"/>
                </a:solidFill>
                <a:uFillTx/>
                <a:latin typeface="Calibri"/>
                <a:ea typeface="Times New Roman"/>
                <a:hlinkClick r:id="rId1"/>
              </a:rPr>
              <a:t>https://gist.github.com/hallazzang/c346e544b1c6fce8f304fdd5b2295fb6</a:t>
            </a:r>
            <a:r>
              <a:rPr b="0" lang="en-GB" sz="1600" spc="-1" strike="noStrike">
                <a:solidFill>
                  <a:srgbClr val="000000"/>
                </a:solidFill>
                <a:latin typeface="Calibri"/>
                <a:ea typeface="Times New Roman"/>
              </a:rPr>
              <a:t>)</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1) Organize your working directory like this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dockertutorial-jsp/</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Dockerfile</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webapp/</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WEB-INF/</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classes/</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lib/</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web.xml</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index.jsp</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r>
              <a:rPr b="0" lang="en-GB" sz="1600" spc="-1" strike="noStrike">
                <a:solidFill>
                  <a:srgbClr val="000000"/>
                </a:solidFill>
                <a:latin typeface="Calibri"/>
                <a:ea typeface="Times New Roman"/>
              </a:rPr>
              <a:t>gsorce@gsorce-LIFEBOOK-A556:~/DiscoD/devel/linux/dockertutorial-jsp$ ls -R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8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7516E75F-6BD6-437F-ACA7-B9A27AEFE798}" type="datetime1">
              <a:rPr b="1" lang="en-GB" sz="1400" spc="-1" strike="noStrike">
                <a:solidFill>
                  <a:srgbClr val="ffffff"/>
                </a:solidFill>
                <a:latin typeface="Calibri"/>
              </a:rPr>
              <a:t>16/10/2018</a:t>
            </a:fld>
            <a:endParaRPr b="0" lang="en-GB" sz="1400" spc="-1" strike="noStrike">
              <a:latin typeface="Arial"/>
            </a:endParaRPr>
          </a:p>
        </p:txBody>
      </p:sp>
      <p:sp>
        <p:nvSpPr>
          <p:cNvPr id="38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8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8962D9F9-1B24-4094-809B-9FE007BE6730}"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JSP</a:t>
            </a:r>
            <a:endParaRPr b="0" lang="en-GB" sz="3200" spc="-1" strike="noStrike">
              <a:latin typeface="Arial"/>
            </a:endParaRPr>
          </a:p>
        </p:txBody>
      </p:sp>
      <p:sp>
        <p:nvSpPr>
          <p:cNvPr id="38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an Apache Tomcat JSP (Java Server Pages) web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2) First, we should fill some content for our web application. Take your favorite editor and edit these files:</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yourproject/webapp/WEB-INF/web.xml</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&lt;web-app&gt;</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&lt;/web-app&gt;</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yourproject/webapp/index.jsp</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&lt;!doctype html&gt;</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&lt;h1&gt;It works!&lt;/h1&gt;</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&lt;%</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  </a:t>
            </a:r>
            <a:r>
              <a:rPr b="0" lang="en-GB" sz="1600" spc="-1" strike="noStrike">
                <a:solidFill>
                  <a:srgbClr val="000000"/>
                </a:solidFill>
                <a:latin typeface="Tlwg Typist"/>
                <a:ea typeface="Times New Roman"/>
              </a:rPr>
              <a:t>for (int i = 0; i &lt; 5; ++i) {</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      </a:t>
            </a:r>
            <a:r>
              <a:rPr b="0" lang="en-GB" sz="1600" spc="-1" strike="noStrike">
                <a:solidFill>
                  <a:srgbClr val="000000"/>
                </a:solidFill>
                <a:latin typeface="Tlwg Typist"/>
                <a:ea typeface="Times New Roman"/>
              </a:rPr>
              <a:t>out.println("&lt;p&gt;Hello, world!&lt;/p&gt;");</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  </a:t>
            </a:r>
            <a:r>
              <a:rPr b="0" lang="en-GB" sz="1600" spc="-1" strike="noStrike">
                <a:solidFill>
                  <a:srgbClr val="000000"/>
                </a:solidFill>
                <a:latin typeface="Tlwg Typist"/>
                <a:ea typeface="Times New Roman"/>
              </a:rPr>
              <a:t>} %&gt;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9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03918171-C8EA-4CD7-97E6-C3E8076F0D3E}" type="datetime1">
              <a:rPr b="1" lang="en-GB" sz="1400" spc="-1" strike="noStrike">
                <a:solidFill>
                  <a:srgbClr val="ffffff"/>
                </a:solidFill>
                <a:latin typeface="Calibri"/>
              </a:rPr>
              <a:t>16/10/2018</a:t>
            </a:fld>
            <a:endParaRPr b="0" lang="en-GB" sz="1400" spc="-1" strike="noStrike">
              <a:latin typeface="Arial"/>
            </a:endParaRPr>
          </a:p>
        </p:txBody>
      </p:sp>
      <p:sp>
        <p:nvSpPr>
          <p:cNvPr id="39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9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5E911543-8001-475B-91C9-9CB1DFFF32CA}"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JSP</a:t>
            </a:r>
            <a:endParaRPr b="0" lang="en-GB" sz="3200" spc="-1" strike="noStrike">
              <a:latin typeface="Arial"/>
            </a:endParaRPr>
          </a:p>
        </p:txBody>
      </p:sp>
      <p:sp>
        <p:nvSpPr>
          <p:cNvPr id="39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an Apache Tomcat JSP (Java Server Pages) web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3) Prepare the Dockerfile:</a:t>
            </a: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gsorce@gsorce-LIFEBOOK-A556:~/DiscoD/devel/linux/dockertutorial-jsp$ cat Dockerfile </a:t>
            </a: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     </a:t>
            </a:r>
            <a:r>
              <a:rPr b="0" lang="en-GB" sz="1600" spc="-1" strike="noStrike">
                <a:solidFill>
                  <a:srgbClr val="000000"/>
                </a:solidFill>
                <a:latin typeface="Tlwg Typist"/>
                <a:ea typeface="Times New Roman"/>
              </a:rPr>
              <a:t>FROM tomcat:9.0.1-jre8-alpine</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     </a:t>
            </a:r>
            <a:r>
              <a:rPr b="0" lang="en-GB" sz="1600" spc="-1" strike="noStrike">
                <a:solidFill>
                  <a:srgbClr val="000000"/>
                </a:solidFill>
                <a:latin typeface="Tlwg Typist"/>
                <a:ea typeface="Times New Roman"/>
              </a:rPr>
              <a:t>ADD ./webapp /usr/local/tomcat/webapps/webapp</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     </a:t>
            </a:r>
            <a:r>
              <a:rPr b="0" lang="en-GB" sz="1600" spc="-1" strike="noStrike">
                <a:solidFill>
                  <a:srgbClr val="000000"/>
                </a:solidFill>
                <a:latin typeface="Tlwg Typist"/>
                <a:ea typeface="Times New Roman"/>
              </a:rPr>
              <a:t>CMD ["catalina.sh", "run"]</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90000"/>
              </a:lnSpc>
              <a:spcBef>
                <a:spcPts val="1001"/>
              </a:spcBef>
            </a:pPr>
            <a:r>
              <a:rPr b="0" lang="en-GB" sz="1600" spc="-1" strike="noStrike">
                <a:solidFill>
                  <a:srgbClr val="000000"/>
                </a:solidFill>
                <a:latin typeface="Arial"/>
                <a:ea typeface="Times New Roman"/>
              </a:rPr>
              <a:t>Tomcat:9.0.1-jre8-alpine is from the official tomcat repository: </a:t>
            </a:r>
            <a:r>
              <a:rPr b="0" lang="en-GB" sz="1600" spc="-1" strike="noStrike" u="sng">
                <a:solidFill>
                  <a:srgbClr val="0000ff"/>
                </a:solidFill>
                <a:uFillTx/>
                <a:latin typeface="Arial"/>
                <a:ea typeface="Times New Roman"/>
                <a:hlinkClick r:id="rId1"/>
              </a:rPr>
              <a:t>https://hub.docker.com/_/tomcat/</a:t>
            </a:r>
            <a:endParaRPr b="0" lang="en-GB" sz="1600" spc="-1" strike="noStrike">
              <a:latin typeface="Arial"/>
            </a:endParaRPr>
          </a:p>
          <a:p>
            <a:pPr>
              <a:lnSpc>
                <a:spcPct val="90000"/>
              </a:lnSpc>
              <a:spcBef>
                <a:spcPts val="1001"/>
              </a:spcBef>
            </a:pPr>
            <a:r>
              <a:rPr b="0" lang="en-GB" sz="1600" spc="-1" strike="noStrike">
                <a:solidFill>
                  <a:srgbClr val="000000"/>
                </a:solidFill>
                <a:latin typeface="Arial"/>
                <a:ea typeface="Times New Roman"/>
              </a:rPr>
              <a:t>This image is based on the popular Alpine Linux project, available in the alpine official image. Alpine Linux is much smaller than most distribution base images (~5MB), and thus leads to much slimmer images in general.</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39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E410E52B-912C-4EEE-A785-6774E320BCC1}" type="datetime1">
              <a:rPr b="1" lang="en-GB" sz="1400" spc="-1" strike="noStrike">
                <a:solidFill>
                  <a:srgbClr val="ffffff"/>
                </a:solidFill>
                <a:latin typeface="Calibri"/>
              </a:rPr>
              <a:t>16/10/2018</a:t>
            </a:fld>
            <a:endParaRPr b="0" lang="en-GB" sz="1400" spc="-1" strike="noStrike">
              <a:latin typeface="Arial"/>
            </a:endParaRPr>
          </a:p>
        </p:txBody>
      </p:sp>
      <p:sp>
        <p:nvSpPr>
          <p:cNvPr id="39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39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5A46D0FC-E61E-4E03-A5F1-5EFE10E3571B}"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JSP</a:t>
            </a:r>
            <a:endParaRPr b="0" lang="en-GB" sz="3200" spc="-1" strike="noStrike">
              <a:latin typeface="Arial"/>
            </a:endParaRPr>
          </a:p>
        </p:txBody>
      </p:sp>
      <p:sp>
        <p:nvSpPr>
          <p:cNvPr id="39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an Apache Tomcat JSP (Java Server Pages) web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4) Build the Docker image and run</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Go to </a:t>
            </a:r>
            <a:r>
              <a:rPr b="0" lang="en-GB" sz="1600" spc="-1" strike="noStrike">
                <a:solidFill>
                  <a:srgbClr val="000000"/>
                </a:solidFill>
                <a:latin typeface="Liberation Mono;Courier New"/>
                <a:ea typeface="Liberation Mono;Courier New"/>
              </a:rPr>
              <a:t>yourproject/</a:t>
            </a:r>
            <a:r>
              <a:rPr b="0" lang="en-GB" sz="1600" spc="-1" strike="noStrike">
                <a:solidFill>
                  <a:srgbClr val="000000"/>
                </a:solidFill>
                <a:latin typeface="Calibri"/>
                <a:ea typeface="Times New Roman"/>
              </a:rPr>
              <a:t> in terminal, and type it to build a Docker image:</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docker build -t mywebapp .</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gsorce@gsorce-LIFEBOOK-A556:~/DiscoD/devel/linux/dockertutorial-jsp$ sudo docker build -t dockertutorial-jsp .</a:t>
            </a:r>
            <a:endParaRPr b="0" lang="en-GB" sz="1600" spc="-1" strike="noStrike">
              <a:latin typeface="Arial"/>
            </a:endParaRPr>
          </a:p>
          <a:p>
            <a:pPr>
              <a:lnSpc>
                <a:spcPct val="90000"/>
              </a:lnSpc>
              <a:spcBef>
                <a:spcPts val="1001"/>
              </a:spcBef>
            </a:pPr>
            <a:endParaRPr b="0" lang="en-GB" sz="1600" spc="-1" strike="noStrike">
              <a:latin typeface="Arial"/>
            </a:endParaRPr>
          </a:p>
          <a:p>
            <a:pPr>
              <a:lnSpc>
                <a:spcPct val="100000"/>
              </a:lnSpc>
            </a:pPr>
            <a:r>
              <a:rPr b="0" lang="en-GB" sz="1600" spc="-1" strike="noStrike">
                <a:solidFill>
                  <a:srgbClr val="000000"/>
                </a:solidFill>
                <a:latin typeface="Arial"/>
                <a:ea typeface="Times New Roman"/>
              </a:rPr>
              <a:t>And then run:</a:t>
            </a:r>
            <a:endParaRPr b="0" lang="en-GB" sz="1600" spc="-1" strike="noStrike">
              <a:latin typeface="Arial"/>
            </a:endParaRPr>
          </a:p>
          <a:p>
            <a:pPr>
              <a:lnSpc>
                <a:spcPct val="100000"/>
              </a:lnSpc>
            </a:pPr>
            <a:r>
              <a:rPr b="0" lang="en-GB" sz="1600" spc="-1" strike="noStrike">
                <a:solidFill>
                  <a:srgbClr val="000000"/>
                </a:solidFill>
                <a:latin typeface="Arial"/>
                <a:ea typeface="Times New Roman"/>
              </a:rPr>
              <a:t>$ docker run --rm -it -p 8888:8080 mywebapp</a:t>
            </a:r>
            <a:endParaRPr b="0" lang="en-GB" sz="1600" spc="-1" strike="noStrike">
              <a:latin typeface="Arial"/>
            </a:endParaRPr>
          </a:p>
          <a:p>
            <a:pPr>
              <a:lnSpc>
                <a:spcPct val="100000"/>
              </a:lnSpc>
            </a:pPr>
            <a:r>
              <a:rPr b="0" lang="en-GB" sz="1600" spc="-1" strike="noStrike">
                <a:solidFill>
                  <a:srgbClr val="000000"/>
                </a:solidFill>
                <a:latin typeface="Tlwg Typist"/>
                <a:ea typeface="Times New Roman"/>
              </a:rPr>
              <a:t>gsorce@gsorce-LIFEBOOK-A556:~/DiscoD/devel/linux/dockertutorial-jsp$ sudo docker run --rm -it -p 8888:8080 dockertutorial-jsp</a:t>
            </a:r>
            <a:endParaRPr b="0" lang="en-GB" sz="1600" spc="-1" strike="noStrike">
              <a:latin typeface="Arial"/>
            </a:endParaRPr>
          </a:p>
          <a:p>
            <a:pPr>
              <a:lnSpc>
                <a:spcPct val="100000"/>
              </a:lnSpc>
            </a:pPr>
            <a:endParaRPr b="0" lang="en-GB" sz="1600" spc="-1" strike="noStrike">
              <a:latin typeface="Arial"/>
            </a:endParaRPr>
          </a:p>
          <a:p>
            <a:pPr>
              <a:lnSpc>
                <a:spcPct val="90000"/>
              </a:lnSpc>
              <a:spcBef>
                <a:spcPts val="1001"/>
              </a:spcBef>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40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9320B86E-2734-4447-BC0C-2E31923781DC}" type="datetime1">
              <a:rPr b="1" lang="en-GB" sz="1400" spc="-1" strike="noStrike">
                <a:solidFill>
                  <a:srgbClr val="ffffff"/>
                </a:solidFill>
                <a:latin typeface="Calibri"/>
              </a:rPr>
              <a:t>16/10/2018</a:t>
            </a:fld>
            <a:endParaRPr b="0" lang="en-GB" sz="1400" spc="-1" strike="noStrike">
              <a:latin typeface="Arial"/>
            </a:endParaRPr>
          </a:p>
        </p:txBody>
      </p:sp>
      <p:sp>
        <p:nvSpPr>
          <p:cNvPr id="40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40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6CADDBAE-FC29-4151-8D18-077A449C3759}"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JSP</a:t>
            </a:r>
            <a:endParaRPr b="0" lang="en-GB" sz="3200" spc="-1" strike="noStrike">
              <a:latin typeface="Arial"/>
            </a:endParaRPr>
          </a:p>
        </p:txBody>
      </p:sp>
      <p:sp>
        <p:nvSpPr>
          <p:cNvPr id="40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an Apache Tomcat JSP (Java Server Pages) web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5) Test</a:t>
            </a: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Visit </a:t>
            </a:r>
            <a:r>
              <a:rPr b="0" lang="en-GB" sz="1600" spc="-1" strike="noStrike">
                <a:solidFill>
                  <a:srgbClr val="000000"/>
                </a:solidFill>
                <a:latin typeface="Liberation Mono;Courier New"/>
                <a:ea typeface="Liberation Mono;Courier New"/>
              </a:rPr>
              <a:t>http://localhost:8888/webapp</a:t>
            </a:r>
            <a:r>
              <a:rPr b="0" lang="en-GB" sz="1600" spc="-1" strike="noStrike">
                <a:solidFill>
                  <a:srgbClr val="000000"/>
                </a:solidFill>
                <a:latin typeface="Calibri"/>
                <a:ea typeface="Times New Roman"/>
              </a:rPr>
              <a:t> to see if your website is running!</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90000"/>
              </a:lnSpc>
              <a:spcBef>
                <a:spcPts val="1001"/>
              </a:spcBef>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40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A256B0A5-D2C3-4E68-961C-13EB5B79B3DF}" type="datetime1">
              <a:rPr b="1" lang="en-GB" sz="1400" spc="-1" strike="noStrike">
                <a:solidFill>
                  <a:srgbClr val="ffffff"/>
                </a:solidFill>
                <a:latin typeface="Calibri"/>
              </a:rPr>
              <a:t>16/10/2018</a:t>
            </a:fld>
            <a:endParaRPr b="0" lang="en-GB" sz="1400" spc="-1" strike="noStrike">
              <a:latin typeface="Arial"/>
            </a:endParaRPr>
          </a:p>
        </p:txBody>
      </p:sp>
      <p:sp>
        <p:nvSpPr>
          <p:cNvPr id="40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40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CB259D0D-FE33-4ED2-A2A1-F0C4D993C8F4}"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JSP</a:t>
            </a:r>
            <a:endParaRPr b="0" lang="en-GB" sz="3200" spc="-1" strike="noStrike">
              <a:latin typeface="Arial"/>
            </a:endParaRPr>
          </a:p>
        </p:txBody>
      </p:sp>
      <p:sp>
        <p:nvSpPr>
          <p:cNvPr id="40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an Apache Tomcat JSP (Java Server Pages) web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Push the image on docker hub</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1) Create the repository on docker hub: https://hub.docker.com/r/gsorce/dockertutorial-jsp/</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2) To push a repository to the Docker Hub, you need to name your local image using your Docker Hub username, and the repository name that you created in the previous step.</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You can name your local images either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when you build it, using docker build -t &lt;hub-user&gt;/&lt;repo-name&gt;[:&lt;tag&gt;],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by re-tagging an existing local image docker tag &lt;existing-image&gt; &lt;hub-user&gt;/&lt;repo-name&gt;[:&lt;tag&gt;], </a:t>
            </a: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sudo docker tag dockertutorial-jsp gsorce/dockertutorial-jsp:latest</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Now you can push this repository to the registry designated by its name or tag. The image is then uploaded and available for use by your teammates and/or the community.  </a:t>
            </a: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sudo docker push gsorce/dockertutorial-jsp:latest</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41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69659FAB-E49F-4FC7-BFA9-31A8098153B7}" type="datetime1">
              <a:rPr b="1" lang="en-GB" sz="1400" spc="-1" strike="noStrike">
                <a:solidFill>
                  <a:srgbClr val="ffffff"/>
                </a:solidFill>
                <a:latin typeface="Calibri"/>
              </a:rPr>
              <a:t>16/10/2018</a:t>
            </a:fld>
            <a:endParaRPr b="0" lang="en-GB" sz="1400" spc="-1" strike="noStrike">
              <a:latin typeface="Arial"/>
            </a:endParaRPr>
          </a:p>
        </p:txBody>
      </p:sp>
      <p:sp>
        <p:nvSpPr>
          <p:cNvPr id="41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41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0FBC6C57-03BD-4402-B251-376D052C4B54}"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Introduction to Docker</a:t>
            </a:r>
            <a:endParaRPr b="0" lang="en-GB" sz="4400" spc="-1" strike="noStrike">
              <a:latin typeface="Arial"/>
            </a:endParaRPr>
          </a:p>
        </p:txBody>
      </p:sp>
      <p:sp>
        <p:nvSpPr>
          <p:cNvPr id="183"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2400" spc="-1" strike="noStrike">
                <a:solidFill>
                  <a:srgbClr val="000000"/>
                </a:solidFill>
                <a:latin typeface="Calibri"/>
              </a:rPr>
              <a:t>Containers vs Virtual Machines?</a:t>
            </a:r>
            <a:r>
              <a:rPr b="0" lang="en-GB" sz="2400" spc="-1" strike="noStrike">
                <a:solidFill>
                  <a:srgbClr val="000000"/>
                </a:solidFill>
                <a:latin typeface="Calibri"/>
              </a:rPr>
              <a:t> You may ask yourself: “If containers are just another virtualization strategy, why should I consider it if I am already using some kind of Virtual Machine? “</a:t>
            </a:r>
            <a:endParaRPr b="0" lang="en-GB" sz="2400" spc="-1" strike="noStrike">
              <a:latin typeface="Arial"/>
            </a:endParaRPr>
          </a:p>
          <a:p>
            <a:pPr>
              <a:lnSpc>
                <a:spcPct val="90000"/>
              </a:lnSpc>
              <a:spcBef>
                <a:spcPts val="1001"/>
              </a:spcBef>
            </a:pPr>
            <a:r>
              <a:rPr b="0" lang="en-GB" sz="900" spc="-1" strike="noStrike">
                <a:solidFill>
                  <a:srgbClr val="000000"/>
                </a:solidFill>
                <a:latin typeface="Calibri"/>
              </a:rPr>
              <a:t>From: https://www.scalablepath.com/blog/get-started-docker-windows/</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endParaRPr b="0" lang="en-GB" sz="900" spc="-1" strike="noStrike">
              <a:latin typeface="Arial"/>
            </a:endParaRPr>
          </a:p>
        </p:txBody>
      </p:sp>
      <p:sp>
        <p:nvSpPr>
          <p:cNvPr id="184"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60496E37-DE85-494F-87AD-5A5051DD5890}" type="datetime1">
              <a:rPr b="1" lang="en-GB" sz="1400" spc="-1" strike="noStrike">
                <a:solidFill>
                  <a:srgbClr val="ffffff"/>
                </a:solidFill>
                <a:latin typeface="Calibri"/>
              </a:rPr>
              <a:t>16/10/2018</a:t>
            </a:fld>
            <a:endParaRPr b="0" lang="en-GB" sz="1400" spc="-1" strike="noStrike">
              <a:latin typeface="Arial"/>
            </a:endParaRPr>
          </a:p>
        </p:txBody>
      </p:sp>
      <p:sp>
        <p:nvSpPr>
          <p:cNvPr id="185"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186"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A2081A66-B1F7-4B0C-8CA6-830B89B11F4F}" type="slidenum">
              <a:rPr b="1" lang="en-GB" sz="1600" spc="-1" strike="noStrike">
                <a:solidFill>
                  <a:srgbClr val="ffffff"/>
                </a:solidFill>
                <a:latin typeface="Calibri"/>
              </a:rPr>
              <a:t>1</a:t>
            </a:fld>
            <a:endParaRPr b="0" lang="en-GB" sz="1600" spc="-1" strike="noStrike">
              <a:latin typeface="Arial"/>
            </a:endParaRPr>
          </a:p>
        </p:txBody>
      </p:sp>
      <p:pic>
        <p:nvPicPr>
          <p:cNvPr id="187" name="" descr=""/>
          <p:cNvPicPr/>
          <p:nvPr/>
        </p:nvPicPr>
        <p:blipFill>
          <a:blip r:embed="rId1"/>
          <a:stretch/>
        </p:blipFill>
        <p:spPr>
          <a:xfrm>
            <a:off x="1855800" y="3075480"/>
            <a:ext cx="7143840" cy="31132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3200" spc="-1" strike="noStrike">
                <a:solidFill>
                  <a:srgbClr val="379901"/>
                </a:solidFill>
                <a:latin typeface="Calibri"/>
              </a:rPr>
              <a:t>Dockerize a JSP</a:t>
            </a:r>
            <a:endParaRPr b="0" lang="en-GB" sz="3200" spc="-1" strike="noStrike">
              <a:latin typeface="Arial"/>
            </a:endParaRPr>
          </a:p>
        </p:txBody>
      </p:sp>
      <p:sp>
        <p:nvSpPr>
          <p:cNvPr id="414"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3200" spc="-1" strike="noStrike">
                <a:solidFill>
                  <a:srgbClr val="000000"/>
                </a:solidFill>
                <a:latin typeface="Calibri"/>
              </a:rPr>
              <a:t>Dockerize the matlab runtime and distribute a Java application</a:t>
            </a:r>
            <a:endParaRPr b="0" lang="en-GB" sz="32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Push the image on docker hub</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1) Create the repository on docker hub: </a:t>
            </a:r>
            <a:r>
              <a:rPr b="0" lang="en-GB" sz="1600" spc="-1" strike="noStrike" u="sng">
                <a:solidFill>
                  <a:srgbClr val="0000ff"/>
                </a:solidFill>
                <a:uFillTx/>
                <a:latin typeface="Calibri"/>
                <a:ea typeface="Times New Roman"/>
                <a:hlinkClick r:id="rId1"/>
              </a:rPr>
              <a:t>https://hub.docker.com/r/gsorce/matlab-mcr-java/</a:t>
            </a:r>
            <a:r>
              <a:rPr b="0" lang="en-GB" sz="1600" spc="-1" strike="noStrike">
                <a:solidFill>
                  <a:srgbClr val="000000"/>
                </a:solidFill>
                <a:latin typeface="Calibri"/>
                <a:ea typeface="Times New Roman"/>
              </a:rPr>
              <a:t>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2) To push a repository to the Docker Hub, you need to name your local image using your Docker Hub username, and the repository name that you created in the previous step.</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You can name your local images either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when you build it, using docker build -t &lt;hub-user&gt;/&lt;repo-name&gt;[:&lt;tag&gt;], </a:t>
            </a:r>
            <a:endParaRPr b="0" lang="en-GB" sz="16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 by re-tagging an existing local image docker tag &lt;existing-image&gt; &lt;hub-user&gt;/&lt;repo-name&gt;[:&lt;tag&gt;], </a:t>
            </a:r>
            <a:endParaRPr b="0" lang="en-GB" sz="1600" spc="-1" strike="noStrike">
              <a:latin typeface="Arial"/>
            </a:endParaRPr>
          </a:p>
          <a:p>
            <a:pPr>
              <a:lnSpc>
                <a:spcPct val="90000"/>
              </a:lnSpc>
              <a:spcBef>
                <a:spcPts val="1001"/>
              </a:spcBef>
            </a:pPr>
            <a:r>
              <a:rPr b="0" lang="en-GB" sz="1300" spc="-1" strike="noStrike">
                <a:solidFill>
                  <a:srgbClr val="000000"/>
                </a:solidFill>
                <a:latin typeface="Tlwg Typist"/>
                <a:ea typeface="Times New Roman"/>
              </a:rPr>
              <a:t>gsorce@gsorce-LIFEBOOK-A556:~/DiscoD/devel/linux/matlab-mcr-java$ sudo docker tag matlab-mcr-java gsorce/matlab-mcr-java:latest</a:t>
            </a:r>
            <a:endParaRPr b="0" lang="en-GB" sz="1300" spc="-1" strike="noStrike">
              <a:latin typeface="Arial"/>
            </a:endParaRPr>
          </a:p>
          <a:p>
            <a:pPr>
              <a:lnSpc>
                <a:spcPct val="90000"/>
              </a:lnSpc>
              <a:spcBef>
                <a:spcPts val="1001"/>
              </a:spcBef>
            </a:pPr>
            <a:r>
              <a:rPr b="0" lang="en-GB" sz="1600" spc="-1" strike="noStrike">
                <a:solidFill>
                  <a:srgbClr val="000000"/>
                </a:solidFill>
                <a:latin typeface="Calibri"/>
                <a:ea typeface="Times New Roman"/>
              </a:rPr>
              <a:t>Now you can push this repository to the registry designated by its name or tag. The image is then uploaded and available for use by your teammates and/or the community.  </a:t>
            </a:r>
            <a:endParaRPr b="0" lang="en-GB" sz="1600" spc="-1" strike="noStrike">
              <a:latin typeface="Arial"/>
            </a:endParaRPr>
          </a:p>
          <a:p>
            <a:pPr>
              <a:lnSpc>
                <a:spcPct val="90000"/>
              </a:lnSpc>
              <a:spcBef>
                <a:spcPts val="1001"/>
              </a:spcBef>
            </a:pPr>
            <a:r>
              <a:rPr b="0" lang="en-GB" sz="1600" spc="-1" strike="noStrike">
                <a:solidFill>
                  <a:srgbClr val="000000"/>
                </a:solidFill>
                <a:latin typeface="Tlwg Typist"/>
                <a:ea typeface="Times New Roman"/>
              </a:rPr>
              <a:t>sudo docker push gsorce/matlab-mcr-java:latest</a:t>
            </a:r>
            <a:endParaRPr b="0" lang="en-GB" sz="1600" spc="-1" strike="noStrike">
              <a:latin typeface="Arial"/>
            </a:endParaRPr>
          </a:p>
          <a:p>
            <a:pPr>
              <a:lnSpc>
                <a:spcPct val="90000"/>
              </a:lnSpc>
              <a:spcBef>
                <a:spcPts val="1001"/>
              </a:spcBef>
            </a:pPr>
            <a:endParaRPr b="0" lang="en-GB" sz="1600" spc="-1" strike="noStrike">
              <a:latin typeface="Arial"/>
            </a:endParaRPr>
          </a:p>
        </p:txBody>
      </p:sp>
      <p:sp>
        <p:nvSpPr>
          <p:cNvPr id="415"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D4AF9071-7E66-4940-9950-0351CD049EC0}" type="datetime1">
              <a:rPr b="1" lang="en-GB" sz="1400" spc="-1" strike="noStrike">
                <a:solidFill>
                  <a:srgbClr val="ffffff"/>
                </a:solidFill>
                <a:latin typeface="Calibri"/>
              </a:rPr>
              <a:t>16/10/2018</a:t>
            </a:fld>
            <a:endParaRPr b="0" lang="en-GB" sz="1400" spc="-1" strike="noStrike">
              <a:latin typeface="Arial"/>
            </a:endParaRPr>
          </a:p>
        </p:txBody>
      </p:sp>
      <p:sp>
        <p:nvSpPr>
          <p:cNvPr id="416"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417"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A3A74F2A-C20B-49B5-818D-750E20ADB32D}" type="slidenum">
              <a:rPr b="1" lang="en-GB" sz="1600" spc="-1" strike="noStrike">
                <a:solidFill>
                  <a:srgbClr val="ffffff"/>
                </a:solidFill>
                <a:latin typeface="Calibri"/>
              </a:rPr>
              <a:t>&lt;number&gt;</a:t>
            </a:fld>
            <a:endParaRPr b="0" lang="en-GB" sz="16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Further readings</a:t>
            </a:r>
            <a:endParaRPr b="0" lang="en-GB" sz="4400" spc="-1" strike="noStrike">
              <a:latin typeface="Arial"/>
            </a:endParaRPr>
          </a:p>
        </p:txBody>
      </p:sp>
      <p:sp>
        <p:nvSpPr>
          <p:cNvPr id="41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GB" sz="2600" spc="-1" strike="noStrike">
                <a:solidFill>
                  <a:srgbClr val="000000"/>
                </a:solidFill>
                <a:latin typeface="Calibri"/>
              </a:rPr>
              <a:t> </a:t>
            </a:r>
            <a:endParaRPr b="0" lang="en-GB" sz="2600" spc="-1" strike="noStrike">
              <a:latin typeface="Arial"/>
            </a:endParaRPr>
          </a:p>
        </p:txBody>
      </p:sp>
      <p:sp>
        <p:nvSpPr>
          <p:cNvPr id="42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1FB6C361-8553-4D4A-B239-5CA71FAEF15A}" type="datetime1">
              <a:rPr b="1" lang="en-GB" sz="1400" spc="-1" strike="noStrike">
                <a:solidFill>
                  <a:srgbClr val="ffffff"/>
                </a:solidFill>
                <a:latin typeface="Calibri"/>
              </a:rPr>
              <a:t>16/10/2018</a:t>
            </a:fld>
            <a:endParaRPr b="0" lang="en-GB" sz="1400" spc="-1" strike="noStrike">
              <a:latin typeface="Arial"/>
            </a:endParaRPr>
          </a:p>
        </p:txBody>
      </p:sp>
      <p:sp>
        <p:nvSpPr>
          <p:cNvPr id="42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42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12F51758-3D8F-4B05-A8CB-68BB809EE90D}" type="slidenum">
              <a:rPr b="1" lang="en-GB" sz="1600" spc="-1" strike="noStrike">
                <a:solidFill>
                  <a:srgbClr val="ffffff"/>
                </a:solidFill>
                <a:latin typeface="Calibri"/>
              </a:rPr>
              <a:t>&lt;number&gt;</a:t>
            </a:fld>
            <a:endParaRPr b="0" lang="en-GB" sz="1600" spc="-1" strike="noStrike">
              <a:latin typeface="Arial"/>
            </a:endParaRPr>
          </a:p>
        </p:txBody>
      </p:sp>
      <p:sp>
        <p:nvSpPr>
          <p:cNvPr id="423" name="CustomShape 6"/>
          <p:cNvSpPr/>
          <p:nvPr/>
        </p:nvSpPr>
        <p:spPr>
          <a:xfrm>
            <a:off x="313200" y="144072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GB" sz="2600" spc="-1" strike="noStrike">
                <a:solidFill>
                  <a:srgbClr val="000000"/>
                </a:solidFill>
                <a:latin typeface="Calibri"/>
              </a:rPr>
              <a:t>Files used in this tutorial: </a:t>
            </a:r>
            <a:r>
              <a:rPr b="0" lang="en-GB" sz="2600" spc="-1" strike="noStrike">
                <a:solidFill>
                  <a:srgbClr val="000000"/>
                </a:solidFill>
                <a:latin typeface="Calibri"/>
                <a:hlinkClick r:id="rId1"/>
              </a:rPr>
              <a:t>https://github.com/gsorce/dockertutorial</a:t>
            </a:r>
            <a:r>
              <a:rPr b="0" lang="en-GB" sz="2600" spc="-1" strike="noStrike">
                <a:solidFill>
                  <a:srgbClr val="000000"/>
                </a:solidFill>
                <a:latin typeface="Calibri"/>
              </a:rPr>
              <a:t> </a:t>
            </a:r>
            <a:endParaRPr b="0" lang="en-GB" sz="2600" spc="-1" strike="noStrike">
              <a:latin typeface="Arial"/>
            </a:endParaRPr>
          </a:p>
          <a:p>
            <a:pPr>
              <a:lnSpc>
                <a:spcPct val="90000"/>
              </a:lnSpc>
              <a:spcBef>
                <a:spcPts val="1001"/>
              </a:spcBef>
            </a:pPr>
            <a:endParaRPr b="0" lang="en-GB" sz="2600" spc="-1" strike="noStrike">
              <a:latin typeface="Arial"/>
            </a:endParaRPr>
          </a:p>
          <a:p>
            <a:pPr>
              <a:lnSpc>
                <a:spcPct val="90000"/>
              </a:lnSpc>
              <a:spcBef>
                <a:spcPts val="1001"/>
              </a:spcBef>
            </a:pPr>
            <a:r>
              <a:rPr b="0" lang="en-GB" sz="2600" spc="-1" strike="noStrike">
                <a:solidFill>
                  <a:srgbClr val="000000"/>
                </a:solidFill>
                <a:latin typeface="Calibri"/>
              </a:rPr>
              <a:t>Docker on Windows: </a:t>
            </a:r>
            <a:r>
              <a:rPr b="0" lang="en-GB" sz="2600" spc="-1" strike="noStrike" u="sng">
                <a:solidFill>
                  <a:srgbClr val="0000ff"/>
                </a:solidFill>
                <a:uFillTx/>
                <a:latin typeface="Calibri"/>
                <a:hlinkClick r:id="rId2"/>
              </a:rPr>
              <a:t>https://www.scalablepath.com/blog/get-started-docker-windows</a:t>
            </a:r>
            <a:endParaRPr b="0" lang="en-GB" sz="2600" spc="-1" strike="noStrike">
              <a:latin typeface="Arial"/>
            </a:endParaRPr>
          </a:p>
          <a:p>
            <a:pPr>
              <a:lnSpc>
                <a:spcPct val="90000"/>
              </a:lnSpc>
              <a:spcBef>
                <a:spcPts val="1001"/>
              </a:spcBef>
            </a:pPr>
            <a:endParaRPr b="0" lang="en-GB" sz="2600" spc="-1" strike="noStrike">
              <a:latin typeface="Arial"/>
            </a:endParaRPr>
          </a:p>
          <a:p>
            <a:pPr>
              <a:lnSpc>
                <a:spcPct val="90000"/>
              </a:lnSpc>
              <a:spcBef>
                <a:spcPts val="1001"/>
              </a:spcBef>
            </a:pPr>
            <a:r>
              <a:rPr b="0" lang="en-GB" sz="2600" spc="-1" strike="noStrike">
                <a:solidFill>
                  <a:srgbClr val="000000"/>
                </a:solidFill>
                <a:latin typeface="Calibri"/>
              </a:rPr>
              <a:t>Best practices on creating Docker images: https://medium.com/@rumeshbandara/create-production-docker-images-in-5-steps-6165d7df6477</a:t>
            </a:r>
            <a:endParaRPr b="0" lang="en-GB" sz="26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0" y="657720"/>
            <a:ext cx="12191400" cy="1041480"/>
          </a:xfrm>
          <a:prstGeom prst="rect">
            <a:avLst/>
          </a:prstGeom>
          <a:solidFill>
            <a:srgbClr val="379901"/>
          </a:solidFill>
          <a:ln>
            <a:noFill/>
          </a:ln>
        </p:spPr>
        <p:style>
          <a:lnRef idx="0"/>
          <a:fillRef idx="0"/>
          <a:effectRef idx="0"/>
          <a:fontRef idx="minor"/>
        </p:style>
        <p:txBody>
          <a:bodyPr lIns="90000" rIns="90000" tIns="45000" bIns="45000" anchor="ctr"/>
          <a:p>
            <a:pPr marL="252000" algn="ctr">
              <a:lnSpc>
                <a:spcPct val="90000"/>
              </a:lnSpc>
            </a:pPr>
            <a:r>
              <a:rPr b="1" lang="en-GB" sz="6000" spc="-1" strike="noStrike">
                <a:solidFill>
                  <a:srgbClr val="ffffff"/>
                </a:solidFill>
                <a:latin typeface="Calibri Light"/>
              </a:rPr>
              <a:t>Thank you!</a:t>
            </a:r>
            <a:endParaRPr b="0" lang="en-GB" sz="6000" spc="-1" strike="noStrike">
              <a:latin typeface="Arial"/>
            </a:endParaRPr>
          </a:p>
        </p:txBody>
      </p:sp>
      <p:sp>
        <p:nvSpPr>
          <p:cNvPr id="425" name="CustomShape 2"/>
          <p:cNvSpPr/>
          <p:nvPr/>
        </p:nvSpPr>
        <p:spPr>
          <a:xfrm>
            <a:off x="0" y="1911960"/>
            <a:ext cx="12191400" cy="600840"/>
          </a:xfrm>
          <a:prstGeom prst="rect">
            <a:avLst/>
          </a:prstGeom>
          <a:solidFill>
            <a:srgbClr val="ffffff"/>
          </a:solidFill>
          <a:ln>
            <a:noFill/>
          </a:ln>
        </p:spPr>
        <p:style>
          <a:lnRef idx="0"/>
          <a:fillRef idx="0"/>
          <a:effectRef idx="0"/>
          <a:fontRef idx="minor"/>
        </p:style>
        <p:txBody>
          <a:bodyPr lIns="90000" rIns="90000" tIns="45000" bIns="45000"/>
          <a:p>
            <a:pPr algn="ctr">
              <a:lnSpc>
                <a:spcPct val="90000"/>
              </a:lnSpc>
              <a:spcBef>
                <a:spcPts val="1001"/>
              </a:spcBef>
            </a:pPr>
            <a:r>
              <a:rPr b="1" lang="en-GB" sz="3600" spc="-1" strike="noStrike">
                <a:solidFill>
                  <a:srgbClr val="000000"/>
                </a:solidFill>
                <a:latin typeface="Calibri"/>
              </a:rPr>
              <a:t>Questions?</a:t>
            </a:r>
            <a:endParaRPr b="0" lang="en-GB" sz="3600" spc="-1" strike="noStrike">
              <a:latin typeface="Arial"/>
            </a:endParaRPr>
          </a:p>
        </p:txBody>
      </p:sp>
      <p:sp>
        <p:nvSpPr>
          <p:cNvPr id="426" name="CustomShape 3"/>
          <p:cNvSpPr/>
          <p:nvPr/>
        </p:nvSpPr>
        <p:spPr>
          <a:xfrm>
            <a:off x="11534760" y="6580080"/>
            <a:ext cx="65664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0943060B-5652-4F78-B822-B4A8885D2CE7}" type="slidenum">
              <a:rPr b="1" lang="en-GB" sz="1400" spc="-1" strike="noStrike">
                <a:solidFill>
                  <a:srgbClr val="ffffff"/>
                </a:solidFill>
                <a:latin typeface="Calibri"/>
              </a:rPr>
              <a:t>&lt;number&gt;</a:t>
            </a:fld>
            <a:endParaRPr b="0" lang="en-GB" sz="14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Introduction to Docker</a:t>
            </a:r>
            <a:endParaRPr b="0" lang="en-GB" sz="4400" spc="-1" strike="noStrike">
              <a:latin typeface="Arial"/>
            </a:endParaRPr>
          </a:p>
        </p:txBody>
      </p:sp>
      <p:sp>
        <p:nvSpPr>
          <p:cNvPr id="189"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GB" sz="1800" spc="-1" strike="noStrike">
              <a:latin typeface="Arial"/>
            </a:endParaRPr>
          </a:p>
          <a:p>
            <a:pPr>
              <a:lnSpc>
                <a:spcPct val="90000"/>
              </a:lnSpc>
              <a:spcBef>
                <a:spcPts val="1001"/>
              </a:spcBef>
            </a:pPr>
            <a:r>
              <a:rPr b="1" lang="en-GB" sz="2400" spc="-1" strike="noStrike">
                <a:solidFill>
                  <a:srgbClr val="000000"/>
                </a:solidFill>
                <a:latin typeface="Calibri"/>
              </a:rPr>
              <a:t>Key Benefits of Containers</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    </a:t>
            </a:r>
            <a:r>
              <a:rPr b="0" lang="en-GB" sz="2400" spc="-1" strike="noStrike">
                <a:solidFill>
                  <a:srgbClr val="000000"/>
                </a:solidFill>
                <a:latin typeface="Calibri"/>
              </a:rPr>
              <a:t>Containers are faster and lighter to ship as they house the minimum requirements to run your application</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    </a:t>
            </a:r>
            <a:r>
              <a:rPr b="0" lang="en-GB" sz="2400" spc="-1" strike="noStrike">
                <a:solidFill>
                  <a:srgbClr val="000000"/>
                </a:solidFill>
                <a:latin typeface="Calibri"/>
              </a:rPr>
              <a:t>Containers can be versioned, shared, and archived</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    </a:t>
            </a:r>
            <a:r>
              <a:rPr b="0" lang="en-GB" sz="2400" spc="-1" strike="noStrike">
                <a:solidFill>
                  <a:srgbClr val="000000"/>
                </a:solidFill>
                <a:latin typeface="Calibri"/>
              </a:rPr>
              <a:t>Containers are instantly started as they carry a much smaller blueprint than Virtual Machines</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    </a:t>
            </a:r>
            <a:r>
              <a:rPr b="0" lang="en-GB" sz="2400" spc="-1" strike="noStrike">
                <a:solidFill>
                  <a:srgbClr val="000000"/>
                </a:solidFill>
                <a:latin typeface="Calibri"/>
              </a:rPr>
              <a:t>Build configurations are managed with declarative code</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    </a:t>
            </a:r>
            <a:r>
              <a:rPr b="0" lang="en-GB" sz="2400" spc="-1" strike="noStrike">
                <a:solidFill>
                  <a:srgbClr val="000000"/>
                </a:solidFill>
                <a:latin typeface="Calibri"/>
              </a:rPr>
              <a:t>Containers can be built and extended on top of pre-existing containers</a:t>
            </a:r>
            <a:endParaRPr b="0" lang="en-GB" sz="2400" spc="-1" strike="noStrike">
              <a:latin typeface="Arial"/>
            </a:endParaRPr>
          </a:p>
          <a:p>
            <a:pPr>
              <a:lnSpc>
                <a:spcPct val="90000"/>
              </a:lnSpc>
              <a:spcBef>
                <a:spcPts val="1001"/>
              </a:spcBef>
            </a:pPr>
            <a:r>
              <a:rPr b="0" lang="en-GB" sz="900" spc="-1" strike="noStrike">
                <a:solidFill>
                  <a:srgbClr val="000000"/>
                </a:solidFill>
                <a:latin typeface="Calibri"/>
              </a:rPr>
              <a:t>From: https://www.scalablepath.com/blog/get-started-docker-windows/</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endParaRPr b="0" lang="en-GB" sz="900" spc="-1" strike="noStrike">
              <a:latin typeface="Arial"/>
            </a:endParaRPr>
          </a:p>
        </p:txBody>
      </p:sp>
      <p:sp>
        <p:nvSpPr>
          <p:cNvPr id="190"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7E5DC9C3-1050-4259-80F2-514721CCBF1B}" type="datetime1">
              <a:rPr b="1" lang="en-GB" sz="1400" spc="-1" strike="noStrike">
                <a:solidFill>
                  <a:srgbClr val="ffffff"/>
                </a:solidFill>
                <a:latin typeface="Calibri"/>
              </a:rPr>
              <a:t>16/10/2018</a:t>
            </a:fld>
            <a:endParaRPr b="0" lang="en-GB" sz="1400" spc="-1" strike="noStrike">
              <a:latin typeface="Arial"/>
            </a:endParaRPr>
          </a:p>
        </p:txBody>
      </p:sp>
      <p:sp>
        <p:nvSpPr>
          <p:cNvPr id="191"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192"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5A664FCB-BE2D-40D6-8860-4D11748CF0A5}" type="slidenum">
              <a:rPr b="1" lang="en-GB" sz="1600" spc="-1" strike="noStrike">
                <a:solidFill>
                  <a:srgbClr val="ffffff"/>
                </a:solidFill>
                <a:latin typeface="Calibri"/>
              </a:rPr>
              <a:t>1</a:t>
            </a:fld>
            <a:endParaRPr b="0" lang="en-GB" sz="1600" spc="-1" strike="noStrike">
              <a:latin typeface="Arial"/>
            </a:endParaRPr>
          </a:p>
        </p:txBody>
      </p:sp>
      <p:pic>
        <p:nvPicPr>
          <p:cNvPr id="193" name="" descr=""/>
          <p:cNvPicPr/>
          <p:nvPr/>
        </p:nvPicPr>
        <p:blipFill>
          <a:blip r:embed="rId1"/>
          <a:stretch/>
        </p:blipFill>
        <p:spPr>
          <a:xfrm>
            <a:off x="7344000" y="72000"/>
            <a:ext cx="4783680" cy="20847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Introduction to Docker</a:t>
            </a:r>
            <a:endParaRPr b="0" lang="en-GB" sz="4400" spc="-1" strike="noStrike">
              <a:latin typeface="Arial"/>
            </a:endParaRPr>
          </a:p>
        </p:txBody>
      </p:sp>
      <p:sp>
        <p:nvSpPr>
          <p:cNvPr id="195"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2400" spc="-1" strike="noStrike">
                <a:solidFill>
                  <a:srgbClr val="000000"/>
                </a:solidFill>
                <a:latin typeface="Calibri"/>
              </a:rPr>
              <a:t>Docker installation</a:t>
            </a:r>
            <a:endParaRPr b="0" lang="en-GB" sz="2400" spc="-1" strike="noStrike">
              <a:latin typeface="Arial"/>
            </a:endParaRPr>
          </a:p>
          <a:p>
            <a:pPr>
              <a:lnSpc>
                <a:spcPct val="90000"/>
              </a:lnSpc>
              <a:spcBef>
                <a:spcPts val="1001"/>
              </a:spcBef>
            </a:pPr>
            <a:r>
              <a:rPr b="0" lang="en-GB" sz="2400" spc="-1" strike="noStrike" u="sng">
                <a:solidFill>
                  <a:srgbClr val="0000ff"/>
                </a:solidFill>
                <a:uFillTx/>
                <a:latin typeface="Calibri"/>
                <a:hlinkClick r:id="rId1"/>
              </a:rPr>
              <a:t>https://store.docker.com/search?type=edition&amp;offering=community</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For Windows and Mac also available: </a:t>
            </a:r>
            <a:r>
              <a:rPr b="0" lang="en-GB" sz="2400" spc="-1" strike="noStrike" u="sng">
                <a:solidFill>
                  <a:srgbClr val="0000ff"/>
                </a:solidFill>
                <a:uFillTx/>
                <a:latin typeface="Calibri"/>
                <a:hlinkClick r:id="rId2"/>
              </a:rPr>
              <a:t>https://www.docker.com/products/docker-desktop</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Open a terminal and execute docker to verify that everything was installed correctly:</a:t>
            </a:r>
            <a:endParaRPr b="0" lang="en-GB" sz="2400" spc="-1" strike="noStrike">
              <a:latin typeface="Arial"/>
            </a:endParaRPr>
          </a:p>
          <a:p>
            <a:pPr>
              <a:lnSpc>
                <a:spcPct val="90000"/>
              </a:lnSpc>
              <a:spcBef>
                <a:spcPts val="1001"/>
              </a:spcBef>
            </a:pPr>
            <a:r>
              <a:rPr b="0" lang="en-GB" sz="2400" spc="-1" strike="noStrike">
                <a:solidFill>
                  <a:srgbClr val="000000"/>
                </a:solidFill>
                <a:latin typeface="Tlwg Typist"/>
              </a:rPr>
              <a:t>    </a:t>
            </a:r>
            <a:r>
              <a:rPr b="0" lang="en-GB" sz="2400" spc="-1" strike="noStrike">
                <a:solidFill>
                  <a:srgbClr val="000000"/>
                </a:solidFill>
                <a:latin typeface="Tlwg Typist"/>
              </a:rPr>
              <a:t>sudo docker -v</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endParaRPr b="0" lang="en-GB" sz="2400" spc="-1" strike="noStrike">
              <a:latin typeface="Arial"/>
            </a:endParaRPr>
          </a:p>
        </p:txBody>
      </p:sp>
      <p:sp>
        <p:nvSpPr>
          <p:cNvPr id="196"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C7528EF0-C0DF-4821-8FE7-1B2FEF9B17B5}" type="datetime1">
              <a:rPr b="1" lang="en-GB" sz="1400" spc="-1" strike="noStrike">
                <a:solidFill>
                  <a:srgbClr val="ffffff"/>
                </a:solidFill>
                <a:latin typeface="Calibri"/>
              </a:rPr>
              <a:t>16/10/2018</a:t>
            </a:fld>
            <a:endParaRPr b="0" lang="en-GB" sz="1400" spc="-1" strike="noStrike">
              <a:latin typeface="Arial"/>
            </a:endParaRPr>
          </a:p>
        </p:txBody>
      </p:sp>
      <p:sp>
        <p:nvSpPr>
          <p:cNvPr id="197"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198"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6190F16C-5E22-4DEF-A91F-7153FB619AF2}" type="slidenum">
              <a:rPr b="1" lang="en-GB" sz="1600" spc="-1" strike="noStrike">
                <a:solidFill>
                  <a:srgbClr val="ffffff"/>
                </a:solidFill>
                <a:latin typeface="Calibri"/>
              </a:rPr>
              <a:t>1</a:t>
            </a:fld>
            <a:endParaRPr b="0" lang="en-GB" sz="1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Introduction to Docker</a:t>
            </a:r>
            <a:endParaRPr b="0" lang="en-GB" sz="4400" spc="-1" strike="noStrike">
              <a:latin typeface="Arial"/>
            </a:endParaRPr>
          </a:p>
        </p:txBody>
      </p:sp>
      <p:sp>
        <p:nvSpPr>
          <p:cNvPr id="200"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2400" spc="-1" strike="noStrike">
                <a:solidFill>
                  <a:srgbClr val="000000"/>
                </a:solidFill>
                <a:latin typeface="Calibri"/>
              </a:rPr>
              <a:t>Docker Pillars</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OK, we’re on our way. Before we get too deep, It’s important to go over the big picture: what I refer to as the Docker Pillars. Knowing these will help you understand how everything is interconnected:</a:t>
            </a:r>
            <a:endParaRPr b="0" lang="en-GB" sz="2400" spc="-1" strike="noStrike">
              <a:latin typeface="Arial"/>
            </a:endParaRPr>
          </a:p>
          <a:p>
            <a:pPr>
              <a:lnSpc>
                <a:spcPct val="90000"/>
              </a:lnSpc>
              <a:spcBef>
                <a:spcPts val="1001"/>
              </a:spcBef>
            </a:pPr>
            <a:r>
              <a:rPr b="1" lang="en-GB" sz="2400" spc="-1" strike="noStrike">
                <a:solidFill>
                  <a:srgbClr val="000000"/>
                </a:solidFill>
                <a:latin typeface="Calibri"/>
              </a:rPr>
              <a:t>Pillar 1: Daemon</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The Daemon can be considered as the brain of the whole operation. The Daemon is responsible for taking care of the lifecycle of containers and handling things with the Operating System. It does all of the heavy lifting every time a command is executed.</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Open a terminal and execute ps  to verify that the Docker Daemon is running:</a:t>
            </a:r>
            <a:endParaRPr b="0" lang="en-GB" sz="2400" spc="-1" strike="noStrike">
              <a:latin typeface="Arial"/>
            </a:endParaRPr>
          </a:p>
          <a:p>
            <a:pPr>
              <a:lnSpc>
                <a:spcPct val="90000"/>
              </a:lnSpc>
              <a:spcBef>
                <a:spcPts val="1001"/>
              </a:spcBef>
            </a:pPr>
            <a:r>
              <a:rPr b="0" lang="en-GB" sz="2400" spc="-1" strike="noStrike">
                <a:solidFill>
                  <a:srgbClr val="000000"/>
                </a:solidFill>
                <a:latin typeface="Tlwg Typist"/>
              </a:rPr>
              <a:t>    </a:t>
            </a:r>
            <a:r>
              <a:rPr b="0" lang="en-GB" sz="2400" spc="-1" strike="noStrike">
                <a:solidFill>
                  <a:srgbClr val="000000"/>
                </a:solidFill>
                <a:latin typeface="Tlwg Typist"/>
              </a:rPr>
              <a:t>ps -fe | grep docker</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900" spc="-1" strike="noStrike">
                <a:solidFill>
                  <a:srgbClr val="000000"/>
                </a:solidFill>
                <a:latin typeface="Calibri"/>
              </a:rPr>
              <a:t>                 </a:t>
            </a:r>
            <a:r>
              <a:rPr b="0" lang="en-GB" sz="900" spc="-1" strike="noStrike">
                <a:solidFill>
                  <a:srgbClr val="000000"/>
                </a:solidFill>
                <a:latin typeface="Calibri"/>
              </a:rPr>
              <a:t>From: https://www.scalablepath.com/blog/get-started-docker-windows/</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endParaRPr b="0" lang="en-GB" sz="900" spc="-1" strike="noStrike">
              <a:latin typeface="Arial"/>
            </a:endParaRPr>
          </a:p>
        </p:txBody>
      </p:sp>
      <p:sp>
        <p:nvSpPr>
          <p:cNvPr id="201"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9ACC698A-FDB3-4134-9056-D9210178BF8C}" type="datetime1">
              <a:rPr b="1" lang="en-GB" sz="1400" spc="-1" strike="noStrike">
                <a:solidFill>
                  <a:srgbClr val="ffffff"/>
                </a:solidFill>
                <a:latin typeface="Calibri"/>
              </a:rPr>
              <a:t>16/10/2018</a:t>
            </a:fld>
            <a:endParaRPr b="0" lang="en-GB" sz="1400" spc="-1" strike="noStrike">
              <a:latin typeface="Arial"/>
            </a:endParaRPr>
          </a:p>
        </p:txBody>
      </p:sp>
      <p:sp>
        <p:nvSpPr>
          <p:cNvPr id="202"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03"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1EE99EA1-60B5-4813-9652-68CA8A38F427}" type="slidenum">
              <a:rPr b="1" lang="en-GB" sz="1600" spc="-1" strike="noStrike">
                <a:solidFill>
                  <a:srgbClr val="ffffff"/>
                </a:solidFill>
                <a:latin typeface="Calibri"/>
              </a:rPr>
              <a:t>1</a:t>
            </a:fld>
            <a:endParaRPr b="0" lang="en-GB"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0" y="538920"/>
            <a:ext cx="9647280" cy="587880"/>
          </a:xfrm>
          <a:prstGeom prst="rect">
            <a:avLst/>
          </a:prstGeom>
          <a:solidFill>
            <a:srgbClr val="e2f0d9"/>
          </a:solidFill>
          <a:ln>
            <a:noFill/>
          </a:ln>
        </p:spPr>
        <p:style>
          <a:lnRef idx="0"/>
          <a:fillRef idx="0"/>
          <a:effectRef idx="0"/>
          <a:fontRef idx="minor"/>
        </p:style>
        <p:txBody>
          <a:bodyPr lIns="90000" rIns="90000" tIns="45000" bIns="45000" anchor="ctr">
            <a:normAutofit/>
          </a:bodyPr>
          <a:p>
            <a:pPr marL="252000">
              <a:lnSpc>
                <a:spcPct val="90000"/>
              </a:lnSpc>
            </a:pPr>
            <a:r>
              <a:rPr b="1" lang="en-GB" sz="4400" spc="-1" strike="noStrike">
                <a:solidFill>
                  <a:srgbClr val="379901"/>
                </a:solidFill>
                <a:latin typeface="Calibri Light"/>
              </a:rPr>
              <a:t>Introduction to Docker</a:t>
            </a:r>
            <a:endParaRPr b="0" lang="en-GB" sz="4400" spc="-1" strike="noStrike">
              <a:latin typeface="Arial"/>
            </a:endParaRPr>
          </a:p>
        </p:txBody>
      </p:sp>
      <p:sp>
        <p:nvSpPr>
          <p:cNvPr id="205" name="CustomShape 2"/>
          <p:cNvSpPr/>
          <p:nvPr/>
        </p:nvSpPr>
        <p:spPr>
          <a:xfrm>
            <a:off x="313200" y="1440360"/>
            <a:ext cx="11422440" cy="474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GB" sz="2400" spc="-1" strike="noStrike">
                <a:solidFill>
                  <a:srgbClr val="000000"/>
                </a:solidFill>
                <a:latin typeface="Calibri"/>
              </a:rPr>
              <a:t>Docker Pillars</a:t>
            </a:r>
            <a:endParaRPr b="0" lang="en-GB" sz="2400" spc="-1" strike="noStrike">
              <a:latin typeface="Arial"/>
            </a:endParaRPr>
          </a:p>
          <a:p>
            <a:pPr>
              <a:lnSpc>
                <a:spcPct val="90000"/>
              </a:lnSpc>
              <a:spcBef>
                <a:spcPts val="1001"/>
              </a:spcBef>
            </a:pPr>
            <a:r>
              <a:rPr b="1" lang="en-GB" sz="2400" spc="-1" strike="noStrike">
                <a:solidFill>
                  <a:srgbClr val="000000"/>
                </a:solidFill>
                <a:latin typeface="Calibri"/>
              </a:rPr>
              <a:t>Pillar 2: Client</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The Client is an HTTP API wrapper that exposes a set of commands interpreted by the Daemon.</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1" lang="en-GB" sz="2400" spc="-1" strike="noStrike">
                <a:solidFill>
                  <a:srgbClr val="000000"/>
                </a:solidFill>
                <a:latin typeface="Calibri"/>
              </a:rPr>
              <a:t>Pillar 3: Registries</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Responsible for storing images. Can be public or private and are available with different providers (Azure has its own container registry). Docker is configured to look for images on Docker Hub by default.</a:t>
            </a:r>
            <a:endParaRPr b="0" lang="en-GB" sz="2400" spc="-1" strike="noStrike">
              <a:latin typeface="Arial"/>
            </a:endParaRPr>
          </a:p>
          <a:p>
            <a:pPr>
              <a:lnSpc>
                <a:spcPct val="90000"/>
              </a:lnSpc>
              <a:spcBef>
                <a:spcPts val="1001"/>
              </a:spcBef>
            </a:pPr>
            <a:r>
              <a:rPr b="0" lang="en-GB" sz="2400" spc="-1" strike="noStrike">
                <a:solidFill>
                  <a:srgbClr val="000000"/>
                </a:solidFill>
                <a:latin typeface="Calibri"/>
              </a:rPr>
              <a:t>          </a:t>
            </a:r>
            <a:r>
              <a:rPr b="0" lang="en-GB" sz="2400" spc="-1" strike="noStrike" u="sng">
                <a:solidFill>
                  <a:srgbClr val="0000ff"/>
                </a:solidFill>
                <a:uFillTx/>
                <a:latin typeface="Calibri"/>
                <a:hlinkClick r:id="rId1"/>
              </a:rPr>
              <a:t>https://hub.docker.com/</a:t>
            </a:r>
            <a:r>
              <a:rPr b="0" lang="en-GB" sz="2400" spc="-1" strike="noStrike">
                <a:solidFill>
                  <a:srgbClr val="000000"/>
                </a:solidFill>
                <a:latin typeface="Calibri"/>
              </a:rPr>
              <a:t> </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900" spc="-1" strike="noStrike">
                <a:solidFill>
                  <a:srgbClr val="000000"/>
                </a:solidFill>
                <a:latin typeface="Calibri"/>
              </a:rPr>
              <a:t>                 </a:t>
            </a:r>
            <a:r>
              <a:rPr b="0" lang="en-GB" sz="900" spc="-1" strike="noStrike">
                <a:solidFill>
                  <a:srgbClr val="000000"/>
                </a:solidFill>
                <a:latin typeface="Calibri"/>
              </a:rPr>
              <a:t>From: https://www.scalablepath.com/blog/get-started-docker-windows/</a:t>
            </a:r>
            <a:endParaRPr b="0" lang="en-GB" sz="900" spc="-1" strike="noStrike">
              <a:latin typeface="Arial"/>
            </a:endParaRPr>
          </a:p>
          <a:p>
            <a:pPr>
              <a:lnSpc>
                <a:spcPct val="90000"/>
              </a:lnSpc>
              <a:spcBef>
                <a:spcPts val="1001"/>
              </a:spcBef>
            </a:pPr>
            <a:endParaRPr b="0" lang="en-GB" sz="900" spc="-1" strike="noStrike">
              <a:latin typeface="Arial"/>
            </a:endParaRPr>
          </a:p>
          <a:p>
            <a:pPr>
              <a:lnSpc>
                <a:spcPct val="90000"/>
              </a:lnSpc>
              <a:spcBef>
                <a:spcPts val="1001"/>
              </a:spcBef>
            </a:pPr>
            <a:endParaRPr b="0" lang="en-GB" sz="900" spc="-1" strike="noStrike">
              <a:latin typeface="Arial"/>
            </a:endParaRPr>
          </a:p>
        </p:txBody>
      </p:sp>
      <p:sp>
        <p:nvSpPr>
          <p:cNvPr id="206" name="CustomShape 3"/>
          <p:cNvSpPr/>
          <p:nvPr/>
        </p:nvSpPr>
        <p:spPr>
          <a:xfrm>
            <a:off x="1168920" y="6569280"/>
            <a:ext cx="1192680" cy="268920"/>
          </a:xfrm>
          <a:prstGeom prst="rect">
            <a:avLst/>
          </a:prstGeom>
          <a:noFill/>
          <a:ln>
            <a:noFill/>
          </a:ln>
        </p:spPr>
        <p:style>
          <a:lnRef idx="0"/>
          <a:fillRef idx="0"/>
          <a:effectRef idx="0"/>
          <a:fontRef idx="minor"/>
        </p:style>
        <p:txBody>
          <a:bodyPr lIns="90000" rIns="90000" tIns="45000" bIns="45000" anchor="ctr"/>
          <a:p>
            <a:pPr algn="r">
              <a:lnSpc>
                <a:spcPct val="100000"/>
              </a:lnSpc>
            </a:pPr>
            <a:fld id="{6D8FE21E-BCE4-4E78-B100-6B8EEB30619F}" type="datetime1">
              <a:rPr b="1" lang="en-GB" sz="1400" spc="-1" strike="noStrike">
                <a:solidFill>
                  <a:srgbClr val="ffffff"/>
                </a:solidFill>
                <a:latin typeface="Calibri"/>
              </a:rPr>
              <a:t>16/10/2018</a:t>
            </a:fld>
            <a:endParaRPr b="0" lang="en-GB" sz="1400" spc="-1" strike="noStrike">
              <a:latin typeface="Arial"/>
            </a:endParaRPr>
          </a:p>
        </p:txBody>
      </p:sp>
      <p:sp>
        <p:nvSpPr>
          <p:cNvPr id="207" name="CustomShape 4"/>
          <p:cNvSpPr/>
          <p:nvPr/>
        </p:nvSpPr>
        <p:spPr>
          <a:xfrm>
            <a:off x="2495520" y="6563520"/>
            <a:ext cx="8401680" cy="248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Calibri"/>
              </a:rPr>
              <a:t>All rights reserved. inteGRIDy consortium. Confidential</a:t>
            </a:r>
            <a:endParaRPr b="0" lang="en-GB" sz="1600" spc="-1" strike="noStrike">
              <a:latin typeface="Arial"/>
            </a:endParaRPr>
          </a:p>
        </p:txBody>
      </p:sp>
      <p:sp>
        <p:nvSpPr>
          <p:cNvPr id="208" name="CustomShape 5"/>
          <p:cNvSpPr/>
          <p:nvPr/>
        </p:nvSpPr>
        <p:spPr>
          <a:xfrm>
            <a:off x="10989360" y="6580080"/>
            <a:ext cx="655920" cy="215280"/>
          </a:xfrm>
          <a:prstGeom prst="rect">
            <a:avLst/>
          </a:prstGeom>
          <a:noFill/>
          <a:ln>
            <a:noFill/>
          </a:ln>
        </p:spPr>
        <p:style>
          <a:lnRef idx="0"/>
          <a:fillRef idx="0"/>
          <a:effectRef idx="0"/>
          <a:fontRef idx="minor"/>
        </p:style>
        <p:txBody>
          <a:bodyPr lIns="90000" rIns="90000" tIns="45000" bIns="45000" anchor="ctr"/>
          <a:p>
            <a:pPr algn="r">
              <a:lnSpc>
                <a:spcPct val="100000"/>
              </a:lnSpc>
            </a:pPr>
            <a:fld id="{CC4B2215-1DD5-4A57-864F-C7DEE5F5C180}" type="slidenum">
              <a:rPr b="1" lang="en-GB" sz="1600" spc="-1" strike="noStrike">
                <a:solidFill>
                  <a:srgbClr val="ffffff"/>
                </a:solidFill>
                <a:latin typeface="Calibri"/>
              </a:rPr>
              <a:t>1</a:t>
            </a:fld>
            <a:endParaRPr b="0" lang="en-GB"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314</TotalTime>
  <Application>LibreOffice/6.0.6.2$Linux_X86_64 LibreOffice_project/00m0$Build-2</Application>
  <Company>ATOS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2015-03-30T13:24:37Z</dcterms:created>
  <dc:creator>javier.valino@atos.net</dc:creator>
  <dc:description/>
  <dc:language>it-IT</dc:language>
  <cp:lastModifiedBy/>
  <dcterms:modified xsi:type="dcterms:W3CDTF">2018-10-16T09:06:08Z</dcterms:modified>
  <cp:revision>210</cp:revision>
  <dc:subject/>
  <dc:title>inteGRIDy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ATOS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anager">
    <vt:lpwstr>javier.valino@atos.net</vt:lpwstr>
  </property>
  <property fmtid="{D5CDD505-2E9C-101B-9397-08002B2CF9AE}" pid="9" name="Notes">
    <vt:i4>0</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4</vt:i4>
  </property>
</Properties>
</file>