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8" r:id="rId3"/>
  </p:sldIdLst>
  <p:sldSz cx="7556500" cy="10693400"/>
  <p:notesSz cx="6858000" cy="9144000"/>
  <p:embeddedFontLst>
    <p:embeddedFont>
      <p:font typeface="Montserrat" panose="00000500000000000000" pitchFamily="2" charset="0"/>
      <p:regular r:id="rId4"/>
      <p:bold r:id="rId5"/>
      <p:italic r:id="rId6"/>
      <p:boldItalic r:id="rId7"/>
    </p:embeddedFont>
    <p:embeddedFont>
      <p:font typeface="Montserrat Bold" panose="00000800000000000000" charset="0"/>
      <p:regular r:id="rId8"/>
      <p:bold r:id="rId9"/>
    </p:embeddedFont>
    <p:embeddedFont>
      <p:font typeface="Montserrat Classic" panose="020B0604020202020204" charset="0"/>
      <p:regular r:id="rId10"/>
    </p:embeddedFont>
    <p:embeddedFont>
      <p:font typeface="Montserrat Classic Bold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125" d="100"/>
          <a:sy n="125" d="100"/>
        </p:scale>
        <p:origin x="1818" y="-12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341454" y="-639216"/>
            <a:ext cx="8242909" cy="2114598"/>
          </a:xfrm>
          <a:prstGeom prst="rect">
            <a:avLst/>
          </a:prstGeom>
          <a:solidFill>
            <a:srgbClr val="E1D5C4"/>
          </a:solidFill>
        </p:spPr>
        <p:txBody>
          <a:bodyPr/>
          <a:lstStyle/>
          <a:p>
            <a:endParaRPr lang="pt-BR"/>
          </a:p>
        </p:txBody>
      </p:sp>
      <p:sp>
        <p:nvSpPr>
          <p:cNvPr id="3" name="AutoShape 3"/>
          <p:cNvSpPr/>
          <p:nvPr/>
        </p:nvSpPr>
        <p:spPr>
          <a:xfrm>
            <a:off x="-341454" y="10407576"/>
            <a:ext cx="8242909" cy="568847"/>
          </a:xfrm>
          <a:prstGeom prst="rect">
            <a:avLst/>
          </a:prstGeom>
          <a:solidFill>
            <a:srgbClr val="E1D5C4"/>
          </a:solidFill>
        </p:spPr>
        <p:txBody>
          <a:bodyPr/>
          <a:lstStyle/>
          <a:p>
            <a:endParaRPr lang="pt-BR"/>
          </a:p>
        </p:txBody>
      </p:sp>
      <p:grpSp>
        <p:nvGrpSpPr>
          <p:cNvPr id="4" name="Group 4"/>
          <p:cNvGrpSpPr/>
          <p:nvPr/>
        </p:nvGrpSpPr>
        <p:grpSpPr>
          <a:xfrm>
            <a:off x="738107" y="8437628"/>
            <a:ext cx="108857" cy="108857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988780"/>
            </a:solid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56000" y="6268377"/>
            <a:ext cx="108857" cy="108857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988780"/>
            </a:solid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21885" y="7005754"/>
            <a:ext cx="108857" cy="108857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988780"/>
            </a:solid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721885" y="7743261"/>
            <a:ext cx="108857" cy="108857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988780"/>
            </a:solid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721885" y="9068431"/>
            <a:ext cx="108857" cy="108857"/>
            <a:chOff x="0" y="0"/>
            <a:chExt cx="6350000" cy="6350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988780"/>
            </a:solid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6" name="Freeform 16"/>
          <p:cNvSpPr/>
          <p:nvPr/>
        </p:nvSpPr>
        <p:spPr>
          <a:xfrm>
            <a:off x="5722231" y="0"/>
            <a:ext cx="1737820" cy="1540620"/>
          </a:xfrm>
          <a:custGeom>
            <a:avLst/>
            <a:gdLst/>
            <a:ahLst/>
            <a:cxnLst/>
            <a:rect l="l" t="t" r="r" b="b"/>
            <a:pathLst>
              <a:path w="1737820" h="1540620">
                <a:moveTo>
                  <a:pt x="0" y="0"/>
                </a:moveTo>
                <a:lnTo>
                  <a:pt x="1737819" y="0"/>
                </a:lnTo>
                <a:lnTo>
                  <a:pt x="1737819" y="1540620"/>
                </a:lnTo>
                <a:lnTo>
                  <a:pt x="0" y="15406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9529" t="-51101" r="-39518" b="-50864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7" name="TextBox 17"/>
          <p:cNvSpPr txBox="1"/>
          <p:nvPr/>
        </p:nvSpPr>
        <p:spPr>
          <a:xfrm>
            <a:off x="738107" y="426189"/>
            <a:ext cx="6048000" cy="471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C88E7B"/>
                </a:solidFill>
                <a:latin typeface="Montserrat Bold"/>
              </a:rPr>
              <a:t>PROCURAÇÃO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721885" y="5739046"/>
            <a:ext cx="1092711" cy="2354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960"/>
              </a:lnSpc>
              <a:spcBef>
                <a:spcPct val="0"/>
              </a:spcBef>
            </a:pPr>
            <a:r>
              <a:rPr lang="en-US" sz="1400" u="none">
                <a:solidFill>
                  <a:srgbClr val="545454"/>
                </a:solidFill>
                <a:latin typeface="Montserrat Classic Bold"/>
              </a:rPr>
              <a:t>PODERES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67793" y="6249327"/>
            <a:ext cx="5842636" cy="33136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80"/>
              </a:lnSpc>
            </a:pPr>
            <a:r>
              <a:rPr lang="en-US" sz="1200">
                <a:solidFill>
                  <a:srgbClr val="171717"/>
                </a:solidFill>
                <a:latin typeface="Montserrat"/>
              </a:rPr>
              <a:t>Defender o outorgante em toda e qualquer ação que figure como autor, ré, assistente ou opoente de qualquer forma interessada;</a:t>
            </a:r>
          </a:p>
          <a:p>
            <a:pPr>
              <a:lnSpc>
                <a:spcPts val="1680"/>
              </a:lnSpc>
            </a:pPr>
            <a:endParaRPr lang="en-US" sz="1200">
              <a:solidFill>
                <a:srgbClr val="171717"/>
              </a:solidFill>
              <a:latin typeface="Montserrat"/>
            </a:endParaRPr>
          </a:p>
          <a:p>
            <a:pPr>
              <a:lnSpc>
                <a:spcPts val="1680"/>
              </a:lnSpc>
            </a:pPr>
            <a:r>
              <a:rPr lang="en-US" sz="1200">
                <a:solidFill>
                  <a:srgbClr val="171717"/>
                </a:solidFill>
                <a:latin typeface="Montserrat"/>
              </a:rPr>
              <a:t>Confessar, transigir, desistir, recorrer para qualquer instância ou Tribunal, requerer junto à repartições Federais, Estaduais e Municipais, da administração direta ou indireta; </a:t>
            </a:r>
          </a:p>
          <a:p>
            <a:pPr>
              <a:lnSpc>
                <a:spcPts val="1680"/>
              </a:lnSpc>
            </a:pPr>
            <a:endParaRPr lang="en-US" sz="1200">
              <a:solidFill>
                <a:srgbClr val="171717"/>
              </a:solidFill>
              <a:latin typeface="Montserrat"/>
            </a:endParaRPr>
          </a:p>
          <a:p>
            <a:pPr>
              <a:lnSpc>
                <a:spcPts val="1680"/>
              </a:lnSpc>
            </a:pPr>
            <a:r>
              <a:rPr lang="en-US" sz="1200">
                <a:solidFill>
                  <a:srgbClr val="171717"/>
                </a:solidFill>
                <a:latin typeface="Montserrat"/>
              </a:rPr>
              <a:t>Solicitar Mandado de Segurança, Habeas Corpus, Medida Cautelar entre outros procedimentos especiais;</a:t>
            </a:r>
          </a:p>
          <a:p>
            <a:pPr>
              <a:lnSpc>
                <a:spcPts val="1680"/>
              </a:lnSpc>
            </a:pPr>
            <a:endParaRPr lang="en-US" sz="1200">
              <a:solidFill>
                <a:srgbClr val="171717"/>
              </a:solidFill>
              <a:latin typeface="Montserrat"/>
            </a:endParaRPr>
          </a:p>
          <a:p>
            <a:pPr>
              <a:lnSpc>
                <a:spcPts val="1680"/>
              </a:lnSpc>
            </a:pPr>
            <a:r>
              <a:rPr lang="en-US" sz="1200">
                <a:solidFill>
                  <a:srgbClr val="171717"/>
                </a:solidFill>
                <a:latin typeface="Montserrat"/>
              </a:rPr>
              <a:t>Renunciar o direito sob o qual se funda a ação, fazer acordo e firmar compromisso; </a:t>
            </a:r>
          </a:p>
          <a:p>
            <a:pPr>
              <a:lnSpc>
                <a:spcPts val="1680"/>
              </a:lnSpc>
            </a:pPr>
            <a:endParaRPr lang="en-US" sz="1200">
              <a:solidFill>
                <a:srgbClr val="171717"/>
              </a:solidFill>
              <a:latin typeface="Montserrat"/>
            </a:endParaRPr>
          </a:p>
          <a:p>
            <a:pPr>
              <a:lnSpc>
                <a:spcPts val="1680"/>
              </a:lnSpc>
            </a:pPr>
            <a:r>
              <a:rPr lang="en-US" sz="1200">
                <a:solidFill>
                  <a:srgbClr val="171717"/>
                </a:solidFill>
                <a:latin typeface="Montserrat"/>
              </a:rPr>
              <a:t>Agir em conjunto ou separadamente, e, substabelecer o presente mandato com ou sem reserva de poderes.</a:t>
            </a:r>
          </a:p>
          <a:p>
            <a:pPr>
              <a:lnSpc>
                <a:spcPts val="1680"/>
              </a:lnSpc>
              <a:spcBef>
                <a:spcPct val="0"/>
              </a:spcBef>
            </a:pPr>
            <a:endParaRPr lang="en-US" sz="1200">
              <a:solidFill>
                <a:srgbClr val="171717"/>
              </a:solidFill>
              <a:latin typeface="Montserrat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747053" y="896262"/>
            <a:ext cx="6030107" cy="198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C88E7B"/>
                </a:solidFill>
                <a:latin typeface="Montserrat Bold"/>
              </a:rPr>
              <a:t>São Paulo, 08 de agosto de 2023</a:t>
            </a:r>
          </a:p>
        </p:txBody>
      </p: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47DEEDB3-CCC2-9263-95EA-BA9458E994D5}"/>
              </a:ext>
            </a:extLst>
          </p:cNvPr>
          <p:cNvGrpSpPr/>
          <p:nvPr/>
        </p:nvGrpSpPr>
        <p:grpSpPr>
          <a:xfrm>
            <a:off x="773665" y="4098576"/>
            <a:ext cx="6039053" cy="1555808"/>
            <a:chOff x="773665" y="4098576"/>
            <a:chExt cx="6039053" cy="1555808"/>
          </a:xfrm>
        </p:grpSpPr>
        <p:grpSp>
          <p:nvGrpSpPr>
            <p:cNvPr id="14" name="Group 14"/>
            <p:cNvGrpSpPr/>
            <p:nvPr/>
          </p:nvGrpSpPr>
          <p:grpSpPr>
            <a:xfrm>
              <a:off x="773665" y="4098576"/>
              <a:ext cx="6039053" cy="1555808"/>
              <a:chOff x="0" y="0"/>
              <a:chExt cx="16157425" cy="4162548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16157425" cy="4162548"/>
              </a:xfrm>
              <a:custGeom>
                <a:avLst/>
                <a:gdLst/>
                <a:ahLst/>
                <a:cxnLst/>
                <a:rect l="l" t="t" r="r" b="b"/>
                <a:pathLst>
                  <a:path w="16157425" h="4162548">
                    <a:moveTo>
                      <a:pt x="0" y="0"/>
                    </a:moveTo>
                    <a:lnTo>
                      <a:pt x="0" y="4162548"/>
                    </a:lnTo>
                    <a:lnTo>
                      <a:pt x="16157425" y="4162548"/>
                    </a:lnTo>
                    <a:lnTo>
                      <a:pt x="16157425" y="0"/>
                    </a:lnTo>
                    <a:lnTo>
                      <a:pt x="0" y="0"/>
                    </a:lnTo>
                    <a:close/>
                    <a:moveTo>
                      <a:pt x="16096466" y="4101588"/>
                    </a:moveTo>
                    <a:lnTo>
                      <a:pt x="59690" y="4101588"/>
                    </a:lnTo>
                    <a:lnTo>
                      <a:pt x="59690" y="59690"/>
                    </a:lnTo>
                    <a:lnTo>
                      <a:pt x="16096466" y="59690"/>
                    </a:lnTo>
                    <a:lnTo>
                      <a:pt x="16096466" y="4101588"/>
                    </a:lnTo>
                    <a:close/>
                  </a:path>
                </a:pathLst>
              </a:custGeom>
              <a:solidFill>
                <a:srgbClr val="988780"/>
              </a:solidFill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21" name="TextBox 21"/>
            <p:cNvSpPr txBox="1"/>
            <p:nvPr/>
          </p:nvSpPr>
          <p:spPr>
            <a:xfrm>
              <a:off x="939599" y="4583663"/>
              <a:ext cx="5744925" cy="10363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680"/>
                </a:lnSpc>
              </a:pPr>
              <a:r>
                <a:rPr lang="en-US" sz="1200" dirty="0">
                  <a:solidFill>
                    <a:srgbClr val="545454"/>
                  </a:solidFill>
                  <a:latin typeface="Montserrat Classic"/>
                </a:rPr>
                <a:t>Nome: Gabriela Nery Rossi </a:t>
              </a:r>
              <a:r>
                <a:rPr lang="en-US" sz="1200" dirty="0" err="1">
                  <a:solidFill>
                    <a:srgbClr val="545454"/>
                  </a:solidFill>
                  <a:latin typeface="Montserrat Classic"/>
                </a:rPr>
                <a:t>Leão</a:t>
              </a:r>
              <a:endParaRPr lang="en-US" sz="1200" dirty="0">
                <a:solidFill>
                  <a:srgbClr val="545454"/>
                </a:solidFill>
                <a:latin typeface="Montserrat Classic"/>
              </a:endParaRPr>
            </a:p>
            <a:p>
              <a:pPr>
                <a:lnSpc>
                  <a:spcPts val="1680"/>
                </a:lnSpc>
              </a:pPr>
              <a:r>
                <a:rPr lang="en-US" sz="1200" dirty="0">
                  <a:solidFill>
                    <a:srgbClr val="545454"/>
                  </a:solidFill>
                  <a:latin typeface="Montserrat Classic"/>
                </a:rPr>
                <a:t>CPF/CNPJ: 316.192758-30</a:t>
              </a:r>
            </a:p>
            <a:p>
              <a:pPr>
                <a:lnSpc>
                  <a:spcPts val="1680"/>
                </a:lnSpc>
              </a:pPr>
              <a:r>
                <a:rPr lang="en-US" sz="1200" dirty="0">
                  <a:solidFill>
                    <a:srgbClr val="545454"/>
                  </a:solidFill>
                  <a:latin typeface="Montserrat Classic"/>
                </a:rPr>
                <a:t>Endereço: </a:t>
              </a:r>
              <a:r>
                <a:rPr lang="en-US" sz="1200" dirty="0" err="1">
                  <a:solidFill>
                    <a:srgbClr val="545454"/>
                  </a:solidFill>
                  <a:latin typeface="Montserrat Classic"/>
                </a:rPr>
                <a:t>Rua</a:t>
              </a:r>
              <a:r>
                <a:rPr lang="en-US" sz="1200" dirty="0">
                  <a:solidFill>
                    <a:srgbClr val="545454"/>
                  </a:solidFill>
                  <a:latin typeface="Montserrat Classic"/>
                </a:rPr>
                <a:t> Travessa Dona Paula, 13, </a:t>
              </a:r>
              <a:r>
                <a:rPr lang="en-US" sz="1200" dirty="0" err="1">
                  <a:solidFill>
                    <a:srgbClr val="545454"/>
                  </a:solidFill>
                  <a:latin typeface="Montserrat Classic"/>
                </a:rPr>
                <a:t>Higienópolis</a:t>
              </a:r>
              <a:r>
                <a:rPr lang="en-US" sz="1200" dirty="0">
                  <a:solidFill>
                    <a:srgbClr val="545454"/>
                  </a:solidFill>
                  <a:latin typeface="Montserrat Classic"/>
                </a:rPr>
                <a:t>, CEP: 01239-050, São Paulo - SP </a:t>
              </a:r>
            </a:p>
            <a:p>
              <a:pPr>
                <a:lnSpc>
                  <a:spcPts val="1680"/>
                </a:lnSpc>
                <a:spcBef>
                  <a:spcPct val="0"/>
                </a:spcBef>
              </a:pPr>
              <a:r>
                <a:rPr lang="en-US" sz="1200" dirty="0">
                  <a:solidFill>
                    <a:srgbClr val="545454"/>
                  </a:solidFill>
                  <a:latin typeface="Montserrat Classic"/>
                </a:rPr>
                <a:t>E-mail: gabriela@neryleaoadvocacia.com.br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969584" y="4219606"/>
              <a:ext cx="1389263" cy="2354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960"/>
                </a:lnSpc>
                <a:spcBef>
                  <a:spcPct val="0"/>
                </a:spcBef>
              </a:pPr>
              <a:r>
                <a:rPr lang="en-US" sz="1400" dirty="0">
                  <a:solidFill>
                    <a:srgbClr val="545454"/>
                  </a:solidFill>
                  <a:latin typeface="Montserrat Classic Bold"/>
                </a:rPr>
                <a:t>OUTORGADO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2358847" y="4229131"/>
              <a:ext cx="4382502" cy="1668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399"/>
                </a:lnSpc>
                <a:spcBef>
                  <a:spcPct val="0"/>
                </a:spcBef>
              </a:pPr>
              <a:r>
                <a:rPr lang="en-US" sz="999">
                  <a:solidFill>
                    <a:srgbClr val="545454"/>
                  </a:solidFill>
                  <a:latin typeface="Montserrat Classic"/>
                </a:rPr>
                <a:t>(Quem recebe poderes de alguém)</a:t>
              </a:r>
            </a:p>
          </p:txBody>
        </p:sp>
      </p:grpSp>
      <p:sp>
        <p:nvSpPr>
          <p:cNvPr id="25" name="Freeform 25"/>
          <p:cNvSpPr/>
          <p:nvPr/>
        </p:nvSpPr>
        <p:spPr>
          <a:xfrm>
            <a:off x="792535" y="2247493"/>
            <a:ext cx="6039053" cy="1555808"/>
          </a:xfrm>
          <a:custGeom>
            <a:avLst/>
            <a:gdLst/>
            <a:ahLst/>
            <a:cxnLst/>
            <a:rect l="l" t="t" r="r" b="b"/>
            <a:pathLst>
              <a:path w="16157425" h="4162548">
                <a:moveTo>
                  <a:pt x="0" y="0"/>
                </a:moveTo>
                <a:lnTo>
                  <a:pt x="0" y="4162548"/>
                </a:lnTo>
                <a:lnTo>
                  <a:pt x="16157425" y="4162548"/>
                </a:lnTo>
                <a:lnTo>
                  <a:pt x="16157425" y="0"/>
                </a:lnTo>
                <a:lnTo>
                  <a:pt x="0" y="0"/>
                </a:lnTo>
                <a:close/>
                <a:moveTo>
                  <a:pt x="16096466" y="4101588"/>
                </a:moveTo>
                <a:lnTo>
                  <a:pt x="59690" y="4101588"/>
                </a:lnTo>
                <a:lnTo>
                  <a:pt x="59690" y="59690"/>
                </a:lnTo>
                <a:lnTo>
                  <a:pt x="16096466" y="59690"/>
                </a:lnTo>
                <a:lnTo>
                  <a:pt x="16096466" y="4101588"/>
                </a:lnTo>
                <a:close/>
              </a:path>
            </a:pathLst>
          </a:custGeom>
          <a:solidFill>
            <a:srgbClr val="988780"/>
          </a:solidFill>
        </p:spPr>
        <p:txBody>
          <a:bodyPr/>
          <a:lstStyle/>
          <a:p>
            <a:endParaRPr lang="pt-BR"/>
          </a:p>
        </p:txBody>
      </p:sp>
      <p:sp>
        <p:nvSpPr>
          <p:cNvPr id="26" name="TextBox 26"/>
          <p:cNvSpPr txBox="1"/>
          <p:nvPr/>
        </p:nvSpPr>
        <p:spPr>
          <a:xfrm>
            <a:off x="855162" y="2729473"/>
            <a:ext cx="5744925" cy="12834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680"/>
              </a:lnSpc>
            </a:pPr>
            <a:r>
              <a:rPr lang="en-US" sz="1200" dirty="0">
                <a:solidFill>
                  <a:srgbClr val="545454"/>
                </a:solidFill>
                <a:latin typeface="Montserrat Classic"/>
              </a:rPr>
              <a:t>Nome: #nome</a:t>
            </a:r>
          </a:p>
          <a:p>
            <a:pPr>
              <a:lnSpc>
                <a:spcPts val="1680"/>
              </a:lnSpc>
            </a:pPr>
            <a:r>
              <a:rPr lang="en-US" sz="1200" dirty="0">
                <a:solidFill>
                  <a:srgbClr val="545454"/>
                </a:solidFill>
                <a:latin typeface="Montserrat Classic"/>
              </a:rPr>
              <a:t>CPF/CNPJ: #cpf</a:t>
            </a:r>
          </a:p>
          <a:p>
            <a:pPr>
              <a:lnSpc>
                <a:spcPts val="1680"/>
              </a:lnSpc>
            </a:pPr>
            <a:r>
              <a:rPr lang="en-US" sz="1200" dirty="0">
                <a:solidFill>
                  <a:srgbClr val="545454"/>
                </a:solidFill>
                <a:latin typeface="Montserrat Classic"/>
              </a:rPr>
              <a:t>Endereço: #endereco</a:t>
            </a:r>
          </a:p>
          <a:p>
            <a:pPr>
              <a:lnSpc>
                <a:spcPts val="1680"/>
              </a:lnSpc>
            </a:pPr>
            <a:r>
              <a:rPr lang="en-US" sz="1200" dirty="0">
                <a:solidFill>
                  <a:srgbClr val="545454"/>
                </a:solidFill>
                <a:latin typeface="Montserrat Classic"/>
              </a:rPr>
              <a:t>E-mail: #email</a:t>
            </a:r>
          </a:p>
          <a:p>
            <a:pPr>
              <a:lnSpc>
                <a:spcPts val="1680"/>
              </a:lnSpc>
            </a:pPr>
            <a:endParaRPr lang="en-US" sz="1200" dirty="0">
              <a:solidFill>
                <a:srgbClr val="545454"/>
              </a:solidFill>
              <a:latin typeface="Montserrat Classic"/>
            </a:endParaRPr>
          </a:p>
          <a:p>
            <a:pPr>
              <a:lnSpc>
                <a:spcPts val="1680"/>
              </a:lnSpc>
              <a:spcBef>
                <a:spcPct val="0"/>
              </a:spcBef>
            </a:pPr>
            <a:endParaRPr lang="en-US" sz="1200" dirty="0">
              <a:solidFill>
                <a:srgbClr val="545454"/>
              </a:solidFill>
              <a:latin typeface="Montserrat Classic"/>
            </a:endParaRPr>
          </a:p>
        </p:txBody>
      </p:sp>
      <p:sp>
        <p:nvSpPr>
          <p:cNvPr id="27" name="TextBox 27"/>
          <p:cNvSpPr txBox="1">
            <a:spLocks/>
          </p:cNvSpPr>
          <p:nvPr/>
        </p:nvSpPr>
        <p:spPr>
          <a:xfrm>
            <a:off x="939599" y="2338034"/>
            <a:ext cx="1389263" cy="488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60"/>
              </a:lnSpc>
            </a:pPr>
            <a:r>
              <a:rPr lang="en-US" sz="1400" dirty="0">
                <a:solidFill>
                  <a:srgbClr val="545454"/>
                </a:solidFill>
                <a:latin typeface="Montserrat Classic Bold"/>
              </a:rPr>
              <a:t>OUTORGANTE</a:t>
            </a:r>
          </a:p>
          <a:p>
            <a:pPr>
              <a:lnSpc>
                <a:spcPts val="1960"/>
              </a:lnSpc>
              <a:spcBef>
                <a:spcPct val="0"/>
              </a:spcBef>
            </a:pPr>
            <a:endParaRPr lang="en-US" sz="1400" dirty="0">
              <a:solidFill>
                <a:srgbClr val="545454"/>
              </a:solidFill>
              <a:latin typeface="Montserrat Classic Bold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2394658" y="2380266"/>
            <a:ext cx="4382502" cy="165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99"/>
              </a:lnSpc>
              <a:spcBef>
                <a:spcPct val="0"/>
              </a:spcBef>
            </a:pPr>
            <a:r>
              <a:rPr lang="en-US" sz="999" dirty="0">
                <a:solidFill>
                  <a:srgbClr val="545454"/>
                </a:solidFill>
                <a:latin typeface="Montserrat Classic"/>
              </a:rPr>
              <a:t>(</a:t>
            </a:r>
            <a:r>
              <a:rPr lang="pt-BR" sz="999" dirty="0">
                <a:solidFill>
                  <a:srgbClr val="545454"/>
                </a:solidFill>
                <a:latin typeface="Montserrat Classic"/>
              </a:rPr>
              <a:t>Quem</a:t>
            </a:r>
            <a:r>
              <a:rPr lang="en-US" sz="999" dirty="0">
                <a:solidFill>
                  <a:srgbClr val="545454"/>
                </a:solidFill>
                <a:latin typeface="Montserrat Classic"/>
              </a:rPr>
              <a:t> concede </a:t>
            </a:r>
            <a:r>
              <a:rPr lang="en-US" sz="999" dirty="0" err="1">
                <a:solidFill>
                  <a:srgbClr val="545454"/>
                </a:solidFill>
                <a:latin typeface="Montserrat Classic"/>
              </a:rPr>
              <a:t>poderes</a:t>
            </a:r>
            <a:r>
              <a:rPr lang="en-US" sz="999" dirty="0">
                <a:solidFill>
                  <a:srgbClr val="545454"/>
                </a:solidFill>
                <a:latin typeface="Montserrat Classic"/>
              </a:rPr>
              <a:t> a </a:t>
            </a:r>
            <a:r>
              <a:rPr lang="en-US" sz="999" dirty="0" err="1">
                <a:solidFill>
                  <a:srgbClr val="545454"/>
                </a:solidFill>
                <a:latin typeface="Montserrat Classic"/>
              </a:rPr>
              <a:t>alguém</a:t>
            </a:r>
            <a:r>
              <a:rPr lang="en-US" sz="999" dirty="0">
                <a:solidFill>
                  <a:srgbClr val="545454"/>
                </a:solidFill>
                <a:latin typeface="Montserrat Classic"/>
              </a:rPr>
              <a:t>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341454" y="-639216"/>
            <a:ext cx="8242909" cy="2114598"/>
          </a:xfrm>
          <a:prstGeom prst="rect">
            <a:avLst/>
          </a:prstGeom>
          <a:solidFill>
            <a:srgbClr val="E1D5C4"/>
          </a:solidFill>
        </p:spPr>
        <p:txBody>
          <a:bodyPr/>
          <a:lstStyle/>
          <a:p>
            <a:endParaRPr lang="pt-BR"/>
          </a:p>
        </p:txBody>
      </p:sp>
      <p:sp>
        <p:nvSpPr>
          <p:cNvPr id="3" name="AutoShape 3"/>
          <p:cNvSpPr/>
          <p:nvPr/>
        </p:nvSpPr>
        <p:spPr>
          <a:xfrm>
            <a:off x="-341454" y="10407576"/>
            <a:ext cx="8242909" cy="568847"/>
          </a:xfrm>
          <a:prstGeom prst="rect">
            <a:avLst/>
          </a:prstGeom>
          <a:solidFill>
            <a:srgbClr val="E1D5C4"/>
          </a:solidFill>
        </p:spPr>
        <p:txBody>
          <a:bodyPr/>
          <a:lstStyle/>
          <a:p>
            <a:endParaRPr lang="pt-BR"/>
          </a:p>
        </p:txBody>
      </p:sp>
      <p:sp>
        <p:nvSpPr>
          <p:cNvPr id="14" name="Freeform 14"/>
          <p:cNvSpPr/>
          <p:nvPr/>
        </p:nvSpPr>
        <p:spPr>
          <a:xfrm>
            <a:off x="5722231" y="0"/>
            <a:ext cx="1737820" cy="1540620"/>
          </a:xfrm>
          <a:custGeom>
            <a:avLst/>
            <a:gdLst/>
            <a:ahLst/>
            <a:cxnLst/>
            <a:rect l="l" t="t" r="r" b="b"/>
            <a:pathLst>
              <a:path w="1737820" h="1540620">
                <a:moveTo>
                  <a:pt x="0" y="0"/>
                </a:moveTo>
                <a:lnTo>
                  <a:pt x="1737819" y="0"/>
                </a:lnTo>
                <a:lnTo>
                  <a:pt x="1737819" y="1540620"/>
                </a:lnTo>
                <a:lnTo>
                  <a:pt x="0" y="15406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9529" t="-51101" r="-39518" b="-50864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5" name="TextBox 15"/>
          <p:cNvSpPr txBox="1"/>
          <p:nvPr/>
        </p:nvSpPr>
        <p:spPr>
          <a:xfrm>
            <a:off x="738107" y="426189"/>
            <a:ext cx="6048000" cy="471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C88E7B"/>
                </a:solidFill>
                <a:latin typeface="Montserrat Bold"/>
              </a:rPr>
              <a:t>PROCURAÇÃO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47053" y="896262"/>
            <a:ext cx="6030107" cy="198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C88E7B"/>
                </a:solidFill>
                <a:latin typeface="Montserrat Bold"/>
              </a:rPr>
              <a:t>São Paulo, 08 de agosto de 2023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38107" y="2000242"/>
            <a:ext cx="1247589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960"/>
              </a:lnSpc>
              <a:spcBef>
                <a:spcPct val="0"/>
              </a:spcBef>
            </a:pPr>
            <a:r>
              <a:rPr lang="en-US" sz="1400">
                <a:solidFill>
                  <a:srgbClr val="545454"/>
                </a:solidFill>
                <a:latin typeface="Montserrat Classic Bold"/>
              </a:rPr>
              <a:t>FINALIDADE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0AFA88A3-7255-DF7D-9DFB-DA62586B377B}"/>
              </a:ext>
            </a:extLst>
          </p:cNvPr>
          <p:cNvSpPr txBox="1"/>
          <p:nvPr/>
        </p:nvSpPr>
        <p:spPr>
          <a:xfrm>
            <a:off x="882650" y="2908300"/>
            <a:ext cx="601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ontserrat Classic" panose="020B0604020202020204" charset="0"/>
              </a:rPr>
              <a:t>#finalidade</a:t>
            </a:r>
            <a:endParaRPr lang="pt-BR" sz="1200" dirty="0">
              <a:latin typeface="Montserrat Classic" panose="020B060402020202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198</Words>
  <Application>Microsoft Office PowerPoint</Application>
  <PresentationFormat>Personalizar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9" baseType="lpstr">
      <vt:lpstr>Montserrat Classic Bold</vt:lpstr>
      <vt:lpstr>Montserrat</vt:lpstr>
      <vt:lpstr>Montserrat Bold</vt:lpstr>
      <vt:lpstr>Montserrat Classic</vt:lpstr>
      <vt:lpstr>Arial</vt:lpstr>
      <vt:lpstr>Calibri</vt:lpstr>
      <vt:lpstr>Office Theme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Procuração Familia Gueto Montila</dc:title>
  <cp:lastModifiedBy>GABRIEL DOMICIANO DE SOUZA</cp:lastModifiedBy>
  <cp:revision>8</cp:revision>
  <dcterms:created xsi:type="dcterms:W3CDTF">2006-08-16T00:00:00Z</dcterms:created>
  <dcterms:modified xsi:type="dcterms:W3CDTF">2024-04-23T20:21:24Z</dcterms:modified>
  <dc:identifier>DAFlLR_yLRA</dc:identifier>
</cp:coreProperties>
</file>