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4" r:id="rId3"/>
    <p:sldId id="287" r:id="rId4"/>
    <p:sldId id="286" r:id="rId5"/>
    <p:sldId id="288" r:id="rId6"/>
    <p:sldId id="289" r:id="rId7"/>
    <p:sldId id="259" r:id="rId8"/>
    <p:sldId id="291" r:id="rId9"/>
    <p:sldId id="292" r:id="rId10"/>
    <p:sldId id="293" r:id="rId11"/>
    <p:sldId id="29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6568E0-DDF5-477B-9AC2-E594766E670F}">
          <p14:sldIdLst>
            <p14:sldId id="256"/>
            <p14:sldId id="284"/>
            <p14:sldId id="287"/>
            <p14:sldId id="286"/>
            <p14:sldId id="288"/>
            <p14:sldId id="289"/>
            <p14:sldId id="259"/>
            <p14:sldId id="291"/>
            <p14:sldId id="292"/>
            <p14:sldId id="293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wndgs@outlook.com" initials="s" lastIdx="1" clrIdx="0">
    <p:extLst>
      <p:ext uri="{19B8F6BF-5375-455C-9EA6-DF929625EA0E}">
        <p15:presenceInfo xmlns:p15="http://schemas.microsoft.com/office/powerpoint/2012/main" userId="29cddcdb1c00d0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A611-1ED0-40A4-81BD-4C7CC4A4F4F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C1F1-5397-4B34-876A-14292A5F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A611-1ED0-40A4-81BD-4C7CC4A4F4F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C1F1-5397-4B34-876A-14292A5F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8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A611-1ED0-40A4-81BD-4C7CC4A4F4F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C1F1-5397-4B34-876A-14292A5F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6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A611-1ED0-40A4-81BD-4C7CC4A4F4F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C1F1-5397-4B34-876A-14292A5F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1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A611-1ED0-40A4-81BD-4C7CC4A4F4F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C1F1-5397-4B34-876A-14292A5F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2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A611-1ED0-40A4-81BD-4C7CC4A4F4F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C1F1-5397-4B34-876A-14292A5F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A611-1ED0-40A4-81BD-4C7CC4A4F4F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C1F1-5397-4B34-876A-14292A5F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2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A611-1ED0-40A4-81BD-4C7CC4A4F4F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C1F1-5397-4B34-876A-14292A5F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6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A611-1ED0-40A4-81BD-4C7CC4A4F4F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C1F1-5397-4B34-876A-14292A5F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7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A611-1ED0-40A4-81BD-4C7CC4A4F4F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C1F1-5397-4B34-876A-14292A5F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0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3A611-1ED0-40A4-81BD-4C7CC4A4F4F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C1F1-5397-4B34-876A-14292A5F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3A611-1ED0-40A4-81BD-4C7CC4A4F4F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EC1F1-5397-4B34-876A-14292A5F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17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csgbl.com/blog/how-ai-is-reshaping-the-insurance-industry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83CEBA0-7DE4-43BC-B15B-F587037EF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728092"/>
            <a:ext cx="8524556" cy="4119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1D3CEE-EC0A-44E2-8AAD-49B1A0D55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095" y="0"/>
            <a:ext cx="10133044" cy="16557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Intelligent Insurance Risk Assessment &amp; Customer Insights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D031A-5268-4B1D-9884-02B1EF36A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9115" y="4460451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3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Sowndarya G</a:t>
            </a:r>
          </a:p>
        </p:txBody>
      </p:sp>
      <p:pic>
        <p:nvPicPr>
          <p:cNvPr id="1026" name="Picture 2" descr="his head is on a black background ...">
            <a:extLst>
              <a:ext uri="{FF2B5EF4-FFF2-40B4-BE49-F238E27FC236}">
                <a16:creationId xmlns:a16="http://schemas.microsoft.com/office/drawing/2014/main" id="{4D6B604E-0060-4557-85E3-C0DC10AF2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514" y="2378084"/>
            <a:ext cx="3123677" cy="281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53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0D3B4A-6D2E-4171-BD57-1F7567373010}"/>
              </a:ext>
            </a:extLst>
          </p:cNvPr>
          <p:cNvSpPr txBox="1"/>
          <p:nvPr/>
        </p:nvSpPr>
        <p:spPr>
          <a:xfrm>
            <a:off x="404445" y="351692"/>
            <a:ext cx="1123656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Rating Distribution 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frequent rating is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(Neutral)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ratings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1, 2, 4, 5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 at similar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Sentiment Distribution  -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Neutral, Negative,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sentiments are nearly balanced, aligned with rating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Rating Distribution by Service Type Status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Neutral (3):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Purchase (558), Customer Support (550), Claims (534).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Other Ratings (1,2,4,5):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across all service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Positive Reviews (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WordCloud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Common words: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fast, helpful, great, customer, support, satisfied, quick, online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→ This indicates that customers appreciate the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 process and online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Neutral Reviews (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WordCloud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)-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Words: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nothing special, average, okay, good, neither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Negative Reviews (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WordCloud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)-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Words: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rude, unhelpful, bad, denied, wait, week, service, response.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Dissatisfaction due to poor service, delays, and claim denials.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value speed &amp; helpful support, but major improvements are needed in service quality and claim handling.</a:t>
            </a:r>
          </a:p>
        </p:txBody>
      </p:sp>
    </p:spTree>
    <p:extLst>
      <p:ext uri="{BB962C8B-B14F-4D97-AF65-F5344CB8AC3E}">
        <p14:creationId xmlns:p14="http://schemas.microsoft.com/office/powerpoint/2010/main" val="192789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47F0-2437-458E-85F9-5D41BD5D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1950"/>
            <a:ext cx="10515600" cy="584835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Thank you</a:t>
            </a:r>
          </a:p>
        </p:txBody>
      </p:sp>
    </p:spTree>
    <p:extLst>
      <p:ext uri="{BB962C8B-B14F-4D97-AF65-F5344CB8AC3E}">
        <p14:creationId xmlns:p14="http://schemas.microsoft.com/office/powerpoint/2010/main" val="146860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87EB-824D-424B-98C4-7ED8A9DD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82" y="-1685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Agenda (AI in Insurance)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0A83-3707-48C4-8747-E82649AD4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45" y="1156995"/>
            <a:ext cx="11737910" cy="5525159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Introduction &amp; Motivation →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is transforming insurance by reducing fraud, improving risk assessment, and enhancing customer experience.</a:t>
            </a:r>
          </a:p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Problem Statement →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insurance processes are manual, slow and face language barriers and fraud claims.</a:t>
            </a:r>
          </a:p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Dataset Overview →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demographics, risk scores, claim history, policies, sentiment data, anomalies, and fraud indicators for AI modeling and chatbot integration. </a:t>
            </a:r>
          </a:p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Methodology →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collection, preprocessing, feature engineering, and ML/DL - (Hugging Face) models for: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Score Prediction.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 Amount Prediction.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Transformers.</a:t>
            </a:r>
          </a:p>
          <a:p>
            <a:pPr marL="685800" lvl="2">
              <a:spcBef>
                <a:spcPts val="10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09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DA6945-B2F8-4AC7-91C6-629F9900F680}"/>
              </a:ext>
            </a:extLst>
          </p:cNvPr>
          <p:cNvSpPr txBox="1"/>
          <p:nvPr/>
        </p:nvSpPr>
        <p:spPr>
          <a:xfrm>
            <a:off x="123092" y="193431"/>
            <a:ext cx="11831515" cy="614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Data Collection -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Gathered customer &amp; policyholder records</a:t>
            </a:r>
          </a:p>
          <a:p>
            <a:pPr marL="285750" indent="-2857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Data Preprocessing – </a:t>
            </a:r>
          </a:p>
          <a:p>
            <a:pPr marL="742950" lvl="1" indent="-2857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Handling Missing Values → </a:t>
            </a:r>
            <a:r>
              <a:rPr lang="en-US" sz="2600" dirty="0"/>
              <a:t>Mean/median/mode imputation, forward/backward fill, interpolation, predictive modeling.</a:t>
            </a:r>
            <a:endParaRPr lang="en-US" sz="2600" dirty="0"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742950" lvl="1" indent="-2857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Encoding Categorical Data:</a:t>
            </a:r>
          </a:p>
          <a:p>
            <a:pPr marL="1143000" lvl="2" indent="-228600" defTabSz="9144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Binary Mapping (Yes/No → 1/0)</a:t>
            </a:r>
          </a:p>
          <a:p>
            <a:pPr marL="1143000" lvl="2" indent="-228600" defTabSz="9144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Label Encoding (Ordinal categories have a natural ranking/order)</a:t>
            </a:r>
          </a:p>
          <a:p>
            <a:pPr marL="1143000" lvl="2" indent="-228600" defTabSz="9144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One-Hot Encoding (Non-ordinal (nominal) categories have no natural order)</a:t>
            </a:r>
          </a:p>
          <a:p>
            <a:pPr marL="742950" lvl="1" indent="-2857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Normalization &amp; Scaling : </a:t>
            </a:r>
          </a:p>
          <a:p>
            <a:pPr marL="1143000" lvl="2" indent="-228600" defTabSz="9144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Normalization (Min-Max Scaling 0 to 1 range)</a:t>
            </a:r>
          </a:p>
          <a:p>
            <a:pPr marL="1143000" lvl="2" indent="-228600" defTabSz="9144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Standardization (Z-Score Scaling)</a:t>
            </a:r>
          </a:p>
          <a:p>
            <a:pPr marL="742950" lvl="1" indent="-2857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Feature Selection &amp; Dimensionality Reduction → </a:t>
            </a:r>
            <a:r>
              <a:rPr lang="en-US" sz="2600" dirty="0"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Identified key features using correlation, removed irrelevant ones, and applied PCA for efficiency.</a:t>
            </a:r>
          </a:p>
          <a:p>
            <a:pPr marL="742950" lvl="1" indent="-2857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Balancing Dataset → </a:t>
            </a:r>
            <a:r>
              <a:rPr lang="en-US" sz="2600" dirty="0"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SMOTE, Random Oversampling, </a:t>
            </a:r>
            <a:r>
              <a:rPr lang="en-US" sz="2600" dirty="0" err="1"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Undersampling</a:t>
            </a:r>
            <a:r>
              <a:rPr lang="en-US" sz="2600" dirty="0"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2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ACA0D7-5534-4B3B-99ED-59FB3C7F2E65}"/>
              </a:ext>
            </a:extLst>
          </p:cNvPr>
          <p:cNvSpPr txBox="1"/>
          <p:nvPr/>
        </p:nvSpPr>
        <p:spPr>
          <a:xfrm>
            <a:off x="474785" y="369277"/>
            <a:ext cx="1081453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Models Implemented →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Regression, Linear Regression, Lasso, Ridge,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ElasticNet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Decision Tree, Random Forest, SVM, KNN, Naïve Bayes, Gradient Boosting,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Isolation Forest, K-Means, DBSCAN, Neural Networks, and Hugging Face Transformers.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Deployment (Stream lit App) →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 interactive Stream lit app for real-time insurance predictions and a basic chatbot for customer support.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Conclusion &amp; Future Work →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enables smarter, faster services with transparent decisions for regulators &amp;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Models &amp; Improvements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Risk Score Prediction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high-risk customers.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Claim Amount Prediction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claim estimation accuracy.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Fraud Detection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fraudulent payouts.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43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96A24451-2C6F-421F-9E25-30D44735F3D3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10084344" y="2559288"/>
            <a:ext cx="91340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371600" lvl="2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lvl="2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1371600" lvl="2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lvl="2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1371600" lvl="2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lvl="2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1371600" lvl="2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F75B0-0B54-4309-8D2A-1E5C0B455440}"/>
              </a:ext>
            </a:extLst>
          </p:cNvPr>
          <p:cNvSpPr txBox="1"/>
          <p:nvPr/>
        </p:nvSpPr>
        <p:spPr>
          <a:xfrm>
            <a:off x="-126711" y="127852"/>
            <a:ext cx="1093470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Models &amp; Improvements 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Anomaly Detection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 unusual claim patterns.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Customer Segmentation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personalized pricing &amp; offers.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Sentiment Analysis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customer emotions &amp; feedback.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Multilingual Transformers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language barriers.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Chatbot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 automated customer support.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Estimated Future Results 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Revenue Growth →</a:t>
            </a:r>
            <a:r>
              <a:rPr lang="en-US" sz="28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pricing (+15–20% retention), faster claims (-25% churn).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Cost Reduction →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saves millions, chatbots cut support costs (30–40%).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Efficiency →</a:t>
            </a:r>
            <a:r>
              <a:rPr lang="en-US" sz="28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Claims settled in hours (</a:t>
            </a:r>
            <a:r>
              <a:rPr lang="en-US" dirty="0">
                <a:latin typeface="Arial" panose="020B0604020202020204" pitchFamily="34" charset="0"/>
              </a:rPr>
              <a:t>not weeks), 24/7 multilingual support.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Customer Experience →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policies &amp; instant responses boost trust &amp; loyalty.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600" b="1" dirty="0">
              <a:solidFill>
                <a:srgbClr val="C00000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3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D4224C-FB84-4EA7-963D-69C1004C2422}"/>
              </a:ext>
            </a:extLst>
          </p:cNvPr>
          <p:cNvSpPr txBox="1"/>
          <p:nvPr/>
        </p:nvSpPr>
        <p:spPr>
          <a:xfrm>
            <a:off x="342900" y="438150"/>
            <a:ext cx="10553700" cy="6364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Evaluation &amp; Validation</a:t>
            </a:r>
          </a:p>
          <a:p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Performance Metrics:</a:t>
            </a:r>
          </a:p>
          <a:p>
            <a:pPr marL="1714500" lvl="3" indent="-342900" defTabSz="9144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Accuracy 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Correct predictions across insurance policies.</a:t>
            </a:r>
          </a:p>
          <a:p>
            <a:pPr marL="1714500" lvl="3" indent="-342900" defTabSz="9144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Precision &amp; Recall 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for fraud and claim predictions. </a:t>
            </a:r>
          </a:p>
          <a:p>
            <a:pPr marL="1714500" lvl="3" indent="-342900" defTabSz="9144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F1-Score 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Balances precision and recall effectively.</a:t>
            </a:r>
          </a:p>
          <a:p>
            <a:pPr marL="1714500" lvl="3" indent="-342900" defTabSz="9144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MAE &amp; RMSE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Claim amount error measurement.</a:t>
            </a:r>
          </a:p>
          <a:p>
            <a:pPr marL="1714500" lvl="3" indent="-342900" defTabSz="9144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R² Score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Model’s explanatory power.</a:t>
            </a:r>
          </a:p>
          <a:p>
            <a:pPr marL="1714500" lvl="3" indent="-342900" defTabSz="9144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Elbow Method (SSE)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customer segments.</a:t>
            </a:r>
          </a:p>
          <a:p>
            <a:pPr marL="1714500" lvl="3" indent="-342900" defTabSz="9144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Silhouette Score 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 quality check.</a:t>
            </a:r>
          </a:p>
          <a:p>
            <a:pPr marL="1371600" lvl="2" indent="-4572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Validation</a:t>
            </a:r>
          </a:p>
          <a:p>
            <a:pPr marL="1600200" lvl="3" indent="-228600" defTabSz="9144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Train-Test Split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Validates models on unseen insurance data.</a:t>
            </a:r>
          </a:p>
          <a:p>
            <a:pPr marL="1600200" lvl="3" indent="-228600" defTabSz="9144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Cross-Validation 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Prevents overfitting and ensures robustness. </a:t>
            </a:r>
          </a:p>
          <a:p>
            <a:pPr marL="228600" indent="-228600" defTabSz="914400">
              <a:lnSpc>
                <a:spcPct val="7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 defTabSz="914400">
              <a:lnSpc>
                <a:spcPct val="70000"/>
              </a:lnSpc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models are tested on unseen patient data to ensure reliability.</a:t>
            </a:r>
          </a:p>
          <a:p>
            <a:pPr defTabSz="914400">
              <a:lnSpc>
                <a:spcPct val="70000"/>
              </a:lnSpc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 through retraining with new data.</a:t>
            </a:r>
          </a:p>
        </p:txBody>
      </p:sp>
    </p:spTree>
    <p:extLst>
      <p:ext uri="{BB962C8B-B14F-4D97-AF65-F5344CB8AC3E}">
        <p14:creationId xmlns:p14="http://schemas.microsoft.com/office/powerpoint/2010/main" val="3265056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68A6-C16F-492C-898E-74C10412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6BAD7-5C50-4EB9-8364-7F41BE2B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4392"/>
            <a:ext cx="12191999" cy="5903608"/>
          </a:xfrm>
        </p:spPr>
        <p:txBody>
          <a:bodyPr>
            <a:normAutofit lnSpcReduction="10000"/>
          </a:bodyPr>
          <a:lstStyle/>
          <a:p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Age Distribution -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distributed; target group </a:t>
            </a:r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35–45 years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consistent across policy types</a:t>
            </a:r>
          </a:p>
          <a:p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Gender Distribution –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split between </a:t>
            </a:r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 &amp; Female; Other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much lower</a:t>
            </a:r>
          </a:p>
          <a:p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Monthly Income-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distributed; </a:t>
            </a:r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≈ 60,000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Premium Amount - </a:t>
            </a:r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Right-skewed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most premiums between </a:t>
            </a:r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1000–1200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Claim Amount - </a:t>
            </a:r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Right-skewed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highest counts between </a:t>
            </a:r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1500–2000</a:t>
            </a:r>
          </a:p>
          <a:p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Claim History - </a:t>
            </a:r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75% customers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2 claims</a:t>
            </a:r>
            <a:r>
              <a:rPr lang="en-US" sz="2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0–4 claims: age 38–40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yrs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claims: age 40–45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yrs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claims: age 28–30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yrs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claims: age 40–42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yrs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Vehicle or Property Age -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Slight right-skew; 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50% between 3–6 years old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Location Distribution -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Nearly even distribution across </a:t>
            </a:r>
            <a:r>
              <a:rPr lang="en-US" sz="2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Chicago, Houston, New York, Dallas &amp; Los Angeles.</a:t>
            </a:r>
          </a:p>
        </p:txBody>
      </p:sp>
    </p:spTree>
    <p:extLst>
      <p:ext uri="{BB962C8B-B14F-4D97-AF65-F5344CB8AC3E}">
        <p14:creationId xmlns:p14="http://schemas.microsoft.com/office/powerpoint/2010/main" val="17424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4BDF16-4262-45E0-9B5A-3CBD74777697}"/>
              </a:ext>
            </a:extLst>
          </p:cNvPr>
          <p:cNvSpPr txBox="1"/>
          <p:nvPr/>
        </p:nvSpPr>
        <p:spPr>
          <a:xfrm>
            <a:off x="140677" y="211015"/>
            <a:ext cx="11693769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Risk Score Distribution 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Skewed toward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Risk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moderate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 Risk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very few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Risk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Fraudulent Claim Distribution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imbalanced; majority are non-fraudulent. Fraudulent claims are a small minority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(~1:3 to 1:4 ratio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Policy Upgrade Distribution -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have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upgrades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fewer with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upgrade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very few with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upgrades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Policy Type Distribution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distribution across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Property, Auto, Life &amp; Health policies.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Correlation Heatmap-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 History ↔ Premium Amount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moderate positive correlation.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Score ↔ Claim Amount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positive relationship..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Monthly Claim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(2023–2024) – Stable trend;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220–280 claims per month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Cluster Distribution (DBSCAN)</a:t>
            </a:r>
            <a:r>
              <a:rPr lang="en-US" dirty="0"/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–</a:t>
            </a: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main groups + outliers(37)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0 → 4633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 → 5665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 → 1149 customers</a:t>
            </a: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15DCC35-94F9-4F76-9F12-138BE884AF7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178169" y="767107"/>
            <a:ext cx="1758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98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1C6149-889C-44C4-8FBD-D3D060312FCC}"/>
              </a:ext>
            </a:extLst>
          </p:cNvPr>
          <p:cNvSpPr txBox="1"/>
          <p:nvPr/>
        </p:nvSpPr>
        <p:spPr>
          <a:xfrm>
            <a:off x="794238" y="668215"/>
            <a:ext cx="1060352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Cluster Insights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-1 → Outliers (Fraud, VIPs, or high-risk cases).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0 → Stable customers, moderate risk → Retain &amp; upsell.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 → Low engagement → Target with upgrade offers.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 → Loyal &amp; engaged → Reward with premium services.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36BA48-1F88-4FFE-8C82-9589D2E2D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7" y="2602196"/>
            <a:ext cx="11913805" cy="418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9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582</TotalTime>
  <Words>1099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AI-Powered Intelligent Insurance Risk Assessment &amp; Customer Insights System</vt:lpstr>
      <vt:lpstr>Agenda (AI in Insurance)</vt:lpstr>
      <vt:lpstr>PowerPoint Presentation</vt:lpstr>
      <vt:lpstr>PowerPoint Presentation</vt:lpstr>
      <vt:lpstr>PowerPoint Presentation</vt:lpstr>
      <vt:lpstr>PowerPoint Presentation</vt:lpstr>
      <vt:lpstr>Insights</vt:lpstr>
      <vt:lpstr>PowerPoint Presentation</vt:lpstr>
      <vt:lpstr>PowerPoint Presentation</vt:lpstr>
      <vt:lpstr>PowerPoint Presentation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sowndgs@outlook.com</dc:creator>
  <cp:lastModifiedBy>sowndgs@outlook.com</cp:lastModifiedBy>
  <cp:revision>47</cp:revision>
  <dcterms:created xsi:type="dcterms:W3CDTF">2025-07-11T07:43:27Z</dcterms:created>
  <dcterms:modified xsi:type="dcterms:W3CDTF">2025-08-21T08:34:04Z</dcterms:modified>
</cp:coreProperties>
</file>