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495" r:id="rId2"/>
    <p:sldId id="739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7" r:id="rId26"/>
    <p:sldId id="738" r:id="rId27"/>
    <p:sldId id="741" r:id="rId28"/>
    <p:sldId id="750" r:id="rId29"/>
    <p:sldId id="751" r:id="rId30"/>
    <p:sldId id="742" r:id="rId31"/>
    <p:sldId id="745" r:id="rId32"/>
    <p:sldId id="748" r:id="rId33"/>
    <p:sldId id="746" r:id="rId34"/>
    <p:sldId id="747" r:id="rId35"/>
    <p:sldId id="689" r:id="rId36"/>
    <p:sldId id="690" r:id="rId37"/>
    <p:sldId id="691" r:id="rId38"/>
    <p:sldId id="692" r:id="rId39"/>
    <p:sldId id="693" r:id="rId40"/>
    <p:sldId id="696" r:id="rId41"/>
    <p:sldId id="694" r:id="rId42"/>
    <p:sldId id="695" r:id="rId43"/>
    <p:sldId id="699" r:id="rId44"/>
    <p:sldId id="698" r:id="rId45"/>
    <p:sldId id="700" r:id="rId46"/>
    <p:sldId id="701" r:id="rId47"/>
    <p:sldId id="702" r:id="rId48"/>
    <p:sldId id="703" r:id="rId49"/>
    <p:sldId id="704" r:id="rId50"/>
    <p:sldId id="705" r:id="rId51"/>
    <p:sldId id="706" r:id="rId52"/>
    <p:sldId id="707" r:id="rId53"/>
    <p:sldId id="708" r:id="rId54"/>
    <p:sldId id="709" r:id="rId55"/>
    <p:sldId id="711" r:id="rId56"/>
    <p:sldId id="710" r:id="rId57"/>
    <p:sldId id="712" r:id="rId58"/>
    <p:sldId id="713" r:id="rId59"/>
    <p:sldId id="714" r:id="rId60"/>
    <p:sldId id="749" r:id="rId61"/>
  </p:sldIdLst>
  <p:sldSz cx="9144000" cy="6858000" type="screen4x3"/>
  <p:notesSz cx="6858000" cy="9144000"/>
  <p:custDataLst>
    <p:tags r:id="rId6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C2E5C-93E2-A142-A7C9-F234C1852B48}">
          <p14:sldIdLst>
            <p14:sldId id="495"/>
            <p14:sldId id="739"/>
          </p14:sldIdLst>
        </p14:section>
        <p14:section name="Derivative" id="{18139E0B-F207-F248-8144-01731F3FE03F}">
          <p14:sldIdLst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</p14:sldIdLst>
        </p14:section>
        <p14:section name="Linear Approximations" id="{14264077-9B59-AB46-9975-57703D1B1F91}">
          <p14:sldIdLst>
            <p14:sldId id="741"/>
            <p14:sldId id="750"/>
            <p14:sldId id="751"/>
            <p14:sldId id="742"/>
            <p14:sldId id="745"/>
            <p14:sldId id="748"/>
            <p14:sldId id="746"/>
            <p14:sldId id="747"/>
          </p14:sldIdLst>
        </p14:section>
        <p14:section name="Second derivative" id="{C516C04A-9D30-E742-9EA3-5F2A9CBAB395}">
          <p14:sldIdLst>
            <p14:sldId id="689"/>
            <p14:sldId id="690"/>
            <p14:sldId id="691"/>
            <p14:sldId id="692"/>
            <p14:sldId id="693"/>
            <p14:sldId id="696"/>
            <p14:sldId id="694"/>
            <p14:sldId id="695"/>
            <p14:sldId id="699"/>
          </p14:sldIdLst>
        </p14:section>
        <p14:section name="Convexity" id="{84D018F0-ED98-F147-9880-1A156D8D9F7E}">
          <p14:sldIdLst>
            <p14:sldId id="698"/>
            <p14:sldId id="700"/>
            <p14:sldId id="701"/>
            <p14:sldId id="702"/>
            <p14:sldId id="703"/>
            <p14:sldId id="704"/>
            <p14:sldId id="705"/>
            <p14:sldId id="706"/>
          </p14:sldIdLst>
        </p14:section>
        <p14:section name="Derivatives of higher orders" id="{12220152-F33F-1D4F-8B2C-5CF241EC4D33}">
          <p14:sldIdLst>
            <p14:sldId id="707"/>
            <p14:sldId id="708"/>
            <p14:sldId id="709"/>
            <p14:sldId id="711"/>
            <p14:sldId id="710"/>
            <p14:sldId id="712"/>
            <p14:sldId id="713"/>
            <p14:sldId id="714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6405" autoAdjust="0"/>
  </p:normalViewPr>
  <p:slideViewPr>
    <p:cSldViewPr>
      <p:cViewPr varScale="1">
        <p:scale>
          <a:sx n="144" d="100"/>
          <a:sy n="144" d="100"/>
        </p:scale>
        <p:origin x="1248" y="192"/>
      </p:cViewPr>
      <p:guideLst>
        <p:guide orient="horz" pos="2160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F41B-5C57-436C-90E6-D46C969112ED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C3B-A507-4AC6-8C55-FDBC0617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4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CA53-AE35-48B9-8B85-77295771D8C3}" type="datetimeFigureOut">
              <a:rPr lang="ru-RU" smtClean="0"/>
              <a:pPr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F65C-B071-417A-8D04-EB1372780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83768" y="1853952"/>
            <a:ext cx="6660232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Week 3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Derivatives and linear approximations: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singlevariate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functions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344999" y="562566"/>
            <a:ext cx="8820472" cy="1138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527CCDBB-EBC6-824C-B0C1-748B8A818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3629838"/>
                <a:ext cx="3798168" cy="159039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linear (principal) part of the function’s change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differential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527CCDBB-EBC6-824C-B0C1-748B8A81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3629838"/>
                <a:ext cx="3798168" cy="1590399"/>
              </a:xfrm>
              <a:prstGeom prst="rect">
                <a:avLst/>
              </a:prstGeom>
              <a:blipFill>
                <a:blip r:embed="rId2"/>
                <a:stretch>
                  <a:fillRect l="-2326" t="-3937" b="-31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397B8D8-0FB7-4B40-B478-3EA3CE14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more definitions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4" name="Содержимое 2">
            <a:extLst>
              <a:ext uri="{FF2B5EF4-FFF2-40B4-BE49-F238E27FC236}">
                <a16:creationId xmlns:a16="http://schemas.microsoft.com/office/drawing/2014/main" id="{8267534A-C634-D54B-A34A-DC24C5C7BC49}"/>
              </a:ext>
            </a:extLst>
          </p:cNvPr>
          <p:cNvSpPr txBox="1">
            <a:spLocks/>
          </p:cNvSpPr>
          <p:nvPr/>
        </p:nvSpPr>
        <p:spPr>
          <a:xfrm>
            <a:off x="344999" y="562566"/>
            <a:ext cx="8820472" cy="1138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Содержимое 2">
                <a:extLst>
                  <a:ext uri="{FF2B5EF4-FFF2-40B4-BE49-F238E27FC236}">
                    <a16:creationId xmlns:a16="http://schemas.microsoft.com/office/drawing/2014/main" id="{8CFCBB29-8B93-CF4C-B83A-C910144B1D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628352"/>
                <a:ext cx="3798168" cy="13169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change of the function</a:t>
                </a:r>
                <a:r>
                  <a:rPr lang="ru-RU" sz="2400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denoted: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Содержимое 2">
                <a:extLst>
                  <a:ext uri="{FF2B5EF4-FFF2-40B4-BE49-F238E27FC236}">
                    <a16:creationId xmlns:a16="http://schemas.microsoft.com/office/drawing/2014/main" id="{8CFCBB29-8B93-CF4C-B83A-C910144B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628352"/>
                <a:ext cx="3798168" cy="1316980"/>
              </a:xfrm>
              <a:prstGeom prst="rect">
                <a:avLst/>
              </a:prstGeom>
              <a:blipFill>
                <a:blip r:embed="rId3"/>
                <a:stretch>
                  <a:fillRect l="-2326" t="-37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Содержимое 2">
                <a:extLst>
                  <a:ext uri="{FF2B5EF4-FFF2-40B4-BE49-F238E27FC236}">
                    <a16:creationId xmlns:a16="http://schemas.microsoft.com/office/drawing/2014/main" id="{C1547C95-3284-BE46-BD04-9D2A5476F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2095633"/>
                <a:ext cx="3798168" cy="13575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change of the argument</a:t>
                </a:r>
                <a:r>
                  <a:rPr lang="ru-RU" sz="2400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denoted: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Содержимое 2">
                <a:extLst>
                  <a:ext uri="{FF2B5EF4-FFF2-40B4-BE49-F238E27FC236}">
                    <a16:creationId xmlns:a16="http://schemas.microsoft.com/office/drawing/2014/main" id="{C1547C95-3284-BE46-BD04-9D2A5476F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2095633"/>
                <a:ext cx="3798168" cy="1357571"/>
              </a:xfrm>
              <a:prstGeom prst="rect">
                <a:avLst/>
              </a:prstGeom>
              <a:blipFill>
                <a:blip r:embed="rId4"/>
                <a:stretch>
                  <a:fillRect l="-2326" t="-367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D97D09-A3B4-A948-8FAA-115463C03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8" y="682893"/>
            <a:ext cx="4070890" cy="29683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B02425-44B6-A44C-8162-102C3F792FA2}"/>
              </a:ext>
            </a:extLst>
          </p:cNvPr>
          <p:cNvSpPr txBox="1"/>
          <p:nvPr/>
        </p:nvSpPr>
        <p:spPr>
          <a:xfrm>
            <a:off x="1691680" y="3260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07EEC-3C53-9944-AC38-8D0A9B4CDA61}"/>
              </a:ext>
            </a:extLst>
          </p:cNvPr>
          <p:cNvSpPr txBox="1"/>
          <p:nvPr/>
        </p:nvSpPr>
        <p:spPr>
          <a:xfrm>
            <a:off x="3707904" y="3281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982E62-1F31-0048-B1C8-A7A95F588D36}"/>
                  </a:ext>
                </a:extLst>
              </p:cNvPr>
              <p:cNvSpPr txBox="1"/>
              <p:nvPr/>
            </p:nvSpPr>
            <p:spPr>
              <a:xfrm>
                <a:off x="2483768" y="2557569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982E62-1F31-0048-B1C8-A7A95F588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557569"/>
                <a:ext cx="5058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C58849-80A1-A446-B3AD-180313A0B0E5}"/>
                  </a:ext>
                </a:extLst>
              </p:cNvPr>
              <p:cNvSpPr txBox="1"/>
              <p:nvPr/>
            </p:nvSpPr>
            <p:spPr>
              <a:xfrm>
                <a:off x="987844" y="1260495"/>
                <a:ext cx="508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C58849-80A1-A446-B3AD-180313A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44" y="1260495"/>
                <a:ext cx="5087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3026F93-61E9-BA44-8915-EC29B3BB8285}"/>
              </a:ext>
            </a:extLst>
          </p:cNvPr>
          <p:cNvSpPr txBox="1"/>
          <p:nvPr/>
        </p:nvSpPr>
        <p:spPr>
          <a:xfrm>
            <a:off x="351512" y="198240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571FB-52AD-5E4C-AC1C-0C965E2785E3}"/>
              </a:ext>
            </a:extLst>
          </p:cNvPr>
          <p:cNvSpPr txBox="1"/>
          <p:nvPr/>
        </p:nvSpPr>
        <p:spPr>
          <a:xfrm>
            <a:off x="4098085" y="14722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df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2087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97606BBD-37C3-D84F-949A-2CC9865CD7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299" y="3765013"/>
                <a:ext cx="4176464" cy="241009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Function is called differentiable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 or exactly: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For </a:t>
                </a:r>
                <a:r>
                  <a:rPr lang="en-US" sz="2400" dirty="0" err="1"/>
                  <a:t>singlevariate</a:t>
                </a:r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rgbClr val="C00000"/>
                    </a:solidFill>
                  </a:rPr>
                  <a:t>and only</a:t>
                </a:r>
                <a:r>
                  <a:rPr lang="en-US" sz="2400" dirty="0"/>
                  <a:t>) functions it is the same as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having a derivative</a:t>
                </a:r>
                <a:r>
                  <a:rPr lang="en-US" sz="2400" dirty="0"/>
                  <a:t>!</a:t>
                </a:r>
              </a:p>
            </p:txBody>
          </p:sp>
        </mc:Choice>
        <mc:Fallback xmlns="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97606BBD-37C3-D84F-949A-2CC9865CD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9" y="3765013"/>
                <a:ext cx="4176464" cy="2410094"/>
              </a:xfrm>
              <a:prstGeom prst="rect">
                <a:avLst/>
              </a:prstGeom>
              <a:blipFill>
                <a:blip r:embed="rId2"/>
                <a:stretch>
                  <a:fillRect l="-1813" t="-2083" r="-604" b="-36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одержимое 2">
            <a:extLst>
              <a:ext uri="{FF2B5EF4-FFF2-40B4-BE49-F238E27FC236}">
                <a16:creationId xmlns:a16="http://schemas.microsoft.com/office/drawing/2014/main" id="{F04F8F43-423F-724C-80B3-23351BE5F36A}"/>
              </a:ext>
            </a:extLst>
          </p:cNvPr>
          <p:cNvSpPr txBox="1">
            <a:spLocks/>
          </p:cNvSpPr>
          <p:nvPr/>
        </p:nvSpPr>
        <p:spPr>
          <a:xfrm>
            <a:off x="344999" y="562566"/>
            <a:ext cx="8820472" cy="1138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одержимое 2">
                <a:extLst>
                  <a:ext uri="{FF2B5EF4-FFF2-40B4-BE49-F238E27FC236}">
                    <a16:creationId xmlns:a16="http://schemas.microsoft.com/office/drawing/2014/main" id="{6A8214E5-C50E-244E-9281-84780364CD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3629838"/>
                <a:ext cx="3798168" cy="159039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linear (principal) part of the function’s change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differential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Содержимое 2">
                <a:extLst>
                  <a:ext uri="{FF2B5EF4-FFF2-40B4-BE49-F238E27FC236}">
                    <a16:creationId xmlns:a16="http://schemas.microsoft.com/office/drawing/2014/main" id="{6A8214E5-C50E-244E-9281-84780364C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3629838"/>
                <a:ext cx="3798168" cy="1590399"/>
              </a:xfrm>
              <a:prstGeom prst="rect">
                <a:avLst/>
              </a:prstGeom>
              <a:blipFill>
                <a:blip r:embed="rId3"/>
                <a:stretch>
                  <a:fillRect l="-2326" t="-3937" b="-31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F50284EC-5FCC-5B40-A031-5EE3C3DA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more definitions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0" name="Содержимое 2">
            <a:extLst>
              <a:ext uri="{FF2B5EF4-FFF2-40B4-BE49-F238E27FC236}">
                <a16:creationId xmlns:a16="http://schemas.microsoft.com/office/drawing/2014/main" id="{9B5CD90F-9776-8040-AA68-45E8A86D9ACE}"/>
              </a:ext>
            </a:extLst>
          </p:cNvPr>
          <p:cNvSpPr txBox="1">
            <a:spLocks/>
          </p:cNvSpPr>
          <p:nvPr/>
        </p:nvSpPr>
        <p:spPr>
          <a:xfrm>
            <a:off x="344999" y="562566"/>
            <a:ext cx="8820472" cy="1138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Содержимое 2">
                <a:extLst>
                  <a:ext uri="{FF2B5EF4-FFF2-40B4-BE49-F238E27FC236}">
                    <a16:creationId xmlns:a16="http://schemas.microsoft.com/office/drawing/2014/main" id="{E1D1B04D-9EE2-2A46-88E2-8A949A5563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628352"/>
                <a:ext cx="3798168" cy="13169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change of the function</a:t>
                </a:r>
                <a:r>
                  <a:rPr lang="ru-RU" sz="2400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denoted: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Содержимое 2">
                <a:extLst>
                  <a:ext uri="{FF2B5EF4-FFF2-40B4-BE49-F238E27FC236}">
                    <a16:creationId xmlns:a16="http://schemas.microsoft.com/office/drawing/2014/main" id="{E1D1B04D-9EE2-2A46-88E2-8A949A55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628352"/>
                <a:ext cx="3798168" cy="1316980"/>
              </a:xfrm>
              <a:prstGeom prst="rect">
                <a:avLst/>
              </a:prstGeom>
              <a:blipFill>
                <a:blip r:embed="rId4"/>
                <a:stretch>
                  <a:fillRect l="-2326" t="-37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B98CBF47-20F2-AC40-AA5C-9B1EF2DA32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2095633"/>
                <a:ext cx="3798168" cy="13575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change of the argument</a:t>
                </a:r>
                <a:r>
                  <a:rPr lang="ru-RU" sz="2400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denoted: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B98CBF47-20F2-AC40-AA5C-9B1EF2DA3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2095633"/>
                <a:ext cx="3798168" cy="1357571"/>
              </a:xfrm>
              <a:prstGeom prst="rect">
                <a:avLst/>
              </a:prstGeom>
              <a:blipFill>
                <a:blip r:embed="rId5"/>
                <a:stretch>
                  <a:fillRect l="-2326" t="-367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61D1FD9-800C-F84E-9656-F6C3E788F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8" y="682893"/>
            <a:ext cx="4070890" cy="2968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4E6E0C-4134-774A-8AF5-5A58957BA7CE}"/>
              </a:ext>
            </a:extLst>
          </p:cNvPr>
          <p:cNvSpPr txBox="1"/>
          <p:nvPr/>
        </p:nvSpPr>
        <p:spPr>
          <a:xfrm>
            <a:off x="1691680" y="3260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AC373-D371-5C4F-9FC2-707CBE189587}"/>
              </a:ext>
            </a:extLst>
          </p:cNvPr>
          <p:cNvSpPr txBox="1"/>
          <p:nvPr/>
        </p:nvSpPr>
        <p:spPr>
          <a:xfrm>
            <a:off x="3707904" y="3281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B55AC6-6B43-2A4C-B66D-26780618CE5B}"/>
                  </a:ext>
                </a:extLst>
              </p:cNvPr>
              <p:cNvSpPr txBox="1"/>
              <p:nvPr/>
            </p:nvSpPr>
            <p:spPr>
              <a:xfrm>
                <a:off x="2483768" y="2557569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B55AC6-6B43-2A4C-B66D-26780618C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557569"/>
                <a:ext cx="5058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BA7DFD-9C26-A04D-8F86-019DDCB013A8}"/>
                  </a:ext>
                </a:extLst>
              </p:cNvPr>
              <p:cNvSpPr txBox="1"/>
              <p:nvPr/>
            </p:nvSpPr>
            <p:spPr>
              <a:xfrm>
                <a:off x="987844" y="1260495"/>
                <a:ext cx="508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BA7DFD-9C26-A04D-8F86-019DDCB01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44" y="1260495"/>
                <a:ext cx="5087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64D8C8-B477-264E-8E87-69BD2391BDD4}"/>
              </a:ext>
            </a:extLst>
          </p:cNvPr>
          <p:cNvSpPr txBox="1"/>
          <p:nvPr/>
        </p:nvSpPr>
        <p:spPr>
          <a:xfrm>
            <a:off x="351512" y="198240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2D1EF-7D8A-FF4E-8FCA-F67ECE8A9D4E}"/>
              </a:ext>
            </a:extLst>
          </p:cNvPr>
          <p:cNvSpPr txBox="1"/>
          <p:nvPr/>
        </p:nvSpPr>
        <p:spPr>
          <a:xfrm>
            <a:off x="4098085" y="14722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df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5906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arithmetic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323528" y="627830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Nobody finds derivatives only by definition – there is a set of arithmetic rules to do basic transitions: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2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b="0" dirty="0"/>
                  <a:t>Sum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Difference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blipFill>
                <a:blip r:embed="rId2"/>
                <a:stretch>
                  <a:fillRect l="-2649" t="-137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E45DB400-992B-564D-843E-7E4B1D00178A}"/>
              </a:ext>
            </a:extLst>
          </p:cNvPr>
          <p:cNvSpPr txBox="1">
            <a:spLocks/>
          </p:cNvSpPr>
          <p:nvPr/>
        </p:nvSpPr>
        <p:spPr>
          <a:xfrm>
            <a:off x="4644008" y="1412776"/>
            <a:ext cx="4281261" cy="46085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0D169D-E700-3B4C-85CA-F4F97EB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arithmetic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04C126D5-427E-624D-A5F0-D987421B337C}"/>
              </a:ext>
            </a:extLst>
          </p:cNvPr>
          <p:cNvSpPr txBox="1">
            <a:spLocks/>
          </p:cNvSpPr>
          <p:nvPr/>
        </p:nvSpPr>
        <p:spPr>
          <a:xfrm>
            <a:off x="323528" y="627830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Nobody finds derivatives only by definition – there is a set of arithmetic rules to do basic transitions: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5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b="0" dirty="0"/>
                  <a:t>Sum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Difference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Multiplication by number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blipFill>
                <a:blip r:embed="rId2"/>
                <a:stretch>
                  <a:fillRect l="-2649" t="-1370" r="-9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E45DB400-992B-564D-843E-7E4B1D00178A}"/>
              </a:ext>
            </a:extLst>
          </p:cNvPr>
          <p:cNvSpPr txBox="1">
            <a:spLocks/>
          </p:cNvSpPr>
          <p:nvPr/>
        </p:nvSpPr>
        <p:spPr>
          <a:xfrm>
            <a:off x="4644008" y="1412776"/>
            <a:ext cx="4281261" cy="46085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8946202-7374-784F-8D7A-E0157A1D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arithmetic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0EFB7A0C-F8F3-AA40-93F2-90B2D77D7E78}"/>
              </a:ext>
            </a:extLst>
          </p:cNvPr>
          <p:cNvSpPr txBox="1">
            <a:spLocks/>
          </p:cNvSpPr>
          <p:nvPr/>
        </p:nvSpPr>
        <p:spPr>
          <a:xfrm>
            <a:off x="323528" y="627830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Nobody finds derivatives only by definition – there is a set of arithmetic rules to do basic transitions: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2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b="0" dirty="0"/>
                  <a:t>Sum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Difference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Multiplication by number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Multiplication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blipFill>
                <a:blip r:embed="rId2"/>
                <a:stretch>
                  <a:fillRect l="-2649" t="-1370" r="-9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E45DB400-992B-564D-843E-7E4B1D00178A}"/>
              </a:ext>
            </a:extLst>
          </p:cNvPr>
          <p:cNvSpPr txBox="1">
            <a:spLocks/>
          </p:cNvSpPr>
          <p:nvPr/>
        </p:nvSpPr>
        <p:spPr>
          <a:xfrm>
            <a:off x="4644008" y="1412776"/>
            <a:ext cx="4281261" cy="46085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0CA7AD6-F25B-8749-96DA-0D3F9981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arithmetic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3777C7AE-C5C0-E840-AF63-AC19B308F869}"/>
              </a:ext>
            </a:extLst>
          </p:cNvPr>
          <p:cNvSpPr txBox="1">
            <a:spLocks/>
          </p:cNvSpPr>
          <p:nvPr/>
        </p:nvSpPr>
        <p:spPr>
          <a:xfrm>
            <a:off x="323528" y="627830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Nobody finds derivatives only by definition – there is a set of arithmetic rules to do basic transitions: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2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b="0" dirty="0"/>
                  <a:t>Sum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Difference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Multiplication by number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Multiplication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sz="2400" dirty="0"/>
                  <a:t>Division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E4FBBCF-FFA5-4544-A942-6A9A7C52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1" y="1412776"/>
                <a:ext cx="3809996" cy="4608512"/>
              </a:xfrm>
              <a:prstGeom prst="rect">
                <a:avLst/>
              </a:prstGeom>
              <a:blipFill>
                <a:blip r:embed="rId2"/>
                <a:stretch>
                  <a:fillRect l="-2649" t="-1370" r="-9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E45DB400-992B-564D-843E-7E4B1D00178A}"/>
              </a:ext>
            </a:extLst>
          </p:cNvPr>
          <p:cNvSpPr txBox="1">
            <a:spLocks/>
          </p:cNvSpPr>
          <p:nvPr/>
        </p:nvSpPr>
        <p:spPr>
          <a:xfrm>
            <a:off x="4644008" y="1412776"/>
            <a:ext cx="4281261" cy="46085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4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E11AE3E-0E08-CC41-B20D-DE23CE79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arithmetic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3" name="Содержимое 2">
            <a:extLst>
              <a:ext uri="{FF2B5EF4-FFF2-40B4-BE49-F238E27FC236}">
                <a16:creationId xmlns:a16="http://schemas.microsoft.com/office/drawing/2014/main" id="{A99A7D9F-35C7-EB4F-BC97-B67BC9D26659}"/>
              </a:ext>
            </a:extLst>
          </p:cNvPr>
          <p:cNvSpPr txBox="1">
            <a:spLocks/>
          </p:cNvSpPr>
          <p:nvPr/>
        </p:nvSpPr>
        <p:spPr>
          <a:xfrm>
            <a:off x="323528" y="627830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Nobody finds derivatives only by definition – there is a set of arithmetic rules to do basic transitions: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chain rule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DA444151-6587-C14A-8EF9-7585B6DF5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96" y="620688"/>
                <a:ext cx="8367119" cy="13743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composite</a:t>
                </a:r>
                <a:r>
                  <a:rPr lang="en-US" sz="2400" dirty="0"/>
                  <a:t> function of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composition</a:t>
                </a:r>
                <a:r>
                  <a:rPr lang="en-US" sz="2400" dirty="0"/>
                  <a:t> of two functions is defined as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DA444151-6587-C14A-8EF9-7585B6D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" y="620688"/>
                <a:ext cx="8367119" cy="1374374"/>
              </a:xfrm>
              <a:prstGeom prst="rect">
                <a:avLst/>
              </a:prstGeom>
              <a:blipFill>
                <a:blip r:embed="rId2"/>
                <a:stretch>
                  <a:fillRect l="-1061" t="-36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9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2">
                <a:extLst>
                  <a:ext uri="{FF2B5EF4-FFF2-40B4-BE49-F238E27FC236}">
                    <a16:creationId xmlns:a16="http://schemas.microsoft.com/office/drawing/2014/main" id="{9E1E49EF-5981-6A46-9C8E-11259308E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96" y="2204864"/>
                <a:ext cx="8367119" cy="18002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To compute a derivative of the composition one should use a 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itchFamily="18" charset="0"/>
                  </a:rPr>
                  <a:t>chain rule</a:t>
                </a:r>
                <a:r>
                  <a:rPr lang="en-US" sz="2400" dirty="0">
                    <a:cs typeface="Times New Roman" pitchFamily="18" charset="0"/>
                  </a:rPr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))′=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Содержимое 2">
                <a:extLst>
                  <a:ext uri="{FF2B5EF4-FFF2-40B4-BE49-F238E27FC236}">
                    <a16:creationId xmlns:a16="http://schemas.microsoft.com/office/drawing/2014/main" id="{9E1E49EF-5981-6A46-9C8E-11259308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" y="2204864"/>
                <a:ext cx="8367119" cy="1800200"/>
              </a:xfrm>
              <a:prstGeom prst="rect">
                <a:avLst/>
              </a:prstGeom>
              <a:blipFill>
                <a:blip r:embed="rId2"/>
                <a:stretch>
                  <a:fillRect l="-1061" t="-34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315162-2CCA-9A44-811D-10539F8F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chain rule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F238C149-692B-C944-9495-FECF62E3A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96" y="620688"/>
                <a:ext cx="8367119" cy="13743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composite</a:t>
                </a:r>
                <a:r>
                  <a:rPr lang="en-US" sz="2400" dirty="0"/>
                  <a:t> function of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composition</a:t>
                </a:r>
                <a:r>
                  <a:rPr lang="en-US" sz="2400" dirty="0"/>
                  <a:t> of two functions is defined as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F238C149-692B-C944-9495-FECF62E3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" y="620688"/>
                <a:ext cx="8367119" cy="1374374"/>
              </a:xfrm>
              <a:prstGeom prst="rect">
                <a:avLst/>
              </a:prstGeom>
              <a:blipFill>
                <a:blip r:embed="rId3"/>
                <a:stretch>
                  <a:fillRect l="-1061" t="-36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5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A7C041A7-A965-1748-822A-C9CC73789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552" y="4251894"/>
                <a:ext cx="8820472" cy="7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ea typeface="Myriad Pro" charset="0"/>
                    <a:cs typeface="Myriad Pro" charset="0"/>
                  </a:rPr>
                  <a:t>Example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∘(−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A7C041A7-A965-1748-822A-C9CC7378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" y="4251894"/>
                <a:ext cx="8820472" cy="778202"/>
              </a:xfrm>
              <a:prstGeom prst="rect">
                <a:avLst/>
              </a:prstGeom>
              <a:blipFill>
                <a:blip r:embed="rId2"/>
                <a:stretch>
                  <a:fillRect l="-1007" t="-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15782238-E5C0-B64C-8D5E-9515B4791F4D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499AD362-4182-2545-9FFA-DDE122922C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96" y="2204864"/>
                <a:ext cx="8367119" cy="18002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To compute a derivative of the composition one should use a 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itchFamily="18" charset="0"/>
                  </a:rPr>
                  <a:t>chain rule</a:t>
                </a:r>
                <a:r>
                  <a:rPr lang="en-US" sz="2400" dirty="0">
                    <a:cs typeface="Times New Roman" pitchFamily="18" charset="0"/>
                  </a:rPr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))′=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499AD362-4182-2545-9FFA-DDE12292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" y="2204864"/>
                <a:ext cx="8367119" cy="1800200"/>
              </a:xfrm>
              <a:prstGeom prst="rect">
                <a:avLst/>
              </a:prstGeom>
              <a:blipFill>
                <a:blip r:embed="rId3"/>
                <a:stretch>
                  <a:fillRect l="-1061" t="-34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7329E21-E663-8749-9555-FE2000D5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chain rule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F03FD454-565A-9F49-A56E-0CCED2A60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196" y="620688"/>
                <a:ext cx="8367119" cy="13743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composite</a:t>
                </a:r>
                <a:r>
                  <a:rPr lang="en-US" sz="2400" dirty="0"/>
                  <a:t> function of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composition</a:t>
                </a:r>
                <a:r>
                  <a:rPr lang="en-US" sz="2400" dirty="0"/>
                  <a:t> of two functions is defined as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F03FD454-565A-9F49-A56E-0CCED2A6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" y="620688"/>
                <a:ext cx="8367119" cy="1374374"/>
              </a:xfrm>
              <a:prstGeom prst="rect">
                <a:avLst/>
              </a:prstGeom>
              <a:blipFill>
                <a:blip r:embed="rId4"/>
                <a:stretch>
                  <a:fillRect l="-1061" t="-36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70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Introduction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38682"/>
            <a:ext cx="6120680" cy="2160239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We now know how to compute various limits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Derivatives are one of the first motivations to come up with limit concept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Derivative describes instantaneous speed of change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0CD9F1-7B76-A94F-804B-E7C955F52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42" y="2492896"/>
            <a:ext cx="5084872" cy="3672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87035-78E5-794C-8A15-BC196AD2170D}"/>
                  </a:ext>
                </a:extLst>
              </p:cNvPr>
              <p:cNvSpPr txBox="1"/>
              <p:nvPr/>
            </p:nvSpPr>
            <p:spPr>
              <a:xfrm>
                <a:off x="6804248" y="3429000"/>
                <a:ext cx="63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87035-78E5-794C-8A15-BC196AD2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429000"/>
                <a:ext cx="6383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60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logarithmic rule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A7C041A7-A965-1748-822A-C9CC73789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634573"/>
                <a:ext cx="8820472" cy="7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Suppose we need to compute 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It is neither an exponential, neither a polynomial function! So?</a:t>
                </a:r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A7C041A7-A965-1748-822A-C9CC7378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34573"/>
                <a:ext cx="8820472" cy="778202"/>
              </a:xfrm>
              <a:prstGeom prst="rect">
                <a:avLst/>
              </a:prstGeom>
              <a:blipFill>
                <a:blip r:embed="rId2"/>
                <a:stretch>
                  <a:fillRect l="-1006" t="-6452" b="-1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8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EA22E8AB-C22B-AC48-955C-075CC5CD12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109" y="1693864"/>
                <a:ext cx="4028891" cy="4471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One can use a trick with exponent: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EA22E8AB-C22B-AC48-955C-075CC5CD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9" y="1693864"/>
                <a:ext cx="4028891" cy="4471439"/>
              </a:xfrm>
              <a:prstGeom prst="rect">
                <a:avLst/>
              </a:prstGeom>
              <a:blipFill>
                <a:blip r:embed="rId2"/>
                <a:stretch>
                  <a:fillRect l="-2194" t="-11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43F31F3-937B-9F44-B3A6-6687AACC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logarithmic rule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B86FD22F-9BA5-6A43-BD0C-BFFAD0FC08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634573"/>
                <a:ext cx="8820472" cy="7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Suppose we need to compute 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It is neither an exponential, neither a polynomial function! So?</a:t>
                </a: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B86FD22F-9BA5-6A43-BD0C-BFFAD0FC0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34573"/>
                <a:ext cx="8820472" cy="778202"/>
              </a:xfrm>
              <a:prstGeom prst="rect">
                <a:avLst/>
              </a:prstGeom>
              <a:blipFill>
                <a:blip r:embed="rId3"/>
                <a:stretch>
                  <a:fillRect l="-1006" t="-6452" b="-1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81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EA22E8AB-C22B-AC48-955C-075CC5CD12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109" y="1693864"/>
                <a:ext cx="4028891" cy="4471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One can use a trick with exponent: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EA22E8AB-C22B-AC48-955C-075CC5CD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09" y="1693864"/>
                <a:ext cx="4028891" cy="4471439"/>
              </a:xfrm>
              <a:prstGeom prst="rect">
                <a:avLst/>
              </a:prstGeom>
              <a:blipFill>
                <a:blip r:embed="rId3"/>
                <a:stretch>
                  <a:fillRect l="-2194" t="-11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D1EBEDE1-BD16-2348-9C31-E06196845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0298" y="1693863"/>
                <a:ext cx="4028891" cy="4471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Or write an equation and take a logarithm: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D1EBEDE1-BD16-2348-9C31-E06196845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98" y="1693863"/>
                <a:ext cx="4028891" cy="4471439"/>
              </a:xfrm>
              <a:prstGeom prst="rect">
                <a:avLst/>
              </a:prstGeom>
              <a:blipFill>
                <a:blip r:embed="rId4"/>
                <a:stretch>
                  <a:fillRect l="-2194" t="-11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71B666B-3540-B64F-B22A-14D3F5B0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logarithmic rule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AB207565-9FC4-B54C-8480-2EF4916F35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634573"/>
                <a:ext cx="8820472" cy="7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Suppose we need to compute 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It is neither an exponential, neither a polynomial function! So?</a:t>
                </a:r>
              </a:p>
            </p:txBody>
          </p:sp>
        </mc:Choice>
        <mc:Fallback xmlns="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AB207565-9FC4-B54C-8480-2EF4916F3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34573"/>
                <a:ext cx="8820472" cy="778202"/>
              </a:xfrm>
              <a:prstGeom prst="rect">
                <a:avLst/>
              </a:prstGeom>
              <a:blipFill>
                <a:blip r:embed="rId5"/>
                <a:stretch>
                  <a:fillRect l="-1006" t="-6452" b="-1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97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inverse function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2">
                <a:extLst>
                  <a:ext uri="{FF2B5EF4-FFF2-40B4-BE49-F238E27FC236}">
                    <a16:creationId xmlns:a16="http://schemas.microsoft.com/office/drawing/2014/main" id="{36AB8BC9-359B-9645-90F7-31A9A3B83D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Suppose we have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.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called an inverse function if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Содержимое 2">
                <a:extLst>
                  <a:ext uri="{FF2B5EF4-FFF2-40B4-BE49-F238E27FC236}">
                    <a16:creationId xmlns:a16="http://schemas.microsoft.com/office/drawing/2014/main" id="{36AB8BC9-359B-9645-90F7-31A9A3B8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blipFill>
                <a:blip r:embed="rId2"/>
                <a:stretch>
                  <a:fillRect l="-908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395D8EE7-1F14-BA4A-8D45-6CADDDB899E5}"/>
              </a:ext>
            </a:extLst>
          </p:cNvPr>
          <p:cNvSpPr txBox="1">
            <a:spLocks/>
          </p:cNvSpPr>
          <p:nvPr/>
        </p:nvSpPr>
        <p:spPr>
          <a:xfrm>
            <a:off x="550163" y="2204864"/>
            <a:ext cx="603806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Some functions are non-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invertable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 That’s fine!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E81CC4C-862B-5A46-8080-D318D43C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inverse function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E5C28D04-31D2-9842-89B4-851F12ABB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Suppose we have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.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called an inverse function if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E5C28D04-31D2-9842-89B4-851F12AB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blipFill>
                <a:blip r:embed="rId2"/>
                <a:stretch>
                  <a:fillRect l="-908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9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55C25AFD-CFAD-2242-B35E-532798E89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1" y="2879969"/>
                <a:ext cx="8367119" cy="13502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The derivative of the inverse function is pretty simple:</a:t>
                </a:r>
                <a:br>
                  <a:rPr lang="en-US" sz="2400" dirty="0">
                    <a:cs typeface="Times New Roman" pitchFamily="18" charset="0"/>
                  </a:rPr>
                </a:b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)′=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55C25AFD-CFAD-2242-B35E-532798E8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2879969"/>
                <a:ext cx="8367119" cy="1350212"/>
              </a:xfrm>
              <a:prstGeom prst="rect">
                <a:avLst/>
              </a:prstGeom>
              <a:blipFill>
                <a:blip r:embed="rId2"/>
                <a:stretch>
                  <a:fillRect l="-908" t="-4630" b="-55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D923A36D-F47B-F641-A5A1-48CBCF0B9619}"/>
              </a:ext>
            </a:extLst>
          </p:cNvPr>
          <p:cNvSpPr txBox="1">
            <a:spLocks/>
          </p:cNvSpPr>
          <p:nvPr/>
        </p:nvSpPr>
        <p:spPr>
          <a:xfrm>
            <a:off x="550163" y="2204864"/>
            <a:ext cx="603806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Some functions are non-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invertable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 That’s fine!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9AB2CDE-1572-C549-AE97-2B64179A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inverse function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EDFD2785-CA37-D343-A4D9-28A58C2A4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Suppose we have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.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called an inverse function if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EDFD2785-CA37-D343-A4D9-28A58C2A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blipFill>
                <a:blip r:embed="rId3"/>
                <a:stretch>
                  <a:fillRect l="-908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95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3A72CE65-880C-8540-81CC-052B1AFFC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552" y="4251894"/>
                <a:ext cx="8820472" cy="7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ea typeface="Myriad Pro" charset="0"/>
                    <a:cs typeface="Myriad Pro" charset="0"/>
                  </a:rPr>
                  <a:t>Example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arctan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3A72CE65-880C-8540-81CC-052B1AFF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" y="4251894"/>
                <a:ext cx="8820472" cy="778202"/>
              </a:xfrm>
              <a:prstGeom prst="rect">
                <a:avLst/>
              </a:prstGeom>
              <a:blipFill>
                <a:blip r:embed="rId2"/>
                <a:stretch>
                  <a:fillRect l="-1007" t="-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CB1A14B0-3E21-934B-A114-FE9E3B481FCA}"/>
              </a:ext>
            </a:extLst>
          </p:cNvPr>
          <p:cNvSpPr txBox="1">
            <a:spLocks/>
          </p:cNvSpPr>
          <p:nvPr/>
        </p:nvSpPr>
        <p:spPr>
          <a:xfrm>
            <a:off x="251520" y="2204864"/>
            <a:ext cx="8820472" cy="7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D803B2BB-ADE6-EF48-91CB-BCEE6610D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1" y="2879969"/>
                <a:ext cx="8367119" cy="13502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The derivative of the inverse function is pretty simple:</a:t>
                </a:r>
                <a:br>
                  <a:rPr lang="en-US" sz="2400" dirty="0">
                    <a:cs typeface="Times New Roman" pitchFamily="18" charset="0"/>
                  </a:rPr>
                </a:b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)′=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D803B2BB-ADE6-EF48-91CB-BCEE6610D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2879969"/>
                <a:ext cx="8367119" cy="1350212"/>
              </a:xfrm>
              <a:prstGeom prst="rect">
                <a:avLst/>
              </a:prstGeom>
              <a:blipFill>
                <a:blip r:embed="rId3"/>
                <a:stretch>
                  <a:fillRect l="-908" t="-4630" b="-55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одержимое 2">
            <a:extLst>
              <a:ext uri="{FF2B5EF4-FFF2-40B4-BE49-F238E27FC236}">
                <a16:creationId xmlns:a16="http://schemas.microsoft.com/office/drawing/2014/main" id="{82A722DD-7169-E747-BE49-AB1356C78DE7}"/>
              </a:ext>
            </a:extLst>
          </p:cNvPr>
          <p:cNvSpPr txBox="1">
            <a:spLocks/>
          </p:cNvSpPr>
          <p:nvPr/>
        </p:nvSpPr>
        <p:spPr>
          <a:xfrm>
            <a:off x="550163" y="2204864"/>
            <a:ext cx="603806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Some functions are non-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invertable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 That’s fine!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68DE082-2E73-1B4C-80F6-B401D279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inverse function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Содержимое 2">
                <a:extLst>
                  <a:ext uri="{FF2B5EF4-FFF2-40B4-BE49-F238E27FC236}">
                    <a16:creationId xmlns:a16="http://schemas.microsoft.com/office/drawing/2014/main" id="{D0DBB434-4561-7440-96AE-D3B5568410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Suppose we have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.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called an inverse function if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Содержимое 2">
                <a:extLst>
                  <a:ext uri="{FF2B5EF4-FFF2-40B4-BE49-F238E27FC236}">
                    <a16:creationId xmlns:a16="http://schemas.microsoft.com/office/drawing/2014/main" id="{D0DBB434-4561-7440-96AE-D3B55684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20688"/>
                <a:ext cx="8367119" cy="1350212"/>
              </a:xfrm>
              <a:prstGeom prst="rect">
                <a:avLst/>
              </a:prstGeom>
              <a:blipFill>
                <a:blip r:embed="rId4"/>
                <a:stretch>
                  <a:fillRect l="-908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54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CE3E7E-D4E8-0D4C-9DA4-81811A7D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approximations: tangent line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559DB70-4604-0C4A-92E2-4E75E013B0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Remember the definition of differentiable function: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559DB70-4604-0C4A-92E2-4E75E013B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  <a:blipFill>
                <a:blip r:embed="rId2"/>
                <a:stretch>
                  <a:fillRect l="-1006" t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34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CE3E7E-D4E8-0D4C-9DA4-81811A7D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approximations: tangent line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559DB70-4604-0C4A-92E2-4E75E013B0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Remember the definition of differentiable function: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559DB70-4604-0C4A-92E2-4E75E013B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  <a:blipFill>
                <a:blip r:embed="rId3"/>
                <a:stretch>
                  <a:fillRect l="-1006" t="-2778" b="-3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48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6D569283-E110-024F-BA62-C24EBB5575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260" y="2659226"/>
                <a:ext cx="3720280" cy="13772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The equation of a tangent line is: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6D569283-E110-024F-BA62-C24EBB55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0" y="2659226"/>
                <a:ext cx="3720280" cy="1377289"/>
              </a:xfrm>
              <a:prstGeom prst="rect">
                <a:avLst/>
              </a:prstGeom>
              <a:blipFill>
                <a:blip r:embed="rId2"/>
                <a:stretch>
                  <a:fillRect l="-2373" t="-36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CE3E7E-D4E8-0D4C-9DA4-81811A7D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approximations: tangent line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559DB70-4604-0C4A-92E2-4E75E013B0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Remember the definition of differentiable function: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559DB70-4604-0C4A-92E2-4E75E013B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  <a:blipFill>
                <a:blip r:embed="rId3"/>
                <a:stretch>
                  <a:fillRect l="-1006" t="-2778" b="-3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1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definition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Assume we want to solve the following puzzle: we have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 and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What is the closest linear function that resembles ours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 given point</a:t>
                </a: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  <a:blipFill>
                <a:blip r:embed="rId2"/>
                <a:stretch>
                  <a:fillRect l="-1007" t="-555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5174A36-6D88-0B4E-B8FA-48EC6ACC61DA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04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C7F3C18F-CD26-7746-B353-3EE5CB9A09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4267581"/>
                <a:ext cx="8820472" cy="7782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ea typeface="Myriad Pro" charset="0"/>
                    <a:cs typeface="Myriad Pro" charset="0"/>
                  </a:rPr>
                  <a:t>Example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𝑒</m:t>
                    </m:r>
                  </m:oMath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C7F3C18F-CD26-7746-B353-3EE5CB9A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4267581"/>
                <a:ext cx="8820472" cy="778202"/>
              </a:xfrm>
              <a:prstGeom prst="rect">
                <a:avLst/>
              </a:prstGeom>
              <a:blipFill>
                <a:blip r:embed="rId2"/>
                <a:stretch>
                  <a:fillRect l="-1006" t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0290A3-F9B8-2143-9215-DB00D50D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34" y="2767715"/>
            <a:ext cx="4070890" cy="2968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AE75A-5F97-4D42-A743-545B7711F3DB}"/>
              </a:ext>
            </a:extLst>
          </p:cNvPr>
          <p:cNvSpPr txBox="1"/>
          <p:nvPr/>
        </p:nvSpPr>
        <p:spPr>
          <a:xfrm>
            <a:off x="5644756" y="53453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A6096-E902-4742-9D33-8C850D5DA5B6}"/>
              </a:ext>
            </a:extLst>
          </p:cNvPr>
          <p:cNvSpPr txBox="1"/>
          <p:nvPr/>
        </p:nvSpPr>
        <p:spPr>
          <a:xfrm>
            <a:off x="7660980" y="53667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4AD406-1665-2441-8383-44584801539D}"/>
                  </a:ext>
                </a:extLst>
              </p:cNvPr>
              <p:cNvSpPr txBox="1"/>
              <p:nvPr/>
            </p:nvSpPr>
            <p:spPr>
              <a:xfrm>
                <a:off x="6436844" y="4642391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4AD406-1665-2441-8383-44584801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44" y="4642391"/>
                <a:ext cx="505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608EA20-46BB-A640-9F91-290357338D94}"/>
              </a:ext>
            </a:extLst>
          </p:cNvPr>
          <p:cNvSpPr txBox="1"/>
          <p:nvPr/>
        </p:nvSpPr>
        <p:spPr>
          <a:xfrm>
            <a:off x="8006026" y="35406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df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5E50D5-0C2A-3941-830F-C07B7FEB1262}"/>
                  </a:ext>
                </a:extLst>
              </p:cNvPr>
              <p:cNvSpPr txBox="1"/>
              <p:nvPr/>
            </p:nvSpPr>
            <p:spPr>
              <a:xfrm>
                <a:off x="4940920" y="3345317"/>
                <a:ext cx="508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5E50D5-0C2A-3941-830F-C07B7FEB1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20" y="3345317"/>
                <a:ext cx="50879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C4794F9-77E7-E340-BE46-B1F525684270}"/>
              </a:ext>
            </a:extLst>
          </p:cNvPr>
          <p:cNvSpPr txBox="1"/>
          <p:nvPr/>
        </p:nvSpPr>
        <p:spPr>
          <a:xfrm>
            <a:off x="4304588" y="406722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Содержимое 2">
                <a:extLst>
                  <a:ext uri="{FF2B5EF4-FFF2-40B4-BE49-F238E27FC236}">
                    <a16:creationId xmlns:a16="http://schemas.microsoft.com/office/drawing/2014/main" id="{52808DB0-BC0E-3C48-B63A-31E47D07B5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260" y="2659226"/>
                <a:ext cx="3720280" cy="137728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The equation of a tangent line is: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Содержимое 2">
                <a:extLst>
                  <a:ext uri="{FF2B5EF4-FFF2-40B4-BE49-F238E27FC236}">
                    <a16:creationId xmlns:a16="http://schemas.microsoft.com/office/drawing/2014/main" id="{52808DB0-BC0E-3C48-B63A-31E47D07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0" y="2659226"/>
                <a:ext cx="3720280" cy="1377289"/>
              </a:xfrm>
              <a:prstGeom prst="rect">
                <a:avLst/>
              </a:prstGeom>
              <a:blipFill>
                <a:blip r:embed="rId6"/>
                <a:stretch>
                  <a:fillRect l="-2373" t="-36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7AB4C2D-E094-B84A-8F93-1EFEBC2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approximations: tangent line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7FA07045-D42C-4440-943F-D3E75697DB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Remember the definition of differentiable function: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7FA07045-D42C-4440-943F-D3E75697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620688"/>
                <a:ext cx="8820472" cy="1823220"/>
              </a:xfrm>
              <a:prstGeom prst="rect">
                <a:avLst/>
              </a:prstGeom>
              <a:blipFill>
                <a:blip r:embed="rId7"/>
                <a:stretch>
                  <a:fillRect l="-1006" t="-2778" b="-3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741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620688"/>
                <a:ext cx="8820472" cy="1296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Let us use this approximations to get an understanding of function’s value: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620688"/>
                <a:ext cx="8820472" cy="1296142"/>
              </a:xfrm>
              <a:prstGeom prst="rect">
                <a:avLst/>
              </a:prstGeom>
              <a:blipFill>
                <a:blip r:embed="rId2"/>
                <a:stretch>
                  <a:fillRect l="-1006" t="-3883" b="-1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56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F1B4EE4-A3E6-8B44-B28A-3737DF97D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087" y="1908415"/>
                <a:ext cx="8279920" cy="382484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Assume we need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∘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400" dirty="0">
                    <a:cs typeface="Times New Roman" pitchFamily="18" charset="0"/>
                  </a:rPr>
                  <a:t>.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In order to use an approximation we need three things: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>
                    <a:cs typeface="Times New Roman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>
                    <a:cs typeface="Times New Roman" pitchFamily="18" charset="0"/>
                  </a:rPr>
                  <a:t>“Good”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>
                    <a:cs typeface="Times New Roman" pitchFamily="18" charset="0"/>
                  </a:rPr>
                  <a:t>“Bad”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F1B4EE4-A3E6-8B44-B28A-3737DF97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7" y="1908415"/>
                <a:ext cx="8279920" cy="3824841"/>
              </a:xfrm>
              <a:prstGeom prst="rect">
                <a:avLst/>
              </a:prstGeom>
              <a:blipFill>
                <a:blip r:embed="rId2"/>
                <a:stretch>
                  <a:fillRect l="-1070" t="-13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6C4138-41B1-7847-882F-DF7660BD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F79F1A40-7159-BE40-B313-38CAC84874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33" y="620688"/>
                <a:ext cx="8820472" cy="1296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Let us use this approximations to get an understanding of function’s value: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F79F1A40-7159-BE40-B313-38CAC848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3" y="620688"/>
                <a:ext cx="8820472" cy="1296142"/>
              </a:xfrm>
              <a:prstGeom prst="rect">
                <a:avLst/>
              </a:prstGeom>
              <a:blipFill>
                <a:blip r:embed="rId3"/>
                <a:stretch>
                  <a:fillRect l="-1006" t="-3883" b="-1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2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approximations: mean value theorem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430" y="627830"/>
                <a:ext cx="8820472" cy="1072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Consider differentiable in each point of a segment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 Draw a chord between ends of the graph. Can you find a tangent line at some point of a segment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parallel with this chord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0" y="627830"/>
                <a:ext cx="8820472" cy="1072972"/>
              </a:xfrm>
              <a:prstGeom prst="rect">
                <a:avLst/>
              </a:prstGeom>
              <a:blipFill>
                <a:blip r:embed="rId2"/>
                <a:stretch>
                  <a:fillRect l="-1006" t="-4651" b="-16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63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0574A922-E4A1-4D47-AA9F-AD5256DC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430" y="1988840"/>
                <a:ext cx="4006913" cy="3248777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It is a mean value theorem: always exists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that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br>
                  <a:rPr lang="en-US" sz="2400" i="1" dirty="0"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cs typeface="Times New Roman" pitchFamily="18" charset="0"/>
                  </a:rPr>
                  <a:t>Or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0574A922-E4A1-4D47-AA9F-AD5256DC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0" y="1988840"/>
                <a:ext cx="4006913" cy="3248777"/>
              </a:xfrm>
              <a:prstGeom prst="rect">
                <a:avLst/>
              </a:prstGeom>
              <a:blipFill>
                <a:blip r:embed="rId2"/>
                <a:stretch>
                  <a:fillRect l="-2201" t="-1946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C000B9-7322-D044-B5E4-2BAD4F360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08415"/>
            <a:ext cx="4294487" cy="3896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AB41F-669B-FA4C-8851-34E0FFCDF8F8}"/>
              </a:ext>
            </a:extLst>
          </p:cNvPr>
          <p:cNvSpPr txBox="1"/>
          <p:nvPr/>
        </p:nvSpPr>
        <p:spPr>
          <a:xfrm>
            <a:off x="5436096" y="51571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2AD4A-F098-4B42-B92F-585E5F594867}"/>
              </a:ext>
            </a:extLst>
          </p:cNvPr>
          <p:cNvSpPr txBox="1"/>
          <p:nvPr/>
        </p:nvSpPr>
        <p:spPr>
          <a:xfrm>
            <a:off x="8244408" y="51667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endParaRPr lang="ru-RU" i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2A7B0E1-3611-2946-9CEE-E631396D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Linear approximations: mean value theorem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6E96D50E-3A87-BF4A-A4B7-A5A9A811B2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430" y="627830"/>
                <a:ext cx="8820472" cy="1072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Consider differentiable in each point of a segment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 Draw a chord between ends of the graph. Can you find a tangent line at some point of a segment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parallel with this chord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6E96D50E-3A87-BF4A-A4B7-A5A9A811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0" y="627830"/>
                <a:ext cx="8820472" cy="1072972"/>
              </a:xfrm>
              <a:prstGeom prst="rect">
                <a:avLst/>
              </a:prstGeom>
              <a:blipFill>
                <a:blip r:embed="rId4"/>
                <a:stretch>
                  <a:fillRect l="-1006" t="-4651" b="-16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07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20926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Sometimes we need to characterize the speed (or sensitivity) of change of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not only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the function, but also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its derivate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  <a:p>
            <a:pPr marL="714375" indent="-352425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tabLst>
                <a:tab pos="542925" algn="l"/>
              </a:tabLst>
            </a:pPr>
            <a:endParaRPr lang="en-US" sz="2400" i="1" dirty="0">
              <a:latin typeface="Myriad Pro" charset="0"/>
              <a:ea typeface="Myriad Pro" charset="0"/>
              <a:cs typeface="Myriad Pro" charset="0"/>
            </a:endParaRPr>
          </a:p>
          <a:p>
            <a:pPr marL="36195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  <a:tabLst>
                <a:tab pos="542925" algn="l"/>
              </a:tabLst>
            </a:pPr>
            <a:endParaRPr lang="en-US" sz="2400" i="1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04CC3C-D2AA-D54B-9EC5-42137654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0AEE672B-3C37-3242-8DF5-7F80D1DD5342}"/>
              </a:ext>
            </a:extLst>
          </p:cNvPr>
          <p:cNvSpPr txBox="1">
            <a:spLocks/>
          </p:cNvSpPr>
          <p:nvPr/>
        </p:nvSpPr>
        <p:spPr>
          <a:xfrm>
            <a:off x="323528" y="620926"/>
            <a:ext cx="8820472" cy="280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Sometimes we need to characterize the speed (or sensitivity) of change of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not only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the function, but also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its derivate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If we think about the ocean level, we are pretty sure that it is rising. But the question here is: how fast and what is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the trend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?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Same applies to the inflation rates; we do normally hear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“I promise, rates would change slower”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or “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I’m afraid they will change faster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79023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2">
                <a:extLst>
                  <a:ext uri="{FF2B5EF4-FFF2-40B4-BE49-F238E27FC236}">
                    <a16:creationId xmlns:a16="http://schemas.microsoft.com/office/drawing/2014/main" id="{DA8EEC1F-1425-B947-A68C-08B99E16C5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304" y="3861048"/>
                <a:ext cx="8280920" cy="20882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real-valued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 Consider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differentiable (has a derivative) in</a:t>
                </a:r>
                <a:r>
                  <a:rPr lang="ru-RU" sz="2400" dirty="0"/>
                  <a:t> </a:t>
                </a:r>
                <a:r>
                  <a:rPr lang="en-US" sz="2400" dirty="0"/>
                  <a:t>a neighborhood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second derivative</a:t>
                </a:r>
                <a:r>
                  <a:rPr lang="en-US" sz="2400" dirty="0"/>
                  <a:t> in this point, if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714375" indent="-352425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36195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Содержимое 2">
                <a:extLst>
                  <a:ext uri="{FF2B5EF4-FFF2-40B4-BE49-F238E27FC236}">
                    <a16:creationId xmlns:a16="http://schemas.microsoft.com/office/drawing/2014/main" id="{DA8EEC1F-1425-B947-A68C-08B99E16C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" y="3861048"/>
                <a:ext cx="8280920" cy="2088232"/>
              </a:xfrm>
              <a:prstGeom prst="rect">
                <a:avLst/>
              </a:prstGeom>
              <a:blipFill>
                <a:blip r:embed="rId2"/>
                <a:stretch>
                  <a:fillRect l="-1070" t="-24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325F87D-4C72-3F4F-97BC-FF6DBD2D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0FE52DD0-3542-3F42-8039-4CB1453B740F}"/>
              </a:ext>
            </a:extLst>
          </p:cNvPr>
          <p:cNvSpPr txBox="1">
            <a:spLocks/>
          </p:cNvSpPr>
          <p:nvPr/>
        </p:nvSpPr>
        <p:spPr>
          <a:xfrm>
            <a:off x="323528" y="620926"/>
            <a:ext cx="8820472" cy="280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Sometimes we need to characterize the speed (or sensitivity) of change of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not only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the function, but also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its derivate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If we think about the ocean level, we are pretty sure that it is rising. But the question here is: how fast and what is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the trend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?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Same applies to the inflation rates; we do normally hear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“I promise, rates would change slower”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or “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I’m afraid they will change faster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”.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All this refers to the </a:t>
            </a: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second derivative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2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780928"/>
                <a:ext cx="8820472" cy="86409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Basically, this is a derivative of the derivative: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)′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780928"/>
                <a:ext cx="8820472" cy="864095"/>
              </a:xfrm>
              <a:blipFill>
                <a:blip r:embed="rId2"/>
                <a:stretch>
                  <a:fillRect l="-1006" t="-5797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08B33E01-089D-D040-A201-31AE677108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real-valued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 Consider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differentiable (has a derivative) in</a:t>
                </a:r>
                <a:r>
                  <a:rPr lang="ru-RU" sz="2400" dirty="0"/>
                  <a:t> </a:t>
                </a:r>
                <a:r>
                  <a:rPr lang="en-US" sz="2400" dirty="0"/>
                  <a:t>a neighborhood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second derivative</a:t>
                </a:r>
                <a:r>
                  <a:rPr lang="en-US" sz="2400" dirty="0"/>
                  <a:t> in this point, if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714375" indent="-352425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36195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08B33E01-089D-D040-A201-31AE6771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blipFill>
                <a:blip r:embed="rId3"/>
                <a:stretch>
                  <a:fillRect l="-1070" t="-24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400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BDE5FD5-B37B-B447-9F73-06BA88EF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88F87291-F438-A94E-B42F-8465F4B64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2780928"/>
                <a:ext cx="8820472" cy="16561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Basically, this is a derivative of the derivative: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′′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)′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b="1" dirty="0">
                    <a:solidFill>
                      <a:schemeClr val="accent3"/>
                    </a:solidFill>
                    <a:ea typeface="Myriad Pro" charset="0"/>
                    <a:cs typeface="Myriad Pro" charset="0"/>
                  </a:rPr>
                  <a:t>Example: 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Let’s start with simple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 </a:t>
                </a:r>
                <a:br>
                  <a:rPr lang="en-US" sz="2400" dirty="0">
                    <a:ea typeface="Myriad Pro" charset="0"/>
                    <a:cs typeface="Myriad Pro" charset="0"/>
                  </a:rPr>
                </a:br>
                <a:r>
                  <a:rPr lang="en-US" sz="2400" dirty="0">
                    <a:ea typeface="Myriad Pro" charset="0"/>
                    <a:cs typeface="Myriad Pro" charset="0"/>
                  </a:rPr>
                  <a:t>	     First derivative is: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88F87291-F438-A94E-B42F-8465F4B64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80928"/>
                <a:ext cx="8820472" cy="1656183"/>
              </a:xfrm>
              <a:prstGeom prst="rect">
                <a:avLst/>
              </a:prstGeom>
              <a:blipFill>
                <a:blip r:embed="rId2"/>
                <a:stretch>
                  <a:fillRect l="-1006" t="-3053" b="-10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AAFA5476-039A-3945-9FDE-D9276F74B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real-valued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 Consider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differentiable (has a derivative) in</a:t>
                </a:r>
                <a:r>
                  <a:rPr lang="ru-RU" sz="2400" dirty="0"/>
                  <a:t> </a:t>
                </a:r>
                <a:r>
                  <a:rPr lang="en-US" sz="2400" dirty="0"/>
                  <a:t>a neighborhood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second derivative</a:t>
                </a:r>
                <a:r>
                  <a:rPr lang="en-US" sz="2400" dirty="0"/>
                  <a:t> in this point, if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714375" indent="-352425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36195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AAFA5476-039A-3945-9FDE-D9276F74B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blipFill>
                <a:blip r:embed="rId3"/>
                <a:stretch>
                  <a:fillRect l="-1070" t="-24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5174A36-6D88-0B4E-B8FA-48EC6ACC61DA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DF33AF-97FE-7443-81CB-96B2B901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34562"/>
            <a:ext cx="3951808" cy="29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3C7114-F027-6C4B-A595-3174AB513CB7}"/>
              </a:ext>
            </a:extLst>
          </p:cNvPr>
          <p:cNvSpPr txBox="1"/>
          <p:nvPr/>
        </p:nvSpPr>
        <p:spPr>
          <a:xfrm>
            <a:off x="1547664" y="44063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C3267-8F70-A840-9B5F-8B577644A277}"/>
              </a:ext>
            </a:extLst>
          </p:cNvPr>
          <p:cNvSpPr txBox="1"/>
          <p:nvPr/>
        </p:nvSpPr>
        <p:spPr>
          <a:xfrm>
            <a:off x="3706316" y="43854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7C94A-9C36-B24C-8CC4-761A332594A1}"/>
              </a:ext>
            </a:extLst>
          </p:cNvPr>
          <p:cNvSpPr txBox="1"/>
          <p:nvPr/>
        </p:nvSpPr>
        <p:spPr>
          <a:xfrm>
            <a:off x="1052015" y="271377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5844592-4192-7640-9D9C-4F75539B22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definition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Содержимое 2">
                <a:extLst>
                  <a:ext uri="{FF2B5EF4-FFF2-40B4-BE49-F238E27FC236}">
                    <a16:creationId xmlns:a16="http://schemas.microsoft.com/office/drawing/2014/main" id="{95982AE2-1360-5345-9316-3F897B1FD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Assume we want to solve the following puzzle: we have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 and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What is the closest linear function that resembles ours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 given point</a:t>
                </a: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17" name="Содержимое 2">
                <a:extLst>
                  <a:ext uri="{FF2B5EF4-FFF2-40B4-BE49-F238E27FC236}">
                    <a16:creationId xmlns:a16="http://schemas.microsoft.com/office/drawing/2014/main" id="{95982AE2-1360-5345-9316-3F897B1F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  <a:blipFill>
                <a:blip r:embed="rId3"/>
                <a:stretch>
                  <a:fillRect l="-1007" t="-555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606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F0D98-4B07-A444-800C-A3E8216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ru-RU" dirty="0"/>
              <a:t>Потыкать палкой слушателя</a:t>
            </a:r>
          </a:p>
        </p:txBody>
      </p:sp>
    </p:spTree>
    <p:extLst>
      <p:ext uri="{BB962C8B-B14F-4D97-AF65-F5344CB8AC3E}">
        <p14:creationId xmlns:p14="http://schemas.microsoft.com/office/powerpoint/2010/main" val="990800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23A318C-449A-A940-BAA2-C5525FBF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346F0405-1756-8D43-86A5-834C1D2BC1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2780928"/>
                <a:ext cx="8820472" cy="16561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Basically, this is a derivative of the derivative: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′′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)′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b="1" dirty="0">
                    <a:solidFill>
                      <a:schemeClr val="accent3"/>
                    </a:solidFill>
                    <a:ea typeface="Myriad Pro" charset="0"/>
                    <a:cs typeface="Myriad Pro" charset="0"/>
                  </a:rPr>
                  <a:t>Example: 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Let’s start with simple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 </a:t>
                </a:r>
                <a:br>
                  <a:rPr lang="en-US" sz="2400" dirty="0">
                    <a:ea typeface="Myriad Pro" charset="0"/>
                    <a:cs typeface="Myriad Pro" charset="0"/>
                  </a:rPr>
                </a:br>
                <a:r>
                  <a:rPr lang="en-US" sz="2400" dirty="0">
                    <a:ea typeface="Myriad Pro" charset="0"/>
                    <a:cs typeface="Myriad Pro" charset="0"/>
                  </a:rPr>
                  <a:t>	     First derivative is: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346F0405-1756-8D43-86A5-834C1D2BC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80928"/>
                <a:ext cx="8820472" cy="1656183"/>
              </a:xfrm>
              <a:prstGeom prst="rect">
                <a:avLst/>
              </a:prstGeom>
              <a:blipFill>
                <a:blip r:embed="rId2"/>
                <a:stretch>
                  <a:fillRect l="-1006" t="-3053" b="-10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D35CF1DB-FE24-D84E-B827-BF1109BCFF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real-valued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 Consider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differentiable (has a derivative) in</a:t>
                </a:r>
                <a:r>
                  <a:rPr lang="ru-RU" sz="2400" dirty="0"/>
                  <a:t> </a:t>
                </a:r>
                <a:r>
                  <a:rPr lang="en-US" sz="2400" dirty="0"/>
                  <a:t>a neighborhood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second derivative</a:t>
                </a:r>
                <a:r>
                  <a:rPr lang="en-US" sz="2400" dirty="0"/>
                  <a:t> in this point, if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714375" indent="-352425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36195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D35CF1DB-FE24-D84E-B827-BF1109BC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blipFill>
                <a:blip r:embed="rId3"/>
                <a:stretch>
                  <a:fillRect l="-1070" t="-24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10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C94B57-009A-564A-8D12-B73437D5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Second derivative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597B7F18-8AA3-8B46-9FB8-4177E8660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2780928"/>
                <a:ext cx="8820472" cy="26642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Basically, this is a derivative of the derivative: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′′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=(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′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)′</m:t>
                      </m:r>
                    </m:oMath>
                  </m:oMathPara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b="1" dirty="0">
                    <a:solidFill>
                      <a:schemeClr val="accent3"/>
                    </a:solidFill>
                    <a:ea typeface="Myriad Pro" charset="0"/>
                    <a:cs typeface="Myriad Pro" charset="0"/>
                  </a:rPr>
                  <a:t>Example: 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Let’s start with simple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 </a:t>
                </a:r>
                <a:br>
                  <a:rPr lang="en-US" sz="2400" dirty="0">
                    <a:ea typeface="Myriad Pro" charset="0"/>
                    <a:cs typeface="Myriad Pro" charset="0"/>
                  </a:rPr>
                </a:br>
                <a:r>
                  <a:rPr lang="en-US" sz="2400" dirty="0">
                    <a:ea typeface="Myriad Pro" charset="0"/>
                    <a:cs typeface="Myriad Pro" charset="0"/>
                  </a:rPr>
                  <a:t>	     First derivative is: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</a:t>
                </a:r>
                <a:br>
                  <a:rPr lang="en-US" sz="2400" dirty="0">
                    <a:ea typeface="Myriad Pro" charset="0"/>
                    <a:cs typeface="Myriad Pro" charset="0"/>
                  </a:rPr>
                </a:br>
                <a:r>
                  <a:rPr lang="en-US" sz="2400" dirty="0">
                    <a:ea typeface="Myriad Pro" charset="0"/>
                    <a:cs typeface="Myriad Pro" charset="0"/>
                  </a:rPr>
                  <a:t>	     Second derivative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′′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=2</m:t>
                    </m:r>
                  </m:oMath>
                </a14:m>
                <a:endParaRPr lang="en-US" sz="2400" b="1" dirty="0">
                  <a:solidFill>
                    <a:schemeClr val="accent3"/>
                  </a:solidFill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b="1" dirty="0">
                    <a:solidFill>
                      <a:schemeClr val="accent3"/>
                    </a:solidFill>
                    <a:ea typeface="Myriad Pro" charset="0"/>
                    <a:cs typeface="Myriad Pro" charset="0"/>
                  </a:rPr>
                  <a:t>Example: 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To test us, let’s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′′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endParaRPr lang="en-US" sz="2400" dirty="0"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8" name="Содержимое 2">
                <a:extLst>
                  <a:ext uri="{FF2B5EF4-FFF2-40B4-BE49-F238E27FC236}">
                    <a16:creationId xmlns:a16="http://schemas.microsoft.com/office/drawing/2014/main" id="{597B7F18-8AA3-8B46-9FB8-4177E866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80928"/>
                <a:ext cx="8820472" cy="2664296"/>
              </a:xfrm>
              <a:prstGeom prst="rect">
                <a:avLst/>
              </a:prstGeom>
              <a:blipFill>
                <a:blip r:embed="rId2"/>
                <a:stretch>
                  <a:fillRect l="-1006" t="-1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FACFE9DC-5480-E341-8779-7232A99D36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real-valued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. Consider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differentiable (has a derivative) in</a:t>
                </a:r>
                <a:r>
                  <a:rPr lang="ru-RU" sz="2400" dirty="0"/>
                  <a:t> </a:t>
                </a:r>
                <a:r>
                  <a:rPr lang="en-US" sz="2400" dirty="0"/>
                  <a:t>a neighborhood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second derivative</a:t>
                </a:r>
                <a:r>
                  <a:rPr lang="en-US" sz="2400" dirty="0"/>
                  <a:t> in this point, if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714375" indent="-352425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  <a:p>
                <a:pPr marL="36195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tabLst>
                    <a:tab pos="542925" algn="l"/>
                  </a:tabLst>
                </a:pPr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FACFE9DC-5480-E341-8779-7232A99D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620688"/>
                <a:ext cx="8280920" cy="2088232"/>
              </a:xfrm>
              <a:prstGeom prst="rect">
                <a:avLst/>
              </a:prstGeom>
              <a:blipFill>
                <a:blip r:embed="rId3"/>
                <a:stretch>
                  <a:fillRect l="-1070" t="-24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36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F0D98-4B07-A444-800C-A3E8216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ru-RU" dirty="0"/>
              <a:t>Потыкать палкой слушателя</a:t>
            </a:r>
          </a:p>
        </p:txBody>
      </p:sp>
    </p:spTree>
    <p:extLst>
      <p:ext uri="{BB962C8B-B14F-4D97-AF65-F5344CB8AC3E}">
        <p14:creationId xmlns:p14="http://schemas.microsoft.com/office/powerpoint/2010/main" val="2456294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Convexity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is an extremely important function property that you will stumble into several times during your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Machine Learning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and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Optimization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courses.</a:t>
            </a:r>
          </a:p>
        </p:txBody>
      </p:sp>
    </p:spTree>
    <p:extLst>
      <p:ext uri="{BB962C8B-B14F-4D97-AF65-F5344CB8AC3E}">
        <p14:creationId xmlns:p14="http://schemas.microsoft.com/office/powerpoint/2010/main" val="2485872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2">
                <a:extLst>
                  <a:ext uri="{FF2B5EF4-FFF2-40B4-BE49-F238E27FC236}">
                    <a16:creationId xmlns:a16="http://schemas.microsoft.com/office/drawing/2014/main" id="{1861CFFE-35EE-B946-BF32-90FE34CF5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304" y="1700808"/>
                <a:ext cx="8280920" cy="122413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called convex if a segment between two points of the graph lies (strictly) above the curve.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Example</a:t>
                </a:r>
                <a:r>
                  <a:rPr lang="en-US" sz="2400" dirty="0"/>
                  <a:t>: simple example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Содержимое 2">
                <a:extLst>
                  <a:ext uri="{FF2B5EF4-FFF2-40B4-BE49-F238E27FC236}">
                    <a16:creationId xmlns:a16="http://schemas.microsoft.com/office/drawing/2014/main" id="{1861CFFE-35EE-B946-BF32-90FE34CF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" y="1700808"/>
                <a:ext cx="8280920" cy="1224136"/>
              </a:xfrm>
              <a:prstGeom prst="rect">
                <a:avLst/>
              </a:prstGeom>
              <a:blipFill>
                <a:blip r:embed="rId2"/>
                <a:stretch>
                  <a:fillRect l="-1070" t="-4082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EA34A811-21DF-3345-8913-77E10BDAE7F2}"/>
              </a:ext>
            </a:extLst>
          </p:cNvPr>
          <p:cNvSpPr txBox="1">
            <a:spLocks/>
          </p:cNvSpPr>
          <p:nvPr/>
        </p:nvSpPr>
        <p:spPr>
          <a:xfrm>
            <a:off x="593304" y="5592289"/>
            <a:ext cx="8280920" cy="7920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The opposite layout – a segment below the graph – is called </a:t>
            </a:r>
            <a:r>
              <a:rPr lang="en-US" sz="2400" dirty="0">
                <a:solidFill>
                  <a:srgbClr val="C00000"/>
                </a:solidFill>
              </a:rPr>
              <a:t>concave</a:t>
            </a:r>
            <a:r>
              <a:rPr lang="en-US" sz="2400" dirty="0"/>
              <a:t>.</a:t>
            </a:r>
            <a:endParaRPr lang="en-US" sz="2400" i="1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3086A5-BC77-E647-815A-B5F6E0473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58980"/>
            <a:ext cx="2691358" cy="23992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7354BE-FC81-A240-B2C5-ABD5B5144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07" y="3087592"/>
            <a:ext cx="2763366" cy="2434854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47C460B-0508-0440-8B1B-8BF929CB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4" name="Содержимое 2">
            <a:extLst>
              <a:ext uri="{FF2B5EF4-FFF2-40B4-BE49-F238E27FC236}">
                <a16:creationId xmlns:a16="http://schemas.microsoft.com/office/drawing/2014/main" id="{75C651A1-8466-7946-A255-39023E83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solidFill>
                  <a:srgbClr val="C00000"/>
                </a:solidFill>
                <a:latin typeface="Myriad Pro" charset="0"/>
                <a:ea typeface="Myriad Pro" charset="0"/>
                <a:cs typeface="Myriad Pro" charset="0"/>
              </a:rPr>
              <a:t>Convexity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is an extremely important function property that you will stumble into several times during your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Machine Learning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and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Optimization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courses.</a:t>
            </a:r>
          </a:p>
        </p:txBody>
      </p:sp>
    </p:spTree>
    <p:extLst>
      <p:ext uri="{BB962C8B-B14F-4D97-AF65-F5344CB8AC3E}">
        <p14:creationId xmlns:p14="http://schemas.microsoft.com/office/powerpoint/2010/main" val="782590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To understand basic optimization meaning of convexity, we need to define another intuitive thing: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Содержимое 2">
                <a:extLst>
                  <a:ext uri="{FF2B5EF4-FFF2-40B4-BE49-F238E27FC236}">
                    <a16:creationId xmlns:a16="http://schemas.microsoft.com/office/drawing/2014/main" id="{1861CFFE-35EE-B946-BF32-90FE34CF5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304" y="1487165"/>
                <a:ext cx="8280920" cy="122413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local extremum</a:t>
                </a:r>
                <a:r>
                  <a:rPr lang="en-US" sz="2400" dirty="0"/>
                  <a:t>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is the greatest or the lowest (thus,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extremal</a:t>
                </a:r>
                <a:r>
                  <a:rPr lang="en-US" sz="2400" dirty="0"/>
                  <a:t>) value in some neighborhood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Содержимое 2">
                <a:extLst>
                  <a:ext uri="{FF2B5EF4-FFF2-40B4-BE49-F238E27FC236}">
                    <a16:creationId xmlns:a16="http://schemas.microsoft.com/office/drawing/2014/main" id="{1861CFFE-35EE-B946-BF32-90FE34CF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" y="1487165"/>
                <a:ext cx="8280920" cy="1224136"/>
              </a:xfrm>
              <a:prstGeom prst="rect">
                <a:avLst/>
              </a:prstGeom>
              <a:blipFill>
                <a:blip r:embed="rId2"/>
                <a:stretch>
                  <a:fillRect l="-1070" t="-4082" b="-20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73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AE418DDB-99FE-F941-9CDC-E8F06B553A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6479" y="2924944"/>
                <a:ext cx="4407521" cy="2445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𝐴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is a local maximum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is a local minimum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𝐶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is not an extremum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As opposed to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local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, overall greatest and lowest values are called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global extrema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AE418DDB-99FE-F941-9CDC-E8F06B55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9" y="2924944"/>
                <a:ext cx="4407521" cy="2445891"/>
              </a:xfrm>
              <a:prstGeom prst="rect">
                <a:avLst/>
              </a:prstGeom>
              <a:blipFill>
                <a:blip r:embed="rId2"/>
                <a:stretch>
                  <a:fillRect l="-2011" t="-2062" b="-7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E00E02-A4DA-1B47-841B-E21910CBB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8"/>
          <a:stretch/>
        </p:blipFill>
        <p:spPr>
          <a:xfrm>
            <a:off x="1035118" y="2969687"/>
            <a:ext cx="3372404" cy="2259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37F9BE-290E-184F-B892-F5B194FA4365}"/>
              </a:ext>
            </a:extLst>
          </p:cNvPr>
          <p:cNvSpPr txBox="1"/>
          <p:nvPr/>
        </p:nvSpPr>
        <p:spPr>
          <a:xfrm>
            <a:off x="2051720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4551A-0382-2346-9297-D5A5586F9F00}"/>
              </a:ext>
            </a:extLst>
          </p:cNvPr>
          <p:cNvSpPr txBox="1"/>
          <p:nvPr/>
        </p:nvSpPr>
        <p:spPr>
          <a:xfrm>
            <a:off x="3347864" y="39632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</a:t>
            </a:r>
            <a:endParaRPr lang="ru-RU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4C7DD-F516-F640-8BC5-4895DE285511}"/>
              </a:ext>
            </a:extLst>
          </p:cNvPr>
          <p:cNvSpPr txBox="1"/>
          <p:nvPr/>
        </p:nvSpPr>
        <p:spPr>
          <a:xfrm>
            <a:off x="2721320" y="35859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48D202E-F049-494E-8FD3-243C0334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1" name="Содержимое 2">
            <a:extLst>
              <a:ext uri="{FF2B5EF4-FFF2-40B4-BE49-F238E27FC236}">
                <a16:creationId xmlns:a16="http://schemas.microsoft.com/office/drawing/2014/main" id="{77422C65-59B0-3247-8B7D-1B033A8F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To understand basic optimization meaning of convexity, we need to define another intuitive thing: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21108DF5-28FC-7D45-9333-32F859FDA0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304" y="1487165"/>
                <a:ext cx="8280920" cy="122413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local extremum</a:t>
                </a:r>
                <a:r>
                  <a:rPr lang="en-US" sz="2400" dirty="0"/>
                  <a:t>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is the greatest or the lowest (thus,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extremal</a:t>
                </a:r>
                <a:r>
                  <a:rPr lang="en-US" sz="2400" dirty="0"/>
                  <a:t>) value in some neighborhood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21108DF5-28FC-7D45-9333-32F859FD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" y="1487165"/>
                <a:ext cx="8280920" cy="1224136"/>
              </a:xfrm>
              <a:prstGeom prst="rect">
                <a:avLst/>
              </a:prstGeom>
              <a:blipFill>
                <a:blip r:embed="rId4"/>
                <a:stretch>
                  <a:fillRect l="-1070" t="-4082" b="-20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87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5D084628-C8A8-E644-8428-66EC1066A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5445224"/>
                <a:ext cx="8280920" cy="864095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Since first derivative positive or negative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relates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monotonicity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, then in the local extremum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5D084628-C8A8-E644-8428-66EC1066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45224"/>
                <a:ext cx="8280920" cy="864095"/>
              </a:xfrm>
              <a:prstGeom prst="rect">
                <a:avLst/>
              </a:prstGeom>
              <a:blipFill>
                <a:blip r:embed="rId2"/>
                <a:stretch>
                  <a:fillRect l="-916" t="-7143" b="-4286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одержимое 2">
                <a:extLst>
                  <a:ext uri="{FF2B5EF4-FFF2-40B4-BE49-F238E27FC236}">
                    <a16:creationId xmlns:a16="http://schemas.microsoft.com/office/drawing/2014/main" id="{90AAE3F3-2EC2-7B4C-B385-3224181821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6479" y="2924944"/>
                <a:ext cx="4407521" cy="2445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𝐴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is a local maximum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is a local minimum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𝐶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is not an extremum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As opposed to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local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, overall greatest and lowest values are called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global extrema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Содержимое 2">
                <a:extLst>
                  <a:ext uri="{FF2B5EF4-FFF2-40B4-BE49-F238E27FC236}">
                    <a16:creationId xmlns:a16="http://schemas.microsoft.com/office/drawing/2014/main" id="{90AAE3F3-2EC2-7B4C-B385-3224181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9" y="2924944"/>
                <a:ext cx="4407521" cy="2445891"/>
              </a:xfrm>
              <a:prstGeom prst="rect">
                <a:avLst/>
              </a:prstGeom>
              <a:blipFill>
                <a:blip r:embed="rId3"/>
                <a:stretch>
                  <a:fillRect l="-2011" t="-2062" b="-7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6B6040-7860-4B47-9F8B-5494DF74E1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8"/>
          <a:stretch/>
        </p:blipFill>
        <p:spPr>
          <a:xfrm>
            <a:off x="1035118" y="2969687"/>
            <a:ext cx="3372404" cy="2259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F43734-CDD4-3644-A0D8-A5184F046E88}"/>
              </a:ext>
            </a:extLst>
          </p:cNvPr>
          <p:cNvSpPr txBox="1"/>
          <p:nvPr/>
        </p:nvSpPr>
        <p:spPr>
          <a:xfrm>
            <a:off x="2051720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ru-RU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DD8CA-E69F-4B42-9101-F63EDC1B3C11}"/>
              </a:ext>
            </a:extLst>
          </p:cNvPr>
          <p:cNvSpPr txBox="1"/>
          <p:nvPr/>
        </p:nvSpPr>
        <p:spPr>
          <a:xfrm>
            <a:off x="3347864" y="39632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</a:t>
            </a:r>
            <a:endParaRPr lang="ru-RU" i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0D418-DFD4-5D4E-A84C-2E273ACEE731}"/>
              </a:ext>
            </a:extLst>
          </p:cNvPr>
          <p:cNvSpPr txBox="1"/>
          <p:nvPr/>
        </p:nvSpPr>
        <p:spPr>
          <a:xfrm>
            <a:off x="2721320" y="35859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E6F4E4B-4C32-7F46-88D5-E848613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1" name="Содержимое 2">
            <a:extLst>
              <a:ext uri="{FF2B5EF4-FFF2-40B4-BE49-F238E27FC236}">
                <a16:creationId xmlns:a16="http://schemas.microsoft.com/office/drawing/2014/main" id="{CD879771-13D2-8849-9AC1-51194E50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To understand basic optimization meaning of convexity, we need to define another intuitive thing: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F0ADACDC-8932-6E43-8FED-99AB7BB595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304" y="1487165"/>
                <a:ext cx="8280920" cy="122413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called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local extremum</a:t>
                </a:r>
                <a:r>
                  <a:rPr lang="en-US" sz="2400" dirty="0"/>
                  <a:t>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is the greatest or the lowest (thus,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extremal</a:t>
                </a:r>
                <a:r>
                  <a:rPr lang="en-US" sz="2400" dirty="0"/>
                  <a:t>) value in some neighborhood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Содержимое 2">
                <a:extLst>
                  <a:ext uri="{FF2B5EF4-FFF2-40B4-BE49-F238E27FC236}">
                    <a16:creationId xmlns:a16="http://schemas.microsoft.com/office/drawing/2014/main" id="{F0ADACDC-8932-6E43-8FED-99AB7BB5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4" y="1487165"/>
                <a:ext cx="8280920" cy="1224136"/>
              </a:xfrm>
              <a:prstGeom prst="rect">
                <a:avLst/>
              </a:prstGeom>
              <a:blipFill>
                <a:blip r:embed="rId5"/>
                <a:stretch>
                  <a:fillRect l="-1070" t="-4082" b="-20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654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5D084628-C8A8-E644-8428-66EC1066A203}"/>
              </a:ext>
            </a:extLst>
          </p:cNvPr>
          <p:cNvSpPr txBox="1">
            <a:spLocks/>
          </p:cNvSpPr>
          <p:nvPr/>
        </p:nvSpPr>
        <p:spPr>
          <a:xfrm>
            <a:off x="565787" y="620688"/>
            <a:ext cx="8280920" cy="86409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In case of convex (or concave) functions, the </a:t>
            </a:r>
            <a:r>
              <a:rPr lang="en-US" sz="2400" dirty="0">
                <a:solidFill>
                  <a:srgbClr val="C00000"/>
                </a:solidFill>
              </a:rPr>
              <a:t>global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local</a:t>
            </a:r>
            <a:r>
              <a:rPr lang="en-US" sz="2400" dirty="0"/>
              <a:t> extremum </a:t>
            </a:r>
            <a:r>
              <a:rPr lang="en-US" sz="2400" dirty="0">
                <a:solidFill>
                  <a:srgbClr val="C00000"/>
                </a:solidFill>
              </a:rPr>
              <a:t>coincide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8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5174A36-6D88-0B4E-B8FA-48EC6ACC61DA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BD15B409-3545-1D40-818C-6E83B1C74232}"/>
              </a:ext>
            </a:extLst>
          </p:cNvPr>
          <p:cNvSpPr txBox="1">
            <a:spLocks/>
          </p:cNvSpPr>
          <p:nvPr/>
        </p:nvSpPr>
        <p:spPr>
          <a:xfrm>
            <a:off x="4884665" y="1636725"/>
            <a:ext cx="3798168" cy="14463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The line that intersects the graph twice</a:t>
            </a:r>
            <a:r>
              <a:rPr lang="ru-RU" sz="2400" dirty="0"/>
              <a:t> </a:t>
            </a:r>
            <a:r>
              <a:rPr lang="en-US" sz="2400" dirty="0"/>
              <a:t>is called its </a:t>
            </a:r>
            <a:r>
              <a:rPr lang="en-US" sz="2400" dirty="0">
                <a:solidFill>
                  <a:srgbClr val="C00000"/>
                </a:solidFill>
              </a:rPr>
              <a:t>secant</a:t>
            </a:r>
            <a:r>
              <a:rPr lang="en-US" sz="2400" dirty="0"/>
              <a:t>. And it is not what we are looking for.</a:t>
            </a:r>
            <a:endParaRPr lang="en-US" sz="2400" i="1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4F57886-94C5-8B4C-B2DF-862ACB8D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34562"/>
            <a:ext cx="3951808" cy="2963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E153B3-A895-A546-B78D-D825CF0FF989}"/>
              </a:ext>
            </a:extLst>
          </p:cNvPr>
          <p:cNvSpPr txBox="1"/>
          <p:nvPr/>
        </p:nvSpPr>
        <p:spPr>
          <a:xfrm>
            <a:off x="1547664" y="44063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78F973-AAC8-6C4C-987D-ADC45A6E22EA}"/>
              </a:ext>
            </a:extLst>
          </p:cNvPr>
          <p:cNvSpPr txBox="1"/>
          <p:nvPr/>
        </p:nvSpPr>
        <p:spPr>
          <a:xfrm>
            <a:off x="3706316" y="43854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5523F-655C-6D4F-9136-24FB1F09CD6B}"/>
              </a:ext>
            </a:extLst>
          </p:cNvPr>
          <p:cNvSpPr txBox="1"/>
          <p:nvPr/>
        </p:nvSpPr>
        <p:spPr>
          <a:xfrm>
            <a:off x="1052015" y="271377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A52EDAD-8457-CD45-8D41-227DE0B193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definition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Содержимое 2">
                <a:extLst>
                  <a:ext uri="{FF2B5EF4-FFF2-40B4-BE49-F238E27FC236}">
                    <a16:creationId xmlns:a16="http://schemas.microsoft.com/office/drawing/2014/main" id="{1340C713-2701-5B45-845E-08AE2BAF37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Assume we want to solve the following puzzle: we have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 and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What is the closest linear function that resembles ours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 given point</a:t>
                </a: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24" name="Содержимое 2">
                <a:extLst>
                  <a:ext uri="{FF2B5EF4-FFF2-40B4-BE49-F238E27FC236}">
                    <a16:creationId xmlns:a16="http://schemas.microsoft.com/office/drawing/2014/main" id="{1340C713-2701-5B45-845E-08AE2BAF3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  <a:blipFill>
                <a:blip r:embed="rId3"/>
                <a:stretch>
                  <a:fillRect l="-1007" t="-555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19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E1FB82E7-1C3F-0040-B65C-259B36D481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019" y="1579813"/>
                <a:ext cx="4266728" cy="336135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Consider two times differentiable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on the segment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400" dirty="0"/>
                  <a:t> at every point of the segment, then the function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convex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at every point of the segment, then the function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concave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E1FB82E7-1C3F-0040-B65C-259B36D4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9" y="1579813"/>
                <a:ext cx="4266728" cy="3361355"/>
              </a:xfrm>
              <a:prstGeom prst="rect">
                <a:avLst/>
              </a:prstGeom>
              <a:blipFill>
                <a:blip r:embed="rId2"/>
                <a:stretch>
                  <a:fillRect l="-2071" t="-1498" r="-1183" b="-48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74E1F2-6D61-DA4B-B828-014CD6B6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90" y="1579814"/>
            <a:ext cx="3361354" cy="3361354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3808961-BD6E-D245-B5B0-F02552B7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DECCB065-E0E6-9C47-BD68-D21BDAC6968A}"/>
              </a:ext>
            </a:extLst>
          </p:cNvPr>
          <p:cNvSpPr txBox="1">
            <a:spLocks/>
          </p:cNvSpPr>
          <p:nvPr/>
        </p:nvSpPr>
        <p:spPr>
          <a:xfrm>
            <a:off x="565787" y="620688"/>
            <a:ext cx="8280920" cy="86409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In case of convex (or concave) functions, the </a:t>
            </a:r>
            <a:r>
              <a:rPr lang="en-US" sz="2400" dirty="0">
                <a:solidFill>
                  <a:srgbClr val="C00000"/>
                </a:solidFill>
              </a:rPr>
              <a:t>global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local</a:t>
            </a:r>
            <a:r>
              <a:rPr lang="en-US" sz="2400" dirty="0"/>
              <a:t> extremum </a:t>
            </a:r>
            <a:r>
              <a:rPr lang="en-US" sz="2400" dirty="0">
                <a:solidFill>
                  <a:srgbClr val="C00000"/>
                </a:solidFill>
              </a:rPr>
              <a:t>coincide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174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011" y="5083003"/>
                <a:ext cx="8820472" cy="864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Since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convexity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 (concavity) indicates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monotonic rise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 (fall) of the first derivative, their can be no more than 1 point where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ru-RU" sz="2400" dirty="0"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there can be only </a:t>
                </a:r>
                <a:r>
                  <a:rPr lang="en-US" sz="2400" dirty="0">
                    <a:solidFill>
                      <a:srgbClr val="C00000"/>
                    </a:solidFill>
                    <a:ea typeface="Myriad Pro" charset="0"/>
                    <a:cs typeface="Myriad Pro" charset="0"/>
                  </a:rPr>
                  <a:t>one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 extremum.</a:t>
                </a:r>
              </a:p>
            </p:txBody>
          </p:sp>
        </mc:Choice>
        <mc:Fallback xmlns="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B90A8168-EFDF-ED4C-A302-B28D2BBD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1" y="5083003"/>
                <a:ext cx="8820472" cy="864095"/>
              </a:xfrm>
              <a:prstGeom prst="rect">
                <a:avLst/>
              </a:prstGeom>
              <a:blipFill>
                <a:blip r:embed="rId2"/>
                <a:stretch>
                  <a:fillRect l="-1006" t="-5797" b="-57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Содержимое 2">
            <a:extLst>
              <a:ext uri="{FF2B5EF4-FFF2-40B4-BE49-F238E27FC236}">
                <a16:creationId xmlns:a16="http://schemas.microsoft.com/office/drawing/2014/main" id="{AE087002-E0FC-634F-A43D-DC8770FC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3A6BA3DF-C0CB-FC4B-8132-B49F4B34E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019" y="1579813"/>
                <a:ext cx="4266728" cy="336135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Consider two times differentiable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on the segment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400" dirty="0"/>
                  <a:t> at every point of the segment, then the function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convex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at every point of the segment, then the function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concave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Содержимое 2">
                <a:extLst>
                  <a:ext uri="{FF2B5EF4-FFF2-40B4-BE49-F238E27FC236}">
                    <a16:creationId xmlns:a16="http://schemas.microsoft.com/office/drawing/2014/main" id="{3A6BA3DF-C0CB-FC4B-8132-B49F4B34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9" y="1579813"/>
                <a:ext cx="4266728" cy="3361355"/>
              </a:xfrm>
              <a:prstGeom prst="rect">
                <a:avLst/>
              </a:prstGeom>
              <a:blipFill>
                <a:blip r:embed="rId3"/>
                <a:stretch>
                  <a:fillRect l="-2071" t="-1498" r="-1183" b="-48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B8A859-6680-384F-99D3-B8CC07921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90" y="1579814"/>
            <a:ext cx="3361354" cy="3361354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AD98D7E-C339-3940-AF11-B52920B6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Convex function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7" name="Содержимое 2">
            <a:extLst>
              <a:ext uri="{FF2B5EF4-FFF2-40B4-BE49-F238E27FC236}">
                <a16:creationId xmlns:a16="http://schemas.microsoft.com/office/drawing/2014/main" id="{E329E717-D104-354A-99A6-B7F80B7030DE}"/>
              </a:ext>
            </a:extLst>
          </p:cNvPr>
          <p:cNvSpPr txBox="1">
            <a:spLocks/>
          </p:cNvSpPr>
          <p:nvPr/>
        </p:nvSpPr>
        <p:spPr>
          <a:xfrm>
            <a:off x="565787" y="620688"/>
            <a:ext cx="8280920" cy="86409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In case of convex (or concave) functions, the </a:t>
            </a:r>
            <a:r>
              <a:rPr lang="en-US" sz="2400" dirty="0">
                <a:solidFill>
                  <a:srgbClr val="C00000"/>
                </a:solidFill>
              </a:rPr>
              <a:t>global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local</a:t>
            </a:r>
            <a:r>
              <a:rPr lang="en-US" sz="2400" dirty="0"/>
              <a:t> extremum </a:t>
            </a:r>
            <a:r>
              <a:rPr lang="en-US" sz="2400" dirty="0">
                <a:solidFill>
                  <a:srgbClr val="C00000"/>
                </a:solidFill>
              </a:rPr>
              <a:t>coincide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3665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343333" y="620688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If we define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second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derivative, we probably should think about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third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forth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th…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5174A36-6D88-0B4E-B8FA-48EC6ACC61DA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10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E1FB82E7-1C3F-0040-B65C-259B36D481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488942"/>
                <a:ext cx="8236429" cy="1826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We define higher-order derivatives </a:t>
                </a:r>
                <a:r>
                  <a:rPr lang="en-US" sz="2400" i="1" dirty="0"/>
                  <a:t>recursively</a:t>
                </a:r>
                <a:r>
                  <a:rPr lang="en-US" sz="2400" dirty="0"/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Suppose, we need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derivative. It is easy: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Proposition: to generalize, we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E1FB82E7-1C3F-0040-B65C-259B36D4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8942"/>
                <a:ext cx="8236429" cy="1826758"/>
              </a:xfrm>
              <a:prstGeom prst="rect">
                <a:avLst/>
              </a:prstGeom>
              <a:blipFill>
                <a:blip r:embed="rId2"/>
                <a:stretch>
                  <a:fillRect l="-1231" t="-2740" b="-54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5174A36-6D88-0B4E-B8FA-48EC6ACC61DA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EFD8050-D7E9-8C41-B41F-90E76E35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4684A6B5-9B54-2642-A50C-9D4F2F45463E}"/>
              </a:ext>
            </a:extLst>
          </p:cNvPr>
          <p:cNvSpPr txBox="1">
            <a:spLocks/>
          </p:cNvSpPr>
          <p:nvPr/>
        </p:nvSpPr>
        <p:spPr>
          <a:xfrm>
            <a:off x="343333" y="620688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If we define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second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derivative, we probably should think about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third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forth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th…</a:t>
            </a:r>
          </a:p>
        </p:txBody>
      </p:sp>
    </p:spTree>
    <p:extLst>
      <p:ext uri="{BB962C8B-B14F-4D97-AF65-F5344CB8AC3E}">
        <p14:creationId xmlns:p14="http://schemas.microsoft.com/office/powerpoint/2010/main" val="1413553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5174A36-6D88-0B4E-B8FA-48EC6ACC61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675" y="3542300"/>
                <a:ext cx="8820472" cy="864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ea typeface="Myriad Pro" charset="0"/>
                    <a:cs typeface="Myriad Pro" charset="0"/>
                  </a:rPr>
                  <a:t>Example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5174A36-6D88-0B4E-B8FA-48EC6ACC6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5" y="3542300"/>
                <a:ext cx="8820472" cy="864095"/>
              </a:xfrm>
              <a:prstGeom prst="rect">
                <a:avLst/>
              </a:prstGeom>
              <a:blipFill>
                <a:blip r:embed="rId2"/>
                <a:stretch>
                  <a:fillRect l="-1007" t="-5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9ACDC99A-D6BD-5145-A201-5D673CE1E5B4}"/>
              </a:ext>
            </a:extLst>
          </p:cNvPr>
          <p:cNvSpPr txBox="1">
            <a:spLocks/>
          </p:cNvSpPr>
          <p:nvPr/>
        </p:nvSpPr>
        <p:spPr>
          <a:xfrm>
            <a:off x="296011" y="1579813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2FDBA9BC-6C3E-C743-BAE5-9DA8490D0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488942"/>
                <a:ext cx="8236429" cy="1826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We define higher-order derivatives </a:t>
                </a:r>
                <a:r>
                  <a:rPr lang="en-US" sz="2400" i="1" dirty="0"/>
                  <a:t>recursively</a:t>
                </a:r>
                <a:r>
                  <a:rPr lang="en-US" sz="2400" dirty="0"/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Suppose, we need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derivative. It is easy: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Proposition: to generalize, we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2FDBA9BC-6C3E-C743-BAE5-9DA8490D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8942"/>
                <a:ext cx="8236429" cy="1826758"/>
              </a:xfrm>
              <a:prstGeom prst="rect">
                <a:avLst/>
              </a:prstGeom>
              <a:blipFill>
                <a:blip r:embed="rId3"/>
                <a:stretch>
                  <a:fillRect l="-1231" t="-2740" b="-54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40EBF1F-1BB8-4842-A8FE-07473B5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4" name="Содержимое 2">
            <a:extLst>
              <a:ext uri="{FF2B5EF4-FFF2-40B4-BE49-F238E27FC236}">
                <a16:creationId xmlns:a16="http://schemas.microsoft.com/office/drawing/2014/main" id="{D8B67503-A740-3E42-8E1B-58EE80B0B351}"/>
              </a:ext>
            </a:extLst>
          </p:cNvPr>
          <p:cNvSpPr txBox="1">
            <a:spLocks/>
          </p:cNvSpPr>
          <p:nvPr/>
        </p:nvSpPr>
        <p:spPr>
          <a:xfrm>
            <a:off x="343333" y="620688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If we define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second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derivative, we probably should think about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third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forth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th…</a:t>
            </a:r>
          </a:p>
        </p:txBody>
      </p:sp>
    </p:spTree>
    <p:extLst>
      <p:ext uri="{BB962C8B-B14F-4D97-AF65-F5344CB8AC3E}">
        <p14:creationId xmlns:p14="http://schemas.microsoft.com/office/powerpoint/2010/main" val="997648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61914-3A69-5A4B-A7A5-BDD7723B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3729"/>
            <a:ext cx="8229600" cy="1143000"/>
          </a:xfrm>
        </p:spPr>
        <p:txBody>
          <a:bodyPr/>
          <a:lstStyle/>
          <a:p>
            <a:r>
              <a:rPr lang="ru-RU" dirty="0"/>
              <a:t>Потыкать палкой в слушателя</a:t>
            </a:r>
          </a:p>
        </p:txBody>
      </p:sp>
    </p:spTree>
    <p:extLst>
      <p:ext uri="{BB962C8B-B14F-4D97-AF65-F5344CB8AC3E}">
        <p14:creationId xmlns:p14="http://schemas.microsoft.com/office/powerpoint/2010/main" val="2139008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5174A36-6D88-0B4E-B8FA-48EC6ACC61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675" y="3542300"/>
                <a:ext cx="8820472" cy="864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ea typeface="Myriad Pro" charset="0"/>
                    <a:cs typeface="Myriad Pro" charset="0"/>
                  </a:rPr>
                  <a:t>Example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	   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ea typeface="Myriad Pro" charset="0"/>
                    <a:cs typeface="Myriad Pro" charset="0"/>
                  </a:rPr>
                  <a:t>Example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400" dirty="0">
                  <a:ea typeface="Myriad Pro" charset="0"/>
                  <a:cs typeface="Myriad Pro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A5174A36-6D88-0B4E-B8FA-48EC6ACC6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5" y="3542300"/>
                <a:ext cx="8820472" cy="864095"/>
              </a:xfrm>
              <a:prstGeom prst="rect">
                <a:avLst/>
              </a:prstGeom>
              <a:blipFill>
                <a:blip r:embed="rId2"/>
                <a:stretch>
                  <a:fillRect l="-1007" t="-5797" b="-7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Содержимое 2">
            <a:extLst>
              <a:ext uri="{FF2B5EF4-FFF2-40B4-BE49-F238E27FC236}">
                <a16:creationId xmlns:a16="http://schemas.microsoft.com/office/drawing/2014/main" id="{2CFE292C-28E0-9E48-8A6E-F787CC5EE41C}"/>
              </a:ext>
            </a:extLst>
          </p:cNvPr>
          <p:cNvSpPr txBox="1">
            <a:spLocks/>
          </p:cNvSpPr>
          <p:nvPr/>
        </p:nvSpPr>
        <p:spPr>
          <a:xfrm>
            <a:off x="296011" y="1579813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9CF79998-8AAF-CF41-89C9-5DF92E1E2696}"/>
              </a:ext>
            </a:extLst>
          </p:cNvPr>
          <p:cNvSpPr txBox="1">
            <a:spLocks/>
          </p:cNvSpPr>
          <p:nvPr/>
        </p:nvSpPr>
        <p:spPr>
          <a:xfrm>
            <a:off x="296011" y="1579813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FFFFFA9-EAEA-4F43-9717-74F37581F1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488942"/>
                <a:ext cx="8236429" cy="1826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We define higher-order derivatives </a:t>
                </a:r>
                <a:r>
                  <a:rPr lang="en-US" sz="2400" i="1" dirty="0"/>
                  <a:t>recursively</a:t>
                </a:r>
                <a:r>
                  <a:rPr lang="en-US" sz="2400" dirty="0"/>
                  <a:t>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Suppose, we need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derivative. It is easy: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Proposition: to generalize, we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6FFFFFA9-EAEA-4F43-9717-74F37581F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8942"/>
                <a:ext cx="8236429" cy="1826758"/>
              </a:xfrm>
              <a:prstGeom prst="rect">
                <a:avLst/>
              </a:prstGeom>
              <a:blipFill>
                <a:blip r:embed="rId3"/>
                <a:stretch>
                  <a:fillRect l="-1231" t="-2740" b="-54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9CB153F-CD09-7D48-A755-F61F8834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15" name="Содержимое 2">
            <a:extLst>
              <a:ext uri="{FF2B5EF4-FFF2-40B4-BE49-F238E27FC236}">
                <a16:creationId xmlns:a16="http://schemas.microsoft.com/office/drawing/2014/main" id="{9921F250-C797-F34F-869F-4EA6479EDF8D}"/>
              </a:ext>
            </a:extLst>
          </p:cNvPr>
          <p:cNvSpPr txBox="1">
            <a:spLocks/>
          </p:cNvSpPr>
          <p:nvPr/>
        </p:nvSpPr>
        <p:spPr>
          <a:xfrm>
            <a:off x="343333" y="620688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If we define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second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derivative, we probably should think about the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third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forth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, </a:t>
            </a:r>
            <a:r>
              <a:rPr lang="en-US" sz="2400" i="1" dirty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th…</a:t>
            </a:r>
          </a:p>
        </p:txBody>
      </p:sp>
    </p:spTree>
    <p:extLst>
      <p:ext uri="{BB962C8B-B14F-4D97-AF65-F5344CB8AC3E}">
        <p14:creationId xmlns:p14="http://schemas.microsoft.com/office/powerpoint/2010/main" val="675180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E1FB82E7-1C3F-0040-B65C-259B36D481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354" y="620688"/>
                <a:ext cx="8236429" cy="185306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Similarly one should define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differential: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Or simpler: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Содержимое 2">
                <a:extLst>
                  <a:ext uri="{FF2B5EF4-FFF2-40B4-BE49-F238E27FC236}">
                    <a16:creationId xmlns:a16="http://schemas.microsoft.com/office/drawing/2014/main" id="{E1FB82E7-1C3F-0040-B65C-259B36D4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4" y="620688"/>
                <a:ext cx="8236429" cy="1853067"/>
              </a:xfrm>
              <a:prstGeom prst="rect">
                <a:avLst/>
              </a:prstGeom>
              <a:blipFill>
                <a:blip r:embed="rId2"/>
                <a:stretch>
                  <a:fillRect l="-1075" t="-2703" b="-6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594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7C97E71-DAC7-C846-A322-391F72D5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FD71269E-D9BF-E140-B9D3-2BE67FEE23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354" y="620688"/>
                <a:ext cx="8236429" cy="185306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Similarly one should define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differential: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Or simpler: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Example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Содержимое 2">
                <a:extLst>
                  <a:ext uri="{FF2B5EF4-FFF2-40B4-BE49-F238E27FC236}">
                    <a16:creationId xmlns:a16="http://schemas.microsoft.com/office/drawing/2014/main" id="{FD71269E-D9BF-E140-B9D3-2BE67FEE2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4" y="620688"/>
                <a:ext cx="8236429" cy="1853067"/>
              </a:xfrm>
              <a:prstGeom prst="rect">
                <a:avLst/>
              </a:prstGeom>
              <a:blipFill>
                <a:blip r:embed="rId2"/>
                <a:stretch>
                  <a:fillRect l="-1075" t="-2703" b="-527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37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75469046-8270-2A4B-B11B-B3DB67C7AB95}"/>
              </a:ext>
            </a:extLst>
          </p:cNvPr>
          <p:cNvSpPr txBox="1">
            <a:spLocks/>
          </p:cNvSpPr>
          <p:nvPr/>
        </p:nvSpPr>
        <p:spPr>
          <a:xfrm>
            <a:off x="343333" y="5247472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r>
              <a:rPr lang="en-US" sz="240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A8D5C730-68E9-1A45-86A3-E86F048AB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298" y="2586794"/>
                <a:ext cx="8734206" cy="40191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b="1" dirty="0">
                    <a:ea typeface="Myriad Pro" charset="0"/>
                    <a:cs typeface="Myriad Pro" charset="0"/>
                  </a:rPr>
                  <a:t>Please, note</a:t>
                </a:r>
                <a:r>
                  <a:rPr lang="en-US" sz="2400" dirty="0">
                    <a:ea typeface="Myriad Pro" charset="0"/>
                    <a:cs typeface="Myriad Pro" charset="0"/>
                  </a:rPr>
                  <a:t>: the last formula holds only for independent variable!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ea typeface="Myriad Pro" charset="0"/>
                    <a:cs typeface="Myriad Pro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. Try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towards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𝑡</m:t>
                    </m:r>
                  </m:oMath>
                </a14:m>
                <a:r>
                  <a:rPr lang="en-US" sz="2400" dirty="0">
                    <a:ea typeface="Myriad Pro" charset="0"/>
                    <a:cs typeface="Myriad Pro" charset="0"/>
                  </a:rPr>
                  <a:t> and compare!</a:t>
                </a:r>
              </a:p>
            </p:txBody>
          </p:sp>
        </mc:Choice>
        <mc:Fallback>
          <p:sp>
            <p:nvSpPr>
              <p:cNvPr id="6" name="Содержимое 2">
                <a:extLst>
                  <a:ext uri="{FF2B5EF4-FFF2-40B4-BE49-F238E27FC236}">
                    <a16:creationId xmlns:a16="http://schemas.microsoft.com/office/drawing/2014/main" id="{A8D5C730-68E9-1A45-86A3-E86F048A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" y="2586794"/>
                <a:ext cx="8734206" cy="401915"/>
              </a:xfrm>
              <a:prstGeom prst="rect">
                <a:avLst/>
              </a:prstGeom>
              <a:blipFill>
                <a:blip r:embed="rId2"/>
                <a:stretch>
                  <a:fillRect l="-870" t="-18750" b="-2375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F5F6709-10CB-4849-9CBB-21A081D8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Higher-order derivatives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049F5416-F045-A943-BBCD-8D8B8B9A1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354" y="620688"/>
                <a:ext cx="8236429" cy="185306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Similarly one should define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differential: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Or simpler: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Содержимое 2">
                <a:extLst>
                  <a:ext uri="{FF2B5EF4-FFF2-40B4-BE49-F238E27FC236}">
                    <a16:creationId xmlns:a16="http://schemas.microsoft.com/office/drawing/2014/main" id="{049F5416-F045-A943-BBCD-8D8B8B9A1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4" y="620688"/>
                <a:ext cx="8236429" cy="1853067"/>
              </a:xfrm>
              <a:prstGeom prst="rect">
                <a:avLst/>
              </a:prstGeom>
              <a:blipFill>
                <a:blip r:embed="rId3"/>
                <a:stretch>
                  <a:fillRect l="-1075" t="-2703" b="-6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62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A5174A36-6D88-0B4E-B8FA-48EC6ACC61DA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527CCDBB-EBC6-824C-B0C1-748B8A818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665" y="3179147"/>
                <a:ext cx="3798168" cy="14463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limit</a:t>
                </a:r>
                <a:r>
                  <a:rPr lang="en-US" sz="2400" dirty="0"/>
                  <a:t> of secant lines (as the second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approaches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latin typeface="Myriad Pro" pitchFamily="34" charset="0"/>
                    <a:cs typeface="Times New Roman" pitchFamily="18" charset="0"/>
                  </a:rPr>
                  <a:t>) </a:t>
                </a: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is called a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tangent line</a:t>
                </a: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i="1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>
                <a:extLst>
                  <a:ext uri="{FF2B5EF4-FFF2-40B4-BE49-F238E27FC236}">
                    <a16:creationId xmlns:a16="http://schemas.microsoft.com/office/drawing/2014/main" id="{527CCDBB-EBC6-824C-B0C1-748B8A81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65" y="3179147"/>
                <a:ext cx="3798168" cy="1446383"/>
              </a:xfrm>
              <a:prstGeom prst="rect">
                <a:avLst/>
              </a:prstGeom>
              <a:blipFill>
                <a:blip r:embed="rId2"/>
                <a:stretch>
                  <a:fillRect l="-2326" t="-3448" b="-94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одержимое 2">
            <a:extLst>
              <a:ext uri="{FF2B5EF4-FFF2-40B4-BE49-F238E27FC236}">
                <a16:creationId xmlns:a16="http://schemas.microsoft.com/office/drawing/2014/main" id="{6C53A123-2230-E543-856A-D705E36B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1" name="Содержимое 2">
            <a:extLst>
              <a:ext uri="{FF2B5EF4-FFF2-40B4-BE49-F238E27FC236}">
                <a16:creationId xmlns:a16="http://schemas.microsoft.com/office/drawing/2014/main" id="{7AA87397-F629-8E46-80D5-808A782E8E92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2" name="Содержимое 2">
            <a:extLst>
              <a:ext uri="{FF2B5EF4-FFF2-40B4-BE49-F238E27FC236}">
                <a16:creationId xmlns:a16="http://schemas.microsoft.com/office/drawing/2014/main" id="{0AAFF500-D3D5-8A46-84E8-AA2564BFB1B0}"/>
              </a:ext>
            </a:extLst>
          </p:cNvPr>
          <p:cNvSpPr txBox="1">
            <a:spLocks/>
          </p:cNvSpPr>
          <p:nvPr/>
        </p:nvSpPr>
        <p:spPr>
          <a:xfrm>
            <a:off x="4884665" y="1636725"/>
            <a:ext cx="3798168" cy="14463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The line that intersects the graph twice</a:t>
            </a:r>
            <a:r>
              <a:rPr lang="ru-RU" sz="2400" dirty="0"/>
              <a:t> </a:t>
            </a:r>
            <a:r>
              <a:rPr lang="en-US" sz="2400" dirty="0"/>
              <a:t>is called its </a:t>
            </a:r>
            <a:r>
              <a:rPr lang="en-US" sz="2400" dirty="0">
                <a:solidFill>
                  <a:srgbClr val="C00000"/>
                </a:solidFill>
              </a:rPr>
              <a:t>secant</a:t>
            </a:r>
            <a:r>
              <a:rPr lang="en-US" sz="2400" dirty="0"/>
              <a:t>. And it is not what we are looking for.</a:t>
            </a:r>
            <a:endParaRPr lang="en-US" sz="2400" i="1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99CF5D-1455-FF49-86B1-BE664AEE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533" y="1734562"/>
            <a:ext cx="3509829" cy="29638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448A04-161A-C540-86B6-4C0E350D51DD}"/>
              </a:ext>
            </a:extLst>
          </p:cNvPr>
          <p:cNvSpPr txBox="1"/>
          <p:nvPr/>
        </p:nvSpPr>
        <p:spPr>
          <a:xfrm>
            <a:off x="1730647" y="432214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FFFCA-50D7-BD48-8708-747428C10134}"/>
              </a:ext>
            </a:extLst>
          </p:cNvPr>
          <p:cNvSpPr txBox="1"/>
          <p:nvPr/>
        </p:nvSpPr>
        <p:spPr>
          <a:xfrm>
            <a:off x="3635896" y="43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F471C-1E1B-9341-BC9C-266608A40A44}"/>
              </a:ext>
            </a:extLst>
          </p:cNvPr>
          <p:cNvSpPr txBox="1"/>
          <p:nvPr/>
        </p:nvSpPr>
        <p:spPr>
          <a:xfrm>
            <a:off x="1052015" y="271377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D748FC95-5B2B-BB49-993E-DB6C16B294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definition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Содержимое 2">
                <a:extLst>
                  <a:ext uri="{FF2B5EF4-FFF2-40B4-BE49-F238E27FC236}">
                    <a16:creationId xmlns:a16="http://schemas.microsoft.com/office/drawing/2014/main" id="{500734B7-57E8-044A-BBD3-5F94497ED1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Assume we want to solve the following puzzle: we have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 and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What is the closest linear function that resembles ours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 given point</a:t>
                </a: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28" name="Содержимое 2">
                <a:extLst>
                  <a:ext uri="{FF2B5EF4-FFF2-40B4-BE49-F238E27FC236}">
                    <a16:creationId xmlns:a16="http://schemas.microsoft.com/office/drawing/2014/main" id="{500734B7-57E8-044A-BBD3-5F94497E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  <a:blipFill>
                <a:blip r:embed="rId4"/>
                <a:stretch>
                  <a:fillRect l="-1007" t="-555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210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83768" y="1853952"/>
            <a:ext cx="6660232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Week 3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Derivatives and linear approximations: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singlevariate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functions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6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EC349730-5841-6948-A243-AF47BB9009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549" y="4798228"/>
                <a:ext cx="8367119" cy="15903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We are interested in its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slope</a:t>
                </a:r>
                <a:r>
                  <a:rPr lang="en-US" sz="2400" dirty="0"/>
                  <a:t> (its called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derivative</a:t>
                </a:r>
                <a:r>
                  <a:rPr lang="en-US" sz="2400" dirty="0"/>
                  <a:t>):</a:t>
                </a:r>
                <a:br>
                  <a:rPr lang="en-US" sz="2400" i="1" dirty="0">
                    <a:latin typeface="Cambria Math" panose="02040503050406030204" pitchFamily="18" charset="0"/>
                    <a:cs typeface="Times New Roman" pitchFamily="18" charset="0"/>
                  </a:rPr>
                </a:br>
                <a:endParaRPr lang="en-US" sz="24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Содержимое 2">
                <a:extLst>
                  <a:ext uri="{FF2B5EF4-FFF2-40B4-BE49-F238E27FC236}">
                    <a16:creationId xmlns:a16="http://schemas.microsoft.com/office/drawing/2014/main" id="{EC349730-5841-6948-A243-AF47BB90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9" y="4798228"/>
                <a:ext cx="8367119" cy="1590398"/>
              </a:xfrm>
              <a:prstGeom prst="rect">
                <a:avLst/>
              </a:prstGeom>
              <a:blipFill>
                <a:blip r:embed="rId2"/>
                <a:stretch>
                  <a:fillRect l="-1059" t="-393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одержимое 2">
            <a:extLst>
              <a:ext uri="{FF2B5EF4-FFF2-40B4-BE49-F238E27FC236}">
                <a16:creationId xmlns:a16="http://schemas.microsoft.com/office/drawing/2014/main" id="{8747E82D-DD57-634E-A2C2-753106EFFC1D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одержимое 2">
                <a:extLst>
                  <a:ext uri="{FF2B5EF4-FFF2-40B4-BE49-F238E27FC236}">
                    <a16:creationId xmlns:a16="http://schemas.microsoft.com/office/drawing/2014/main" id="{4D839F1E-F3B6-834E-B792-F27E75B5A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665" y="3179147"/>
                <a:ext cx="3798168" cy="14463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limit</a:t>
                </a:r>
                <a:r>
                  <a:rPr lang="en-US" sz="2400" dirty="0"/>
                  <a:t> of secant lines (as the second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approaches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2400" i="1" dirty="0">
                    <a:latin typeface="Myriad Pro" pitchFamily="34" charset="0"/>
                    <a:cs typeface="Times New Roman" pitchFamily="18" charset="0"/>
                  </a:rPr>
                  <a:t>) </a:t>
                </a: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is called a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tangent line</a:t>
                </a:r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i="1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Содержимое 2">
                <a:extLst>
                  <a:ext uri="{FF2B5EF4-FFF2-40B4-BE49-F238E27FC236}">
                    <a16:creationId xmlns:a16="http://schemas.microsoft.com/office/drawing/2014/main" id="{4D839F1E-F3B6-834E-B792-F27E75B5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65" y="3179147"/>
                <a:ext cx="3798168" cy="1446383"/>
              </a:xfrm>
              <a:prstGeom prst="rect">
                <a:avLst/>
              </a:prstGeom>
              <a:blipFill>
                <a:blip r:embed="rId3"/>
                <a:stretch>
                  <a:fillRect l="-2326" t="-3448" b="-94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одержимое 2">
            <a:extLst>
              <a:ext uri="{FF2B5EF4-FFF2-40B4-BE49-F238E27FC236}">
                <a16:creationId xmlns:a16="http://schemas.microsoft.com/office/drawing/2014/main" id="{9CEC79C0-D41D-074E-8FEF-C6974A34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11" y="1579813"/>
            <a:ext cx="8820472" cy="864095"/>
          </a:xfrm>
        </p:spPr>
        <p:txBody>
          <a:bodyPr>
            <a:noAutofit/>
          </a:bodyPr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4" name="Содержимое 2">
            <a:extLst>
              <a:ext uri="{FF2B5EF4-FFF2-40B4-BE49-F238E27FC236}">
                <a16:creationId xmlns:a16="http://schemas.microsoft.com/office/drawing/2014/main" id="{A0B9A548-74D8-8F45-AA05-EDA682FD59EE}"/>
              </a:ext>
            </a:extLst>
          </p:cNvPr>
          <p:cNvSpPr txBox="1">
            <a:spLocks/>
          </p:cNvSpPr>
          <p:nvPr/>
        </p:nvSpPr>
        <p:spPr>
          <a:xfrm>
            <a:off x="327675" y="3542300"/>
            <a:ext cx="8820472" cy="86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5" name="Содержимое 2">
            <a:extLst>
              <a:ext uri="{FF2B5EF4-FFF2-40B4-BE49-F238E27FC236}">
                <a16:creationId xmlns:a16="http://schemas.microsoft.com/office/drawing/2014/main" id="{F722B845-E1D1-EF4F-9621-BD4EE37FEB65}"/>
              </a:ext>
            </a:extLst>
          </p:cNvPr>
          <p:cNvSpPr txBox="1">
            <a:spLocks/>
          </p:cNvSpPr>
          <p:nvPr/>
        </p:nvSpPr>
        <p:spPr>
          <a:xfrm>
            <a:off x="4884665" y="1636725"/>
            <a:ext cx="3798168" cy="14463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400" dirty="0"/>
              <a:t>The line that intersects the graph twice</a:t>
            </a:r>
            <a:r>
              <a:rPr lang="ru-RU" sz="2400" dirty="0"/>
              <a:t> </a:t>
            </a:r>
            <a:r>
              <a:rPr lang="en-US" sz="2400" dirty="0"/>
              <a:t>is called its </a:t>
            </a:r>
            <a:r>
              <a:rPr lang="en-US" sz="2400" dirty="0">
                <a:solidFill>
                  <a:srgbClr val="C00000"/>
                </a:solidFill>
              </a:rPr>
              <a:t>secant</a:t>
            </a:r>
            <a:r>
              <a:rPr lang="en-US" sz="2400" dirty="0"/>
              <a:t>. And it is not what we are looking for.</a:t>
            </a:r>
            <a:endParaRPr lang="en-US" sz="2400" i="1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6A4F08C-E2EB-9547-A84A-1598175B0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533" y="1734562"/>
            <a:ext cx="3509829" cy="29638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CC42F2-B192-8844-B4FF-7BC6DC81A5EE}"/>
              </a:ext>
            </a:extLst>
          </p:cNvPr>
          <p:cNvSpPr txBox="1"/>
          <p:nvPr/>
        </p:nvSpPr>
        <p:spPr>
          <a:xfrm>
            <a:off x="1730647" y="432214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B81F6-29DE-834B-B630-FC50C8CF8EBC}"/>
              </a:ext>
            </a:extLst>
          </p:cNvPr>
          <p:cNvSpPr txBox="1"/>
          <p:nvPr/>
        </p:nvSpPr>
        <p:spPr>
          <a:xfrm>
            <a:off x="3635896" y="43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9E364-A599-834E-A0A3-E7F5EBCD6344}"/>
              </a:ext>
            </a:extLst>
          </p:cNvPr>
          <p:cNvSpPr txBox="1"/>
          <p:nvPr/>
        </p:nvSpPr>
        <p:spPr>
          <a:xfrm>
            <a:off x="1052015" y="271377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9475466-6EF0-5B47-AC02-239ACACC59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definition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Содержимое 2">
                <a:extLst>
                  <a:ext uri="{FF2B5EF4-FFF2-40B4-BE49-F238E27FC236}">
                    <a16:creationId xmlns:a16="http://schemas.microsoft.com/office/drawing/2014/main" id="{1516C394-A280-C94F-B31A-B207450AC7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</a:pP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Assume we want to solve the following puzzle: we have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 and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. What is the closest linear function that resembles ours </a:t>
                </a:r>
                <a:r>
                  <a:rPr lang="en-US" sz="2400" dirty="0">
                    <a:solidFill>
                      <a:srgbClr val="C00000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 given point</a:t>
                </a:r>
                <a:r>
                  <a:rPr lang="en-US" sz="2400" dirty="0">
                    <a:latin typeface="Myriad Pro" charset="0"/>
                    <a:ea typeface="Myriad Pro" charset="0"/>
                    <a:cs typeface="Myriad Pro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31" name="Содержимое 2">
                <a:extLst>
                  <a:ext uri="{FF2B5EF4-FFF2-40B4-BE49-F238E27FC236}">
                    <a16:creationId xmlns:a16="http://schemas.microsoft.com/office/drawing/2014/main" id="{1516C394-A280-C94F-B31A-B207450AC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631624"/>
                <a:ext cx="8820472" cy="1138242"/>
              </a:xfrm>
              <a:prstGeom prst="rect">
                <a:avLst/>
              </a:prstGeom>
              <a:blipFill>
                <a:blip r:embed="rId5"/>
                <a:stretch>
                  <a:fillRect l="-1007" t="-555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2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E6C42-E100-C346-A71A-D8300780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РОЛИК С МАГИЧЕСКОЙ ДОСКОЙ</a:t>
            </a:r>
            <a:br>
              <a:rPr lang="ru-RU" dirty="0"/>
            </a:br>
            <a:r>
              <a:rPr lang="ru-RU" dirty="0"/>
              <a:t>ВСЕ РАДУЮТСЯ</a:t>
            </a:r>
          </a:p>
        </p:txBody>
      </p:sp>
    </p:spTree>
    <p:extLst>
      <p:ext uri="{BB962C8B-B14F-4D97-AF65-F5344CB8AC3E}">
        <p14:creationId xmlns:p14="http://schemas.microsoft.com/office/powerpoint/2010/main" val="97266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Derivative: more definitions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B90A8168-EFDF-ED4C-A302-B28D2BBDC96F}"/>
              </a:ext>
            </a:extLst>
          </p:cNvPr>
          <p:cNvSpPr txBox="1">
            <a:spLocks/>
          </p:cNvSpPr>
          <p:nvPr/>
        </p:nvSpPr>
        <p:spPr>
          <a:xfrm>
            <a:off x="344999" y="562566"/>
            <a:ext cx="8820472" cy="1138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</a:pP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2">
                <a:extLst>
                  <a:ext uri="{FF2B5EF4-FFF2-40B4-BE49-F238E27FC236}">
                    <a16:creationId xmlns:a16="http://schemas.microsoft.com/office/drawing/2014/main" id="{BD15B409-3545-1D40-818C-6E83B1C74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628352"/>
                <a:ext cx="3798168" cy="13169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change of the function</a:t>
                </a:r>
                <a:r>
                  <a:rPr lang="ru-RU" sz="2400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denoted: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Содержимое 2">
                <a:extLst>
                  <a:ext uri="{FF2B5EF4-FFF2-40B4-BE49-F238E27FC236}">
                    <a16:creationId xmlns:a16="http://schemas.microsoft.com/office/drawing/2014/main" id="{BD15B409-3545-1D40-818C-6E83B1C7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628352"/>
                <a:ext cx="3798168" cy="1316980"/>
              </a:xfrm>
              <a:prstGeom prst="rect">
                <a:avLst/>
              </a:prstGeom>
              <a:blipFill>
                <a:blip r:embed="rId2"/>
                <a:stretch>
                  <a:fillRect l="-2326" t="-37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57492C42-CCF9-0A46-A6CA-DAFC37D923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8830" y="2095633"/>
                <a:ext cx="3798168" cy="13575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:r>
                  <a:rPr lang="en-US" sz="2400" dirty="0"/>
                  <a:t>The change of the argument</a:t>
                </a:r>
                <a:r>
                  <a:rPr lang="ru-RU" sz="2400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denoted:</a:t>
                </a:r>
              </a:p>
              <a:p>
                <a:pPr marL="0" indent="0">
                  <a:lnSpc>
                    <a:spcPts val="2700"/>
                  </a:lnSpc>
                  <a:spcBef>
                    <a:spcPts val="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Содержимое 2">
                <a:extLst>
                  <a:ext uri="{FF2B5EF4-FFF2-40B4-BE49-F238E27FC236}">
                    <a16:creationId xmlns:a16="http://schemas.microsoft.com/office/drawing/2014/main" id="{57492C42-CCF9-0A46-A6CA-DAFC37D92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0" y="2095633"/>
                <a:ext cx="3798168" cy="1357571"/>
              </a:xfrm>
              <a:prstGeom prst="rect">
                <a:avLst/>
              </a:prstGeom>
              <a:blipFill>
                <a:blip r:embed="rId3"/>
                <a:stretch>
                  <a:fillRect l="-2326" t="-367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6CC647-8F78-7245-A290-66633410D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8" y="682893"/>
            <a:ext cx="4070890" cy="2968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142925-CFCD-D041-96A2-7E88DCA93708}"/>
              </a:ext>
            </a:extLst>
          </p:cNvPr>
          <p:cNvSpPr txBox="1"/>
          <p:nvPr/>
        </p:nvSpPr>
        <p:spPr>
          <a:xfrm>
            <a:off x="1691680" y="32605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6DE39-ABB3-2B4D-87DE-92188C3B63D4}"/>
              </a:ext>
            </a:extLst>
          </p:cNvPr>
          <p:cNvSpPr txBox="1"/>
          <p:nvPr/>
        </p:nvSpPr>
        <p:spPr>
          <a:xfrm>
            <a:off x="3707904" y="3281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FA2A2-3455-6A48-BDEC-8F064AA21439}"/>
                  </a:ext>
                </a:extLst>
              </p:cNvPr>
              <p:cNvSpPr txBox="1"/>
              <p:nvPr/>
            </p:nvSpPr>
            <p:spPr>
              <a:xfrm>
                <a:off x="2483768" y="2557569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FA2A2-3455-6A48-BDEC-8F064AA2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557569"/>
                <a:ext cx="5058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74BD3A-1FB5-BC44-97DE-9CE1C9B1752E}"/>
                  </a:ext>
                </a:extLst>
              </p:cNvPr>
              <p:cNvSpPr txBox="1"/>
              <p:nvPr/>
            </p:nvSpPr>
            <p:spPr>
              <a:xfrm>
                <a:off x="987844" y="1260495"/>
                <a:ext cx="508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74BD3A-1FB5-BC44-97DE-9CE1C9B17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44" y="1260495"/>
                <a:ext cx="50879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AE00FD-2F9B-CF48-8CD7-38F2BE0B8FCB}"/>
              </a:ext>
            </a:extLst>
          </p:cNvPr>
          <p:cNvSpPr txBox="1"/>
          <p:nvPr/>
        </p:nvSpPr>
        <p:spPr>
          <a:xfrm>
            <a:off x="351512" y="198240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f(x)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29008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riad Pro+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5690555</TotalTime>
  <Words>3205</Words>
  <Application>Microsoft Macintosh PowerPoint</Application>
  <PresentationFormat>Экран (4:3)</PresentationFormat>
  <Paragraphs>364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Myriad Pro</vt:lpstr>
      <vt:lpstr>Тема Office</vt:lpstr>
      <vt:lpstr>Week 3 Derivatives and linear approximations: singlevariate functions </vt:lpstr>
      <vt:lpstr>Introduction</vt:lpstr>
      <vt:lpstr>Derivative: definition</vt:lpstr>
      <vt:lpstr>Презентация PowerPoint</vt:lpstr>
      <vt:lpstr>Презентация PowerPoint</vt:lpstr>
      <vt:lpstr>Презентация PowerPoint</vt:lpstr>
      <vt:lpstr>Презентация PowerPoint</vt:lpstr>
      <vt:lpstr>РОЛИК С МАГИЧЕСКОЙ ДОСКОЙ ВСЕ РАДУЮТСЯ</vt:lpstr>
      <vt:lpstr>Derivative: more definitions</vt:lpstr>
      <vt:lpstr>Derivative: more definitions</vt:lpstr>
      <vt:lpstr>Derivative: more definitions</vt:lpstr>
      <vt:lpstr>Derivative: arithmetic</vt:lpstr>
      <vt:lpstr>Derivative: arithmetic</vt:lpstr>
      <vt:lpstr>Derivative: arithmetic</vt:lpstr>
      <vt:lpstr>Derivative: arithmetic</vt:lpstr>
      <vt:lpstr>Derivative: arithmetic</vt:lpstr>
      <vt:lpstr>Derivative: chain rule</vt:lpstr>
      <vt:lpstr>Derivative: chain rule</vt:lpstr>
      <vt:lpstr>Derivative: chain rule</vt:lpstr>
      <vt:lpstr>Derivative: logarithmic rule</vt:lpstr>
      <vt:lpstr>Derivative: logarithmic rule</vt:lpstr>
      <vt:lpstr>Derivative: logarithmic rule</vt:lpstr>
      <vt:lpstr>Derivative: inverse function</vt:lpstr>
      <vt:lpstr>Derivative: inverse function</vt:lpstr>
      <vt:lpstr>Derivative: inverse function</vt:lpstr>
      <vt:lpstr>Derivative: inverse function</vt:lpstr>
      <vt:lpstr>Linear approximations: tangent line</vt:lpstr>
      <vt:lpstr>Linear approximations: tangent line</vt:lpstr>
      <vt:lpstr>Linear approximations: tangent line</vt:lpstr>
      <vt:lpstr>Linear approximations: tangent line</vt:lpstr>
      <vt:lpstr>Linear approximations</vt:lpstr>
      <vt:lpstr>Linear approximations</vt:lpstr>
      <vt:lpstr>Linear approximations: mean value theorem</vt:lpstr>
      <vt:lpstr>Linear approximations: mean value theorem</vt:lpstr>
      <vt:lpstr>Second derivative</vt:lpstr>
      <vt:lpstr>Second derivative</vt:lpstr>
      <vt:lpstr>Second derivative</vt:lpstr>
      <vt:lpstr>Second derivative</vt:lpstr>
      <vt:lpstr>Second derivative</vt:lpstr>
      <vt:lpstr>Потыкать палкой слушателя</vt:lpstr>
      <vt:lpstr>Second derivative</vt:lpstr>
      <vt:lpstr>Second derivative</vt:lpstr>
      <vt:lpstr>Потыкать палкой слушателя</vt:lpstr>
      <vt:lpstr>Convex functions</vt:lpstr>
      <vt:lpstr>Convex functions</vt:lpstr>
      <vt:lpstr>Convex functions</vt:lpstr>
      <vt:lpstr>Convex functions</vt:lpstr>
      <vt:lpstr>Convex functions</vt:lpstr>
      <vt:lpstr>Convex functions</vt:lpstr>
      <vt:lpstr>Convex functions</vt:lpstr>
      <vt:lpstr>Convex functions</vt:lpstr>
      <vt:lpstr>Higher-order derivatives</vt:lpstr>
      <vt:lpstr>Higher-order derivatives</vt:lpstr>
      <vt:lpstr>Higher-order derivatives</vt:lpstr>
      <vt:lpstr>Потыкать палкой в слушателя</vt:lpstr>
      <vt:lpstr>Higher-order derivatives</vt:lpstr>
      <vt:lpstr>Higher-order derivatives</vt:lpstr>
      <vt:lpstr>Higher-order derivatives</vt:lpstr>
      <vt:lpstr>Higher-order derivatives</vt:lpstr>
      <vt:lpstr>Week 3 Derivatives and linear approximations: singlevariate functions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Антон Савостьянов</cp:lastModifiedBy>
  <cp:revision>1759</cp:revision>
  <dcterms:created xsi:type="dcterms:W3CDTF">2005-01-01T07:06:31Z</dcterms:created>
  <dcterms:modified xsi:type="dcterms:W3CDTF">2019-08-15T08:35:22Z</dcterms:modified>
</cp:coreProperties>
</file>