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1" r:id="rId5"/>
    <p:sldId id="272" r:id="rId6"/>
    <p:sldId id="273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17281-6388-4397-AD8A-42D83B698C5B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41753-01A5-4107-882C-801D303E0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3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6B8-123A-4B10-8DC4-CA27D569EAE5}" type="datetime1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1E7-01F7-443E-A795-C3761618A69F}" type="datetime1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BEE3-A81A-492E-A315-6732668C5799}" type="datetime1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CE3D-C4C0-497B-AB35-174478AE15F0}" type="datetime1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56A0-4427-4AC5-A5D5-14D1A1BD3C0E}" type="datetime1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9BF5-9BFE-420F-98F9-15D164CFEBFB}" type="datetime1">
              <a:rPr lang="pt-BR" smtClean="0"/>
              <a:t>26/12/2021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9969-513D-4552-9415-18B88C2F7333}" type="datetime1">
              <a:rPr lang="pt-BR" smtClean="0"/>
              <a:t>26/12/2021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53F2-A641-443B-9DF8-71FEFFC758FC}" type="datetime1">
              <a:rPr lang="pt-BR" smtClean="0"/>
              <a:t>26/12/2021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1C6-E9C6-4B32-BBF5-5378D86E9C08}" type="datetime1">
              <a:rPr lang="pt-BR" smtClean="0"/>
              <a:t>26/12/2021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043A-0FC4-41AB-8DFC-35DFE7E334F6}" type="datetime1">
              <a:rPr lang="pt-BR" smtClean="0"/>
              <a:t>26/12/2021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77A2-E095-4BE4-BB20-7E3617073A46}" type="datetime1">
              <a:rPr lang="pt-BR" smtClean="0"/>
              <a:t>26/12/2021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21D0-1A43-472F-9D7D-D6FD43CD8A8E}" type="datetime1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4372-B181-4C6E-8B1D-E39908BA94A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8F9B9BEF-1488-482B-BC3C-AF62CA787CD0}"/>
              </a:ext>
            </a:extLst>
          </p:cNvPr>
          <p:cNvSpPr/>
          <p:nvPr/>
        </p:nvSpPr>
        <p:spPr>
          <a:xfrm>
            <a:off x="7356910" y="257667"/>
            <a:ext cx="3377834" cy="382611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41F0172-8A2D-471D-995D-59CD1873763C}"/>
              </a:ext>
            </a:extLst>
          </p:cNvPr>
          <p:cNvSpPr/>
          <p:nvPr/>
        </p:nvSpPr>
        <p:spPr>
          <a:xfrm>
            <a:off x="-986811" y="4272753"/>
            <a:ext cx="3830945" cy="4952257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874" y="2601927"/>
            <a:ext cx="8272252" cy="1752601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IDENTIFICAÇÃO DOS FATORES QUE INFLUENCIAM O DESEMPENHO ESCOLAR NA REDE DE ENSINO BÁSICO POR MEIO DE VISUALIZAÇÃO DE DADOS: ESTUDO DE CASO EM ESCOLAS MUNICIPAIS DE ALAGOAS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1400" dirty="0">
                <a:solidFill>
                  <a:schemeClr val="bg1"/>
                </a:solidFill>
              </a:rPr>
            </a:b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661" y="4858133"/>
            <a:ext cx="7572428" cy="53842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ALUNO</a:t>
            </a:r>
            <a:r>
              <a:rPr lang="pt-BR" sz="2000" dirty="0">
                <a:solidFill>
                  <a:schemeClr val="bg1"/>
                </a:solidFill>
              </a:rPr>
              <a:t>: GLEVSON DA SILVA PINTO</a:t>
            </a: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0ED183FB-4BEE-47D7-9BC6-E7349DE73CBC}"/>
              </a:ext>
            </a:extLst>
          </p:cNvPr>
          <p:cNvSpPr/>
          <p:nvPr/>
        </p:nvSpPr>
        <p:spPr>
          <a:xfrm>
            <a:off x="0" y="3886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CF9B1BA8-642D-4A6A-ADA5-4779E00D8F53}"/>
              </a:ext>
            </a:extLst>
          </p:cNvPr>
          <p:cNvSpPr/>
          <p:nvPr/>
        </p:nvSpPr>
        <p:spPr>
          <a:xfrm>
            <a:off x="13648" y="3780430"/>
            <a:ext cx="2542128" cy="29799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7D673FA-FF60-49DC-98EB-00F3F7A5D898}"/>
              </a:ext>
            </a:extLst>
          </p:cNvPr>
          <p:cNvSpPr/>
          <p:nvPr/>
        </p:nvSpPr>
        <p:spPr>
          <a:xfrm>
            <a:off x="13648" y="3643952"/>
            <a:ext cx="3982288" cy="4177536"/>
          </a:xfrm>
          <a:custGeom>
            <a:avLst/>
            <a:gdLst>
              <a:gd name="connsiteX0" fmla="*/ 0 w 3084394"/>
              <a:gd name="connsiteY0" fmla="*/ 0 h 3193576"/>
              <a:gd name="connsiteX1" fmla="*/ 573206 w 3084394"/>
              <a:gd name="connsiteY1" fmla="*/ 300251 h 3193576"/>
              <a:gd name="connsiteX2" fmla="*/ 1214651 w 3084394"/>
              <a:gd name="connsiteY2" fmla="*/ 1610436 h 3193576"/>
              <a:gd name="connsiteX3" fmla="*/ 1992573 w 3084394"/>
              <a:gd name="connsiteY3" fmla="*/ 2306472 h 3193576"/>
              <a:gd name="connsiteX4" fmla="*/ 2811439 w 3084394"/>
              <a:gd name="connsiteY4" fmla="*/ 2688609 h 3193576"/>
              <a:gd name="connsiteX5" fmla="*/ 3084394 w 3084394"/>
              <a:gd name="connsiteY5" fmla="*/ 3193576 h 31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4394" h="3193576">
                <a:moveTo>
                  <a:pt x="0" y="0"/>
                </a:moveTo>
                <a:cubicBezTo>
                  <a:pt x="185382" y="15922"/>
                  <a:pt x="370764" y="31845"/>
                  <a:pt x="573206" y="300251"/>
                </a:cubicBezTo>
                <a:cubicBezTo>
                  <a:pt x="775648" y="568657"/>
                  <a:pt x="978090" y="1276066"/>
                  <a:pt x="1214651" y="1610436"/>
                </a:cubicBezTo>
                <a:cubicBezTo>
                  <a:pt x="1451212" y="1944806"/>
                  <a:pt x="1726442" y="2126777"/>
                  <a:pt x="1992573" y="2306472"/>
                </a:cubicBezTo>
                <a:cubicBezTo>
                  <a:pt x="2258704" y="2486168"/>
                  <a:pt x="2629469" y="2540758"/>
                  <a:pt x="2811439" y="2688609"/>
                </a:cubicBezTo>
                <a:cubicBezTo>
                  <a:pt x="2993409" y="2836460"/>
                  <a:pt x="3038901" y="3015018"/>
                  <a:pt x="3084394" y="319357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F976792C-BBA6-49D6-8740-1D26D4A4C42C}"/>
              </a:ext>
            </a:extLst>
          </p:cNvPr>
          <p:cNvSpPr/>
          <p:nvPr/>
        </p:nvSpPr>
        <p:spPr>
          <a:xfrm rot="13337922">
            <a:off x="7306203" y="888224"/>
            <a:ext cx="3675810" cy="4039526"/>
          </a:xfrm>
          <a:custGeom>
            <a:avLst/>
            <a:gdLst>
              <a:gd name="connsiteX0" fmla="*/ 0 w 3084394"/>
              <a:gd name="connsiteY0" fmla="*/ 0 h 3193576"/>
              <a:gd name="connsiteX1" fmla="*/ 573206 w 3084394"/>
              <a:gd name="connsiteY1" fmla="*/ 300251 h 3193576"/>
              <a:gd name="connsiteX2" fmla="*/ 1214651 w 3084394"/>
              <a:gd name="connsiteY2" fmla="*/ 1610436 h 3193576"/>
              <a:gd name="connsiteX3" fmla="*/ 1992573 w 3084394"/>
              <a:gd name="connsiteY3" fmla="*/ 2306472 h 3193576"/>
              <a:gd name="connsiteX4" fmla="*/ 2811439 w 3084394"/>
              <a:gd name="connsiteY4" fmla="*/ 2688609 h 3193576"/>
              <a:gd name="connsiteX5" fmla="*/ 3084394 w 3084394"/>
              <a:gd name="connsiteY5" fmla="*/ 3193576 h 31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4394" h="3193576">
                <a:moveTo>
                  <a:pt x="0" y="0"/>
                </a:moveTo>
                <a:cubicBezTo>
                  <a:pt x="185382" y="15922"/>
                  <a:pt x="370764" y="31845"/>
                  <a:pt x="573206" y="300251"/>
                </a:cubicBezTo>
                <a:cubicBezTo>
                  <a:pt x="775648" y="568657"/>
                  <a:pt x="978090" y="1276066"/>
                  <a:pt x="1214651" y="1610436"/>
                </a:cubicBezTo>
                <a:cubicBezTo>
                  <a:pt x="1451212" y="1944806"/>
                  <a:pt x="1726442" y="2126777"/>
                  <a:pt x="1992573" y="2306472"/>
                </a:cubicBezTo>
                <a:cubicBezTo>
                  <a:pt x="2258704" y="2486168"/>
                  <a:pt x="2629469" y="2540758"/>
                  <a:pt x="2811439" y="2688609"/>
                </a:cubicBezTo>
                <a:cubicBezTo>
                  <a:pt x="2993409" y="2836460"/>
                  <a:pt x="3038901" y="3015018"/>
                  <a:pt x="3084394" y="319357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88409A7-781C-4C00-A119-FF57838079D3}"/>
              </a:ext>
            </a:extLst>
          </p:cNvPr>
          <p:cNvSpPr txBox="1">
            <a:spLocks/>
          </p:cNvSpPr>
          <p:nvPr/>
        </p:nvSpPr>
        <p:spPr>
          <a:xfrm>
            <a:off x="972890" y="5292840"/>
            <a:ext cx="7572428" cy="53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</a:rPr>
              <a:t>gsp3@cin.ufpe.br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9AE0BF4B-A643-4864-83A1-335F8BB686C7}"/>
              </a:ext>
            </a:extLst>
          </p:cNvPr>
          <p:cNvSpPr/>
          <p:nvPr/>
        </p:nvSpPr>
        <p:spPr>
          <a:xfrm>
            <a:off x="-986811" y="4272753"/>
            <a:ext cx="3830945" cy="4952257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F71A3E8-7468-4F58-819A-705BFECDB50E}"/>
              </a:ext>
            </a:extLst>
          </p:cNvPr>
          <p:cNvSpPr/>
          <p:nvPr/>
        </p:nvSpPr>
        <p:spPr>
          <a:xfrm>
            <a:off x="13648" y="4003992"/>
            <a:ext cx="3982288" cy="4177536"/>
          </a:xfrm>
          <a:custGeom>
            <a:avLst/>
            <a:gdLst>
              <a:gd name="connsiteX0" fmla="*/ 0 w 3084394"/>
              <a:gd name="connsiteY0" fmla="*/ 0 h 3193576"/>
              <a:gd name="connsiteX1" fmla="*/ 573206 w 3084394"/>
              <a:gd name="connsiteY1" fmla="*/ 300251 h 3193576"/>
              <a:gd name="connsiteX2" fmla="*/ 1214651 w 3084394"/>
              <a:gd name="connsiteY2" fmla="*/ 1610436 h 3193576"/>
              <a:gd name="connsiteX3" fmla="*/ 1992573 w 3084394"/>
              <a:gd name="connsiteY3" fmla="*/ 2306472 h 3193576"/>
              <a:gd name="connsiteX4" fmla="*/ 2811439 w 3084394"/>
              <a:gd name="connsiteY4" fmla="*/ 2688609 h 3193576"/>
              <a:gd name="connsiteX5" fmla="*/ 3084394 w 3084394"/>
              <a:gd name="connsiteY5" fmla="*/ 3193576 h 31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4394" h="3193576">
                <a:moveTo>
                  <a:pt x="0" y="0"/>
                </a:moveTo>
                <a:cubicBezTo>
                  <a:pt x="185382" y="15922"/>
                  <a:pt x="370764" y="31845"/>
                  <a:pt x="573206" y="300251"/>
                </a:cubicBezTo>
                <a:cubicBezTo>
                  <a:pt x="775648" y="568657"/>
                  <a:pt x="978090" y="1276066"/>
                  <a:pt x="1214651" y="1610436"/>
                </a:cubicBezTo>
                <a:cubicBezTo>
                  <a:pt x="1451212" y="1944806"/>
                  <a:pt x="1726442" y="2126777"/>
                  <a:pt x="1992573" y="2306472"/>
                </a:cubicBezTo>
                <a:cubicBezTo>
                  <a:pt x="2258704" y="2486168"/>
                  <a:pt x="2629469" y="2540758"/>
                  <a:pt x="2811439" y="2688609"/>
                </a:cubicBezTo>
                <a:cubicBezTo>
                  <a:pt x="2993409" y="2836460"/>
                  <a:pt x="3038901" y="3015018"/>
                  <a:pt x="3084394" y="319357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35F104A-2914-4000-B178-2FD8B41D5A4C}"/>
              </a:ext>
            </a:extLst>
          </p:cNvPr>
          <p:cNvSpPr/>
          <p:nvPr/>
        </p:nvSpPr>
        <p:spPr>
          <a:xfrm rot="14329755">
            <a:off x="6738328" y="1513797"/>
            <a:ext cx="5129062" cy="4566888"/>
          </a:xfrm>
          <a:custGeom>
            <a:avLst/>
            <a:gdLst>
              <a:gd name="connsiteX0" fmla="*/ 0 w 3084394"/>
              <a:gd name="connsiteY0" fmla="*/ 0 h 3193576"/>
              <a:gd name="connsiteX1" fmla="*/ 573206 w 3084394"/>
              <a:gd name="connsiteY1" fmla="*/ 300251 h 3193576"/>
              <a:gd name="connsiteX2" fmla="*/ 1214651 w 3084394"/>
              <a:gd name="connsiteY2" fmla="*/ 1610436 h 3193576"/>
              <a:gd name="connsiteX3" fmla="*/ 1992573 w 3084394"/>
              <a:gd name="connsiteY3" fmla="*/ 2306472 h 3193576"/>
              <a:gd name="connsiteX4" fmla="*/ 2811439 w 3084394"/>
              <a:gd name="connsiteY4" fmla="*/ 2688609 h 3193576"/>
              <a:gd name="connsiteX5" fmla="*/ 3084394 w 3084394"/>
              <a:gd name="connsiteY5" fmla="*/ 3193576 h 31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4394" h="3193576">
                <a:moveTo>
                  <a:pt x="0" y="0"/>
                </a:moveTo>
                <a:cubicBezTo>
                  <a:pt x="185382" y="15922"/>
                  <a:pt x="370764" y="31845"/>
                  <a:pt x="573206" y="300251"/>
                </a:cubicBezTo>
                <a:cubicBezTo>
                  <a:pt x="775648" y="568657"/>
                  <a:pt x="978090" y="1276066"/>
                  <a:pt x="1214651" y="1610436"/>
                </a:cubicBezTo>
                <a:cubicBezTo>
                  <a:pt x="1451212" y="1944806"/>
                  <a:pt x="1726442" y="2126777"/>
                  <a:pt x="1992573" y="2306472"/>
                </a:cubicBezTo>
                <a:cubicBezTo>
                  <a:pt x="2258704" y="2486168"/>
                  <a:pt x="2629469" y="2540758"/>
                  <a:pt x="2811439" y="2688609"/>
                </a:cubicBezTo>
                <a:cubicBezTo>
                  <a:pt x="2993409" y="2836460"/>
                  <a:pt x="3038901" y="3015018"/>
                  <a:pt x="3084394" y="319357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60337"/>
            <a:ext cx="7992888" cy="964407"/>
          </a:xfrm>
          <a:solidFill>
            <a:srgbClr val="FF5050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Problema de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3176" y="1664366"/>
            <a:ext cx="8424936" cy="25922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Como a mineração de dados educacionais, a partir da classe IDEB e outros atributos, pode contribuir na reflexão da melhoria da gestão e do processo de ensino e aprendizagem das escolas públicas de Alagoas?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55BC37-1E8F-4968-9DF5-BCBBF88F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4168" y="6324431"/>
            <a:ext cx="2133600" cy="365125"/>
          </a:xfrm>
        </p:spPr>
        <p:txBody>
          <a:bodyPr/>
          <a:lstStyle/>
          <a:p>
            <a:fld id="{61504372-B181-4C6E-8B1D-E39908BA94AD}" type="slidenum">
              <a:rPr lang="pt-BR" sz="2400" smtClean="0">
                <a:solidFill>
                  <a:schemeClr val="bg1"/>
                </a:solidFill>
              </a:rPr>
              <a:t>2</a:t>
            </a:fld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5556" y="1700808"/>
            <a:ext cx="8229600" cy="45259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Desenvolver uma visualização dos dados para identificação dos fatores que possam influenciar positivamente o desempenho escolar na rede de ensino básico, visando à melhoria do IDEB.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29862C-9D0E-4C9E-9A3E-84EBDCEEFC90}"/>
              </a:ext>
            </a:extLst>
          </p:cNvPr>
          <p:cNvSpPr txBox="1">
            <a:spLocks/>
          </p:cNvSpPr>
          <p:nvPr/>
        </p:nvSpPr>
        <p:spPr>
          <a:xfrm>
            <a:off x="575556" y="249633"/>
            <a:ext cx="7992888" cy="964407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Objetivo da pesquisa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E9CD5-D13C-4E9A-8FFC-01606A59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1504372-B181-4C6E-8B1D-E39908BA94AD}" type="slidenum">
              <a:rPr lang="pt-BR" sz="2400">
                <a:solidFill>
                  <a:schemeClr val="bg1"/>
                </a:solidFill>
              </a:rPr>
              <a:pPr/>
              <a:t>3</a:t>
            </a:fld>
            <a:endParaRPr lang="pt-BR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5556" y="1340768"/>
            <a:ext cx="8229600" cy="4886003"/>
          </a:xfrm>
        </p:spPr>
        <p:txBody>
          <a:bodyPr>
            <a:normAutofit/>
          </a:bodyPr>
          <a:lstStyle/>
          <a:p>
            <a:r>
              <a:rPr lang="pt-BR" sz="3100" b="1" dirty="0">
                <a:solidFill>
                  <a:schemeClr val="bg1"/>
                </a:solidFill>
              </a:rPr>
              <a:t>Analisar a classe IDEB a partir dos diversos atributos retirados do INEP para a utilização de diversas ferramentas de seleção de atributos, para posteriores estudos e reflexões na área da educação;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29862C-9D0E-4C9E-9A3E-84EBDCEEFC90}"/>
              </a:ext>
            </a:extLst>
          </p:cNvPr>
          <p:cNvSpPr txBox="1">
            <a:spLocks/>
          </p:cNvSpPr>
          <p:nvPr/>
        </p:nvSpPr>
        <p:spPr>
          <a:xfrm>
            <a:off x="575556" y="249633"/>
            <a:ext cx="7992888" cy="964407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Objetivos Específicos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E9CD5-D13C-4E9A-8FFC-01606A59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1504372-B181-4C6E-8B1D-E39908BA94AD}" type="slidenum">
              <a:rPr lang="pt-BR" sz="2400">
                <a:solidFill>
                  <a:schemeClr val="bg1"/>
                </a:solidFill>
              </a:rPr>
              <a:pPr/>
              <a:t>4</a:t>
            </a:fld>
            <a:endParaRPr lang="pt-B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5556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sz="3100" b="1" dirty="0">
                <a:solidFill>
                  <a:schemeClr val="bg1"/>
                </a:solidFill>
              </a:rPr>
              <a:t>Analisar os dados educacionais das escolas públicas de Maceió e de Teotônio Vilela que compõem o IDEB, através da utilização de diversos algoritmos de seleção de atributos;</a:t>
            </a:r>
          </a:p>
          <a:p>
            <a:r>
              <a:rPr lang="pt-BR" sz="3100" b="1" dirty="0">
                <a:solidFill>
                  <a:schemeClr val="bg1"/>
                </a:solidFill>
              </a:rPr>
              <a:t>Avaliar o desempenho dos algoritmos de classificação na predição do IDEB com base nos atributos do questionário SAEB-2019; </a:t>
            </a:r>
          </a:p>
          <a:p>
            <a:r>
              <a:rPr lang="pt-BR" sz="3100" b="1" dirty="0">
                <a:solidFill>
                  <a:schemeClr val="bg1"/>
                </a:solidFill>
              </a:rPr>
              <a:t>Desenvolver uma visualização para classificar um aluno como IDEB “Satisfatório” ou não, onde seja possível visualizar os atributos que estão influenciando na predição.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29862C-9D0E-4C9E-9A3E-84EBDCEEFC90}"/>
              </a:ext>
            </a:extLst>
          </p:cNvPr>
          <p:cNvSpPr txBox="1">
            <a:spLocks/>
          </p:cNvSpPr>
          <p:nvPr/>
        </p:nvSpPr>
        <p:spPr>
          <a:xfrm>
            <a:off x="575556" y="249633"/>
            <a:ext cx="7992888" cy="964407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Objetivos Específicos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E9CD5-D13C-4E9A-8FFC-01606A59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1504372-B181-4C6E-8B1D-E39908BA94AD}" type="slidenum">
              <a:rPr lang="pt-BR" sz="2400">
                <a:solidFill>
                  <a:schemeClr val="bg1"/>
                </a:solidFill>
              </a:rPr>
              <a:pPr/>
              <a:t>5</a:t>
            </a:fld>
            <a:endParaRPr lang="pt-B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5556" y="1700808"/>
            <a:ext cx="8229600" cy="45259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1. Investigação por meio de visualização dos dados a eficácia de métodos tradicionais de seleção de atributos na área da educação básica; 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2</a:t>
            </a:r>
            <a:r>
              <a:rPr lang="pt-BR" sz="3200" b="1" dirty="0">
                <a:solidFill>
                  <a:schemeClr val="bg1"/>
                </a:solidFill>
              </a:rPr>
              <a:t>. Estudo de casos com dados reais.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29862C-9D0E-4C9E-9A3E-84EBDCEEFC90}"/>
              </a:ext>
            </a:extLst>
          </p:cNvPr>
          <p:cNvSpPr txBox="1">
            <a:spLocks/>
          </p:cNvSpPr>
          <p:nvPr/>
        </p:nvSpPr>
        <p:spPr>
          <a:xfrm>
            <a:off x="691600" y="212680"/>
            <a:ext cx="7992888" cy="964407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Principais Contribuições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E9CD5-D13C-4E9A-8FFC-01606A59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1504372-B181-4C6E-8B1D-E39908BA94AD}" type="slidenum">
              <a:rPr lang="pt-BR" sz="2400">
                <a:solidFill>
                  <a:schemeClr val="bg1"/>
                </a:solidFill>
              </a:rPr>
              <a:pPr/>
              <a:t>6</a:t>
            </a:fld>
            <a:endParaRPr lang="pt-B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1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4800"/>
          </a:xfrm>
          <a:solidFill>
            <a:srgbClr val="FF5050"/>
          </a:solidFill>
        </p:spPr>
        <p:txBody>
          <a:bodyPr>
            <a:normAutofit/>
          </a:bodyPr>
          <a:lstStyle/>
          <a:p>
            <a:pPr lvl="0"/>
            <a:r>
              <a:rPr lang="pt-BR" b="1" dirty="0">
                <a:solidFill>
                  <a:schemeClr val="bg1"/>
                </a:solidFill>
              </a:rPr>
              <a:t>Referências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43510"/>
          </a:xfrm>
        </p:spPr>
        <p:txBody>
          <a:bodyPr>
            <a:no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BEZERRA, C.; SCHOLZ, R.; ADEODATO, P.; PONTES, T.; SILVA, I. (2016) </a:t>
            </a:r>
            <a:r>
              <a:rPr lang="pt-BR" sz="1400" b="1" dirty="0">
                <a:solidFill>
                  <a:schemeClr val="bg1"/>
                </a:solidFill>
              </a:rPr>
              <a:t>Evasão Escolar: Aplicando Mineração de Dados para Identificar Variáveis Relevantes. </a:t>
            </a:r>
            <a:r>
              <a:rPr lang="pt-BR" sz="1400" dirty="0">
                <a:solidFill>
                  <a:schemeClr val="bg1"/>
                </a:solidFill>
              </a:rPr>
              <a:t>V Congresso Brasileiro de Informática na Educação (CBIE 2016). Anais do XXVII Simpósio Brasileiro de Informática na Educação (SBIE 2016).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 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COELHO, V. C.; COSTA, J. P. C. L.; SOUSA, D. C. R.; CANEDO,  E. D.; SILVA,  D. G.; SOUSA JÙNIOR, R. T. (2015) </a:t>
            </a:r>
            <a:r>
              <a:rPr lang="pt-BR" sz="1400" b="1" dirty="0">
                <a:solidFill>
                  <a:schemeClr val="bg1"/>
                </a:solidFill>
              </a:rPr>
              <a:t>Mineração de dados educacionais para identificação de barreiras na utilização da educação a distância</a:t>
            </a:r>
            <a:r>
              <a:rPr lang="pt-BR" sz="1400" dirty="0">
                <a:solidFill>
                  <a:schemeClr val="bg1"/>
                </a:solidFill>
              </a:rPr>
              <a:t>. ENAP. Ministério do Planejamento, Orçamento e Gestão, Brasília – DF.</a:t>
            </a:r>
          </a:p>
          <a:p>
            <a:pPr marL="0" indent="0"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COELHO, V.  C. G.; COSTA,  J. P.  C. L. </a:t>
            </a:r>
            <a:r>
              <a:rPr lang="pt-BR" sz="1400" dirty="0" err="1">
                <a:solidFill>
                  <a:schemeClr val="bg1"/>
                </a:solidFill>
              </a:rPr>
              <a:t>da.</a:t>
            </a:r>
            <a:r>
              <a:rPr lang="pt-BR" sz="1400" dirty="0">
                <a:solidFill>
                  <a:schemeClr val="bg1"/>
                </a:solidFill>
              </a:rPr>
              <a:t> (2016) </a:t>
            </a:r>
            <a:r>
              <a:rPr lang="pt-BR" sz="1400" b="1" dirty="0">
                <a:solidFill>
                  <a:schemeClr val="bg1"/>
                </a:solidFill>
              </a:rPr>
              <a:t>Mineração de dados educacionais no ensino  a distância governamental.</a:t>
            </a:r>
            <a:r>
              <a:rPr lang="pt-BR" sz="1400" dirty="0">
                <a:solidFill>
                  <a:schemeClr val="bg1"/>
                </a:solidFill>
              </a:rPr>
              <a:t> In: Conferências Ibero-Americanas WWW/Internet e Computação Aplicada. Brasília, Brasil, p. 77–84.</a:t>
            </a:r>
          </a:p>
          <a:p>
            <a:pPr marL="0" indent="0"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INEP/MEC. (2007) </a:t>
            </a:r>
            <a:r>
              <a:rPr lang="pt-BR" sz="1400" b="1" dirty="0">
                <a:solidFill>
                  <a:schemeClr val="bg1"/>
                </a:solidFill>
              </a:rPr>
              <a:t>Indicadores da Qualidade da Educação</a:t>
            </a:r>
            <a:r>
              <a:rPr lang="pt-BR" sz="1400" dirty="0">
                <a:solidFill>
                  <a:schemeClr val="bg1"/>
                </a:solidFill>
              </a:rPr>
              <a:t>. São Paulo: ação educativa.</a:t>
            </a:r>
          </a:p>
          <a:p>
            <a:r>
              <a:rPr lang="pt-BR" sz="1400" dirty="0">
                <a:solidFill>
                  <a:schemeClr val="bg1"/>
                </a:solidFill>
              </a:rPr>
              <a:t>INEP. (2016) </a:t>
            </a:r>
            <a:r>
              <a:rPr lang="pt-BR" sz="1400" b="1" dirty="0">
                <a:solidFill>
                  <a:schemeClr val="bg1"/>
                </a:solidFill>
              </a:rPr>
              <a:t>Prova Brasil</a:t>
            </a:r>
            <a:r>
              <a:rPr lang="pt-BR" sz="1400" dirty="0">
                <a:solidFill>
                  <a:schemeClr val="bg1"/>
                </a:solidFill>
              </a:rPr>
              <a:t>. Sistema de Avaliação da Educação Básica (</a:t>
            </a:r>
            <a:r>
              <a:rPr lang="pt-BR" sz="1400" dirty="0" err="1">
                <a:solidFill>
                  <a:schemeClr val="bg1"/>
                </a:solidFill>
              </a:rPr>
              <a:t>Saeb</a:t>
            </a:r>
            <a:r>
              <a:rPr lang="pt-BR" sz="1400" dirty="0">
                <a:solidFill>
                  <a:schemeClr val="bg1"/>
                </a:solidFill>
              </a:rPr>
              <a:t>). Disponível em: http://provabrasil.inep.gov.br/. Acessado em: 10 de setembro.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INEP. (2019) </a:t>
            </a:r>
            <a:r>
              <a:rPr lang="pt-BR" sz="1400" b="1" dirty="0" err="1">
                <a:solidFill>
                  <a:schemeClr val="bg1"/>
                </a:solidFill>
              </a:rPr>
              <a:t>Ideb</a:t>
            </a:r>
            <a:r>
              <a:rPr lang="pt-BR" sz="1400" dirty="0">
                <a:solidFill>
                  <a:schemeClr val="bg1"/>
                </a:solidFill>
              </a:rPr>
              <a:t>. Acesso em: 31 Janeiro 2019. Disponível em: http://portal.inep.gov.br/ideb. </a:t>
            </a:r>
          </a:p>
          <a:p>
            <a:pPr marL="0" indent="0"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LIMA, R. A. F. </a:t>
            </a:r>
            <a:r>
              <a:rPr lang="pt-BR" sz="1400" dirty="0" err="1">
                <a:solidFill>
                  <a:schemeClr val="bg1"/>
                </a:solidFill>
              </a:rPr>
              <a:t>et</a:t>
            </a:r>
            <a:r>
              <a:rPr lang="pt-BR" sz="1400" dirty="0">
                <a:solidFill>
                  <a:schemeClr val="bg1"/>
                </a:solidFill>
              </a:rPr>
              <a:t> al. (2016) </a:t>
            </a:r>
            <a:r>
              <a:rPr lang="pt-BR" sz="1400" b="1" dirty="0">
                <a:solidFill>
                  <a:schemeClr val="bg1"/>
                </a:solidFill>
              </a:rPr>
              <a:t>Estratégias de seleção de atributos para detecção de anomalias em transações eletrônicas</a:t>
            </a:r>
            <a:r>
              <a:rPr lang="pt-BR" sz="1400" dirty="0">
                <a:solidFill>
                  <a:schemeClr val="bg1"/>
                </a:solidFill>
              </a:rPr>
              <a:t>. Dissertação (Dissertação em Ciência da Computação), Universidade Federal de Minas Gerais, p. 25. </a:t>
            </a:r>
          </a:p>
          <a:p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097E82-EE05-4ED9-9D53-BAA0DA7C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1504372-B181-4C6E-8B1D-E39908BA94AD}" type="slidenum">
              <a:rPr lang="pt-BR" sz="2400">
                <a:solidFill>
                  <a:schemeClr val="bg1"/>
                </a:solidFill>
              </a:rPr>
              <a:pPr/>
              <a:t>7</a:t>
            </a:fld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585</Words>
  <Application>Microsoft Office PowerPoint</Application>
  <PresentationFormat>Apresentação na tela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IDENTIFICAÇÃO DOS FATORES QUE INFLUENCIAM O DESEMPENHO ESCOLAR NA REDE DE ENSINO BÁSICO POR MEIO DE VISUALIZAÇÃO DE DADOS: ESTUDO DE CASO EM ESCOLAS MUNICIPAIS DE ALAGOAS  </vt:lpstr>
      <vt:lpstr>Problema de pesquisa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Yana</dc:creator>
  <cp:lastModifiedBy>Glevson Pinto</cp:lastModifiedBy>
  <cp:revision>200</cp:revision>
  <dcterms:created xsi:type="dcterms:W3CDTF">2019-11-08T18:37:21Z</dcterms:created>
  <dcterms:modified xsi:type="dcterms:W3CDTF">2021-12-27T00:38:00Z</dcterms:modified>
</cp:coreProperties>
</file>