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69" r:id="rId5"/>
    <p:sldId id="270" r:id="rId6"/>
    <p:sldId id="271" r:id="rId7"/>
    <p:sldId id="272"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2"/>
    <p:restoredTop sz="96197"/>
  </p:normalViewPr>
  <p:slideViewPr>
    <p:cSldViewPr snapToGrid="0" snapToObjects="1">
      <p:cViewPr varScale="1">
        <p:scale>
          <a:sx n="118" d="100"/>
          <a:sy n="118" d="100"/>
        </p:scale>
        <p:origin x="224"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F6BC4E-51F6-4860-BCF2-109034883A8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B48EBFA-E04B-4E12-B273-0BDD2040DD0C}">
      <dgm:prSet/>
      <dgm:spPr/>
      <dgm:t>
        <a:bodyPr/>
        <a:lstStyle/>
        <a:p>
          <a:r>
            <a:rPr lang="en-US" dirty="0"/>
            <a:t>CERTAIN GENRES HAVE HIGHER SCORES THAN OTHERS</a:t>
          </a:r>
        </a:p>
      </dgm:t>
    </dgm:pt>
    <dgm:pt modelId="{FB834A8C-ED37-4734-BE08-F99DEDBF2A10}" type="parTrans" cxnId="{19F6F228-6955-4B79-A870-9014F08E80A5}">
      <dgm:prSet/>
      <dgm:spPr/>
      <dgm:t>
        <a:bodyPr/>
        <a:lstStyle/>
        <a:p>
          <a:endParaRPr lang="en-US"/>
        </a:p>
      </dgm:t>
    </dgm:pt>
    <dgm:pt modelId="{B28709E9-A222-4080-BF2A-81E57C3AD340}" type="sibTrans" cxnId="{19F6F228-6955-4B79-A870-9014F08E80A5}">
      <dgm:prSet/>
      <dgm:spPr/>
      <dgm:t>
        <a:bodyPr/>
        <a:lstStyle/>
        <a:p>
          <a:endParaRPr lang="en-US"/>
        </a:p>
      </dgm:t>
    </dgm:pt>
    <dgm:pt modelId="{5B6BFDE8-4507-4CCD-939E-DA6672A069D1}">
      <dgm:prSet/>
      <dgm:spPr/>
      <dgm:t>
        <a:bodyPr/>
        <a:lstStyle/>
        <a:p>
          <a:r>
            <a:rPr lang="en-US" dirty="0"/>
            <a:t>MORE RECENT MOVIES ARE CONSIDERED CRAPPY</a:t>
          </a:r>
        </a:p>
      </dgm:t>
    </dgm:pt>
    <dgm:pt modelId="{AA03AA28-117F-4508-A599-047EE70C9392}" type="parTrans" cxnId="{3FE1010A-E014-4631-A436-B2EC1FAEA0F7}">
      <dgm:prSet/>
      <dgm:spPr/>
      <dgm:t>
        <a:bodyPr/>
        <a:lstStyle/>
        <a:p>
          <a:endParaRPr lang="en-US"/>
        </a:p>
      </dgm:t>
    </dgm:pt>
    <dgm:pt modelId="{149B1523-A929-421B-9861-AD5660CEB327}" type="sibTrans" cxnId="{3FE1010A-E014-4631-A436-B2EC1FAEA0F7}">
      <dgm:prSet/>
      <dgm:spPr/>
      <dgm:t>
        <a:bodyPr/>
        <a:lstStyle/>
        <a:p>
          <a:endParaRPr lang="en-US"/>
        </a:p>
      </dgm:t>
    </dgm:pt>
    <dgm:pt modelId="{44E7BE45-F877-41D0-9FB9-0F741BE28FA2}">
      <dgm:prSet/>
      <dgm:spPr/>
      <dgm:t>
        <a:bodyPr/>
        <a:lstStyle/>
        <a:p>
          <a:r>
            <a:rPr lang="en-US" dirty="0"/>
            <a:t>EACH FILMS PROFIT DON’T DETERMINE USER SCORE (BIG BUDGET MOVIES)</a:t>
          </a:r>
        </a:p>
      </dgm:t>
    </dgm:pt>
    <dgm:pt modelId="{B44591C3-56AC-4CDA-9451-D90EF942BF1B}" type="parTrans" cxnId="{4D09E8F4-BDA2-4E07-A5B6-B52CD5568C34}">
      <dgm:prSet/>
      <dgm:spPr/>
      <dgm:t>
        <a:bodyPr/>
        <a:lstStyle/>
        <a:p>
          <a:endParaRPr lang="en-US"/>
        </a:p>
      </dgm:t>
    </dgm:pt>
    <dgm:pt modelId="{DBE2F892-FF1B-4051-9918-C72A6C18FB04}" type="sibTrans" cxnId="{4D09E8F4-BDA2-4E07-A5B6-B52CD5568C34}">
      <dgm:prSet/>
      <dgm:spPr/>
      <dgm:t>
        <a:bodyPr/>
        <a:lstStyle/>
        <a:p>
          <a:endParaRPr lang="en-US"/>
        </a:p>
      </dgm:t>
    </dgm:pt>
    <dgm:pt modelId="{F9DF4824-BA71-4921-9DA8-940CFA1ADD6B}" type="pres">
      <dgm:prSet presAssocID="{56F6BC4E-51F6-4860-BCF2-109034883A83}" presName="root" presStyleCnt="0">
        <dgm:presLayoutVars>
          <dgm:dir/>
          <dgm:resizeHandles val="exact"/>
        </dgm:presLayoutVars>
      </dgm:prSet>
      <dgm:spPr/>
    </dgm:pt>
    <dgm:pt modelId="{A584EFC0-FE42-4D0E-90CE-B80FEA47DA39}" type="pres">
      <dgm:prSet presAssocID="{4B48EBFA-E04B-4E12-B273-0BDD2040DD0C}" presName="compNode" presStyleCnt="0"/>
      <dgm:spPr/>
    </dgm:pt>
    <dgm:pt modelId="{1CF76D23-2845-4715-8AC6-FBC8471C5ADE}" type="pres">
      <dgm:prSet presAssocID="{4B48EBFA-E04B-4E12-B273-0BDD2040DD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80D7B859-E682-4D53-B8EB-3AE155F024CB}" type="pres">
      <dgm:prSet presAssocID="{4B48EBFA-E04B-4E12-B273-0BDD2040DD0C}" presName="spaceRect" presStyleCnt="0"/>
      <dgm:spPr/>
    </dgm:pt>
    <dgm:pt modelId="{2BFE9527-5125-4E42-B22B-1D17AA28D951}" type="pres">
      <dgm:prSet presAssocID="{4B48EBFA-E04B-4E12-B273-0BDD2040DD0C}" presName="textRect" presStyleLbl="revTx" presStyleIdx="0" presStyleCnt="3">
        <dgm:presLayoutVars>
          <dgm:chMax val="1"/>
          <dgm:chPref val="1"/>
        </dgm:presLayoutVars>
      </dgm:prSet>
      <dgm:spPr/>
    </dgm:pt>
    <dgm:pt modelId="{22969E00-EAF6-41E1-8AFC-A63CB4529080}" type="pres">
      <dgm:prSet presAssocID="{B28709E9-A222-4080-BF2A-81E57C3AD340}" presName="sibTrans" presStyleCnt="0"/>
      <dgm:spPr/>
    </dgm:pt>
    <dgm:pt modelId="{5B0386E9-A7CC-4D4D-B20E-A7544DD191B6}" type="pres">
      <dgm:prSet presAssocID="{5B6BFDE8-4507-4CCD-939E-DA6672A069D1}" presName="compNode" presStyleCnt="0"/>
      <dgm:spPr/>
    </dgm:pt>
    <dgm:pt modelId="{C6C4F24E-57BF-4193-9FBA-271E3693E7FA}" type="pres">
      <dgm:prSet presAssocID="{5B6BFDE8-4507-4CCD-939E-DA6672A069D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D5E4F2B3-482A-4D6C-B7A9-7C4DC891189F}" type="pres">
      <dgm:prSet presAssocID="{5B6BFDE8-4507-4CCD-939E-DA6672A069D1}" presName="spaceRect" presStyleCnt="0"/>
      <dgm:spPr/>
    </dgm:pt>
    <dgm:pt modelId="{71260C47-6C01-40B0-8210-E6A9832E492D}" type="pres">
      <dgm:prSet presAssocID="{5B6BFDE8-4507-4CCD-939E-DA6672A069D1}" presName="textRect" presStyleLbl="revTx" presStyleIdx="1" presStyleCnt="3">
        <dgm:presLayoutVars>
          <dgm:chMax val="1"/>
          <dgm:chPref val="1"/>
        </dgm:presLayoutVars>
      </dgm:prSet>
      <dgm:spPr/>
    </dgm:pt>
    <dgm:pt modelId="{38BD9762-F804-4F4D-A83F-6ECA85094DC2}" type="pres">
      <dgm:prSet presAssocID="{149B1523-A929-421B-9861-AD5660CEB327}" presName="sibTrans" presStyleCnt="0"/>
      <dgm:spPr/>
    </dgm:pt>
    <dgm:pt modelId="{0A312651-C306-4701-B373-710D33478D55}" type="pres">
      <dgm:prSet presAssocID="{44E7BE45-F877-41D0-9FB9-0F741BE28FA2}" presName="compNode" presStyleCnt="0"/>
      <dgm:spPr/>
    </dgm:pt>
    <dgm:pt modelId="{E03C31FF-609B-40B2-AF6E-B4F00ECCEA20}" type="pres">
      <dgm:prSet presAssocID="{44E7BE45-F877-41D0-9FB9-0F741BE28FA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pper board"/>
        </a:ext>
      </dgm:extLst>
    </dgm:pt>
    <dgm:pt modelId="{E2A5C9D4-BD7E-4157-B5E4-99F83CDD70A7}" type="pres">
      <dgm:prSet presAssocID="{44E7BE45-F877-41D0-9FB9-0F741BE28FA2}" presName="spaceRect" presStyleCnt="0"/>
      <dgm:spPr/>
    </dgm:pt>
    <dgm:pt modelId="{C91255CA-F2E3-4668-9E1A-0219F9A72208}" type="pres">
      <dgm:prSet presAssocID="{44E7BE45-F877-41D0-9FB9-0F741BE28FA2}" presName="textRect" presStyleLbl="revTx" presStyleIdx="2" presStyleCnt="3">
        <dgm:presLayoutVars>
          <dgm:chMax val="1"/>
          <dgm:chPref val="1"/>
        </dgm:presLayoutVars>
      </dgm:prSet>
      <dgm:spPr/>
    </dgm:pt>
  </dgm:ptLst>
  <dgm:cxnLst>
    <dgm:cxn modelId="{3FE1010A-E014-4631-A436-B2EC1FAEA0F7}" srcId="{56F6BC4E-51F6-4860-BCF2-109034883A83}" destId="{5B6BFDE8-4507-4CCD-939E-DA6672A069D1}" srcOrd="1" destOrd="0" parTransId="{AA03AA28-117F-4508-A599-047EE70C9392}" sibTransId="{149B1523-A929-421B-9861-AD5660CEB327}"/>
    <dgm:cxn modelId="{19F6F228-6955-4B79-A870-9014F08E80A5}" srcId="{56F6BC4E-51F6-4860-BCF2-109034883A83}" destId="{4B48EBFA-E04B-4E12-B273-0BDD2040DD0C}" srcOrd="0" destOrd="0" parTransId="{FB834A8C-ED37-4734-BE08-F99DEDBF2A10}" sibTransId="{B28709E9-A222-4080-BF2A-81E57C3AD340}"/>
    <dgm:cxn modelId="{3E9A3E3E-695D-4143-9A35-8327DCF0170D}" type="presOf" srcId="{56F6BC4E-51F6-4860-BCF2-109034883A83}" destId="{F9DF4824-BA71-4921-9DA8-940CFA1ADD6B}" srcOrd="0" destOrd="0" presId="urn:microsoft.com/office/officeart/2018/2/layout/IconLabelList"/>
    <dgm:cxn modelId="{99841C40-C616-421B-9968-1DEFF7CB35C3}" type="presOf" srcId="{44E7BE45-F877-41D0-9FB9-0F741BE28FA2}" destId="{C91255CA-F2E3-4668-9E1A-0219F9A72208}" srcOrd="0" destOrd="0" presId="urn:microsoft.com/office/officeart/2018/2/layout/IconLabelList"/>
    <dgm:cxn modelId="{3F5C0C8F-E4C8-44B6-A6E1-F69126FD2886}" type="presOf" srcId="{4B48EBFA-E04B-4E12-B273-0BDD2040DD0C}" destId="{2BFE9527-5125-4E42-B22B-1D17AA28D951}" srcOrd="0" destOrd="0" presId="urn:microsoft.com/office/officeart/2018/2/layout/IconLabelList"/>
    <dgm:cxn modelId="{9D32C8CC-DE2D-4853-95C1-864AB35342F6}" type="presOf" srcId="{5B6BFDE8-4507-4CCD-939E-DA6672A069D1}" destId="{71260C47-6C01-40B0-8210-E6A9832E492D}" srcOrd="0" destOrd="0" presId="urn:microsoft.com/office/officeart/2018/2/layout/IconLabelList"/>
    <dgm:cxn modelId="{4D09E8F4-BDA2-4E07-A5B6-B52CD5568C34}" srcId="{56F6BC4E-51F6-4860-BCF2-109034883A83}" destId="{44E7BE45-F877-41D0-9FB9-0F741BE28FA2}" srcOrd="2" destOrd="0" parTransId="{B44591C3-56AC-4CDA-9451-D90EF942BF1B}" sibTransId="{DBE2F892-FF1B-4051-9918-C72A6C18FB04}"/>
    <dgm:cxn modelId="{9A414AEA-FA81-400B-B286-69993019805A}" type="presParOf" srcId="{F9DF4824-BA71-4921-9DA8-940CFA1ADD6B}" destId="{A584EFC0-FE42-4D0E-90CE-B80FEA47DA39}" srcOrd="0" destOrd="0" presId="urn:microsoft.com/office/officeart/2018/2/layout/IconLabelList"/>
    <dgm:cxn modelId="{5397CCFB-207D-4D51-91DC-A791AF8C16B6}" type="presParOf" srcId="{A584EFC0-FE42-4D0E-90CE-B80FEA47DA39}" destId="{1CF76D23-2845-4715-8AC6-FBC8471C5ADE}" srcOrd="0" destOrd="0" presId="urn:microsoft.com/office/officeart/2018/2/layout/IconLabelList"/>
    <dgm:cxn modelId="{E1A125F5-93E4-490B-8F57-5F310394CC28}" type="presParOf" srcId="{A584EFC0-FE42-4D0E-90CE-B80FEA47DA39}" destId="{80D7B859-E682-4D53-B8EB-3AE155F024CB}" srcOrd="1" destOrd="0" presId="urn:microsoft.com/office/officeart/2018/2/layout/IconLabelList"/>
    <dgm:cxn modelId="{FD05F017-1ACF-4A67-83C1-5F63E6E9D5D7}" type="presParOf" srcId="{A584EFC0-FE42-4D0E-90CE-B80FEA47DA39}" destId="{2BFE9527-5125-4E42-B22B-1D17AA28D951}" srcOrd="2" destOrd="0" presId="urn:microsoft.com/office/officeart/2018/2/layout/IconLabelList"/>
    <dgm:cxn modelId="{A96D1A94-E888-47BA-AD1B-DE39DC2CE445}" type="presParOf" srcId="{F9DF4824-BA71-4921-9DA8-940CFA1ADD6B}" destId="{22969E00-EAF6-41E1-8AFC-A63CB4529080}" srcOrd="1" destOrd="0" presId="urn:microsoft.com/office/officeart/2018/2/layout/IconLabelList"/>
    <dgm:cxn modelId="{92404258-993D-4403-BC9F-704A6A914C78}" type="presParOf" srcId="{F9DF4824-BA71-4921-9DA8-940CFA1ADD6B}" destId="{5B0386E9-A7CC-4D4D-B20E-A7544DD191B6}" srcOrd="2" destOrd="0" presId="urn:microsoft.com/office/officeart/2018/2/layout/IconLabelList"/>
    <dgm:cxn modelId="{E60066CF-660F-437D-91B7-F58D3D7CB9F8}" type="presParOf" srcId="{5B0386E9-A7CC-4D4D-B20E-A7544DD191B6}" destId="{C6C4F24E-57BF-4193-9FBA-271E3693E7FA}" srcOrd="0" destOrd="0" presId="urn:microsoft.com/office/officeart/2018/2/layout/IconLabelList"/>
    <dgm:cxn modelId="{13AE8A5F-5A3F-4C7A-9A19-DEE8AA4412FD}" type="presParOf" srcId="{5B0386E9-A7CC-4D4D-B20E-A7544DD191B6}" destId="{D5E4F2B3-482A-4D6C-B7A9-7C4DC891189F}" srcOrd="1" destOrd="0" presId="urn:microsoft.com/office/officeart/2018/2/layout/IconLabelList"/>
    <dgm:cxn modelId="{E3F1BEC3-CA55-419A-8E36-61656FE0F259}" type="presParOf" srcId="{5B0386E9-A7CC-4D4D-B20E-A7544DD191B6}" destId="{71260C47-6C01-40B0-8210-E6A9832E492D}" srcOrd="2" destOrd="0" presId="urn:microsoft.com/office/officeart/2018/2/layout/IconLabelList"/>
    <dgm:cxn modelId="{664BF8E9-FFC3-4B0C-9C9A-783246596E6F}" type="presParOf" srcId="{F9DF4824-BA71-4921-9DA8-940CFA1ADD6B}" destId="{38BD9762-F804-4F4D-A83F-6ECA85094DC2}" srcOrd="3" destOrd="0" presId="urn:microsoft.com/office/officeart/2018/2/layout/IconLabelList"/>
    <dgm:cxn modelId="{018BE874-9288-4F1B-A496-9296266E1E3F}" type="presParOf" srcId="{F9DF4824-BA71-4921-9DA8-940CFA1ADD6B}" destId="{0A312651-C306-4701-B373-710D33478D55}" srcOrd="4" destOrd="0" presId="urn:microsoft.com/office/officeart/2018/2/layout/IconLabelList"/>
    <dgm:cxn modelId="{C497D685-18C0-4A7B-8DE0-FC247666334B}" type="presParOf" srcId="{0A312651-C306-4701-B373-710D33478D55}" destId="{E03C31FF-609B-40B2-AF6E-B4F00ECCEA20}" srcOrd="0" destOrd="0" presId="urn:microsoft.com/office/officeart/2018/2/layout/IconLabelList"/>
    <dgm:cxn modelId="{2D72EF6A-5DA2-44CD-A90E-22079369F534}" type="presParOf" srcId="{0A312651-C306-4701-B373-710D33478D55}" destId="{E2A5C9D4-BD7E-4157-B5E4-99F83CDD70A7}" srcOrd="1" destOrd="0" presId="urn:microsoft.com/office/officeart/2018/2/layout/IconLabelList"/>
    <dgm:cxn modelId="{4DE7C416-EBF0-4E8B-AA48-68D4A2ECBF8F}" type="presParOf" srcId="{0A312651-C306-4701-B373-710D33478D55}" destId="{C91255CA-F2E3-4668-9E1A-0219F9A7220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F76D23-2845-4715-8AC6-FBC8471C5ADE}">
      <dsp:nvSpPr>
        <dsp:cNvPr id="0" name=""/>
        <dsp:cNvSpPr/>
      </dsp:nvSpPr>
      <dsp:spPr>
        <a:xfrm>
          <a:off x="916987" y="491891"/>
          <a:ext cx="1444246" cy="14442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FE9527-5125-4E42-B22B-1D17AA28D951}">
      <dsp:nvSpPr>
        <dsp:cNvPr id="0" name=""/>
        <dsp:cNvSpPr/>
      </dsp:nvSpPr>
      <dsp:spPr>
        <a:xfrm>
          <a:off x="34392" y="2318170"/>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CERTAIN GENRES HAVE HIGHER SCORES THAN OTHERS</a:t>
          </a:r>
        </a:p>
      </dsp:txBody>
      <dsp:txXfrm>
        <a:off x="34392" y="2318170"/>
        <a:ext cx="3209437" cy="720000"/>
      </dsp:txXfrm>
    </dsp:sp>
    <dsp:sp modelId="{C6C4F24E-57BF-4193-9FBA-271E3693E7FA}">
      <dsp:nvSpPr>
        <dsp:cNvPr id="0" name=""/>
        <dsp:cNvSpPr/>
      </dsp:nvSpPr>
      <dsp:spPr>
        <a:xfrm>
          <a:off x="4688076" y="491891"/>
          <a:ext cx="1444246" cy="14442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260C47-6C01-40B0-8210-E6A9832E492D}">
      <dsp:nvSpPr>
        <dsp:cNvPr id="0" name=""/>
        <dsp:cNvSpPr/>
      </dsp:nvSpPr>
      <dsp:spPr>
        <a:xfrm>
          <a:off x="3805481" y="2318170"/>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MORE RECENT MOVIES ARE CONSIDERED CRAPPY</a:t>
          </a:r>
        </a:p>
      </dsp:txBody>
      <dsp:txXfrm>
        <a:off x="3805481" y="2318170"/>
        <a:ext cx="3209437" cy="720000"/>
      </dsp:txXfrm>
    </dsp:sp>
    <dsp:sp modelId="{E03C31FF-609B-40B2-AF6E-B4F00ECCEA20}">
      <dsp:nvSpPr>
        <dsp:cNvPr id="0" name=""/>
        <dsp:cNvSpPr/>
      </dsp:nvSpPr>
      <dsp:spPr>
        <a:xfrm>
          <a:off x="8459165" y="491891"/>
          <a:ext cx="1444246" cy="14442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1255CA-F2E3-4668-9E1A-0219F9A72208}">
      <dsp:nvSpPr>
        <dsp:cNvPr id="0" name=""/>
        <dsp:cNvSpPr/>
      </dsp:nvSpPr>
      <dsp:spPr>
        <a:xfrm>
          <a:off x="7576570" y="2318170"/>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EACH FILMS PROFIT DON’T DETERMINE USER SCORE (BIG BUDGET MOVIES)</a:t>
          </a:r>
        </a:p>
      </dsp:txBody>
      <dsp:txXfrm>
        <a:off x="7576570" y="2318170"/>
        <a:ext cx="3209437"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1/14/21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1/14/21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1/14/21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1/14/21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1/14/21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1/14/21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1/14/21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6177DBE-0324-404F-82EF-9E019B28B753}"/>
              </a:ext>
            </a:extLst>
          </p:cNvPr>
          <p:cNvPicPr>
            <a:picLocks noChangeAspect="1"/>
          </p:cNvPicPr>
          <p:nvPr/>
        </p:nvPicPr>
        <p:blipFill rotWithShape="1">
          <a:blip r:embed="rId2">
            <a:alphaModFix amt="40000"/>
          </a:blip>
          <a:srcRect t="23391" r="9091"/>
          <a:stretch/>
        </p:blipFill>
        <p:spPr>
          <a:xfrm>
            <a:off x="20" y="10"/>
            <a:ext cx="12191980" cy="6857990"/>
          </a:xfrm>
          <a:prstGeom prst="rect">
            <a:avLst/>
          </a:prstGeom>
        </p:spPr>
      </p:pic>
      <p:pic>
        <p:nvPicPr>
          <p:cNvPr id="16" name="Picture 15">
            <a:extLst>
              <a:ext uri="{FF2B5EF4-FFF2-40B4-BE49-F238E27FC236}">
                <a16:creationId xmlns:a16="http://schemas.microsoft.com/office/drawing/2014/main" id="{23FF3D86-2916-4F9F-9752-304810CF59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8" name="Picture 17">
            <a:extLst>
              <a:ext uri="{FF2B5EF4-FFF2-40B4-BE49-F238E27FC236}">
                <a16:creationId xmlns:a16="http://schemas.microsoft.com/office/drawing/2014/main" id="{AB048875-14D1-4CC7-8AC3-7ABC73AAAF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7296A77D-9DA6-E247-892E-D63C70EA4961}"/>
              </a:ext>
            </a:extLst>
          </p:cNvPr>
          <p:cNvSpPr>
            <a:spLocks noGrp="1"/>
          </p:cNvSpPr>
          <p:nvPr>
            <p:ph type="ctrTitle"/>
          </p:nvPr>
        </p:nvSpPr>
        <p:spPr>
          <a:xfrm>
            <a:off x="1371600" y="3014139"/>
            <a:ext cx="9448800" cy="1825096"/>
          </a:xfrm>
        </p:spPr>
        <p:txBody>
          <a:bodyPr>
            <a:normAutofit/>
          </a:bodyPr>
          <a:lstStyle/>
          <a:p>
            <a:r>
              <a:rPr lang="en-US" dirty="0"/>
              <a:t>Journey to the center of movies</a:t>
            </a:r>
            <a:endParaRPr lang="en-US"/>
          </a:p>
        </p:txBody>
      </p:sp>
      <p:sp>
        <p:nvSpPr>
          <p:cNvPr id="3" name="Subtitle 2">
            <a:extLst>
              <a:ext uri="{FF2B5EF4-FFF2-40B4-BE49-F238E27FC236}">
                <a16:creationId xmlns:a16="http://schemas.microsoft.com/office/drawing/2014/main" id="{DB5727B8-8D38-A84F-86CF-B06999EF7941}"/>
              </a:ext>
            </a:extLst>
          </p:cNvPr>
          <p:cNvSpPr>
            <a:spLocks noGrp="1"/>
          </p:cNvSpPr>
          <p:nvPr>
            <p:ph type="subTitle" idx="1"/>
          </p:nvPr>
        </p:nvSpPr>
        <p:spPr>
          <a:xfrm>
            <a:off x="1371600" y="4842935"/>
            <a:ext cx="9448800" cy="685800"/>
          </a:xfrm>
        </p:spPr>
        <p:txBody>
          <a:bodyPr>
            <a:normAutofit/>
          </a:bodyPr>
          <a:lstStyle/>
          <a:p>
            <a:r>
              <a:rPr lang="en-US" sz="1700"/>
              <a:t>James Bryant II, Amee Yang, Rebecca </a:t>
            </a:r>
            <a:r>
              <a:rPr lang="en-US" sz="1700" err="1"/>
              <a:t>Lubera</a:t>
            </a:r>
            <a:r>
              <a:rPr lang="en-US" sz="1700"/>
              <a:t>, &amp; Greg </a:t>
            </a:r>
            <a:r>
              <a:rPr lang="en-US" sz="1700" err="1"/>
              <a:t>Spahlinger</a:t>
            </a:r>
            <a:endParaRPr lang="en-US" sz="1700"/>
          </a:p>
          <a:p>
            <a:r>
              <a:rPr lang="en-US" sz="1700"/>
              <a:t>(aka ’The Brat Pack’)</a:t>
            </a:r>
          </a:p>
        </p:txBody>
      </p:sp>
    </p:spTree>
    <p:extLst>
      <p:ext uri="{BB962C8B-B14F-4D97-AF65-F5344CB8AC3E}">
        <p14:creationId xmlns:p14="http://schemas.microsoft.com/office/powerpoint/2010/main" val="2682752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29CFB1-4A36-4A05-8D7A-948E22773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8E7157-B0C3-3E43-A019-011F0680BBB6}"/>
              </a:ext>
            </a:extLst>
          </p:cNvPr>
          <p:cNvSpPr>
            <a:spLocks noGrp="1"/>
          </p:cNvSpPr>
          <p:nvPr>
            <p:ph idx="1"/>
          </p:nvPr>
        </p:nvSpPr>
        <p:spPr>
          <a:xfrm>
            <a:off x="965201" y="965201"/>
            <a:ext cx="5947496" cy="4923448"/>
          </a:xfrm>
        </p:spPr>
        <p:txBody>
          <a:bodyPr anchor="ctr">
            <a:normAutofit/>
          </a:bodyPr>
          <a:lstStyle/>
          <a:p>
            <a:r>
              <a:rPr lang="en-US" sz="2000" dirty="0"/>
              <a:t>Identify correlations between user ratings and various factors that influences user enjoyment. </a:t>
            </a:r>
          </a:p>
          <a:p>
            <a:r>
              <a:rPr lang="en-US" sz="2000" dirty="0"/>
              <a:t>Different variables that track enjoyment are budget, gross revenue, runtime, release year, release month, etc. </a:t>
            </a:r>
          </a:p>
          <a:p>
            <a:r>
              <a:rPr lang="en-US" sz="2000" dirty="0"/>
              <a:t>Metric IMDb user ratings</a:t>
            </a:r>
          </a:p>
          <a:p>
            <a:pPr marL="0" indent="0">
              <a:buNone/>
            </a:pPr>
            <a:endParaRPr lang="en-US" sz="2000" dirty="0"/>
          </a:p>
        </p:txBody>
      </p:sp>
      <p:sp>
        <p:nvSpPr>
          <p:cNvPr id="10" name="Rectangle 9">
            <a:extLst>
              <a:ext uri="{FF2B5EF4-FFF2-40B4-BE49-F238E27FC236}">
                <a16:creationId xmlns:a16="http://schemas.microsoft.com/office/drawing/2014/main" id="{88783419-8188-4C50-BD8F-237B464B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788" y="1"/>
            <a:ext cx="4651212" cy="6858000"/>
          </a:xfrm>
          <a:prstGeom prst="rect">
            <a:avLst/>
          </a:prstGeom>
          <a:solidFill>
            <a:schemeClr val="accent1"/>
          </a:solidFill>
          <a:ln>
            <a:noFill/>
          </a:ln>
          <a:effectLst>
            <a:outerShdw blurRad="63500" dist="38100" dir="10800000" algn="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570D84C5-A105-4AB9-8C54-A26D13722D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7521575" y="2187579"/>
            <a:ext cx="6857999" cy="2482850"/>
          </a:xfrm>
          <a:prstGeom prst="rect">
            <a:avLst/>
          </a:prstGeom>
        </p:spPr>
      </p:pic>
      <p:sp>
        <p:nvSpPr>
          <p:cNvPr id="2" name="Title 1">
            <a:extLst>
              <a:ext uri="{FF2B5EF4-FFF2-40B4-BE49-F238E27FC236}">
                <a16:creationId xmlns:a16="http://schemas.microsoft.com/office/drawing/2014/main" id="{FE7CDE1B-0C73-E64E-9671-96FB6F999A58}"/>
              </a:ext>
            </a:extLst>
          </p:cNvPr>
          <p:cNvSpPr>
            <a:spLocks noGrp="1"/>
          </p:cNvSpPr>
          <p:nvPr>
            <p:ph type="title"/>
          </p:nvPr>
        </p:nvSpPr>
        <p:spPr>
          <a:xfrm>
            <a:off x="7877898" y="1327169"/>
            <a:ext cx="3646678" cy="4199513"/>
          </a:xfrm>
        </p:spPr>
        <p:txBody>
          <a:bodyPr>
            <a:normAutofit/>
          </a:bodyPr>
          <a:lstStyle/>
          <a:p>
            <a:pPr algn="l"/>
            <a:r>
              <a:rPr lang="en-US">
                <a:solidFill>
                  <a:srgbClr val="FFFFFF"/>
                </a:solidFill>
              </a:rPr>
              <a:t>goals</a:t>
            </a:r>
          </a:p>
        </p:txBody>
      </p:sp>
    </p:spTree>
    <p:extLst>
      <p:ext uri="{BB962C8B-B14F-4D97-AF65-F5344CB8AC3E}">
        <p14:creationId xmlns:p14="http://schemas.microsoft.com/office/powerpoint/2010/main" val="3589588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E2B0E6-BDA0-AA48-905A-93BB1710162E}"/>
              </a:ext>
            </a:extLst>
          </p:cNvPr>
          <p:cNvSpPr>
            <a:spLocks noGrp="1"/>
          </p:cNvSpPr>
          <p:nvPr>
            <p:ph type="title"/>
          </p:nvPr>
        </p:nvSpPr>
        <p:spPr>
          <a:xfrm>
            <a:off x="914408" y="762000"/>
            <a:ext cx="10591792" cy="674914"/>
          </a:xfrm>
        </p:spPr>
        <p:txBody>
          <a:bodyPr>
            <a:normAutofit fontScale="90000"/>
          </a:bodyPr>
          <a:lstStyle/>
          <a:p>
            <a:pPr algn="ctr"/>
            <a:r>
              <a:rPr lang="en-US" sz="2700" dirty="0"/>
              <a:t>Figure 1 – The Average Score Distribution of Movies on IMDb Broadens Downward Over Time.</a:t>
            </a:r>
            <a:br>
              <a:rPr lang="en-US" dirty="0"/>
            </a:br>
            <a:endParaRPr lang="en-US" dirty="0"/>
          </a:p>
        </p:txBody>
      </p:sp>
      <p:sp>
        <p:nvSpPr>
          <p:cNvPr id="5" name="Text Placeholder 4">
            <a:extLst>
              <a:ext uri="{FF2B5EF4-FFF2-40B4-BE49-F238E27FC236}">
                <a16:creationId xmlns:a16="http://schemas.microsoft.com/office/drawing/2014/main" id="{F0DCEFA8-AC86-5941-BF66-EA54CBAECE02}"/>
              </a:ext>
            </a:extLst>
          </p:cNvPr>
          <p:cNvSpPr>
            <a:spLocks noGrp="1"/>
          </p:cNvSpPr>
          <p:nvPr>
            <p:ph type="body" idx="1"/>
          </p:nvPr>
        </p:nvSpPr>
        <p:spPr>
          <a:xfrm>
            <a:off x="925521" y="1665514"/>
            <a:ext cx="10239367" cy="1570800"/>
          </a:xfrm>
        </p:spPr>
        <p:txBody>
          <a:bodyPr>
            <a:normAutofit fontScale="55000" lnSpcReduction="20000"/>
          </a:bodyPr>
          <a:lstStyle/>
          <a:p>
            <a:r>
              <a:rPr lang="en-US" dirty="0"/>
              <a:t>Throughout time the central tendency of the score data doesn’t change all that much. From the 1920s onward, most of the movies are getting average scores between a 5 and a 7. The most obvious change that can be observed is the broadening of the scores into the lower reaches of the scale. In the earliest movies there are practically no cases of movies with average scores lower than 4, but by 2000 these became fairly common, and they got more common as the 21</a:t>
            </a:r>
            <a:r>
              <a:rPr lang="en-US" baseline="30000" dirty="0"/>
              <a:t>st</a:t>
            </a:r>
            <a:r>
              <a:rPr lang="en-US" dirty="0"/>
              <a:t> century progressed. There are a number of interpretations we could make for this trend, but all of them are speculative. It could be that as the movie industry progressed, more movies are being released that are considered “bad” (boring, tasteless, offensive, etc.) or it could be that the bad ones from the early days have been forgotten, and are not included in the database. </a:t>
            </a:r>
          </a:p>
          <a:p>
            <a:endParaRPr lang="en-US" dirty="0"/>
          </a:p>
        </p:txBody>
      </p:sp>
      <p:pic>
        <p:nvPicPr>
          <p:cNvPr id="9" name="Content Placeholder 8">
            <a:extLst>
              <a:ext uri="{FF2B5EF4-FFF2-40B4-BE49-F238E27FC236}">
                <a16:creationId xmlns:a16="http://schemas.microsoft.com/office/drawing/2014/main" id="{A0CDAF76-970E-D442-AE64-16E09EBA0A6D}"/>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27112" y="3132138"/>
            <a:ext cx="4629150" cy="3086100"/>
          </a:xfrm>
          <a:prstGeom prst="rect">
            <a:avLst/>
          </a:prstGeom>
          <a:noFill/>
          <a:ln>
            <a:noFill/>
          </a:ln>
        </p:spPr>
      </p:pic>
      <p:pic>
        <p:nvPicPr>
          <p:cNvPr id="10" name="Content Placeholder 9">
            <a:extLst>
              <a:ext uri="{FF2B5EF4-FFF2-40B4-BE49-F238E27FC236}">
                <a16:creationId xmlns:a16="http://schemas.microsoft.com/office/drawing/2014/main" id="{3A7F68C4-F1E5-2848-A7AE-B25F8F2470D7}"/>
              </a:ext>
            </a:extLst>
          </p:cNvPr>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524625" y="3132138"/>
            <a:ext cx="4629150" cy="3086100"/>
          </a:xfrm>
          <a:prstGeom prst="rect">
            <a:avLst/>
          </a:prstGeom>
          <a:noFill/>
          <a:ln>
            <a:noFill/>
          </a:ln>
        </p:spPr>
      </p:pic>
    </p:spTree>
    <p:extLst>
      <p:ext uri="{BB962C8B-B14F-4D97-AF65-F5344CB8AC3E}">
        <p14:creationId xmlns:p14="http://schemas.microsoft.com/office/powerpoint/2010/main" val="2349728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815A3-3E12-4148-B553-F6C9B6FEA7FA}"/>
              </a:ext>
            </a:extLst>
          </p:cNvPr>
          <p:cNvSpPr>
            <a:spLocks noGrp="1"/>
          </p:cNvSpPr>
          <p:nvPr>
            <p:ph type="title"/>
          </p:nvPr>
        </p:nvSpPr>
        <p:spPr>
          <a:xfrm>
            <a:off x="914409" y="914400"/>
            <a:ext cx="10591791" cy="609600"/>
          </a:xfrm>
        </p:spPr>
        <p:txBody>
          <a:bodyPr>
            <a:normAutofit fontScale="90000"/>
          </a:bodyPr>
          <a:lstStyle/>
          <a:p>
            <a:pPr algn="ctr"/>
            <a:r>
              <a:rPr lang="en-US" sz="2200" dirty="0"/>
              <a:t>Figure 2 – The Number of Votes for an Average Movie is Consistently Low - With Significant Outliers. </a:t>
            </a:r>
            <a:br>
              <a:rPr lang="en-US" dirty="0"/>
            </a:br>
            <a:endParaRPr lang="en-US" dirty="0"/>
          </a:p>
        </p:txBody>
      </p:sp>
      <p:sp>
        <p:nvSpPr>
          <p:cNvPr id="3" name="Text Placeholder 2">
            <a:extLst>
              <a:ext uri="{FF2B5EF4-FFF2-40B4-BE49-F238E27FC236}">
                <a16:creationId xmlns:a16="http://schemas.microsoft.com/office/drawing/2014/main" id="{42D7F72F-18E8-1C46-9030-2F07E98313A6}"/>
              </a:ext>
            </a:extLst>
          </p:cNvPr>
          <p:cNvSpPr>
            <a:spLocks noGrp="1"/>
          </p:cNvSpPr>
          <p:nvPr>
            <p:ph type="body" idx="1"/>
          </p:nvPr>
        </p:nvSpPr>
        <p:spPr>
          <a:xfrm>
            <a:off x="1027112" y="1790855"/>
            <a:ext cx="10272259" cy="1527257"/>
          </a:xfrm>
        </p:spPr>
        <p:txBody>
          <a:bodyPr>
            <a:normAutofit fontScale="25000" lnSpcReduction="20000"/>
          </a:bodyPr>
          <a:lstStyle/>
          <a:p>
            <a:r>
              <a:rPr lang="en-US" sz="5600" dirty="0"/>
              <a:t>The </a:t>
            </a:r>
            <a:r>
              <a:rPr lang="en-US" sz="5600" dirty="0" err="1"/>
              <a:t>hexbin</a:t>
            </a:r>
            <a:r>
              <a:rPr lang="en-US" sz="5600" dirty="0"/>
              <a:t> plot in figure 2 has a y axis formatted in the millions, but it’s clear from the plot that almost all the data lined up on the bottom of the plot. </a:t>
            </a:r>
          </a:p>
          <a:p>
            <a:r>
              <a:rPr lang="en-US" sz="5600" dirty="0"/>
              <a:t>This oddity is clarified by the scatter plot to the left of it. For the entire 20</a:t>
            </a:r>
            <a:r>
              <a:rPr lang="en-US" sz="5600" baseline="30000" dirty="0"/>
              <a:t>th</a:t>
            </a:r>
            <a:r>
              <a:rPr lang="en-US" sz="5600" dirty="0"/>
              <a:t> and 21</a:t>
            </a:r>
            <a:r>
              <a:rPr lang="en-US" sz="5600" baseline="30000" dirty="0"/>
              <a:t>st</a:t>
            </a:r>
            <a:r>
              <a:rPr lang="en-US" sz="5600" dirty="0"/>
              <a:t> centuries, the median number of votes for a movie in IMDb has stayed between 100 and 700 votes, with some oscillation (data not shown). As time has passed, a significant number of outliers have appeared, which dwarf the level of engagement of the average movie by orders of magnitude. </a:t>
            </a:r>
          </a:p>
          <a:p>
            <a:r>
              <a:rPr lang="en-US" sz="5600" dirty="0"/>
              <a:t>Big budget “Hollywood movies” are outliers with respect to the dataset as a whole. </a:t>
            </a:r>
          </a:p>
          <a:p>
            <a:endParaRPr lang="en-US" dirty="0"/>
          </a:p>
        </p:txBody>
      </p:sp>
      <p:pic>
        <p:nvPicPr>
          <p:cNvPr id="7" name="Content Placeholder 6">
            <a:extLst>
              <a:ext uri="{FF2B5EF4-FFF2-40B4-BE49-F238E27FC236}">
                <a16:creationId xmlns:a16="http://schemas.microsoft.com/office/drawing/2014/main" id="{B55CD444-66FC-EF41-9879-115762F78CC8}"/>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27112" y="3132138"/>
            <a:ext cx="4629150" cy="3086100"/>
          </a:xfrm>
          <a:prstGeom prst="rect">
            <a:avLst/>
          </a:prstGeom>
          <a:noFill/>
          <a:ln>
            <a:noFill/>
          </a:ln>
        </p:spPr>
      </p:pic>
      <p:pic>
        <p:nvPicPr>
          <p:cNvPr id="8" name="Content Placeholder 7">
            <a:extLst>
              <a:ext uri="{FF2B5EF4-FFF2-40B4-BE49-F238E27FC236}">
                <a16:creationId xmlns:a16="http://schemas.microsoft.com/office/drawing/2014/main" id="{176D191F-D020-1143-8457-7C4DB917E682}"/>
              </a:ext>
            </a:extLst>
          </p:cNvPr>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524625" y="3132138"/>
            <a:ext cx="4629150" cy="3086100"/>
          </a:xfrm>
          <a:prstGeom prst="rect">
            <a:avLst/>
          </a:prstGeom>
          <a:noFill/>
          <a:ln>
            <a:noFill/>
          </a:ln>
        </p:spPr>
      </p:pic>
    </p:spTree>
    <p:extLst>
      <p:ext uri="{BB962C8B-B14F-4D97-AF65-F5344CB8AC3E}">
        <p14:creationId xmlns:p14="http://schemas.microsoft.com/office/powerpoint/2010/main" val="3243019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0B32-8BB3-524A-A90D-52526F48DF06}"/>
              </a:ext>
            </a:extLst>
          </p:cNvPr>
          <p:cNvSpPr>
            <a:spLocks noGrp="1"/>
          </p:cNvSpPr>
          <p:nvPr>
            <p:ph type="title"/>
          </p:nvPr>
        </p:nvSpPr>
        <p:spPr>
          <a:xfrm>
            <a:off x="1469571" y="794657"/>
            <a:ext cx="8610600" cy="587829"/>
          </a:xfrm>
        </p:spPr>
        <p:txBody>
          <a:bodyPr>
            <a:normAutofit fontScale="90000"/>
          </a:bodyPr>
          <a:lstStyle/>
          <a:p>
            <a:pPr algn="ctr"/>
            <a:r>
              <a:rPr lang="en-US" sz="2000" dirty="0"/>
              <a:t>Figure 3 – Audiences are More Likely to Give High Marks to Drama, Less Likely to Praise Horror. </a:t>
            </a:r>
            <a:br>
              <a:rPr lang="en-US" dirty="0"/>
            </a:br>
            <a:endParaRPr lang="en-US" dirty="0"/>
          </a:p>
        </p:txBody>
      </p:sp>
      <p:pic>
        <p:nvPicPr>
          <p:cNvPr id="7" name="Content Placeholder 6">
            <a:extLst>
              <a:ext uri="{FF2B5EF4-FFF2-40B4-BE49-F238E27FC236}">
                <a16:creationId xmlns:a16="http://schemas.microsoft.com/office/drawing/2014/main" id="{F9B4AC8D-2D37-E143-AD78-C3E123FFDE7B}"/>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27112" y="3132138"/>
            <a:ext cx="4629150" cy="3086100"/>
          </a:xfrm>
          <a:prstGeom prst="rect">
            <a:avLst/>
          </a:prstGeom>
          <a:noFill/>
          <a:ln>
            <a:noFill/>
          </a:ln>
        </p:spPr>
      </p:pic>
      <p:pic>
        <p:nvPicPr>
          <p:cNvPr id="8" name="Content Placeholder 7">
            <a:extLst>
              <a:ext uri="{FF2B5EF4-FFF2-40B4-BE49-F238E27FC236}">
                <a16:creationId xmlns:a16="http://schemas.microsoft.com/office/drawing/2014/main" id="{F895F704-2EBB-4244-AFF3-6A96F823BE85}"/>
              </a:ext>
            </a:extLst>
          </p:cNvPr>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524625" y="3132138"/>
            <a:ext cx="4629150" cy="3086100"/>
          </a:xfrm>
          <a:prstGeom prst="rect">
            <a:avLst/>
          </a:prstGeom>
          <a:noFill/>
          <a:ln>
            <a:noFill/>
          </a:ln>
        </p:spPr>
      </p:pic>
      <p:sp>
        <p:nvSpPr>
          <p:cNvPr id="9" name="Text Placeholder 4">
            <a:extLst>
              <a:ext uri="{FF2B5EF4-FFF2-40B4-BE49-F238E27FC236}">
                <a16:creationId xmlns:a16="http://schemas.microsoft.com/office/drawing/2014/main" id="{C81B5CA0-72F6-F44D-89A4-15E920546DBB}"/>
              </a:ext>
            </a:extLst>
          </p:cNvPr>
          <p:cNvSpPr>
            <a:spLocks noGrp="1"/>
          </p:cNvSpPr>
          <p:nvPr>
            <p:ph type="body" idx="1"/>
          </p:nvPr>
        </p:nvSpPr>
        <p:spPr>
          <a:xfrm>
            <a:off x="914400" y="1219200"/>
            <a:ext cx="10239375" cy="1789113"/>
          </a:xfrm>
        </p:spPr>
        <p:txBody>
          <a:bodyPr>
            <a:normAutofit/>
          </a:bodyPr>
          <a:lstStyle/>
          <a:p>
            <a:r>
              <a:rPr lang="en-US" sz="2000" dirty="0"/>
              <a:t>Of these singly designated movies, the drama films were most numerous (12543 films) and had the highest median score (6.5). The least numerous single category we looked at was romance, which contained 439 films. The lowest rated genre was horror, with a median score of 4.4. Figure 3 shows a comparison of these categories using a boxplot, which shows some notable differences.</a:t>
            </a:r>
          </a:p>
        </p:txBody>
      </p:sp>
    </p:spTree>
    <p:extLst>
      <p:ext uri="{BB962C8B-B14F-4D97-AF65-F5344CB8AC3E}">
        <p14:creationId xmlns:p14="http://schemas.microsoft.com/office/powerpoint/2010/main" val="264452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4B91-1DAE-014D-941D-C196D4C3448F}"/>
              </a:ext>
            </a:extLst>
          </p:cNvPr>
          <p:cNvSpPr>
            <a:spLocks noGrp="1"/>
          </p:cNvSpPr>
          <p:nvPr>
            <p:ph type="title"/>
          </p:nvPr>
        </p:nvSpPr>
        <p:spPr>
          <a:xfrm>
            <a:off x="1245062" y="1317171"/>
            <a:ext cx="8610600" cy="707571"/>
          </a:xfrm>
        </p:spPr>
        <p:txBody>
          <a:bodyPr>
            <a:normAutofit fontScale="90000"/>
          </a:bodyPr>
          <a:lstStyle/>
          <a:p>
            <a:r>
              <a:rPr lang="en-US" sz="2200" dirty="0"/>
              <a:t>Figure 4 – Budget and Opening Revenue Show Weak Correlation with Average User Score in Big Budget Films</a:t>
            </a:r>
            <a:br>
              <a:rPr lang="en-US" dirty="0"/>
            </a:br>
            <a:endParaRPr lang="en-US" dirty="0"/>
          </a:p>
        </p:txBody>
      </p:sp>
      <p:sp>
        <p:nvSpPr>
          <p:cNvPr id="3" name="Text Placeholder 2">
            <a:extLst>
              <a:ext uri="{FF2B5EF4-FFF2-40B4-BE49-F238E27FC236}">
                <a16:creationId xmlns:a16="http://schemas.microsoft.com/office/drawing/2014/main" id="{0E7C3139-C8B8-664D-A2AF-26E450AC3578}"/>
              </a:ext>
            </a:extLst>
          </p:cNvPr>
          <p:cNvSpPr>
            <a:spLocks noGrp="1"/>
          </p:cNvSpPr>
          <p:nvPr>
            <p:ph type="body" idx="1"/>
          </p:nvPr>
        </p:nvSpPr>
        <p:spPr>
          <a:xfrm>
            <a:off x="1027112" y="968829"/>
            <a:ext cx="10239366" cy="1777628"/>
          </a:xfrm>
        </p:spPr>
        <p:txBody>
          <a:bodyPr>
            <a:normAutofit/>
          </a:bodyPr>
          <a:lstStyle/>
          <a:p>
            <a:r>
              <a:rPr lang="en-US" sz="2000" dirty="0"/>
              <a:t>In figure 4 we can see that budget and opening revenue are weakly correlated to average user vote (roughly 0.28 and 0.27 respectively). </a:t>
            </a:r>
          </a:p>
        </p:txBody>
      </p:sp>
      <p:pic>
        <p:nvPicPr>
          <p:cNvPr id="7" name="Content Placeholder 6">
            <a:extLst>
              <a:ext uri="{FF2B5EF4-FFF2-40B4-BE49-F238E27FC236}">
                <a16:creationId xmlns:a16="http://schemas.microsoft.com/office/drawing/2014/main" id="{EDD9E3D5-BAD7-544F-AFA3-07B11EFFCED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27112" y="3132138"/>
            <a:ext cx="4629150" cy="3086100"/>
          </a:xfrm>
          <a:prstGeom prst="rect">
            <a:avLst/>
          </a:prstGeom>
          <a:noFill/>
          <a:ln>
            <a:noFill/>
          </a:ln>
        </p:spPr>
      </p:pic>
      <p:pic>
        <p:nvPicPr>
          <p:cNvPr id="8" name="Content Placeholder 7">
            <a:extLst>
              <a:ext uri="{FF2B5EF4-FFF2-40B4-BE49-F238E27FC236}">
                <a16:creationId xmlns:a16="http://schemas.microsoft.com/office/drawing/2014/main" id="{609946D8-AE5E-0D4B-9CD2-4EC7718F940F}"/>
              </a:ext>
            </a:extLst>
          </p:cNvPr>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524625" y="3132138"/>
            <a:ext cx="4629150" cy="3086100"/>
          </a:xfrm>
          <a:prstGeom prst="rect">
            <a:avLst/>
          </a:prstGeom>
          <a:noFill/>
          <a:ln>
            <a:noFill/>
          </a:ln>
        </p:spPr>
      </p:pic>
    </p:spTree>
    <p:extLst>
      <p:ext uri="{BB962C8B-B14F-4D97-AF65-F5344CB8AC3E}">
        <p14:creationId xmlns:p14="http://schemas.microsoft.com/office/powerpoint/2010/main" val="29923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23CF8-7314-0042-8194-72EAE63539CF}"/>
              </a:ext>
            </a:extLst>
          </p:cNvPr>
          <p:cNvSpPr>
            <a:spLocks noGrp="1"/>
          </p:cNvSpPr>
          <p:nvPr>
            <p:ph type="title"/>
          </p:nvPr>
        </p:nvSpPr>
        <p:spPr>
          <a:xfrm>
            <a:off x="1790700" y="763978"/>
            <a:ext cx="8610600" cy="1295400"/>
          </a:xfrm>
        </p:spPr>
        <p:txBody>
          <a:bodyPr>
            <a:normAutofit fontScale="90000"/>
          </a:bodyPr>
          <a:lstStyle/>
          <a:p>
            <a:r>
              <a:rPr lang="en-US" sz="2200" dirty="0"/>
              <a:t>Figure 5 – Budget and Opening Revenue Show a Slightly Stronger Correlation with Total Votes in Big Budget Films</a:t>
            </a:r>
            <a:br>
              <a:rPr lang="en-US" dirty="0"/>
            </a:br>
            <a:endParaRPr lang="en-US" dirty="0"/>
          </a:p>
        </p:txBody>
      </p:sp>
      <p:sp>
        <p:nvSpPr>
          <p:cNvPr id="3" name="Text Placeholder 2">
            <a:extLst>
              <a:ext uri="{FF2B5EF4-FFF2-40B4-BE49-F238E27FC236}">
                <a16:creationId xmlns:a16="http://schemas.microsoft.com/office/drawing/2014/main" id="{CB4F7669-E530-E74E-93E7-20E089720515}"/>
              </a:ext>
            </a:extLst>
          </p:cNvPr>
          <p:cNvSpPr>
            <a:spLocks noGrp="1"/>
          </p:cNvSpPr>
          <p:nvPr>
            <p:ph type="body" idx="1"/>
          </p:nvPr>
        </p:nvSpPr>
        <p:spPr>
          <a:xfrm>
            <a:off x="925290" y="1948058"/>
            <a:ext cx="10341420" cy="1295400"/>
          </a:xfrm>
        </p:spPr>
        <p:txBody>
          <a:bodyPr>
            <a:normAutofit fontScale="77500" lnSpcReduction="20000"/>
          </a:bodyPr>
          <a:lstStyle/>
          <a:p>
            <a:r>
              <a:rPr lang="en-US" sz="2300" dirty="0"/>
              <a:t>It appears that the more money is spent on a movie, or the more that it makes on opening weekend, the less likely it is to be panned by its audience. The opposite does not appear to be true though, as there are a large number of points that show lower budget films, and lower earning films getting high average scores. Budget and opening weekend revenue appear correlated with the total number of votes to a slightly higher degree (0.39 and 0.38 respectively) but still not all that strongly. </a:t>
            </a:r>
          </a:p>
          <a:p>
            <a:endParaRPr lang="en-US" dirty="0"/>
          </a:p>
        </p:txBody>
      </p:sp>
      <p:pic>
        <p:nvPicPr>
          <p:cNvPr id="7" name="Content Placeholder 6">
            <a:extLst>
              <a:ext uri="{FF2B5EF4-FFF2-40B4-BE49-F238E27FC236}">
                <a16:creationId xmlns:a16="http://schemas.microsoft.com/office/drawing/2014/main" id="{AC679EE8-034B-C747-BEB1-ACBB6EAC29AE}"/>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27112" y="3132138"/>
            <a:ext cx="4629150" cy="3086100"/>
          </a:xfrm>
          <a:prstGeom prst="rect">
            <a:avLst/>
          </a:prstGeom>
          <a:noFill/>
          <a:ln>
            <a:noFill/>
          </a:ln>
        </p:spPr>
      </p:pic>
      <p:pic>
        <p:nvPicPr>
          <p:cNvPr id="8" name="Content Placeholder 7">
            <a:extLst>
              <a:ext uri="{FF2B5EF4-FFF2-40B4-BE49-F238E27FC236}">
                <a16:creationId xmlns:a16="http://schemas.microsoft.com/office/drawing/2014/main" id="{D33535EE-4B59-7E40-8C08-85CFC8B27A58}"/>
              </a:ext>
            </a:extLst>
          </p:cNvPr>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524625" y="3132138"/>
            <a:ext cx="4629150" cy="3086100"/>
          </a:xfrm>
          <a:prstGeom prst="rect">
            <a:avLst/>
          </a:prstGeom>
          <a:noFill/>
          <a:ln>
            <a:noFill/>
          </a:ln>
        </p:spPr>
      </p:pic>
    </p:spTree>
    <p:extLst>
      <p:ext uri="{BB962C8B-B14F-4D97-AF65-F5344CB8AC3E}">
        <p14:creationId xmlns:p14="http://schemas.microsoft.com/office/powerpoint/2010/main" val="592367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58C37-FEB6-1A4B-BA3A-36E897F911C5}"/>
              </a:ext>
            </a:extLst>
          </p:cNvPr>
          <p:cNvSpPr>
            <a:spLocks noGrp="1"/>
          </p:cNvSpPr>
          <p:nvPr>
            <p:ph type="title"/>
          </p:nvPr>
        </p:nvSpPr>
        <p:spPr>
          <a:xfrm>
            <a:off x="2895600" y="764373"/>
            <a:ext cx="8610600" cy="1293028"/>
          </a:xfrm>
        </p:spPr>
        <p:txBody>
          <a:bodyPr>
            <a:normAutofit/>
          </a:bodyPr>
          <a:lstStyle/>
          <a:p>
            <a:r>
              <a:rPr lang="en-US"/>
              <a:t>Conclusion	</a:t>
            </a:r>
          </a:p>
        </p:txBody>
      </p:sp>
      <p:graphicFrame>
        <p:nvGraphicFramePr>
          <p:cNvPr id="12" name="Content Placeholder 2">
            <a:extLst>
              <a:ext uri="{FF2B5EF4-FFF2-40B4-BE49-F238E27FC236}">
                <a16:creationId xmlns:a16="http://schemas.microsoft.com/office/drawing/2014/main" id="{DFAEEDDE-B8DE-41E2-A2A5-214F755C0C7B}"/>
              </a:ext>
            </a:extLst>
          </p:cNvPr>
          <p:cNvGraphicFramePr>
            <a:graphicFrameLocks noGrp="1"/>
          </p:cNvGraphicFramePr>
          <p:nvPr>
            <p:ph idx="1"/>
            <p:extLst>
              <p:ext uri="{D42A27DB-BD31-4B8C-83A1-F6EECF244321}">
                <p14:modId xmlns:p14="http://schemas.microsoft.com/office/powerpoint/2010/main" val="3259713355"/>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370794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63</TotalTime>
  <Words>680</Words>
  <Application>Microsoft Macintosh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Vapor Trail</vt:lpstr>
      <vt:lpstr>Journey to the center of movies</vt:lpstr>
      <vt:lpstr>goals</vt:lpstr>
      <vt:lpstr>Figure 1 – The Average Score Distribution of Movies on IMDb Broadens Downward Over Time. </vt:lpstr>
      <vt:lpstr>Figure 2 – The Number of Votes for an Average Movie is Consistently Low - With Significant Outliers.  </vt:lpstr>
      <vt:lpstr>Figure 3 – Audiences are More Likely to Give High Marks to Drama, Less Likely to Praise Horror.  </vt:lpstr>
      <vt:lpstr>Figure 4 – Budget and Opening Revenue Show Weak Correlation with Average User Score in Big Budget Films </vt:lpstr>
      <vt:lpstr>Figure 5 – Budget and Opening Revenue Show a Slightly Stronger Correlation with Total Votes in Big Budget Films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Journey to the center of movies</dc:title>
  <dc:creator>Amee Yang</dc:creator>
  <cp:lastModifiedBy>Amee Yang</cp:lastModifiedBy>
  <cp:revision>7</cp:revision>
  <dcterms:created xsi:type="dcterms:W3CDTF">2021-01-15T01:27:11Z</dcterms:created>
  <dcterms:modified xsi:type="dcterms:W3CDTF">2021-01-15T03:08:06Z</dcterms:modified>
</cp:coreProperties>
</file>