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8" r:id="rId5"/>
    <p:sldId id="269" r:id="rId6"/>
    <p:sldId id="270" r:id="rId7"/>
    <p:sldId id="271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6BC4E-51F6-4860-BCF2-109034883A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48EBFA-E04B-4E12-B273-0BDD2040DD0C}">
      <dgm:prSet/>
      <dgm:spPr/>
      <dgm:t>
        <a:bodyPr/>
        <a:lstStyle/>
        <a:p>
          <a:r>
            <a:rPr lang="en-US" dirty="0"/>
            <a:t>CERTAIN GENRES HAVE HIGHER SCORES THAN OTHERS</a:t>
          </a:r>
        </a:p>
      </dgm:t>
    </dgm:pt>
    <dgm:pt modelId="{FB834A8C-ED37-4734-BE08-F99DEDBF2A10}" type="parTrans" cxnId="{19F6F228-6955-4B79-A870-9014F08E80A5}">
      <dgm:prSet/>
      <dgm:spPr/>
      <dgm:t>
        <a:bodyPr/>
        <a:lstStyle/>
        <a:p>
          <a:endParaRPr lang="en-US"/>
        </a:p>
      </dgm:t>
    </dgm:pt>
    <dgm:pt modelId="{B28709E9-A222-4080-BF2A-81E57C3AD340}" type="sibTrans" cxnId="{19F6F228-6955-4B79-A870-9014F08E80A5}">
      <dgm:prSet/>
      <dgm:spPr/>
      <dgm:t>
        <a:bodyPr/>
        <a:lstStyle/>
        <a:p>
          <a:endParaRPr lang="en-US"/>
        </a:p>
      </dgm:t>
    </dgm:pt>
    <dgm:pt modelId="{5B6BFDE8-4507-4CCD-939E-DA6672A069D1}">
      <dgm:prSet/>
      <dgm:spPr/>
      <dgm:t>
        <a:bodyPr/>
        <a:lstStyle/>
        <a:p>
          <a:r>
            <a:rPr lang="en-US" dirty="0"/>
            <a:t>MORE RECENT </a:t>
          </a:r>
          <a:r>
            <a:rPr lang="en-US"/>
            <a:t>MOVIES ARE MORE LIKELY CONSIDERED UNLIKABLE ON IMDb</a:t>
          </a:r>
          <a:endParaRPr lang="en-US" dirty="0"/>
        </a:p>
      </dgm:t>
    </dgm:pt>
    <dgm:pt modelId="{AA03AA28-117F-4508-A599-047EE70C9392}" type="parTrans" cxnId="{3FE1010A-E014-4631-A436-B2EC1FAEA0F7}">
      <dgm:prSet/>
      <dgm:spPr/>
      <dgm:t>
        <a:bodyPr/>
        <a:lstStyle/>
        <a:p>
          <a:endParaRPr lang="en-US"/>
        </a:p>
      </dgm:t>
    </dgm:pt>
    <dgm:pt modelId="{149B1523-A929-421B-9861-AD5660CEB327}" type="sibTrans" cxnId="{3FE1010A-E014-4631-A436-B2EC1FAEA0F7}">
      <dgm:prSet/>
      <dgm:spPr/>
      <dgm:t>
        <a:bodyPr/>
        <a:lstStyle/>
        <a:p>
          <a:endParaRPr lang="en-US"/>
        </a:p>
      </dgm:t>
    </dgm:pt>
    <dgm:pt modelId="{44E7BE45-F877-41D0-9FB9-0F741BE28FA2}">
      <dgm:prSet/>
      <dgm:spPr/>
      <dgm:t>
        <a:bodyPr/>
        <a:lstStyle/>
        <a:p>
          <a:r>
            <a:rPr lang="en-US" dirty="0"/>
            <a:t>EACH FILMS PROFIT DON’T DETERMINE USER SCORE (BIG BUDGET MOVIES)</a:t>
          </a:r>
        </a:p>
      </dgm:t>
    </dgm:pt>
    <dgm:pt modelId="{B44591C3-56AC-4CDA-9451-D90EF942BF1B}" type="parTrans" cxnId="{4D09E8F4-BDA2-4E07-A5B6-B52CD5568C34}">
      <dgm:prSet/>
      <dgm:spPr/>
      <dgm:t>
        <a:bodyPr/>
        <a:lstStyle/>
        <a:p>
          <a:endParaRPr lang="en-US"/>
        </a:p>
      </dgm:t>
    </dgm:pt>
    <dgm:pt modelId="{DBE2F892-FF1B-4051-9918-C72A6C18FB04}" type="sibTrans" cxnId="{4D09E8F4-BDA2-4E07-A5B6-B52CD5568C34}">
      <dgm:prSet/>
      <dgm:spPr/>
      <dgm:t>
        <a:bodyPr/>
        <a:lstStyle/>
        <a:p>
          <a:endParaRPr lang="en-US"/>
        </a:p>
      </dgm:t>
    </dgm:pt>
    <dgm:pt modelId="{F9DF4824-BA71-4921-9DA8-940CFA1ADD6B}" type="pres">
      <dgm:prSet presAssocID="{56F6BC4E-51F6-4860-BCF2-109034883A83}" presName="root" presStyleCnt="0">
        <dgm:presLayoutVars>
          <dgm:dir/>
          <dgm:resizeHandles val="exact"/>
        </dgm:presLayoutVars>
      </dgm:prSet>
      <dgm:spPr/>
    </dgm:pt>
    <dgm:pt modelId="{A584EFC0-FE42-4D0E-90CE-B80FEA47DA39}" type="pres">
      <dgm:prSet presAssocID="{4B48EBFA-E04B-4E12-B273-0BDD2040DD0C}" presName="compNode" presStyleCnt="0"/>
      <dgm:spPr/>
    </dgm:pt>
    <dgm:pt modelId="{1CF76D23-2845-4715-8AC6-FBC8471C5ADE}" type="pres">
      <dgm:prSet presAssocID="{4B48EBFA-E04B-4E12-B273-0BDD2040DD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0D7B859-E682-4D53-B8EB-3AE155F024CB}" type="pres">
      <dgm:prSet presAssocID="{4B48EBFA-E04B-4E12-B273-0BDD2040DD0C}" presName="spaceRect" presStyleCnt="0"/>
      <dgm:spPr/>
    </dgm:pt>
    <dgm:pt modelId="{2BFE9527-5125-4E42-B22B-1D17AA28D951}" type="pres">
      <dgm:prSet presAssocID="{4B48EBFA-E04B-4E12-B273-0BDD2040DD0C}" presName="textRect" presStyleLbl="revTx" presStyleIdx="0" presStyleCnt="3">
        <dgm:presLayoutVars>
          <dgm:chMax val="1"/>
          <dgm:chPref val="1"/>
        </dgm:presLayoutVars>
      </dgm:prSet>
      <dgm:spPr/>
    </dgm:pt>
    <dgm:pt modelId="{22969E00-EAF6-41E1-8AFC-A63CB4529080}" type="pres">
      <dgm:prSet presAssocID="{B28709E9-A222-4080-BF2A-81E57C3AD340}" presName="sibTrans" presStyleCnt="0"/>
      <dgm:spPr/>
    </dgm:pt>
    <dgm:pt modelId="{5B0386E9-A7CC-4D4D-B20E-A7544DD191B6}" type="pres">
      <dgm:prSet presAssocID="{5B6BFDE8-4507-4CCD-939E-DA6672A069D1}" presName="compNode" presStyleCnt="0"/>
      <dgm:spPr/>
    </dgm:pt>
    <dgm:pt modelId="{C6C4F24E-57BF-4193-9FBA-271E3693E7FA}" type="pres">
      <dgm:prSet presAssocID="{5B6BFDE8-4507-4CCD-939E-DA6672A06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5E4F2B3-482A-4D6C-B7A9-7C4DC891189F}" type="pres">
      <dgm:prSet presAssocID="{5B6BFDE8-4507-4CCD-939E-DA6672A069D1}" presName="spaceRect" presStyleCnt="0"/>
      <dgm:spPr/>
    </dgm:pt>
    <dgm:pt modelId="{71260C47-6C01-40B0-8210-E6A9832E492D}" type="pres">
      <dgm:prSet presAssocID="{5B6BFDE8-4507-4CCD-939E-DA6672A069D1}" presName="textRect" presStyleLbl="revTx" presStyleIdx="1" presStyleCnt="3">
        <dgm:presLayoutVars>
          <dgm:chMax val="1"/>
          <dgm:chPref val="1"/>
        </dgm:presLayoutVars>
      </dgm:prSet>
      <dgm:spPr/>
    </dgm:pt>
    <dgm:pt modelId="{38BD9762-F804-4F4D-A83F-6ECA85094DC2}" type="pres">
      <dgm:prSet presAssocID="{149B1523-A929-421B-9861-AD5660CEB327}" presName="sibTrans" presStyleCnt="0"/>
      <dgm:spPr/>
    </dgm:pt>
    <dgm:pt modelId="{0A312651-C306-4701-B373-710D33478D55}" type="pres">
      <dgm:prSet presAssocID="{44E7BE45-F877-41D0-9FB9-0F741BE28FA2}" presName="compNode" presStyleCnt="0"/>
      <dgm:spPr/>
    </dgm:pt>
    <dgm:pt modelId="{E03C31FF-609B-40B2-AF6E-B4F00ECCEA20}" type="pres">
      <dgm:prSet presAssocID="{44E7BE45-F877-41D0-9FB9-0F741BE28F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2A5C9D4-BD7E-4157-B5E4-99F83CDD70A7}" type="pres">
      <dgm:prSet presAssocID="{44E7BE45-F877-41D0-9FB9-0F741BE28FA2}" presName="spaceRect" presStyleCnt="0"/>
      <dgm:spPr/>
    </dgm:pt>
    <dgm:pt modelId="{C91255CA-F2E3-4668-9E1A-0219F9A72208}" type="pres">
      <dgm:prSet presAssocID="{44E7BE45-F877-41D0-9FB9-0F741BE28F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E1010A-E014-4631-A436-B2EC1FAEA0F7}" srcId="{56F6BC4E-51F6-4860-BCF2-109034883A83}" destId="{5B6BFDE8-4507-4CCD-939E-DA6672A069D1}" srcOrd="1" destOrd="0" parTransId="{AA03AA28-117F-4508-A599-047EE70C9392}" sibTransId="{149B1523-A929-421B-9861-AD5660CEB327}"/>
    <dgm:cxn modelId="{19F6F228-6955-4B79-A870-9014F08E80A5}" srcId="{56F6BC4E-51F6-4860-BCF2-109034883A83}" destId="{4B48EBFA-E04B-4E12-B273-0BDD2040DD0C}" srcOrd="0" destOrd="0" parTransId="{FB834A8C-ED37-4734-BE08-F99DEDBF2A10}" sibTransId="{B28709E9-A222-4080-BF2A-81E57C3AD340}"/>
    <dgm:cxn modelId="{3E9A3E3E-695D-4143-9A35-8327DCF0170D}" type="presOf" srcId="{56F6BC4E-51F6-4860-BCF2-109034883A83}" destId="{F9DF4824-BA71-4921-9DA8-940CFA1ADD6B}" srcOrd="0" destOrd="0" presId="urn:microsoft.com/office/officeart/2018/2/layout/IconLabelList"/>
    <dgm:cxn modelId="{99841C40-C616-421B-9968-1DEFF7CB35C3}" type="presOf" srcId="{44E7BE45-F877-41D0-9FB9-0F741BE28FA2}" destId="{C91255CA-F2E3-4668-9E1A-0219F9A72208}" srcOrd="0" destOrd="0" presId="urn:microsoft.com/office/officeart/2018/2/layout/IconLabelList"/>
    <dgm:cxn modelId="{3F5C0C8F-E4C8-44B6-A6E1-F69126FD2886}" type="presOf" srcId="{4B48EBFA-E04B-4E12-B273-0BDD2040DD0C}" destId="{2BFE9527-5125-4E42-B22B-1D17AA28D951}" srcOrd="0" destOrd="0" presId="urn:microsoft.com/office/officeart/2018/2/layout/IconLabelList"/>
    <dgm:cxn modelId="{9D32C8CC-DE2D-4853-95C1-864AB35342F6}" type="presOf" srcId="{5B6BFDE8-4507-4CCD-939E-DA6672A069D1}" destId="{71260C47-6C01-40B0-8210-E6A9832E492D}" srcOrd="0" destOrd="0" presId="urn:microsoft.com/office/officeart/2018/2/layout/IconLabelList"/>
    <dgm:cxn modelId="{4D09E8F4-BDA2-4E07-A5B6-B52CD5568C34}" srcId="{56F6BC4E-51F6-4860-BCF2-109034883A83}" destId="{44E7BE45-F877-41D0-9FB9-0F741BE28FA2}" srcOrd="2" destOrd="0" parTransId="{B44591C3-56AC-4CDA-9451-D90EF942BF1B}" sibTransId="{DBE2F892-FF1B-4051-9918-C72A6C18FB04}"/>
    <dgm:cxn modelId="{9A414AEA-FA81-400B-B286-69993019805A}" type="presParOf" srcId="{F9DF4824-BA71-4921-9DA8-940CFA1ADD6B}" destId="{A584EFC0-FE42-4D0E-90CE-B80FEA47DA39}" srcOrd="0" destOrd="0" presId="urn:microsoft.com/office/officeart/2018/2/layout/IconLabelList"/>
    <dgm:cxn modelId="{5397CCFB-207D-4D51-91DC-A791AF8C16B6}" type="presParOf" srcId="{A584EFC0-FE42-4D0E-90CE-B80FEA47DA39}" destId="{1CF76D23-2845-4715-8AC6-FBC8471C5ADE}" srcOrd="0" destOrd="0" presId="urn:microsoft.com/office/officeart/2018/2/layout/IconLabelList"/>
    <dgm:cxn modelId="{E1A125F5-93E4-490B-8F57-5F310394CC28}" type="presParOf" srcId="{A584EFC0-FE42-4D0E-90CE-B80FEA47DA39}" destId="{80D7B859-E682-4D53-B8EB-3AE155F024CB}" srcOrd="1" destOrd="0" presId="urn:microsoft.com/office/officeart/2018/2/layout/IconLabelList"/>
    <dgm:cxn modelId="{FD05F017-1ACF-4A67-83C1-5F63E6E9D5D7}" type="presParOf" srcId="{A584EFC0-FE42-4D0E-90CE-B80FEA47DA39}" destId="{2BFE9527-5125-4E42-B22B-1D17AA28D951}" srcOrd="2" destOrd="0" presId="urn:microsoft.com/office/officeart/2018/2/layout/IconLabelList"/>
    <dgm:cxn modelId="{A96D1A94-E888-47BA-AD1B-DE39DC2CE445}" type="presParOf" srcId="{F9DF4824-BA71-4921-9DA8-940CFA1ADD6B}" destId="{22969E00-EAF6-41E1-8AFC-A63CB4529080}" srcOrd="1" destOrd="0" presId="urn:microsoft.com/office/officeart/2018/2/layout/IconLabelList"/>
    <dgm:cxn modelId="{92404258-993D-4403-BC9F-704A6A914C78}" type="presParOf" srcId="{F9DF4824-BA71-4921-9DA8-940CFA1ADD6B}" destId="{5B0386E9-A7CC-4D4D-B20E-A7544DD191B6}" srcOrd="2" destOrd="0" presId="urn:microsoft.com/office/officeart/2018/2/layout/IconLabelList"/>
    <dgm:cxn modelId="{E60066CF-660F-437D-91B7-F58D3D7CB9F8}" type="presParOf" srcId="{5B0386E9-A7CC-4D4D-B20E-A7544DD191B6}" destId="{C6C4F24E-57BF-4193-9FBA-271E3693E7FA}" srcOrd="0" destOrd="0" presId="urn:microsoft.com/office/officeart/2018/2/layout/IconLabelList"/>
    <dgm:cxn modelId="{13AE8A5F-5A3F-4C7A-9A19-DEE8AA4412FD}" type="presParOf" srcId="{5B0386E9-A7CC-4D4D-B20E-A7544DD191B6}" destId="{D5E4F2B3-482A-4D6C-B7A9-7C4DC891189F}" srcOrd="1" destOrd="0" presId="urn:microsoft.com/office/officeart/2018/2/layout/IconLabelList"/>
    <dgm:cxn modelId="{E3F1BEC3-CA55-419A-8E36-61656FE0F259}" type="presParOf" srcId="{5B0386E9-A7CC-4D4D-B20E-A7544DD191B6}" destId="{71260C47-6C01-40B0-8210-E6A9832E492D}" srcOrd="2" destOrd="0" presId="urn:microsoft.com/office/officeart/2018/2/layout/IconLabelList"/>
    <dgm:cxn modelId="{664BF8E9-FFC3-4B0C-9C9A-783246596E6F}" type="presParOf" srcId="{F9DF4824-BA71-4921-9DA8-940CFA1ADD6B}" destId="{38BD9762-F804-4F4D-A83F-6ECA85094DC2}" srcOrd="3" destOrd="0" presId="urn:microsoft.com/office/officeart/2018/2/layout/IconLabelList"/>
    <dgm:cxn modelId="{018BE874-9288-4F1B-A496-9296266E1E3F}" type="presParOf" srcId="{F9DF4824-BA71-4921-9DA8-940CFA1ADD6B}" destId="{0A312651-C306-4701-B373-710D33478D55}" srcOrd="4" destOrd="0" presId="urn:microsoft.com/office/officeart/2018/2/layout/IconLabelList"/>
    <dgm:cxn modelId="{C497D685-18C0-4A7B-8DE0-FC247666334B}" type="presParOf" srcId="{0A312651-C306-4701-B373-710D33478D55}" destId="{E03C31FF-609B-40B2-AF6E-B4F00ECCEA20}" srcOrd="0" destOrd="0" presId="urn:microsoft.com/office/officeart/2018/2/layout/IconLabelList"/>
    <dgm:cxn modelId="{2D72EF6A-5DA2-44CD-A90E-22079369F534}" type="presParOf" srcId="{0A312651-C306-4701-B373-710D33478D55}" destId="{E2A5C9D4-BD7E-4157-B5E4-99F83CDD70A7}" srcOrd="1" destOrd="0" presId="urn:microsoft.com/office/officeart/2018/2/layout/IconLabelList"/>
    <dgm:cxn modelId="{4DE7C416-EBF0-4E8B-AA48-68D4A2ECBF8F}" type="presParOf" srcId="{0A312651-C306-4701-B373-710D33478D55}" destId="{C91255CA-F2E3-4668-9E1A-0219F9A722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76D23-2845-4715-8AC6-FBC8471C5ADE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9527-5125-4E42-B22B-1D17AA28D951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CERTAIN GENRES HAVE HIGHER SCORES THAN OTHERS</a:t>
          </a:r>
        </a:p>
      </dsp:txBody>
      <dsp:txXfrm>
        <a:off x="34392" y="2318170"/>
        <a:ext cx="3209437" cy="720000"/>
      </dsp:txXfrm>
    </dsp:sp>
    <dsp:sp modelId="{C6C4F24E-57BF-4193-9FBA-271E3693E7FA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60C47-6C01-40B0-8210-E6A9832E492D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RECENT </a:t>
          </a:r>
          <a:r>
            <a:rPr lang="en-US" sz="1700" kern="1200"/>
            <a:t>MOVIES ARE MORE LIKELY CONSIDERED UNLIKABLE ON IMDb</a:t>
          </a:r>
          <a:endParaRPr lang="en-US" sz="1700" kern="1200" dirty="0"/>
        </a:p>
      </dsp:txBody>
      <dsp:txXfrm>
        <a:off x="3805481" y="2318170"/>
        <a:ext cx="3209437" cy="720000"/>
      </dsp:txXfrm>
    </dsp:sp>
    <dsp:sp modelId="{E03C31FF-609B-40B2-AF6E-B4F00ECCEA20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255CA-F2E3-4668-9E1A-0219F9A72208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FILMS PROFIT DON’T DETERMINE USER SCORE (BIG BUDGET MOVIES)</a:t>
          </a:r>
        </a:p>
      </dsp:txBody>
      <dsp:txXfrm>
        <a:off x="7576570" y="2318170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77DBE-0324-404F-82EF-9E019B28B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A77D-9DA6-E247-892E-D63C70EA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/>
              <a:t>Journey to the center of movies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727B8-8D38-A84F-86CF-B06999EF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1700"/>
              <a:t>James Bryant II, Amee Yang, Rebecca </a:t>
            </a:r>
            <a:r>
              <a:rPr lang="en-US" sz="1700" err="1"/>
              <a:t>Lubera</a:t>
            </a:r>
            <a:r>
              <a:rPr lang="en-US" sz="1700"/>
              <a:t>, &amp; Greg </a:t>
            </a:r>
            <a:r>
              <a:rPr lang="en-US" sz="1700" err="1"/>
              <a:t>Spahlinger</a:t>
            </a:r>
            <a:endParaRPr lang="en-US" sz="1700"/>
          </a:p>
          <a:p>
            <a:r>
              <a:rPr lang="en-US" sz="1700"/>
              <a:t>(aka ’The Brat Pack’)</a:t>
            </a:r>
          </a:p>
        </p:txBody>
      </p:sp>
    </p:spTree>
    <p:extLst>
      <p:ext uri="{BB962C8B-B14F-4D97-AF65-F5344CB8AC3E}">
        <p14:creationId xmlns:p14="http://schemas.microsoft.com/office/powerpoint/2010/main" val="268275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157-B0C3-3E43-A019-011F0680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Hypothesis: Measurable quantities that correlate user enjoyment</a:t>
            </a:r>
          </a:p>
          <a:p>
            <a:pPr>
              <a:buFontTx/>
              <a:buChar char="-"/>
            </a:pPr>
            <a:r>
              <a:rPr lang="en-US" sz="2000" dirty="0"/>
              <a:t>Using two different metrics of average votes and number of votes</a:t>
            </a:r>
          </a:p>
          <a:p>
            <a:pPr>
              <a:buFontTx/>
              <a:buChar char="-"/>
            </a:pPr>
            <a:r>
              <a:rPr lang="en-US" sz="2000" dirty="0"/>
              <a:t>Release Year, Opening Revenue, Budget, Duration,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Predicting what viewers like = Money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CDE1B-0C73-E64E-9671-96FB6F99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895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E45-E237-8946-A55F-E41A1A59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F33A-A85B-524B-990C-E852F9C7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Data from Kaggle - two useful sets</a:t>
            </a:r>
          </a:p>
          <a:p>
            <a:r>
              <a:rPr lang="en-US" dirty="0"/>
              <a:t>Removed unnecessary columns </a:t>
            </a:r>
          </a:p>
          <a:p>
            <a:r>
              <a:rPr lang="en-US" dirty="0"/>
              <a:t>During exploration found bad year value, but fix it</a:t>
            </a:r>
          </a:p>
          <a:p>
            <a:r>
              <a:rPr lang="en-US" dirty="0"/>
              <a:t>Merged two data sets on (name)</a:t>
            </a:r>
          </a:p>
          <a:p>
            <a:r>
              <a:rPr lang="en-US" dirty="0"/>
              <a:t>Filtered bad merges </a:t>
            </a:r>
          </a:p>
          <a:p>
            <a:r>
              <a:rPr lang="en-US" dirty="0"/>
              <a:t>Drop null values</a:t>
            </a:r>
          </a:p>
          <a:p>
            <a:endParaRPr lang="en-US" dirty="0"/>
          </a:p>
          <a:p>
            <a:r>
              <a:rPr lang="en-US" dirty="0"/>
              <a:t>IMDb extensive – 85,855 entries </a:t>
            </a:r>
          </a:p>
          <a:p>
            <a:r>
              <a:rPr lang="en-US" dirty="0"/>
              <a:t>IMDb merged with opening revenue – 304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2B0E6-BDA0-AA48-905A-93BB1710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8" y="762000"/>
            <a:ext cx="10591792" cy="6749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/>
              <a:t>Figure 1 – The Average Score Distribution of Movies on IMDb Broadens Downward Over Time.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EFA8-AC86-5941-BF66-EA54CBAE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8" y="1436914"/>
            <a:ext cx="10239367" cy="1570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the 1920s onward, most of the movies are getting average scores between a 5 and a 7.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lower score movies as were getting towards the present.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CDAF76-970E-D442-AE64-16E09EBA0A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7F68C4-F1E5-2848-A7AE-B25F8F2470D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7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15A3-3E12-4148-B553-F6C9B6FE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9" y="914400"/>
            <a:ext cx="1059179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/>
              <a:t>Figure 2 – The Number of Votes for an Average Movie is Consistently Low - With Significant Outliers.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F72F-18E8-1C46-9030-2F07E983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332" y="1240971"/>
            <a:ext cx="10272259" cy="1527257"/>
          </a:xfrm>
        </p:spPr>
        <p:txBody>
          <a:bodyPr>
            <a:normAutofit/>
          </a:bodyPr>
          <a:lstStyle/>
          <a:p>
            <a:pPr marL="685800" indent="-685800">
              <a:buFontTx/>
              <a:buChar char="-"/>
            </a:pPr>
            <a:r>
              <a:rPr lang="en-US" sz="2400" dirty="0"/>
              <a:t>Most movies in the database only get median votes between 400-700.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Outliers have millions of votes (big budget films)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CD444-66FC-EF41-9879-115762F78CC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6D191F-D020-1143-8457-7C4DB917E682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01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0B32-8BB3-524A-A90D-52526F48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1" y="794657"/>
            <a:ext cx="8610600" cy="5878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/>
              <a:t>Figure 3 – Audiences are More Likely to Give High Marks to Drama, Less Likely to Praise Horror.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B4AC8D-2D37-E143-AD78-C3E123FFDE7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5F704-2EBB-4244-AFF3-6A96F823BE8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1B5CA0-72F6-F44D-89A4-15E9205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86" y="1230086"/>
            <a:ext cx="11625943" cy="1789113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 drama films were most numerous (12543 films) and had the highest median score (6.5).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 least numerous single category we looked at was romance, which contained 439 films.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 lowest rated genre was horror, with a median score of 4.4.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Differences were found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6445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91-1DAE-014D-941D-C196D4C3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62" y="1317171"/>
            <a:ext cx="8610600" cy="707571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Figure 4 – Budget and Opening Revenue Show Weak Correlation with Average User Score in Big Budget Films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3139-C8B8-664D-A2AF-26E450AC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062" y="1135928"/>
            <a:ext cx="10239366" cy="1777628"/>
          </a:xfrm>
        </p:spPr>
        <p:txBody>
          <a:bodyPr>
            <a:normAutofit/>
          </a:bodyPr>
          <a:lstStyle/>
          <a:p>
            <a:r>
              <a:rPr lang="en-US" sz="2000" dirty="0"/>
              <a:t>In figure 4 we can see that budget and opening revenue are weakly correlated to average user vote (roughly 0.28 and 0.27 respectively). </a:t>
            </a:r>
          </a:p>
          <a:p>
            <a:r>
              <a:rPr lang="en-US" sz="2000" dirty="0"/>
              <a:t>-Merged Data of 304 entries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D9E3D5-BAD7-544F-AFA3-07B11EFFCED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9946D8-AE5E-0D4B-9CD2-4EC7718F940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3CF8-7314-0042-8194-72EAE635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3978"/>
            <a:ext cx="8610600" cy="129540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Figure 5 – Budget and Opening Revenue Show a Slightly Stronger Correlation with Total Votes in Big Budget Films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7669-E530-E74E-93E7-20E08972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90" y="1948058"/>
            <a:ext cx="10341420" cy="1295400"/>
          </a:xfrm>
        </p:spPr>
        <p:txBody>
          <a:bodyPr>
            <a:normAutofit/>
          </a:bodyPr>
          <a:lstStyle/>
          <a:p>
            <a:r>
              <a:rPr lang="en-US" sz="2300" dirty="0"/>
              <a:t>- Budget correlates slightly stronger with total number of votes vs the average user score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79EE8-034B-C747-BEB1-ACBB6EAC29A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3535EE-4B59-7E40-8C08-85CFC8B27A5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32138"/>
            <a:ext cx="462915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36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8C37-FEB6-1A4B-BA3A-36E897F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Conclusion	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AEEDDE-B8DE-41E2-A2A5-214F755C0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009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7079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395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Journey to the center of movies</vt:lpstr>
      <vt:lpstr>goals</vt:lpstr>
      <vt:lpstr>Acquisition and Cleaning</vt:lpstr>
      <vt:lpstr>Figure 1 – The Average Score Distribution of Movies on IMDb Broadens Downward Over Time. </vt:lpstr>
      <vt:lpstr>Figure 2 – The Number of Votes for an Average Movie is Consistently Low - With Significant Outliers.  </vt:lpstr>
      <vt:lpstr>Figure 3 – Audiences are More Likely to Give High Marks to Drama, Less Likely to Praise Horror.  </vt:lpstr>
      <vt:lpstr>Figure 4 – Budget and Opening Revenue Show Weak Correlation with Average User Score in Big Budget Films </vt:lpstr>
      <vt:lpstr>Figure 5 – Budget and Opening Revenue Show a Slightly Stronger Correlation with Total Votes in Big Budget Films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the center of movies</dc:title>
  <dc:creator>Amee Yang</dc:creator>
  <cp:lastModifiedBy>Amee Yang</cp:lastModifiedBy>
  <cp:revision>12</cp:revision>
  <dcterms:created xsi:type="dcterms:W3CDTF">2021-01-15T01:27:11Z</dcterms:created>
  <dcterms:modified xsi:type="dcterms:W3CDTF">2021-01-16T00:43:29Z</dcterms:modified>
</cp:coreProperties>
</file>