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35"/>
  </p:notesMasterIdLst>
  <p:sldIdLst>
    <p:sldId id="256" r:id="rId3"/>
    <p:sldId id="280" r:id="rId4"/>
    <p:sldId id="258" r:id="rId5"/>
    <p:sldId id="278" r:id="rId6"/>
    <p:sldId id="281" r:id="rId7"/>
    <p:sldId id="284" r:id="rId8"/>
    <p:sldId id="283" r:id="rId9"/>
    <p:sldId id="279" r:id="rId10"/>
    <p:sldId id="277" r:id="rId11"/>
    <p:sldId id="262" r:id="rId12"/>
    <p:sldId id="260" r:id="rId13"/>
    <p:sldId id="261" r:id="rId14"/>
    <p:sldId id="263" r:id="rId15"/>
    <p:sldId id="264" r:id="rId16"/>
    <p:sldId id="286" r:id="rId17"/>
    <p:sldId id="287" r:id="rId18"/>
    <p:sldId id="285" r:id="rId19"/>
    <p:sldId id="265" r:id="rId20"/>
    <p:sldId id="266" r:id="rId21"/>
    <p:sldId id="267" r:id="rId22"/>
    <p:sldId id="259" r:id="rId23"/>
    <p:sldId id="288" r:id="rId24"/>
    <p:sldId id="289" r:id="rId25"/>
    <p:sldId id="290" r:id="rId26"/>
    <p:sldId id="291" r:id="rId27"/>
    <p:sldId id="292" r:id="rId28"/>
    <p:sldId id="275" r:id="rId29"/>
    <p:sldId id="276" r:id="rId30"/>
    <p:sldId id="268" r:id="rId31"/>
    <p:sldId id="270" r:id="rId32"/>
    <p:sldId id="274"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4" autoAdjust="0"/>
    <p:restoredTop sz="94660"/>
  </p:normalViewPr>
  <p:slideViewPr>
    <p:cSldViewPr>
      <p:cViewPr varScale="1">
        <p:scale>
          <a:sx n="92" d="100"/>
          <a:sy n="92" d="100"/>
        </p:scale>
        <p:origin x="-13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687133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54326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smtClean="0"/>
              <a:t>Kliknij, aby edytować styl wzorca podtytułu</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Wednesday, February 05, 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pl-PL" smtClean="0"/>
              <a:t>Kliknij, aby edytować styl</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smtClean="0"/>
              <a:t>Kliknij, aby edytować style wzorca tekstu</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Wednesday, February 05,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pl-PL" smtClean="0"/>
              <a:t>Kliknij, aby edytować styl</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Wednesday, February 05, 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Wednesday, February 05, 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Wednesday, February 05, 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pl-PL" smtClean="0"/>
              <a:t>Kliknij, aby edytować styl</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smtClean="0"/>
              <a:t>Kliknij, aby edytować style wzorca tekstu</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Wednesday, February 05,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pl-PL" smtClean="0"/>
              <a:t>Kliknij, aby edytować style wzorca tekstu</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pl-PL" smtClean="0"/>
              <a:t>Kliknij ikonę, aby dodać obraz</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Wednesday, February 05, 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smtClean="0"/>
              <a:t>Kliknij, aby edytować styl</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l-PL" smtClean="0"/>
              <a:t>Kliknij, aby edytować styl</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Wednesday, February 05, 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www.jboss.org/drools/documentation" TargetMode="External"/><Relationship Id="rId2" Type="http://schemas.openxmlformats.org/officeDocument/2006/relationships/hyperlink" Target="https://github.com/rozz/drools-presentation-and-examples/tree/master-drools-6-jug" TargetMode="External"/><Relationship Id="rId1" Type="http://schemas.openxmlformats.org/officeDocument/2006/relationships/slideLayout" Target="../slideLayouts/slideLayout8.xml"/><Relationship Id="rId5" Type="http://schemas.openxmlformats.org/officeDocument/2006/relationships/hyperlink" Target="http://www.redhat.com/products/jbossenterprisemiddleware/business-rules/" TargetMode="External"/><Relationship Id="rId4" Type="http://schemas.openxmlformats.org/officeDocument/2006/relationships/hyperlink" Target="https://community.jboss.org/wiki/JBossRu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newton.net.pl/files/h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69321"/>
            <a:ext cx="2987824" cy="39738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ctrTitle"/>
          </p:nvPr>
        </p:nvSpPr>
        <p:spPr/>
        <p:txBody>
          <a:bodyPr>
            <a:normAutofit fontScale="90000"/>
          </a:bodyPr>
          <a:lstStyle/>
          <a:p>
            <a:r>
              <a:rPr lang="en-GB" sz="4000" dirty="0" err="1" smtClean="0"/>
              <a:t>JBoss</a:t>
            </a:r>
            <a:r>
              <a:rPr lang="en-GB" sz="4000" dirty="0" smtClean="0"/>
              <a:t> Drools</a:t>
            </a:r>
            <a:br>
              <a:rPr lang="en-GB" sz="4000" dirty="0" smtClean="0"/>
            </a:br>
            <a:r>
              <a:rPr lang="en-GB" sz="3600" dirty="0" smtClean="0"/>
              <a:t>example of expert system,</a:t>
            </a:r>
            <a:br>
              <a:rPr lang="en-GB" sz="3600" dirty="0" smtClean="0"/>
            </a:br>
            <a:r>
              <a:rPr lang="en-GB" sz="3600" dirty="0" smtClean="0"/>
              <a:t>or develop your own </a:t>
            </a:r>
            <a:br>
              <a:rPr lang="en-GB" sz="3600" dirty="0" smtClean="0"/>
            </a:br>
            <a:r>
              <a:rPr lang="en-GB" sz="3600" dirty="0" smtClean="0"/>
              <a:t>House, M.D.</a:t>
            </a:r>
            <a:endParaRPr lang="en-GB" sz="4000" dirty="0"/>
          </a:p>
        </p:txBody>
      </p:sp>
      <p:sp>
        <p:nvSpPr>
          <p:cNvPr id="3" name="Rectangle 2"/>
          <p:cNvSpPr>
            <a:spLocks noGrp="1"/>
          </p:cNvSpPr>
          <p:nvPr>
            <p:ph type="subTitle" idx="1"/>
          </p:nvPr>
        </p:nvSpPr>
        <p:spPr>
          <a:xfrm>
            <a:off x="685800" y="3949298"/>
            <a:ext cx="7772400" cy="1199704"/>
          </a:xfrm>
        </p:spPr>
        <p:txBody>
          <a:bodyPr/>
          <a:lstStyle/>
          <a:p>
            <a:r>
              <a:rPr lang="pl-PL" dirty="0" smtClean="0"/>
              <a:t>Przemek Różycki</a:t>
            </a:r>
          </a:p>
          <a:p>
            <a:r>
              <a:rPr lang="pl-PL" dirty="0" err="1" smtClean="0"/>
              <a:t>Cybercom</a:t>
            </a:r>
            <a:r>
              <a:rPr lang="pl-PL" dirty="0" smtClean="0"/>
              <a:t> Poland</a:t>
            </a:r>
            <a:endParaRPr lang="pl-PL" dirty="0"/>
          </a:p>
        </p:txBody>
      </p:sp>
      <p:pic>
        <p:nvPicPr>
          <p:cNvPr id="1028" name="Picture 4" descr="http://www.jboss.org/dms/drools/images/drools-banner-118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4400" dirty="0" smtClean="0"/>
          </a:p>
          <a:p>
            <a:pPr marL="109728" indent="0">
              <a:buNone/>
            </a:pPr>
            <a:endParaRPr lang="pl-PL" sz="4400" dirty="0"/>
          </a:p>
          <a:p>
            <a:pPr marL="109728" indent="0" algn="ctr">
              <a:buNone/>
            </a:pPr>
            <a:r>
              <a:rPr lang="pl-PL" sz="4400" dirty="0" smtClean="0"/>
              <a:t>insert(</a:t>
            </a:r>
            <a:r>
              <a:rPr lang="pl-PL" sz="4400" dirty="0" err="1" smtClean="0"/>
              <a:t>new</a:t>
            </a:r>
            <a:r>
              <a:rPr lang="pl-PL" sz="4400" dirty="0" smtClean="0"/>
              <a:t> </a:t>
            </a:r>
            <a:r>
              <a:rPr lang="pl-PL" sz="4400" dirty="0" err="1" smtClean="0"/>
              <a:t>Fact</a:t>
            </a:r>
            <a:r>
              <a:rPr lang="pl-PL" sz="4400" dirty="0" smtClean="0"/>
              <a:t>())</a:t>
            </a:r>
            <a:endParaRPr lang="pl-PL" sz="4400" dirty="0"/>
          </a:p>
        </p:txBody>
      </p:sp>
      <p:sp>
        <p:nvSpPr>
          <p:cNvPr id="3" name="Tytuł 2"/>
          <p:cNvSpPr>
            <a:spLocks noGrp="1"/>
          </p:cNvSpPr>
          <p:nvPr>
            <p:ph type="title"/>
          </p:nvPr>
        </p:nvSpPr>
        <p:spPr/>
        <p:txBody>
          <a:bodyPr>
            <a:normAutofit fontScale="90000"/>
          </a:bodyPr>
          <a:lstStyle/>
          <a:p>
            <a:r>
              <a:rPr lang="pl-PL" dirty="0" smtClean="0"/>
              <a:t>Knowledge </a:t>
            </a:r>
            <a:r>
              <a:rPr lang="pl-PL" dirty="0" err="1" smtClean="0"/>
              <a:t>representation</a:t>
            </a:r>
            <a:r>
              <a:rPr lang="pl-PL" dirty="0" smtClean="0"/>
              <a:t> in </a:t>
            </a:r>
            <a:r>
              <a:rPr lang="pl-PL" dirty="0" err="1" smtClean="0"/>
              <a:t>Drools</a:t>
            </a:r>
            <a:endParaRPr lang="pl-PL" dirty="0"/>
          </a:p>
        </p:txBody>
      </p:sp>
    </p:spTree>
    <p:extLst>
      <p:ext uri="{BB962C8B-B14F-4D97-AF65-F5344CB8AC3E}">
        <p14:creationId xmlns:p14="http://schemas.microsoft.com/office/powerpoint/2010/main" val="18042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b="1" dirty="0" err="1" smtClean="0"/>
              <a:t>rule</a:t>
            </a:r>
            <a:r>
              <a:rPr lang="pl-PL" sz="2400" b="1" dirty="0" smtClean="0"/>
              <a:t> "Hello World"</a:t>
            </a:r>
          </a:p>
          <a:p>
            <a:pPr marL="109728" indent="0">
              <a:buNone/>
            </a:pPr>
            <a:r>
              <a:rPr lang="pl-PL" sz="2400" dirty="0" smtClean="0"/>
              <a:t>    </a:t>
            </a:r>
            <a:r>
              <a:rPr lang="pl-PL" sz="2400" b="1" dirty="0" err="1" smtClean="0"/>
              <a:t>when</a:t>
            </a:r>
            <a:endParaRPr lang="pl-PL" sz="2400" b="1" dirty="0" smtClean="0"/>
          </a:p>
          <a:p>
            <a:pPr marL="109728" indent="0">
              <a:buNone/>
            </a:pPr>
            <a:r>
              <a:rPr lang="pl-PL" sz="2400" dirty="0" smtClean="0"/>
              <a:t>        m : Message( status == </a:t>
            </a:r>
            <a:r>
              <a:rPr lang="pl-PL" sz="2400" dirty="0" err="1" smtClean="0"/>
              <a:t>Message.HELLO</a:t>
            </a:r>
            <a:r>
              <a:rPr lang="pl-PL" sz="2400" dirty="0" smtClean="0"/>
              <a:t>, </a:t>
            </a:r>
            <a:r>
              <a:rPr lang="pl-PL" sz="2400" dirty="0" err="1" smtClean="0"/>
              <a:t>myMessage</a:t>
            </a:r>
            <a:r>
              <a:rPr lang="pl-PL" sz="2400" dirty="0" smtClean="0"/>
              <a:t> : </a:t>
            </a:r>
            <a:r>
              <a:rPr lang="pl-PL" sz="2400" dirty="0" err="1" smtClean="0"/>
              <a:t>message</a:t>
            </a:r>
            <a:r>
              <a:rPr lang="pl-PL" sz="2400" dirty="0" smtClean="0"/>
              <a:t> )</a:t>
            </a:r>
          </a:p>
          <a:p>
            <a:pPr marL="109728" indent="0">
              <a:buNone/>
            </a:pPr>
            <a:r>
              <a:rPr lang="pl-PL" sz="2400" dirty="0" smtClean="0"/>
              <a:t>    </a:t>
            </a:r>
            <a:r>
              <a:rPr lang="pl-PL" sz="2400" b="1" dirty="0" err="1" smtClean="0"/>
              <a:t>then</a:t>
            </a:r>
            <a:endParaRPr lang="pl-PL" sz="2400" b="1" dirty="0" smtClean="0"/>
          </a:p>
          <a:p>
            <a:pPr marL="109728" indent="0">
              <a:buNone/>
            </a:pPr>
            <a:r>
              <a:rPr lang="pl-PL" sz="2400" dirty="0" smtClean="0"/>
              <a:t>        </a:t>
            </a:r>
            <a:r>
              <a:rPr lang="pl-PL" sz="2400" dirty="0" err="1" smtClean="0"/>
              <a:t>System.out.println</a:t>
            </a:r>
            <a:r>
              <a:rPr lang="pl-PL" sz="2400" dirty="0" smtClean="0"/>
              <a:t>( </a:t>
            </a:r>
            <a:r>
              <a:rPr lang="pl-PL" sz="2400" dirty="0" err="1" smtClean="0"/>
              <a:t>myMessage</a:t>
            </a:r>
            <a:r>
              <a:rPr lang="pl-PL" sz="2400" dirty="0" smtClean="0"/>
              <a:t> );</a:t>
            </a:r>
          </a:p>
          <a:p>
            <a:pPr marL="109728" indent="0">
              <a:buNone/>
            </a:pPr>
            <a:r>
              <a:rPr lang="pl-PL" sz="2400" dirty="0" smtClean="0"/>
              <a:t>        </a:t>
            </a:r>
            <a:r>
              <a:rPr lang="pl-PL" sz="2400" dirty="0" err="1" smtClean="0"/>
              <a:t>m.setMessage</a:t>
            </a:r>
            <a:r>
              <a:rPr lang="pl-PL" sz="2400" dirty="0" smtClean="0"/>
              <a:t>( "</a:t>
            </a:r>
            <a:r>
              <a:rPr lang="pl-PL" sz="2400" dirty="0" err="1" smtClean="0"/>
              <a:t>Goodbye</a:t>
            </a:r>
            <a:r>
              <a:rPr lang="pl-PL" sz="2400" dirty="0" smtClean="0"/>
              <a:t> </a:t>
            </a:r>
            <a:r>
              <a:rPr lang="pl-PL" sz="2400" dirty="0" err="1" smtClean="0"/>
              <a:t>cruel</a:t>
            </a:r>
            <a:r>
              <a:rPr lang="pl-PL" sz="2400" dirty="0" smtClean="0"/>
              <a:t> </a:t>
            </a:r>
            <a:r>
              <a:rPr lang="pl-PL" sz="2400" dirty="0" err="1" smtClean="0"/>
              <a:t>world</a:t>
            </a:r>
            <a:r>
              <a:rPr lang="pl-PL" sz="2400" dirty="0" smtClean="0"/>
              <a:t>" );</a:t>
            </a:r>
          </a:p>
          <a:p>
            <a:pPr marL="109728" indent="0">
              <a:buNone/>
            </a:pPr>
            <a:r>
              <a:rPr lang="pl-PL" sz="2400" dirty="0" smtClean="0"/>
              <a:t>        </a:t>
            </a:r>
            <a:r>
              <a:rPr lang="pl-PL" sz="2400" dirty="0" err="1" smtClean="0"/>
              <a:t>m.setStatus</a:t>
            </a:r>
            <a:r>
              <a:rPr lang="pl-PL" sz="2400" dirty="0" smtClean="0"/>
              <a:t>( </a:t>
            </a:r>
            <a:r>
              <a:rPr lang="pl-PL" sz="2400" dirty="0" err="1" smtClean="0"/>
              <a:t>Message.GOODBYE</a:t>
            </a:r>
            <a:r>
              <a:rPr lang="pl-PL" sz="2400" dirty="0" smtClean="0"/>
              <a:t> );</a:t>
            </a:r>
          </a:p>
          <a:p>
            <a:pPr marL="109728" indent="0">
              <a:buNone/>
            </a:pPr>
            <a:r>
              <a:rPr lang="pl-PL" sz="2400" dirty="0" smtClean="0"/>
              <a:t>        </a:t>
            </a:r>
            <a:r>
              <a:rPr lang="pl-PL" sz="2400" b="1" dirty="0" err="1" smtClean="0"/>
              <a:t>update</a:t>
            </a:r>
            <a:r>
              <a:rPr lang="pl-PL" sz="2400" b="1" dirty="0" smtClean="0"/>
              <a:t>( m );</a:t>
            </a:r>
          </a:p>
          <a:p>
            <a:pPr marL="109728" indent="0">
              <a:buNone/>
            </a:pPr>
            <a:r>
              <a:rPr lang="pl-PL" sz="2400" b="1" dirty="0" smtClean="0"/>
              <a:t>end</a:t>
            </a:r>
            <a:endParaRPr lang="pl-PL" sz="2400" dirty="0"/>
          </a:p>
        </p:txBody>
      </p:sp>
      <p:sp>
        <p:nvSpPr>
          <p:cNvPr id="3" name="Tytuł 2"/>
          <p:cNvSpPr>
            <a:spLocks noGrp="1"/>
          </p:cNvSpPr>
          <p:nvPr>
            <p:ph type="title"/>
          </p:nvPr>
        </p:nvSpPr>
        <p:spPr/>
        <p:txBody>
          <a:bodyPr/>
          <a:lstStyle/>
          <a:p>
            <a:r>
              <a:rPr lang="pl-PL" dirty="0" err="1" smtClean="0"/>
              <a:t>Drools</a:t>
            </a:r>
            <a:r>
              <a:rPr lang="pl-PL" dirty="0" smtClean="0"/>
              <a:t> </a:t>
            </a:r>
            <a:r>
              <a:rPr lang="pl-PL" dirty="0" err="1" smtClean="0"/>
              <a:t>rule</a:t>
            </a:r>
            <a:endParaRPr lang="pl-PL" dirty="0"/>
          </a:p>
        </p:txBody>
      </p:sp>
    </p:spTree>
    <p:extLst>
      <p:ext uri="{BB962C8B-B14F-4D97-AF65-F5344CB8AC3E}">
        <p14:creationId xmlns:p14="http://schemas.microsoft.com/office/powerpoint/2010/main" val="153004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a:t>	</a:t>
            </a:r>
            <a:r>
              <a:rPr lang="pl-PL" i="1" dirty="0" err="1" smtClean="0"/>
              <a:t>condition</a:t>
            </a:r>
            <a:r>
              <a:rPr lang="pl-PL" i="1" dirty="0" smtClean="0"/>
              <a:t> 1</a:t>
            </a:r>
          </a:p>
          <a:p>
            <a:pPr marL="109728" indent="0">
              <a:buNone/>
            </a:pPr>
            <a:r>
              <a:rPr lang="pl-PL" i="1" dirty="0"/>
              <a:t>	</a:t>
            </a:r>
            <a:r>
              <a:rPr lang="pl-PL" i="1" dirty="0" err="1" smtClean="0"/>
              <a:t>condition</a:t>
            </a:r>
            <a:r>
              <a:rPr lang="pl-PL" i="1" dirty="0" smtClean="0"/>
              <a:t> 2</a:t>
            </a:r>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(LHS)</a:t>
            </a:r>
            <a:endParaRPr lang="pl-PL" dirty="0"/>
          </a:p>
        </p:txBody>
      </p:sp>
    </p:spTree>
    <p:extLst>
      <p:ext uri="{BB962C8B-B14F-4D97-AF65-F5344CB8AC3E}">
        <p14:creationId xmlns:p14="http://schemas.microsoft.com/office/powerpoint/2010/main" val="1829673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smtClean="0"/>
              <a:t>	f : </a:t>
            </a:r>
            <a:r>
              <a:rPr lang="pl-PL" dirty="0" err="1" smtClean="0"/>
              <a:t>Fact</a:t>
            </a:r>
            <a:r>
              <a:rPr lang="pl-PL" dirty="0" smtClean="0"/>
              <a:t> ( </a:t>
            </a:r>
            <a:r>
              <a:rPr lang="pl-PL" dirty="0" err="1" smtClean="0"/>
              <a:t>confirmed</a:t>
            </a:r>
            <a:r>
              <a:rPr lang="pl-PL" dirty="0" smtClean="0"/>
              <a:t> == </a:t>
            </a:r>
            <a:r>
              <a:rPr lang="pl-PL" dirty="0" err="1" smtClean="0"/>
              <a:t>true</a:t>
            </a:r>
            <a:r>
              <a:rPr lang="pl-PL" dirty="0" smtClean="0"/>
              <a:t>)</a:t>
            </a:r>
          </a:p>
          <a:p>
            <a:pPr marL="109728" indent="0">
              <a:buNone/>
            </a:pPr>
            <a:r>
              <a:rPr lang="pl-PL" dirty="0"/>
              <a:t>	</a:t>
            </a:r>
            <a:r>
              <a:rPr lang="pl-PL" dirty="0" err="1" smtClean="0"/>
              <a:t>vehicle</a:t>
            </a:r>
            <a:r>
              <a:rPr lang="pl-PL" dirty="0" smtClean="0"/>
              <a:t> : </a:t>
            </a:r>
            <a:r>
              <a:rPr lang="pl-PL" dirty="0" err="1" smtClean="0"/>
              <a:t>Vehicle</a:t>
            </a:r>
            <a:r>
              <a:rPr lang="pl-PL" dirty="0" smtClean="0"/>
              <a:t> (</a:t>
            </a:r>
            <a:r>
              <a:rPr lang="pl-PL" dirty="0" err="1" smtClean="0"/>
              <a:t>noOfWheels</a:t>
            </a:r>
            <a:r>
              <a:rPr lang="pl-PL" dirty="0" smtClean="0"/>
              <a:t> &gt; 2)</a:t>
            </a:r>
          </a:p>
          <a:p>
            <a:pPr marL="109728" indent="0">
              <a:buNone/>
            </a:pPr>
            <a:r>
              <a:rPr lang="pl-PL" dirty="0"/>
              <a:t>	</a:t>
            </a:r>
            <a:r>
              <a:rPr lang="pl-PL" dirty="0" err="1" smtClean="0"/>
              <a:t>eval</a:t>
            </a:r>
            <a:r>
              <a:rPr lang="pl-PL" dirty="0" smtClean="0"/>
              <a:t> ()</a:t>
            </a:r>
            <a:endParaRPr lang="pl-PL" dirty="0"/>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a:t>
            </a:r>
            <a:r>
              <a:rPr lang="pl-PL" dirty="0" err="1" smtClean="0"/>
              <a:t>conditions</a:t>
            </a:r>
            <a:r>
              <a:rPr lang="pl-PL" dirty="0"/>
              <a:t>)</a:t>
            </a:r>
          </a:p>
        </p:txBody>
      </p:sp>
    </p:spTree>
    <p:extLst>
      <p:ext uri="{BB962C8B-B14F-4D97-AF65-F5344CB8AC3E}">
        <p14:creationId xmlns:p14="http://schemas.microsoft.com/office/powerpoint/2010/main" val="93269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pPr marL="109728" indent="0">
              <a:buNone/>
            </a:pPr>
            <a:r>
              <a:rPr lang="pl-PL" dirty="0" err="1" smtClean="0"/>
              <a:t>then</a:t>
            </a:r>
            <a:endParaRPr lang="pl-PL" dirty="0" smtClean="0"/>
          </a:p>
          <a:p>
            <a:pPr marL="109728" indent="0">
              <a:buNone/>
            </a:pPr>
            <a:r>
              <a:rPr lang="pl-PL" dirty="0" smtClean="0"/>
              <a:t>	insert(</a:t>
            </a:r>
            <a:r>
              <a:rPr lang="pl-PL" dirty="0" err="1" smtClean="0"/>
              <a:t>fact</a:t>
            </a:r>
            <a:r>
              <a:rPr lang="pl-PL" dirty="0" smtClean="0"/>
              <a:t>)</a:t>
            </a:r>
          </a:p>
          <a:p>
            <a:pPr marL="109728" indent="0">
              <a:buNone/>
            </a:pPr>
            <a:r>
              <a:rPr lang="pl-PL" dirty="0"/>
              <a:t>	</a:t>
            </a:r>
            <a:r>
              <a:rPr lang="pl-PL" dirty="0" err="1" smtClean="0"/>
              <a:t>insertLogical</a:t>
            </a:r>
            <a:r>
              <a:rPr lang="pl-PL" dirty="0" smtClean="0"/>
              <a:t>(</a:t>
            </a:r>
            <a:r>
              <a:rPr lang="pl-PL" dirty="0" err="1" smtClean="0"/>
              <a:t>fact</a:t>
            </a:r>
            <a:r>
              <a:rPr lang="pl-PL" dirty="0" smtClean="0"/>
              <a:t>)</a:t>
            </a:r>
          </a:p>
          <a:p>
            <a:pPr marL="109728" indent="0">
              <a:buNone/>
            </a:pPr>
            <a:r>
              <a:rPr lang="pl-PL" dirty="0" smtClean="0"/>
              <a:t>	</a:t>
            </a:r>
            <a:r>
              <a:rPr lang="pl-PL" dirty="0" err="1" smtClean="0"/>
              <a:t>update</a:t>
            </a:r>
            <a:r>
              <a:rPr lang="pl-PL" dirty="0" smtClean="0"/>
              <a:t>(</a:t>
            </a:r>
            <a:r>
              <a:rPr lang="pl-PL" dirty="0" err="1" smtClean="0"/>
              <a:t>fact</a:t>
            </a:r>
            <a:r>
              <a:rPr lang="pl-PL" dirty="0" smtClean="0"/>
              <a:t>)</a:t>
            </a:r>
          </a:p>
          <a:p>
            <a:pPr marL="109728" indent="0">
              <a:buNone/>
            </a:pPr>
            <a:r>
              <a:rPr lang="pl-PL" dirty="0"/>
              <a:t>	</a:t>
            </a:r>
            <a:r>
              <a:rPr lang="pl-PL" dirty="0" err="1" smtClean="0"/>
              <a:t>retract</a:t>
            </a:r>
            <a:r>
              <a:rPr lang="pl-PL" dirty="0" smtClean="0"/>
              <a:t>(</a:t>
            </a:r>
            <a:r>
              <a:rPr lang="pl-PL" dirty="0" err="1" smtClean="0"/>
              <a:t>fact</a:t>
            </a:r>
            <a:r>
              <a:rPr lang="pl-PL" dirty="0" smtClean="0"/>
              <a:t>)</a:t>
            </a:r>
          </a:p>
          <a:p>
            <a:pPr marL="109728" indent="0">
              <a:buNone/>
            </a:pPr>
            <a:r>
              <a:rPr lang="pl-PL" dirty="0"/>
              <a:t>	</a:t>
            </a:r>
            <a:r>
              <a:rPr lang="pl-PL" dirty="0" err="1"/>
              <a:t>modify</a:t>
            </a:r>
            <a:r>
              <a:rPr lang="pl-PL" dirty="0"/>
              <a:t> ( &lt;</a:t>
            </a:r>
            <a:r>
              <a:rPr lang="pl-PL" dirty="0" err="1"/>
              <a:t>fact-expression</a:t>
            </a:r>
            <a:r>
              <a:rPr lang="pl-PL" dirty="0"/>
              <a:t>&gt; ) {</a:t>
            </a:r>
          </a:p>
          <a:p>
            <a:pPr marL="109728" indent="0">
              <a:buNone/>
            </a:pPr>
            <a:r>
              <a:rPr lang="pl-PL" dirty="0" smtClean="0"/>
              <a:t>	    	&lt;</a:t>
            </a:r>
            <a:r>
              <a:rPr lang="pl-PL" dirty="0" err="1"/>
              <a:t>expression</a:t>
            </a:r>
            <a:r>
              <a:rPr lang="pl-PL" dirty="0"/>
              <a:t>&gt; </a:t>
            </a:r>
            <a:endParaRPr lang="pl-PL" dirty="0" smtClean="0"/>
          </a:p>
          <a:p>
            <a:pPr marL="109728" indent="0">
              <a:buNone/>
            </a:pPr>
            <a:r>
              <a:rPr lang="pl-PL" dirty="0"/>
              <a:t>	</a:t>
            </a:r>
            <a:r>
              <a:rPr lang="pl-PL" dirty="0" smtClean="0"/>
              <a:t>	[ </a:t>
            </a:r>
            <a:r>
              <a:rPr lang="pl-PL" dirty="0"/>
              <a:t>, &lt;</a:t>
            </a:r>
            <a:r>
              <a:rPr lang="pl-PL" dirty="0" err="1"/>
              <a:t>expression</a:t>
            </a:r>
            <a:r>
              <a:rPr lang="pl-PL" dirty="0"/>
              <a:t>&gt; </a:t>
            </a:r>
            <a:r>
              <a:rPr lang="pl-PL" dirty="0" smtClean="0"/>
              <a:t>]</a:t>
            </a:r>
            <a:endParaRPr lang="pl-PL" dirty="0"/>
          </a:p>
          <a:p>
            <a:pPr marL="109728" indent="0">
              <a:buNone/>
            </a:pPr>
            <a:r>
              <a:rPr lang="pl-PL" dirty="0" smtClean="0"/>
              <a:t>	}</a:t>
            </a:r>
          </a:p>
          <a:p>
            <a:pPr marL="109728" indent="0">
              <a:buNone/>
            </a:pPr>
            <a:r>
              <a:rPr lang="pl-PL" dirty="0"/>
              <a:t>	</a:t>
            </a:r>
            <a:r>
              <a:rPr lang="pl-PL" i="1" dirty="0" err="1" smtClean="0"/>
              <a:t>some</a:t>
            </a:r>
            <a:r>
              <a:rPr lang="pl-PL" i="1" dirty="0" smtClean="0"/>
              <a:t> Java</a:t>
            </a:r>
            <a:endParaRPr lang="pl-PL" dirty="0" smtClean="0"/>
          </a:p>
          <a:p>
            <a:pPr marL="109728" indent="0">
              <a:buNone/>
            </a:pPr>
            <a:r>
              <a:rPr lang="pl-PL" dirty="0"/>
              <a:t>	</a:t>
            </a:r>
          </a:p>
        </p:txBody>
      </p:sp>
      <p:sp>
        <p:nvSpPr>
          <p:cNvPr id="3" name="Tytuł 2"/>
          <p:cNvSpPr>
            <a:spLocks noGrp="1"/>
          </p:cNvSpPr>
          <p:nvPr>
            <p:ph type="title"/>
          </p:nvPr>
        </p:nvSpPr>
        <p:spPr/>
        <p:txBody>
          <a:bodyPr/>
          <a:lstStyle/>
          <a:p>
            <a:r>
              <a:rPr lang="pl-PL" dirty="0" smtClean="0"/>
              <a:t>Right </a:t>
            </a:r>
            <a:r>
              <a:rPr lang="pl-PL" dirty="0" err="1" smtClean="0"/>
              <a:t>Hand</a:t>
            </a:r>
            <a:r>
              <a:rPr lang="pl-PL" dirty="0" smtClean="0"/>
              <a:t> </a:t>
            </a:r>
            <a:r>
              <a:rPr lang="pl-PL" dirty="0" err="1" smtClean="0"/>
              <a:t>Side</a:t>
            </a:r>
            <a:r>
              <a:rPr lang="pl-PL" dirty="0" smtClean="0"/>
              <a:t> (RHS)</a:t>
            </a:r>
            <a:endParaRPr lang="pl-PL" dirty="0"/>
          </a:p>
        </p:txBody>
      </p:sp>
    </p:spTree>
    <p:extLst>
      <p:ext uri="{BB962C8B-B14F-4D97-AF65-F5344CB8AC3E}">
        <p14:creationId xmlns:p14="http://schemas.microsoft.com/office/powerpoint/2010/main" val="139419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smtClean="0">
                <a:latin typeface="Lucida Console" panose="020B0609040504020204" pitchFamily="49" charset="0"/>
              </a:rPr>
              <a:t>&lt;</a:t>
            </a:r>
            <a:r>
              <a:rPr lang="en-GB" sz="2000" dirty="0" err="1">
                <a:latin typeface="Lucida Console" panose="020B0609040504020204" pitchFamily="49" charset="0"/>
              </a:rPr>
              <a:t>dependencyManagement</a:t>
            </a:r>
            <a:r>
              <a:rPr lang="en-GB" sz="2000" dirty="0">
                <a:latin typeface="Lucida Console" panose="020B0609040504020204" pitchFamily="49" charset="0"/>
              </a:rPr>
              <a:t>&gt;</a:t>
            </a: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a:t>
            </a:r>
            <a:r>
              <a:rPr lang="en-GB" sz="2000" dirty="0" err="1">
                <a:latin typeface="Lucida Console" panose="020B0609040504020204" pitchFamily="49" charset="0"/>
              </a:rPr>
              <a:t>bom</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type&gt;</a:t>
            </a:r>
            <a:r>
              <a:rPr lang="en-GB" sz="2000" dirty="0" err="1">
                <a:latin typeface="Lucida Console" panose="020B0609040504020204" pitchFamily="49" charset="0"/>
              </a:rPr>
              <a:t>pom</a:t>
            </a:r>
            <a:r>
              <a:rPr lang="en-GB" sz="2000" dirty="0">
                <a:latin typeface="Lucida Console" panose="020B0609040504020204" pitchFamily="49" charset="0"/>
              </a:rPr>
              <a:t>&lt;/type&gt;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version&gt;6.0.1.Final&lt;/version&gt;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scope&gt;import&lt;/scope</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a:t>
            </a:r>
            <a:r>
              <a:rPr lang="en-GB" sz="2000" dirty="0">
                <a:latin typeface="Lucida Console" panose="020B0609040504020204" pitchFamily="49" charset="0"/>
              </a:rPr>
              <a:t>&gt;</a:t>
            </a: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err="1" smtClean="0">
                <a:latin typeface="Lucida Console" panose="020B0609040504020204" pitchFamily="49" charset="0"/>
              </a:rPr>
              <a:t>dependencyManagement</a:t>
            </a:r>
            <a:r>
              <a:rPr lang="en-GB" sz="2000" dirty="0" smtClean="0">
                <a:latin typeface="Lucida Console" panose="020B0609040504020204" pitchFamily="49" charset="0"/>
              </a:rPr>
              <a:t>&gt;</a:t>
            </a:r>
          </a:p>
          <a:p>
            <a:pPr marL="109728" indent="0">
              <a:buNone/>
            </a:pPr>
            <a:endParaRPr lang="en-GB" sz="2000" dirty="0"/>
          </a:p>
        </p:txBody>
      </p:sp>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(1)</a:t>
            </a:r>
            <a:endParaRPr lang="en-GB" dirty="0"/>
          </a:p>
        </p:txBody>
      </p:sp>
    </p:spTree>
    <p:extLst>
      <p:ext uri="{BB962C8B-B14F-4D97-AF65-F5344CB8AC3E}">
        <p14:creationId xmlns:p14="http://schemas.microsoft.com/office/powerpoint/2010/main" val="867521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(2)</a:t>
            </a:r>
            <a:endParaRPr lang="en-GB" dirty="0"/>
          </a:p>
        </p:txBody>
      </p:sp>
      <p:sp>
        <p:nvSpPr>
          <p:cNvPr id="4" name="Symbol zastępczy zawartości 5"/>
          <p:cNvSpPr>
            <a:spLocks noGrp="1"/>
          </p:cNvSpPr>
          <p:nvPr>
            <p:ph idx="1"/>
          </p:nvPr>
        </p:nvSpPr>
        <p:spPr/>
        <p:txBody>
          <a:bodyPr>
            <a:noAutofit/>
          </a:bodyPr>
          <a:lstStyle/>
          <a:p>
            <a:pPr marL="109728" indent="0">
              <a:buNone/>
            </a:pPr>
            <a:r>
              <a:rPr lang="en-GB" sz="2000" dirty="0">
                <a:latin typeface="Lucida Console" panose="020B0609040504020204" pitchFamily="49" charset="0"/>
              </a:rPr>
              <a:t>&lt;dependencies&gt;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org.kie</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r>
              <a:rPr lang="en-GB" sz="2000" dirty="0" err="1">
                <a:latin typeface="Lucida Console" panose="020B0609040504020204" pitchFamily="49" charset="0"/>
              </a:rPr>
              <a:t>kie-api</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&gt;drools-compiler&lt;/</a:t>
            </a:r>
            <a:r>
              <a:rPr lang="en-GB" sz="2000" dirty="0" err="1">
                <a:latin typeface="Lucida Console" panose="020B0609040504020204" pitchFamily="49" charset="0"/>
              </a:rPr>
              <a:t>artifactId</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dependencies&gt;</a:t>
            </a:r>
            <a:endParaRPr lang="en-GB" sz="2000" dirty="0">
              <a:latin typeface="Lucida Console" panose="020B0609040504020204" pitchFamily="49" charset="0"/>
            </a:endParaRPr>
          </a:p>
        </p:txBody>
      </p:sp>
    </p:spTree>
    <p:extLst>
      <p:ext uri="{BB962C8B-B14F-4D97-AF65-F5344CB8AC3E}">
        <p14:creationId xmlns:p14="http://schemas.microsoft.com/office/powerpoint/2010/main" val="4239257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1800" dirty="0"/>
              <a:t>&lt;</a:t>
            </a:r>
            <a:r>
              <a:rPr lang="en-GB" sz="1800" dirty="0" err="1" smtClean="0"/>
              <a:t>kmodule</a:t>
            </a:r>
            <a:endParaRPr lang="pl-PL" sz="1800" dirty="0" smtClean="0"/>
          </a:p>
          <a:p>
            <a:pPr marL="109728" indent="0">
              <a:buNone/>
            </a:pPr>
            <a:r>
              <a:rPr lang="pl-PL" sz="1800" dirty="0"/>
              <a:t>	</a:t>
            </a:r>
            <a:r>
              <a:rPr lang="en-GB" sz="1800" dirty="0" err="1" smtClean="0"/>
              <a:t>xmlns:xsi</a:t>
            </a:r>
            <a:r>
              <a:rPr lang="en-GB" sz="1800" dirty="0"/>
              <a:t>="http://www.w3.org/2001/XMLSchema-instance"</a:t>
            </a:r>
          </a:p>
          <a:p>
            <a:pPr marL="109728" indent="0">
              <a:buNone/>
            </a:pPr>
            <a:r>
              <a:rPr lang="en-GB" sz="1800" dirty="0"/>
              <a:t>	</a:t>
            </a:r>
            <a:r>
              <a:rPr lang="en-GB" sz="1800" dirty="0" err="1"/>
              <a:t>xmlns</a:t>
            </a:r>
            <a:r>
              <a:rPr lang="en-GB" sz="1800" dirty="0"/>
              <a:t>="http://jboss.org/</a:t>
            </a:r>
            <a:r>
              <a:rPr lang="en-GB" sz="1800" dirty="0" err="1"/>
              <a:t>kie</a:t>
            </a:r>
            <a:r>
              <a:rPr lang="en-GB" sz="1800" dirty="0"/>
              <a:t>/6.0.0/</a:t>
            </a:r>
            <a:r>
              <a:rPr lang="en-GB" sz="1800" dirty="0" err="1"/>
              <a:t>kmodule</a:t>
            </a:r>
            <a:r>
              <a:rPr lang="en-GB" sz="1800" dirty="0"/>
              <a:t>" /&gt;</a:t>
            </a:r>
          </a:p>
        </p:txBody>
      </p:sp>
      <p:sp>
        <p:nvSpPr>
          <p:cNvPr id="3" name="Tytuł 2"/>
          <p:cNvSpPr>
            <a:spLocks noGrp="1"/>
          </p:cNvSpPr>
          <p:nvPr>
            <p:ph type="title"/>
          </p:nvPr>
        </p:nvSpPr>
        <p:spPr/>
        <p:txBody>
          <a:bodyPr/>
          <a:lstStyle/>
          <a:p>
            <a:r>
              <a:rPr lang="pl-PL" dirty="0" err="1" smtClean="0"/>
              <a:t>Simplest</a:t>
            </a:r>
            <a:r>
              <a:rPr lang="pl-PL" dirty="0" smtClean="0"/>
              <a:t> </a:t>
            </a:r>
            <a:r>
              <a:rPr lang="pl-PL" dirty="0" err="1" smtClean="0"/>
              <a:t>possible</a:t>
            </a:r>
            <a:r>
              <a:rPr lang="pl-PL" dirty="0" smtClean="0"/>
              <a:t> kmodule.xml</a:t>
            </a:r>
            <a:endParaRPr lang="en-GB" dirty="0"/>
          </a:p>
        </p:txBody>
      </p:sp>
    </p:spTree>
    <p:extLst>
      <p:ext uri="{BB962C8B-B14F-4D97-AF65-F5344CB8AC3E}">
        <p14:creationId xmlns:p14="http://schemas.microsoft.com/office/powerpoint/2010/main" val="4644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err="1">
                <a:latin typeface="Lucida Console" panose="020B0609040504020204" pitchFamily="49" charset="0"/>
              </a:rPr>
              <a:t>KieServices</a:t>
            </a:r>
            <a:r>
              <a:rPr lang="en-GB" sz="2000" dirty="0">
                <a:latin typeface="Lucida Console" panose="020B0609040504020204" pitchFamily="49" charset="0"/>
              </a:rPr>
              <a:t> </a:t>
            </a:r>
            <a:r>
              <a:rPr lang="en-GB" sz="2000" dirty="0" err="1">
                <a:latin typeface="Lucida Console" panose="020B0609040504020204" pitchFamily="49" charset="0"/>
              </a:rPr>
              <a:t>kieServices</a:t>
            </a:r>
            <a:r>
              <a:rPr lang="en-GB" sz="2000" dirty="0">
                <a:latin typeface="Lucida Console" panose="020B0609040504020204" pitchFamily="49" charset="0"/>
              </a:rPr>
              <a:t> = </a:t>
            </a:r>
            <a:r>
              <a:rPr lang="en-GB" sz="2000" dirty="0" err="1">
                <a:latin typeface="Lucida Console" panose="020B0609040504020204" pitchFamily="49" charset="0"/>
              </a:rPr>
              <a:t>KieServices.Factory.get</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KieContainer</a:t>
            </a:r>
            <a:r>
              <a:rPr lang="en-GB" sz="2000" dirty="0" smtClean="0">
                <a:latin typeface="Lucida Console" panose="020B0609040504020204" pitchFamily="49" charset="0"/>
              </a:rPr>
              <a:t> </a:t>
            </a:r>
            <a:r>
              <a:rPr lang="en-GB" sz="2000" dirty="0" err="1">
                <a:latin typeface="Lucida Console" panose="020B0609040504020204" pitchFamily="49" charset="0"/>
              </a:rPr>
              <a:t>kieContainer</a:t>
            </a:r>
            <a:r>
              <a:rPr lang="en-GB" sz="2000" dirty="0">
                <a:latin typeface="Lucida Console" panose="020B0609040504020204" pitchFamily="49" charset="0"/>
              </a:rPr>
              <a:t> = </a:t>
            </a:r>
            <a:r>
              <a:rPr lang="pl-PL" sz="2000" dirty="0" smtClean="0">
                <a:latin typeface="Lucida Console" panose="020B0609040504020204" pitchFamily="49" charset="0"/>
              </a:rPr>
              <a:t>	</a:t>
            </a:r>
            <a:r>
              <a:rPr lang="en-GB" sz="2000" dirty="0" err="1" smtClean="0">
                <a:latin typeface="Lucida Console" panose="020B0609040504020204" pitchFamily="49" charset="0"/>
              </a:rPr>
              <a:t>kieServices.getKieClasspathContainer</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KieBase</a:t>
            </a:r>
            <a:r>
              <a:rPr lang="pl-PL" sz="2000" dirty="0" smtClean="0">
                <a:latin typeface="Lucida Console" panose="020B0609040504020204" pitchFamily="49" charset="0"/>
              </a:rPr>
              <a:t> </a:t>
            </a:r>
            <a:r>
              <a:rPr lang="en-GB" sz="2000" dirty="0" err="1" smtClean="0">
                <a:latin typeface="Lucida Console" panose="020B0609040504020204" pitchFamily="49" charset="0"/>
              </a:rPr>
              <a:t>kieBase</a:t>
            </a:r>
            <a:r>
              <a:rPr lang="en-GB" sz="2000" dirty="0" smtClean="0">
                <a:latin typeface="Lucida Console" panose="020B0609040504020204" pitchFamily="49" charset="0"/>
              </a:rPr>
              <a:t> </a:t>
            </a:r>
            <a:r>
              <a:rPr lang="en-GB" sz="2000" dirty="0">
                <a:latin typeface="Lucida Console" panose="020B0609040504020204" pitchFamily="49" charset="0"/>
              </a:rPr>
              <a:t>= </a:t>
            </a:r>
            <a:r>
              <a:rPr lang="en-GB" sz="2000" dirty="0" err="1">
                <a:latin typeface="Lucida Console" panose="020B0609040504020204" pitchFamily="49" charset="0"/>
              </a:rPr>
              <a:t>kieContainer.getKieBase</a:t>
            </a:r>
            <a:r>
              <a:rPr lang="en-GB" sz="2000" dirty="0">
                <a:latin typeface="Lucida Console" panose="020B0609040504020204" pitchFamily="49" charset="0"/>
              </a:rPr>
              <a:t>();</a:t>
            </a:r>
            <a:endParaRPr lang="pl-PL" sz="20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smtClean="0"/>
              <a:t>KIE </a:t>
            </a:r>
            <a:r>
              <a:rPr lang="pl-PL" dirty="0" err="1" smtClean="0"/>
              <a:t>base</a:t>
            </a:r>
            <a:endParaRPr lang="pl-PL" dirty="0"/>
          </a:p>
        </p:txBody>
      </p:sp>
    </p:spTree>
    <p:extLst>
      <p:ext uri="{BB962C8B-B14F-4D97-AF65-F5344CB8AC3E}">
        <p14:creationId xmlns:p14="http://schemas.microsoft.com/office/powerpoint/2010/main" val="368238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dirty="0" err="1"/>
              <a:t>KieSession</a:t>
            </a:r>
            <a:r>
              <a:rPr lang="pl-PL" sz="2400" dirty="0"/>
              <a:t> </a:t>
            </a:r>
            <a:r>
              <a:rPr lang="pl-PL" sz="2400" dirty="0" err="1"/>
              <a:t>session</a:t>
            </a:r>
            <a:r>
              <a:rPr lang="pl-PL" sz="2400" dirty="0"/>
              <a:t> = </a:t>
            </a:r>
            <a:r>
              <a:rPr lang="pl-PL" sz="2400" dirty="0" err="1"/>
              <a:t>kieBase.newKieSession</a:t>
            </a:r>
            <a:r>
              <a:rPr lang="pl-PL" sz="2400" dirty="0"/>
              <a:t>();</a:t>
            </a:r>
          </a:p>
          <a:p>
            <a:pPr marL="109728" indent="0">
              <a:buNone/>
            </a:pPr>
            <a:r>
              <a:rPr lang="pl-PL" sz="2400" dirty="0" err="1" smtClean="0"/>
              <a:t>session.insert</a:t>
            </a:r>
            <a:r>
              <a:rPr lang="pl-PL" sz="2400" dirty="0" smtClean="0"/>
              <a:t>(</a:t>
            </a:r>
            <a:r>
              <a:rPr lang="pl-PL" sz="2400" dirty="0" err="1" smtClean="0"/>
              <a:t>new</a:t>
            </a:r>
            <a:r>
              <a:rPr lang="pl-PL" sz="2400" dirty="0" smtClean="0"/>
              <a:t> </a:t>
            </a:r>
            <a:r>
              <a:rPr lang="pl-PL" sz="2400" dirty="0" err="1"/>
              <a:t>ChestPain</a:t>
            </a:r>
            <a:r>
              <a:rPr lang="pl-PL" sz="2400" dirty="0"/>
              <a:t>(</a:t>
            </a:r>
            <a:r>
              <a:rPr lang="pl-PL" sz="2400" dirty="0" err="1"/>
              <a:t>true</a:t>
            </a:r>
            <a:r>
              <a:rPr lang="pl-PL" sz="2400" dirty="0"/>
              <a:t>));</a:t>
            </a:r>
          </a:p>
        </p:txBody>
      </p:sp>
      <p:sp>
        <p:nvSpPr>
          <p:cNvPr id="3" name="Tytuł 2"/>
          <p:cNvSpPr>
            <a:spLocks noGrp="1"/>
          </p:cNvSpPr>
          <p:nvPr>
            <p:ph type="title"/>
          </p:nvPr>
        </p:nvSpPr>
        <p:spPr/>
        <p:txBody>
          <a:bodyPr/>
          <a:lstStyle/>
          <a:p>
            <a:r>
              <a:rPr lang="pl-PL" dirty="0" err="1" smtClean="0"/>
              <a:t>Stateful</a:t>
            </a:r>
            <a:r>
              <a:rPr lang="pl-PL" dirty="0" smtClean="0"/>
              <a:t> </a:t>
            </a:r>
            <a:r>
              <a:rPr lang="pl-PL" dirty="0" err="1" smtClean="0"/>
              <a:t>session</a:t>
            </a:r>
            <a:endParaRPr lang="pl-PL" dirty="0"/>
          </a:p>
        </p:txBody>
      </p:sp>
    </p:spTree>
    <p:extLst>
      <p:ext uri="{BB962C8B-B14F-4D97-AF65-F5344CB8AC3E}">
        <p14:creationId xmlns:p14="http://schemas.microsoft.com/office/powerpoint/2010/main" val="222402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85000" lnSpcReduction="10000"/>
          </a:bodyPr>
          <a:lstStyle/>
          <a:p>
            <a:r>
              <a:rPr lang="pl-PL" dirty="0" err="1" smtClean="0"/>
              <a:t>Artificial</a:t>
            </a:r>
            <a:r>
              <a:rPr lang="pl-PL" dirty="0" smtClean="0"/>
              <a:t> </a:t>
            </a:r>
            <a:r>
              <a:rPr lang="pl-PL" dirty="0" err="1" smtClean="0"/>
              <a:t>Intelligence</a:t>
            </a:r>
            <a:endParaRPr lang="pl-PL" dirty="0" smtClean="0"/>
          </a:p>
          <a:p>
            <a:r>
              <a:rPr lang="pl-PL" dirty="0" smtClean="0"/>
              <a:t>Knowledge </a:t>
            </a:r>
            <a:r>
              <a:rPr lang="pl-PL" dirty="0" err="1" smtClean="0"/>
              <a:t>Representation</a:t>
            </a:r>
            <a:r>
              <a:rPr lang="pl-PL" dirty="0" smtClean="0"/>
              <a:t> and </a:t>
            </a:r>
            <a:r>
              <a:rPr lang="pl-PL" dirty="0" err="1" smtClean="0"/>
              <a:t>Reasoning</a:t>
            </a:r>
            <a:endParaRPr lang="pl-PL" dirty="0" smtClean="0"/>
          </a:p>
          <a:p>
            <a:r>
              <a:rPr lang="pl-PL" dirty="0" smtClean="0"/>
              <a:t>Prolog</a:t>
            </a:r>
          </a:p>
          <a:p>
            <a:endParaRPr lang="pl-PL" dirty="0"/>
          </a:p>
          <a:p>
            <a:pPr marL="109728" indent="0">
              <a:buNone/>
            </a:pPr>
            <a:r>
              <a:rPr lang="en-GB" i="1" dirty="0"/>
              <a:t>Recent years have seen a revolution in both the content and the methodology of work in artificial intelligence. It is now more common to build on existing theories than to propose brand-new ones, to base claims on rigorous theorems or hard experimental evidence rather than on intuition, and to show relevance to real-world applications rather than toy examples.	 </a:t>
            </a:r>
          </a:p>
          <a:p>
            <a:pPr marL="109728" indent="0">
              <a:buNone/>
            </a:pPr>
            <a:r>
              <a:rPr lang="en-GB" i="1" dirty="0"/>
              <a:t> 	--Artificial Intelligence: A Modern </a:t>
            </a:r>
            <a:r>
              <a:rPr lang="en-GB" i="1" dirty="0" smtClean="0"/>
              <a:t>Approach</a:t>
            </a:r>
            <a:r>
              <a:rPr lang="pl-PL" i="1" dirty="0"/>
              <a:t>, </a:t>
            </a:r>
            <a:r>
              <a:rPr lang="pl-PL" i="1" dirty="0" smtClean="0"/>
              <a:t>		Russel </a:t>
            </a:r>
            <a:r>
              <a:rPr lang="pl-PL" i="1" dirty="0"/>
              <a:t>and </a:t>
            </a:r>
            <a:r>
              <a:rPr lang="pl-PL" i="1" dirty="0" err="1"/>
              <a:t>Norvig</a:t>
            </a:r>
            <a:endParaRPr lang="en-GB" i="1" dirty="0"/>
          </a:p>
          <a:p>
            <a:endParaRPr lang="pl-PL" dirty="0" smtClean="0"/>
          </a:p>
        </p:txBody>
      </p:sp>
      <p:sp>
        <p:nvSpPr>
          <p:cNvPr id="3" name="Tytuł 2"/>
          <p:cNvSpPr>
            <a:spLocks noGrp="1"/>
          </p:cNvSpPr>
          <p:nvPr>
            <p:ph type="title"/>
          </p:nvPr>
        </p:nvSpPr>
        <p:spPr/>
        <p:txBody>
          <a:bodyPr/>
          <a:lstStyle/>
          <a:p>
            <a:r>
              <a:rPr lang="pl-PL" dirty="0" err="1" smtClean="0"/>
              <a:t>Inspirations</a:t>
            </a:r>
            <a:endParaRPr lang="en-GB" dirty="0"/>
          </a:p>
        </p:txBody>
      </p:sp>
    </p:spTree>
    <p:extLst>
      <p:ext uri="{BB962C8B-B14F-4D97-AF65-F5344CB8AC3E}">
        <p14:creationId xmlns:p14="http://schemas.microsoft.com/office/powerpoint/2010/main" val="3236216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lgn="ctr">
              <a:buNone/>
            </a:pPr>
            <a:endParaRPr lang="pl-PL" sz="3600" dirty="0" smtClean="0"/>
          </a:p>
          <a:p>
            <a:pPr marL="109728" indent="0" algn="ctr">
              <a:buNone/>
            </a:pPr>
            <a:endParaRPr lang="pl-PL" sz="3600" dirty="0"/>
          </a:p>
          <a:p>
            <a:pPr marL="109728" indent="0" algn="ctr">
              <a:buNone/>
            </a:pPr>
            <a:endParaRPr lang="pl-PL" sz="3600" dirty="0" smtClean="0"/>
          </a:p>
          <a:p>
            <a:pPr marL="109728" indent="0" algn="ctr">
              <a:buNone/>
            </a:pPr>
            <a:r>
              <a:rPr lang="pl-PL" sz="3600" dirty="0" err="1" smtClean="0"/>
              <a:t>session.fireAllRules</a:t>
            </a:r>
            <a:r>
              <a:rPr lang="pl-PL" sz="3600" dirty="0" smtClean="0"/>
              <a:t>();</a:t>
            </a:r>
            <a:endParaRPr lang="pl-PL" sz="3600" dirty="0"/>
          </a:p>
        </p:txBody>
      </p:sp>
      <p:sp>
        <p:nvSpPr>
          <p:cNvPr id="3" name="Tytuł 2"/>
          <p:cNvSpPr>
            <a:spLocks noGrp="1"/>
          </p:cNvSpPr>
          <p:nvPr>
            <p:ph type="title"/>
          </p:nvPr>
        </p:nvSpPr>
        <p:spPr/>
        <p:txBody>
          <a:bodyPr/>
          <a:lstStyle/>
          <a:p>
            <a:r>
              <a:rPr lang="pl-PL" dirty="0" err="1" smtClean="0"/>
              <a:t>Fire</a:t>
            </a:r>
            <a:r>
              <a:rPr lang="pl-PL" dirty="0" smtClean="0"/>
              <a:t>!</a:t>
            </a:r>
            <a:endParaRPr lang="pl-PL" dirty="0"/>
          </a:p>
        </p:txBody>
      </p:sp>
    </p:spTree>
    <p:extLst>
      <p:ext uri="{BB962C8B-B14F-4D97-AF65-F5344CB8AC3E}">
        <p14:creationId xmlns:p14="http://schemas.microsoft.com/office/powerpoint/2010/main" val="358913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638"/>
            <a:ext cx="7192878" cy="9851786"/>
          </a:xfrm>
        </p:spPr>
      </p:pic>
      <p:sp>
        <p:nvSpPr>
          <p:cNvPr id="3" name="Tytuł 2"/>
          <p:cNvSpPr>
            <a:spLocks noGrp="1"/>
          </p:cNvSpPr>
          <p:nvPr>
            <p:ph type="title"/>
          </p:nvPr>
        </p:nvSpPr>
        <p:spPr/>
        <p:txBody>
          <a:bodyPr>
            <a:normAutofit fontScale="90000"/>
          </a:bodyPr>
          <a:lstStyle/>
          <a:p>
            <a:r>
              <a:rPr lang="pl-PL" dirty="0" smtClean="0"/>
              <a:t>Postępowanie w przewlekłej stabilnej dławicy piersiowej</a:t>
            </a:r>
            <a:endParaRPr lang="pl-PL" dirty="0"/>
          </a:p>
        </p:txBody>
      </p:sp>
    </p:spTree>
    <p:extLst>
      <p:ext uri="{BB962C8B-B14F-4D97-AF65-F5344CB8AC3E}">
        <p14:creationId xmlns:p14="http://schemas.microsoft.com/office/powerpoint/2010/main" val="118638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smtClean="0"/>
              <a:t>Agenda – </a:t>
            </a:r>
            <a:r>
              <a:rPr lang="pl-PL" dirty="0" err="1" smtClean="0"/>
              <a:t>defines</a:t>
            </a:r>
            <a:r>
              <a:rPr lang="pl-PL" dirty="0" smtClean="0"/>
              <a:t> </a:t>
            </a:r>
            <a:r>
              <a:rPr lang="pl-PL" dirty="0" err="1" smtClean="0"/>
              <a:t>an</a:t>
            </a:r>
            <a:r>
              <a:rPr lang="pl-PL" dirty="0" smtClean="0"/>
              <a:t> order of </a:t>
            </a:r>
            <a:r>
              <a:rPr lang="pl-PL" dirty="0" err="1" smtClean="0"/>
              <a:t>rules</a:t>
            </a:r>
            <a:r>
              <a:rPr lang="pl-PL" dirty="0" smtClean="0"/>
              <a:t> </a:t>
            </a:r>
            <a:r>
              <a:rPr lang="pl-PL" dirty="0" err="1" smtClean="0"/>
              <a:t>execution</a:t>
            </a:r>
            <a:endParaRPr lang="pl-PL" dirty="0" smtClean="0"/>
          </a:p>
          <a:p>
            <a:pPr lvl="1"/>
            <a:r>
              <a:rPr lang="pl-PL" dirty="0" err="1" smtClean="0"/>
              <a:t>Salience</a:t>
            </a:r>
            <a:endParaRPr lang="pl-PL" dirty="0" smtClean="0"/>
          </a:p>
          <a:p>
            <a:pPr lvl="1"/>
            <a:r>
              <a:rPr lang="pl-PL" dirty="0" smtClean="0"/>
              <a:t>Agenda </a:t>
            </a:r>
            <a:r>
              <a:rPr lang="pl-PL" dirty="0" err="1" smtClean="0"/>
              <a:t>groups</a:t>
            </a:r>
            <a:endParaRPr lang="pl-PL" dirty="0" smtClean="0"/>
          </a:p>
          <a:p>
            <a:pPr lvl="1"/>
            <a:r>
              <a:rPr lang="pl-PL" dirty="0" err="1" smtClean="0"/>
              <a:t>Activation</a:t>
            </a:r>
            <a:r>
              <a:rPr lang="pl-PL" dirty="0" smtClean="0"/>
              <a:t> </a:t>
            </a:r>
            <a:r>
              <a:rPr lang="pl-PL" dirty="0" err="1" smtClean="0"/>
              <a:t>groups</a:t>
            </a:r>
            <a:endParaRPr lang="pl-PL" dirty="0" smtClean="0"/>
          </a:p>
          <a:p>
            <a:pPr lvl="1"/>
            <a:r>
              <a:rPr lang="pl-PL" dirty="0" err="1" smtClean="0"/>
              <a:t>Rule</a:t>
            </a:r>
            <a:r>
              <a:rPr lang="pl-PL" dirty="0" smtClean="0"/>
              <a:t> </a:t>
            </a:r>
            <a:r>
              <a:rPr lang="pl-PL" dirty="0" err="1" smtClean="0"/>
              <a:t>flow</a:t>
            </a:r>
            <a:r>
              <a:rPr lang="pl-PL" dirty="0" smtClean="0"/>
              <a:t> </a:t>
            </a:r>
            <a:r>
              <a:rPr lang="pl-PL" dirty="0" err="1" smtClean="0"/>
              <a:t>groups</a:t>
            </a:r>
            <a:endParaRPr lang="en-GB" dirty="0"/>
          </a:p>
        </p:txBody>
      </p:sp>
      <p:sp>
        <p:nvSpPr>
          <p:cNvPr id="3" name="Tytuł 2"/>
          <p:cNvSpPr>
            <a:spLocks noGrp="1"/>
          </p:cNvSpPr>
          <p:nvPr>
            <p:ph type="title"/>
          </p:nvPr>
        </p:nvSpPr>
        <p:spPr/>
        <p:txBody>
          <a:bodyPr/>
          <a:lstStyle/>
          <a:p>
            <a:r>
              <a:rPr lang="pl-PL" dirty="0" err="1" smtClean="0"/>
              <a:t>Execution</a:t>
            </a:r>
            <a:r>
              <a:rPr lang="pl-PL" dirty="0" smtClean="0"/>
              <a:t> </a:t>
            </a:r>
            <a:r>
              <a:rPr lang="pl-PL" dirty="0" err="1" smtClean="0"/>
              <a:t>control</a:t>
            </a:r>
            <a:endParaRPr lang="en-GB" dirty="0"/>
          </a:p>
        </p:txBody>
      </p:sp>
    </p:spTree>
    <p:extLst>
      <p:ext uri="{BB962C8B-B14F-4D97-AF65-F5344CB8AC3E}">
        <p14:creationId xmlns:p14="http://schemas.microsoft.com/office/powerpoint/2010/main" val="3875026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Insertions</a:t>
            </a:r>
            <a:r>
              <a:rPr lang="pl-PL" dirty="0" smtClean="0"/>
              <a:t> – </a:t>
            </a:r>
            <a:r>
              <a:rPr lang="pl-PL" dirty="0" err="1" smtClean="0"/>
              <a:t>putting</a:t>
            </a:r>
            <a:r>
              <a:rPr lang="pl-PL" dirty="0" smtClean="0"/>
              <a:t> </a:t>
            </a:r>
            <a:r>
              <a:rPr lang="pl-PL" dirty="0" err="1" smtClean="0"/>
              <a:t>fact</a:t>
            </a:r>
            <a:r>
              <a:rPr lang="pl-PL" dirty="0" smtClean="0"/>
              <a:t> </a:t>
            </a:r>
            <a:r>
              <a:rPr lang="pl-PL" dirty="0" err="1" smtClean="0"/>
              <a:t>into</a:t>
            </a:r>
            <a:r>
              <a:rPr lang="pl-PL" dirty="0" smtClean="0"/>
              <a:t> </a:t>
            </a:r>
            <a:r>
              <a:rPr lang="pl-PL" dirty="0" err="1" smtClean="0"/>
              <a:t>working</a:t>
            </a:r>
            <a:r>
              <a:rPr lang="pl-PL" dirty="0" smtClean="0"/>
              <a:t> </a:t>
            </a:r>
            <a:r>
              <a:rPr lang="pl-PL" dirty="0" err="1" smtClean="0"/>
              <a:t>memory</a:t>
            </a:r>
            <a:endParaRPr lang="pl-PL" dirty="0" smtClean="0"/>
          </a:p>
          <a:p>
            <a:r>
              <a:rPr lang="pl-PL" dirty="0" err="1" smtClean="0"/>
              <a:t>Logical</a:t>
            </a:r>
            <a:r>
              <a:rPr lang="pl-PL" dirty="0" smtClean="0"/>
              <a:t> </a:t>
            </a:r>
            <a:r>
              <a:rPr lang="pl-PL" dirty="0" err="1" smtClean="0"/>
              <a:t>insertions</a:t>
            </a:r>
            <a:r>
              <a:rPr lang="pl-PL" dirty="0" smtClean="0"/>
              <a:t> – </a:t>
            </a:r>
            <a:r>
              <a:rPr lang="pl-PL" dirty="0" err="1" smtClean="0"/>
              <a:t>just</a:t>
            </a:r>
            <a:r>
              <a:rPr lang="pl-PL" dirty="0" smtClean="0"/>
              <a:t> </a:t>
            </a:r>
            <a:r>
              <a:rPr lang="pl-PL" dirty="0" err="1" smtClean="0"/>
              <a:t>firing</a:t>
            </a:r>
            <a:r>
              <a:rPr lang="pl-PL" dirty="0" smtClean="0"/>
              <a:t> the </a:t>
            </a:r>
            <a:r>
              <a:rPr lang="pl-PL" dirty="0" err="1" smtClean="0"/>
              <a:t>rules</a:t>
            </a:r>
            <a:r>
              <a:rPr lang="pl-PL" dirty="0" smtClean="0"/>
              <a:t> </a:t>
            </a:r>
            <a:r>
              <a:rPr lang="pl-PL" dirty="0" err="1" smtClean="0"/>
              <a:t>that</a:t>
            </a:r>
            <a:r>
              <a:rPr lang="pl-PL" dirty="0" smtClean="0"/>
              <a:t> </a:t>
            </a:r>
            <a:r>
              <a:rPr lang="pl-PL" dirty="0" err="1" smtClean="0"/>
              <a:t>are</a:t>
            </a:r>
            <a:r>
              <a:rPr lang="pl-PL" dirty="0" smtClean="0"/>
              <a:t> </a:t>
            </a:r>
            <a:r>
              <a:rPr lang="pl-PL" dirty="0" err="1" smtClean="0"/>
              <a:t>activated</a:t>
            </a:r>
            <a:r>
              <a:rPr lang="pl-PL" dirty="0" smtClean="0"/>
              <a:t> by </a:t>
            </a:r>
            <a:r>
              <a:rPr lang="pl-PL" dirty="0" err="1" smtClean="0"/>
              <a:t>fact</a:t>
            </a:r>
            <a:endParaRPr lang="pl-PL" dirty="0" smtClean="0"/>
          </a:p>
          <a:p>
            <a:r>
              <a:rPr lang="pl-PL" dirty="0" err="1" smtClean="0"/>
              <a:t>Retraction</a:t>
            </a:r>
            <a:r>
              <a:rPr lang="pl-PL" dirty="0" smtClean="0"/>
              <a:t> – </a:t>
            </a:r>
            <a:r>
              <a:rPr lang="pl-PL" dirty="0" err="1" smtClean="0"/>
              <a:t>removing</a:t>
            </a:r>
            <a:r>
              <a:rPr lang="pl-PL" dirty="0" smtClean="0"/>
              <a:t> </a:t>
            </a:r>
            <a:r>
              <a:rPr lang="pl-PL" dirty="0" err="1" smtClean="0"/>
              <a:t>fact</a:t>
            </a:r>
            <a:r>
              <a:rPr lang="pl-PL" dirty="0" smtClean="0"/>
              <a:t> from </a:t>
            </a:r>
            <a:r>
              <a:rPr lang="pl-PL" dirty="0" err="1" smtClean="0"/>
              <a:t>memory</a:t>
            </a:r>
            <a:r>
              <a:rPr lang="pl-PL" dirty="0" smtClean="0"/>
              <a:t>, </a:t>
            </a:r>
            <a:r>
              <a:rPr lang="pl-PL" dirty="0" err="1" smtClean="0"/>
              <a:t>might</a:t>
            </a:r>
            <a:r>
              <a:rPr lang="pl-PL" dirty="0" smtClean="0"/>
              <a:t> </a:t>
            </a:r>
            <a:r>
              <a:rPr lang="pl-PL" dirty="0" err="1" smtClean="0"/>
              <a:t>also</a:t>
            </a:r>
            <a:r>
              <a:rPr lang="pl-PL" dirty="0" smtClean="0"/>
              <a:t> </a:t>
            </a:r>
            <a:r>
              <a:rPr lang="pl-PL" dirty="0" err="1" smtClean="0"/>
              <a:t>activate</a:t>
            </a:r>
            <a:r>
              <a:rPr lang="pl-PL" dirty="0" smtClean="0"/>
              <a:t> </a:t>
            </a:r>
            <a:r>
              <a:rPr lang="pl-PL" dirty="0" err="1" smtClean="0"/>
              <a:t>some</a:t>
            </a:r>
            <a:r>
              <a:rPr lang="pl-PL" dirty="0" smtClean="0"/>
              <a:t> </a:t>
            </a:r>
            <a:r>
              <a:rPr lang="pl-PL" dirty="0" err="1" smtClean="0"/>
              <a:t>rules</a:t>
            </a:r>
            <a:endParaRPr lang="pl-PL" dirty="0" smtClean="0"/>
          </a:p>
          <a:p>
            <a:r>
              <a:rPr lang="pl-PL" dirty="0" err="1" smtClean="0"/>
              <a:t>Modification</a:t>
            </a:r>
            <a:r>
              <a:rPr lang="pl-PL" dirty="0" smtClean="0"/>
              <a:t> – to </a:t>
            </a:r>
            <a:r>
              <a:rPr lang="pl-PL" dirty="0" err="1" smtClean="0"/>
              <a:t>activate</a:t>
            </a:r>
            <a:r>
              <a:rPr lang="pl-PL" dirty="0" smtClean="0"/>
              <a:t> </a:t>
            </a:r>
            <a:r>
              <a:rPr lang="pl-PL" dirty="0" err="1" smtClean="0"/>
              <a:t>rules</a:t>
            </a:r>
            <a:r>
              <a:rPr lang="pl-PL" dirty="0" smtClean="0"/>
              <a:t> </a:t>
            </a:r>
            <a:r>
              <a:rPr lang="pl-PL" dirty="0" err="1" smtClean="0"/>
              <a:t>it</a:t>
            </a:r>
            <a:r>
              <a:rPr lang="pl-PL" dirty="0" smtClean="0"/>
              <a:t> </a:t>
            </a:r>
            <a:r>
              <a:rPr lang="pl-PL" dirty="0" err="1" smtClean="0"/>
              <a:t>must</a:t>
            </a:r>
            <a:r>
              <a:rPr lang="pl-PL" dirty="0" smtClean="0"/>
              <a:t> be </a:t>
            </a:r>
            <a:r>
              <a:rPr lang="pl-PL" dirty="0" err="1" smtClean="0"/>
              <a:t>done</a:t>
            </a:r>
            <a:r>
              <a:rPr lang="pl-PL" dirty="0" smtClean="0"/>
              <a:t> </a:t>
            </a:r>
            <a:r>
              <a:rPr lang="pl-PL" dirty="0" err="1" smtClean="0"/>
              <a:t>explicitly</a:t>
            </a:r>
            <a:r>
              <a:rPr lang="pl-PL" dirty="0" smtClean="0"/>
              <a:t> from API </a:t>
            </a:r>
            <a:r>
              <a:rPr lang="pl-PL" dirty="0" err="1" smtClean="0"/>
              <a:t>or</a:t>
            </a:r>
            <a:r>
              <a:rPr lang="pl-PL" dirty="0" smtClean="0"/>
              <a:t> in RHS</a:t>
            </a:r>
          </a:p>
          <a:p>
            <a:r>
              <a:rPr lang="pl-PL" dirty="0" smtClean="0"/>
              <a:t>Objects </a:t>
            </a:r>
            <a:r>
              <a:rPr lang="pl-PL" dirty="0" err="1" smtClean="0"/>
              <a:t>equality</a:t>
            </a:r>
            <a:r>
              <a:rPr lang="pl-PL" dirty="0" smtClean="0"/>
              <a:t> – </a:t>
            </a:r>
            <a:r>
              <a:rPr lang="pl-PL" dirty="0" err="1" smtClean="0"/>
              <a:t>equals</a:t>
            </a:r>
            <a:r>
              <a:rPr lang="pl-PL" dirty="0" smtClean="0"/>
              <a:t>() and </a:t>
            </a:r>
            <a:r>
              <a:rPr lang="pl-PL" dirty="0" err="1" smtClean="0"/>
              <a:t>hashCode</a:t>
            </a:r>
            <a:r>
              <a:rPr lang="pl-PL" dirty="0" smtClean="0"/>
              <a:t>()</a:t>
            </a:r>
            <a:endParaRPr lang="pl-PL" dirty="0"/>
          </a:p>
        </p:txBody>
      </p:sp>
      <p:sp>
        <p:nvSpPr>
          <p:cNvPr id="3" name="Tytuł 2"/>
          <p:cNvSpPr>
            <a:spLocks noGrp="1"/>
          </p:cNvSpPr>
          <p:nvPr>
            <p:ph type="title"/>
          </p:nvPr>
        </p:nvSpPr>
        <p:spPr/>
        <p:txBody>
          <a:bodyPr/>
          <a:lstStyle/>
          <a:p>
            <a:r>
              <a:rPr lang="pl-PL" dirty="0" err="1"/>
              <a:t>Truth</a:t>
            </a:r>
            <a:r>
              <a:rPr lang="pl-PL" dirty="0"/>
              <a:t> </a:t>
            </a:r>
            <a:r>
              <a:rPr lang="pl-PL" dirty="0" err="1"/>
              <a:t>Maintenance</a:t>
            </a:r>
            <a:endParaRPr lang="pl-PL" dirty="0"/>
          </a:p>
        </p:txBody>
      </p:sp>
    </p:spTree>
    <p:extLst>
      <p:ext uri="{BB962C8B-B14F-4D97-AF65-F5344CB8AC3E}">
        <p14:creationId xmlns:p14="http://schemas.microsoft.com/office/powerpoint/2010/main" val="3093605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kmodule.xml</a:t>
            </a:r>
            <a:endParaRPr lang="pl-P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5"/>
            <a:ext cx="8132729" cy="4388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39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err="1" smtClean="0"/>
              <a:t>kie-maven-plugin</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374" y="1844824"/>
            <a:ext cx="6846819" cy="298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3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err="1" smtClean="0"/>
              <a:t>KieLogger</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8316001"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5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err="1"/>
              <a:t>Domain</a:t>
            </a:r>
            <a:r>
              <a:rPr lang="pl-PL" dirty="0"/>
              <a:t> </a:t>
            </a:r>
            <a:r>
              <a:rPr lang="pl-PL" dirty="0" err="1"/>
              <a:t>Specific</a:t>
            </a:r>
            <a:r>
              <a:rPr lang="pl-PL" dirty="0"/>
              <a:t> </a:t>
            </a:r>
            <a:r>
              <a:rPr lang="pl-PL" dirty="0" err="1"/>
              <a:t>Languages</a:t>
            </a:r>
            <a:endParaRPr lang="pl-P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04" y="2416324"/>
            <a:ext cx="788230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145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r>
              <a:rPr lang="pl-PL" dirty="0" err="1" smtClean="0"/>
              <a:t>Persistence</a:t>
            </a:r>
            <a:r>
              <a:rPr lang="pl-PL" dirty="0" smtClean="0"/>
              <a:t> </a:t>
            </a:r>
            <a:r>
              <a:rPr lang="pl-PL" dirty="0" err="1" smtClean="0"/>
              <a:t>framework</a:t>
            </a:r>
            <a:r>
              <a:rPr lang="pl-PL" dirty="0" smtClean="0"/>
              <a:t> </a:t>
            </a:r>
            <a:r>
              <a:rPr lang="pl-PL" dirty="0" err="1" smtClean="0"/>
              <a:t>integration</a:t>
            </a:r>
            <a:endParaRPr lang="pl-P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565883"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570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Declarative</a:t>
            </a:r>
            <a:r>
              <a:rPr lang="pl-PL" dirty="0" smtClean="0"/>
              <a:t> </a:t>
            </a:r>
            <a:r>
              <a:rPr lang="pl-PL" dirty="0" err="1" smtClean="0"/>
              <a:t>programming</a:t>
            </a:r>
            <a:endParaRPr lang="pl-PL" dirty="0" smtClean="0"/>
          </a:p>
          <a:p>
            <a:r>
              <a:rPr lang="pl-PL" dirty="0" err="1" smtClean="0"/>
              <a:t>Logic</a:t>
            </a:r>
            <a:r>
              <a:rPr lang="pl-PL" dirty="0" smtClean="0"/>
              <a:t> and data </a:t>
            </a:r>
            <a:r>
              <a:rPr lang="pl-PL" dirty="0" err="1" smtClean="0"/>
              <a:t>separation</a:t>
            </a:r>
            <a:endParaRPr lang="pl-PL" dirty="0" smtClean="0"/>
          </a:p>
          <a:p>
            <a:r>
              <a:rPr lang="pl-PL" dirty="0" err="1" smtClean="0"/>
              <a:t>Speed</a:t>
            </a:r>
            <a:r>
              <a:rPr lang="pl-PL" dirty="0" smtClean="0"/>
              <a:t> and </a:t>
            </a:r>
            <a:r>
              <a:rPr lang="pl-PL" dirty="0" err="1" smtClean="0"/>
              <a:t>Scalability</a:t>
            </a:r>
            <a:endParaRPr lang="pl-PL" dirty="0" smtClean="0"/>
          </a:p>
          <a:p>
            <a:r>
              <a:rPr lang="pl-PL" dirty="0" err="1" smtClean="0"/>
              <a:t>Centralization</a:t>
            </a:r>
            <a:r>
              <a:rPr lang="pl-PL" dirty="0" smtClean="0"/>
              <a:t> of Knowledge</a:t>
            </a:r>
          </a:p>
          <a:p>
            <a:r>
              <a:rPr lang="pl-PL" dirty="0" err="1" smtClean="0"/>
              <a:t>Tool</a:t>
            </a:r>
            <a:r>
              <a:rPr lang="pl-PL" dirty="0"/>
              <a:t> </a:t>
            </a:r>
            <a:r>
              <a:rPr lang="pl-PL" dirty="0" smtClean="0"/>
              <a:t>Integration</a:t>
            </a:r>
          </a:p>
          <a:p>
            <a:r>
              <a:rPr lang="pl-PL" dirty="0" err="1" smtClean="0"/>
              <a:t>Explanation</a:t>
            </a:r>
            <a:r>
              <a:rPr lang="pl-PL" dirty="0" smtClean="0"/>
              <a:t> </a:t>
            </a:r>
            <a:r>
              <a:rPr lang="pl-PL" dirty="0" err="1" smtClean="0"/>
              <a:t>facility</a:t>
            </a:r>
            <a:endParaRPr lang="pl-PL" dirty="0" smtClean="0"/>
          </a:p>
          <a:p>
            <a:r>
              <a:rPr lang="pl-PL" dirty="0" err="1" smtClean="0"/>
              <a:t>Understandable</a:t>
            </a:r>
            <a:r>
              <a:rPr lang="pl-PL" dirty="0" smtClean="0"/>
              <a:t> </a:t>
            </a:r>
            <a:r>
              <a:rPr lang="pl-PL" dirty="0" err="1" smtClean="0"/>
              <a:t>rules</a:t>
            </a:r>
            <a:endParaRPr lang="pl-PL" dirty="0"/>
          </a:p>
        </p:txBody>
      </p:sp>
      <p:sp>
        <p:nvSpPr>
          <p:cNvPr id="3" name="Tytuł 2"/>
          <p:cNvSpPr>
            <a:spLocks noGrp="1"/>
          </p:cNvSpPr>
          <p:nvPr>
            <p:ph type="title"/>
          </p:nvPr>
        </p:nvSpPr>
        <p:spPr/>
        <p:txBody>
          <a:bodyPr/>
          <a:lstStyle/>
          <a:p>
            <a:r>
              <a:rPr lang="pl-PL" dirty="0" err="1" smtClean="0"/>
              <a:t>Adventages</a:t>
            </a:r>
            <a:r>
              <a:rPr lang="pl-PL" dirty="0" smtClean="0"/>
              <a:t> of </a:t>
            </a:r>
            <a:r>
              <a:rPr lang="pl-PL" dirty="0" err="1" smtClean="0"/>
              <a:t>rule</a:t>
            </a:r>
            <a:r>
              <a:rPr lang="pl-PL" dirty="0" smtClean="0"/>
              <a:t> </a:t>
            </a:r>
            <a:r>
              <a:rPr lang="pl-PL" dirty="0" err="1" smtClean="0"/>
              <a:t>engine</a:t>
            </a:r>
            <a:endParaRPr lang="pl-PL" dirty="0"/>
          </a:p>
        </p:txBody>
      </p:sp>
    </p:spTree>
    <p:extLst>
      <p:ext uri="{BB962C8B-B14F-4D97-AF65-F5344CB8AC3E}">
        <p14:creationId xmlns:p14="http://schemas.microsoft.com/office/powerpoint/2010/main" val="3095177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pl-PL" dirty="0" smtClean="0"/>
              <a:t>KRR </a:t>
            </a:r>
            <a:r>
              <a:rPr lang="en-US" dirty="0" smtClean="0"/>
              <a:t>is </a:t>
            </a:r>
            <a:r>
              <a:rPr lang="en-US" dirty="0"/>
              <a:t>about how we represent our knowledge in symbolic form, i.e. how we describe something. </a:t>
            </a:r>
            <a:endParaRPr lang="pl-PL" dirty="0" smtClean="0"/>
          </a:p>
          <a:p>
            <a:pPr lvl="1"/>
            <a:r>
              <a:rPr lang="pl-PL" dirty="0" smtClean="0"/>
              <a:t>In </a:t>
            </a:r>
            <a:r>
              <a:rPr lang="pl-PL" dirty="0" err="1" smtClean="0"/>
              <a:t>object</a:t>
            </a:r>
            <a:r>
              <a:rPr lang="pl-PL" dirty="0" smtClean="0"/>
              <a:t> </a:t>
            </a:r>
            <a:r>
              <a:rPr lang="pl-PL" dirty="0" err="1" smtClean="0"/>
              <a:t>oriented</a:t>
            </a:r>
            <a:r>
              <a:rPr lang="pl-PL" dirty="0" smtClean="0"/>
              <a:t> </a:t>
            </a:r>
            <a:r>
              <a:rPr lang="pl-PL" dirty="0" err="1" smtClean="0"/>
              <a:t>languages</a:t>
            </a:r>
            <a:r>
              <a:rPr lang="pl-PL" dirty="0" smtClean="0"/>
              <a:t> – </a:t>
            </a:r>
            <a:r>
              <a:rPr lang="pl-PL" dirty="0" err="1" smtClean="0"/>
              <a:t>objects</a:t>
            </a:r>
            <a:endParaRPr lang="pl-PL" dirty="0" smtClean="0"/>
          </a:p>
          <a:p>
            <a:pPr lvl="1"/>
            <a:r>
              <a:rPr lang="pl-PL" dirty="0" err="1" smtClean="0"/>
              <a:t>Another</a:t>
            </a:r>
            <a:r>
              <a:rPr lang="pl-PL" dirty="0" smtClean="0"/>
              <a:t> </a:t>
            </a:r>
            <a:r>
              <a:rPr lang="pl-PL" dirty="0" err="1" smtClean="0"/>
              <a:t>approaches</a:t>
            </a:r>
            <a:r>
              <a:rPr lang="pl-PL" dirty="0" smtClean="0"/>
              <a:t> - OWL</a:t>
            </a:r>
          </a:p>
          <a:p>
            <a:r>
              <a:rPr lang="en-US" dirty="0"/>
              <a:t>Reasoning is about how we go about the act of thinking using this knowledge</a:t>
            </a:r>
            <a:r>
              <a:rPr lang="en-US" dirty="0" smtClean="0"/>
              <a:t>.</a:t>
            </a:r>
            <a:endParaRPr lang="pl-PL" dirty="0" smtClean="0"/>
          </a:p>
          <a:p>
            <a:r>
              <a:rPr lang="pl-PL" dirty="0"/>
              <a:t>The </a:t>
            </a:r>
            <a:r>
              <a:rPr lang="pl-PL" dirty="0" err="1"/>
              <a:t>whole</a:t>
            </a:r>
            <a:r>
              <a:rPr lang="pl-PL" dirty="0"/>
              <a:t> </a:t>
            </a:r>
            <a:r>
              <a:rPr lang="pl-PL" dirty="0" err="1" smtClean="0"/>
              <a:t>concept</a:t>
            </a:r>
            <a:r>
              <a:rPr lang="pl-PL" dirty="0" smtClean="0"/>
              <a:t> of </a:t>
            </a:r>
            <a:r>
              <a:rPr lang="pl-PL" dirty="0" err="1" smtClean="0"/>
              <a:t>Drools</a:t>
            </a:r>
            <a:r>
              <a:rPr lang="pl-PL" dirty="0" smtClean="0"/>
              <a:t> </a:t>
            </a:r>
            <a:r>
              <a:rPr lang="pl-PL" dirty="0" err="1"/>
              <a:t>is</a:t>
            </a:r>
            <a:r>
              <a:rPr lang="pl-PL" dirty="0"/>
              <a:t> </a:t>
            </a:r>
            <a:r>
              <a:rPr lang="pl-PL" dirty="0" err="1"/>
              <a:t>based</a:t>
            </a:r>
            <a:r>
              <a:rPr lang="pl-PL" dirty="0"/>
              <a:t> </a:t>
            </a:r>
            <a:r>
              <a:rPr lang="pl-PL" dirty="0" err="1"/>
              <a:t>around</a:t>
            </a:r>
            <a:r>
              <a:rPr lang="pl-PL" dirty="0"/>
              <a:t> Knowledge </a:t>
            </a:r>
            <a:r>
              <a:rPr lang="pl-PL" dirty="0" err="1"/>
              <a:t>Representation</a:t>
            </a:r>
            <a:r>
              <a:rPr lang="pl-PL" dirty="0"/>
              <a:t> and </a:t>
            </a:r>
            <a:r>
              <a:rPr lang="pl-PL" dirty="0" err="1" smtClean="0"/>
              <a:t>Reasoning</a:t>
            </a:r>
            <a:r>
              <a:rPr lang="pl-PL" dirty="0" smtClean="0"/>
              <a:t>, </a:t>
            </a:r>
            <a:r>
              <a:rPr lang="pl-PL" dirty="0" err="1" smtClean="0"/>
              <a:t>however</a:t>
            </a:r>
            <a:r>
              <a:rPr lang="pl-PL" dirty="0" smtClean="0"/>
              <a:t> </a:t>
            </a:r>
            <a:r>
              <a:rPr lang="pl-PL" dirty="0" err="1" smtClean="0"/>
              <a:t>it</a:t>
            </a:r>
            <a:r>
              <a:rPr lang="pl-PL" dirty="0" smtClean="0"/>
              <a:t> </a:t>
            </a:r>
            <a:r>
              <a:rPr lang="pl-PL" dirty="0" err="1" smtClean="0"/>
              <a:t>does</a:t>
            </a:r>
            <a:r>
              <a:rPr lang="pl-PL" dirty="0" smtClean="0"/>
              <a:t> not </a:t>
            </a:r>
            <a:r>
              <a:rPr lang="pl-PL" dirty="0" err="1" smtClean="0"/>
              <a:t>require</a:t>
            </a:r>
            <a:r>
              <a:rPr lang="pl-PL" dirty="0" smtClean="0"/>
              <a:t> </a:t>
            </a:r>
            <a:r>
              <a:rPr lang="pl-PL" dirty="0" err="1" smtClean="0"/>
              <a:t>sophisticated</a:t>
            </a:r>
            <a:r>
              <a:rPr lang="pl-PL" dirty="0" smtClean="0"/>
              <a:t> </a:t>
            </a:r>
            <a:r>
              <a:rPr lang="pl-PL" dirty="0" err="1" smtClean="0"/>
              <a:t>tools</a:t>
            </a:r>
            <a:r>
              <a:rPr lang="pl-PL" dirty="0" smtClean="0"/>
              <a:t> </a:t>
            </a:r>
            <a:r>
              <a:rPr lang="pl-PL" dirty="0" err="1" smtClean="0"/>
              <a:t>like</a:t>
            </a:r>
            <a:r>
              <a:rPr lang="pl-PL" dirty="0" smtClean="0"/>
              <a:t> OWL</a:t>
            </a:r>
            <a:endParaRPr lang="pl-PL" dirty="0"/>
          </a:p>
        </p:txBody>
      </p:sp>
      <p:sp>
        <p:nvSpPr>
          <p:cNvPr id="3" name="Tytuł 2"/>
          <p:cNvSpPr>
            <a:spLocks noGrp="1"/>
          </p:cNvSpPr>
          <p:nvPr>
            <p:ph type="title"/>
          </p:nvPr>
        </p:nvSpPr>
        <p:spPr/>
        <p:txBody>
          <a:bodyPr>
            <a:normAutofit fontScale="90000"/>
          </a:bodyPr>
          <a:lstStyle/>
          <a:p>
            <a:r>
              <a:rPr lang="en-US" b="0" dirty="0">
                <a:effectLst/>
              </a:rPr>
              <a:t>Knowledge Representation and Reasoning (KRR)</a:t>
            </a:r>
            <a:endParaRPr lang="pl-PL" dirty="0"/>
          </a:p>
        </p:txBody>
      </p:sp>
    </p:spTree>
    <p:extLst>
      <p:ext uri="{BB962C8B-B14F-4D97-AF65-F5344CB8AC3E}">
        <p14:creationId xmlns:p14="http://schemas.microsoft.com/office/powerpoint/2010/main" val="4230564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When</a:t>
            </a:r>
            <a:r>
              <a:rPr lang="pl-PL" dirty="0"/>
              <a:t> to </a:t>
            </a:r>
            <a:r>
              <a:rPr lang="pl-PL" dirty="0" err="1"/>
              <a:t>use</a:t>
            </a:r>
            <a:r>
              <a:rPr lang="pl-PL" dirty="0"/>
              <a:t>, </a:t>
            </a:r>
            <a:r>
              <a:rPr lang="pl-PL" dirty="0" err="1"/>
              <a:t>when</a:t>
            </a:r>
            <a:r>
              <a:rPr lang="pl-PL" dirty="0"/>
              <a:t> not to</a:t>
            </a:r>
          </a:p>
        </p:txBody>
      </p:sp>
      <p:sp>
        <p:nvSpPr>
          <p:cNvPr id="3" name="Symbol zastępczy tekstu 2"/>
          <p:cNvSpPr>
            <a:spLocks noGrp="1"/>
          </p:cNvSpPr>
          <p:nvPr>
            <p:ph type="body" idx="1"/>
          </p:nvPr>
        </p:nvSpPr>
        <p:spPr/>
        <p:txBody>
          <a:bodyPr/>
          <a:lstStyle/>
          <a:p>
            <a:endParaRPr lang="pl-PL" dirty="0"/>
          </a:p>
        </p:txBody>
      </p:sp>
      <p:sp>
        <p:nvSpPr>
          <p:cNvPr id="4" name="Symbol zastępczy tekstu 3"/>
          <p:cNvSpPr>
            <a:spLocks noGrp="1"/>
          </p:cNvSpPr>
          <p:nvPr>
            <p:ph type="body" sz="half" idx="3"/>
          </p:nvPr>
        </p:nvSpPr>
        <p:spPr/>
        <p:txBody>
          <a:bodyPr/>
          <a:lstStyle/>
          <a:p>
            <a:endParaRPr lang="pl-PL"/>
          </a:p>
        </p:txBody>
      </p:sp>
      <p:sp>
        <p:nvSpPr>
          <p:cNvPr id="5" name="Symbol zastępczy zawartości 4"/>
          <p:cNvSpPr>
            <a:spLocks noGrp="1"/>
          </p:cNvSpPr>
          <p:nvPr>
            <p:ph sz="quarter" idx="2"/>
          </p:nvPr>
        </p:nvSpPr>
        <p:spPr/>
        <p:txBody>
          <a:bodyPr>
            <a:normAutofit lnSpcReduction="10000"/>
          </a:bodyPr>
          <a:lstStyle/>
          <a:p>
            <a:r>
              <a:rPr lang="pl-PL" dirty="0" smtClean="0"/>
              <a:t>The problem </a:t>
            </a:r>
            <a:r>
              <a:rPr lang="pl-PL" dirty="0" err="1" smtClean="0"/>
              <a:t>is</a:t>
            </a:r>
            <a:r>
              <a:rPr lang="pl-PL" dirty="0" smtClean="0"/>
              <a:t> </a:t>
            </a:r>
            <a:r>
              <a:rPr lang="pl-PL" dirty="0" err="1" smtClean="0"/>
              <a:t>too</a:t>
            </a:r>
            <a:r>
              <a:rPr lang="pl-PL" dirty="0" smtClean="0"/>
              <a:t> </a:t>
            </a:r>
            <a:r>
              <a:rPr lang="pl-PL" dirty="0" err="1" smtClean="0"/>
              <a:t>fiddly</a:t>
            </a:r>
            <a:r>
              <a:rPr lang="pl-PL" dirty="0" smtClean="0"/>
              <a:t> for </a:t>
            </a:r>
            <a:r>
              <a:rPr lang="pl-PL" dirty="0" err="1" smtClean="0"/>
              <a:t>traditional</a:t>
            </a:r>
            <a:r>
              <a:rPr lang="pl-PL" dirty="0" smtClean="0"/>
              <a:t> </a:t>
            </a:r>
            <a:r>
              <a:rPr lang="pl-PL" dirty="0" err="1" smtClean="0"/>
              <a:t>code</a:t>
            </a:r>
            <a:endParaRPr lang="pl-PL" dirty="0" smtClean="0"/>
          </a:p>
          <a:p>
            <a:r>
              <a:rPr lang="pl-PL" dirty="0" smtClean="0"/>
              <a:t>The problem </a:t>
            </a:r>
            <a:r>
              <a:rPr lang="pl-PL" dirty="0" err="1" smtClean="0"/>
              <a:t>is</a:t>
            </a:r>
            <a:r>
              <a:rPr lang="pl-PL" dirty="0" smtClean="0"/>
              <a:t> </a:t>
            </a:r>
            <a:r>
              <a:rPr lang="pl-PL" dirty="0" err="1" smtClean="0"/>
              <a:t>beyond</a:t>
            </a:r>
            <a:r>
              <a:rPr lang="pl-PL" dirty="0" smtClean="0"/>
              <a:t> </a:t>
            </a:r>
            <a:r>
              <a:rPr lang="pl-PL" dirty="0" err="1" smtClean="0"/>
              <a:t>any</a:t>
            </a:r>
            <a:r>
              <a:rPr lang="pl-PL" dirty="0" smtClean="0"/>
              <a:t> </a:t>
            </a:r>
            <a:r>
              <a:rPr lang="pl-PL" dirty="0" err="1" smtClean="0"/>
              <a:t>obvious</a:t>
            </a:r>
            <a:r>
              <a:rPr lang="pl-PL" dirty="0" smtClean="0"/>
              <a:t> </a:t>
            </a:r>
            <a:r>
              <a:rPr lang="pl-PL" dirty="0" err="1" smtClean="0"/>
              <a:t>algorithmic</a:t>
            </a:r>
            <a:r>
              <a:rPr lang="pl-PL" dirty="0" smtClean="0"/>
              <a:t> </a:t>
            </a:r>
            <a:r>
              <a:rPr lang="pl-PL" dirty="0" err="1" smtClean="0"/>
              <a:t>solution</a:t>
            </a:r>
            <a:endParaRPr lang="pl-PL" dirty="0" smtClean="0"/>
          </a:p>
          <a:p>
            <a:r>
              <a:rPr lang="pl-PL" dirty="0" smtClean="0"/>
              <a:t>The </a:t>
            </a:r>
            <a:r>
              <a:rPr lang="pl-PL" dirty="0" err="1" smtClean="0"/>
              <a:t>logic</a:t>
            </a:r>
            <a:r>
              <a:rPr lang="pl-PL" dirty="0" smtClean="0"/>
              <a:t> </a:t>
            </a:r>
            <a:r>
              <a:rPr lang="pl-PL" dirty="0" err="1" smtClean="0"/>
              <a:t>changes</a:t>
            </a:r>
            <a:r>
              <a:rPr lang="pl-PL" dirty="0" smtClean="0"/>
              <a:t> </a:t>
            </a:r>
            <a:r>
              <a:rPr lang="pl-PL" dirty="0" err="1" smtClean="0"/>
              <a:t>often</a:t>
            </a:r>
            <a:endParaRPr lang="pl-PL" dirty="0" smtClean="0"/>
          </a:p>
          <a:p>
            <a:r>
              <a:rPr lang="pl-PL" dirty="0" err="1" smtClean="0"/>
              <a:t>Domain</a:t>
            </a:r>
            <a:r>
              <a:rPr lang="pl-PL" dirty="0" smtClean="0"/>
              <a:t> </a:t>
            </a:r>
            <a:r>
              <a:rPr lang="pl-PL" dirty="0" err="1" smtClean="0"/>
              <a:t>experts</a:t>
            </a:r>
            <a:r>
              <a:rPr lang="pl-PL" dirty="0" smtClean="0"/>
              <a:t> </a:t>
            </a:r>
            <a:r>
              <a:rPr lang="pl-PL" dirty="0" err="1" smtClean="0"/>
              <a:t>are</a:t>
            </a:r>
            <a:r>
              <a:rPr lang="pl-PL" dirty="0" smtClean="0"/>
              <a:t> </a:t>
            </a:r>
            <a:r>
              <a:rPr lang="pl-PL" dirty="0" err="1" smtClean="0"/>
              <a:t>readily</a:t>
            </a:r>
            <a:r>
              <a:rPr lang="pl-PL" dirty="0" smtClean="0"/>
              <a:t> </a:t>
            </a:r>
            <a:r>
              <a:rPr lang="pl-PL" dirty="0" err="1" smtClean="0"/>
              <a:t>available</a:t>
            </a:r>
            <a:r>
              <a:rPr lang="pl-PL" dirty="0" smtClean="0"/>
              <a:t> and </a:t>
            </a:r>
            <a:r>
              <a:rPr lang="pl-PL" dirty="0" err="1" smtClean="0"/>
              <a:t>nontechnical</a:t>
            </a:r>
            <a:endParaRPr lang="pl-PL" dirty="0"/>
          </a:p>
        </p:txBody>
      </p:sp>
      <p:sp>
        <p:nvSpPr>
          <p:cNvPr id="6" name="Symbol zastępczy zawartości 5"/>
          <p:cNvSpPr>
            <a:spLocks noGrp="1"/>
          </p:cNvSpPr>
          <p:nvPr>
            <p:ph sz="quarter" idx="4"/>
          </p:nvPr>
        </p:nvSpPr>
        <p:spPr/>
        <p:txBody>
          <a:bodyPr>
            <a:normAutofit fontScale="92500" lnSpcReduction="20000"/>
          </a:bodyPr>
          <a:lstStyle/>
          <a:p>
            <a:r>
              <a:rPr lang="en-US" dirty="0"/>
              <a:t>Rules engines are not really intended to handle workflow or process executions nor are workflow engines or process management tools designed to do rules. Use the right tool for the job. Sure, a pair of pliers can be used as a hammering tool in a pinch, but that's not what it's designed for.</a:t>
            </a:r>
            <a:endParaRPr lang="pl-PL" dirty="0"/>
          </a:p>
        </p:txBody>
      </p:sp>
    </p:spTree>
    <p:extLst>
      <p:ext uri="{BB962C8B-B14F-4D97-AF65-F5344CB8AC3E}">
        <p14:creationId xmlns:p14="http://schemas.microsoft.com/office/powerpoint/2010/main" val="3001520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4077072"/>
            <a:ext cx="7481776" cy="457200"/>
          </a:xfrm>
        </p:spPr>
        <p:txBody>
          <a:bodyPr/>
          <a:lstStyle/>
          <a:p>
            <a:r>
              <a:rPr lang="en-GB" sz="3200" dirty="0" err="1"/>
              <a:t>JBoss</a:t>
            </a:r>
            <a:r>
              <a:rPr lang="en-GB" sz="3200" dirty="0"/>
              <a:t> Drools</a:t>
            </a:r>
            <a:br>
              <a:rPr lang="en-GB" sz="3200" dirty="0"/>
            </a:br>
            <a:r>
              <a:rPr lang="en-GB" sz="2800" dirty="0"/>
              <a:t>example of expert system,</a:t>
            </a:r>
            <a:br>
              <a:rPr lang="en-GB" sz="2800" dirty="0"/>
            </a:br>
            <a:r>
              <a:rPr lang="en-GB" sz="2800" dirty="0"/>
              <a:t>or develop your own </a:t>
            </a:r>
            <a:br>
              <a:rPr lang="en-GB" sz="2800" dirty="0"/>
            </a:br>
            <a:r>
              <a:rPr lang="en-GB" sz="2800" dirty="0"/>
              <a:t>House, M.D.</a:t>
            </a:r>
            <a:endParaRPr lang="pl-PL" dirty="0"/>
          </a:p>
        </p:txBody>
      </p:sp>
      <p:sp>
        <p:nvSpPr>
          <p:cNvPr id="3" name="Symbol zastępczy tekstu 2"/>
          <p:cNvSpPr>
            <a:spLocks noGrp="1"/>
          </p:cNvSpPr>
          <p:nvPr>
            <p:ph type="body" idx="2"/>
          </p:nvPr>
        </p:nvSpPr>
        <p:spPr>
          <a:xfrm>
            <a:off x="4427984" y="5877272"/>
            <a:ext cx="3974592" cy="399256"/>
          </a:xfrm>
        </p:spPr>
        <p:txBody>
          <a:bodyPr>
            <a:normAutofit/>
          </a:bodyPr>
          <a:lstStyle/>
          <a:p>
            <a:r>
              <a:rPr lang="pl-PL" sz="1100" dirty="0" smtClean="0"/>
              <a:t>by Przemek Różycki</a:t>
            </a:r>
            <a:endParaRPr lang="pl-PL" sz="1100" dirty="0"/>
          </a:p>
        </p:txBody>
      </p:sp>
      <p:sp>
        <p:nvSpPr>
          <p:cNvPr id="4" name="Symbol zastępczy zawartości 3"/>
          <p:cNvSpPr>
            <a:spLocks noGrp="1"/>
          </p:cNvSpPr>
          <p:nvPr>
            <p:ph sz="half" idx="1"/>
          </p:nvPr>
        </p:nvSpPr>
        <p:spPr/>
        <p:txBody>
          <a:bodyPr/>
          <a:lstStyle/>
          <a:p>
            <a:pPr marL="109728" indent="0" algn="ctr">
              <a:buNone/>
            </a:pPr>
            <a:endParaRPr lang="pl-PL" sz="4000" b="1" dirty="0" smtClean="0"/>
          </a:p>
          <a:p>
            <a:pPr marL="109728" indent="0" algn="ctr">
              <a:buNone/>
            </a:pPr>
            <a:r>
              <a:rPr lang="pl-PL" sz="4000" b="1" dirty="0" err="1" smtClean="0"/>
              <a:t>Thank</a:t>
            </a:r>
            <a:r>
              <a:rPr lang="pl-PL" sz="4000" b="1" dirty="0" smtClean="0"/>
              <a:t> </a:t>
            </a:r>
            <a:r>
              <a:rPr lang="pl-PL" sz="4000" b="1" dirty="0" err="1" smtClean="0"/>
              <a:t>you</a:t>
            </a:r>
            <a:r>
              <a:rPr lang="pl-PL" sz="4000" b="1" dirty="0" smtClean="0"/>
              <a:t> for </a:t>
            </a:r>
            <a:r>
              <a:rPr lang="pl-PL" sz="4000" b="1" dirty="0" err="1" smtClean="0"/>
              <a:t>your</a:t>
            </a:r>
            <a:r>
              <a:rPr lang="pl-PL" sz="4000" b="1" dirty="0" smtClean="0"/>
              <a:t> </a:t>
            </a:r>
            <a:r>
              <a:rPr lang="pl-PL" sz="4000" b="1" dirty="0" err="1" smtClean="0"/>
              <a:t>attention</a:t>
            </a:r>
            <a:r>
              <a:rPr lang="pl-PL" sz="4000" b="1" dirty="0" smtClean="0"/>
              <a:t>!</a:t>
            </a:r>
          </a:p>
          <a:p>
            <a:pPr marL="109728" indent="0" algn="ctr">
              <a:buNone/>
            </a:pPr>
            <a:endParaRPr lang="pl-PL" sz="4000" b="1" dirty="0"/>
          </a:p>
          <a:p>
            <a:pPr marL="109728" indent="0" algn="ctr">
              <a:buNone/>
            </a:pPr>
            <a:r>
              <a:rPr lang="pl-PL" sz="4000" b="1" dirty="0" err="1" smtClean="0"/>
              <a:t>Any</a:t>
            </a:r>
            <a:r>
              <a:rPr lang="pl-PL" sz="4000" b="1" dirty="0" smtClean="0"/>
              <a:t> </a:t>
            </a:r>
            <a:r>
              <a:rPr lang="pl-PL" sz="4000" b="1" dirty="0" err="1" smtClean="0"/>
              <a:t>questions</a:t>
            </a:r>
            <a:r>
              <a:rPr lang="pl-PL" sz="4000" b="1" dirty="0" smtClean="0"/>
              <a:t>?</a:t>
            </a:r>
            <a:endParaRPr lang="pl-PL" sz="4000" b="1" dirty="0"/>
          </a:p>
        </p:txBody>
      </p:sp>
    </p:spTree>
    <p:extLst>
      <p:ext uri="{BB962C8B-B14F-4D97-AF65-F5344CB8AC3E}">
        <p14:creationId xmlns:p14="http://schemas.microsoft.com/office/powerpoint/2010/main" val="3732025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Links and </a:t>
            </a:r>
            <a:r>
              <a:rPr lang="pl-PL" dirty="0" err="1" smtClean="0"/>
              <a:t>references</a:t>
            </a:r>
            <a:endParaRPr lang="en-GB" dirty="0"/>
          </a:p>
        </p:txBody>
      </p:sp>
      <p:sp>
        <p:nvSpPr>
          <p:cNvPr id="3" name="Symbol zastępczy tekstu 2"/>
          <p:cNvSpPr>
            <a:spLocks noGrp="1"/>
          </p:cNvSpPr>
          <p:nvPr>
            <p:ph type="body" idx="2"/>
          </p:nvPr>
        </p:nvSpPr>
        <p:spPr/>
        <p:txBody>
          <a:bodyPr/>
          <a:lstStyle/>
          <a:p>
            <a:r>
              <a:rPr lang="pl-PL" dirty="0" smtClean="0"/>
              <a:t>by Przemek Różycki</a:t>
            </a:r>
            <a:endParaRPr lang="en-GB" dirty="0"/>
          </a:p>
        </p:txBody>
      </p:sp>
      <p:sp>
        <p:nvSpPr>
          <p:cNvPr id="4" name="Symbol zastępczy zawartości 3"/>
          <p:cNvSpPr>
            <a:spLocks noGrp="1"/>
          </p:cNvSpPr>
          <p:nvPr>
            <p:ph sz="half" idx="1"/>
          </p:nvPr>
        </p:nvSpPr>
        <p:spPr/>
        <p:txBody>
          <a:bodyPr>
            <a:normAutofit/>
          </a:bodyPr>
          <a:lstStyle/>
          <a:p>
            <a:r>
              <a:rPr lang="pl-PL" sz="2800" dirty="0" err="1" smtClean="0"/>
              <a:t>This</a:t>
            </a:r>
            <a:r>
              <a:rPr lang="pl-PL" sz="2800" dirty="0" smtClean="0"/>
              <a:t> </a:t>
            </a:r>
            <a:r>
              <a:rPr lang="pl-PL" sz="2800" dirty="0" err="1" smtClean="0"/>
              <a:t>presentation</a:t>
            </a:r>
            <a:r>
              <a:rPr lang="pl-PL" sz="2800" dirty="0" smtClean="0"/>
              <a:t> and </a:t>
            </a:r>
            <a:r>
              <a:rPr lang="pl-PL" sz="2800" dirty="0" err="1" smtClean="0"/>
              <a:t>examples</a:t>
            </a:r>
            <a:endParaRPr lang="pl-PL" sz="2800" dirty="0" smtClean="0"/>
          </a:p>
          <a:p>
            <a:pPr lvl="1"/>
            <a:r>
              <a:rPr lang="en-GB" sz="2000" dirty="0" smtClean="0">
                <a:hlinkClick r:id="rId2"/>
              </a:rPr>
              <a:t>https</a:t>
            </a:r>
            <a:r>
              <a:rPr lang="en-GB" sz="2000" dirty="0">
                <a:hlinkClick r:id="rId2"/>
              </a:rPr>
              <a:t>://</a:t>
            </a:r>
            <a:r>
              <a:rPr lang="en-GB" sz="2000" dirty="0" smtClean="0">
                <a:hlinkClick r:id="rId2"/>
              </a:rPr>
              <a:t>github.com/rozz/drools-presentation-and-examples/tree/master-drools-6-jug</a:t>
            </a:r>
            <a:endParaRPr lang="pl-PL" sz="2000" dirty="0" smtClean="0"/>
          </a:p>
          <a:p>
            <a:r>
              <a:rPr lang="pl-PL" sz="2800" dirty="0" err="1" smtClean="0"/>
              <a:t>Drools</a:t>
            </a:r>
            <a:r>
              <a:rPr lang="pl-PL" sz="2800" dirty="0" smtClean="0"/>
              <a:t> </a:t>
            </a:r>
            <a:r>
              <a:rPr lang="pl-PL" sz="2800" dirty="0" err="1" smtClean="0"/>
              <a:t>documentation</a:t>
            </a:r>
            <a:endParaRPr lang="pl-PL" sz="2800" dirty="0" smtClean="0"/>
          </a:p>
          <a:p>
            <a:pPr lvl="1"/>
            <a:r>
              <a:rPr lang="en-GB" sz="2000" dirty="0" smtClean="0">
                <a:hlinkClick r:id="rId3"/>
              </a:rPr>
              <a:t>http</a:t>
            </a:r>
            <a:r>
              <a:rPr lang="en-GB" sz="2000" dirty="0">
                <a:hlinkClick r:id="rId3"/>
              </a:rPr>
              <a:t>://</a:t>
            </a:r>
            <a:r>
              <a:rPr lang="en-GB" sz="2000" dirty="0" smtClean="0">
                <a:hlinkClick r:id="rId3"/>
              </a:rPr>
              <a:t>www.jboss.org/drools/documentation</a:t>
            </a:r>
            <a:endParaRPr lang="pl-PL" sz="2000" dirty="0" smtClean="0"/>
          </a:p>
          <a:p>
            <a:pPr lvl="1"/>
            <a:r>
              <a:rPr lang="en-GB" sz="2000" dirty="0" smtClean="0">
                <a:hlinkClick r:id="rId4"/>
              </a:rPr>
              <a:t>https</a:t>
            </a:r>
            <a:r>
              <a:rPr lang="en-GB" sz="2000" dirty="0">
                <a:hlinkClick r:id="rId4"/>
              </a:rPr>
              <a:t>://</a:t>
            </a:r>
            <a:r>
              <a:rPr lang="en-GB" sz="2000" dirty="0" smtClean="0">
                <a:hlinkClick r:id="rId4"/>
              </a:rPr>
              <a:t>community.jboss.org/wiki/JBossRules</a:t>
            </a:r>
            <a:endParaRPr lang="pl-PL" sz="2000" dirty="0" smtClean="0"/>
          </a:p>
          <a:p>
            <a:r>
              <a:rPr lang="pl-PL" sz="2800" dirty="0" smtClean="0"/>
              <a:t>Komercyjne </a:t>
            </a:r>
            <a:r>
              <a:rPr lang="pl-PL" sz="2800" dirty="0" err="1" smtClean="0"/>
              <a:t>Droolsy</a:t>
            </a:r>
            <a:r>
              <a:rPr lang="pl-PL" sz="2800" dirty="0" smtClean="0"/>
              <a:t> </a:t>
            </a:r>
            <a:r>
              <a:rPr lang="pl-PL" sz="2800" dirty="0" err="1" smtClean="0"/>
              <a:t>RedHata</a:t>
            </a:r>
            <a:endParaRPr lang="pl-PL" sz="2800" dirty="0" smtClean="0">
              <a:hlinkClick r:id="rId5"/>
            </a:endParaRPr>
          </a:p>
          <a:p>
            <a:pPr lvl="1"/>
            <a:r>
              <a:rPr lang="en-GB" sz="2000" dirty="0" smtClean="0">
                <a:hlinkClick r:id="rId5"/>
              </a:rPr>
              <a:t>http</a:t>
            </a:r>
            <a:r>
              <a:rPr lang="en-GB" sz="2000" dirty="0">
                <a:hlinkClick r:id="rId5"/>
              </a:rPr>
              <a:t>://www.redhat.com/products/jbossenterprisemiddleware/business-rules</a:t>
            </a:r>
            <a:r>
              <a:rPr lang="en-GB" sz="2000" dirty="0" smtClean="0">
                <a:hlinkClick r:id="rId5"/>
              </a:rPr>
              <a:t>/</a:t>
            </a:r>
            <a:endParaRPr lang="pl-PL" sz="2000" dirty="0" smtClean="0"/>
          </a:p>
        </p:txBody>
      </p:sp>
    </p:spTree>
    <p:extLst>
      <p:ext uri="{BB962C8B-B14F-4D97-AF65-F5344CB8AC3E}">
        <p14:creationId xmlns:p14="http://schemas.microsoft.com/office/powerpoint/2010/main" val="82343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smtClean="0"/>
              <a:t>The </a:t>
            </a:r>
            <a:r>
              <a:rPr lang="en-GB" dirty="0"/>
              <a:t>rule engine is the computer program that delivers KRR functionality to the developer. At a high level it has three components:</a:t>
            </a:r>
          </a:p>
          <a:p>
            <a:pPr lvl="1"/>
            <a:r>
              <a:rPr lang="en-GB" dirty="0"/>
              <a:t>Ontology</a:t>
            </a:r>
          </a:p>
          <a:p>
            <a:pPr lvl="1"/>
            <a:r>
              <a:rPr lang="en-GB" dirty="0"/>
              <a:t>Rules</a:t>
            </a:r>
          </a:p>
          <a:p>
            <a:pPr lvl="1"/>
            <a:r>
              <a:rPr lang="en-GB" dirty="0" smtClean="0"/>
              <a:t>Data</a:t>
            </a:r>
            <a:endParaRPr lang="pl-PL" dirty="0"/>
          </a:p>
          <a:p>
            <a:r>
              <a:rPr lang="pl-PL" dirty="0" smtClean="0"/>
              <a:t>In </a:t>
            </a:r>
            <a:r>
              <a:rPr lang="pl-PL" dirty="0" err="1" smtClean="0"/>
              <a:t>practice</a:t>
            </a:r>
            <a:r>
              <a:rPr lang="pl-PL" dirty="0" smtClean="0"/>
              <a:t>, </a:t>
            </a:r>
            <a:r>
              <a:rPr lang="pl-PL" dirty="0" err="1" smtClean="0"/>
              <a:t>it’s</a:t>
            </a:r>
            <a:r>
              <a:rPr lang="pl-PL" dirty="0" smtClean="0"/>
              <a:t> </a:t>
            </a:r>
            <a:r>
              <a:rPr lang="pl-PL" dirty="0" err="1" smtClean="0"/>
              <a:t>any</a:t>
            </a:r>
            <a:r>
              <a:rPr lang="pl-PL" dirty="0" smtClean="0"/>
              <a:t> system </a:t>
            </a:r>
            <a:r>
              <a:rPr lang="pl-PL" dirty="0" err="1" smtClean="0"/>
              <a:t>that</a:t>
            </a:r>
            <a:r>
              <a:rPr lang="pl-PL" dirty="0" smtClean="0"/>
              <a:t> </a:t>
            </a:r>
            <a:r>
              <a:rPr lang="pl-PL" dirty="0" err="1" smtClean="0"/>
              <a:t>use</a:t>
            </a:r>
            <a:r>
              <a:rPr lang="pl-PL" dirty="0" smtClean="0"/>
              <a:t> </a:t>
            </a:r>
            <a:r>
              <a:rPr lang="pl-PL" b="1" dirty="0" err="1" smtClean="0"/>
              <a:t>rules</a:t>
            </a:r>
            <a:r>
              <a:rPr lang="pl-PL" dirty="0" smtClean="0"/>
              <a:t> in </a:t>
            </a:r>
            <a:r>
              <a:rPr lang="pl-PL" dirty="0" err="1" smtClean="0"/>
              <a:t>any</a:t>
            </a:r>
            <a:r>
              <a:rPr lang="pl-PL" dirty="0" smtClean="0"/>
              <a:t> form, </a:t>
            </a:r>
            <a:r>
              <a:rPr lang="pl-PL" dirty="0" err="1" smtClean="0"/>
              <a:t>that</a:t>
            </a:r>
            <a:r>
              <a:rPr lang="pl-PL" dirty="0" smtClean="0"/>
              <a:t> </a:t>
            </a:r>
            <a:r>
              <a:rPr lang="pl-PL" dirty="0" err="1" smtClean="0"/>
              <a:t>can</a:t>
            </a:r>
            <a:r>
              <a:rPr lang="pl-PL" dirty="0" smtClean="0"/>
              <a:t> be applied to data to </a:t>
            </a:r>
            <a:r>
              <a:rPr lang="pl-PL" dirty="0" err="1" smtClean="0"/>
              <a:t>produce</a:t>
            </a:r>
            <a:r>
              <a:rPr lang="pl-PL" dirty="0" smtClean="0"/>
              <a:t> </a:t>
            </a:r>
            <a:r>
              <a:rPr lang="pl-PL" dirty="0" err="1" smtClean="0"/>
              <a:t>outcome</a:t>
            </a:r>
            <a:r>
              <a:rPr lang="pl-PL" dirty="0" smtClean="0"/>
              <a:t>.</a:t>
            </a:r>
            <a:endParaRPr lang="en-GB" dirty="0"/>
          </a:p>
          <a:p>
            <a:endParaRPr lang="en-GB" dirty="0"/>
          </a:p>
        </p:txBody>
      </p:sp>
      <p:sp>
        <p:nvSpPr>
          <p:cNvPr id="3" name="Tytuł 2"/>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rule</a:t>
            </a:r>
            <a:r>
              <a:rPr lang="pl-PL" dirty="0" smtClean="0"/>
              <a:t> </a:t>
            </a:r>
            <a:r>
              <a:rPr lang="pl-PL" dirty="0" err="1" smtClean="0"/>
              <a:t>engine</a:t>
            </a:r>
            <a:r>
              <a:rPr lang="pl-PL" dirty="0" smtClean="0"/>
              <a:t>?</a:t>
            </a:r>
            <a:endParaRPr lang="en-GB" dirty="0"/>
          </a:p>
        </p:txBody>
      </p:sp>
    </p:spTree>
    <p:extLst>
      <p:ext uri="{BB962C8B-B14F-4D97-AF65-F5344CB8AC3E}">
        <p14:creationId xmlns:p14="http://schemas.microsoft.com/office/powerpoint/2010/main" val="1817296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dirty="0" err="1" smtClean="0"/>
              <a:t>Based</a:t>
            </a:r>
            <a:r>
              <a:rPr lang="pl-PL" dirty="0" smtClean="0"/>
              <a:t> on </a:t>
            </a:r>
            <a:r>
              <a:rPr lang="pl-PL" dirty="0" err="1" smtClean="0"/>
              <a:t>Rete</a:t>
            </a:r>
            <a:r>
              <a:rPr lang="pl-PL" dirty="0" smtClean="0"/>
              <a:t> </a:t>
            </a:r>
            <a:r>
              <a:rPr lang="pl-PL" dirty="0" err="1" smtClean="0"/>
              <a:t>algorithm</a:t>
            </a:r>
            <a:r>
              <a:rPr lang="pl-PL" dirty="0" smtClean="0"/>
              <a:t> </a:t>
            </a:r>
            <a:r>
              <a:rPr lang="pl-PL" dirty="0" err="1" smtClean="0"/>
              <a:t>developed</a:t>
            </a:r>
            <a:r>
              <a:rPr lang="pl-PL" dirty="0" smtClean="0"/>
              <a:t> by Charles </a:t>
            </a:r>
            <a:r>
              <a:rPr lang="pl-PL" dirty="0" err="1" smtClean="0"/>
              <a:t>Forgy</a:t>
            </a:r>
            <a:r>
              <a:rPr lang="pl-PL" dirty="0" smtClean="0"/>
              <a:t> in 1974</a:t>
            </a:r>
          </a:p>
          <a:p>
            <a:r>
              <a:rPr lang="pl-PL" dirty="0" err="1" smtClean="0"/>
              <a:t>Fundamental</a:t>
            </a:r>
            <a:r>
              <a:rPr lang="pl-PL" dirty="0" smtClean="0"/>
              <a:t> </a:t>
            </a:r>
            <a:r>
              <a:rPr lang="pl-PL" dirty="0" err="1" smtClean="0"/>
              <a:t>terms</a:t>
            </a:r>
            <a:r>
              <a:rPr lang="pl-PL" dirty="0" smtClean="0"/>
              <a:t>:</a:t>
            </a:r>
          </a:p>
          <a:p>
            <a:pPr lvl="1"/>
            <a:r>
              <a:rPr lang="pl-PL" dirty="0" err="1" smtClean="0"/>
              <a:t>Rules</a:t>
            </a:r>
            <a:endParaRPr lang="pl-PL" dirty="0" smtClean="0"/>
          </a:p>
          <a:p>
            <a:pPr marL="1250950" lvl="1" indent="0">
              <a:buNone/>
            </a:pPr>
            <a:r>
              <a:rPr lang="pl-PL" sz="1800" dirty="0" err="1">
                <a:latin typeface="Consolas" panose="020B0609020204030204" pitchFamily="49" charset="0"/>
                <a:cs typeface="Consolas" panose="020B0609020204030204" pitchFamily="49" charset="0"/>
              </a:rPr>
              <a:t>when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conditions</a:t>
            </a:r>
            <a:r>
              <a:rPr lang="pl-PL" sz="1800" dirty="0">
                <a:latin typeface="Consolas" panose="020B0609020204030204" pitchFamily="49" charset="0"/>
                <a:cs typeface="Consolas" panose="020B0609020204030204" pitchFamily="49" charset="0"/>
              </a:rPr>
              <a:t>&gt;</a:t>
            </a:r>
          </a:p>
          <a:p>
            <a:pPr marL="1250950" lvl="1" indent="0">
              <a:buNone/>
            </a:pPr>
            <a:r>
              <a:rPr lang="pl-PL" sz="1800" dirty="0" err="1" smtClean="0">
                <a:latin typeface="Consolas" panose="020B0609020204030204" pitchFamily="49" charset="0"/>
                <a:cs typeface="Consolas" panose="020B0609020204030204" pitchFamily="49" charset="0"/>
              </a:rPr>
              <a:t>then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actions</a:t>
            </a:r>
            <a:r>
              <a:rPr lang="pl-PL" sz="1800" dirty="0">
                <a:latin typeface="Consolas" panose="020B0609020204030204" pitchFamily="49" charset="0"/>
                <a:cs typeface="Consolas" panose="020B0609020204030204" pitchFamily="49" charset="0"/>
              </a:rPr>
              <a:t>&gt;;</a:t>
            </a:r>
            <a:endParaRPr lang="pl-PL" sz="1800" dirty="0" smtClean="0">
              <a:latin typeface="Consolas" panose="020B0609020204030204" pitchFamily="49" charset="0"/>
              <a:cs typeface="Consolas" panose="020B0609020204030204" pitchFamily="49" charset="0"/>
            </a:endParaRPr>
          </a:p>
          <a:p>
            <a:pPr lvl="1"/>
            <a:r>
              <a:rPr lang="pl-PL" dirty="0" err="1" smtClean="0"/>
              <a:t>Facts</a:t>
            </a:r>
            <a:r>
              <a:rPr lang="pl-PL" dirty="0" smtClean="0"/>
              <a:t> – a piece of </a:t>
            </a:r>
            <a:r>
              <a:rPr lang="pl-PL" dirty="0" err="1" smtClean="0"/>
              <a:t>empirical</a:t>
            </a:r>
            <a:r>
              <a:rPr lang="pl-PL" dirty="0" smtClean="0"/>
              <a:t> </a:t>
            </a:r>
            <a:r>
              <a:rPr lang="pl-PL" dirty="0" err="1" smtClean="0"/>
              <a:t>knowledge</a:t>
            </a:r>
            <a:r>
              <a:rPr lang="pl-PL" dirty="0" smtClean="0"/>
              <a:t> </a:t>
            </a:r>
            <a:r>
              <a:rPr lang="pl-PL" dirty="0" err="1" smtClean="0"/>
              <a:t>about</a:t>
            </a:r>
            <a:r>
              <a:rPr lang="pl-PL" dirty="0" smtClean="0"/>
              <a:t> </a:t>
            </a:r>
            <a:r>
              <a:rPr lang="pl-PL" dirty="0" err="1" smtClean="0"/>
              <a:t>world</a:t>
            </a:r>
            <a:endParaRPr lang="pl-PL" dirty="0" smtClean="0"/>
          </a:p>
        </p:txBody>
      </p:sp>
      <p:sp>
        <p:nvSpPr>
          <p:cNvPr id="3" name="Tytuł 2"/>
          <p:cNvSpPr>
            <a:spLocks noGrp="1"/>
          </p:cNvSpPr>
          <p:nvPr>
            <p:ph type="title"/>
          </p:nvPr>
        </p:nvSpPr>
        <p:spPr/>
        <p:txBody>
          <a:bodyPr>
            <a:normAutofit fontScale="90000"/>
          </a:bodyPr>
          <a:lstStyle/>
          <a:p>
            <a:r>
              <a:rPr lang="pl-PL" dirty="0" err="1" smtClean="0"/>
              <a:t>Drools</a:t>
            </a:r>
            <a:r>
              <a:rPr lang="pl-PL" dirty="0" smtClean="0"/>
              <a:t> as a </a:t>
            </a:r>
            <a:r>
              <a:rPr lang="pl-PL" dirty="0" err="1" smtClean="0"/>
              <a:t>Production</a:t>
            </a:r>
            <a:r>
              <a:rPr lang="pl-PL" dirty="0" smtClean="0"/>
              <a:t> </a:t>
            </a:r>
            <a:r>
              <a:rPr lang="pl-PL" dirty="0" err="1" smtClean="0"/>
              <a:t>Rule</a:t>
            </a:r>
            <a:r>
              <a:rPr lang="pl-PL" dirty="0" smtClean="0"/>
              <a:t> System (1)</a:t>
            </a:r>
            <a:endParaRPr lang="en-GB" dirty="0"/>
          </a:p>
        </p:txBody>
      </p:sp>
    </p:spTree>
    <p:extLst>
      <p:ext uri="{BB962C8B-B14F-4D97-AF65-F5344CB8AC3E}">
        <p14:creationId xmlns:p14="http://schemas.microsoft.com/office/powerpoint/2010/main" val="154949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a:t>The </a:t>
            </a:r>
            <a:r>
              <a:rPr lang="pl-PL" dirty="0" err="1"/>
              <a:t>rule</a:t>
            </a:r>
            <a:r>
              <a:rPr lang="pl-PL" dirty="0"/>
              <a:t> </a:t>
            </a:r>
            <a:r>
              <a:rPr lang="pl-PL" dirty="0" err="1" smtClean="0"/>
              <a:t>enginge</a:t>
            </a:r>
            <a:r>
              <a:rPr lang="pl-PL" dirty="0" smtClean="0"/>
              <a:t> (</a:t>
            </a:r>
            <a:r>
              <a:rPr lang="pl-PL" dirty="0" err="1" smtClean="0"/>
              <a:t>inference</a:t>
            </a:r>
            <a:r>
              <a:rPr lang="pl-PL" dirty="0" smtClean="0"/>
              <a:t> </a:t>
            </a:r>
            <a:r>
              <a:rPr lang="pl-PL" dirty="0" err="1" smtClean="0"/>
              <a:t>engine</a:t>
            </a:r>
            <a:r>
              <a:rPr lang="pl-PL" dirty="0" smtClean="0"/>
              <a:t>) </a:t>
            </a:r>
            <a:r>
              <a:rPr lang="pl-PL" dirty="0" err="1"/>
              <a:t>matches</a:t>
            </a:r>
            <a:r>
              <a:rPr lang="pl-PL" dirty="0"/>
              <a:t> </a:t>
            </a:r>
            <a:r>
              <a:rPr lang="pl-PL" dirty="0" err="1"/>
              <a:t>facts</a:t>
            </a:r>
            <a:r>
              <a:rPr lang="pl-PL" dirty="0"/>
              <a:t> </a:t>
            </a:r>
            <a:r>
              <a:rPr lang="pl-PL" dirty="0" err="1"/>
              <a:t>against</a:t>
            </a:r>
            <a:r>
              <a:rPr lang="pl-PL" dirty="0"/>
              <a:t> </a:t>
            </a:r>
            <a:r>
              <a:rPr lang="pl-PL" dirty="0" err="1"/>
              <a:t>rules</a:t>
            </a:r>
            <a:r>
              <a:rPr lang="pl-PL" dirty="0"/>
              <a:t> </a:t>
            </a:r>
            <a:r>
              <a:rPr lang="pl-PL" dirty="0" err="1"/>
              <a:t>which</a:t>
            </a:r>
            <a:r>
              <a:rPr lang="pl-PL" dirty="0"/>
              <a:t> </a:t>
            </a:r>
            <a:r>
              <a:rPr lang="pl-PL" dirty="0" err="1"/>
              <a:t>is</a:t>
            </a:r>
            <a:r>
              <a:rPr lang="pl-PL" dirty="0"/>
              <a:t> </a:t>
            </a:r>
            <a:r>
              <a:rPr lang="pl-PL" dirty="0" err="1"/>
              <a:t>called</a:t>
            </a:r>
            <a:r>
              <a:rPr lang="pl-PL" dirty="0"/>
              <a:t> </a:t>
            </a:r>
            <a:r>
              <a:rPr lang="pl-PL" dirty="0" err="1"/>
              <a:t>pattern</a:t>
            </a:r>
            <a:r>
              <a:rPr lang="pl-PL" dirty="0"/>
              <a:t> </a:t>
            </a:r>
            <a:r>
              <a:rPr lang="pl-PL" dirty="0" err="1" smtClean="0"/>
              <a:t>matching</a:t>
            </a:r>
            <a:endParaRPr lang="pl-PL" dirty="0" smtClean="0"/>
          </a:p>
          <a:p>
            <a:r>
              <a:rPr lang="en-GB" dirty="0"/>
              <a:t>Actions execute in response to changes in data, like a database trigger; we say this is a </a:t>
            </a:r>
            <a:r>
              <a:rPr lang="en-GB" i="1" dirty="0"/>
              <a:t>data driven </a:t>
            </a:r>
            <a:r>
              <a:rPr lang="en-GB" dirty="0"/>
              <a:t>approach to </a:t>
            </a:r>
            <a:r>
              <a:rPr lang="en-GB" dirty="0" smtClean="0"/>
              <a:t>reasoning</a:t>
            </a:r>
            <a:endParaRPr lang="pl-PL" dirty="0" smtClean="0"/>
          </a:p>
          <a:p>
            <a:r>
              <a:rPr lang="en-GB" dirty="0"/>
              <a:t>The actions themselves can change data, which in turn could match against other rules causing them to fire; this is referred to as </a:t>
            </a:r>
            <a:r>
              <a:rPr lang="en-GB" i="1" dirty="0"/>
              <a:t>forward chaining</a:t>
            </a:r>
          </a:p>
          <a:p>
            <a:endParaRPr lang="en-GB" dirty="0"/>
          </a:p>
        </p:txBody>
      </p:sp>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System </a:t>
            </a:r>
            <a:r>
              <a:rPr lang="pl-PL" dirty="0" smtClean="0"/>
              <a:t>(2)</a:t>
            </a:r>
            <a:endParaRPr lang="en-GB" dirty="0"/>
          </a:p>
        </p:txBody>
      </p:sp>
    </p:spTree>
    <p:extLst>
      <p:ext uri="{BB962C8B-B14F-4D97-AF65-F5344CB8AC3E}">
        <p14:creationId xmlns:p14="http://schemas.microsoft.com/office/powerpoint/2010/main" val="118343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a:t>
            </a:r>
            <a:r>
              <a:rPr lang="pl-PL" dirty="0" smtClean="0"/>
              <a:t>System (3)</a:t>
            </a:r>
            <a:endParaRPr lang="en-GB" dirty="0"/>
          </a:p>
        </p:txBody>
      </p:sp>
      <p:pic>
        <p:nvPicPr>
          <p:cNvPr id="3074" name="Picture 2" descr="High-level View of a Production Ru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407" y="1988840"/>
            <a:ext cx="5921186" cy="32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54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Rete</a:t>
            </a:r>
            <a:endParaRPr lang="pl-PL" dirty="0" smtClean="0"/>
          </a:p>
          <a:p>
            <a:r>
              <a:rPr lang="pl-PL" b="1" u="sng" dirty="0" err="1" smtClean="0"/>
              <a:t>ReteOO</a:t>
            </a:r>
            <a:endParaRPr lang="pl-PL" b="1" u="sng" dirty="0" smtClean="0"/>
          </a:p>
          <a:p>
            <a:r>
              <a:rPr lang="pl-PL" b="1" u="sng" dirty="0" smtClean="0"/>
              <a:t>PHREAK</a:t>
            </a:r>
          </a:p>
          <a:p>
            <a:r>
              <a:rPr lang="pl-PL" dirty="0" err="1" smtClean="0"/>
              <a:t>Leaps</a:t>
            </a:r>
            <a:endParaRPr lang="en-GB" dirty="0"/>
          </a:p>
        </p:txBody>
      </p:sp>
      <p:sp>
        <p:nvSpPr>
          <p:cNvPr id="3" name="Tytuł 2"/>
          <p:cNvSpPr>
            <a:spLocks noGrp="1"/>
          </p:cNvSpPr>
          <p:nvPr>
            <p:ph type="title"/>
          </p:nvPr>
        </p:nvSpPr>
        <p:spPr/>
        <p:txBody>
          <a:bodyPr/>
          <a:lstStyle/>
          <a:p>
            <a:r>
              <a:rPr lang="pl-PL" dirty="0" err="1" smtClean="0"/>
              <a:t>Rules</a:t>
            </a:r>
            <a:r>
              <a:rPr lang="pl-PL" dirty="0" smtClean="0"/>
              <a:t> </a:t>
            </a:r>
            <a:r>
              <a:rPr lang="pl-PL" dirty="0" err="1" smtClean="0"/>
              <a:t>executions</a:t>
            </a:r>
            <a:r>
              <a:rPr lang="pl-PL" dirty="0" smtClean="0"/>
              <a:t> </a:t>
            </a:r>
            <a:r>
              <a:rPr lang="pl-PL" dirty="0" err="1" smtClean="0"/>
              <a:t>algorithms</a:t>
            </a:r>
            <a:endParaRPr lang="en-GB" dirty="0"/>
          </a:p>
        </p:txBody>
      </p:sp>
    </p:spTree>
    <p:extLst>
      <p:ext uri="{BB962C8B-B14F-4D97-AF65-F5344CB8AC3E}">
        <p14:creationId xmlns:p14="http://schemas.microsoft.com/office/powerpoint/2010/main" val="188778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KIE – Knowledge </a:t>
            </a:r>
            <a:r>
              <a:rPr lang="pl-PL" dirty="0" err="1" smtClean="0"/>
              <a:t>Is</a:t>
            </a:r>
            <a:r>
              <a:rPr lang="pl-PL" dirty="0" smtClean="0"/>
              <a:t> </a:t>
            </a:r>
            <a:r>
              <a:rPr lang="pl-PL" dirty="0" err="1" smtClean="0"/>
              <a:t>Everything</a:t>
            </a:r>
            <a:endParaRPr lang="en-GB" dirty="0"/>
          </a:p>
        </p:txBody>
      </p:sp>
      <p:pic>
        <p:nvPicPr>
          <p:cNvPr id="1026" name="Picture 2" descr="KIE Ana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891" y="1484593"/>
            <a:ext cx="6424217" cy="451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4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_TP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8BD0E5-9695-4CBD-81A9-5610D0ACEE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burzy mózgów</Template>
  <TotalTime>0</TotalTime>
  <Words>767</Words>
  <Application>Microsoft Office PowerPoint</Application>
  <PresentationFormat>Pokaz na ekranie (4:3)</PresentationFormat>
  <Paragraphs>164</Paragraphs>
  <Slides>32</Slides>
  <Notes>1</Notes>
  <HiddenSlides>0</HiddenSlides>
  <MMClips>0</MMClips>
  <ScaleCrop>false</ScaleCrop>
  <HeadingPairs>
    <vt:vector size="4" baseType="variant">
      <vt:variant>
        <vt:lpstr>Motyw</vt:lpstr>
      </vt:variant>
      <vt:variant>
        <vt:i4>1</vt:i4>
      </vt:variant>
      <vt:variant>
        <vt:lpstr>Tytuły slajdów</vt:lpstr>
      </vt:variant>
      <vt:variant>
        <vt:i4>32</vt:i4>
      </vt:variant>
    </vt:vector>
  </HeadingPairs>
  <TitlesOfParts>
    <vt:vector size="33" baseType="lpstr">
      <vt:lpstr>BrainstrmSess_TP10167123</vt:lpstr>
      <vt:lpstr>JBoss Drools example of expert system, or develop your own  House, M.D.</vt:lpstr>
      <vt:lpstr>Inspirations</vt:lpstr>
      <vt:lpstr>Knowledge Representation and Reasoning (KRR)</vt:lpstr>
      <vt:lpstr>What is rule engine?</vt:lpstr>
      <vt:lpstr>Drools as a Production Rule System (1)</vt:lpstr>
      <vt:lpstr>Drools as a Production Rule System (2)</vt:lpstr>
      <vt:lpstr>Drools as a Production Rule System (3)</vt:lpstr>
      <vt:lpstr>Rules executions algorithms</vt:lpstr>
      <vt:lpstr>KIE – Knowledge Is Everything</vt:lpstr>
      <vt:lpstr>Knowledge representation in Drools</vt:lpstr>
      <vt:lpstr>Drools rule</vt:lpstr>
      <vt:lpstr>Left Hand Side (LHS)</vt:lpstr>
      <vt:lpstr>Left Hand Side (conditions)</vt:lpstr>
      <vt:lpstr>Right Hand Side (RHS)</vt:lpstr>
      <vt:lpstr>How to start in practice? (1)</vt:lpstr>
      <vt:lpstr>How to start in practice? (2)</vt:lpstr>
      <vt:lpstr>Simplest possible kmodule.xml</vt:lpstr>
      <vt:lpstr>KIE base</vt:lpstr>
      <vt:lpstr>Stateful session</vt:lpstr>
      <vt:lpstr>Fire!</vt:lpstr>
      <vt:lpstr>Postępowanie w przewlekłej stabilnej dławicy piersiowej</vt:lpstr>
      <vt:lpstr>Execution control</vt:lpstr>
      <vt:lpstr>Truth Maintenance</vt:lpstr>
      <vt:lpstr>kmodule.xml</vt:lpstr>
      <vt:lpstr>kie-maven-plugin</vt:lpstr>
      <vt:lpstr>KieLogger</vt:lpstr>
      <vt:lpstr>Domain Specific Languages</vt:lpstr>
      <vt:lpstr>Persistence framework integration</vt:lpstr>
      <vt:lpstr>Adventages of rule engine</vt:lpstr>
      <vt:lpstr>When to use, when not to</vt:lpstr>
      <vt:lpstr>JBoss Drools example of expert system, or develop your own  House, M.D.</vt:lpstr>
      <vt:lpstr>Links and references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 - example of expert system, or develop your own House, M.D.</dc:title>
  <dc:creator/>
  <cp:keywords/>
  <cp:lastModifiedBy/>
  <cp:revision>1</cp:revision>
  <dcterms:created xsi:type="dcterms:W3CDTF">2013-10-11T22:44:04Z</dcterms:created>
  <dcterms:modified xsi:type="dcterms:W3CDTF">2014-02-05T23:36:12Z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