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58" r:id="rId2"/>
  </p:sldMasterIdLst>
  <p:notesMasterIdLst>
    <p:notesMasterId r:id="rId32"/>
  </p:notesMasterIdLst>
  <p:sldIdLst>
    <p:sldId id="256" r:id="rId3"/>
    <p:sldId id="280" r:id="rId4"/>
    <p:sldId id="258" r:id="rId5"/>
    <p:sldId id="278" r:id="rId6"/>
    <p:sldId id="281" r:id="rId7"/>
    <p:sldId id="284" r:id="rId8"/>
    <p:sldId id="283" r:id="rId9"/>
    <p:sldId id="279" r:id="rId10"/>
    <p:sldId id="277" r:id="rId11"/>
    <p:sldId id="262" r:id="rId12"/>
    <p:sldId id="260" r:id="rId13"/>
    <p:sldId id="261" r:id="rId14"/>
    <p:sldId id="263" r:id="rId15"/>
    <p:sldId id="264" r:id="rId16"/>
    <p:sldId id="286" r:id="rId17"/>
    <p:sldId id="287" r:id="rId18"/>
    <p:sldId id="285" r:id="rId19"/>
    <p:sldId id="265" r:id="rId20"/>
    <p:sldId id="266" r:id="rId21"/>
    <p:sldId id="267" r:id="rId22"/>
    <p:sldId id="259" r:id="rId23"/>
    <p:sldId id="271" r:id="rId24"/>
    <p:sldId id="288" r:id="rId25"/>
    <p:sldId id="275" r:id="rId26"/>
    <p:sldId id="276" r:id="rId27"/>
    <p:sldId id="268" r:id="rId28"/>
    <p:sldId id="270" r:id="rId29"/>
    <p:sldId id="274" r:id="rId30"/>
    <p:sldId id="282"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34" autoAdjust="0"/>
    <p:restoredTop sz="94660"/>
  </p:normalViewPr>
  <p:slideViewPr>
    <p:cSldViewPr>
      <p:cViewPr varScale="1">
        <p:scale>
          <a:sx n="71" d="100"/>
          <a:sy n="71" d="100"/>
        </p:scale>
        <p:origin x="1302" y="5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3842907C-D0AA-4C58-9F94-58B40AD65B29}" type="datetimeFigureOut">
              <a:rPr lang="en-US" smtClean="0"/>
              <a:pPr/>
              <a:t>2/4/2014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1D76769E-C829-4283-B80E-CB90D995C291}" type="slidenum">
              <a:rPr lang="en-US" smtClean="0"/>
              <a:pPr/>
              <a:t>‹#›</a:t>
            </a:fld>
            <a:endParaRPr lang="en-US"/>
          </a:p>
        </p:txBody>
      </p:sp>
    </p:spTree>
    <p:extLst>
      <p:ext uri="{BB962C8B-B14F-4D97-AF65-F5344CB8AC3E}">
        <p14:creationId xmlns:p14="http://schemas.microsoft.com/office/powerpoint/2010/main" val="468713391"/>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76769E-C829-4283-B80E-CB90D995C291}" type="slidenum">
              <a:rPr lang="en-US" smtClean="0"/>
              <a:pPr/>
              <a:t>1</a:t>
            </a:fld>
            <a:endParaRPr lang="en-US"/>
          </a:p>
        </p:txBody>
      </p:sp>
    </p:spTree>
    <p:extLst>
      <p:ext uri="{BB962C8B-B14F-4D97-AF65-F5344CB8AC3E}">
        <p14:creationId xmlns:p14="http://schemas.microsoft.com/office/powerpoint/2010/main" val="35432635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lang="pl-PL" smtClean="0"/>
              <a:t>Kliknij, aby edytować styl</a:t>
            </a:r>
            <a:endParaRPr lang="en-US" dirty="0"/>
          </a:p>
        </p:txBody>
      </p:sp>
      <p:sp>
        <p:nvSpPr>
          <p:cNvPr id="17" name="Subtitle 16"/>
          <p:cNvSpPr>
            <a:spLocks noGrp="1"/>
          </p:cNvSpPr>
          <p:nvPr>
            <p:ph type="subTitle" idx="1"/>
          </p:nvPr>
        </p:nvSpPr>
        <p:spPr>
          <a:xfrm>
            <a:off x="685800" y="3582807"/>
            <a:ext cx="7772400" cy="1199704"/>
          </a:xfrm>
        </p:spPr>
        <p:txBody>
          <a:bodyPr/>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pl-PL" smtClean="0"/>
              <a:t>Kliknij, aby edytować styl wzorca podtytułu</a:t>
            </a:r>
            <a:endParaRPr lang="en-US"/>
          </a:p>
        </p:txBody>
      </p:sp>
      <p:grpSp>
        <p:nvGrpSpPr>
          <p:cNvPr id="2" name="Group 14"/>
          <p:cNvGrpSpPr/>
          <p:nvPr/>
        </p:nvGrpSpPr>
        <p:grpSpPr>
          <a:xfrm>
            <a:off x="-3765" y="4953000"/>
            <a:ext cx="9147765" cy="1912088"/>
            <a:chOff x="-3765" y="4832896"/>
            <a:chExt cx="9147765" cy="2032192"/>
          </a:xfrm>
        </p:grpSpPr>
        <p:sp>
          <p:nvSpPr>
            <p:cNvPr id="7" name="Shape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p>
          </p:txBody>
        </p:sp>
        <p:sp>
          <p:nvSpPr>
            <p:cNvPr id="8" name="Shape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p>
          </p:txBody>
        </p:sp>
        <p:sp>
          <p:nvSpPr>
            <p:cNvPr id="11" name="Shape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a:endParaRPr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E6E13C79-1C97-4B32-B2AE-1A69C169643E}" type="datetime2">
              <a:rPr lang="en-US" smtClean="0"/>
              <a:pPr/>
              <a:t>Tuesday, February 04, 2014</a:t>
            </a:fld>
            <a:endParaRPr lang="en-US" dirty="0">
              <a:solidFill>
                <a:srgbClr val="FFFFFF"/>
              </a:solidFill>
            </a:endParaRPr>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solidFill>
                <a:schemeClr val="accent1">
                  <a:tint val="20000"/>
                </a:schemeClr>
              </a:solidFill>
            </a:endParaRP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45292C34-3E5E-4BA5-AF54-F1601B144FB0}" type="slidenum">
              <a:rPr lang="en-US" smtClean="0"/>
              <a:pPr/>
              <a:t>‹#›</a:t>
            </a:fld>
            <a:endParaRPr lang="en-US" dirty="0">
              <a:solidFill>
                <a:srgbClr val="FFFFFF"/>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pl-PL" smtClean="0"/>
              <a:t>Kliknij, aby edytować styl</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a:p>
        </p:txBody>
      </p:sp>
      <p:sp>
        <p:nvSpPr>
          <p:cNvPr id="4" name="Date Placeholder 3"/>
          <p:cNvSpPr>
            <a:spLocks noGrp="1"/>
          </p:cNvSpPr>
          <p:nvPr>
            <p:ph type="dt" sz="half" idx="10"/>
          </p:nvPr>
        </p:nvSpPr>
        <p:spPr/>
        <p:txBody>
          <a:bodyPr/>
          <a:lstStyle>
            <a:extLst/>
          </a:lstStyle>
          <a:p>
            <a:fld id="{D10E14BF-C004-4398-9186-5EE680724D95}" type="datetime2">
              <a:rPr lang="en-US" smtClean="0"/>
              <a:pPr/>
              <a:t>Tuesday, February 04, 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5292C34-3E5E-4BA5-AF54-F1601B144FB0}" type="slidenum">
              <a:rPr lang="en-US" sz="1400" smtClean="0">
                <a:solidFill>
                  <a:schemeClr val="tx2">
                    <a:shade val="50000"/>
                  </a:schemeClr>
                </a:solidFill>
              </a: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lang="pl-PL" smtClean="0"/>
              <a:t>Kliknij, aby edytować styl</a:t>
            </a:r>
            <a:endParaRPr lang="en-US" dirty="0"/>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4" name="Date Placeholder 3"/>
          <p:cNvSpPr>
            <a:spLocks noGrp="1"/>
          </p:cNvSpPr>
          <p:nvPr>
            <p:ph type="dt" sz="half" idx="10"/>
          </p:nvPr>
        </p:nvSpPr>
        <p:spPr/>
        <p:txBody>
          <a:bodyPr/>
          <a:lstStyle>
            <a:extLst/>
          </a:lstStyle>
          <a:p>
            <a:fld id="{D10E14BF-C004-4398-9186-5EE680724D95}" type="datetime2">
              <a:rPr lang="en-US" smtClean="0"/>
              <a:pPr/>
              <a:t>Tuesday, February 04, 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5292C34-3E5E-4BA5-AF54-F1601B144FB0}" type="slidenum">
              <a:rPr lang="en-US" sz="1400" smtClean="0">
                <a:solidFill>
                  <a:schemeClr val="tx2">
                    <a:shade val="50000"/>
                  </a:schemeClr>
                </a:solidFill>
              </a: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4" name="Date Placeholder 3"/>
          <p:cNvSpPr>
            <a:spLocks noGrp="1"/>
          </p:cNvSpPr>
          <p:nvPr>
            <p:ph type="dt" sz="half" idx="10"/>
          </p:nvPr>
        </p:nvSpPr>
        <p:spPr/>
        <p:txBody>
          <a:bodyPr/>
          <a:lstStyle>
            <a:extLst/>
          </a:lstStyle>
          <a:p>
            <a:fld id="{227FEF5B-F2CC-4EC5-8F1F-29A8BF9EFFA9}" type="datetime2">
              <a:rPr lang="en-US" smtClean="0"/>
              <a:pPr/>
              <a:t>Tuesday, February 04, 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C410EEA-824F-4D46-AFE7-60426C8C06B0}" type="slidenum">
              <a:rPr lang="en-US" smtClean="0"/>
              <a:pPr/>
              <a:t>‹#›</a:t>
            </a:fld>
            <a:endParaRPr lang="en-US"/>
          </a:p>
        </p:txBody>
      </p:sp>
      <p:sp>
        <p:nvSpPr>
          <p:cNvPr id="7" name="Title 6"/>
          <p:cNvSpPr>
            <a:spLocks noGrp="1"/>
          </p:cNvSpPr>
          <p:nvPr>
            <p:ph type="title"/>
          </p:nvPr>
        </p:nvSpPr>
        <p:spPr/>
        <p:txBody>
          <a:bodyPr rtlCol="0"/>
          <a:lstStyle>
            <a:extLst/>
          </a:lstStyle>
          <a:p>
            <a:r>
              <a:rPr lang="pl-PL" smtClean="0"/>
              <a:t>Kliknij, aby edytować styl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lang="pl-PL" smtClean="0"/>
              <a:t>Kliknij, aby edytować styl</a:t>
            </a:r>
            <a:endParaRPr lang="en-US" dirty="0"/>
          </a:p>
        </p:txBody>
      </p:sp>
      <p:sp>
        <p:nvSpPr>
          <p:cNvPr id="3" name="Text Placeholder 2"/>
          <p:cNvSpPr>
            <a:spLocks noGrp="1"/>
          </p:cNvSpPr>
          <p:nvPr>
            <p:ph type="body" idx="1"/>
          </p:nvPr>
        </p:nvSpPr>
        <p:spPr>
          <a:xfrm>
            <a:off x="3922713" y="2888512"/>
            <a:ext cx="4572000" cy="1454888"/>
          </a:xfrm>
        </p:spPr>
        <p:txBody>
          <a:bodyPr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pl-PL" smtClean="0"/>
              <a:t>Kliknij, aby edytować style wzorca tekstu</a:t>
            </a:r>
          </a:p>
        </p:txBody>
      </p:sp>
      <p:sp>
        <p:nvSpPr>
          <p:cNvPr id="4" name="Date Placeholder 3"/>
          <p:cNvSpPr>
            <a:spLocks noGrp="1"/>
          </p:cNvSpPr>
          <p:nvPr>
            <p:ph type="dt" sz="half" idx="10"/>
          </p:nvPr>
        </p:nvSpPr>
        <p:spPr/>
        <p:txBody>
          <a:bodyPr/>
          <a:lstStyle>
            <a:extLst/>
          </a:lstStyle>
          <a:p>
            <a:fld id="{5F4709C1-563D-4D9C-B702-B64C84A5A174}" type="datetime2">
              <a:rPr lang="en-US" smtClean="0"/>
              <a:pPr/>
              <a:t>Tuesday, February 04, 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C410EEA-824F-4D46-AFE7-60426C8C06B0}"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a:endParaRPr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a:p>
        </p:txBody>
      </p:sp>
      <p:sp>
        <p:nvSpPr>
          <p:cNvPr id="5" name="Date Placeholder 4"/>
          <p:cNvSpPr>
            <a:spLocks noGrp="1"/>
          </p:cNvSpPr>
          <p:nvPr>
            <p:ph type="dt" sz="half" idx="10"/>
          </p:nvPr>
        </p:nvSpPr>
        <p:spPr/>
        <p:txBody>
          <a:bodyPr/>
          <a:lstStyle>
            <a:extLst/>
          </a:lstStyle>
          <a:p>
            <a:fld id="{2E8303D9-A6EB-41FB-BF22-3F49E470997E}" type="datetime2">
              <a:rPr lang="en-US" smtClean="0"/>
              <a:pPr/>
              <a:t>Tuesday, February 04, 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C410EEA-824F-4D46-AFE7-60426C8C06B0}" type="slidenum">
              <a:rPr lang="en-US" smtClean="0"/>
              <a:pPr/>
              <a:t>‹#›</a:t>
            </a:fld>
            <a:endParaRPr lang="en-US"/>
          </a:p>
        </p:txBody>
      </p:sp>
      <p:sp>
        <p:nvSpPr>
          <p:cNvPr id="8" name="Title 7"/>
          <p:cNvSpPr>
            <a:spLocks noGrp="1"/>
          </p:cNvSpPr>
          <p:nvPr>
            <p:ph type="title"/>
          </p:nvPr>
        </p:nvSpPr>
        <p:spPr/>
        <p:txBody>
          <a:bodyPr rtlCol="0"/>
          <a:lstStyle>
            <a:extLst/>
          </a:lstStyle>
          <a:p>
            <a:r>
              <a:rPr lang="pl-PL" smtClean="0"/>
              <a:t>Kliknij, aby edytować styl</a:t>
            </a:r>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Porównanie">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lang="pl-PL" smtClean="0"/>
              <a:t>Kliknij, aby edytować styl</a:t>
            </a:r>
            <a:endParaRPr lang="en-US" dirty="0"/>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pl-PL" smtClean="0"/>
              <a:t>Kliknij, aby edytować style wzorca tekstu</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pl-PL" smtClean="0"/>
              <a:t>Kliknij, aby edytować style wzorca tekstu</a:t>
            </a:r>
          </a:p>
        </p:txBody>
      </p:sp>
      <p:sp>
        <p:nvSpPr>
          <p:cNvPr id="5" name="Content Placeholder 4"/>
          <p:cNvSpPr>
            <a:spLocks noGrp="1"/>
          </p:cNvSpPr>
          <p:nvPr>
            <p:ph sz="quarter" idx="2"/>
          </p:nvPr>
        </p:nvSpPr>
        <p:spPr>
          <a:xfrm>
            <a:off x="457200" y="1472430"/>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6" name="Content Placeholder 5"/>
          <p:cNvSpPr>
            <a:spLocks noGrp="1"/>
          </p:cNvSpPr>
          <p:nvPr>
            <p:ph sz="quarter" idx="4"/>
          </p:nvPr>
        </p:nvSpPr>
        <p:spPr>
          <a:xfrm>
            <a:off x="4645025" y="1472430"/>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7" name="Date Placeholder 6"/>
          <p:cNvSpPr>
            <a:spLocks noGrp="1"/>
          </p:cNvSpPr>
          <p:nvPr>
            <p:ph type="dt" sz="half" idx="10"/>
          </p:nvPr>
        </p:nvSpPr>
        <p:spPr/>
        <p:txBody>
          <a:bodyPr/>
          <a:lstStyle>
            <a:extLst/>
          </a:lstStyle>
          <a:p>
            <a:fld id="{89BB0534-5698-4F62-9CFE-5DE61A073E78}" type="datetime2">
              <a:rPr lang="en-US" smtClean="0"/>
              <a:pPr/>
              <a:t>Tuesday, February 04, 2014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C410EEA-824F-4D46-AFE7-60426C8C06B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084827A3-B249-4F87-AB1A-1E06AC1AA2A4}" type="datetime2">
              <a:rPr lang="en-US" smtClean="0"/>
              <a:pPr/>
              <a:t>Tuesday, February 04, 2014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C410EEA-824F-4D46-AFE7-60426C8C06B0}" type="slidenum">
              <a:rPr lang="en-US" smtClean="0"/>
              <a:pPr/>
              <a:t>‹#›</a:t>
            </a:fld>
            <a:endParaRPr lang="en-US"/>
          </a:p>
        </p:txBody>
      </p:sp>
      <p:sp>
        <p:nvSpPr>
          <p:cNvPr id="6" name="Title 5"/>
          <p:cNvSpPr>
            <a:spLocks noGrp="1"/>
          </p:cNvSpPr>
          <p:nvPr>
            <p:ph type="title"/>
          </p:nvPr>
        </p:nvSpPr>
        <p:spPr/>
        <p:txBody>
          <a:bodyPr rtlCol="0"/>
          <a:lstStyle>
            <a:extLst/>
          </a:lstStyle>
          <a:p>
            <a:r>
              <a:rPr lang="pl-PL" smtClean="0"/>
              <a:t>Kliknij, aby edytować styl</a:t>
            </a:r>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B1546142-29B2-49CC-BCC6-A3AD70B4960E}" type="datetime2">
              <a:rPr lang="en-US" smtClean="0"/>
              <a:pPr/>
              <a:t>Tuesday, February 04, 2014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C410EEA-824F-4D46-AFE7-60426C8C06B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Zawartość z podpisem">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lang="pl-PL" smtClean="0"/>
              <a:t>Kliknij, aby edytować styl</a:t>
            </a:r>
            <a:endParaRPr lang="en-US" dirty="0"/>
          </a:p>
        </p:txBody>
      </p:sp>
      <p:sp>
        <p:nvSpPr>
          <p:cNvPr id="3" name="Text Placeholder 2"/>
          <p:cNvSpPr>
            <a:spLocks noGrp="1"/>
          </p:cNvSpPr>
          <p:nvPr>
            <p:ph type="body" idx="2"/>
          </p:nvPr>
        </p:nvSpPr>
        <p:spPr>
          <a:xfrm>
            <a:off x="4419600" y="5334000"/>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pl-PL" smtClean="0"/>
              <a:t>Kliknij, aby edytować style wzorca tekstu</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5" name="Date Placeholder 4"/>
          <p:cNvSpPr>
            <a:spLocks noGrp="1"/>
          </p:cNvSpPr>
          <p:nvPr>
            <p:ph type="dt" sz="half" idx="10"/>
          </p:nvPr>
        </p:nvSpPr>
        <p:spPr>
          <a:xfrm>
            <a:off x="6727032" y="6407944"/>
            <a:ext cx="1920240" cy="365760"/>
          </a:xfrm>
        </p:spPr>
        <p:txBody>
          <a:bodyPr/>
          <a:lstStyle>
            <a:extLst/>
          </a:lstStyle>
          <a:p>
            <a:fld id="{E86C4691-4882-40A8-AF62-8CF6A18D40B2}" type="datetime2">
              <a:rPr lang="en-US" smtClean="0"/>
              <a:pPr/>
              <a:t>Tuesday, February 04, 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C410EEA-824F-4D46-AFE7-60426C8C06B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braz z podpisem">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371568"/>
            <a:ext cx="7162800" cy="648232"/>
          </a:xfrm>
          <a:noFill/>
        </p:spPr>
        <p:txBody>
          <a:bodyPr anchor="t"/>
          <a:lstStyle>
            <a:lvl1pPr marL="0" marR="18288" indent="0" algn="r">
              <a:buNone/>
              <a:defRPr sz="1400"/>
            </a:lvl1pPr>
            <a:lvl2pPr>
              <a:defRPr sz="1200"/>
            </a:lvl2pPr>
            <a:lvl3pPr>
              <a:defRPr sz="1000"/>
            </a:lvl3pPr>
            <a:lvl4pPr>
              <a:defRPr sz="900"/>
            </a:lvl4pPr>
            <a:lvl5pPr>
              <a:defRPr sz="900"/>
            </a:lvl5pPr>
            <a:extLst/>
          </a:lstStyle>
          <a:p>
            <a:pPr lvl="0"/>
            <a:r>
              <a:rPr lang="pl-PL" smtClean="0"/>
              <a:t>Kliknij, aby edytować style wzorca tekstu</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lang="pl-PL" smtClean="0"/>
              <a:t>Kliknij ikonę, aby dodać obraz</a:t>
            </a:r>
            <a:endParaRPr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61C6776A-4DEC-47EE-8A49-2C150ECB5465}" type="datetime2">
              <a:rPr lang="en-US" smtClean="0"/>
              <a:pPr/>
              <a:t>Tuesday, February 04, 2014</a:t>
            </a:fld>
            <a:endParaRPr lang="en-US">
              <a:solidFill>
                <a:schemeClr val="tx1"/>
              </a:solidFill>
            </a:endParaRPr>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solidFill>
                <a:schemeClr val="tx1"/>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C410EEA-824F-4D46-AFE7-60426C8C06B0}" type="slidenum">
              <a:rPr lang="en-US" smtClean="0"/>
              <a:pPr/>
              <a:t>‹#›</a:t>
            </a:fld>
            <a:endParaRPr lang="en-US">
              <a:solidFill>
                <a:schemeClr val="tx1"/>
              </a:solidFill>
            </a:endParaRPr>
          </a:p>
        </p:txBody>
      </p:sp>
      <p:sp>
        <p:nvSpPr>
          <p:cNvPr id="2" name="Title 1"/>
          <p:cNvSpPr>
            <a:spLocks noGrp="1"/>
          </p:cNvSpPr>
          <p:nvPr>
            <p:ph type="title"/>
          </p:nvPr>
        </p:nvSpPr>
        <p:spPr>
          <a:xfrm>
            <a:off x="228600" y="4807688"/>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pl-PL" smtClean="0"/>
              <a:t>Kliknij, aby edytować styl</a:t>
            </a:r>
            <a:endParaRPr lang="en-US" dirty="0"/>
          </a:p>
        </p:txBody>
      </p:sp>
      <p:sp>
        <p:nvSpPr>
          <p:cNvPr id="8" name="Shape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p>
        </p:txBody>
      </p:sp>
      <p:sp>
        <p:nvSpPr>
          <p:cNvPr id="9" name="Shape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a:endParaRPr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a:endParaRPr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Shape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p>
        </p:txBody>
      </p:sp>
      <p:sp>
        <p:nvSpPr>
          <p:cNvPr id="12" name="Shape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a:endParaRPr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pl-PL" smtClean="0"/>
              <a:t>Kliknij, aby edytować styl</a:t>
            </a:r>
            <a:endParaRPr lang="en-US" dirty="0"/>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a:defRPr sz="1000">
                <a:solidFill>
                  <a:schemeClr val="tx1"/>
                </a:solidFill>
              </a:defRPr>
            </a:lvl1pPr>
            <a:extLst/>
          </a:lstStyle>
          <a:p>
            <a:fld id="{D10E14BF-C004-4398-9186-5EE680724D95}" type="datetime2">
              <a:rPr lang="en-US" smtClean="0"/>
              <a:pPr/>
              <a:t>Tuesday, February 04, 2014</a:t>
            </a:fld>
            <a:endParaRPr lang="en-US" sz="1000" dirty="0">
              <a:solidFill>
                <a:schemeClr val="tx1"/>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a:defRPr sz="1000">
                <a:solidFill>
                  <a:schemeClr val="tx1"/>
                </a:solidFill>
              </a:defRPr>
            </a:lvl1pPr>
            <a:extLst/>
          </a:lstStyle>
          <a:p>
            <a:pPr algn="r"/>
            <a:endParaRPr lang="en-US" sz="1000" dirty="0">
              <a:solidFill>
                <a:schemeClr val="tx1"/>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a:defRPr sz="1000" b="0">
                <a:solidFill>
                  <a:schemeClr val="tx1"/>
                </a:solidFill>
              </a:defRPr>
            </a:lvl1pPr>
            <a:extLst/>
          </a:lstStyle>
          <a:p>
            <a:fld id="{45292C34-3E5E-4BA5-AF54-F1601B144FB0}" type="slidenum">
              <a:rPr lang="en-US" sz="1400" smtClean="0">
                <a:solidFill>
                  <a:schemeClr val="tx2">
                    <a:shade val="50000"/>
                  </a:schemeClr>
                </a:solidFill>
              </a:rPr>
              <a:pPr/>
              <a:t>‹#›</a:t>
            </a:fld>
            <a:endParaRPr lang="en-US" sz="1000" b="0">
              <a:solidFill>
                <a:schemeClr val="tx1"/>
              </a:solidFill>
            </a:endParaRPr>
          </a:p>
        </p:txBody>
      </p:sp>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xStyles>
    <p:titleStyle>
      <a:lvl1pPr algn="l" rtl="0" eaLnBrk="1" latinLnBrk="0" hangingPunct="1">
        <a:spcBef>
          <a:spcPct val="0"/>
        </a:spcBef>
        <a:buNone/>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5000"/>
        <a:buFont typeface="Wingdings 3"/>
        <a:buChar char=""/>
        <a:defRPr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sz="1600" kern="1200" baseline="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hyperlink" Target="http://www.jboss.org/drools/documentation" TargetMode="External"/><Relationship Id="rId2" Type="http://schemas.openxmlformats.org/officeDocument/2006/relationships/hyperlink" Target="https://github.com/rozz/drools-presentation-and-examples/tree/master-drools-6-jug" TargetMode="External"/><Relationship Id="rId1" Type="http://schemas.openxmlformats.org/officeDocument/2006/relationships/slideLayout" Target="../slideLayouts/slideLayout8.xml"/><Relationship Id="rId5" Type="http://schemas.openxmlformats.org/officeDocument/2006/relationships/hyperlink" Target="http://www.redhat.com/products/jbossenterprisemiddleware/business-rules/" TargetMode="External"/><Relationship Id="rId4" Type="http://schemas.openxmlformats.org/officeDocument/2006/relationships/hyperlink" Target="https://community.jboss.org/wiki/JBossRule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newton.net.pl/files/hous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969321"/>
            <a:ext cx="2987824" cy="397380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a:spLocks noGrp="1"/>
          </p:cNvSpPr>
          <p:nvPr>
            <p:ph type="ctrTitle"/>
          </p:nvPr>
        </p:nvSpPr>
        <p:spPr/>
        <p:txBody>
          <a:bodyPr>
            <a:normAutofit fontScale="90000"/>
          </a:bodyPr>
          <a:lstStyle/>
          <a:p>
            <a:r>
              <a:rPr lang="en-GB" sz="4000" dirty="0" err="1" smtClean="0"/>
              <a:t>JBoss</a:t>
            </a:r>
            <a:r>
              <a:rPr lang="en-GB" sz="4000" dirty="0" smtClean="0"/>
              <a:t> Drools</a:t>
            </a:r>
            <a:br>
              <a:rPr lang="en-GB" sz="4000" dirty="0" smtClean="0"/>
            </a:br>
            <a:r>
              <a:rPr lang="en-GB" sz="3600" dirty="0" smtClean="0"/>
              <a:t>example of expert system,</a:t>
            </a:r>
            <a:br>
              <a:rPr lang="en-GB" sz="3600" dirty="0" smtClean="0"/>
            </a:br>
            <a:r>
              <a:rPr lang="en-GB" sz="3600" dirty="0" smtClean="0"/>
              <a:t>or develop your own </a:t>
            </a:r>
            <a:br>
              <a:rPr lang="en-GB" sz="3600" dirty="0" smtClean="0"/>
            </a:br>
            <a:r>
              <a:rPr lang="en-GB" sz="3600" dirty="0" smtClean="0"/>
              <a:t>House, M.D.</a:t>
            </a:r>
            <a:endParaRPr lang="en-GB" sz="4000" dirty="0"/>
          </a:p>
        </p:txBody>
      </p:sp>
      <p:sp>
        <p:nvSpPr>
          <p:cNvPr id="3" name="Rectangle 2"/>
          <p:cNvSpPr>
            <a:spLocks noGrp="1"/>
          </p:cNvSpPr>
          <p:nvPr>
            <p:ph type="subTitle" idx="1"/>
          </p:nvPr>
        </p:nvSpPr>
        <p:spPr>
          <a:xfrm>
            <a:off x="685800" y="3949298"/>
            <a:ext cx="7772400" cy="1199704"/>
          </a:xfrm>
        </p:spPr>
        <p:txBody>
          <a:bodyPr/>
          <a:lstStyle/>
          <a:p>
            <a:r>
              <a:rPr lang="pl-PL" dirty="0" smtClean="0"/>
              <a:t>Przemek Różycki</a:t>
            </a:r>
          </a:p>
          <a:p>
            <a:r>
              <a:rPr lang="pl-PL" dirty="0" err="1" smtClean="0"/>
              <a:t>Cybercom</a:t>
            </a:r>
            <a:r>
              <a:rPr lang="pl-PL" dirty="0" smtClean="0"/>
              <a:t> Poland</a:t>
            </a:r>
            <a:endParaRPr lang="pl-PL" dirty="0"/>
          </a:p>
        </p:txBody>
      </p:sp>
      <p:pic>
        <p:nvPicPr>
          <p:cNvPr id="1028" name="Picture 4" descr="http://www.jboss.org/dms/drools/images/drools-banner-1180px.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7858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normAutofit/>
          </a:bodyPr>
          <a:lstStyle/>
          <a:p>
            <a:pPr marL="109728" indent="0">
              <a:buNone/>
            </a:pPr>
            <a:endParaRPr lang="pl-PL" sz="4400" dirty="0" smtClean="0"/>
          </a:p>
          <a:p>
            <a:pPr marL="109728" indent="0">
              <a:buNone/>
            </a:pPr>
            <a:endParaRPr lang="pl-PL" sz="4400" dirty="0"/>
          </a:p>
          <a:p>
            <a:pPr marL="109728" indent="0" algn="ctr">
              <a:buNone/>
            </a:pPr>
            <a:r>
              <a:rPr lang="pl-PL" sz="4400" dirty="0" smtClean="0"/>
              <a:t>insert(</a:t>
            </a:r>
            <a:r>
              <a:rPr lang="pl-PL" sz="4400" dirty="0" err="1" smtClean="0"/>
              <a:t>new</a:t>
            </a:r>
            <a:r>
              <a:rPr lang="pl-PL" sz="4400" dirty="0" smtClean="0"/>
              <a:t> </a:t>
            </a:r>
            <a:r>
              <a:rPr lang="pl-PL" sz="4400" dirty="0" err="1" smtClean="0"/>
              <a:t>Fact</a:t>
            </a:r>
            <a:r>
              <a:rPr lang="pl-PL" sz="4400" dirty="0" smtClean="0"/>
              <a:t>())</a:t>
            </a:r>
            <a:endParaRPr lang="pl-PL" sz="4400" dirty="0"/>
          </a:p>
        </p:txBody>
      </p:sp>
      <p:sp>
        <p:nvSpPr>
          <p:cNvPr id="3" name="Tytuł 2"/>
          <p:cNvSpPr>
            <a:spLocks noGrp="1"/>
          </p:cNvSpPr>
          <p:nvPr>
            <p:ph type="title"/>
          </p:nvPr>
        </p:nvSpPr>
        <p:spPr/>
        <p:txBody>
          <a:bodyPr>
            <a:normAutofit fontScale="90000"/>
          </a:bodyPr>
          <a:lstStyle/>
          <a:p>
            <a:r>
              <a:rPr lang="pl-PL" dirty="0" smtClean="0"/>
              <a:t>Knowledge </a:t>
            </a:r>
            <a:r>
              <a:rPr lang="pl-PL" dirty="0" err="1" smtClean="0"/>
              <a:t>representation</a:t>
            </a:r>
            <a:r>
              <a:rPr lang="pl-PL" dirty="0" smtClean="0"/>
              <a:t> in </a:t>
            </a:r>
            <a:r>
              <a:rPr lang="pl-PL" dirty="0" err="1" smtClean="0"/>
              <a:t>Drools</a:t>
            </a:r>
            <a:endParaRPr lang="pl-PL" dirty="0"/>
          </a:p>
        </p:txBody>
      </p:sp>
    </p:spTree>
    <p:extLst>
      <p:ext uri="{BB962C8B-B14F-4D97-AF65-F5344CB8AC3E}">
        <p14:creationId xmlns:p14="http://schemas.microsoft.com/office/powerpoint/2010/main" val="18042631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normAutofit/>
          </a:bodyPr>
          <a:lstStyle/>
          <a:p>
            <a:pPr marL="109728" indent="0">
              <a:buNone/>
            </a:pPr>
            <a:r>
              <a:rPr lang="pl-PL" sz="2400" b="1" dirty="0" err="1" smtClean="0"/>
              <a:t>rule</a:t>
            </a:r>
            <a:r>
              <a:rPr lang="pl-PL" sz="2400" b="1" dirty="0" smtClean="0"/>
              <a:t> "Hello World"</a:t>
            </a:r>
          </a:p>
          <a:p>
            <a:pPr marL="109728" indent="0">
              <a:buNone/>
            </a:pPr>
            <a:r>
              <a:rPr lang="pl-PL" sz="2400" dirty="0" smtClean="0"/>
              <a:t>    </a:t>
            </a:r>
            <a:r>
              <a:rPr lang="pl-PL" sz="2400" b="1" dirty="0" err="1" smtClean="0"/>
              <a:t>when</a:t>
            </a:r>
            <a:endParaRPr lang="pl-PL" sz="2400" b="1" dirty="0" smtClean="0"/>
          </a:p>
          <a:p>
            <a:pPr marL="109728" indent="0">
              <a:buNone/>
            </a:pPr>
            <a:r>
              <a:rPr lang="pl-PL" sz="2400" dirty="0" smtClean="0"/>
              <a:t>        m : Message( status == </a:t>
            </a:r>
            <a:r>
              <a:rPr lang="pl-PL" sz="2400" dirty="0" err="1" smtClean="0"/>
              <a:t>Message.HELLO</a:t>
            </a:r>
            <a:r>
              <a:rPr lang="pl-PL" sz="2400" dirty="0" smtClean="0"/>
              <a:t>, </a:t>
            </a:r>
            <a:r>
              <a:rPr lang="pl-PL" sz="2400" dirty="0" err="1" smtClean="0"/>
              <a:t>myMessage</a:t>
            </a:r>
            <a:r>
              <a:rPr lang="pl-PL" sz="2400" dirty="0" smtClean="0"/>
              <a:t> : </a:t>
            </a:r>
            <a:r>
              <a:rPr lang="pl-PL" sz="2400" dirty="0" err="1" smtClean="0"/>
              <a:t>message</a:t>
            </a:r>
            <a:r>
              <a:rPr lang="pl-PL" sz="2400" dirty="0" smtClean="0"/>
              <a:t> )</a:t>
            </a:r>
          </a:p>
          <a:p>
            <a:pPr marL="109728" indent="0">
              <a:buNone/>
            </a:pPr>
            <a:r>
              <a:rPr lang="pl-PL" sz="2400" dirty="0" smtClean="0"/>
              <a:t>    </a:t>
            </a:r>
            <a:r>
              <a:rPr lang="pl-PL" sz="2400" b="1" dirty="0" err="1" smtClean="0"/>
              <a:t>then</a:t>
            </a:r>
            <a:endParaRPr lang="pl-PL" sz="2400" b="1" dirty="0" smtClean="0"/>
          </a:p>
          <a:p>
            <a:pPr marL="109728" indent="0">
              <a:buNone/>
            </a:pPr>
            <a:r>
              <a:rPr lang="pl-PL" sz="2400" dirty="0" smtClean="0"/>
              <a:t>        </a:t>
            </a:r>
            <a:r>
              <a:rPr lang="pl-PL" sz="2400" dirty="0" err="1" smtClean="0"/>
              <a:t>System.out.println</a:t>
            </a:r>
            <a:r>
              <a:rPr lang="pl-PL" sz="2400" dirty="0" smtClean="0"/>
              <a:t>( </a:t>
            </a:r>
            <a:r>
              <a:rPr lang="pl-PL" sz="2400" dirty="0" err="1" smtClean="0"/>
              <a:t>myMessage</a:t>
            </a:r>
            <a:r>
              <a:rPr lang="pl-PL" sz="2400" dirty="0" smtClean="0"/>
              <a:t> );</a:t>
            </a:r>
          </a:p>
          <a:p>
            <a:pPr marL="109728" indent="0">
              <a:buNone/>
            </a:pPr>
            <a:r>
              <a:rPr lang="pl-PL" sz="2400" dirty="0" smtClean="0"/>
              <a:t>        </a:t>
            </a:r>
            <a:r>
              <a:rPr lang="pl-PL" sz="2400" dirty="0" err="1" smtClean="0"/>
              <a:t>m.setMessage</a:t>
            </a:r>
            <a:r>
              <a:rPr lang="pl-PL" sz="2400" dirty="0" smtClean="0"/>
              <a:t>( "</a:t>
            </a:r>
            <a:r>
              <a:rPr lang="pl-PL" sz="2400" dirty="0" err="1" smtClean="0"/>
              <a:t>Goodbye</a:t>
            </a:r>
            <a:r>
              <a:rPr lang="pl-PL" sz="2400" dirty="0" smtClean="0"/>
              <a:t> </a:t>
            </a:r>
            <a:r>
              <a:rPr lang="pl-PL" sz="2400" dirty="0" err="1" smtClean="0"/>
              <a:t>cruel</a:t>
            </a:r>
            <a:r>
              <a:rPr lang="pl-PL" sz="2400" dirty="0" smtClean="0"/>
              <a:t> </a:t>
            </a:r>
            <a:r>
              <a:rPr lang="pl-PL" sz="2400" dirty="0" err="1" smtClean="0"/>
              <a:t>world</a:t>
            </a:r>
            <a:r>
              <a:rPr lang="pl-PL" sz="2400" dirty="0" smtClean="0"/>
              <a:t>" );</a:t>
            </a:r>
          </a:p>
          <a:p>
            <a:pPr marL="109728" indent="0">
              <a:buNone/>
            </a:pPr>
            <a:r>
              <a:rPr lang="pl-PL" sz="2400" dirty="0" smtClean="0"/>
              <a:t>        </a:t>
            </a:r>
            <a:r>
              <a:rPr lang="pl-PL" sz="2400" dirty="0" err="1" smtClean="0"/>
              <a:t>m.setStatus</a:t>
            </a:r>
            <a:r>
              <a:rPr lang="pl-PL" sz="2400" dirty="0" smtClean="0"/>
              <a:t>( </a:t>
            </a:r>
            <a:r>
              <a:rPr lang="pl-PL" sz="2400" dirty="0" err="1" smtClean="0"/>
              <a:t>Message.GOODBYE</a:t>
            </a:r>
            <a:r>
              <a:rPr lang="pl-PL" sz="2400" dirty="0" smtClean="0"/>
              <a:t> );</a:t>
            </a:r>
          </a:p>
          <a:p>
            <a:pPr marL="109728" indent="0">
              <a:buNone/>
            </a:pPr>
            <a:r>
              <a:rPr lang="pl-PL" sz="2400" dirty="0" smtClean="0"/>
              <a:t>        </a:t>
            </a:r>
            <a:r>
              <a:rPr lang="pl-PL" sz="2400" b="1" dirty="0" err="1" smtClean="0"/>
              <a:t>update</a:t>
            </a:r>
            <a:r>
              <a:rPr lang="pl-PL" sz="2400" b="1" dirty="0" smtClean="0"/>
              <a:t>( m );</a:t>
            </a:r>
          </a:p>
          <a:p>
            <a:pPr marL="109728" indent="0">
              <a:buNone/>
            </a:pPr>
            <a:r>
              <a:rPr lang="pl-PL" sz="2400" b="1" dirty="0" smtClean="0"/>
              <a:t>end</a:t>
            </a:r>
            <a:endParaRPr lang="pl-PL" sz="2400" dirty="0"/>
          </a:p>
        </p:txBody>
      </p:sp>
      <p:sp>
        <p:nvSpPr>
          <p:cNvPr id="3" name="Tytuł 2"/>
          <p:cNvSpPr>
            <a:spLocks noGrp="1"/>
          </p:cNvSpPr>
          <p:nvPr>
            <p:ph type="title"/>
          </p:nvPr>
        </p:nvSpPr>
        <p:spPr/>
        <p:txBody>
          <a:bodyPr/>
          <a:lstStyle/>
          <a:p>
            <a:r>
              <a:rPr lang="pl-PL" dirty="0" err="1" smtClean="0"/>
              <a:t>Drools</a:t>
            </a:r>
            <a:r>
              <a:rPr lang="pl-PL" dirty="0" smtClean="0"/>
              <a:t> </a:t>
            </a:r>
            <a:r>
              <a:rPr lang="pl-PL" dirty="0" err="1" smtClean="0"/>
              <a:t>rule</a:t>
            </a:r>
            <a:endParaRPr lang="pl-PL" dirty="0"/>
          </a:p>
        </p:txBody>
      </p:sp>
    </p:spTree>
    <p:extLst>
      <p:ext uri="{BB962C8B-B14F-4D97-AF65-F5344CB8AC3E}">
        <p14:creationId xmlns:p14="http://schemas.microsoft.com/office/powerpoint/2010/main" val="15300456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lstStyle/>
          <a:p>
            <a:pPr marL="109728" indent="0">
              <a:buNone/>
            </a:pPr>
            <a:r>
              <a:rPr lang="pl-PL" dirty="0" err="1" smtClean="0"/>
              <a:t>when</a:t>
            </a:r>
            <a:endParaRPr lang="pl-PL" dirty="0" smtClean="0"/>
          </a:p>
          <a:p>
            <a:pPr marL="109728" indent="0">
              <a:buNone/>
            </a:pPr>
            <a:r>
              <a:rPr lang="pl-PL" dirty="0"/>
              <a:t>	</a:t>
            </a:r>
            <a:r>
              <a:rPr lang="pl-PL" i="1" dirty="0" err="1" smtClean="0"/>
              <a:t>condition</a:t>
            </a:r>
            <a:r>
              <a:rPr lang="pl-PL" i="1" dirty="0" smtClean="0"/>
              <a:t> 1</a:t>
            </a:r>
          </a:p>
          <a:p>
            <a:pPr marL="109728" indent="0">
              <a:buNone/>
            </a:pPr>
            <a:r>
              <a:rPr lang="pl-PL" i="1" dirty="0"/>
              <a:t>	</a:t>
            </a:r>
            <a:r>
              <a:rPr lang="pl-PL" i="1" dirty="0" err="1" smtClean="0"/>
              <a:t>condition</a:t>
            </a:r>
            <a:r>
              <a:rPr lang="pl-PL" i="1" dirty="0" smtClean="0"/>
              <a:t> 2</a:t>
            </a:r>
          </a:p>
        </p:txBody>
      </p:sp>
      <p:sp>
        <p:nvSpPr>
          <p:cNvPr id="3" name="Tytuł 2"/>
          <p:cNvSpPr>
            <a:spLocks noGrp="1"/>
          </p:cNvSpPr>
          <p:nvPr>
            <p:ph type="title"/>
          </p:nvPr>
        </p:nvSpPr>
        <p:spPr/>
        <p:txBody>
          <a:bodyPr/>
          <a:lstStyle/>
          <a:p>
            <a:r>
              <a:rPr lang="pl-PL" dirty="0" err="1" smtClean="0"/>
              <a:t>Left</a:t>
            </a:r>
            <a:r>
              <a:rPr lang="pl-PL" dirty="0" smtClean="0"/>
              <a:t> </a:t>
            </a:r>
            <a:r>
              <a:rPr lang="pl-PL" dirty="0" err="1" smtClean="0"/>
              <a:t>Hand</a:t>
            </a:r>
            <a:r>
              <a:rPr lang="pl-PL" dirty="0" smtClean="0"/>
              <a:t> </a:t>
            </a:r>
            <a:r>
              <a:rPr lang="pl-PL" dirty="0" err="1" smtClean="0"/>
              <a:t>Side</a:t>
            </a:r>
            <a:r>
              <a:rPr lang="pl-PL" dirty="0" smtClean="0"/>
              <a:t> (LHS)</a:t>
            </a:r>
            <a:endParaRPr lang="pl-PL" dirty="0"/>
          </a:p>
        </p:txBody>
      </p:sp>
    </p:spTree>
    <p:extLst>
      <p:ext uri="{BB962C8B-B14F-4D97-AF65-F5344CB8AC3E}">
        <p14:creationId xmlns:p14="http://schemas.microsoft.com/office/powerpoint/2010/main" val="18296736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lstStyle/>
          <a:p>
            <a:pPr marL="109728" indent="0">
              <a:buNone/>
            </a:pPr>
            <a:r>
              <a:rPr lang="pl-PL" dirty="0" err="1" smtClean="0"/>
              <a:t>when</a:t>
            </a:r>
            <a:endParaRPr lang="pl-PL" dirty="0" smtClean="0"/>
          </a:p>
          <a:p>
            <a:pPr marL="109728" indent="0">
              <a:buNone/>
            </a:pPr>
            <a:r>
              <a:rPr lang="pl-PL" dirty="0" smtClean="0"/>
              <a:t>	f : </a:t>
            </a:r>
            <a:r>
              <a:rPr lang="pl-PL" dirty="0" err="1" smtClean="0"/>
              <a:t>Fact</a:t>
            </a:r>
            <a:r>
              <a:rPr lang="pl-PL" dirty="0" smtClean="0"/>
              <a:t> ( </a:t>
            </a:r>
            <a:r>
              <a:rPr lang="pl-PL" dirty="0" err="1" smtClean="0"/>
              <a:t>confirmed</a:t>
            </a:r>
            <a:r>
              <a:rPr lang="pl-PL" dirty="0" smtClean="0"/>
              <a:t> == </a:t>
            </a:r>
            <a:r>
              <a:rPr lang="pl-PL" dirty="0" err="1" smtClean="0"/>
              <a:t>true</a:t>
            </a:r>
            <a:r>
              <a:rPr lang="pl-PL" dirty="0" smtClean="0"/>
              <a:t>)</a:t>
            </a:r>
          </a:p>
          <a:p>
            <a:pPr marL="109728" indent="0">
              <a:buNone/>
            </a:pPr>
            <a:r>
              <a:rPr lang="pl-PL" dirty="0"/>
              <a:t>	</a:t>
            </a:r>
            <a:r>
              <a:rPr lang="pl-PL" dirty="0" err="1" smtClean="0"/>
              <a:t>vehicle</a:t>
            </a:r>
            <a:r>
              <a:rPr lang="pl-PL" dirty="0" smtClean="0"/>
              <a:t> : </a:t>
            </a:r>
            <a:r>
              <a:rPr lang="pl-PL" dirty="0" err="1" smtClean="0"/>
              <a:t>Vehicle</a:t>
            </a:r>
            <a:r>
              <a:rPr lang="pl-PL" dirty="0" smtClean="0"/>
              <a:t> (</a:t>
            </a:r>
            <a:r>
              <a:rPr lang="pl-PL" dirty="0" err="1" smtClean="0"/>
              <a:t>noOfWheels</a:t>
            </a:r>
            <a:r>
              <a:rPr lang="pl-PL" dirty="0" smtClean="0"/>
              <a:t> &gt; 2)</a:t>
            </a:r>
          </a:p>
          <a:p>
            <a:pPr marL="109728" indent="0">
              <a:buNone/>
            </a:pPr>
            <a:r>
              <a:rPr lang="pl-PL" dirty="0"/>
              <a:t>	</a:t>
            </a:r>
            <a:r>
              <a:rPr lang="pl-PL" dirty="0" err="1" smtClean="0"/>
              <a:t>eval</a:t>
            </a:r>
            <a:r>
              <a:rPr lang="pl-PL" dirty="0" smtClean="0"/>
              <a:t> ()</a:t>
            </a:r>
            <a:endParaRPr lang="pl-PL" dirty="0"/>
          </a:p>
        </p:txBody>
      </p:sp>
      <p:sp>
        <p:nvSpPr>
          <p:cNvPr id="3" name="Tytuł 2"/>
          <p:cNvSpPr>
            <a:spLocks noGrp="1"/>
          </p:cNvSpPr>
          <p:nvPr>
            <p:ph type="title"/>
          </p:nvPr>
        </p:nvSpPr>
        <p:spPr/>
        <p:txBody>
          <a:bodyPr/>
          <a:lstStyle/>
          <a:p>
            <a:r>
              <a:rPr lang="pl-PL" dirty="0" err="1" smtClean="0"/>
              <a:t>Left</a:t>
            </a:r>
            <a:r>
              <a:rPr lang="pl-PL" dirty="0" smtClean="0"/>
              <a:t> </a:t>
            </a:r>
            <a:r>
              <a:rPr lang="pl-PL" dirty="0" err="1" smtClean="0"/>
              <a:t>Hand</a:t>
            </a:r>
            <a:r>
              <a:rPr lang="pl-PL" dirty="0" smtClean="0"/>
              <a:t> </a:t>
            </a:r>
            <a:r>
              <a:rPr lang="pl-PL" dirty="0" err="1" smtClean="0"/>
              <a:t>Side</a:t>
            </a:r>
            <a:r>
              <a:rPr lang="pl-PL" dirty="0" smtClean="0"/>
              <a:t> (</a:t>
            </a:r>
            <a:r>
              <a:rPr lang="pl-PL" dirty="0" err="1" smtClean="0"/>
              <a:t>conditions</a:t>
            </a:r>
            <a:r>
              <a:rPr lang="pl-PL" dirty="0"/>
              <a:t>)</a:t>
            </a:r>
          </a:p>
        </p:txBody>
      </p:sp>
    </p:spTree>
    <p:extLst>
      <p:ext uri="{BB962C8B-B14F-4D97-AF65-F5344CB8AC3E}">
        <p14:creationId xmlns:p14="http://schemas.microsoft.com/office/powerpoint/2010/main" val="9326983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normAutofit fontScale="92500" lnSpcReduction="10000"/>
          </a:bodyPr>
          <a:lstStyle/>
          <a:p>
            <a:pPr marL="109728" indent="0">
              <a:buNone/>
            </a:pPr>
            <a:r>
              <a:rPr lang="pl-PL" dirty="0" err="1" smtClean="0"/>
              <a:t>then</a:t>
            </a:r>
            <a:endParaRPr lang="pl-PL" dirty="0" smtClean="0"/>
          </a:p>
          <a:p>
            <a:pPr marL="109728" indent="0">
              <a:buNone/>
            </a:pPr>
            <a:r>
              <a:rPr lang="pl-PL" dirty="0" smtClean="0"/>
              <a:t>	insert(</a:t>
            </a:r>
            <a:r>
              <a:rPr lang="pl-PL" dirty="0" err="1" smtClean="0"/>
              <a:t>fact</a:t>
            </a:r>
            <a:r>
              <a:rPr lang="pl-PL" dirty="0" smtClean="0"/>
              <a:t>)</a:t>
            </a:r>
          </a:p>
          <a:p>
            <a:pPr marL="109728" indent="0">
              <a:buNone/>
            </a:pPr>
            <a:r>
              <a:rPr lang="pl-PL" dirty="0"/>
              <a:t>	</a:t>
            </a:r>
            <a:r>
              <a:rPr lang="pl-PL" dirty="0" err="1" smtClean="0"/>
              <a:t>insertLogical</a:t>
            </a:r>
            <a:r>
              <a:rPr lang="pl-PL" dirty="0" smtClean="0"/>
              <a:t>(</a:t>
            </a:r>
            <a:r>
              <a:rPr lang="pl-PL" dirty="0" err="1" smtClean="0"/>
              <a:t>fact</a:t>
            </a:r>
            <a:r>
              <a:rPr lang="pl-PL" dirty="0" smtClean="0"/>
              <a:t>)</a:t>
            </a:r>
          </a:p>
          <a:p>
            <a:pPr marL="109728" indent="0">
              <a:buNone/>
            </a:pPr>
            <a:r>
              <a:rPr lang="pl-PL" dirty="0" smtClean="0"/>
              <a:t>	</a:t>
            </a:r>
            <a:r>
              <a:rPr lang="pl-PL" dirty="0" err="1" smtClean="0"/>
              <a:t>update</a:t>
            </a:r>
            <a:r>
              <a:rPr lang="pl-PL" dirty="0" smtClean="0"/>
              <a:t>(</a:t>
            </a:r>
            <a:r>
              <a:rPr lang="pl-PL" dirty="0" err="1" smtClean="0"/>
              <a:t>fact</a:t>
            </a:r>
            <a:r>
              <a:rPr lang="pl-PL" dirty="0" smtClean="0"/>
              <a:t>)</a:t>
            </a:r>
          </a:p>
          <a:p>
            <a:pPr marL="109728" indent="0">
              <a:buNone/>
            </a:pPr>
            <a:r>
              <a:rPr lang="pl-PL" dirty="0"/>
              <a:t>	</a:t>
            </a:r>
            <a:r>
              <a:rPr lang="pl-PL" dirty="0" err="1" smtClean="0"/>
              <a:t>retract</a:t>
            </a:r>
            <a:r>
              <a:rPr lang="pl-PL" dirty="0" smtClean="0"/>
              <a:t>(</a:t>
            </a:r>
            <a:r>
              <a:rPr lang="pl-PL" dirty="0" err="1" smtClean="0"/>
              <a:t>fact</a:t>
            </a:r>
            <a:r>
              <a:rPr lang="pl-PL" dirty="0" smtClean="0"/>
              <a:t>)</a:t>
            </a:r>
          </a:p>
          <a:p>
            <a:pPr marL="109728" indent="0">
              <a:buNone/>
            </a:pPr>
            <a:r>
              <a:rPr lang="pl-PL" dirty="0"/>
              <a:t>	</a:t>
            </a:r>
            <a:r>
              <a:rPr lang="pl-PL" dirty="0" err="1"/>
              <a:t>modify</a:t>
            </a:r>
            <a:r>
              <a:rPr lang="pl-PL" dirty="0"/>
              <a:t> ( &lt;</a:t>
            </a:r>
            <a:r>
              <a:rPr lang="pl-PL" dirty="0" err="1"/>
              <a:t>fact-expression</a:t>
            </a:r>
            <a:r>
              <a:rPr lang="pl-PL" dirty="0"/>
              <a:t>&gt; ) {</a:t>
            </a:r>
          </a:p>
          <a:p>
            <a:pPr marL="109728" indent="0">
              <a:buNone/>
            </a:pPr>
            <a:r>
              <a:rPr lang="pl-PL" dirty="0" smtClean="0"/>
              <a:t>	    	&lt;</a:t>
            </a:r>
            <a:r>
              <a:rPr lang="pl-PL" dirty="0" err="1"/>
              <a:t>expression</a:t>
            </a:r>
            <a:r>
              <a:rPr lang="pl-PL" dirty="0"/>
              <a:t>&gt; </a:t>
            </a:r>
            <a:endParaRPr lang="pl-PL" dirty="0" smtClean="0"/>
          </a:p>
          <a:p>
            <a:pPr marL="109728" indent="0">
              <a:buNone/>
            </a:pPr>
            <a:r>
              <a:rPr lang="pl-PL" dirty="0"/>
              <a:t>	</a:t>
            </a:r>
            <a:r>
              <a:rPr lang="pl-PL" dirty="0" smtClean="0"/>
              <a:t>	[ </a:t>
            </a:r>
            <a:r>
              <a:rPr lang="pl-PL" dirty="0"/>
              <a:t>, &lt;</a:t>
            </a:r>
            <a:r>
              <a:rPr lang="pl-PL" dirty="0" err="1"/>
              <a:t>expression</a:t>
            </a:r>
            <a:r>
              <a:rPr lang="pl-PL" dirty="0"/>
              <a:t>&gt; </a:t>
            </a:r>
            <a:r>
              <a:rPr lang="pl-PL" dirty="0" smtClean="0"/>
              <a:t>]</a:t>
            </a:r>
            <a:endParaRPr lang="pl-PL" dirty="0"/>
          </a:p>
          <a:p>
            <a:pPr marL="109728" indent="0">
              <a:buNone/>
            </a:pPr>
            <a:r>
              <a:rPr lang="pl-PL" dirty="0" smtClean="0"/>
              <a:t>	}</a:t>
            </a:r>
          </a:p>
          <a:p>
            <a:pPr marL="109728" indent="0">
              <a:buNone/>
            </a:pPr>
            <a:r>
              <a:rPr lang="pl-PL" dirty="0"/>
              <a:t>	</a:t>
            </a:r>
            <a:r>
              <a:rPr lang="pl-PL" i="1" dirty="0" err="1" smtClean="0"/>
              <a:t>some</a:t>
            </a:r>
            <a:r>
              <a:rPr lang="pl-PL" i="1" dirty="0" smtClean="0"/>
              <a:t> Java</a:t>
            </a:r>
            <a:endParaRPr lang="pl-PL" dirty="0" smtClean="0"/>
          </a:p>
          <a:p>
            <a:pPr marL="109728" indent="0">
              <a:buNone/>
            </a:pPr>
            <a:r>
              <a:rPr lang="pl-PL" dirty="0"/>
              <a:t>	</a:t>
            </a:r>
          </a:p>
        </p:txBody>
      </p:sp>
      <p:sp>
        <p:nvSpPr>
          <p:cNvPr id="3" name="Tytuł 2"/>
          <p:cNvSpPr>
            <a:spLocks noGrp="1"/>
          </p:cNvSpPr>
          <p:nvPr>
            <p:ph type="title"/>
          </p:nvPr>
        </p:nvSpPr>
        <p:spPr/>
        <p:txBody>
          <a:bodyPr/>
          <a:lstStyle/>
          <a:p>
            <a:r>
              <a:rPr lang="pl-PL" dirty="0" smtClean="0"/>
              <a:t>Right </a:t>
            </a:r>
            <a:r>
              <a:rPr lang="pl-PL" dirty="0" err="1" smtClean="0"/>
              <a:t>Hand</a:t>
            </a:r>
            <a:r>
              <a:rPr lang="pl-PL" dirty="0" smtClean="0"/>
              <a:t> </a:t>
            </a:r>
            <a:r>
              <a:rPr lang="pl-PL" dirty="0" err="1" smtClean="0"/>
              <a:t>Side</a:t>
            </a:r>
            <a:r>
              <a:rPr lang="pl-PL" dirty="0" smtClean="0"/>
              <a:t> (RHS)</a:t>
            </a:r>
            <a:endParaRPr lang="pl-PL" dirty="0"/>
          </a:p>
        </p:txBody>
      </p:sp>
    </p:spTree>
    <p:extLst>
      <p:ext uri="{BB962C8B-B14F-4D97-AF65-F5344CB8AC3E}">
        <p14:creationId xmlns:p14="http://schemas.microsoft.com/office/powerpoint/2010/main" val="13941994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normAutofit/>
          </a:bodyPr>
          <a:lstStyle/>
          <a:p>
            <a:pPr marL="109728" indent="0">
              <a:buNone/>
            </a:pPr>
            <a:r>
              <a:rPr lang="en-GB" sz="2000" dirty="0" smtClean="0">
                <a:latin typeface="Lucida Console" panose="020B0609040504020204" pitchFamily="49" charset="0"/>
              </a:rPr>
              <a:t>&lt;</a:t>
            </a:r>
            <a:r>
              <a:rPr lang="en-GB" sz="2000" dirty="0" err="1">
                <a:latin typeface="Lucida Console" panose="020B0609040504020204" pitchFamily="49" charset="0"/>
              </a:rPr>
              <a:t>dependencyManagement</a:t>
            </a:r>
            <a:r>
              <a:rPr lang="en-GB" sz="2000" dirty="0">
                <a:latin typeface="Lucida Console" panose="020B0609040504020204" pitchFamily="49" charset="0"/>
              </a:rPr>
              <a:t>&gt;</a:t>
            </a:r>
          </a:p>
          <a:p>
            <a:pPr marL="109728" indent="0">
              <a:buNone/>
            </a:pPr>
            <a:r>
              <a:rPr lang="pl-PL" sz="2000" dirty="0">
                <a:latin typeface="Lucida Console" panose="020B0609040504020204" pitchFamily="49" charset="0"/>
              </a:rPr>
              <a:t> </a:t>
            </a:r>
            <a:r>
              <a:rPr lang="pl-PL" sz="2000" dirty="0" smtClean="0">
                <a:latin typeface="Lucida Console" panose="020B0609040504020204" pitchFamily="49" charset="0"/>
              </a:rPr>
              <a:t> </a:t>
            </a:r>
            <a:r>
              <a:rPr lang="en-GB" sz="2000" dirty="0" smtClean="0">
                <a:latin typeface="Lucida Console" panose="020B0609040504020204" pitchFamily="49" charset="0"/>
              </a:rPr>
              <a:t>&lt;</a:t>
            </a:r>
            <a:r>
              <a:rPr lang="en-GB" sz="2000" dirty="0">
                <a:latin typeface="Lucida Console" panose="020B0609040504020204" pitchFamily="49" charset="0"/>
              </a:rPr>
              <a:t>dependencies&gt;</a:t>
            </a:r>
          </a:p>
          <a:p>
            <a:pPr marL="109728" indent="0">
              <a:buNone/>
            </a:pPr>
            <a:r>
              <a:rPr lang="pl-PL" sz="2000" dirty="0" smtClean="0">
                <a:latin typeface="Lucida Console" panose="020B0609040504020204" pitchFamily="49" charset="0"/>
              </a:rPr>
              <a:t>    </a:t>
            </a:r>
            <a:r>
              <a:rPr lang="en-GB" sz="2000" dirty="0" smtClean="0">
                <a:latin typeface="Lucida Console" panose="020B0609040504020204" pitchFamily="49" charset="0"/>
              </a:rPr>
              <a:t>&lt;</a:t>
            </a:r>
            <a:r>
              <a:rPr lang="en-GB" sz="2000" dirty="0">
                <a:latin typeface="Lucida Console" panose="020B0609040504020204" pitchFamily="49" charset="0"/>
              </a:rPr>
              <a:t>dependency&gt;</a:t>
            </a:r>
          </a:p>
          <a:p>
            <a:pPr marL="109728" indent="0">
              <a:buNone/>
            </a:pPr>
            <a:r>
              <a:rPr lang="pl-PL" sz="2000" dirty="0" smtClean="0">
                <a:latin typeface="Lucida Console" panose="020B0609040504020204" pitchFamily="49" charset="0"/>
              </a:rPr>
              <a:t>      </a:t>
            </a:r>
            <a:r>
              <a:rPr lang="en-GB" sz="2000" dirty="0" smtClean="0">
                <a:latin typeface="Lucida Console" panose="020B0609040504020204" pitchFamily="49" charset="0"/>
              </a:rPr>
              <a:t>&lt;</a:t>
            </a:r>
            <a:r>
              <a:rPr lang="en-GB" sz="2000" dirty="0" err="1">
                <a:latin typeface="Lucida Console" panose="020B0609040504020204" pitchFamily="49" charset="0"/>
              </a:rPr>
              <a:t>groupId</a:t>
            </a:r>
            <a:r>
              <a:rPr lang="en-GB" sz="2000" dirty="0">
                <a:latin typeface="Lucida Console" panose="020B0609040504020204" pitchFamily="49" charset="0"/>
              </a:rPr>
              <a:t>&gt;</a:t>
            </a:r>
            <a:r>
              <a:rPr lang="en-GB" sz="2000" dirty="0" err="1">
                <a:latin typeface="Lucida Console" panose="020B0609040504020204" pitchFamily="49" charset="0"/>
              </a:rPr>
              <a:t>org.drools</a:t>
            </a:r>
            <a:r>
              <a:rPr lang="en-GB" sz="2000" dirty="0">
                <a:latin typeface="Lucida Console" panose="020B0609040504020204" pitchFamily="49" charset="0"/>
              </a:rPr>
              <a:t>&lt;/</a:t>
            </a:r>
            <a:r>
              <a:rPr lang="en-GB" sz="2000" dirty="0" err="1">
                <a:latin typeface="Lucida Console" panose="020B0609040504020204" pitchFamily="49" charset="0"/>
              </a:rPr>
              <a:t>groupId</a:t>
            </a:r>
            <a:r>
              <a:rPr lang="en-GB" sz="2000" dirty="0">
                <a:latin typeface="Lucida Console" panose="020B0609040504020204" pitchFamily="49" charset="0"/>
              </a:rPr>
              <a:t>&gt;</a:t>
            </a:r>
          </a:p>
          <a:p>
            <a:pPr marL="109728" indent="0">
              <a:buNone/>
            </a:pPr>
            <a:r>
              <a:rPr lang="pl-PL" sz="2000" dirty="0" smtClean="0">
                <a:latin typeface="Lucida Console" panose="020B0609040504020204" pitchFamily="49" charset="0"/>
              </a:rPr>
              <a:t>      </a:t>
            </a:r>
            <a:r>
              <a:rPr lang="en-GB" sz="2000" dirty="0" smtClean="0">
                <a:latin typeface="Lucida Console" panose="020B0609040504020204" pitchFamily="49" charset="0"/>
              </a:rPr>
              <a:t>&lt;</a:t>
            </a:r>
            <a:r>
              <a:rPr lang="en-GB" sz="2000" dirty="0" err="1">
                <a:latin typeface="Lucida Console" panose="020B0609040504020204" pitchFamily="49" charset="0"/>
              </a:rPr>
              <a:t>artifactId</a:t>
            </a:r>
            <a:r>
              <a:rPr lang="en-GB" sz="2000" dirty="0">
                <a:latin typeface="Lucida Console" panose="020B0609040504020204" pitchFamily="49" charset="0"/>
              </a:rPr>
              <a:t>&gt;drools-</a:t>
            </a:r>
            <a:r>
              <a:rPr lang="en-GB" sz="2000" dirty="0" err="1">
                <a:latin typeface="Lucida Console" panose="020B0609040504020204" pitchFamily="49" charset="0"/>
              </a:rPr>
              <a:t>bom</a:t>
            </a:r>
            <a:r>
              <a:rPr lang="en-GB" sz="2000" dirty="0">
                <a:latin typeface="Lucida Console" panose="020B0609040504020204" pitchFamily="49" charset="0"/>
              </a:rPr>
              <a:t>&lt;/</a:t>
            </a:r>
            <a:r>
              <a:rPr lang="en-GB" sz="2000" dirty="0" err="1">
                <a:latin typeface="Lucida Console" panose="020B0609040504020204" pitchFamily="49" charset="0"/>
              </a:rPr>
              <a:t>artifactId</a:t>
            </a:r>
            <a:r>
              <a:rPr lang="en-GB" sz="2000" dirty="0">
                <a:latin typeface="Lucida Console" panose="020B0609040504020204" pitchFamily="49" charset="0"/>
              </a:rPr>
              <a:t>&gt;</a:t>
            </a:r>
          </a:p>
          <a:p>
            <a:pPr marL="109728" indent="0">
              <a:buNone/>
            </a:pPr>
            <a:r>
              <a:rPr lang="pl-PL" sz="2000" dirty="0" smtClean="0">
                <a:latin typeface="Lucida Console" panose="020B0609040504020204" pitchFamily="49" charset="0"/>
              </a:rPr>
              <a:t>      </a:t>
            </a:r>
            <a:r>
              <a:rPr lang="en-GB" sz="2000" dirty="0" smtClean="0">
                <a:latin typeface="Lucida Console" panose="020B0609040504020204" pitchFamily="49" charset="0"/>
              </a:rPr>
              <a:t>&lt;</a:t>
            </a:r>
            <a:r>
              <a:rPr lang="en-GB" sz="2000" dirty="0">
                <a:latin typeface="Lucida Console" panose="020B0609040504020204" pitchFamily="49" charset="0"/>
              </a:rPr>
              <a:t>type&gt;</a:t>
            </a:r>
            <a:r>
              <a:rPr lang="en-GB" sz="2000" dirty="0" err="1">
                <a:latin typeface="Lucida Console" panose="020B0609040504020204" pitchFamily="49" charset="0"/>
              </a:rPr>
              <a:t>pom</a:t>
            </a:r>
            <a:r>
              <a:rPr lang="en-GB" sz="2000" dirty="0">
                <a:latin typeface="Lucida Console" panose="020B0609040504020204" pitchFamily="49" charset="0"/>
              </a:rPr>
              <a:t>&lt;/type&gt;</a:t>
            </a:r>
          </a:p>
          <a:p>
            <a:pPr marL="109728" indent="0">
              <a:buNone/>
            </a:pPr>
            <a:r>
              <a:rPr lang="pl-PL" sz="2000" dirty="0" smtClean="0">
                <a:latin typeface="Lucida Console" panose="020B0609040504020204" pitchFamily="49" charset="0"/>
              </a:rPr>
              <a:t>      </a:t>
            </a:r>
            <a:r>
              <a:rPr lang="en-GB" sz="2000" dirty="0" smtClean="0">
                <a:latin typeface="Lucida Console" panose="020B0609040504020204" pitchFamily="49" charset="0"/>
              </a:rPr>
              <a:t>&lt;</a:t>
            </a:r>
            <a:r>
              <a:rPr lang="en-GB" sz="2000" dirty="0">
                <a:latin typeface="Lucida Console" panose="020B0609040504020204" pitchFamily="49" charset="0"/>
              </a:rPr>
              <a:t>version&gt;6.0.1.Final&lt;/version&gt;</a:t>
            </a:r>
          </a:p>
          <a:p>
            <a:pPr marL="109728" indent="0">
              <a:buNone/>
            </a:pPr>
            <a:r>
              <a:rPr lang="pl-PL" sz="2000" dirty="0" smtClean="0">
                <a:latin typeface="Lucida Console" panose="020B0609040504020204" pitchFamily="49" charset="0"/>
              </a:rPr>
              <a:t>      </a:t>
            </a:r>
            <a:r>
              <a:rPr lang="en-GB" sz="2000" dirty="0" smtClean="0">
                <a:latin typeface="Lucida Console" panose="020B0609040504020204" pitchFamily="49" charset="0"/>
              </a:rPr>
              <a:t>&lt;</a:t>
            </a:r>
            <a:r>
              <a:rPr lang="en-GB" sz="2000" dirty="0">
                <a:latin typeface="Lucida Console" panose="020B0609040504020204" pitchFamily="49" charset="0"/>
              </a:rPr>
              <a:t>scope&gt;import&lt;/scope</a:t>
            </a:r>
            <a:r>
              <a:rPr lang="en-GB" sz="2000" dirty="0" smtClean="0">
                <a:latin typeface="Lucida Console" panose="020B0609040504020204" pitchFamily="49" charset="0"/>
              </a:rPr>
              <a:t>&gt;</a:t>
            </a:r>
            <a:endParaRPr lang="pl-PL" sz="2000" dirty="0" smtClean="0">
              <a:latin typeface="Lucida Console" panose="020B0609040504020204" pitchFamily="49" charset="0"/>
            </a:endParaRPr>
          </a:p>
          <a:p>
            <a:pPr marL="109728" indent="0">
              <a:buNone/>
            </a:pPr>
            <a:r>
              <a:rPr lang="pl-PL" sz="2000" dirty="0">
                <a:latin typeface="Lucida Console" panose="020B0609040504020204" pitchFamily="49" charset="0"/>
              </a:rPr>
              <a:t> </a:t>
            </a:r>
            <a:r>
              <a:rPr lang="pl-PL" sz="2000" dirty="0" smtClean="0">
                <a:latin typeface="Lucida Console" panose="020B0609040504020204" pitchFamily="49" charset="0"/>
              </a:rPr>
              <a:t>   </a:t>
            </a:r>
            <a:r>
              <a:rPr lang="en-GB" sz="2000" dirty="0" smtClean="0">
                <a:latin typeface="Lucida Console" panose="020B0609040504020204" pitchFamily="49" charset="0"/>
              </a:rPr>
              <a:t>&lt;/</a:t>
            </a:r>
            <a:r>
              <a:rPr lang="en-GB" sz="2000" dirty="0">
                <a:latin typeface="Lucida Console" panose="020B0609040504020204" pitchFamily="49" charset="0"/>
              </a:rPr>
              <a:t>dependency</a:t>
            </a:r>
            <a:r>
              <a:rPr lang="en-GB" sz="2000" dirty="0" smtClean="0">
                <a:latin typeface="Lucida Console" panose="020B0609040504020204" pitchFamily="49" charset="0"/>
              </a:rPr>
              <a:t>&gt;</a:t>
            </a:r>
            <a:endParaRPr lang="pl-PL" sz="2000" dirty="0" smtClean="0">
              <a:latin typeface="Lucida Console" panose="020B0609040504020204" pitchFamily="49" charset="0"/>
            </a:endParaRPr>
          </a:p>
          <a:p>
            <a:pPr marL="109728" indent="0">
              <a:buNone/>
            </a:pPr>
            <a:r>
              <a:rPr lang="pl-PL" sz="2000" dirty="0" smtClean="0">
                <a:latin typeface="Lucida Console" panose="020B0609040504020204" pitchFamily="49" charset="0"/>
              </a:rPr>
              <a:t>    </a:t>
            </a:r>
            <a:r>
              <a:rPr lang="en-GB" sz="2000" dirty="0" smtClean="0">
                <a:latin typeface="Lucida Console" panose="020B0609040504020204" pitchFamily="49" charset="0"/>
              </a:rPr>
              <a:t>&lt;</a:t>
            </a:r>
            <a:r>
              <a:rPr lang="pl-PL" sz="2000" dirty="0" smtClean="0">
                <a:latin typeface="Lucida Console" panose="020B0609040504020204" pitchFamily="49" charset="0"/>
              </a:rPr>
              <a:t>/</a:t>
            </a:r>
            <a:r>
              <a:rPr lang="en-GB" sz="2000" dirty="0" smtClean="0">
                <a:latin typeface="Lucida Console" panose="020B0609040504020204" pitchFamily="49" charset="0"/>
              </a:rPr>
              <a:t>dependencies</a:t>
            </a:r>
            <a:r>
              <a:rPr lang="en-GB" sz="2000" dirty="0">
                <a:latin typeface="Lucida Console" panose="020B0609040504020204" pitchFamily="49" charset="0"/>
              </a:rPr>
              <a:t>&gt;</a:t>
            </a:r>
          </a:p>
          <a:p>
            <a:pPr marL="109728" indent="0">
              <a:buNone/>
            </a:pPr>
            <a:r>
              <a:rPr lang="en-GB" sz="2000" dirty="0" smtClean="0">
                <a:latin typeface="Lucida Console" panose="020B0609040504020204" pitchFamily="49" charset="0"/>
              </a:rPr>
              <a:t>&lt;</a:t>
            </a:r>
            <a:r>
              <a:rPr lang="pl-PL" sz="2000" dirty="0" smtClean="0">
                <a:latin typeface="Lucida Console" panose="020B0609040504020204" pitchFamily="49" charset="0"/>
              </a:rPr>
              <a:t>/</a:t>
            </a:r>
            <a:r>
              <a:rPr lang="en-GB" sz="2000" dirty="0" err="1" smtClean="0">
                <a:latin typeface="Lucida Console" panose="020B0609040504020204" pitchFamily="49" charset="0"/>
              </a:rPr>
              <a:t>dependencyManagement</a:t>
            </a:r>
            <a:r>
              <a:rPr lang="en-GB" sz="2000" dirty="0" smtClean="0">
                <a:latin typeface="Lucida Console" panose="020B0609040504020204" pitchFamily="49" charset="0"/>
              </a:rPr>
              <a:t>&gt;</a:t>
            </a:r>
          </a:p>
          <a:p>
            <a:pPr marL="109728" indent="0">
              <a:buNone/>
            </a:pPr>
            <a:endParaRPr lang="en-GB" sz="2000" dirty="0"/>
          </a:p>
        </p:txBody>
      </p:sp>
      <p:sp>
        <p:nvSpPr>
          <p:cNvPr id="3" name="Tytuł 2"/>
          <p:cNvSpPr>
            <a:spLocks noGrp="1"/>
          </p:cNvSpPr>
          <p:nvPr>
            <p:ph type="title"/>
          </p:nvPr>
        </p:nvSpPr>
        <p:spPr/>
        <p:txBody>
          <a:bodyPr/>
          <a:lstStyle/>
          <a:p>
            <a:r>
              <a:rPr lang="pl-PL" dirty="0" smtClean="0"/>
              <a:t>How to start in </a:t>
            </a:r>
            <a:r>
              <a:rPr lang="pl-PL" dirty="0" err="1" smtClean="0"/>
              <a:t>practice</a:t>
            </a:r>
            <a:r>
              <a:rPr lang="pl-PL" dirty="0" smtClean="0"/>
              <a:t>? (1)</a:t>
            </a:r>
            <a:endParaRPr lang="en-GB" dirty="0"/>
          </a:p>
        </p:txBody>
      </p:sp>
    </p:spTree>
    <p:extLst>
      <p:ext uri="{BB962C8B-B14F-4D97-AF65-F5344CB8AC3E}">
        <p14:creationId xmlns:p14="http://schemas.microsoft.com/office/powerpoint/2010/main" val="8675217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ytuł 2"/>
          <p:cNvSpPr>
            <a:spLocks noGrp="1"/>
          </p:cNvSpPr>
          <p:nvPr>
            <p:ph type="title"/>
          </p:nvPr>
        </p:nvSpPr>
        <p:spPr/>
        <p:txBody>
          <a:bodyPr/>
          <a:lstStyle/>
          <a:p>
            <a:r>
              <a:rPr lang="pl-PL" dirty="0" smtClean="0"/>
              <a:t>How to start in </a:t>
            </a:r>
            <a:r>
              <a:rPr lang="pl-PL" dirty="0" err="1" smtClean="0"/>
              <a:t>practice</a:t>
            </a:r>
            <a:r>
              <a:rPr lang="pl-PL" dirty="0" smtClean="0"/>
              <a:t>? (2)</a:t>
            </a:r>
            <a:endParaRPr lang="en-GB" dirty="0"/>
          </a:p>
        </p:txBody>
      </p:sp>
      <p:sp>
        <p:nvSpPr>
          <p:cNvPr id="4" name="Symbol zastępczy zawartości 5"/>
          <p:cNvSpPr>
            <a:spLocks noGrp="1"/>
          </p:cNvSpPr>
          <p:nvPr>
            <p:ph idx="1"/>
          </p:nvPr>
        </p:nvSpPr>
        <p:spPr/>
        <p:txBody>
          <a:bodyPr>
            <a:noAutofit/>
          </a:bodyPr>
          <a:lstStyle/>
          <a:p>
            <a:pPr marL="109728" indent="0">
              <a:buNone/>
            </a:pPr>
            <a:r>
              <a:rPr lang="en-GB" sz="2000" dirty="0">
                <a:latin typeface="Lucida Console" panose="020B0609040504020204" pitchFamily="49" charset="0"/>
              </a:rPr>
              <a:t>&lt;dependencies&gt;</a:t>
            </a:r>
          </a:p>
          <a:p>
            <a:pPr marL="109728" indent="0">
              <a:buNone/>
            </a:pPr>
            <a:r>
              <a:rPr lang="pl-PL" sz="2000" dirty="0" smtClean="0">
                <a:latin typeface="Lucida Console" panose="020B0609040504020204" pitchFamily="49" charset="0"/>
              </a:rPr>
              <a:t>  </a:t>
            </a:r>
            <a:r>
              <a:rPr lang="en-GB" sz="2000" dirty="0" smtClean="0">
                <a:latin typeface="Lucida Console" panose="020B0609040504020204" pitchFamily="49" charset="0"/>
              </a:rPr>
              <a:t>&lt;</a:t>
            </a:r>
            <a:r>
              <a:rPr lang="en-GB" sz="2000" dirty="0">
                <a:latin typeface="Lucida Console" panose="020B0609040504020204" pitchFamily="49" charset="0"/>
              </a:rPr>
              <a:t>dependency&gt;</a:t>
            </a:r>
          </a:p>
          <a:p>
            <a:pPr marL="109728" indent="0">
              <a:buNone/>
            </a:pPr>
            <a:r>
              <a:rPr lang="pl-PL" sz="2000" dirty="0" smtClean="0">
                <a:latin typeface="Lucida Console" panose="020B0609040504020204" pitchFamily="49" charset="0"/>
              </a:rPr>
              <a:t>    </a:t>
            </a:r>
            <a:r>
              <a:rPr lang="en-GB" sz="2000" dirty="0" smtClean="0">
                <a:latin typeface="Lucida Console" panose="020B0609040504020204" pitchFamily="49" charset="0"/>
              </a:rPr>
              <a:t>&lt;</a:t>
            </a:r>
            <a:r>
              <a:rPr lang="en-GB" sz="2000" dirty="0" err="1">
                <a:latin typeface="Lucida Console" panose="020B0609040504020204" pitchFamily="49" charset="0"/>
              </a:rPr>
              <a:t>groupId</a:t>
            </a:r>
            <a:r>
              <a:rPr lang="en-GB" sz="2000" dirty="0">
                <a:latin typeface="Lucida Console" panose="020B0609040504020204" pitchFamily="49" charset="0"/>
              </a:rPr>
              <a:t>&gt;</a:t>
            </a:r>
            <a:r>
              <a:rPr lang="en-GB" sz="2000" dirty="0" err="1">
                <a:latin typeface="Lucida Console" panose="020B0609040504020204" pitchFamily="49" charset="0"/>
              </a:rPr>
              <a:t>org.kie</a:t>
            </a:r>
            <a:r>
              <a:rPr lang="en-GB" sz="2000" dirty="0">
                <a:latin typeface="Lucida Console" panose="020B0609040504020204" pitchFamily="49" charset="0"/>
              </a:rPr>
              <a:t>&lt;/</a:t>
            </a:r>
            <a:r>
              <a:rPr lang="en-GB" sz="2000" dirty="0" err="1">
                <a:latin typeface="Lucida Console" panose="020B0609040504020204" pitchFamily="49" charset="0"/>
              </a:rPr>
              <a:t>groupId</a:t>
            </a:r>
            <a:r>
              <a:rPr lang="en-GB" sz="2000" dirty="0">
                <a:latin typeface="Lucida Console" panose="020B0609040504020204" pitchFamily="49" charset="0"/>
              </a:rPr>
              <a:t>&gt;</a:t>
            </a:r>
          </a:p>
          <a:p>
            <a:pPr marL="109728" indent="0">
              <a:buNone/>
            </a:pPr>
            <a:r>
              <a:rPr lang="pl-PL" sz="2000" dirty="0" smtClean="0">
                <a:latin typeface="Lucida Console" panose="020B0609040504020204" pitchFamily="49" charset="0"/>
              </a:rPr>
              <a:t>    </a:t>
            </a:r>
            <a:r>
              <a:rPr lang="en-GB" sz="2000" dirty="0" smtClean="0">
                <a:latin typeface="Lucida Console" panose="020B0609040504020204" pitchFamily="49" charset="0"/>
              </a:rPr>
              <a:t>&lt;</a:t>
            </a:r>
            <a:r>
              <a:rPr lang="en-GB" sz="2000" dirty="0" err="1">
                <a:latin typeface="Lucida Console" panose="020B0609040504020204" pitchFamily="49" charset="0"/>
              </a:rPr>
              <a:t>artifactId</a:t>
            </a:r>
            <a:r>
              <a:rPr lang="en-GB" sz="2000" dirty="0">
                <a:latin typeface="Lucida Console" panose="020B0609040504020204" pitchFamily="49" charset="0"/>
              </a:rPr>
              <a:t>&gt;</a:t>
            </a:r>
            <a:r>
              <a:rPr lang="en-GB" sz="2000" dirty="0" err="1">
                <a:latin typeface="Lucida Console" panose="020B0609040504020204" pitchFamily="49" charset="0"/>
              </a:rPr>
              <a:t>kie-api</a:t>
            </a:r>
            <a:r>
              <a:rPr lang="en-GB" sz="2000" dirty="0">
                <a:latin typeface="Lucida Console" panose="020B0609040504020204" pitchFamily="49" charset="0"/>
              </a:rPr>
              <a:t>&lt;/</a:t>
            </a:r>
            <a:r>
              <a:rPr lang="en-GB" sz="2000" dirty="0" err="1">
                <a:latin typeface="Lucida Console" panose="020B0609040504020204" pitchFamily="49" charset="0"/>
              </a:rPr>
              <a:t>artifactId</a:t>
            </a:r>
            <a:r>
              <a:rPr lang="en-GB" sz="2000" dirty="0">
                <a:latin typeface="Lucida Console" panose="020B0609040504020204" pitchFamily="49" charset="0"/>
              </a:rPr>
              <a:t>&gt;</a:t>
            </a:r>
          </a:p>
          <a:p>
            <a:pPr marL="109728" indent="0">
              <a:buNone/>
            </a:pPr>
            <a:r>
              <a:rPr lang="pl-PL" sz="2000" dirty="0" smtClean="0">
                <a:latin typeface="Lucida Console" panose="020B0609040504020204" pitchFamily="49" charset="0"/>
              </a:rPr>
              <a:t>  </a:t>
            </a:r>
            <a:r>
              <a:rPr lang="en-GB" sz="2000" dirty="0" smtClean="0">
                <a:latin typeface="Lucida Console" panose="020B0609040504020204" pitchFamily="49" charset="0"/>
              </a:rPr>
              <a:t>&lt;/</a:t>
            </a:r>
            <a:r>
              <a:rPr lang="en-GB" sz="2000" dirty="0">
                <a:latin typeface="Lucida Console" panose="020B0609040504020204" pitchFamily="49" charset="0"/>
              </a:rPr>
              <a:t>dependency&gt;</a:t>
            </a:r>
          </a:p>
          <a:p>
            <a:pPr marL="109728" indent="0">
              <a:buNone/>
            </a:pPr>
            <a:r>
              <a:rPr lang="pl-PL" sz="2000" dirty="0" smtClean="0">
                <a:latin typeface="Lucida Console" panose="020B0609040504020204" pitchFamily="49" charset="0"/>
              </a:rPr>
              <a:t>  </a:t>
            </a:r>
            <a:r>
              <a:rPr lang="en-GB" sz="2000" dirty="0" smtClean="0">
                <a:latin typeface="Lucida Console" panose="020B0609040504020204" pitchFamily="49" charset="0"/>
              </a:rPr>
              <a:t>&lt;</a:t>
            </a:r>
            <a:r>
              <a:rPr lang="en-GB" sz="2000" dirty="0">
                <a:latin typeface="Lucida Console" panose="020B0609040504020204" pitchFamily="49" charset="0"/>
              </a:rPr>
              <a:t>dependency&gt;</a:t>
            </a:r>
          </a:p>
          <a:p>
            <a:pPr marL="109728" indent="0">
              <a:buNone/>
            </a:pPr>
            <a:r>
              <a:rPr lang="pl-PL" sz="2000" dirty="0" smtClean="0">
                <a:latin typeface="Lucida Console" panose="020B0609040504020204" pitchFamily="49" charset="0"/>
              </a:rPr>
              <a:t>    </a:t>
            </a:r>
            <a:r>
              <a:rPr lang="en-GB" sz="2000" dirty="0" smtClean="0">
                <a:latin typeface="Lucida Console" panose="020B0609040504020204" pitchFamily="49" charset="0"/>
              </a:rPr>
              <a:t>&lt;</a:t>
            </a:r>
            <a:r>
              <a:rPr lang="en-GB" sz="2000" dirty="0" err="1">
                <a:latin typeface="Lucida Console" panose="020B0609040504020204" pitchFamily="49" charset="0"/>
              </a:rPr>
              <a:t>groupId</a:t>
            </a:r>
            <a:r>
              <a:rPr lang="en-GB" sz="2000" dirty="0">
                <a:latin typeface="Lucida Console" panose="020B0609040504020204" pitchFamily="49" charset="0"/>
              </a:rPr>
              <a:t>&gt;</a:t>
            </a:r>
            <a:r>
              <a:rPr lang="en-GB" sz="2000" dirty="0" err="1">
                <a:latin typeface="Lucida Console" panose="020B0609040504020204" pitchFamily="49" charset="0"/>
              </a:rPr>
              <a:t>org.drools</a:t>
            </a:r>
            <a:r>
              <a:rPr lang="en-GB" sz="2000" dirty="0">
                <a:latin typeface="Lucida Console" panose="020B0609040504020204" pitchFamily="49" charset="0"/>
              </a:rPr>
              <a:t>&lt;/</a:t>
            </a:r>
            <a:r>
              <a:rPr lang="en-GB" sz="2000" dirty="0" err="1">
                <a:latin typeface="Lucida Console" panose="020B0609040504020204" pitchFamily="49" charset="0"/>
              </a:rPr>
              <a:t>groupId</a:t>
            </a:r>
            <a:r>
              <a:rPr lang="en-GB" sz="2000" dirty="0">
                <a:latin typeface="Lucida Console" panose="020B0609040504020204" pitchFamily="49" charset="0"/>
              </a:rPr>
              <a:t>&gt;</a:t>
            </a:r>
          </a:p>
          <a:p>
            <a:pPr marL="109728" indent="0">
              <a:buNone/>
            </a:pPr>
            <a:r>
              <a:rPr lang="pl-PL" sz="2000" dirty="0" smtClean="0">
                <a:latin typeface="Lucida Console" panose="020B0609040504020204" pitchFamily="49" charset="0"/>
              </a:rPr>
              <a:t>    </a:t>
            </a:r>
            <a:r>
              <a:rPr lang="en-GB" sz="2000" dirty="0" smtClean="0">
                <a:latin typeface="Lucida Console" panose="020B0609040504020204" pitchFamily="49" charset="0"/>
              </a:rPr>
              <a:t>&lt;</a:t>
            </a:r>
            <a:r>
              <a:rPr lang="en-GB" sz="2000" dirty="0" err="1">
                <a:latin typeface="Lucida Console" panose="020B0609040504020204" pitchFamily="49" charset="0"/>
              </a:rPr>
              <a:t>artifactId</a:t>
            </a:r>
            <a:r>
              <a:rPr lang="en-GB" sz="2000" dirty="0">
                <a:latin typeface="Lucida Console" panose="020B0609040504020204" pitchFamily="49" charset="0"/>
              </a:rPr>
              <a:t>&gt;drools-compiler&lt;/</a:t>
            </a:r>
            <a:r>
              <a:rPr lang="en-GB" sz="2000" dirty="0" err="1">
                <a:latin typeface="Lucida Console" panose="020B0609040504020204" pitchFamily="49" charset="0"/>
              </a:rPr>
              <a:t>artifactId</a:t>
            </a:r>
            <a:r>
              <a:rPr lang="en-GB" sz="2000" dirty="0" smtClean="0">
                <a:latin typeface="Lucida Console" panose="020B0609040504020204" pitchFamily="49" charset="0"/>
              </a:rPr>
              <a:t>&gt;</a:t>
            </a:r>
            <a:endParaRPr lang="pl-PL" sz="2000" dirty="0" smtClean="0">
              <a:latin typeface="Lucida Console" panose="020B0609040504020204" pitchFamily="49" charset="0"/>
            </a:endParaRPr>
          </a:p>
          <a:p>
            <a:pPr marL="109728" indent="0">
              <a:buNone/>
            </a:pPr>
            <a:r>
              <a:rPr lang="pl-PL" sz="2000" dirty="0">
                <a:latin typeface="Lucida Console" panose="020B0609040504020204" pitchFamily="49" charset="0"/>
              </a:rPr>
              <a:t> </a:t>
            </a:r>
            <a:r>
              <a:rPr lang="pl-PL" sz="2000" dirty="0" smtClean="0">
                <a:latin typeface="Lucida Console" panose="020B0609040504020204" pitchFamily="49" charset="0"/>
              </a:rPr>
              <a:t> </a:t>
            </a:r>
            <a:r>
              <a:rPr lang="en-GB" sz="2000" dirty="0" smtClean="0">
                <a:latin typeface="Lucida Console" panose="020B0609040504020204" pitchFamily="49" charset="0"/>
              </a:rPr>
              <a:t>&lt;/</a:t>
            </a:r>
            <a:r>
              <a:rPr lang="en-GB" sz="2000" dirty="0">
                <a:latin typeface="Lucida Console" panose="020B0609040504020204" pitchFamily="49" charset="0"/>
              </a:rPr>
              <a:t>dependency</a:t>
            </a:r>
            <a:r>
              <a:rPr lang="en-GB" sz="2000" dirty="0" smtClean="0">
                <a:latin typeface="Lucida Console" panose="020B0609040504020204" pitchFamily="49" charset="0"/>
              </a:rPr>
              <a:t>&gt;</a:t>
            </a:r>
            <a:endParaRPr lang="pl-PL" sz="2000" dirty="0" smtClean="0">
              <a:latin typeface="Lucida Console" panose="020B0609040504020204" pitchFamily="49" charset="0"/>
            </a:endParaRPr>
          </a:p>
          <a:p>
            <a:pPr marL="109728" indent="0">
              <a:buNone/>
            </a:pPr>
            <a:r>
              <a:rPr lang="en-GB" sz="2000" dirty="0" smtClean="0">
                <a:latin typeface="Lucida Console" panose="020B0609040504020204" pitchFamily="49" charset="0"/>
              </a:rPr>
              <a:t>&lt;</a:t>
            </a:r>
            <a:r>
              <a:rPr lang="pl-PL" sz="2000" dirty="0" smtClean="0">
                <a:latin typeface="Lucida Console" panose="020B0609040504020204" pitchFamily="49" charset="0"/>
              </a:rPr>
              <a:t>/</a:t>
            </a:r>
            <a:r>
              <a:rPr lang="en-GB" sz="2000" dirty="0" smtClean="0">
                <a:latin typeface="Lucida Console" panose="020B0609040504020204" pitchFamily="49" charset="0"/>
              </a:rPr>
              <a:t>dependencies&gt;</a:t>
            </a:r>
            <a:endParaRPr lang="en-GB" sz="2000" dirty="0">
              <a:latin typeface="Lucida Console" panose="020B0609040504020204" pitchFamily="49" charset="0"/>
            </a:endParaRPr>
          </a:p>
        </p:txBody>
      </p:sp>
    </p:spTree>
    <p:extLst>
      <p:ext uri="{BB962C8B-B14F-4D97-AF65-F5344CB8AC3E}">
        <p14:creationId xmlns:p14="http://schemas.microsoft.com/office/powerpoint/2010/main" val="42392571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normAutofit/>
          </a:bodyPr>
          <a:lstStyle/>
          <a:p>
            <a:pPr marL="109728" indent="0">
              <a:buNone/>
            </a:pPr>
            <a:r>
              <a:rPr lang="en-GB" sz="1800" dirty="0"/>
              <a:t>&lt;</a:t>
            </a:r>
            <a:r>
              <a:rPr lang="en-GB" sz="1800" dirty="0" err="1" smtClean="0"/>
              <a:t>kmodule</a:t>
            </a:r>
            <a:endParaRPr lang="pl-PL" sz="1800" dirty="0" smtClean="0"/>
          </a:p>
          <a:p>
            <a:pPr marL="109728" indent="0">
              <a:buNone/>
            </a:pPr>
            <a:r>
              <a:rPr lang="pl-PL" sz="1800" dirty="0"/>
              <a:t>	</a:t>
            </a:r>
            <a:r>
              <a:rPr lang="en-GB" sz="1800" dirty="0" err="1" smtClean="0"/>
              <a:t>xmlns:xsi</a:t>
            </a:r>
            <a:r>
              <a:rPr lang="en-GB" sz="1800" dirty="0"/>
              <a:t>="http://www.w3.org/2001/XMLSchema-instance"</a:t>
            </a:r>
          </a:p>
          <a:p>
            <a:pPr marL="109728" indent="0">
              <a:buNone/>
            </a:pPr>
            <a:r>
              <a:rPr lang="en-GB" sz="1800" dirty="0"/>
              <a:t>	</a:t>
            </a:r>
            <a:r>
              <a:rPr lang="en-GB" sz="1800" dirty="0" err="1"/>
              <a:t>xmlns</a:t>
            </a:r>
            <a:r>
              <a:rPr lang="en-GB" sz="1800" dirty="0"/>
              <a:t>="http://jboss.org/</a:t>
            </a:r>
            <a:r>
              <a:rPr lang="en-GB" sz="1800" dirty="0" err="1"/>
              <a:t>kie</a:t>
            </a:r>
            <a:r>
              <a:rPr lang="en-GB" sz="1800" dirty="0"/>
              <a:t>/6.0.0/</a:t>
            </a:r>
            <a:r>
              <a:rPr lang="en-GB" sz="1800" dirty="0" err="1"/>
              <a:t>kmodule</a:t>
            </a:r>
            <a:r>
              <a:rPr lang="en-GB" sz="1800" dirty="0"/>
              <a:t>" /&gt;</a:t>
            </a:r>
          </a:p>
        </p:txBody>
      </p:sp>
      <p:sp>
        <p:nvSpPr>
          <p:cNvPr id="3" name="Tytuł 2"/>
          <p:cNvSpPr>
            <a:spLocks noGrp="1"/>
          </p:cNvSpPr>
          <p:nvPr>
            <p:ph type="title"/>
          </p:nvPr>
        </p:nvSpPr>
        <p:spPr/>
        <p:txBody>
          <a:bodyPr/>
          <a:lstStyle/>
          <a:p>
            <a:r>
              <a:rPr lang="pl-PL" dirty="0" err="1" smtClean="0"/>
              <a:t>Simplest</a:t>
            </a:r>
            <a:r>
              <a:rPr lang="pl-PL" dirty="0" smtClean="0"/>
              <a:t> </a:t>
            </a:r>
            <a:r>
              <a:rPr lang="pl-PL" dirty="0" err="1" smtClean="0"/>
              <a:t>possible</a:t>
            </a:r>
            <a:r>
              <a:rPr lang="pl-PL" dirty="0" smtClean="0"/>
              <a:t> kmodule.xml</a:t>
            </a:r>
            <a:endParaRPr lang="en-GB" dirty="0"/>
          </a:p>
        </p:txBody>
      </p:sp>
    </p:spTree>
    <p:extLst>
      <p:ext uri="{BB962C8B-B14F-4D97-AF65-F5344CB8AC3E}">
        <p14:creationId xmlns:p14="http://schemas.microsoft.com/office/powerpoint/2010/main" val="464477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normAutofit/>
          </a:bodyPr>
          <a:lstStyle/>
          <a:p>
            <a:pPr marL="109728" indent="0">
              <a:buNone/>
            </a:pPr>
            <a:r>
              <a:rPr lang="en-GB" sz="2000" dirty="0" err="1">
                <a:latin typeface="Lucida Console" panose="020B0609040504020204" pitchFamily="49" charset="0"/>
              </a:rPr>
              <a:t>KieServices</a:t>
            </a:r>
            <a:r>
              <a:rPr lang="en-GB" sz="2000" dirty="0">
                <a:latin typeface="Lucida Console" panose="020B0609040504020204" pitchFamily="49" charset="0"/>
              </a:rPr>
              <a:t> </a:t>
            </a:r>
            <a:r>
              <a:rPr lang="en-GB" sz="2000" dirty="0" err="1">
                <a:latin typeface="Lucida Console" panose="020B0609040504020204" pitchFamily="49" charset="0"/>
              </a:rPr>
              <a:t>kieServices</a:t>
            </a:r>
            <a:r>
              <a:rPr lang="en-GB" sz="2000" dirty="0">
                <a:latin typeface="Lucida Console" panose="020B0609040504020204" pitchFamily="49" charset="0"/>
              </a:rPr>
              <a:t> = </a:t>
            </a:r>
            <a:r>
              <a:rPr lang="en-GB" sz="2000" dirty="0" err="1">
                <a:latin typeface="Lucida Console" panose="020B0609040504020204" pitchFamily="49" charset="0"/>
              </a:rPr>
              <a:t>KieServices.Factory.get</a:t>
            </a:r>
            <a:r>
              <a:rPr lang="en-GB" sz="2000" dirty="0">
                <a:latin typeface="Lucida Console" panose="020B0609040504020204" pitchFamily="49" charset="0"/>
              </a:rPr>
              <a:t>();</a:t>
            </a:r>
          </a:p>
          <a:p>
            <a:pPr marL="109728" indent="0">
              <a:buNone/>
            </a:pPr>
            <a:r>
              <a:rPr lang="en-GB" sz="2000" dirty="0" err="1" smtClean="0">
                <a:latin typeface="Lucida Console" panose="020B0609040504020204" pitchFamily="49" charset="0"/>
              </a:rPr>
              <a:t>KieContainer</a:t>
            </a:r>
            <a:r>
              <a:rPr lang="en-GB" sz="2000" dirty="0" smtClean="0">
                <a:latin typeface="Lucida Console" panose="020B0609040504020204" pitchFamily="49" charset="0"/>
              </a:rPr>
              <a:t> </a:t>
            </a:r>
            <a:r>
              <a:rPr lang="en-GB" sz="2000" dirty="0" err="1">
                <a:latin typeface="Lucida Console" panose="020B0609040504020204" pitchFamily="49" charset="0"/>
              </a:rPr>
              <a:t>kieContainer</a:t>
            </a:r>
            <a:r>
              <a:rPr lang="en-GB" sz="2000" dirty="0">
                <a:latin typeface="Lucida Console" panose="020B0609040504020204" pitchFamily="49" charset="0"/>
              </a:rPr>
              <a:t> = </a:t>
            </a:r>
            <a:r>
              <a:rPr lang="pl-PL" sz="2000" dirty="0" smtClean="0">
                <a:latin typeface="Lucida Console" panose="020B0609040504020204" pitchFamily="49" charset="0"/>
              </a:rPr>
              <a:t>	</a:t>
            </a:r>
            <a:r>
              <a:rPr lang="en-GB" sz="2000" dirty="0" err="1" smtClean="0">
                <a:latin typeface="Lucida Console" panose="020B0609040504020204" pitchFamily="49" charset="0"/>
              </a:rPr>
              <a:t>kieServices.getKieClasspathContainer</a:t>
            </a:r>
            <a:r>
              <a:rPr lang="en-GB" sz="2000" dirty="0">
                <a:latin typeface="Lucida Console" panose="020B0609040504020204" pitchFamily="49" charset="0"/>
              </a:rPr>
              <a:t>();</a:t>
            </a:r>
          </a:p>
          <a:p>
            <a:pPr marL="109728" indent="0">
              <a:buNone/>
            </a:pPr>
            <a:r>
              <a:rPr lang="en-GB" sz="2000" dirty="0" err="1" smtClean="0">
                <a:latin typeface="Lucida Console" panose="020B0609040504020204" pitchFamily="49" charset="0"/>
              </a:rPr>
              <a:t>KieBase</a:t>
            </a:r>
            <a:r>
              <a:rPr lang="pl-PL" sz="2000" dirty="0" smtClean="0">
                <a:latin typeface="Lucida Console" panose="020B0609040504020204" pitchFamily="49" charset="0"/>
              </a:rPr>
              <a:t> </a:t>
            </a:r>
            <a:r>
              <a:rPr lang="en-GB" sz="2000" dirty="0" err="1" smtClean="0">
                <a:latin typeface="Lucida Console" panose="020B0609040504020204" pitchFamily="49" charset="0"/>
              </a:rPr>
              <a:t>kieBase</a:t>
            </a:r>
            <a:r>
              <a:rPr lang="en-GB" sz="2000" dirty="0" smtClean="0">
                <a:latin typeface="Lucida Console" panose="020B0609040504020204" pitchFamily="49" charset="0"/>
              </a:rPr>
              <a:t> </a:t>
            </a:r>
            <a:r>
              <a:rPr lang="en-GB" sz="2000" dirty="0">
                <a:latin typeface="Lucida Console" panose="020B0609040504020204" pitchFamily="49" charset="0"/>
              </a:rPr>
              <a:t>= </a:t>
            </a:r>
            <a:r>
              <a:rPr lang="en-GB" sz="2000" dirty="0" err="1">
                <a:latin typeface="Lucida Console" panose="020B0609040504020204" pitchFamily="49" charset="0"/>
              </a:rPr>
              <a:t>kieContainer.getKieBase</a:t>
            </a:r>
            <a:r>
              <a:rPr lang="en-GB" sz="2000" dirty="0">
                <a:latin typeface="Lucida Console" panose="020B0609040504020204" pitchFamily="49" charset="0"/>
              </a:rPr>
              <a:t>();</a:t>
            </a:r>
            <a:endParaRPr lang="pl-PL" sz="2000" dirty="0">
              <a:latin typeface="Lucida Console" panose="020B0609040504020204" pitchFamily="49" charset="0"/>
            </a:endParaRPr>
          </a:p>
        </p:txBody>
      </p:sp>
      <p:sp>
        <p:nvSpPr>
          <p:cNvPr id="3" name="Tytuł 2"/>
          <p:cNvSpPr>
            <a:spLocks noGrp="1"/>
          </p:cNvSpPr>
          <p:nvPr>
            <p:ph type="title"/>
          </p:nvPr>
        </p:nvSpPr>
        <p:spPr/>
        <p:txBody>
          <a:bodyPr/>
          <a:lstStyle/>
          <a:p>
            <a:r>
              <a:rPr lang="pl-PL" dirty="0" smtClean="0"/>
              <a:t>KIE </a:t>
            </a:r>
            <a:r>
              <a:rPr lang="pl-PL" dirty="0" err="1" smtClean="0"/>
              <a:t>base</a:t>
            </a:r>
            <a:endParaRPr lang="pl-PL" dirty="0"/>
          </a:p>
        </p:txBody>
      </p:sp>
    </p:spTree>
    <p:extLst>
      <p:ext uri="{BB962C8B-B14F-4D97-AF65-F5344CB8AC3E}">
        <p14:creationId xmlns:p14="http://schemas.microsoft.com/office/powerpoint/2010/main" val="36823857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normAutofit/>
          </a:bodyPr>
          <a:lstStyle/>
          <a:p>
            <a:pPr marL="109728" indent="0">
              <a:buNone/>
            </a:pPr>
            <a:r>
              <a:rPr lang="pl-PL" sz="2400" dirty="0" err="1"/>
              <a:t>KieSession</a:t>
            </a:r>
            <a:r>
              <a:rPr lang="pl-PL" sz="2400" dirty="0"/>
              <a:t> </a:t>
            </a:r>
            <a:r>
              <a:rPr lang="pl-PL" sz="2400" dirty="0" err="1"/>
              <a:t>session</a:t>
            </a:r>
            <a:r>
              <a:rPr lang="pl-PL" sz="2400" dirty="0"/>
              <a:t> = </a:t>
            </a:r>
            <a:r>
              <a:rPr lang="pl-PL" sz="2400" dirty="0" err="1"/>
              <a:t>kieBase.newKieSession</a:t>
            </a:r>
            <a:r>
              <a:rPr lang="pl-PL" sz="2400" dirty="0"/>
              <a:t>();</a:t>
            </a:r>
          </a:p>
          <a:p>
            <a:pPr marL="109728" indent="0">
              <a:buNone/>
            </a:pPr>
            <a:r>
              <a:rPr lang="pl-PL" sz="2400" dirty="0" err="1" smtClean="0"/>
              <a:t>session.insert</a:t>
            </a:r>
            <a:r>
              <a:rPr lang="pl-PL" sz="2400" dirty="0" smtClean="0"/>
              <a:t>(</a:t>
            </a:r>
            <a:r>
              <a:rPr lang="pl-PL" sz="2400" dirty="0" err="1" smtClean="0"/>
              <a:t>new</a:t>
            </a:r>
            <a:r>
              <a:rPr lang="pl-PL" sz="2400" dirty="0" smtClean="0"/>
              <a:t> </a:t>
            </a:r>
            <a:r>
              <a:rPr lang="pl-PL" sz="2400" dirty="0" err="1"/>
              <a:t>ChestPain</a:t>
            </a:r>
            <a:r>
              <a:rPr lang="pl-PL" sz="2400" dirty="0"/>
              <a:t>(</a:t>
            </a:r>
            <a:r>
              <a:rPr lang="pl-PL" sz="2400" dirty="0" err="1"/>
              <a:t>true</a:t>
            </a:r>
            <a:r>
              <a:rPr lang="pl-PL" sz="2400" dirty="0"/>
              <a:t>));</a:t>
            </a:r>
            <a:endParaRPr lang="pl-PL" sz="2400" dirty="0"/>
          </a:p>
        </p:txBody>
      </p:sp>
      <p:sp>
        <p:nvSpPr>
          <p:cNvPr id="3" name="Tytuł 2"/>
          <p:cNvSpPr>
            <a:spLocks noGrp="1"/>
          </p:cNvSpPr>
          <p:nvPr>
            <p:ph type="title"/>
          </p:nvPr>
        </p:nvSpPr>
        <p:spPr/>
        <p:txBody>
          <a:bodyPr/>
          <a:lstStyle/>
          <a:p>
            <a:r>
              <a:rPr lang="pl-PL" dirty="0" err="1" smtClean="0"/>
              <a:t>Stateful</a:t>
            </a:r>
            <a:r>
              <a:rPr lang="pl-PL" dirty="0" smtClean="0"/>
              <a:t> </a:t>
            </a:r>
            <a:r>
              <a:rPr lang="pl-PL" dirty="0" err="1" smtClean="0"/>
              <a:t>session</a:t>
            </a:r>
            <a:endParaRPr lang="pl-PL" dirty="0"/>
          </a:p>
        </p:txBody>
      </p:sp>
    </p:spTree>
    <p:extLst>
      <p:ext uri="{BB962C8B-B14F-4D97-AF65-F5344CB8AC3E}">
        <p14:creationId xmlns:p14="http://schemas.microsoft.com/office/powerpoint/2010/main" val="22240238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normAutofit fontScale="85000" lnSpcReduction="10000"/>
          </a:bodyPr>
          <a:lstStyle/>
          <a:p>
            <a:r>
              <a:rPr lang="pl-PL" dirty="0" err="1" smtClean="0"/>
              <a:t>Artificial</a:t>
            </a:r>
            <a:r>
              <a:rPr lang="pl-PL" dirty="0" smtClean="0"/>
              <a:t> </a:t>
            </a:r>
            <a:r>
              <a:rPr lang="pl-PL" dirty="0" err="1" smtClean="0"/>
              <a:t>Intelligence</a:t>
            </a:r>
            <a:endParaRPr lang="pl-PL" dirty="0" smtClean="0"/>
          </a:p>
          <a:p>
            <a:r>
              <a:rPr lang="pl-PL" dirty="0" smtClean="0"/>
              <a:t>Knowledge </a:t>
            </a:r>
            <a:r>
              <a:rPr lang="pl-PL" dirty="0" err="1" smtClean="0"/>
              <a:t>Representation</a:t>
            </a:r>
            <a:r>
              <a:rPr lang="pl-PL" dirty="0" smtClean="0"/>
              <a:t> and </a:t>
            </a:r>
            <a:r>
              <a:rPr lang="pl-PL" dirty="0" err="1" smtClean="0"/>
              <a:t>Reasoning</a:t>
            </a:r>
            <a:endParaRPr lang="pl-PL" dirty="0" smtClean="0"/>
          </a:p>
          <a:p>
            <a:r>
              <a:rPr lang="pl-PL" dirty="0" smtClean="0"/>
              <a:t>Prolog</a:t>
            </a:r>
          </a:p>
          <a:p>
            <a:endParaRPr lang="pl-PL" dirty="0"/>
          </a:p>
          <a:p>
            <a:pPr marL="109728" indent="0">
              <a:buNone/>
            </a:pPr>
            <a:r>
              <a:rPr lang="en-GB" i="1" dirty="0"/>
              <a:t>Recent years have seen a revolution in both the content and the methodology of work in artificial intelligence. It is now more common to build on existing theories than to propose brand-new ones, to base claims on rigorous theorems or hard experimental evidence rather than on intuition, and to show relevance to real-world applications rather than toy examples.	 </a:t>
            </a:r>
          </a:p>
          <a:p>
            <a:pPr marL="109728" indent="0">
              <a:buNone/>
            </a:pPr>
            <a:r>
              <a:rPr lang="en-GB" i="1" dirty="0"/>
              <a:t> 	--Artificial Intelligence: A Modern </a:t>
            </a:r>
            <a:r>
              <a:rPr lang="en-GB" i="1" dirty="0" smtClean="0"/>
              <a:t>Approach</a:t>
            </a:r>
            <a:r>
              <a:rPr lang="pl-PL" i="1" dirty="0"/>
              <a:t>, </a:t>
            </a:r>
            <a:r>
              <a:rPr lang="pl-PL" i="1" dirty="0" smtClean="0"/>
              <a:t>		Russel </a:t>
            </a:r>
            <a:r>
              <a:rPr lang="pl-PL" i="1" dirty="0"/>
              <a:t>and </a:t>
            </a:r>
            <a:r>
              <a:rPr lang="pl-PL" i="1" dirty="0" err="1"/>
              <a:t>Norvig</a:t>
            </a:r>
            <a:endParaRPr lang="en-GB" i="1" dirty="0"/>
          </a:p>
          <a:p>
            <a:endParaRPr lang="pl-PL" dirty="0" smtClean="0"/>
          </a:p>
        </p:txBody>
      </p:sp>
      <p:sp>
        <p:nvSpPr>
          <p:cNvPr id="3" name="Tytuł 2"/>
          <p:cNvSpPr>
            <a:spLocks noGrp="1"/>
          </p:cNvSpPr>
          <p:nvPr>
            <p:ph type="title"/>
          </p:nvPr>
        </p:nvSpPr>
        <p:spPr/>
        <p:txBody>
          <a:bodyPr/>
          <a:lstStyle/>
          <a:p>
            <a:r>
              <a:rPr lang="pl-PL" dirty="0" err="1" smtClean="0"/>
              <a:t>Inspirations</a:t>
            </a:r>
            <a:endParaRPr lang="en-GB" dirty="0"/>
          </a:p>
        </p:txBody>
      </p:sp>
    </p:spTree>
    <p:extLst>
      <p:ext uri="{BB962C8B-B14F-4D97-AF65-F5344CB8AC3E}">
        <p14:creationId xmlns:p14="http://schemas.microsoft.com/office/powerpoint/2010/main" val="32362163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normAutofit/>
          </a:bodyPr>
          <a:lstStyle/>
          <a:p>
            <a:pPr marL="109728" indent="0" algn="ctr">
              <a:buNone/>
            </a:pPr>
            <a:endParaRPr lang="pl-PL" sz="3600" dirty="0" smtClean="0"/>
          </a:p>
          <a:p>
            <a:pPr marL="109728" indent="0" algn="ctr">
              <a:buNone/>
            </a:pPr>
            <a:endParaRPr lang="pl-PL" sz="3600" dirty="0"/>
          </a:p>
          <a:p>
            <a:pPr marL="109728" indent="0" algn="ctr">
              <a:buNone/>
            </a:pPr>
            <a:endParaRPr lang="pl-PL" sz="3600" dirty="0" smtClean="0"/>
          </a:p>
          <a:p>
            <a:pPr marL="109728" indent="0" algn="ctr">
              <a:buNone/>
            </a:pPr>
            <a:r>
              <a:rPr lang="pl-PL" sz="3600" dirty="0" err="1" smtClean="0"/>
              <a:t>session.fireAllRules</a:t>
            </a:r>
            <a:r>
              <a:rPr lang="pl-PL" sz="3600" dirty="0" smtClean="0"/>
              <a:t>();</a:t>
            </a:r>
            <a:endParaRPr lang="pl-PL" sz="3600" dirty="0"/>
          </a:p>
        </p:txBody>
      </p:sp>
      <p:sp>
        <p:nvSpPr>
          <p:cNvPr id="3" name="Tytuł 2"/>
          <p:cNvSpPr>
            <a:spLocks noGrp="1"/>
          </p:cNvSpPr>
          <p:nvPr>
            <p:ph type="title"/>
          </p:nvPr>
        </p:nvSpPr>
        <p:spPr/>
        <p:txBody>
          <a:bodyPr/>
          <a:lstStyle/>
          <a:p>
            <a:r>
              <a:rPr lang="pl-PL" dirty="0" err="1" smtClean="0"/>
              <a:t>Fire</a:t>
            </a:r>
            <a:r>
              <a:rPr lang="pl-PL" dirty="0" smtClean="0"/>
              <a:t>!</a:t>
            </a:r>
            <a:endParaRPr lang="pl-PL" dirty="0"/>
          </a:p>
        </p:txBody>
      </p:sp>
    </p:spTree>
    <p:extLst>
      <p:ext uri="{BB962C8B-B14F-4D97-AF65-F5344CB8AC3E}">
        <p14:creationId xmlns:p14="http://schemas.microsoft.com/office/powerpoint/2010/main" val="35891314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ymbol zastępczy zawartości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3608" y="1417638"/>
            <a:ext cx="7192878" cy="9851786"/>
          </a:xfrm>
        </p:spPr>
      </p:pic>
      <p:sp>
        <p:nvSpPr>
          <p:cNvPr id="3" name="Tytuł 2"/>
          <p:cNvSpPr>
            <a:spLocks noGrp="1"/>
          </p:cNvSpPr>
          <p:nvPr>
            <p:ph type="title"/>
          </p:nvPr>
        </p:nvSpPr>
        <p:spPr/>
        <p:txBody>
          <a:bodyPr>
            <a:normAutofit fontScale="90000"/>
          </a:bodyPr>
          <a:lstStyle/>
          <a:p>
            <a:r>
              <a:rPr lang="pl-PL" dirty="0" smtClean="0"/>
              <a:t>Postępowanie w przewlekłej stabilnej dławicy piersiowej</a:t>
            </a:r>
            <a:endParaRPr lang="pl-PL" dirty="0"/>
          </a:p>
        </p:txBody>
      </p:sp>
    </p:spTree>
    <p:extLst>
      <p:ext uri="{BB962C8B-B14F-4D97-AF65-F5344CB8AC3E}">
        <p14:creationId xmlns:p14="http://schemas.microsoft.com/office/powerpoint/2010/main" val="11863847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normAutofit/>
          </a:bodyPr>
          <a:lstStyle/>
          <a:p>
            <a:pPr marL="109728" indent="0">
              <a:buNone/>
            </a:pPr>
            <a:endParaRPr lang="pl-PL" sz="1400" dirty="0"/>
          </a:p>
        </p:txBody>
      </p:sp>
      <p:sp>
        <p:nvSpPr>
          <p:cNvPr id="3" name="Tytuł 2"/>
          <p:cNvSpPr>
            <a:spLocks noGrp="1"/>
          </p:cNvSpPr>
          <p:nvPr>
            <p:ph type="title"/>
          </p:nvPr>
        </p:nvSpPr>
        <p:spPr/>
        <p:txBody>
          <a:bodyPr/>
          <a:lstStyle/>
          <a:p>
            <a:r>
              <a:rPr lang="pl-PL" dirty="0" smtClean="0"/>
              <a:t>kmodule.xml</a:t>
            </a:r>
            <a:endParaRPr lang="pl-PL" dirty="0"/>
          </a:p>
        </p:txBody>
      </p:sp>
    </p:spTree>
    <p:extLst>
      <p:ext uri="{BB962C8B-B14F-4D97-AF65-F5344CB8AC3E}">
        <p14:creationId xmlns:p14="http://schemas.microsoft.com/office/powerpoint/2010/main" val="27975062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lstStyle/>
          <a:p>
            <a:r>
              <a:rPr lang="pl-PL" dirty="0" smtClean="0"/>
              <a:t>Agenda</a:t>
            </a:r>
            <a:endParaRPr lang="en-GB" dirty="0"/>
          </a:p>
        </p:txBody>
      </p:sp>
      <p:sp>
        <p:nvSpPr>
          <p:cNvPr id="3" name="Tytuł 2"/>
          <p:cNvSpPr>
            <a:spLocks noGrp="1"/>
          </p:cNvSpPr>
          <p:nvPr>
            <p:ph type="title"/>
          </p:nvPr>
        </p:nvSpPr>
        <p:spPr/>
        <p:txBody>
          <a:bodyPr/>
          <a:lstStyle/>
          <a:p>
            <a:r>
              <a:rPr lang="pl-PL" dirty="0" err="1" smtClean="0"/>
              <a:t>Execution</a:t>
            </a:r>
            <a:r>
              <a:rPr lang="pl-PL" dirty="0" smtClean="0"/>
              <a:t> </a:t>
            </a:r>
            <a:r>
              <a:rPr lang="pl-PL" dirty="0" err="1" smtClean="0"/>
              <a:t>control</a:t>
            </a:r>
            <a:endParaRPr lang="en-GB" dirty="0"/>
          </a:p>
        </p:txBody>
      </p:sp>
    </p:spTree>
    <p:extLst>
      <p:ext uri="{BB962C8B-B14F-4D97-AF65-F5344CB8AC3E}">
        <p14:creationId xmlns:p14="http://schemas.microsoft.com/office/powerpoint/2010/main" val="38750265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normAutofit/>
          </a:bodyPr>
          <a:lstStyle/>
          <a:p>
            <a:pPr marL="109728" indent="0">
              <a:buNone/>
            </a:pPr>
            <a:r>
              <a:rPr lang="pl-PL" sz="1800" dirty="0">
                <a:latin typeface="Lucida Console" panose="020B0609040504020204" pitchFamily="49" charset="0"/>
              </a:rPr>
              <a:t>[</a:t>
            </a:r>
            <a:r>
              <a:rPr lang="pl-PL" sz="1800" dirty="0" err="1">
                <a:latin typeface="Lucida Console" panose="020B0609040504020204" pitchFamily="49" charset="0"/>
              </a:rPr>
              <a:t>when</a:t>
            </a:r>
            <a:r>
              <a:rPr lang="pl-PL" sz="1800" dirty="0">
                <a:latin typeface="Lucida Console" panose="020B0609040504020204" pitchFamily="49" charset="0"/>
              </a:rPr>
              <a:t>]</a:t>
            </a:r>
            <a:r>
              <a:rPr lang="pl-PL" sz="1800" dirty="0" err="1">
                <a:latin typeface="Lucida Console" panose="020B0609040504020204" pitchFamily="49" charset="0"/>
              </a:rPr>
              <a:t>There</a:t>
            </a:r>
            <a:r>
              <a:rPr lang="pl-PL" sz="1800" dirty="0">
                <a:latin typeface="Lucida Console" panose="020B0609040504020204" pitchFamily="49" charset="0"/>
              </a:rPr>
              <a:t> </a:t>
            </a:r>
            <a:r>
              <a:rPr lang="pl-PL" sz="1800" dirty="0" err="1">
                <a:latin typeface="Lucida Console" panose="020B0609040504020204" pitchFamily="49" charset="0"/>
              </a:rPr>
              <a:t>is</a:t>
            </a:r>
            <a:r>
              <a:rPr lang="pl-PL" sz="1800" dirty="0">
                <a:latin typeface="Lucida Console" panose="020B0609040504020204" pitchFamily="49" charset="0"/>
              </a:rPr>
              <a:t> a person with </a:t>
            </a:r>
            <a:r>
              <a:rPr lang="pl-PL" sz="1800" dirty="0" err="1">
                <a:latin typeface="Lucida Console" panose="020B0609040504020204" pitchFamily="49" charset="0"/>
              </a:rPr>
              <a:t>name</a:t>
            </a:r>
            <a:r>
              <a:rPr lang="pl-PL" sz="1800" dirty="0">
                <a:latin typeface="Lucida Console" panose="020B0609040504020204" pitchFamily="49" charset="0"/>
              </a:rPr>
              <a:t> of </a:t>
            </a:r>
            <a:r>
              <a:rPr lang="pl-PL" sz="1800" dirty="0" smtClean="0">
                <a:latin typeface="Lucida Console" panose="020B0609040504020204" pitchFamily="49" charset="0"/>
              </a:rPr>
              <a:t>"{</a:t>
            </a:r>
            <a:r>
              <a:rPr lang="pl-PL" sz="1800" dirty="0" err="1">
                <a:latin typeface="Lucida Console" panose="020B0609040504020204" pitchFamily="49" charset="0"/>
              </a:rPr>
              <a:t>name</a:t>
            </a:r>
            <a:r>
              <a:rPr lang="pl-PL" sz="1800" dirty="0" smtClean="0">
                <a:latin typeface="Lucida Console" panose="020B0609040504020204" pitchFamily="49" charset="0"/>
              </a:rPr>
              <a:t>}„ = 	Person(</a:t>
            </a:r>
            <a:r>
              <a:rPr lang="pl-PL" sz="1800" dirty="0" err="1" smtClean="0">
                <a:latin typeface="Lucida Console" panose="020B0609040504020204" pitchFamily="49" charset="0"/>
              </a:rPr>
              <a:t>name</a:t>
            </a:r>
            <a:r>
              <a:rPr lang="pl-PL" sz="1800" dirty="0">
                <a:latin typeface="Lucida Console" panose="020B0609040504020204" pitchFamily="49" charset="0"/>
              </a:rPr>
              <a:t>=="{</a:t>
            </a:r>
            <a:r>
              <a:rPr lang="pl-PL" sz="1800" dirty="0" err="1">
                <a:latin typeface="Lucida Console" panose="020B0609040504020204" pitchFamily="49" charset="0"/>
              </a:rPr>
              <a:t>name</a:t>
            </a:r>
            <a:r>
              <a:rPr lang="pl-PL" sz="1800" dirty="0" smtClean="0">
                <a:latin typeface="Lucida Console" panose="020B0609040504020204" pitchFamily="49" charset="0"/>
              </a:rPr>
              <a:t>}")</a:t>
            </a:r>
          </a:p>
          <a:p>
            <a:pPr marL="109728" indent="0">
              <a:buNone/>
            </a:pPr>
            <a:r>
              <a:rPr lang="pl-PL" sz="1800" dirty="0" smtClean="0">
                <a:latin typeface="Lucida Console" panose="020B0609040504020204" pitchFamily="49" charset="0"/>
              </a:rPr>
              <a:t>[</a:t>
            </a:r>
            <a:r>
              <a:rPr lang="pl-PL" sz="1800" dirty="0" err="1">
                <a:latin typeface="Lucida Console" panose="020B0609040504020204" pitchFamily="49" charset="0"/>
              </a:rPr>
              <a:t>when</a:t>
            </a:r>
            <a:r>
              <a:rPr lang="pl-PL" sz="1800" dirty="0">
                <a:latin typeface="Lucida Console" panose="020B0609040504020204" pitchFamily="49" charset="0"/>
              </a:rPr>
              <a:t>]Person </a:t>
            </a:r>
            <a:r>
              <a:rPr lang="pl-PL" sz="1800" dirty="0" err="1">
                <a:latin typeface="Lucida Console" panose="020B0609040504020204" pitchFamily="49" charset="0"/>
              </a:rPr>
              <a:t>is</a:t>
            </a:r>
            <a:r>
              <a:rPr lang="pl-PL" sz="1800" dirty="0">
                <a:latin typeface="Lucida Console" panose="020B0609040504020204" pitchFamily="49" charset="0"/>
              </a:rPr>
              <a:t> </a:t>
            </a:r>
            <a:r>
              <a:rPr lang="pl-PL" sz="1800" dirty="0" err="1">
                <a:latin typeface="Lucida Console" panose="020B0609040504020204" pitchFamily="49" charset="0"/>
              </a:rPr>
              <a:t>at</a:t>
            </a:r>
            <a:r>
              <a:rPr lang="pl-PL" sz="1800" dirty="0">
                <a:latin typeface="Lucida Console" panose="020B0609040504020204" pitchFamily="49" charset="0"/>
              </a:rPr>
              <a:t> </a:t>
            </a:r>
            <a:r>
              <a:rPr lang="pl-PL" sz="1800" dirty="0" err="1">
                <a:latin typeface="Lucida Console" panose="020B0609040504020204" pitchFamily="49" charset="0"/>
              </a:rPr>
              <a:t>least</a:t>
            </a:r>
            <a:r>
              <a:rPr lang="pl-PL" sz="1800" dirty="0">
                <a:latin typeface="Lucida Console" panose="020B0609040504020204" pitchFamily="49" charset="0"/>
              </a:rPr>
              <a:t> {</a:t>
            </a:r>
            <a:r>
              <a:rPr lang="pl-PL" sz="1800" dirty="0" err="1">
                <a:latin typeface="Lucida Console" panose="020B0609040504020204" pitchFamily="49" charset="0"/>
              </a:rPr>
              <a:t>age</a:t>
            </a:r>
            <a:r>
              <a:rPr lang="pl-PL" sz="1800" dirty="0">
                <a:latin typeface="Lucida Console" panose="020B0609040504020204" pitchFamily="49" charset="0"/>
              </a:rPr>
              <a:t>} </a:t>
            </a:r>
            <a:r>
              <a:rPr lang="pl-PL" sz="1800" dirty="0" err="1">
                <a:latin typeface="Lucida Console" panose="020B0609040504020204" pitchFamily="49" charset="0"/>
              </a:rPr>
              <a:t>years</a:t>
            </a:r>
            <a:r>
              <a:rPr lang="pl-PL" sz="1800" dirty="0">
                <a:latin typeface="Lucida Console" panose="020B0609040504020204" pitchFamily="49" charset="0"/>
              </a:rPr>
              <a:t> </a:t>
            </a:r>
            <a:r>
              <a:rPr lang="pl-PL" sz="1800" dirty="0" err="1">
                <a:latin typeface="Lucida Console" panose="020B0609040504020204" pitchFamily="49" charset="0"/>
              </a:rPr>
              <a:t>old</a:t>
            </a:r>
            <a:r>
              <a:rPr lang="pl-PL" sz="1800" dirty="0">
                <a:latin typeface="Lucida Console" panose="020B0609040504020204" pitchFamily="49" charset="0"/>
              </a:rPr>
              <a:t> and </a:t>
            </a:r>
            <a:r>
              <a:rPr lang="pl-PL" sz="1800" dirty="0" err="1">
                <a:latin typeface="Lucida Console" panose="020B0609040504020204" pitchFamily="49" charset="0"/>
              </a:rPr>
              <a:t>lives</a:t>
            </a:r>
            <a:r>
              <a:rPr lang="pl-PL" sz="1800" dirty="0">
                <a:latin typeface="Lucida Console" panose="020B0609040504020204" pitchFamily="49" charset="0"/>
              </a:rPr>
              <a:t> </a:t>
            </a:r>
            <a:r>
              <a:rPr lang="pl-PL" sz="1800" dirty="0" smtClean="0">
                <a:latin typeface="Lucida Console" panose="020B0609040504020204" pitchFamily="49" charset="0"/>
              </a:rPr>
              <a:t>	in </a:t>
            </a:r>
            <a:r>
              <a:rPr lang="pl-PL" sz="1800" dirty="0">
                <a:latin typeface="Lucida Console" panose="020B0609040504020204" pitchFamily="49" charset="0"/>
              </a:rPr>
              <a:t>"{</a:t>
            </a:r>
            <a:r>
              <a:rPr lang="pl-PL" sz="1800" dirty="0" err="1">
                <a:latin typeface="Lucida Console" panose="020B0609040504020204" pitchFamily="49" charset="0"/>
              </a:rPr>
              <a:t>location</a:t>
            </a:r>
            <a:r>
              <a:rPr lang="pl-PL" sz="1800" dirty="0" smtClean="0">
                <a:latin typeface="Lucida Console" panose="020B0609040504020204" pitchFamily="49" charset="0"/>
              </a:rPr>
              <a:t>}” = </a:t>
            </a:r>
            <a:r>
              <a:rPr lang="pl-PL" sz="1800" dirty="0">
                <a:latin typeface="Lucida Console" panose="020B0609040504020204" pitchFamily="49" charset="0"/>
              </a:rPr>
              <a:t>Person(</a:t>
            </a:r>
            <a:r>
              <a:rPr lang="pl-PL" sz="1800" dirty="0" err="1">
                <a:latin typeface="Lucida Console" panose="020B0609040504020204" pitchFamily="49" charset="0"/>
              </a:rPr>
              <a:t>age</a:t>
            </a:r>
            <a:r>
              <a:rPr lang="pl-PL" sz="1800" dirty="0">
                <a:latin typeface="Lucida Console" panose="020B0609040504020204" pitchFamily="49" charset="0"/>
              </a:rPr>
              <a:t> &gt;= {</a:t>
            </a:r>
            <a:r>
              <a:rPr lang="pl-PL" sz="1800" dirty="0" err="1">
                <a:latin typeface="Lucida Console" panose="020B0609040504020204" pitchFamily="49" charset="0"/>
              </a:rPr>
              <a:t>age</a:t>
            </a:r>
            <a:r>
              <a:rPr lang="pl-PL" sz="1800" dirty="0">
                <a:latin typeface="Lucida Console" panose="020B0609040504020204" pitchFamily="49" charset="0"/>
              </a:rPr>
              <a:t>}, </a:t>
            </a:r>
            <a:r>
              <a:rPr lang="pl-PL" sz="1800" dirty="0" smtClean="0">
                <a:latin typeface="Lucida Console" panose="020B0609040504020204" pitchFamily="49" charset="0"/>
              </a:rPr>
              <a:t>	</a:t>
            </a:r>
            <a:r>
              <a:rPr lang="pl-PL" sz="1800" dirty="0" err="1" smtClean="0">
                <a:latin typeface="Lucida Console" panose="020B0609040504020204" pitchFamily="49" charset="0"/>
              </a:rPr>
              <a:t>location</a:t>
            </a:r>
            <a:r>
              <a:rPr lang="pl-PL" sz="1800" dirty="0">
                <a:latin typeface="Lucida Console" panose="020B0609040504020204" pitchFamily="49" charset="0"/>
              </a:rPr>
              <a:t>=="{</a:t>
            </a:r>
            <a:r>
              <a:rPr lang="pl-PL" sz="1800" dirty="0" err="1">
                <a:latin typeface="Lucida Console" panose="020B0609040504020204" pitchFamily="49" charset="0"/>
              </a:rPr>
              <a:t>location</a:t>
            </a:r>
            <a:r>
              <a:rPr lang="pl-PL" sz="1800" dirty="0" smtClean="0">
                <a:latin typeface="Lucida Console" panose="020B0609040504020204" pitchFamily="49" charset="0"/>
              </a:rPr>
              <a:t>}")</a:t>
            </a:r>
          </a:p>
          <a:p>
            <a:pPr marL="109728" indent="0">
              <a:buNone/>
            </a:pPr>
            <a:r>
              <a:rPr lang="pl-PL" sz="1800" dirty="0" smtClean="0">
                <a:latin typeface="Lucida Console" panose="020B0609040504020204" pitchFamily="49" charset="0"/>
              </a:rPr>
              <a:t>[</a:t>
            </a:r>
            <a:r>
              <a:rPr lang="pl-PL" sz="1800" dirty="0" err="1">
                <a:latin typeface="Lucida Console" panose="020B0609040504020204" pitchFamily="49" charset="0"/>
              </a:rPr>
              <a:t>then</a:t>
            </a:r>
            <a:r>
              <a:rPr lang="pl-PL" sz="1800" dirty="0">
                <a:latin typeface="Lucida Console" panose="020B0609040504020204" pitchFamily="49" charset="0"/>
              </a:rPr>
              <a:t>]Log </a:t>
            </a:r>
            <a:r>
              <a:rPr lang="pl-PL" sz="1800" dirty="0" smtClean="0">
                <a:latin typeface="Lucida Console" panose="020B0609040504020204" pitchFamily="49" charset="0"/>
              </a:rPr>
              <a:t>"{</a:t>
            </a:r>
            <a:r>
              <a:rPr lang="pl-PL" sz="1800" dirty="0" err="1">
                <a:latin typeface="Lucida Console" panose="020B0609040504020204" pitchFamily="49" charset="0"/>
              </a:rPr>
              <a:t>message</a:t>
            </a:r>
            <a:r>
              <a:rPr lang="pl-PL" sz="1800" dirty="0" smtClean="0">
                <a:latin typeface="Lucida Console" panose="020B0609040504020204" pitchFamily="49" charset="0"/>
              </a:rPr>
              <a:t>}„ = 	</a:t>
            </a:r>
            <a:r>
              <a:rPr lang="pl-PL" sz="1800" dirty="0" err="1" smtClean="0">
                <a:latin typeface="Lucida Console" panose="020B0609040504020204" pitchFamily="49" charset="0"/>
              </a:rPr>
              <a:t>System.out.println</a:t>
            </a:r>
            <a:r>
              <a:rPr lang="pl-PL" sz="1800" dirty="0">
                <a:latin typeface="Lucida Console" panose="020B0609040504020204" pitchFamily="49" charset="0"/>
              </a:rPr>
              <a:t>("{</a:t>
            </a:r>
            <a:r>
              <a:rPr lang="pl-PL" sz="1800" dirty="0" err="1">
                <a:latin typeface="Lucida Console" panose="020B0609040504020204" pitchFamily="49" charset="0"/>
              </a:rPr>
              <a:t>message</a:t>
            </a:r>
            <a:r>
              <a:rPr lang="pl-PL" sz="1800" dirty="0" smtClean="0">
                <a:latin typeface="Lucida Console" panose="020B0609040504020204" pitchFamily="49" charset="0"/>
              </a:rPr>
              <a:t>}");</a:t>
            </a:r>
          </a:p>
          <a:p>
            <a:pPr marL="109728" indent="0">
              <a:buNone/>
            </a:pPr>
            <a:r>
              <a:rPr lang="pl-PL" sz="1800" dirty="0" smtClean="0">
                <a:latin typeface="Lucida Console" panose="020B0609040504020204" pitchFamily="49" charset="0"/>
              </a:rPr>
              <a:t>[</a:t>
            </a:r>
            <a:r>
              <a:rPr lang="pl-PL" sz="1800" dirty="0" err="1">
                <a:latin typeface="Lucida Console" panose="020B0609040504020204" pitchFamily="49" charset="0"/>
              </a:rPr>
              <a:t>when</a:t>
            </a:r>
            <a:r>
              <a:rPr lang="pl-PL" sz="1800" dirty="0">
                <a:latin typeface="Lucida Console" panose="020B0609040504020204" pitchFamily="49" charset="0"/>
              </a:rPr>
              <a:t>]And = and</a:t>
            </a:r>
          </a:p>
          <a:p>
            <a:pPr marL="109728" indent="0">
              <a:buNone/>
            </a:pPr>
            <a:endParaRPr lang="pl-PL" sz="1800" dirty="0">
              <a:latin typeface="Lucida Console" panose="020B0609040504020204" pitchFamily="49" charset="0"/>
            </a:endParaRPr>
          </a:p>
        </p:txBody>
      </p:sp>
      <p:sp>
        <p:nvSpPr>
          <p:cNvPr id="3" name="Tytuł 2"/>
          <p:cNvSpPr>
            <a:spLocks noGrp="1"/>
          </p:cNvSpPr>
          <p:nvPr>
            <p:ph type="title"/>
          </p:nvPr>
        </p:nvSpPr>
        <p:spPr/>
        <p:txBody>
          <a:bodyPr/>
          <a:lstStyle/>
          <a:p>
            <a:r>
              <a:rPr lang="pl-PL" dirty="0" err="1"/>
              <a:t>Domain</a:t>
            </a:r>
            <a:r>
              <a:rPr lang="pl-PL" dirty="0"/>
              <a:t> </a:t>
            </a:r>
            <a:r>
              <a:rPr lang="pl-PL" dirty="0" err="1"/>
              <a:t>Specific</a:t>
            </a:r>
            <a:r>
              <a:rPr lang="pl-PL" dirty="0"/>
              <a:t> </a:t>
            </a:r>
            <a:r>
              <a:rPr lang="pl-PL" dirty="0" err="1"/>
              <a:t>Languages</a:t>
            </a:r>
            <a:endParaRPr lang="pl-PL" dirty="0"/>
          </a:p>
        </p:txBody>
      </p:sp>
    </p:spTree>
    <p:extLst>
      <p:ext uri="{BB962C8B-B14F-4D97-AF65-F5344CB8AC3E}">
        <p14:creationId xmlns:p14="http://schemas.microsoft.com/office/powerpoint/2010/main" val="19521458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normAutofit fontScale="55000" lnSpcReduction="20000"/>
          </a:bodyPr>
          <a:lstStyle/>
          <a:p>
            <a:pPr marL="109728" indent="0">
              <a:buNone/>
            </a:pPr>
            <a:r>
              <a:rPr lang="pl-PL" dirty="0">
                <a:latin typeface="Lucida Console" panose="020B0609040504020204" pitchFamily="49" charset="0"/>
              </a:rPr>
              <a:t>Environment </a:t>
            </a:r>
            <a:r>
              <a:rPr lang="pl-PL" dirty="0" err="1">
                <a:latin typeface="Lucida Console" panose="020B0609040504020204" pitchFamily="49" charset="0"/>
              </a:rPr>
              <a:t>env</a:t>
            </a:r>
            <a:r>
              <a:rPr lang="pl-PL" dirty="0">
                <a:latin typeface="Lucida Console" panose="020B0609040504020204" pitchFamily="49" charset="0"/>
              </a:rPr>
              <a:t> = </a:t>
            </a:r>
            <a:r>
              <a:rPr lang="pl-PL" dirty="0" err="1">
                <a:latin typeface="Lucida Console" panose="020B0609040504020204" pitchFamily="49" charset="0"/>
              </a:rPr>
              <a:t>KnowledgeBaseFactory.newEnvironment</a:t>
            </a:r>
            <a:r>
              <a:rPr lang="pl-PL" dirty="0">
                <a:latin typeface="Lucida Console" panose="020B0609040504020204" pitchFamily="49" charset="0"/>
              </a:rPr>
              <a:t>(); </a:t>
            </a:r>
            <a:br>
              <a:rPr lang="pl-PL" dirty="0">
                <a:latin typeface="Lucida Console" panose="020B0609040504020204" pitchFamily="49" charset="0"/>
              </a:rPr>
            </a:br>
            <a:r>
              <a:rPr lang="pl-PL" dirty="0" err="1">
                <a:latin typeface="Lucida Console" panose="020B0609040504020204" pitchFamily="49" charset="0"/>
              </a:rPr>
              <a:t>env.set</a:t>
            </a:r>
            <a:r>
              <a:rPr lang="pl-PL" dirty="0">
                <a:latin typeface="Lucida Console" panose="020B0609040504020204" pitchFamily="49" charset="0"/>
              </a:rPr>
              <a:t>( </a:t>
            </a:r>
            <a:r>
              <a:rPr lang="pl-PL" dirty="0" err="1">
                <a:latin typeface="Lucida Console" panose="020B0609040504020204" pitchFamily="49" charset="0"/>
              </a:rPr>
              <a:t>EnvironmentName.ENTITY_MANAGER_FACTORY</a:t>
            </a:r>
            <a:r>
              <a:rPr lang="pl-PL" dirty="0">
                <a:latin typeface="Lucida Console" panose="020B0609040504020204" pitchFamily="49" charset="0"/>
              </a:rPr>
              <a:t>, </a:t>
            </a:r>
            <a:br>
              <a:rPr lang="pl-PL" dirty="0">
                <a:latin typeface="Lucida Console" panose="020B0609040504020204" pitchFamily="49" charset="0"/>
              </a:rPr>
            </a:br>
            <a:r>
              <a:rPr lang="pl-PL" dirty="0">
                <a:latin typeface="Lucida Console" panose="020B0609040504020204" pitchFamily="49" charset="0"/>
              </a:rPr>
              <a:t>         </a:t>
            </a:r>
            <a:r>
              <a:rPr lang="pl-PL" dirty="0" err="1">
                <a:latin typeface="Lucida Console" panose="020B0609040504020204" pitchFamily="49" charset="0"/>
              </a:rPr>
              <a:t>Persistence.createEntityManagerFactory</a:t>
            </a:r>
            <a:r>
              <a:rPr lang="pl-PL" dirty="0">
                <a:latin typeface="Lucida Console" panose="020B0609040504020204" pitchFamily="49" charset="0"/>
              </a:rPr>
              <a:t>( "</a:t>
            </a:r>
            <a:r>
              <a:rPr lang="pl-PL" dirty="0" err="1">
                <a:latin typeface="Lucida Console" panose="020B0609040504020204" pitchFamily="49" charset="0"/>
              </a:rPr>
              <a:t>emf-name</a:t>
            </a:r>
            <a:r>
              <a:rPr lang="pl-PL" dirty="0">
                <a:latin typeface="Lucida Console" panose="020B0609040504020204" pitchFamily="49" charset="0"/>
              </a:rPr>
              <a:t>" ) ); </a:t>
            </a:r>
            <a:br>
              <a:rPr lang="pl-PL" dirty="0">
                <a:latin typeface="Lucida Console" panose="020B0609040504020204" pitchFamily="49" charset="0"/>
              </a:rPr>
            </a:br>
            <a:r>
              <a:rPr lang="pl-PL" dirty="0" err="1">
                <a:latin typeface="Lucida Console" panose="020B0609040504020204" pitchFamily="49" charset="0"/>
              </a:rPr>
              <a:t>env.set</a:t>
            </a:r>
            <a:r>
              <a:rPr lang="pl-PL" dirty="0">
                <a:latin typeface="Lucida Console" panose="020B0609040504020204" pitchFamily="49" charset="0"/>
              </a:rPr>
              <a:t>( </a:t>
            </a:r>
            <a:r>
              <a:rPr lang="pl-PL" dirty="0" err="1">
                <a:latin typeface="Lucida Console" panose="020B0609040504020204" pitchFamily="49" charset="0"/>
              </a:rPr>
              <a:t>EnvironmentName.TRANSACTION_MANAGER</a:t>
            </a:r>
            <a:r>
              <a:rPr lang="pl-PL" dirty="0">
                <a:latin typeface="Lucida Console" panose="020B0609040504020204" pitchFamily="49" charset="0"/>
              </a:rPr>
              <a:t>, </a:t>
            </a:r>
            <a:br>
              <a:rPr lang="pl-PL" dirty="0">
                <a:latin typeface="Lucida Console" panose="020B0609040504020204" pitchFamily="49" charset="0"/>
              </a:rPr>
            </a:br>
            <a:r>
              <a:rPr lang="pl-PL" dirty="0">
                <a:latin typeface="Lucida Console" panose="020B0609040504020204" pitchFamily="49" charset="0"/>
              </a:rPr>
              <a:t>         </a:t>
            </a:r>
            <a:r>
              <a:rPr lang="pl-PL" dirty="0" err="1">
                <a:latin typeface="Lucida Console" panose="020B0609040504020204" pitchFamily="49" charset="0"/>
              </a:rPr>
              <a:t>TransactionManagerServices.getTransactionManager</a:t>
            </a:r>
            <a:r>
              <a:rPr lang="pl-PL" dirty="0">
                <a:latin typeface="Lucida Console" panose="020B0609040504020204" pitchFamily="49" charset="0"/>
              </a:rPr>
              <a:t>() ); </a:t>
            </a:r>
            <a:br>
              <a:rPr lang="pl-PL" dirty="0">
                <a:latin typeface="Lucida Console" panose="020B0609040504020204" pitchFamily="49" charset="0"/>
              </a:rPr>
            </a:br>
            <a:r>
              <a:rPr lang="pl-PL" dirty="0">
                <a:latin typeface="Lucida Console" panose="020B0609040504020204" pitchFamily="49" charset="0"/>
              </a:rPr>
              <a:t>           </a:t>
            </a:r>
            <a:r>
              <a:rPr lang="pl-PL" dirty="0" smtClean="0">
                <a:latin typeface="Lucida Console" panose="020B0609040504020204" pitchFamily="49" charset="0"/>
              </a:rPr>
              <a:t/>
            </a:r>
            <a:br>
              <a:rPr lang="pl-PL" dirty="0" smtClean="0">
                <a:latin typeface="Lucida Console" panose="020B0609040504020204" pitchFamily="49" charset="0"/>
              </a:rPr>
            </a:br>
            <a:r>
              <a:rPr lang="pl-PL" dirty="0">
                <a:latin typeface="Lucida Console" panose="020B0609040504020204" pitchFamily="49" charset="0"/>
              </a:rPr>
              <a:t/>
            </a:r>
            <a:br>
              <a:rPr lang="pl-PL" dirty="0">
                <a:latin typeface="Lucida Console" panose="020B0609040504020204" pitchFamily="49" charset="0"/>
              </a:rPr>
            </a:br>
            <a:r>
              <a:rPr lang="pl-PL" dirty="0" err="1">
                <a:latin typeface="Lucida Console" panose="020B0609040504020204" pitchFamily="49" charset="0"/>
              </a:rPr>
              <a:t>StatefulKnowledgeSession</a:t>
            </a:r>
            <a:r>
              <a:rPr lang="pl-PL" dirty="0">
                <a:latin typeface="Lucida Console" panose="020B0609040504020204" pitchFamily="49" charset="0"/>
              </a:rPr>
              <a:t> </a:t>
            </a:r>
            <a:r>
              <a:rPr lang="pl-PL" dirty="0" err="1">
                <a:latin typeface="Lucida Console" panose="020B0609040504020204" pitchFamily="49" charset="0"/>
              </a:rPr>
              <a:t>ksession</a:t>
            </a:r>
            <a:r>
              <a:rPr lang="pl-PL" dirty="0">
                <a:latin typeface="Lucida Console" panose="020B0609040504020204" pitchFamily="49" charset="0"/>
              </a:rPr>
              <a:t> = </a:t>
            </a:r>
            <a:br>
              <a:rPr lang="pl-PL" dirty="0">
                <a:latin typeface="Lucida Console" panose="020B0609040504020204" pitchFamily="49" charset="0"/>
              </a:rPr>
            </a:br>
            <a:r>
              <a:rPr lang="pl-PL" dirty="0">
                <a:latin typeface="Lucida Console" panose="020B0609040504020204" pitchFamily="49" charset="0"/>
              </a:rPr>
              <a:t> </a:t>
            </a:r>
            <a:r>
              <a:rPr lang="pl-PL" dirty="0" err="1" smtClean="0">
                <a:latin typeface="Lucida Console" panose="020B0609040504020204" pitchFamily="49" charset="0"/>
              </a:rPr>
              <a:t>JPAKnowledgeService.newStatefulKnowledgeSession</a:t>
            </a:r>
            <a:r>
              <a:rPr lang="pl-PL" dirty="0">
                <a:latin typeface="Lucida Console" panose="020B0609040504020204" pitchFamily="49" charset="0"/>
              </a:rPr>
              <a:t>( </a:t>
            </a:r>
            <a:r>
              <a:rPr lang="pl-PL" dirty="0" err="1">
                <a:latin typeface="Lucida Console" panose="020B0609040504020204" pitchFamily="49" charset="0"/>
              </a:rPr>
              <a:t>kbase</a:t>
            </a:r>
            <a:r>
              <a:rPr lang="pl-PL" dirty="0">
                <a:latin typeface="Lucida Console" panose="020B0609040504020204" pitchFamily="49" charset="0"/>
              </a:rPr>
              <a:t>, </a:t>
            </a:r>
            <a:r>
              <a:rPr lang="pl-PL" dirty="0" err="1">
                <a:latin typeface="Lucida Console" panose="020B0609040504020204" pitchFamily="49" charset="0"/>
              </a:rPr>
              <a:t>null</a:t>
            </a:r>
            <a:r>
              <a:rPr lang="pl-PL" dirty="0">
                <a:latin typeface="Lucida Console" panose="020B0609040504020204" pitchFamily="49" charset="0"/>
              </a:rPr>
              <a:t>, </a:t>
            </a:r>
            <a:r>
              <a:rPr lang="pl-PL" dirty="0" err="1">
                <a:latin typeface="Lucida Console" panose="020B0609040504020204" pitchFamily="49" charset="0"/>
              </a:rPr>
              <a:t>env</a:t>
            </a:r>
            <a:r>
              <a:rPr lang="pl-PL" dirty="0">
                <a:latin typeface="Lucida Console" panose="020B0609040504020204" pitchFamily="49" charset="0"/>
              </a:rPr>
              <a:t> ); </a:t>
            </a:r>
            <a:br>
              <a:rPr lang="pl-PL" dirty="0">
                <a:latin typeface="Lucida Console" panose="020B0609040504020204" pitchFamily="49" charset="0"/>
              </a:rPr>
            </a:br>
            <a:r>
              <a:rPr lang="pl-PL" dirty="0" err="1">
                <a:latin typeface="Lucida Console" panose="020B0609040504020204" pitchFamily="49" charset="0"/>
              </a:rPr>
              <a:t>int</a:t>
            </a:r>
            <a:r>
              <a:rPr lang="pl-PL" dirty="0">
                <a:latin typeface="Lucida Console" panose="020B0609040504020204" pitchFamily="49" charset="0"/>
              </a:rPr>
              <a:t> </a:t>
            </a:r>
            <a:r>
              <a:rPr lang="pl-PL" dirty="0" err="1">
                <a:latin typeface="Lucida Console" panose="020B0609040504020204" pitchFamily="49" charset="0"/>
              </a:rPr>
              <a:t>sessionId</a:t>
            </a:r>
            <a:r>
              <a:rPr lang="pl-PL" dirty="0">
                <a:latin typeface="Lucida Console" panose="020B0609040504020204" pitchFamily="49" charset="0"/>
              </a:rPr>
              <a:t> = </a:t>
            </a:r>
            <a:r>
              <a:rPr lang="pl-PL" dirty="0" err="1">
                <a:latin typeface="Lucida Console" panose="020B0609040504020204" pitchFamily="49" charset="0"/>
              </a:rPr>
              <a:t>ksession.getId</a:t>
            </a:r>
            <a:r>
              <a:rPr lang="pl-PL" dirty="0">
                <a:latin typeface="Lucida Console" panose="020B0609040504020204" pitchFamily="49" charset="0"/>
              </a:rPr>
              <a:t>(); </a:t>
            </a:r>
            <a:br>
              <a:rPr lang="pl-PL" dirty="0">
                <a:latin typeface="Lucida Console" panose="020B0609040504020204" pitchFamily="49" charset="0"/>
              </a:rPr>
            </a:br>
            <a:r>
              <a:rPr lang="pl-PL" dirty="0">
                <a:latin typeface="Lucida Console" panose="020B0609040504020204" pitchFamily="49" charset="0"/>
              </a:rPr>
              <a:t>  </a:t>
            </a:r>
            <a:br>
              <a:rPr lang="pl-PL" dirty="0">
                <a:latin typeface="Lucida Console" panose="020B0609040504020204" pitchFamily="49" charset="0"/>
              </a:rPr>
            </a:br>
            <a:r>
              <a:rPr lang="pl-PL" dirty="0" err="1">
                <a:latin typeface="Lucida Console" panose="020B0609040504020204" pitchFamily="49" charset="0"/>
              </a:rPr>
              <a:t>UserTransaction</a:t>
            </a:r>
            <a:r>
              <a:rPr lang="pl-PL" dirty="0">
                <a:latin typeface="Lucida Console" panose="020B0609040504020204" pitchFamily="49" charset="0"/>
              </a:rPr>
              <a:t> </a:t>
            </a:r>
            <a:r>
              <a:rPr lang="pl-PL" dirty="0" err="1">
                <a:latin typeface="Lucida Console" panose="020B0609040504020204" pitchFamily="49" charset="0"/>
              </a:rPr>
              <a:t>ut</a:t>
            </a:r>
            <a:r>
              <a:rPr lang="pl-PL" dirty="0">
                <a:latin typeface="Lucida Console" panose="020B0609040504020204" pitchFamily="49" charset="0"/>
              </a:rPr>
              <a:t> = </a:t>
            </a:r>
            <a:br>
              <a:rPr lang="pl-PL" dirty="0">
                <a:latin typeface="Lucida Console" panose="020B0609040504020204" pitchFamily="49" charset="0"/>
              </a:rPr>
            </a:br>
            <a:r>
              <a:rPr lang="pl-PL" dirty="0">
                <a:latin typeface="Lucida Console" panose="020B0609040504020204" pitchFamily="49" charset="0"/>
              </a:rPr>
              <a:t>  (</a:t>
            </a:r>
            <a:r>
              <a:rPr lang="pl-PL" dirty="0" err="1">
                <a:latin typeface="Lucida Console" panose="020B0609040504020204" pitchFamily="49" charset="0"/>
              </a:rPr>
              <a:t>UserTransaction</a:t>
            </a:r>
            <a:r>
              <a:rPr lang="pl-PL" dirty="0">
                <a:latin typeface="Lucida Console" panose="020B0609040504020204" pitchFamily="49" charset="0"/>
              </a:rPr>
              <a:t>) </a:t>
            </a:r>
            <a:r>
              <a:rPr lang="pl-PL" b="1" dirty="0" err="1">
                <a:latin typeface="Lucida Console" panose="020B0609040504020204" pitchFamily="49" charset="0"/>
              </a:rPr>
              <a:t>new</a:t>
            </a:r>
            <a:r>
              <a:rPr lang="pl-PL" dirty="0">
                <a:latin typeface="Lucida Console" panose="020B0609040504020204" pitchFamily="49" charset="0"/>
              </a:rPr>
              <a:t> </a:t>
            </a:r>
            <a:r>
              <a:rPr lang="pl-PL" dirty="0" err="1">
                <a:latin typeface="Lucida Console" panose="020B0609040504020204" pitchFamily="49" charset="0"/>
              </a:rPr>
              <a:t>InitialContext</a:t>
            </a:r>
            <a:r>
              <a:rPr lang="pl-PL" dirty="0">
                <a:latin typeface="Lucida Console" panose="020B0609040504020204" pitchFamily="49" charset="0"/>
              </a:rPr>
              <a:t>().</a:t>
            </a:r>
            <a:r>
              <a:rPr lang="pl-PL" dirty="0" err="1">
                <a:latin typeface="Lucida Console" panose="020B0609040504020204" pitchFamily="49" charset="0"/>
              </a:rPr>
              <a:t>lookup</a:t>
            </a:r>
            <a:r>
              <a:rPr lang="pl-PL" dirty="0">
                <a:latin typeface="Lucida Console" panose="020B0609040504020204" pitchFamily="49" charset="0"/>
              </a:rPr>
              <a:t>( </a:t>
            </a:r>
            <a:endParaRPr lang="pl-PL" dirty="0" smtClean="0">
              <a:latin typeface="Lucida Console" panose="020B0609040504020204" pitchFamily="49" charset="0"/>
            </a:endParaRPr>
          </a:p>
          <a:p>
            <a:pPr marL="109728" indent="0">
              <a:buNone/>
            </a:pPr>
            <a:r>
              <a:rPr lang="pl-PL" dirty="0">
                <a:latin typeface="Lucida Console" panose="020B0609040504020204" pitchFamily="49" charset="0"/>
              </a:rPr>
              <a:t>	</a:t>
            </a:r>
            <a:r>
              <a:rPr lang="pl-PL" dirty="0" smtClean="0">
                <a:latin typeface="Lucida Console" panose="020B0609040504020204" pitchFamily="49" charset="0"/>
              </a:rPr>
              <a:t>"</a:t>
            </a:r>
            <a:r>
              <a:rPr lang="pl-PL" dirty="0" err="1">
                <a:latin typeface="Lucida Console" panose="020B0609040504020204" pitchFamily="49" charset="0"/>
              </a:rPr>
              <a:t>java:comp</a:t>
            </a:r>
            <a:r>
              <a:rPr lang="pl-PL" dirty="0">
                <a:latin typeface="Lucida Console" panose="020B0609040504020204" pitchFamily="49" charset="0"/>
              </a:rPr>
              <a:t>/</a:t>
            </a:r>
            <a:r>
              <a:rPr lang="pl-PL" dirty="0" err="1">
                <a:latin typeface="Lucida Console" panose="020B0609040504020204" pitchFamily="49" charset="0"/>
              </a:rPr>
              <a:t>UserTransaction</a:t>
            </a:r>
            <a:r>
              <a:rPr lang="pl-PL" dirty="0">
                <a:latin typeface="Lucida Console" panose="020B0609040504020204" pitchFamily="49" charset="0"/>
              </a:rPr>
              <a:t>" ); </a:t>
            </a:r>
            <a:br>
              <a:rPr lang="pl-PL" dirty="0">
                <a:latin typeface="Lucida Console" panose="020B0609040504020204" pitchFamily="49" charset="0"/>
              </a:rPr>
            </a:br>
            <a:r>
              <a:rPr lang="pl-PL" dirty="0" err="1">
                <a:latin typeface="Lucida Console" panose="020B0609040504020204" pitchFamily="49" charset="0"/>
              </a:rPr>
              <a:t>ut.begin</a:t>
            </a:r>
            <a:r>
              <a:rPr lang="pl-PL" dirty="0">
                <a:latin typeface="Lucida Console" panose="020B0609040504020204" pitchFamily="49" charset="0"/>
              </a:rPr>
              <a:t>(); </a:t>
            </a:r>
            <a:br>
              <a:rPr lang="pl-PL" dirty="0">
                <a:latin typeface="Lucida Console" panose="020B0609040504020204" pitchFamily="49" charset="0"/>
              </a:rPr>
            </a:br>
            <a:r>
              <a:rPr lang="pl-PL" dirty="0" err="1">
                <a:latin typeface="Lucida Console" panose="020B0609040504020204" pitchFamily="49" charset="0"/>
              </a:rPr>
              <a:t>ksession.insert</a:t>
            </a:r>
            <a:r>
              <a:rPr lang="pl-PL" dirty="0">
                <a:latin typeface="Lucida Console" panose="020B0609040504020204" pitchFamily="49" charset="0"/>
              </a:rPr>
              <a:t>( data1 ); </a:t>
            </a:r>
            <a:br>
              <a:rPr lang="pl-PL" dirty="0">
                <a:latin typeface="Lucida Console" panose="020B0609040504020204" pitchFamily="49" charset="0"/>
              </a:rPr>
            </a:br>
            <a:r>
              <a:rPr lang="pl-PL" dirty="0" err="1">
                <a:latin typeface="Lucida Console" panose="020B0609040504020204" pitchFamily="49" charset="0"/>
              </a:rPr>
              <a:t>ksession.insert</a:t>
            </a:r>
            <a:r>
              <a:rPr lang="pl-PL" dirty="0">
                <a:latin typeface="Lucida Console" panose="020B0609040504020204" pitchFamily="49" charset="0"/>
              </a:rPr>
              <a:t>( data2 ); </a:t>
            </a:r>
            <a:br>
              <a:rPr lang="pl-PL" dirty="0">
                <a:latin typeface="Lucida Console" panose="020B0609040504020204" pitchFamily="49" charset="0"/>
              </a:rPr>
            </a:br>
            <a:r>
              <a:rPr lang="pl-PL" dirty="0" err="1">
                <a:latin typeface="Lucida Console" panose="020B0609040504020204" pitchFamily="49" charset="0"/>
              </a:rPr>
              <a:t>ksession.startProcess</a:t>
            </a:r>
            <a:r>
              <a:rPr lang="pl-PL" dirty="0">
                <a:latin typeface="Lucida Console" panose="020B0609040504020204" pitchFamily="49" charset="0"/>
              </a:rPr>
              <a:t>( "process1" ); </a:t>
            </a:r>
            <a:br>
              <a:rPr lang="pl-PL" dirty="0">
                <a:latin typeface="Lucida Console" panose="020B0609040504020204" pitchFamily="49" charset="0"/>
              </a:rPr>
            </a:br>
            <a:r>
              <a:rPr lang="pl-PL" dirty="0" err="1">
                <a:latin typeface="Lucida Console" panose="020B0609040504020204" pitchFamily="49" charset="0"/>
              </a:rPr>
              <a:t>ut.commit</a:t>
            </a:r>
            <a:r>
              <a:rPr lang="pl-PL" dirty="0">
                <a:latin typeface="Lucida Console" panose="020B0609040504020204" pitchFamily="49" charset="0"/>
              </a:rPr>
              <a:t>();</a:t>
            </a:r>
          </a:p>
          <a:p>
            <a:pPr marL="109728" indent="0">
              <a:buNone/>
            </a:pPr>
            <a:endParaRPr lang="pl-PL" dirty="0">
              <a:latin typeface="Lucida Console" panose="020B0609040504020204" pitchFamily="49" charset="0"/>
            </a:endParaRPr>
          </a:p>
        </p:txBody>
      </p:sp>
      <p:sp>
        <p:nvSpPr>
          <p:cNvPr id="3" name="Tytuł 2"/>
          <p:cNvSpPr>
            <a:spLocks noGrp="1"/>
          </p:cNvSpPr>
          <p:nvPr>
            <p:ph type="title"/>
          </p:nvPr>
        </p:nvSpPr>
        <p:spPr/>
        <p:txBody>
          <a:bodyPr>
            <a:normAutofit fontScale="90000"/>
          </a:bodyPr>
          <a:lstStyle/>
          <a:p>
            <a:r>
              <a:rPr lang="pl-PL" dirty="0" err="1" smtClean="0"/>
              <a:t>Persistence</a:t>
            </a:r>
            <a:r>
              <a:rPr lang="pl-PL" dirty="0" smtClean="0"/>
              <a:t> </a:t>
            </a:r>
            <a:r>
              <a:rPr lang="pl-PL" dirty="0" err="1" smtClean="0"/>
              <a:t>framework</a:t>
            </a:r>
            <a:r>
              <a:rPr lang="pl-PL" dirty="0" smtClean="0"/>
              <a:t> </a:t>
            </a:r>
            <a:r>
              <a:rPr lang="pl-PL" dirty="0" err="1" smtClean="0"/>
              <a:t>integration</a:t>
            </a:r>
            <a:endParaRPr lang="pl-PL" dirty="0"/>
          </a:p>
        </p:txBody>
      </p:sp>
    </p:spTree>
    <p:extLst>
      <p:ext uri="{BB962C8B-B14F-4D97-AF65-F5344CB8AC3E}">
        <p14:creationId xmlns:p14="http://schemas.microsoft.com/office/powerpoint/2010/main" val="18965709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lstStyle/>
          <a:p>
            <a:r>
              <a:rPr lang="pl-PL" dirty="0" err="1" smtClean="0"/>
              <a:t>Declarative</a:t>
            </a:r>
            <a:r>
              <a:rPr lang="pl-PL" dirty="0" smtClean="0"/>
              <a:t> </a:t>
            </a:r>
            <a:r>
              <a:rPr lang="pl-PL" dirty="0" err="1" smtClean="0"/>
              <a:t>programming</a:t>
            </a:r>
            <a:endParaRPr lang="pl-PL" dirty="0" smtClean="0"/>
          </a:p>
          <a:p>
            <a:r>
              <a:rPr lang="pl-PL" dirty="0" err="1" smtClean="0"/>
              <a:t>Logic</a:t>
            </a:r>
            <a:r>
              <a:rPr lang="pl-PL" dirty="0" smtClean="0"/>
              <a:t> and data </a:t>
            </a:r>
            <a:r>
              <a:rPr lang="pl-PL" dirty="0" err="1" smtClean="0"/>
              <a:t>separation</a:t>
            </a:r>
            <a:endParaRPr lang="pl-PL" dirty="0" smtClean="0"/>
          </a:p>
          <a:p>
            <a:r>
              <a:rPr lang="pl-PL" dirty="0" err="1" smtClean="0"/>
              <a:t>Speed</a:t>
            </a:r>
            <a:r>
              <a:rPr lang="pl-PL" dirty="0" smtClean="0"/>
              <a:t> and </a:t>
            </a:r>
            <a:r>
              <a:rPr lang="pl-PL" dirty="0" err="1" smtClean="0"/>
              <a:t>Scalability</a:t>
            </a:r>
            <a:endParaRPr lang="pl-PL" dirty="0" smtClean="0"/>
          </a:p>
          <a:p>
            <a:r>
              <a:rPr lang="pl-PL" dirty="0" err="1" smtClean="0"/>
              <a:t>Centralization</a:t>
            </a:r>
            <a:r>
              <a:rPr lang="pl-PL" dirty="0" smtClean="0"/>
              <a:t> of Knowledge</a:t>
            </a:r>
          </a:p>
          <a:p>
            <a:r>
              <a:rPr lang="pl-PL" dirty="0" err="1" smtClean="0"/>
              <a:t>Tool</a:t>
            </a:r>
            <a:r>
              <a:rPr lang="pl-PL" dirty="0"/>
              <a:t> </a:t>
            </a:r>
            <a:r>
              <a:rPr lang="pl-PL" dirty="0" smtClean="0"/>
              <a:t>Integration</a:t>
            </a:r>
          </a:p>
          <a:p>
            <a:r>
              <a:rPr lang="pl-PL" dirty="0" err="1" smtClean="0"/>
              <a:t>Explanation</a:t>
            </a:r>
            <a:r>
              <a:rPr lang="pl-PL" dirty="0" smtClean="0"/>
              <a:t> </a:t>
            </a:r>
            <a:r>
              <a:rPr lang="pl-PL" dirty="0" err="1" smtClean="0"/>
              <a:t>facility</a:t>
            </a:r>
            <a:endParaRPr lang="pl-PL" dirty="0" smtClean="0"/>
          </a:p>
          <a:p>
            <a:r>
              <a:rPr lang="pl-PL" dirty="0" err="1" smtClean="0"/>
              <a:t>Understandable</a:t>
            </a:r>
            <a:r>
              <a:rPr lang="pl-PL" dirty="0" smtClean="0"/>
              <a:t> </a:t>
            </a:r>
            <a:r>
              <a:rPr lang="pl-PL" dirty="0" err="1" smtClean="0"/>
              <a:t>rules</a:t>
            </a:r>
            <a:endParaRPr lang="pl-PL" dirty="0"/>
          </a:p>
        </p:txBody>
      </p:sp>
      <p:sp>
        <p:nvSpPr>
          <p:cNvPr id="3" name="Tytuł 2"/>
          <p:cNvSpPr>
            <a:spLocks noGrp="1"/>
          </p:cNvSpPr>
          <p:nvPr>
            <p:ph type="title"/>
          </p:nvPr>
        </p:nvSpPr>
        <p:spPr/>
        <p:txBody>
          <a:bodyPr/>
          <a:lstStyle/>
          <a:p>
            <a:r>
              <a:rPr lang="pl-PL" dirty="0" err="1" smtClean="0"/>
              <a:t>Adventages</a:t>
            </a:r>
            <a:r>
              <a:rPr lang="pl-PL" dirty="0" smtClean="0"/>
              <a:t> of </a:t>
            </a:r>
            <a:r>
              <a:rPr lang="pl-PL" dirty="0" err="1" smtClean="0"/>
              <a:t>rule</a:t>
            </a:r>
            <a:r>
              <a:rPr lang="pl-PL" dirty="0" smtClean="0"/>
              <a:t> </a:t>
            </a:r>
            <a:r>
              <a:rPr lang="pl-PL" dirty="0" err="1" smtClean="0"/>
              <a:t>engine</a:t>
            </a:r>
            <a:endParaRPr lang="pl-PL" dirty="0"/>
          </a:p>
        </p:txBody>
      </p:sp>
    </p:spTree>
    <p:extLst>
      <p:ext uri="{BB962C8B-B14F-4D97-AF65-F5344CB8AC3E}">
        <p14:creationId xmlns:p14="http://schemas.microsoft.com/office/powerpoint/2010/main" val="30951776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a:t>When</a:t>
            </a:r>
            <a:r>
              <a:rPr lang="pl-PL" dirty="0"/>
              <a:t> to </a:t>
            </a:r>
            <a:r>
              <a:rPr lang="pl-PL" dirty="0" err="1"/>
              <a:t>use</a:t>
            </a:r>
            <a:r>
              <a:rPr lang="pl-PL" dirty="0"/>
              <a:t>, </a:t>
            </a:r>
            <a:r>
              <a:rPr lang="pl-PL" dirty="0" err="1"/>
              <a:t>when</a:t>
            </a:r>
            <a:r>
              <a:rPr lang="pl-PL" dirty="0"/>
              <a:t> not to</a:t>
            </a:r>
          </a:p>
        </p:txBody>
      </p:sp>
      <p:sp>
        <p:nvSpPr>
          <p:cNvPr id="3" name="Symbol zastępczy tekstu 2"/>
          <p:cNvSpPr>
            <a:spLocks noGrp="1"/>
          </p:cNvSpPr>
          <p:nvPr>
            <p:ph type="body" idx="1"/>
          </p:nvPr>
        </p:nvSpPr>
        <p:spPr/>
        <p:txBody>
          <a:bodyPr/>
          <a:lstStyle/>
          <a:p>
            <a:endParaRPr lang="pl-PL" dirty="0"/>
          </a:p>
        </p:txBody>
      </p:sp>
      <p:sp>
        <p:nvSpPr>
          <p:cNvPr id="4" name="Symbol zastępczy tekstu 3"/>
          <p:cNvSpPr>
            <a:spLocks noGrp="1"/>
          </p:cNvSpPr>
          <p:nvPr>
            <p:ph type="body" sz="half" idx="3"/>
          </p:nvPr>
        </p:nvSpPr>
        <p:spPr/>
        <p:txBody>
          <a:bodyPr/>
          <a:lstStyle/>
          <a:p>
            <a:endParaRPr lang="pl-PL"/>
          </a:p>
        </p:txBody>
      </p:sp>
      <p:sp>
        <p:nvSpPr>
          <p:cNvPr id="5" name="Symbol zastępczy zawartości 4"/>
          <p:cNvSpPr>
            <a:spLocks noGrp="1"/>
          </p:cNvSpPr>
          <p:nvPr>
            <p:ph sz="quarter" idx="2"/>
          </p:nvPr>
        </p:nvSpPr>
        <p:spPr/>
        <p:txBody>
          <a:bodyPr>
            <a:normAutofit lnSpcReduction="10000"/>
          </a:bodyPr>
          <a:lstStyle/>
          <a:p>
            <a:r>
              <a:rPr lang="pl-PL" dirty="0" smtClean="0"/>
              <a:t>The problem </a:t>
            </a:r>
            <a:r>
              <a:rPr lang="pl-PL" dirty="0" err="1" smtClean="0"/>
              <a:t>is</a:t>
            </a:r>
            <a:r>
              <a:rPr lang="pl-PL" dirty="0" smtClean="0"/>
              <a:t> </a:t>
            </a:r>
            <a:r>
              <a:rPr lang="pl-PL" dirty="0" err="1" smtClean="0"/>
              <a:t>too</a:t>
            </a:r>
            <a:r>
              <a:rPr lang="pl-PL" dirty="0" smtClean="0"/>
              <a:t> </a:t>
            </a:r>
            <a:r>
              <a:rPr lang="pl-PL" dirty="0" err="1" smtClean="0"/>
              <a:t>fiddly</a:t>
            </a:r>
            <a:r>
              <a:rPr lang="pl-PL" dirty="0" smtClean="0"/>
              <a:t> for </a:t>
            </a:r>
            <a:r>
              <a:rPr lang="pl-PL" dirty="0" err="1" smtClean="0"/>
              <a:t>traditional</a:t>
            </a:r>
            <a:r>
              <a:rPr lang="pl-PL" dirty="0" smtClean="0"/>
              <a:t> </a:t>
            </a:r>
            <a:r>
              <a:rPr lang="pl-PL" dirty="0" err="1" smtClean="0"/>
              <a:t>code</a:t>
            </a:r>
            <a:endParaRPr lang="pl-PL" dirty="0" smtClean="0"/>
          </a:p>
          <a:p>
            <a:r>
              <a:rPr lang="pl-PL" dirty="0" smtClean="0"/>
              <a:t>The problem </a:t>
            </a:r>
            <a:r>
              <a:rPr lang="pl-PL" dirty="0" err="1" smtClean="0"/>
              <a:t>is</a:t>
            </a:r>
            <a:r>
              <a:rPr lang="pl-PL" dirty="0" smtClean="0"/>
              <a:t> </a:t>
            </a:r>
            <a:r>
              <a:rPr lang="pl-PL" dirty="0" err="1" smtClean="0"/>
              <a:t>beyond</a:t>
            </a:r>
            <a:r>
              <a:rPr lang="pl-PL" dirty="0" smtClean="0"/>
              <a:t> </a:t>
            </a:r>
            <a:r>
              <a:rPr lang="pl-PL" dirty="0" err="1" smtClean="0"/>
              <a:t>any</a:t>
            </a:r>
            <a:r>
              <a:rPr lang="pl-PL" dirty="0" smtClean="0"/>
              <a:t> </a:t>
            </a:r>
            <a:r>
              <a:rPr lang="pl-PL" dirty="0" err="1" smtClean="0"/>
              <a:t>obvious</a:t>
            </a:r>
            <a:r>
              <a:rPr lang="pl-PL" dirty="0" smtClean="0"/>
              <a:t> </a:t>
            </a:r>
            <a:r>
              <a:rPr lang="pl-PL" dirty="0" err="1" smtClean="0"/>
              <a:t>algorithmic</a:t>
            </a:r>
            <a:r>
              <a:rPr lang="pl-PL" dirty="0" smtClean="0"/>
              <a:t> </a:t>
            </a:r>
            <a:r>
              <a:rPr lang="pl-PL" dirty="0" err="1" smtClean="0"/>
              <a:t>solution</a:t>
            </a:r>
            <a:endParaRPr lang="pl-PL" dirty="0" smtClean="0"/>
          </a:p>
          <a:p>
            <a:r>
              <a:rPr lang="pl-PL" dirty="0" smtClean="0"/>
              <a:t>The </a:t>
            </a:r>
            <a:r>
              <a:rPr lang="pl-PL" dirty="0" err="1" smtClean="0"/>
              <a:t>logic</a:t>
            </a:r>
            <a:r>
              <a:rPr lang="pl-PL" dirty="0" smtClean="0"/>
              <a:t> </a:t>
            </a:r>
            <a:r>
              <a:rPr lang="pl-PL" dirty="0" err="1" smtClean="0"/>
              <a:t>changes</a:t>
            </a:r>
            <a:r>
              <a:rPr lang="pl-PL" dirty="0" smtClean="0"/>
              <a:t> </a:t>
            </a:r>
            <a:r>
              <a:rPr lang="pl-PL" dirty="0" err="1" smtClean="0"/>
              <a:t>often</a:t>
            </a:r>
            <a:endParaRPr lang="pl-PL" dirty="0" smtClean="0"/>
          </a:p>
          <a:p>
            <a:r>
              <a:rPr lang="pl-PL" dirty="0" err="1" smtClean="0"/>
              <a:t>Domain</a:t>
            </a:r>
            <a:r>
              <a:rPr lang="pl-PL" dirty="0" smtClean="0"/>
              <a:t> </a:t>
            </a:r>
            <a:r>
              <a:rPr lang="pl-PL" dirty="0" err="1" smtClean="0"/>
              <a:t>experts</a:t>
            </a:r>
            <a:r>
              <a:rPr lang="pl-PL" dirty="0" smtClean="0"/>
              <a:t> </a:t>
            </a:r>
            <a:r>
              <a:rPr lang="pl-PL" dirty="0" err="1" smtClean="0"/>
              <a:t>are</a:t>
            </a:r>
            <a:r>
              <a:rPr lang="pl-PL" dirty="0" smtClean="0"/>
              <a:t> </a:t>
            </a:r>
            <a:r>
              <a:rPr lang="pl-PL" dirty="0" err="1" smtClean="0"/>
              <a:t>readily</a:t>
            </a:r>
            <a:r>
              <a:rPr lang="pl-PL" dirty="0" smtClean="0"/>
              <a:t> </a:t>
            </a:r>
            <a:r>
              <a:rPr lang="pl-PL" dirty="0" err="1" smtClean="0"/>
              <a:t>available</a:t>
            </a:r>
            <a:r>
              <a:rPr lang="pl-PL" dirty="0" smtClean="0"/>
              <a:t> and </a:t>
            </a:r>
            <a:r>
              <a:rPr lang="pl-PL" dirty="0" err="1" smtClean="0"/>
              <a:t>nontechnical</a:t>
            </a:r>
            <a:endParaRPr lang="pl-PL" dirty="0"/>
          </a:p>
        </p:txBody>
      </p:sp>
      <p:sp>
        <p:nvSpPr>
          <p:cNvPr id="6" name="Symbol zastępczy zawartości 5"/>
          <p:cNvSpPr>
            <a:spLocks noGrp="1"/>
          </p:cNvSpPr>
          <p:nvPr>
            <p:ph sz="quarter" idx="4"/>
          </p:nvPr>
        </p:nvSpPr>
        <p:spPr/>
        <p:txBody>
          <a:bodyPr>
            <a:normAutofit fontScale="92500" lnSpcReduction="20000"/>
          </a:bodyPr>
          <a:lstStyle/>
          <a:p>
            <a:r>
              <a:rPr lang="en-US" dirty="0"/>
              <a:t>Rules engines are not really intended to handle workflow or process executions nor are workflow engines or process management tools designed to do rules. Use the right tool for the job. Sure, a pair of pliers can be used as a hammering tool in a pinch, but that's not what it's designed for.</a:t>
            </a:r>
            <a:endParaRPr lang="pl-PL" dirty="0"/>
          </a:p>
        </p:txBody>
      </p:sp>
    </p:spTree>
    <p:extLst>
      <p:ext uri="{BB962C8B-B14F-4D97-AF65-F5344CB8AC3E}">
        <p14:creationId xmlns:p14="http://schemas.microsoft.com/office/powerpoint/2010/main" val="30015204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827584" y="4077072"/>
            <a:ext cx="7481776" cy="457200"/>
          </a:xfrm>
        </p:spPr>
        <p:txBody>
          <a:bodyPr/>
          <a:lstStyle/>
          <a:p>
            <a:r>
              <a:rPr lang="en-GB" sz="3200" dirty="0" err="1"/>
              <a:t>JBoss</a:t>
            </a:r>
            <a:r>
              <a:rPr lang="en-GB" sz="3200" dirty="0"/>
              <a:t> Drools</a:t>
            </a:r>
            <a:br>
              <a:rPr lang="en-GB" sz="3200" dirty="0"/>
            </a:br>
            <a:r>
              <a:rPr lang="en-GB" sz="2800" dirty="0"/>
              <a:t>example of expert system,</a:t>
            </a:r>
            <a:br>
              <a:rPr lang="en-GB" sz="2800" dirty="0"/>
            </a:br>
            <a:r>
              <a:rPr lang="en-GB" sz="2800" dirty="0"/>
              <a:t>or develop your own </a:t>
            </a:r>
            <a:br>
              <a:rPr lang="en-GB" sz="2800" dirty="0"/>
            </a:br>
            <a:r>
              <a:rPr lang="en-GB" sz="2800" dirty="0"/>
              <a:t>House, M.D.</a:t>
            </a:r>
            <a:endParaRPr lang="pl-PL" dirty="0"/>
          </a:p>
        </p:txBody>
      </p:sp>
      <p:sp>
        <p:nvSpPr>
          <p:cNvPr id="3" name="Symbol zastępczy tekstu 2"/>
          <p:cNvSpPr>
            <a:spLocks noGrp="1"/>
          </p:cNvSpPr>
          <p:nvPr>
            <p:ph type="body" idx="2"/>
          </p:nvPr>
        </p:nvSpPr>
        <p:spPr>
          <a:xfrm>
            <a:off x="4427984" y="5877272"/>
            <a:ext cx="3974592" cy="399256"/>
          </a:xfrm>
        </p:spPr>
        <p:txBody>
          <a:bodyPr>
            <a:normAutofit/>
          </a:bodyPr>
          <a:lstStyle/>
          <a:p>
            <a:r>
              <a:rPr lang="pl-PL" sz="1100" dirty="0" smtClean="0"/>
              <a:t>by Przemek Różycki</a:t>
            </a:r>
            <a:endParaRPr lang="pl-PL" sz="1100" dirty="0"/>
          </a:p>
        </p:txBody>
      </p:sp>
      <p:sp>
        <p:nvSpPr>
          <p:cNvPr id="4" name="Symbol zastępczy zawartości 3"/>
          <p:cNvSpPr>
            <a:spLocks noGrp="1"/>
          </p:cNvSpPr>
          <p:nvPr>
            <p:ph sz="half" idx="1"/>
          </p:nvPr>
        </p:nvSpPr>
        <p:spPr/>
        <p:txBody>
          <a:bodyPr/>
          <a:lstStyle/>
          <a:p>
            <a:pPr marL="109728" indent="0" algn="ctr">
              <a:buNone/>
            </a:pPr>
            <a:endParaRPr lang="pl-PL" sz="4000" b="1" dirty="0" smtClean="0"/>
          </a:p>
          <a:p>
            <a:pPr marL="109728" indent="0" algn="ctr">
              <a:buNone/>
            </a:pPr>
            <a:r>
              <a:rPr lang="pl-PL" sz="4000" b="1" dirty="0" err="1" smtClean="0"/>
              <a:t>Thank</a:t>
            </a:r>
            <a:r>
              <a:rPr lang="pl-PL" sz="4000" b="1" dirty="0" smtClean="0"/>
              <a:t> </a:t>
            </a:r>
            <a:r>
              <a:rPr lang="pl-PL" sz="4000" b="1" dirty="0" err="1" smtClean="0"/>
              <a:t>you</a:t>
            </a:r>
            <a:r>
              <a:rPr lang="pl-PL" sz="4000" b="1" dirty="0" smtClean="0"/>
              <a:t> for </a:t>
            </a:r>
            <a:r>
              <a:rPr lang="pl-PL" sz="4000" b="1" dirty="0" err="1" smtClean="0"/>
              <a:t>your</a:t>
            </a:r>
            <a:r>
              <a:rPr lang="pl-PL" sz="4000" b="1" dirty="0" smtClean="0"/>
              <a:t> </a:t>
            </a:r>
            <a:r>
              <a:rPr lang="pl-PL" sz="4000" b="1" dirty="0" err="1" smtClean="0"/>
              <a:t>attention</a:t>
            </a:r>
            <a:r>
              <a:rPr lang="pl-PL" sz="4000" b="1" dirty="0" smtClean="0"/>
              <a:t>!</a:t>
            </a:r>
          </a:p>
          <a:p>
            <a:pPr marL="109728" indent="0" algn="ctr">
              <a:buNone/>
            </a:pPr>
            <a:endParaRPr lang="pl-PL" sz="4000" b="1" dirty="0"/>
          </a:p>
          <a:p>
            <a:pPr marL="109728" indent="0" algn="ctr">
              <a:buNone/>
            </a:pPr>
            <a:r>
              <a:rPr lang="pl-PL" sz="4000" b="1" dirty="0" err="1" smtClean="0"/>
              <a:t>Any</a:t>
            </a:r>
            <a:r>
              <a:rPr lang="pl-PL" sz="4000" b="1" dirty="0" smtClean="0"/>
              <a:t> </a:t>
            </a:r>
            <a:r>
              <a:rPr lang="pl-PL" sz="4000" b="1" dirty="0" err="1" smtClean="0"/>
              <a:t>questions</a:t>
            </a:r>
            <a:r>
              <a:rPr lang="pl-PL" sz="4000" b="1" dirty="0" smtClean="0"/>
              <a:t>?</a:t>
            </a:r>
            <a:endParaRPr lang="pl-PL" sz="4000" b="1" dirty="0"/>
          </a:p>
        </p:txBody>
      </p:sp>
    </p:spTree>
    <p:extLst>
      <p:ext uri="{BB962C8B-B14F-4D97-AF65-F5344CB8AC3E}">
        <p14:creationId xmlns:p14="http://schemas.microsoft.com/office/powerpoint/2010/main" val="37320252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Links and </a:t>
            </a:r>
            <a:r>
              <a:rPr lang="pl-PL" dirty="0" err="1" smtClean="0"/>
              <a:t>references</a:t>
            </a:r>
            <a:endParaRPr lang="en-GB" dirty="0"/>
          </a:p>
        </p:txBody>
      </p:sp>
      <p:sp>
        <p:nvSpPr>
          <p:cNvPr id="3" name="Symbol zastępczy tekstu 2"/>
          <p:cNvSpPr>
            <a:spLocks noGrp="1"/>
          </p:cNvSpPr>
          <p:nvPr>
            <p:ph type="body" idx="2"/>
          </p:nvPr>
        </p:nvSpPr>
        <p:spPr/>
        <p:txBody>
          <a:bodyPr/>
          <a:lstStyle/>
          <a:p>
            <a:r>
              <a:rPr lang="pl-PL" dirty="0" smtClean="0"/>
              <a:t>by Przemek Różycki</a:t>
            </a:r>
            <a:endParaRPr lang="en-GB" dirty="0"/>
          </a:p>
        </p:txBody>
      </p:sp>
      <p:sp>
        <p:nvSpPr>
          <p:cNvPr id="4" name="Symbol zastępczy zawartości 3"/>
          <p:cNvSpPr>
            <a:spLocks noGrp="1"/>
          </p:cNvSpPr>
          <p:nvPr>
            <p:ph sz="half" idx="1"/>
          </p:nvPr>
        </p:nvSpPr>
        <p:spPr/>
        <p:txBody>
          <a:bodyPr>
            <a:normAutofit/>
          </a:bodyPr>
          <a:lstStyle/>
          <a:p>
            <a:r>
              <a:rPr lang="pl-PL" sz="2800" dirty="0" err="1" smtClean="0"/>
              <a:t>This</a:t>
            </a:r>
            <a:r>
              <a:rPr lang="pl-PL" sz="2800" dirty="0" smtClean="0"/>
              <a:t> </a:t>
            </a:r>
            <a:r>
              <a:rPr lang="pl-PL" sz="2800" dirty="0" err="1" smtClean="0"/>
              <a:t>presentation</a:t>
            </a:r>
            <a:r>
              <a:rPr lang="pl-PL" sz="2800" dirty="0" smtClean="0"/>
              <a:t> and </a:t>
            </a:r>
            <a:r>
              <a:rPr lang="pl-PL" sz="2800" dirty="0" err="1" smtClean="0"/>
              <a:t>examples</a:t>
            </a:r>
            <a:endParaRPr lang="pl-PL" sz="2800" dirty="0" smtClean="0"/>
          </a:p>
          <a:p>
            <a:pPr lvl="1"/>
            <a:r>
              <a:rPr lang="en-GB" sz="2000" dirty="0" smtClean="0">
                <a:hlinkClick r:id="rId2"/>
              </a:rPr>
              <a:t>https</a:t>
            </a:r>
            <a:r>
              <a:rPr lang="en-GB" sz="2000" dirty="0">
                <a:hlinkClick r:id="rId2"/>
              </a:rPr>
              <a:t>://</a:t>
            </a:r>
            <a:r>
              <a:rPr lang="en-GB" sz="2000" dirty="0" smtClean="0">
                <a:hlinkClick r:id="rId2"/>
              </a:rPr>
              <a:t>github.com/rozz/drools-presentation-and-examples/tree/master-drools-6-jug</a:t>
            </a:r>
            <a:endParaRPr lang="pl-PL" sz="2000" dirty="0" smtClean="0"/>
          </a:p>
          <a:p>
            <a:r>
              <a:rPr lang="pl-PL" sz="2800" dirty="0" err="1" smtClean="0"/>
              <a:t>Drools</a:t>
            </a:r>
            <a:r>
              <a:rPr lang="pl-PL" sz="2800" dirty="0" smtClean="0"/>
              <a:t> </a:t>
            </a:r>
            <a:r>
              <a:rPr lang="pl-PL" sz="2800" dirty="0" err="1" smtClean="0"/>
              <a:t>documentation</a:t>
            </a:r>
            <a:endParaRPr lang="pl-PL" sz="2800" dirty="0" smtClean="0"/>
          </a:p>
          <a:p>
            <a:pPr lvl="1"/>
            <a:r>
              <a:rPr lang="en-GB" sz="2000" dirty="0" smtClean="0">
                <a:hlinkClick r:id="rId3"/>
              </a:rPr>
              <a:t>http</a:t>
            </a:r>
            <a:r>
              <a:rPr lang="en-GB" sz="2000" dirty="0">
                <a:hlinkClick r:id="rId3"/>
              </a:rPr>
              <a:t>://</a:t>
            </a:r>
            <a:r>
              <a:rPr lang="en-GB" sz="2000" dirty="0" smtClean="0">
                <a:hlinkClick r:id="rId3"/>
              </a:rPr>
              <a:t>www.jboss.org/drools/documentation</a:t>
            </a:r>
            <a:endParaRPr lang="pl-PL" sz="2000" dirty="0" smtClean="0"/>
          </a:p>
          <a:p>
            <a:pPr lvl="1"/>
            <a:r>
              <a:rPr lang="en-GB" sz="2000" dirty="0" smtClean="0">
                <a:hlinkClick r:id="rId4"/>
              </a:rPr>
              <a:t>https</a:t>
            </a:r>
            <a:r>
              <a:rPr lang="en-GB" sz="2000" dirty="0">
                <a:hlinkClick r:id="rId4"/>
              </a:rPr>
              <a:t>://</a:t>
            </a:r>
            <a:r>
              <a:rPr lang="en-GB" sz="2000" dirty="0" smtClean="0">
                <a:hlinkClick r:id="rId4"/>
              </a:rPr>
              <a:t>community.jboss.org/wiki/JBossRules</a:t>
            </a:r>
            <a:endParaRPr lang="pl-PL" sz="2000" dirty="0" smtClean="0"/>
          </a:p>
          <a:p>
            <a:r>
              <a:rPr lang="pl-PL" sz="2800" dirty="0" smtClean="0"/>
              <a:t>Komercyjne </a:t>
            </a:r>
            <a:r>
              <a:rPr lang="pl-PL" sz="2800" dirty="0" err="1" smtClean="0"/>
              <a:t>Droolsy</a:t>
            </a:r>
            <a:r>
              <a:rPr lang="pl-PL" sz="2800" dirty="0" smtClean="0"/>
              <a:t> </a:t>
            </a:r>
            <a:r>
              <a:rPr lang="pl-PL" sz="2800" dirty="0" err="1" smtClean="0"/>
              <a:t>RedHata</a:t>
            </a:r>
            <a:endParaRPr lang="pl-PL" sz="2800" dirty="0" smtClean="0">
              <a:hlinkClick r:id="rId5"/>
            </a:endParaRPr>
          </a:p>
          <a:p>
            <a:pPr lvl="1"/>
            <a:r>
              <a:rPr lang="en-GB" sz="2000" dirty="0" smtClean="0">
                <a:hlinkClick r:id="rId5"/>
              </a:rPr>
              <a:t>http</a:t>
            </a:r>
            <a:r>
              <a:rPr lang="en-GB" sz="2000" dirty="0">
                <a:hlinkClick r:id="rId5"/>
              </a:rPr>
              <a:t>://www.redhat.com/products/jbossenterprisemiddleware/business-rules</a:t>
            </a:r>
            <a:r>
              <a:rPr lang="en-GB" sz="2000" dirty="0" smtClean="0">
                <a:hlinkClick r:id="rId5"/>
              </a:rPr>
              <a:t>/</a:t>
            </a:r>
            <a:endParaRPr lang="pl-PL" sz="2000" dirty="0" smtClean="0"/>
          </a:p>
        </p:txBody>
      </p:sp>
    </p:spTree>
    <p:extLst>
      <p:ext uri="{BB962C8B-B14F-4D97-AF65-F5344CB8AC3E}">
        <p14:creationId xmlns:p14="http://schemas.microsoft.com/office/powerpoint/2010/main" val="8234321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normAutofit lnSpcReduction="10000"/>
          </a:bodyPr>
          <a:lstStyle/>
          <a:p>
            <a:r>
              <a:rPr lang="pl-PL" dirty="0" smtClean="0"/>
              <a:t>Knowledge </a:t>
            </a:r>
            <a:r>
              <a:rPr lang="pl-PL" dirty="0" err="1" smtClean="0"/>
              <a:t>Representation</a:t>
            </a:r>
            <a:r>
              <a:rPr lang="en-US" dirty="0" smtClean="0"/>
              <a:t> </a:t>
            </a:r>
            <a:r>
              <a:rPr lang="en-US" dirty="0"/>
              <a:t>is about how we represent our knowledge in symbolic form, i.e. how we describe something. </a:t>
            </a:r>
            <a:endParaRPr lang="pl-PL" dirty="0" smtClean="0"/>
          </a:p>
          <a:p>
            <a:pPr lvl="1"/>
            <a:r>
              <a:rPr lang="pl-PL" dirty="0" smtClean="0"/>
              <a:t>In </a:t>
            </a:r>
            <a:r>
              <a:rPr lang="pl-PL" dirty="0" err="1" smtClean="0"/>
              <a:t>object</a:t>
            </a:r>
            <a:r>
              <a:rPr lang="pl-PL" dirty="0" smtClean="0"/>
              <a:t> </a:t>
            </a:r>
            <a:r>
              <a:rPr lang="pl-PL" dirty="0" err="1" smtClean="0"/>
              <a:t>oriented</a:t>
            </a:r>
            <a:r>
              <a:rPr lang="pl-PL" dirty="0" smtClean="0"/>
              <a:t> </a:t>
            </a:r>
            <a:r>
              <a:rPr lang="pl-PL" dirty="0" err="1" smtClean="0"/>
              <a:t>languages</a:t>
            </a:r>
            <a:r>
              <a:rPr lang="pl-PL" dirty="0" smtClean="0"/>
              <a:t> – </a:t>
            </a:r>
            <a:r>
              <a:rPr lang="pl-PL" dirty="0" err="1" smtClean="0"/>
              <a:t>objects</a:t>
            </a:r>
            <a:endParaRPr lang="pl-PL" dirty="0" smtClean="0"/>
          </a:p>
          <a:p>
            <a:pPr lvl="1"/>
            <a:r>
              <a:rPr lang="pl-PL" dirty="0" err="1" smtClean="0"/>
              <a:t>Another</a:t>
            </a:r>
            <a:r>
              <a:rPr lang="pl-PL" dirty="0" smtClean="0"/>
              <a:t> </a:t>
            </a:r>
            <a:r>
              <a:rPr lang="pl-PL" dirty="0" err="1" smtClean="0"/>
              <a:t>approaches</a:t>
            </a:r>
            <a:r>
              <a:rPr lang="pl-PL" dirty="0" smtClean="0"/>
              <a:t> - OWL</a:t>
            </a:r>
            <a:endParaRPr lang="pl-PL" dirty="0" smtClean="0"/>
          </a:p>
          <a:p>
            <a:r>
              <a:rPr lang="en-US" dirty="0"/>
              <a:t>Reasoning is about how we go about the act of thinking using this knowledge</a:t>
            </a:r>
            <a:r>
              <a:rPr lang="en-US" dirty="0" smtClean="0"/>
              <a:t>.</a:t>
            </a:r>
            <a:endParaRPr lang="pl-PL" dirty="0" smtClean="0"/>
          </a:p>
          <a:p>
            <a:r>
              <a:rPr lang="pl-PL" dirty="0"/>
              <a:t>The </a:t>
            </a:r>
            <a:r>
              <a:rPr lang="pl-PL" dirty="0" err="1"/>
              <a:t>whole</a:t>
            </a:r>
            <a:r>
              <a:rPr lang="pl-PL" dirty="0"/>
              <a:t> </a:t>
            </a:r>
            <a:r>
              <a:rPr lang="pl-PL" dirty="0" err="1" smtClean="0"/>
              <a:t>concept</a:t>
            </a:r>
            <a:r>
              <a:rPr lang="pl-PL" dirty="0" smtClean="0"/>
              <a:t> of </a:t>
            </a:r>
            <a:r>
              <a:rPr lang="pl-PL" dirty="0" err="1" smtClean="0"/>
              <a:t>Drools</a:t>
            </a:r>
            <a:r>
              <a:rPr lang="pl-PL" dirty="0" smtClean="0"/>
              <a:t> </a:t>
            </a:r>
            <a:r>
              <a:rPr lang="pl-PL" dirty="0" err="1"/>
              <a:t>is</a:t>
            </a:r>
            <a:r>
              <a:rPr lang="pl-PL" dirty="0"/>
              <a:t> </a:t>
            </a:r>
            <a:r>
              <a:rPr lang="pl-PL" dirty="0" err="1"/>
              <a:t>based</a:t>
            </a:r>
            <a:r>
              <a:rPr lang="pl-PL" dirty="0"/>
              <a:t> </a:t>
            </a:r>
            <a:r>
              <a:rPr lang="pl-PL" dirty="0" err="1"/>
              <a:t>around</a:t>
            </a:r>
            <a:r>
              <a:rPr lang="pl-PL" dirty="0"/>
              <a:t> Knowledge </a:t>
            </a:r>
            <a:r>
              <a:rPr lang="pl-PL" dirty="0" err="1"/>
              <a:t>Representation</a:t>
            </a:r>
            <a:r>
              <a:rPr lang="pl-PL" dirty="0"/>
              <a:t> and </a:t>
            </a:r>
            <a:r>
              <a:rPr lang="pl-PL" dirty="0" err="1" smtClean="0"/>
              <a:t>Reasoning</a:t>
            </a:r>
            <a:r>
              <a:rPr lang="pl-PL" dirty="0" smtClean="0"/>
              <a:t>, </a:t>
            </a:r>
            <a:r>
              <a:rPr lang="pl-PL" dirty="0" err="1" smtClean="0"/>
              <a:t>however</a:t>
            </a:r>
            <a:r>
              <a:rPr lang="pl-PL" dirty="0" smtClean="0"/>
              <a:t> </a:t>
            </a:r>
            <a:r>
              <a:rPr lang="pl-PL" dirty="0" err="1" smtClean="0"/>
              <a:t>it</a:t>
            </a:r>
            <a:r>
              <a:rPr lang="pl-PL" dirty="0" smtClean="0"/>
              <a:t> </a:t>
            </a:r>
            <a:r>
              <a:rPr lang="pl-PL" dirty="0" err="1" smtClean="0"/>
              <a:t>does</a:t>
            </a:r>
            <a:r>
              <a:rPr lang="pl-PL" dirty="0" smtClean="0"/>
              <a:t> not </a:t>
            </a:r>
            <a:r>
              <a:rPr lang="pl-PL" dirty="0" err="1" smtClean="0"/>
              <a:t>require</a:t>
            </a:r>
            <a:r>
              <a:rPr lang="pl-PL" dirty="0" smtClean="0"/>
              <a:t> </a:t>
            </a:r>
            <a:r>
              <a:rPr lang="pl-PL" dirty="0" err="1" smtClean="0"/>
              <a:t>sophisticated</a:t>
            </a:r>
            <a:r>
              <a:rPr lang="pl-PL" dirty="0" smtClean="0"/>
              <a:t> </a:t>
            </a:r>
            <a:r>
              <a:rPr lang="pl-PL" dirty="0" err="1" smtClean="0"/>
              <a:t>tools</a:t>
            </a:r>
            <a:r>
              <a:rPr lang="pl-PL" dirty="0" smtClean="0"/>
              <a:t> </a:t>
            </a:r>
            <a:r>
              <a:rPr lang="pl-PL" dirty="0" err="1" smtClean="0"/>
              <a:t>like</a:t>
            </a:r>
            <a:r>
              <a:rPr lang="pl-PL" dirty="0" smtClean="0"/>
              <a:t> OWL</a:t>
            </a:r>
            <a:endParaRPr lang="pl-PL" dirty="0"/>
          </a:p>
        </p:txBody>
      </p:sp>
      <p:sp>
        <p:nvSpPr>
          <p:cNvPr id="3" name="Tytuł 2"/>
          <p:cNvSpPr>
            <a:spLocks noGrp="1"/>
          </p:cNvSpPr>
          <p:nvPr>
            <p:ph type="title"/>
          </p:nvPr>
        </p:nvSpPr>
        <p:spPr/>
        <p:txBody>
          <a:bodyPr>
            <a:normAutofit fontScale="90000"/>
          </a:bodyPr>
          <a:lstStyle/>
          <a:p>
            <a:r>
              <a:rPr lang="en-US" b="0" dirty="0">
                <a:effectLst/>
              </a:rPr>
              <a:t>Knowledge Representation and Reasoning (KRR)</a:t>
            </a:r>
            <a:endParaRPr lang="pl-PL" dirty="0"/>
          </a:p>
        </p:txBody>
      </p:sp>
    </p:spTree>
    <p:extLst>
      <p:ext uri="{BB962C8B-B14F-4D97-AF65-F5344CB8AC3E}">
        <p14:creationId xmlns:p14="http://schemas.microsoft.com/office/powerpoint/2010/main" val="42305641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lstStyle/>
          <a:p>
            <a:r>
              <a:rPr lang="en-GB" dirty="0" smtClean="0"/>
              <a:t>The </a:t>
            </a:r>
            <a:r>
              <a:rPr lang="en-GB" dirty="0"/>
              <a:t>rule engine is the computer program that delivers KRR functionality to the developer. At a high level it has three components:</a:t>
            </a:r>
          </a:p>
          <a:p>
            <a:pPr lvl="1"/>
            <a:r>
              <a:rPr lang="en-GB" dirty="0"/>
              <a:t>Ontology</a:t>
            </a:r>
          </a:p>
          <a:p>
            <a:pPr lvl="1"/>
            <a:r>
              <a:rPr lang="en-GB" dirty="0"/>
              <a:t>Rules</a:t>
            </a:r>
          </a:p>
          <a:p>
            <a:pPr lvl="1"/>
            <a:r>
              <a:rPr lang="en-GB" dirty="0" smtClean="0"/>
              <a:t>Data</a:t>
            </a:r>
            <a:endParaRPr lang="pl-PL" dirty="0"/>
          </a:p>
          <a:p>
            <a:r>
              <a:rPr lang="pl-PL" dirty="0" smtClean="0"/>
              <a:t>In </a:t>
            </a:r>
            <a:r>
              <a:rPr lang="pl-PL" dirty="0" err="1" smtClean="0"/>
              <a:t>practice</a:t>
            </a:r>
            <a:r>
              <a:rPr lang="pl-PL" dirty="0" smtClean="0"/>
              <a:t>, </a:t>
            </a:r>
            <a:r>
              <a:rPr lang="pl-PL" dirty="0" err="1" smtClean="0"/>
              <a:t>it’s</a:t>
            </a:r>
            <a:r>
              <a:rPr lang="pl-PL" dirty="0" smtClean="0"/>
              <a:t> </a:t>
            </a:r>
            <a:r>
              <a:rPr lang="pl-PL" dirty="0" err="1" smtClean="0"/>
              <a:t>any</a:t>
            </a:r>
            <a:r>
              <a:rPr lang="pl-PL" dirty="0" smtClean="0"/>
              <a:t> system </a:t>
            </a:r>
            <a:r>
              <a:rPr lang="pl-PL" dirty="0" err="1" smtClean="0"/>
              <a:t>that</a:t>
            </a:r>
            <a:r>
              <a:rPr lang="pl-PL" dirty="0" smtClean="0"/>
              <a:t> </a:t>
            </a:r>
            <a:r>
              <a:rPr lang="pl-PL" dirty="0" err="1" smtClean="0"/>
              <a:t>use</a:t>
            </a:r>
            <a:r>
              <a:rPr lang="pl-PL" dirty="0" smtClean="0"/>
              <a:t> </a:t>
            </a:r>
            <a:r>
              <a:rPr lang="pl-PL" b="1" dirty="0" err="1" smtClean="0"/>
              <a:t>rules</a:t>
            </a:r>
            <a:r>
              <a:rPr lang="pl-PL" dirty="0" smtClean="0"/>
              <a:t> in </a:t>
            </a:r>
            <a:r>
              <a:rPr lang="pl-PL" dirty="0" err="1" smtClean="0"/>
              <a:t>any</a:t>
            </a:r>
            <a:r>
              <a:rPr lang="pl-PL" dirty="0" smtClean="0"/>
              <a:t> form, </a:t>
            </a:r>
            <a:r>
              <a:rPr lang="pl-PL" dirty="0" err="1" smtClean="0"/>
              <a:t>that</a:t>
            </a:r>
            <a:r>
              <a:rPr lang="pl-PL" dirty="0" smtClean="0"/>
              <a:t> </a:t>
            </a:r>
            <a:r>
              <a:rPr lang="pl-PL" dirty="0" err="1" smtClean="0"/>
              <a:t>can</a:t>
            </a:r>
            <a:r>
              <a:rPr lang="pl-PL" dirty="0" smtClean="0"/>
              <a:t> be applied to data to </a:t>
            </a:r>
            <a:r>
              <a:rPr lang="pl-PL" dirty="0" err="1" smtClean="0"/>
              <a:t>produce</a:t>
            </a:r>
            <a:r>
              <a:rPr lang="pl-PL" dirty="0" smtClean="0"/>
              <a:t> </a:t>
            </a:r>
            <a:r>
              <a:rPr lang="pl-PL" dirty="0" err="1" smtClean="0"/>
              <a:t>outcome</a:t>
            </a:r>
            <a:r>
              <a:rPr lang="pl-PL" dirty="0" smtClean="0"/>
              <a:t>.</a:t>
            </a:r>
            <a:endParaRPr lang="en-GB" dirty="0"/>
          </a:p>
          <a:p>
            <a:endParaRPr lang="en-GB" dirty="0"/>
          </a:p>
        </p:txBody>
      </p:sp>
      <p:sp>
        <p:nvSpPr>
          <p:cNvPr id="3" name="Tytuł 2"/>
          <p:cNvSpPr>
            <a:spLocks noGrp="1"/>
          </p:cNvSpPr>
          <p:nvPr>
            <p:ph type="title"/>
          </p:nvPr>
        </p:nvSpPr>
        <p:spPr/>
        <p:txBody>
          <a:bodyPr/>
          <a:lstStyle/>
          <a:p>
            <a:r>
              <a:rPr lang="pl-PL" dirty="0" err="1" smtClean="0"/>
              <a:t>What</a:t>
            </a:r>
            <a:r>
              <a:rPr lang="pl-PL" dirty="0" smtClean="0"/>
              <a:t> </a:t>
            </a:r>
            <a:r>
              <a:rPr lang="pl-PL" dirty="0" err="1" smtClean="0"/>
              <a:t>is</a:t>
            </a:r>
            <a:r>
              <a:rPr lang="pl-PL" dirty="0" smtClean="0"/>
              <a:t> </a:t>
            </a:r>
            <a:r>
              <a:rPr lang="pl-PL" dirty="0" err="1" smtClean="0"/>
              <a:t>rule</a:t>
            </a:r>
            <a:r>
              <a:rPr lang="pl-PL" dirty="0" smtClean="0"/>
              <a:t> </a:t>
            </a:r>
            <a:r>
              <a:rPr lang="pl-PL" dirty="0" err="1" smtClean="0"/>
              <a:t>engine</a:t>
            </a:r>
            <a:r>
              <a:rPr lang="pl-PL" dirty="0" smtClean="0"/>
              <a:t>?</a:t>
            </a:r>
            <a:endParaRPr lang="en-GB" dirty="0"/>
          </a:p>
        </p:txBody>
      </p:sp>
    </p:spTree>
    <p:extLst>
      <p:ext uri="{BB962C8B-B14F-4D97-AF65-F5344CB8AC3E}">
        <p14:creationId xmlns:p14="http://schemas.microsoft.com/office/powerpoint/2010/main" val="18172969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normAutofit/>
          </a:bodyPr>
          <a:lstStyle/>
          <a:p>
            <a:r>
              <a:rPr lang="pl-PL" dirty="0" err="1" smtClean="0"/>
              <a:t>Based</a:t>
            </a:r>
            <a:r>
              <a:rPr lang="pl-PL" dirty="0" smtClean="0"/>
              <a:t> on </a:t>
            </a:r>
            <a:r>
              <a:rPr lang="pl-PL" dirty="0" err="1" smtClean="0"/>
              <a:t>Rete</a:t>
            </a:r>
            <a:r>
              <a:rPr lang="pl-PL" dirty="0" smtClean="0"/>
              <a:t> </a:t>
            </a:r>
            <a:r>
              <a:rPr lang="pl-PL" dirty="0" err="1" smtClean="0"/>
              <a:t>algorithm</a:t>
            </a:r>
            <a:r>
              <a:rPr lang="pl-PL" dirty="0" smtClean="0"/>
              <a:t> </a:t>
            </a:r>
            <a:r>
              <a:rPr lang="pl-PL" dirty="0" err="1" smtClean="0"/>
              <a:t>developed</a:t>
            </a:r>
            <a:r>
              <a:rPr lang="pl-PL" dirty="0" smtClean="0"/>
              <a:t> by Charles </a:t>
            </a:r>
            <a:r>
              <a:rPr lang="pl-PL" dirty="0" err="1" smtClean="0"/>
              <a:t>Forgy</a:t>
            </a:r>
            <a:r>
              <a:rPr lang="pl-PL" dirty="0" smtClean="0"/>
              <a:t> in 1974</a:t>
            </a:r>
          </a:p>
          <a:p>
            <a:r>
              <a:rPr lang="pl-PL" dirty="0" err="1" smtClean="0"/>
              <a:t>Fundamental</a:t>
            </a:r>
            <a:r>
              <a:rPr lang="pl-PL" dirty="0" smtClean="0"/>
              <a:t> </a:t>
            </a:r>
            <a:r>
              <a:rPr lang="pl-PL" dirty="0" err="1" smtClean="0"/>
              <a:t>terms</a:t>
            </a:r>
            <a:r>
              <a:rPr lang="pl-PL" dirty="0" smtClean="0"/>
              <a:t>:</a:t>
            </a:r>
          </a:p>
          <a:p>
            <a:pPr lvl="1"/>
            <a:r>
              <a:rPr lang="pl-PL" dirty="0" err="1" smtClean="0"/>
              <a:t>Rules</a:t>
            </a:r>
            <a:endParaRPr lang="pl-PL" dirty="0" smtClean="0"/>
          </a:p>
          <a:p>
            <a:pPr marL="1250950" lvl="1" indent="0">
              <a:buNone/>
            </a:pPr>
            <a:r>
              <a:rPr lang="pl-PL" sz="1800" dirty="0" err="1">
                <a:latin typeface="Consolas" panose="020B0609020204030204" pitchFamily="49" charset="0"/>
                <a:cs typeface="Consolas" panose="020B0609020204030204" pitchFamily="49" charset="0"/>
              </a:rPr>
              <a:t>when</a:t>
            </a:r>
            <a:endParaRPr lang="pl-PL" sz="1800" dirty="0">
              <a:latin typeface="Consolas" panose="020B0609020204030204" pitchFamily="49" charset="0"/>
              <a:cs typeface="Consolas" panose="020B0609020204030204" pitchFamily="49" charset="0"/>
            </a:endParaRPr>
          </a:p>
          <a:p>
            <a:pPr marL="1250950" lvl="1" indent="0">
              <a:buNone/>
            </a:pPr>
            <a:r>
              <a:rPr lang="pl-PL" sz="1800" dirty="0" smtClean="0">
                <a:latin typeface="Consolas" panose="020B0609020204030204" pitchFamily="49" charset="0"/>
                <a:cs typeface="Consolas" panose="020B0609020204030204" pitchFamily="49" charset="0"/>
              </a:rPr>
              <a:t>    </a:t>
            </a:r>
            <a:r>
              <a:rPr lang="pl-PL" sz="1800" dirty="0">
                <a:latin typeface="Consolas" panose="020B0609020204030204" pitchFamily="49" charset="0"/>
                <a:cs typeface="Consolas" panose="020B0609020204030204" pitchFamily="49" charset="0"/>
              </a:rPr>
              <a:t>&lt;</a:t>
            </a:r>
            <a:r>
              <a:rPr lang="pl-PL" sz="1800" dirty="0" err="1">
                <a:latin typeface="Consolas" panose="020B0609020204030204" pitchFamily="49" charset="0"/>
                <a:cs typeface="Consolas" panose="020B0609020204030204" pitchFamily="49" charset="0"/>
              </a:rPr>
              <a:t>conditions</a:t>
            </a:r>
            <a:r>
              <a:rPr lang="pl-PL" sz="1800" dirty="0">
                <a:latin typeface="Consolas" panose="020B0609020204030204" pitchFamily="49" charset="0"/>
                <a:cs typeface="Consolas" panose="020B0609020204030204" pitchFamily="49" charset="0"/>
              </a:rPr>
              <a:t>&gt;</a:t>
            </a:r>
          </a:p>
          <a:p>
            <a:pPr marL="1250950" lvl="1" indent="0">
              <a:buNone/>
            </a:pPr>
            <a:r>
              <a:rPr lang="pl-PL" sz="1800" dirty="0" err="1" smtClean="0">
                <a:latin typeface="Consolas" panose="020B0609020204030204" pitchFamily="49" charset="0"/>
                <a:cs typeface="Consolas" panose="020B0609020204030204" pitchFamily="49" charset="0"/>
              </a:rPr>
              <a:t>then</a:t>
            </a:r>
            <a:endParaRPr lang="pl-PL" sz="1800" dirty="0">
              <a:latin typeface="Consolas" panose="020B0609020204030204" pitchFamily="49" charset="0"/>
              <a:cs typeface="Consolas" panose="020B0609020204030204" pitchFamily="49" charset="0"/>
            </a:endParaRPr>
          </a:p>
          <a:p>
            <a:pPr marL="1250950" lvl="1" indent="0">
              <a:buNone/>
            </a:pPr>
            <a:r>
              <a:rPr lang="pl-PL" sz="1800" dirty="0" smtClean="0">
                <a:latin typeface="Consolas" panose="020B0609020204030204" pitchFamily="49" charset="0"/>
                <a:cs typeface="Consolas" panose="020B0609020204030204" pitchFamily="49" charset="0"/>
              </a:rPr>
              <a:t>    </a:t>
            </a:r>
            <a:r>
              <a:rPr lang="pl-PL" sz="1800" dirty="0">
                <a:latin typeface="Consolas" panose="020B0609020204030204" pitchFamily="49" charset="0"/>
                <a:cs typeface="Consolas" panose="020B0609020204030204" pitchFamily="49" charset="0"/>
              </a:rPr>
              <a:t>&lt;</a:t>
            </a:r>
            <a:r>
              <a:rPr lang="pl-PL" sz="1800" dirty="0" err="1">
                <a:latin typeface="Consolas" panose="020B0609020204030204" pitchFamily="49" charset="0"/>
                <a:cs typeface="Consolas" panose="020B0609020204030204" pitchFamily="49" charset="0"/>
              </a:rPr>
              <a:t>actions</a:t>
            </a:r>
            <a:r>
              <a:rPr lang="pl-PL" sz="1800" dirty="0">
                <a:latin typeface="Consolas" panose="020B0609020204030204" pitchFamily="49" charset="0"/>
                <a:cs typeface="Consolas" panose="020B0609020204030204" pitchFamily="49" charset="0"/>
              </a:rPr>
              <a:t>&gt;;</a:t>
            </a:r>
            <a:endParaRPr lang="pl-PL" sz="1800" dirty="0" smtClean="0">
              <a:latin typeface="Consolas" panose="020B0609020204030204" pitchFamily="49" charset="0"/>
              <a:cs typeface="Consolas" panose="020B0609020204030204" pitchFamily="49" charset="0"/>
            </a:endParaRPr>
          </a:p>
          <a:p>
            <a:pPr lvl="1"/>
            <a:r>
              <a:rPr lang="pl-PL" dirty="0" err="1" smtClean="0"/>
              <a:t>Facts</a:t>
            </a:r>
            <a:r>
              <a:rPr lang="pl-PL" dirty="0" smtClean="0"/>
              <a:t> – a piece of </a:t>
            </a:r>
            <a:r>
              <a:rPr lang="pl-PL" dirty="0" err="1" smtClean="0"/>
              <a:t>empirical</a:t>
            </a:r>
            <a:r>
              <a:rPr lang="pl-PL" dirty="0" smtClean="0"/>
              <a:t> </a:t>
            </a:r>
            <a:r>
              <a:rPr lang="pl-PL" dirty="0" err="1" smtClean="0"/>
              <a:t>knowledge</a:t>
            </a:r>
            <a:r>
              <a:rPr lang="pl-PL" dirty="0" smtClean="0"/>
              <a:t> </a:t>
            </a:r>
            <a:r>
              <a:rPr lang="pl-PL" dirty="0" err="1" smtClean="0"/>
              <a:t>about</a:t>
            </a:r>
            <a:r>
              <a:rPr lang="pl-PL" dirty="0" smtClean="0"/>
              <a:t> </a:t>
            </a:r>
            <a:r>
              <a:rPr lang="pl-PL" dirty="0" err="1" smtClean="0"/>
              <a:t>world</a:t>
            </a:r>
            <a:endParaRPr lang="pl-PL" dirty="0" smtClean="0"/>
          </a:p>
        </p:txBody>
      </p:sp>
      <p:sp>
        <p:nvSpPr>
          <p:cNvPr id="3" name="Tytuł 2"/>
          <p:cNvSpPr>
            <a:spLocks noGrp="1"/>
          </p:cNvSpPr>
          <p:nvPr>
            <p:ph type="title"/>
          </p:nvPr>
        </p:nvSpPr>
        <p:spPr/>
        <p:txBody>
          <a:bodyPr>
            <a:normAutofit fontScale="90000"/>
          </a:bodyPr>
          <a:lstStyle/>
          <a:p>
            <a:r>
              <a:rPr lang="pl-PL" dirty="0" err="1" smtClean="0"/>
              <a:t>Drools</a:t>
            </a:r>
            <a:r>
              <a:rPr lang="pl-PL" dirty="0" smtClean="0"/>
              <a:t> as a </a:t>
            </a:r>
            <a:r>
              <a:rPr lang="pl-PL" dirty="0" err="1" smtClean="0"/>
              <a:t>Production</a:t>
            </a:r>
            <a:r>
              <a:rPr lang="pl-PL" dirty="0" smtClean="0"/>
              <a:t> </a:t>
            </a:r>
            <a:r>
              <a:rPr lang="pl-PL" dirty="0" err="1" smtClean="0"/>
              <a:t>Rule</a:t>
            </a:r>
            <a:r>
              <a:rPr lang="pl-PL" dirty="0" smtClean="0"/>
              <a:t> System (1)</a:t>
            </a:r>
            <a:endParaRPr lang="en-GB" dirty="0"/>
          </a:p>
        </p:txBody>
      </p:sp>
    </p:spTree>
    <p:extLst>
      <p:ext uri="{BB962C8B-B14F-4D97-AF65-F5344CB8AC3E}">
        <p14:creationId xmlns:p14="http://schemas.microsoft.com/office/powerpoint/2010/main" val="15494965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lstStyle/>
          <a:p>
            <a:r>
              <a:rPr lang="pl-PL" dirty="0"/>
              <a:t>The </a:t>
            </a:r>
            <a:r>
              <a:rPr lang="pl-PL" dirty="0" err="1"/>
              <a:t>rule</a:t>
            </a:r>
            <a:r>
              <a:rPr lang="pl-PL" dirty="0"/>
              <a:t> </a:t>
            </a:r>
            <a:r>
              <a:rPr lang="pl-PL" dirty="0" err="1" smtClean="0"/>
              <a:t>enginge</a:t>
            </a:r>
            <a:r>
              <a:rPr lang="pl-PL" dirty="0" smtClean="0"/>
              <a:t> (</a:t>
            </a:r>
            <a:r>
              <a:rPr lang="pl-PL" dirty="0" err="1" smtClean="0"/>
              <a:t>inference</a:t>
            </a:r>
            <a:r>
              <a:rPr lang="pl-PL" dirty="0" smtClean="0"/>
              <a:t> </a:t>
            </a:r>
            <a:r>
              <a:rPr lang="pl-PL" dirty="0" err="1" smtClean="0"/>
              <a:t>engine</a:t>
            </a:r>
            <a:r>
              <a:rPr lang="pl-PL" dirty="0" smtClean="0"/>
              <a:t>) </a:t>
            </a:r>
            <a:r>
              <a:rPr lang="pl-PL" dirty="0" err="1"/>
              <a:t>matches</a:t>
            </a:r>
            <a:r>
              <a:rPr lang="pl-PL" dirty="0"/>
              <a:t> </a:t>
            </a:r>
            <a:r>
              <a:rPr lang="pl-PL" dirty="0" err="1"/>
              <a:t>facts</a:t>
            </a:r>
            <a:r>
              <a:rPr lang="pl-PL" dirty="0"/>
              <a:t> </a:t>
            </a:r>
            <a:r>
              <a:rPr lang="pl-PL" dirty="0" err="1"/>
              <a:t>against</a:t>
            </a:r>
            <a:r>
              <a:rPr lang="pl-PL" dirty="0"/>
              <a:t> </a:t>
            </a:r>
            <a:r>
              <a:rPr lang="pl-PL" dirty="0" err="1"/>
              <a:t>rules</a:t>
            </a:r>
            <a:r>
              <a:rPr lang="pl-PL" dirty="0"/>
              <a:t> </a:t>
            </a:r>
            <a:r>
              <a:rPr lang="pl-PL" dirty="0" err="1"/>
              <a:t>which</a:t>
            </a:r>
            <a:r>
              <a:rPr lang="pl-PL" dirty="0"/>
              <a:t> </a:t>
            </a:r>
            <a:r>
              <a:rPr lang="pl-PL" dirty="0" err="1"/>
              <a:t>is</a:t>
            </a:r>
            <a:r>
              <a:rPr lang="pl-PL" dirty="0"/>
              <a:t> </a:t>
            </a:r>
            <a:r>
              <a:rPr lang="pl-PL" dirty="0" err="1"/>
              <a:t>called</a:t>
            </a:r>
            <a:r>
              <a:rPr lang="pl-PL" dirty="0"/>
              <a:t> </a:t>
            </a:r>
            <a:r>
              <a:rPr lang="pl-PL" dirty="0" err="1"/>
              <a:t>pattern</a:t>
            </a:r>
            <a:r>
              <a:rPr lang="pl-PL" dirty="0"/>
              <a:t> </a:t>
            </a:r>
            <a:r>
              <a:rPr lang="pl-PL" dirty="0" err="1" smtClean="0"/>
              <a:t>matching</a:t>
            </a:r>
            <a:endParaRPr lang="pl-PL" dirty="0" smtClean="0"/>
          </a:p>
          <a:p>
            <a:r>
              <a:rPr lang="en-GB" dirty="0"/>
              <a:t>Actions execute in response to changes in data, like a database trigger; we say this is a </a:t>
            </a:r>
            <a:r>
              <a:rPr lang="en-GB" i="1" dirty="0"/>
              <a:t>data driven </a:t>
            </a:r>
            <a:r>
              <a:rPr lang="en-GB" dirty="0"/>
              <a:t>approach to </a:t>
            </a:r>
            <a:r>
              <a:rPr lang="en-GB" dirty="0" smtClean="0"/>
              <a:t>reasoning</a:t>
            </a:r>
            <a:endParaRPr lang="pl-PL" dirty="0" smtClean="0"/>
          </a:p>
          <a:p>
            <a:r>
              <a:rPr lang="en-GB" dirty="0"/>
              <a:t>The actions themselves can change data, which in turn could match against other rules causing them to fire; this is referred to as </a:t>
            </a:r>
            <a:r>
              <a:rPr lang="en-GB" i="1" dirty="0"/>
              <a:t>forward chaining</a:t>
            </a:r>
          </a:p>
          <a:p>
            <a:endParaRPr lang="en-GB" dirty="0"/>
          </a:p>
        </p:txBody>
      </p:sp>
      <p:sp>
        <p:nvSpPr>
          <p:cNvPr id="3" name="Tytuł 2"/>
          <p:cNvSpPr>
            <a:spLocks noGrp="1"/>
          </p:cNvSpPr>
          <p:nvPr>
            <p:ph type="title"/>
          </p:nvPr>
        </p:nvSpPr>
        <p:spPr/>
        <p:txBody>
          <a:bodyPr>
            <a:normAutofit fontScale="90000"/>
          </a:bodyPr>
          <a:lstStyle/>
          <a:p>
            <a:r>
              <a:rPr lang="pl-PL" dirty="0" err="1"/>
              <a:t>Drools</a:t>
            </a:r>
            <a:r>
              <a:rPr lang="pl-PL" dirty="0"/>
              <a:t> as a </a:t>
            </a:r>
            <a:r>
              <a:rPr lang="pl-PL" dirty="0" err="1"/>
              <a:t>Production</a:t>
            </a:r>
            <a:r>
              <a:rPr lang="pl-PL" dirty="0"/>
              <a:t> </a:t>
            </a:r>
            <a:r>
              <a:rPr lang="pl-PL" dirty="0" err="1"/>
              <a:t>Rule</a:t>
            </a:r>
            <a:r>
              <a:rPr lang="pl-PL" dirty="0"/>
              <a:t> System </a:t>
            </a:r>
            <a:r>
              <a:rPr lang="pl-PL" dirty="0" smtClean="0"/>
              <a:t>(2)</a:t>
            </a:r>
            <a:endParaRPr lang="en-GB" dirty="0"/>
          </a:p>
        </p:txBody>
      </p:sp>
    </p:spTree>
    <p:extLst>
      <p:ext uri="{BB962C8B-B14F-4D97-AF65-F5344CB8AC3E}">
        <p14:creationId xmlns:p14="http://schemas.microsoft.com/office/powerpoint/2010/main" val="11834351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ytuł 2"/>
          <p:cNvSpPr>
            <a:spLocks noGrp="1"/>
          </p:cNvSpPr>
          <p:nvPr>
            <p:ph type="title"/>
          </p:nvPr>
        </p:nvSpPr>
        <p:spPr/>
        <p:txBody>
          <a:bodyPr>
            <a:normAutofit fontScale="90000"/>
          </a:bodyPr>
          <a:lstStyle/>
          <a:p>
            <a:r>
              <a:rPr lang="pl-PL" dirty="0" err="1"/>
              <a:t>Drools</a:t>
            </a:r>
            <a:r>
              <a:rPr lang="pl-PL" dirty="0"/>
              <a:t> as a </a:t>
            </a:r>
            <a:r>
              <a:rPr lang="pl-PL" dirty="0" err="1"/>
              <a:t>Production</a:t>
            </a:r>
            <a:r>
              <a:rPr lang="pl-PL" dirty="0"/>
              <a:t> </a:t>
            </a:r>
            <a:r>
              <a:rPr lang="pl-PL" dirty="0" err="1"/>
              <a:t>Rule</a:t>
            </a:r>
            <a:r>
              <a:rPr lang="pl-PL" dirty="0"/>
              <a:t> </a:t>
            </a:r>
            <a:r>
              <a:rPr lang="pl-PL" dirty="0" smtClean="0"/>
              <a:t>System (3)</a:t>
            </a:r>
            <a:endParaRPr lang="en-GB" dirty="0"/>
          </a:p>
        </p:txBody>
      </p:sp>
      <p:pic>
        <p:nvPicPr>
          <p:cNvPr id="3074" name="Picture 2" descr="High-level View of a Production Rule Syst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1407" y="1988840"/>
            <a:ext cx="5921186" cy="3289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07549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lstStyle/>
          <a:p>
            <a:r>
              <a:rPr lang="pl-PL" dirty="0" err="1" smtClean="0"/>
              <a:t>Rete</a:t>
            </a:r>
            <a:endParaRPr lang="pl-PL" dirty="0" smtClean="0"/>
          </a:p>
          <a:p>
            <a:r>
              <a:rPr lang="pl-PL" dirty="0" err="1" smtClean="0"/>
              <a:t>ReteOO</a:t>
            </a:r>
            <a:endParaRPr lang="pl-PL" dirty="0" smtClean="0"/>
          </a:p>
          <a:p>
            <a:r>
              <a:rPr lang="pl-PL" dirty="0" smtClean="0"/>
              <a:t>PHREAK</a:t>
            </a:r>
          </a:p>
          <a:p>
            <a:r>
              <a:rPr lang="pl-PL" dirty="0" err="1" smtClean="0"/>
              <a:t>Leaps</a:t>
            </a:r>
            <a:endParaRPr lang="en-GB" dirty="0"/>
          </a:p>
        </p:txBody>
      </p:sp>
      <p:sp>
        <p:nvSpPr>
          <p:cNvPr id="3" name="Tytuł 2"/>
          <p:cNvSpPr>
            <a:spLocks noGrp="1"/>
          </p:cNvSpPr>
          <p:nvPr>
            <p:ph type="title"/>
          </p:nvPr>
        </p:nvSpPr>
        <p:spPr/>
        <p:txBody>
          <a:bodyPr/>
          <a:lstStyle/>
          <a:p>
            <a:r>
              <a:rPr lang="pl-PL" dirty="0" err="1" smtClean="0"/>
              <a:t>Rules</a:t>
            </a:r>
            <a:r>
              <a:rPr lang="pl-PL" dirty="0" smtClean="0"/>
              <a:t> </a:t>
            </a:r>
            <a:r>
              <a:rPr lang="pl-PL" dirty="0" err="1" smtClean="0"/>
              <a:t>executions</a:t>
            </a:r>
            <a:r>
              <a:rPr lang="pl-PL" dirty="0" smtClean="0"/>
              <a:t> </a:t>
            </a:r>
            <a:r>
              <a:rPr lang="pl-PL" dirty="0" err="1" smtClean="0"/>
              <a:t>algorithms</a:t>
            </a:r>
            <a:endParaRPr lang="en-GB" dirty="0"/>
          </a:p>
        </p:txBody>
      </p:sp>
    </p:spTree>
    <p:extLst>
      <p:ext uri="{BB962C8B-B14F-4D97-AF65-F5344CB8AC3E}">
        <p14:creationId xmlns:p14="http://schemas.microsoft.com/office/powerpoint/2010/main" val="18877811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ytuł 2"/>
          <p:cNvSpPr>
            <a:spLocks noGrp="1"/>
          </p:cNvSpPr>
          <p:nvPr>
            <p:ph type="title"/>
          </p:nvPr>
        </p:nvSpPr>
        <p:spPr/>
        <p:txBody>
          <a:bodyPr/>
          <a:lstStyle/>
          <a:p>
            <a:r>
              <a:rPr lang="pl-PL" dirty="0" smtClean="0"/>
              <a:t>KIE – Knowledge </a:t>
            </a:r>
            <a:r>
              <a:rPr lang="pl-PL" dirty="0" err="1" smtClean="0"/>
              <a:t>Is</a:t>
            </a:r>
            <a:r>
              <a:rPr lang="pl-PL" dirty="0" smtClean="0"/>
              <a:t> </a:t>
            </a:r>
            <a:r>
              <a:rPr lang="pl-PL" dirty="0" err="1" smtClean="0"/>
              <a:t>Everything</a:t>
            </a:r>
            <a:endParaRPr lang="en-GB" dirty="0"/>
          </a:p>
        </p:txBody>
      </p:sp>
      <p:pic>
        <p:nvPicPr>
          <p:cNvPr id="1026" name="Picture 2" descr="KIE Anatomy"/>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59891" y="1484593"/>
            <a:ext cx="6424217" cy="4519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00492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ainstrmSess_TP10167123">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130000" t="-95000" r="40000" b="21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858BD0E5-9695-4CBD-81A9-5610D0ACEE7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Prezentacja burzy mózgów</Template>
  <TotalTime>0</TotalTime>
  <Words>708</Words>
  <Application>Microsoft Office PowerPoint</Application>
  <PresentationFormat>Pokaz na ekranie (4:3)</PresentationFormat>
  <Paragraphs>158</Paragraphs>
  <Slides>29</Slides>
  <Notes>1</Notes>
  <HiddenSlides>0</HiddenSlides>
  <MMClips>0</MMClips>
  <ScaleCrop>false</ScaleCrop>
  <HeadingPairs>
    <vt:vector size="6" baseType="variant">
      <vt:variant>
        <vt:lpstr>Używane czcionki</vt:lpstr>
      </vt:variant>
      <vt:variant>
        <vt:i4>8</vt:i4>
      </vt:variant>
      <vt:variant>
        <vt:lpstr>Motyw</vt:lpstr>
      </vt:variant>
      <vt:variant>
        <vt:i4>1</vt:i4>
      </vt:variant>
      <vt:variant>
        <vt:lpstr>Tytuły slajdów</vt:lpstr>
      </vt:variant>
      <vt:variant>
        <vt:i4>29</vt:i4>
      </vt:variant>
    </vt:vector>
  </HeadingPairs>
  <TitlesOfParts>
    <vt:vector size="38" baseType="lpstr">
      <vt:lpstr>Arial</vt:lpstr>
      <vt:lpstr>Calibri</vt:lpstr>
      <vt:lpstr>Consolas</vt:lpstr>
      <vt:lpstr>Lucida Console</vt:lpstr>
      <vt:lpstr>Lucida Sans Unicode</vt:lpstr>
      <vt:lpstr>Verdana</vt:lpstr>
      <vt:lpstr>Wingdings 2</vt:lpstr>
      <vt:lpstr>Wingdings 3</vt:lpstr>
      <vt:lpstr>BrainstrmSess_TP10167123</vt:lpstr>
      <vt:lpstr>JBoss Drools example of expert system, or develop your own  House, M.D.</vt:lpstr>
      <vt:lpstr>Inspirations</vt:lpstr>
      <vt:lpstr>Knowledge Representation and Reasoning (KRR)</vt:lpstr>
      <vt:lpstr>What is rule engine?</vt:lpstr>
      <vt:lpstr>Drools as a Production Rule System (1)</vt:lpstr>
      <vt:lpstr>Drools as a Production Rule System (2)</vt:lpstr>
      <vt:lpstr>Drools as a Production Rule System (3)</vt:lpstr>
      <vt:lpstr>Rules executions algorithms</vt:lpstr>
      <vt:lpstr>KIE – Knowledge Is Everything</vt:lpstr>
      <vt:lpstr>Knowledge representation in Drools</vt:lpstr>
      <vt:lpstr>Drools rule</vt:lpstr>
      <vt:lpstr>Left Hand Side (LHS)</vt:lpstr>
      <vt:lpstr>Left Hand Side (conditions)</vt:lpstr>
      <vt:lpstr>Right Hand Side (RHS)</vt:lpstr>
      <vt:lpstr>How to start in practice? (1)</vt:lpstr>
      <vt:lpstr>How to start in practice? (2)</vt:lpstr>
      <vt:lpstr>Simplest possible kmodule.xml</vt:lpstr>
      <vt:lpstr>KIE base</vt:lpstr>
      <vt:lpstr>Stateful session</vt:lpstr>
      <vt:lpstr>Fire!</vt:lpstr>
      <vt:lpstr>Postępowanie w przewlekłej stabilnej dławicy piersiowej</vt:lpstr>
      <vt:lpstr>kmodule.xml</vt:lpstr>
      <vt:lpstr>Execution control</vt:lpstr>
      <vt:lpstr>Domain Specific Languages</vt:lpstr>
      <vt:lpstr>Persistence framework integration</vt:lpstr>
      <vt:lpstr>Adventages of rule engine</vt:lpstr>
      <vt:lpstr>When to use, when not to</vt:lpstr>
      <vt:lpstr>JBoss Drools example of expert system, or develop your own  House, M.D.</vt:lpstr>
      <vt:lpstr>Links and references</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JBoss Drools - example of expert system, or develop your own House, M.D.</dc:title>
  <dc:creator/>
  <cp:keywords/>
  <cp:lastModifiedBy/>
  <cp:revision>1</cp:revision>
  <dcterms:created xsi:type="dcterms:W3CDTF">2013-10-11T22:44:04Z</dcterms:created>
  <dcterms:modified xsi:type="dcterms:W3CDTF">2014-02-04T22:15:07Z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TC101671239990</vt:lpwstr>
  </property>
</Properties>
</file>