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1"/>
  </p:notesMasterIdLst>
  <p:sldIdLst>
    <p:sldId id="256" r:id="rId3"/>
    <p:sldId id="258" r:id="rId4"/>
    <p:sldId id="262" r:id="rId5"/>
    <p:sldId id="260" r:id="rId6"/>
    <p:sldId id="261" r:id="rId7"/>
    <p:sldId id="263" r:id="rId8"/>
    <p:sldId id="264" r:id="rId9"/>
    <p:sldId id="265" r:id="rId10"/>
    <p:sldId id="266" r:id="rId11"/>
    <p:sldId id="267" r:id="rId12"/>
    <p:sldId id="259" r:id="rId13"/>
    <p:sldId id="271" r:id="rId14"/>
    <p:sldId id="272" r:id="rId15"/>
    <p:sldId id="275" r:id="rId16"/>
    <p:sldId id="276" r:id="rId17"/>
    <p:sldId id="268" r:id="rId18"/>
    <p:sldId id="270"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4" autoAdjust="0"/>
    <p:restoredTop sz="94660"/>
  </p:normalViewPr>
  <p:slideViewPr>
    <p:cSldViewPr>
      <p:cViewPr varScale="1">
        <p:scale>
          <a:sx n="118" d="100"/>
          <a:sy n="118" d="100"/>
        </p:scale>
        <p:origin x="-8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3842907C-D0AA-4C58-9F94-58B40AD65B29}" type="datetimeFigureOut">
              <a:rPr lang="en-US" smtClean="0"/>
              <a:pPr/>
              <a:t>10/29/2013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76769E-C829-4283-B80E-CB90D995C291}" type="slidenum">
              <a:rPr lang="en-US" smtClean="0"/>
              <a:pPr/>
              <a:t>‹#›</a:t>
            </a:fld>
            <a:endParaRPr lang="en-US"/>
          </a:p>
        </p:txBody>
      </p:sp>
    </p:spTree>
    <p:extLst>
      <p:ext uri="{BB962C8B-B14F-4D97-AF65-F5344CB8AC3E}">
        <p14:creationId xmlns:p14="http://schemas.microsoft.com/office/powerpoint/2010/main" val="46871339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54326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l-PL" smtClean="0"/>
              <a:t>Kliknij, aby edytować styl wzorca podtytułu</a:t>
            </a:r>
            <a:endParaRPr lang="en-US"/>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Tuesday, October 29, 2013</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pl-PL" smtClean="0"/>
              <a:t>Kliknij, aby edytować styl</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Tuesday, October 29, 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Tuesday, October 29, 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Tuesday, October 29, 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pl-PL" smtClean="0"/>
              <a:t>Kliknij, aby edytować styl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l-PL" smtClean="0"/>
              <a:t>Kliknij, aby edytować style wzorca tekstu</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Tuesday, October 29, 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Tuesday, October 29, 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pl-PL" smtClean="0"/>
              <a:t>Kliknij, aby edytować styl</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Tuesday, October 29, 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Tuesday, October 29, 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Tuesday, October 29, 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pl-PL" smtClean="0"/>
              <a:t>Kliknij, aby edytować styl</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l-PL" smtClean="0"/>
              <a:t>Kliknij, aby edytować style wzorca tekstu</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Tuesday, October 29, 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pl-PL" smtClean="0"/>
              <a:t>Kliknij, aby edytować style wzorca tekstu</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pl-PL" smtClean="0"/>
              <a:t>Kliknij ikonę, aby dodać obraz</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Tuesday, October 29, 2013</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l-PL" smtClean="0"/>
              <a:t>Kliknij, aby edytować styl</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l-PL" smtClean="0"/>
              <a:t>Kliknij, aby edytować styl</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Tuesday, October 29, 2013</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newton.net.pl/files/h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69321"/>
            <a:ext cx="2987824" cy="39738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ctrTitle"/>
          </p:nvPr>
        </p:nvSpPr>
        <p:spPr/>
        <p:txBody>
          <a:bodyPr>
            <a:normAutofit fontScale="90000"/>
          </a:bodyPr>
          <a:lstStyle/>
          <a:p>
            <a:r>
              <a:rPr lang="en-GB" sz="4000" dirty="0" err="1" smtClean="0"/>
              <a:t>JBoss</a:t>
            </a:r>
            <a:r>
              <a:rPr lang="en-GB" sz="4000" dirty="0" smtClean="0"/>
              <a:t> Drools</a:t>
            </a:r>
            <a:br>
              <a:rPr lang="en-GB" sz="4000" dirty="0" smtClean="0"/>
            </a:br>
            <a:r>
              <a:rPr lang="en-GB" sz="3600" dirty="0" smtClean="0"/>
              <a:t>example of expert system,</a:t>
            </a:r>
            <a:br>
              <a:rPr lang="en-GB" sz="3600" dirty="0" smtClean="0"/>
            </a:br>
            <a:r>
              <a:rPr lang="en-GB" sz="3600" dirty="0" smtClean="0"/>
              <a:t>or develop your own </a:t>
            </a:r>
            <a:br>
              <a:rPr lang="en-GB" sz="3600" dirty="0" smtClean="0"/>
            </a:br>
            <a:r>
              <a:rPr lang="en-GB" sz="3600" dirty="0" smtClean="0"/>
              <a:t>House, M.D.</a:t>
            </a:r>
            <a:endParaRPr lang="en-GB" sz="4000" dirty="0"/>
          </a:p>
        </p:txBody>
      </p:sp>
      <p:sp>
        <p:nvSpPr>
          <p:cNvPr id="3" name="Rectangle 2"/>
          <p:cNvSpPr>
            <a:spLocks noGrp="1"/>
          </p:cNvSpPr>
          <p:nvPr>
            <p:ph type="subTitle" idx="1"/>
          </p:nvPr>
        </p:nvSpPr>
        <p:spPr>
          <a:xfrm>
            <a:off x="685800" y="3949298"/>
            <a:ext cx="7772400" cy="1199704"/>
          </a:xfrm>
        </p:spPr>
        <p:txBody>
          <a:bodyPr/>
          <a:lstStyle/>
          <a:p>
            <a:r>
              <a:rPr lang="pl-PL" dirty="0" smtClean="0"/>
              <a:t>Przemek Różycki</a:t>
            </a:r>
          </a:p>
          <a:p>
            <a:r>
              <a:rPr lang="pl-PL" dirty="0" err="1" smtClean="0"/>
              <a:t>Cybercom</a:t>
            </a:r>
            <a:r>
              <a:rPr lang="pl-PL" dirty="0" smtClean="0"/>
              <a:t> Poland</a:t>
            </a:r>
            <a:endParaRPr lang="pl-PL" dirty="0"/>
          </a:p>
        </p:txBody>
      </p:sp>
      <p:pic>
        <p:nvPicPr>
          <p:cNvPr id="1028" name="Picture 4" descr="http://www.jboss.org/dms/drools/images/drools-banner-118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85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lgn="ctr">
              <a:buNone/>
            </a:pPr>
            <a:endParaRPr lang="pl-PL" sz="3600" dirty="0" smtClean="0"/>
          </a:p>
          <a:p>
            <a:pPr marL="109728" indent="0" algn="ctr">
              <a:buNone/>
            </a:pPr>
            <a:endParaRPr lang="pl-PL" sz="3600" dirty="0"/>
          </a:p>
          <a:p>
            <a:pPr marL="109728" indent="0" algn="ctr">
              <a:buNone/>
            </a:pPr>
            <a:endParaRPr lang="pl-PL" sz="3600" dirty="0" smtClean="0"/>
          </a:p>
          <a:p>
            <a:pPr marL="109728" indent="0" algn="ctr">
              <a:buNone/>
            </a:pPr>
            <a:r>
              <a:rPr lang="pl-PL" sz="3600" dirty="0" err="1" smtClean="0"/>
              <a:t>session.fireAllRules</a:t>
            </a:r>
            <a:r>
              <a:rPr lang="pl-PL" sz="3600" dirty="0" smtClean="0"/>
              <a:t>();</a:t>
            </a:r>
            <a:endParaRPr lang="pl-PL" sz="3600" dirty="0"/>
          </a:p>
        </p:txBody>
      </p:sp>
      <p:sp>
        <p:nvSpPr>
          <p:cNvPr id="3" name="Tytuł 2"/>
          <p:cNvSpPr>
            <a:spLocks noGrp="1"/>
          </p:cNvSpPr>
          <p:nvPr>
            <p:ph type="title"/>
          </p:nvPr>
        </p:nvSpPr>
        <p:spPr/>
        <p:txBody>
          <a:bodyPr/>
          <a:lstStyle/>
          <a:p>
            <a:r>
              <a:rPr lang="pl-PL" dirty="0" err="1" smtClean="0"/>
              <a:t>Fire</a:t>
            </a:r>
            <a:r>
              <a:rPr lang="pl-PL" dirty="0" smtClean="0"/>
              <a:t>!</a:t>
            </a:r>
            <a:endParaRPr lang="pl-PL" dirty="0"/>
          </a:p>
        </p:txBody>
      </p:sp>
    </p:spTree>
    <p:extLst>
      <p:ext uri="{BB962C8B-B14F-4D97-AF65-F5344CB8AC3E}">
        <p14:creationId xmlns:p14="http://schemas.microsoft.com/office/powerpoint/2010/main" val="3589131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7638"/>
            <a:ext cx="7192878" cy="9851786"/>
          </a:xfrm>
        </p:spPr>
      </p:pic>
      <p:sp>
        <p:nvSpPr>
          <p:cNvPr id="3" name="Tytuł 2"/>
          <p:cNvSpPr>
            <a:spLocks noGrp="1"/>
          </p:cNvSpPr>
          <p:nvPr>
            <p:ph type="title"/>
          </p:nvPr>
        </p:nvSpPr>
        <p:spPr/>
        <p:txBody>
          <a:bodyPr>
            <a:normAutofit fontScale="90000"/>
          </a:bodyPr>
          <a:lstStyle/>
          <a:p>
            <a:r>
              <a:rPr lang="pl-PL" dirty="0" smtClean="0"/>
              <a:t>Postępowanie w przewlekłej stabilnej dławicy piersiowej</a:t>
            </a:r>
            <a:endParaRPr lang="pl-PL" dirty="0"/>
          </a:p>
        </p:txBody>
      </p:sp>
    </p:spTree>
    <p:extLst>
      <p:ext uri="{BB962C8B-B14F-4D97-AF65-F5344CB8AC3E}">
        <p14:creationId xmlns:p14="http://schemas.microsoft.com/office/powerpoint/2010/main" val="1186384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400" dirty="0" smtClean="0"/>
              <a:t>&lt;</a:t>
            </a:r>
            <a:r>
              <a:rPr lang="pl-PL" sz="1400" dirty="0" err="1" smtClean="0"/>
              <a:t>change</a:t>
            </a:r>
            <a:r>
              <a:rPr lang="pl-PL" sz="1400" dirty="0" smtClean="0"/>
              <a:t>-set&gt;</a:t>
            </a:r>
            <a:r>
              <a:rPr lang="pl-PL" sz="1400" dirty="0"/>
              <a:t/>
            </a:r>
            <a:br>
              <a:rPr lang="pl-PL" sz="1400" dirty="0"/>
            </a:br>
            <a:r>
              <a:rPr lang="pl-PL" sz="1400" dirty="0"/>
              <a:t>   &lt;</a:t>
            </a:r>
            <a:r>
              <a:rPr lang="pl-PL" sz="1400" dirty="0" err="1"/>
              <a:t>add</a:t>
            </a:r>
            <a:r>
              <a:rPr lang="pl-PL" sz="1400" dirty="0"/>
              <a:t>&gt;</a:t>
            </a:r>
            <a:r>
              <a:rPr lang="pl-PL" sz="1400" dirty="0"/>
              <a:t/>
            </a:r>
            <a:br>
              <a:rPr lang="pl-PL" sz="1400" dirty="0"/>
            </a:br>
            <a:r>
              <a:rPr lang="pl-PL" sz="1400" dirty="0"/>
              <a:t>       &lt;</a:t>
            </a:r>
            <a:r>
              <a:rPr lang="pl-PL" sz="1400" dirty="0" err="1"/>
              <a:t>resource</a:t>
            </a:r>
            <a:r>
              <a:rPr lang="pl-PL" sz="1400" dirty="0"/>
              <a:t> </a:t>
            </a:r>
            <a:r>
              <a:rPr lang="pl-PL" sz="1400" b="1" dirty="0" err="1"/>
              <a:t>source</a:t>
            </a:r>
            <a:r>
              <a:rPr lang="pl-PL" sz="1400" dirty="0"/>
              <a:t>=</a:t>
            </a:r>
            <a:r>
              <a:rPr lang="pl-PL" sz="1400" dirty="0" smtClean="0"/>
              <a:t>'</a:t>
            </a:r>
            <a:r>
              <a:rPr lang="pl-PL" sz="1400" dirty="0" err="1" smtClean="0"/>
              <a:t>myrules.drl</a:t>
            </a:r>
            <a:r>
              <a:rPr lang="pl-PL" sz="1400" dirty="0"/>
              <a:t>' </a:t>
            </a:r>
            <a:r>
              <a:rPr lang="pl-PL" sz="1400" b="1" dirty="0" err="1"/>
              <a:t>type</a:t>
            </a:r>
            <a:r>
              <a:rPr lang="pl-PL" sz="1400" dirty="0"/>
              <a:t>='DRL' /&gt;</a:t>
            </a:r>
            <a:r>
              <a:rPr lang="pl-PL" sz="1400" dirty="0"/>
              <a:t/>
            </a:r>
            <a:br>
              <a:rPr lang="pl-PL" sz="1400" dirty="0"/>
            </a:br>
            <a:r>
              <a:rPr lang="pl-PL" sz="1400" dirty="0"/>
              <a:t>   &lt;/</a:t>
            </a:r>
            <a:r>
              <a:rPr lang="pl-PL" sz="1400" dirty="0" err="1"/>
              <a:t>add</a:t>
            </a:r>
            <a:r>
              <a:rPr lang="pl-PL" sz="1400" dirty="0"/>
              <a:t>&gt;</a:t>
            </a:r>
            <a:r>
              <a:rPr lang="pl-PL" sz="1400" dirty="0"/>
              <a:t/>
            </a:r>
            <a:br>
              <a:rPr lang="pl-PL" sz="1400" dirty="0"/>
            </a:br>
            <a:r>
              <a:rPr lang="pl-PL" sz="1400" dirty="0"/>
              <a:t> &lt;/</a:t>
            </a:r>
            <a:r>
              <a:rPr lang="pl-PL" sz="1400" dirty="0" err="1"/>
              <a:t>change</a:t>
            </a:r>
            <a:r>
              <a:rPr lang="pl-PL" sz="1400" dirty="0"/>
              <a:t>-set</a:t>
            </a:r>
            <a:r>
              <a:rPr lang="pl-PL" sz="1400" dirty="0" smtClean="0"/>
              <a:t>&gt;</a:t>
            </a:r>
          </a:p>
          <a:p>
            <a:pPr marL="109728" indent="0">
              <a:buNone/>
            </a:pPr>
            <a:endParaRPr lang="pl-PL" sz="1400" dirty="0"/>
          </a:p>
          <a:p>
            <a:pPr marL="109728" indent="0">
              <a:buNone/>
            </a:pPr>
            <a:r>
              <a:rPr lang="pl-PL" sz="1400" dirty="0" err="1"/>
              <a:t>KnowledgeBuilder</a:t>
            </a:r>
            <a:r>
              <a:rPr lang="pl-PL" sz="1400" dirty="0"/>
              <a:t> </a:t>
            </a:r>
            <a:r>
              <a:rPr lang="pl-PL" sz="1400" dirty="0" err="1"/>
              <a:t>kbuilder</a:t>
            </a:r>
            <a:r>
              <a:rPr lang="pl-PL" sz="1400" dirty="0"/>
              <a:t> = </a:t>
            </a:r>
            <a:r>
              <a:rPr lang="pl-PL" sz="1400" dirty="0" err="1"/>
              <a:t>KnowledgeBuilderFactory.newKnowledgeBuilder</a:t>
            </a:r>
            <a:r>
              <a:rPr lang="pl-PL" sz="1400" dirty="0"/>
              <a:t>();</a:t>
            </a:r>
          </a:p>
          <a:p>
            <a:pPr marL="109728" indent="0">
              <a:buNone/>
            </a:pPr>
            <a:r>
              <a:rPr lang="pl-PL" sz="1400" dirty="0" err="1" smtClean="0"/>
              <a:t>kbuilder.add</a:t>
            </a:r>
            <a:r>
              <a:rPr lang="pl-PL" sz="1400" dirty="0"/>
              <a:t>( </a:t>
            </a:r>
            <a:endParaRPr lang="pl-PL" sz="1400" dirty="0" smtClean="0"/>
          </a:p>
          <a:p>
            <a:pPr marL="109728" indent="0">
              <a:buNone/>
            </a:pPr>
            <a:r>
              <a:rPr lang="pl-PL" sz="1400" dirty="0"/>
              <a:t>	</a:t>
            </a:r>
            <a:r>
              <a:rPr lang="pl-PL" sz="1400" dirty="0" err="1" smtClean="0"/>
              <a:t>ResourceFactory.newClasspathResource</a:t>
            </a:r>
            <a:r>
              <a:rPr lang="pl-PL" sz="1400" dirty="0"/>
              <a:t>( "myChangeSet.xml", </a:t>
            </a:r>
            <a:r>
              <a:rPr lang="pl-PL" sz="1400" dirty="0" err="1"/>
              <a:t>getClass</a:t>
            </a:r>
            <a:r>
              <a:rPr lang="pl-PL" sz="1400" dirty="0"/>
              <a:t>() ),</a:t>
            </a:r>
          </a:p>
          <a:p>
            <a:pPr marL="109728" indent="0">
              <a:buNone/>
            </a:pPr>
            <a:r>
              <a:rPr lang="pl-PL" sz="1400" dirty="0" smtClean="0"/>
              <a:t>              </a:t>
            </a:r>
            <a:r>
              <a:rPr lang="pl-PL" sz="1400" dirty="0" err="1"/>
              <a:t>ResourceType.CHANGE_SET</a:t>
            </a:r>
            <a:r>
              <a:rPr lang="pl-PL" sz="1400" dirty="0"/>
              <a:t> );</a:t>
            </a:r>
          </a:p>
        </p:txBody>
      </p:sp>
      <p:sp>
        <p:nvSpPr>
          <p:cNvPr id="3" name="Tytuł 2"/>
          <p:cNvSpPr>
            <a:spLocks noGrp="1"/>
          </p:cNvSpPr>
          <p:nvPr>
            <p:ph type="title"/>
          </p:nvPr>
        </p:nvSpPr>
        <p:spPr/>
        <p:txBody>
          <a:bodyPr/>
          <a:lstStyle/>
          <a:p>
            <a:r>
              <a:rPr lang="pl-PL" dirty="0" err="1" smtClean="0"/>
              <a:t>Changesets</a:t>
            </a:r>
            <a:endParaRPr lang="pl-PL" dirty="0"/>
          </a:p>
        </p:txBody>
      </p:sp>
    </p:spTree>
    <p:extLst>
      <p:ext uri="{BB962C8B-B14F-4D97-AF65-F5344CB8AC3E}">
        <p14:creationId xmlns:p14="http://schemas.microsoft.com/office/powerpoint/2010/main" val="2797506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600" dirty="0" err="1" smtClean="0">
                <a:latin typeface="Lucida Console" panose="020B0609040504020204" pitchFamily="49" charset="0"/>
              </a:rPr>
              <a:t>KnowledgeAgent</a:t>
            </a:r>
            <a:r>
              <a:rPr lang="pl-PL" sz="1600" dirty="0">
                <a:latin typeface="Lucida Console" panose="020B0609040504020204" pitchFamily="49" charset="0"/>
              </a:rPr>
              <a:t> </a:t>
            </a:r>
            <a:r>
              <a:rPr lang="pl-PL" sz="1600" dirty="0" err="1">
                <a:latin typeface="Lucida Console" panose="020B0609040504020204" pitchFamily="49" charset="0"/>
              </a:rPr>
              <a:t>kagent</a:t>
            </a:r>
            <a:r>
              <a:rPr lang="pl-PL" sz="1600" dirty="0">
                <a:latin typeface="Lucida Console" panose="020B0609040504020204" pitchFamily="49" charset="0"/>
              </a:rPr>
              <a:t> = </a:t>
            </a:r>
            <a:endParaRPr lang="pl-PL" sz="1600" dirty="0" smtClean="0">
              <a:latin typeface="Lucida Console" panose="020B0609040504020204" pitchFamily="49" charset="0"/>
            </a:endParaRPr>
          </a:p>
          <a:p>
            <a:pPr marL="109728" indent="0">
              <a:buNone/>
            </a:pPr>
            <a:r>
              <a:rPr lang="pl-PL" sz="1600" dirty="0">
                <a:latin typeface="Lucida Console" panose="020B0609040504020204" pitchFamily="49" charset="0"/>
              </a:rPr>
              <a:t>	</a:t>
            </a:r>
            <a:r>
              <a:rPr lang="pl-PL" sz="1600" dirty="0" err="1" smtClean="0">
                <a:latin typeface="Lucida Console" panose="020B0609040504020204" pitchFamily="49" charset="0"/>
              </a:rPr>
              <a:t>KnowledgeAgentFactory.newKnowledgeAgent</a:t>
            </a:r>
            <a:r>
              <a:rPr lang="pl-PL" sz="1600" dirty="0" smtClean="0">
                <a:latin typeface="Lucida Console" panose="020B0609040504020204" pitchFamily="49" charset="0"/>
              </a:rPr>
              <a:t>("</a:t>
            </a:r>
            <a:r>
              <a:rPr lang="pl-PL" sz="1600" dirty="0" err="1">
                <a:latin typeface="Lucida Console" panose="020B0609040504020204" pitchFamily="49" charset="0"/>
              </a:rPr>
              <a:t>MyAgent</a:t>
            </a:r>
            <a:r>
              <a:rPr lang="pl-PL" sz="1600" dirty="0" smtClean="0">
                <a:latin typeface="Lucida Console" panose="020B0609040504020204" pitchFamily="49" charset="0"/>
              </a:rPr>
              <a:t>"); </a:t>
            </a:r>
            <a:r>
              <a:rPr lang="pl-PL" sz="1600" dirty="0">
                <a:latin typeface="Lucida Console" panose="020B0609040504020204" pitchFamily="49" charset="0"/>
              </a:rPr>
              <a:t/>
            </a:r>
            <a:br>
              <a:rPr lang="pl-PL" sz="1600" dirty="0">
                <a:latin typeface="Lucida Console" panose="020B0609040504020204" pitchFamily="49" charset="0"/>
              </a:rPr>
            </a:br>
            <a:r>
              <a:rPr lang="pl-PL" sz="1600" dirty="0" err="1" smtClean="0">
                <a:latin typeface="Lucida Console" panose="020B0609040504020204" pitchFamily="49" charset="0"/>
              </a:rPr>
              <a:t>kagent.applyChangeSet</a:t>
            </a:r>
            <a:r>
              <a:rPr lang="pl-PL" sz="1600" dirty="0" smtClean="0">
                <a:latin typeface="Lucida Console" panose="020B0609040504020204" pitchFamily="49" charset="0"/>
              </a:rPr>
              <a:t>(</a:t>
            </a:r>
          </a:p>
          <a:p>
            <a:pPr marL="109728" indent="0">
              <a:buNone/>
            </a:pPr>
            <a:r>
              <a:rPr lang="pl-PL" sz="1600" dirty="0">
                <a:latin typeface="Lucida Console" panose="020B0609040504020204" pitchFamily="49" charset="0"/>
              </a:rPr>
              <a:t>	</a:t>
            </a:r>
            <a:r>
              <a:rPr lang="pl-PL" sz="1600" dirty="0" err="1" smtClean="0">
                <a:latin typeface="Lucida Console" panose="020B0609040504020204" pitchFamily="49" charset="0"/>
              </a:rPr>
              <a:t>ResourceFactory.newUrlResource</a:t>
            </a:r>
            <a:r>
              <a:rPr lang="pl-PL" sz="1600" dirty="0">
                <a:latin typeface="Lucida Console" panose="020B0609040504020204" pitchFamily="49" charset="0"/>
              </a:rPr>
              <a:t>( </a:t>
            </a:r>
            <a:r>
              <a:rPr lang="pl-PL" sz="1600" dirty="0" err="1">
                <a:latin typeface="Lucida Console" panose="020B0609040504020204" pitchFamily="49" charset="0"/>
              </a:rPr>
              <a:t>url</a:t>
            </a:r>
            <a:r>
              <a:rPr lang="pl-PL" sz="1600" dirty="0">
                <a:latin typeface="Lucida Console" panose="020B0609040504020204" pitchFamily="49" charset="0"/>
              </a:rPr>
              <a:t> </a:t>
            </a:r>
            <a:r>
              <a:rPr lang="pl-PL" sz="1600" dirty="0" smtClean="0">
                <a:latin typeface="Lucida Console" panose="020B0609040504020204" pitchFamily="49" charset="0"/>
              </a:rPr>
              <a:t>)); </a:t>
            </a:r>
            <a:r>
              <a:rPr lang="pl-PL" sz="1600" dirty="0">
                <a:latin typeface="Lucida Console" panose="020B0609040504020204" pitchFamily="49" charset="0"/>
              </a:rPr>
              <a:t/>
            </a:r>
            <a:br>
              <a:rPr lang="pl-PL" sz="1600" dirty="0">
                <a:latin typeface="Lucida Console" panose="020B0609040504020204" pitchFamily="49" charset="0"/>
              </a:rPr>
            </a:br>
            <a:r>
              <a:rPr lang="pl-PL" sz="1600" dirty="0" err="1">
                <a:latin typeface="Lucida Console" panose="020B0609040504020204" pitchFamily="49" charset="0"/>
              </a:rPr>
              <a:t>KnowledgeBase</a:t>
            </a:r>
            <a:r>
              <a:rPr lang="pl-PL" sz="1600" dirty="0">
                <a:latin typeface="Lucida Console" panose="020B0609040504020204" pitchFamily="49" charset="0"/>
              </a:rPr>
              <a:t> </a:t>
            </a:r>
            <a:r>
              <a:rPr lang="pl-PL" sz="1600" dirty="0" err="1">
                <a:latin typeface="Lucida Console" panose="020B0609040504020204" pitchFamily="49" charset="0"/>
              </a:rPr>
              <a:t>kbase</a:t>
            </a:r>
            <a:r>
              <a:rPr lang="pl-PL" sz="1600" dirty="0">
                <a:latin typeface="Lucida Console" panose="020B0609040504020204" pitchFamily="49" charset="0"/>
              </a:rPr>
              <a:t> = </a:t>
            </a:r>
            <a:r>
              <a:rPr lang="pl-PL" sz="1600" dirty="0" err="1">
                <a:latin typeface="Lucida Console" panose="020B0609040504020204" pitchFamily="49" charset="0"/>
              </a:rPr>
              <a:t>kagent.getKnowledgeBase</a:t>
            </a:r>
            <a:r>
              <a:rPr lang="pl-PL" sz="1600" dirty="0" smtClean="0">
                <a:latin typeface="Lucida Console" panose="020B0609040504020204" pitchFamily="49" charset="0"/>
              </a:rPr>
              <a:t>();</a:t>
            </a:r>
          </a:p>
          <a:p>
            <a:pPr marL="109728" indent="0">
              <a:buNone/>
            </a:pPr>
            <a:r>
              <a:rPr lang="pl-PL" sz="1600" dirty="0" err="1">
                <a:latin typeface="Lucida Console" panose="020B0609040504020204" pitchFamily="49" charset="0"/>
              </a:rPr>
              <a:t>ResourceFactory.getResourceChangeNotifierService</a:t>
            </a:r>
            <a:r>
              <a:rPr lang="pl-PL" sz="1600" dirty="0">
                <a:latin typeface="Lucida Console" panose="020B0609040504020204" pitchFamily="49" charset="0"/>
              </a:rPr>
              <a:t>().start(); </a:t>
            </a:r>
            <a:br>
              <a:rPr lang="pl-PL" sz="1600" dirty="0">
                <a:latin typeface="Lucida Console" panose="020B0609040504020204" pitchFamily="49" charset="0"/>
              </a:rPr>
            </a:br>
            <a:r>
              <a:rPr lang="pl-PL" sz="1600" dirty="0" err="1">
                <a:latin typeface="Lucida Console" panose="020B0609040504020204" pitchFamily="49" charset="0"/>
              </a:rPr>
              <a:t>ResourceFactory.getResourceChangeScannerService</a:t>
            </a:r>
            <a:r>
              <a:rPr lang="pl-PL" sz="1600" dirty="0">
                <a:latin typeface="Lucida Console" panose="020B0609040504020204" pitchFamily="49" charset="0"/>
              </a:rPr>
              <a:t>().start();</a:t>
            </a:r>
          </a:p>
          <a:p>
            <a:pPr marL="109728" indent="0">
              <a:buNone/>
            </a:pPr>
            <a:endParaRPr lang="pl-PL" sz="1600" dirty="0" smtClean="0">
              <a:latin typeface="Lucida Console" panose="020B0609040504020204" pitchFamily="49" charset="0"/>
            </a:endParaRPr>
          </a:p>
          <a:p>
            <a:pPr marL="109728" indent="0">
              <a:buNone/>
            </a:pPr>
            <a:endParaRPr lang="pl-PL" sz="16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smtClean="0"/>
              <a:t>Knowledge </a:t>
            </a:r>
            <a:r>
              <a:rPr lang="pl-PL" dirty="0" err="1" smtClean="0"/>
              <a:t>Agents</a:t>
            </a:r>
            <a:endParaRPr lang="pl-PL" dirty="0"/>
          </a:p>
        </p:txBody>
      </p:sp>
    </p:spTree>
    <p:extLst>
      <p:ext uri="{BB962C8B-B14F-4D97-AF65-F5344CB8AC3E}">
        <p14:creationId xmlns:p14="http://schemas.microsoft.com/office/powerpoint/2010/main" val="3796715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800" dirty="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t>
            </a:r>
            <a:r>
              <a:rPr lang="pl-PL" sz="1800" dirty="0" err="1">
                <a:latin typeface="Lucida Console" panose="020B0609040504020204" pitchFamily="49" charset="0"/>
              </a:rPr>
              <a:t>There</a:t>
            </a:r>
            <a:r>
              <a:rPr lang="pl-PL" sz="1800" dirty="0">
                <a:latin typeface="Lucida Console" panose="020B0609040504020204" pitchFamily="49" charset="0"/>
              </a:rPr>
              <a:t> </a:t>
            </a:r>
            <a:r>
              <a:rPr lang="pl-PL" sz="1800" dirty="0" err="1">
                <a:latin typeface="Lucida Console" panose="020B0609040504020204" pitchFamily="49" charset="0"/>
              </a:rPr>
              <a:t>is</a:t>
            </a:r>
            <a:r>
              <a:rPr lang="pl-PL" sz="1800" dirty="0">
                <a:latin typeface="Lucida Console" panose="020B0609040504020204" pitchFamily="49" charset="0"/>
              </a:rPr>
              <a:t> a person with </a:t>
            </a:r>
            <a:r>
              <a:rPr lang="pl-PL" sz="1800" dirty="0" err="1">
                <a:latin typeface="Lucida Console" panose="020B0609040504020204" pitchFamily="49" charset="0"/>
              </a:rPr>
              <a:t>name</a:t>
            </a:r>
            <a:r>
              <a:rPr lang="pl-PL" sz="1800" dirty="0">
                <a:latin typeface="Lucida Console" panose="020B0609040504020204" pitchFamily="49" charset="0"/>
              </a:rPr>
              <a:t> of </a:t>
            </a:r>
            <a:r>
              <a:rPr lang="pl-PL" sz="1800" dirty="0" smtClean="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 = 	Person(</a:t>
            </a:r>
            <a:r>
              <a:rPr lang="pl-PL" sz="1800" dirty="0" err="1" smtClean="0">
                <a:latin typeface="Lucida Console" panose="020B0609040504020204" pitchFamily="49" charset="0"/>
              </a:rPr>
              <a:t>name</a:t>
            </a:r>
            <a:r>
              <a:rPr lang="pl-PL" sz="1800" dirty="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]Person </a:t>
            </a:r>
            <a:r>
              <a:rPr lang="pl-PL" sz="1800" dirty="0" err="1">
                <a:latin typeface="Lucida Console" panose="020B0609040504020204" pitchFamily="49" charset="0"/>
              </a:rPr>
              <a:t>is</a:t>
            </a:r>
            <a:r>
              <a:rPr lang="pl-PL" sz="1800" dirty="0">
                <a:latin typeface="Lucida Console" panose="020B0609040504020204" pitchFamily="49" charset="0"/>
              </a:rPr>
              <a:t> </a:t>
            </a:r>
            <a:r>
              <a:rPr lang="pl-PL" sz="1800" dirty="0" err="1">
                <a:latin typeface="Lucida Console" panose="020B0609040504020204" pitchFamily="49" charset="0"/>
              </a:rPr>
              <a:t>at</a:t>
            </a:r>
            <a:r>
              <a:rPr lang="pl-PL" sz="1800" dirty="0">
                <a:latin typeface="Lucida Console" panose="020B0609040504020204" pitchFamily="49" charset="0"/>
              </a:rPr>
              <a:t> </a:t>
            </a:r>
            <a:r>
              <a:rPr lang="pl-PL" sz="1800" dirty="0" err="1">
                <a:latin typeface="Lucida Console" panose="020B0609040504020204" pitchFamily="49" charset="0"/>
              </a:rPr>
              <a:t>least</a:t>
            </a:r>
            <a:r>
              <a:rPr lang="pl-PL" sz="1800" dirty="0">
                <a:latin typeface="Lucida Console" panose="020B0609040504020204" pitchFamily="49" charset="0"/>
              </a:rPr>
              <a: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err="1">
                <a:latin typeface="Lucida Console" panose="020B0609040504020204" pitchFamily="49" charset="0"/>
              </a:rPr>
              <a:t>years</a:t>
            </a:r>
            <a:r>
              <a:rPr lang="pl-PL" sz="1800" dirty="0">
                <a:latin typeface="Lucida Console" panose="020B0609040504020204" pitchFamily="49" charset="0"/>
              </a:rPr>
              <a:t> </a:t>
            </a:r>
            <a:r>
              <a:rPr lang="pl-PL" sz="1800" dirty="0" err="1">
                <a:latin typeface="Lucida Console" panose="020B0609040504020204" pitchFamily="49" charset="0"/>
              </a:rPr>
              <a:t>old</a:t>
            </a:r>
            <a:r>
              <a:rPr lang="pl-PL" sz="1800" dirty="0">
                <a:latin typeface="Lucida Console" panose="020B0609040504020204" pitchFamily="49" charset="0"/>
              </a:rPr>
              <a:t> and </a:t>
            </a:r>
            <a:r>
              <a:rPr lang="pl-PL" sz="1800" dirty="0" err="1">
                <a:latin typeface="Lucida Console" panose="020B0609040504020204" pitchFamily="49" charset="0"/>
              </a:rPr>
              <a:t>lives</a:t>
            </a:r>
            <a:r>
              <a:rPr lang="pl-PL" sz="1800" dirty="0">
                <a:latin typeface="Lucida Console" panose="020B0609040504020204" pitchFamily="49" charset="0"/>
              </a:rPr>
              <a:t> </a:t>
            </a:r>
            <a:r>
              <a:rPr lang="pl-PL" sz="1800" dirty="0" smtClean="0">
                <a:latin typeface="Lucida Console" panose="020B0609040504020204" pitchFamily="49" charset="0"/>
              </a:rPr>
              <a:t>	in </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 = </a:t>
            </a:r>
            <a:r>
              <a:rPr lang="pl-PL" sz="1800" dirty="0">
                <a:latin typeface="Lucida Console" panose="020B0609040504020204" pitchFamily="49" charset="0"/>
              </a:rPr>
              <a:t>Person(</a:t>
            </a:r>
            <a:r>
              <a:rPr lang="pl-PL" sz="1800" dirty="0" err="1">
                <a:latin typeface="Lucida Console" panose="020B0609040504020204" pitchFamily="49" charset="0"/>
              </a:rPr>
              <a:t>age</a:t>
            </a:r>
            <a:r>
              <a:rPr lang="pl-PL" sz="1800" dirty="0">
                <a:latin typeface="Lucida Console" panose="020B0609040504020204" pitchFamily="49" charset="0"/>
              </a:rPr>
              <a:t> &gt;=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smtClean="0">
                <a:latin typeface="Lucida Console" panose="020B0609040504020204" pitchFamily="49" charset="0"/>
              </a:rPr>
              <a:t>	</a:t>
            </a:r>
            <a:r>
              <a:rPr lang="pl-PL" sz="1800" dirty="0" err="1" smtClean="0">
                <a:latin typeface="Lucida Console" panose="020B0609040504020204" pitchFamily="49" charset="0"/>
              </a:rPr>
              <a:t>location</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then</a:t>
            </a:r>
            <a:r>
              <a:rPr lang="pl-PL" sz="1800" dirty="0">
                <a:latin typeface="Lucida Console" panose="020B0609040504020204" pitchFamily="49" charset="0"/>
              </a:rPr>
              <a:t>]Log </a:t>
            </a:r>
            <a:r>
              <a:rPr lang="pl-PL" sz="1800" dirty="0" smtClean="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 = 	</a:t>
            </a:r>
            <a:r>
              <a:rPr lang="pl-PL" sz="1800" dirty="0" err="1" smtClean="0">
                <a:latin typeface="Lucida Console" panose="020B0609040504020204" pitchFamily="49" charset="0"/>
              </a:rPr>
              <a:t>System.out.println</a:t>
            </a:r>
            <a:r>
              <a:rPr lang="pl-PL" sz="1800" dirty="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]And = and</a:t>
            </a:r>
          </a:p>
          <a:p>
            <a:pPr marL="109728" indent="0">
              <a:buNone/>
            </a:pPr>
            <a:endParaRPr lang="pl-PL" sz="18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err="1"/>
              <a:t>Domain</a:t>
            </a:r>
            <a:r>
              <a:rPr lang="pl-PL" dirty="0"/>
              <a:t> </a:t>
            </a:r>
            <a:r>
              <a:rPr lang="pl-PL" dirty="0" err="1"/>
              <a:t>Specific</a:t>
            </a:r>
            <a:r>
              <a:rPr lang="pl-PL" dirty="0"/>
              <a:t> </a:t>
            </a:r>
            <a:r>
              <a:rPr lang="pl-PL" dirty="0" err="1"/>
              <a:t>Languages</a:t>
            </a:r>
            <a:endParaRPr lang="pl-PL" dirty="0"/>
          </a:p>
        </p:txBody>
      </p:sp>
    </p:spTree>
    <p:extLst>
      <p:ext uri="{BB962C8B-B14F-4D97-AF65-F5344CB8AC3E}">
        <p14:creationId xmlns:p14="http://schemas.microsoft.com/office/powerpoint/2010/main" val="1952145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55000" lnSpcReduction="20000"/>
          </a:bodyPr>
          <a:lstStyle/>
          <a:p>
            <a:pPr marL="109728" indent="0">
              <a:buNone/>
            </a:pPr>
            <a:r>
              <a:rPr lang="pl-PL" dirty="0">
                <a:latin typeface="Lucida Console" panose="020B0609040504020204" pitchFamily="49" charset="0"/>
              </a:rPr>
              <a:t>Environment </a:t>
            </a:r>
            <a:r>
              <a:rPr lang="pl-PL" dirty="0" err="1">
                <a:latin typeface="Lucida Console" panose="020B0609040504020204" pitchFamily="49" charset="0"/>
              </a:rPr>
              <a:t>env</a:t>
            </a:r>
            <a:r>
              <a:rPr lang="pl-PL" dirty="0">
                <a:latin typeface="Lucida Console" panose="020B0609040504020204" pitchFamily="49" charset="0"/>
              </a:rPr>
              <a:t> = </a:t>
            </a:r>
            <a:r>
              <a:rPr lang="pl-PL" dirty="0" err="1">
                <a:latin typeface="Lucida Console" panose="020B0609040504020204" pitchFamily="49" charset="0"/>
              </a:rPr>
              <a:t>KnowledgeBaseFactory.newEnvironment</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EnvironmentName.ENTITY_MANAGER_FACTORY</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Persistence.createEntityManagerFactory</a:t>
            </a:r>
            <a:r>
              <a:rPr lang="pl-PL" dirty="0">
                <a:latin typeface="Lucida Console" panose="020B0609040504020204" pitchFamily="49" charset="0"/>
              </a:rPr>
              <a:t>( "</a:t>
            </a:r>
            <a:r>
              <a:rPr lang="pl-PL" dirty="0" err="1">
                <a:latin typeface="Lucida Console" panose="020B0609040504020204" pitchFamily="49" charset="0"/>
              </a:rPr>
              <a:t>emf-name</a:t>
            </a:r>
            <a:r>
              <a:rPr lang="pl-PL" dirty="0">
                <a:latin typeface="Lucida Console" panose="020B0609040504020204" pitchFamily="49" charset="0"/>
              </a:rPr>
              <a:t>" ) );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EnvironmentName.TRANSACTION_MANAGER</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TransactionManagerServices.getTransactionManager</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smtClean="0">
                <a:latin typeface="Lucida Console" panose="020B0609040504020204" pitchFamily="49" charset="0"/>
              </a:rPr>
              <a:t/>
            </a:r>
            <a:br>
              <a:rPr lang="pl-PL" dirty="0" smtClean="0">
                <a:latin typeface="Lucida Console" panose="020B0609040504020204" pitchFamily="49" charset="0"/>
              </a:rPr>
            </a:br>
            <a:r>
              <a:rPr lang="pl-PL" dirty="0">
                <a:latin typeface="Lucida Console" panose="020B0609040504020204" pitchFamily="49" charset="0"/>
              </a:rPr>
              <a:t/>
            </a:r>
            <a:br>
              <a:rPr lang="pl-PL" dirty="0">
                <a:latin typeface="Lucida Console" panose="020B0609040504020204" pitchFamily="49" charset="0"/>
              </a:rPr>
            </a:br>
            <a:r>
              <a:rPr lang="pl-PL" dirty="0" err="1">
                <a:latin typeface="Lucida Console" panose="020B0609040504020204" pitchFamily="49" charset="0"/>
              </a:rPr>
              <a:t>StatefulKnowledgeSession</a:t>
            </a:r>
            <a:r>
              <a:rPr lang="pl-PL" dirty="0">
                <a:latin typeface="Lucida Console" panose="020B0609040504020204" pitchFamily="49" charset="0"/>
              </a:rPr>
              <a:t> </a:t>
            </a:r>
            <a:r>
              <a:rPr lang="pl-PL" dirty="0" err="1">
                <a:latin typeface="Lucida Console" panose="020B0609040504020204" pitchFamily="49" charset="0"/>
              </a:rPr>
              <a:t>ksession</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smtClean="0">
                <a:latin typeface="Lucida Console" panose="020B0609040504020204" pitchFamily="49" charset="0"/>
              </a:rPr>
              <a:t>JPAKnowledgeService.newStatefulKnowledgeSession</a:t>
            </a:r>
            <a:r>
              <a:rPr lang="pl-PL" dirty="0">
                <a:latin typeface="Lucida Console" panose="020B0609040504020204" pitchFamily="49" charset="0"/>
              </a:rPr>
              <a:t>( </a:t>
            </a:r>
            <a:r>
              <a:rPr lang="pl-PL" dirty="0" err="1">
                <a:latin typeface="Lucida Console" panose="020B0609040504020204" pitchFamily="49" charset="0"/>
              </a:rPr>
              <a:t>kbase</a:t>
            </a:r>
            <a:r>
              <a:rPr lang="pl-PL" dirty="0">
                <a:latin typeface="Lucida Console" panose="020B0609040504020204" pitchFamily="49" charset="0"/>
              </a:rPr>
              <a:t>, </a:t>
            </a:r>
            <a:r>
              <a:rPr lang="pl-PL" dirty="0" err="1">
                <a:latin typeface="Lucida Console" panose="020B0609040504020204" pitchFamily="49" charset="0"/>
              </a:rPr>
              <a:t>null</a:t>
            </a:r>
            <a:r>
              <a:rPr lang="pl-PL" dirty="0">
                <a:latin typeface="Lucida Console" panose="020B0609040504020204" pitchFamily="49" charset="0"/>
              </a:rPr>
              <a:t>, </a:t>
            </a:r>
            <a:r>
              <a:rPr lang="pl-PL" dirty="0" err="1">
                <a:latin typeface="Lucida Console" panose="020B0609040504020204" pitchFamily="49" charset="0"/>
              </a:rPr>
              <a:t>env</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int</a:t>
            </a:r>
            <a:r>
              <a:rPr lang="pl-PL" dirty="0">
                <a:latin typeface="Lucida Console" panose="020B0609040504020204" pitchFamily="49" charset="0"/>
              </a:rPr>
              <a:t> </a:t>
            </a:r>
            <a:r>
              <a:rPr lang="pl-PL" dirty="0" err="1">
                <a:latin typeface="Lucida Console" panose="020B0609040504020204" pitchFamily="49" charset="0"/>
              </a:rPr>
              <a:t>sessionId</a:t>
            </a:r>
            <a:r>
              <a:rPr lang="pl-PL" dirty="0">
                <a:latin typeface="Lucida Console" panose="020B0609040504020204" pitchFamily="49" charset="0"/>
              </a:rPr>
              <a:t> = </a:t>
            </a:r>
            <a:r>
              <a:rPr lang="pl-PL" dirty="0" err="1">
                <a:latin typeface="Lucida Console" panose="020B0609040504020204" pitchFamily="49" charset="0"/>
              </a:rPr>
              <a:t>ksession.getId</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UserTransaction</a:t>
            </a:r>
            <a:r>
              <a:rPr lang="pl-PL" dirty="0">
                <a:latin typeface="Lucida Console" panose="020B0609040504020204" pitchFamily="49" charset="0"/>
              </a:rPr>
              <a:t> </a:t>
            </a:r>
            <a:r>
              <a:rPr lang="pl-PL" dirty="0" err="1">
                <a:latin typeface="Lucida Console" panose="020B0609040504020204" pitchFamily="49" charset="0"/>
              </a:rPr>
              <a:t>ut</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UserTransaction</a:t>
            </a:r>
            <a:r>
              <a:rPr lang="pl-PL" dirty="0">
                <a:latin typeface="Lucida Console" panose="020B0609040504020204" pitchFamily="49" charset="0"/>
              </a:rPr>
              <a:t>) </a:t>
            </a:r>
            <a:r>
              <a:rPr lang="pl-PL" b="1" dirty="0" err="1">
                <a:latin typeface="Lucida Console" panose="020B0609040504020204" pitchFamily="49" charset="0"/>
              </a:rPr>
              <a:t>new</a:t>
            </a:r>
            <a:r>
              <a:rPr lang="pl-PL" dirty="0">
                <a:latin typeface="Lucida Console" panose="020B0609040504020204" pitchFamily="49" charset="0"/>
              </a:rPr>
              <a:t> </a:t>
            </a:r>
            <a:r>
              <a:rPr lang="pl-PL" dirty="0" err="1">
                <a:latin typeface="Lucida Console" panose="020B0609040504020204" pitchFamily="49" charset="0"/>
              </a:rPr>
              <a:t>InitialContext</a:t>
            </a:r>
            <a:r>
              <a:rPr lang="pl-PL" dirty="0">
                <a:latin typeface="Lucida Console" panose="020B0609040504020204" pitchFamily="49" charset="0"/>
              </a:rPr>
              <a:t>().</a:t>
            </a:r>
            <a:r>
              <a:rPr lang="pl-PL" dirty="0" err="1">
                <a:latin typeface="Lucida Console" panose="020B0609040504020204" pitchFamily="49" charset="0"/>
              </a:rPr>
              <a:t>lookup</a:t>
            </a:r>
            <a:r>
              <a:rPr lang="pl-PL" dirty="0">
                <a:latin typeface="Lucida Console" panose="020B0609040504020204" pitchFamily="49" charset="0"/>
              </a:rPr>
              <a:t>( </a:t>
            </a:r>
            <a:endParaRPr lang="pl-PL" dirty="0" smtClean="0">
              <a:latin typeface="Lucida Console" panose="020B0609040504020204" pitchFamily="49" charset="0"/>
            </a:endParaRPr>
          </a:p>
          <a:p>
            <a:pPr marL="109728" indent="0">
              <a:buNone/>
            </a:pPr>
            <a:r>
              <a:rPr lang="pl-PL" dirty="0">
                <a:latin typeface="Lucida Console" panose="020B0609040504020204" pitchFamily="49" charset="0"/>
              </a:rPr>
              <a:t>	</a:t>
            </a:r>
            <a:r>
              <a:rPr lang="pl-PL" dirty="0" smtClean="0">
                <a:latin typeface="Lucida Console" panose="020B0609040504020204" pitchFamily="49" charset="0"/>
              </a:rPr>
              <a:t>"</a:t>
            </a:r>
            <a:r>
              <a:rPr lang="pl-PL" dirty="0" err="1">
                <a:latin typeface="Lucida Console" panose="020B0609040504020204" pitchFamily="49" charset="0"/>
              </a:rPr>
              <a:t>java:comp</a:t>
            </a:r>
            <a:r>
              <a:rPr lang="pl-PL" dirty="0">
                <a:latin typeface="Lucida Console" panose="020B0609040504020204" pitchFamily="49" charset="0"/>
              </a:rPr>
              <a:t>/</a:t>
            </a:r>
            <a:r>
              <a:rPr lang="pl-PL" dirty="0" err="1">
                <a:latin typeface="Lucida Console" panose="020B0609040504020204" pitchFamily="49" charset="0"/>
              </a:rPr>
              <a:t>UserTransaction</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ut.begin</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data1 );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data2 ); </a:t>
            </a:r>
            <a:br>
              <a:rPr lang="pl-PL" dirty="0">
                <a:latin typeface="Lucida Console" panose="020B0609040504020204" pitchFamily="49" charset="0"/>
              </a:rPr>
            </a:br>
            <a:r>
              <a:rPr lang="pl-PL" dirty="0" err="1">
                <a:latin typeface="Lucida Console" panose="020B0609040504020204" pitchFamily="49" charset="0"/>
              </a:rPr>
              <a:t>ksession.startProcess</a:t>
            </a:r>
            <a:r>
              <a:rPr lang="pl-PL" dirty="0">
                <a:latin typeface="Lucida Console" panose="020B0609040504020204" pitchFamily="49" charset="0"/>
              </a:rPr>
              <a:t>( "process1" ); </a:t>
            </a:r>
            <a:br>
              <a:rPr lang="pl-PL" dirty="0">
                <a:latin typeface="Lucida Console" panose="020B0609040504020204" pitchFamily="49" charset="0"/>
              </a:rPr>
            </a:br>
            <a:r>
              <a:rPr lang="pl-PL" dirty="0" err="1">
                <a:latin typeface="Lucida Console" panose="020B0609040504020204" pitchFamily="49" charset="0"/>
              </a:rPr>
              <a:t>ut.commit</a:t>
            </a:r>
            <a:r>
              <a:rPr lang="pl-PL" dirty="0">
                <a:latin typeface="Lucida Console" panose="020B0609040504020204" pitchFamily="49" charset="0"/>
              </a:rPr>
              <a:t>();</a:t>
            </a:r>
          </a:p>
          <a:p>
            <a:pPr marL="109728" indent="0">
              <a:buNone/>
            </a:pPr>
            <a:endParaRPr lang="pl-PL" dirty="0">
              <a:latin typeface="Lucida Console" panose="020B0609040504020204" pitchFamily="49" charset="0"/>
            </a:endParaRPr>
          </a:p>
        </p:txBody>
      </p:sp>
      <p:sp>
        <p:nvSpPr>
          <p:cNvPr id="3" name="Tytuł 2"/>
          <p:cNvSpPr>
            <a:spLocks noGrp="1"/>
          </p:cNvSpPr>
          <p:nvPr>
            <p:ph type="title"/>
          </p:nvPr>
        </p:nvSpPr>
        <p:spPr/>
        <p:txBody>
          <a:bodyPr>
            <a:normAutofit fontScale="90000"/>
          </a:bodyPr>
          <a:lstStyle/>
          <a:p>
            <a:r>
              <a:rPr lang="pl-PL" dirty="0" err="1" smtClean="0"/>
              <a:t>Persistence</a:t>
            </a:r>
            <a:r>
              <a:rPr lang="pl-PL" dirty="0" smtClean="0"/>
              <a:t> </a:t>
            </a:r>
            <a:r>
              <a:rPr lang="pl-PL" dirty="0" err="1" smtClean="0"/>
              <a:t>framework</a:t>
            </a:r>
            <a:r>
              <a:rPr lang="pl-PL" dirty="0" smtClean="0"/>
              <a:t> </a:t>
            </a:r>
            <a:r>
              <a:rPr lang="pl-PL" dirty="0" err="1" smtClean="0"/>
              <a:t>integration</a:t>
            </a:r>
            <a:endParaRPr lang="pl-PL" dirty="0"/>
          </a:p>
        </p:txBody>
      </p:sp>
    </p:spTree>
    <p:extLst>
      <p:ext uri="{BB962C8B-B14F-4D97-AF65-F5344CB8AC3E}">
        <p14:creationId xmlns:p14="http://schemas.microsoft.com/office/powerpoint/2010/main" val="1896570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Declarative</a:t>
            </a:r>
            <a:r>
              <a:rPr lang="pl-PL" dirty="0" smtClean="0"/>
              <a:t> </a:t>
            </a:r>
            <a:r>
              <a:rPr lang="pl-PL" dirty="0" err="1" smtClean="0"/>
              <a:t>programming</a:t>
            </a:r>
            <a:endParaRPr lang="pl-PL" dirty="0" smtClean="0"/>
          </a:p>
          <a:p>
            <a:r>
              <a:rPr lang="pl-PL" dirty="0" err="1" smtClean="0"/>
              <a:t>Logic</a:t>
            </a:r>
            <a:r>
              <a:rPr lang="pl-PL" dirty="0" smtClean="0"/>
              <a:t> and data </a:t>
            </a:r>
            <a:r>
              <a:rPr lang="pl-PL" dirty="0" err="1" smtClean="0"/>
              <a:t>separation</a:t>
            </a:r>
            <a:endParaRPr lang="pl-PL" dirty="0" smtClean="0"/>
          </a:p>
          <a:p>
            <a:r>
              <a:rPr lang="pl-PL" dirty="0" err="1" smtClean="0"/>
              <a:t>Speed</a:t>
            </a:r>
            <a:r>
              <a:rPr lang="pl-PL" dirty="0" smtClean="0"/>
              <a:t> and </a:t>
            </a:r>
            <a:r>
              <a:rPr lang="pl-PL" dirty="0" err="1" smtClean="0"/>
              <a:t>Scalability</a:t>
            </a:r>
            <a:endParaRPr lang="pl-PL" dirty="0" smtClean="0"/>
          </a:p>
          <a:p>
            <a:r>
              <a:rPr lang="pl-PL" dirty="0" err="1" smtClean="0"/>
              <a:t>Centralization</a:t>
            </a:r>
            <a:r>
              <a:rPr lang="pl-PL" dirty="0" smtClean="0"/>
              <a:t> of Knowledge</a:t>
            </a:r>
          </a:p>
          <a:p>
            <a:r>
              <a:rPr lang="pl-PL" dirty="0" err="1" smtClean="0"/>
              <a:t>Tool</a:t>
            </a:r>
            <a:r>
              <a:rPr lang="pl-PL" dirty="0"/>
              <a:t> </a:t>
            </a:r>
            <a:r>
              <a:rPr lang="pl-PL" dirty="0" smtClean="0"/>
              <a:t>Integration</a:t>
            </a:r>
          </a:p>
          <a:p>
            <a:r>
              <a:rPr lang="pl-PL" dirty="0" err="1" smtClean="0"/>
              <a:t>Explanation</a:t>
            </a:r>
            <a:r>
              <a:rPr lang="pl-PL" dirty="0" smtClean="0"/>
              <a:t> </a:t>
            </a:r>
            <a:r>
              <a:rPr lang="pl-PL" dirty="0" err="1" smtClean="0"/>
              <a:t>facility</a:t>
            </a:r>
            <a:endParaRPr lang="pl-PL" dirty="0" smtClean="0"/>
          </a:p>
          <a:p>
            <a:r>
              <a:rPr lang="pl-PL" dirty="0" err="1" smtClean="0"/>
              <a:t>Understandable</a:t>
            </a:r>
            <a:r>
              <a:rPr lang="pl-PL" dirty="0" smtClean="0"/>
              <a:t> </a:t>
            </a:r>
            <a:r>
              <a:rPr lang="pl-PL" dirty="0" err="1" smtClean="0"/>
              <a:t>rules</a:t>
            </a:r>
            <a:endParaRPr lang="pl-PL" dirty="0"/>
          </a:p>
        </p:txBody>
      </p:sp>
      <p:sp>
        <p:nvSpPr>
          <p:cNvPr id="3" name="Tytuł 2"/>
          <p:cNvSpPr>
            <a:spLocks noGrp="1"/>
          </p:cNvSpPr>
          <p:nvPr>
            <p:ph type="title"/>
          </p:nvPr>
        </p:nvSpPr>
        <p:spPr/>
        <p:txBody>
          <a:bodyPr/>
          <a:lstStyle/>
          <a:p>
            <a:r>
              <a:rPr lang="pl-PL" dirty="0" err="1" smtClean="0"/>
              <a:t>Adventages</a:t>
            </a:r>
            <a:r>
              <a:rPr lang="pl-PL" dirty="0" smtClean="0"/>
              <a:t> of </a:t>
            </a:r>
            <a:r>
              <a:rPr lang="pl-PL" dirty="0" err="1" smtClean="0"/>
              <a:t>rule</a:t>
            </a:r>
            <a:r>
              <a:rPr lang="pl-PL" dirty="0" smtClean="0"/>
              <a:t> </a:t>
            </a:r>
            <a:r>
              <a:rPr lang="pl-PL" dirty="0" err="1" smtClean="0"/>
              <a:t>engine</a:t>
            </a:r>
            <a:endParaRPr lang="pl-PL" dirty="0"/>
          </a:p>
        </p:txBody>
      </p:sp>
    </p:spTree>
    <p:extLst>
      <p:ext uri="{BB962C8B-B14F-4D97-AF65-F5344CB8AC3E}">
        <p14:creationId xmlns:p14="http://schemas.microsoft.com/office/powerpoint/2010/main" val="3095177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When</a:t>
            </a:r>
            <a:r>
              <a:rPr lang="pl-PL" dirty="0"/>
              <a:t> to </a:t>
            </a:r>
            <a:r>
              <a:rPr lang="pl-PL" dirty="0" err="1"/>
              <a:t>use</a:t>
            </a:r>
            <a:r>
              <a:rPr lang="pl-PL" dirty="0"/>
              <a:t>, </a:t>
            </a:r>
            <a:r>
              <a:rPr lang="pl-PL" dirty="0" err="1"/>
              <a:t>when</a:t>
            </a:r>
            <a:r>
              <a:rPr lang="pl-PL" dirty="0"/>
              <a:t> not to</a:t>
            </a:r>
          </a:p>
        </p:txBody>
      </p:sp>
      <p:sp>
        <p:nvSpPr>
          <p:cNvPr id="3" name="Symbol zastępczy tekstu 2"/>
          <p:cNvSpPr>
            <a:spLocks noGrp="1"/>
          </p:cNvSpPr>
          <p:nvPr>
            <p:ph type="body" idx="1"/>
          </p:nvPr>
        </p:nvSpPr>
        <p:spPr/>
        <p:txBody>
          <a:bodyPr/>
          <a:lstStyle/>
          <a:p>
            <a:endParaRPr lang="pl-PL"/>
          </a:p>
        </p:txBody>
      </p:sp>
      <p:sp>
        <p:nvSpPr>
          <p:cNvPr id="4" name="Symbol zastępczy tekstu 3"/>
          <p:cNvSpPr>
            <a:spLocks noGrp="1"/>
          </p:cNvSpPr>
          <p:nvPr>
            <p:ph type="body" sz="half" idx="3"/>
          </p:nvPr>
        </p:nvSpPr>
        <p:spPr/>
        <p:txBody>
          <a:bodyPr/>
          <a:lstStyle/>
          <a:p>
            <a:endParaRPr lang="pl-PL"/>
          </a:p>
        </p:txBody>
      </p:sp>
      <p:sp>
        <p:nvSpPr>
          <p:cNvPr id="5" name="Symbol zastępczy zawartości 4"/>
          <p:cNvSpPr>
            <a:spLocks noGrp="1"/>
          </p:cNvSpPr>
          <p:nvPr>
            <p:ph sz="quarter" idx="2"/>
          </p:nvPr>
        </p:nvSpPr>
        <p:spPr/>
        <p:txBody>
          <a:bodyPr>
            <a:normAutofit lnSpcReduction="10000"/>
          </a:bodyPr>
          <a:lstStyle/>
          <a:p>
            <a:r>
              <a:rPr lang="pl-PL" dirty="0" smtClean="0"/>
              <a:t>The problem </a:t>
            </a:r>
            <a:r>
              <a:rPr lang="pl-PL" dirty="0" err="1" smtClean="0"/>
              <a:t>is</a:t>
            </a:r>
            <a:r>
              <a:rPr lang="pl-PL" dirty="0" smtClean="0"/>
              <a:t> </a:t>
            </a:r>
            <a:r>
              <a:rPr lang="pl-PL" dirty="0" err="1" smtClean="0"/>
              <a:t>too</a:t>
            </a:r>
            <a:r>
              <a:rPr lang="pl-PL" dirty="0" smtClean="0"/>
              <a:t> </a:t>
            </a:r>
            <a:r>
              <a:rPr lang="pl-PL" dirty="0" err="1" smtClean="0"/>
              <a:t>fiddly</a:t>
            </a:r>
            <a:r>
              <a:rPr lang="pl-PL" dirty="0" smtClean="0"/>
              <a:t> for </a:t>
            </a:r>
            <a:r>
              <a:rPr lang="pl-PL" dirty="0" err="1" smtClean="0"/>
              <a:t>traditional</a:t>
            </a:r>
            <a:r>
              <a:rPr lang="pl-PL" dirty="0" smtClean="0"/>
              <a:t> </a:t>
            </a:r>
            <a:r>
              <a:rPr lang="pl-PL" dirty="0" err="1" smtClean="0"/>
              <a:t>code</a:t>
            </a:r>
            <a:endParaRPr lang="pl-PL" dirty="0" smtClean="0"/>
          </a:p>
          <a:p>
            <a:r>
              <a:rPr lang="pl-PL" dirty="0" smtClean="0"/>
              <a:t>The problem </a:t>
            </a:r>
            <a:r>
              <a:rPr lang="pl-PL" dirty="0" err="1" smtClean="0"/>
              <a:t>is</a:t>
            </a:r>
            <a:r>
              <a:rPr lang="pl-PL" dirty="0" smtClean="0"/>
              <a:t> </a:t>
            </a:r>
            <a:r>
              <a:rPr lang="pl-PL" dirty="0" err="1" smtClean="0"/>
              <a:t>beyond</a:t>
            </a:r>
            <a:r>
              <a:rPr lang="pl-PL" dirty="0" smtClean="0"/>
              <a:t> </a:t>
            </a:r>
            <a:r>
              <a:rPr lang="pl-PL" dirty="0" err="1" smtClean="0"/>
              <a:t>any</a:t>
            </a:r>
            <a:r>
              <a:rPr lang="pl-PL" dirty="0" smtClean="0"/>
              <a:t> </a:t>
            </a:r>
            <a:r>
              <a:rPr lang="pl-PL" dirty="0" err="1" smtClean="0"/>
              <a:t>obvious</a:t>
            </a:r>
            <a:r>
              <a:rPr lang="pl-PL" dirty="0" smtClean="0"/>
              <a:t> </a:t>
            </a:r>
            <a:r>
              <a:rPr lang="pl-PL" dirty="0" err="1" smtClean="0"/>
              <a:t>algorithmic</a:t>
            </a:r>
            <a:r>
              <a:rPr lang="pl-PL" dirty="0" smtClean="0"/>
              <a:t> </a:t>
            </a:r>
            <a:r>
              <a:rPr lang="pl-PL" dirty="0" err="1" smtClean="0"/>
              <a:t>solution</a:t>
            </a:r>
            <a:endParaRPr lang="pl-PL" dirty="0" smtClean="0"/>
          </a:p>
          <a:p>
            <a:r>
              <a:rPr lang="pl-PL" dirty="0" smtClean="0"/>
              <a:t>The </a:t>
            </a:r>
            <a:r>
              <a:rPr lang="pl-PL" dirty="0" err="1" smtClean="0"/>
              <a:t>logic</a:t>
            </a:r>
            <a:r>
              <a:rPr lang="pl-PL" dirty="0" smtClean="0"/>
              <a:t> </a:t>
            </a:r>
            <a:r>
              <a:rPr lang="pl-PL" dirty="0" err="1" smtClean="0"/>
              <a:t>changes</a:t>
            </a:r>
            <a:r>
              <a:rPr lang="pl-PL" dirty="0" smtClean="0"/>
              <a:t> </a:t>
            </a:r>
            <a:r>
              <a:rPr lang="pl-PL" dirty="0" err="1" smtClean="0"/>
              <a:t>often</a:t>
            </a:r>
            <a:endParaRPr lang="pl-PL" dirty="0" smtClean="0"/>
          </a:p>
          <a:p>
            <a:r>
              <a:rPr lang="pl-PL" dirty="0" err="1" smtClean="0"/>
              <a:t>Domain</a:t>
            </a:r>
            <a:r>
              <a:rPr lang="pl-PL" dirty="0" smtClean="0"/>
              <a:t> </a:t>
            </a:r>
            <a:r>
              <a:rPr lang="pl-PL" dirty="0" err="1" smtClean="0"/>
              <a:t>experts</a:t>
            </a:r>
            <a:r>
              <a:rPr lang="pl-PL" dirty="0" smtClean="0"/>
              <a:t> </a:t>
            </a:r>
            <a:r>
              <a:rPr lang="pl-PL" dirty="0" err="1" smtClean="0"/>
              <a:t>are</a:t>
            </a:r>
            <a:r>
              <a:rPr lang="pl-PL" dirty="0" smtClean="0"/>
              <a:t> </a:t>
            </a:r>
            <a:r>
              <a:rPr lang="pl-PL" dirty="0" err="1" smtClean="0"/>
              <a:t>readily</a:t>
            </a:r>
            <a:r>
              <a:rPr lang="pl-PL" dirty="0" smtClean="0"/>
              <a:t> </a:t>
            </a:r>
            <a:r>
              <a:rPr lang="pl-PL" dirty="0" err="1" smtClean="0"/>
              <a:t>available</a:t>
            </a:r>
            <a:r>
              <a:rPr lang="pl-PL" dirty="0" smtClean="0"/>
              <a:t> and </a:t>
            </a:r>
            <a:r>
              <a:rPr lang="pl-PL" dirty="0" err="1" smtClean="0"/>
              <a:t>nontechnical</a:t>
            </a:r>
            <a:endParaRPr lang="pl-PL" dirty="0"/>
          </a:p>
        </p:txBody>
      </p:sp>
      <p:sp>
        <p:nvSpPr>
          <p:cNvPr id="6" name="Symbol zastępczy zawartości 5"/>
          <p:cNvSpPr>
            <a:spLocks noGrp="1"/>
          </p:cNvSpPr>
          <p:nvPr>
            <p:ph sz="quarter" idx="4"/>
          </p:nvPr>
        </p:nvSpPr>
        <p:spPr/>
        <p:txBody>
          <a:bodyPr>
            <a:normAutofit fontScale="92500" lnSpcReduction="20000"/>
          </a:bodyPr>
          <a:lstStyle/>
          <a:p>
            <a:r>
              <a:rPr lang="en-US" dirty="0"/>
              <a:t>Rules engines are not really intended to handle workflow or process executions nor are workflow engines or process management tools designed to do rules. Use the right tool for the job. Sure, a pair of pliers can be used as a hammering tool in a pinch, but that's not what it's designed for.</a:t>
            </a:r>
            <a:endParaRPr lang="pl-PL" dirty="0"/>
          </a:p>
        </p:txBody>
      </p:sp>
    </p:spTree>
    <p:extLst>
      <p:ext uri="{BB962C8B-B14F-4D97-AF65-F5344CB8AC3E}">
        <p14:creationId xmlns:p14="http://schemas.microsoft.com/office/powerpoint/2010/main" val="3001520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7584" y="4077072"/>
            <a:ext cx="7481776" cy="457200"/>
          </a:xfrm>
        </p:spPr>
        <p:txBody>
          <a:bodyPr/>
          <a:lstStyle/>
          <a:p>
            <a:r>
              <a:rPr lang="en-GB" sz="3200" dirty="0" err="1"/>
              <a:t>JBoss</a:t>
            </a:r>
            <a:r>
              <a:rPr lang="en-GB" sz="3200" dirty="0"/>
              <a:t> Drools</a:t>
            </a:r>
            <a:br>
              <a:rPr lang="en-GB" sz="3200" dirty="0"/>
            </a:br>
            <a:r>
              <a:rPr lang="en-GB" sz="2800" dirty="0"/>
              <a:t>example of expert system,</a:t>
            </a:r>
            <a:br>
              <a:rPr lang="en-GB" sz="2800" dirty="0"/>
            </a:br>
            <a:r>
              <a:rPr lang="en-GB" sz="2800" dirty="0"/>
              <a:t>or develop your own </a:t>
            </a:r>
            <a:br>
              <a:rPr lang="en-GB" sz="2800" dirty="0"/>
            </a:br>
            <a:r>
              <a:rPr lang="en-GB" sz="2800" dirty="0"/>
              <a:t>House, M.D.</a:t>
            </a:r>
            <a:endParaRPr lang="pl-PL" dirty="0"/>
          </a:p>
        </p:txBody>
      </p:sp>
      <p:sp>
        <p:nvSpPr>
          <p:cNvPr id="3" name="Symbol zastępczy tekstu 2"/>
          <p:cNvSpPr>
            <a:spLocks noGrp="1"/>
          </p:cNvSpPr>
          <p:nvPr>
            <p:ph type="body" idx="2"/>
          </p:nvPr>
        </p:nvSpPr>
        <p:spPr>
          <a:xfrm>
            <a:off x="4427984" y="5877272"/>
            <a:ext cx="3974592" cy="399256"/>
          </a:xfrm>
        </p:spPr>
        <p:txBody>
          <a:bodyPr>
            <a:normAutofit/>
          </a:bodyPr>
          <a:lstStyle/>
          <a:p>
            <a:r>
              <a:rPr lang="pl-PL" sz="1100" dirty="0" smtClean="0"/>
              <a:t>by Przemek Różycki</a:t>
            </a:r>
            <a:endParaRPr lang="pl-PL" sz="1100" dirty="0"/>
          </a:p>
        </p:txBody>
      </p:sp>
      <p:sp>
        <p:nvSpPr>
          <p:cNvPr id="4" name="Symbol zastępczy zawartości 3"/>
          <p:cNvSpPr>
            <a:spLocks noGrp="1"/>
          </p:cNvSpPr>
          <p:nvPr>
            <p:ph sz="half" idx="1"/>
          </p:nvPr>
        </p:nvSpPr>
        <p:spPr/>
        <p:txBody>
          <a:bodyPr/>
          <a:lstStyle/>
          <a:p>
            <a:pPr marL="109728" indent="0" algn="ctr">
              <a:buNone/>
            </a:pPr>
            <a:endParaRPr lang="pl-PL" sz="4000" b="1" dirty="0" smtClean="0"/>
          </a:p>
          <a:p>
            <a:pPr marL="109728" indent="0" algn="ctr">
              <a:buNone/>
            </a:pPr>
            <a:r>
              <a:rPr lang="pl-PL" sz="4000" b="1" dirty="0" err="1" smtClean="0"/>
              <a:t>Thank</a:t>
            </a:r>
            <a:r>
              <a:rPr lang="pl-PL" sz="4000" b="1" dirty="0" smtClean="0"/>
              <a:t> </a:t>
            </a:r>
            <a:r>
              <a:rPr lang="pl-PL" sz="4000" b="1" dirty="0" err="1" smtClean="0"/>
              <a:t>you</a:t>
            </a:r>
            <a:r>
              <a:rPr lang="pl-PL" sz="4000" b="1" dirty="0" smtClean="0"/>
              <a:t> for </a:t>
            </a:r>
            <a:r>
              <a:rPr lang="pl-PL" sz="4000" b="1" dirty="0" err="1" smtClean="0"/>
              <a:t>your</a:t>
            </a:r>
            <a:r>
              <a:rPr lang="pl-PL" sz="4000" b="1" dirty="0" smtClean="0"/>
              <a:t> </a:t>
            </a:r>
            <a:r>
              <a:rPr lang="pl-PL" sz="4000" b="1" dirty="0" err="1" smtClean="0"/>
              <a:t>attention</a:t>
            </a:r>
            <a:r>
              <a:rPr lang="pl-PL" sz="4000" b="1" dirty="0" smtClean="0"/>
              <a:t>!</a:t>
            </a:r>
          </a:p>
          <a:p>
            <a:pPr marL="109728" indent="0" algn="ctr">
              <a:buNone/>
            </a:pPr>
            <a:endParaRPr lang="pl-PL" sz="4000" b="1" dirty="0"/>
          </a:p>
          <a:p>
            <a:pPr marL="109728" indent="0" algn="ctr">
              <a:buNone/>
            </a:pPr>
            <a:r>
              <a:rPr lang="pl-PL" sz="4000" b="1" dirty="0" err="1" smtClean="0"/>
              <a:t>Any</a:t>
            </a:r>
            <a:r>
              <a:rPr lang="pl-PL" sz="4000" b="1" dirty="0" smtClean="0"/>
              <a:t> </a:t>
            </a:r>
            <a:r>
              <a:rPr lang="pl-PL" sz="4000" b="1" dirty="0" err="1" smtClean="0"/>
              <a:t>questions</a:t>
            </a:r>
            <a:r>
              <a:rPr lang="pl-PL" sz="4000" b="1" dirty="0" smtClean="0"/>
              <a:t>?</a:t>
            </a:r>
            <a:endParaRPr lang="pl-PL" sz="4000" b="1" dirty="0"/>
          </a:p>
        </p:txBody>
      </p:sp>
    </p:spTree>
    <p:extLst>
      <p:ext uri="{BB962C8B-B14F-4D97-AF65-F5344CB8AC3E}">
        <p14:creationId xmlns:p14="http://schemas.microsoft.com/office/powerpoint/2010/main" val="3732025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US" dirty="0"/>
              <a:t>KRR is about how we represent our knowledge in symbolic form, i.e. how we describe something. </a:t>
            </a:r>
            <a:endParaRPr lang="pl-PL" dirty="0" smtClean="0"/>
          </a:p>
          <a:p>
            <a:r>
              <a:rPr lang="en-US" dirty="0"/>
              <a:t>Reasoning is about how we go about the act of thinking using this knowledge.</a:t>
            </a:r>
            <a:endParaRPr lang="pl-PL" dirty="0"/>
          </a:p>
        </p:txBody>
      </p:sp>
      <p:sp>
        <p:nvSpPr>
          <p:cNvPr id="3" name="Tytuł 2"/>
          <p:cNvSpPr>
            <a:spLocks noGrp="1"/>
          </p:cNvSpPr>
          <p:nvPr>
            <p:ph type="title"/>
          </p:nvPr>
        </p:nvSpPr>
        <p:spPr/>
        <p:txBody>
          <a:bodyPr>
            <a:normAutofit fontScale="90000"/>
          </a:bodyPr>
          <a:lstStyle/>
          <a:p>
            <a:r>
              <a:rPr lang="en-US" b="0" dirty="0">
                <a:effectLst/>
              </a:rPr>
              <a:t>Knowledge Representation and Reasoning (KRR)</a:t>
            </a:r>
            <a:endParaRPr lang="pl-PL" dirty="0"/>
          </a:p>
        </p:txBody>
      </p:sp>
    </p:spTree>
    <p:extLst>
      <p:ext uri="{BB962C8B-B14F-4D97-AF65-F5344CB8AC3E}">
        <p14:creationId xmlns:p14="http://schemas.microsoft.com/office/powerpoint/2010/main" val="4230564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4400" dirty="0" smtClean="0"/>
          </a:p>
          <a:p>
            <a:pPr marL="109728" indent="0">
              <a:buNone/>
            </a:pPr>
            <a:endParaRPr lang="pl-PL" sz="4400" dirty="0"/>
          </a:p>
          <a:p>
            <a:pPr marL="109728" indent="0" algn="ctr">
              <a:buNone/>
            </a:pPr>
            <a:r>
              <a:rPr lang="pl-PL" sz="4400" dirty="0" smtClean="0"/>
              <a:t>insert(</a:t>
            </a:r>
            <a:r>
              <a:rPr lang="pl-PL" sz="4400" dirty="0" err="1" smtClean="0"/>
              <a:t>new</a:t>
            </a:r>
            <a:r>
              <a:rPr lang="pl-PL" sz="4400" dirty="0" smtClean="0"/>
              <a:t> </a:t>
            </a:r>
            <a:r>
              <a:rPr lang="pl-PL" sz="4400" dirty="0" err="1" smtClean="0"/>
              <a:t>Fact</a:t>
            </a:r>
            <a:r>
              <a:rPr lang="pl-PL" sz="4400" dirty="0" smtClean="0"/>
              <a:t>())</a:t>
            </a:r>
            <a:endParaRPr lang="pl-PL" sz="4400" dirty="0"/>
          </a:p>
        </p:txBody>
      </p:sp>
      <p:sp>
        <p:nvSpPr>
          <p:cNvPr id="3" name="Tytuł 2"/>
          <p:cNvSpPr>
            <a:spLocks noGrp="1"/>
          </p:cNvSpPr>
          <p:nvPr>
            <p:ph type="title"/>
          </p:nvPr>
        </p:nvSpPr>
        <p:spPr/>
        <p:txBody>
          <a:bodyPr>
            <a:normAutofit fontScale="90000"/>
          </a:bodyPr>
          <a:lstStyle/>
          <a:p>
            <a:r>
              <a:rPr lang="pl-PL" dirty="0" smtClean="0"/>
              <a:t>Knowledge </a:t>
            </a:r>
            <a:r>
              <a:rPr lang="pl-PL" dirty="0" err="1" smtClean="0"/>
              <a:t>representation</a:t>
            </a:r>
            <a:r>
              <a:rPr lang="pl-PL" dirty="0" smtClean="0"/>
              <a:t> in </a:t>
            </a:r>
            <a:r>
              <a:rPr lang="pl-PL" dirty="0" err="1" smtClean="0"/>
              <a:t>Drools</a:t>
            </a:r>
            <a:endParaRPr lang="pl-PL" dirty="0"/>
          </a:p>
        </p:txBody>
      </p:sp>
    </p:spTree>
    <p:extLst>
      <p:ext uri="{BB962C8B-B14F-4D97-AF65-F5344CB8AC3E}">
        <p14:creationId xmlns:p14="http://schemas.microsoft.com/office/powerpoint/2010/main" val="1804263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b="1" dirty="0" err="1" smtClean="0"/>
              <a:t>rule</a:t>
            </a:r>
            <a:r>
              <a:rPr lang="pl-PL" sz="2400" b="1" dirty="0" smtClean="0"/>
              <a:t> "Hello World"</a:t>
            </a:r>
          </a:p>
          <a:p>
            <a:pPr marL="109728" indent="0">
              <a:buNone/>
            </a:pPr>
            <a:r>
              <a:rPr lang="pl-PL" sz="2400" dirty="0" smtClean="0"/>
              <a:t>    </a:t>
            </a:r>
            <a:r>
              <a:rPr lang="pl-PL" sz="2400" b="1" dirty="0" err="1" smtClean="0"/>
              <a:t>when</a:t>
            </a:r>
            <a:endParaRPr lang="pl-PL" sz="2400" b="1" dirty="0" smtClean="0"/>
          </a:p>
          <a:p>
            <a:pPr marL="109728" indent="0">
              <a:buNone/>
            </a:pPr>
            <a:r>
              <a:rPr lang="pl-PL" sz="2400" dirty="0" smtClean="0"/>
              <a:t>        m : Message( status == </a:t>
            </a:r>
            <a:r>
              <a:rPr lang="pl-PL" sz="2400" dirty="0" err="1" smtClean="0"/>
              <a:t>Message.HELLO</a:t>
            </a:r>
            <a:r>
              <a:rPr lang="pl-PL" sz="2400" dirty="0" smtClean="0"/>
              <a:t>, </a:t>
            </a:r>
            <a:r>
              <a:rPr lang="pl-PL" sz="2400" dirty="0" err="1" smtClean="0"/>
              <a:t>myMessage</a:t>
            </a:r>
            <a:r>
              <a:rPr lang="pl-PL" sz="2400" dirty="0" smtClean="0"/>
              <a:t> : </a:t>
            </a:r>
            <a:r>
              <a:rPr lang="pl-PL" sz="2400" dirty="0" err="1" smtClean="0"/>
              <a:t>message</a:t>
            </a:r>
            <a:r>
              <a:rPr lang="pl-PL" sz="2400" dirty="0" smtClean="0"/>
              <a:t> )</a:t>
            </a:r>
          </a:p>
          <a:p>
            <a:pPr marL="109728" indent="0">
              <a:buNone/>
            </a:pPr>
            <a:r>
              <a:rPr lang="pl-PL" sz="2400" dirty="0" smtClean="0"/>
              <a:t>    </a:t>
            </a:r>
            <a:r>
              <a:rPr lang="pl-PL" sz="2400" b="1" dirty="0" err="1" smtClean="0"/>
              <a:t>then</a:t>
            </a:r>
            <a:endParaRPr lang="pl-PL" sz="2400" b="1" dirty="0" smtClean="0"/>
          </a:p>
          <a:p>
            <a:pPr marL="109728" indent="0">
              <a:buNone/>
            </a:pPr>
            <a:r>
              <a:rPr lang="pl-PL" sz="2400" dirty="0" smtClean="0"/>
              <a:t>        </a:t>
            </a:r>
            <a:r>
              <a:rPr lang="pl-PL" sz="2400" dirty="0" err="1" smtClean="0"/>
              <a:t>System.out.println</a:t>
            </a:r>
            <a:r>
              <a:rPr lang="pl-PL" sz="2400" dirty="0" smtClean="0"/>
              <a:t>( </a:t>
            </a:r>
            <a:r>
              <a:rPr lang="pl-PL" sz="2400" dirty="0" err="1" smtClean="0"/>
              <a:t>myMessage</a:t>
            </a:r>
            <a:r>
              <a:rPr lang="pl-PL" sz="2400" dirty="0" smtClean="0"/>
              <a:t> );</a:t>
            </a:r>
          </a:p>
          <a:p>
            <a:pPr marL="109728" indent="0">
              <a:buNone/>
            </a:pPr>
            <a:r>
              <a:rPr lang="pl-PL" sz="2400" dirty="0" smtClean="0"/>
              <a:t>        </a:t>
            </a:r>
            <a:r>
              <a:rPr lang="pl-PL" sz="2400" dirty="0" err="1" smtClean="0"/>
              <a:t>m.setMessage</a:t>
            </a:r>
            <a:r>
              <a:rPr lang="pl-PL" sz="2400" dirty="0" smtClean="0"/>
              <a:t>( "</a:t>
            </a:r>
            <a:r>
              <a:rPr lang="pl-PL" sz="2400" dirty="0" err="1" smtClean="0"/>
              <a:t>Goodbye</a:t>
            </a:r>
            <a:r>
              <a:rPr lang="pl-PL" sz="2400" dirty="0" smtClean="0"/>
              <a:t> </a:t>
            </a:r>
            <a:r>
              <a:rPr lang="pl-PL" sz="2400" dirty="0" err="1" smtClean="0"/>
              <a:t>cruel</a:t>
            </a:r>
            <a:r>
              <a:rPr lang="pl-PL" sz="2400" dirty="0" smtClean="0"/>
              <a:t> </a:t>
            </a:r>
            <a:r>
              <a:rPr lang="pl-PL" sz="2400" dirty="0" err="1" smtClean="0"/>
              <a:t>world</a:t>
            </a:r>
            <a:r>
              <a:rPr lang="pl-PL" sz="2400" dirty="0" smtClean="0"/>
              <a:t>" );</a:t>
            </a:r>
          </a:p>
          <a:p>
            <a:pPr marL="109728" indent="0">
              <a:buNone/>
            </a:pPr>
            <a:r>
              <a:rPr lang="pl-PL" sz="2400" dirty="0" smtClean="0"/>
              <a:t>        </a:t>
            </a:r>
            <a:r>
              <a:rPr lang="pl-PL" sz="2400" dirty="0" err="1" smtClean="0"/>
              <a:t>m.setStatus</a:t>
            </a:r>
            <a:r>
              <a:rPr lang="pl-PL" sz="2400" dirty="0" smtClean="0"/>
              <a:t>( </a:t>
            </a:r>
            <a:r>
              <a:rPr lang="pl-PL" sz="2400" dirty="0" err="1" smtClean="0"/>
              <a:t>Message.GOODBYE</a:t>
            </a:r>
            <a:r>
              <a:rPr lang="pl-PL" sz="2400" dirty="0" smtClean="0"/>
              <a:t> );</a:t>
            </a:r>
          </a:p>
          <a:p>
            <a:pPr marL="109728" indent="0">
              <a:buNone/>
            </a:pPr>
            <a:r>
              <a:rPr lang="pl-PL" sz="2400" dirty="0" smtClean="0"/>
              <a:t>        </a:t>
            </a:r>
            <a:r>
              <a:rPr lang="pl-PL" sz="2400" b="1" dirty="0" err="1" smtClean="0"/>
              <a:t>update</a:t>
            </a:r>
            <a:r>
              <a:rPr lang="pl-PL" sz="2400" b="1" dirty="0" smtClean="0"/>
              <a:t>( m );</a:t>
            </a:r>
          </a:p>
          <a:p>
            <a:pPr marL="109728" indent="0">
              <a:buNone/>
            </a:pPr>
            <a:r>
              <a:rPr lang="pl-PL" sz="2400" b="1" dirty="0" smtClean="0"/>
              <a:t>end</a:t>
            </a:r>
            <a:endParaRPr lang="pl-PL" sz="2400" dirty="0"/>
          </a:p>
        </p:txBody>
      </p:sp>
      <p:sp>
        <p:nvSpPr>
          <p:cNvPr id="3" name="Tytuł 2"/>
          <p:cNvSpPr>
            <a:spLocks noGrp="1"/>
          </p:cNvSpPr>
          <p:nvPr>
            <p:ph type="title"/>
          </p:nvPr>
        </p:nvSpPr>
        <p:spPr/>
        <p:txBody>
          <a:bodyPr/>
          <a:lstStyle/>
          <a:p>
            <a:r>
              <a:rPr lang="pl-PL" dirty="0" err="1" smtClean="0"/>
              <a:t>Drools</a:t>
            </a:r>
            <a:r>
              <a:rPr lang="pl-PL" dirty="0" smtClean="0"/>
              <a:t> </a:t>
            </a:r>
            <a:r>
              <a:rPr lang="pl-PL" dirty="0" err="1" smtClean="0"/>
              <a:t>rule</a:t>
            </a:r>
            <a:endParaRPr lang="pl-PL" dirty="0"/>
          </a:p>
        </p:txBody>
      </p:sp>
    </p:spTree>
    <p:extLst>
      <p:ext uri="{BB962C8B-B14F-4D97-AF65-F5344CB8AC3E}">
        <p14:creationId xmlns:p14="http://schemas.microsoft.com/office/powerpoint/2010/main" val="1530045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a:t>	</a:t>
            </a:r>
            <a:r>
              <a:rPr lang="pl-PL" i="1" dirty="0" err="1" smtClean="0"/>
              <a:t>condition</a:t>
            </a:r>
            <a:r>
              <a:rPr lang="pl-PL" i="1" dirty="0" smtClean="0"/>
              <a:t> 1</a:t>
            </a:r>
          </a:p>
          <a:p>
            <a:pPr marL="109728" indent="0">
              <a:buNone/>
            </a:pPr>
            <a:r>
              <a:rPr lang="pl-PL" i="1" dirty="0"/>
              <a:t>	</a:t>
            </a:r>
            <a:r>
              <a:rPr lang="pl-PL" i="1" dirty="0" err="1" smtClean="0"/>
              <a:t>condition</a:t>
            </a:r>
            <a:r>
              <a:rPr lang="pl-PL" i="1" dirty="0" smtClean="0"/>
              <a:t> 2</a:t>
            </a:r>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(LHS)</a:t>
            </a:r>
            <a:endParaRPr lang="pl-PL" dirty="0"/>
          </a:p>
        </p:txBody>
      </p:sp>
    </p:spTree>
    <p:extLst>
      <p:ext uri="{BB962C8B-B14F-4D97-AF65-F5344CB8AC3E}">
        <p14:creationId xmlns:p14="http://schemas.microsoft.com/office/powerpoint/2010/main" val="1829673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smtClean="0"/>
              <a:t>	f : </a:t>
            </a:r>
            <a:r>
              <a:rPr lang="pl-PL" dirty="0" err="1" smtClean="0"/>
              <a:t>Fact</a:t>
            </a:r>
            <a:r>
              <a:rPr lang="pl-PL" dirty="0" smtClean="0"/>
              <a:t> ( </a:t>
            </a:r>
            <a:r>
              <a:rPr lang="pl-PL" dirty="0" err="1" smtClean="0"/>
              <a:t>confirmed</a:t>
            </a:r>
            <a:r>
              <a:rPr lang="pl-PL" dirty="0" smtClean="0"/>
              <a:t> == </a:t>
            </a:r>
            <a:r>
              <a:rPr lang="pl-PL" dirty="0" err="1" smtClean="0"/>
              <a:t>true</a:t>
            </a:r>
            <a:r>
              <a:rPr lang="pl-PL" dirty="0" smtClean="0"/>
              <a:t>)</a:t>
            </a:r>
          </a:p>
          <a:p>
            <a:pPr marL="109728" indent="0">
              <a:buNone/>
            </a:pPr>
            <a:r>
              <a:rPr lang="pl-PL" dirty="0"/>
              <a:t>	</a:t>
            </a:r>
            <a:r>
              <a:rPr lang="pl-PL" dirty="0" err="1" smtClean="0"/>
              <a:t>vehicle</a:t>
            </a:r>
            <a:r>
              <a:rPr lang="pl-PL" dirty="0" smtClean="0"/>
              <a:t> : </a:t>
            </a:r>
            <a:r>
              <a:rPr lang="pl-PL" dirty="0" err="1" smtClean="0"/>
              <a:t>Vehicle</a:t>
            </a:r>
            <a:r>
              <a:rPr lang="pl-PL" dirty="0" smtClean="0"/>
              <a:t> (</a:t>
            </a:r>
            <a:r>
              <a:rPr lang="pl-PL" dirty="0" err="1" smtClean="0"/>
              <a:t>noOfWheels</a:t>
            </a:r>
            <a:r>
              <a:rPr lang="pl-PL" dirty="0" smtClean="0"/>
              <a:t> &gt; 2)</a:t>
            </a:r>
          </a:p>
          <a:p>
            <a:pPr marL="109728" indent="0">
              <a:buNone/>
            </a:pPr>
            <a:r>
              <a:rPr lang="pl-PL" dirty="0"/>
              <a:t>	</a:t>
            </a:r>
            <a:r>
              <a:rPr lang="pl-PL" dirty="0" err="1" smtClean="0"/>
              <a:t>eval</a:t>
            </a:r>
            <a:r>
              <a:rPr lang="pl-PL" dirty="0" smtClean="0"/>
              <a:t> ()</a:t>
            </a:r>
            <a:endParaRPr lang="pl-PL" dirty="0"/>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a:t>
            </a:r>
            <a:r>
              <a:rPr lang="pl-PL" dirty="0" err="1" smtClean="0"/>
              <a:t>conditions</a:t>
            </a:r>
            <a:r>
              <a:rPr lang="pl-PL" dirty="0"/>
              <a:t>)</a:t>
            </a:r>
          </a:p>
        </p:txBody>
      </p:sp>
    </p:spTree>
    <p:extLst>
      <p:ext uri="{BB962C8B-B14F-4D97-AF65-F5344CB8AC3E}">
        <p14:creationId xmlns:p14="http://schemas.microsoft.com/office/powerpoint/2010/main" val="932698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pPr marL="109728" indent="0">
              <a:buNone/>
            </a:pPr>
            <a:r>
              <a:rPr lang="pl-PL" dirty="0" err="1" smtClean="0"/>
              <a:t>then</a:t>
            </a:r>
            <a:endParaRPr lang="pl-PL" dirty="0" smtClean="0"/>
          </a:p>
          <a:p>
            <a:pPr marL="109728" indent="0">
              <a:buNone/>
            </a:pPr>
            <a:r>
              <a:rPr lang="pl-PL" dirty="0" smtClean="0"/>
              <a:t>	insert(</a:t>
            </a:r>
            <a:r>
              <a:rPr lang="pl-PL" dirty="0" err="1" smtClean="0"/>
              <a:t>fact</a:t>
            </a:r>
            <a:r>
              <a:rPr lang="pl-PL" dirty="0" smtClean="0"/>
              <a:t>)</a:t>
            </a:r>
          </a:p>
          <a:p>
            <a:pPr marL="109728" indent="0">
              <a:buNone/>
            </a:pPr>
            <a:r>
              <a:rPr lang="pl-PL" dirty="0"/>
              <a:t>	</a:t>
            </a:r>
            <a:r>
              <a:rPr lang="pl-PL" dirty="0" err="1" smtClean="0"/>
              <a:t>insertLogical</a:t>
            </a:r>
            <a:r>
              <a:rPr lang="pl-PL" dirty="0" smtClean="0"/>
              <a:t>(</a:t>
            </a:r>
            <a:r>
              <a:rPr lang="pl-PL" dirty="0" err="1" smtClean="0"/>
              <a:t>fact</a:t>
            </a:r>
            <a:r>
              <a:rPr lang="pl-PL" dirty="0" smtClean="0"/>
              <a:t>)</a:t>
            </a:r>
          </a:p>
          <a:p>
            <a:pPr marL="109728" indent="0">
              <a:buNone/>
            </a:pPr>
            <a:r>
              <a:rPr lang="pl-PL" dirty="0" smtClean="0"/>
              <a:t>	</a:t>
            </a:r>
            <a:r>
              <a:rPr lang="pl-PL" dirty="0" err="1" smtClean="0"/>
              <a:t>update</a:t>
            </a:r>
            <a:r>
              <a:rPr lang="pl-PL" dirty="0" smtClean="0"/>
              <a:t>(</a:t>
            </a:r>
            <a:r>
              <a:rPr lang="pl-PL" dirty="0" err="1" smtClean="0"/>
              <a:t>fact</a:t>
            </a:r>
            <a:r>
              <a:rPr lang="pl-PL" dirty="0" smtClean="0"/>
              <a:t>)</a:t>
            </a:r>
          </a:p>
          <a:p>
            <a:pPr marL="109728" indent="0">
              <a:buNone/>
            </a:pPr>
            <a:r>
              <a:rPr lang="pl-PL" dirty="0"/>
              <a:t>	</a:t>
            </a:r>
            <a:r>
              <a:rPr lang="pl-PL" dirty="0" err="1" smtClean="0"/>
              <a:t>retract</a:t>
            </a:r>
            <a:r>
              <a:rPr lang="pl-PL" dirty="0" smtClean="0"/>
              <a:t>(</a:t>
            </a:r>
            <a:r>
              <a:rPr lang="pl-PL" dirty="0" err="1" smtClean="0"/>
              <a:t>fact</a:t>
            </a:r>
            <a:r>
              <a:rPr lang="pl-PL" dirty="0" smtClean="0"/>
              <a:t>)</a:t>
            </a:r>
          </a:p>
          <a:p>
            <a:pPr marL="109728" indent="0">
              <a:buNone/>
            </a:pPr>
            <a:r>
              <a:rPr lang="pl-PL" dirty="0"/>
              <a:t>	</a:t>
            </a:r>
            <a:r>
              <a:rPr lang="pl-PL" dirty="0" err="1"/>
              <a:t>modify</a:t>
            </a:r>
            <a:r>
              <a:rPr lang="pl-PL" dirty="0"/>
              <a:t> ( &lt;</a:t>
            </a:r>
            <a:r>
              <a:rPr lang="pl-PL" dirty="0" err="1"/>
              <a:t>fact-expression</a:t>
            </a:r>
            <a:r>
              <a:rPr lang="pl-PL" dirty="0"/>
              <a:t>&gt; ) {</a:t>
            </a:r>
          </a:p>
          <a:p>
            <a:pPr marL="109728" indent="0">
              <a:buNone/>
            </a:pPr>
            <a:r>
              <a:rPr lang="pl-PL" dirty="0" smtClean="0"/>
              <a:t>	    	&lt;</a:t>
            </a:r>
            <a:r>
              <a:rPr lang="pl-PL" dirty="0" err="1"/>
              <a:t>expression</a:t>
            </a:r>
            <a:r>
              <a:rPr lang="pl-PL" dirty="0"/>
              <a:t>&gt; </a:t>
            </a:r>
            <a:endParaRPr lang="pl-PL" dirty="0" smtClean="0"/>
          </a:p>
          <a:p>
            <a:pPr marL="109728" indent="0">
              <a:buNone/>
            </a:pPr>
            <a:r>
              <a:rPr lang="pl-PL" dirty="0"/>
              <a:t>	</a:t>
            </a:r>
            <a:r>
              <a:rPr lang="pl-PL" dirty="0" smtClean="0"/>
              <a:t>	[ </a:t>
            </a:r>
            <a:r>
              <a:rPr lang="pl-PL" dirty="0"/>
              <a:t>, &lt;</a:t>
            </a:r>
            <a:r>
              <a:rPr lang="pl-PL" dirty="0" err="1"/>
              <a:t>expression</a:t>
            </a:r>
            <a:r>
              <a:rPr lang="pl-PL" dirty="0"/>
              <a:t>&gt; </a:t>
            </a:r>
            <a:r>
              <a:rPr lang="pl-PL" dirty="0" smtClean="0"/>
              <a:t>]</a:t>
            </a:r>
            <a:endParaRPr lang="pl-PL" dirty="0"/>
          </a:p>
          <a:p>
            <a:pPr marL="109728" indent="0">
              <a:buNone/>
            </a:pPr>
            <a:r>
              <a:rPr lang="pl-PL" dirty="0" smtClean="0"/>
              <a:t>	}</a:t>
            </a:r>
          </a:p>
          <a:p>
            <a:pPr marL="109728" indent="0">
              <a:buNone/>
            </a:pPr>
            <a:r>
              <a:rPr lang="pl-PL" dirty="0"/>
              <a:t>	</a:t>
            </a:r>
            <a:r>
              <a:rPr lang="pl-PL" i="1" dirty="0" err="1" smtClean="0"/>
              <a:t>some</a:t>
            </a:r>
            <a:r>
              <a:rPr lang="pl-PL" i="1" dirty="0" smtClean="0"/>
              <a:t> Java</a:t>
            </a:r>
            <a:endParaRPr lang="pl-PL" dirty="0" smtClean="0"/>
          </a:p>
          <a:p>
            <a:pPr marL="109728" indent="0">
              <a:buNone/>
            </a:pPr>
            <a:r>
              <a:rPr lang="pl-PL" dirty="0"/>
              <a:t>	</a:t>
            </a:r>
          </a:p>
        </p:txBody>
      </p:sp>
      <p:sp>
        <p:nvSpPr>
          <p:cNvPr id="3" name="Tytuł 2"/>
          <p:cNvSpPr>
            <a:spLocks noGrp="1"/>
          </p:cNvSpPr>
          <p:nvPr>
            <p:ph type="title"/>
          </p:nvPr>
        </p:nvSpPr>
        <p:spPr/>
        <p:txBody>
          <a:bodyPr/>
          <a:lstStyle/>
          <a:p>
            <a:r>
              <a:rPr lang="pl-PL" dirty="0" smtClean="0"/>
              <a:t>Right </a:t>
            </a:r>
            <a:r>
              <a:rPr lang="pl-PL" dirty="0" err="1" smtClean="0"/>
              <a:t>Hand</a:t>
            </a:r>
            <a:r>
              <a:rPr lang="pl-PL" dirty="0" smtClean="0"/>
              <a:t> </a:t>
            </a:r>
            <a:r>
              <a:rPr lang="pl-PL" dirty="0" err="1" smtClean="0"/>
              <a:t>Side</a:t>
            </a:r>
            <a:r>
              <a:rPr lang="pl-PL" dirty="0" smtClean="0"/>
              <a:t> (RHS)</a:t>
            </a:r>
            <a:endParaRPr lang="pl-PL" dirty="0"/>
          </a:p>
        </p:txBody>
      </p:sp>
    </p:spTree>
    <p:extLst>
      <p:ext uri="{BB962C8B-B14F-4D97-AF65-F5344CB8AC3E}">
        <p14:creationId xmlns:p14="http://schemas.microsoft.com/office/powerpoint/2010/main" val="1394199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pPr marL="109728" indent="0">
              <a:buNone/>
            </a:pPr>
            <a:r>
              <a:rPr lang="pl-PL" sz="2000" dirty="0" err="1">
                <a:latin typeface="Lucida Console" panose="020B0609040504020204" pitchFamily="49" charset="0"/>
              </a:rPr>
              <a:t>KnowledgeBuilder</a:t>
            </a:r>
            <a:r>
              <a:rPr lang="pl-PL" sz="2000" dirty="0">
                <a:latin typeface="Lucida Console" panose="020B0609040504020204" pitchFamily="49" charset="0"/>
              </a:rPr>
              <a:t> </a:t>
            </a:r>
            <a:r>
              <a:rPr lang="pl-PL" sz="2000" dirty="0" err="1">
                <a:latin typeface="Lucida Console" panose="020B0609040504020204" pitchFamily="49" charset="0"/>
              </a:rPr>
              <a:t>knowledgeBuilder</a:t>
            </a:r>
            <a:r>
              <a:rPr lang="pl-PL" sz="2000" dirty="0">
                <a:latin typeface="Lucida Console" panose="020B0609040504020204" pitchFamily="49" charset="0"/>
              </a:rPr>
              <a:t> = </a:t>
            </a:r>
          </a:p>
          <a:p>
            <a:pPr marL="109728" indent="0">
              <a:buNone/>
            </a:pPr>
            <a:r>
              <a:rPr lang="pl-PL" sz="2000" dirty="0" smtClean="0">
                <a:latin typeface="Lucida Console" panose="020B0609040504020204" pitchFamily="49" charset="0"/>
              </a:rPr>
              <a:t>	</a:t>
            </a:r>
            <a:r>
              <a:rPr lang="pl-PL" sz="2000" dirty="0" err="1" smtClean="0">
                <a:latin typeface="Lucida Console" panose="020B0609040504020204" pitchFamily="49" charset="0"/>
              </a:rPr>
              <a:t>KnowledgeBuilderFactory.</a:t>
            </a:r>
            <a:r>
              <a:rPr lang="pl-PL" sz="2000" i="1" dirty="0" err="1" smtClean="0">
                <a:latin typeface="Lucida Console" panose="020B0609040504020204" pitchFamily="49" charset="0"/>
              </a:rPr>
              <a:t>newKnowledgeBuilder</a:t>
            </a:r>
            <a:r>
              <a:rPr lang="pl-PL" sz="2000" i="1" dirty="0" smtClean="0">
                <a:latin typeface="Lucida Console" panose="020B0609040504020204" pitchFamily="49" charset="0"/>
              </a:rPr>
              <a:t>();</a:t>
            </a:r>
          </a:p>
          <a:p>
            <a:pPr marL="109728" indent="0">
              <a:buNone/>
            </a:pPr>
            <a:endParaRPr lang="pl-PL" sz="2000" i="1" dirty="0">
              <a:latin typeface="Lucida Console" panose="020B0609040504020204" pitchFamily="49" charset="0"/>
            </a:endParaRPr>
          </a:p>
          <a:p>
            <a:pPr marL="109728" indent="0">
              <a:buNone/>
            </a:pPr>
            <a:r>
              <a:rPr lang="pl-PL" sz="2000" dirty="0">
                <a:latin typeface="Lucida Console" panose="020B0609040504020204" pitchFamily="49" charset="0"/>
              </a:rPr>
              <a:t>Resource </a:t>
            </a:r>
            <a:r>
              <a:rPr lang="pl-PL" sz="2000" dirty="0" err="1">
                <a:latin typeface="Lucida Console" panose="020B0609040504020204" pitchFamily="49" charset="0"/>
              </a:rPr>
              <a:t>diagnosticRuleResource</a:t>
            </a:r>
            <a:r>
              <a:rPr lang="pl-PL" sz="2000" dirty="0">
                <a:latin typeface="Lucida Console" panose="020B0609040504020204" pitchFamily="49" charset="0"/>
              </a:rPr>
              <a:t> = </a:t>
            </a:r>
          </a:p>
          <a:p>
            <a:pPr marL="109728" indent="0">
              <a:buNone/>
            </a:pPr>
            <a:r>
              <a:rPr lang="pl-PL" sz="2000" dirty="0" smtClean="0">
                <a:latin typeface="Lucida Console" panose="020B0609040504020204" pitchFamily="49" charset="0"/>
              </a:rPr>
              <a:t>	</a:t>
            </a:r>
            <a:r>
              <a:rPr lang="pl-PL" sz="2000" dirty="0" err="1" smtClean="0">
                <a:latin typeface="Lucida Console" panose="020B0609040504020204" pitchFamily="49" charset="0"/>
              </a:rPr>
              <a:t>ResourceFactory.</a:t>
            </a:r>
            <a:r>
              <a:rPr lang="pl-PL" sz="2000" i="1" dirty="0" err="1" smtClean="0">
                <a:latin typeface="Lucida Console" panose="020B0609040504020204" pitchFamily="49" charset="0"/>
              </a:rPr>
              <a:t>newClassPathResource</a:t>
            </a:r>
            <a:r>
              <a:rPr lang="pl-PL" sz="2000" i="1" dirty="0" smtClean="0">
                <a:latin typeface="Lucida Console" panose="020B0609040504020204" pitchFamily="49" charset="0"/>
              </a:rPr>
              <a:t>(„</a:t>
            </a:r>
            <a:r>
              <a:rPr lang="pl-PL" sz="2000" i="1" dirty="0" err="1" smtClean="0">
                <a:latin typeface="Lucida Console" panose="020B0609040504020204" pitchFamily="49" charset="0"/>
              </a:rPr>
              <a:t>diagnostics.drl</a:t>
            </a:r>
            <a:r>
              <a:rPr lang="pl-PL" sz="2000" i="1" dirty="0" smtClean="0">
                <a:latin typeface="Lucida Console" panose="020B0609040504020204" pitchFamily="49" charset="0"/>
              </a:rPr>
              <a:t>");</a:t>
            </a:r>
          </a:p>
          <a:p>
            <a:pPr marL="109728" indent="0">
              <a:buNone/>
            </a:pPr>
            <a:endParaRPr lang="pl-PL" sz="2000" i="1" dirty="0">
              <a:latin typeface="Lucida Console" panose="020B0609040504020204" pitchFamily="49" charset="0"/>
            </a:endParaRPr>
          </a:p>
          <a:p>
            <a:pPr marL="109728" indent="0">
              <a:buNone/>
            </a:pPr>
            <a:r>
              <a:rPr lang="pl-PL" sz="2000" dirty="0" err="1">
                <a:latin typeface="Lucida Console" panose="020B0609040504020204" pitchFamily="49" charset="0"/>
              </a:rPr>
              <a:t>knowledgeBuilder.add</a:t>
            </a:r>
            <a:r>
              <a:rPr lang="pl-PL" sz="2000" dirty="0">
                <a:latin typeface="Lucida Console" panose="020B0609040504020204" pitchFamily="49" charset="0"/>
              </a:rPr>
              <a:t>(</a:t>
            </a:r>
            <a:r>
              <a:rPr lang="pl-PL" sz="2000" dirty="0" err="1">
                <a:latin typeface="Lucida Console" panose="020B0609040504020204" pitchFamily="49" charset="0"/>
              </a:rPr>
              <a:t>diagnosticRuleResource</a:t>
            </a:r>
            <a:r>
              <a:rPr lang="pl-PL" sz="2000" dirty="0">
                <a:latin typeface="Lucida Console" panose="020B0609040504020204" pitchFamily="49" charset="0"/>
              </a:rPr>
              <a:t> , </a:t>
            </a:r>
            <a:r>
              <a:rPr lang="pl-PL" sz="2000" dirty="0" smtClean="0">
                <a:latin typeface="Lucida Console" panose="020B0609040504020204" pitchFamily="49" charset="0"/>
              </a:rPr>
              <a:t>	</a:t>
            </a:r>
            <a:r>
              <a:rPr lang="pl-PL" sz="2000" dirty="0" err="1" smtClean="0">
                <a:latin typeface="Lucida Console" panose="020B0609040504020204" pitchFamily="49" charset="0"/>
              </a:rPr>
              <a:t>ResourceType.</a:t>
            </a:r>
            <a:r>
              <a:rPr lang="pl-PL" sz="2000" i="1" dirty="0" err="1" smtClean="0">
                <a:latin typeface="Lucida Console" panose="020B0609040504020204" pitchFamily="49" charset="0"/>
              </a:rPr>
              <a:t>DRL</a:t>
            </a:r>
            <a:r>
              <a:rPr lang="pl-PL" sz="2000" i="1" dirty="0" smtClean="0">
                <a:latin typeface="Lucida Console" panose="020B0609040504020204" pitchFamily="49" charset="0"/>
              </a:rPr>
              <a:t>);</a:t>
            </a:r>
            <a:endParaRPr lang="pl-PL" sz="2000" dirty="0">
              <a:latin typeface="Lucida Console" panose="020B0609040504020204" pitchFamily="49" charset="0"/>
            </a:endParaRPr>
          </a:p>
          <a:p>
            <a:pPr marL="109728" indent="0">
              <a:buNone/>
            </a:pPr>
            <a:r>
              <a:rPr lang="pl-PL" sz="2000" dirty="0" err="1">
                <a:latin typeface="Lucida Console" panose="020B0609040504020204" pitchFamily="49" charset="0"/>
              </a:rPr>
              <a:t>if</a:t>
            </a:r>
            <a:r>
              <a:rPr lang="pl-PL" sz="2000" dirty="0">
                <a:latin typeface="Lucida Console" panose="020B0609040504020204" pitchFamily="49" charset="0"/>
              </a:rPr>
              <a:t> (</a:t>
            </a:r>
            <a:r>
              <a:rPr lang="pl-PL" sz="2000" dirty="0" err="1">
                <a:latin typeface="Lucida Console" panose="020B0609040504020204" pitchFamily="49" charset="0"/>
              </a:rPr>
              <a:t>knowledgeBuilder.hasErrors</a:t>
            </a:r>
            <a:r>
              <a:rPr lang="pl-PL" sz="2000" dirty="0">
                <a:latin typeface="Lucida Console" panose="020B0609040504020204" pitchFamily="49" charset="0"/>
              </a:rPr>
              <a:t>()) </a:t>
            </a:r>
            <a:r>
              <a:rPr lang="pl-PL" sz="2000" dirty="0" smtClean="0">
                <a:latin typeface="Lucida Console" panose="020B0609040504020204" pitchFamily="49" charset="0"/>
              </a:rPr>
              <a:t>{</a:t>
            </a: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//handle </a:t>
            </a:r>
            <a:r>
              <a:rPr lang="pl-PL" sz="2000" dirty="0" err="1" smtClean="0">
                <a:latin typeface="Lucida Console" panose="020B0609040504020204" pitchFamily="49" charset="0"/>
              </a:rPr>
              <a:t>errors</a:t>
            </a:r>
            <a:endParaRPr lang="pl-PL" sz="2000" dirty="0">
              <a:latin typeface="Lucida Console" panose="020B0609040504020204" pitchFamily="49" charset="0"/>
            </a:endParaRPr>
          </a:p>
          <a:p>
            <a:pPr marL="109728" indent="0">
              <a:buNone/>
            </a:pPr>
            <a:r>
              <a:rPr lang="pl-PL" sz="2000" dirty="0" smtClean="0">
                <a:latin typeface="Lucida Console" panose="020B0609040504020204" pitchFamily="49" charset="0"/>
              </a:rPr>
              <a:t>}</a:t>
            </a:r>
            <a:endParaRPr lang="pl-PL" sz="2000" dirty="0">
              <a:latin typeface="Lucida Console" panose="020B0609040504020204" pitchFamily="49" charset="0"/>
            </a:endParaRPr>
          </a:p>
          <a:p>
            <a:pPr marL="109728" indent="0">
              <a:buNone/>
            </a:pPr>
            <a:r>
              <a:rPr lang="pl-PL" sz="2000" dirty="0" err="1">
                <a:latin typeface="Lucida Console" panose="020B0609040504020204" pitchFamily="49" charset="0"/>
              </a:rPr>
              <a:t>knowledgeBase</a:t>
            </a:r>
            <a:r>
              <a:rPr lang="pl-PL" sz="2000" dirty="0">
                <a:latin typeface="Lucida Console" panose="020B0609040504020204" pitchFamily="49" charset="0"/>
              </a:rPr>
              <a:t> = </a:t>
            </a:r>
            <a:r>
              <a:rPr lang="pl-PL" sz="2000" dirty="0" err="1">
                <a:latin typeface="Lucida Console" panose="020B0609040504020204" pitchFamily="49" charset="0"/>
              </a:rPr>
              <a:t>knowledgeBuilder.newKnowledgeBase</a:t>
            </a:r>
            <a:r>
              <a:rPr lang="pl-PL" sz="2000" dirty="0">
                <a:latin typeface="Lucida Console" panose="020B0609040504020204" pitchFamily="49" charset="0"/>
              </a:rPr>
              <a:t>();</a:t>
            </a:r>
          </a:p>
        </p:txBody>
      </p:sp>
      <p:sp>
        <p:nvSpPr>
          <p:cNvPr id="3" name="Tytuł 2"/>
          <p:cNvSpPr>
            <a:spLocks noGrp="1"/>
          </p:cNvSpPr>
          <p:nvPr>
            <p:ph type="title"/>
          </p:nvPr>
        </p:nvSpPr>
        <p:spPr/>
        <p:txBody>
          <a:bodyPr/>
          <a:lstStyle/>
          <a:p>
            <a:r>
              <a:rPr lang="pl-PL" dirty="0" err="1" smtClean="0"/>
              <a:t>Knowlegde</a:t>
            </a:r>
            <a:r>
              <a:rPr lang="pl-PL" dirty="0" smtClean="0"/>
              <a:t> </a:t>
            </a:r>
            <a:r>
              <a:rPr lang="pl-PL" dirty="0" err="1" smtClean="0"/>
              <a:t>base</a:t>
            </a:r>
            <a:endParaRPr lang="pl-PL" dirty="0"/>
          </a:p>
        </p:txBody>
      </p:sp>
    </p:spTree>
    <p:extLst>
      <p:ext uri="{BB962C8B-B14F-4D97-AF65-F5344CB8AC3E}">
        <p14:creationId xmlns:p14="http://schemas.microsoft.com/office/powerpoint/2010/main" val="3682385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dirty="0" err="1"/>
              <a:t>StatefulKnowledgeSession</a:t>
            </a:r>
            <a:r>
              <a:rPr lang="pl-PL" sz="2400" dirty="0"/>
              <a:t> </a:t>
            </a:r>
            <a:r>
              <a:rPr lang="pl-PL" sz="2400" dirty="0" err="1"/>
              <a:t>session</a:t>
            </a:r>
            <a:r>
              <a:rPr lang="pl-PL" sz="2400" dirty="0"/>
              <a:t> = </a:t>
            </a:r>
            <a:r>
              <a:rPr lang="pl-PL" sz="2400" dirty="0" smtClean="0"/>
              <a:t>	</a:t>
            </a:r>
            <a:r>
              <a:rPr lang="pl-PL" sz="2400" dirty="0" err="1" smtClean="0"/>
              <a:t>knowledgeBase.newStatefulKnowledgeSession</a:t>
            </a:r>
            <a:r>
              <a:rPr lang="pl-PL" sz="2400" dirty="0"/>
              <a:t>();</a:t>
            </a:r>
          </a:p>
          <a:p>
            <a:pPr marL="109728" indent="0">
              <a:buNone/>
            </a:pPr>
            <a:r>
              <a:rPr lang="pl-PL" sz="2400" dirty="0" err="1" smtClean="0"/>
              <a:t>session.insert</a:t>
            </a:r>
            <a:r>
              <a:rPr lang="pl-PL" sz="2400" dirty="0" smtClean="0"/>
              <a:t>(</a:t>
            </a:r>
            <a:r>
              <a:rPr lang="pl-PL" sz="2400" dirty="0" err="1" smtClean="0"/>
              <a:t>new</a:t>
            </a:r>
            <a:r>
              <a:rPr lang="pl-PL" sz="2400" dirty="0" smtClean="0"/>
              <a:t> </a:t>
            </a:r>
            <a:r>
              <a:rPr lang="pl-PL" sz="2400" dirty="0" err="1"/>
              <a:t>ChestPain</a:t>
            </a:r>
            <a:r>
              <a:rPr lang="pl-PL" sz="2400" dirty="0"/>
              <a:t>().</a:t>
            </a:r>
            <a:r>
              <a:rPr lang="pl-PL" sz="2400" dirty="0" err="1"/>
              <a:t>exists</a:t>
            </a:r>
            <a:r>
              <a:rPr lang="pl-PL" sz="2400" dirty="0" smtClean="0"/>
              <a:t>());</a:t>
            </a:r>
            <a:endParaRPr lang="pl-PL" sz="2400" dirty="0"/>
          </a:p>
        </p:txBody>
      </p:sp>
      <p:sp>
        <p:nvSpPr>
          <p:cNvPr id="3" name="Tytuł 2"/>
          <p:cNvSpPr>
            <a:spLocks noGrp="1"/>
          </p:cNvSpPr>
          <p:nvPr>
            <p:ph type="title"/>
          </p:nvPr>
        </p:nvSpPr>
        <p:spPr/>
        <p:txBody>
          <a:bodyPr/>
          <a:lstStyle/>
          <a:p>
            <a:r>
              <a:rPr lang="pl-PL" dirty="0" err="1" smtClean="0"/>
              <a:t>Stateful</a:t>
            </a:r>
            <a:r>
              <a:rPr lang="pl-PL" dirty="0" smtClean="0"/>
              <a:t> </a:t>
            </a:r>
            <a:r>
              <a:rPr lang="pl-PL" dirty="0" err="1" smtClean="0"/>
              <a:t>session</a:t>
            </a:r>
            <a:endParaRPr lang="pl-PL" dirty="0"/>
          </a:p>
        </p:txBody>
      </p:sp>
    </p:spTree>
    <p:extLst>
      <p:ext uri="{BB962C8B-B14F-4D97-AF65-F5344CB8AC3E}">
        <p14:creationId xmlns:p14="http://schemas.microsoft.com/office/powerpoint/2010/main" val="22240238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rmSess_TP10167123">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8BD0E5-9695-4CBD-81A9-5610D0ACEE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burzy mózgów</Template>
  <TotalTime>0</TotalTime>
  <Words>284</Words>
  <Application>Microsoft Office PowerPoint</Application>
  <PresentationFormat>Pokaz na ekranie (4:3)</PresentationFormat>
  <Paragraphs>103</Paragraphs>
  <Slides>18</Slides>
  <Notes>1</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BrainstrmSess_TP10167123</vt:lpstr>
      <vt:lpstr>JBoss Drools example of expert system, or develop your own  House, M.D.</vt:lpstr>
      <vt:lpstr>Knowledge Representation and Reasoning (KRR)</vt:lpstr>
      <vt:lpstr>Knowledge representation in Drools</vt:lpstr>
      <vt:lpstr>Drools rule</vt:lpstr>
      <vt:lpstr>Left Hand Side (LHS)</vt:lpstr>
      <vt:lpstr>Left Hand Side (conditions)</vt:lpstr>
      <vt:lpstr>Right Hand Side (RHS)</vt:lpstr>
      <vt:lpstr>Knowlegde base</vt:lpstr>
      <vt:lpstr>Stateful session</vt:lpstr>
      <vt:lpstr>Fire!</vt:lpstr>
      <vt:lpstr>Postępowanie w przewlekłej stabilnej dławicy piersiowej</vt:lpstr>
      <vt:lpstr>Changesets</vt:lpstr>
      <vt:lpstr>Knowledge Agents</vt:lpstr>
      <vt:lpstr>Domain Specific Languages</vt:lpstr>
      <vt:lpstr>Persistence framework integration</vt:lpstr>
      <vt:lpstr>Adventages of rule engine</vt:lpstr>
      <vt:lpstr>When to use, when not to</vt:lpstr>
      <vt:lpstr>JBoss Drools example of expert system, or develop your own  House, M.D.</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Drools - example of expert system, or develop your own House, M.D.</dc:title>
  <dc:creator/>
  <cp:keywords/>
  <cp:lastModifiedBy/>
  <cp:revision>1</cp:revision>
  <dcterms:created xsi:type="dcterms:W3CDTF">2013-10-11T22:44:04Z</dcterms:created>
  <dcterms:modified xsi:type="dcterms:W3CDTF">2013-10-29T15:06:44Z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