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5" r:id="rId4"/>
    <p:sldId id="259" r:id="rId5"/>
    <p:sldId id="261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3DD57-2CB5-47C4-800B-9E4E87397DFD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29F8-27F9-46BB-BF72-36E5FA56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0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29F8-27F9-46BB-BF72-36E5FA566C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6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29F8-27F9-46BB-BF72-36E5FA566C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29F8-27F9-46BB-BF72-36E5FA566C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29F8-27F9-46BB-BF72-36E5FA566C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6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29F8-27F9-46BB-BF72-36E5FA566C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6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29F8-27F9-46BB-BF72-36E5FA566C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6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29F8-27F9-46BB-BF72-36E5FA566C8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6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内文2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050" y="1905"/>
            <a:ext cx="9192260" cy="689419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-19050" y="6580505"/>
            <a:ext cx="9166225" cy="287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融数金融（大连）信息服务有限公司     北京市朝阳区酒仙桥14号兆维工业园    http://www.rongcapital.cn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12700" y="6557645"/>
            <a:ext cx="9152890" cy="0"/>
          </a:xfrm>
          <a:prstGeom prst="line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000" y="2073275"/>
            <a:ext cx="7991475" cy="1307465"/>
          </a:xfrm>
        </p:spPr>
        <p:txBody>
          <a:bodyPr anchor="ctr" anchorCtr="0"/>
          <a:lstStyle>
            <a:lvl1pPr algn="ct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项目总名称</a:t>
            </a:r>
            <a:endParaRPr lang="zh-CN" altLang="en-US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0" y="3648075"/>
            <a:ext cx="7970520" cy="7658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fontAlgn="ctr">
              <a:buNone/>
              <a:defRPr sz="2800">
                <a:solidFill>
                  <a:srgbClr val="646464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kumimoji="1" lang="zh-CN" altLang="en-US" dirty="0" smtClean="0"/>
              <a:t>项目副标题</a:t>
            </a:r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23" hasCustomPrompt="1"/>
          </p:nvPr>
        </p:nvSpPr>
        <p:spPr>
          <a:xfrm>
            <a:off x="635000" y="6053455"/>
            <a:ext cx="2517140" cy="318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kumimoji="1" lang="zh-CN" altLang="en-US" dirty="0" smtClean="0"/>
              <a:t>时间：</a:t>
            </a:r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33" hasCustomPrompt="1"/>
          </p:nvPr>
        </p:nvSpPr>
        <p:spPr>
          <a:xfrm>
            <a:off x="3770630" y="6062345"/>
            <a:ext cx="2451735" cy="308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kumimoji="1" lang="zh-CN" altLang="en-US" dirty="0" smtClean="0"/>
              <a:t>部门：</a:t>
            </a:r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43" hasCustomPrompt="1"/>
          </p:nvPr>
        </p:nvSpPr>
        <p:spPr>
          <a:xfrm>
            <a:off x="6918325" y="6063615"/>
            <a:ext cx="1694180" cy="3079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kumimoji="1" lang="zh-CN" altLang="en-US" dirty="0" smtClean="0"/>
              <a:t>负责人：</a:t>
            </a:r>
          </a:p>
        </p:txBody>
      </p:sp>
    </p:spTree>
    <p:extLst>
      <p:ext uri="{BB962C8B-B14F-4D97-AF65-F5344CB8AC3E}">
        <p14:creationId xmlns:p14="http://schemas.microsoft.com/office/powerpoint/2010/main" val="308624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19892912/answer/1339657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zhihu.com/question/23518887" TargetMode="External"/><Relationship Id="rId5" Type="http://schemas.openxmlformats.org/officeDocument/2006/relationships/hyperlink" Target="http://www.leiphone.com/news/201701/SX58KiGTBNx7mMr8.html?viewType=weixin" TargetMode="External"/><Relationship Id="rId4" Type="http://schemas.openxmlformats.org/officeDocument/2006/relationships/hyperlink" Target="http://blog.csdn.net/program_red/article/details/536090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707904" y="2337559"/>
            <a:ext cx="1656184" cy="1307465"/>
          </a:xfrm>
        </p:spPr>
        <p:txBody>
          <a:bodyPr/>
          <a:lstStyle/>
          <a:p>
            <a:pPr algn="dist"/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3706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79512" y="476672"/>
            <a:ext cx="1224136" cy="1307465"/>
          </a:xfrm>
        </p:spPr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80832"/>
            <a:ext cx="2304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定义</a:t>
            </a:r>
            <a:endParaRPr lang="en-US" altLang="zh-CN" sz="2400" dirty="0" smtClean="0"/>
          </a:p>
          <a:p>
            <a:pPr marL="342900" indent="-342900">
              <a:lnSpc>
                <a:spcPct val="300000"/>
              </a:lnSpc>
              <a:buFont typeface="Arial" pitchFamily="34" charset="0"/>
              <a:buChar char="•"/>
            </a:pPr>
            <a:r>
              <a:rPr lang="zh-CN" altLang="en-US" sz="2400" dirty="0"/>
              <a:t>名词</a:t>
            </a:r>
            <a:r>
              <a:rPr lang="zh-CN" altLang="en-US" sz="2400" dirty="0" smtClean="0"/>
              <a:t>解释</a:t>
            </a:r>
            <a:endParaRPr lang="en-US" altLang="zh-CN" sz="2400" dirty="0" smtClean="0"/>
          </a:p>
          <a:p>
            <a:pPr marL="342900" indent="-342900">
              <a:lnSpc>
                <a:spcPct val="3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结构</a:t>
            </a:r>
            <a:endParaRPr lang="en-US" altLang="zh-CN" sz="2400" dirty="0" smtClean="0"/>
          </a:p>
          <a:p>
            <a:pPr marL="342900" indent="-342900">
              <a:lnSpc>
                <a:spcPct val="300000"/>
              </a:lnSpc>
              <a:buFont typeface="Arial" pitchFamily="34" charset="0"/>
              <a:buChar char="•"/>
            </a:pPr>
            <a:r>
              <a:rPr lang="zh-CN" altLang="en-US" sz="2400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35743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79512" y="476672"/>
            <a:ext cx="2376264" cy="130746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银行</a:t>
            </a:r>
            <a:r>
              <a:rPr lang="zh-CN" altLang="en-US" dirty="0" smtClean="0"/>
              <a:t>业务中的清结算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       清算</a:t>
            </a:r>
            <a:r>
              <a:rPr lang="zh-CN" altLang="en-US" dirty="0"/>
              <a:t>和结算均是清偿收付双方债权债务关系的过程及手段。在支付活动中，同行内账户资金往来直接结算便可，而涉及不同行之间账户资金往来的，则需先清算再结算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清算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清分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结算 </a:t>
            </a:r>
            <a:endParaRPr lang="en-US" altLang="zh-CN" dirty="0" smtClean="0"/>
          </a:p>
          <a:p>
            <a:r>
              <a:rPr lang="zh-CN" altLang="en-US" dirty="0" smtClean="0"/>
              <a:t>        清</a:t>
            </a:r>
            <a:r>
              <a:rPr lang="zh-CN" altLang="en-US" dirty="0"/>
              <a:t>分</a:t>
            </a:r>
            <a:r>
              <a:rPr lang="en-US" altLang="zh-CN" dirty="0"/>
              <a:t>:</a:t>
            </a:r>
            <a:r>
              <a:rPr lang="zh-CN" altLang="en-US" dirty="0"/>
              <a:t>就是轧差账目，</a:t>
            </a:r>
            <a:r>
              <a:rPr lang="en-US" altLang="zh-CN" dirty="0"/>
              <a:t>A</a:t>
            </a:r>
            <a:r>
              <a:rPr lang="zh-CN" altLang="en-US" dirty="0"/>
              <a:t>行要付给</a:t>
            </a:r>
            <a:r>
              <a:rPr lang="en-US" altLang="zh-CN" dirty="0"/>
              <a:t>B</a:t>
            </a:r>
            <a:r>
              <a:rPr lang="zh-CN" altLang="en-US" dirty="0"/>
              <a:t>行</a:t>
            </a:r>
            <a:r>
              <a:rPr lang="en-US" altLang="zh-CN" dirty="0"/>
              <a:t>2</a:t>
            </a:r>
            <a:r>
              <a:rPr lang="zh-CN" altLang="en-US" dirty="0"/>
              <a:t>亿，</a:t>
            </a:r>
            <a:r>
              <a:rPr lang="en-US" altLang="zh-CN" dirty="0"/>
              <a:t>B</a:t>
            </a:r>
            <a:r>
              <a:rPr lang="zh-CN" altLang="en-US" dirty="0"/>
              <a:t>行要付给</a:t>
            </a:r>
            <a:r>
              <a:rPr lang="en-US" altLang="zh-CN" dirty="0"/>
              <a:t>A</a:t>
            </a:r>
            <a:r>
              <a:rPr lang="zh-CN" altLang="en-US" dirty="0"/>
              <a:t>行</a:t>
            </a:r>
            <a:r>
              <a:rPr lang="en-US" altLang="zh-CN" dirty="0"/>
              <a:t>1</a:t>
            </a:r>
            <a:r>
              <a:rPr lang="zh-CN" altLang="en-US" dirty="0"/>
              <a:t>亿，二者相抵则</a:t>
            </a:r>
            <a:r>
              <a:rPr lang="en-US" altLang="zh-CN" dirty="0"/>
              <a:t>A</a:t>
            </a:r>
            <a:r>
              <a:rPr lang="zh-CN" altLang="en-US" dirty="0"/>
              <a:t>行付给</a:t>
            </a:r>
            <a:r>
              <a:rPr lang="en-US" altLang="zh-CN" dirty="0"/>
              <a:t>B</a:t>
            </a:r>
            <a:r>
              <a:rPr lang="zh-CN" altLang="en-US" dirty="0"/>
              <a:t>行</a:t>
            </a:r>
            <a:r>
              <a:rPr lang="en-US" altLang="zh-CN" dirty="0"/>
              <a:t>1</a:t>
            </a:r>
            <a:r>
              <a:rPr lang="zh-CN" altLang="en-US" dirty="0"/>
              <a:t>亿</a:t>
            </a:r>
            <a:r>
              <a:rPr lang="zh-CN" altLang="en-US" dirty="0" smtClean="0"/>
              <a:t>。银</a:t>
            </a:r>
            <a:r>
              <a:rPr lang="zh-CN" altLang="en-US" dirty="0"/>
              <a:t>联、</a:t>
            </a:r>
            <a:r>
              <a:rPr lang="en-US" altLang="zh-CN" dirty="0"/>
              <a:t>VISA</a:t>
            </a:r>
            <a:r>
              <a:rPr lang="zh-CN" altLang="en-US" dirty="0"/>
              <a:t>、</a:t>
            </a:r>
            <a:r>
              <a:rPr lang="en-US" altLang="zh-CN" dirty="0" err="1"/>
              <a:t>Mastercard</a:t>
            </a:r>
            <a:r>
              <a:rPr lang="zh-CN" altLang="en-US" dirty="0"/>
              <a:t>这些清算企业做的就是清分的工作。</a:t>
            </a:r>
          </a:p>
          <a:p>
            <a:r>
              <a:rPr lang="zh-CN" altLang="en-US" dirty="0"/>
              <a:t>结算</a:t>
            </a:r>
            <a:r>
              <a:rPr lang="en-US" altLang="zh-CN" dirty="0"/>
              <a:t>:</a:t>
            </a:r>
            <a:r>
              <a:rPr lang="zh-CN" altLang="en-US" dirty="0"/>
              <a:t>根据账目核对结果将钱如数付给</a:t>
            </a:r>
            <a:r>
              <a:rPr lang="en-US" altLang="zh-CN" dirty="0"/>
              <a:t>B</a:t>
            </a:r>
            <a:r>
              <a:rPr lang="zh-CN" altLang="en-US" dirty="0"/>
              <a:t>行。可以是现钞也可以是电子货币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第三方支付的清结算</a:t>
            </a:r>
            <a:endParaRPr lang="en-US" altLang="zh-CN" dirty="0" smtClean="0"/>
          </a:p>
          <a:p>
            <a:r>
              <a:rPr lang="zh-CN" altLang="en-US" dirty="0" smtClean="0"/>
              <a:t>        不同</a:t>
            </a:r>
            <a:r>
              <a:rPr lang="zh-CN" altLang="en-US" dirty="0"/>
              <a:t>公司的财务结构会有些区别，因此流程结构也会存在一些差异，但是核心结构内容是</a:t>
            </a:r>
            <a:r>
              <a:rPr lang="zh-CN" altLang="en-US" dirty="0" smtClean="0"/>
              <a:t>不变的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549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79512" y="476672"/>
            <a:ext cx="2376264" cy="130746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名词解释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35965"/>
              </p:ext>
            </p:extLst>
          </p:nvPr>
        </p:nvGraphicFramePr>
        <p:xfrm>
          <a:off x="395536" y="1772816"/>
          <a:ext cx="856895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04"/>
                <a:gridCol w="3648744"/>
                <a:gridCol w="2736304"/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术语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行业描述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清算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照一定的规则、制度安排对经济活动中形成的多重债权债务关系结清的过程，清算是一个核对过程，将多方的资金往来对账、核对、汇总、计算的过程，清算没有资金转移，只是对交易进行核对、计算、汇总、对账等动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资金清算。整理、分类好每个清算对象资金情况的过程。</a:t>
                      </a:r>
                      <a:endParaRPr lang="zh-CN" altLang="en-US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将清算过程产生的待结算债权债务，在收付款人金融机构之间进行财务处理、账簿记录，以完成资金最终转移的过程。最关键的点在于发生了资金的转移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支付结算。通俗点就是资金划拨的过程，将清算汇总分类好的账户，通过银行通道将钱扣除、支付的过程。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02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79512" y="476672"/>
            <a:ext cx="2376264" cy="130746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名词解释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68952"/>
              </p:ext>
            </p:extLst>
          </p:nvPr>
        </p:nvGraphicFramePr>
        <p:xfrm>
          <a:off x="395536" y="1772816"/>
          <a:ext cx="8568952" cy="3899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04"/>
                <a:gridCol w="3648744"/>
                <a:gridCol w="2736304"/>
              </a:tblGrid>
              <a:tr h="3543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术语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行业描述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备注</a:t>
                      </a:r>
                    </a:p>
                  </a:txBody>
                  <a:tcPr/>
                </a:tc>
              </a:tr>
              <a:tr h="1778018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清分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(Clearing)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是清算的数据准备阶段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主要是将当日的全部网络交易数据按照各成员行之间本代它、它代本、贷记、借记、笔数、金额、轧差净额等进行汇总、整理、分类。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汇总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zh-CN" altLang="en-US" baseline="0" dirty="0" smtClean="0"/>
                        <a:t>计算</a:t>
                      </a:r>
                      <a:endParaRPr lang="zh-CN" altLang="en-US" dirty="0"/>
                    </a:p>
                  </a:txBody>
                  <a:tcPr/>
                </a:tc>
              </a:tr>
              <a:tr h="175606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对账，是对前一个清算周期的交易信息进行核对，以确认交易信息的一致性和正确性的过程。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核实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05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79512" y="476672"/>
            <a:ext cx="2376264" cy="130746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556792"/>
            <a:ext cx="864096" cy="4752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17496" y="1556792"/>
            <a:ext cx="7574984" cy="23762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17496" y="4077072"/>
            <a:ext cx="7574983" cy="2232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64463" y="1609636"/>
            <a:ext cx="158417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网络层</a:t>
            </a:r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31640" y="4129916"/>
            <a:ext cx="158417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网络层</a:t>
            </a:r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5800" y="3025115"/>
            <a:ext cx="539551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运营平台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476947" y="2367613"/>
            <a:ext cx="1451280" cy="127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订单系统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110740" y="2349745"/>
            <a:ext cx="1451280" cy="127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账务系统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788024" y="2349744"/>
            <a:ext cx="1451280" cy="127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支付系统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512908" y="4825397"/>
            <a:ext cx="1451280" cy="127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清结算系统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6516216" y="2349743"/>
            <a:ext cx="1451280" cy="1277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43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179512" y="476672"/>
            <a:ext cx="2376264" cy="130746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结构</a:t>
            </a:r>
          </a:p>
        </p:txBody>
      </p:sp>
      <p:sp>
        <p:nvSpPr>
          <p:cNvPr id="8" name="矩形 7"/>
          <p:cNvSpPr/>
          <p:nvPr/>
        </p:nvSpPr>
        <p:spPr>
          <a:xfrm>
            <a:off x="323528" y="1556792"/>
            <a:ext cx="8568952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3558" y="3573016"/>
            <a:ext cx="8568952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2720" y="5598822"/>
            <a:ext cx="3323176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22620" y="5592007"/>
            <a:ext cx="3369860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5711" y="1691226"/>
            <a:ext cx="252028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资金信息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1559" y="3779458"/>
            <a:ext cx="252028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清算信息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5507" y="5723674"/>
            <a:ext cx="110215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清算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4211960" y="2636912"/>
            <a:ext cx="810364" cy="690376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1336956" y="4725144"/>
            <a:ext cx="810364" cy="690376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7083142" y="4725144"/>
            <a:ext cx="810364" cy="690376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152253" y="177998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从其他系统或渠道获得的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原始交易数据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58771" y="2797434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分类</a:t>
            </a:r>
            <a:r>
              <a:rPr lang="en-US" altLang="zh-CN" dirty="0" smtClean="0"/>
              <a:t>, </a:t>
            </a:r>
            <a:r>
              <a:rPr lang="zh-CN" altLang="en-US" dirty="0" smtClean="0"/>
              <a:t>汇总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, </a:t>
            </a:r>
            <a:r>
              <a:rPr lang="zh-CN" altLang="en-US" dirty="0" smtClean="0"/>
              <a:t>核实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4685" y="385640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清分</a:t>
            </a:r>
            <a:r>
              <a:rPr lang="zh-CN" altLang="en-US" dirty="0" smtClean="0"/>
              <a:t>或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对账</a:t>
            </a:r>
            <a:r>
              <a:rPr lang="zh-CN" altLang="en-US" dirty="0" smtClean="0"/>
              <a:t>获得的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待清算数据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04980" y="58006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形成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信息流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81234" y="5736023"/>
            <a:ext cx="110215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结算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98893" y="5814991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形成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资金流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36096" y="4931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支付系统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3728" y="4931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账务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系统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79512" y="476672"/>
            <a:ext cx="2376264" cy="130746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参考资料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www.zhihu.com/question/19892912/answer/13396572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blog.csdn.net/program_red/article/details/53609030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www.leiphone.com/news/201701/SX58KiGTBNx7mMr8.html?viewType=weixin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www.zhihu.com/question/23518887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518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523</Words>
  <Application>Microsoft Office PowerPoint</Application>
  <PresentationFormat>全屏显示(4:3)</PresentationFormat>
  <Paragraphs>69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概述</vt:lpstr>
      <vt:lpstr>目录</vt:lpstr>
      <vt:lpstr>定义</vt:lpstr>
      <vt:lpstr>名词解释</vt:lpstr>
      <vt:lpstr>名词解释</vt:lpstr>
      <vt:lpstr>结构</vt:lpstr>
      <vt:lpstr>结构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概述</dc:title>
  <dc:creator>CaoYang</dc:creator>
  <cp:lastModifiedBy>61596082@qq.com</cp:lastModifiedBy>
  <cp:revision>120</cp:revision>
  <dcterms:created xsi:type="dcterms:W3CDTF">2017-03-27T06:24:12Z</dcterms:created>
  <dcterms:modified xsi:type="dcterms:W3CDTF">2017-03-29T12:28:33Z</dcterms:modified>
</cp:coreProperties>
</file>