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5" r:id="rId4"/>
    <p:sldId id="259" r:id="rId5"/>
    <p:sldId id="261" r:id="rId6"/>
    <p:sldId id="269" r:id="rId7"/>
    <p:sldId id="263" r:id="rId8"/>
    <p:sldId id="264" r:id="rId9"/>
    <p:sldId id="267" r:id="rId10"/>
    <p:sldId id="270" r:id="rId11"/>
    <p:sldId id="271" r:id="rId12"/>
    <p:sldId id="272" r:id="rId13"/>
    <p:sldId id="26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3DD57-2CB5-47C4-800B-9E4E87397DFD}" type="datetimeFigureOut">
              <a:rPr lang="zh-CN" altLang="en-US" smtClean="0"/>
              <a:t>2017-6-1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729F8-27F9-46BB-BF72-36E5FA566C87}" type="slidenum">
              <a:rPr lang="zh-CN" altLang="en-US" smtClean="0"/>
              <a:t>‹#›</a:t>
            </a:fld>
            <a:endParaRPr lang="zh-CN" altLang="en-US"/>
          </a:p>
        </p:txBody>
      </p:sp>
    </p:spTree>
    <p:extLst>
      <p:ext uri="{BB962C8B-B14F-4D97-AF65-F5344CB8AC3E}">
        <p14:creationId xmlns:p14="http://schemas.microsoft.com/office/powerpoint/2010/main" val="83070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1</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2</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3</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4</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5</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6</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7</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D729F8-27F9-46BB-BF72-36E5FA566C87}" type="slidenum">
              <a:rPr lang="zh-CN" altLang="en-US" smtClean="0"/>
              <a:t>13</a:t>
            </a:fld>
            <a:endParaRPr lang="zh-CN" altLang="en-US"/>
          </a:p>
        </p:txBody>
      </p:sp>
    </p:spTree>
    <p:extLst>
      <p:ext uri="{BB962C8B-B14F-4D97-AF65-F5344CB8AC3E}">
        <p14:creationId xmlns:p14="http://schemas.microsoft.com/office/powerpoint/2010/main" val="421666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3" name="图片 2" descr="内文2-1"/>
          <p:cNvPicPr>
            <a:picLocks noChangeAspect="1"/>
          </p:cNvPicPr>
          <p:nvPr userDrawn="1"/>
        </p:nvPicPr>
        <p:blipFill>
          <a:blip r:embed="rId2"/>
          <a:stretch>
            <a:fillRect/>
          </a:stretch>
        </p:blipFill>
        <p:spPr>
          <a:xfrm>
            <a:off x="-19050" y="1905"/>
            <a:ext cx="9192260" cy="6894195"/>
          </a:xfrm>
          <a:prstGeom prst="rect">
            <a:avLst/>
          </a:prstGeom>
        </p:spPr>
      </p:pic>
      <p:sp>
        <p:nvSpPr>
          <p:cNvPr id="7" name="文本框 6"/>
          <p:cNvSpPr txBox="1"/>
          <p:nvPr userDrawn="1"/>
        </p:nvSpPr>
        <p:spPr>
          <a:xfrm>
            <a:off x="-19050" y="6580505"/>
            <a:ext cx="9166225" cy="287020"/>
          </a:xfrm>
          <a:prstGeom prst="rect">
            <a:avLst/>
          </a:prstGeom>
          <a:noFill/>
        </p:spPr>
        <p:txBody>
          <a:bodyPr wrap="square" rtlCol="0" anchor="t">
            <a:spAutoFit/>
          </a:bodyPr>
          <a:lstStyle/>
          <a:p>
            <a:pPr algn="ctr"/>
            <a:r>
              <a:rPr lang="zh-CN" altLang="en-US" sz="1200">
                <a:solidFill>
                  <a:schemeClr val="bg1">
                    <a:lumMod val="75000"/>
                  </a:schemeClr>
                </a:solidFill>
                <a:latin typeface="+mj-ea"/>
                <a:ea typeface="+mj-ea"/>
              </a:rPr>
              <a:t>融数金融（大连）信息服务有限公司     北京市朝阳区酒仙桥14号兆维工业园    http://www.rongcapital.cn</a:t>
            </a:r>
          </a:p>
        </p:txBody>
      </p:sp>
      <p:cxnSp>
        <p:nvCxnSpPr>
          <p:cNvPr id="8" name="直接连接符 7"/>
          <p:cNvCxnSpPr/>
          <p:nvPr userDrawn="1"/>
        </p:nvCxnSpPr>
        <p:spPr>
          <a:xfrm>
            <a:off x="-12700" y="6557645"/>
            <a:ext cx="9152890" cy="0"/>
          </a:xfrm>
          <a:prstGeom prst="line">
            <a:avLst/>
          </a:prstGeom>
          <a:ln w="12700" cmpd="sng">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35000" y="2073275"/>
            <a:ext cx="7991475" cy="1307465"/>
          </a:xfrm>
        </p:spPr>
        <p:txBody>
          <a:bodyPr anchor="ctr" anchorCtr="0"/>
          <a:lstStyle>
            <a:lvl1pPr algn="ctr">
              <a:defRPr sz="4000" b="1">
                <a:solidFill>
                  <a:schemeClr val="tx1">
                    <a:lumMod val="65000"/>
                    <a:lumOff val="35000"/>
                  </a:schemeClr>
                </a:solidFill>
              </a:defRPr>
            </a:lvl1pPr>
          </a:lstStyle>
          <a:p>
            <a:r>
              <a:rPr lang="zh-CN" altLang="en-US" smtClean="0"/>
              <a:t>项目总名称</a:t>
            </a:r>
            <a:endParaRPr lang="zh-CN" altLang="en-US"/>
          </a:p>
        </p:txBody>
      </p:sp>
      <p:sp>
        <p:nvSpPr>
          <p:cNvPr id="17" name="文本占位符 5"/>
          <p:cNvSpPr>
            <a:spLocks noGrp="1"/>
          </p:cNvSpPr>
          <p:nvPr>
            <p:ph type="body" sz="quarter" idx="13" hasCustomPrompt="1"/>
          </p:nvPr>
        </p:nvSpPr>
        <p:spPr>
          <a:xfrm>
            <a:off x="635000" y="3648075"/>
            <a:ext cx="7970520" cy="765810"/>
          </a:xfrm>
          <a:prstGeom prst="rect">
            <a:avLst/>
          </a:prstGeom>
        </p:spPr>
        <p:txBody>
          <a:bodyPr anchor="ctr" anchorCtr="0">
            <a:normAutofit/>
          </a:bodyPr>
          <a:lstStyle>
            <a:lvl1pPr marL="0" indent="0" algn="ctr" fontAlgn="ctr">
              <a:buNone/>
              <a:defRPr sz="2800">
                <a:solidFill>
                  <a:srgbClr val="646464"/>
                </a:solidFill>
                <a:latin typeface="微软雅黑"/>
                <a:ea typeface="微软雅黑"/>
              </a:defRPr>
            </a:lvl1pPr>
          </a:lstStyle>
          <a:p>
            <a:pPr lvl="0"/>
            <a:r>
              <a:rPr kumimoji="1" lang="zh-CN" altLang="en-US" dirty="0" smtClean="0"/>
              <a:t>项目副标题</a:t>
            </a:r>
          </a:p>
        </p:txBody>
      </p:sp>
      <p:sp>
        <p:nvSpPr>
          <p:cNvPr id="18" name="文本占位符 5"/>
          <p:cNvSpPr>
            <a:spLocks noGrp="1"/>
          </p:cNvSpPr>
          <p:nvPr>
            <p:ph type="body" sz="quarter" idx="23" hasCustomPrompt="1"/>
          </p:nvPr>
        </p:nvSpPr>
        <p:spPr>
          <a:xfrm>
            <a:off x="635000" y="6053455"/>
            <a:ext cx="2517140" cy="318135"/>
          </a:xfrm>
          <a:prstGeom prst="rect">
            <a:avLst/>
          </a:prstGeom>
        </p:spPr>
        <p:txBody>
          <a:bodyPr>
            <a:normAutofit/>
          </a:bodyPr>
          <a:lstStyle>
            <a:lvl1pPr marL="0" indent="0">
              <a:buNone/>
              <a:defRPr sz="1400">
                <a:solidFill>
                  <a:schemeClr val="tx1">
                    <a:lumMod val="65000"/>
                    <a:lumOff val="35000"/>
                  </a:schemeClr>
                </a:solidFill>
                <a:latin typeface="微软雅黑"/>
                <a:ea typeface="微软雅黑"/>
              </a:defRPr>
            </a:lvl1pPr>
          </a:lstStyle>
          <a:p>
            <a:pPr lvl="0"/>
            <a:r>
              <a:rPr kumimoji="1" lang="zh-CN" altLang="en-US" dirty="0" smtClean="0"/>
              <a:t>时间：</a:t>
            </a:r>
          </a:p>
        </p:txBody>
      </p:sp>
      <p:sp>
        <p:nvSpPr>
          <p:cNvPr id="19" name="文本占位符 5"/>
          <p:cNvSpPr>
            <a:spLocks noGrp="1"/>
          </p:cNvSpPr>
          <p:nvPr>
            <p:ph type="body" sz="quarter" idx="33" hasCustomPrompt="1"/>
          </p:nvPr>
        </p:nvSpPr>
        <p:spPr>
          <a:xfrm>
            <a:off x="3770630" y="6062345"/>
            <a:ext cx="2451735" cy="308610"/>
          </a:xfrm>
          <a:prstGeom prst="rect">
            <a:avLst/>
          </a:prstGeom>
        </p:spPr>
        <p:txBody>
          <a:bodyPr>
            <a:normAutofit/>
          </a:bodyPr>
          <a:lstStyle>
            <a:lvl1pPr marL="0" indent="0">
              <a:buNone/>
              <a:defRPr sz="1400">
                <a:solidFill>
                  <a:schemeClr val="tx1">
                    <a:lumMod val="65000"/>
                    <a:lumOff val="35000"/>
                  </a:schemeClr>
                </a:solidFill>
                <a:latin typeface="微软雅黑"/>
                <a:ea typeface="微软雅黑"/>
              </a:defRPr>
            </a:lvl1pPr>
          </a:lstStyle>
          <a:p>
            <a:pPr lvl="0"/>
            <a:r>
              <a:rPr kumimoji="1" lang="zh-CN" altLang="en-US" dirty="0" smtClean="0"/>
              <a:t>部门：</a:t>
            </a:r>
          </a:p>
        </p:txBody>
      </p:sp>
      <p:sp>
        <p:nvSpPr>
          <p:cNvPr id="20" name="文本占位符 5"/>
          <p:cNvSpPr>
            <a:spLocks noGrp="1"/>
          </p:cNvSpPr>
          <p:nvPr>
            <p:ph type="body" sz="quarter" idx="43" hasCustomPrompt="1"/>
          </p:nvPr>
        </p:nvSpPr>
        <p:spPr>
          <a:xfrm>
            <a:off x="6918325" y="6063615"/>
            <a:ext cx="1694180" cy="307975"/>
          </a:xfrm>
          <a:prstGeom prst="rect">
            <a:avLst/>
          </a:prstGeom>
        </p:spPr>
        <p:txBody>
          <a:bodyPr>
            <a:normAutofit/>
          </a:bodyPr>
          <a:lstStyle>
            <a:lvl1pPr marL="0" indent="0">
              <a:buNone/>
              <a:defRPr sz="1400">
                <a:solidFill>
                  <a:schemeClr val="tx1">
                    <a:lumMod val="65000"/>
                    <a:lumOff val="35000"/>
                  </a:schemeClr>
                </a:solidFill>
                <a:latin typeface="微软雅黑"/>
                <a:ea typeface="微软雅黑"/>
              </a:defRPr>
            </a:lvl1pPr>
          </a:lstStyle>
          <a:p>
            <a:pPr lvl="0"/>
            <a:r>
              <a:rPr kumimoji="1" lang="zh-CN" altLang="en-US" dirty="0" smtClean="0"/>
              <a:t>负责人：</a:t>
            </a:r>
          </a:p>
        </p:txBody>
      </p:sp>
    </p:spTree>
    <p:extLst>
      <p:ext uri="{BB962C8B-B14F-4D97-AF65-F5344CB8AC3E}">
        <p14:creationId xmlns:p14="http://schemas.microsoft.com/office/powerpoint/2010/main" val="308624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zhihu.com/question/23518887"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3707904" y="2337559"/>
            <a:ext cx="1656184" cy="1307465"/>
          </a:xfrm>
        </p:spPr>
        <p:txBody>
          <a:bodyPr>
            <a:normAutofit/>
          </a:bodyPr>
          <a:lstStyle/>
          <a:p>
            <a:pPr algn="dist"/>
            <a:r>
              <a:rPr lang="zh-CN" altLang="en-US" dirty="0"/>
              <a:t>对账</a:t>
            </a:r>
          </a:p>
        </p:txBody>
      </p:sp>
    </p:spTree>
    <p:extLst>
      <p:ext uri="{BB962C8B-B14F-4D97-AF65-F5344CB8AC3E}">
        <p14:creationId xmlns:p14="http://schemas.microsoft.com/office/powerpoint/2010/main" val="237061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2" name="圆角矩形 1"/>
          <p:cNvSpPr/>
          <p:nvPr/>
        </p:nvSpPr>
        <p:spPr>
          <a:xfrm>
            <a:off x="1547664" y="1530773"/>
            <a:ext cx="28706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查询上游系统交易信息</a:t>
            </a:r>
            <a:endParaRPr lang="zh-CN" altLang="en-US" dirty="0"/>
          </a:p>
        </p:txBody>
      </p:sp>
      <p:sp>
        <p:nvSpPr>
          <p:cNvPr id="35" name="圆角矩形 34"/>
          <p:cNvSpPr/>
          <p:nvPr/>
        </p:nvSpPr>
        <p:spPr>
          <a:xfrm>
            <a:off x="2693431" y="5517232"/>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存储对账结果</a:t>
            </a:r>
            <a:endParaRPr lang="zh-CN" altLang="en-US" dirty="0"/>
          </a:p>
        </p:txBody>
      </p:sp>
      <p:sp>
        <p:nvSpPr>
          <p:cNvPr id="38" name="圆角矩形 37"/>
          <p:cNvSpPr/>
          <p:nvPr/>
        </p:nvSpPr>
        <p:spPr>
          <a:xfrm>
            <a:off x="2699792" y="3356992"/>
            <a:ext cx="367240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比配</a:t>
            </a:r>
            <a:r>
              <a:rPr lang="zh-CN" altLang="en-US" dirty="0"/>
              <a:t>对</a:t>
            </a:r>
            <a:r>
              <a:rPr lang="zh-CN" altLang="en-US" dirty="0" smtClean="0"/>
              <a:t>账规则</a:t>
            </a:r>
            <a:endParaRPr lang="en-US" altLang="zh-CN" dirty="0" smtClean="0"/>
          </a:p>
          <a:p>
            <a:pPr algn="ctr"/>
            <a:r>
              <a:rPr lang="zh-CN" altLang="en-US" dirty="0"/>
              <a:t>对</a:t>
            </a:r>
            <a:r>
              <a:rPr lang="zh-CN" altLang="en-US" dirty="0" smtClean="0"/>
              <a:t>账</a:t>
            </a:r>
            <a:r>
              <a:rPr lang="en-US" altLang="zh-CN" dirty="0" smtClean="0"/>
              <a:t>Key; </a:t>
            </a:r>
            <a:r>
              <a:rPr lang="zh-CN" altLang="en-US" dirty="0" smtClean="0"/>
              <a:t>对账</a:t>
            </a:r>
            <a:r>
              <a:rPr lang="en-US" altLang="zh-CN" dirty="0"/>
              <a:t>Item</a:t>
            </a:r>
            <a:endParaRPr lang="zh-CN" altLang="en-US" dirty="0"/>
          </a:p>
        </p:txBody>
      </p:sp>
      <p:sp>
        <p:nvSpPr>
          <p:cNvPr id="8" name="圆角矩形 7"/>
          <p:cNvSpPr/>
          <p:nvPr/>
        </p:nvSpPr>
        <p:spPr>
          <a:xfrm>
            <a:off x="4644008" y="1530773"/>
            <a:ext cx="28706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查询下游系统交易信息</a:t>
            </a:r>
            <a:endParaRPr lang="zh-CN" altLang="en-US" dirty="0"/>
          </a:p>
        </p:txBody>
      </p:sp>
      <p:sp>
        <p:nvSpPr>
          <p:cNvPr id="9" name="下箭头 8"/>
          <p:cNvSpPr/>
          <p:nvPr/>
        </p:nvSpPr>
        <p:spPr>
          <a:xfrm>
            <a:off x="4283968" y="2636912"/>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283968" y="486916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8713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267744" y="2564904"/>
            <a:ext cx="4608512" cy="23762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7"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15" name="圆角矩形 14"/>
          <p:cNvSpPr/>
          <p:nvPr/>
        </p:nvSpPr>
        <p:spPr>
          <a:xfrm>
            <a:off x="2699792" y="1052736"/>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核实</a:t>
            </a:r>
            <a:r>
              <a:rPr lang="zh-CN" altLang="en-US" dirty="0" smtClean="0"/>
              <a:t>对账结果 </a:t>
            </a:r>
            <a:endParaRPr lang="zh-CN" altLang="en-US" dirty="0"/>
          </a:p>
        </p:txBody>
      </p:sp>
      <p:sp>
        <p:nvSpPr>
          <p:cNvPr id="16" name="圆角矩形 15"/>
          <p:cNvSpPr/>
          <p:nvPr/>
        </p:nvSpPr>
        <p:spPr>
          <a:xfrm>
            <a:off x="2699792" y="5661248"/>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更新对账结果 </a:t>
            </a:r>
            <a:endParaRPr lang="zh-CN" altLang="en-US" dirty="0"/>
          </a:p>
        </p:txBody>
      </p:sp>
      <p:sp>
        <p:nvSpPr>
          <p:cNvPr id="19" name="圆角矩形 18"/>
          <p:cNvSpPr/>
          <p:nvPr/>
        </p:nvSpPr>
        <p:spPr>
          <a:xfrm>
            <a:off x="3059832" y="2708920"/>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长款</a:t>
            </a:r>
            <a:r>
              <a:rPr lang="en-US" altLang="zh-CN" dirty="0" smtClean="0"/>
              <a:t>:</a:t>
            </a:r>
            <a:r>
              <a:rPr lang="zh-CN" altLang="en-US" dirty="0" smtClean="0"/>
              <a:t>交易数据由其他环境产生</a:t>
            </a:r>
            <a:endParaRPr lang="en-US" altLang="zh-CN" dirty="0" smtClean="0"/>
          </a:p>
          <a:p>
            <a:pPr algn="ctr"/>
            <a:r>
              <a:rPr lang="en-US" altLang="zh-CN" dirty="0" smtClean="0"/>
              <a:t>(</a:t>
            </a:r>
            <a:r>
              <a:rPr lang="zh-CN" altLang="en-US" dirty="0" smtClean="0"/>
              <a:t>开发</a:t>
            </a:r>
            <a:r>
              <a:rPr lang="en-US" altLang="zh-CN" dirty="0" smtClean="0"/>
              <a:t>,</a:t>
            </a:r>
            <a:r>
              <a:rPr lang="zh-CN" altLang="en-US" dirty="0" smtClean="0"/>
              <a:t>测试</a:t>
            </a:r>
            <a:r>
              <a:rPr lang="en-US" altLang="zh-CN" dirty="0" smtClean="0"/>
              <a:t>,UAT</a:t>
            </a:r>
            <a:r>
              <a:rPr lang="zh-CN" altLang="en-US" dirty="0" smtClean="0"/>
              <a:t>等</a:t>
            </a:r>
            <a:r>
              <a:rPr lang="en-US" altLang="zh-CN" dirty="0" smtClean="0"/>
              <a:t>)</a:t>
            </a:r>
            <a:endParaRPr lang="zh-CN" altLang="en-US" dirty="0"/>
          </a:p>
        </p:txBody>
      </p:sp>
      <p:sp>
        <p:nvSpPr>
          <p:cNvPr id="20" name="圆角矩形 19"/>
          <p:cNvSpPr/>
          <p:nvPr/>
        </p:nvSpPr>
        <p:spPr>
          <a:xfrm>
            <a:off x="3059832" y="3573016"/>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短款</a:t>
            </a:r>
            <a:r>
              <a:rPr lang="en-US" altLang="zh-CN" dirty="0" smtClean="0"/>
              <a:t>:</a:t>
            </a:r>
            <a:r>
              <a:rPr lang="zh-CN" altLang="en-US" dirty="0" smtClean="0"/>
              <a:t>上游对账信息获取失败</a:t>
            </a:r>
            <a:endParaRPr lang="zh-CN" altLang="en-US" dirty="0"/>
          </a:p>
        </p:txBody>
      </p:sp>
      <p:sp>
        <p:nvSpPr>
          <p:cNvPr id="21" name="圆角矩形 20"/>
          <p:cNvSpPr/>
          <p:nvPr/>
        </p:nvSpPr>
        <p:spPr>
          <a:xfrm>
            <a:off x="3059832" y="4221088"/>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错账</a:t>
            </a:r>
            <a:r>
              <a:rPr lang="en-US" altLang="zh-CN" dirty="0" smtClean="0"/>
              <a:t>:</a:t>
            </a:r>
            <a:r>
              <a:rPr lang="zh-CN" altLang="en-US" dirty="0"/>
              <a:t>交易</a:t>
            </a:r>
            <a:r>
              <a:rPr lang="zh-CN" altLang="en-US" dirty="0" smtClean="0"/>
              <a:t>数据状态为及时更新</a:t>
            </a:r>
            <a:endParaRPr lang="zh-CN" altLang="en-US" dirty="0"/>
          </a:p>
        </p:txBody>
      </p:sp>
      <p:sp>
        <p:nvSpPr>
          <p:cNvPr id="22" name="下箭头 21"/>
          <p:cNvSpPr/>
          <p:nvPr/>
        </p:nvSpPr>
        <p:spPr>
          <a:xfrm>
            <a:off x="4355976" y="1916832"/>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4355976" y="5100036"/>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447764" y="2739087"/>
            <a:ext cx="540060" cy="2058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常见场景</a:t>
            </a:r>
          </a:p>
        </p:txBody>
      </p:sp>
    </p:spTree>
    <p:extLst>
      <p:ext uri="{BB962C8B-B14F-4D97-AF65-F5344CB8AC3E}">
        <p14:creationId xmlns:p14="http://schemas.microsoft.com/office/powerpoint/2010/main" val="3041722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483768" y="3068960"/>
            <a:ext cx="4104456" cy="165618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7"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10" name="圆角矩形 9"/>
          <p:cNvSpPr/>
          <p:nvPr/>
        </p:nvSpPr>
        <p:spPr>
          <a:xfrm>
            <a:off x="2699792" y="1340768"/>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查询平账交易</a:t>
            </a:r>
            <a:endParaRPr lang="zh-CN" altLang="en-US" dirty="0"/>
          </a:p>
        </p:txBody>
      </p:sp>
      <p:sp>
        <p:nvSpPr>
          <p:cNvPr id="11" name="圆角矩形 10"/>
          <p:cNvSpPr/>
          <p:nvPr/>
        </p:nvSpPr>
        <p:spPr>
          <a:xfrm>
            <a:off x="2699792" y="5589240"/>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编辑并</a:t>
            </a:r>
            <a:r>
              <a:rPr lang="zh-CN" altLang="en-US" dirty="0"/>
              <a:t>上</a:t>
            </a:r>
            <a:r>
              <a:rPr lang="zh-CN" altLang="en-US" dirty="0" smtClean="0"/>
              <a:t>传下游对账文件</a:t>
            </a:r>
            <a:endParaRPr lang="zh-CN" altLang="en-US" dirty="0"/>
          </a:p>
        </p:txBody>
      </p:sp>
      <p:sp>
        <p:nvSpPr>
          <p:cNvPr id="12" name="圆角矩形 11"/>
          <p:cNvSpPr/>
          <p:nvPr/>
        </p:nvSpPr>
        <p:spPr>
          <a:xfrm>
            <a:off x="2699792" y="3284984"/>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匹配对账文件属性信息</a:t>
            </a:r>
            <a:endParaRPr lang="zh-CN" altLang="en-US" dirty="0"/>
          </a:p>
        </p:txBody>
      </p:sp>
      <p:sp>
        <p:nvSpPr>
          <p:cNvPr id="13" name="圆角矩形 12"/>
          <p:cNvSpPr/>
          <p:nvPr/>
        </p:nvSpPr>
        <p:spPr>
          <a:xfrm>
            <a:off x="2699792" y="3933056"/>
            <a:ext cx="36724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a:t>
            </a:r>
            <a:r>
              <a:rPr lang="zh-CN" altLang="en-US" dirty="0" smtClean="0"/>
              <a:t>对账文件映射关系</a:t>
            </a:r>
            <a:endParaRPr lang="zh-CN" altLang="en-US" dirty="0"/>
          </a:p>
        </p:txBody>
      </p:sp>
      <p:sp>
        <p:nvSpPr>
          <p:cNvPr id="14" name="下箭头 13"/>
          <p:cNvSpPr/>
          <p:nvPr/>
        </p:nvSpPr>
        <p:spPr>
          <a:xfrm>
            <a:off x="4283968" y="234888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303392" y="495602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596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2376264" cy="1307465"/>
          </a:xfrm>
        </p:spPr>
        <p:txBody>
          <a:bodyPr>
            <a:normAutofit/>
          </a:bodyPr>
          <a:lstStyle/>
          <a:p>
            <a:pPr algn="l"/>
            <a:r>
              <a:rPr lang="zh-CN" altLang="en-US" dirty="0"/>
              <a:t>参考资料</a:t>
            </a:r>
          </a:p>
        </p:txBody>
      </p:sp>
      <p:sp>
        <p:nvSpPr>
          <p:cNvPr id="5" name="TextBox 4"/>
          <p:cNvSpPr txBox="1"/>
          <p:nvPr/>
        </p:nvSpPr>
        <p:spPr>
          <a:xfrm>
            <a:off x="395536" y="1556792"/>
            <a:ext cx="8280920" cy="369332"/>
          </a:xfrm>
          <a:prstGeom prst="rect">
            <a:avLst/>
          </a:prstGeom>
          <a:noFill/>
        </p:spPr>
        <p:txBody>
          <a:bodyPr wrap="square" rtlCol="0">
            <a:spAutoFit/>
          </a:bodyPr>
          <a:lstStyle/>
          <a:p>
            <a:r>
              <a:rPr lang="en-US" altLang="zh-CN" dirty="0" smtClean="0">
                <a:hlinkClick r:id="rId3"/>
              </a:rPr>
              <a:t>https</a:t>
            </a:r>
            <a:r>
              <a:rPr lang="en-US" altLang="zh-CN" dirty="0">
                <a:hlinkClick r:id="rId3"/>
              </a:rPr>
              <a:t>://www.zhihu.com/question/23518887</a:t>
            </a:r>
            <a:endParaRPr lang="en-US" altLang="zh-CN" dirty="0"/>
          </a:p>
        </p:txBody>
      </p:sp>
    </p:spTree>
    <p:extLst>
      <p:ext uri="{BB962C8B-B14F-4D97-AF65-F5344CB8AC3E}">
        <p14:creationId xmlns:p14="http://schemas.microsoft.com/office/powerpoint/2010/main" val="3515184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1224136" cy="1307465"/>
          </a:xfrm>
        </p:spPr>
        <p:txBody>
          <a:bodyPr/>
          <a:lstStyle/>
          <a:p>
            <a:pPr algn="l"/>
            <a:r>
              <a:rPr lang="zh-CN" altLang="en-US" dirty="0" smtClean="0"/>
              <a:t>目录</a:t>
            </a:r>
            <a:endParaRPr lang="zh-CN" altLang="en-US" dirty="0"/>
          </a:p>
        </p:txBody>
      </p:sp>
      <p:sp>
        <p:nvSpPr>
          <p:cNvPr id="2" name="TextBox 1"/>
          <p:cNvSpPr txBox="1"/>
          <p:nvPr/>
        </p:nvSpPr>
        <p:spPr>
          <a:xfrm>
            <a:off x="3491880" y="1380832"/>
            <a:ext cx="2304256" cy="4524315"/>
          </a:xfrm>
          <a:prstGeom prst="rect">
            <a:avLst/>
          </a:prstGeom>
          <a:noFill/>
        </p:spPr>
        <p:txBody>
          <a:bodyPr wrap="square" rtlCol="0">
            <a:spAutoFit/>
          </a:bodyPr>
          <a:lstStyle/>
          <a:p>
            <a:pPr marL="342900" indent="-342900">
              <a:lnSpc>
                <a:spcPct val="300000"/>
              </a:lnSpc>
              <a:buFont typeface="Arial" pitchFamily="34" charset="0"/>
              <a:buChar char="•"/>
            </a:pPr>
            <a:r>
              <a:rPr lang="zh-CN" altLang="en-US" sz="2400" dirty="0" smtClean="0"/>
              <a:t>定义</a:t>
            </a:r>
            <a:endParaRPr lang="en-US" altLang="zh-CN" sz="2400" dirty="0" smtClean="0"/>
          </a:p>
          <a:p>
            <a:pPr marL="342900" indent="-342900">
              <a:lnSpc>
                <a:spcPct val="300000"/>
              </a:lnSpc>
              <a:buFont typeface="Arial" pitchFamily="34" charset="0"/>
              <a:buChar char="•"/>
            </a:pPr>
            <a:r>
              <a:rPr lang="zh-CN" altLang="en-US" sz="2400" dirty="0"/>
              <a:t>名词</a:t>
            </a:r>
            <a:r>
              <a:rPr lang="zh-CN" altLang="en-US" sz="2400" dirty="0" smtClean="0"/>
              <a:t>解释</a:t>
            </a:r>
            <a:endParaRPr lang="en-US" altLang="zh-CN" sz="2400" dirty="0" smtClean="0"/>
          </a:p>
          <a:p>
            <a:pPr marL="342900" indent="-342900">
              <a:lnSpc>
                <a:spcPct val="300000"/>
              </a:lnSpc>
              <a:buFont typeface="Arial" pitchFamily="34" charset="0"/>
              <a:buChar char="•"/>
            </a:pPr>
            <a:r>
              <a:rPr lang="zh-CN" altLang="en-US" sz="2400" dirty="0" smtClean="0"/>
              <a:t>结构</a:t>
            </a:r>
            <a:endParaRPr lang="en-US" altLang="zh-CN" sz="2400" dirty="0" smtClean="0"/>
          </a:p>
          <a:p>
            <a:pPr marL="342900" indent="-342900">
              <a:lnSpc>
                <a:spcPct val="300000"/>
              </a:lnSpc>
              <a:buFont typeface="Arial" pitchFamily="34" charset="0"/>
              <a:buChar char="•"/>
            </a:pPr>
            <a:r>
              <a:rPr lang="zh-CN" altLang="en-US" sz="2400" dirty="0"/>
              <a:t>参考资料</a:t>
            </a:r>
          </a:p>
        </p:txBody>
      </p:sp>
    </p:spTree>
    <p:extLst>
      <p:ext uri="{BB962C8B-B14F-4D97-AF65-F5344CB8AC3E}">
        <p14:creationId xmlns:p14="http://schemas.microsoft.com/office/powerpoint/2010/main" val="3357432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2376264" cy="1307465"/>
          </a:xfrm>
        </p:spPr>
        <p:txBody>
          <a:bodyPr>
            <a:normAutofit/>
          </a:bodyPr>
          <a:lstStyle/>
          <a:p>
            <a:pPr algn="l"/>
            <a:r>
              <a:rPr lang="zh-CN" altLang="en-US" dirty="0" smtClean="0"/>
              <a:t>定义</a:t>
            </a:r>
            <a:endParaRPr lang="zh-CN" altLang="en-US" dirty="0"/>
          </a:p>
        </p:txBody>
      </p:sp>
      <p:sp>
        <p:nvSpPr>
          <p:cNvPr id="5" name="TextBox 4"/>
          <p:cNvSpPr txBox="1"/>
          <p:nvPr/>
        </p:nvSpPr>
        <p:spPr>
          <a:xfrm>
            <a:off x="395536" y="1556792"/>
            <a:ext cx="8280920" cy="4247317"/>
          </a:xfrm>
          <a:prstGeom prst="rect">
            <a:avLst/>
          </a:prstGeom>
          <a:noFill/>
        </p:spPr>
        <p:txBody>
          <a:bodyPr wrap="square" rtlCol="0">
            <a:spAutoFit/>
          </a:bodyPr>
          <a:lstStyle/>
          <a:p>
            <a:r>
              <a:rPr lang="zh-CN" altLang="en-US" dirty="0" smtClean="0"/>
              <a:t>对账</a:t>
            </a:r>
            <a:r>
              <a:rPr lang="en-US" altLang="zh-CN" dirty="0" smtClean="0"/>
              <a:t>:</a:t>
            </a:r>
          </a:p>
          <a:p>
            <a:r>
              <a:rPr lang="zh-CN" altLang="en-US" dirty="0" smtClean="0"/>
              <a:t>        对</a:t>
            </a:r>
            <a:r>
              <a:rPr lang="zh-CN" altLang="en-US" dirty="0"/>
              <a:t>账，是对前一个清算周期的交易信息进行核对，以确认交易信息的一致性和正确性的过程</a:t>
            </a:r>
            <a:r>
              <a:rPr lang="zh-CN" altLang="en-US" dirty="0" smtClean="0"/>
              <a:t>。对</a:t>
            </a:r>
            <a:r>
              <a:rPr lang="zh-CN" altLang="en-US" dirty="0"/>
              <a:t>账包括系统内对账、系统间对账。要求</a:t>
            </a:r>
            <a:r>
              <a:rPr lang="zh-CN" altLang="en-US" dirty="0" smtClean="0"/>
              <a:t>做到账</a:t>
            </a:r>
            <a:r>
              <a:rPr lang="zh-CN" altLang="en-US" dirty="0"/>
              <a:t>账相符，账证相符、账实相符</a:t>
            </a:r>
            <a:r>
              <a:rPr lang="zh-CN" altLang="en-US" dirty="0" smtClean="0"/>
              <a:t>。</a:t>
            </a:r>
            <a:endParaRPr lang="en-US" altLang="zh-CN" dirty="0" smtClean="0"/>
          </a:p>
          <a:p>
            <a:endParaRPr lang="en-US" altLang="zh-CN" dirty="0"/>
          </a:p>
          <a:p>
            <a:r>
              <a:rPr lang="zh-CN" altLang="en-US" dirty="0" smtClean="0"/>
              <a:t>清结算系统的对账</a:t>
            </a:r>
            <a:r>
              <a:rPr lang="en-US" altLang="zh-CN" dirty="0" smtClean="0"/>
              <a:t>:</a:t>
            </a:r>
          </a:p>
          <a:p>
            <a:r>
              <a:rPr lang="en-US" altLang="zh-CN" dirty="0" smtClean="0"/>
              <a:t>        </a:t>
            </a:r>
            <a:r>
              <a:rPr lang="zh-CN" altLang="zh-CN" dirty="0" smtClean="0"/>
              <a:t>两个</a:t>
            </a:r>
            <a:r>
              <a:rPr lang="zh-CN" altLang="en-US" dirty="0" smtClean="0"/>
              <a:t>系统</a:t>
            </a:r>
            <a:r>
              <a:rPr lang="zh-CN" altLang="zh-CN" dirty="0" smtClean="0"/>
              <a:t>之间</a:t>
            </a:r>
            <a:r>
              <a:rPr lang="zh-CN" altLang="zh-CN" dirty="0"/>
              <a:t>的</a:t>
            </a:r>
            <a:r>
              <a:rPr lang="zh-CN" altLang="zh-CN" dirty="0" smtClean="0"/>
              <a:t>交易</a:t>
            </a:r>
            <a:r>
              <a:rPr lang="zh-CN" altLang="en-US" dirty="0" smtClean="0"/>
              <a:t>信息</a:t>
            </a:r>
            <a:r>
              <a:rPr lang="zh-CN" altLang="zh-CN" dirty="0" smtClean="0"/>
              <a:t>核对</a:t>
            </a:r>
            <a:r>
              <a:rPr lang="zh-CN" altLang="zh-CN" dirty="0"/>
              <a:t>，已达到数据的一致性</a:t>
            </a:r>
            <a:r>
              <a:rPr lang="zh-CN" altLang="zh-CN" dirty="0" smtClean="0"/>
              <a:t>。</a:t>
            </a:r>
            <a:r>
              <a:rPr lang="zh-CN" altLang="en-US" dirty="0"/>
              <a:t>对账包括</a:t>
            </a:r>
            <a:r>
              <a:rPr lang="zh-CN" altLang="en-US" dirty="0" smtClean="0"/>
              <a:t>内部对</a:t>
            </a:r>
            <a:r>
              <a:rPr lang="zh-CN" altLang="en-US" dirty="0"/>
              <a:t>账</a:t>
            </a:r>
            <a:r>
              <a:rPr lang="zh-CN" altLang="en-US" dirty="0" smtClean="0"/>
              <a:t>、外部对账。</a:t>
            </a:r>
            <a:r>
              <a:rPr lang="zh-CN" altLang="en-US" dirty="0"/>
              <a:t>要求做到账账</a:t>
            </a:r>
            <a:r>
              <a:rPr lang="zh-CN" altLang="en-US" dirty="0" smtClean="0"/>
              <a:t>相符（上下游交易相符），</a:t>
            </a:r>
            <a:r>
              <a:rPr lang="zh-CN" altLang="en-US" dirty="0"/>
              <a:t>账证</a:t>
            </a:r>
            <a:r>
              <a:rPr lang="zh-CN" altLang="en-US" dirty="0" smtClean="0"/>
              <a:t>相符（以上游</a:t>
            </a:r>
            <a:r>
              <a:rPr lang="zh-CN" altLang="en-US" dirty="0"/>
              <a:t>对</a:t>
            </a:r>
            <a:r>
              <a:rPr lang="zh-CN" altLang="en-US" dirty="0" smtClean="0"/>
              <a:t>账文件数据为依据）、</a:t>
            </a:r>
            <a:r>
              <a:rPr lang="zh-CN" altLang="en-US" dirty="0"/>
              <a:t>账实</a:t>
            </a:r>
            <a:r>
              <a:rPr lang="zh-CN" altLang="en-US" dirty="0" smtClean="0"/>
              <a:t>相符（对账结果真实性）。</a:t>
            </a:r>
            <a:endParaRPr lang="en-US" altLang="zh-CN" dirty="0" smtClean="0"/>
          </a:p>
          <a:p>
            <a:endParaRPr lang="en-US" altLang="zh-CN" dirty="0" smtClean="0"/>
          </a:p>
          <a:p>
            <a:r>
              <a:rPr lang="zh-CN" altLang="en-US" dirty="0" smtClean="0"/>
              <a:t>外部对账</a:t>
            </a:r>
            <a:r>
              <a:rPr lang="en-US" altLang="zh-CN" dirty="0" smtClean="0"/>
              <a:t>:</a:t>
            </a:r>
          </a:p>
          <a:p>
            <a:r>
              <a:rPr lang="en-US" altLang="zh-CN" dirty="0" smtClean="0"/>
              <a:t>        </a:t>
            </a:r>
            <a:r>
              <a:rPr lang="zh-CN" altLang="zh-CN" dirty="0"/>
              <a:t>机构</a:t>
            </a:r>
            <a:r>
              <a:rPr lang="zh-CN" altLang="en-US" dirty="0" smtClean="0"/>
              <a:t>资金信息（支付子系统）</a:t>
            </a:r>
            <a:r>
              <a:rPr lang="en-US" altLang="zh-CN" dirty="0" smtClean="0"/>
              <a:t>【</a:t>
            </a:r>
            <a:r>
              <a:rPr lang="zh-CN" altLang="en-US" dirty="0" smtClean="0"/>
              <a:t>下游</a:t>
            </a:r>
            <a:r>
              <a:rPr lang="en-US" altLang="zh-CN" dirty="0" smtClean="0"/>
              <a:t>】</a:t>
            </a:r>
            <a:r>
              <a:rPr lang="zh-CN" altLang="zh-CN" dirty="0" smtClean="0"/>
              <a:t>、支付机构</a:t>
            </a:r>
            <a:r>
              <a:rPr lang="en-US" altLang="zh-CN" dirty="0" smtClean="0"/>
              <a:t>【</a:t>
            </a:r>
            <a:r>
              <a:rPr lang="zh-CN" altLang="en-US" dirty="0" smtClean="0"/>
              <a:t>上游</a:t>
            </a:r>
            <a:r>
              <a:rPr lang="en-US" altLang="zh-CN" dirty="0" smtClean="0"/>
              <a:t>】</a:t>
            </a:r>
            <a:r>
              <a:rPr lang="zh-CN" altLang="en-US" dirty="0" smtClean="0"/>
              <a:t>。</a:t>
            </a:r>
            <a:endParaRPr lang="en-US" altLang="zh-CN" dirty="0" smtClean="0"/>
          </a:p>
          <a:p>
            <a:endParaRPr lang="en-US" altLang="zh-CN" dirty="0"/>
          </a:p>
          <a:p>
            <a:r>
              <a:rPr lang="zh-CN" altLang="en-US" dirty="0" smtClean="0"/>
              <a:t>内部对</a:t>
            </a:r>
            <a:r>
              <a:rPr lang="zh-CN" altLang="en-US" dirty="0"/>
              <a:t>账</a:t>
            </a:r>
            <a:r>
              <a:rPr lang="en-US" altLang="zh-CN" dirty="0"/>
              <a:t>:</a:t>
            </a:r>
          </a:p>
          <a:p>
            <a:r>
              <a:rPr lang="en-US" altLang="zh-CN" dirty="0" smtClean="0"/>
              <a:t>        </a:t>
            </a:r>
            <a:r>
              <a:rPr lang="zh-CN" altLang="zh-CN" dirty="0" smtClean="0"/>
              <a:t>机构</a:t>
            </a:r>
            <a:r>
              <a:rPr lang="zh-CN" altLang="en-US" dirty="0"/>
              <a:t>资金</a:t>
            </a:r>
            <a:r>
              <a:rPr lang="zh-CN" altLang="en-US" dirty="0" smtClean="0"/>
              <a:t>信息（其他）</a:t>
            </a:r>
            <a:r>
              <a:rPr lang="en-US" altLang="zh-CN" dirty="0" smtClean="0"/>
              <a:t>【</a:t>
            </a:r>
            <a:r>
              <a:rPr lang="zh-CN" altLang="en-US" dirty="0" smtClean="0"/>
              <a:t>下游</a:t>
            </a:r>
            <a:r>
              <a:rPr lang="en-US" altLang="zh-CN" dirty="0" smtClean="0"/>
              <a:t>】</a:t>
            </a:r>
            <a:r>
              <a:rPr lang="zh-CN" altLang="zh-CN" dirty="0" smtClean="0"/>
              <a:t>、</a:t>
            </a:r>
            <a:r>
              <a:rPr lang="zh-CN" altLang="zh-CN" dirty="0"/>
              <a:t>机构</a:t>
            </a:r>
            <a:r>
              <a:rPr lang="zh-CN" altLang="en-US" dirty="0"/>
              <a:t>资金</a:t>
            </a:r>
            <a:r>
              <a:rPr lang="zh-CN" altLang="en-US" dirty="0" smtClean="0"/>
              <a:t>信息（支付系统）</a:t>
            </a:r>
            <a:r>
              <a:rPr lang="en-US" altLang="zh-CN" dirty="0" smtClean="0"/>
              <a:t>【</a:t>
            </a:r>
            <a:r>
              <a:rPr lang="zh-CN" altLang="en-US" dirty="0" smtClean="0"/>
              <a:t>上游</a:t>
            </a:r>
            <a:r>
              <a:rPr lang="en-US" altLang="zh-CN" dirty="0"/>
              <a:t>】 </a:t>
            </a:r>
            <a:r>
              <a:rPr lang="zh-CN" altLang="en-US" dirty="0" smtClean="0"/>
              <a:t>。</a:t>
            </a:r>
            <a:endParaRPr lang="en-US" altLang="zh-CN" dirty="0" smtClean="0"/>
          </a:p>
        </p:txBody>
      </p:sp>
    </p:spTree>
    <p:extLst>
      <p:ext uri="{BB962C8B-B14F-4D97-AF65-F5344CB8AC3E}">
        <p14:creationId xmlns:p14="http://schemas.microsoft.com/office/powerpoint/2010/main" val="256549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2376264" cy="1307465"/>
          </a:xfrm>
        </p:spPr>
        <p:txBody>
          <a:bodyPr>
            <a:normAutofit/>
          </a:bodyPr>
          <a:lstStyle/>
          <a:p>
            <a:pPr algn="l"/>
            <a:r>
              <a:rPr lang="zh-CN" altLang="en-US" dirty="0"/>
              <a:t>名词解释</a:t>
            </a:r>
          </a:p>
        </p:txBody>
      </p:sp>
      <p:graphicFrame>
        <p:nvGraphicFramePr>
          <p:cNvPr id="4" name="表格 3"/>
          <p:cNvGraphicFramePr>
            <a:graphicFrameLocks noGrp="1"/>
          </p:cNvGraphicFramePr>
          <p:nvPr>
            <p:extLst>
              <p:ext uri="{D42A27DB-BD31-4B8C-83A1-F6EECF244321}">
                <p14:modId xmlns:p14="http://schemas.microsoft.com/office/powerpoint/2010/main" val="4233344746"/>
              </p:ext>
            </p:extLst>
          </p:nvPr>
        </p:nvGraphicFramePr>
        <p:xfrm>
          <a:off x="395536" y="1772816"/>
          <a:ext cx="8568952" cy="3515804"/>
        </p:xfrm>
        <a:graphic>
          <a:graphicData uri="http://schemas.openxmlformats.org/drawingml/2006/table">
            <a:tbl>
              <a:tblPr firstRow="1" bandRow="1">
                <a:tableStyleId>{5C22544A-7EE6-4342-B048-85BDC9FD1C3A}</a:tableStyleId>
              </a:tblPr>
              <a:tblGrid>
                <a:gridCol w="2183904"/>
                <a:gridCol w="3648744"/>
                <a:gridCol w="2736304"/>
              </a:tblGrid>
              <a:tr h="360040">
                <a:tc>
                  <a:txBody>
                    <a:bodyPr/>
                    <a:lstStyle/>
                    <a:p>
                      <a:r>
                        <a:rPr lang="zh-CN" altLang="en-US" dirty="0" smtClean="0"/>
                        <a:t>术语</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备注</a:t>
                      </a:r>
                      <a:endParaRPr lang="zh-CN" altLang="en-US" dirty="0"/>
                    </a:p>
                  </a:txBody>
                  <a:tcPr/>
                </a:tc>
              </a:tr>
              <a:tr h="406844">
                <a:tc>
                  <a:txBody>
                    <a:bodyPr/>
                    <a:lstStyle/>
                    <a:p>
                      <a:r>
                        <a:rPr lang="zh-CN" altLang="en-US" dirty="0" smtClean="0"/>
                        <a:t>上游</a:t>
                      </a:r>
                      <a:endParaRPr lang="zh-CN" altLang="en-US" dirty="0"/>
                    </a:p>
                  </a:txBody>
                  <a:tcPr/>
                </a:tc>
                <a:tc>
                  <a:txBody>
                    <a:bodyPr/>
                    <a:lstStyle/>
                    <a:p>
                      <a:r>
                        <a:rPr lang="zh-CN" altLang="en-US" sz="1800" kern="1200" dirty="0" smtClean="0">
                          <a:solidFill>
                            <a:schemeClr val="dk1"/>
                          </a:solidFill>
                          <a:effectLst/>
                          <a:latin typeface="+mn-lt"/>
                          <a:ea typeface="+mn-ea"/>
                          <a:cs typeface="+mn-cs"/>
                        </a:rPr>
                        <a:t>资金信息依据的来源，例</a:t>
                      </a:r>
                      <a:r>
                        <a:rPr lang="zh-CN" altLang="zh-CN" sz="1800" kern="1200" dirty="0" smtClean="0">
                          <a:solidFill>
                            <a:schemeClr val="dk1"/>
                          </a:solidFill>
                          <a:effectLst/>
                          <a:latin typeface="+mn-lt"/>
                          <a:ea typeface="+mn-ea"/>
                          <a:cs typeface="+mn-cs"/>
                        </a:rPr>
                        <a:t>支付机构</a:t>
                      </a:r>
                      <a:r>
                        <a:rPr lang="zh-CN" altLang="en-US" sz="1800" kern="1200" dirty="0" smtClean="0">
                          <a:solidFill>
                            <a:schemeClr val="dk1"/>
                          </a:solidFill>
                          <a:effectLst/>
                          <a:latin typeface="+mn-lt"/>
                          <a:ea typeface="+mn-ea"/>
                          <a:cs typeface="+mn-cs"/>
                        </a:rPr>
                        <a:t>（渠道）。</a:t>
                      </a:r>
                      <a:r>
                        <a:rPr lang="zh-CN" altLang="zh-CN" sz="1800" kern="1200" dirty="0" smtClean="0">
                          <a:solidFill>
                            <a:schemeClr val="dk1"/>
                          </a:solidFill>
                          <a:effectLst/>
                          <a:latin typeface="+mn-lt"/>
                          <a:ea typeface="+mn-ea"/>
                          <a:cs typeface="+mn-cs"/>
                        </a:rPr>
                        <a:t>支付机构是指资金的来源方，包括银行、第三方支付机构、行业卡发卡机构。</a:t>
                      </a:r>
                      <a:endParaRPr lang="zh-CN" altLang="en-US" dirty="0"/>
                    </a:p>
                  </a:txBody>
                  <a:tcPr/>
                </a:tc>
                <a:tc>
                  <a:txBody>
                    <a:bodyPr/>
                    <a:lstStyle/>
                    <a:p>
                      <a:r>
                        <a:rPr lang="zh-CN" altLang="en-US" sz="1800" kern="1200" dirty="0" smtClean="0">
                          <a:solidFill>
                            <a:schemeClr val="dk1"/>
                          </a:solidFill>
                          <a:effectLst/>
                          <a:latin typeface="+mn-lt"/>
                          <a:ea typeface="+mn-ea"/>
                          <a:cs typeface="+mn-cs"/>
                        </a:rPr>
                        <a:t>以外部对账</a:t>
                      </a:r>
                      <a:r>
                        <a:rPr lang="zh-CN" altLang="en-US" sz="1800" kern="1200" dirty="0" smtClean="0">
                          <a:solidFill>
                            <a:schemeClr val="dk1"/>
                          </a:solidFill>
                          <a:effectLst/>
                          <a:latin typeface="+mn-lt"/>
                          <a:ea typeface="+mn-ea"/>
                          <a:cs typeface="+mn-cs"/>
                        </a:rPr>
                        <a:t>为例</a:t>
                      </a:r>
                      <a:endParaRPr lang="zh-CN" altLang="en-US" dirty="0"/>
                    </a:p>
                  </a:txBody>
                  <a:tcPr/>
                </a:tc>
              </a:tr>
              <a:tr h="406844">
                <a:tc>
                  <a:txBody>
                    <a:bodyPr/>
                    <a:lstStyle/>
                    <a:p>
                      <a:r>
                        <a:rPr lang="zh-CN" altLang="en-US" dirty="0" smtClean="0"/>
                        <a:t>下游</a:t>
                      </a:r>
                      <a:endParaRPr lang="zh-CN" altLang="en-US" dirty="0"/>
                    </a:p>
                  </a:txBody>
                  <a:tcPr/>
                </a:tc>
                <a:tc>
                  <a:txBody>
                    <a:bodyPr/>
                    <a:lstStyle/>
                    <a:p>
                      <a:r>
                        <a:rPr lang="zh-CN" altLang="en-US" sz="1800" kern="1200" dirty="0" smtClean="0">
                          <a:solidFill>
                            <a:schemeClr val="dk1"/>
                          </a:solidFill>
                          <a:effectLst/>
                          <a:latin typeface="+mn-lt"/>
                          <a:ea typeface="+mn-ea"/>
                          <a:cs typeface="+mn-cs"/>
                        </a:rPr>
                        <a:t>待核实</a:t>
                      </a:r>
                      <a:r>
                        <a:rPr lang="zh-CN" altLang="en-US" sz="1800" kern="1200" smtClean="0">
                          <a:solidFill>
                            <a:schemeClr val="dk1"/>
                          </a:solidFill>
                          <a:effectLst/>
                          <a:latin typeface="+mn-lt"/>
                          <a:ea typeface="+mn-ea"/>
                          <a:cs typeface="+mn-cs"/>
                        </a:rPr>
                        <a:t>资金信息的来源，</a:t>
                      </a:r>
                      <a:r>
                        <a:rPr lang="zh-CN" altLang="zh-CN" sz="1800" kern="1200" dirty="0" smtClean="0">
                          <a:solidFill>
                            <a:schemeClr val="dk1"/>
                          </a:solidFill>
                          <a:effectLst/>
                          <a:latin typeface="+mn-lt"/>
                          <a:ea typeface="+mn-ea"/>
                          <a:cs typeface="+mn-cs"/>
                        </a:rPr>
                        <a:t>受理机构</a:t>
                      </a:r>
                      <a:r>
                        <a:rPr lang="zh-CN" altLang="en-US" sz="1800" kern="1200" dirty="0" smtClean="0">
                          <a:solidFill>
                            <a:schemeClr val="dk1"/>
                          </a:solidFill>
                          <a:effectLst/>
                          <a:latin typeface="+mn-lt"/>
                          <a:ea typeface="+mn-ea"/>
                          <a:cs typeface="+mn-cs"/>
                        </a:rPr>
                        <a:t>（机构）。</a:t>
                      </a:r>
                      <a:r>
                        <a:rPr lang="zh-CN" altLang="zh-CN" sz="1800" kern="1200" dirty="0" smtClean="0">
                          <a:solidFill>
                            <a:schemeClr val="dk1"/>
                          </a:solidFill>
                          <a:effectLst/>
                          <a:latin typeface="+mn-lt"/>
                          <a:ea typeface="+mn-ea"/>
                          <a:cs typeface="+mn-cs"/>
                        </a:rPr>
                        <a:t>交易的受理主体即为与商户签约引入金融产品中心的机构。</a:t>
                      </a:r>
                      <a:endParaRPr lang="zh-CN" altLang="en-US" dirty="0"/>
                    </a:p>
                  </a:txBody>
                  <a:tcPr/>
                </a:tc>
                <a:tc>
                  <a:txBody>
                    <a:bodyPr/>
                    <a:lstStyle/>
                    <a:p>
                      <a:r>
                        <a:rPr lang="zh-CN" altLang="en-US" sz="1800" kern="1200" dirty="0" smtClean="0">
                          <a:solidFill>
                            <a:schemeClr val="dk1"/>
                          </a:solidFill>
                          <a:effectLst/>
                          <a:latin typeface="+mn-lt"/>
                          <a:ea typeface="+mn-ea"/>
                          <a:cs typeface="+mn-cs"/>
                        </a:rPr>
                        <a:t>以外部对账</a:t>
                      </a:r>
                      <a:r>
                        <a:rPr lang="zh-CN" altLang="en-US" sz="1800" kern="1200" dirty="0" smtClean="0">
                          <a:solidFill>
                            <a:schemeClr val="dk1"/>
                          </a:solidFill>
                          <a:effectLst/>
                          <a:latin typeface="+mn-lt"/>
                          <a:ea typeface="+mn-ea"/>
                          <a:cs typeface="+mn-cs"/>
                        </a:rPr>
                        <a:t>为例</a:t>
                      </a:r>
                      <a:endParaRPr lang="zh-CN" altLang="en-US" dirty="0"/>
                    </a:p>
                  </a:txBody>
                  <a:tcPr/>
                </a:tc>
              </a:tr>
              <a:tr h="406844">
                <a:tc>
                  <a:txBody>
                    <a:bodyPr/>
                    <a:lstStyle/>
                    <a:p>
                      <a:r>
                        <a:rPr lang="zh-CN" altLang="en-US" dirty="0" smtClean="0"/>
                        <a:t>平账</a:t>
                      </a:r>
                      <a:endParaRPr lang="zh-CN" altLang="en-US" dirty="0"/>
                    </a:p>
                  </a:txBody>
                  <a:tcPr/>
                </a:tc>
                <a:tc>
                  <a:txBody>
                    <a:bodyPr/>
                    <a:lstStyle/>
                    <a:p>
                      <a:r>
                        <a:rPr lang="zh-CN" altLang="zh-CN" sz="1800" kern="1200" dirty="0" smtClean="0">
                          <a:solidFill>
                            <a:schemeClr val="dk1"/>
                          </a:solidFill>
                          <a:effectLst/>
                          <a:latin typeface="+mn-lt"/>
                          <a:ea typeface="+mn-ea"/>
                          <a:cs typeface="+mn-cs"/>
                        </a:rPr>
                        <a:t>我方与渠道对账交易一致</a:t>
                      </a:r>
                      <a:endParaRPr lang="zh-CN" altLang="en-US" dirty="0"/>
                    </a:p>
                  </a:txBody>
                  <a:tcPr/>
                </a:tc>
                <a:tc>
                  <a:txBody>
                    <a:bodyPr/>
                    <a:lstStyle/>
                    <a:p>
                      <a:endParaRPr lang="zh-CN" altLang="en-US" dirty="0"/>
                    </a:p>
                  </a:txBody>
                  <a:tcPr/>
                </a:tc>
              </a:tr>
              <a:tr h="406844">
                <a:tc>
                  <a:txBody>
                    <a:bodyPr/>
                    <a:lstStyle/>
                    <a:p>
                      <a:r>
                        <a:rPr lang="zh-CN" altLang="en-US" dirty="0" smtClean="0"/>
                        <a:t>错账</a:t>
                      </a:r>
                      <a:endParaRPr lang="zh-CN" altLang="en-US" dirty="0"/>
                    </a:p>
                  </a:txBody>
                  <a:tcPr/>
                </a:tc>
                <a:tc>
                  <a:txBody>
                    <a:bodyPr/>
                    <a:lstStyle/>
                    <a:p>
                      <a:r>
                        <a:rPr lang="zh-CN" altLang="zh-CN" sz="1800" kern="1200" dirty="0" smtClean="0">
                          <a:solidFill>
                            <a:schemeClr val="dk1"/>
                          </a:solidFill>
                          <a:effectLst/>
                          <a:latin typeface="+mn-lt"/>
                          <a:ea typeface="+mn-ea"/>
                          <a:cs typeface="+mn-cs"/>
                        </a:rPr>
                        <a:t>我方与渠道参与对账的</a:t>
                      </a:r>
                      <a:r>
                        <a:rPr lang="zh-CN" altLang="en-US" sz="1800" kern="1200" dirty="0" smtClean="0">
                          <a:solidFill>
                            <a:schemeClr val="dk1"/>
                          </a:solidFill>
                          <a:effectLst/>
                          <a:latin typeface="+mn-lt"/>
                          <a:ea typeface="+mn-ea"/>
                          <a:cs typeface="+mn-cs"/>
                        </a:rPr>
                        <a:t>对账项</a:t>
                      </a:r>
                      <a:r>
                        <a:rPr lang="zh-CN" altLang="zh-CN" sz="1800" kern="1200" dirty="0" smtClean="0">
                          <a:solidFill>
                            <a:schemeClr val="dk1"/>
                          </a:solidFill>
                          <a:effectLst/>
                          <a:latin typeface="+mn-lt"/>
                          <a:ea typeface="+mn-ea"/>
                          <a:cs typeface="+mn-cs"/>
                        </a:rPr>
                        <a:t>不一致的交易</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95502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2376264" cy="1307465"/>
          </a:xfrm>
        </p:spPr>
        <p:txBody>
          <a:bodyPr>
            <a:normAutofit/>
          </a:bodyPr>
          <a:lstStyle/>
          <a:p>
            <a:pPr algn="l"/>
            <a:r>
              <a:rPr lang="zh-CN" altLang="en-US" dirty="0"/>
              <a:t>名词解释</a:t>
            </a:r>
          </a:p>
        </p:txBody>
      </p:sp>
      <p:graphicFrame>
        <p:nvGraphicFramePr>
          <p:cNvPr id="4" name="表格 3"/>
          <p:cNvGraphicFramePr>
            <a:graphicFrameLocks noGrp="1"/>
          </p:cNvGraphicFramePr>
          <p:nvPr>
            <p:extLst>
              <p:ext uri="{D42A27DB-BD31-4B8C-83A1-F6EECF244321}">
                <p14:modId xmlns:p14="http://schemas.microsoft.com/office/powerpoint/2010/main" val="832577300"/>
              </p:ext>
            </p:extLst>
          </p:nvPr>
        </p:nvGraphicFramePr>
        <p:xfrm>
          <a:off x="395536" y="1772816"/>
          <a:ext cx="8568952" cy="4155458"/>
        </p:xfrm>
        <a:graphic>
          <a:graphicData uri="http://schemas.openxmlformats.org/drawingml/2006/table">
            <a:tbl>
              <a:tblPr firstRow="1" bandRow="1">
                <a:tableStyleId>{5C22544A-7EE6-4342-B048-85BDC9FD1C3A}</a:tableStyleId>
              </a:tblPr>
              <a:tblGrid>
                <a:gridCol w="2183904"/>
                <a:gridCol w="3648744"/>
                <a:gridCol w="2736304"/>
              </a:tblGrid>
              <a:tr h="354348">
                <a:tc>
                  <a:txBody>
                    <a:bodyPr/>
                    <a:lstStyle/>
                    <a:p>
                      <a:r>
                        <a:rPr lang="zh-CN" altLang="en-US" dirty="0" smtClean="0"/>
                        <a:t>术语</a:t>
                      </a:r>
                      <a:endParaRPr lang="zh-CN" altLang="en-US" dirty="0"/>
                    </a:p>
                  </a:txBody>
                  <a:tcPr/>
                </a:tc>
                <a:tc>
                  <a:txBody>
                    <a:bodyPr/>
                    <a:lstStyle/>
                    <a:p>
                      <a:r>
                        <a:rPr lang="zh-CN" altLang="en-US" dirty="0" smtClean="0"/>
                        <a:t>描述</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备注</a:t>
                      </a:r>
                    </a:p>
                  </a:txBody>
                  <a:tcPr/>
                </a:tc>
              </a:tr>
              <a:tr h="1778018">
                <a:tc>
                  <a:txBody>
                    <a:bodyPr/>
                    <a:lstStyle/>
                    <a:p>
                      <a:r>
                        <a:rPr lang="zh-CN" altLang="en-US" dirty="0" smtClean="0"/>
                        <a:t>长款</a:t>
                      </a:r>
                      <a:endParaRPr lang="zh-CN" altLang="en-US" dirty="0"/>
                    </a:p>
                  </a:txBody>
                  <a:tcPr/>
                </a:tc>
                <a:tc>
                  <a:txBody>
                    <a:bodyPr/>
                    <a:lstStyle/>
                    <a:p>
                      <a:r>
                        <a:rPr lang="zh-CN" altLang="zh-CN" sz="1800" kern="1200" dirty="0" smtClean="0">
                          <a:solidFill>
                            <a:schemeClr val="dk1"/>
                          </a:solidFill>
                          <a:effectLst/>
                          <a:latin typeface="+mn-lt"/>
                          <a:ea typeface="+mn-ea"/>
                          <a:cs typeface="+mn-cs"/>
                        </a:rPr>
                        <a:t>我方与渠道对账发生交易不一致的情况</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我方不会因此交易支出额外款项的情况</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需查明原因</a:t>
                      </a:r>
                      <a:r>
                        <a:rPr lang="en-US" altLang="zh-CN" sz="1800" kern="1200" dirty="0" smtClean="0">
                          <a:solidFill>
                            <a:schemeClr val="dk1"/>
                          </a:solidFill>
                          <a:effectLst/>
                          <a:latin typeface="+mn-lt"/>
                          <a:ea typeface="+mn-ea"/>
                          <a:cs typeface="+mn-cs"/>
                        </a:rPr>
                        <a:t>)</a:t>
                      </a:r>
                      <a:endParaRPr lang="zh-CN" altLang="zh-CN" sz="1800" kern="1200" dirty="0" smtClean="0">
                        <a:solidFill>
                          <a:schemeClr val="dk1"/>
                        </a:solidFill>
                        <a:effectLst/>
                        <a:latin typeface="+mn-lt"/>
                        <a:ea typeface="+mn-ea"/>
                        <a:cs typeface="+mn-cs"/>
                      </a:endParaRPr>
                    </a:p>
                    <a:p>
                      <a:r>
                        <a:rPr lang="zh-CN" altLang="zh-CN" sz="1800" kern="1200" dirty="0" smtClean="0">
                          <a:solidFill>
                            <a:schemeClr val="dk1"/>
                          </a:solidFill>
                          <a:effectLst/>
                          <a:latin typeface="+mn-lt"/>
                          <a:ea typeface="+mn-ea"/>
                          <a:cs typeface="+mn-cs"/>
                        </a:rPr>
                        <a:t>例如</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充值交易</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我方没有</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交易</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但是渠道有</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交易</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实际上充值金额已经入到我方账户</a:t>
                      </a:r>
                      <a:endParaRPr lang="zh-CN" altLang="en-US" dirty="0"/>
                    </a:p>
                  </a:txBody>
                  <a:tcPr/>
                </a:tc>
                <a:tc>
                  <a:txBody>
                    <a:bodyPr/>
                    <a:lstStyle/>
                    <a:p>
                      <a:r>
                        <a:rPr lang="zh-CN" altLang="en-US" dirty="0" smtClean="0"/>
                        <a:t>为便于理解，描述内容以充值操作为例。</a:t>
                      </a:r>
                      <a:endParaRPr lang="zh-CN" altLang="en-US" dirty="0"/>
                    </a:p>
                  </a:txBody>
                  <a:tcPr/>
                </a:tc>
              </a:tr>
              <a:tr h="1096582">
                <a:tc>
                  <a:txBody>
                    <a:bodyPr/>
                    <a:lstStyle/>
                    <a:p>
                      <a:r>
                        <a:rPr lang="zh-CN" altLang="en-US" dirty="0" smtClean="0"/>
                        <a:t>短款</a:t>
                      </a:r>
                      <a:endParaRPr lang="zh-CN" altLang="en-US" dirty="0"/>
                    </a:p>
                  </a:txBody>
                  <a:tcPr/>
                </a:tc>
                <a:tc>
                  <a:txBody>
                    <a:bodyPr/>
                    <a:lstStyle/>
                    <a:p>
                      <a:r>
                        <a:rPr lang="zh-CN" altLang="zh-CN" sz="1800" kern="1200" dirty="0" smtClean="0">
                          <a:solidFill>
                            <a:schemeClr val="dk1"/>
                          </a:solidFill>
                          <a:effectLst/>
                          <a:latin typeface="+mn-lt"/>
                          <a:ea typeface="+mn-ea"/>
                          <a:cs typeface="+mn-cs"/>
                        </a:rPr>
                        <a:t>我方与渠道对账发生交易不一致的情况</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我方会因此交易支出额外款项的情况</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严重情况</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需查明原因</a:t>
                      </a:r>
                      <a:r>
                        <a:rPr lang="en-US" altLang="zh-CN" sz="1800" kern="1200" dirty="0" smtClean="0">
                          <a:solidFill>
                            <a:schemeClr val="dk1"/>
                          </a:solidFill>
                          <a:effectLst/>
                          <a:latin typeface="+mn-lt"/>
                          <a:ea typeface="+mn-ea"/>
                          <a:cs typeface="+mn-cs"/>
                        </a:rPr>
                        <a:t>)</a:t>
                      </a:r>
                      <a:endParaRPr lang="zh-CN" altLang="zh-CN" sz="1800" kern="1200" dirty="0" smtClean="0">
                        <a:solidFill>
                          <a:schemeClr val="dk1"/>
                        </a:solidFill>
                        <a:effectLst/>
                        <a:latin typeface="+mn-lt"/>
                        <a:ea typeface="+mn-ea"/>
                        <a:cs typeface="+mn-cs"/>
                      </a:endParaRPr>
                    </a:p>
                    <a:p>
                      <a:r>
                        <a:rPr lang="zh-CN" altLang="zh-CN" sz="1800" kern="1200" dirty="0" smtClean="0">
                          <a:solidFill>
                            <a:schemeClr val="dk1"/>
                          </a:solidFill>
                          <a:effectLst/>
                          <a:latin typeface="+mn-lt"/>
                          <a:ea typeface="+mn-ea"/>
                          <a:cs typeface="+mn-cs"/>
                        </a:rPr>
                        <a:t>例如</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充值交易</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我方有</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交易</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但是渠道没有</a:t>
                      </a:r>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交易</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我方已经把充值金额加入充值者账户到实际上充值金额并没有入到我方账户</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为便于理解，描述内容以充值操作为例。</a:t>
                      </a:r>
                    </a:p>
                    <a:p>
                      <a:endParaRPr lang="zh-CN" altLang="en-US" dirty="0"/>
                    </a:p>
                  </a:txBody>
                  <a:tcPr/>
                </a:tc>
              </a:tr>
            </a:tbl>
          </a:graphicData>
        </a:graphic>
      </p:graphicFrame>
    </p:spTree>
    <p:extLst>
      <p:ext uri="{BB962C8B-B14F-4D97-AF65-F5344CB8AC3E}">
        <p14:creationId xmlns:p14="http://schemas.microsoft.com/office/powerpoint/2010/main" val="383905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980728"/>
            <a:ext cx="5328592" cy="3240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17" name="圆角矩形 16"/>
          <p:cNvSpPr/>
          <p:nvPr/>
        </p:nvSpPr>
        <p:spPr>
          <a:xfrm>
            <a:off x="3347864" y="1124744"/>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获取对账双方资金信息 </a:t>
            </a:r>
            <a:endParaRPr lang="zh-CN" altLang="en-US" dirty="0"/>
          </a:p>
        </p:txBody>
      </p:sp>
      <p:sp>
        <p:nvSpPr>
          <p:cNvPr id="18" name="圆角矩形 17"/>
          <p:cNvSpPr/>
          <p:nvPr/>
        </p:nvSpPr>
        <p:spPr>
          <a:xfrm>
            <a:off x="3347864" y="2204864"/>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执行对</a:t>
            </a:r>
            <a:r>
              <a:rPr lang="zh-CN" altLang="en-US" dirty="0"/>
              <a:t>账</a:t>
            </a:r>
            <a:r>
              <a:rPr lang="zh-CN" altLang="en-US" dirty="0" smtClean="0"/>
              <a:t> </a:t>
            </a:r>
            <a:endParaRPr lang="zh-CN" altLang="en-US" dirty="0"/>
          </a:p>
        </p:txBody>
      </p:sp>
      <p:sp>
        <p:nvSpPr>
          <p:cNvPr id="19" name="圆角矩形 18"/>
          <p:cNvSpPr/>
          <p:nvPr/>
        </p:nvSpPr>
        <p:spPr>
          <a:xfrm>
            <a:off x="3347864" y="3284984"/>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记录对账结果 </a:t>
            </a:r>
            <a:endParaRPr lang="zh-CN" altLang="en-US" dirty="0"/>
          </a:p>
        </p:txBody>
      </p:sp>
      <p:sp>
        <p:nvSpPr>
          <p:cNvPr id="3" name="矩形 2"/>
          <p:cNvSpPr/>
          <p:nvPr/>
        </p:nvSpPr>
        <p:spPr>
          <a:xfrm>
            <a:off x="2195736" y="1124744"/>
            <a:ext cx="100811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a:t>
            </a:r>
            <a:endParaRPr lang="zh-CN" altLang="en-US" dirty="0"/>
          </a:p>
        </p:txBody>
      </p:sp>
      <p:sp>
        <p:nvSpPr>
          <p:cNvPr id="25" name="矩形 24"/>
          <p:cNvSpPr/>
          <p:nvPr/>
        </p:nvSpPr>
        <p:spPr>
          <a:xfrm>
            <a:off x="1979712" y="4365104"/>
            <a:ext cx="5328592"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195736" y="4509121"/>
            <a:ext cx="1008112" cy="1732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人工</a:t>
            </a:r>
          </a:p>
        </p:txBody>
      </p:sp>
      <p:sp>
        <p:nvSpPr>
          <p:cNvPr id="38" name="圆角矩形 37"/>
          <p:cNvSpPr/>
          <p:nvPr/>
        </p:nvSpPr>
        <p:spPr>
          <a:xfrm>
            <a:off x="3356248" y="4509120"/>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核实</a:t>
            </a:r>
            <a:r>
              <a:rPr lang="zh-CN" altLang="en-US" dirty="0" smtClean="0"/>
              <a:t>对账结果 </a:t>
            </a:r>
            <a:endParaRPr lang="zh-CN" altLang="en-US" dirty="0"/>
          </a:p>
        </p:txBody>
      </p:sp>
      <p:sp>
        <p:nvSpPr>
          <p:cNvPr id="39" name="圆角矩形 38"/>
          <p:cNvSpPr/>
          <p:nvPr/>
        </p:nvSpPr>
        <p:spPr>
          <a:xfrm>
            <a:off x="3347864" y="5445224"/>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更正</a:t>
            </a:r>
            <a:r>
              <a:rPr lang="zh-CN" altLang="en-US" dirty="0" smtClean="0"/>
              <a:t>对账结果 </a:t>
            </a:r>
            <a:endParaRPr lang="zh-CN" altLang="en-US" dirty="0"/>
          </a:p>
        </p:txBody>
      </p:sp>
    </p:spTree>
    <p:extLst>
      <p:ext uri="{BB962C8B-B14F-4D97-AF65-F5344CB8AC3E}">
        <p14:creationId xmlns:p14="http://schemas.microsoft.com/office/powerpoint/2010/main" val="205302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79512" y="476672"/>
            <a:ext cx="2376264" cy="1307465"/>
          </a:xfrm>
        </p:spPr>
        <p:txBody>
          <a:bodyPr>
            <a:normAutofit/>
          </a:bodyPr>
          <a:lstStyle/>
          <a:p>
            <a:pPr algn="l"/>
            <a:r>
              <a:rPr lang="zh-CN" altLang="en-US" dirty="0" smtClean="0"/>
              <a:t>结构</a:t>
            </a:r>
            <a:endParaRPr lang="zh-CN" altLang="en-US" dirty="0"/>
          </a:p>
        </p:txBody>
      </p:sp>
      <p:sp>
        <p:nvSpPr>
          <p:cNvPr id="22" name="矩形 21"/>
          <p:cNvSpPr/>
          <p:nvPr/>
        </p:nvSpPr>
        <p:spPr>
          <a:xfrm>
            <a:off x="323528" y="2780928"/>
            <a:ext cx="4104456"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3" name="矩形 22"/>
          <p:cNvSpPr/>
          <p:nvPr/>
        </p:nvSpPr>
        <p:spPr>
          <a:xfrm>
            <a:off x="575711" y="2905780"/>
            <a:ext cx="1187977" cy="523220"/>
          </a:xfrm>
          <a:prstGeom prst="rect">
            <a:avLst/>
          </a:prstGeom>
          <a:solidFill>
            <a:schemeClr val="tx2">
              <a:lumMod val="20000"/>
              <a:lumOff val="80000"/>
            </a:schemeClr>
          </a:solidFill>
          <a:ln>
            <a:solidFill>
              <a:schemeClr val="tx2">
                <a:lumMod val="20000"/>
                <a:lumOff val="80000"/>
              </a:schemeClr>
            </a:solid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上游</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24" name="TextBox 23"/>
          <p:cNvSpPr txBox="1"/>
          <p:nvPr/>
        </p:nvSpPr>
        <p:spPr>
          <a:xfrm>
            <a:off x="1553733" y="2994543"/>
            <a:ext cx="2499402" cy="369332"/>
          </a:xfrm>
          <a:prstGeom prst="rect">
            <a:avLst/>
          </a:prstGeom>
          <a:noFill/>
        </p:spPr>
        <p:txBody>
          <a:bodyPr wrap="none" rtlCol="0">
            <a:spAutoFit/>
          </a:bodyPr>
          <a:lstStyle/>
          <a:p>
            <a:r>
              <a:rPr lang="zh-CN" altLang="en-US" dirty="0" smtClean="0"/>
              <a:t>对账文件中的</a:t>
            </a:r>
            <a:r>
              <a:rPr lang="zh-CN" altLang="en-US" b="1" dirty="0" smtClean="0">
                <a:solidFill>
                  <a:schemeClr val="accent6">
                    <a:lumMod val="75000"/>
                  </a:schemeClr>
                </a:solidFill>
              </a:rPr>
              <a:t>交易数据</a:t>
            </a:r>
            <a:endParaRPr lang="zh-CN" altLang="en-US" b="1" dirty="0">
              <a:solidFill>
                <a:schemeClr val="accent6">
                  <a:lumMod val="75000"/>
                </a:schemeClr>
              </a:solidFill>
            </a:endParaRPr>
          </a:p>
        </p:txBody>
      </p:sp>
      <p:sp>
        <p:nvSpPr>
          <p:cNvPr id="26" name="矩形 25"/>
          <p:cNvSpPr/>
          <p:nvPr/>
        </p:nvSpPr>
        <p:spPr>
          <a:xfrm>
            <a:off x="4624861" y="2780928"/>
            <a:ext cx="4104456"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27" name="矩形 26"/>
          <p:cNvSpPr/>
          <p:nvPr/>
        </p:nvSpPr>
        <p:spPr>
          <a:xfrm>
            <a:off x="4877044" y="2905780"/>
            <a:ext cx="1187977" cy="523220"/>
          </a:xfrm>
          <a:prstGeom prst="rect">
            <a:avLst/>
          </a:prstGeom>
          <a:solidFill>
            <a:schemeClr val="tx2">
              <a:lumMod val="20000"/>
              <a:lumOff val="80000"/>
            </a:schemeClr>
          </a:solidFill>
          <a:ln>
            <a:solidFill>
              <a:schemeClr val="tx2">
                <a:lumMod val="20000"/>
                <a:lumOff val="80000"/>
              </a:schemeClr>
            </a:solid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下游</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28" name="TextBox 27"/>
          <p:cNvSpPr txBox="1"/>
          <p:nvPr/>
        </p:nvSpPr>
        <p:spPr>
          <a:xfrm>
            <a:off x="5855066" y="2987660"/>
            <a:ext cx="2730235" cy="369332"/>
          </a:xfrm>
          <a:prstGeom prst="rect">
            <a:avLst/>
          </a:prstGeom>
          <a:noFill/>
        </p:spPr>
        <p:txBody>
          <a:bodyPr wrap="none" rtlCol="0">
            <a:spAutoFit/>
          </a:bodyPr>
          <a:lstStyle/>
          <a:p>
            <a:r>
              <a:rPr lang="zh-CN" altLang="en-US" dirty="0" smtClean="0"/>
              <a:t>从支付系统获得</a:t>
            </a:r>
            <a:r>
              <a:rPr lang="zh-CN" altLang="en-US" b="1" dirty="0" smtClean="0">
                <a:solidFill>
                  <a:schemeClr val="accent6">
                    <a:lumMod val="75000"/>
                  </a:schemeClr>
                </a:solidFill>
              </a:rPr>
              <a:t>交易数据</a:t>
            </a:r>
            <a:endParaRPr lang="zh-CN" altLang="en-US" b="1" dirty="0">
              <a:solidFill>
                <a:schemeClr val="accent6">
                  <a:lumMod val="75000"/>
                </a:schemeClr>
              </a:solidFill>
            </a:endParaRPr>
          </a:p>
        </p:txBody>
      </p:sp>
      <p:sp>
        <p:nvSpPr>
          <p:cNvPr id="29" name="矩形 28"/>
          <p:cNvSpPr/>
          <p:nvPr/>
        </p:nvSpPr>
        <p:spPr>
          <a:xfrm>
            <a:off x="342675" y="4941168"/>
            <a:ext cx="4104456"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0" name="矩形 29"/>
          <p:cNvSpPr/>
          <p:nvPr/>
        </p:nvSpPr>
        <p:spPr>
          <a:xfrm>
            <a:off x="594858" y="5066020"/>
            <a:ext cx="1187977" cy="523220"/>
          </a:xfrm>
          <a:prstGeom prst="rect">
            <a:avLst/>
          </a:prstGeom>
          <a:solidFill>
            <a:schemeClr val="tx2">
              <a:lumMod val="20000"/>
              <a:lumOff val="80000"/>
            </a:schemeClr>
          </a:solidFill>
          <a:ln>
            <a:solidFill>
              <a:schemeClr val="tx2">
                <a:lumMod val="20000"/>
                <a:lumOff val="80000"/>
              </a:schemeClr>
            </a:solid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上游</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1" name="TextBox 30"/>
          <p:cNvSpPr txBox="1"/>
          <p:nvPr/>
        </p:nvSpPr>
        <p:spPr>
          <a:xfrm>
            <a:off x="1572880" y="5154783"/>
            <a:ext cx="2730235" cy="369332"/>
          </a:xfrm>
          <a:prstGeom prst="rect">
            <a:avLst/>
          </a:prstGeom>
          <a:noFill/>
        </p:spPr>
        <p:txBody>
          <a:bodyPr wrap="none" rtlCol="0">
            <a:spAutoFit/>
          </a:bodyPr>
          <a:lstStyle/>
          <a:p>
            <a:r>
              <a:rPr lang="zh-CN" altLang="en-US" dirty="0" smtClean="0"/>
              <a:t>支付系统对平的</a:t>
            </a:r>
            <a:r>
              <a:rPr lang="zh-CN" altLang="en-US" b="1" dirty="0" smtClean="0">
                <a:solidFill>
                  <a:schemeClr val="accent6">
                    <a:lumMod val="75000"/>
                  </a:schemeClr>
                </a:solidFill>
              </a:rPr>
              <a:t>交易</a:t>
            </a:r>
            <a:r>
              <a:rPr lang="zh-CN" altLang="en-US" b="1" dirty="0">
                <a:solidFill>
                  <a:schemeClr val="accent6">
                    <a:lumMod val="75000"/>
                  </a:schemeClr>
                </a:solidFill>
              </a:rPr>
              <a:t>数据</a:t>
            </a:r>
          </a:p>
        </p:txBody>
      </p:sp>
      <p:sp>
        <p:nvSpPr>
          <p:cNvPr id="32" name="矩形 31"/>
          <p:cNvSpPr/>
          <p:nvPr/>
        </p:nvSpPr>
        <p:spPr>
          <a:xfrm>
            <a:off x="4644008" y="4941168"/>
            <a:ext cx="4104456"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33" name="矩形 32"/>
          <p:cNvSpPr/>
          <p:nvPr/>
        </p:nvSpPr>
        <p:spPr>
          <a:xfrm>
            <a:off x="4896191" y="5066020"/>
            <a:ext cx="1187977" cy="523220"/>
          </a:xfrm>
          <a:prstGeom prst="rect">
            <a:avLst/>
          </a:prstGeom>
          <a:solidFill>
            <a:schemeClr val="tx2">
              <a:lumMod val="20000"/>
              <a:lumOff val="80000"/>
            </a:schemeClr>
          </a:solidFill>
          <a:ln>
            <a:solidFill>
              <a:schemeClr val="tx2">
                <a:lumMod val="20000"/>
                <a:lumOff val="80000"/>
              </a:schemeClr>
            </a:solid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下游</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4" name="TextBox 33"/>
          <p:cNvSpPr txBox="1"/>
          <p:nvPr/>
        </p:nvSpPr>
        <p:spPr>
          <a:xfrm>
            <a:off x="5874213" y="5147900"/>
            <a:ext cx="2730235" cy="369332"/>
          </a:xfrm>
          <a:prstGeom prst="rect">
            <a:avLst/>
          </a:prstGeom>
          <a:noFill/>
        </p:spPr>
        <p:txBody>
          <a:bodyPr wrap="none" rtlCol="0">
            <a:spAutoFit/>
          </a:bodyPr>
          <a:lstStyle/>
          <a:p>
            <a:r>
              <a:rPr lang="zh-CN" altLang="en-US" dirty="0" smtClean="0"/>
              <a:t>从其他系统获得</a:t>
            </a:r>
            <a:r>
              <a:rPr lang="zh-CN" altLang="en-US" b="1" dirty="0" smtClean="0">
                <a:solidFill>
                  <a:schemeClr val="accent6">
                    <a:lumMod val="75000"/>
                  </a:schemeClr>
                </a:solidFill>
              </a:rPr>
              <a:t>交易数据</a:t>
            </a:r>
            <a:endParaRPr lang="zh-CN" altLang="en-US" b="1" dirty="0">
              <a:solidFill>
                <a:schemeClr val="accent6">
                  <a:lumMod val="75000"/>
                </a:schemeClr>
              </a:solidFill>
            </a:endParaRPr>
          </a:p>
        </p:txBody>
      </p:sp>
      <p:sp>
        <p:nvSpPr>
          <p:cNvPr id="36" name="矩形 35"/>
          <p:cNvSpPr/>
          <p:nvPr/>
        </p:nvSpPr>
        <p:spPr>
          <a:xfrm>
            <a:off x="323528" y="2204864"/>
            <a:ext cx="2160240" cy="523220"/>
          </a:xfrm>
          <a:prstGeom prst="rect">
            <a:avLst/>
          </a:prstGeom>
          <a:noFill/>
          <a:ln>
            <a:no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外部对账</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7" name="矩形 36"/>
          <p:cNvSpPr/>
          <p:nvPr/>
        </p:nvSpPr>
        <p:spPr>
          <a:xfrm>
            <a:off x="323528" y="4437112"/>
            <a:ext cx="2160240" cy="523220"/>
          </a:xfrm>
          <a:prstGeom prst="rect">
            <a:avLst/>
          </a:prstGeom>
          <a:noFill/>
          <a:ln>
            <a:noFill/>
          </a:ln>
        </p:spPr>
        <p:txBody>
          <a:bodyPr wrap="square" lIns="91440" tIns="45720" rIns="91440" bIns="45720">
            <a:spAutoFit/>
          </a:bodyPr>
          <a:lstStyle/>
          <a:p>
            <a:pPr algn="ctr"/>
            <a:r>
              <a:rPr lang="zh-CN" alt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rPr>
              <a:t>内部对账</a:t>
            </a:r>
            <a:endParaRPr lang="zh-CN" altLang="en-US" sz="28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47433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83768" y="3068960"/>
            <a:ext cx="4104456" cy="165618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sp>
        <p:nvSpPr>
          <p:cNvPr id="7"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2" name="圆角矩形 1"/>
          <p:cNvSpPr/>
          <p:nvPr/>
        </p:nvSpPr>
        <p:spPr>
          <a:xfrm>
            <a:off x="2699792" y="1340768"/>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下载、编辑并存储上游对账文件</a:t>
            </a:r>
            <a:endParaRPr lang="zh-CN" altLang="en-US" dirty="0"/>
          </a:p>
        </p:txBody>
      </p:sp>
      <p:sp>
        <p:nvSpPr>
          <p:cNvPr id="35" name="圆角矩形 34"/>
          <p:cNvSpPr/>
          <p:nvPr/>
        </p:nvSpPr>
        <p:spPr>
          <a:xfrm>
            <a:off x="2699792" y="5589240"/>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编辑并存储游对账文件数据</a:t>
            </a:r>
            <a:endParaRPr lang="zh-CN" altLang="en-US" dirty="0"/>
          </a:p>
        </p:txBody>
      </p:sp>
      <p:sp>
        <p:nvSpPr>
          <p:cNvPr id="38" name="圆角矩形 37"/>
          <p:cNvSpPr/>
          <p:nvPr/>
        </p:nvSpPr>
        <p:spPr>
          <a:xfrm>
            <a:off x="2699792" y="3284984"/>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匹配对账文件属性信息</a:t>
            </a:r>
            <a:endParaRPr lang="zh-CN" altLang="en-US" dirty="0"/>
          </a:p>
        </p:txBody>
      </p:sp>
      <p:sp>
        <p:nvSpPr>
          <p:cNvPr id="39" name="圆角矩形 38"/>
          <p:cNvSpPr/>
          <p:nvPr/>
        </p:nvSpPr>
        <p:spPr>
          <a:xfrm>
            <a:off x="2699792" y="3933056"/>
            <a:ext cx="36724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a:t>
            </a:r>
            <a:r>
              <a:rPr lang="zh-CN" altLang="en-US" dirty="0" smtClean="0"/>
              <a:t>对账文件映射关系</a:t>
            </a:r>
            <a:endParaRPr lang="zh-CN" altLang="en-US" dirty="0"/>
          </a:p>
        </p:txBody>
      </p:sp>
      <p:sp>
        <p:nvSpPr>
          <p:cNvPr id="3" name="下箭头 2"/>
          <p:cNvSpPr/>
          <p:nvPr/>
        </p:nvSpPr>
        <p:spPr>
          <a:xfrm>
            <a:off x="4283968" y="234888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303392" y="495602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955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9"/>
          <p:cNvSpPr>
            <a:spLocks noGrp="1"/>
          </p:cNvSpPr>
          <p:nvPr>
            <p:ph type="title"/>
          </p:nvPr>
        </p:nvSpPr>
        <p:spPr>
          <a:xfrm>
            <a:off x="179512" y="476672"/>
            <a:ext cx="2376264" cy="1307465"/>
          </a:xfrm>
        </p:spPr>
        <p:txBody>
          <a:bodyPr>
            <a:normAutofit/>
          </a:bodyPr>
          <a:lstStyle/>
          <a:p>
            <a:pPr algn="l"/>
            <a:r>
              <a:rPr lang="zh-CN" altLang="en-US" dirty="0"/>
              <a:t>结构</a:t>
            </a:r>
          </a:p>
        </p:txBody>
      </p:sp>
      <p:sp>
        <p:nvSpPr>
          <p:cNvPr id="2" name="圆角矩形 1"/>
          <p:cNvSpPr/>
          <p:nvPr/>
        </p:nvSpPr>
        <p:spPr>
          <a:xfrm>
            <a:off x="2699792" y="1340768"/>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查询下游系统交易信息</a:t>
            </a:r>
            <a:endParaRPr lang="zh-CN" altLang="en-US" dirty="0"/>
          </a:p>
        </p:txBody>
      </p:sp>
      <p:sp>
        <p:nvSpPr>
          <p:cNvPr id="35" name="圆角矩形 34"/>
          <p:cNvSpPr/>
          <p:nvPr/>
        </p:nvSpPr>
        <p:spPr>
          <a:xfrm>
            <a:off x="2699792" y="5589240"/>
            <a:ext cx="36724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编辑并存储下游系统交易信息</a:t>
            </a:r>
            <a:endParaRPr lang="zh-CN" altLang="en-US" dirty="0"/>
          </a:p>
        </p:txBody>
      </p:sp>
      <p:sp>
        <p:nvSpPr>
          <p:cNvPr id="38" name="圆角矩形 37"/>
          <p:cNvSpPr/>
          <p:nvPr/>
        </p:nvSpPr>
        <p:spPr>
          <a:xfrm>
            <a:off x="2699792" y="3284984"/>
            <a:ext cx="367240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匹配</a:t>
            </a:r>
            <a:r>
              <a:rPr lang="zh-CN" altLang="en-US" dirty="0" smtClean="0"/>
              <a:t>交易信息对应关系</a:t>
            </a:r>
            <a:endParaRPr lang="zh-CN" altLang="en-US" dirty="0"/>
          </a:p>
        </p:txBody>
      </p:sp>
      <p:sp>
        <p:nvSpPr>
          <p:cNvPr id="3" name="下箭头 2"/>
          <p:cNvSpPr/>
          <p:nvPr/>
        </p:nvSpPr>
        <p:spPr>
          <a:xfrm>
            <a:off x="4283968" y="2507748"/>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303392" y="481200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6621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658</Words>
  <Application>Microsoft Office PowerPoint</Application>
  <PresentationFormat>全屏显示(4:3)</PresentationFormat>
  <Paragraphs>101</Paragraphs>
  <Slides>13</Slides>
  <Notes>8</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对账</vt:lpstr>
      <vt:lpstr>目录</vt:lpstr>
      <vt:lpstr>定义</vt:lpstr>
      <vt:lpstr>名词解释</vt:lpstr>
      <vt:lpstr>名词解释</vt:lpstr>
      <vt:lpstr>结构</vt:lpstr>
      <vt:lpstr>结构</vt:lpstr>
      <vt:lpstr>结构</vt:lpstr>
      <vt:lpstr>结构</vt:lpstr>
      <vt:lpstr>结构</vt:lpstr>
      <vt:lpstr>结构</vt:lpstr>
      <vt:lpstr>结构</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概述</dc:title>
  <dc:creator>CaoYang</dc:creator>
  <cp:lastModifiedBy>61596082@qq.com</cp:lastModifiedBy>
  <cp:revision>258</cp:revision>
  <dcterms:created xsi:type="dcterms:W3CDTF">2017-03-27T06:24:12Z</dcterms:created>
  <dcterms:modified xsi:type="dcterms:W3CDTF">2017-06-01T08:38:06Z</dcterms:modified>
</cp:coreProperties>
</file>