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308" r:id="rId2"/>
    <p:sldId id="309" r:id="rId3"/>
    <p:sldId id="334" r:id="rId4"/>
    <p:sldId id="358" r:id="rId5"/>
    <p:sldId id="359" r:id="rId6"/>
    <p:sldId id="361" r:id="rId7"/>
    <p:sldId id="360" r:id="rId8"/>
    <p:sldId id="340" r:id="rId9"/>
    <p:sldId id="336" r:id="rId10"/>
    <p:sldId id="310" r:id="rId11"/>
    <p:sldId id="312" r:id="rId12"/>
    <p:sldId id="314" r:id="rId13"/>
    <p:sldId id="343" r:id="rId14"/>
    <p:sldId id="311" r:id="rId15"/>
    <p:sldId id="316" r:id="rId16"/>
    <p:sldId id="317" r:id="rId17"/>
    <p:sldId id="319" r:id="rId18"/>
    <p:sldId id="345" r:id="rId19"/>
    <p:sldId id="320" r:id="rId20"/>
    <p:sldId id="318" r:id="rId21"/>
    <p:sldId id="322" r:id="rId22"/>
    <p:sldId id="323" r:id="rId23"/>
    <p:sldId id="348" r:id="rId24"/>
    <p:sldId id="321" r:id="rId25"/>
    <p:sldId id="324" r:id="rId26"/>
    <p:sldId id="363" r:id="rId27"/>
    <p:sldId id="364" r:id="rId28"/>
    <p:sldId id="355" r:id="rId29"/>
    <p:sldId id="349" r:id="rId30"/>
    <p:sldId id="356" r:id="rId31"/>
    <p:sldId id="357" r:id="rId32"/>
    <p:sldId id="350" r:id="rId33"/>
    <p:sldId id="326" r:id="rId34"/>
    <p:sldId id="333" r:id="rId35"/>
    <p:sldId id="327" r:id="rId36"/>
    <p:sldId id="329" r:id="rId37"/>
    <p:sldId id="354" r:id="rId38"/>
    <p:sldId id="352" r:id="rId39"/>
    <p:sldId id="339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7B3A"/>
    <a:srgbClr val="177F8D"/>
    <a:srgbClr val="66FFFF"/>
    <a:srgbClr val="FF9900"/>
    <a:srgbClr val="1B91A1"/>
    <a:srgbClr val="3973AD"/>
    <a:srgbClr val="167784"/>
    <a:srgbClr val="F19E65"/>
    <a:srgbClr val="E3E1E1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25" autoAdjust="0"/>
    <p:restoredTop sz="93979" autoAdjust="0"/>
  </p:normalViewPr>
  <p:slideViewPr>
    <p:cSldViewPr snapToGrid="0" showGuides="1">
      <p:cViewPr varScale="1">
        <p:scale>
          <a:sx n="61" d="100"/>
          <a:sy n="61" d="100"/>
        </p:scale>
        <p:origin x="1144" y="60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-1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6" d="100"/>
        <a:sy n="86" d="100"/>
      </p:scale>
      <p:origin x="0" y="-62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7D5138-42C1-4DE2-AB86-36ECE39B8D04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C34F91F-D722-4BAC-9928-DE4A94F6A2FB}">
      <dgm:prSet phldrT="[Texto]"/>
      <dgm:spPr>
        <a:solidFill>
          <a:schemeClr val="accent6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Inflamação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intersticial</a:t>
          </a:r>
          <a:r>
            <a:rPr lang="en-US" dirty="0" smtClean="0">
              <a:solidFill>
                <a:schemeClr val="tx1"/>
              </a:solidFill>
            </a:rPr>
            <a:t> e edema</a:t>
          </a:r>
          <a:endParaRPr lang="pt-BR" dirty="0">
            <a:solidFill>
              <a:schemeClr val="tx1"/>
            </a:solidFill>
          </a:endParaRPr>
        </a:p>
      </dgm:t>
    </dgm:pt>
    <dgm:pt modelId="{327381AA-BD76-4D48-AEA6-C37ACB1F5A6C}" type="parTrans" cxnId="{47E0CDC3-894E-44D0-977B-C8B2AC4E2723}">
      <dgm:prSet/>
      <dgm:spPr/>
      <dgm:t>
        <a:bodyPr/>
        <a:lstStyle/>
        <a:p>
          <a:endParaRPr lang="pt-BR"/>
        </a:p>
      </dgm:t>
    </dgm:pt>
    <dgm:pt modelId="{1F70F259-0233-49A7-BE0D-AB106C91B3B1}" type="sibTrans" cxnId="{47E0CDC3-894E-44D0-977B-C8B2AC4E2723}">
      <dgm:prSet/>
      <dgm:spPr/>
      <dgm:t>
        <a:bodyPr/>
        <a:lstStyle/>
        <a:p>
          <a:endParaRPr lang="pt-BR"/>
        </a:p>
      </dgm:t>
    </dgm:pt>
    <dgm:pt modelId="{3DBC2B40-B2F9-43F3-A366-E42A364C9B41}">
      <dgm:prSet phldrT="[Texto]"/>
      <dgm:spPr>
        <a:solidFill>
          <a:schemeClr val="accent6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Proteólise</a:t>
          </a:r>
          <a:endParaRPr lang="pt-BR" dirty="0">
            <a:solidFill>
              <a:schemeClr val="tx1"/>
            </a:solidFill>
          </a:endParaRPr>
        </a:p>
      </dgm:t>
    </dgm:pt>
    <dgm:pt modelId="{EC792DFD-83AD-4630-814F-E8A351A2EFAE}" type="parTrans" cxnId="{5060A94D-639C-4064-9B2F-C64126AC435D}">
      <dgm:prSet/>
      <dgm:spPr/>
      <dgm:t>
        <a:bodyPr/>
        <a:lstStyle/>
        <a:p>
          <a:endParaRPr lang="pt-BR"/>
        </a:p>
      </dgm:t>
    </dgm:pt>
    <dgm:pt modelId="{625DA6F9-8CF9-4F6E-9107-0B32FF7AE5A9}" type="sibTrans" cxnId="{5060A94D-639C-4064-9B2F-C64126AC435D}">
      <dgm:prSet/>
      <dgm:spPr/>
      <dgm:t>
        <a:bodyPr/>
        <a:lstStyle/>
        <a:p>
          <a:endParaRPr lang="pt-BR"/>
        </a:p>
      </dgm:t>
    </dgm:pt>
    <dgm:pt modelId="{30F2CD83-81F9-4F98-87FD-43A7E8411808}">
      <dgm:prSet phldrT="[Texto]"/>
      <dgm:spPr>
        <a:solidFill>
          <a:schemeClr val="accent6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Necrose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gordurosa</a:t>
          </a:r>
          <a:endParaRPr lang="pt-BR" dirty="0">
            <a:solidFill>
              <a:schemeClr val="tx1"/>
            </a:solidFill>
          </a:endParaRPr>
        </a:p>
      </dgm:t>
    </dgm:pt>
    <dgm:pt modelId="{962A108B-E6F6-493D-9E1D-7436348D8030}" type="parTrans" cxnId="{670D881B-243B-4CFB-804E-4CD59CAF9143}">
      <dgm:prSet/>
      <dgm:spPr/>
      <dgm:t>
        <a:bodyPr/>
        <a:lstStyle/>
        <a:p>
          <a:endParaRPr lang="pt-BR"/>
        </a:p>
      </dgm:t>
    </dgm:pt>
    <dgm:pt modelId="{3AC52347-0A62-4EA3-A275-414B657A59BE}" type="sibTrans" cxnId="{670D881B-243B-4CFB-804E-4CD59CAF9143}">
      <dgm:prSet/>
      <dgm:spPr/>
      <dgm:t>
        <a:bodyPr/>
        <a:lstStyle/>
        <a:p>
          <a:endParaRPr lang="pt-BR"/>
        </a:p>
      </dgm:t>
    </dgm:pt>
    <dgm:pt modelId="{8C514345-EE95-4100-A496-A72CD22A862D}">
      <dgm:prSet phldrT="[Texto]"/>
      <dgm:spPr>
        <a:solidFill>
          <a:schemeClr val="accent6">
            <a:lumMod val="40000"/>
            <a:lumOff val="6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Lesão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em</a:t>
          </a:r>
          <a:r>
            <a:rPr lang="en-US" dirty="0" smtClean="0">
              <a:solidFill>
                <a:schemeClr val="tx1"/>
              </a:solidFill>
            </a:rPr>
            <a:t> </a:t>
          </a:r>
          <a:r>
            <a:rPr lang="en-US" dirty="0" err="1" smtClean="0">
              <a:solidFill>
                <a:schemeClr val="tx1"/>
              </a:solidFill>
            </a:rPr>
            <a:t>parede</a:t>
          </a:r>
          <a:r>
            <a:rPr lang="en-US" dirty="0" smtClean="0">
              <a:solidFill>
                <a:schemeClr val="tx1"/>
              </a:solidFill>
            </a:rPr>
            <a:t> de </a:t>
          </a:r>
          <a:r>
            <a:rPr lang="en-US" dirty="0" err="1" smtClean="0">
              <a:solidFill>
                <a:schemeClr val="tx1"/>
              </a:solidFill>
            </a:rPr>
            <a:t>vasos</a:t>
          </a:r>
          <a:r>
            <a:rPr lang="en-US" dirty="0" smtClean="0">
              <a:solidFill>
                <a:schemeClr val="tx1"/>
              </a:solidFill>
            </a:rPr>
            <a:t> e </a:t>
          </a:r>
          <a:r>
            <a:rPr lang="en-US" dirty="0" err="1" smtClean="0">
              <a:solidFill>
                <a:schemeClr val="tx1"/>
              </a:solidFill>
            </a:rPr>
            <a:t>hemorragia</a:t>
          </a:r>
          <a:endParaRPr lang="pt-BR" dirty="0">
            <a:solidFill>
              <a:schemeClr val="tx1"/>
            </a:solidFill>
          </a:endParaRPr>
        </a:p>
      </dgm:t>
    </dgm:pt>
    <dgm:pt modelId="{1CE76E80-2123-41B9-9FDC-E09980079DB9}" type="parTrans" cxnId="{9EBBB912-B087-4F13-9607-3EA3EC12B32D}">
      <dgm:prSet/>
      <dgm:spPr/>
      <dgm:t>
        <a:bodyPr/>
        <a:lstStyle/>
        <a:p>
          <a:endParaRPr lang="pt-BR"/>
        </a:p>
      </dgm:t>
    </dgm:pt>
    <dgm:pt modelId="{4FB02456-DB69-40AF-B397-9EAB0902D0DE}" type="sibTrans" cxnId="{9EBBB912-B087-4F13-9607-3EA3EC12B32D}">
      <dgm:prSet/>
      <dgm:spPr/>
      <dgm:t>
        <a:bodyPr/>
        <a:lstStyle/>
        <a:p>
          <a:endParaRPr lang="pt-BR"/>
        </a:p>
      </dgm:t>
    </dgm:pt>
    <dgm:pt modelId="{F85B2E34-B5B3-4C9F-93B1-E567E23B5B6F}" type="pres">
      <dgm:prSet presAssocID="{677D5138-42C1-4DE2-AB86-36ECE39B8D04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A991E95D-91DB-4031-B94F-6E1F50BEBC59}" type="pres">
      <dgm:prSet presAssocID="{677D5138-42C1-4DE2-AB86-36ECE39B8D04}" presName="axisShape" presStyleLbl="bgShp" presStyleIdx="0" presStyleCnt="1"/>
      <dgm:spPr>
        <a:solidFill>
          <a:schemeClr val="bg1"/>
        </a:solidFill>
        <a:ln>
          <a:solidFill>
            <a:schemeClr val="tx1"/>
          </a:solidFill>
        </a:ln>
      </dgm:spPr>
    </dgm:pt>
    <dgm:pt modelId="{A80DB1AA-DB56-4F02-B42C-994AD9DA4383}" type="pres">
      <dgm:prSet presAssocID="{677D5138-42C1-4DE2-AB86-36ECE39B8D04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05995D7B-AA57-47AE-841D-54011F6453A3}" type="pres">
      <dgm:prSet presAssocID="{677D5138-42C1-4DE2-AB86-36ECE39B8D04}" presName="rect2" presStyleLbl="node1" presStyleIdx="1" presStyleCnt="4" custLinFactNeighborX="46" custLinFactNeighborY="119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C2AD51EF-5F4D-4BEB-8B82-ECE7BC7792EE}" type="pres">
      <dgm:prSet presAssocID="{677D5138-42C1-4DE2-AB86-36ECE39B8D04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272333B5-5F73-480F-B489-46732D8CB654}" type="pres">
      <dgm:prSet presAssocID="{677D5138-42C1-4DE2-AB86-36ECE39B8D04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B6CD512-A74A-439E-8FAB-A68050794D7A}" type="presOf" srcId="{3DBC2B40-B2F9-43F3-A366-E42A364C9B41}" destId="{05995D7B-AA57-47AE-841D-54011F6453A3}" srcOrd="0" destOrd="0" presId="urn:microsoft.com/office/officeart/2005/8/layout/matrix2"/>
    <dgm:cxn modelId="{3A772CD3-3314-4928-95A4-C33897E73025}" type="presOf" srcId="{8C514345-EE95-4100-A496-A72CD22A862D}" destId="{272333B5-5F73-480F-B489-46732D8CB654}" srcOrd="0" destOrd="0" presId="urn:microsoft.com/office/officeart/2005/8/layout/matrix2"/>
    <dgm:cxn modelId="{964B501E-AF53-48CB-A7E9-57F7F2C0E75D}" type="presOf" srcId="{BC34F91F-D722-4BAC-9928-DE4A94F6A2FB}" destId="{A80DB1AA-DB56-4F02-B42C-994AD9DA4383}" srcOrd="0" destOrd="0" presId="urn:microsoft.com/office/officeart/2005/8/layout/matrix2"/>
    <dgm:cxn modelId="{47E0CDC3-894E-44D0-977B-C8B2AC4E2723}" srcId="{677D5138-42C1-4DE2-AB86-36ECE39B8D04}" destId="{BC34F91F-D722-4BAC-9928-DE4A94F6A2FB}" srcOrd="0" destOrd="0" parTransId="{327381AA-BD76-4D48-AEA6-C37ACB1F5A6C}" sibTransId="{1F70F259-0233-49A7-BE0D-AB106C91B3B1}"/>
    <dgm:cxn modelId="{5060A94D-639C-4064-9B2F-C64126AC435D}" srcId="{677D5138-42C1-4DE2-AB86-36ECE39B8D04}" destId="{3DBC2B40-B2F9-43F3-A366-E42A364C9B41}" srcOrd="1" destOrd="0" parTransId="{EC792DFD-83AD-4630-814F-E8A351A2EFAE}" sibTransId="{625DA6F9-8CF9-4F6E-9107-0B32FF7AE5A9}"/>
    <dgm:cxn modelId="{CE4B5D1B-70FA-4CFF-9894-C0C3F5FDE049}" type="presOf" srcId="{30F2CD83-81F9-4F98-87FD-43A7E8411808}" destId="{C2AD51EF-5F4D-4BEB-8B82-ECE7BC7792EE}" srcOrd="0" destOrd="0" presId="urn:microsoft.com/office/officeart/2005/8/layout/matrix2"/>
    <dgm:cxn modelId="{670D881B-243B-4CFB-804E-4CD59CAF9143}" srcId="{677D5138-42C1-4DE2-AB86-36ECE39B8D04}" destId="{30F2CD83-81F9-4F98-87FD-43A7E8411808}" srcOrd="2" destOrd="0" parTransId="{962A108B-E6F6-493D-9E1D-7436348D8030}" sibTransId="{3AC52347-0A62-4EA3-A275-414B657A59BE}"/>
    <dgm:cxn modelId="{9EBBB912-B087-4F13-9607-3EA3EC12B32D}" srcId="{677D5138-42C1-4DE2-AB86-36ECE39B8D04}" destId="{8C514345-EE95-4100-A496-A72CD22A862D}" srcOrd="3" destOrd="0" parTransId="{1CE76E80-2123-41B9-9FDC-E09980079DB9}" sibTransId="{4FB02456-DB69-40AF-B397-9EAB0902D0DE}"/>
    <dgm:cxn modelId="{83916D9B-FBA5-4C48-84AD-F278E24E24DF}" type="presOf" srcId="{677D5138-42C1-4DE2-AB86-36ECE39B8D04}" destId="{F85B2E34-B5B3-4C9F-93B1-E567E23B5B6F}" srcOrd="0" destOrd="0" presId="urn:microsoft.com/office/officeart/2005/8/layout/matrix2"/>
    <dgm:cxn modelId="{BC61C943-8391-4FC2-90FB-A8FDB9F1FF89}" type="presParOf" srcId="{F85B2E34-B5B3-4C9F-93B1-E567E23B5B6F}" destId="{A991E95D-91DB-4031-B94F-6E1F50BEBC59}" srcOrd="0" destOrd="0" presId="urn:microsoft.com/office/officeart/2005/8/layout/matrix2"/>
    <dgm:cxn modelId="{2C057051-320D-4ABB-A9CF-8FBBD1AF2549}" type="presParOf" srcId="{F85B2E34-B5B3-4C9F-93B1-E567E23B5B6F}" destId="{A80DB1AA-DB56-4F02-B42C-994AD9DA4383}" srcOrd="1" destOrd="0" presId="urn:microsoft.com/office/officeart/2005/8/layout/matrix2"/>
    <dgm:cxn modelId="{AB3AC136-4226-4A4F-AFC6-8A9E2788FDAF}" type="presParOf" srcId="{F85B2E34-B5B3-4C9F-93B1-E567E23B5B6F}" destId="{05995D7B-AA57-47AE-841D-54011F6453A3}" srcOrd="2" destOrd="0" presId="urn:microsoft.com/office/officeart/2005/8/layout/matrix2"/>
    <dgm:cxn modelId="{616B0AF7-E830-4601-9D37-C7A05B8FC0E2}" type="presParOf" srcId="{F85B2E34-B5B3-4C9F-93B1-E567E23B5B6F}" destId="{C2AD51EF-5F4D-4BEB-8B82-ECE7BC7792EE}" srcOrd="3" destOrd="0" presId="urn:microsoft.com/office/officeart/2005/8/layout/matrix2"/>
    <dgm:cxn modelId="{B90DF0CF-2126-4646-AE0B-A0489668416E}" type="presParOf" srcId="{F85B2E34-B5B3-4C9F-93B1-E567E23B5B6F}" destId="{272333B5-5F73-480F-B489-46732D8CB654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1E95D-91DB-4031-B94F-6E1F50BEBC59}">
      <dsp:nvSpPr>
        <dsp:cNvPr id="0" name=""/>
        <dsp:cNvSpPr/>
      </dsp:nvSpPr>
      <dsp:spPr>
        <a:xfrm>
          <a:off x="1082177" y="0"/>
          <a:ext cx="4147292" cy="4147292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bg1"/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0DB1AA-DB56-4F02-B42C-994AD9DA4383}">
      <dsp:nvSpPr>
        <dsp:cNvPr id="0" name=""/>
        <dsp:cNvSpPr/>
      </dsp:nvSpPr>
      <dsp:spPr>
        <a:xfrm>
          <a:off x="1351750" y="269573"/>
          <a:ext cx="1658916" cy="1658916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solidFill>
                <a:schemeClr val="tx1"/>
              </a:solidFill>
            </a:rPr>
            <a:t>Inflamação</a:t>
          </a:r>
          <a:r>
            <a:rPr lang="en-US" sz="2200" kern="1200" dirty="0" smtClean="0">
              <a:solidFill>
                <a:schemeClr val="tx1"/>
              </a:solidFill>
            </a:rPr>
            <a:t> </a:t>
          </a:r>
          <a:r>
            <a:rPr lang="en-US" sz="2200" kern="1200" dirty="0" err="1" smtClean="0">
              <a:solidFill>
                <a:schemeClr val="tx1"/>
              </a:solidFill>
            </a:rPr>
            <a:t>intersticial</a:t>
          </a:r>
          <a:r>
            <a:rPr lang="en-US" sz="2200" kern="1200" dirty="0" smtClean="0">
              <a:solidFill>
                <a:schemeClr val="tx1"/>
              </a:solidFill>
            </a:rPr>
            <a:t> e edema</a:t>
          </a:r>
          <a:endParaRPr lang="pt-BR" sz="2200" kern="1200" dirty="0">
            <a:solidFill>
              <a:schemeClr val="tx1"/>
            </a:solidFill>
          </a:endParaRPr>
        </a:p>
      </dsp:txBody>
      <dsp:txXfrm>
        <a:off x="1432732" y="350555"/>
        <a:ext cx="1496952" cy="1496952"/>
      </dsp:txXfrm>
    </dsp:sp>
    <dsp:sp modelId="{05995D7B-AA57-47AE-841D-54011F6453A3}">
      <dsp:nvSpPr>
        <dsp:cNvPr id="0" name=""/>
        <dsp:cNvSpPr/>
      </dsp:nvSpPr>
      <dsp:spPr>
        <a:xfrm>
          <a:off x="3301741" y="289414"/>
          <a:ext cx="1658916" cy="1658916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solidFill>
                <a:schemeClr val="tx1"/>
              </a:solidFill>
            </a:rPr>
            <a:t>Proteólise</a:t>
          </a:r>
          <a:endParaRPr lang="pt-BR" sz="2200" kern="1200" dirty="0">
            <a:solidFill>
              <a:schemeClr val="tx1"/>
            </a:solidFill>
          </a:endParaRPr>
        </a:p>
      </dsp:txBody>
      <dsp:txXfrm>
        <a:off x="3382723" y="370396"/>
        <a:ext cx="1496952" cy="1496952"/>
      </dsp:txXfrm>
    </dsp:sp>
    <dsp:sp modelId="{C2AD51EF-5F4D-4BEB-8B82-ECE7BC7792EE}">
      <dsp:nvSpPr>
        <dsp:cNvPr id="0" name=""/>
        <dsp:cNvSpPr/>
      </dsp:nvSpPr>
      <dsp:spPr>
        <a:xfrm>
          <a:off x="1351750" y="2218801"/>
          <a:ext cx="1658916" cy="1658916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solidFill>
                <a:schemeClr val="tx1"/>
              </a:solidFill>
            </a:rPr>
            <a:t>Necrose</a:t>
          </a:r>
          <a:r>
            <a:rPr lang="en-US" sz="2200" kern="1200" dirty="0" smtClean="0">
              <a:solidFill>
                <a:schemeClr val="tx1"/>
              </a:solidFill>
            </a:rPr>
            <a:t> </a:t>
          </a:r>
          <a:r>
            <a:rPr lang="en-US" sz="2200" kern="1200" dirty="0" err="1" smtClean="0">
              <a:solidFill>
                <a:schemeClr val="tx1"/>
              </a:solidFill>
            </a:rPr>
            <a:t>gordurosa</a:t>
          </a:r>
          <a:endParaRPr lang="pt-BR" sz="2200" kern="1200" dirty="0">
            <a:solidFill>
              <a:schemeClr val="tx1"/>
            </a:solidFill>
          </a:endParaRPr>
        </a:p>
      </dsp:txBody>
      <dsp:txXfrm>
        <a:off x="1432732" y="2299783"/>
        <a:ext cx="1496952" cy="1496952"/>
      </dsp:txXfrm>
    </dsp:sp>
    <dsp:sp modelId="{272333B5-5F73-480F-B489-46732D8CB654}">
      <dsp:nvSpPr>
        <dsp:cNvPr id="0" name=""/>
        <dsp:cNvSpPr/>
      </dsp:nvSpPr>
      <dsp:spPr>
        <a:xfrm>
          <a:off x="3300978" y="2218801"/>
          <a:ext cx="1658916" cy="1658916"/>
        </a:xfrm>
        <a:prstGeom prst="roundRect">
          <a:avLst/>
        </a:prstGeom>
        <a:solidFill>
          <a:schemeClr val="accent6">
            <a:lumMod val="40000"/>
            <a:lumOff val="6000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err="1" smtClean="0">
              <a:solidFill>
                <a:schemeClr val="tx1"/>
              </a:solidFill>
            </a:rPr>
            <a:t>Lesão</a:t>
          </a:r>
          <a:r>
            <a:rPr lang="en-US" sz="2200" kern="1200" dirty="0" smtClean="0">
              <a:solidFill>
                <a:schemeClr val="tx1"/>
              </a:solidFill>
            </a:rPr>
            <a:t> </a:t>
          </a:r>
          <a:r>
            <a:rPr lang="en-US" sz="2200" kern="1200" dirty="0" err="1" smtClean="0">
              <a:solidFill>
                <a:schemeClr val="tx1"/>
              </a:solidFill>
            </a:rPr>
            <a:t>em</a:t>
          </a:r>
          <a:r>
            <a:rPr lang="en-US" sz="2200" kern="1200" dirty="0" smtClean="0">
              <a:solidFill>
                <a:schemeClr val="tx1"/>
              </a:solidFill>
            </a:rPr>
            <a:t> </a:t>
          </a:r>
          <a:r>
            <a:rPr lang="en-US" sz="2200" kern="1200" dirty="0" err="1" smtClean="0">
              <a:solidFill>
                <a:schemeClr val="tx1"/>
              </a:solidFill>
            </a:rPr>
            <a:t>parede</a:t>
          </a:r>
          <a:r>
            <a:rPr lang="en-US" sz="2200" kern="1200" dirty="0" smtClean="0">
              <a:solidFill>
                <a:schemeClr val="tx1"/>
              </a:solidFill>
            </a:rPr>
            <a:t> de </a:t>
          </a:r>
          <a:r>
            <a:rPr lang="en-US" sz="2200" kern="1200" dirty="0" err="1" smtClean="0">
              <a:solidFill>
                <a:schemeClr val="tx1"/>
              </a:solidFill>
            </a:rPr>
            <a:t>vasos</a:t>
          </a:r>
          <a:r>
            <a:rPr lang="en-US" sz="2200" kern="1200" dirty="0" smtClean="0">
              <a:solidFill>
                <a:schemeClr val="tx1"/>
              </a:solidFill>
            </a:rPr>
            <a:t> e </a:t>
          </a:r>
          <a:r>
            <a:rPr lang="en-US" sz="2200" kern="1200" dirty="0" err="1" smtClean="0">
              <a:solidFill>
                <a:schemeClr val="tx1"/>
              </a:solidFill>
            </a:rPr>
            <a:t>hemorragia</a:t>
          </a:r>
          <a:endParaRPr lang="pt-BR" sz="2200" kern="1200" dirty="0">
            <a:solidFill>
              <a:schemeClr val="tx1"/>
            </a:solidFill>
          </a:endParaRPr>
        </a:p>
      </dsp:txBody>
      <dsp:txXfrm>
        <a:off x="3381960" y="2299783"/>
        <a:ext cx="1496952" cy="1496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BDB0A-CBD8-4774-97AB-DF4458624738}" type="datetimeFigureOut">
              <a:rPr lang="pt-BR" smtClean="0"/>
              <a:t>02/06/2024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1A72C-4C18-4137-B8BB-DEE107C49D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021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third day after hospital admission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the best cut-off time for early EN (with an area under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curve of 0.744), by reducing the risk of secondary infection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improving the nutritional status of patients, with a better</a:t>
            </a:r>
          </a:p>
          <a:p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tolerance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[50].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1A72C-4C18-4137-B8BB-DEE107C49D0B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8412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third day after hospital admission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was the best cut-off time for early EN (with an area under the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curve of 0.744), by reducing the risk of secondary infection and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improving the nutritional status of patients, with a better</a:t>
            </a:r>
          </a:p>
          <a:p>
            <a:r>
              <a:rPr lang="pt-B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tolerance</a:t>
            </a:r>
            <a:r>
              <a:rPr lang="pt-B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[50].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1A72C-4C18-4137-B8BB-DEE107C49D0B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978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Compared with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nasojejunal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tubes, nasogastric tubes are much easier to place, more convenient and cheaper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1A72C-4C18-4137-B8BB-DEE107C49D0B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601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D1A72C-4C18-4137-B8BB-DEE107C49D0B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362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039F87B-A743-4A8F-BCCD-A4B9547081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21" y="194940"/>
            <a:ext cx="889278" cy="889278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0BE03257-F09A-4E00-B841-5DA1A1042FD5}"/>
              </a:ext>
            </a:extLst>
          </p:cNvPr>
          <p:cNvGrpSpPr/>
          <p:nvPr userDrawn="1"/>
        </p:nvGrpSpPr>
        <p:grpSpPr>
          <a:xfrm>
            <a:off x="-9236" y="6566769"/>
            <a:ext cx="12201236" cy="291123"/>
            <a:chOff x="-3798" y="6566769"/>
            <a:chExt cx="12201236" cy="291123"/>
          </a:xfrm>
        </p:grpSpPr>
        <p:sp>
          <p:nvSpPr>
            <p:cNvPr id="5" name="Rectangle 15">
              <a:extLst>
                <a:ext uri="{FF2B5EF4-FFF2-40B4-BE49-F238E27FC236}">
                  <a16:creationId xmlns:a16="http://schemas.microsoft.com/office/drawing/2014/main" id="{9EF50FB4-1E82-435B-9FC5-4ED6051E15B1}"/>
                </a:ext>
              </a:extLst>
            </p:cNvPr>
            <p:cNvSpPr/>
            <p:nvPr userDrawn="1"/>
          </p:nvSpPr>
          <p:spPr>
            <a:xfrm>
              <a:off x="5438" y="6778313"/>
              <a:ext cx="12192000" cy="79579"/>
            </a:xfrm>
            <a:prstGeom prst="rect">
              <a:avLst/>
            </a:prstGeom>
            <a:solidFill>
              <a:srgbClr val="FCB421"/>
            </a:solidFill>
            <a:ln>
              <a:solidFill>
                <a:srgbClr val="FCB4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6" name="Rectangle 15">
              <a:extLst>
                <a:ext uri="{FF2B5EF4-FFF2-40B4-BE49-F238E27FC236}">
                  <a16:creationId xmlns:a16="http://schemas.microsoft.com/office/drawing/2014/main" id="{9EF50FB4-1E82-435B-9FC5-4ED6051E15B1}"/>
                </a:ext>
              </a:extLst>
            </p:cNvPr>
            <p:cNvSpPr/>
            <p:nvPr userDrawn="1"/>
          </p:nvSpPr>
          <p:spPr>
            <a:xfrm>
              <a:off x="-3798" y="6677353"/>
              <a:ext cx="12192000" cy="87537"/>
            </a:xfrm>
            <a:prstGeom prst="rect">
              <a:avLst/>
            </a:prstGeom>
            <a:solidFill>
              <a:srgbClr val="64C4D2"/>
            </a:solidFill>
            <a:ln>
              <a:solidFill>
                <a:srgbClr val="64C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7" name="Rectangle 15">
              <a:extLst>
                <a:ext uri="{FF2B5EF4-FFF2-40B4-BE49-F238E27FC236}">
                  <a16:creationId xmlns:a16="http://schemas.microsoft.com/office/drawing/2014/main" id="{9EF50FB4-1E82-435B-9FC5-4ED6051E15B1}"/>
                </a:ext>
              </a:extLst>
            </p:cNvPr>
            <p:cNvSpPr/>
            <p:nvPr userDrawn="1"/>
          </p:nvSpPr>
          <p:spPr>
            <a:xfrm>
              <a:off x="5437" y="6566769"/>
              <a:ext cx="12192000" cy="96291"/>
            </a:xfrm>
            <a:prstGeom prst="rect">
              <a:avLst/>
            </a:prstGeom>
            <a:solidFill>
              <a:srgbClr val="1094AB"/>
            </a:solidFill>
            <a:ln>
              <a:solidFill>
                <a:srgbClr val="1094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56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F77EF-268E-43E6-B768-D6132F13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764" y="457200"/>
            <a:ext cx="35112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11E29F-D3F2-4F0B-894E-126CCFFE7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89D5A-9BD5-4FCD-8840-9AE10AF5D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ACB4F-E6BC-4508-A633-0B96E3372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EAC5-9874-4A8E-BB8D-4A7F280CDF79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02/06/2024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49485-5E79-4FC1-AF40-DCD60F5BA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9FD22-B13D-4A18-8C8F-180766C38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FBD9-5418-4243-B6E9-0F8C5677D51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A71F8AB-61E3-4E35-9198-37182C2CF5CB}"/>
              </a:ext>
            </a:extLst>
          </p:cNvPr>
          <p:cNvGrpSpPr/>
          <p:nvPr userDrawn="1"/>
        </p:nvGrpSpPr>
        <p:grpSpPr>
          <a:xfrm>
            <a:off x="-9236" y="6566769"/>
            <a:ext cx="12201236" cy="291123"/>
            <a:chOff x="-3798" y="6566769"/>
            <a:chExt cx="12201236" cy="291123"/>
          </a:xfrm>
        </p:grpSpPr>
        <p:sp>
          <p:nvSpPr>
            <p:cNvPr id="10" name="Rectangle 15">
              <a:extLst>
                <a:ext uri="{FF2B5EF4-FFF2-40B4-BE49-F238E27FC236}">
                  <a16:creationId xmlns:a16="http://schemas.microsoft.com/office/drawing/2014/main" id="{7663B0AC-CF57-4475-99E4-BEBAF3EC6E28}"/>
                </a:ext>
              </a:extLst>
            </p:cNvPr>
            <p:cNvSpPr/>
            <p:nvPr userDrawn="1"/>
          </p:nvSpPr>
          <p:spPr>
            <a:xfrm>
              <a:off x="5438" y="6778313"/>
              <a:ext cx="12192000" cy="79579"/>
            </a:xfrm>
            <a:prstGeom prst="rect">
              <a:avLst/>
            </a:prstGeom>
            <a:solidFill>
              <a:srgbClr val="FCB421"/>
            </a:solidFill>
            <a:ln>
              <a:solidFill>
                <a:srgbClr val="FCB4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D66DCDBD-D524-4DFC-814C-FEE4DBB1542A}"/>
                </a:ext>
              </a:extLst>
            </p:cNvPr>
            <p:cNvSpPr/>
            <p:nvPr userDrawn="1"/>
          </p:nvSpPr>
          <p:spPr>
            <a:xfrm>
              <a:off x="-3798" y="6677353"/>
              <a:ext cx="12192000" cy="87537"/>
            </a:xfrm>
            <a:prstGeom prst="rect">
              <a:avLst/>
            </a:prstGeom>
            <a:solidFill>
              <a:srgbClr val="64C4D2"/>
            </a:solidFill>
            <a:ln>
              <a:solidFill>
                <a:srgbClr val="64C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534041AB-2069-45A0-849D-627E5ED64A9A}"/>
                </a:ext>
              </a:extLst>
            </p:cNvPr>
            <p:cNvSpPr/>
            <p:nvPr userDrawn="1"/>
          </p:nvSpPr>
          <p:spPr>
            <a:xfrm>
              <a:off x="5437" y="6566769"/>
              <a:ext cx="12192000" cy="96291"/>
            </a:xfrm>
            <a:prstGeom prst="rect">
              <a:avLst/>
            </a:prstGeom>
            <a:solidFill>
              <a:srgbClr val="1094AB"/>
            </a:solidFill>
            <a:ln>
              <a:solidFill>
                <a:srgbClr val="1094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</p:grpSp>
      <p:pic>
        <p:nvPicPr>
          <p:cNvPr id="13" name="Picture 17">
            <a:extLst>
              <a:ext uri="{FF2B5EF4-FFF2-40B4-BE49-F238E27FC236}">
                <a16:creationId xmlns:a16="http://schemas.microsoft.com/office/drawing/2014/main" id="{D1766AB8-D878-4021-9C5F-7F8E840818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21" y="194940"/>
            <a:ext cx="889278" cy="8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2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65720-51BB-4716-A56E-E8BD81289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10134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B2E4D-30D0-49B4-BD81-22E2F7D99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AAD80-38EB-4C26-AF7E-AE75A1D07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EAC5-9874-4A8E-BB8D-4A7F280CDF79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02/06/2024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27D55-7245-4578-9545-F2E9E32CD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A112C-7A2D-4AD3-8077-F440B040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FBD9-5418-4243-B6E9-0F8C5677D51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8CE55F9E-4961-4647-874A-43F771AE5305}"/>
              </a:ext>
            </a:extLst>
          </p:cNvPr>
          <p:cNvGrpSpPr/>
          <p:nvPr userDrawn="1"/>
        </p:nvGrpSpPr>
        <p:grpSpPr>
          <a:xfrm>
            <a:off x="-9236" y="6566769"/>
            <a:ext cx="12201236" cy="291123"/>
            <a:chOff x="-3798" y="6566769"/>
            <a:chExt cx="12201236" cy="291123"/>
          </a:xfrm>
        </p:grpSpPr>
        <p:sp>
          <p:nvSpPr>
            <p:cNvPr id="9" name="Rectangle 15">
              <a:extLst>
                <a:ext uri="{FF2B5EF4-FFF2-40B4-BE49-F238E27FC236}">
                  <a16:creationId xmlns:a16="http://schemas.microsoft.com/office/drawing/2014/main" id="{028DE867-5C0D-412D-8B29-F57482CBC632}"/>
                </a:ext>
              </a:extLst>
            </p:cNvPr>
            <p:cNvSpPr/>
            <p:nvPr userDrawn="1"/>
          </p:nvSpPr>
          <p:spPr>
            <a:xfrm>
              <a:off x="5438" y="6778313"/>
              <a:ext cx="12192000" cy="79579"/>
            </a:xfrm>
            <a:prstGeom prst="rect">
              <a:avLst/>
            </a:prstGeom>
            <a:solidFill>
              <a:srgbClr val="FCB421"/>
            </a:solidFill>
            <a:ln>
              <a:solidFill>
                <a:srgbClr val="FCB4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10" name="Rectangle 15">
              <a:extLst>
                <a:ext uri="{FF2B5EF4-FFF2-40B4-BE49-F238E27FC236}">
                  <a16:creationId xmlns:a16="http://schemas.microsoft.com/office/drawing/2014/main" id="{35E0CDCB-AC80-4A8C-ADED-F94C904606D7}"/>
                </a:ext>
              </a:extLst>
            </p:cNvPr>
            <p:cNvSpPr/>
            <p:nvPr userDrawn="1"/>
          </p:nvSpPr>
          <p:spPr>
            <a:xfrm>
              <a:off x="-3798" y="6677353"/>
              <a:ext cx="12192000" cy="87537"/>
            </a:xfrm>
            <a:prstGeom prst="rect">
              <a:avLst/>
            </a:prstGeom>
            <a:solidFill>
              <a:srgbClr val="64C4D2"/>
            </a:solidFill>
            <a:ln>
              <a:solidFill>
                <a:srgbClr val="64C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CFA76DC1-87EA-4322-B705-225525BF5622}"/>
                </a:ext>
              </a:extLst>
            </p:cNvPr>
            <p:cNvSpPr/>
            <p:nvPr userDrawn="1"/>
          </p:nvSpPr>
          <p:spPr>
            <a:xfrm>
              <a:off x="5437" y="6566769"/>
              <a:ext cx="12192000" cy="96291"/>
            </a:xfrm>
            <a:prstGeom prst="rect">
              <a:avLst/>
            </a:prstGeom>
            <a:solidFill>
              <a:srgbClr val="1094AB"/>
            </a:solidFill>
            <a:ln>
              <a:solidFill>
                <a:srgbClr val="1094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7">
            <a:extLst>
              <a:ext uri="{FF2B5EF4-FFF2-40B4-BE49-F238E27FC236}">
                <a16:creationId xmlns:a16="http://schemas.microsoft.com/office/drawing/2014/main" id="{9A7D923F-3963-4CFC-93DC-2789E6D9B8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21" y="194940"/>
            <a:ext cx="889278" cy="8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75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F2D54F-F565-40E1-8E7D-8836A64584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2712F-57F1-40F3-A318-43411F657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68320-613D-44B7-890F-A16D08E5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EAC5-9874-4A8E-BB8D-4A7F280CDF79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02/06/2024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E5727-A860-40BD-B8A6-AB32F778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15A99-0671-47DE-BE85-AE54623D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FBD9-5418-4243-B6E9-0F8C5677D51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94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5E2D-C490-46B9-A76C-8A79669F2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490" y="365125"/>
            <a:ext cx="10162309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E4B5A-D384-4517-9332-6B7F86327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C6B99-B282-496B-8E41-169A255D3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EAC5-9874-4A8E-BB8D-4A7F280CDF79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02/06/2024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AEDB7-0631-4F96-9A4A-15A58BEA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CAB1E-B402-4C0B-8956-7E5FDF09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FBD9-5418-4243-B6E9-0F8C5677D51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88EE488E-535D-4B4B-9DB6-05CEF34E3007}"/>
              </a:ext>
            </a:extLst>
          </p:cNvPr>
          <p:cNvGrpSpPr/>
          <p:nvPr userDrawn="1"/>
        </p:nvGrpSpPr>
        <p:grpSpPr>
          <a:xfrm>
            <a:off x="-9236" y="6566769"/>
            <a:ext cx="12201236" cy="291123"/>
            <a:chOff x="-3798" y="6566769"/>
            <a:chExt cx="12201236" cy="291123"/>
          </a:xfrm>
        </p:grpSpPr>
        <p:sp>
          <p:nvSpPr>
            <p:cNvPr id="9" name="Rectangle 15">
              <a:extLst>
                <a:ext uri="{FF2B5EF4-FFF2-40B4-BE49-F238E27FC236}">
                  <a16:creationId xmlns:a16="http://schemas.microsoft.com/office/drawing/2014/main" id="{D68287EE-3D1B-450E-B94C-FFB75E88A5B1}"/>
                </a:ext>
              </a:extLst>
            </p:cNvPr>
            <p:cNvSpPr/>
            <p:nvPr userDrawn="1"/>
          </p:nvSpPr>
          <p:spPr>
            <a:xfrm>
              <a:off x="5438" y="6778313"/>
              <a:ext cx="12192000" cy="79579"/>
            </a:xfrm>
            <a:prstGeom prst="rect">
              <a:avLst/>
            </a:prstGeom>
            <a:solidFill>
              <a:srgbClr val="FCB421"/>
            </a:solidFill>
            <a:ln>
              <a:solidFill>
                <a:srgbClr val="FCB4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10" name="Rectangle 15">
              <a:extLst>
                <a:ext uri="{FF2B5EF4-FFF2-40B4-BE49-F238E27FC236}">
                  <a16:creationId xmlns:a16="http://schemas.microsoft.com/office/drawing/2014/main" id="{A0D94A6B-0116-426D-8D28-B8BD80CAD166}"/>
                </a:ext>
              </a:extLst>
            </p:cNvPr>
            <p:cNvSpPr/>
            <p:nvPr userDrawn="1"/>
          </p:nvSpPr>
          <p:spPr>
            <a:xfrm>
              <a:off x="-3798" y="6677353"/>
              <a:ext cx="12192000" cy="87537"/>
            </a:xfrm>
            <a:prstGeom prst="rect">
              <a:avLst/>
            </a:prstGeom>
            <a:solidFill>
              <a:srgbClr val="64C4D2"/>
            </a:solidFill>
            <a:ln>
              <a:solidFill>
                <a:srgbClr val="64C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4E1029E9-9EAA-4AE6-B43F-A2FAA996B083}"/>
                </a:ext>
              </a:extLst>
            </p:cNvPr>
            <p:cNvSpPr/>
            <p:nvPr userDrawn="1"/>
          </p:nvSpPr>
          <p:spPr>
            <a:xfrm>
              <a:off x="5437" y="6566769"/>
              <a:ext cx="12192000" cy="96291"/>
            </a:xfrm>
            <a:prstGeom prst="rect">
              <a:avLst/>
            </a:prstGeom>
            <a:solidFill>
              <a:srgbClr val="1094AB"/>
            </a:solidFill>
            <a:ln>
              <a:solidFill>
                <a:srgbClr val="1094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7">
            <a:extLst>
              <a:ext uri="{FF2B5EF4-FFF2-40B4-BE49-F238E27FC236}">
                <a16:creationId xmlns:a16="http://schemas.microsoft.com/office/drawing/2014/main" id="{C6C95C06-5B25-46E6-A974-C16A1A8B3D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21" y="194940"/>
            <a:ext cx="889278" cy="8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06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85C89-45D8-4589-948D-996FB366E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054" y="365125"/>
            <a:ext cx="1012074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E51F0-EE09-4E34-A4EE-06BB5CEC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EAC5-9874-4A8E-BB8D-4A7F280CDF79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02/06/2024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BD821-4FBB-4795-B48C-6DA1C374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AF8DC-5C4B-49A5-A134-1FB9AB2E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FBD9-5418-4243-B6E9-0F8C5677D51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9B9809A1-3302-46D6-AB2D-6184F31F505D}"/>
              </a:ext>
            </a:extLst>
          </p:cNvPr>
          <p:cNvGrpSpPr/>
          <p:nvPr userDrawn="1"/>
        </p:nvGrpSpPr>
        <p:grpSpPr>
          <a:xfrm>
            <a:off x="-9236" y="6566769"/>
            <a:ext cx="12201236" cy="291123"/>
            <a:chOff x="-3798" y="6566769"/>
            <a:chExt cx="12201236" cy="291123"/>
          </a:xfrm>
        </p:grpSpPr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379A2501-1246-414E-82C0-35EA488141BC}"/>
                </a:ext>
              </a:extLst>
            </p:cNvPr>
            <p:cNvSpPr/>
            <p:nvPr userDrawn="1"/>
          </p:nvSpPr>
          <p:spPr>
            <a:xfrm>
              <a:off x="5438" y="6778313"/>
              <a:ext cx="12192000" cy="79579"/>
            </a:xfrm>
            <a:prstGeom prst="rect">
              <a:avLst/>
            </a:prstGeom>
            <a:solidFill>
              <a:srgbClr val="FCB421"/>
            </a:solidFill>
            <a:ln>
              <a:solidFill>
                <a:srgbClr val="FCB4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9" name="Rectangle 15">
              <a:extLst>
                <a:ext uri="{FF2B5EF4-FFF2-40B4-BE49-F238E27FC236}">
                  <a16:creationId xmlns:a16="http://schemas.microsoft.com/office/drawing/2014/main" id="{BC85957D-FABA-4FEB-A757-1204B7B2FBDF}"/>
                </a:ext>
              </a:extLst>
            </p:cNvPr>
            <p:cNvSpPr/>
            <p:nvPr userDrawn="1"/>
          </p:nvSpPr>
          <p:spPr>
            <a:xfrm>
              <a:off x="-3798" y="6677353"/>
              <a:ext cx="12192000" cy="87537"/>
            </a:xfrm>
            <a:prstGeom prst="rect">
              <a:avLst/>
            </a:prstGeom>
            <a:solidFill>
              <a:srgbClr val="64C4D2"/>
            </a:solidFill>
            <a:ln>
              <a:solidFill>
                <a:srgbClr val="64C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10" name="Rectangle 15">
              <a:extLst>
                <a:ext uri="{FF2B5EF4-FFF2-40B4-BE49-F238E27FC236}">
                  <a16:creationId xmlns:a16="http://schemas.microsoft.com/office/drawing/2014/main" id="{46320F61-60FE-42AD-8322-1A0A1ED8DC7C}"/>
                </a:ext>
              </a:extLst>
            </p:cNvPr>
            <p:cNvSpPr/>
            <p:nvPr userDrawn="1"/>
          </p:nvSpPr>
          <p:spPr>
            <a:xfrm>
              <a:off x="5437" y="6566769"/>
              <a:ext cx="12192000" cy="96291"/>
            </a:xfrm>
            <a:prstGeom prst="rect">
              <a:avLst/>
            </a:prstGeom>
            <a:solidFill>
              <a:srgbClr val="1094AB"/>
            </a:solidFill>
            <a:ln>
              <a:solidFill>
                <a:srgbClr val="1094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</p:grpSp>
      <p:pic>
        <p:nvPicPr>
          <p:cNvPr id="11" name="Picture 17">
            <a:extLst>
              <a:ext uri="{FF2B5EF4-FFF2-40B4-BE49-F238E27FC236}">
                <a16:creationId xmlns:a16="http://schemas.microsoft.com/office/drawing/2014/main" id="{503DC721-50E4-47F8-8F38-76CBA15458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21" y="194940"/>
            <a:ext cx="889278" cy="8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61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6E49D-80FB-410C-8AED-CCBB07DC6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639E0-E8B6-440B-9F40-609FA4755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491EC-EA0D-4981-9348-E29A3F5C4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EAC5-9874-4A8E-BB8D-4A7F280CDF79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02/06/2024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295CE-FEA3-4385-B2AC-AA83CDEC7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0C23A-F126-442B-8BD9-1497DBF26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FBD9-5418-4243-B6E9-0F8C5677D51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012F718F-482F-406F-B841-640691327B0E}"/>
              </a:ext>
            </a:extLst>
          </p:cNvPr>
          <p:cNvGrpSpPr/>
          <p:nvPr userDrawn="1"/>
        </p:nvGrpSpPr>
        <p:grpSpPr>
          <a:xfrm>
            <a:off x="-9236" y="6566769"/>
            <a:ext cx="12201236" cy="291123"/>
            <a:chOff x="-3798" y="6566769"/>
            <a:chExt cx="12201236" cy="291123"/>
          </a:xfrm>
        </p:grpSpPr>
        <p:sp>
          <p:nvSpPr>
            <p:cNvPr id="9" name="Rectangle 15">
              <a:extLst>
                <a:ext uri="{FF2B5EF4-FFF2-40B4-BE49-F238E27FC236}">
                  <a16:creationId xmlns:a16="http://schemas.microsoft.com/office/drawing/2014/main" id="{D55BCFF8-2644-432F-A179-89F18AA88DAE}"/>
                </a:ext>
              </a:extLst>
            </p:cNvPr>
            <p:cNvSpPr/>
            <p:nvPr userDrawn="1"/>
          </p:nvSpPr>
          <p:spPr>
            <a:xfrm>
              <a:off x="5438" y="6778313"/>
              <a:ext cx="12192000" cy="79579"/>
            </a:xfrm>
            <a:prstGeom prst="rect">
              <a:avLst/>
            </a:prstGeom>
            <a:solidFill>
              <a:srgbClr val="FCB421"/>
            </a:solidFill>
            <a:ln>
              <a:solidFill>
                <a:srgbClr val="FCB4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10" name="Rectangle 15">
              <a:extLst>
                <a:ext uri="{FF2B5EF4-FFF2-40B4-BE49-F238E27FC236}">
                  <a16:creationId xmlns:a16="http://schemas.microsoft.com/office/drawing/2014/main" id="{CF5972F3-19D3-4C06-9BF6-9771BFD4F662}"/>
                </a:ext>
              </a:extLst>
            </p:cNvPr>
            <p:cNvSpPr/>
            <p:nvPr userDrawn="1"/>
          </p:nvSpPr>
          <p:spPr>
            <a:xfrm>
              <a:off x="-3798" y="6677353"/>
              <a:ext cx="12192000" cy="87537"/>
            </a:xfrm>
            <a:prstGeom prst="rect">
              <a:avLst/>
            </a:prstGeom>
            <a:solidFill>
              <a:srgbClr val="64C4D2"/>
            </a:solidFill>
            <a:ln>
              <a:solidFill>
                <a:srgbClr val="64C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586CD43F-E8D1-450E-B3A6-DC6C18B908F8}"/>
                </a:ext>
              </a:extLst>
            </p:cNvPr>
            <p:cNvSpPr/>
            <p:nvPr userDrawn="1"/>
          </p:nvSpPr>
          <p:spPr>
            <a:xfrm>
              <a:off x="5437" y="6566769"/>
              <a:ext cx="12192000" cy="96291"/>
            </a:xfrm>
            <a:prstGeom prst="rect">
              <a:avLst/>
            </a:prstGeom>
            <a:solidFill>
              <a:srgbClr val="1094AB"/>
            </a:solidFill>
            <a:ln>
              <a:solidFill>
                <a:srgbClr val="1094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7">
            <a:extLst>
              <a:ext uri="{FF2B5EF4-FFF2-40B4-BE49-F238E27FC236}">
                <a16:creationId xmlns:a16="http://schemas.microsoft.com/office/drawing/2014/main" id="{9A673EFB-1BCC-4F52-BC76-8625763B83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21" y="194940"/>
            <a:ext cx="889278" cy="8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1889-BB95-4715-80F6-AA139608C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764" y="365125"/>
            <a:ext cx="1009303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FA2AA-9AD2-437D-80BD-BFC511CB9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DE5C4-9373-4102-9787-3F9DBB07E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3E779-6EA2-4CA7-B993-12564D88F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EAC5-9874-4A8E-BB8D-4A7F280CDF79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02/06/2024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47186-1964-48E7-BF2E-B79E5A4AC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BDA37-10C0-48E2-8474-A0B85131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FBD9-5418-4243-B6E9-0F8C5677D51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4A78997-3094-41A3-AFA5-91742B16787D}"/>
              </a:ext>
            </a:extLst>
          </p:cNvPr>
          <p:cNvGrpSpPr/>
          <p:nvPr userDrawn="1"/>
        </p:nvGrpSpPr>
        <p:grpSpPr>
          <a:xfrm>
            <a:off x="-9236" y="6566769"/>
            <a:ext cx="12201236" cy="291123"/>
            <a:chOff x="-3798" y="6566769"/>
            <a:chExt cx="12201236" cy="291123"/>
          </a:xfrm>
        </p:grpSpPr>
        <p:sp>
          <p:nvSpPr>
            <p:cNvPr id="10" name="Rectangle 15">
              <a:extLst>
                <a:ext uri="{FF2B5EF4-FFF2-40B4-BE49-F238E27FC236}">
                  <a16:creationId xmlns:a16="http://schemas.microsoft.com/office/drawing/2014/main" id="{58D3A3B8-E3F9-42D3-B2F5-1D2BD8CE604C}"/>
                </a:ext>
              </a:extLst>
            </p:cNvPr>
            <p:cNvSpPr/>
            <p:nvPr userDrawn="1"/>
          </p:nvSpPr>
          <p:spPr>
            <a:xfrm>
              <a:off x="5438" y="6778313"/>
              <a:ext cx="12192000" cy="79579"/>
            </a:xfrm>
            <a:prstGeom prst="rect">
              <a:avLst/>
            </a:prstGeom>
            <a:solidFill>
              <a:srgbClr val="FCB421"/>
            </a:solidFill>
            <a:ln>
              <a:solidFill>
                <a:srgbClr val="FCB4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5887C587-172F-469A-9EBE-B1F34DBBA983}"/>
                </a:ext>
              </a:extLst>
            </p:cNvPr>
            <p:cNvSpPr/>
            <p:nvPr userDrawn="1"/>
          </p:nvSpPr>
          <p:spPr>
            <a:xfrm>
              <a:off x="-3798" y="6677353"/>
              <a:ext cx="12192000" cy="87537"/>
            </a:xfrm>
            <a:prstGeom prst="rect">
              <a:avLst/>
            </a:prstGeom>
            <a:solidFill>
              <a:srgbClr val="64C4D2"/>
            </a:solidFill>
            <a:ln>
              <a:solidFill>
                <a:srgbClr val="64C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78D617C8-DC96-41DF-8B71-3529B16E8457}"/>
                </a:ext>
              </a:extLst>
            </p:cNvPr>
            <p:cNvSpPr/>
            <p:nvPr userDrawn="1"/>
          </p:nvSpPr>
          <p:spPr>
            <a:xfrm>
              <a:off x="5437" y="6566769"/>
              <a:ext cx="12192000" cy="96291"/>
            </a:xfrm>
            <a:prstGeom prst="rect">
              <a:avLst/>
            </a:prstGeom>
            <a:solidFill>
              <a:srgbClr val="1094AB"/>
            </a:solidFill>
            <a:ln>
              <a:solidFill>
                <a:srgbClr val="1094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</p:grpSp>
      <p:pic>
        <p:nvPicPr>
          <p:cNvPr id="13" name="Picture 17">
            <a:extLst>
              <a:ext uri="{FF2B5EF4-FFF2-40B4-BE49-F238E27FC236}">
                <a16:creationId xmlns:a16="http://schemas.microsoft.com/office/drawing/2014/main" id="{45B77C4F-2758-4A53-8915-13B7DBC46D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21" y="194940"/>
            <a:ext cx="889278" cy="8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4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BB66-D8CC-4D74-912E-B9A4969F9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524" y="365125"/>
            <a:ext cx="1009586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D1DE0-00E3-48D2-A430-760455E72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B70B0-2A1C-4EE4-8A3D-B4D474768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97535-AA6D-4E5B-9EE9-85E4FDB9D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96878C-E989-4C13-BADA-22C9DDC84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54EE3-2F90-45C9-B85B-E51D41D63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EAC5-9874-4A8E-BB8D-4A7F280CDF79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02/06/2024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3D6865-90A0-4421-BAB4-9728D65C0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255150-25C8-4A6A-A225-3C2E0626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FBD9-5418-4243-B6E9-0F8C5677D51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8B6C9D25-96E8-4DF7-817E-0E0F7BAF9BBD}"/>
              </a:ext>
            </a:extLst>
          </p:cNvPr>
          <p:cNvGrpSpPr/>
          <p:nvPr userDrawn="1"/>
        </p:nvGrpSpPr>
        <p:grpSpPr>
          <a:xfrm>
            <a:off x="-9236" y="6566769"/>
            <a:ext cx="12201236" cy="291123"/>
            <a:chOff x="-3798" y="6566769"/>
            <a:chExt cx="12201236" cy="291123"/>
          </a:xfrm>
        </p:grpSpPr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7C1A7FF0-B37F-4A3D-98A3-B8C5412E449D}"/>
                </a:ext>
              </a:extLst>
            </p:cNvPr>
            <p:cNvSpPr/>
            <p:nvPr userDrawn="1"/>
          </p:nvSpPr>
          <p:spPr>
            <a:xfrm>
              <a:off x="5438" y="6778313"/>
              <a:ext cx="12192000" cy="79579"/>
            </a:xfrm>
            <a:prstGeom prst="rect">
              <a:avLst/>
            </a:prstGeom>
            <a:solidFill>
              <a:srgbClr val="FCB421"/>
            </a:solidFill>
            <a:ln>
              <a:solidFill>
                <a:srgbClr val="FCB4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13" name="Rectangle 15">
              <a:extLst>
                <a:ext uri="{FF2B5EF4-FFF2-40B4-BE49-F238E27FC236}">
                  <a16:creationId xmlns:a16="http://schemas.microsoft.com/office/drawing/2014/main" id="{53CADE2D-A9FF-4E8B-B283-A386C364F45C}"/>
                </a:ext>
              </a:extLst>
            </p:cNvPr>
            <p:cNvSpPr/>
            <p:nvPr userDrawn="1"/>
          </p:nvSpPr>
          <p:spPr>
            <a:xfrm>
              <a:off x="-3798" y="6677353"/>
              <a:ext cx="12192000" cy="87537"/>
            </a:xfrm>
            <a:prstGeom prst="rect">
              <a:avLst/>
            </a:prstGeom>
            <a:solidFill>
              <a:srgbClr val="64C4D2"/>
            </a:solidFill>
            <a:ln>
              <a:solidFill>
                <a:srgbClr val="64C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14" name="Rectangle 15">
              <a:extLst>
                <a:ext uri="{FF2B5EF4-FFF2-40B4-BE49-F238E27FC236}">
                  <a16:creationId xmlns:a16="http://schemas.microsoft.com/office/drawing/2014/main" id="{F6580A1D-C27F-4A3F-96C9-75B1B5B6DD86}"/>
                </a:ext>
              </a:extLst>
            </p:cNvPr>
            <p:cNvSpPr/>
            <p:nvPr userDrawn="1"/>
          </p:nvSpPr>
          <p:spPr>
            <a:xfrm>
              <a:off x="5437" y="6566769"/>
              <a:ext cx="12192000" cy="96291"/>
            </a:xfrm>
            <a:prstGeom prst="rect">
              <a:avLst/>
            </a:prstGeom>
            <a:solidFill>
              <a:srgbClr val="1094AB"/>
            </a:solidFill>
            <a:ln>
              <a:solidFill>
                <a:srgbClr val="1094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7">
            <a:extLst>
              <a:ext uri="{FF2B5EF4-FFF2-40B4-BE49-F238E27FC236}">
                <a16:creationId xmlns:a16="http://schemas.microsoft.com/office/drawing/2014/main" id="{1CC2B017-00BC-4270-AE71-6E87899162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21" y="194940"/>
            <a:ext cx="889278" cy="8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69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9E9DF-756A-4592-8E3C-AE098599F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054" y="365125"/>
            <a:ext cx="1012074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58936-2803-44A4-8DDE-A0DE589AB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EAC5-9874-4A8E-BB8D-4A7F280CDF79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02/06/2024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CE365-8C0F-4B70-B54C-D6EB37541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35EE0-AB53-4079-B5AA-812092E7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FBD9-5418-4243-B6E9-0F8C5677D51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C870FCF5-8B59-44AC-8BF0-406026E8AE25}"/>
              </a:ext>
            </a:extLst>
          </p:cNvPr>
          <p:cNvGrpSpPr/>
          <p:nvPr userDrawn="1"/>
        </p:nvGrpSpPr>
        <p:grpSpPr>
          <a:xfrm>
            <a:off x="-9236" y="6566769"/>
            <a:ext cx="12201236" cy="291123"/>
            <a:chOff x="-3798" y="6566769"/>
            <a:chExt cx="12201236" cy="291123"/>
          </a:xfrm>
        </p:grpSpPr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FFCF862C-068E-4DB7-A246-70741404628C}"/>
                </a:ext>
              </a:extLst>
            </p:cNvPr>
            <p:cNvSpPr/>
            <p:nvPr userDrawn="1"/>
          </p:nvSpPr>
          <p:spPr>
            <a:xfrm>
              <a:off x="5438" y="6778313"/>
              <a:ext cx="12192000" cy="79579"/>
            </a:xfrm>
            <a:prstGeom prst="rect">
              <a:avLst/>
            </a:prstGeom>
            <a:solidFill>
              <a:srgbClr val="FCB421"/>
            </a:solidFill>
            <a:ln>
              <a:solidFill>
                <a:srgbClr val="FCB4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9" name="Rectangle 15">
              <a:extLst>
                <a:ext uri="{FF2B5EF4-FFF2-40B4-BE49-F238E27FC236}">
                  <a16:creationId xmlns:a16="http://schemas.microsoft.com/office/drawing/2014/main" id="{9FE70CA1-AA54-4DC5-87EE-85ABC4FFAA04}"/>
                </a:ext>
              </a:extLst>
            </p:cNvPr>
            <p:cNvSpPr/>
            <p:nvPr userDrawn="1"/>
          </p:nvSpPr>
          <p:spPr>
            <a:xfrm>
              <a:off x="-3798" y="6677353"/>
              <a:ext cx="12192000" cy="87537"/>
            </a:xfrm>
            <a:prstGeom prst="rect">
              <a:avLst/>
            </a:prstGeom>
            <a:solidFill>
              <a:srgbClr val="64C4D2"/>
            </a:solidFill>
            <a:ln>
              <a:solidFill>
                <a:srgbClr val="64C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10" name="Rectangle 15">
              <a:extLst>
                <a:ext uri="{FF2B5EF4-FFF2-40B4-BE49-F238E27FC236}">
                  <a16:creationId xmlns:a16="http://schemas.microsoft.com/office/drawing/2014/main" id="{E79D6F2B-01FE-42A9-BF34-3DCA08A78B72}"/>
                </a:ext>
              </a:extLst>
            </p:cNvPr>
            <p:cNvSpPr/>
            <p:nvPr userDrawn="1"/>
          </p:nvSpPr>
          <p:spPr>
            <a:xfrm>
              <a:off x="5437" y="6566769"/>
              <a:ext cx="12192000" cy="96291"/>
            </a:xfrm>
            <a:prstGeom prst="rect">
              <a:avLst/>
            </a:prstGeom>
            <a:solidFill>
              <a:srgbClr val="1094AB"/>
            </a:solidFill>
            <a:ln>
              <a:solidFill>
                <a:srgbClr val="1094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</p:grpSp>
      <p:pic>
        <p:nvPicPr>
          <p:cNvPr id="11" name="Picture 17">
            <a:extLst>
              <a:ext uri="{FF2B5EF4-FFF2-40B4-BE49-F238E27FC236}">
                <a16:creationId xmlns:a16="http://schemas.microsoft.com/office/drawing/2014/main" id="{4648A353-AFC6-454C-B729-A8A316FFDB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21" y="194940"/>
            <a:ext cx="889278" cy="8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3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47AEEF-AFCB-4911-AED6-5CE95FFB4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EAC5-9874-4A8E-BB8D-4A7F280CDF79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02/06/2024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43B56C-757C-42C4-A7D2-1536D34C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73E53-8511-4CC3-A07D-3398B7E1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FBD9-5418-4243-B6E9-0F8C5677D51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8BCEAF1B-8167-435E-9A9C-0694CB83DE87}"/>
              </a:ext>
            </a:extLst>
          </p:cNvPr>
          <p:cNvGrpSpPr/>
          <p:nvPr userDrawn="1"/>
        </p:nvGrpSpPr>
        <p:grpSpPr>
          <a:xfrm>
            <a:off x="-9236" y="6566769"/>
            <a:ext cx="12201236" cy="291123"/>
            <a:chOff x="-3798" y="6566769"/>
            <a:chExt cx="12201236" cy="291123"/>
          </a:xfrm>
        </p:grpSpPr>
        <p:sp>
          <p:nvSpPr>
            <p:cNvPr id="7" name="Rectangle 15">
              <a:extLst>
                <a:ext uri="{FF2B5EF4-FFF2-40B4-BE49-F238E27FC236}">
                  <a16:creationId xmlns:a16="http://schemas.microsoft.com/office/drawing/2014/main" id="{15D456D1-7F10-4D29-BAFE-C4EB53AB7B48}"/>
                </a:ext>
              </a:extLst>
            </p:cNvPr>
            <p:cNvSpPr/>
            <p:nvPr userDrawn="1"/>
          </p:nvSpPr>
          <p:spPr>
            <a:xfrm>
              <a:off x="5438" y="6778313"/>
              <a:ext cx="12192000" cy="79579"/>
            </a:xfrm>
            <a:prstGeom prst="rect">
              <a:avLst/>
            </a:prstGeom>
            <a:solidFill>
              <a:srgbClr val="FCB421"/>
            </a:solidFill>
            <a:ln>
              <a:solidFill>
                <a:srgbClr val="FCB4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04F92EAF-8745-4D59-98C0-FDF2B56A3C88}"/>
                </a:ext>
              </a:extLst>
            </p:cNvPr>
            <p:cNvSpPr/>
            <p:nvPr userDrawn="1"/>
          </p:nvSpPr>
          <p:spPr>
            <a:xfrm>
              <a:off x="-3798" y="6677353"/>
              <a:ext cx="12192000" cy="87537"/>
            </a:xfrm>
            <a:prstGeom prst="rect">
              <a:avLst/>
            </a:prstGeom>
            <a:solidFill>
              <a:srgbClr val="64C4D2"/>
            </a:solidFill>
            <a:ln>
              <a:solidFill>
                <a:srgbClr val="64C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9" name="Rectangle 15">
              <a:extLst>
                <a:ext uri="{FF2B5EF4-FFF2-40B4-BE49-F238E27FC236}">
                  <a16:creationId xmlns:a16="http://schemas.microsoft.com/office/drawing/2014/main" id="{627F9244-D262-474C-83E8-7DDFDF9239AF}"/>
                </a:ext>
              </a:extLst>
            </p:cNvPr>
            <p:cNvSpPr/>
            <p:nvPr userDrawn="1"/>
          </p:nvSpPr>
          <p:spPr>
            <a:xfrm>
              <a:off x="5437" y="6566769"/>
              <a:ext cx="12192000" cy="96291"/>
            </a:xfrm>
            <a:prstGeom prst="rect">
              <a:avLst/>
            </a:prstGeom>
            <a:solidFill>
              <a:srgbClr val="1094AB"/>
            </a:solidFill>
            <a:ln>
              <a:solidFill>
                <a:srgbClr val="1094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</p:grpSp>
      <p:pic>
        <p:nvPicPr>
          <p:cNvPr id="10" name="Picture 17">
            <a:extLst>
              <a:ext uri="{FF2B5EF4-FFF2-40B4-BE49-F238E27FC236}">
                <a16:creationId xmlns:a16="http://schemas.microsoft.com/office/drawing/2014/main" id="{4C86014F-0C1F-4E1C-B263-7933E35316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21" y="194940"/>
            <a:ext cx="889278" cy="8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5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E911D-AF88-4DA6-8E36-87F606EE3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764" y="457200"/>
            <a:ext cx="351126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02997-7F3A-4F38-8ED6-359993B35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F37EC5-02B4-4BC4-8A9E-B2E14A1BC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004BD-A456-4A1A-873A-52A4CCAA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EAC5-9874-4A8E-BB8D-4A7F280CDF79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02/06/2024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8A187-01A4-4A63-81B6-8F2657CA4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9FB52-15B0-4CB4-B1F9-A96B634B8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FBD9-5418-4243-B6E9-0F8C5677D51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9DF87B2-342D-4F9E-AFC9-0CA663DE711C}"/>
              </a:ext>
            </a:extLst>
          </p:cNvPr>
          <p:cNvGrpSpPr/>
          <p:nvPr userDrawn="1"/>
        </p:nvGrpSpPr>
        <p:grpSpPr>
          <a:xfrm>
            <a:off x="-9236" y="6566769"/>
            <a:ext cx="12201236" cy="291123"/>
            <a:chOff x="-3798" y="6566769"/>
            <a:chExt cx="12201236" cy="291123"/>
          </a:xfrm>
        </p:grpSpPr>
        <p:sp>
          <p:nvSpPr>
            <p:cNvPr id="10" name="Rectangle 15">
              <a:extLst>
                <a:ext uri="{FF2B5EF4-FFF2-40B4-BE49-F238E27FC236}">
                  <a16:creationId xmlns:a16="http://schemas.microsoft.com/office/drawing/2014/main" id="{611B50E5-1E2C-403B-9CE7-CB041F48F4DC}"/>
                </a:ext>
              </a:extLst>
            </p:cNvPr>
            <p:cNvSpPr/>
            <p:nvPr userDrawn="1"/>
          </p:nvSpPr>
          <p:spPr>
            <a:xfrm>
              <a:off x="5438" y="6778313"/>
              <a:ext cx="12192000" cy="79579"/>
            </a:xfrm>
            <a:prstGeom prst="rect">
              <a:avLst/>
            </a:prstGeom>
            <a:solidFill>
              <a:srgbClr val="FCB421"/>
            </a:solidFill>
            <a:ln>
              <a:solidFill>
                <a:srgbClr val="FCB4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E330323A-0718-4374-8460-071E15507AB4}"/>
                </a:ext>
              </a:extLst>
            </p:cNvPr>
            <p:cNvSpPr/>
            <p:nvPr userDrawn="1"/>
          </p:nvSpPr>
          <p:spPr>
            <a:xfrm>
              <a:off x="-3798" y="6677353"/>
              <a:ext cx="12192000" cy="87537"/>
            </a:xfrm>
            <a:prstGeom prst="rect">
              <a:avLst/>
            </a:prstGeom>
            <a:solidFill>
              <a:srgbClr val="64C4D2"/>
            </a:solidFill>
            <a:ln>
              <a:solidFill>
                <a:srgbClr val="64C4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41CD3496-CD9D-401D-A458-32AB5078F925}"/>
                </a:ext>
              </a:extLst>
            </p:cNvPr>
            <p:cNvSpPr/>
            <p:nvPr userDrawn="1"/>
          </p:nvSpPr>
          <p:spPr>
            <a:xfrm>
              <a:off x="5437" y="6566769"/>
              <a:ext cx="12192000" cy="96291"/>
            </a:xfrm>
            <a:prstGeom prst="rect">
              <a:avLst/>
            </a:prstGeom>
            <a:solidFill>
              <a:srgbClr val="1094AB"/>
            </a:solidFill>
            <a:ln>
              <a:solidFill>
                <a:srgbClr val="1094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prstClr val="white"/>
                </a:solidFill>
              </a:endParaRPr>
            </a:p>
          </p:txBody>
        </p:sp>
      </p:grpSp>
      <p:pic>
        <p:nvPicPr>
          <p:cNvPr id="13" name="Picture 17">
            <a:extLst>
              <a:ext uri="{FF2B5EF4-FFF2-40B4-BE49-F238E27FC236}">
                <a16:creationId xmlns:a16="http://schemas.microsoft.com/office/drawing/2014/main" id="{BAD6A445-BB73-4C53-BD89-83C751869E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21" y="194940"/>
            <a:ext cx="889278" cy="8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1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5B4577-998E-4B0A-919E-4AFDA53FD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07C2F-667C-4370-8B22-37B31B04A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BCD85-A4F2-431B-99DB-91610EFC9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BEAC5-9874-4A8E-BB8D-4A7F280CDF79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02/06/2024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E4350-2E94-47F6-B119-3DD71ABB74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6E3E3-D305-4898-B3C1-A78BEB843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DFBD9-5418-4243-B6E9-0F8C5677D510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65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Pâncreas - Anatomia, função, irrigação e inervação | Kenhub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1051"/>
          <a:stretch/>
        </p:blipFill>
        <p:spPr bwMode="auto">
          <a:xfrm>
            <a:off x="4675935" y="3465513"/>
            <a:ext cx="3787707" cy="211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1799316" y="1259840"/>
            <a:ext cx="88178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ABORDAGEM NUTRICIONAL NA PANCREATITE AGUDA</a:t>
            </a:r>
            <a:endParaRPr lang="pt-BR" sz="4400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-10510" y="0"/>
            <a:ext cx="114562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/>
          <p:cNvSpPr/>
          <p:nvPr/>
        </p:nvSpPr>
        <p:spPr>
          <a:xfrm>
            <a:off x="0" y="6348248"/>
            <a:ext cx="12192000" cy="50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94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-10510" y="0"/>
            <a:ext cx="114562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0" y="6348248"/>
            <a:ext cx="12192000" cy="50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-93895" y="1431055"/>
            <a:ext cx="121304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 smtClean="0"/>
              <a:t>Precoce  X  Convencional</a:t>
            </a:r>
            <a:endParaRPr lang="pt-BR" sz="3200" b="1" dirty="0"/>
          </a:p>
        </p:txBody>
      </p:sp>
      <p:sp>
        <p:nvSpPr>
          <p:cNvPr id="6" name="CaixaDeTexto 5"/>
          <p:cNvSpPr txBox="1"/>
          <p:nvPr/>
        </p:nvSpPr>
        <p:spPr>
          <a:xfrm>
            <a:off x="7834671" y="2015675"/>
            <a:ext cx="4134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1B91A1"/>
                </a:solidFill>
              </a:rPr>
              <a:t>Após</a:t>
            </a:r>
            <a:r>
              <a:rPr lang="en-US" sz="2400" dirty="0" smtClean="0">
                <a:solidFill>
                  <a:srgbClr val="1B91A1"/>
                </a:solidFill>
              </a:rPr>
              <a:t> </a:t>
            </a:r>
            <a:r>
              <a:rPr lang="en-US" sz="2400" dirty="0" smtClean="0">
                <a:solidFill>
                  <a:srgbClr val="1B91A1"/>
                </a:solidFill>
                <a:cs typeface="Calibri" panose="020F0502020204030204" pitchFamily="34" charset="0"/>
              </a:rPr>
              <a:t>↓</a:t>
            </a:r>
            <a:r>
              <a:rPr lang="en-US" sz="2400" dirty="0" err="1" smtClean="0">
                <a:solidFill>
                  <a:srgbClr val="1B91A1"/>
                </a:solidFill>
                <a:cs typeface="Calibri" panose="020F0502020204030204" pitchFamily="34" charset="0"/>
              </a:rPr>
              <a:t>enzimas</a:t>
            </a:r>
            <a:r>
              <a:rPr lang="en-US" sz="2400" dirty="0" smtClean="0">
                <a:solidFill>
                  <a:srgbClr val="1B91A1"/>
                </a:solidFill>
                <a:cs typeface="Calibri" panose="020F0502020204030204" pitchFamily="34" charset="0"/>
              </a:rPr>
              <a:t>, </a:t>
            </a:r>
            <a:r>
              <a:rPr lang="en-US" sz="2400" dirty="0" err="1" smtClean="0">
                <a:solidFill>
                  <a:srgbClr val="1B91A1"/>
                </a:solidFill>
                <a:cs typeface="Calibri" panose="020F0502020204030204" pitchFamily="34" charset="0"/>
              </a:rPr>
              <a:t>resolução</a:t>
            </a:r>
            <a:r>
              <a:rPr lang="en-US" sz="2400" dirty="0" smtClean="0">
                <a:solidFill>
                  <a:srgbClr val="1B91A1"/>
                </a:solidFill>
                <a:cs typeface="Calibri" panose="020F0502020204030204" pitchFamily="34" charset="0"/>
              </a:rPr>
              <a:t> da </a:t>
            </a:r>
            <a:r>
              <a:rPr lang="en-US" sz="2400" dirty="0" err="1" smtClean="0">
                <a:solidFill>
                  <a:srgbClr val="1B91A1"/>
                </a:solidFill>
                <a:cs typeface="Calibri" panose="020F0502020204030204" pitchFamily="34" charset="0"/>
              </a:rPr>
              <a:t>dor</a:t>
            </a:r>
            <a:r>
              <a:rPr lang="en-US" sz="2400" dirty="0" smtClean="0">
                <a:solidFill>
                  <a:srgbClr val="1B91A1"/>
                </a:solidFill>
                <a:cs typeface="Calibri" panose="020F0502020204030204" pitchFamily="34" charset="0"/>
              </a:rPr>
              <a:t> e </a:t>
            </a:r>
            <a:r>
              <a:rPr lang="en-US" sz="2400" dirty="0" err="1" smtClean="0">
                <a:solidFill>
                  <a:srgbClr val="1B91A1"/>
                </a:solidFill>
                <a:cs typeface="Calibri" panose="020F0502020204030204" pitchFamily="34" charset="0"/>
              </a:rPr>
              <a:t>movimentos</a:t>
            </a:r>
            <a:r>
              <a:rPr lang="en-US" sz="2400" dirty="0" smtClean="0">
                <a:solidFill>
                  <a:srgbClr val="1B91A1"/>
                </a:solidFill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solidFill>
                  <a:srgbClr val="1B91A1"/>
                </a:solidFill>
                <a:cs typeface="Calibri" panose="020F0502020204030204" pitchFamily="34" charset="0"/>
              </a:rPr>
              <a:t>colônicos</a:t>
            </a:r>
            <a:endParaRPr lang="pt-BR" sz="2400" dirty="0">
              <a:solidFill>
                <a:srgbClr val="1B91A1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2135799" y="2798755"/>
            <a:ext cx="857820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Pacientes</a:t>
            </a:r>
            <a:r>
              <a:rPr lang="en-US" sz="4000" dirty="0" smtClean="0"/>
              <a:t> com </a:t>
            </a:r>
            <a:r>
              <a:rPr lang="en-US" sz="4000" b="1" dirty="0" smtClean="0"/>
              <a:t>PA </a:t>
            </a:r>
            <a:r>
              <a:rPr lang="en-US" sz="4000" b="1" dirty="0" err="1" smtClean="0"/>
              <a:t>leve</a:t>
            </a:r>
            <a:r>
              <a:rPr lang="en-US" sz="4000" b="1" dirty="0" smtClean="0"/>
              <a:t> e </a:t>
            </a:r>
            <a:r>
              <a:rPr lang="en-US" sz="4000" b="1" dirty="0" err="1" smtClean="0"/>
              <a:t>moderada</a:t>
            </a:r>
            <a:r>
              <a:rPr lang="en-US" sz="4000" b="1" dirty="0" smtClean="0"/>
              <a:t> </a:t>
            </a:r>
            <a:r>
              <a:rPr lang="en-US" sz="4000" dirty="0" err="1" smtClean="0"/>
              <a:t>podem</a:t>
            </a:r>
            <a:r>
              <a:rPr lang="en-US" sz="4000" dirty="0" smtClean="0"/>
              <a:t> </a:t>
            </a:r>
            <a:r>
              <a:rPr lang="en-US" sz="4000" dirty="0" err="1" smtClean="0"/>
              <a:t>tolerar</a:t>
            </a:r>
            <a:r>
              <a:rPr lang="en-US" sz="4000" dirty="0" smtClean="0"/>
              <a:t> </a:t>
            </a:r>
            <a:r>
              <a:rPr lang="en-US" sz="4000" dirty="0" err="1" smtClean="0"/>
              <a:t>alimentação</a:t>
            </a:r>
            <a:r>
              <a:rPr lang="en-US" sz="4000" dirty="0" smtClean="0"/>
              <a:t> oral </a:t>
            </a:r>
            <a:r>
              <a:rPr lang="en-US" sz="4000" dirty="0" smtClean="0">
                <a:cs typeface="Calibri" panose="020F0502020204030204" pitchFamily="34" charset="0"/>
              </a:rPr>
              <a:t>→ </a:t>
            </a:r>
            <a:r>
              <a:rPr lang="en-US" sz="4000" dirty="0">
                <a:cs typeface="Calibri" panose="020F0502020204030204" pitchFamily="34" charset="0"/>
              </a:rPr>
              <a:t>↓tempo de </a:t>
            </a:r>
            <a:r>
              <a:rPr lang="en-US" sz="4000" dirty="0" err="1">
                <a:cs typeface="Calibri" panose="020F0502020204030204" pitchFamily="34" charset="0"/>
              </a:rPr>
              <a:t>hospitalização</a:t>
            </a:r>
            <a:endParaRPr lang="pt-BR" sz="4000" dirty="0"/>
          </a:p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578892" y="5422855"/>
            <a:ext cx="4846011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Teich</a:t>
            </a:r>
            <a:r>
              <a:rPr lang="en-US" sz="1600" dirty="0" smtClean="0"/>
              <a:t> et al. Pancreas, 2010; 39:1088e92</a:t>
            </a:r>
            <a:endParaRPr lang="pt-BR" sz="1600" dirty="0" smtClean="0"/>
          </a:p>
          <a:p>
            <a:r>
              <a:rPr lang="pt-BR" sz="1600" dirty="0" smtClean="0"/>
              <a:t>Li</a:t>
            </a:r>
            <a:r>
              <a:rPr lang="pt-BR" sz="1600" dirty="0"/>
              <a:t>, et al. </a:t>
            </a:r>
            <a:r>
              <a:rPr lang="en-US" sz="1600" dirty="0" smtClean="0"/>
              <a:t>Pancreas</a:t>
            </a:r>
            <a:r>
              <a:rPr lang="en-US" sz="1600" dirty="0"/>
              <a:t>. </a:t>
            </a:r>
            <a:r>
              <a:rPr lang="en-US" sz="1600" dirty="0" smtClean="0"/>
              <a:t>2013;42:88-91</a:t>
            </a:r>
            <a:endParaRPr lang="en-US" sz="1600" dirty="0"/>
          </a:p>
          <a:p>
            <a:r>
              <a:rPr lang="pt-BR" sz="1600" dirty="0" err="1"/>
              <a:t>Larino</a:t>
            </a:r>
            <a:r>
              <a:rPr lang="pt-BR" sz="1600" dirty="0"/>
              <a:t>-Noia, et al. </a:t>
            </a:r>
            <a:r>
              <a:rPr lang="en-US" sz="1600" dirty="0" err="1" smtClean="0"/>
              <a:t>Pancreatology</a:t>
            </a:r>
            <a:r>
              <a:rPr lang="en-US" sz="1600" dirty="0"/>
              <a:t>. </a:t>
            </a:r>
            <a:r>
              <a:rPr lang="pt-BR" sz="1600" dirty="0" smtClean="0"/>
              <a:t>2014;14:167-73</a:t>
            </a:r>
            <a:endParaRPr lang="pt-BR" sz="1600" dirty="0"/>
          </a:p>
          <a:p>
            <a:r>
              <a:rPr lang="pt-BR" sz="1600" dirty="0" err="1" smtClean="0"/>
              <a:t>Zhao</a:t>
            </a:r>
            <a:r>
              <a:rPr lang="pt-BR" sz="1600" dirty="0"/>
              <a:t>, et al</a:t>
            </a:r>
            <a:r>
              <a:rPr lang="pt-BR" sz="1600" dirty="0" smtClean="0"/>
              <a:t>.</a:t>
            </a:r>
            <a:r>
              <a:rPr lang="en-US" sz="1600" dirty="0" smtClean="0"/>
              <a:t> </a:t>
            </a:r>
            <a:r>
              <a:rPr lang="en-US" sz="1600" dirty="0"/>
              <a:t>Nutrition. </a:t>
            </a:r>
            <a:r>
              <a:rPr lang="en-US" sz="1600" dirty="0" smtClean="0"/>
              <a:t>2015;31:171-5</a:t>
            </a:r>
            <a:endParaRPr lang="en-US" sz="1600" dirty="0"/>
          </a:p>
        </p:txBody>
      </p:sp>
      <p:sp>
        <p:nvSpPr>
          <p:cNvPr id="2" name="Retângulo 1"/>
          <p:cNvSpPr/>
          <p:nvPr/>
        </p:nvSpPr>
        <p:spPr>
          <a:xfrm>
            <a:off x="163536" y="137361"/>
            <a:ext cx="317734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 err="1" smtClean="0">
                <a:solidFill>
                  <a:srgbClr val="277B3A"/>
                </a:solidFill>
              </a:rPr>
              <a:t>Início</a:t>
            </a:r>
            <a:r>
              <a:rPr lang="en-US" sz="4800" dirty="0" smtClean="0">
                <a:solidFill>
                  <a:srgbClr val="277B3A"/>
                </a:solidFill>
              </a:rPr>
              <a:t> da VO</a:t>
            </a:r>
            <a:endParaRPr lang="pt-BR" sz="4800" dirty="0">
              <a:solidFill>
                <a:srgbClr val="277B3A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417380" y="4961190"/>
            <a:ext cx="356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 smtClean="0">
              <a:solidFill>
                <a:srgbClr val="177F8D"/>
              </a:solidFill>
            </a:endParaRPr>
          </a:p>
        </p:txBody>
      </p:sp>
      <p:pic>
        <p:nvPicPr>
          <p:cNvPr id="9" name="Picture 2" descr="Pâncreas - Anatomia, função, irrigação e inervação | Kenhub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1051"/>
          <a:stretch/>
        </p:blipFill>
        <p:spPr bwMode="auto">
          <a:xfrm>
            <a:off x="163536" y="5533511"/>
            <a:ext cx="1265941" cy="70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90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-10510" y="0"/>
            <a:ext cx="114562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0" y="6348248"/>
            <a:ext cx="12192000" cy="50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053316" y="1066799"/>
            <a:ext cx="6591296" cy="5133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664696" y="1879460"/>
            <a:ext cx="90636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err="1" smtClean="0">
                <a:solidFill>
                  <a:srgbClr val="277B3A"/>
                </a:solidFill>
              </a:rPr>
              <a:t>Tolerância</a:t>
            </a:r>
            <a:r>
              <a:rPr lang="en-US" sz="3600" b="1" dirty="0" smtClean="0">
                <a:solidFill>
                  <a:srgbClr val="277B3A"/>
                </a:solidFill>
              </a:rPr>
              <a:t>:</a:t>
            </a:r>
            <a:r>
              <a:rPr lang="en-US" sz="3600" b="1" dirty="0" smtClean="0">
                <a:solidFill>
                  <a:srgbClr val="1B91A1"/>
                </a:solidFill>
              </a:rPr>
              <a:t> </a:t>
            </a:r>
            <a:r>
              <a:rPr lang="en-US" sz="3600" dirty="0" err="1" smtClean="0"/>
              <a:t>líquidos</a:t>
            </a:r>
            <a:r>
              <a:rPr lang="en-US" sz="3600" dirty="0" smtClean="0"/>
              <a:t> </a:t>
            </a:r>
            <a:r>
              <a:rPr lang="en-US" sz="3600" dirty="0" err="1" smtClean="0"/>
              <a:t>claros</a:t>
            </a:r>
            <a:r>
              <a:rPr lang="en-US" sz="3600" dirty="0" smtClean="0"/>
              <a:t> = </a:t>
            </a:r>
            <a:r>
              <a:rPr lang="en-US" sz="3600" dirty="0" err="1" smtClean="0"/>
              <a:t>dieta</a:t>
            </a:r>
            <a:r>
              <a:rPr lang="en-US" sz="3600" dirty="0" smtClean="0"/>
              <a:t> </a:t>
            </a:r>
            <a:r>
              <a:rPr lang="en-US" sz="3600" dirty="0" err="1" smtClean="0"/>
              <a:t>pastosa</a:t>
            </a:r>
            <a:r>
              <a:rPr lang="en-US" sz="3600" dirty="0" smtClean="0"/>
              <a:t> </a:t>
            </a:r>
            <a:r>
              <a:rPr lang="en-US" sz="3600" b="1" dirty="0" err="1" smtClean="0">
                <a:solidFill>
                  <a:srgbClr val="277B3A"/>
                </a:solidFill>
              </a:rPr>
              <a:t>Oferta</a:t>
            </a:r>
            <a:r>
              <a:rPr lang="en-US" sz="3600" b="1" dirty="0" smtClean="0">
                <a:solidFill>
                  <a:srgbClr val="277B3A"/>
                </a:solidFill>
              </a:rPr>
              <a:t> </a:t>
            </a:r>
            <a:r>
              <a:rPr lang="en-US" sz="3600" b="1" dirty="0" err="1" smtClean="0">
                <a:solidFill>
                  <a:srgbClr val="277B3A"/>
                </a:solidFill>
              </a:rPr>
              <a:t>energética</a:t>
            </a:r>
            <a:r>
              <a:rPr lang="en-US" sz="3600" b="1" dirty="0" smtClean="0">
                <a:solidFill>
                  <a:srgbClr val="277B3A"/>
                </a:solidFill>
              </a:rPr>
              <a:t>: </a:t>
            </a:r>
            <a:r>
              <a:rPr lang="en-US" sz="3600" dirty="0" err="1" smtClean="0"/>
              <a:t>dieta</a:t>
            </a:r>
            <a:r>
              <a:rPr lang="en-US" sz="3600" dirty="0" smtClean="0"/>
              <a:t> </a:t>
            </a:r>
            <a:r>
              <a:rPr lang="en-US" sz="3600" dirty="0" err="1" smtClean="0"/>
              <a:t>pastosa</a:t>
            </a:r>
            <a:r>
              <a:rPr lang="en-US" sz="3600" dirty="0" smtClean="0"/>
              <a:t> e </a:t>
            </a:r>
            <a:r>
              <a:rPr lang="en-US" sz="3600" dirty="0" err="1" smtClean="0"/>
              <a:t>hipolipídica</a:t>
            </a:r>
            <a:endParaRPr lang="pt-BR" sz="36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259111" y="5509367"/>
            <a:ext cx="973328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Larino</a:t>
            </a:r>
            <a:r>
              <a:rPr lang="pt-BR" dirty="0"/>
              <a:t>-Noia, et al</a:t>
            </a:r>
            <a:r>
              <a:rPr lang="pt-BR" dirty="0" smtClean="0"/>
              <a:t>.</a:t>
            </a:r>
            <a:r>
              <a:rPr lang="en-US" dirty="0" smtClean="0"/>
              <a:t> </a:t>
            </a:r>
            <a:r>
              <a:rPr lang="en-US" dirty="0" err="1"/>
              <a:t>Pancreatology</a:t>
            </a:r>
            <a:r>
              <a:rPr lang="en-US" dirty="0"/>
              <a:t>. </a:t>
            </a:r>
            <a:r>
              <a:rPr lang="pt-BR" dirty="0" smtClean="0"/>
              <a:t>2014;14:167-73</a:t>
            </a:r>
            <a:endParaRPr lang="pt-BR" dirty="0"/>
          </a:p>
          <a:p>
            <a:r>
              <a:rPr lang="pt-BR" dirty="0" err="1" smtClean="0"/>
              <a:t>Sathiaraj</a:t>
            </a:r>
            <a:r>
              <a:rPr lang="pt-BR" dirty="0" smtClean="0"/>
              <a:t>, et al. </a:t>
            </a:r>
            <a:r>
              <a:rPr lang="en-US" dirty="0" smtClean="0"/>
              <a:t>Aliment </a:t>
            </a:r>
            <a:r>
              <a:rPr lang="en-US" dirty="0" err="1"/>
              <a:t>Pharmacol</a:t>
            </a:r>
            <a:r>
              <a:rPr lang="en-US" dirty="0"/>
              <a:t> </a:t>
            </a:r>
            <a:r>
              <a:rPr lang="en-US" dirty="0" err="1"/>
              <a:t>Ther</a:t>
            </a:r>
            <a:r>
              <a:rPr lang="en-US" dirty="0"/>
              <a:t>. </a:t>
            </a:r>
            <a:r>
              <a:rPr lang="en-US" dirty="0" smtClean="0"/>
              <a:t>2008;28:777-81</a:t>
            </a:r>
            <a:endParaRPr lang="en-US" dirty="0"/>
          </a:p>
          <a:p>
            <a:r>
              <a:rPr lang="pt-BR" dirty="0" smtClean="0"/>
              <a:t>Moraes, et al. J </a:t>
            </a:r>
            <a:r>
              <a:rPr lang="pt-BR" dirty="0" err="1"/>
              <a:t>Clin</a:t>
            </a:r>
            <a:r>
              <a:rPr lang="pt-BR" dirty="0"/>
              <a:t> </a:t>
            </a:r>
            <a:r>
              <a:rPr lang="pt-BR" dirty="0" err="1"/>
              <a:t>Gastroenterol</a:t>
            </a:r>
            <a:r>
              <a:rPr lang="pt-BR" dirty="0"/>
              <a:t>. </a:t>
            </a:r>
            <a:r>
              <a:rPr lang="pt-BR" dirty="0" smtClean="0"/>
              <a:t>2010;44:517-22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241075" y="149884"/>
            <a:ext cx="10645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277B3A"/>
                </a:solidFill>
              </a:rPr>
              <a:t>VO: </a:t>
            </a:r>
            <a:r>
              <a:rPr lang="en-US" sz="4400" dirty="0" err="1" smtClean="0">
                <a:solidFill>
                  <a:srgbClr val="277B3A"/>
                </a:solidFill>
              </a:rPr>
              <a:t>apresentação</a:t>
            </a:r>
            <a:r>
              <a:rPr lang="en-US" sz="4400" dirty="0" smtClean="0">
                <a:solidFill>
                  <a:srgbClr val="277B3A"/>
                </a:solidFill>
              </a:rPr>
              <a:t> da </a:t>
            </a:r>
            <a:r>
              <a:rPr lang="en-US" sz="4400" dirty="0" err="1" smtClean="0">
                <a:solidFill>
                  <a:srgbClr val="277B3A"/>
                </a:solidFill>
              </a:rPr>
              <a:t>dieta</a:t>
            </a:r>
            <a:endParaRPr lang="pt-BR" sz="4400" dirty="0">
              <a:solidFill>
                <a:srgbClr val="277B3A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123" y="3807833"/>
            <a:ext cx="3589412" cy="2392941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760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-10510" y="0"/>
            <a:ext cx="114562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0" y="6348248"/>
            <a:ext cx="12192000" cy="50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931026" y="3291483"/>
            <a:ext cx="99004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VO com </a:t>
            </a:r>
            <a:r>
              <a:rPr lang="en-US" sz="3600" dirty="0" err="1" smtClean="0"/>
              <a:t>alimentos</a:t>
            </a:r>
            <a:r>
              <a:rPr lang="en-US" sz="3600" dirty="0" smtClean="0"/>
              <a:t> </a:t>
            </a:r>
            <a:r>
              <a:rPr lang="en-US" sz="3600" dirty="0" err="1" smtClean="0"/>
              <a:t>pastosos</a:t>
            </a:r>
            <a:r>
              <a:rPr lang="en-US" sz="3600" dirty="0" smtClean="0"/>
              <a:t>/</a:t>
            </a:r>
            <a:r>
              <a:rPr lang="en-US" sz="3600" dirty="0" err="1" smtClean="0"/>
              <a:t>brandos</a:t>
            </a:r>
            <a:r>
              <a:rPr lang="en-US" sz="3600" dirty="0" smtClean="0"/>
              <a:t>: </a:t>
            </a:r>
            <a:r>
              <a:rPr lang="en-US" sz="3600" dirty="0" err="1" smtClean="0"/>
              <a:t>iniciar</a:t>
            </a:r>
            <a:r>
              <a:rPr lang="en-US" sz="3600" dirty="0" smtClean="0"/>
              <a:t> </a:t>
            </a:r>
            <a:r>
              <a:rPr lang="en-US" sz="3600" dirty="0" err="1" smtClean="0"/>
              <a:t>quando</a:t>
            </a:r>
            <a:r>
              <a:rPr lang="en-US" sz="3600" dirty="0" smtClean="0"/>
              <a:t>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↓</a:t>
            </a:r>
            <a:r>
              <a:rPr lang="en-US" sz="3600" dirty="0" smtClean="0"/>
              <a:t> </a:t>
            </a:r>
            <a:r>
              <a:rPr lang="en-US" sz="3600" dirty="0" err="1" smtClean="0"/>
              <a:t>dor</a:t>
            </a:r>
            <a:r>
              <a:rPr lang="en-US" sz="3600" dirty="0" smtClean="0"/>
              <a:t> abdominal, </a:t>
            </a:r>
            <a:r>
              <a:rPr lang="en-US" sz="3600" dirty="0" err="1" smtClean="0"/>
              <a:t>ausência</a:t>
            </a:r>
            <a:r>
              <a:rPr lang="en-US" sz="3600" dirty="0" smtClean="0"/>
              <a:t> de nauseas </a:t>
            </a:r>
            <a:r>
              <a:rPr lang="en-US" sz="3600" dirty="0" err="1" smtClean="0"/>
              <a:t>ou</a:t>
            </a:r>
            <a:r>
              <a:rPr lang="en-US" sz="3600" dirty="0" smtClean="0"/>
              <a:t> </a:t>
            </a:r>
            <a:r>
              <a:rPr lang="en-US" sz="3600" dirty="0" err="1" smtClean="0"/>
              <a:t>vômitos</a:t>
            </a:r>
            <a:r>
              <a:rPr lang="en-US" sz="3600" dirty="0" smtClean="0"/>
              <a:t>, </a:t>
            </a:r>
            <a:r>
              <a:rPr lang="en-US" sz="3600" dirty="0" err="1" smtClean="0"/>
              <a:t>paciente</a:t>
            </a:r>
            <a:r>
              <a:rPr lang="en-US" sz="3600" dirty="0" smtClean="0"/>
              <a:t> </a:t>
            </a:r>
            <a:r>
              <a:rPr lang="en-US" sz="3600" dirty="0" err="1" smtClean="0"/>
              <a:t>estável</a:t>
            </a:r>
            <a:r>
              <a:rPr lang="en-US" sz="3600" dirty="0" smtClean="0"/>
              <a:t> e </a:t>
            </a:r>
            <a:r>
              <a:rPr lang="en-US" sz="3600" dirty="0" err="1" smtClean="0"/>
              <a:t>solicitar</a:t>
            </a:r>
            <a:r>
              <a:rPr lang="en-US" sz="3600" dirty="0" smtClean="0"/>
              <a:t> </a:t>
            </a:r>
            <a:r>
              <a:rPr lang="en-US" sz="3600" dirty="0" err="1" smtClean="0"/>
              <a:t>alimentos</a:t>
            </a:r>
            <a:endParaRPr lang="en-US" sz="3600" dirty="0" smtClean="0"/>
          </a:p>
          <a:p>
            <a:pPr algn="ctr"/>
            <a:r>
              <a:rPr lang="en-US" sz="3600" dirty="0" smtClean="0">
                <a:solidFill>
                  <a:srgbClr val="277B3A"/>
                </a:solidFill>
              </a:rPr>
              <a:t>(</a:t>
            </a:r>
            <a:r>
              <a:rPr lang="en-US" sz="3600" dirty="0" err="1" smtClean="0">
                <a:solidFill>
                  <a:srgbClr val="277B3A"/>
                </a:solidFill>
              </a:rPr>
              <a:t>independente</a:t>
            </a:r>
            <a:r>
              <a:rPr lang="en-US" sz="3600" dirty="0" smtClean="0">
                <a:solidFill>
                  <a:srgbClr val="277B3A"/>
                </a:solidFill>
              </a:rPr>
              <a:t> da </a:t>
            </a:r>
            <a:r>
              <a:rPr lang="en-US" sz="3600" dirty="0" err="1" smtClean="0">
                <a:solidFill>
                  <a:srgbClr val="277B3A"/>
                </a:solidFill>
              </a:rPr>
              <a:t>concentração</a:t>
            </a:r>
            <a:r>
              <a:rPr lang="en-US" sz="3600" dirty="0" smtClean="0">
                <a:solidFill>
                  <a:srgbClr val="277B3A"/>
                </a:solidFill>
              </a:rPr>
              <a:t> de lipase)</a:t>
            </a:r>
            <a:endParaRPr lang="pt-BR" sz="2400" dirty="0">
              <a:solidFill>
                <a:srgbClr val="277B3A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007421" y="5883264"/>
            <a:ext cx="707584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Brito, et al.</a:t>
            </a:r>
            <a:r>
              <a:rPr lang="pt-BR" dirty="0" smtClean="0"/>
              <a:t> </a:t>
            </a:r>
            <a:r>
              <a:rPr lang="pt-BR" dirty="0" err="1"/>
              <a:t>Clinical</a:t>
            </a:r>
            <a:r>
              <a:rPr lang="pt-BR" dirty="0"/>
              <a:t> </a:t>
            </a:r>
            <a:r>
              <a:rPr lang="pt-BR" dirty="0" err="1"/>
              <a:t>Nutrition</a:t>
            </a:r>
            <a:r>
              <a:rPr lang="pt-BR" dirty="0"/>
              <a:t> </a:t>
            </a:r>
            <a:r>
              <a:rPr lang="pt-BR" dirty="0" smtClean="0"/>
              <a:t>2020</a:t>
            </a:r>
          </a:p>
          <a:p>
            <a:r>
              <a:rPr lang="pt-BR" dirty="0" err="1" smtClean="0"/>
              <a:t>Lodewijkx</a:t>
            </a:r>
            <a:r>
              <a:rPr lang="pt-BR" dirty="0" smtClean="0"/>
              <a:t>, </a:t>
            </a:r>
            <a:r>
              <a:rPr lang="pt-BR" dirty="0"/>
              <a:t>et al. </a:t>
            </a:r>
            <a:r>
              <a:rPr lang="pt-BR" dirty="0" err="1" smtClean="0"/>
              <a:t>Expet</a:t>
            </a:r>
            <a:r>
              <a:rPr lang="pt-BR" dirty="0" smtClean="0"/>
              <a:t> </a:t>
            </a:r>
            <a:r>
              <a:rPr lang="pt-BR" dirty="0" err="1"/>
              <a:t>Rev</a:t>
            </a:r>
            <a:r>
              <a:rPr lang="pt-BR" dirty="0"/>
              <a:t> </a:t>
            </a:r>
            <a:r>
              <a:rPr lang="pt-BR" dirty="0" err="1"/>
              <a:t>Gastroenterol</a:t>
            </a:r>
            <a:r>
              <a:rPr lang="pt-BR" dirty="0"/>
              <a:t> </a:t>
            </a:r>
            <a:r>
              <a:rPr lang="pt-BR" dirty="0" err="1"/>
              <a:t>Hepatol</a:t>
            </a:r>
            <a:r>
              <a:rPr lang="pt-BR" dirty="0"/>
              <a:t> </a:t>
            </a:r>
            <a:r>
              <a:rPr lang="pt-BR" dirty="0" smtClean="0"/>
              <a:t>2016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157371" y="151896"/>
            <a:ext cx="30550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 smtClean="0">
                <a:solidFill>
                  <a:srgbClr val="277B3A"/>
                </a:solidFill>
              </a:rPr>
              <a:t>VO </a:t>
            </a:r>
            <a:r>
              <a:rPr lang="en-US" sz="4800" dirty="0" err="1" smtClean="0">
                <a:solidFill>
                  <a:srgbClr val="277B3A"/>
                </a:solidFill>
              </a:rPr>
              <a:t>precoce</a:t>
            </a:r>
            <a:endParaRPr lang="pt-BR" sz="4800" dirty="0">
              <a:solidFill>
                <a:srgbClr val="277B3A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224939" y="1715364"/>
            <a:ext cx="10041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/>
              <a:t>Iniciar</a:t>
            </a:r>
            <a:r>
              <a:rPr lang="en-US" sz="3600" dirty="0" smtClean="0"/>
              <a:t> VO à </a:t>
            </a:r>
            <a:r>
              <a:rPr lang="en-US" sz="3600" dirty="0" err="1" smtClean="0"/>
              <a:t>admissão</a:t>
            </a:r>
            <a:r>
              <a:rPr lang="en-US" sz="3600" dirty="0" smtClean="0"/>
              <a:t> se </a:t>
            </a:r>
            <a:r>
              <a:rPr lang="en-US" sz="3600" dirty="0" err="1" smtClean="0"/>
              <a:t>tolerado</a:t>
            </a:r>
            <a:r>
              <a:rPr lang="en-US" sz="3600" dirty="0" smtClean="0"/>
              <a:t> </a:t>
            </a:r>
            <a:r>
              <a:rPr lang="en-US" sz="3600" dirty="0" err="1" smtClean="0"/>
              <a:t>ou</a:t>
            </a:r>
            <a:r>
              <a:rPr lang="en-US" sz="3600" dirty="0" smtClean="0"/>
              <a:t> </a:t>
            </a:r>
            <a:r>
              <a:rPr lang="en-US" sz="3600" dirty="0" err="1" smtClean="0"/>
              <a:t>nas</a:t>
            </a:r>
            <a:r>
              <a:rPr lang="en-US" sz="3600" dirty="0" smtClean="0"/>
              <a:t> 1</a:t>
            </a:r>
            <a:r>
              <a:rPr lang="en-US" sz="3600" baseline="30000" dirty="0" smtClean="0"/>
              <a:t>as</a:t>
            </a:r>
            <a:r>
              <a:rPr lang="en-US" sz="3600" dirty="0" smtClean="0"/>
              <a:t> 24 horas</a:t>
            </a:r>
            <a:endParaRPr lang="pt-BR" sz="36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88009" y="2504993"/>
            <a:ext cx="39151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err="1" smtClean="0"/>
              <a:t>Eckerwall</a:t>
            </a:r>
            <a:r>
              <a:rPr lang="pt-BR" dirty="0" smtClean="0"/>
              <a:t>, et al. </a:t>
            </a:r>
            <a:r>
              <a:rPr lang="en-US" dirty="0" err="1" smtClean="0"/>
              <a:t>Clin</a:t>
            </a:r>
            <a:r>
              <a:rPr lang="en-US" dirty="0" smtClean="0"/>
              <a:t> </a:t>
            </a:r>
            <a:r>
              <a:rPr lang="en-US" dirty="0" err="1"/>
              <a:t>Nutr</a:t>
            </a:r>
            <a:r>
              <a:rPr lang="en-US" dirty="0"/>
              <a:t> </a:t>
            </a:r>
            <a:r>
              <a:rPr lang="en-US" dirty="0" smtClean="0"/>
              <a:t>2007</a:t>
            </a:r>
            <a:endParaRPr lang="pt-BR" dirty="0"/>
          </a:p>
        </p:txBody>
      </p:sp>
      <p:pic>
        <p:nvPicPr>
          <p:cNvPr id="9" name="Picture 2" descr="Pâncreas - Anatomia, função, irrigação e inervação | Kenhub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1051"/>
          <a:stretch/>
        </p:blipFill>
        <p:spPr bwMode="auto">
          <a:xfrm>
            <a:off x="65549" y="5714303"/>
            <a:ext cx="1265941" cy="70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18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10510" y="0"/>
            <a:ext cx="114562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0" y="6348248"/>
            <a:ext cx="12192000" cy="50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310361" y="2334300"/>
            <a:ext cx="92188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err="1" smtClean="0"/>
              <a:t>Intolerância</a:t>
            </a:r>
            <a:r>
              <a:rPr lang="en-US" sz="3200" b="1" dirty="0" smtClean="0"/>
              <a:t>:</a:t>
            </a:r>
            <a:r>
              <a:rPr lang="en-US" sz="3200" dirty="0" smtClean="0"/>
              <a:t> 16% dos </a:t>
            </a:r>
            <a:r>
              <a:rPr lang="en-US" sz="3200" dirty="0" err="1" smtClean="0"/>
              <a:t>pacientes</a:t>
            </a:r>
            <a:r>
              <a:rPr lang="en-US" sz="32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3200" b="1" dirty="0" err="1" smtClean="0"/>
              <a:t>Fator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preditivo</a:t>
            </a:r>
            <a:r>
              <a:rPr lang="en-US" sz="3200" b="1" dirty="0" smtClean="0"/>
              <a:t>: </a:t>
            </a:r>
            <a:r>
              <a:rPr lang="en-US" sz="3200" dirty="0" err="1" smtClean="0"/>
              <a:t>derrame</a:t>
            </a:r>
            <a:r>
              <a:rPr lang="en-US" sz="3200" dirty="0" smtClean="0"/>
              <a:t> </a:t>
            </a:r>
            <a:r>
              <a:rPr lang="en-US" sz="3200" dirty="0" err="1" smtClean="0"/>
              <a:t>ou</a:t>
            </a:r>
            <a:r>
              <a:rPr lang="en-US" sz="3200" dirty="0" smtClean="0"/>
              <a:t> </a:t>
            </a:r>
            <a:r>
              <a:rPr lang="en-US" sz="3200" dirty="0" err="1" smtClean="0"/>
              <a:t>coleção</a:t>
            </a:r>
            <a:r>
              <a:rPr lang="en-US" sz="3200" dirty="0" smtClean="0"/>
              <a:t> pleural e altos </a:t>
            </a:r>
            <a:r>
              <a:rPr lang="en-US" sz="3200" dirty="0" err="1" smtClean="0"/>
              <a:t>escores</a:t>
            </a:r>
            <a:r>
              <a:rPr lang="en-US" sz="3200" dirty="0" smtClean="0"/>
              <a:t> de </a:t>
            </a:r>
            <a:r>
              <a:rPr lang="en-US" sz="3200" dirty="0" err="1" smtClean="0"/>
              <a:t>gravidade</a:t>
            </a:r>
            <a:r>
              <a:rPr lang="en-US" sz="3200" dirty="0" smtClean="0"/>
              <a:t> (</a:t>
            </a:r>
            <a:r>
              <a:rPr lang="en-US" sz="3200" dirty="0" err="1" smtClean="0"/>
              <a:t>Ranson</a:t>
            </a:r>
            <a:r>
              <a:rPr lang="en-US" sz="3200" dirty="0" smtClean="0"/>
              <a:t>/Glasgow e Balthazar) </a:t>
            </a:r>
            <a:endParaRPr lang="pt-BR" sz="3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897774" y="5936168"/>
            <a:ext cx="513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Bevan </a:t>
            </a:r>
            <a:r>
              <a:rPr lang="en-US" dirty="0" smtClean="0"/>
              <a:t>et al. </a:t>
            </a:r>
            <a:r>
              <a:rPr lang="en-US" dirty="0" err="1"/>
              <a:t>Clin</a:t>
            </a:r>
            <a:r>
              <a:rPr lang="en-US" dirty="0"/>
              <a:t> </a:t>
            </a:r>
            <a:r>
              <a:rPr lang="en-US" dirty="0" err="1"/>
              <a:t>Nutr</a:t>
            </a:r>
            <a:r>
              <a:rPr lang="en-US" dirty="0"/>
              <a:t> </a:t>
            </a:r>
            <a:r>
              <a:rPr lang="en-US" dirty="0" smtClean="0"/>
              <a:t>2017;36:722e9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229343" y="143449"/>
            <a:ext cx="20731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 smtClean="0">
                <a:solidFill>
                  <a:srgbClr val="277B3A"/>
                </a:solidFill>
              </a:rPr>
              <a:t>Via oral</a:t>
            </a:r>
            <a:endParaRPr lang="pt-BR" sz="4800" dirty="0">
              <a:solidFill>
                <a:srgbClr val="277B3A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9015788" y="974446"/>
            <a:ext cx="199362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rgbClr val="277B3A"/>
                </a:solidFill>
              </a:rPr>
              <a:t>Metanálise</a:t>
            </a:r>
            <a:endParaRPr lang="en-US" sz="2800" dirty="0" smtClean="0">
              <a:solidFill>
                <a:srgbClr val="277B3A"/>
              </a:solidFill>
            </a:endParaRPr>
          </a:p>
          <a:p>
            <a:r>
              <a:rPr lang="en-US" sz="2800" dirty="0" smtClean="0">
                <a:solidFill>
                  <a:srgbClr val="277B3A"/>
                </a:solidFill>
              </a:rPr>
              <a:t>(</a:t>
            </a:r>
            <a:r>
              <a:rPr lang="en-US" sz="2800" dirty="0">
                <a:solidFill>
                  <a:srgbClr val="277B3A"/>
                </a:solidFill>
              </a:rPr>
              <a:t>17 </a:t>
            </a:r>
            <a:r>
              <a:rPr lang="en-US" sz="2800" dirty="0" err="1">
                <a:solidFill>
                  <a:srgbClr val="277B3A"/>
                </a:solidFill>
              </a:rPr>
              <a:t>estudos</a:t>
            </a:r>
            <a:r>
              <a:rPr lang="en-US" sz="2800" dirty="0">
                <a:solidFill>
                  <a:srgbClr val="277B3A"/>
                </a:solidFill>
              </a:rPr>
              <a:t>)</a:t>
            </a:r>
            <a:endParaRPr lang="pt-BR" sz="2800" dirty="0">
              <a:solidFill>
                <a:srgbClr val="277B3A"/>
              </a:solidFill>
            </a:endParaRPr>
          </a:p>
        </p:txBody>
      </p:sp>
      <p:pic>
        <p:nvPicPr>
          <p:cNvPr id="7" name="Picture 2" descr="Pâncreas - Anatomia, função, irrigação e inervação | Kenhub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1051"/>
          <a:stretch/>
        </p:blipFill>
        <p:spPr bwMode="auto">
          <a:xfrm>
            <a:off x="0" y="5767284"/>
            <a:ext cx="1265941" cy="70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32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-10510" y="0"/>
            <a:ext cx="114562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0" y="6348248"/>
            <a:ext cx="12192000" cy="50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197033" y="374073"/>
            <a:ext cx="10665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277B3A"/>
                </a:solidFill>
              </a:rPr>
              <a:t>PA </a:t>
            </a:r>
            <a:r>
              <a:rPr lang="en-US" sz="3200" dirty="0" err="1" smtClean="0">
                <a:solidFill>
                  <a:srgbClr val="277B3A"/>
                </a:solidFill>
              </a:rPr>
              <a:t>secundária</a:t>
            </a:r>
            <a:r>
              <a:rPr lang="en-US" sz="3200" dirty="0" smtClean="0">
                <a:solidFill>
                  <a:srgbClr val="277B3A"/>
                </a:solidFill>
              </a:rPr>
              <a:t> à </a:t>
            </a:r>
            <a:r>
              <a:rPr lang="en-US" sz="3200" dirty="0" err="1" smtClean="0">
                <a:solidFill>
                  <a:srgbClr val="277B3A"/>
                </a:solidFill>
              </a:rPr>
              <a:t>hipertrigliceridemia</a:t>
            </a:r>
            <a:endParaRPr lang="pt-BR" sz="3200" dirty="0">
              <a:solidFill>
                <a:srgbClr val="277B3A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6529647" y="1126682"/>
            <a:ext cx="499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pior</a:t>
            </a:r>
            <a:r>
              <a:rPr lang="en-US" sz="2400" dirty="0" smtClean="0"/>
              <a:t> </a:t>
            </a:r>
            <a:r>
              <a:rPr lang="en-US" sz="2400" dirty="0" err="1" smtClean="0"/>
              <a:t>prognóstico</a:t>
            </a:r>
            <a:r>
              <a:rPr lang="en-US" sz="2400" dirty="0" smtClean="0"/>
              <a:t> que </a:t>
            </a:r>
            <a:r>
              <a:rPr lang="en-US" sz="2400" dirty="0" err="1" smtClean="0"/>
              <a:t>outras</a:t>
            </a:r>
            <a:r>
              <a:rPr lang="en-US" sz="2400" dirty="0" smtClean="0"/>
              <a:t> </a:t>
            </a:r>
            <a:r>
              <a:rPr lang="en-US" sz="2400" dirty="0" err="1" smtClean="0"/>
              <a:t>etiologias</a:t>
            </a:r>
            <a:endParaRPr lang="pt-BR" sz="2400" dirty="0"/>
          </a:p>
        </p:txBody>
      </p:sp>
      <p:sp>
        <p:nvSpPr>
          <p:cNvPr id="11" name="Retângulo 10"/>
          <p:cNvSpPr/>
          <p:nvPr/>
        </p:nvSpPr>
        <p:spPr>
          <a:xfrm>
            <a:off x="1510145" y="5622029"/>
            <a:ext cx="6096000" cy="88274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pt-B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Adiamah</a:t>
            </a:r>
            <a:r>
              <a:rPr lang="pt-B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 al.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Nutr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2018;37:1810e22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Valdivielso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al. </a:t>
            </a:r>
            <a:r>
              <a:rPr lang="en-US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Eur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 Intern Med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2014;25:689e94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Carr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al. </a:t>
            </a:r>
            <a:r>
              <a:rPr lang="en-US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Pancreatology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2016;16:469e76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593571" y="1137068"/>
            <a:ext cx="2593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 a 10% dos </a:t>
            </a:r>
            <a:r>
              <a:rPr lang="en-US" sz="2400" dirty="0" err="1" smtClean="0"/>
              <a:t>casos</a:t>
            </a:r>
            <a:endParaRPr lang="pt-BR" sz="2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644236" y="1716615"/>
            <a:ext cx="111141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3200" dirty="0" err="1" smtClean="0"/>
              <a:t>Tratamento</a:t>
            </a:r>
            <a:r>
              <a:rPr lang="en-US" sz="3200" dirty="0" smtClean="0"/>
              <a:t> </a:t>
            </a:r>
            <a:r>
              <a:rPr lang="en-US" sz="3200" dirty="0" err="1" smtClean="0"/>
              <a:t>inicial</a:t>
            </a:r>
            <a:r>
              <a:rPr lang="en-US" sz="3200" dirty="0" smtClean="0"/>
              <a:t>: </a:t>
            </a:r>
            <a:r>
              <a:rPr lang="en-US" sz="3200" dirty="0" smtClean="0"/>
              <a:t>= </a:t>
            </a:r>
            <a:r>
              <a:rPr lang="en-US" sz="3200" dirty="0" err="1" smtClean="0"/>
              <a:t>outras</a:t>
            </a:r>
            <a:r>
              <a:rPr lang="en-US" sz="3200" dirty="0" smtClean="0"/>
              <a:t> </a:t>
            </a:r>
            <a:r>
              <a:rPr lang="en-US" sz="3200" dirty="0" err="1" smtClean="0"/>
              <a:t>etiologias</a:t>
            </a:r>
            <a:endParaRPr lang="en-US" sz="3200" dirty="0" smtClean="0"/>
          </a:p>
          <a:p>
            <a:pPr marL="457200" indent="-4572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3200" dirty="0" smtClean="0"/>
              <a:t>VO: zero </a:t>
            </a:r>
            <a:r>
              <a:rPr lang="en-US" sz="3200" dirty="0" smtClean="0"/>
              <a:t>24-48 </a:t>
            </a:r>
            <a:r>
              <a:rPr lang="en-US" sz="3200" dirty="0" smtClean="0"/>
              <a:t>horas</a:t>
            </a:r>
          </a:p>
          <a:p>
            <a:pPr marL="457200" indent="-4572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3200" dirty="0" err="1" smtClean="0"/>
              <a:t>Modificar</a:t>
            </a:r>
            <a:r>
              <a:rPr lang="en-US" sz="3200" dirty="0" smtClean="0"/>
              <a:t> a </a:t>
            </a:r>
            <a:r>
              <a:rPr lang="en-US" sz="3200" dirty="0" err="1" smtClean="0"/>
              <a:t>dieta</a:t>
            </a:r>
            <a:r>
              <a:rPr lang="en-US" sz="3200" dirty="0" smtClean="0"/>
              <a:t> </a:t>
            </a:r>
          </a:p>
          <a:p>
            <a:pPr marL="457200" indent="-457200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3200" dirty="0" err="1" smtClean="0"/>
              <a:t>Agentes</a:t>
            </a:r>
            <a:r>
              <a:rPr lang="en-US" sz="3200" dirty="0" smtClean="0"/>
              <a:t> </a:t>
            </a:r>
            <a:r>
              <a:rPr lang="en-US" sz="3200" dirty="0" err="1" smtClean="0"/>
              <a:t>hipolipemiantes</a:t>
            </a:r>
            <a:r>
              <a:rPr lang="en-US" sz="3200" dirty="0" smtClean="0"/>
              <a:t> </a:t>
            </a:r>
            <a:r>
              <a:rPr lang="en-US" sz="2800" dirty="0" smtClean="0"/>
              <a:t>(</a:t>
            </a:r>
            <a:r>
              <a:rPr lang="en-US" sz="2800" dirty="0" err="1" smtClean="0"/>
              <a:t>fibrato</a:t>
            </a:r>
            <a:r>
              <a:rPr lang="en-US" sz="2800" dirty="0" smtClean="0"/>
              <a:t> com/</a:t>
            </a:r>
            <a:r>
              <a:rPr lang="en-US" sz="2800" dirty="0" err="1" smtClean="0"/>
              <a:t>sem</a:t>
            </a:r>
            <a:r>
              <a:rPr lang="en-US" sz="2800" dirty="0" smtClean="0"/>
              <a:t> </a:t>
            </a:r>
            <a:r>
              <a:rPr lang="en-US" sz="2800" dirty="0" err="1" smtClean="0"/>
              <a:t>estatina</a:t>
            </a:r>
            <a:r>
              <a:rPr lang="en-US" sz="2800" dirty="0" smtClean="0"/>
              <a:t>)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05295" y="4815089"/>
            <a:ext cx="11956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277B3A"/>
                </a:solidFill>
              </a:rPr>
              <a:t>Controle</a:t>
            </a:r>
            <a:r>
              <a:rPr lang="en-US" sz="2400" dirty="0" smtClean="0">
                <a:solidFill>
                  <a:srgbClr val="277B3A"/>
                </a:solidFill>
              </a:rPr>
              <a:t> da </a:t>
            </a:r>
            <a:r>
              <a:rPr lang="en-US" sz="2400" dirty="0" err="1" smtClean="0">
                <a:solidFill>
                  <a:srgbClr val="277B3A"/>
                </a:solidFill>
              </a:rPr>
              <a:t>dislipidemia</a:t>
            </a:r>
            <a:r>
              <a:rPr lang="en-US" sz="2400" dirty="0" smtClean="0">
                <a:solidFill>
                  <a:srgbClr val="277B3A"/>
                </a:solidFill>
              </a:rPr>
              <a:t> </a:t>
            </a:r>
            <a:r>
              <a:rPr lang="en-US" sz="2400" dirty="0" err="1" smtClean="0">
                <a:solidFill>
                  <a:srgbClr val="277B3A"/>
                </a:solidFill>
              </a:rPr>
              <a:t>não</a:t>
            </a:r>
            <a:r>
              <a:rPr lang="en-US" sz="2400" dirty="0" smtClean="0">
                <a:solidFill>
                  <a:srgbClr val="277B3A"/>
                </a:solidFill>
              </a:rPr>
              <a:t> </a:t>
            </a:r>
            <a:r>
              <a:rPr lang="en-US" sz="2400" dirty="0" err="1" smtClean="0">
                <a:solidFill>
                  <a:srgbClr val="277B3A"/>
                </a:solidFill>
              </a:rPr>
              <a:t>afeta</a:t>
            </a:r>
            <a:r>
              <a:rPr lang="en-US" sz="2400" dirty="0" smtClean="0">
                <a:solidFill>
                  <a:srgbClr val="277B3A"/>
                </a:solidFill>
              </a:rPr>
              <a:t> </a:t>
            </a:r>
            <a:r>
              <a:rPr lang="en-US" sz="2400" dirty="0" err="1" smtClean="0">
                <a:solidFill>
                  <a:srgbClr val="277B3A"/>
                </a:solidFill>
              </a:rPr>
              <a:t>evolução</a:t>
            </a:r>
            <a:r>
              <a:rPr lang="en-US" sz="2400" dirty="0" smtClean="0">
                <a:solidFill>
                  <a:srgbClr val="277B3A"/>
                </a:solidFill>
              </a:rPr>
              <a:t> da PA</a:t>
            </a:r>
            <a:endParaRPr lang="pt-BR" sz="2400" dirty="0">
              <a:solidFill>
                <a:srgbClr val="277B3A"/>
              </a:solidFill>
            </a:endParaRPr>
          </a:p>
        </p:txBody>
      </p:sp>
      <p:cxnSp>
        <p:nvCxnSpPr>
          <p:cNvPr id="18" name="Conector de seta reta 17"/>
          <p:cNvCxnSpPr>
            <a:endCxn id="13" idx="0"/>
          </p:cNvCxnSpPr>
          <p:nvPr/>
        </p:nvCxnSpPr>
        <p:spPr>
          <a:xfrm flipH="1">
            <a:off x="3890357" y="958848"/>
            <a:ext cx="748145" cy="178220"/>
          </a:xfrm>
          <a:prstGeom prst="straightConnector1">
            <a:avLst/>
          </a:prstGeom>
          <a:ln w="57150">
            <a:solidFill>
              <a:srgbClr val="F19E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6903720" y="880587"/>
            <a:ext cx="702425" cy="322178"/>
          </a:xfrm>
          <a:prstGeom prst="straightConnector1">
            <a:avLst/>
          </a:prstGeom>
          <a:ln w="57150">
            <a:solidFill>
              <a:srgbClr val="F19E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Pâncreas - Anatomia, função, irrigação e inervação | Kenhub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1051"/>
          <a:stretch/>
        </p:blipFill>
        <p:spPr bwMode="auto">
          <a:xfrm>
            <a:off x="105295" y="5709850"/>
            <a:ext cx="1265941" cy="70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66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-10510" y="0"/>
            <a:ext cx="114562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0" y="6348248"/>
            <a:ext cx="12192000" cy="50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-31901" y="5499524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 smtClean="0"/>
              <a:t>Pacientes</a:t>
            </a:r>
            <a:r>
              <a:rPr lang="en-US" sz="2800" dirty="0" smtClean="0"/>
              <a:t> </a:t>
            </a:r>
            <a:r>
              <a:rPr lang="en-US" sz="2800" dirty="0" err="1" smtClean="0"/>
              <a:t>críticos</a:t>
            </a:r>
            <a:r>
              <a:rPr lang="en-US" sz="2800" dirty="0" smtClean="0"/>
              <a:t> com PA: NE é </a:t>
            </a:r>
            <a:r>
              <a:rPr lang="en-US" sz="2800" dirty="0" err="1" smtClean="0"/>
              <a:t>preferível</a:t>
            </a:r>
            <a:r>
              <a:rPr lang="en-US" sz="2800" dirty="0" smtClean="0"/>
              <a:t> à NP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906750" y="3042739"/>
            <a:ext cx="74472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Wu, et al. </a:t>
            </a:r>
            <a:r>
              <a:rPr lang="en-US" dirty="0" smtClean="0"/>
              <a:t>Br </a:t>
            </a:r>
            <a:r>
              <a:rPr lang="en-US" dirty="0"/>
              <a:t>J Surg. </a:t>
            </a:r>
            <a:r>
              <a:rPr lang="en-US" dirty="0" smtClean="0"/>
              <a:t>2014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670591" y="3895147"/>
            <a:ext cx="95961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PA grave: NE </a:t>
            </a:r>
            <a:r>
              <a:rPr lang="en-US" sz="2800" dirty="0" err="1" smtClean="0"/>
              <a:t>segura</a:t>
            </a:r>
            <a:r>
              <a:rPr lang="en-US" sz="2800" dirty="0" smtClean="0"/>
              <a:t>, </a:t>
            </a:r>
            <a:r>
              <a:rPr lang="en-US" sz="2800" dirty="0" err="1" smtClean="0"/>
              <a:t>bem</a:t>
            </a:r>
            <a:r>
              <a:rPr lang="en-US" sz="2800" dirty="0" smtClean="0"/>
              <a:t> </a:t>
            </a:r>
            <a:r>
              <a:rPr lang="en-US" sz="2800" dirty="0" err="1" smtClean="0"/>
              <a:t>tolerada</a:t>
            </a:r>
            <a:r>
              <a:rPr lang="en-US" sz="2800" dirty="0" smtClean="0"/>
              <a:t>, com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↓</a:t>
            </a:r>
            <a:r>
              <a:rPr lang="en-US" sz="2800" dirty="0" smtClean="0"/>
              <a:t> 50% </a:t>
            </a:r>
            <a:r>
              <a:rPr lang="en-US" sz="2800" dirty="0" err="1" smtClean="0"/>
              <a:t>taxas</a:t>
            </a:r>
            <a:r>
              <a:rPr lang="en-US" sz="2800" dirty="0" smtClean="0"/>
              <a:t> de </a:t>
            </a:r>
            <a:r>
              <a:rPr lang="en-US" sz="2800" dirty="0" err="1" smtClean="0"/>
              <a:t>complicações</a:t>
            </a:r>
            <a:r>
              <a:rPr lang="en-US" sz="2800" dirty="0" smtClean="0"/>
              <a:t> e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↓</a:t>
            </a:r>
            <a:r>
              <a:rPr lang="en-US" sz="2800" dirty="0" smtClean="0"/>
              <a:t>80% </a:t>
            </a:r>
            <a:r>
              <a:rPr lang="en-US" sz="2800" dirty="0" err="1" smtClean="0"/>
              <a:t>mortalidade</a:t>
            </a:r>
            <a:endParaRPr lang="pt-BR" sz="28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92416" y="80450"/>
            <a:ext cx="9322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277B3A"/>
                </a:solidFill>
              </a:rPr>
              <a:t>Nutrição</a:t>
            </a:r>
            <a:r>
              <a:rPr lang="en-US" sz="3600" dirty="0" smtClean="0">
                <a:solidFill>
                  <a:srgbClr val="277B3A"/>
                </a:solidFill>
              </a:rPr>
              <a:t> enteral vs. </a:t>
            </a:r>
            <a:r>
              <a:rPr lang="en-US" sz="3600" dirty="0" err="1" smtClean="0">
                <a:solidFill>
                  <a:srgbClr val="277B3A"/>
                </a:solidFill>
              </a:rPr>
              <a:t>Nutrição</a:t>
            </a:r>
            <a:r>
              <a:rPr lang="en-US" sz="3600" dirty="0" smtClean="0">
                <a:solidFill>
                  <a:srgbClr val="277B3A"/>
                </a:solidFill>
              </a:rPr>
              <a:t> Parenteral</a:t>
            </a:r>
            <a:endParaRPr lang="pt-BR" sz="3600" dirty="0">
              <a:solidFill>
                <a:srgbClr val="277B3A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1701046" y="1190415"/>
            <a:ext cx="896301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/>
              <a:t>Vantagens</a:t>
            </a:r>
            <a:r>
              <a:rPr lang="en-US" sz="2800" b="1" dirty="0" smtClean="0"/>
              <a:t> da NE</a:t>
            </a:r>
          </a:p>
          <a:p>
            <a:pPr algn="ctr"/>
            <a:r>
              <a:rPr lang="en-US" sz="2400" dirty="0" err="1" smtClean="0"/>
              <a:t>Preserva</a:t>
            </a:r>
            <a:r>
              <a:rPr lang="en-US" sz="2400" dirty="0" smtClean="0"/>
              <a:t> a </a:t>
            </a:r>
            <a:r>
              <a:rPr lang="en-US" sz="2400" dirty="0" err="1" smtClean="0"/>
              <a:t>integridade</a:t>
            </a:r>
            <a:r>
              <a:rPr lang="en-US" sz="2400" dirty="0" smtClean="0"/>
              <a:t> da mucosa intestinal</a:t>
            </a:r>
          </a:p>
          <a:p>
            <a:pPr algn="ctr"/>
            <a:r>
              <a:rPr lang="en-US" sz="2400" dirty="0" err="1" smtClean="0"/>
              <a:t>Estimula</a:t>
            </a:r>
            <a:r>
              <a:rPr lang="en-US" sz="2400" dirty="0" smtClean="0"/>
              <a:t> a </a:t>
            </a:r>
            <a:r>
              <a:rPr lang="en-US" sz="2400" dirty="0" err="1" smtClean="0"/>
              <a:t>motilidade</a:t>
            </a:r>
            <a:r>
              <a:rPr lang="en-US" sz="2400" dirty="0" smtClean="0"/>
              <a:t> intestinal</a:t>
            </a:r>
          </a:p>
          <a:p>
            <a:pPr algn="ctr"/>
            <a:r>
              <a:rPr lang="en-US" sz="2400" dirty="0" err="1" smtClean="0"/>
              <a:t>Previne</a:t>
            </a:r>
            <a:r>
              <a:rPr lang="en-US" sz="2400" dirty="0" smtClean="0"/>
              <a:t> </a:t>
            </a:r>
            <a:r>
              <a:rPr lang="en-US" sz="2400" dirty="0" err="1" smtClean="0"/>
              <a:t>supercrescimento</a:t>
            </a:r>
            <a:r>
              <a:rPr lang="en-US" sz="2400" dirty="0" smtClean="0"/>
              <a:t> </a:t>
            </a:r>
            <a:r>
              <a:rPr lang="en-US" sz="2400" dirty="0" err="1" smtClean="0"/>
              <a:t>bacteriano</a:t>
            </a:r>
            <a:endParaRPr lang="en-US" sz="2400" dirty="0" smtClean="0"/>
          </a:p>
          <a:p>
            <a:pPr algn="ctr"/>
            <a:r>
              <a:rPr lang="en-US" sz="2400" dirty="0" smtClean="0">
                <a:cs typeface="Calibri" panose="020F0502020204030204" pitchFamily="34" charset="0"/>
              </a:rPr>
              <a:t>↑ </a:t>
            </a:r>
            <a:r>
              <a:rPr lang="en-US" sz="2400" dirty="0" err="1" smtClean="0">
                <a:cs typeface="Calibri" panose="020F0502020204030204" pitchFamily="34" charset="0"/>
              </a:rPr>
              <a:t>fluxo</a:t>
            </a:r>
            <a:r>
              <a:rPr lang="en-US" sz="2400" dirty="0" smtClean="0"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cs typeface="Calibri" panose="020F0502020204030204" pitchFamily="34" charset="0"/>
              </a:rPr>
              <a:t>sanguíneo</a:t>
            </a:r>
            <a:r>
              <a:rPr lang="en-US" sz="2400" dirty="0" smtClean="0">
                <a:cs typeface="Calibri" panose="020F0502020204030204" pitchFamily="34" charset="0"/>
              </a:rPr>
              <a:t> </a:t>
            </a:r>
            <a:r>
              <a:rPr lang="en-US" sz="2400" dirty="0" err="1" smtClean="0">
                <a:cs typeface="Calibri" panose="020F0502020204030204" pitchFamily="34" charset="0"/>
              </a:rPr>
              <a:t>esplâncnico</a:t>
            </a:r>
            <a:endParaRPr lang="pt-BR" sz="2400" dirty="0"/>
          </a:p>
        </p:txBody>
      </p:sp>
      <p:sp>
        <p:nvSpPr>
          <p:cNvPr id="2" name="Retângulo 1"/>
          <p:cNvSpPr/>
          <p:nvPr/>
        </p:nvSpPr>
        <p:spPr>
          <a:xfrm>
            <a:off x="906750" y="6022744"/>
            <a:ext cx="6096000" cy="3886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Yao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 al.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Eur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Nutr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2018;72: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66e8</a:t>
            </a:r>
            <a:endParaRPr lang="pt-B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06750" y="4849254"/>
            <a:ext cx="676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Al-</a:t>
            </a:r>
            <a:r>
              <a:rPr lang="en-US" dirty="0" err="1"/>
              <a:t>Omran</a:t>
            </a:r>
            <a:r>
              <a:rPr lang="en-US" dirty="0"/>
              <a:t> </a:t>
            </a:r>
            <a:r>
              <a:rPr lang="en-US" dirty="0" smtClean="0"/>
              <a:t>et al. Cochrane </a:t>
            </a:r>
            <a:r>
              <a:rPr lang="en-US" dirty="0"/>
              <a:t>Database </a:t>
            </a:r>
            <a:r>
              <a:rPr lang="en-US" dirty="0" err="1"/>
              <a:t>Syst</a:t>
            </a:r>
            <a:r>
              <a:rPr lang="en-US" dirty="0"/>
              <a:t> Rev 2010: </a:t>
            </a:r>
            <a:r>
              <a:rPr lang="en-US" dirty="0" smtClean="0"/>
              <a:t>CD002837</a:t>
            </a:r>
            <a:endParaRPr lang="pt-BR" dirty="0"/>
          </a:p>
        </p:txBody>
      </p:sp>
      <p:pic>
        <p:nvPicPr>
          <p:cNvPr id="10" name="Picture 2" descr="Pâncreas - Anatomia, função, irrigação e inervação | Kenhub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1051"/>
          <a:stretch/>
        </p:blipFill>
        <p:spPr bwMode="auto">
          <a:xfrm>
            <a:off x="92416" y="5819142"/>
            <a:ext cx="1265941" cy="70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87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-10510" y="0"/>
            <a:ext cx="114562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0" y="6348248"/>
            <a:ext cx="12192000" cy="50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302684" y="957615"/>
            <a:ext cx="6591296" cy="5133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28069" y="1466165"/>
            <a:ext cx="11720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Se </a:t>
            </a:r>
            <a:r>
              <a:rPr lang="en-US" sz="2400" b="1" dirty="0" err="1" smtClean="0"/>
              <a:t>intolerância</a:t>
            </a:r>
            <a:r>
              <a:rPr lang="en-US" sz="2400" b="1" dirty="0" smtClean="0"/>
              <a:t> à VO: </a:t>
            </a:r>
            <a:r>
              <a:rPr lang="en-US" sz="2400" b="1" dirty="0" err="1" smtClean="0"/>
              <a:t>iniciar</a:t>
            </a:r>
            <a:r>
              <a:rPr lang="en-US" sz="2400" b="1" dirty="0" smtClean="0"/>
              <a:t> NE entre 24 a 48 horas da </a:t>
            </a:r>
            <a:r>
              <a:rPr lang="en-US" sz="2400" b="1" dirty="0" err="1" smtClean="0"/>
              <a:t>admissão</a:t>
            </a:r>
            <a:endParaRPr lang="pt-BR" sz="2400" b="1" dirty="0"/>
          </a:p>
        </p:txBody>
      </p:sp>
      <p:sp>
        <p:nvSpPr>
          <p:cNvPr id="8" name="CaixaDeTexto 7"/>
          <p:cNvSpPr txBox="1"/>
          <p:nvPr/>
        </p:nvSpPr>
        <p:spPr>
          <a:xfrm>
            <a:off x="540327" y="1871493"/>
            <a:ext cx="10444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NE </a:t>
            </a:r>
            <a:r>
              <a:rPr lang="en-US" sz="2400" dirty="0" err="1" smtClean="0"/>
              <a:t>precoce</a:t>
            </a:r>
            <a:r>
              <a:rPr lang="en-US" sz="2400" dirty="0" smtClean="0"/>
              <a:t> </a:t>
            </a:r>
            <a:r>
              <a:rPr lang="en-US" sz="2400" dirty="0" smtClean="0"/>
              <a:t>é </a:t>
            </a:r>
            <a:r>
              <a:rPr lang="en-US" sz="2400" dirty="0" err="1" smtClean="0"/>
              <a:t>bem</a:t>
            </a:r>
            <a:r>
              <a:rPr lang="en-US" sz="2400" dirty="0" smtClean="0"/>
              <a:t> </a:t>
            </a:r>
            <a:r>
              <a:rPr lang="en-US" sz="2400" dirty="0" err="1" smtClean="0"/>
              <a:t>tolerada</a:t>
            </a:r>
            <a:r>
              <a:rPr lang="en-US" sz="2400" dirty="0" smtClean="0"/>
              <a:t>, com </a:t>
            </a:r>
            <a:r>
              <a:rPr lang="en-US" sz="2400" dirty="0" err="1" smtClean="0"/>
              <a:t>benefícios</a:t>
            </a:r>
            <a:r>
              <a:rPr lang="en-US" sz="2400" dirty="0" smtClean="0"/>
              <a:t> </a:t>
            </a:r>
            <a:r>
              <a:rPr lang="en-US" sz="2400" dirty="0" err="1" smtClean="0"/>
              <a:t>substanciais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relação</a:t>
            </a:r>
            <a:r>
              <a:rPr lang="en-US" sz="2400" dirty="0" smtClean="0"/>
              <a:t> à </a:t>
            </a:r>
            <a:r>
              <a:rPr lang="en-US" sz="2400" dirty="0" err="1" smtClean="0"/>
              <a:t>mortalidade</a:t>
            </a:r>
            <a:r>
              <a:rPr lang="en-US" sz="2400" dirty="0" smtClean="0"/>
              <a:t>, </a:t>
            </a:r>
            <a:r>
              <a:rPr lang="en-US" sz="2400" dirty="0" err="1" smtClean="0"/>
              <a:t>falência</a:t>
            </a:r>
            <a:r>
              <a:rPr lang="en-US" sz="2400" dirty="0" smtClean="0"/>
              <a:t> de </a:t>
            </a:r>
            <a:r>
              <a:rPr lang="en-US" sz="2400" dirty="0" err="1" smtClean="0"/>
              <a:t>órgãos</a:t>
            </a:r>
            <a:r>
              <a:rPr lang="en-US" sz="2400" dirty="0" smtClean="0"/>
              <a:t> e </a:t>
            </a:r>
            <a:r>
              <a:rPr lang="en-US" sz="2400" dirty="0" err="1" smtClean="0"/>
              <a:t>complicações</a:t>
            </a:r>
            <a:r>
              <a:rPr lang="en-US" sz="2400" dirty="0" smtClean="0"/>
              <a:t> </a:t>
            </a:r>
            <a:r>
              <a:rPr lang="en-US" sz="2400" dirty="0" err="1" smtClean="0"/>
              <a:t>infecciosas</a:t>
            </a:r>
            <a:r>
              <a:rPr lang="en-US" sz="2400" dirty="0" smtClean="0"/>
              <a:t> </a:t>
            </a:r>
            <a:r>
              <a:rPr lang="en-US" sz="2400" dirty="0" err="1" smtClean="0"/>
              <a:t>comparada</a:t>
            </a:r>
            <a:r>
              <a:rPr lang="en-US" sz="2400" dirty="0" smtClean="0"/>
              <a:t> com a NE </a:t>
            </a:r>
            <a:r>
              <a:rPr lang="en-US" sz="2400" dirty="0" err="1" smtClean="0"/>
              <a:t>tardia</a:t>
            </a:r>
            <a:r>
              <a:rPr lang="en-US" sz="2400" dirty="0" smtClean="0"/>
              <a:t> (&gt; 72h)</a:t>
            </a:r>
            <a:endParaRPr lang="pt-BR" sz="2400" dirty="0"/>
          </a:p>
        </p:txBody>
      </p:sp>
      <p:sp>
        <p:nvSpPr>
          <p:cNvPr id="9" name="Retângulo 8"/>
          <p:cNvSpPr/>
          <p:nvPr/>
        </p:nvSpPr>
        <p:spPr>
          <a:xfrm>
            <a:off x="1302684" y="2790891"/>
            <a:ext cx="6369112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Qi, et al. JPEN </a:t>
            </a:r>
            <a:r>
              <a:rPr lang="pt-BR" dirty="0" smtClean="0"/>
              <a:t>2018;42:1139e47</a:t>
            </a:r>
          </a:p>
          <a:p>
            <a:r>
              <a:rPr lang="en-US" dirty="0" smtClean="0"/>
              <a:t>Bakker, et al. </a:t>
            </a:r>
            <a:r>
              <a:rPr lang="pt-BR" dirty="0" err="1"/>
              <a:t>Pancreatology</a:t>
            </a:r>
            <a:r>
              <a:rPr lang="pt-BR" dirty="0"/>
              <a:t> 2014;14</a:t>
            </a:r>
            <a:r>
              <a:rPr lang="pt-BR" dirty="0" smtClean="0"/>
              <a:t>: 340e6</a:t>
            </a:r>
          </a:p>
          <a:p>
            <a:r>
              <a:rPr lang="pt-BR" dirty="0" smtClean="0"/>
              <a:t>Li, et al. </a:t>
            </a:r>
            <a:r>
              <a:rPr lang="pt-BR" dirty="0" err="1"/>
              <a:t>Med</a:t>
            </a:r>
            <a:r>
              <a:rPr lang="pt-BR" dirty="0"/>
              <a:t> </a:t>
            </a:r>
            <a:r>
              <a:rPr lang="pt-BR" dirty="0" err="1"/>
              <a:t>Sci</a:t>
            </a:r>
            <a:r>
              <a:rPr lang="pt-BR" dirty="0"/>
              <a:t> </a:t>
            </a:r>
            <a:r>
              <a:rPr lang="pt-BR" dirty="0" err="1" smtClean="0"/>
              <a:t>Monit</a:t>
            </a:r>
            <a:r>
              <a:rPr lang="pt-BR" dirty="0" smtClean="0"/>
              <a:t> 2014;20:2327e35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167455" y="4174190"/>
            <a:ext cx="49777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214 </a:t>
            </a:r>
            <a:r>
              <a:rPr lang="en-US" sz="2400" dirty="0" err="1" smtClean="0"/>
              <a:t>pacientes</a:t>
            </a:r>
            <a:r>
              <a:rPr lang="en-US" sz="2400" dirty="0" smtClean="0"/>
              <a:t>: </a:t>
            </a:r>
            <a:r>
              <a:rPr lang="en-US" sz="2400" u="sng" dirty="0" err="1" smtClean="0"/>
              <a:t>sem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diferença</a:t>
            </a:r>
            <a:r>
              <a:rPr lang="en-US" sz="2400" u="sng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taxa de </a:t>
            </a:r>
            <a:r>
              <a:rPr lang="en-US" sz="2400" dirty="0" err="1" smtClean="0"/>
              <a:t>falência</a:t>
            </a:r>
            <a:r>
              <a:rPr lang="en-US" sz="2400" dirty="0" smtClean="0"/>
              <a:t> de </a:t>
            </a:r>
            <a:r>
              <a:rPr lang="en-US" sz="2400" dirty="0" err="1" smtClean="0"/>
              <a:t>órgãos</a:t>
            </a:r>
            <a:r>
              <a:rPr lang="en-US" sz="2400" dirty="0" smtClean="0"/>
              <a:t> e </a:t>
            </a:r>
            <a:r>
              <a:rPr lang="en-US" sz="2400" dirty="0" err="1" smtClean="0"/>
              <a:t>mortalidade</a:t>
            </a:r>
            <a:r>
              <a:rPr lang="en-US" sz="2400" dirty="0" smtClean="0"/>
              <a:t> entre </a:t>
            </a:r>
            <a:r>
              <a:rPr lang="en-US" sz="2400" dirty="0" err="1" smtClean="0"/>
              <a:t>pacientes</a:t>
            </a:r>
            <a:r>
              <a:rPr lang="en-US" sz="2400" dirty="0" smtClean="0"/>
              <a:t> com NE </a:t>
            </a:r>
            <a:r>
              <a:rPr lang="en-US" sz="2400" dirty="0" err="1" smtClean="0"/>
              <a:t>precoce</a:t>
            </a:r>
            <a:r>
              <a:rPr lang="en-US" sz="2400" dirty="0" smtClean="0"/>
              <a:t> </a:t>
            </a:r>
            <a:r>
              <a:rPr lang="en-US" sz="2400" dirty="0" err="1" smtClean="0"/>
              <a:t>ou</a:t>
            </a:r>
            <a:r>
              <a:rPr lang="en-US" sz="2400" dirty="0" smtClean="0"/>
              <a:t> </a:t>
            </a:r>
            <a:r>
              <a:rPr lang="en-US" sz="2400" dirty="0" err="1" smtClean="0"/>
              <a:t>aqueles</a:t>
            </a:r>
            <a:r>
              <a:rPr lang="en-US" sz="2400" dirty="0" smtClean="0"/>
              <a:t> </a:t>
            </a:r>
            <a:r>
              <a:rPr lang="en-US" sz="2400" dirty="0" err="1" smtClean="0"/>
              <a:t>sem</a:t>
            </a:r>
            <a:r>
              <a:rPr lang="en-US" sz="2400" dirty="0" smtClean="0"/>
              <a:t> </a:t>
            </a:r>
            <a:r>
              <a:rPr lang="en-US" sz="2400" dirty="0" err="1" smtClean="0"/>
              <a:t>suporte</a:t>
            </a:r>
            <a:r>
              <a:rPr lang="en-US" sz="2400" dirty="0" smtClean="0"/>
              <a:t> </a:t>
            </a:r>
            <a:r>
              <a:rPr lang="en-US" sz="2400" dirty="0" err="1" smtClean="0"/>
              <a:t>nutricional</a:t>
            </a:r>
            <a:endParaRPr lang="en-US" sz="2400" dirty="0" smtClean="0"/>
          </a:p>
          <a:p>
            <a:pPr algn="ctr"/>
            <a:r>
              <a:rPr lang="en-US" sz="2400" b="1" dirty="0" smtClean="0"/>
              <a:t>PA </a:t>
            </a:r>
            <a:r>
              <a:rPr lang="en-US" sz="2400" b="1" dirty="0" err="1" smtClean="0"/>
              <a:t>leve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ou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moderada</a:t>
            </a:r>
            <a:endParaRPr lang="en-US" sz="2400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847139" y="4130986"/>
            <a:ext cx="4765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208 </a:t>
            </a:r>
            <a:r>
              <a:rPr lang="en-US" sz="2400" dirty="0" err="1" smtClean="0"/>
              <a:t>pacientes</a:t>
            </a:r>
            <a:r>
              <a:rPr lang="en-US" sz="2400" dirty="0" smtClean="0"/>
              <a:t>: </a:t>
            </a:r>
            <a:r>
              <a:rPr lang="en-US" sz="2400" u="sng" dirty="0" err="1" smtClean="0"/>
              <a:t>sem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diferença</a:t>
            </a:r>
            <a:r>
              <a:rPr lang="en-US" sz="2400" u="sng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taxa de </a:t>
            </a:r>
            <a:r>
              <a:rPr lang="en-US" sz="2400" dirty="0" err="1" smtClean="0"/>
              <a:t>infecção</a:t>
            </a:r>
            <a:r>
              <a:rPr lang="en-US" sz="2400" dirty="0" smtClean="0"/>
              <a:t> e </a:t>
            </a:r>
            <a:r>
              <a:rPr lang="en-US" sz="2400" dirty="0" err="1" smtClean="0"/>
              <a:t>mortalidade</a:t>
            </a:r>
            <a:r>
              <a:rPr lang="en-US" sz="2400" dirty="0" smtClean="0"/>
              <a:t> se NE </a:t>
            </a:r>
            <a:r>
              <a:rPr lang="en-US" sz="2400" dirty="0" err="1" smtClean="0"/>
              <a:t>dentro</a:t>
            </a:r>
            <a:r>
              <a:rPr lang="en-US" sz="2400" dirty="0" smtClean="0"/>
              <a:t> de 24 h da </a:t>
            </a:r>
            <a:r>
              <a:rPr lang="en-US" sz="2400" dirty="0" err="1" smtClean="0"/>
              <a:t>admissão</a:t>
            </a:r>
            <a:r>
              <a:rPr lang="en-US" sz="2400" dirty="0" smtClean="0"/>
              <a:t> </a:t>
            </a:r>
            <a:r>
              <a:rPr lang="en-US" sz="2400" dirty="0" err="1" smtClean="0"/>
              <a:t>ou</a:t>
            </a:r>
            <a:r>
              <a:rPr lang="en-US" sz="2400" dirty="0" smtClean="0"/>
              <a:t> </a:t>
            </a:r>
            <a:r>
              <a:rPr lang="en-US" sz="2400" dirty="0" err="1" smtClean="0"/>
              <a:t>dieta</a:t>
            </a:r>
            <a:r>
              <a:rPr lang="en-US" sz="2400" dirty="0" smtClean="0"/>
              <a:t> oral 72 h </a:t>
            </a:r>
            <a:r>
              <a:rPr lang="en-US" sz="2400" dirty="0" err="1" smtClean="0"/>
              <a:t>após</a:t>
            </a:r>
            <a:r>
              <a:rPr lang="en-US" sz="2400" dirty="0" smtClean="0"/>
              <a:t> </a:t>
            </a:r>
            <a:r>
              <a:rPr lang="en-US" sz="2400" dirty="0" err="1" smtClean="0"/>
              <a:t>admissão</a:t>
            </a:r>
            <a:endParaRPr lang="en-US" sz="2400" dirty="0" smtClean="0"/>
          </a:p>
          <a:p>
            <a:pPr algn="ctr"/>
            <a:r>
              <a:rPr lang="en-US" sz="2400" b="1" dirty="0" smtClean="0"/>
              <a:t>PA grave </a:t>
            </a:r>
            <a:r>
              <a:rPr lang="en-US" sz="2400" dirty="0" smtClean="0"/>
              <a:t>(63% </a:t>
            </a:r>
            <a:r>
              <a:rPr lang="en-US" sz="2400" dirty="0" err="1" smtClean="0"/>
              <a:t>necrotizante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461337" y="6056714"/>
            <a:ext cx="43013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NL" dirty="0"/>
              <a:t>Bakker, et al</a:t>
            </a:r>
            <a:r>
              <a:rPr lang="nl-NL" dirty="0" smtClean="0"/>
              <a:t>.</a:t>
            </a:r>
            <a:r>
              <a:rPr lang="da-DK" dirty="0" smtClean="0"/>
              <a:t> </a:t>
            </a:r>
            <a:r>
              <a:rPr lang="da-DK" dirty="0"/>
              <a:t>N Engl J Med. </a:t>
            </a:r>
            <a:r>
              <a:rPr lang="da-DK" dirty="0" smtClean="0"/>
              <a:t>2014</a:t>
            </a:r>
            <a:endParaRPr lang="da-DK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095375" y="218832"/>
            <a:ext cx="11096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00B050"/>
                </a:solidFill>
              </a:rPr>
              <a:t>Início</a:t>
            </a:r>
            <a:r>
              <a:rPr lang="en-US" sz="3600" dirty="0" smtClean="0">
                <a:solidFill>
                  <a:srgbClr val="00B050"/>
                </a:solidFill>
              </a:rPr>
              <a:t> da TNE</a:t>
            </a:r>
            <a:endParaRPr lang="pt-BR" sz="3600" dirty="0">
              <a:solidFill>
                <a:srgbClr val="00B050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4768846" y="3667143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solidFill>
                  <a:srgbClr val="00B050"/>
                </a:solidFill>
              </a:rPr>
              <a:t>Entretanto</a:t>
            </a:r>
            <a:r>
              <a:rPr lang="en-US" sz="2400" i="1" dirty="0" smtClean="0">
                <a:solidFill>
                  <a:srgbClr val="00B050"/>
                </a:solidFill>
              </a:rPr>
              <a:t>…</a:t>
            </a:r>
            <a:endParaRPr lang="pt-BR" sz="2400" i="1" dirty="0">
              <a:solidFill>
                <a:srgbClr val="00B050"/>
              </a:solidFill>
            </a:endParaRPr>
          </a:p>
        </p:txBody>
      </p:sp>
      <p:pic>
        <p:nvPicPr>
          <p:cNvPr id="12" name="Picture 2" descr="Pâncreas - Anatomia, função, irrigação e inervação | Kenhub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1051"/>
          <a:stretch/>
        </p:blipFill>
        <p:spPr bwMode="auto">
          <a:xfrm>
            <a:off x="128069" y="5716935"/>
            <a:ext cx="1265941" cy="70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7030720" y="6091590"/>
            <a:ext cx="3464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Stimac</a:t>
            </a:r>
            <a:r>
              <a:rPr lang="pt-BR" dirty="0"/>
              <a:t>, et al. </a:t>
            </a:r>
            <a:r>
              <a:rPr lang="en-US" dirty="0" err="1"/>
              <a:t>Pancreatology</a:t>
            </a:r>
            <a:r>
              <a:rPr lang="en-US" dirty="0"/>
              <a:t>. 2016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715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 animBg="1"/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-10510" y="0"/>
            <a:ext cx="114562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0" y="6348248"/>
            <a:ext cx="12192000" cy="50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053316" y="1066799"/>
            <a:ext cx="6591296" cy="5133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11315489" y="5797671"/>
            <a:ext cx="813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>
                <a:solidFill>
                  <a:schemeClr val="accent2">
                    <a:lumMod val="75000"/>
                  </a:schemeClr>
                </a:solidFill>
                <a:latin typeface="Ink Free" panose="03080402000500000000" pitchFamily="66" charset="0"/>
              </a:rPr>
              <a:t>SFC</a:t>
            </a:r>
          </a:p>
          <a:p>
            <a:r>
              <a:rPr lang="en-US" sz="1600" b="1" i="1" dirty="0" smtClean="0">
                <a:solidFill>
                  <a:schemeClr val="accent2">
                    <a:lumMod val="75000"/>
                  </a:schemeClr>
                </a:solidFill>
                <a:latin typeface="Ink Free" panose="03080402000500000000" pitchFamily="66" charset="0"/>
              </a:rPr>
              <a:t>2021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21" y="1584768"/>
            <a:ext cx="10511368" cy="4331165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70012" y="6145297"/>
            <a:ext cx="91744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Jin, et al. </a:t>
            </a:r>
            <a:r>
              <a:rPr lang="en-US" dirty="0" err="1" smtClean="0"/>
              <a:t>Pancreatology</a:t>
            </a:r>
            <a:r>
              <a:rPr lang="en-US" dirty="0"/>
              <a:t>. </a:t>
            </a:r>
            <a:r>
              <a:rPr lang="en-US" dirty="0" smtClean="0"/>
              <a:t>2017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361525" y="3977002"/>
            <a:ext cx="3423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Usada</a:t>
            </a:r>
            <a:r>
              <a:rPr lang="en-US" dirty="0" smtClean="0"/>
              <a:t> para </a:t>
            </a:r>
            <a:r>
              <a:rPr lang="en-US" dirty="0" err="1" smtClean="0"/>
              <a:t>determinar</a:t>
            </a:r>
            <a:r>
              <a:rPr lang="en-US" dirty="0" smtClean="0"/>
              <a:t> o tempo </a:t>
            </a:r>
            <a:r>
              <a:rPr lang="en-US" dirty="0" err="1" smtClean="0"/>
              <a:t>ótimo</a:t>
            </a:r>
            <a:r>
              <a:rPr lang="en-US" dirty="0" smtClean="0"/>
              <a:t> de </a:t>
            </a:r>
            <a:r>
              <a:rPr lang="en-US" dirty="0" err="1" smtClean="0"/>
              <a:t>iniciar</a:t>
            </a:r>
            <a:r>
              <a:rPr lang="en-US" dirty="0" smtClean="0"/>
              <a:t> a NE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619" y="1076048"/>
            <a:ext cx="9648832" cy="540531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7325205" y="1364229"/>
            <a:ext cx="4176705" cy="220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o explicativo em forma de nuvem 10"/>
          <p:cNvSpPr/>
          <p:nvPr/>
        </p:nvSpPr>
        <p:spPr>
          <a:xfrm flipV="1">
            <a:off x="4744565" y="2331896"/>
            <a:ext cx="2121748" cy="1133617"/>
          </a:xfrm>
          <a:prstGeom prst="cloudCallout">
            <a:avLst>
              <a:gd name="adj1" fmla="val 39881"/>
              <a:gd name="adj2" fmla="val 10063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19E6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5266717" y="2535180"/>
            <a:ext cx="1183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3</a:t>
            </a:r>
            <a:r>
              <a:rPr lang="en-US" sz="2800" baseline="30000" dirty="0" smtClean="0"/>
              <a:t>o</a:t>
            </a:r>
            <a:r>
              <a:rPr lang="en-US" sz="2800" dirty="0" smtClean="0"/>
              <a:t> </a:t>
            </a:r>
            <a:r>
              <a:rPr lang="en-US" sz="2800" dirty="0" err="1" smtClean="0"/>
              <a:t>dia</a:t>
            </a:r>
            <a:endParaRPr lang="pt-BR" sz="28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9580725" y="1685566"/>
            <a:ext cx="199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receiver</a:t>
            </a:r>
            <a:r>
              <a:rPr lang="pt-BR" dirty="0"/>
              <a:t> </a:t>
            </a:r>
            <a:r>
              <a:rPr lang="pt-BR" dirty="0" err="1"/>
              <a:t>operating</a:t>
            </a:r>
            <a:r>
              <a:rPr lang="pt-BR" dirty="0"/>
              <a:t> </a:t>
            </a:r>
            <a:r>
              <a:rPr lang="pt-BR" dirty="0" err="1" smtClean="0"/>
              <a:t>characteristic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5087388" y="4075209"/>
            <a:ext cx="2553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Positivos </a:t>
            </a:r>
            <a:r>
              <a:rPr lang="pt-BR" dirty="0" smtClean="0"/>
              <a:t>Verdadeiros</a:t>
            </a:r>
          </a:p>
          <a:p>
            <a:r>
              <a:rPr lang="pt-BR" dirty="0" smtClean="0"/>
              <a:t>/Positivos </a:t>
            </a:r>
            <a:r>
              <a:rPr lang="pt-BR" dirty="0"/>
              <a:t>Totais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5616609" y="5151341"/>
            <a:ext cx="1895262" cy="64633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pt-BR" dirty="0"/>
              <a:t>Positivos </a:t>
            </a:r>
            <a:r>
              <a:rPr lang="pt-BR" dirty="0" smtClean="0"/>
              <a:t>Falsos</a:t>
            </a:r>
          </a:p>
          <a:p>
            <a:r>
              <a:rPr lang="pt-BR" dirty="0" smtClean="0"/>
              <a:t> </a:t>
            </a:r>
            <a:r>
              <a:rPr lang="pt-BR" dirty="0"/>
              <a:t>/ Negativos Totais</a:t>
            </a:r>
          </a:p>
        </p:txBody>
      </p:sp>
      <p:cxnSp>
        <p:nvCxnSpPr>
          <p:cNvPr id="18" name="Conector de seta reta 17"/>
          <p:cNvCxnSpPr/>
          <p:nvPr/>
        </p:nvCxnSpPr>
        <p:spPr>
          <a:xfrm flipV="1">
            <a:off x="6146962" y="3636183"/>
            <a:ext cx="863283" cy="439026"/>
          </a:xfrm>
          <a:prstGeom prst="straightConnector1">
            <a:avLst/>
          </a:prstGeom>
          <a:ln>
            <a:solidFill>
              <a:srgbClr val="F19E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 flipV="1">
            <a:off x="7325205" y="5226394"/>
            <a:ext cx="899319" cy="167654"/>
          </a:xfrm>
          <a:prstGeom prst="straightConnector1">
            <a:avLst/>
          </a:prstGeom>
          <a:ln>
            <a:solidFill>
              <a:srgbClr val="F19E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218864" y="257613"/>
            <a:ext cx="11096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277B3A"/>
                </a:solidFill>
              </a:rPr>
              <a:t>Início</a:t>
            </a:r>
            <a:r>
              <a:rPr lang="en-US" sz="3600" dirty="0" smtClean="0">
                <a:solidFill>
                  <a:srgbClr val="277B3A"/>
                </a:solidFill>
              </a:rPr>
              <a:t> da TNE</a:t>
            </a:r>
            <a:endParaRPr lang="pt-BR" sz="3600" dirty="0">
              <a:solidFill>
                <a:srgbClr val="277B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56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-10510" y="0"/>
            <a:ext cx="114562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0" y="6348248"/>
            <a:ext cx="12192000" cy="50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881796" y="6135440"/>
            <a:ext cx="91744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Jin, et al. </a:t>
            </a:r>
            <a:r>
              <a:rPr lang="en-US" dirty="0" err="1" smtClean="0"/>
              <a:t>Pancreatology</a:t>
            </a:r>
            <a:r>
              <a:rPr lang="en-US" dirty="0"/>
              <a:t>. </a:t>
            </a:r>
            <a:r>
              <a:rPr lang="en-US" dirty="0" smtClean="0"/>
              <a:t>2017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7325205" y="1364229"/>
            <a:ext cx="4176705" cy="220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exto explicativo em forma de nuvem 10"/>
          <p:cNvSpPr/>
          <p:nvPr/>
        </p:nvSpPr>
        <p:spPr>
          <a:xfrm flipV="1">
            <a:off x="5035125" y="4560734"/>
            <a:ext cx="2290080" cy="1391178"/>
          </a:xfrm>
          <a:prstGeom prst="cloudCallout">
            <a:avLst>
              <a:gd name="adj1" fmla="val -107823"/>
              <a:gd name="adj2" fmla="val 43439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/>
          <p:cNvSpPr txBox="1"/>
          <p:nvPr/>
        </p:nvSpPr>
        <p:spPr>
          <a:xfrm>
            <a:off x="5469036" y="4933157"/>
            <a:ext cx="1422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3</a:t>
            </a:r>
            <a:r>
              <a:rPr lang="en-US" sz="3600" baseline="30000" dirty="0" smtClean="0"/>
              <a:t>o</a:t>
            </a:r>
            <a:r>
              <a:rPr lang="en-US" sz="3600" dirty="0" smtClean="0"/>
              <a:t> </a:t>
            </a:r>
            <a:r>
              <a:rPr lang="en-US" sz="3600" dirty="0" err="1" smtClean="0"/>
              <a:t>dia</a:t>
            </a:r>
            <a:endParaRPr lang="pt-BR" sz="36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328120" y="253712"/>
            <a:ext cx="11096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277B3A"/>
                </a:solidFill>
              </a:rPr>
              <a:t>Início</a:t>
            </a:r>
            <a:r>
              <a:rPr lang="en-US" sz="3600" dirty="0" smtClean="0">
                <a:solidFill>
                  <a:srgbClr val="277B3A"/>
                </a:solidFill>
              </a:rPr>
              <a:t> da TNE</a:t>
            </a:r>
            <a:endParaRPr lang="pt-BR" sz="3600" dirty="0">
              <a:solidFill>
                <a:srgbClr val="277B3A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68359" y="1212589"/>
            <a:ext cx="110231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 smtClean="0"/>
              <a:t>Objetivo</a:t>
            </a:r>
            <a:r>
              <a:rPr lang="en-US" sz="2800" b="1" dirty="0" smtClean="0"/>
              <a:t>: </a:t>
            </a:r>
            <a:r>
              <a:rPr lang="en-US" sz="2800" dirty="0" err="1" smtClean="0"/>
              <a:t>determinar</a:t>
            </a:r>
            <a:r>
              <a:rPr lang="en-US" sz="2800" dirty="0" smtClean="0"/>
              <a:t> o tempo </a:t>
            </a:r>
            <a:r>
              <a:rPr lang="en-US" sz="2800" dirty="0" smtClean="0"/>
              <a:t>ideal para </a:t>
            </a:r>
            <a:r>
              <a:rPr lang="en-US" sz="2800" dirty="0" err="1" smtClean="0"/>
              <a:t>início</a:t>
            </a:r>
            <a:r>
              <a:rPr lang="en-US" sz="2800" dirty="0" smtClean="0"/>
              <a:t> da NE </a:t>
            </a:r>
            <a:r>
              <a:rPr lang="en-US" sz="2800" dirty="0" err="1" smtClean="0"/>
              <a:t>após</a:t>
            </a:r>
            <a:r>
              <a:rPr lang="en-US" sz="2800" dirty="0" smtClean="0"/>
              <a:t> </a:t>
            </a:r>
            <a:r>
              <a:rPr lang="en-US" sz="2800" dirty="0" err="1" smtClean="0"/>
              <a:t>hospitalização</a:t>
            </a:r>
            <a:endParaRPr lang="en-US" sz="2800" dirty="0" smtClean="0"/>
          </a:p>
          <a:p>
            <a:pPr>
              <a:lnSpc>
                <a:spcPct val="150000"/>
              </a:lnSpc>
            </a:pPr>
            <a:r>
              <a:rPr lang="en-US" sz="2800" b="1" dirty="0" err="1" smtClean="0"/>
              <a:t>Estudo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prospectivo</a:t>
            </a:r>
            <a:r>
              <a:rPr lang="en-US" sz="2800" b="1" dirty="0" smtClean="0"/>
              <a:t>: </a:t>
            </a:r>
            <a:r>
              <a:rPr lang="en-US" sz="2800" dirty="0" smtClean="0"/>
              <a:t>n=105</a:t>
            </a:r>
          </a:p>
          <a:p>
            <a:pPr>
              <a:lnSpc>
                <a:spcPct val="150000"/>
              </a:lnSpc>
            </a:pPr>
            <a:r>
              <a:rPr lang="en-US" sz="2800" b="1" dirty="0" err="1" smtClean="0"/>
              <a:t>Resultados</a:t>
            </a:r>
            <a:r>
              <a:rPr lang="en-US" sz="2800" b="1" dirty="0" smtClean="0"/>
              <a:t>: </a:t>
            </a:r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↓</a:t>
            </a:r>
            <a:r>
              <a:rPr lang="en-US" sz="2800" dirty="0" smtClean="0"/>
              <a:t> </a:t>
            </a:r>
            <a:r>
              <a:rPr lang="en-US" sz="2800" dirty="0" err="1" smtClean="0"/>
              <a:t>risco</a:t>
            </a:r>
            <a:r>
              <a:rPr lang="en-US" sz="2800" dirty="0" smtClean="0"/>
              <a:t> de </a:t>
            </a:r>
            <a:r>
              <a:rPr lang="en-US" sz="2800" dirty="0" err="1" smtClean="0"/>
              <a:t>infecção</a:t>
            </a:r>
            <a:r>
              <a:rPr lang="en-US" sz="2800" dirty="0" smtClean="0"/>
              <a:t> </a:t>
            </a:r>
            <a:r>
              <a:rPr lang="en-US" sz="2800" dirty="0" err="1" smtClean="0"/>
              <a:t>secundária</a:t>
            </a:r>
            <a:r>
              <a:rPr lang="en-US" sz="2800" dirty="0" smtClean="0"/>
              <a:t>, </a:t>
            </a:r>
            <a:r>
              <a:rPr lang="en-US" sz="2800" dirty="0" err="1" smtClean="0"/>
              <a:t>melhora</a:t>
            </a:r>
            <a:r>
              <a:rPr lang="en-US" sz="2800" dirty="0" smtClean="0"/>
              <a:t> do </a:t>
            </a:r>
            <a:r>
              <a:rPr lang="en-US" sz="2800" dirty="0" err="1" smtClean="0"/>
              <a:t>estado</a:t>
            </a:r>
            <a:r>
              <a:rPr lang="en-US" sz="2800" dirty="0" smtClean="0"/>
              <a:t> </a:t>
            </a:r>
            <a:r>
              <a:rPr lang="en-US" sz="2800" dirty="0" err="1" smtClean="0"/>
              <a:t>nutricional</a:t>
            </a:r>
            <a:r>
              <a:rPr lang="en-US" sz="2800" dirty="0" smtClean="0"/>
              <a:t> e </a:t>
            </a:r>
            <a:r>
              <a:rPr lang="en-US" sz="2800" dirty="0" err="1" smtClean="0"/>
              <a:t>melhor</a:t>
            </a:r>
            <a:r>
              <a:rPr lang="en-US" sz="2800" dirty="0" smtClean="0"/>
              <a:t> </a:t>
            </a:r>
            <a:r>
              <a:rPr lang="en-US" sz="2800" dirty="0" err="1" smtClean="0"/>
              <a:t>tolerância</a:t>
            </a:r>
            <a:endParaRPr lang="pt-BR" dirty="0"/>
          </a:p>
        </p:txBody>
      </p:sp>
      <p:pic>
        <p:nvPicPr>
          <p:cNvPr id="10" name="Picture 2" descr="Pâncreas - Anatomia, função, irrigação e inervação | Kenhub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1051"/>
          <a:stretch/>
        </p:blipFill>
        <p:spPr bwMode="auto">
          <a:xfrm>
            <a:off x="0" y="5781889"/>
            <a:ext cx="1265941" cy="70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52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/>
        </p:nvSpPr>
        <p:spPr>
          <a:xfrm>
            <a:off x="-10510" y="0"/>
            <a:ext cx="114562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0" y="6348248"/>
            <a:ext cx="12192000" cy="50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148005" y="1084262"/>
            <a:ext cx="6591296" cy="5133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136841" y="6082397"/>
            <a:ext cx="66649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Moraes, et al. J </a:t>
            </a:r>
            <a:r>
              <a:rPr lang="pt-BR" dirty="0" err="1"/>
              <a:t>Clin</a:t>
            </a:r>
            <a:r>
              <a:rPr lang="pt-BR" dirty="0"/>
              <a:t> </a:t>
            </a:r>
            <a:r>
              <a:rPr lang="pt-BR" dirty="0" err="1"/>
              <a:t>Gastroenterol</a:t>
            </a:r>
            <a:r>
              <a:rPr lang="pt-BR" dirty="0"/>
              <a:t>. </a:t>
            </a:r>
            <a:r>
              <a:rPr lang="pt-BR" dirty="0" smtClean="0"/>
              <a:t>2010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882889" y="1084262"/>
            <a:ext cx="9915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Recomendação</a:t>
            </a:r>
            <a:r>
              <a:rPr lang="en-US" sz="3200" dirty="0"/>
              <a:t> </a:t>
            </a:r>
            <a:r>
              <a:rPr lang="en-US" sz="3200" dirty="0" err="1"/>
              <a:t>separada</a:t>
            </a:r>
            <a:r>
              <a:rPr lang="en-US" sz="3200" dirty="0"/>
              <a:t> para PA </a:t>
            </a:r>
            <a:r>
              <a:rPr lang="en-US" sz="3200" dirty="0" err="1"/>
              <a:t>leve</a:t>
            </a:r>
            <a:r>
              <a:rPr lang="en-US" sz="3200" dirty="0"/>
              <a:t> e PA </a:t>
            </a:r>
            <a:r>
              <a:rPr lang="en-US" sz="3200" dirty="0" smtClean="0"/>
              <a:t>grave</a:t>
            </a:r>
            <a:endParaRPr lang="pt-BR" sz="3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1882889" y="1852513"/>
            <a:ext cx="9155116" cy="31085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PA </a:t>
            </a:r>
            <a:r>
              <a:rPr lang="en-US" sz="2800" b="1" dirty="0" err="1" smtClean="0"/>
              <a:t>leve</a:t>
            </a:r>
            <a:r>
              <a:rPr lang="en-US" sz="2800" b="1" dirty="0" smtClean="0"/>
              <a:t>: </a:t>
            </a:r>
          </a:p>
          <a:p>
            <a:pPr marL="457200" indent="-457200">
              <a:buClr>
                <a:srgbClr val="F19E65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VO </a:t>
            </a:r>
            <a:r>
              <a:rPr lang="en-US" sz="2800" dirty="0" err="1" smtClean="0"/>
              <a:t>precoce</a:t>
            </a:r>
            <a:r>
              <a:rPr lang="en-US" sz="2800" dirty="0" smtClean="0"/>
              <a:t> </a:t>
            </a:r>
            <a:r>
              <a:rPr lang="en-US" sz="2800" dirty="0" err="1" smtClean="0"/>
              <a:t>ou</a:t>
            </a:r>
            <a:r>
              <a:rPr lang="en-US" sz="2800" dirty="0" smtClean="0"/>
              <a:t> à </a:t>
            </a:r>
            <a:r>
              <a:rPr lang="en-US" sz="2800" dirty="0" err="1" smtClean="0"/>
              <a:t>admissão</a:t>
            </a:r>
            <a:r>
              <a:rPr lang="en-US" sz="2800" dirty="0" smtClean="0"/>
              <a:t>, se </a:t>
            </a:r>
            <a:r>
              <a:rPr lang="en-US" sz="2800" dirty="0" err="1" smtClean="0"/>
              <a:t>tolerada</a:t>
            </a:r>
            <a:endParaRPr lang="en-US" sz="2800" dirty="0" smtClean="0"/>
          </a:p>
          <a:p>
            <a:pPr marL="457200" indent="-457200">
              <a:buClr>
                <a:srgbClr val="F19E65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Se VO </a:t>
            </a:r>
            <a:r>
              <a:rPr lang="en-US" sz="2800" dirty="0" err="1"/>
              <a:t>não</a:t>
            </a:r>
            <a:r>
              <a:rPr lang="en-US" sz="2800" dirty="0"/>
              <a:t> é </a:t>
            </a:r>
            <a:r>
              <a:rPr lang="en-US" sz="2800" dirty="0" err="1"/>
              <a:t>adequada</a:t>
            </a:r>
            <a:r>
              <a:rPr lang="en-US" sz="2800" dirty="0"/>
              <a:t> </a:t>
            </a:r>
            <a:r>
              <a:rPr lang="en-US" sz="2800" dirty="0" err="1" smtClean="0"/>
              <a:t>até</a:t>
            </a:r>
            <a:r>
              <a:rPr lang="en-US" sz="2800" dirty="0" smtClean="0"/>
              <a:t> 5</a:t>
            </a:r>
            <a:r>
              <a:rPr lang="en-US" sz="2800" baseline="30000" dirty="0" smtClean="0"/>
              <a:t>o</a:t>
            </a:r>
            <a:r>
              <a:rPr lang="en-US" sz="2800" dirty="0" smtClean="0"/>
              <a:t> </a:t>
            </a:r>
            <a:r>
              <a:rPr lang="en-US" sz="2800" dirty="0" err="1" smtClean="0"/>
              <a:t>dia</a:t>
            </a:r>
            <a:r>
              <a:rPr lang="en-US" sz="2800" dirty="0" smtClean="0"/>
              <a:t>: </a:t>
            </a:r>
            <a:r>
              <a:rPr lang="en-US" sz="2800" dirty="0" err="1" smtClean="0"/>
              <a:t>considerar</a:t>
            </a:r>
            <a:r>
              <a:rPr lang="en-US" sz="2800" dirty="0" smtClean="0"/>
              <a:t> NE</a:t>
            </a:r>
          </a:p>
          <a:p>
            <a:endParaRPr lang="en-US" sz="2800" dirty="0"/>
          </a:p>
          <a:p>
            <a:r>
              <a:rPr lang="en-US" sz="2800" b="1" dirty="0" smtClean="0"/>
              <a:t>PA grave: </a:t>
            </a:r>
          </a:p>
          <a:p>
            <a:pPr marL="457200" indent="-457200">
              <a:buClr>
                <a:srgbClr val="F19E65"/>
              </a:buClr>
              <a:buFont typeface="Arial" panose="020B0604020202020204" pitchFamily="34" charset="0"/>
              <a:buChar char="•"/>
            </a:pPr>
            <a:r>
              <a:rPr lang="en-US" sz="2800" dirty="0" err="1" smtClean="0"/>
              <a:t>iniciar</a:t>
            </a:r>
            <a:r>
              <a:rPr lang="en-US" sz="2800" dirty="0" smtClean="0"/>
              <a:t> NE 24 a 72 horas, de </a:t>
            </a:r>
            <a:r>
              <a:rPr lang="en-US" sz="2800" dirty="0" err="1" smtClean="0"/>
              <a:t>acordo</a:t>
            </a:r>
            <a:r>
              <a:rPr lang="en-US" sz="2800" dirty="0" smtClean="0"/>
              <a:t> com </a:t>
            </a:r>
            <a:r>
              <a:rPr lang="en-US" sz="2800" dirty="0" err="1" smtClean="0"/>
              <a:t>funcionamento</a:t>
            </a:r>
            <a:r>
              <a:rPr lang="en-US" sz="2800" dirty="0" smtClean="0"/>
              <a:t> intestinal e </a:t>
            </a:r>
            <a:r>
              <a:rPr lang="en-US" sz="2800" dirty="0" err="1" smtClean="0"/>
              <a:t>estado</a:t>
            </a:r>
            <a:r>
              <a:rPr lang="en-US" sz="2800" dirty="0" smtClean="0"/>
              <a:t> </a:t>
            </a:r>
            <a:r>
              <a:rPr lang="en-US" sz="2800" dirty="0" err="1" smtClean="0"/>
              <a:t>nutricional</a:t>
            </a:r>
            <a:r>
              <a:rPr lang="en-US" sz="2800" dirty="0" smtClean="0"/>
              <a:t> de base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90607" y="200426"/>
            <a:ext cx="11036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277B3A"/>
                </a:solidFill>
              </a:rPr>
              <a:t>Início</a:t>
            </a:r>
            <a:r>
              <a:rPr lang="en-US" sz="3600" dirty="0" smtClean="0">
                <a:solidFill>
                  <a:srgbClr val="277B3A"/>
                </a:solidFill>
              </a:rPr>
              <a:t> da TN</a:t>
            </a:r>
            <a:endParaRPr lang="pt-BR" sz="3600" dirty="0">
              <a:solidFill>
                <a:srgbClr val="277B3A"/>
              </a:solidFill>
            </a:endParaRPr>
          </a:p>
        </p:txBody>
      </p:sp>
      <p:pic>
        <p:nvPicPr>
          <p:cNvPr id="12" name="Picture 2" descr="Pâncreas - Anatomia, função, irrigação e inervação | Kenhub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1051"/>
          <a:stretch/>
        </p:blipFill>
        <p:spPr bwMode="auto">
          <a:xfrm>
            <a:off x="-36580" y="5847223"/>
            <a:ext cx="1265941" cy="70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19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-10510" y="0"/>
            <a:ext cx="114562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0" y="6348248"/>
            <a:ext cx="12192000" cy="50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053316" y="1066799"/>
            <a:ext cx="6591296" cy="5133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pic>
        <p:nvPicPr>
          <p:cNvPr id="12" name="Picture 2" descr="Pâncreas - Anatomia, função, irrigação e inervação | Kenhub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1051"/>
          <a:stretch/>
        </p:blipFill>
        <p:spPr bwMode="auto">
          <a:xfrm>
            <a:off x="152847" y="5683808"/>
            <a:ext cx="1360994" cy="76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909021" y="246749"/>
            <a:ext cx="9357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277B3A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ABORDAGEM NUTRICIONAL NA PANCREATITE AGUDA</a:t>
            </a:r>
            <a:endParaRPr lang="pt-BR" sz="3200" dirty="0">
              <a:solidFill>
                <a:srgbClr val="277B3A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909021" y="1175221"/>
            <a:ext cx="975216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F19E65"/>
              </a:buClr>
              <a:buFont typeface="Wingdings" panose="05000000000000000000" pitchFamily="2" charset="2"/>
              <a:buChar char="§"/>
            </a:pPr>
            <a:r>
              <a:rPr lang="en-US" sz="3200" b="1" dirty="0" err="1" smtClean="0"/>
              <a:t>Pancreatite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aguda</a:t>
            </a:r>
            <a:r>
              <a:rPr lang="en-US" sz="3200" b="1" dirty="0" smtClean="0"/>
              <a:t>: </a:t>
            </a:r>
            <a:r>
              <a:rPr lang="en-US" sz="3200" dirty="0" err="1" smtClean="0"/>
              <a:t>conceito</a:t>
            </a:r>
            <a:r>
              <a:rPr lang="en-US" sz="3200" dirty="0" smtClean="0"/>
              <a:t>, </a:t>
            </a:r>
            <a:r>
              <a:rPr lang="en-US" sz="3200" dirty="0" err="1" smtClean="0"/>
              <a:t>etiologia</a:t>
            </a:r>
            <a:r>
              <a:rPr lang="en-US" sz="3200" dirty="0" smtClean="0"/>
              <a:t> e </a:t>
            </a:r>
            <a:r>
              <a:rPr lang="en-US" sz="3200" dirty="0" err="1" smtClean="0"/>
              <a:t>fisiopatologia</a:t>
            </a:r>
            <a:endParaRPr lang="en-US" sz="3200" dirty="0" smtClean="0"/>
          </a:p>
          <a:p>
            <a:pPr marL="457200" indent="-457200">
              <a:lnSpc>
                <a:spcPct val="150000"/>
              </a:lnSpc>
              <a:buClr>
                <a:srgbClr val="F19E65"/>
              </a:buClr>
              <a:buFont typeface="Wingdings" panose="05000000000000000000" pitchFamily="2" charset="2"/>
              <a:buChar char="§"/>
            </a:pPr>
            <a:r>
              <a:rPr lang="en-US" sz="3200" b="1" dirty="0" err="1" smtClean="0"/>
              <a:t>Vias</a:t>
            </a:r>
            <a:r>
              <a:rPr lang="en-US" sz="3200" b="1" dirty="0" smtClean="0"/>
              <a:t> de </a:t>
            </a:r>
            <a:r>
              <a:rPr lang="en-US" sz="3200" b="1" dirty="0" err="1" smtClean="0"/>
              <a:t>administração</a:t>
            </a:r>
            <a:r>
              <a:rPr lang="en-US" sz="3200" b="1" dirty="0" smtClean="0"/>
              <a:t>: </a:t>
            </a:r>
            <a:r>
              <a:rPr lang="en-US" sz="3200" dirty="0" smtClean="0"/>
              <a:t>VO </a:t>
            </a:r>
            <a:r>
              <a:rPr lang="en-US" sz="3200" dirty="0" err="1" smtClean="0"/>
              <a:t>ou</a:t>
            </a:r>
            <a:r>
              <a:rPr lang="en-US" sz="3200" dirty="0" smtClean="0"/>
              <a:t> NE?</a:t>
            </a:r>
          </a:p>
          <a:p>
            <a:pPr marL="457200" indent="-457200">
              <a:lnSpc>
                <a:spcPct val="150000"/>
              </a:lnSpc>
              <a:buClr>
                <a:srgbClr val="F19E65"/>
              </a:buClr>
              <a:buFont typeface="Wingdings" panose="05000000000000000000" pitchFamily="2" charset="2"/>
              <a:buChar char="§"/>
            </a:pPr>
            <a:r>
              <a:rPr lang="en-US" sz="3200" b="1" dirty="0" err="1" smtClean="0"/>
              <a:t>Nutrição</a:t>
            </a:r>
            <a:r>
              <a:rPr lang="en-US" sz="3200" b="1" dirty="0" smtClean="0"/>
              <a:t> enteral:</a:t>
            </a:r>
          </a:p>
          <a:p>
            <a:pPr marL="1076325" lvl="1">
              <a:buClr>
                <a:srgbClr val="FF9900"/>
              </a:buClr>
            </a:pPr>
            <a:r>
              <a:rPr lang="en-US" sz="2800" b="1" dirty="0" smtClean="0"/>
              <a:t>Tempo: </a:t>
            </a:r>
            <a:r>
              <a:rPr lang="en-US" sz="2800" dirty="0" err="1" smtClean="0"/>
              <a:t>quando</a:t>
            </a:r>
            <a:r>
              <a:rPr lang="en-US" sz="2800" dirty="0" smtClean="0"/>
              <a:t> </a:t>
            </a:r>
            <a:r>
              <a:rPr lang="en-US" sz="2800" dirty="0" err="1" smtClean="0"/>
              <a:t>iniciar</a:t>
            </a:r>
            <a:endParaRPr lang="en-US" sz="2800" dirty="0" smtClean="0"/>
          </a:p>
          <a:p>
            <a:pPr marL="1076325" lvl="1">
              <a:buClr>
                <a:srgbClr val="FF9900"/>
              </a:buClr>
            </a:pPr>
            <a:r>
              <a:rPr lang="en-US" sz="2800" b="1" dirty="0" err="1" smtClean="0"/>
              <a:t>Fórmula</a:t>
            </a:r>
            <a:r>
              <a:rPr lang="en-US" sz="2800" b="1" dirty="0" smtClean="0"/>
              <a:t>: </a:t>
            </a:r>
            <a:r>
              <a:rPr lang="en-US" sz="2800" dirty="0" err="1" smtClean="0"/>
              <a:t>polimérica</a:t>
            </a:r>
            <a:r>
              <a:rPr lang="en-US" sz="2800" dirty="0" smtClean="0"/>
              <a:t> </a:t>
            </a:r>
            <a:r>
              <a:rPr lang="en-US" sz="2800" dirty="0" err="1" smtClean="0"/>
              <a:t>ou</a:t>
            </a:r>
            <a:r>
              <a:rPr lang="en-US" sz="2800" dirty="0" smtClean="0"/>
              <a:t> </a:t>
            </a:r>
            <a:r>
              <a:rPr lang="en-US" sz="2800" dirty="0" err="1" smtClean="0"/>
              <a:t>semihidrolisada</a:t>
            </a:r>
            <a:endParaRPr lang="en-US" sz="2800" dirty="0" smtClean="0"/>
          </a:p>
          <a:p>
            <a:pPr marL="1076325" lvl="1">
              <a:buClr>
                <a:srgbClr val="FF9900"/>
              </a:buClr>
            </a:pPr>
            <a:r>
              <a:rPr lang="en-US" sz="2800" b="1" dirty="0" err="1" smtClean="0"/>
              <a:t>Infusão</a:t>
            </a:r>
            <a:r>
              <a:rPr lang="en-US" sz="2800" b="1" dirty="0" smtClean="0"/>
              <a:t>: </a:t>
            </a:r>
            <a:r>
              <a:rPr lang="en-US" sz="2800" dirty="0" err="1" smtClean="0"/>
              <a:t>gástrica</a:t>
            </a:r>
            <a:r>
              <a:rPr lang="en-US" sz="2800" dirty="0" smtClean="0"/>
              <a:t> </a:t>
            </a:r>
            <a:r>
              <a:rPr lang="en-US" sz="2800" dirty="0" err="1" smtClean="0"/>
              <a:t>ou</a:t>
            </a:r>
            <a:r>
              <a:rPr lang="en-US" sz="2800" dirty="0" smtClean="0"/>
              <a:t> </a:t>
            </a:r>
            <a:r>
              <a:rPr lang="en-US" sz="2800" dirty="0" err="1" smtClean="0"/>
              <a:t>jejunal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3200" b="1" dirty="0" err="1" smtClean="0"/>
              <a:t>Nutrição</a:t>
            </a:r>
            <a:r>
              <a:rPr lang="en-US" sz="3200" b="1" dirty="0" smtClean="0"/>
              <a:t> parenteral: </a:t>
            </a:r>
            <a:r>
              <a:rPr lang="en-US" sz="3200" dirty="0" err="1" smtClean="0"/>
              <a:t>indicações</a:t>
            </a:r>
            <a:endParaRPr lang="en-US" sz="3200" dirty="0" smtClean="0"/>
          </a:p>
          <a:p>
            <a:pPr marL="447675" indent="-447675"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3200" b="1" dirty="0" smtClean="0"/>
              <a:t>Outros: </a:t>
            </a:r>
            <a:r>
              <a:rPr lang="en-US" sz="3200" dirty="0" err="1" smtClean="0"/>
              <a:t>Glutamina</a:t>
            </a:r>
            <a:r>
              <a:rPr lang="en-US" sz="3200" dirty="0" smtClean="0"/>
              <a:t> e </a:t>
            </a:r>
            <a:r>
              <a:rPr lang="en-US" sz="3200" dirty="0" err="1" smtClean="0"/>
              <a:t>probióticos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42453" y="1686330"/>
            <a:ext cx="4330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277B3A"/>
                </a:solidFill>
              </a:rPr>
              <a:t>ROTEIRO</a:t>
            </a:r>
            <a:endParaRPr lang="pt-BR" sz="2800" b="1" dirty="0">
              <a:solidFill>
                <a:srgbClr val="277B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77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-10510" y="0"/>
            <a:ext cx="114562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0" y="6348248"/>
            <a:ext cx="12192000" cy="50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229361" y="1143375"/>
            <a:ext cx="1031479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RESUMO DA DIRETRIZ DA ESPEN </a:t>
            </a:r>
            <a:r>
              <a:rPr lang="en-US" sz="2400" b="1" dirty="0" smtClean="0"/>
              <a:t>2024:</a:t>
            </a:r>
            <a:endParaRPr lang="en-US" sz="2400" b="1" dirty="0" smtClean="0"/>
          </a:p>
          <a:p>
            <a:pPr marL="342900" indent="-342900">
              <a:buClr>
                <a:srgbClr val="F19E65"/>
              </a:buClr>
              <a:buFont typeface="Arial" panose="020B0604020202020204" pitchFamily="34" charset="0"/>
              <a:buChar char="•"/>
            </a:pPr>
            <a:r>
              <a:rPr lang="en-US" sz="2800" dirty="0" smtClean="0"/>
              <a:t>PA </a:t>
            </a:r>
            <a:r>
              <a:rPr lang="en-US" sz="2800" dirty="0" err="1" smtClean="0"/>
              <a:t>leve</a:t>
            </a:r>
            <a:r>
              <a:rPr lang="en-US" sz="2800" dirty="0" smtClean="0"/>
              <a:t> a </a:t>
            </a:r>
            <a:r>
              <a:rPr lang="en-US" sz="2800" dirty="0" err="1" smtClean="0"/>
              <a:t>moderada</a:t>
            </a:r>
            <a:r>
              <a:rPr lang="en-US" sz="2800" dirty="0" smtClean="0"/>
              <a:t>: TNE se VO </a:t>
            </a:r>
            <a:r>
              <a:rPr lang="en-US" sz="2800" dirty="0" err="1" smtClean="0"/>
              <a:t>não</a:t>
            </a:r>
            <a:r>
              <a:rPr lang="en-US" sz="2800" dirty="0" smtClean="0"/>
              <a:t> é </a:t>
            </a:r>
            <a:r>
              <a:rPr lang="en-US" sz="2800" dirty="0" err="1" smtClean="0"/>
              <a:t>possível</a:t>
            </a:r>
            <a:r>
              <a:rPr lang="en-US" sz="2800" dirty="0" smtClean="0"/>
              <a:t> </a:t>
            </a:r>
            <a:r>
              <a:rPr lang="en-US" sz="2800" dirty="0" err="1" smtClean="0"/>
              <a:t>devido</a:t>
            </a:r>
            <a:r>
              <a:rPr lang="en-US" sz="2800" dirty="0" smtClean="0"/>
              <a:t> a </a:t>
            </a:r>
            <a:r>
              <a:rPr lang="en-US" sz="2800" dirty="0" err="1" smtClean="0"/>
              <a:t>dor</a:t>
            </a:r>
            <a:r>
              <a:rPr lang="en-US" sz="2800" dirty="0" smtClean="0"/>
              <a:t> </a:t>
            </a:r>
            <a:r>
              <a:rPr lang="en-US" sz="2800" dirty="0" err="1" smtClean="0"/>
              <a:t>pós</a:t>
            </a:r>
            <a:r>
              <a:rPr lang="en-US" sz="2800" dirty="0" smtClean="0"/>
              <a:t> prandial, </a:t>
            </a:r>
            <a:r>
              <a:rPr lang="en-US" sz="2800" dirty="0" err="1" smtClean="0"/>
              <a:t>vômitos</a:t>
            </a:r>
            <a:r>
              <a:rPr lang="en-US" sz="2800" dirty="0" smtClean="0"/>
              <a:t> e anorexia</a:t>
            </a:r>
          </a:p>
          <a:p>
            <a:pPr marL="342900" indent="-342900">
              <a:buClr>
                <a:srgbClr val="F19E65"/>
              </a:buClr>
              <a:buFont typeface="Arial" panose="020B0604020202020204" pitchFamily="34" charset="0"/>
              <a:buChar char="•"/>
            </a:pPr>
            <a:r>
              <a:rPr lang="en-US" sz="2800" dirty="0" err="1" smtClean="0"/>
              <a:t>Necessidade</a:t>
            </a:r>
            <a:r>
              <a:rPr lang="en-US" sz="2800" dirty="0" smtClean="0"/>
              <a:t> de NE:  se a VO </a:t>
            </a:r>
            <a:r>
              <a:rPr lang="en-US" sz="2800" dirty="0" err="1" smtClean="0"/>
              <a:t>não</a:t>
            </a:r>
            <a:r>
              <a:rPr lang="en-US" sz="2800" dirty="0" smtClean="0"/>
              <a:t> é </a:t>
            </a:r>
            <a:r>
              <a:rPr lang="en-US" sz="2800" dirty="0" err="1" smtClean="0"/>
              <a:t>viável</a:t>
            </a:r>
            <a:r>
              <a:rPr lang="en-US" sz="2800" dirty="0" smtClean="0"/>
              <a:t> </a:t>
            </a:r>
            <a:r>
              <a:rPr lang="en-US" sz="2800" dirty="0" err="1" smtClean="0"/>
              <a:t>em</a:t>
            </a:r>
            <a:r>
              <a:rPr lang="en-US" sz="2800" dirty="0" smtClean="0"/>
              <a:t> 5 a 7 </a:t>
            </a:r>
            <a:r>
              <a:rPr lang="en-US" sz="2800" dirty="0" err="1" smtClean="0"/>
              <a:t>dias</a:t>
            </a:r>
            <a:r>
              <a:rPr lang="en-US" sz="2800" dirty="0" smtClean="0"/>
              <a:t> para </a:t>
            </a:r>
            <a:r>
              <a:rPr lang="en-US" sz="2800" dirty="0" err="1" smtClean="0"/>
              <a:t>evitar</a:t>
            </a:r>
            <a:r>
              <a:rPr lang="en-US" sz="2800" dirty="0" smtClean="0"/>
              <a:t> </a:t>
            </a:r>
            <a:r>
              <a:rPr lang="en-US" sz="2800" dirty="0" err="1" smtClean="0"/>
              <a:t>subnutrição</a:t>
            </a:r>
            <a:r>
              <a:rPr lang="en-US" sz="2800" dirty="0" smtClean="0"/>
              <a:t> </a:t>
            </a:r>
            <a:endParaRPr lang="pt-BR" sz="28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1249378" y="3758382"/>
            <a:ext cx="97786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RESUMO DA DIRETRIZ DA ASPEN: </a:t>
            </a:r>
            <a:endParaRPr lang="pt-BR" sz="2400" b="1" dirty="0" smtClean="0"/>
          </a:p>
          <a:p>
            <a:pPr marL="342900" indent="-342900">
              <a:buClr>
                <a:srgbClr val="F19E65"/>
              </a:buClr>
              <a:buFont typeface="Arial" panose="020B0604020202020204" pitchFamily="34" charset="0"/>
              <a:buChar char="•"/>
            </a:pPr>
            <a:r>
              <a:rPr lang="pt-BR" sz="2800" dirty="0" smtClean="0"/>
              <a:t>Na </a:t>
            </a:r>
            <a:r>
              <a:rPr lang="pt-BR" sz="2800" dirty="0"/>
              <a:t>ausência de doença grave ou </a:t>
            </a:r>
            <a:r>
              <a:rPr lang="pt-BR" sz="2800" dirty="0" smtClean="0"/>
              <a:t>subnutrição estabelecida: iniciar </a:t>
            </a:r>
            <a:r>
              <a:rPr lang="pt-BR" sz="2800" dirty="0"/>
              <a:t>NE quando os pacientes não toleram a dieta oral dentro de </a:t>
            </a:r>
            <a:r>
              <a:rPr lang="pt-BR" sz="2800" dirty="0" smtClean="0"/>
              <a:t>24-72h</a:t>
            </a:r>
            <a:endParaRPr lang="pt-BR" sz="2400" dirty="0" smtClean="0"/>
          </a:p>
        </p:txBody>
      </p:sp>
      <p:sp>
        <p:nvSpPr>
          <p:cNvPr id="13" name="CaixaDeTexto 12"/>
          <p:cNvSpPr txBox="1"/>
          <p:nvPr/>
        </p:nvSpPr>
        <p:spPr>
          <a:xfrm>
            <a:off x="596390" y="5502333"/>
            <a:ext cx="83210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Vege</a:t>
            </a:r>
            <a:r>
              <a:rPr lang="pt-BR" dirty="0"/>
              <a:t>, et al. </a:t>
            </a:r>
            <a:r>
              <a:rPr lang="en-US" dirty="0" smtClean="0"/>
              <a:t>Gastroenterology </a:t>
            </a:r>
            <a:r>
              <a:rPr lang="en-US" dirty="0"/>
              <a:t>2009;154(Issue 4):1103e39. </a:t>
            </a:r>
            <a:r>
              <a:rPr lang="en-US" dirty="0" smtClean="0"/>
              <a:t>ASPEN</a:t>
            </a:r>
            <a:endParaRPr lang="pt-BR" dirty="0"/>
          </a:p>
        </p:txBody>
      </p:sp>
      <p:sp>
        <p:nvSpPr>
          <p:cNvPr id="16" name="Retângulo 15"/>
          <p:cNvSpPr/>
          <p:nvPr/>
        </p:nvSpPr>
        <p:spPr>
          <a:xfrm>
            <a:off x="747097" y="3280847"/>
            <a:ext cx="709976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dirty="0" err="1" smtClean="0"/>
              <a:t>Arvanitakis</a:t>
            </a:r>
            <a:r>
              <a:rPr lang="pt-BR" dirty="0" smtClean="0"/>
              <a:t>, et al. ESPEN </a:t>
            </a:r>
            <a:r>
              <a:rPr lang="pt-BR" dirty="0" err="1" smtClean="0"/>
              <a:t>Guidelines</a:t>
            </a:r>
            <a:r>
              <a:rPr lang="pt-BR" dirty="0" smtClean="0"/>
              <a:t>. </a:t>
            </a:r>
            <a:r>
              <a:rPr lang="pt-BR" dirty="0" err="1"/>
              <a:t>Clinical</a:t>
            </a:r>
            <a:r>
              <a:rPr lang="pt-BR" dirty="0"/>
              <a:t> </a:t>
            </a:r>
            <a:r>
              <a:rPr lang="pt-BR" dirty="0" err="1"/>
              <a:t>Nutrition</a:t>
            </a:r>
            <a:r>
              <a:rPr lang="pt-BR" dirty="0"/>
              <a:t> </a:t>
            </a:r>
            <a:r>
              <a:rPr lang="pt-BR" dirty="0" smtClean="0"/>
              <a:t>2024; 43:385-412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23016" y="246531"/>
            <a:ext cx="11096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 smtClean="0">
                <a:solidFill>
                  <a:srgbClr val="277B3A"/>
                </a:solidFill>
              </a:rPr>
              <a:t>Início</a:t>
            </a:r>
            <a:r>
              <a:rPr lang="en-US" sz="3600" dirty="0" smtClean="0">
                <a:solidFill>
                  <a:srgbClr val="277B3A"/>
                </a:solidFill>
              </a:rPr>
              <a:t> da TNE</a:t>
            </a:r>
            <a:endParaRPr lang="pt-BR" sz="3600" dirty="0">
              <a:solidFill>
                <a:srgbClr val="277B3A"/>
              </a:solidFill>
            </a:endParaRPr>
          </a:p>
        </p:txBody>
      </p:sp>
      <p:pic>
        <p:nvPicPr>
          <p:cNvPr id="12" name="Picture 2" descr="Pâncreas - Anatomia, função, irrigação e inervação | Kenhub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1051"/>
          <a:stretch/>
        </p:blipFill>
        <p:spPr bwMode="auto">
          <a:xfrm>
            <a:off x="-36580" y="5847223"/>
            <a:ext cx="1265941" cy="70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6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-10510" y="0"/>
            <a:ext cx="114562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/>
          <p:cNvSpPr/>
          <p:nvPr/>
        </p:nvSpPr>
        <p:spPr>
          <a:xfrm>
            <a:off x="0" y="6348248"/>
            <a:ext cx="12192000" cy="50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053316" y="1066799"/>
            <a:ext cx="6591296" cy="5133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64958" y="126905"/>
            <a:ext cx="8412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277B3A"/>
                </a:solidFill>
              </a:rPr>
              <a:t>Fórmula</a:t>
            </a:r>
            <a:r>
              <a:rPr lang="en-US" sz="3600" b="1" dirty="0">
                <a:solidFill>
                  <a:srgbClr val="277B3A"/>
                </a:solidFill>
              </a:rPr>
              <a:t>: </a:t>
            </a:r>
            <a:r>
              <a:rPr lang="en-US" sz="3600" dirty="0" err="1">
                <a:solidFill>
                  <a:srgbClr val="277B3A"/>
                </a:solidFill>
              </a:rPr>
              <a:t>polimérica</a:t>
            </a:r>
            <a:r>
              <a:rPr lang="en-US" sz="3600" dirty="0">
                <a:solidFill>
                  <a:srgbClr val="277B3A"/>
                </a:solidFill>
              </a:rPr>
              <a:t> </a:t>
            </a:r>
            <a:r>
              <a:rPr lang="en-US" sz="3600" dirty="0" err="1">
                <a:solidFill>
                  <a:srgbClr val="277B3A"/>
                </a:solidFill>
              </a:rPr>
              <a:t>ou</a:t>
            </a:r>
            <a:r>
              <a:rPr lang="en-US" sz="3600" dirty="0">
                <a:solidFill>
                  <a:srgbClr val="277B3A"/>
                </a:solidFill>
              </a:rPr>
              <a:t> </a:t>
            </a:r>
            <a:r>
              <a:rPr lang="en-US" sz="3600" dirty="0" smtClean="0">
                <a:solidFill>
                  <a:srgbClr val="277B3A"/>
                </a:solidFill>
              </a:rPr>
              <a:t>semi-</a:t>
            </a:r>
            <a:r>
              <a:rPr lang="en-US" sz="3600" dirty="0" err="1" smtClean="0">
                <a:solidFill>
                  <a:srgbClr val="277B3A"/>
                </a:solidFill>
              </a:rPr>
              <a:t>hidrolisada</a:t>
            </a:r>
            <a:r>
              <a:rPr lang="en-US" sz="3600" dirty="0">
                <a:solidFill>
                  <a:srgbClr val="277B3A"/>
                </a:solidFill>
              </a:rPr>
              <a:t>?</a:t>
            </a:r>
          </a:p>
          <a:p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1859124" y="977370"/>
            <a:ext cx="100345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30 </a:t>
            </a:r>
            <a:r>
              <a:rPr lang="en-US" sz="2400" dirty="0" err="1" smtClean="0"/>
              <a:t>patientes</a:t>
            </a:r>
            <a:r>
              <a:rPr lang="en-US" sz="2400" dirty="0" smtClean="0"/>
              <a:t>: </a:t>
            </a:r>
            <a:r>
              <a:rPr lang="en-US" sz="2400" dirty="0" err="1" smtClean="0"/>
              <a:t>ambas</a:t>
            </a:r>
            <a:r>
              <a:rPr lang="en-US" sz="2400" dirty="0" smtClean="0"/>
              <a:t> </a:t>
            </a:r>
            <a:r>
              <a:rPr lang="en-US" sz="2400" dirty="0" err="1" smtClean="0"/>
              <a:t>fórmulas</a:t>
            </a:r>
            <a:r>
              <a:rPr lang="en-US" sz="2400" dirty="0" smtClean="0"/>
              <a:t> </a:t>
            </a:r>
            <a:r>
              <a:rPr lang="en-US" sz="2400" dirty="0" err="1" smtClean="0"/>
              <a:t>são</a:t>
            </a:r>
            <a:r>
              <a:rPr lang="en-US" sz="2400" dirty="0" smtClean="0"/>
              <a:t> </a:t>
            </a:r>
            <a:r>
              <a:rPr lang="en-US" sz="2400" dirty="0" err="1" smtClean="0"/>
              <a:t>seguras</a:t>
            </a:r>
            <a:r>
              <a:rPr lang="en-US" sz="2400" dirty="0" smtClean="0"/>
              <a:t> e </a:t>
            </a:r>
            <a:r>
              <a:rPr lang="en-US" sz="2400" dirty="0" err="1" smtClean="0"/>
              <a:t>bem</a:t>
            </a:r>
            <a:r>
              <a:rPr lang="en-US" sz="2400" dirty="0" smtClean="0"/>
              <a:t> </a:t>
            </a:r>
            <a:r>
              <a:rPr lang="en-US" sz="2400" dirty="0" err="1" smtClean="0"/>
              <a:t>toleradas</a:t>
            </a:r>
            <a:endParaRPr lang="en-US" sz="2400" dirty="0" smtClean="0"/>
          </a:p>
          <a:p>
            <a:r>
              <a:rPr lang="en-US" sz="2400" dirty="0" err="1" smtClean="0"/>
              <a:t>Vantagens</a:t>
            </a:r>
            <a:r>
              <a:rPr lang="en-US" sz="2400" dirty="0" smtClean="0"/>
              <a:t> da </a:t>
            </a:r>
            <a:r>
              <a:rPr lang="en-US" sz="2400" dirty="0" err="1" smtClean="0"/>
              <a:t>dieta</a:t>
            </a:r>
            <a:r>
              <a:rPr lang="en-US" sz="2400" dirty="0" smtClean="0"/>
              <a:t> semi-</a:t>
            </a:r>
            <a:r>
              <a:rPr lang="en-US" sz="2400" dirty="0" err="1" smtClean="0"/>
              <a:t>hidrolisada</a:t>
            </a:r>
            <a:r>
              <a:rPr lang="en-US" sz="2400" dirty="0" smtClean="0"/>
              <a:t>:</a:t>
            </a:r>
          </a:p>
          <a:p>
            <a:pPr marL="342900" indent="-342900">
              <a:buClr>
                <a:srgbClr val="F19E65"/>
              </a:buClr>
              <a:buFont typeface="Wingdings" panose="05000000000000000000" pitchFamily="2" charset="2"/>
              <a:buChar char="§"/>
            </a:pPr>
            <a:r>
              <a:rPr lang="en-US" sz="2400" dirty="0" err="1" smtClean="0"/>
              <a:t>Menor</a:t>
            </a:r>
            <a:r>
              <a:rPr lang="en-US" sz="2400" dirty="0" smtClean="0"/>
              <a:t> tempo de </a:t>
            </a:r>
            <a:r>
              <a:rPr lang="en-US" sz="2400" dirty="0" err="1" smtClean="0"/>
              <a:t>internação</a:t>
            </a:r>
            <a:r>
              <a:rPr lang="en-US" sz="2400" dirty="0" smtClean="0"/>
              <a:t> (</a:t>
            </a:r>
            <a:r>
              <a:rPr lang="en-US" sz="2400" dirty="0"/>
              <a:t>23 ± </a:t>
            </a:r>
            <a:r>
              <a:rPr lang="en-US" sz="2400" dirty="0" smtClean="0"/>
              <a:t>2 </a:t>
            </a:r>
            <a:r>
              <a:rPr lang="en-US" sz="2400" i="1" dirty="0"/>
              <a:t>vs</a:t>
            </a:r>
            <a:r>
              <a:rPr lang="en-US" sz="2400" dirty="0"/>
              <a:t>. 27 ± 1 </a:t>
            </a:r>
            <a:r>
              <a:rPr lang="en-US" sz="2400" dirty="0" err="1" smtClean="0"/>
              <a:t>dias</a:t>
            </a:r>
            <a:r>
              <a:rPr lang="en-US" sz="2400" dirty="0" smtClean="0"/>
              <a:t>, p=0,006</a:t>
            </a:r>
            <a:r>
              <a:rPr lang="en-US" sz="2400" dirty="0"/>
              <a:t>) </a:t>
            </a:r>
            <a:endParaRPr lang="en-US" sz="2400" dirty="0" smtClean="0"/>
          </a:p>
          <a:p>
            <a:pPr marL="342900" indent="-342900">
              <a:buClr>
                <a:srgbClr val="F19E65"/>
              </a:buClr>
              <a:buFont typeface="Wingdings" panose="05000000000000000000" pitchFamily="2" charset="2"/>
              <a:buChar char="§"/>
            </a:pPr>
            <a:r>
              <a:rPr lang="en-US" sz="2400" dirty="0" err="1" smtClean="0"/>
              <a:t>Perda</a:t>
            </a:r>
            <a:r>
              <a:rPr lang="en-US" sz="2400" dirty="0" smtClean="0"/>
              <a:t> de peso </a:t>
            </a:r>
            <a:r>
              <a:rPr lang="en-US" sz="2400" dirty="0" err="1" smtClean="0"/>
              <a:t>menos</a:t>
            </a:r>
            <a:r>
              <a:rPr lang="en-US" sz="2400" dirty="0" smtClean="0"/>
              <a:t> </a:t>
            </a:r>
            <a:r>
              <a:rPr lang="en-US" sz="2400" dirty="0" err="1" smtClean="0"/>
              <a:t>marcada</a:t>
            </a:r>
            <a:r>
              <a:rPr lang="en-US" sz="2400" dirty="0" smtClean="0"/>
              <a:t> (</a:t>
            </a:r>
            <a:r>
              <a:rPr lang="en-US" sz="2400" dirty="0"/>
              <a:t>1 </a:t>
            </a:r>
            <a:r>
              <a:rPr lang="en-US" sz="2400" dirty="0" smtClean="0"/>
              <a:t>± 1 vs. 2 ± 0 kg, p=0,01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972655" y="2547030"/>
            <a:ext cx="90220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Tiengou</a:t>
            </a:r>
            <a:r>
              <a:rPr lang="pt-BR" dirty="0"/>
              <a:t>, et al. </a:t>
            </a:r>
            <a:r>
              <a:rPr lang="en-US" dirty="0"/>
              <a:t>JPEN </a:t>
            </a:r>
            <a:r>
              <a:rPr lang="pt-BR" dirty="0"/>
              <a:t>2006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606868" y="3097426"/>
            <a:ext cx="10406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428 </a:t>
            </a:r>
            <a:r>
              <a:rPr lang="en-US" sz="2400" dirty="0" smtClean="0"/>
              <a:t>patients com NP vs NE </a:t>
            </a:r>
            <a:r>
              <a:rPr lang="en-US" sz="2400" dirty="0" err="1" smtClean="0"/>
              <a:t>polimérica</a:t>
            </a:r>
            <a:r>
              <a:rPr lang="en-US" sz="2400" dirty="0" smtClean="0"/>
              <a:t> </a:t>
            </a:r>
            <a:r>
              <a:rPr lang="en-US" sz="2400" dirty="0" err="1" smtClean="0"/>
              <a:t>ou</a:t>
            </a:r>
            <a:r>
              <a:rPr lang="en-US" sz="2400" dirty="0" smtClean="0"/>
              <a:t> NE semi-</a:t>
            </a:r>
            <a:r>
              <a:rPr lang="en-US" sz="2400" dirty="0" err="1" smtClean="0"/>
              <a:t>hidrolisada</a:t>
            </a:r>
            <a:r>
              <a:rPr lang="en-US" sz="2400" dirty="0" smtClean="0"/>
              <a:t>: </a:t>
            </a:r>
          </a:p>
          <a:p>
            <a:pPr marL="342900" indent="-342900"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2400" dirty="0" err="1" smtClean="0"/>
              <a:t>sem</a:t>
            </a:r>
            <a:r>
              <a:rPr lang="en-US" sz="2400" dirty="0" smtClean="0"/>
              <a:t> </a:t>
            </a:r>
            <a:r>
              <a:rPr lang="en-US" sz="2400" dirty="0" err="1" smtClean="0"/>
              <a:t>diferença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tolerância</a:t>
            </a:r>
            <a:r>
              <a:rPr lang="en-US" sz="2400" dirty="0" smtClean="0"/>
              <a:t>, taxa de </a:t>
            </a:r>
            <a:r>
              <a:rPr lang="en-US" sz="2400" dirty="0" err="1" smtClean="0"/>
              <a:t>infecção</a:t>
            </a:r>
            <a:r>
              <a:rPr lang="en-US" sz="2400" dirty="0" smtClean="0"/>
              <a:t> e </a:t>
            </a:r>
            <a:r>
              <a:rPr lang="en-US" sz="2400" dirty="0" err="1" smtClean="0"/>
              <a:t>mortalidade</a:t>
            </a:r>
            <a:r>
              <a:rPr lang="en-US" sz="2400" dirty="0" smtClean="0"/>
              <a:t> entre as 2 </a:t>
            </a:r>
            <a:r>
              <a:rPr lang="en-US" sz="2400" dirty="0" err="1" smtClean="0"/>
              <a:t>fórmulas</a:t>
            </a:r>
            <a:r>
              <a:rPr lang="en-US" sz="2400" dirty="0" smtClean="0"/>
              <a:t> </a:t>
            </a:r>
            <a:endParaRPr lang="pt-BR" sz="2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931859" y="3897744"/>
            <a:ext cx="9906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Petrov</a:t>
            </a:r>
            <a:r>
              <a:rPr lang="pt-BR" dirty="0"/>
              <a:t>, et al. </a:t>
            </a:r>
            <a:r>
              <a:rPr lang="en-US" dirty="0" smtClean="0"/>
              <a:t>Br </a:t>
            </a:r>
            <a:r>
              <a:rPr lang="en-US" dirty="0"/>
              <a:t>J Surg. </a:t>
            </a:r>
            <a:r>
              <a:rPr lang="en-US" dirty="0" smtClean="0"/>
              <a:t>2009;96:1243-52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606868" y="4506435"/>
            <a:ext cx="945896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FF00"/>
              </a:buClr>
            </a:pPr>
            <a:r>
              <a:rPr lang="en-US" sz="2400" dirty="0" smtClean="0"/>
              <a:t>15 </a:t>
            </a:r>
            <a:r>
              <a:rPr lang="en-US" sz="2400" dirty="0" err="1" smtClean="0"/>
              <a:t>estudos</a:t>
            </a:r>
            <a:r>
              <a:rPr lang="en-US" sz="2400" dirty="0" smtClean="0"/>
              <a:t>, 1376 </a:t>
            </a:r>
            <a:r>
              <a:rPr lang="en-US" sz="2400" dirty="0" err="1" smtClean="0"/>
              <a:t>pacientes</a:t>
            </a:r>
            <a:r>
              <a:rPr lang="en-US" sz="2400" dirty="0" smtClean="0"/>
              <a:t>:</a:t>
            </a:r>
          </a:p>
          <a:p>
            <a:pPr marL="342900" indent="-342900"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2400" dirty="0" err="1" smtClean="0"/>
              <a:t>Sem</a:t>
            </a:r>
            <a:r>
              <a:rPr lang="en-US" sz="2400" dirty="0" smtClean="0"/>
              <a:t> </a:t>
            </a:r>
            <a:r>
              <a:rPr lang="en-US" sz="2400" dirty="0" err="1" smtClean="0"/>
              <a:t>evidência</a:t>
            </a:r>
            <a:r>
              <a:rPr lang="en-US" sz="2400" dirty="0" smtClean="0"/>
              <a:t> de </a:t>
            </a:r>
            <a:r>
              <a:rPr lang="en-US" sz="2400" dirty="0" err="1" smtClean="0"/>
              <a:t>benefício</a:t>
            </a:r>
            <a:r>
              <a:rPr lang="en-US" sz="2400" dirty="0" smtClean="0"/>
              <a:t> de </a:t>
            </a:r>
            <a:r>
              <a:rPr lang="en-US" sz="2400" dirty="0" err="1" smtClean="0"/>
              <a:t>fórmula</a:t>
            </a:r>
            <a:r>
              <a:rPr lang="en-US" sz="2400" dirty="0" smtClean="0"/>
              <a:t> enteral </a:t>
            </a:r>
            <a:r>
              <a:rPr lang="en-US" sz="2400" dirty="0" err="1" smtClean="0"/>
              <a:t>específica</a:t>
            </a:r>
            <a:endParaRPr lang="en-US" sz="2400" dirty="0" smtClean="0"/>
          </a:p>
          <a:p>
            <a:pPr marL="342900" indent="-342900"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2400" b="1" dirty="0" err="1" smtClean="0"/>
              <a:t>Subgrupo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pacientes</a:t>
            </a:r>
            <a:r>
              <a:rPr lang="en-US" sz="2400" b="1" dirty="0" smtClean="0"/>
              <a:t> com PA grave</a:t>
            </a:r>
            <a:r>
              <a:rPr lang="en-US" sz="2400" dirty="0" smtClean="0"/>
              <a:t>: </a:t>
            </a:r>
            <a:r>
              <a:rPr lang="en-US" sz="2400" dirty="0" err="1" smtClean="0"/>
              <a:t>podem</a:t>
            </a:r>
            <a:r>
              <a:rPr lang="en-US" sz="2400" dirty="0" smtClean="0"/>
              <a:t> </a:t>
            </a:r>
            <a:r>
              <a:rPr lang="en-US" sz="2400" dirty="0" err="1" smtClean="0"/>
              <a:t>ter</a:t>
            </a:r>
            <a:r>
              <a:rPr lang="en-US" sz="2400" dirty="0" smtClean="0"/>
              <a:t> </a:t>
            </a:r>
            <a:r>
              <a:rPr lang="en-US" sz="2400" dirty="0" err="1" smtClean="0"/>
              <a:t>má</a:t>
            </a:r>
            <a:r>
              <a:rPr lang="en-US" sz="2400" dirty="0" smtClean="0"/>
              <a:t> </a:t>
            </a:r>
            <a:r>
              <a:rPr lang="en-US" sz="2400" dirty="0" err="1" smtClean="0"/>
              <a:t>absorção</a:t>
            </a:r>
            <a:r>
              <a:rPr lang="en-US" sz="2400" dirty="0" smtClean="0"/>
              <a:t> e a formula semi-</a:t>
            </a:r>
            <a:r>
              <a:rPr lang="en-US" sz="2400" dirty="0" err="1" smtClean="0"/>
              <a:t>elementar</a:t>
            </a:r>
            <a:r>
              <a:rPr lang="en-US" sz="2400" dirty="0" smtClean="0"/>
              <a:t> </a:t>
            </a:r>
            <a:r>
              <a:rPr lang="en-US" sz="2400" dirty="0" err="1" smtClean="0"/>
              <a:t>pode</a:t>
            </a:r>
            <a:r>
              <a:rPr lang="en-US" sz="2400" dirty="0" smtClean="0"/>
              <a:t> </a:t>
            </a:r>
            <a:r>
              <a:rPr lang="en-US" sz="2400" dirty="0" err="1" smtClean="0"/>
              <a:t>ser</a:t>
            </a:r>
            <a:r>
              <a:rPr lang="en-US" sz="2400" dirty="0" smtClean="0"/>
              <a:t> </a:t>
            </a:r>
            <a:r>
              <a:rPr lang="en-US" sz="2400" dirty="0" err="1" smtClean="0"/>
              <a:t>interessante</a:t>
            </a:r>
            <a:r>
              <a:rPr lang="en-US" sz="2400" dirty="0" smtClean="0"/>
              <a:t> </a:t>
            </a:r>
          </a:p>
          <a:p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972655" y="6168428"/>
            <a:ext cx="6096000" cy="369332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pt-BR" dirty="0" err="1"/>
              <a:t>Poropat</a:t>
            </a:r>
            <a:r>
              <a:rPr lang="pt-BR" dirty="0"/>
              <a:t>, et al. </a:t>
            </a:r>
            <a:r>
              <a:rPr lang="pt-BR" dirty="0" smtClean="0"/>
              <a:t>Cochrane </a:t>
            </a:r>
            <a:r>
              <a:rPr lang="pt-BR" dirty="0" err="1"/>
              <a:t>Database</a:t>
            </a:r>
            <a:r>
              <a:rPr lang="pt-BR" dirty="0"/>
              <a:t> </a:t>
            </a:r>
            <a:r>
              <a:rPr lang="pt-BR" dirty="0" err="1"/>
              <a:t>Syst</a:t>
            </a:r>
            <a:r>
              <a:rPr lang="pt-BR" dirty="0"/>
              <a:t> Rev. </a:t>
            </a:r>
            <a:r>
              <a:rPr lang="pt-BR" dirty="0" smtClean="0"/>
              <a:t>2015:CD010605</a:t>
            </a:r>
            <a:endParaRPr lang="pt-BR" dirty="0"/>
          </a:p>
        </p:txBody>
      </p:sp>
      <p:pic>
        <p:nvPicPr>
          <p:cNvPr id="15" name="Picture 2" descr="Pâncreas - Anatomia, função, irrigação e inervação | Kenhub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1051"/>
          <a:stretch/>
        </p:blipFill>
        <p:spPr bwMode="auto">
          <a:xfrm>
            <a:off x="-36580" y="5847223"/>
            <a:ext cx="1265941" cy="70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37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-10510" y="0"/>
            <a:ext cx="114562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0" y="6348248"/>
            <a:ext cx="12192000" cy="50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/>
          <p:cNvSpPr txBox="1"/>
          <p:nvPr/>
        </p:nvSpPr>
        <p:spPr>
          <a:xfrm>
            <a:off x="1285577" y="2311351"/>
            <a:ext cx="88744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 smtClean="0"/>
              <a:t>Em</a:t>
            </a:r>
            <a:r>
              <a:rPr lang="en-US" sz="4800" dirty="0" smtClean="0"/>
              <a:t> </a:t>
            </a:r>
            <a:r>
              <a:rPr lang="en-US" sz="4800" dirty="0" err="1" smtClean="0"/>
              <a:t>pacientes</a:t>
            </a:r>
            <a:r>
              <a:rPr lang="en-US" sz="4800" dirty="0" smtClean="0"/>
              <a:t> com PA as </a:t>
            </a:r>
            <a:r>
              <a:rPr lang="en-US" sz="4800" dirty="0" err="1" smtClean="0"/>
              <a:t>fórmulas</a:t>
            </a:r>
            <a:r>
              <a:rPr lang="en-US" sz="4800" dirty="0" smtClean="0"/>
              <a:t> </a:t>
            </a:r>
            <a:r>
              <a:rPr lang="en-US" sz="4800" dirty="0" err="1" smtClean="0"/>
              <a:t>poliméricas</a:t>
            </a:r>
            <a:r>
              <a:rPr lang="en-US" sz="4800" dirty="0" smtClean="0"/>
              <a:t> </a:t>
            </a:r>
            <a:r>
              <a:rPr lang="en-US" sz="4800" dirty="0" err="1" smtClean="0"/>
              <a:t>podem</a:t>
            </a:r>
            <a:r>
              <a:rPr lang="en-US" sz="4800" dirty="0" smtClean="0"/>
              <a:t> </a:t>
            </a:r>
            <a:r>
              <a:rPr lang="en-US" sz="4800" dirty="0" err="1" smtClean="0"/>
              <a:t>ser</a:t>
            </a:r>
            <a:r>
              <a:rPr lang="en-US" sz="4800" dirty="0" smtClean="0"/>
              <a:t> </a:t>
            </a:r>
            <a:r>
              <a:rPr lang="en-US" sz="4800" dirty="0" err="1" smtClean="0"/>
              <a:t>usadas</a:t>
            </a:r>
            <a:endParaRPr lang="pt-BR" sz="4800" dirty="0"/>
          </a:p>
        </p:txBody>
      </p:sp>
      <p:sp>
        <p:nvSpPr>
          <p:cNvPr id="7" name="Retângulo 6"/>
          <p:cNvSpPr/>
          <p:nvPr/>
        </p:nvSpPr>
        <p:spPr>
          <a:xfrm>
            <a:off x="1285577" y="5905392"/>
            <a:ext cx="709976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dirty="0" err="1" smtClean="0"/>
              <a:t>Arvanitakis</a:t>
            </a:r>
            <a:r>
              <a:rPr lang="pt-BR" dirty="0" smtClean="0"/>
              <a:t>, et al. ESPEN </a:t>
            </a:r>
            <a:r>
              <a:rPr lang="pt-BR" dirty="0" err="1" smtClean="0"/>
              <a:t>Guidelines</a:t>
            </a:r>
            <a:r>
              <a:rPr lang="pt-BR" dirty="0" smtClean="0"/>
              <a:t>. </a:t>
            </a:r>
            <a:r>
              <a:rPr lang="pt-BR" dirty="0" err="1"/>
              <a:t>Clinical</a:t>
            </a:r>
            <a:r>
              <a:rPr lang="pt-BR" dirty="0"/>
              <a:t> </a:t>
            </a:r>
            <a:r>
              <a:rPr lang="pt-BR" dirty="0" err="1"/>
              <a:t>Nutrition</a:t>
            </a:r>
            <a:r>
              <a:rPr lang="pt-BR" dirty="0"/>
              <a:t> </a:t>
            </a:r>
            <a:r>
              <a:rPr lang="pt-BR" dirty="0" smtClean="0"/>
              <a:t>2024</a:t>
            </a:r>
            <a:endParaRPr lang="pt-BR" dirty="0"/>
          </a:p>
        </p:txBody>
      </p:sp>
      <p:pic>
        <p:nvPicPr>
          <p:cNvPr id="8" name="Picture 2" descr="Pâncreas - Anatomia, função, irrigação e inervação | Kenhub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1051"/>
          <a:stretch/>
        </p:blipFill>
        <p:spPr bwMode="auto">
          <a:xfrm>
            <a:off x="0" y="5781889"/>
            <a:ext cx="1265941" cy="70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333427" y="154403"/>
            <a:ext cx="8412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277B3A"/>
                </a:solidFill>
              </a:rPr>
              <a:t>Fórmula</a:t>
            </a:r>
            <a:r>
              <a:rPr lang="en-US" sz="3600" b="1" dirty="0">
                <a:solidFill>
                  <a:srgbClr val="277B3A"/>
                </a:solidFill>
              </a:rPr>
              <a:t>: </a:t>
            </a:r>
            <a:r>
              <a:rPr lang="en-US" sz="3600" dirty="0" err="1">
                <a:solidFill>
                  <a:srgbClr val="277B3A"/>
                </a:solidFill>
              </a:rPr>
              <a:t>polimérica</a:t>
            </a:r>
            <a:r>
              <a:rPr lang="en-US" sz="3600" dirty="0">
                <a:solidFill>
                  <a:srgbClr val="277B3A"/>
                </a:solidFill>
              </a:rPr>
              <a:t> </a:t>
            </a:r>
            <a:r>
              <a:rPr lang="en-US" sz="3600" dirty="0" err="1">
                <a:solidFill>
                  <a:srgbClr val="277B3A"/>
                </a:solidFill>
              </a:rPr>
              <a:t>ou</a:t>
            </a:r>
            <a:r>
              <a:rPr lang="en-US" sz="3600" dirty="0">
                <a:solidFill>
                  <a:srgbClr val="277B3A"/>
                </a:solidFill>
              </a:rPr>
              <a:t> </a:t>
            </a:r>
            <a:r>
              <a:rPr lang="en-US" sz="3600" dirty="0" smtClean="0">
                <a:solidFill>
                  <a:srgbClr val="277B3A"/>
                </a:solidFill>
              </a:rPr>
              <a:t>semi-</a:t>
            </a:r>
            <a:r>
              <a:rPr lang="en-US" sz="3600" dirty="0" err="1" smtClean="0">
                <a:solidFill>
                  <a:srgbClr val="277B3A"/>
                </a:solidFill>
              </a:rPr>
              <a:t>hidrolisada</a:t>
            </a:r>
            <a:r>
              <a:rPr lang="en-US" sz="3600" dirty="0">
                <a:solidFill>
                  <a:srgbClr val="177F8D"/>
                </a:solidFill>
              </a:rPr>
              <a:t>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530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10510" y="0"/>
            <a:ext cx="114562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0" y="6348248"/>
            <a:ext cx="12192000" cy="50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23170" y="103072"/>
            <a:ext cx="10993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rgbClr val="277B3A"/>
                </a:solidFill>
              </a:rPr>
              <a:t>Infusão</a:t>
            </a:r>
            <a:r>
              <a:rPr lang="en-US" sz="4000" b="1" dirty="0" smtClean="0">
                <a:solidFill>
                  <a:srgbClr val="277B3A"/>
                </a:solidFill>
              </a:rPr>
              <a:t>:</a:t>
            </a:r>
            <a:r>
              <a:rPr lang="en-US" sz="4000" dirty="0" smtClean="0">
                <a:solidFill>
                  <a:srgbClr val="277B3A"/>
                </a:solidFill>
              </a:rPr>
              <a:t> </a:t>
            </a:r>
            <a:r>
              <a:rPr lang="en-US" sz="4000" dirty="0" err="1" smtClean="0">
                <a:solidFill>
                  <a:srgbClr val="277B3A"/>
                </a:solidFill>
              </a:rPr>
              <a:t>gástrica</a:t>
            </a:r>
            <a:r>
              <a:rPr lang="en-US" sz="4000" dirty="0" smtClean="0">
                <a:solidFill>
                  <a:srgbClr val="277B3A"/>
                </a:solidFill>
              </a:rPr>
              <a:t> </a:t>
            </a:r>
            <a:r>
              <a:rPr lang="en-US" sz="4000" dirty="0" err="1" smtClean="0">
                <a:solidFill>
                  <a:srgbClr val="277B3A"/>
                </a:solidFill>
              </a:rPr>
              <a:t>ou</a:t>
            </a:r>
            <a:r>
              <a:rPr lang="en-US" sz="4000" dirty="0" smtClean="0">
                <a:solidFill>
                  <a:srgbClr val="277B3A"/>
                </a:solidFill>
              </a:rPr>
              <a:t> </a:t>
            </a:r>
            <a:r>
              <a:rPr lang="en-US" sz="4000" dirty="0" err="1" smtClean="0">
                <a:solidFill>
                  <a:srgbClr val="277B3A"/>
                </a:solidFill>
              </a:rPr>
              <a:t>jejunal</a:t>
            </a:r>
            <a:r>
              <a:rPr lang="en-US" sz="4000" dirty="0" smtClean="0">
                <a:solidFill>
                  <a:srgbClr val="277B3A"/>
                </a:solidFill>
              </a:rPr>
              <a:t>?</a:t>
            </a:r>
            <a:endParaRPr lang="pt-BR" sz="4000" dirty="0">
              <a:solidFill>
                <a:srgbClr val="277B3A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518161" y="2143760"/>
            <a:ext cx="494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Sonda</a:t>
            </a:r>
            <a:r>
              <a:rPr lang="en-US" sz="2400" dirty="0" smtClean="0"/>
              <a:t> </a:t>
            </a:r>
            <a:r>
              <a:rPr lang="en-US" sz="2400" dirty="0" err="1" smtClean="0"/>
              <a:t>transnasal</a:t>
            </a:r>
            <a:r>
              <a:rPr lang="en-US" sz="2400" dirty="0" smtClean="0"/>
              <a:t> com </a:t>
            </a:r>
            <a:r>
              <a:rPr lang="en-US" sz="2400" dirty="0" err="1" smtClean="0"/>
              <a:t>extremidade</a:t>
            </a:r>
            <a:r>
              <a:rPr lang="en-US" sz="2400" dirty="0" smtClean="0"/>
              <a:t> distal </a:t>
            </a:r>
            <a:r>
              <a:rPr lang="en-US" sz="2400" dirty="0" err="1" smtClean="0"/>
              <a:t>posicionada</a:t>
            </a:r>
            <a:r>
              <a:rPr lang="en-US" sz="2400" dirty="0" smtClean="0"/>
              <a:t> no </a:t>
            </a:r>
            <a:r>
              <a:rPr lang="en-US" sz="2400" dirty="0" err="1" smtClean="0"/>
              <a:t>estômago</a:t>
            </a:r>
            <a:endParaRPr lang="pt-BR" sz="2400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/>
          <a:srcRect l="10686" r="7556"/>
          <a:stretch/>
        </p:blipFill>
        <p:spPr>
          <a:xfrm>
            <a:off x="5293498" y="1320800"/>
            <a:ext cx="6644502" cy="484632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518161" y="5151120"/>
            <a:ext cx="4947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Sonda</a:t>
            </a:r>
            <a:r>
              <a:rPr lang="en-US" sz="2400" dirty="0" smtClean="0"/>
              <a:t> </a:t>
            </a:r>
            <a:r>
              <a:rPr lang="en-US" sz="2400" dirty="0" err="1" smtClean="0"/>
              <a:t>transnasal</a:t>
            </a:r>
            <a:r>
              <a:rPr lang="en-US" sz="2400" dirty="0" smtClean="0"/>
              <a:t> com </a:t>
            </a:r>
            <a:r>
              <a:rPr lang="en-US" sz="2400" dirty="0" err="1" smtClean="0"/>
              <a:t>extremidade</a:t>
            </a:r>
            <a:r>
              <a:rPr lang="en-US" sz="2400" dirty="0" smtClean="0"/>
              <a:t> distal </a:t>
            </a:r>
            <a:r>
              <a:rPr lang="en-US" sz="2400" dirty="0" err="1" smtClean="0"/>
              <a:t>posicionada</a:t>
            </a:r>
            <a:r>
              <a:rPr lang="en-US" sz="2400" dirty="0" smtClean="0"/>
              <a:t> no </a:t>
            </a:r>
            <a:r>
              <a:rPr lang="en-US" sz="2400" dirty="0" err="1" smtClean="0"/>
              <a:t>jejuno</a:t>
            </a:r>
            <a:r>
              <a:rPr lang="en-US" sz="2400" dirty="0" smtClean="0"/>
              <a:t> proximal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0304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10510" y="0"/>
            <a:ext cx="114562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0" y="6348248"/>
            <a:ext cx="12192000" cy="50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91639" y="79718"/>
            <a:ext cx="10993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rgbClr val="277B3A"/>
                </a:solidFill>
              </a:rPr>
              <a:t>Infusão</a:t>
            </a:r>
            <a:r>
              <a:rPr lang="en-US" sz="4000" b="1" dirty="0" smtClean="0">
                <a:solidFill>
                  <a:srgbClr val="277B3A"/>
                </a:solidFill>
              </a:rPr>
              <a:t>:</a:t>
            </a:r>
            <a:r>
              <a:rPr lang="en-US" sz="4000" dirty="0" smtClean="0">
                <a:solidFill>
                  <a:srgbClr val="277B3A"/>
                </a:solidFill>
              </a:rPr>
              <a:t> </a:t>
            </a:r>
            <a:r>
              <a:rPr lang="en-US" sz="4000" dirty="0" err="1" smtClean="0">
                <a:solidFill>
                  <a:srgbClr val="277B3A"/>
                </a:solidFill>
              </a:rPr>
              <a:t>gástrica</a:t>
            </a:r>
            <a:r>
              <a:rPr lang="en-US" sz="4000" dirty="0" smtClean="0">
                <a:solidFill>
                  <a:srgbClr val="277B3A"/>
                </a:solidFill>
              </a:rPr>
              <a:t> </a:t>
            </a:r>
            <a:r>
              <a:rPr lang="en-US" sz="4000" dirty="0" err="1" smtClean="0">
                <a:solidFill>
                  <a:srgbClr val="277B3A"/>
                </a:solidFill>
              </a:rPr>
              <a:t>ou</a:t>
            </a:r>
            <a:r>
              <a:rPr lang="en-US" sz="4000" dirty="0" smtClean="0">
                <a:solidFill>
                  <a:srgbClr val="277B3A"/>
                </a:solidFill>
              </a:rPr>
              <a:t> </a:t>
            </a:r>
            <a:r>
              <a:rPr lang="en-US" sz="4000" dirty="0" err="1" smtClean="0">
                <a:solidFill>
                  <a:srgbClr val="277B3A"/>
                </a:solidFill>
              </a:rPr>
              <a:t>jejunal</a:t>
            </a:r>
            <a:r>
              <a:rPr lang="en-US" sz="4000" dirty="0" smtClean="0">
                <a:solidFill>
                  <a:srgbClr val="277B3A"/>
                </a:solidFill>
              </a:rPr>
              <a:t>?</a:t>
            </a:r>
            <a:endParaRPr lang="pt-BR" sz="4000" dirty="0">
              <a:solidFill>
                <a:srgbClr val="277B3A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204720" y="1184171"/>
            <a:ext cx="8879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PA grave</a:t>
            </a:r>
          </a:p>
          <a:p>
            <a:r>
              <a:rPr lang="en-US" sz="2400" dirty="0" err="1" smtClean="0"/>
              <a:t>Sem</a:t>
            </a:r>
            <a:r>
              <a:rPr lang="en-US" sz="2400" dirty="0" smtClean="0"/>
              <a:t> </a:t>
            </a:r>
            <a:r>
              <a:rPr lang="en-US" sz="2400" dirty="0" err="1" smtClean="0"/>
              <a:t>diferença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</a:t>
            </a:r>
            <a:r>
              <a:rPr lang="en-US" sz="2400" dirty="0" err="1" smtClean="0"/>
              <a:t>tolerância</a:t>
            </a:r>
            <a:r>
              <a:rPr lang="en-US" sz="2400" dirty="0" smtClean="0"/>
              <a:t>, taxa de </a:t>
            </a:r>
            <a:r>
              <a:rPr lang="en-US" sz="2400" dirty="0" err="1" smtClean="0"/>
              <a:t>complicações</a:t>
            </a:r>
            <a:r>
              <a:rPr lang="en-US" sz="2400" dirty="0" smtClean="0"/>
              <a:t> e </a:t>
            </a:r>
            <a:r>
              <a:rPr lang="en-US" sz="2400" dirty="0" err="1" smtClean="0"/>
              <a:t>mortalidade</a:t>
            </a:r>
            <a:endParaRPr lang="pt-BR" sz="2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106949" y="3322434"/>
            <a:ext cx="8728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Metanálises</a:t>
            </a:r>
            <a:endParaRPr lang="en-US" sz="2400" b="1" dirty="0" smtClean="0"/>
          </a:p>
          <a:p>
            <a:pPr algn="just"/>
            <a:r>
              <a:rPr lang="en-US" sz="2400" dirty="0" err="1" smtClean="0"/>
              <a:t>Infusão</a:t>
            </a:r>
            <a:r>
              <a:rPr lang="en-US" sz="2400" dirty="0" smtClean="0"/>
              <a:t> </a:t>
            </a:r>
            <a:r>
              <a:rPr lang="en-US" sz="2400" dirty="0" err="1" smtClean="0"/>
              <a:t>gástrica</a:t>
            </a:r>
            <a:r>
              <a:rPr lang="en-US" sz="2400" dirty="0" smtClean="0"/>
              <a:t>: </a:t>
            </a:r>
            <a:r>
              <a:rPr lang="en-US" sz="2400" dirty="0" err="1" smtClean="0"/>
              <a:t>factível</a:t>
            </a:r>
            <a:r>
              <a:rPr lang="en-US" sz="2400" dirty="0" smtClean="0"/>
              <a:t>, </a:t>
            </a:r>
            <a:r>
              <a:rPr lang="en-US" sz="2400" dirty="0" err="1" smtClean="0"/>
              <a:t>segura</a:t>
            </a:r>
            <a:r>
              <a:rPr lang="en-US" sz="2400" dirty="0" smtClean="0"/>
              <a:t>, </a:t>
            </a:r>
            <a:r>
              <a:rPr lang="en-US" sz="2400" dirty="0" err="1" smtClean="0"/>
              <a:t>bem</a:t>
            </a:r>
            <a:r>
              <a:rPr lang="en-US" sz="2400" dirty="0" smtClean="0"/>
              <a:t> </a:t>
            </a:r>
            <a:r>
              <a:rPr lang="en-US" sz="2400" dirty="0" err="1" smtClean="0"/>
              <a:t>tolerada</a:t>
            </a:r>
            <a:r>
              <a:rPr lang="en-US" sz="2400" dirty="0" smtClean="0"/>
              <a:t> e </a:t>
            </a:r>
            <a:r>
              <a:rPr lang="en-US" sz="2400" dirty="0" err="1" smtClean="0"/>
              <a:t>não</a:t>
            </a:r>
            <a:r>
              <a:rPr lang="en-US" sz="2400" dirty="0" smtClean="0"/>
              <a:t> </a:t>
            </a:r>
            <a:r>
              <a:rPr lang="en-US" sz="2400" dirty="0" err="1" smtClean="0"/>
              <a:t>aumenta</a:t>
            </a:r>
            <a:r>
              <a:rPr lang="en-US" sz="2400" dirty="0" smtClean="0"/>
              <a:t> taxa de </a:t>
            </a:r>
            <a:r>
              <a:rPr lang="en-US" sz="2400" dirty="0" err="1" smtClean="0"/>
              <a:t>complicações</a:t>
            </a:r>
            <a:r>
              <a:rPr lang="en-US" sz="2400" dirty="0" smtClean="0"/>
              <a:t>, </a:t>
            </a:r>
            <a:r>
              <a:rPr lang="en-US" sz="2400" dirty="0" err="1" smtClean="0"/>
              <a:t>mortalidade</a:t>
            </a:r>
            <a:r>
              <a:rPr lang="en-US" sz="2400" dirty="0" smtClean="0"/>
              <a:t>, </a:t>
            </a:r>
            <a:r>
              <a:rPr lang="en-US" sz="2400" dirty="0" err="1" smtClean="0"/>
              <a:t>recorrência</a:t>
            </a:r>
            <a:r>
              <a:rPr lang="en-US" sz="2400" dirty="0" smtClean="0"/>
              <a:t> de </a:t>
            </a:r>
            <a:r>
              <a:rPr lang="en-US" sz="2400" dirty="0" err="1" smtClean="0"/>
              <a:t>dor</a:t>
            </a:r>
            <a:r>
              <a:rPr lang="en-US" sz="2400" dirty="0" smtClean="0"/>
              <a:t> </a:t>
            </a:r>
            <a:r>
              <a:rPr lang="en-US" sz="2400" dirty="0" err="1" smtClean="0"/>
              <a:t>ou</a:t>
            </a:r>
            <a:r>
              <a:rPr lang="en-US" sz="2400" dirty="0" smtClean="0"/>
              <a:t> tempo de </a:t>
            </a:r>
            <a:r>
              <a:rPr lang="en-US" sz="2400" dirty="0" err="1" smtClean="0"/>
              <a:t>hospitalização</a:t>
            </a:r>
            <a:r>
              <a:rPr lang="en-US" sz="2400" dirty="0" smtClean="0"/>
              <a:t> </a:t>
            </a:r>
            <a:r>
              <a:rPr lang="en-US" sz="2400" dirty="0" err="1" smtClean="0"/>
              <a:t>prolongada</a:t>
            </a:r>
            <a:r>
              <a:rPr lang="en-US" sz="2400" dirty="0" smtClean="0"/>
              <a:t> 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pacientes</a:t>
            </a:r>
            <a:r>
              <a:rPr lang="en-US" sz="2400" dirty="0" smtClean="0"/>
              <a:t> com PA grave</a:t>
            </a:r>
          </a:p>
        </p:txBody>
      </p:sp>
      <p:pic>
        <p:nvPicPr>
          <p:cNvPr id="14" name="Picture 2" descr="Pâncreas - Anatomia, função, irrigação e inervação | Kenhub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1051"/>
          <a:stretch/>
        </p:blipFill>
        <p:spPr bwMode="auto">
          <a:xfrm>
            <a:off x="0" y="5781889"/>
            <a:ext cx="1265941" cy="70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/>
          <p:cNvSpPr txBox="1"/>
          <p:nvPr/>
        </p:nvSpPr>
        <p:spPr>
          <a:xfrm>
            <a:off x="1041400" y="2018656"/>
            <a:ext cx="8260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 smtClean="0"/>
              <a:t>Eatock</a:t>
            </a:r>
            <a:r>
              <a:rPr lang="pt-BR" dirty="0" smtClean="0"/>
              <a:t>,  et al. </a:t>
            </a:r>
            <a:r>
              <a:rPr lang="pt-BR" dirty="0" err="1" smtClean="0"/>
              <a:t>Am</a:t>
            </a:r>
            <a:r>
              <a:rPr lang="pt-BR" dirty="0" smtClean="0"/>
              <a:t> </a:t>
            </a:r>
            <a:r>
              <a:rPr lang="pt-BR" dirty="0"/>
              <a:t>J </a:t>
            </a:r>
            <a:r>
              <a:rPr lang="pt-BR" dirty="0" err="1"/>
              <a:t>Gastroenterol</a:t>
            </a:r>
            <a:r>
              <a:rPr lang="pt-BR" dirty="0"/>
              <a:t> </a:t>
            </a:r>
            <a:r>
              <a:rPr lang="pt-BR" dirty="0" smtClean="0"/>
              <a:t>2005;100:432e9</a:t>
            </a:r>
            <a:endParaRPr lang="pt-BR" dirty="0"/>
          </a:p>
          <a:p>
            <a:r>
              <a:rPr lang="pt-BR" dirty="0" err="1" smtClean="0"/>
              <a:t>Kumar</a:t>
            </a:r>
            <a:r>
              <a:rPr lang="pt-BR" dirty="0" smtClean="0"/>
              <a:t>, et al. </a:t>
            </a:r>
            <a:r>
              <a:rPr lang="en-US" dirty="0" smtClean="0"/>
              <a:t>J </a:t>
            </a:r>
            <a:r>
              <a:rPr lang="en-US" dirty="0" err="1"/>
              <a:t>Clin</a:t>
            </a:r>
            <a:r>
              <a:rPr lang="en-US" dirty="0"/>
              <a:t> </a:t>
            </a:r>
            <a:r>
              <a:rPr lang="en-US" dirty="0" err="1"/>
              <a:t>Gastroenterol</a:t>
            </a:r>
            <a:r>
              <a:rPr lang="en-US" dirty="0"/>
              <a:t> 2006;40</a:t>
            </a:r>
            <a:r>
              <a:rPr lang="en-US" dirty="0" smtClean="0"/>
              <a:t>: </a:t>
            </a:r>
            <a:r>
              <a:rPr lang="pt-BR" dirty="0" smtClean="0"/>
              <a:t>431e4</a:t>
            </a:r>
            <a:endParaRPr lang="pt-BR" dirty="0"/>
          </a:p>
          <a:p>
            <a:r>
              <a:rPr lang="pt-BR" dirty="0" smtClean="0"/>
              <a:t>Singh, et al. </a:t>
            </a:r>
            <a:r>
              <a:rPr lang="pt-BR" dirty="0" err="1" smtClean="0"/>
              <a:t>Pancreas</a:t>
            </a:r>
            <a:r>
              <a:rPr lang="pt-BR" dirty="0" smtClean="0"/>
              <a:t> 2012;41:153e9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041400" y="5288661"/>
            <a:ext cx="804672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Petrov</a:t>
            </a:r>
            <a:r>
              <a:rPr lang="en-US" dirty="0" smtClean="0"/>
              <a:t>, et al. JOP 2008;9:440e8</a:t>
            </a:r>
            <a:endParaRPr lang="en-US" dirty="0"/>
          </a:p>
          <a:p>
            <a:r>
              <a:rPr lang="en-US" dirty="0" err="1" smtClean="0"/>
              <a:t>Nally</a:t>
            </a:r>
            <a:r>
              <a:rPr lang="en-US" dirty="0" smtClean="0"/>
              <a:t> , et al. Br </a:t>
            </a:r>
            <a:r>
              <a:rPr lang="en-US" dirty="0"/>
              <a:t>J </a:t>
            </a:r>
            <a:r>
              <a:rPr lang="en-US" dirty="0" err="1" smtClean="0"/>
              <a:t>Nutr</a:t>
            </a:r>
            <a:r>
              <a:rPr lang="en-US" dirty="0" smtClean="0"/>
              <a:t> </a:t>
            </a:r>
            <a:r>
              <a:rPr lang="pt-BR" dirty="0" smtClean="0"/>
              <a:t>2014;112:1769e78</a:t>
            </a:r>
            <a:endParaRPr lang="pt-BR" dirty="0"/>
          </a:p>
          <a:p>
            <a:r>
              <a:rPr lang="pt-BR" dirty="0" smtClean="0"/>
              <a:t>Chang, et al. </a:t>
            </a:r>
            <a:r>
              <a:rPr lang="en-US" dirty="0" err="1" smtClean="0"/>
              <a:t>Crit</a:t>
            </a:r>
            <a:r>
              <a:rPr lang="en-US" dirty="0" smtClean="0"/>
              <a:t> </a:t>
            </a:r>
            <a:r>
              <a:rPr lang="en-US" dirty="0"/>
              <a:t>Care </a:t>
            </a:r>
            <a:r>
              <a:rPr lang="en-US" dirty="0" smtClean="0"/>
              <a:t>2013;17:R118</a:t>
            </a:r>
            <a:endParaRPr lang="en-US" dirty="0"/>
          </a:p>
          <a:p>
            <a:r>
              <a:rPr lang="pt-BR" dirty="0" smtClean="0"/>
              <a:t>Zhu, et al. </a:t>
            </a:r>
            <a:r>
              <a:rPr lang="en-US" dirty="0" err="1" smtClean="0"/>
              <a:t>Gastroenterol</a:t>
            </a:r>
            <a:r>
              <a:rPr lang="en-US" dirty="0" smtClean="0"/>
              <a:t> </a:t>
            </a:r>
            <a:r>
              <a:rPr lang="en-US" dirty="0"/>
              <a:t>Res </a:t>
            </a:r>
            <a:r>
              <a:rPr lang="en-US" dirty="0" err="1"/>
              <a:t>Pract</a:t>
            </a:r>
            <a:r>
              <a:rPr lang="en-US" dirty="0"/>
              <a:t> </a:t>
            </a:r>
            <a:r>
              <a:rPr lang="en-US" dirty="0" smtClean="0"/>
              <a:t>2016;2016:6430632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8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10510" y="0"/>
            <a:ext cx="114562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0" y="6348248"/>
            <a:ext cx="12192000" cy="50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053316" y="1066799"/>
            <a:ext cx="6591296" cy="5133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2561590" y="1218170"/>
            <a:ext cx="94068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15% dos </a:t>
            </a:r>
            <a:r>
              <a:rPr lang="en-US" sz="2800" dirty="0" err="1" smtClean="0"/>
              <a:t>pacientes</a:t>
            </a:r>
            <a:r>
              <a:rPr lang="en-US" sz="2800" dirty="0" smtClean="0"/>
              <a:t> </a:t>
            </a:r>
            <a:r>
              <a:rPr lang="en-US" sz="2800" dirty="0" err="1" smtClean="0"/>
              <a:t>apresentam</a:t>
            </a:r>
            <a:r>
              <a:rPr lang="en-US" sz="2800" dirty="0" smtClean="0"/>
              <a:t> </a:t>
            </a:r>
            <a:r>
              <a:rPr lang="en-US" sz="2800" dirty="0" err="1" smtClean="0"/>
              <a:t>intolerância</a:t>
            </a:r>
            <a:r>
              <a:rPr lang="en-US" sz="2800" dirty="0" smtClean="0"/>
              <a:t> </a:t>
            </a:r>
            <a:r>
              <a:rPr lang="en-US" sz="2800" dirty="0" err="1" smtClean="0"/>
              <a:t>digestiva</a:t>
            </a:r>
            <a:r>
              <a:rPr lang="en-US" sz="2800" dirty="0" smtClean="0"/>
              <a:t>:</a:t>
            </a:r>
          </a:p>
          <a:p>
            <a:pPr marL="457200" indent="-457200">
              <a:buClr>
                <a:srgbClr val="F19E65"/>
              </a:buClr>
              <a:buFont typeface="Wingdings" panose="05000000000000000000" pitchFamily="2" charset="2"/>
              <a:buChar char="§"/>
            </a:pPr>
            <a:r>
              <a:rPr lang="en-US" sz="2800" dirty="0" err="1" smtClean="0"/>
              <a:t>Esvaziamento</a:t>
            </a:r>
            <a:r>
              <a:rPr lang="en-US" sz="2800" dirty="0" smtClean="0"/>
              <a:t> </a:t>
            </a:r>
            <a:r>
              <a:rPr lang="en-US" sz="2800" dirty="0" err="1" smtClean="0"/>
              <a:t>gástrico</a:t>
            </a:r>
            <a:r>
              <a:rPr lang="en-US" sz="2800" dirty="0" smtClean="0"/>
              <a:t> </a:t>
            </a:r>
            <a:r>
              <a:rPr lang="en-US" sz="2800" dirty="0" err="1" smtClean="0"/>
              <a:t>retardado</a:t>
            </a:r>
            <a:endParaRPr lang="en-US" sz="2800" dirty="0" smtClean="0"/>
          </a:p>
          <a:p>
            <a:pPr marL="457200" indent="-457200">
              <a:buClr>
                <a:srgbClr val="F19E65"/>
              </a:buClr>
              <a:buFont typeface="Wingdings" panose="05000000000000000000" pitchFamily="2" charset="2"/>
              <a:buChar char="§"/>
            </a:pPr>
            <a:r>
              <a:rPr lang="en-US" sz="2800" dirty="0" err="1" smtClean="0"/>
              <a:t>Gastroparesia</a:t>
            </a:r>
            <a:endParaRPr lang="en-US" sz="2800" dirty="0" smtClean="0"/>
          </a:p>
          <a:p>
            <a:endParaRPr lang="pt-BR" sz="2800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2223452" y="2591931"/>
            <a:ext cx="8295005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 smtClean="0"/>
              <a:t>Infusão</a:t>
            </a:r>
            <a:r>
              <a:rPr lang="en-US" sz="4000" dirty="0" smtClean="0"/>
              <a:t> </a:t>
            </a:r>
            <a:r>
              <a:rPr lang="en-US" sz="4000" dirty="0" err="1" smtClean="0"/>
              <a:t>jejunal</a:t>
            </a:r>
            <a:r>
              <a:rPr lang="en-US" sz="4000" dirty="0" smtClean="0"/>
              <a:t> </a:t>
            </a:r>
            <a:r>
              <a:rPr lang="en-US" sz="4000" dirty="0" err="1" smtClean="0"/>
              <a:t>pode</a:t>
            </a:r>
            <a:r>
              <a:rPr lang="en-US" sz="4000" dirty="0" smtClean="0"/>
              <a:t> </a:t>
            </a:r>
            <a:r>
              <a:rPr lang="en-US" sz="4000" dirty="0" err="1" smtClean="0"/>
              <a:t>ser</a:t>
            </a:r>
            <a:r>
              <a:rPr lang="en-US" sz="4000" dirty="0" smtClean="0"/>
              <a:t>  </a:t>
            </a:r>
            <a:r>
              <a:rPr lang="en-US" sz="4000" dirty="0" err="1" smtClean="0"/>
              <a:t>necessária</a:t>
            </a:r>
            <a:endParaRPr lang="pt-BR" sz="40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1584960" y="4824949"/>
            <a:ext cx="94183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Extremidade distal em posição gástrica:</a:t>
            </a:r>
            <a:r>
              <a:rPr lang="pt-BR" sz="2800" dirty="0" smtClean="0"/>
              <a:t> preferencial</a:t>
            </a:r>
          </a:p>
          <a:p>
            <a:pPr algn="ctr"/>
            <a:r>
              <a:rPr lang="pt-BR" sz="2800" b="1" dirty="0" smtClean="0"/>
              <a:t>Extremidade distal em posição jejunal: </a:t>
            </a:r>
            <a:r>
              <a:rPr lang="pt-BR" sz="2800" dirty="0" smtClean="0"/>
              <a:t>se intolerância digestiva</a:t>
            </a:r>
            <a:endParaRPr lang="pt-BR" sz="2800" dirty="0"/>
          </a:p>
        </p:txBody>
      </p:sp>
      <p:sp>
        <p:nvSpPr>
          <p:cNvPr id="19" name="Retângulo 18"/>
          <p:cNvSpPr/>
          <p:nvPr/>
        </p:nvSpPr>
        <p:spPr>
          <a:xfrm>
            <a:off x="1031240" y="3405820"/>
            <a:ext cx="1116076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err="1"/>
              <a:t>Petrov</a:t>
            </a:r>
            <a:r>
              <a:rPr lang="en-US" dirty="0"/>
              <a:t>, et al. JOP 2008;9:440e8</a:t>
            </a:r>
          </a:p>
          <a:p>
            <a:r>
              <a:rPr lang="en-US" dirty="0" err="1"/>
              <a:t>Nally</a:t>
            </a:r>
            <a:r>
              <a:rPr lang="en-US" dirty="0"/>
              <a:t> , et al. Br J </a:t>
            </a:r>
            <a:r>
              <a:rPr lang="en-US" dirty="0" err="1"/>
              <a:t>Nutr</a:t>
            </a:r>
            <a:r>
              <a:rPr lang="en-US" dirty="0"/>
              <a:t> </a:t>
            </a:r>
            <a:r>
              <a:rPr lang="pt-BR" dirty="0"/>
              <a:t>2014;112:1769e78</a:t>
            </a:r>
          </a:p>
        </p:txBody>
      </p:sp>
      <p:pic>
        <p:nvPicPr>
          <p:cNvPr id="11" name="Picture 2" descr="Pâncreas - Anatomia, função, irrigação e inervação | Kenhub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1051"/>
          <a:stretch/>
        </p:blipFill>
        <p:spPr bwMode="auto">
          <a:xfrm>
            <a:off x="0" y="5781889"/>
            <a:ext cx="1265941" cy="70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1076325" y="5983893"/>
            <a:ext cx="709976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dirty="0" err="1" smtClean="0"/>
              <a:t>Arvanitakis</a:t>
            </a:r>
            <a:r>
              <a:rPr lang="pt-BR" dirty="0" smtClean="0"/>
              <a:t>, et al. ESPEN </a:t>
            </a:r>
            <a:r>
              <a:rPr lang="pt-BR" dirty="0" err="1" smtClean="0"/>
              <a:t>Guidelines</a:t>
            </a:r>
            <a:r>
              <a:rPr lang="pt-BR" dirty="0" smtClean="0"/>
              <a:t>. </a:t>
            </a:r>
            <a:r>
              <a:rPr lang="pt-BR" dirty="0" err="1"/>
              <a:t>Clinical</a:t>
            </a:r>
            <a:r>
              <a:rPr lang="pt-BR" dirty="0"/>
              <a:t> </a:t>
            </a:r>
            <a:r>
              <a:rPr lang="pt-BR" dirty="0" err="1"/>
              <a:t>Nutrition</a:t>
            </a:r>
            <a:r>
              <a:rPr lang="pt-BR" dirty="0"/>
              <a:t> </a:t>
            </a:r>
            <a:r>
              <a:rPr lang="pt-BR" dirty="0" smtClean="0"/>
              <a:t>2024</a:t>
            </a:r>
            <a:endParaRPr lang="pt-BR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338783" y="223148"/>
            <a:ext cx="10993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rgbClr val="277B3A"/>
                </a:solidFill>
              </a:rPr>
              <a:t>Infusão</a:t>
            </a:r>
            <a:r>
              <a:rPr lang="en-US" sz="4000" b="1" dirty="0" smtClean="0">
                <a:solidFill>
                  <a:srgbClr val="277B3A"/>
                </a:solidFill>
              </a:rPr>
              <a:t>:</a:t>
            </a:r>
            <a:r>
              <a:rPr lang="en-US" sz="4000" dirty="0" smtClean="0">
                <a:solidFill>
                  <a:srgbClr val="277B3A"/>
                </a:solidFill>
              </a:rPr>
              <a:t> </a:t>
            </a:r>
            <a:r>
              <a:rPr lang="en-US" sz="4000" dirty="0" err="1" smtClean="0">
                <a:solidFill>
                  <a:srgbClr val="277B3A"/>
                </a:solidFill>
              </a:rPr>
              <a:t>gástrica</a:t>
            </a:r>
            <a:r>
              <a:rPr lang="en-US" sz="4000" dirty="0" smtClean="0">
                <a:solidFill>
                  <a:srgbClr val="277B3A"/>
                </a:solidFill>
              </a:rPr>
              <a:t> </a:t>
            </a:r>
            <a:r>
              <a:rPr lang="en-US" sz="4000" dirty="0" err="1" smtClean="0">
                <a:solidFill>
                  <a:srgbClr val="277B3A"/>
                </a:solidFill>
              </a:rPr>
              <a:t>ou</a:t>
            </a:r>
            <a:r>
              <a:rPr lang="en-US" sz="4000" dirty="0" smtClean="0">
                <a:solidFill>
                  <a:srgbClr val="277B3A"/>
                </a:solidFill>
              </a:rPr>
              <a:t> </a:t>
            </a:r>
            <a:r>
              <a:rPr lang="en-US" sz="4000" dirty="0" err="1" smtClean="0">
                <a:solidFill>
                  <a:srgbClr val="277B3A"/>
                </a:solidFill>
              </a:rPr>
              <a:t>jejunal</a:t>
            </a:r>
            <a:r>
              <a:rPr lang="en-US" sz="4000" dirty="0" smtClean="0">
                <a:solidFill>
                  <a:srgbClr val="277B3A"/>
                </a:solidFill>
              </a:rPr>
              <a:t>?</a:t>
            </a:r>
            <a:endParaRPr lang="pt-BR" sz="4000" dirty="0">
              <a:solidFill>
                <a:srgbClr val="277B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19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10510" y="0"/>
            <a:ext cx="114562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6348248"/>
            <a:ext cx="12192000" cy="50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6183"/>
          <a:stretch/>
        </p:blipFill>
        <p:spPr>
          <a:xfrm>
            <a:off x="1734207" y="301514"/>
            <a:ext cx="9553904" cy="6254972"/>
          </a:xfrm>
          <a:prstGeom prst="rect">
            <a:avLst/>
          </a:prstGeom>
        </p:spPr>
      </p:pic>
      <p:sp>
        <p:nvSpPr>
          <p:cNvPr id="3" name="Retângulo 2"/>
          <p:cNvSpPr/>
          <p:nvPr/>
        </p:nvSpPr>
        <p:spPr>
          <a:xfrm>
            <a:off x="2144110" y="2585546"/>
            <a:ext cx="7083973" cy="2543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090041" y="3531476"/>
            <a:ext cx="8502869" cy="31531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675586" y="1114097"/>
            <a:ext cx="4445876" cy="1797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1513490" y="5612525"/>
            <a:ext cx="1807779" cy="943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57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10510" y="0"/>
            <a:ext cx="114562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6348248"/>
            <a:ext cx="12192000" cy="50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6090"/>
          <a:stretch/>
        </p:blipFill>
        <p:spPr>
          <a:xfrm>
            <a:off x="1429407" y="178676"/>
            <a:ext cx="9564414" cy="6254972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3121572" y="2722179"/>
            <a:ext cx="2017987" cy="1030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698827" y="1024759"/>
            <a:ext cx="2128345" cy="1802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8762999" y="4535214"/>
            <a:ext cx="2230822" cy="16343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865381" y="5633544"/>
            <a:ext cx="4912274" cy="714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295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-10510" y="0"/>
            <a:ext cx="114562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0" y="6348248"/>
            <a:ext cx="12192000" cy="50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96"/>
          <a:stretch>
            <a:fillRect/>
          </a:stretch>
        </p:blipFill>
        <p:spPr bwMode="auto">
          <a:xfrm>
            <a:off x="2465605" y="3560727"/>
            <a:ext cx="68961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03" t="-4286" r="3307" b="4286"/>
          <a:stretch>
            <a:fillRect/>
          </a:stretch>
        </p:blipFill>
        <p:spPr bwMode="auto">
          <a:xfrm>
            <a:off x="2753361" y="1021251"/>
            <a:ext cx="7265140" cy="2539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61"/>
          <a:stretch>
            <a:fillRect/>
          </a:stretch>
        </p:blipFill>
        <p:spPr bwMode="auto">
          <a:xfrm>
            <a:off x="1353113" y="4240177"/>
            <a:ext cx="9396167" cy="1979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aixaDeTexto 10"/>
          <p:cNvSpPr txBox="1"/>
          <p:nvPr/>
        </p:nvSpPr>
        <p:spPr>
          <a:xfrm>
            <a:off x="374867" y="159829"/>
            <a:ext cx="11077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7B3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NP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7B3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77B3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indicação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7B3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4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77B3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</a:t>
            </a: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7B3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</a:t>
            </a:r>
            <a:endParaRPr kumimoji="0" lang="pt-BR" sz="4800" b="0" i="0" u="none" strike="noStrike" kern="1200" cap="none" spc="0" normalizeH="0" baseline="0" noProof="0" dirty="0">
              <a:ln>
                <a:noFill/>
              </a:ln>
              <a:solidFill>
                <a:srgbClr val="277B3A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o explicativo em forma de nuvem 11"/>
          <p:cNvSpPr/>
          <p:nvPr/>
        </p:nvSpPr>
        <p:spPr>
          <a:xfrm>
            <a:off x="8441267" y="528320"/>
            <a:ext cx="1474893" cy="917137"/>
          </a:xfrm>
          <a:prstGeom prst="cloudCallout">
            <a:avLst>
              <a:gd name="adj1" fmla="val -117056"/>
              <a:gd name="adj2" fmla="val 2930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8891805" y="811702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2009</a:t>
            </a: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452880" y="4240177"/>
            <a:ext cx="2082800" cy="3419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139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-10510" y="0"/>
            <a:ext cx="114562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0" y="6348248"/>
            <a:ext cx="12192000" cy="50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384" y="4028649"/>
            <a:ext cx="7514022" cy="240412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47169" y="119483"/>
            <a:ext cx="11077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277B3A"/>
                </a:solidFill>
              </a:rPr>
              <a:t>NP: </a:t>
            </a:r>
            <a:r>
              <a:rPr lang="en-US" sz="4800" dirty="0" err="1" smtClean="0">
                <a:solidFill>
                  <a:srgbClr val="277B3A"/>
                </a:solidFill>
              </a:rPr>
              <a:t>indicação</a:t>
            </a:r>
            <a:r>
              <a:rPr lang="en-US" sz="4800" dirty="0" smtClean="0">
                <a:solidFill>
                  <a:srgbClr val="277B3A"/>
                </a:solidFill>
              </a:rPr>
              <a:t> </a:t>
            </a:r>
            <a:r>
              <a:rPr lang="en-US" sz="4800" dirty="0" err="1" smtClean="0">
                <a:solidFill>
                  <a:srgbClr val="277B3A"/>
                </a:solidFill>
              </a:rPr>
              <a:t>na</a:t>
            </a:r>
            <a:r>
              <a:rPr lang="en-US" sz="4800" dirty="0" smtClean="0">
                <a:solidFill>
                  <a:srgbClr val="277B3A"/>
                </a:solidFill>
              </a:rPr>
              <a:t> PA</a:t>
            </a:r>
            <a:endParaRPr lang="pt-BR" sz="4800" dirty="0">
              <a:solidFill>
                <a:srgbClr val="277B3A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880" y="1092171"/>
            <a:ext cx="7701280" cy="2936478"/>
          </a:xfrm>
          <a:prstGeom prst="rect">
            <a:avLst/>
          </a:prstGeom>
        </p:spPr>
      </p:pic>
      <p:sp>
        <p:nvSpPr>
          <p:cNvPr id="7" name="Texto explicativo em forma de nuvem 6"/>
          <p:cNvSpPr/>
          <p:nvPr/>
        </p:nvSpPr>
        <p:spPr>
          <a:xfrm>
            <a:off x="8441267" y="528320"/>
            <a:ext cx="1474893" cy="917137"/>
          </a:xfrm>
          <a:prstGeom prst="cloudCallout">
            <a:avLst>
              <a:gd name="adj1" fmla="val -126701"/>
              <a:gd name="adj2" fmla="val 27086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8891805" y="811702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2020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926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-10510" y="0"/>
            <a:ext cx="114562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/>
        </p:nvSpPr>
        <p:spPr>
          <a:xfrm>
            <a:off x="0" y="6348248"/>
            <a:ext cx="12192000" cy="50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582356" y="929930"/>
            <a:ext cx="6591296" cy="5133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241232" y="1360986"/>
            <a:ext cx="11709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smtClean="0"/>
              <a:t>Inflamação da </a:t>
            </a:r>
            <a:r>
              <a:rPr lang="pt-BR" sz="3600" dirty="0"/>
              <a:t>glândula pancreática, decorrente</a:t>
            </a:r>
          </a:p>
          <a:p>
            <a:pPr algn="ctr"/>
            <a:r>
              <a:rPr lang="pt-BR" sz="3600" dirty="0"/>
              <a:t>da ação de enzimas </a:t>
            </a:r>
            <a:r>
              <a:rPr lang="pt-BR" sz="3600" dirty="0" smtClean="0"/>
              <a:t>ativadas inadequadamente</a:t>
            </a:r>
            <a:endParaRPr lang="pt-BR" sz="3600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41232" y="88612"/>
            <a:ext cx="10426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277B3A"/>
                </a:solidFill>
              </a:rPr>
              <a:t>Pancreatite aguda – conceito </a:t>
            </a:r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3622236" y="5703329"/>
            <a:ext cx="5022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óbito</a:t>
            </a:r>
            <a:endParaRPr lang="pt-BR" sz="3200" dirty="0"/>
          </a:p>
        </p:txBody>
      </p:sp>
      <p:cxnSp>
        <p:nvCxnSpPr>
          <p:cNvPr id="7" name="Conector de seta reta 6"/>
          <p:cNvCxnSpPr/>
          <p:nvPr/>
        </p:nvCxnSpPr>
        <p:spPr>
          <a:xfrm>
            <a:off x="6095999" y="2561315"/>
            <a:ext cx="18375" cy="314201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/>
          <p:cNvSpPr txBox="1"/>
          <p:nvPr/>
        </p:nvSpPr>
        <p:spPr>
          <a:xfrm>
            <a:off x="436728" y="2928029"/>
            <a:ext cx="1126098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/>
              <a:t>edema</a:t>
            </a:r>
            <a:r>
              <a:rPr lang="pt-BR" sz="2800" dirty="0"/>
              <a:t>, </a:t>
            </a:r>
            <a:r>
              <a:rPr lang="pt-BR" sz="2800" dirty="0" smtClean="0"/>
              <a:t>hemorragia, necrose </a:t>
            </a:r>
            <a:r>
              <a:rPr lang="pt-BR" sz="2800" dirty="0"/>
              <a:t>pancreática e </a:t>
            </a:r>
            <a:r>
              <a:rPr lang="pt-BR" sz="2800" dirty="0" err="1" smtClean="0"/>
              <a:t>peripancreática</a:t>
            </a:r>
            <a:r>
              <a:rPr lang="pt-BR" sz="2800" dirty="0" smtClean="0"/>
              <a:t> </a:t>
            </a: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20537" y="4173722"/>
            <a:ext cx="10401300" cy="8925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repercussão sistêmica </a:t>
            </a:r>
            <a:endParaRPr lang="pt-BR" sz="2800" dirty="0" smtClean="0"/>
          </a:p>
          <a:p>
            <a:pPr algn="ctr"/>
            <a:r>
              <a:rPr lang="pt-BR" sz="2400" dirty="0"/>
              <a:t>(</a:t>
            </a:r>
            <a:r>
              <a:rPr lang="pt-BR" sz="2400" dirty="0" smtClean="0"/>
              <a:t>hipovolemia e </a:t>
            </a:r>
            <a:r>
              <a:rPr lang="pt-BR" sz="2400" dirty="0"/>
              <a:t>comprometimento de múltiplos órgãos e </a:t>
            </a:r>
            <a:r>
              <a:rPr lang="pt-BR" sz="2400" dirty="0" smtClean="0"/>
              <a:t>sistemas)</a:t>
            </a:r>
          </a:p>
        </p:txBody>
      </p:sp>
      <p:pic>
        <p:nvPicPr>
          <p:cNvPr id="11" name="Picture 2" descr="Pâncreas - Anatomia, função, irrigação e inervação | Kenhub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1051"/>
          <a:stretch/>
        </p:blipFill>
        <p:spPr bwMode="auto">
          <a:xfrm>
            <a:off x="152847" y="5683808"/>
            <a:ext cx="1360994" cy="76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644" y="789644"/>
            <a:ext cx="9152573" cy="3779127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-10510" y="0"/>
            <a:ext cx="114562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0" y="6348248"/>
            <a:ext cx="12192000" cy="50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47169" y="119483"/>
            <a:ext cx="11077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277B3A"/>
                </a:solidFill>
              </a:rPr>
              <a:t>NP: </a:t>
            </a:r>
            <a:r>
              <a:rPr lang="en-US" sz="4800" dirty="0" err="1" smtClean="0">
                <a:solidFill>
                  <a:srgbClr val="277B3A"/>
                </a:solidFill>
              </a:rPr>
              <a:t>indicação</a:t>
            </a:r>
            <a:r>
              <a:rPr lang="en-US" sz="4800" dirty="0" smtClean="0">
                <a:solidFill>
                  <a:srgbClr val="277B3A"/>
                </a:solidFill>
              </a:rPr>
              <a:t> </a:t>
            </a:r>
            <a:r>
              <a:rPr lang="en-US" sz="4800" dirty="0" err="1" smtClean="0">
                <a:solidFill>
                  <a:srgbClr val="277B3A"/>
                </a:solidFill>
              </a:rPr>
              <a:t>na</a:t>
            </a:r>
            <a:r>
              <a:rPr lang="en-US" sz="4800" dirty="0" smtClean="0">
                <a:solidFill>
                  <a:srgbClr val="277B3A"/>
                </a:solidFill>
              </a:rPr>
              <a:t> PA</a:t>
            </a:r>
            <a:endParaRPr lang="pt-BR" sz="4800" dirty="0">
              <a:solidFill>
                <a:srgbClr val="277B3A"/>
              </a:solidFill>
            </a:endParaRPr>
          </a:p>
        </p:txBody>
      </p:sp>
      <p:sp>
        <p:nvSpPr>
          <p:cNvPr id="7" name="Texto explicativo em forma de nuvem 6"/>
          <p:cNvSpPr/>
          <p:nvPr/>
        </p:nvSpPr>
        <p:spPr>
          <a:xfrm>
            <a:off x="8243550" y="173457"/>
            <a:ext cx="1474893" cy="917137"/>
          </a:xfrm>
          <a:prstGeom prst="cloudCallout">
            <a:avLst>
              <a:gd name="adj1" fmla="val -118951"/>
              <a:gd name="adj2" fmla="val 1213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8593007" y="420312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2024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/>
          <a:srcRect l="5914" r="4141" b="-1106"/>
          <a:stretch/>
        </p:blipFill>
        <p:spPr>
          <a:xfrm>
            <a:off x="2213874" y="4725098"/>
            <a:ext cx="7743662" cy="162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0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6348248"/>
            <a:ext cx="12192000" cy="50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/>
          <a:srcRect b="37339"/>
          <a:stretch/>
        </p:blipFill>
        <p:spPr>
          <a:xfrm>
            <a:off x="240030" y="151590"/>
            <a:ext cx="11567161" cy="3957955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-10510" y="0"/>
            <a:ext cx="114562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/>
          <a:srcRect t="63992"/>
          <a:stretch/>
        </p:blipFill>
        <p:spPr>
          <a:xfrm>
            <a:off x="240029" y="4193628"/>
            <a:ext cx="11567161" cy="227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4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>
          <a:xfrm>
            <a:off x="-10510" y="0"/>
            <a:ext cx="114562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0" y="6348248"/>
            <a:ext cx="12192000" cy="50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1709420" y="1300795"/>
            <a:ext cx="2773680" cy="584775"/>
          </a:xfrm>
          <a:prstGeom prst="rect">
            <a:avLst/>
          </a:prstGeom>
          <a:solidFill>
            <a:srgbClr val="1B91A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 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</a:t>
            </a:r>
            <a:endParaRPr lang="pt-B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703060" y="1220639"/>
            <a:ext cx="4592320" cy="584775"/>
          </a:xfrm>
          <a:prstGeom prst="rect">
            <a:avLst/>
          </a:prstGeom>
          <a:solidFill>
            <a:srgbClr val="1B91A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 </a:t>
            </a:r>
            <a:r>
              <a:rPr lang="en-US" sz="32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moderada</a:t>
            </a:r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grave</a:t>
            </a:r>
            <a:endParaRPr lang="pt-BR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85520" y="2311886"/>
            <a:ext cx="167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 </a:t>
            </a:r>
            <a:r>
              <a:rPr lang="en-US" sz="2400" dirty="0" err="1" smtClean="0"/>
              <a:t>tolerar</a:t>
            </a:r>
            <a:r>
              <a:rPr lang="en-US" sz="2400" dirty="0" smtClean="0"/>
              <a:t>, </a:t>
            </a:r>
            <a:r>
              <a:rPr lang="en-US" sz="2400" dirty="0" err="1" smtClean="0"/>
              <a:t>iniciar</a:t>
            </a:r>
            <a:r>
              <a:rPr lang="en-US" sz="2400" dirty="0" smtClean="0"/>
              <a:t> VO</a:t>
            </a:r>
            <a:endParaRPr lang="pt-BR" sz="24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2633980" y="2381381"/>
            <a:ext cx="220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 </a:t>
            </a:r>
            <a:r>
              <a:rPr lang="en-US" sz="2400" dirty="0" err="1" smtClean="0"/>
              <a:t>não</a:t>
            </a:r>
            <a:r>
              <a:rPr lang="en-US" sz="2400" dirty="0" smtClean="0"/>
              <a:t> </a:t>
            </a:r>
            <a:r>
              <a:rPr lang="en-US" sz="2400" dirty="0" err="1" smtClean="0"/>
              <a:t>tolerar</a:t>
            </a:r>
            <a:r>
              <a:rPr lang="en-US" sz="2400" dirty="0" smtClean="0"/>
              <a:t> VO, </a:t>
            </a:r>
            <a:r>
              <a:rPr lang="en-US" sz="2400" dirty="0" err="1" smtClean="0"/>
              <a:t>iniciar</a:t>
            </a:r>
            <a:r>
              <a:rPr lang="en-US" sz="2400" dirty="0" smtClean="0"/>
              <a:t> NE</a:t>
            </a:r>
            <a:endParaRPr lang="pt-BR" sz="24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5476240" y="2311886"/>
            <a:ext cx="5313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Se VO </a:t>
            </a:r>
            <a:r>
              <a:rPr lang="en-US" sz="2400" dirty="0" err="1" smtClean="0"/>
              <a:t>não</a:t>
            </a:r>
            <a:r>
              <a:rPr lang="en-US" sz="2400" dirty="0" smtClean="0"/>
              <a:t> </a:t>
            </a:r>
            <a:r>
              <a:rPr lang="en-US" sz="2400" dirty="0" err="1" smtClean="0"/>
              <a:t>tolerada</a:t>
            </a:r>
            <a:r>
              <a:rPr lang="en-US" sz="2400" dirty="0" smtClean="0"/>
              <a:t> </a:t>
            </a:r>
            <a:r>
              <a:rPr lang="en-US" sz="2400" dirty="0" err="1" smtClean="0"/>
              <a:t>ou</a:t>
            </a:r>
            <a:r>
              <a:rPr lang="en-US" sz="2400" dirty="0" smtClean="0"/>
              <a:t> </a:t>
            </a:r>
            <a:r>
              <a:rPr lang="en-US" sz="2400" dirty="0" err="1" smtClean="0"/>
              <a:t>impossibilitada</a:t>
            </a:r>
            <a:r>
              <a:rPr lang="en-US" sz="2400" dirty="0" smtClean="0"/>
              <a:t>, </a:t>
            </a:r>
            <a:r>
              <a:rPr lang="en-US" sz="2400" dirty="0" err="1" smtClean="0"/>
              <a:t>iniciar</a:t>
            </a:r>
            <a:r>
              <a:rPr lang="en-US" sz="2400" dirty="0" smtClean="0"/>
              <a:t> NE </a:t>
            </a:r>
            <a:r>
              <a:rPr lang="en-US" sz="2400" dirty="0" err="1" smtClean="0"/>
              <a:t>precoce</a:t>
            </a:r>
            <a:r>
              <a:rPr lang="en-US" sz="2400" dirty="0" smtClean="0"/>
              <a:t> (24-72 </a:t>
            </a:r>
            <a:r>
              <a:rPr lang="en-US" sz="2400" dirty="0" err="1" smtClean="0"/>
              <a:t>após</a:t>
            </a:r>
            <a:r>
              <a:rPr lang="en-US" sz="2400" dirty="0" smtClean="0"/>
              <a:t> </a:t>
            </a:r>
            <a:r>
              <a:rPr lang="en-US" sz="2400" dirty="0" err="1" smtClean="0"/>
              <a:t>admissão</a:t>
            </a:r>
            <a:r>
              <a:rPr lang="en-US" sz="2400" dirty="0" smtClean="0"/>
              <a:t>)</a:t>
            </a:r>
            <a:endParaRPr lang="pt-BR" sz="24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2700020" y="3732064"/>
            <a:ext cx="629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NE </a:t>
            </a:r>
            <a:r>
              <a:rPr lang="en-US" sz="2400" dirty="0" err="1" smtClean="0"/>
              <a:t>não</a:t>
            </a:r>
            <a:r>
              <a:rPr lang="en-US" sz="2400" dirty="0" smtClean="0"/>
              <a:t> </a:t>
            </a:r>
            <a:r>
              <a:rPr lang="en-US" sz="2400" dirty="0" err="1" smtClean="0"/>
              <a:t>tolerada</a:t>
            </a:r>
            <a:r>
              <a:rPr lang="en-US" sz="2400" dirty="0" smtClean="0"/>
              <a:t> </a:t>
            </a:r>
            <a:r>
              <a:rPr lang="en-US" sz="2400" dirty="0" err="1" smtClean="0"/>
              <a:t>ou</a:t>
            </a:r>
            <a:r>
              <a:rPr lang="en-US" sz="2400" dirty="0" smtClean="0"/>
              <a:t> </a:t>
            </a:r>
            <a:r>
              <a:rPr lang="en-US" sz="2400" dirty="0" err="1" smtClean="0"/>
              <a:t>inadequada</a:t>
            </a:r>
            <a:r>
              <a:rPr lang="en-US" sz="2400" dirty="0" smtClean="0"/>
              <a:t> </a:t>
            </a:r>
            <a:r>
              <a:rPr lang="en-US" sz="2400" dirty="0" err="1" smtClean="0"/>
              <a:t>às</a:t>
            </a:r>
            <a:r>
              <a:rPr lang="en-US" sz="2400" dirty="0" smtClean="0"/>
              <a:t> </a:t>
            </a:r>
            <a:r>
              <a:rPr lang="en-US" sz="2400" dirty="0" err="1" smtClean="0"/>
              <a:t>necessidade</a:t>
            </a:r>
            <a:r>
              <a:rPr lang="en-US" sz="2400" dirty="0" smtClean="0"/>
              <a:t> </a:t>
            </a:r>
            <a:endParaRPr lang="pt-BR" sz="24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823720" y="4724400"/>
            <a:ext cx="3825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Iniciar</a:t>
            </a:r>
            <a:r>
              <a:rPr lang="en-US" sz="2400" dirty="0" smtClean="0"/>
              <a:t> NP </a:t>
            </a:r>
            <a:r>
              <a:rPr lang="en-US" sz="2400" dirty="0" err="1" smtClean="0"/>
              <a:t>suplementar</a:t>
            </a:r>
            <a:r>
              <a:rPr lang="en-US" sz="2400" dirty="0" smtClean="0"/>
              <a:t> </a:t>
            </a:r>
            <a:r>
              <a:rPr lang="en-US" sz="2400" dirty="0" err="1" smtClean="0"/>
              <a:t>ou</a:t>
            </a:r>
            <a:r>
              <a:rPr lang="en-US" sz="2400" dirty="0" smtClean="0"/>
              <a:t> NP total, mas </a:t>
            </a:r>
            <a:r>
              <a:rPr lang="en-US" sz="2400" dirty="0" err="1" smtClean="0"/>
              <a:t>manter</a:t>
            </a:r>
            <a:r>
              <a:rPr lang="en-US" sz="2400" dirty="0" smtClean="0"/>
              <a:t> NE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pequenas</a:t>
            </a:r>
            <a:r>
              <a:rPr lang="en-US" sz="2400" dirty="0" smtClean="0"/>
              <a:t> </a:t>
            </a:r>
            <a:r>
              <a:rPr lang="en-US" sz="2400" dirty="0" err="1" smtClean="0"/>
              <a:t>quantidades</a:t>
            </a:r>
            <a:endParaRPr lang="pt-BR" sz="24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6243320" y="4724399"/>
            <a:ext cx="551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Iniciar</a:t>
            </a:r>
            <a:r>
              <a:rPr lang="en-US" sz="2400" dirty="0" smtClean="0"/>
              <a:t> NP </a:t>
            </a:r>
            <a:r>
              <a:rPr lang="en-US" sz="2400" dirty="0" err="1" smtClean="0"/>
              <a:t>suplementar</a:t>
            </a:r>
            <a:r>
              <a:rPr lang="en-US" sz="2400" dirty="0" smtClean="0"/>
              <a:t> </a:t>
            </a:r>
            <a:r>
              <a:rPr lang="en-US" sz="2400" dirty="0" err="1" smtClean="0"/>
              <a:t>ou</a:t>
            </a:r>
            <a:r>
              <a:rPr lang="en-US" sz="2400" dirty="0" smtClean="0"/>
              <a:t> NP total se </a:t>
            </a:r>
            <a:r>
              <a:rPr lang="en-US" sz="2400" dirty="0" err="1" smtClean="0"/>
              <a:t>sindrome</a:t>
            </a:r>
            <a:r>
              <a:rPr lang="en-US" sz="2400" dirty="0" smtClean="0"/>
              <a:t> </a:t>
            </a:r>
            <a:r>
              <a:rPr lang="en-US" sz="2400" dirty="0" err="1" smtClean="0"/>
              <a:t>compartimental</a:t>
            </a:r>
            <a:r>
              <a:rPr lang="en-US" sz="2400" dirty="0" smtClean="0"/>
              <a:t> abdominal, “abdomen </a:t>
            </a:r>
            <a:r>
              <a:rPr lang="en-US" sz="2400" dirty="0" err="1" smtClean="0"/>
              <a:t>aberto</a:t>
            </a:r>
            <a:r>
              <a:rPr lang="en-US" sz="2400" dirty="0" smtClean="0"/>
              <a:t>” e </a:t>
            </a:r>
            <a:r>
              <a:rPr lang="en-US" sz="2400" dirty="0" err="1" smtClean="0"/>
              <a:t>intolerância</a:t>
            </a:r>
            <a:r>
              <a:rPr lang="en-US" sz="2400" dirty="0" smtClean="0"/>
              <a:t> à NE, mas </a:t>
            </a:r>
            <a:r>
              <a:rPr lang="en-US" sz="2400" dirty="0" err="1" smtClean="0"/>
              <a:t>manter</a:t>
            </a:r>
            <a:r>
              <a:rPr lang="en-US" sz="2400" dirty="0" smtClean="0"/>
              <a:t> NE </a:t>
            </a:r>
            <a:r>
              <a:rPr lang="en-US" sz="2400" dirty="0" err="1" smtClean="0"/>
              <a:t>em</a:t>
            </a:r>
            <a:r>
              <a:rPr lang="en-US" sz="2400" dirty="0" smtClean="0"/>
              <a:t> </a:t>
            </a:r>
            <a:r>
              <a:rPr lang="en-US" sz="2400" dirty="0" err="1" smtClean="0"/>
              <a:t>pequenas</a:t>
            </a:r>
            <a:r>
              <a:rPr lang="en-US" sz="2400" dirty="0" smtClean="0"/>
              <a:t> </a:t>
            </a:r>
            <a:r>
              <a:rPr lang="en-US" sz="2400" dirty="0" err="1" smtClean="0"/>
              <a:t>quantidades</a:t>
            </a:r>
            <a:endParaRPr lang="pt-BR" sz="24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310832" y="145575"/>
            <a:ext cx="11077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277B3A"/>
                </a:solidFill>
              </a:rPr>
              <a:t>NP: </a:t>
            </a:r>
            <a:r>
              <a:rPr lang="en-US" sz="4800" dirty="0" err="1" smtClean="0">
                <a:solidFill>
                  <a:srgbClr val="277B3A"/>
                </a:solidFill>
              </a:rPr>
              <a:t>indicação</a:t>
            </a:r>
            <a:r>
              <a:rPr lang="en-US" sz="4800" dirty="0" smtClean="0">
                <a:solidFill>
                  <a:srgbClr val="277B3A"/>
                </a:solidFill>
              </a:rPr>
              <a:t> </a:t>
            </a:r>
            <a:r>
              <a:rPr lang="en-US" sz="4800" dirty="0" err="1" smtClean="0">
                <a:solidFill>
                  <a:srgbClr val="277B3A"/>
                </a:solidFill>
              </a:rPr>
              <a:t>na</a:t>
            </a:r>
            <a:r>
              <a:rPr lang="en-US" sz="4800" dirty="0" smtClean="0">
                <a:solidFill>
                  <a:srgbClr val="277B3A"/>
                </a:solidFill>
              </a:rPr>
              <a:t> PA</a:t>
            </a:r>
            <a:endParaRPr lang="pt-BR" sz="4800" dirty="0">
              <a:solidFill>
                <a:srgbClr val="277B3A"/>
              </a:solidFill>
            </a:endParaRPr>
          </a:p>
        </p:txBody>
      </p:sp>
      <p:cxnSp>
        <p:nvCxnSpPr>
          <p:cNvPr id="17" name="Conector de seta reta 16"/>
          <p:cNvCxnSpPr/>
          <p:nvPr/>
        </p:nvCxnSpPr>
        <p:spPr>
          <a:xfrm>
            <a:off x="2194560" y="1914126"/>
            <a:ext cx="0" cy="483634"/>
          </a:xfrm>
          <a:prstGeom prst="straightConnector1">
            <a:avLst/>
          </a:prstGeom>
          <a:ln w="76200">
            <a:solidFill>
              <a:srgbClr val="FF99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3736340" y="1915735"/>
            <a:ext cx="0" cy="512505"/>
          </a:xfrm>
          <a:prstGeom prst="straightConnector1">
            <a:avLst/>
          </a:prstGeom>
          <a:ln w="76200">
            <a:solidFill>
              <a:srgbClr val="FF99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7495540" y="1868876"/>
            <a:ext cx="0" cy="512505"/>
          </a:xfrm>
          <a:prstGeom prst="straightConnector1">
            <a:avLst/>
          </a:prstGeom>
          <a:ln w="76200">
            <a:solidFill>
              <a:srgbClr val="FF99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 flipH="1">
            <a:off x="10911840" y="1840084"/>
            <a:ext cx="7620" cy="2955436"/>
          </a:xfrm>
          <a:prstGeom prst="straightConnector1">
            <a:avLst/>
          </a:prstGeom>
          <a:ln w="76200">
            <a:solidFill>
              <a:srgbClr val="FF99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3736340" y="3212378"/>
            <a:ext cx="0" cy="512505"/>
          </a:xfrm>
          <a:prstGeom prst="straightConnector1">
            <a:avLst/>
          </a:prstGeom>
          <a:ln w="76200">
            <a:solidFill>
              <a:srgbClr val="FF99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7495540" y="3209260"/>
            <a:ext cx="0" cy="512505"/>
          </a:xfrm>
          <a:prstGeom prst="straightConnector1">
            <a:avLst/>
          </a:prstGeom>
          <a:ln w="76200">
            <a:solidFill>
              <a:srgbClr val="FF99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3736340" y="4283015"/>
            <a:ext cx="0" cy="512505"/>
          </a:xfrm>
          <a:prstGeom prst="straightConnector1">
            <a:avLst/>
          </a:prstGeom>
          <a:ln w="76200">
            <a:solidFill>
              <a:srgbClr val="FF99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 descr="Pâncreas - Anatomia, função, irrigação e inervação | Kenhub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1051"/>
          <a:stretch/>
        </p:blipFill>
        <p:spPr bwMode="auto">
          <a:xfrm>
            <a:off x="0" y="5781889"/>
            <a:ext cx="1265941" cy="70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587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-10510" y="0"/>
            <a:ext cx="114562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0" y="6348248"/>
            <a:ext cx="12192000" cy="50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1839512" y="1929356"/>
            <a:ext cx="93835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200" b="1" dirty="0" err="1" smtClean="0"/>
              <a:t>Pacientes</a:t>
            </a:r>
            <a:r>
              <a:rPr lang="en-US" sz="3200" b="1" dirty="0" smtClean="0"/>
              <a:t> </a:t>
            </a:r>
            <a:r>
              <a:rPr lang="en-US" sz="3200" b="1" dirty="0" err="1"/>
              <a:t>críticos</a:t>
            </a:r>
            <a:r>
              <a:rPr lang="en-US" sz="3200" b="1" dirty="0"/>
              <a:t> com </a:t>
            </a:r>
            <a:r>
              <a:rPr lang="en-US" sz="3200" b="1" dirty="0" smtClean="0"/>
              <a:t>PA grave e </a:t>
            </a:r>
            <a:r>
              <a:rPr lang="en-US" sz="3200" b="1" dirty="0" err="1" smtClean="0"/>
              <a:t>outras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doenças</a:t>
            </a:r>
            <a:endParaRPr lang="en-US" sz="3200" b="1" dirty="0"/>
          </a:p>
          <a:p>
            <a:pPr algn="ctr">
              <a:lnSpc>
                <a:spcPct val="200000"/>
              </a:lnSpc>
            </a:pPr>
            <a:r>
              <a:rPr lang="en-US" sz="3200" dirty="0" smtClean="0"/>
              <a:t> ~ 20</a:t>
            </a:r>
            <a:r>
              <a:rPr lang="en-US" sz="3200" dirty="0"/>
              <a:t>% </a:t>
            </a:r>
            <a:r>
              <a:rPr lang="en-US" sz="3200" dirty="0" err="1" smtClean="0"/>
              <a:t>têm</a:t>
            </a:r>
            <a:r>
              <a:rPr lang="en-US" sz="3200" dirty="0" smtClean="0"/>
              <a:t> </a:t>
            </a:r>
            <a:r>
              <a:rPr lang="en-US" sz="3200" dirty="0" err="1"/>
              <a:t>complicações</a:t>
            </a:r>
            <a:r>
              <a:rPr lang="en-US" sz="3200" dirty="0"/>
              <a:t> </a:t>
            </a:r>
            <a:r>
              <a:rPr lang="en-US" sz="3200" dirty="0" err="1" smtClean="0"/>
              <a:t>associadas</a:t>
            </a:r>
            <a:r>
              <a:rPr lang="en-US" sz="3200" dirty="0" smtClean="0"/>
              <a:t>  </a:t>
            </a:r>
          </a:p>
          <a:p>
            <a:pPr algn="ctr">
              <a:lnSpc>
                <a:spcPct val="200000"/>
              </a:lnSpc>
            </a:pPr>
            <a:r>
              <a:rPr lang="en-US" sz="3200" dirty="0" smtClean="0"/>
              <a:t>Contra-</a:t>
            </a:r>
            <a:r>
              <a:rPr lang="en-US" sz="3200" dirty="0" err="1" smtClean="0"/>
              <a:t>indicações</a:t>
            </a:r>
            <a:r>
              <a:rPr lang="en-US" sz="3200" dirty="0" smtClean="0"/>
              <a:t> </a:t>
            </a:r>
            <a:r>
              <a:rPr lang="en-US" sz="3200" dirty="0" err="1"/>
              <a:t>absolutas</a:t>
            </a:r>
            <a:r>
              <a:rPr lang="en-US" sz="3200" dirty="0"/>
              <a:t> </a:t>
            </a:r>
            <a:r>
              <a:rPr lang="en-US" sz="3200" dirty="0" err="1"/>
              <a:t>ou</a:t>
            </a:r>
            <a:r>
              <a:rPr lang="en-US" sz="3200" dirty="0"/>
              <a:t> </a:t>
            </a:r>
            <a:r>
              <a:rPr lang="en-US" sz="3200" dirty="0" err="1"/>
              <a:t>relativas</a:t>
            </a:r>
            <a:r>
              <a:rPr lang="en-US" sz="3200" dirty="0"/>
              <a:t> de </a:t>
            </a:r>
            <a:r>
              <a:rPr lang="en-US" sz="3200" dirty="0" smtClean="0"/>
              <a:t>NE</a:t>
            </a:r>
            <a:endParaRPr lang="pt-BR" sz="3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965200" y="5950773"/>
            <a:ext cx="6959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 err="1"/>
              <a:t>McClave</a:t>
            </a:r>
            <a:r>
              <a:rPr lang="pt-BR" dirty="0"/>
              <a:t>, et al</a:t>
            </a:r>
            <a:r>
              <a:rPr lang="pt-BR" dirty="0" smtClean="0"/>
              <a:t>. JPEN 2016;40:159e211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305129" y="141953"/>
            <a:ext cx="11077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277B3A"/>
                </a:solidFill>
              </a:rPr>
              <a:t>NP</a:t>
            </a:r>
            <a:r>
              <a:rPr lang="en-US" sz="4800" dirty="0" smtClean="0">
                <a:solidFill>
                  <a:srgbClr val="277B3A"/>
                </a:solidFill>
              </a:rPr>
              <a:t>: </a:t>
            </a:r>
            <a:r>
              <a:rPr lang="en-US" sz="4800" dirty="0" err="1" smtClean="0">
                <a:solidFill>
                  <a:srgbClr val="277B3A"/>
                </a:solidFill>
              </a:rPr>
              <a:t>indicação</a:t>
            </a:r>
            <a:r>
              <a:rPr lang="en-US" sz="4800" dirty="0" smtClean="0">
                <a:solidFill>
                  <a:srgbClr val="277B3A"/>
                </a:solidFill>
              </a:rPr>
              <a:t> </a:t>
            </a:r>
            <a:r>
              <a:rPr lang="en-US" sz="4800" dirty="0" err="1" smtClean="0">
                <a:solidFill>
                  <a:srgbClr val="277B3A"/>
                </a:solidFill>
              </a:rPr>
              <a:t>na</a:t>
            </a:r>
            <a:r>
              <a:rPr lang="en-US" sz="4800" dirty="0" smtClean="0">
                <a:solidFill>
                  <a:srgbClr val="277B3A"/>
                </a:solidFill>
              </a:rPr>
              <a:t> PA</a:t>
            </a:r>
            <a:endParaRPr lang="pt-BR" sz="4800" dirty="0">
              <a:solidFill>
                <a:srgbClr val="277B3A"/>
              </a:solidFill>
            </a:endParaRPr>
          </a:p>
        </p:txBody>
      </p:sp>
      <p:pic>
        <p:nvPicPr>
          <p:cNvPr id="15" name="Picture 2" descr="Pâncreas - Anatomia, função, irrigação e inervação | Kenhub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1051"/>
          <a:stretch/>
        </p:blipFill>
        <p:spPr bwMode="auto">
          <a:xfrm>
            <a:off x="0" y="5781889"/>
            <a:ext cx="1265941" cy="70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de seta reta 15"/>
          <p:cNvCxnSpPr/>
          <p:nvPr/>
        </p:nvCxnSpPr>
        <p:spPr>
          <a:xfrm>
            <a:off x="6052820" y="2793436"/>
            <a:ext cx="0" cy="512505"/>
          </a:xfrm>
          <a:prstGeom prst="straightConnector1">
            <a:avLst/>
          </a:prstGeom>
          <a:ln w="76200">
            <a:solidFill>
              <a:srgbClr val="FF99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6096000" y="3749429"/>
            <a:ext cx="0" cy="512505"/>
          </a:xfrm>
          <a:prstGeom prst="straightConnector1">
            <a:avLst/>
          </a:prstGeom>
          <a:ln w="76200">
            <a:solidFill>
              <a:srgbClr val="FF99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40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-10510" y="0"/>
            <a:ext cx="114562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0" y="6348248"/>
            <a:ext cx="12192000" cy="50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434941" y="92399"/>
            <a:ext cx="9892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>
                <a:solidFill>
                  <a:srgbClr val="277B3A"/>
                </a:solidFill>
              </a:rPr>
              <a:t>Condições</a:t>
            </a:r>
            <a:r>
              <a:rPr lang="en-US" sz="4000" dirty="0" smtClean="0">
                <a:solidFill>
                  <a:srgbClr val="277B3A"/>
                </a:solidFill>
              </a:rPr>
              <a:t> </a:t>
            </a:r>
            <a:r>
              <a:rPr lang="en-US" sz="4000" dirty="0" err="1" smtClean="0">
                <a:solidFill>
                  <a:srgbClr val="277B3A"/>
                </a:solidFill>
              </a:rPr>
              <a:t>especiais</a:t>
            </a:r>
            <a:r>
              <a:rPr lang="en-US" sz="4000" dirty="0" smtClean="0">
                <a:solidFill>
                  <a:srgbClr val="277B3A"/>
                </a:solidFill>
              </a:rPr>
              <a:t> </a:t>
            </a:r>
            <a:r>
              <a:rPr lang="en-US" sz="4000" dirty="0" err="1" smtClean="0">
                <a:solidFill>
                  <a:srgbClr val="277B3A"/>
                </a:solidFill>
              </a:rPr>
              <a:t>na</a:t>
            </a:r>
            <a:r>
              <a:rPr lang="en-US" sz="4000" dirty="0" smtClean="0">
                <a:solidFill>
                  <a:srgbClr val="277B3A"/>
                </a:solidFill>
              </a:rPr>
              <a:t> PA</a:t>
            </a:r>
            <a:endParaRPr lang="pt-BR" sz="4000" dirty="0">
              <a:solidFill>
                <a:srgbClr val="277B3A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730273" y="1162897"/>
            <a:ext cx="1073145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PACIENTES COM PA GRAVE:</a:t>
            </a:r>
          </a:p>
          <a:p>
            <a:r>
              <a:rPr lang="en-US" sz="2400" b="1" dirty="0" smtClean="0"/>
              <a:t> </a:t>
            </a:r>
          </a:p>
          <a:p>
            <a:pPr marL="342900" indent="-342900">
              <a:spcAft>
                <a:spcPts val="1200"/>
              </a:spcAft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2400" b="1" dirty="0" err="1" smtClean="0"/>
              <a:t>Pressão</a:t>
            </a:r>
            <a:r>
              <a:rPr lang="en-US" sz="2400" b="1" dirty="0" smtClean="0"/>
              <a:t> intra-abdominal (PAI) &lt; 15 mmHg</a:t>
            </a:r>
            <a:r>
              <a:rPr lang="en-US" sz="2400" dirty="0" smtClean="0"/>
              <a:t>: NE </a:t>
            </a:r>
            <a:r>
              <a:rPr lang="en-US" sz="2400" dirty="0" err="1" smtClean="0"/>
              <a:t>precoce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via </a:t>
            </a:r>
            <a:r>
              <a:rPr lang="en-US" sz="2400" dirty="0" err="1" smtClean="0"/>
              <a:t>nasojejunal</a:t>
            </a:r>
            <a:r>
              <a:rPr lang="en-US" sz="2400" dirty="0" smtClean="0"/>
              <a:t> (</a:t>
            </a:r>
            <a:r>
              <a:rPr lang="en-US" sz="2400" dirty="0" err="1" smtClean="0"/>
              <a:t>preferencial</a:t>
            </a:r>
            <a:r>
              <a:rPr lang="en-US" sz="2400" dirty="0" smtClean="0"/>
              <a:t>)  </a:t>
            </a:r>
            <a:r>
              <a:rPr lang="en-US" sz="2400" dirty="0" err="1" smtClean="0"/>
              <a:t>ou</a:t>
            </a:r>
            <a:r>
              <a:rPr lang="en-US" sz="2400" dirty="0" smtClean="0"/>
              <a:t> </a:t>
            </a:r>
            <a:r>
              <a:rPr lang="en-US" sz="2400" dirty="0" err="1" smtClean="0"/>
              <a:t>nasogástrica</a:t>
            </a:r>
            <a:endParaRPr lang="en-US" sz="2400" dirty="0" smtClean="0"/>
          </a:p>
          <a:p>
            <a:pPr marL="342900" indent="-342900">
              <a:spcAft>
                <a:spcPts val="1200"/>
              </a:spcAft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2400" b="1" dirty="0" smtClean="0"/>
              <a:t>PIA </a:t>
            </a:r>
            <a:r>
              <a:rPr lang="en-US" sz="2400" b="1" dirty="0"/>
              <a:t>&gt; 15 </a:t>
            </a:r>
            <a:r>
              <a:rPr lang="en-US" sz="2400" b="1" dirty="0" smtClean="0"/>
              <a:t>mmHg: </a:t>
            </a:r>
            <a:r>
              <a:rPr lang="en-US" sz="2400" dirty="0" err="1" smtClean="0"/>
              <a:t>iniciar</a:t>
            </a:r>
            <a:r>
              <a:rPr lang="en-US" sz="2400" dirty="0" smtClean="0"/>
              <a:t> NE via </a:t>
            </a:r>
            <a:r>
              <a:rPr lang="en-US" sz="2400" dirty="0" err="1" smtClean="0"/>
              <a:t>nasojejunal</a:t>
            </a:r>
            <a:r>
              <a:rPr lang="en-US" sz="2400" dirty="0" smtClean="0"/>
              <a:t> a 20 mL/h, com </a:t>
            </a:r>
            <a:r>
              <a:rPr lang="en-US" sz="2400" dirty="0" err="1" smtClean="0"/>
              <a:t>aumento</a:t>
            </a:r>
            <a:r>
              <a:rPr lang="en-US" sz="2400" dirty="0" smtClean="0"/>
              <a:t> </a:t>
            </a:r>
            <a:r>
              <a:rPr lang="en-US" sz="2400" dirty="0" err="1" smtClean="0"/>
              <a:t>progressivo</a:t>
            </a:r>
            <a:r>
              <a:rPr lang="en-US" sz="2400" dirty="0" smtClean="0"/>
              <a:t> da </a:t>
            </a:r>
            <a:r>
              <a:rPr lang="en-US" sz="2400" dirty="0" err="1" smtClean="0"/>
              <a:t>velocidade</a:t>
            </a:r>
            <a:r>
              <a:rPr lang="en-US" sz="2400" dirty="0" smtClean="0"/>
              <a:t> de </a:t>
            </a:r>
            <a:r>
              <a:rPr lang="en-US" sz="2400" dirty="0" err="1" smtClean="0"/>
              <a:t>infusão</a:t>
            </a:r>
            <a:endParaRPr lang="en-US" sz="2400" dirty="0" smtClean="0"/>
          </a:p>
          <a:p>
            <a:pPr marL="342900" indent="-342900">
              <a:spcAft>
                <a:spcPts val="1200"/>
              </a:spcAft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2400" b="1" dirty="0" smtClean="0"/>
              <a:t>Se </a:t>
            </a:r>
            <a:r>
              <a:rPr lang="en-US" sz="2400" b="1" dirty="0" err="1" smtClean="0"/>
              <a:t>houver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aumento</a:t>
            </a:r>
            <a:r>
              <a:rPr lang="en-US" sz="2400" b="1" dirty="0" smtClean="0"/>
              <a:t> PIA </a:t>
            </a:r>
            <a:r>
              <a:rPr lang="en-US" sz="2400" b="1" dirty="0" err="1" smtClean="0"/>
              <a:t>após</a:t>
            </a:r>
            <a:r>
              <a:rPr lang="en-US" sz="2400" b="1" dirty="0" smtClean="0"/>
              <a:t> NE:</a:t>
            </a:r>
            <a:r>
              <a:rPr lang="en-US" sz="2400" dirty="0" smtClean="0"/>
              <a:t> </a:t>
            </a:r>
            <a:r>
              <a:rPr lang="en-US" sz="2400" dirty="0" err="1" smtClean="0"/>
              <a:t>redução</a:t>
            </a:r>
            <a:r>
              <a:rPr lang="en-US" sz="2400" dirty="0" smtClean="0"/>
              <a:t> </a:t>
            </a:r>
            <a:r>
              <a:rPr lang="en-US" sz="2400" dirty="0" err="1" smtClean="0"/>
              <a:t>temporária</a:t>
            </a:r>
            <a:r>
              <a:rPr lang="en-US" sz="2400" dirty="0" smtClean="0"/>
              <a:t> </a:t>
            </a:r>
            <a:r>
              <a:rPr lang="en-US" sz="2400" dirty="0" err="1" smtClean="0"/>
              <a:t>ou</a:t>
            </a:r>
            <a:r>
              <a:rPr lang="en-US" sz="2400" dirty="0" smtClean="0"/>
              <a:t> </a:t>
            </a:r>
            <a:r>
              <a:rPr lang="en-US" sz="2400" dirty="0" err="1" smtClean="0"/>
              <a:t>descontinuação</a:t>
            </a:r>
            <a:r>
              <a:rPr lang="en-US" sz="2400" dirty="0" smtClean="0"/>
              <a:t> da NE</a:t>
            </a:r>
          </a:p>
          <a:p>
            <a:pPr marL="342900" indent="-342900">
              <a:spcAft>
                <a:spcPts val="1200"/>
              </a:spcAft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2400" b="1" dirty="0" smtClean="0"/>
              <a:t>PAI </a:t>
            </a:r>
            <a:r>
              <a:rPr lang="en-US" sz="2400" b="1" dirty="0"/>
              <a:t>&gt; 20 mmHg </a:t>
            </a:r>
            <a:r>
              <a:rPr lang="en-US" sz="2400" b="1" dirty="0" err="1" smtClean="0"/>
              <a:t>ou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presença</a:t>
            </a:r>
            <a:r>
              <a:rPr lang="en-US" sz="2400" b="1" dirty="0" smtClean="0"/>
              <a:t> de </a:t>
            </a:r>
            <a:r>
              <a:rPr lang="en-US" sz="2400" b="1" dirty="0" err="1" smtClean="0"/>
              <a:t>síndrome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compartimental</a:t>
            </a:r>
            <a:r>
              <a:rPr lang="en-US" sz="2400" b="1" dirty="0" smtClean="0"/>
              <a:t> abdominal</a:t>
            </a:r>
            <a:r>
              <a:rPr lang="en-US" sz="2400" dirty="0" smtClean="0"/>
              <a:t>: </a:t>
            </a:r>
            <a:r>
              <a:rPr lang="en-US" sz="2400" dirty="0" err="1" smtClean="0"/>
              <a:t>interromper</a:t>
            </a:r>
            <a:r>
              <a:rPr lang="en-US" sz="2400" dirty="0" smtClean="0"/>
              <a:t> </a:t>
            </a:r>
            <a:r>
              <a:rPr lang="en-US" sz="2400" dirty="0" err="1" smtClean="0"/>
              <a:t>temporariamente</a:t>
            </a:r>
            <a:r>
              <a:rPr lang="en-US" sz="2400" dirty="0" smtClean="0"/>
              <a:t> NE e </a:t>
            </a:r>
            <a:r>
              <a:rPr lang="en-US" sz="2400" dirty="0" err="1" smtClean="0"/>
              <a:t>iniciar</a:t>
            </a:r>
            <a:r>
              <a:rPr lang="en-US" sz="2400" dirty="0" smtClean="0"/>
              <a:t> NP </a:t>
            </a:r>
          </a:p>
          <a:p>
            <a:pPr marL="342900" indent="-342900">
              <a:spcAft>
                <a:spcPts val="1200"/>
              </a:spcAft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2400" b="1" dirty="0" err="1" smtClean="0"/>
              <a:t>Abdome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aberto</a:t>
            </a:r>
            <a:r>
              <a:rPr lang="en-US" sz="2400" dirty="0" smtClean="0"/>
              <a:t>: NE </a:t>
            </a:r>
            <a:r>
              <a:rPr lang="en-US" sz="2400" dirty="0" err="1" smtClean="0"/>
              <a:t>pelo</a:t>
            </a:r>
            <a:r>
              <a:rPr lang="en-US" sz="2400" dirty="0" smtClean="0"/>
              <a:t> </a:t>
            </a:r>
            <a:r>
              <a:rPr lang="en-US" sz="2400" dirty="0" err="1" smtClean="0"/>
              <a:t>menos</a:t>
            </a:r>
            <a:r>
              <a:rPr lang="en-US" sz="2400" dirty="0" smtClean="0"/>
              <a:t> </a:t>
            </a:r>
            <a:r>
              <a:rPr lang="en-US" sz="2400" dirty="0" err="1" smtClean="0"/>
              <a:t>trófica</a:t>
            </a:r>
            <a:r>
              <a:rPr lang="en-US" sz="2400" dirty="0" smtClean="0"/>
              <a:t> e NP </a:t>
            </a:r>
            <a:r>
              <a:rPr lang="en-US" sz="2400" dirty="0" err="1" smtClean="0"/>
              <a:t>suplementar</a:t>
            </a:r>
            <a:r>
              <a:rPr lang="en-US" sz="2400" dirty="0" smtClean="0"/>
              <a:t> </a:t>
            </a:r>
            <a:r>
              <a:rPr lang="en-US" sz="2400" dirty="0" err="1" smtClean="0"/>
              <a:t>ou</a:t>
            </a:r>
            <a:r>
              <a:rPr lang="en-US" sz="2400" dirty="0" smtClean="0"/>
              <a:t> total</a:t>
            </a:r>
            <a:endParaRPr lang="pt-BR" sz="2400" dirty="0"/>
          </a:p>
        </p:txBody>
      </p:sp>
      <p:pic>
        <p:nvPicPr>
          <p:cNvPr id="9" name="Picture 2" descr="Pâncreas - Anatomia, função, irrigação e inervação | Kenhub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1051"/>
          <a:stretch/>
        </p:blipFill>
        <p:spPr bwMode="auto">
          <a:xfrm>
            <a:off x="0" y="5781889"/>
            <a:ext cx="1265941" cy="70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1076325" y="5983893"/>
            <a:ext cx="709976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dirty="0" err="1" smtClean="0"/>
              <a:t>Arvanitakis</a:t>
            </a:r>
            <a:r>
              <a:rPr lang="pt-BR" dirty="0" smtClean="0"/>
              <a:t>, et al. ESPEN </a:t>
            </a:r>
            <a:r>
              <a:rPr lang="pt-BR" dirty="0" err="1" smtClean="0"/>
              <a:t>Guidelines</a:t>
            </a:r>
            <a:r>
              <a:rPr lang="pt-BR" dirty="0" smtClean="0"/>
              <a:t>. </a:t>
            </a:r>
            <a:r>
              <a:rPr lang="pt-BR" dirty="0" err="1"/>
              <a:t>Clinical</a:t>
            </a:r>
            <a:r>
              <a:rPr lang="pt-BR" dirty="0"/>
              <a:t> </a:t>
            </a:r>
            <a:r>
              <a:rPr lang="pt-BR" dirty="0" err="1"/>
              <a:t>Nutrition</a:t>
            </a:r>
            <a:r>
              <a:rPr lang="pt-BR" dirty="0"/>
              <a:t> 39 (2020) 612e631</a:t>
            </a:r>
          </a:p>
        </p:txBody>
      </p:sp>
    </p:spTree>
    <p:extLst>
      <p:ext uri="{BB962C8B-B14F-4D97-AF65-F5344CB8AC3E}">
        <p14:creationId xmlns:p14="http://schemas.microsoft.com/office/powerpoint/2010/main" val="385931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>
          <a:xfrm>
            <a:off x="-10510" y="0"/>
            <a:ext cx="114562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0" y="6348248"/>
            <a:ext cx="12192000" cy="50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364490" y="160103"/>
            <a:ext cx="10720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277B3A"/>
                </a:solidFill>
              </a:rPr>
              <a:t>GLUTAMINA </a:t>
            </a:r>
            <a:r>
              <a:rPr lang="en-US" sz="3200" dirty="0" err="1" smtClean="0">
                <a:solidFill>
                  <a:srgbClr val="277B3A"/>
                </a:solidFill>
              </a:rPr>
              <a:t>na</a:t>
            </a:r>
            <a:r>
              <a:rPr lang="en-US" sz="3200" dirty="0" smtClean="0">
                <a:solidFill>
                  <a:srgbClr val="277B3A"/>
                </a:solidFill>
              </a:rPr>
              <a:t> PA</a:t>
            </a:r>
            <a:endParaRPr lang="pt-BR" sz="3200" dirty="0">
              <a:solidFill>
                <a:srgbClr val="277B3A"/>
              </a:solidFill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097280" y="1926959"/>
            <a:ext cx="102752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err="1" smtClean="0"/>
              <a:t>Quando</a:t>
            </a:r>
            <a:r>
              <a:rPr lang="en-US" sz="2800" dirty="0" smtClean="0"/>
              <a:t> a NE </a:t>
            </a:r>
            <a:r>
              <a:rPr lang="en-US" sz="2800" dirty="0" err="1" smtClean="0"/>
              <a:t>não</a:t>
            </a:r>
            <a:r>
              <a:rPr lang="en-US" sz="2800" dirty="0" smtClean="0"/>
              <a:t> é </a:t>
            </a:r>
            <a:r>
              <a:rPr lang="en-US" sz="2800" dirty="0" err="1" smtClean="0"/>
              <a:t>factível</a:t>
            </a:r>
            <a:r>
              <a:rPr lang="en-US" sz="2800" dirty="0" smtClean="0"/>
              <a:t> </a:t>
            </a:r>
            <a:r>
              <a:rPr lang="en-US" sz="2800" dirty="0" err="1" smtClean="0"/>
              <a:t>ou</a:t>
            </a:r>
            <a:r>
              <a:rPr lang="en-US" sz="2800" dirty="0" smtClean="0"/>
              <a:t> contra-</a:t>
            </a:r>
            <a:r>
              <a:rPr lang="en-US" sz="2800" dirty="0" err="1" smtClean="0"/>
              <a:t>indicada</a:t>
            </a:r>
            <a:r>
              <a:rPr lang="en-US" sz="2800" dirty="0" smtClean="0"/>
              <a:t> e a NP é </a:t>
            </a:r>
            <a:r>
              <a:rPr lang="en-US" sz="2800" dirty="0" err="1" smtClean="0"/>
              <a:t>indicada</a:t>
            </a:r>
            <a:r>
              <a:rPr lang="en-US" sz="2800" dirty="0" smtClean="0"/>
              <a:t>: 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/>
              <a:t>L-</a:t>
            </a:r>
            <a:r>
              <a:rPr lang="en-US" sz="2800" dirty="0" err="1" smtClean="0"/>
              <a:t>glutamina</a:t>
            </a:r>
            <a:r>
              <a:rPr lang="en-US" sz="2800" dirty="0" smtClean="0"/>
              <a:t> parenteral </a:t>
            </a:r>
            <a:r>
              <a:rPr lang="en-US" sz="2800" dirty="0" err="1" smtClean="0"/>
              <a:t>pode</a:t>
            </a:r>
            <a:r>
              <a:rPr lang="en-US" sz="2800" dirty="0" smtClean="0"/>
              <a:t> </a:t>
            </a:r>
            <a:r>
              <a:rPr lang="en-US" sz="2800" dirty="0" err="1" smtClean="0"/>
              <a:t>ser</a:t>
            </a:r>
            <a:r>
              <a:rPr lang="en-US" sz="2800" dirty="0" smtClean="0"/>
              <a:t> </a:t>
            </a:r>
            <a:r>
              <a:rPr lang="en-US" sz="2800" dirty="0" err="1" smtClean="0"/>
              <a:t>suplementada</a:t>
            </a:r>
            <a:r>
              <a:rPr lang="en-US" sz="2800" dirty="0" smtClean="0"/>
              <a:t> (0,20 g/kg/</a:t>
            </a:r>
            <a:r>
              <a:rPr lang="en-US" sz="2800" dirty="0" err="1" smtClean="0"/>
              <a:t>dia</a:t>
            </a:r>
            <a:r>
              <a:rPr lang="en-US" sz="2800" dirty="0" smtClean="0"/>
              <a:t>)</a:t>
            </a:r>
          </a:p>
          <a:p>
            <a:pPr algn="ctr">
              <a:lnSpc>
                <a:spcPct val="150000"/>
              </a:lnSpc>
            </a:pPr>
            <a:endParaRPr lang="en-US" sz="2800" dirty="0" smtClean="0"/>
          </a:p>
          <a:p>
            <a:pPr algn="ctr">
              <a:lnSpc>
                <a:spcPct val="150000"/>
              </a:lnSpc>
            </a:pPr>
            <a:r>
              <a:rPr lang="en-US" sz="2800" dirty="0" err="1" smtClean="0"/>
              <a:t>Não</a:t>
            </a:r>
            <a:r>
              <a:rPr lang="en-US" sz="2800" dirty="0" smtClean="0"/>
              <a:t> </a:t>
            </a:r>
            <a:r>
              <a:rPr lang="en-US" sz="2800" dirty="0" err="1" smtClean="0"/>
              <a:t>há</a:t>
            </a:r>
            <a:r>
              <a:rPr lang="en-US" sz="2800" dirty="0" smtClean="0"/>
              <a:t> </a:t>
            </a:r>
            <a:r>
              <a:rPr lang="en-US" sz="2800" dirty="0" err="1" smtClean="0"/>
              <a:t>benefícios</a:t>
            </a:r>
            <a:r>
              <a:rPr lang="en-US" sz="2800" dirty="0" smtClean="0"/>
              <a:t> para a </a:t>
            </a:r>
            <a:r>
              <a:rPr lang="en-US" sz="2800" dirty="0" err="1" smtClean="0"/>
              <a:t>imunonutrição</a:t>
            </a:r>
            <a:r>
              <a:rPr lang="en-US" sz="2800" dirty="0" smtClean="0"/>
              <a:t> </a:t>
            </a:r>
            <a:r>
              <a:rPr lang="en-US" sz="2800" dirty="0" err="1" smtClean="0"/>
              <a:t>na</a:t>
            </a:r>
            <a:r>
              <a:rPr lang="en-US" sz="2800" dirty="0" smtClean="0"/>
              <a:t> PA grave</a:t>
            </a:r>
            <a:endParaRPr lang="pt-BR" sz="3200" dirty="0"/>
          </a:p>
        </p:txBody>
      </p:sp>
      <p:pic>
        <p:nvPicPr>
          <p:cNvPr id="9" name="Picture 2" descr="Pâncreas - Anatomia, função, irrigação e inervação | Kenhub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1051"/>
          <a:stretch/>
        </p:blipFill>
        <p:spPr bwMode="auto">
          <a:xfrm>
            <a:off x="0" y="5781889"/>
            <a:ext cx="1265941" cy="70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1076325" y="5983893"/>
            <a:ext cx="709976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dirty="0" err="1" smtClean="0"/>
              <a:t>Arvanitakis</a:t>
            </a:r>
            <a:r>
              <a:rPr lang="pt-BR" dirty="0" smtClean="0"/>
              <a:t>, et al. ESPEN </a:t>
            </a:r>
            <a:r>
              <a:rPr lang="pt-BR" dirty="0" err="1" smtClean="0"/>
              <a:t>Guidelines</a:t>
            </a:r>
            <a:r>
              <a:rPr lang="pt-BR" dirty="0" smtClean="0"/>
              <a:t>. </a:t>
            </a:r>
            <a:r>
              <a:rPr lang="pt-BR" dirty="0" err="1"/>
              <a:t>Clinical</a:t>
            </a:r>
            <a:r>
              <a:rPr lang="pt-BR" dirty="0"/>
              <a:t> </a:t>
            </a:r>
            <a:r>
              <a:rPr lang="pt-BR" dirty="0" err="1"/>
              <a:t>Nutrition</a:t>
            </a:r>
            <a:r>
              <a:rPr lang="pt-BR" dirty="0"/>
              <a:t> 39 (2020) 612e631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5892800" y="1625902"/>
            <a:ext cx="519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solidFill>
                  <a:srgbClr val="177F8D"/>
                </a:solidFill>
              </a:rPr>
              <a:t>4 </a:t>
            </a:r>
            <a:r>
              <a:rPr lang="en-US" sz="2400" dirty="0" err="1" smtClean="0">
                <a:solidFill>
                  <a:srgbClr val="177F8D"/>
                </a:solidFill>
              </a:rPr>
              <a:t>metanálises</a:t>
            </a:r>
            <a:endParaRPr lang="pt-BR" sz="2400" dirty="0">
              <a:solidFill>
                <a:srgbClr val="177F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01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-10510" y="0"/>
            <a:ext cx="114562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/>
        </p:nvSpPr>
        <p:spPr>
          <a:xfrm>
            <a:off x="0" y="6348248"/>
            <a:ext cx="12192000" cy="50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2012315" y="4333537"/>
            <a:ext cx="84226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err="1" smtClean="0"/>
              <a:t>Probióticos</a:t>
            </a:r>
            <a:r>
              <a:rPr lang="en-US" sz="4000" dirty="0" smtClean="0"/>
              <a:t> </a:t>
            </a:r>
            <a:r>
              <a:rPr lang="en-US" sz="4000" dirty="0" err="1" smtClean="0"/>
              <a:t>não</a:t>
            </a:r>
            <a:r>
              <a:rPr lang="en-US" sz="4000" dirty="0" smtClean="0"/>
              <a:t> </a:t>
            </a:r>
            <a:r>
              <a:rPr lang="en-US" sz="4000" dirty="0" err="1" smtClean="0"/>
              <a:t>são</a:t>
            </a:r>
            <a:r>
              <a:rPr lang="en-US" sz="4000" dirty="0" smtClean="0"/>
              <a:t> </a:t>
            </a:r>
            <a:r>
              <a:rPr lang="en-US" sz="4000" dirty="0" err="1" smtClean="0"/>
              <a:t>recomendados</a:t>
            </a:r>
            <a:r>
              <a:rPr lang="en-US" sz="4000" dirty="0" smtClean="0"/>
              <a:t> </a:t>
            </a:r>
            <a:r>
              <a:rPr lang="en-US" sz="4000" dirty="0" err="1" smtClean="0"/>
              <a:t>em</a:t>
            </a:r>
            <a:r>
              <a:rPr lang="en-US" sz="4000" dirty="0" smtClean="0"/>
              <a:t> </a:t>
            </a:r>
            <a:r>
              <a:rPr lang="en-US" sz="4000" dirty="0" err="1" smtClean="0"/>
              <a:t>pacientes</a:t>
            </a:r>
            <a:r>
              <a:rPr lang="en-US" sz="4000" dirty="0" smtClean="0"/>
              <a:t> com PA grave</a:t>
            </a:r>
            <a:endParaRPr lang="pt-BR" sz="40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223169" y="306908"/>
            <a:ext cx="10720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277B3A"/>
                </a:solidFill>
              </a:rPr>
              <a:t>PROBIÓTICOS </a:t>
            </a:r>
            <a:r>
              <a:rPr lang="en-US" sz="3200" dirty="0" err="1" smtClean="0">
                <a:solidFill>
                  <a:srgbClr val="277B3A"/>
                </a:solidFill>
              </a:rPr>
              <a:t>na</a:t>
            </a:r>
            <a:r>
              <a:rPr lang="en-US" sz="3200" dirty="0" smtClean="0">
                <a:solidFill>
                  <a:srgbClr val="277B3A"/>
                </a:solidFill>
              </a:rPr>
              <a:t> PA</a:t>
            </a:r>
            <a:endParaRPr lang="pt-BR" sz="3200" dirty="0">
              <a:solidFill>
                <a:srgbClr val="277B3A"/>
              </a:solidFill>
            </a:endParaRPr>
          </a:p>
        </p:txBody>
      </p:sp>
      <p:pic>
        <p:nvPicPr>
          <p:cNvPr id="9" name="Picture 2" descr="Pâncreas - Anatomia, função, irrigação e inervação | Kenhub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1051"/>
          <a:stretch/>
        </p:blipFill>
        <p:spPr bwMode="auto">
          <a:xfrm>
            <a:off x="0" y="5781889"/>
            <a:ext cx="1265941" cy="70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ângulo 9"/>
          <p:cNvSpPr/>
          <p:nvPr/>
        </p:nvSpPr>
        <p:spPr>
          <a:xfrm>
            <a:off x="1076325" y="5983893"/>
            <a:ext cx="709976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dirty="0" err="1" smtClean="0"/>
              <a:t>Arvanitakis</a:t>
            </a:r>
            <a:r>
              <a:rPr lang="pt-BR" dirty="0" smtClean="0"/>
              <a:t>, et al. ESPEN </a:t>
            </a:r>
            <a:r>
              <a:rPr lang="pt-BR" dirty="0" err="1" smtClean="0"/>
              <a:t>Guidelines</a:t>
            </a:r>
            <a:r>
              <a:rPr lang="pt-BR" dirty="0" smtClean="0"/>
              <a:t>. </a:t>
            </a:r>
            <a:r>
              <a:rPr lang="pt-BR" dirty="0" err="1"/>
              <a:t>Clinical</a:t>
            </a:r>
            <a:r>
              <a:rPr lang="pt-BR" dirty="0"/>
              <a:t> </a:t>
            </a:r>
            <a:r>
              <a:rPr lang="pt-BR" dirty="0" err="1"/>
              <a:t>Nutrition</a:t>
            </a:r>
            <a:r>
              <a:rPr lang="pt-BR" dirty="0"/>
              <a:t> 39 (2020) 612e631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934085" y="3769369"/>
            <a:ext cx="681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Besselink, et al. </a:t>
            </a:r>
            <a:r>
              <a:rPr lang="en-US" dirty="0" smtClean="0"/>
              <a:t>Arch </a:t>
            </a:r>
            <a:r>
              <a:rPr lang="en-US" dirty="0" err="1"/>
              <a:t>Surg</a:t>
            </a:r>
            <a:r>
              <a:rPr lang="en-US" dirty="0"/>
              <a:t> 2009;394</a:t>
            </a:r>
            <a:r>
              <a:rPr lang="en-US" dirty="0" smtClean="0"/>
              <a:t>: </a:t>
            </a:r>
            <a:r>
              <a:rPr lang="pt-BR" dirty="0" smtClean="0"/>
              <a:t>191e2</a:t>
            </a:r>
            <a:endParaRPr lang="pt-BR" dirty="0"/>
          </a:p>
        </p:txBody>
      </p:sp>
      <p:sp>
        <p:nvSpPr>
          <p:cNvPr id="3" name="CaixaDeTexto 2"/>
          <p:cNvSpPr txBox="1"/>
          <p:nvPr/>
        </p:nvSpPr>
        <p:spPr>
          <a:xfrm>
            <a:off x="1604327" y="1850811"/>
            <a:ext cx="9094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Sem</a:t>
            </a:r>
            <a:r>
              <a:rPr lang="en-US" sz="2400" dirty="0" smtClean="0"/>
              <a:t> </a:t>
            </a:r>
            <a:r>
              <a:rPr lang="en-US" sz="2400" dirty="0" err="1" smtClean="0"/>
              <a:t>diferença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taxa de </a:t>
            </a:r>
            <a:r>
              <a:rPr lang="en-US" sz="2400" dirty="0" err="1" smtClean="0"/>
              <a:t>infecção</a:t>
            </a:r>
            <a:r>
              <a:rPr lang="en-US" sz="2400" dirty="0" smtClean="0"/>
              <a:t> </a:t>
            </a:r>
            <a:r>
              <a:rPr lang="en-US" sz="2400" dirty="0" err="1" smtClean="0"/>
              <a:t>pancreática</a:t>
            </a:r>
            <a:r>
              <a:rPr lang="en-US" sz="2400" dirty="0" smtClean="0"/>
              <a:t>, </a:t>
            </a:r>
            <a:r>
              <a:rPr lang="en-US" sz="2400" dirty="0" err="1" smtClean="0"/>
              <a:t>infecção</a:t>
            </a:r>
            <a:r>
              <a:rPr lang="en-US" sz="2400" dirty="0" smtClean="0"/>
              <a:t> </a:t>
            </a:r>
            <a:r>
              <a:rPr lang="en-US" sz="2400" dirty="0" err="1" smtClean="0"/>
              <a:t>geral</a:t>
            </a:r>
            <a:r>
              <a:rPr lang="en-US" sz="2400" dirty="0" smtClean="0"/>
              <a:t>, tempo de </a:t>
            </a:r>
            <a:r>
              <a:rPr lang="en-US" sz="2400" dirty="0" err="1" smtClean="0"/>
              <a:t>hospitalização</a:t>
            </a:r>
            <a:r>
              <a:rPr lang="en-US" sz="2400" dirty="0" smtClean="0"/>
              <a:t> e </a:t>
            </a:r>
            <a:r>
              <a:rPr lang="en-US" sz="2400" dirty="0" err="1" smtClean="0"/>
              <a:t>mortalidade</a:t>
            </a:r>
            <a:endParaRPr lang="pt-BR" sz="2400" dirty="0"/>
          </a:p>
        </p:txBody>
      </p:sp>
      <p:sp>
        <p:nvSpPr>
          <p:cNvPr id="11" name="Retângulo 10"/>
          <p:cNvSpPr/>
          <p:nvPr/>
        </p:nvSpPr>
        <p:spPr>
          <a:xfrm>
            <a:off x="4421124" y="1086519"/>
            <a:ext cx="44769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/>
              <a:t>Probióticos</a:t>
            </a:r>
            <a:r>
              <a:rPr lang="en-US" sz="3600" dirty="0"/>
              <a:t> vs. Placebo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934085" y="2681808"/>
            <a:ext cx="681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Gou, et al. </a:t>
            </a:r>
            <a:r>
              <a:rPr lang="en-US" dirty="0" err="1" smtClean="0"/>
              <a:t>Crit</a:t>
            </a:r>
            <a:r>
              <a:rPr lang="en-US" dirty="0" smtClean="0"/>
              <a:t> </a:t>
            </a:r>
            <a:r>
              <a:rPr lang="en-US" dirty="0"/>
              <a:t>Care </a:t>
            </a:r>
            <a:r>
              <a:rPr lang="en-US" dirty="0" smtClean="0"/>
              <a:t>2014;18:R57</a:t>
            </a:r>
            <a:endParaRPr lang="en-US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548923" y="3229386"/>
            <a:ext cx="9094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Sem</a:t>
            </a:r>
            <a:r>
              <a:rPr lang="en-US" sz="2400" dirty="0" smtClean="0"/>
              <a:t> </a:t>
            </a:r>
            <a:r>
              <a:rPr lang="en-US" sz="2400" dirty="0" err="1" smtClean="0"/>
              <a:t>diferença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taxa de </a:t>
            </a:r>
            <a:r>
              <a:rPr lang="en-US" sz="2400" dirty="0" err="1" smtClean="0"/>
              <a:t>infecção</a:t>
            </a:r>
            <a:r>
              <a:rPr lang="en-US" sz="2400" dirty="0" smtClean="0"/>
              <a:t>, </a:t>
            </a:r>
            <a:r>
              <a:rPr lang="en-US" sz="2400" dirty="0" smtClean="0"/>
              <a:t>mas </a:t>
            </a:r>
            <a:r>
              <a:rPr lang="en-US" sz="2400" dirty="0" err="1" smtClean="0"/>
              <a:t>aumenta</a:t>
            </a:r>
            <a:r>
              <a:rPr lang="en-US" sz="2400" dirty="0" smtClean="0"/>
              <a:t> a </a:t>
            </a:r>
            <a:r>
              <a:rPr lang="en-US" sz="2400" dirty="0" err="1" smtClean="0"/>
              <a:t>mortalidade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55459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-10510" y="0"/>
            <a:ext cx="114562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0" y="6348248"/>
            <a:ext cx="12192000" cy="50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2053316" y="1066799"/>
            <a:ext cx="6591296" cy="5133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</a:endParaRPr>
          </a:p>
        </p:txBody>
      </p:sp>
      <p:pic>
        <p:nvPicPr>
          <p:cNvPr id="12" name="Picture 2" descr="Pâncreas - Anatomia, função, irrigação e inervação | Kenhub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1051"/>
          <a:stretch/>
        </p:blipFill>
        <p:spPr bwMode="auto">
          <a:xfrm>
            <a:off x="152847" y="5683808"/>
            <a:ext cx="1360994" cy="76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1909021" y="246749"/>
            <a:ext cx="9357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277B3A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ABORDAGEM NUTRICIONAL NA PANCREATITE AGUDA</a:t>
            </a:r>
            <a:endParaRPr lang="pt-BR" sz="3200" dirty="0">
              <a:solidFill>
                <a:srgbClr val="277B3A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1909021" y="1175221"/>
            <a:ext cx="975216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3200" b="1" dirty="0" err="1" smtClean="0"/>
              <a:t>Pancreatite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aguda</a:t>
            </a:r>
            <a:r>
              <a:rPr lang="en-US" sz="3200" b="1" dirty="0" smtClean="0"/>
              <a:t>: </a:t>
            </a:r>
            <a:r>
              <a:rPr lang="en-US" sz="3200" dirty="0" err="1" smtClean="0"/>
              <a:t>conceito</a:t>
            </a:r>
            <a:r>
              <a:rPr lang="en-US" sz="3200" dirty="0" smtClean="0"/>
              <a:t>, </a:t>
            </a:r>
            <a:r>
              <a:rPr lang="en-US" sz="3200" dirty="0" err="1" smtClean="0"/>
              <a:t>etiologia</a:t>
            </a:r>
            <a:r>
              <a:rPr lang="en-US" sz="3200" dirty="0" smtClean="0"/>
              <a:t> e </a:t>
            </a:r>
            <a:r>
              <a:rPr lang="en-US" sz="3200" dirty="0" err="1" smtClean="0"/>
              <a:t>fisiopatologia</a:t>
            </a:r>
            <a:endParaRPr lang="en-US" sz="3200" dirty="0" smtClean="0"/>
          </a:p>
          <a:p>
            <a:pPr marL="457200" indent="-457200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3200" b="1" dirty="0" err="1" smtClean="0"/>
              <a:t>Vias</a:t>
            </a:r>
            <a:r>
              <a:rPr lang="en-US" sz="3200" b="1" dirty="0" smtClean="0"/>
              <a:t> de </a:t>
            </a:r>
            <a:r>
              <a:rPr lang="en-US" sz="3200" b="1" dirty="0" err="1" smtClean="0"/>
              <a:t>administração</a:t>
            </a:r>
            <a:r>
              <a:rPr lang="en-US" sz="3200" b="1" dirty="0" smtClean="0"/>
              <a:t>: </a:t>
            </a:r>
            <a:r>
              <a:rPr lang="en-US" sz="3200" dirty="0" smtClean="0"/>
              <a:t>VO </a:t>
            </a:r>
            <a:r>
              <a:rPr lang="en-US" sz="3200" dirty="0" err="1" smtClean="0"/>
              <a:t>ou</a:t>
            </a:r>
            <a:r>
              <a:rPr lang="en-US" sz="3200" dirty="0" smtClean="0"/>
              <a:t> NE?</a:t>
            </a:r>
          </a:p>
          <a:p>
            <a:pPr marL="457200" indent="-457200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3200" b="1" dirty="0" err="1" smtClean="0"/>
              <a:t>Nutrição</a:t>
            </a:r>
            <a:r>
              <a:rPr lang="en-US" sz="3200" b="1" dirty="0" smtClean="0"/>
              <a:t> enteral:</a:t>
            </a:r>
          </a:p>
          <a:p>
            <a:pPr marL="1076325" lvl="1">
              <a:buClr>
                <a:srgbClr val="FF9900"/>
              </a:buClr>
            </a:pPr>
            <a:r>
              <a:rPr lang="en-US" sz="2800" b="1" dirty="0" smtClean="0"/>
              <a:t>Tempo: </a:t>
            </a:r>
            <a:r>
              <a:rPr lang="en-US" sz="2800" dirty="0" err="1" smtClean="0"/>
              <a:t>quando</a:t>
            </a:r>
            <a:r>
              <a:rPr lang="en-US" sz="2800" dirty="0" smtClean="0"/>
              <a:t> </a:t>
            </a:r>
            <a:r>
              <a:rPr lang="en-US" sz="2800" dirty="0" err="1" smtClean="0"/>
              <a:t>iniciar</a:t>
            </a:r>
            <a:endParaRPr lang="en-US" sz="2800" dirty="0" smtClean="0"/>
          </a:p>
          <a:p>
            <a:pPr marL="1076325" lvl="1">
              <a:buClr>
                <a:srgbClr val="FF9900"/>
              </a:buClr>
            </a:pPr>
            <a:r>
              <a:rPr lang="en-US" sz="2800" b="1" dirty="0" err="1" smtClean="0"/>
              <a:t>Fórmula</a:t>
            </a:r>
            <a:r>
              <a:rPr lang="en-US" sz="2800" b="1" dirty="0" smtClean="0"/>
              <a:t>: </a:t>
            </a:r>
            <a:r>
              <a:rPr lang="en-US" sz="2800" dirty="0" err="1" smtClean="0"/>
              <a:t>polimérica</a:t>
            </a:r>
            <a:r>
              <a:rPr lang="en-US" sz="2800" dirty="0" smtClean="0"/>
              <a:t> </a:t>
            </a:r>
            <a:r>
              <a:rPr lang="en-US" sz="2800" dirty="0" err="1" smtClean="0"/>
              <a:t>ou</a:t>
            </a:r>
            <a:r>
              <a:rPr lang="en-US" sz="2800" dirty="0" smtClean="0"/>
              <a:t> </a:t>
            </a:r>
            <a:r>
              <a:rPr lang="en-US" sz="2800" dirty="0" err="1" smtClean="0"/>
              <a:t>semihidrolisada</a:t>
            </a:r>
            <a:endParaRPr lang="en-US" sz="2800" dirty="0" smtClean="0"/>
          </a:p>
          <a:p>
            <a:pPr marL="1076325" lvl="1">
              <a:buClr>
                <a:srgbClr val="FF9900"/>
              </a:buClr>
            </a:pPr>
            <a:r>
              <a:rPr lang="en-US" sz="2800" b="1" dirty="0" err="1" smtClean="0"/>
              <a:t>Infusão</a:t>
            </a:r>
            <a:r>
              <a:rPr lang="en-US" sz="2800" b="1" dirty="0" smtClean="0"/>
              <a:t>: </a:t>
            </a:r>
            <a:r>
              <a:rPr lang="en-US" sz="2800" dirty="0" err="1" smtClean="0"/>
              <a:t>gástrica</a:t>
            </a:r>
            <a:r>
              <a:rPr lang="en-US" sz="2800" dirty="0" smtClean="0"/>
              <a:t> </a:t>
            </a:r>
            <a:r>
              <a:rPr lang="en-US" sz="2800" dirty="0" err="1" smtClean="0"/>
              <a:t>ou</a:t>
            </a:r>
            <a:r>
              <a:rPr lang="en-US" sz="2800" dirty="0" smtClean="0"/>
              <a:t> </a:t>
            </a:r>
            <a:r>
              <a:rPr lang="en-US" sz="2800" dirty="0" err="1" smtClean="0"/>
              <a:t>jejunal</a:t>
            </a:r>
            <a:endParaRPr lang="en-US" sz="2800" dirty="0" smtClean="0"/>
          </a:p>
          <a:p>
            <a:pPr marL="457200" indent="-457200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3200" b="1" dirty="0" err="1" smtClean="0"/>
              <a:t>Nutrição</a:t>
            </a:r>
            <a:r>
              <a:rPr lang="en-US" sz="3200" b="1" dirty="0" smtClean="0"/>
              <a:t> parenteral: </a:t>
            </a:r>
            <a:r>
              <a:rPr lang="en-US" sz="3200" dirty="0" err="1" smtClean="0"/>
              <a:t>indicações</a:t>
            </a:r>
            <a:endParaRPr lang="en-US" sz="3200" dirty="0" smtClean="0"/>
          </a:p>
          <a:p>
            <a:pPr marL="447675" indent="-447675">
              <a:buClr>
                <a:srgbClr val="FF9900"/>
              </a:buClr>
              <a:buFont typeface="Wingdings" panose="05000000000000000000" pitchFamily="2" charset="2"/>
              <a:buChar char="§"/>
            </a:pPr>
            <a:r>
              <a:rPr lang="en-US" sz="3200" b="1" dirty="0" smtClean="0"/>
              <a:t>Outros: </a:t>
            </a:r>
            <a:r>
              <a:rPr lang="en-US" sz="3200" dirty="0" err="1" smtClean="0"/>
              <a:t>Glutamina</a:t>
            </a:r>
            <a:r>
              <a:rPr lang="en-US" sz="3200" dirty="0" smtClean="0"/>
              <a:t> e </a:t>
            </a:r>
            <a:r>
              <a:rPr lang="en-US" sz="3200" dirty="0" err="1" smtClean="0"/>
              <a:t>probióticos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542453" y="1686330"/>
            <a:ext cx="4330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277B3A"/>
                </a:solidFill>
              </a:rPr>
              <a:t>ROTEIRO</a:t>
            </a:r>
            <a:endParaRPr lang="pt-BR" sz="2800" b="1" dirty="0">
              <a:solidFill>
                <a:srgbClr val="277B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81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10510" y="0"/>
            <a:ext cx="114562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6348248"/>
            <a:ext cx="12192000" cy="50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Picture 2" descr="Pâncreas - Anatomia, função, irrigação e inervação | Kenhub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1051"/>
          <a:stretch/>
        </p:blipFill>
        <p:spPr bwMode="auto">
          <a:xfrm>
            <a:off x="4675935" y="3465513"/>
            <a:ext cx="3787707" cy="2115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ixaDeTexto 12"/>
          <p:cNvSpPr txBox="1"/>
          <p:nvPr/>
        </p:nvSpPr>
        <p:spPr>
          <a:xfrm>
            <a:off x="1799316" y="1259840"/>
            <a:ext cx="88178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prstClr val="black"/>
                </a:solidFill>
                <a:latin typeface="Calibri Light" panose="020F0302020204030204"/>
                <a:ea typeface="Tahoma" panose="020B0604030504040204" pitchFamily="34" charset="0"/>
                <a:cs typeface="Tahoma" panose="020B0604030504040204" pitchFamily="34" charset="0"/>
              </a:rPr>
              <a:t>ABORDAGEM NUTRICIONAL NA PANCREATITE AGUDA</a:t>
            </a:r>
            <a:endParaRPr lang="pt-BR" sz="4400" b="1" dirty="0">
              <a:solidFill>
                <a:prstClr val="black"/>
              </a:solidFill>
              <a:latin typeface="Calibri Light" panose="020F0302020204030204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7965440" y="5646485"/>
            <a:ext cx="355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smtClean="0"/>
              <a:t>sfreire@fmrp.usp.br</a:t>
            </a:r>
            <a:endParaRPr lang="pt-BR" sz="2800" i="1" dirty="0"/>
          </a:p>
        </p:txBody>
      </p:sp>
    </p:spTree>
    <p:extLst>
      <p:ext uri="{BB962C8B-B14F-4D97-AF65-F5344CB8AC3E}">
        <p14:creationId xmlns:p14="http://schemas.microsoft.com/office/powerpoint/2010/main" val="326518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Pancreatite Agu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006" y="137047"/>
            <a:ext cx="7762236" cy="6268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44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10510" y="0"/>
            <a:ext cx="114562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6348248"/>
            <a:ext cx="12192000" cy="50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/>
          <p:cNvGrpSpPr/>
          <p:nvPr/>
        </p:nvGrpSpPr>
        <p:grpSpPr>
          <a:xfrm>
            <a:off x="1282263" y="630622"/>
            <a:ext cx="10005848" cy="5717626"/>
            <a:chOff x="163906" y="1332686"/>
            <a:chExt cx="8654273" cy="4279838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2"/>
            <a:srcRect l="7222" t="4076" r="29769" b="45794"/>
            <a:stretch/>
          </p:blipFill>
          <p:spPr>
            <a:xfrm>
              <a:off x="163906" y="1332686"/>
              <a:ext cx="8212840" cy="3763296"/>
            </a:xfrm>
            <a:prstGeom prst="rect">
              <a:avLst/>
            </a:prstGeom>
          </p:spPr>
        </p:pic>
        <p:sp>
          <p:nvSpPr>
            <p:cNvPr id="2" name="Retângulo 1"/>
            <p:cNvSpPr/>
            <p:nvPr/>
          </p:nvSpPr>
          <p:spPr>
            <a:xfrm>
              <a:off x="7546428" y="2554014"/>
              <a:ext cx="1271751" cy="3058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95012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10510" y="0"/>
            <a:ext cx="114562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6348248"/>
            <a:ext cx="12192000" cy="50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835" t="54325" r="35049"/>
          <a:stretch/>
        </p:blipFill>
        <p:spPr>
          <a:xfrm>
            <a:off x="1135118" y="1001139"/>
            <a:ext cx="8558373" cy="5180878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8989887" y="834908"/>
            <a:ext cx="955497" cy="1263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4857963" y="4233942"/>
            <a:ext cx="5611403" cy="16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7420480" y="431020"/>
            <a:ext cx="955497" cy="709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52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10510" y="0"/>
            <a:ext cx="114562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6348248"/>
            <a:ext cx="12192000" cy="50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31964" t="54325" r="2082"/>
          <a:stretch/>
        </p:blipFill>
        <p:spPr>
          <a:xfrm>
            <a:off x="986318" y="436059"/>
            <a:ext cx="10402853" cy="6038313"/>
          </a:xfrm>
          <a:prstGeom prst="rect">
            <a:avLst/>
          </a:prstGeom>
        </p:spPr>
      </p:pic>
      <p:sp>
        <p:nvSpPr>
          <p:cNvPr id="2" name="Retângulo 1"/>
          <p:cNvSpPr/>
          <p:nvPr/>
        </p:nvSpPr>
        <p:spPr>
          <a:xfrm>
            <a:off x="657545" y="513708"/>
            <a:ext cx="1818526" cy="1078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2863879" y="183222"/>
            <a:ext cx="1818526" cy="392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/>
          <a:srcRect l="64605" t="27430" r="1929" b="45720"/>
          <a:stretch/>
        </p:blipFill>
        <p:spPr>
          <a:xfrm>
            <a:off x="986318" y="1868248"/>
            <a:ext cx="5288358" cy="238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3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-10510" y="0"/>
            <a:ext cx="114562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0" y="6348248"/>
            <a:ext cx="12192000" cy="50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836" t="4076"/>
          <a:stretch/>
        </p:blipFill>
        <p:spPr>
          <a:xfrm>
            <a:off x="387848" y="287675"/>
            <a:ext cx="11499351" cy="630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6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-10510" y="0"/>
            <a:ext cx="114562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/>
        </p:nvSpPr>
        <p:spPr>
          <a:xfrm>
            <a:off x="0" y="6348248"/>
            <a:ext cx="12192000" cy="50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32" name="Picture 8" descr="Pancreatite Agu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51" b="40622"/>
          <a:stretch/>
        </p:blipFill>
        <p:spPr bwMode="auto">
          <a:xfrm>
            <a:off x="915306" y="1009614"/>
            <a:ext cx="3119278" cy="419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8" descr="Pancreatite Agu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4" r="33715" b="37819"/>
          <a:stretch/>
        </p:blipFill>
        <p:spPr bwMode="auto">
          <a:xfrm>
            <a:off x="4890778" y="1006526"/>
            <a:ext cx="2606210" cy="420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Pancreatite Agu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31" b="38247"/>
          <a:stretch/>
        </p:blipFill>
        <p:spPr bwMode="auto">
          <a:xfrm>
            <a:off x="8903253" y="990069"/>
            <a:ext cx="2460933" cy="422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/>
          <p:cNvSpPr txBox="1"/>
          <p:nvPr/>
        </p:nvSpPr>
        <p:spPr>
          <a:xfrm>
            <a:off x="3099816" y="5640648"/>
            <a:ext cx="6044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 smtClean="0"/>
              <a:t>Ativação</a:t>
            </a:r>
            <a:r>
              <a:rPr lang="en-US" sz="3200" dirty="0" smtClean="0"/>
              <a:t> de </a:t>
            </a:r>
            <a:r>
              <a:rPr lang="en-US" sz="3200" dirty="0" err="1" smtClean="0"/>
              <a:t>enzimas</a:t>
            </a:r>
            <a:r>
              <a:rPr lang="en-US" sz="3200" dirty="0" smtClean="0"/>
              <a:t> </a:t>
            </a:r>
            <a:r>
              <a:rPr lang="en-US" sz="3200" dirty="0" err="1" smtClean="0"/>
              <a:t>pancreáticas</a:t>
            </a:r>
            <a:endParaRPr lang="pt-BR" sz="32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09728" y="6053328"/>
            <a:ext cx="172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 Robbins – 9ª </a:t>
            </a:r>
            <a:r>
              <a:rPr lang="pt-BR" dirty="0" smtClean="0"/>
              <a:t>Ed 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40509" y="109522"/>
            <a:ext cx="10426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277B3A"/>
                </a:solidFill>
              </a:rPr>
              <a:t>Pancreatite aguda – </a:t>
            </a:r>
            <a:r>
              <a:rPr lang="pt-BR" sz="3600" dirty="0" smtClean="0">
                <a:solidFill>
                  <a:srgbClr val="277B3A"/>
                </a:solidFill>
              </a:rPr>
              <a:t>etiologia/fisiopatologia</a:t>
            </a:r>
            <a:endParaRPr lang="pt-BR" sz="3600" dirty="0">
              <a:solidFill>
                <a:srgbClr val="277B3A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491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de cantos arredondados 6"/>
          <p:cNvSpPr/>
          <p:nvPr/>
        </p:nvSpPr>
        <p:spPr>
          <a:xfrm>
            <a:off x="2729484" y="329184"/>
            <a:ext cx="6519672" cy="50424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2967228" y="553165"/>
            <a:ext cx="6044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/>
              <a:t>Ativação</a:t>
            </a:r>
            <a:r>
              <a:rPr lang="en-US" sz="3200" b="1" dirty="0" smtClean="0"/>
              <a:t> de </a:t>
            </a:r>
            <a:r>
              <a:rPr lang="en-US" sz="3200" b="1" dirty="0" err="1" smtClean="0"/>
              <a:t>enzimas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pancreáticas</a:t>
            </a:r>
            <a:endParaRPr lang="pt-BR" sz="3200" b="1" dirty="0"/>
          </a:p>
        </p:txBody>
      </p:sp>
      <p:graphicFrame>
        <p:nvGraphicFramePr>
          <p:cNvPr id="6" name="Diagrama 5"/>
          <p:cNvGraphicFramePr/>
          <p:nvPr>
            <p:extLst>
              <p:ext uri="{D42A27DB-BD31-4B8C-83A1-F6EECF244321}">
                <p14:modId xmlns:p14="http://schemas.microsoft.com/office/powerpoint/2010/main" val="2516866393"/>
              </p:ext>
            </p:extLst>
          </p:nvPr>
        </p:nvGraphicFramePr>
        <p:xfrm>
          <a:off x="2843022" y="1137940"/>
          <a:ext cx="6311646" cy="4147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CaixaDeTexto 12"/>
          <p:cNvSpPr txBox="1"/>
          <p:nvPr/>
        </p:nvSpPr>
        <p:spPr>
          <a:xfrm>
            <a:off x="3364992" y="5582850"/>
            <a:ext cx="5513832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Pancreatite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aguda</a:t>
            </a:r>
            <a:endParaRPr lang="pt-BR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-10510" y="0"/>
            <a:ext cx="114562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0" y="6348248"/>
            <a:ext cx="12192000" cy="509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22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Refle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2068</TotalTime>
  <Words>1787</Words>
  <Application>Microsoft Office PowerPoint</Application>
  <PresentationFormat>Widescreen</PresentationFormat>
  <Paragraphs>234</Paragraphs>
  <Slides>39</Slides>
  <Notes>4</Notes>
  <HiddenSlides>3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Ink Free</vt:lpstr>
      <vt:lpstr>Tahoma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User</cp:lastModifiedBy>
  <cp:revision>174</cp:revision>
  <dcterms:created xsi:type="dcterms:W3CDTF">2020-11-24T01:25:41Z</dcterms:created>
  <dcterms:modified xsi:type="dcterms:W3CDTF">2024-06-03T00:34:42Z</dcterms:modified>
</cp:coreProperties>
</file>